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36"/>
  </p:notesMasterIdLst>
  <p:handoutMasterIdLst>
    <p:handoutMasterId r:id="rId37"/>
  </p:handoutMasterIdLst>
  <p:sldIdLst>
    <p:sldId id="791" r:id="rId2"/>
    <p:sldId id="792" r:id="rId3"/>
    <p:sldId id="793" r:id="rId4"/>
    <p:sldId id="794" r:id="rId5"/>
    <p:sldId id="795" r:id="rId6"/>
    <p:sldId id="796" r:id="rId7"/>
    <p:sldId id="797" r:id="rId8"/>
    <p:sldId id="807" r:id="rId9"/>
    <p:sldId id="808" r:id="rId10"/>
    <p:sldId id="809" r:id="rId11"/>
    <p:sldId id="810" r:id="rId12"/>
    <p:sldId id="811" r:id="rId13"/>
    <p:sldId id="812" r:id="rId14"/>
    <p:sldId id="801" r:id="rId15"/>
    <p:sldId id="798" r:id="rId16"/>
    <p:sldId id="799" r:id="rId17"/>
    <p:sldId id="800" r:id="rId18"/>
    <p:sldId id="813" r:id="rId19"/>
    <p:sldId id="802" r:id="rId20"/>
    <p:sldId id="803" r:id="rId21"/>
    <p:sldId id="804" r:id="rId22"/>
    <p:sldId id="805" r:id="rId23"/>
    <p:sldId id="815" r:id="rId24"/>
    <p:sldId id="816" r:id="rId25"/>
    <p:sldId id="817" r:id="rId26"/>
    <p:sldId id="826" r:id="rId27"/>
    <p:sldId id="818" r:id="rId28"/>
    <p:sldId id="819" r:id="rId29"/>
    <p:sldId id="820" r:id="rId30"/>
    <p:sldId id="821" r:id="rId31"/>
    <p:sldId id="822" r:id="rId32"/>
    <p:sldId id="823" r:id="rId33"/>
    <p:sldId id="824" r:id="rId34"/>
    <p:sldId id="825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5" charset="0"/>
                <a:ea typeface="Arial" pitchFamily="-105" charset="0"/>
                <a:cs typeface="Arial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1A473F-0093-4386-80F4-7850721631F1}" type="datetime1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5" charset="0"/>
                <a:ea typeface="Arial" pitchFamily="-105" charset="0"/>
                <a:cs typeface="Arial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59499B-BBF4-41BD-BB69-6F6CF269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7499DA-B463-4F42-AECB-54BDC54F2714}" type="datetime1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DC0F05-6A4F-4623-9B41-ADAC40AD9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-105" charset="0"/>
                <a:ea typeface="Arial" pitchFamily="-105" charset="0"/>
                <a:cs typeface="Arial" pitchFamily="-105" charset="0"/>
              </a:defRPr>
            </a:lvl1pPr>
          </a:lstStyle>
          <a:p>
            <a:pPr>
              <a:defRPr/>
            </a:pPr>
            <a:r>
              <a:rPr lang="en-US"/>
              <a:t>Efficient Runahead Execution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8F7E1196-965C-4689-9A38-04835CB1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D16FD-2A12-462C-8184-CAA3A228B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29EE-5E3E-425D-9131-3E5DC1A09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AEFC6-8F57-4FB6-BE5F-7D21A72A0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7527"/>
            <a:ext cx="8610600" cy="5193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C726-9EEC-4E42-8D10-5872074D2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E12A-B4EA-4617-BB65-561CCA173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CAE22-5952-47D9-82E8-C5C0C2E16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2EDCE-5253-4A7C-AD63-5CC4FA638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AC9A-B649-4E17-A2CF-12DB805E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55812-E828-4CF0-9514-C4BC050DA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1AA44-29FB-4F9F-A71F-4453E06E7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70949-D2D7-49B4-9C3F-D6DAC457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98525"/>
            <a:ext cx="86106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77038" y="6318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000000"/>
                </a:solidFill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100AAD2-35E1-4C20-8725-8633FA859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2" name="Line 1032"/>
          <p:cNvSpPr>
            <a:spLocks noChangeShapeType="1"/>
          </p:cNvSpPr>
          <p:nvPr/>
        </p:nvSpPr>
        <p:spPr bwMode="auto">
          <a:xfrm>
            <a:off x="228600" y="6481763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343" name="Line 1033"/>
          <p:cNvSpPr>
            <a:spLocks noChangeShapeType="1"/>
          </p:cNvSpPr>
          <p:nvPr userDrawn="1"/>
        </p:nvSpPr>
        <p:spPr bwMode="auto">
          <a:xfrm>
            <a:off x="228600" y="898525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  <p:sldLayoutId id="214748422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ＭＳ Ｐゴシック" pitchFamily="-105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pitchFamily="-105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Systolic Arrays</a:t>
            </a:r>
          </a:p>
        </p:txBody>
      </p:sp>
      <p:sp>
        <p:nvSpPr>
          <p:cNvPr id="921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1CAE43-AF03-441D-B996-C45567C358EC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Other Examples: No Broadcast</a:t>
            </a:r>
          </a:p>
        </p:txBody>
      </p:sp>
      <p:pic>
        <p:nvPicPr>
          <p:cNvPr id="1843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502" r="-17502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0F2185-D334-4C62-9C8F-B25A17CDE33F}" type="slidenum">
              <a:rPr lang="en-US">
                <a:cs typeface="Arial" charset="0"/>
              </a:rPr>
              <a:pPr/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Other Examples: No Broadcast</a:t>
            </a:r>
          </a:p>
        </p:txBody>
      </p:sp>
      <p:pic>
        <p:nvPicPr>
          <p:cNvPr id="19459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953" r="-17953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7A52FE-BC92-4511-8E84-F4FE188BD547}" type="slidenum">
              <a:rPr lang="en-US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Original No-Broadcast Example</a:t>
            </a:r>
          </a:p>
        </p:txBody>
      </p:sp>
      <p:pic>
        <p:nvPicPr>
          <p:cNvPr id="20483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20970" b="-20970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110940-D156-4559-B00C-D16DBE282946}" type="slidenum">
              <a:rPr lang="en-US">
                <a:cs typeface="Arial" charset="0"/>
              </a:rPr>
              <a:pPr/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Beyond One Dimension</a:t>
            </a:r>
          </a:p>
        </p:txBody>
      </p:sp>
      <p:pic>
        <p:nvPicPr>
          <p:cNvPr id="21507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27200" b="-27200"/>
          <a:stretch>
            <a:fillRect/>
          </a:stretch>
        </p:blipFill>
        <p:spPr>
          <a:xfrm>
            <a:off x="228600" y="1066800"/>
            <a:ext cx="8610600" cy="5194300"/>
          </a:xfrm>
        </p:spPr>
      </p:pic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48B233-D616-45D7-B99F-B9D8F7D514B0}" type="slidenum">
              <a:rPr lang="en-US">
                <a:cs typeface="Arial" charset="0"/>
              </a:rPr>
              <a:pPr/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Systolic Array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Advantages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Makes multiple uses of each data item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 reduced need for fetching/refetching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High concurrency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Regular design (both data and control flow)</a:t>
            </a:r>
          </a:p>
          <a:p>
            <a:pPr lvl="1"/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en-US" smtClean="0">
                <a:ea typeface="ＭＳ Ｐゴシック" pitchFamily="34" charset="-128"/>
                <a:sym typeface="Wingdings" pitchFamily="2" charset="2"/>
              </a:rPr>
              <a:t>Disadvantages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Not good at exploiting irregular parallelism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Relatively special purpose  need software, programmer support to be a general purpose model</a:t>
            </a:r>
          </a:p>
          <a:p>
            <a:pPr lvl="2"/>
            <a:r>
              <a:rPr lang="en-US" smtClean="0">
                <a:ea typeface="ＭＳ Ｐゴシック" pitchFamily="34" charset="-128"/>
                <a:sym typeface="Wingdings" pitchFamily="2" charset="2"/>
              </a:rPr>
              <a:t>Simplicity versus flexibility tradeoff in each cell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CE9CD5-01AA-4CF6-8DC6-86A115F32A2C}" type="slidenum">
              <a:rPr lang="en-US">
                <a:cs typeface="Arial" charset="0"/>
              </a:rPr>
              <a:pPr/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Each PE in a systolic array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 store multiple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weights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Weights can be selected on the fly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Eases implementation of, e.g., adaptive filtering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Taken further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Each PE can have its own data and instruction memory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Data memory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 to store partial/temporary results, constants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Leads to 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stream processing, pipeline parallelism</a:t>
            </a:r>
          </a:p>
          <a:p>
            <a:pPr lvl="2"/>
            <a:r>
              <a:rPr lang="en-US" smtClean="0">
                <a:ea typeface="ＭＳ Ｐゴシック" pitchFamily="34" charset="-128"/>
                <a:sym typeface="Wingdings" pitchFamily="2" charset="2"/>
              </a:rPr>
              <a:t>More generally, 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staged execution</a:t>
            </a:r>
            <a:endParaRPr lang="en-US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A70766-1917-456F-938B-436BE44E3A00}" type="slidenum">
              <a:rPr lang="en-US">
                <a:cs typeface="Arial" charset="0"/>
              </a:rPr>
              <a:pPr/>
              <a:t>15</a:t>
            </a:fld>
            <a:endParaRPr lang="en-US">
              <a:cs typeface="Arial" charset="0"/>
            </a:endParaRPr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More Programmability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Pipeline Parallelism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939A06-0011-45E2-8F29-906A07A2C49A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  <p:pic>
        <p:nvPicPr>
          <p:cNvPr id="24581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3" y="1219200"/>
            <a:ext cx="8872537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File Compression 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690102-91C5-412B-B95C-DF58066E7F09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  <p:pic>
        <p:nvPicPr>
          <p:cNvPr id="2560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Pipeline Parallelism: Readings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Suleman et al.,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0000FF"/>
                </a:solidFill>
                <a:ea typeface="ＭＳ Ｐゴシック" pitchFamily="34" charset="-128"/>
              </a:rPr>
              <a:t>Feedback-directed Pipeline Parallelism</a:t>
            </a:r>
            <a:r>
              <a:rPr lang="en-US" altLang="ja-JP" smtClean="0">
                <a:ea typeface="ＭＳ Ｐゴシック" pitchFamily="34" charset="-128"/>
              </a:rPr>
              <a:t>,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PACT 2010.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Suleman et al.,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0000FF"/>
                </a:solidFill>
                <a:ea typeface="ＭＳ Ｐゴシック" pitchFamily="34" charset="-128"/>
              </a:rPr>
              <a:t>Data Marshaling for Multi-Core Architectures</a:t>
            </a:r>
            <a:r>
              <a:rPr lang="en-US" altLang="ja-JP" smtClean="0">
                <a:ea typeface="ＭＳ Ｐゴシック" pitchFamily="34" charset="-128"/>
              </a:rPr>
              <a:t>,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ISCA 2010.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DA71E0-3399-4023-B28E-CD09056FA96C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WARP Computer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HT Kung, CMU, 1984-1988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Linear array of 10 cells, each cell a 10 Mflop programmable processor</a:t>
            </a:r>
          </a:p>
          <a:p>
            <a:r>
              <a:rPr lang="en-US" smtClean="0">
                <a:ea typeface="ＭＳ Ｐゴシック" pitchFamily="34" charset="-128"/>
              </a:rPr>
              <a:t>Attached to a general purpose host machine</a:t>
            </a:r>
          </a:p>
          <a:p>
            <a:r>
              <a:rPr lang="en-US" smtClean="0">
                <a:ea typeface="ＭＳ Ｐゴシック" pitchFamily="34" charset="-128"/>
              </a:rPr>
              <a:t>HLL and optimizing compiler to program the systolic array</a:t>
            </a:r>
          </a:p>
          <a:p>
            <a:r>
              <a:rPr lang="en-US" smtClean="0">
                <a:ea typeface="ＭＳ Ｐゴシック" pitchFamily="34" charset="-128"/>
              </a:rPr>
              <a:t>Used extensively to accelerate vision and robotics tasks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Annaratone et al.,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0000FF"/>
                </a:solidFill>
                <a:ea typeface="ＭＳ Ｐゴシック" pitchFamily="34" charset="-128"/>
              </a:rPr>
              <a:t>Warp Architecture and Implementation</a:t>
            </a:r>
            <a:r>
              <a:rPr lang="en-US" altLang="ja-JP" smtClean="0">
                <a:ea typeface="ＭＳ Ｐゴシック" pitchFamily="34" charset="-128"/>
              </a:rPr>
              <a:t>,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ISCA 1986. </a:t>
            </a:r>
          </a:p>
          <a:p>
            <a:r>
              <a:rPr lang="en-US" smtClean="0">
                <a:ea typeface="ＭＳ Ｐゴシック" pitchFamily="34" charset="-128"/>
              </a:rPr>
              <a:t>Annaratone et al.,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0000FF"/>
                </a:solidFill>
                <a:ea typeface="ＭＳ Ｐゴシック" pitchFamily="34" charset="-128"/>
              </a:rPr>
              <a:t>The Warp Computer: Architecture, Implementation, and Performance</a:t>
            </a:r>
            <a:r>
              <a:rPr lang="en-US" altLang="ja-JP" smtClean="0">
                <a:ea typeface="ＭＳ Ｐゴシック" pitchFamily="34" charset="-128"/>
              </a:rPr>
              <a:t>,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IEEE TC 1987.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DCEB6-30FC-4E4B-8C92-329289C887C5}" type="slidenum">
              <a:rPr lang="en-US">
                <a:cs typeface="Arial" charset="0"/>
              </a:rPr>
              <a:pPr/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Why Systolic Architectures?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996950"/>
            <a:ext cx="91440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Idea: 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Data flows from the computer memory in a rhythmic fashion, passing through many processing elements before it returns to memory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Similar to an assembly line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Different people work on the same car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Many cars are assembled simultaneously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Difference: Systolic arch. Can be non-linear and multi-dimensional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Why? Special purpose accelerators/architectures need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Simple, regular designs (keep # unique parts small and regular)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High concurrency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 high performance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Balanced computation and I/O (memory access)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A14896-BF57-41E2-8BC8-4EAC4D6F846A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WARP Computer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6CCCDF-365B-44A8-8A9D-FB074EE01707}" type="slidenum">
              <a:rPr lang="en-US">
                <a:cs typeface="Arial" charset="0"/>
              </a:rPr>
              <a:pPr/>
              <a:t>20</a:t>
            </a:fld>
            <a:endParaRPr lang="en-US">
              <a:cs typeface="Arial" charset="0"/>
            </a:endParaRPr>
          </a:p>
        </p:txBody>
      </p:sp>
      <p:pic>
        <p:nvPicPr>
          <p:cNvPr id="28677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0" y="1536700"/>
            <a:ext cx="5842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WARP Computer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B47B7E-F1A7-4727-97D8-D6E7CD95DE93}" type="slidenum">
              <a:rPr lang="en-US">
                <a:cs typeface="Arial" charset="0"/>
              </a:rPr>
              <a:pPr/>
              <a:t>21</a:t>
            </a:fld>
            <a:endParaRPr lang="en-US">
              <a:cs typeface="Arial" charset="0"/>
            </a:endParaRPr>
          </a:p>
        </p:txBody>
      </p:sp>
      <p:pic>
        <p:nvPicPr>
          <p:cNvPr id="29701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672465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Systolic Arrays vs. SIMD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Food for thought…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7EBCE3-19E2-4F7C-8D6B-1F6142C49682}" type="slidenum">
              <a:rPr lang="en-US">
                <a:cs typeface="Arial" charset="0"/>
              </a:rPr>
              <a:pPr/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74725" y="2251075"/>
            <a:ext cx="121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sz="1400"/>
              <a:t>11 </a:t>
            </a:r>
            <a:r>
              <a:rPr lang="en-US"/>
              <a:t>a</a:t>
            </a:r>
            <a:r>
              <a:rPr lang="en-US" sz="1400"/>
              <a:t>12 </a:t>
            </a:r>
            <a:r>
              <a:rPr lang="en-US"/>
              <a:t>a</a:t>
            </a:r>
            <a:r>
              <a:rPr lang="en-US" sz="1400"/>
              <a:t>13</a:t>
            </a:r>
          </a:p>
          <a:p>
            <a:r>
              <a:rPr lang="en-US"/>
              <a:t>a</a:t>
            </a:r>
            <a:r>
              <a:rPr lang="en-US" sz="1400"/>
              <a:t>21 </a:t>
            </a:r>
            <a:r>
              <a:rPr lang="en-US"/>
              <a:t>a</a:t>
            </a:r>
            <a:r>
              <a:rPr lang="en-US" sz="1400"/>
              <a:t>22 </a:t>
            </a:r>
            <a:r>
              <a:rPr lang="en-US"/>
              <a:t>a</a:t>
            </a:r>
            <a:r>
              <a:rPr lang="en-US" sz="1400"/>
              <a:t>23</a:t>
            </a:r>
          </a:p>
          <a:p>
            <a:r>
              <a:rPr lang="en-US"/>
              <a:t>a</a:t>
            </a:r>
            <a:r>
              <a:rPr lang="en-US" sz="1400"/>
              <a:t>31 </a:t>
            </a:r>
            <a:r>
              <a:rPr lang="en-US"/>
              <a:t>a</a:t>
            </a:r>
            <a:r>
              <a:rPr lang="en-US" sz="1400"/>
              <a:t>32 </a:t>
            </a:r>
            <a:r>
              <a:rPr lang="en-US"/>
              <a:t>a</a:t>
            </a:r>
            <a:r>
              <a:rPr lang="en-US" sz="1400"/>
              <a:t>33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90800" y="25908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*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429000" y="2286000"/>
            <a:ext cx="1263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1400"/>
              <a:t>11 </a:t>
            </a:r>
            <a:r>
              <a:rPr lang="en-US"/>
              <a:t>b</a:t>
            </a:r>
            <a:r>
              <a:rPr lang="en-US" sz="1400"/>
              <a:t>12 </a:t>
            </a:r>
            <a:r>
              <a:rPr lang="en-US"/>
              <a:t>b</a:t>
            </a:r>
            <a:r>
              <a:rPr lang="en-US" sz="1400"/>
              <a:t>13</a:t>
            </a:r>
          </a:p>
          <a:p>
            <a:r>
              <a:rPr lang="en-US"/>
              <a:t>b</a:t>
            </a:r>
            <a:r>
              <a:rPr lang="en-US" sz="1400"/>
              <a:t>21 </a:t>
            </a:r>
            <a:r>
              <a:rPr lang="en-US"/>
              <a:t>b</a:t>
            </a:r>
            <a:r>
              <a:rPr lang="en-US" sz="1400"/>
              <a:t>22 </a:t>
            </a:r>
            <a:r>
              <a:rPr lang="en-US"/>
              <a:t>b</a:t>
            </a:r>
            <a:r>
              <a:rPr lang="en-US" sz="1400"/>
              <a:t>23</a:t>
            </a:r>
          </a:p>
          <a:p>
            <a:r>
              <a:rPr lang="en-US"/>
              <a:t>b</a:t>
            </a:r>
            <a:r>
              <a:rPr lang="en-US" sz="1400"/>
              <a:t>31 </a:t>
            </a:r>
            <a:r>
              <a:rPr lang="en-US"/>
              <a:t>b</a:t>
            </a:r>
            <a:r>
              <a:rPr lang="en-US" sz="1400"/>
              <a:t>32 </a:t>
            </a:r>
            <a:r>
              <a:rPr lang="en-US"/>
              <a:t>b</a:t>
            </a:r>
            <a:r>
              <a:rPr lang="en-US" sz="1400"/>
              <a:t>33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029200" y="2667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715000" y="2286000"/>
            <a:ext cx="121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sz="1400"/>
              <a:t>11 </a:t>
            </a:r>
            <a:r>
              <a:rPr lang="en-US"/>
              <a:t>c</a:t>
            </a:r>
            <a:r>
              <a:rPr lang="en-US" sz="1400"/>
              <a:t>12 </a:t>
            </a:r>
            <a:r>
              <a:rPr lang="en-US"/>
              <a:t>c</a:t>
            </a:r>
            <a:r>
              <a:rPr lang="en-US" sz="1400"/>
              <a:t>13</a:t>
            </a:r>
          </a:p>
          <a:p>
            <a:r>
              <a:rPr lang="en-US"/>
              <a:t>c</a:t>
            </a:r>
            <a:r>
              <a:rPr lang="en-US" sz="1400"/>
              <a:t>21 </a:t>
            </a:r>
            <a:r>
              <a:rPr lang="en-US"/>
              <a:t>c</a:t>
            </a:r>
            <a:r>
              <a:rPr lang="en-US" sz="1400"/>
              <a:t>22 </a:t>
            </a:r>
            <a:r>
              <a:rPr lang="en-US"/>
              <a:t>c</a:t>
            </a:r>
            <a:r>
              <a:rPr lang="en-US" sz="1400"/>
              <a:t>23</a:t>
            </a:r>
          </a:p>
          <a:p>
            <a:r>
              <a:rPr lang="en-US"/>
              <a:t>c</a:t>
            </a:r>
            <a:r>
              <a:rPr lang="en-US" sz="1400"/>
              <a:t>31 </a:t>
            </a:r>
            <a:r>
              <a:rPr lang="en-US"/>
              <a:t>c</a:t>
            </a:r>
            <a:r>
              <a:rPr lang="en-US" sz="1400"/>
              <a:t>32 </a:t>
            </a:r>
            <a:r>
              <a:rPr lang="en-US"/>
              <a:t>c</a:t>
            </a:r>
            <a:r>
              <a:rPr lang="en-US" sz="1400"/>
              <a:t>33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974725" y="4003675"/>
            <a:ext cx="340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Conventional Method:  N</a:t>
            </a:r>
            <a:r>
              <a:rPr lang="en-US" baseline="30000"/>
              <a:t>3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050925" y="4765675"/>
            <a:ext cx="5670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 I = 1 to N</a:t>
            </a:r>
          </a:p>
          <a:p>
            <a:r>
              <a:rPr lang="en-US"/>
              <a:t>     For J = 1 to N</a:t>
            </a:r>
          </a:p>
          <a:p>
            <a:r>
              <a:rPr lang="en-US"/>
              <a:t>          For K = 1 to N</a:t>
            </a:r>
          </a:p>
          <a:p>
            <a:r>
              <a:rPr lang="en-US"/>
              <a:t>               C[I,J] = C[I,J] + A[J,K] * B[K,J];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Systolic Method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344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This will run in O(n) time!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69925" y="2479675"/>
            <a:ext cx="7688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 run in N time we need N x N processing units, in this case</a:t>
            </a:r>
          </a:p>
          <a:p>
            <a:r>
              <a:rPr lang="en-US"/>
              <a:t>we need 9.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648200" y="525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P9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10000" y="525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P8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P7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6482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P6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8100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P5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9718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P4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9718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P1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8100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P2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4648200" y="3581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P3</a:t>
            </a: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3200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038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4038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32004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48768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48768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51054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4267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5105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3429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5105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42672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4290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25908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25908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25908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48768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P9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P8</a:t>
            </a: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32004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P7</a:t>
            </a: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48768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P6</a:t>
            </a: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40386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P5</a:t>
            </a:r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32004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P4</a:t>
            </a: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32004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P1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40386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P2</a:t>
            </a: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4876800" y="2209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P3</a:t>
            </a:r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36576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34290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42672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42672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3429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>
            <a:off x="5105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>
            <a:off x="51054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>
            <a:off x="53340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>
            <a:off x="4495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>
            <a:off x="53340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>
            <a:off x="3657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>
            <a:off x="44958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53340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2" name="Line 52"/>
          <p:cNvSpPr>
            <a:spLocks noChangeShapeType="1"/>
          </p:cNvSpPr>
          <p:nvPr/>
        </p:nvSpPr>
        <p:spPr bwMode="auto">
          <a:xfrm>
            <a:off x="44958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3" name="Line 53"/>
          <p:cNvSpPr>
            <a:spLocks noChangeShapeType="1"/>
          </p:cNvSpPr>
          <p:nvPr/>
        </p:nvSpPr>
        <p:spPr bwMode="auto">
          <a:xfrm>
            <a:off x="36576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4" name="Line 54"/>
          <p:cNvSpPr>
            <a:spLocks noChangeShapeType="1"/>
          </p:cNvSpPr>
          <p:nvPr/>
        </p:nvSpPr>
        <p:spPr bwMode="auto">
          <a:xfrm>
            <a:off x="28194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5" name="Line 55"/>
          <p:cNvSpPr>
            <a:spLocks noChangeShapeType="1"/>
          </p:cNvSpPr>
          <p:nvPr/>
        </p:nvSpPr>
        <p:spPr bwMode="auto">
          <a:xfrm>
            <a:off x="2819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6" name="Line 56"/>
          <p:cNvSpPr>
            <a:spLocks noChangeShapeType="1"/>
          </p:cNvSpPr>
          <p:nvPr/>
        </p:nvSpPr>
        <p:spPr bwMode="auto">
          <a:xfrm>
            <a:off x="28194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17" name="Text Box 57"/>
          <p:cNvSpPr txBox="1">
            <a:spLocks noChangeArrowheads="1"/>
          </p:cNvSpPr>
          <p:nvPr/>
        </p:nvSpPr>
        <p:spPr bwMode="auto">
          <a:xfrm>
            <a:off x="1447800" y="22098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sz="1400"/>
              <a:t>13    </a:t>
            </a:r>
            <a:r>
              <a:rPr lang="en-US"/>
              <a:t>a</a:t>
            </a:r>
            <a:r>
              <a:rPr lang="en-US" sz="1400"/>
              <a:t>12    </a:t>
            </a:r>
            <a:r>
              <a:rPr lang="en-US"/>
              <a:t>a</a:t>
            </a:r>
            <a:r>
              <a:rPr lang="en-US" sz="1400"/>
              <a:t>11</a:t>
            </a:r>
          </a:p>
        </p:txBody>
      </p:sp>
      <p:sp>
        <p:nvSpPr>
          <p:cNvPr id="41018" name="Text Box 58"/>
          <p:cNvSpPr txBox="1">
            <a:spLocks noChangeArrowheads="1"/>
          </p:cNvSpPr>
          <p:nvPr/>
        </p:nvSpPr>
        <p:spPr bwMode="auto">
          <a:xfrm>
            <a:off x="990600" y="30480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sz="1400"/>
              <a:t>23    </a:t>
            </a:r>
            <a:r>
              <a:rPr lang="en-US"/>
              <a:t>a</a:t>
            </a:r>
            <a:r>
              <a:rPr lang="en-US" sz="1400"/>
              <a:t>22    </a:t>
            </a:r>
            <a:r>
              <a:rPr lang="en-US"/>
              <a:t>a</a:t>
            </a:r>
            <a:r>
              <a:rPr lang="en-US" sz="1400"/>
              <a:t>21</a:t>
            </a:r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457200" y="3810000"/>
            <a:ext cx="1477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sz="1400"/>
              <a:t>33    </a:t>
            </a:r>
            <a:r>
              <a:rPr lang="en-US"/>
              <a:t>a</a:t>
            </a:r>
            <a:r>
              <a:rPr lang="en-US" sz="1400"/>
              <a:t>32    </a:t>
            </a:r>
            <a:r>
              <a:rPr lang="en-US"/>
              <a:t>a</a:t>
            </a:r>
            <a:r>
              <a:rPr lang="en-US" sz="1400"/>
              <a:t>31</a:t>
            </a:r>
          </a:p>
          <a:p>
            <a:endParaRPr lang="en-US"/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>
            <a:off x="3429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4267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>
            <a:off x="51054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025" name="Text Box 65"/>
          <p:cNvSpPr txBox="1">
            <a:spLocks noChangeArrowheads="1"/>
          </p:cNvSpPr>
          <p:nvPr/>
        </p:nvSpPr>
        <p:spPr bwMode="auto">
          <a:xfrm>
            <a:off x="3200400" y="5334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41027" name="Text Box 67"/>
          <p:cNvSpPr txBox="1">
            <a:spLocks noChangeArrowheads="1"/>
          </p:cNvSpPr>
          <p:nvPr/>
        </p:nvSpPr>
        <p:spPr bwMode="auto">
          <a:xfrm>
            <a:off x="3200400" y="762000"/>
            <a:ext cx="514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1400"/>
              <a:t>31</a:t>
            </a:r>
          </a:p>
          <a:p>
            <a:r>
              <a:rPr lang="en-US"/>
              <a:t>b</a:t>
            </a:r>
            <a:r>
              <a:rPr lang="en-US" sz="1400"/>
              <a:t>21</a:t>
            </a:r>
          </a:p>
          <a:p>
            <a:r>
              <a:rPr lang="en-US"/>
              <a:t>b</a:t>
            </a:r>
            <a:r>
              <a:rPr lang="en-US" sz="1400"/>
              <a:t>11</a:t>
            </a:r>
          </a:p>
        </p:txBody>
      </p:sp>
      <p:sp>
        <p:nvSpPr>
          <p:cNvPr id="41028" name="Text Box 68"/>
          <p:cNvSpPr txBox="1">
            <a:spLocks noChangeArrowheads="1"/>
          </p:cNvSpPr>
          <p:nvPr/>
        </p:nvSpPr>
        <p:spPr bwMode="auto">
          <a:xfrm>
            <a:off x="4038600" y="381000"/>
            <a:ext cx="514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1400"/>
              <a:t>32</a:t>
            </a:r>
          </a:p>
          <a:p>
            <a:r>
              <a:rPr lang="en-US"/>
              <a:t>b</a:t>
            </a:r>
            <a:r>
              <a:rPr lang="en-US" sz="1400"/>
              <a:t>22</a:t>
            </a:r>
          </a:p>
          <a:p>
            <a:r>
              <a:rPr lang="en-US"/>
              <a:t>b</a:t>
            </a:r>
            <a:r>
              <a:rPr lang="en-US" sz="1400"/>
              <a:t>12</a:t>
            </a:r>
          </a:p>
        </p:txBody>
      </p:sp>
      <p:sp>
        <p:nvSpPr>
          <p:cNvPr id="41029" name="Text Box 69"/>
          <p:cNvSpPr txBox="1">
            <a:spLocks noChangeArrowheads="1"/>
          </p:cNvSpPr>
          <p:nvPr/>
        </p:nvSpPr>
        <p:spPr bwMode="auto">
          <a:xfrm>
            <a:off x="4800600" y="0"/>
            <a:ext cx="514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1400"/>
              <a:t>33</a:t>
            </a:r>
          </a:p>
          <a:p>
            <a:r>
              <a:rPr lang="en-US"/>
              <a:t>b</a:t>
            </a:r>
            <a:r>
              <a:rPr lang="en-US" sz="1400"/>
              <a:t>23</a:t>
            </a:r>
          </a:p>
          <a:p>
            <a:r>
              <a:rPr lang="en-US"/>
              <a:t>b</a:t>
            </a:r>
            <a:r>
              <a:rPr lang="en-US" sz="1400"/>
              <a:t>13</a:t>
            </a:r>
          </a:p>
        </p:txBody>
      </p:sp>
      <p:sp>
        <p:nvSpPr>
          <p:cNvPr id="41030" name="Text Box 70"/>
          <p:cNvSpPr txBox="1">
            <a:spLocks noChangeArrowheads="1"/>
          </p:cNvSpPr>
          <p:nvPr/>
        </p:nvSpPr>
        <p:spPr bwMode="auto">
          <a:xfrm>
            <a:off x="365125" y="4994275"/>
            <a:ext cx="7742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At every tick of the global system clock data is passed to each</a:t>
            </a:r>
          </a:p>
          <a:p>
            <a:r>
              <a:rPr lang="en-US"/>
              <a:t>processor from two different directions, then it is multiplied </a:t>
            </a:r>
          </a:p>
          <a:p>
            <a:r>
              <a:rPr lang="en-US"/>
              <a:t>and the result is saved in a register.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1365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3   4   2</a:t>
            </a:r>
            <a:r>
              <a:rPr lang="en-US" sz="1400"/>
              <a:t>      </a:t>
            </a:r>
          </a:p>
          <a:p>
            <a:pPr marL="457200" indent="-457200"/>
            <a:r>
              <a:rPr lang="en-US"/>
              <a:t>2   5   3</a:t>
            </a:r>
          </a:p>
          <a:p>
            <a:pPr marL="457200" indent="-457200"/>
            <a:r>
              <a:rPr lang="en-US"/>
              <a:t>3   2   5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09800" y="9906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*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572000" y="1143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048000" y="685800"/>
            <a:ext cx="1365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3   4   2</a:t>
            </a:r>
            <a:r>
              <a:rPr lang="en-US" sz="1400"/>
              <a:t>      </a:t>
            </a:r>
          </a:p>
          <a:p>
            <a:pPr marL="457200" indent="-457200"/>
            <a:r>
              <a:rPr lang="en-US"/>
              <a:t>2   5   3</a:t>
            </a:r>
          </a:p>
          <a:p>
            <a:pPr marL="457200" indent="-457200"/>
            <a:r>
              <a:rPr lang="en-US"/>
              <a:t>3   2   5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410200" y="685800"/>
            <a:ext cx="1822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23   36   28</a:t>
            </a:r>
            <a:r>
              <a:rPr lang="en-US" sz="1400"/>
              <a:t>      </a:t>
            </a:r>
          </a:p>
          <a:p>
            <a:pPr marL="457200" indent="-457200"/>
            <a:r>
              <a:rPr lang="en-US"/>
              <a:t>25   39   34</a:t>
            </a:r>
          </a:p>
          <a:p>
            <a:pPr marL="457200" indent="-457200"/>
            <a:r>
              <a:rPr lang="en-US"/>
              <a:t>28   32   37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46125" y="2327275"/>
            <a:ext cx="437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Lets try this using a systolic array.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400800" y="640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P9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62600" y="640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P8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724400" y="640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P7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6400800" y="556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P6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5562600" y="556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P5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24400" y="556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P4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24400" y="4724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P1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5562600" y="4724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P2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6400800" y="4724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P3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51816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49530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5791200" y="601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5791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4953000" y="601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6629400" y="601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66294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68580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60198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68580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51816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60198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6858000" y="662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6019800" y="662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5181600" y="662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343400" y="662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43434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43434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3124200" y="47244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2    4    3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2667000" y="5562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3    5    2</a:t>
            </a:r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4953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57912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66294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4724400" y="30480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4800600" y="3124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2133600" y="64008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5     2    3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6477000" y="2362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  <a:p>
            <a:r>
              <a:rPr lang="en-US"/>
              <a:t>3</a:t>
            </a:r>
          </a:p>
          <a:p>
            <a:r>
              <a:rPr lang="en-US"/>
              <a:t>2</a:t>
            </a: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5638800" y="2743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  <a:p>
            <a:r>
              <a:rPr lang="en-US"/>
              <a:t>5</a:t>
            </a:r>
          </a:p>
          <a:p>
            <a:r>
              <a:rPr lang="en-US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3*3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14478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2    4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990600" y="32004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3    5    2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2667000" y="1219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</a:p>
          <a:p>
            <a:r>
              <a:rPr lang="en-US"/>
              <a:t>2</a:t>
            </a:r>
          </a:p>
          <a:p>
            <a:endParaRPr lang="en-US"/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457200" y="40386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5     2    3</a:t>
            </a:r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4343400" y="457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  <a:p>
            <a:r>
              <a:rPr lang="en-US"/>
              <a:t>3</a:t>
            </a:r>
          </a:p>
          <a:p>
            <a:r>
              <a:rPr lang="en-US"/>
              <a:t>2</a:t>
            </a: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3505200" y="838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  <a:p>
            <a:r>
              <a:rPr lang="en-US"/>
              <a:t>5</a:t>
            </a:r>
          </a:p>
          <a:p>
            <a:r>
              <a:rPr lang="en-US"/>
              <a:t>4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1</a:t>
            </a:r>
          </a:p>
        </p:txBody>
      </p:sp>
      <p:graphicFrame>
        <p:nvGraphicFramePr>
          <p:cNvPr id="43083" name="Group 75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4" name="Text Box 66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3075" name="Text Box 67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43076" name="Text Box 68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43077" name="Text Box 69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43078" name="Text Box 70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43079" name="Text Box 71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43080" name="Text Box 72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43081" name="Text Box 73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43082" name="Text Box 74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2*3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4*2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3*4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9050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4478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3    5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2667000" y="1600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914400" y="40386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5     2    3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4343400" y="838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  <a:p>
            <a:r>
              <a:rPr lang="en-US"/>
              <a:t>3</a:t>
            </a:r>
          </a:p>
          <a:p>
            <a:r>
              <a:rPr lang="en-US"/>
              <a:t>2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3505200" y="1219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  <a:p>
            <a:r>
              <a:rPr lang="en-US"/>
              <a:t>5</a:t>
            </a:r>
          </a:p>
          <a:p>
            <a:endParaRPr lang="en-US"/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2</a:t>
            </a:r>
          </a:p>
        </p:txBody>
      </p:sp>
      <p:graphicFrame>
        <p:nvGraphicFramePr>
          <p:cNvPr id="48168" name="Group 40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48196" name="Text Box 68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48197" name="Text Box 69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3*3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2*4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5*2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2*3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4*5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3*2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1905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1371600" y="40386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5     2</a:t>
            </a: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4343400" y="1219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  <a:p>
            <a:r>
              <a:rPr lang="en-US"/>
              <a:t>3</a:t>
            </a:r>
          </a:p>
          <a:p>
            <a:endParaRPr lang="en-US"/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3505200" y="1600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3</a:t>
            </a:r>
          </a:p>
        </p:txBody>
      </p:sp>
      <p:graphicFrame>
        <p:nvGraphicFramePr>
          <p:cNvPr id="49192" name="Group 40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49219" name="Text Box 67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Systolic Architectures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mtClean="0">
                <a:ea typeface="ＭＳ Ｐゴシック" pitchFamily="34" charset="-128"/>
              </a:rPr>
              <a:t>H. T. Kung,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0000FF"/>
                </a:solidFill>
                <a:ea typeface="ＭＳ Ｐゴシック" pitchFamily="34" charset="-128"/>
              </a:rPr>
              <a:t>Why Systolic Architectures?</a:t>
            </a:r>
            <a:r>
              <a:rPr lang="en-US" altLang="ja-JP" smtClean="0">
                <a:ea typeface="ＭＳ Ｐゴシック" pitchFamily="34" charset="-128"/>
              </a:rPr>
              <a:t>,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IEEE Computer 1982.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E4030A-D53A-4465-8887-F28E57F7430D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  <p:pic>
        <p:nvPicPr>
          <p:cNvPr id="11269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35125"/>
            <a:ext cx="61722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934200" y="2416175"/>
            <a:ext cx="17494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Memory: heart</a:t>
            </a:r>
          </a:p>
          <a:p>
            <a:r>
              <a:rPr lang="en-US"/>
              <a:t>PEs: cells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Memory pulses </a:t>
            </a:r>
          </a:p>
          <a:p>
            <a:r>
              <a:rPr lang="en-US"/>
              <a:t>data through </a:t>
            </a:r>
          </a:p>
          <a:p>
            <a:r>
              <a:rPr lang="en-US"/>
              <a:t>cells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3*4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2*2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2*2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5*5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3*3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2*2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4*3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9050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343400" y="1600200"/>
            <a:ext cx="336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4</a:t>
            </a:r>
          </a:p>
        </p:txBody>
      </p:sp>
      <p:graphicFrame>
        <p:nvGraphicFramePr>
          <p:cNvPr id="50214" name="Group 38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36" name="Text Box 60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50237" name="Text Box 61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50238" name="Text Box 62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50239" name="Text Box 63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50241" name="Text Box 65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3*2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5*2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5*3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5*3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3*2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2*5</a:t>
            </a: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5</a:t>
            </a:r>
          </a:p>
        </p:txBody>
      </p:sp>
      <p:graphicFrame>
        <p:nvGraphicFramePr>
          <p:cNvPr id="51236" name="Group 36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2*3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3*5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6</a:t>
            </a:r>
          </a:p>
        </p:txBody>
      </p:sp>
      <p:graphicFrame>
        <p:nvGraphicFramePr>
          <p:cNvPr id="52258" name="Group 34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52281" name="Text Box 57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52282" name="Text Box 58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52287" name="Text Box 63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52288" name="Text Box 64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5*5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2590800" y="68580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/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6232525" y="2698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Clock tick: 7</a:t>
            </a:r>
          </a:p>
        </p:txBody>
      </p:sp>
      <p:graphicFrame>
        <p:nvGraphicFramePr>
          <p:cNvPr id="53282" name="Group 34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53305" name="Text Box 57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53306" name="Text Box 58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53307" name="Text Box 59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53308" name="Text Box 60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53309" name="Text Box 61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53312" name="Text Box 64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267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37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32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90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28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267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34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39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25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590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23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36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267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28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0480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2819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657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819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95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3886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47244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3886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724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>
            <a:off x="3886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0480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2209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2209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220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819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36576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4306" name="Group 34"/>
          <p:cNvGraphicFramePr>
            <a:graphicFrameLocks noGrp="1"/>
          </p:cNvGraphicFramePr>
          <p:nvPr/>
        </p:nvGraphicFramePr>
        <p:xfrm>
          <a:off x="0" y="6248400"/>
          <a:ext cx="9144000" cy="609600"/>
        </p:xfrm>
        <a:graphic>
          <a:graphicData uri="http://schemas.openxmlformats.org/drawingml/2006/table">
            <a:tbl>
              <a:tblPr/>
              <a:tblGrid>
                <a:gridCol w="1017588"/>
                <a:gridCol w="1014412"/>
                <a:gridCol w="1016000"/>
                <a:gridCol w="1017588"/>
                <a:gridCol w="1014412"/>
                <a:gridCol w="1016000"/>
                <a:gridCol w="1017588"/>
                <a:gridCol w="1014412"/>
                <a:gridCol w="101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28" name="Text Box 56"/>
          <p:cNvSpPr txBox="1">
            <a:spLocks noChangeArrowheads="1"/>
          </p:cNvSpPr>
          <p:nvPr/>
        </p:nvSpPr>
        <p:spPr bwMode="auto">
          <a:xfrm>
            <a:off x="3048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54329" name="Text Box 57"/>
          <p:cNvSpPr txBox="1">
            <a:spLocks noChangeArrowheads="1"/>
          </p:cNvSpPr>
          <p:nvPr/>
        </p:nvSpPr>
        <p:spPr bwMode="auto">
          <a:xfrm>
            <a:off x="1295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54330" name="Text Box 58"/>
          <p:cNvSpPr txBox="1">
            <a:spLocks noChangeArrowheads="1"/>
          </p:cNvSpPr>
          <p:nvPr/>
        </p:nvSpPr>
        <p:spPr bwMode="auto">
          <a:xfrm>
            <a:off x="2286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3276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54332" name="Text Box 60"/>
          <p:cNvSpPr txBox="1">
            <a:spLocks noChangeArrowheads="1"/>
          </p:cNvSpPr>
          <p:nvPr/>
        </p:nvSpPr>
        <p:spPr bwMode="auto">
          <a:xfrm>
            <a:off x="5334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P6</a:t>
            </a:r>
          </a:p>
        </p:txBody>
      </p:sp>
      <p:sp>
        <p:nvSpPr>
          <p:cNvPr id="54333" name="Text Box 61"/>
          <p:cNvSpPr txBox="1">
            <a:spLocks noChangeArrowheads="1"/>
          </p:cNvSpPr>
          <p:nvPr/>
        </p:nvSpPr>
        <p:spPr bwMode="auto">
          <a:xfrm>
            <a:off x="4343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P5</a:t>
            </a:r>
          </a:p>
        </p:txBody>
      </p:sp>
      <p:sp>
        <p:nvSpPr>
          <p:cNvPr id="54334" name="Text Box 62"/>
          <p:cNvSpPr txBox="1">
            <a:spLocks noChangeArrowheads="1"/>
          </p:cNvSpPr>
          <p:nvPr/>
        </p:nvSpPr>
        <p:spPr bwMode="auto">
          <a:xfrm>
            <a:off x="63246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P7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73914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P8</a:t>
            </a:r>
          </a:p>
        </p:txBody>
      </p:sp>
      <p:sp>
        <p:nvSpPr>
          <p:cNvPr id="54336" name="Text Box 64"/>
          <p:cNvSpPr txBox="1">
            <a:spLocks noChangeArrowheads="1"/>
          </p:cNvSpPr>
          <p:nvPr/>
        </p:nvSpPr>
        <p:spPr bwMode="auto">
          <a:xfrm>
            <a:off x="8382000" y="5638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P9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1447800" y="762000"/>
            <a:ext cx="599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Same answer! In 2n + 1 time, can we do better?</a:t>
            </a:r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1508125" y="1184275"/>
            <a:ext cx="545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answer is yes, there is an optimization.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Systolic Architectures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Basic principle: Replace a single PE with a regular array of PEs and carefully orchestrate flow of data between the PEs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 achieve high throughput w/o increasing memory bandwidth requirements</a:t>
            </a:r>
          </a:p>
          <a:p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en-US" smtClean="0">
                <a:ea typeface="ＭＳ Ｐゴシック" pitchFamily="34" charset="-128"/>
                <a:sym typeface="Wingdings" pitchFamily="2" charset="2"/>
              </a:rPr>
              <a:t>Differences from pipelining: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Array structure can be non-linear and multi-dimensional 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PE connections can be multidirectional (and different speed)</a:t>
            </a:r>
          </a:p>
          <a:p>
            <a:pPr lvl="1"/>
            <a:r>
              <a:rPr lang="en-US" smtClean="0">
                <a:ea typeface="ＭＳ Ｐゴシック" pitchFamily="34" charset="-128"/>
                <a:sym typeface="Wingdings" pitchFamily="2" charset="2"/>
              </a:rPr>
              <a:t>PEs can have local memory and execute kernels (rather than a piece of the instruction)</a:t>
            </a:r>
          </a:p>
          <a:p>
            <a:pPr lvl="1"/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A9C1FB-ABFD-414F-A25B-1A57C1F2DDE0}" type="slidenum">
              <a:rPr lang="en-US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pic>
        <p:nvPicPr>
          <p:cNvPr id="12293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46313"/>
            <a:ext cx="34290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Systolic Computation 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Convolution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Used in filtering, pattern matching, correlation, polynomial evaluation, etc …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Many image processing tasks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12947F-0A66-4647-B77D-624B3CDDFE51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  <p:pic>
        <p:nvPicPr>
          <p:cNvPr id="13317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124200"/>
            <a:ext cx="7410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Systolic Computation Example: Convolution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3200400" cy="5194300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y1 = w1x1 + w2x2 + w3x3</a:t>
            </a:r>
          </a:p>
          <a:p>
            <a:endParaRPr lang="en-US" sz="3200" smtClean="0">
              <a:ea typeface="ＭＳ Ｐゴシック" pitchFamily="34" charset="-128"/>
            </a:endParaRPr>
          </a:p>
          <a:p>
            <a:r>
              <a:rPr lang="en-US" sz="3200" smtClean="0">
                <a:ea typeface="ＭＳ Ｐゴシック" pitchFamily="34" charset="-128"/>
              </a:rPr>
              <a:t>y2 = w1x2 + w2x3 + w3x4</a:t>
            </a:r>
          </a:p>
          <a:p>
            <a:endParaRPr lang="en-US" sz="3200" smtClean="0">
              <a:ea typeface="ＭＳ Ｐゴシック" pitchFamily="34" charset="-128"/>
            </a:endParaRPr>
          </a:p>
          <a:p>
            <a:r>
              <a:rPr lang="en-US" sz="3200" smtClean="0">
                <a:ea typeface="ＭＳ Ｐゴシック" pitchFamily="34" charset="-128"/>
              </a:rPr>
              <a:t>y3 = w1x3 + w2x4 + w3x5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3DFBDE-AE65-4EB2-8195-E2E46B4C38D9}" type="slidenum">
              <a:rPr lang="en-US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  <p:pic>
        <p:nvPicPr>
          <p:cNvPr id="14341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066800"/>
            <a:ext cx="5867400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Systolic Computation Example: Convolution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Worthwhile to implement adder and multiplier separately  to allow overlapping of add/mul executions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E23DE4-A801-4E61-93BA-D81B4682A041}" type="slidenum">
              <a:rPr lang="en-US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  <p:pic>
        <p:nvPicPr>
          <p:cNvPr id="1536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1143000"/>
            <a:ext cx="861060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Other Examples: Broadcast Based</a:t>
            </a:r>
          </a:p>
        </p:txBody>
      </p:sp>
      <p:pic>
        <p:nvPicPr>
          <p:cNvPr id="16387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21498" b="-21498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78B835-B0FB-426C-9D1E-64FF11632189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Other Examples: Broadcast Based</a:t>
            </a:r>
          </a:p>
        </p:txBody>
      </p:sp>
      <p:pic>
        <p:nvPicPr>
          <p:cNvPr id="17411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9612" r="-19612"/>
          <a:stretch>
            <a:fillRect/>
          </a:stretch>
        </p:blipFill>
        <p:spPr>
          <a:xfrm>
            <a:off x="228600" y="996950"/>
            <a:ext cx="8610600" cy="5194300"/>
          </a:xfrm>
        </p:spPr>
      </p:pic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A9F3A0-0CF7-4545-BD8F-0C697F8E328A}" type="slidenum">
              <a:rPr lang="en-US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23953</TotalTime>
  <Words>1044</Words>
  <Application>Microsoft Office PowerPoint</Application>
  <PresentationFormat>On-screen Show (4:3)</PresentationFormat>
  <Paragraphs>430</Paragraphs>
  <Slides>34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1_Edge</vt:lpstr>
      <vt:lpstr>Systolic Arrays</vt:lpstr>
      <vt:lpstr>Why Systolic Architectures?</vt:lpstr>
      <vt:lpstr>Systolic Architectures</vt:lpstr>
      <vt:lpstr>Systolic Architectures</vt:lpstr>
      <vt:lpstr>Systolic Computation Example</vt:lpstr>
      <vt:lpstr>Systolic Computation Example: Convolution</vt:lpstr>
      <vt:lpstr>Systolic Computation Example: Convolution</vt:lpstr>
      <vt:lpstr>Other Examples: Broadcast Based</vt:lpstr>
      <vt:lpstr>Other Examples: Broadcast Based</vt:lpstr>
      <vt:lpstr>Other Examples: No Broadcast</vt:lpstr>
      <vt:lpstr>Other Examples: No Broadcast</vt:lpstr>
      <vt:lpstr>Original No-Broadcast Example</vt:lpstr>
      <vt:lpstr>Beyond One Dimension</vt:lpstr>
      <vt:lpstr>Systolic Array</vt:lpstr>
      <vt:lpstr>More Programmability</vt:lpstr>
      <vt:lpstr>Pipeline Parallelism</vt:lpstr>
      <vt:lpstr>File Compression Example</vt:lpstr>
      <vt:lpstr>Pipeline Parallelism: Readings</vt:lpstr>
      <vt:lpstr>The WARP Computer</vt:lpstr>
      <vt:lpstr>The WARP Computer </vt:lpstr>
      <vt:lpstr>The WARP Computer </vt:lpstr>
      <vt:lpstr>Systolic Arrays vs. SIMD</vt:lpstr>
      <vt:lpstr>Matrix Multiplication</vt:lpstr>
      <vt:lpstr>Systolic Method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 Advanced Computer Architecture Lecture 1: Intro and Basics</dc:title>
  <dc:creator>Onur Mutlu</dc:creator>
  <cp:lastModifiedBy>Administrator</cp:lastModifiedBy>
  <cp:revision>284</cp:revision>
  <cp:lastPrinted>2010-01-20T20:33:06Z</cp:lastPrinted>
  <dcterms:created xsi:type="dcterms:W3CDTF">2010-01-26T22:07:31Z</dcterms:created>
  <dcterms:modified xsi:type="dcterms:W3CDTF">2014-10-17T03:57:34Z</dcterms:modified>
</cp:coreProperties>
</file>