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58" r:id="rId6"/>
    <p:sldId id="266" r:id="rId7"/>
  </p:sldIdLst>
  <p:sldSz cx="9144000" cy="6858000" type="screen4x3"/>
  <p:notesSz cx="6858000" cy="9144000"/>
  <p:defaultTextStyle>
    <a:defPPr>
      <a:defRPr lang="en-IN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63"/>
    <a:srgbClr val="00CC99"/>
    <a:srgbClr val="0099FF"/>
    <a:srgbClr val="00FFC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IN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IN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I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F43962F9-D61B-4DA4-90D4-124D28C93530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C0D82-3723-4A8B-B459-DD771F8B9F43}" type="slidenum">
              <a:rPr lang="en-IN"/>
              <a:pPr/>
              <a:t>1</a:t>
            </a:fld>
            <a:endParaRPr lang="en-IN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FE985-E4C6-4A07-9269-1152C9459BE4}" type="slidenum">
              <a:rPr lang="en-IN"/>
              <a:pPr/>
              <a:t>2</a:t>
            </a:fld>
            <a:endParaRPr lang="en-I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9FF6-7C34-4E51-9228-0BCD63DE0754}" type="slidenum">
              <a:rPr lang="en-IN"/>
              <a:pPr/>
              <a:t>3</a:t>
            </a:fld>
            <a:endParaRPr lang="en-I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82B45-5097-4B28-9A23-70C420EEDCD4}" type="slidenum">
              <a:rPr lang="en-IN"/>
              <a:pPr/>
              <a:t>4</a:t>
            </a:fld>
            <a:endParaRPr lang="en-IN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CF74B-1AE4-4C1B-9E90-2B3E3A838C78}" type="slidenum">
              <a:rPr lang="en-IN"/>
              <a:pPr/>
              <a:t>5</a:t>
            </a:fld>
            <a:endParaRPr lang="en-I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C89FB7-3D9C-4BA8-9C3D-4374A783CBE5}" type="datetime1">
              <a:rPr lang="en-US" smtClean="0"/>
              <a:t>10/9/2010</a:t>
            </a:fld>
            <a:endParaRPr lang="en-I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AE90C4-4640-43DF-9724-77333CFE046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FA18D-155C-480F-A014-5360FF74F1FF}" type="datetime1">
              <a:rPr lang="en-US" smtClean="0"/>
              <a:t>10/9/2010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93662-78E8-4F8B-895F-287ED57F7B9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8F5B0-F252-48DF-A1A7-9FE40D7B4812}" type="datetime1">
              <a:rPr lang="en-US" smtClean="0"/>
              <a:t>10/9/2010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18B31-AEA4-436C-8740-46C8B390189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606862"/>
            <a:ext cx="1371600" cy="251138"/>
          </a:xfrm>
        </p:spPr>
        <p:txBody>
          <a:bodyPr/>
          <a:lstStyle>
            <a:lvl1pPr>
              <a:defRPr sz="1200">
                <a:latin typeface="Lucida Handwriting" pitchFamily="66" charset="0"/>
              </a:defRPr>
            </a:lvl1pPr>
          </a:lstStyle>
          <a:p>
            <a:fld id="{0C7860D6-2AF5-4A50-8F40-C49422333228}" type="datetime1">
              <a:rPr lang="en-US" smtClean="0"/>
              <a:pPr/>
              <a:t>10/9/2010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6413" y="6542466"/>
            <a:ext cx="2084387" cy="315534"/>
          </a:xfrm>
        </p:spPr>
        <p:txBody>
          <a:bodyPr/>
          <a:lstStyle>
            <a:lvl1pPr>
              <a:defRPr sz="1200"/>
            </a:lvl1pPr>
          </a:lstStyle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81104"/>
            <a:ext cx="1371600" cy="276895"/>
          </a:xfrm>
        </p:spPr>
        <p:txBody>
          <a:bodyPr/>
          <a:lstStyle>
            <a:lvl1pPr>
              <a:defRPr/>
            </a:lvl1pPr>
          </a:lstStyle>
          <a:p>
            <a:fld id="{6526A70E-0F7F-4F31-9CDF-9A509A35867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FA80E-1A74-40EB-86F5-5746597E7E4A}" type="datetime1">
              <a:rPr lang="en-US" smtClean="0"/>
              <a:t>10/9/2010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B23D5-CF1B-447F-810C-DA93E70FBFE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01BF-FD0A-4B22-9E88-77D61D84EACC}" type="datetime1">
              <a:rPr lang="en-US" smtClean="0"/>
              <a:t>10/9/2010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4C5D-C3BC-4AA4-ABFD-727339C60E6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668189-13CB-4B6A-B154-8731D67CDCA0}" type="datetime1">
              <a:rPr lang="en-US" smtClean="0"/>
              <a:t>10/9/2010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A508D-9001-4AE5-881B-029DA82CC42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29DFD-7487-4727-A45A-5BC89488CAD8}" type="datetime1">
              <a:rPr lang="en-US" smtClean="0"/>
              <a:t>10/9/2010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06E5-C375-4074-B7AC-2BE96B0891A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D26D59-BDEF-4D46-B199-405EA97A928E}" type="datetime1">
              <a:rPr lang="en-US" smtClean="0"/>
              <a:t>10/9/2010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D88A3-277B-4261-BA3F-F910AC5886B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BE082-9BA1-472A-84D9-498D7ABFA22D}" type="datetime1">
              <a:rPr lang="en-US" smtClean="0"/>
              <a:t>10/9/2010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A9CC3-978F-44F5-A63D-A3AA01A97FA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CD9B8-83ED-4583-96C7-B41BA89B4774}" type="datetime1">
              <a:rPr lang="en-US" smtClean="0"/>
              <a:t>10/9/2010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32DD4-ACDE-4B4C-B24D-1063CAA7CB4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E7054F3D-3C90-4BA1-B7E5-98FF8F4A25F4}" type="datetime1">
              <a:rPr lang="en-US" smtClean="0"/>
              <a:t>10/9/2010</a:t>
            </a:fld>
            <a:endParaRPr lang="en-IN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F8979F9E-FF7A-49B4-A0CF-955115785C51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dirty="0" smtClean="0"/>
              <a:t>Synchronous, Wave and Asynchronous </a:t>
            </a:r>
            <a:r>
              <a:rPr lang="en-US" dirty="0" err="1" smtClean="0"/>
              <a:t>pipeling</a:t>
            </a:r>
            <a:endParaRPr lang="en-IN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6315480"/>
            <a:ext cx="6564314" cy="50107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Baskerville Old Face" pitchFamily="18" charset="0"/>
                <a:ea typeface="Dotum" pitchFamily="34" charset="-127"/>
              </a:rPr>
              <a:t>Elwin Chandra </a:t>
            </a:r>
            <a:r>
              <a:rPr lang="en-US" dirty="0" err="1" smtClean="0">
                <a:latin typeface="Baskerville Old Face" pitchFamily="18" charset="0"/>
                <a:ea typeface="Dotum" pitchFamily="34" charset="-127"/>
              </a:rPr>
              <a:t>Monie</a:t>
            </a:r>
            <a:r>
              <a:rPr lang="en-US" dirty="0" smtClean="0">
                <a:latin typeface="Baskerville Old Face" pitchFamily="18" charset="0"/>
                <a:ea typeface="Dotum" pitchFamily="34" charset="-127"/>
              </a:rPr>
              <a:t>, R M K Engineering College</a:t>
            </a:r>
            <a:endParaRPr lang="en-IN" dirty="0">
              <a:latin typeface="Baskerville Old Face" pitchFamily="18" charset="0"/>
              <a:ea typeface="Dotum" pitchFamily="34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period in a Pipeline </a:t>
            </a:r>
            <a:endParaRPr lang="en-IN" dirty="0"/>
          </a:p>
        </p:txBody>
      </p:sp>
      <p:sp>
        <p:nvSpPr>
          <p:cNvPr id="7" name="Text Box 1042"/>
          <p:cNvSpPr txBox="1">
            <a:spLocks noGrp="1" noChangeArrowheads="1"/>
          </p:cNvSpPr>
          <p:nvPr>
            <p:ph idx="1"/>
          </p:nvPr>
        </p:nvSpPr>
        <p:spPr bwMode="auto">
          <a:xfrm>
            <a:off x="1752600" y="1395413"/>
            <a:ext cx="7010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Consider a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-stage pipeline with stage delay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set of inputs is applied to the pipeline at time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time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partial results are safely stored in latches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Apply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next set of inputs at time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satisfying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Clock period  = 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=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   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Throughput  =  1/ Clock period 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  1/(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F50-2102-40EF-ACB3-CCFA14C2E3C0}" type="datetime1">
              <a:rPr lang="en-US" smtClean="0"/>
              <a:t>10/9/2010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A70E-0F7F-4F31-9CDF-9A509A358670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skew</a:t>
            </a:r>
            <a:endParaRPr lang="en-IN" dirty="0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752600" y="1090603"/>
            <a:ext cx="701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Two implicit assumptions in deriving the throughput equation below: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One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signal is distributed to all circuit elements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All latches are clocked at precisely the same time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Throughput =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1/ Clock period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1/(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stage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>
                <a:latin typeface="Symbol" pitchFamily="18" charset="2"/>
                <a:cs typeface="Arial" pitchFamily="34" charset="0"/>
              </a:rPr>
              <a:t>t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45720" y="3678390"/>
            <a:ext cx="7315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Uncontrolled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or random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skew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causes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clock signal to arrive at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point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B before/after its arrival at point A</a:t>
            </a:r>
          </a:p>
          <a:p>
            <a:r>
              <a:rPr lang="en-US" sz="8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With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proper design, we can place a bound ±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on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uncontrolled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skew at the input and output latches of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pipeline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stage </a:t>
            </a:r>
          </a:p>
          <a:p>
            <a:endParaRPr lang="en-US" sz="8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Then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the clock period is lower bounded as:</a:t>
            </a:r>
          </a:p>
          <a:p>
            <a:r>
              <a:rPr lang="en-US" sz="8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   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period  = 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= 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stage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+ 2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B497-1228-4715-975F-CCB4D08B6D5E}" type="datetime1">
              <a:rPr lang="en-US" smtClean="0"/>
              <a:t>10/9/2010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A70E-0F7F-4F31-9CDF-9A509A358670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Pipelining</a:t>
            </a:r>
            <a:endParaRPr lang="en-IN" dirty="0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752600" y="1080653"/>
            <a:ext cx="7391400" cy="543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stage delay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stage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is really not a constant but varies from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to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r>
              <a:rPr lang="en-US" sz="2000" i="1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represents fast paths (with fewer or faster gates) </a:t>
            </a:r>
          </a:p>
          <a:p>
            <a:r>
              <a:rPr lang="en-US" sz="2000" i="1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represents slow paths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Suppose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that one set of inputs is applied at time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time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the results are safely stored in latches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that the next inputs are applied at time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we must have: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places a lower bound on the clock period: 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period =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=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–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Thus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we can approach the maximum possible pipeline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throughput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 1/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without necessarily requiring very small stage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delay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61160" y="0"/>
            <a:ext cx="3082840" cy="1089529"/>
          </a:xfrm>
          <a:prstGeom prst="rect">
            <a:avLst/>
          </a:prstGeom>
          <a:solidFill>
            <a:srgbClr val="00DA63">
              <a:alpha val="6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Two roads to higher pipeline throughput:</a:t>
            </a:r>
          </a:p>
          <a:p>
            <a:r>
              <a:rPr lang="en-US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Reducing </a:t>
            </a:r>
            <a:r>
              <a:rPr lang="en-US" b="1" i="1" dirty="0" err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b="1" baseline="-25000" dirty="0" err="1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>max</a:t>
            </a:r>
            <a:endParaRPr lang="en-US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Increasing </a:t>
            </a:r>
            <a:r>
              <a:rPr lang="en-US" b="1" i="1" dirty="0" err="1">
                <a:solidFill>
                  <a:srgbClr val="CC00CC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b="1" baseline="-25000" dirty="0" err="1">
                <a:solidFill>
                  <a:srgbClr val="CC00CC"/>
                </a:solidFill>
                <a:latin typeface="Arial" pitchFamily="34" charset="0"/>
                <a:cs typeface="Times New Roman" pitchFamily="18" charset="0"/>
              </a:rPr>
              <a:t>min</a:t>
            </a:r>
            <a:endParaRPr lang="en-US" b="1" baseline="-25000" dirty="0">
              <a:solidFill>
                <a:srgbClr val="CC00CC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830-1E93-4C19-B563-4F78C7D04240}" type="datetime1">
              <a:rPr lang="en-US" smtClean="0"/>
              <a:t>10/9/2010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A70E-0F7F-4F31-9CDF-9A509A358670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Ordinary Vs Wave </a:t>
            </a:r>
            <a:r>
              <a:rPr lang="en-IN" dirty="0" err="1" smtClean="0"/>
              <a:t>pipeling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801145" y="1094515"/>
          <a:ext cx="7086600" cy="5173663"/>
        </p:xfrm>
        <a:graphic>
          <a:graphicData uri="http://schemas.openxmlformats.org/presentationml/2006/ole">
            <p:oleObj spid="_x0000_s4106" r:id="rId4" imgW="5105400" imgH="3733800" progId="">
              <p:embed/>
            </p:oleObj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72965" y="3158845"/>
            <a:ext cx="2362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(a) Ordinary pipelining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696755" y="5915900"/>
            <a:ext cx="2209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(b) Wave pipelining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534C-3385-4E87-AD65-1A41C3EFB94A}" type="datetime1">
              <a:rPr lang="en-US" smtClean="0"/>
              <a:t>10/9/2010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A70E-0F7F-4F31-9CDF-9A509A358670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2532" y="228600"/>
            <a:ext cx="6913418" cy="838200"/>
          </a:xfrm>
          <a:noFill/>
          <a:ln/>
        </p:spPr>
        <p:txBody>
          <a:bodyPr/>
          <a:lstStyle/>
          <a:p>
            <a:r>
              <a:rPr lang="en-US" sz="2800" dirty="0"/>
              <a:t>Random Clock Skew in Wave Pipelining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1378555" y="1648705"/>
            <a:ext cx="4114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 period  =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=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        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max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– </a:t>
            </a:r>
            <a:r>
              <a:rPr lang="en-US" sz="2000" i="1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+ 4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Reasons for the term 4</a:t>
            </a:r>
            <a:r>
              <a:rPr lang="en-US" sz="2000" b="1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 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Clocking of the first input set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may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lag by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while that of the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second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set leads by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(net difference = 2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) 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reverse condition may exist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at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output side </a:t>
            </a:r>
          </a:p>
          <a:p>
            <a:endParaRPr lang="en-US" sz="20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Uncontrolled skew has a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larger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effect on wave pipelining than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on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standard pipelining,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especially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when viewed in relative terms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82632" name="Object 8"/>
          <p:cNvGraphicFramePr>
            <a:graphicFrameLocks noChangeAspect="1"/>
          </p:cNvGraphicFramePr>
          <p:nvPr/>
        </p:nvGraphicFramePr>
        <p:xfrm>
          <a:off x="5066445" y="1544800"/>
          <a:ext cx="4102100" cy="4267200"/>
        </p:xfrm>
        <a:graphic>
          <a:graphicData uri="http://schemas.openxmlformats.org/presentationml/2006/ole">
            <p:oleObj spid="_x0000_s74754" r:id="rId3" imgW="3105150" imgH="3219450" progId="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0F3-18BF-466C-B6EF-683A42D0D7E3}" type="datetime1">
              <a:rPr lang="en-US" smtClean="0"/>
              <a:t>10/9/2010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A70E-0F7F-4F31-9CDF-9A509A358670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123</TotalTime>
  <Words>410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Classroom expectations</vt:lpstr>
      <vt:lpstr>Synchronous, Wave and Asynchronous pipeling</vt:lpstr>
      <vt:lpstr>Clock period in a Pipeline </vt:lpstr>
      <vt:lpstr>Clock skew</vt:lpstr>
      <vt:lpstr>Wave Pipelining</vt:lpstr>
      <vt:lpstr>Ordinary Vs Wave pipeling </vt:lpstr>
      <vt:lpstr>Random Clock Skew in Wave Pipelining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Synchronous, Wave and Asynchronous pipeling</dc:title>
  <dc:creator>elwin</dc:creator>
  <cp:lastModifiedBy>elwin</cp:lastModifiedBy>
  <cp:revision>13</cp:revision>
  <dcterms:created xsi:type="dcterms:W3CDTF">2010-10-08T16:32:42Z</dcterms:created>
  <dcterms:modified xsi:type="dcterms:W3CDTF">2010-10-09T03:42:59Z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