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9" r:id="rId3"/>
    <p:sldId id="26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FFFF"/>
    <a:srgbClr val="FF3300"/>
    <a:srgbClr val="00FF00"/>
    <a:srgbClr val="F8F8F8"/>
    <a:srgbClr val="980000"/>
    <a:srgbClr val="FFFF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2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2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FA45CC-AFF8-4956-92D6-9E7AC6D743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Textformatierung des Masters zu bearbeiten.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A15521-D2B0-4F69-A1EB-5508248C9DF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286000"/>
            <a:ext cx="7772400" cy="1101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50800" tIns="20638" rIns="50800" bIns="20638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de-DE"/>
              <a:t>Klicken Sie, um das Format des Titel-Masters zu bearbeiten.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Klicken Sie, um das Format des Untertitel-Masters zu bearbeiten.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76450" cy="57451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76950" cy="5745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990600"/>
            <a:ext cx="8153400" cy="502920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990600"/>
            <a:ext cx="4000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350250" y="6532563"/>
            <a:ext cx="241300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0800" tIns="20638" rIns="50800" bIns="20638">
            <a:spAutoFit/>
          </a:bodyPr>
          <a:lstStyle/>
          <a:p>
            <a:pPr algn="l" defTabSz="479425">
              <a:lnSpc>
                <a:spcPct val="97000"/>
              </a:lnSpc>
            </a:pPr>
            <a:fld id="{B48A42D1-1134-49B4-90AE-2967A3CF2FD4}" type="slidenum">
              <a:rPr lang="en-GB" sz="900" b="1">
                <a:latin typeface="Arial" charset="0"/>
              </a:rPr>
              <a:pPr algn="l" defTabSz="479425">
                <a:lnSpc>
                  <a:spcPct val="97000"/>
                </a:lnSpc>
              </a:pPr>
              <a:t>‹#›</a:t>
            </a:fld>
            <a:endParaRPr lang="en-GB" sz="900" b="1">
              <a:latin typeface="Arial" charset="0"/>
            </a:endParaRP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90600"/>
            <a:ext cx="8153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Vorlagentextes zu bearbeiten</a:t>
            </a:r>
          </a:p>
          <a:p>
            <a:pPr lvl="1"/>
            <a:r>
              <a:rPr lang="en-GB" smtClean="0"/>
              <a:t> Zweite Ebene</a:t>
            </a:r>
          </a:p>
          <a:p>
            <a:pPr lvl="2"/>
            <a:r>
              <a:rPr lang="en-GB" smtClean="0"/>
              <a:t> Dritte Ebene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invGray">
          <a:xfrm>
            <a:off x="533400" y="6629400"/>
            <a:ext cx="3505200" cy="228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1200" i="1">
                <a:solidFill>
                  <a:srgbClr val="FFFFFF"/>
                </a:solidFill>
              </a:rPr>
              <a:t>Reconfigurable Architectures Workshop (RAW 2003)</a:t>
            </a:r>
            <a:endParaRPr lang="en-US" sz="1000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 rot="-8049448">
            <a:off x="4112419" y="6671469"/>
            <a:ext cx="142875" cy="138113"/>
          </a:xfrm>
          <a:prstGeom prst="rtTriangle">
            <a:avLst/>
          </a:prstGeom>
          <a:solidFill>
            <a:schemeClr val="accent2"/>
          </a:solidFill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/>
  <p:txStyles>
    <p:titleStyle>
      <a:lvl1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defTabSz="479425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482600" indent="-48260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1"/>
        </a:buClr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052513" indent="-379413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accent2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2pPr>
      <a:lvl3pPr marL="1439863" indent="-196850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1">
          <a:solidFill>
            <a:schemeClr val="tx1"/>
          </a:solidFill>
          <a:latin typeface="+mn-lt"/>
        </a:defRPr>
      </a:lvl3pPr>
      <a:lvl4pPr marL="1766888" indent="-136525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</a:defRPr>
      </a:lvl4pPr>
      <a:lvl5pPr marL="21177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5pPr>
      <a:lvl6pPr marL="25749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6pPr>
      <a:lvl7pPr marL="30321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7pPr>
      <a:lvl8pPr marL="34893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8pPr>
      <a:lvl9pPr marL="3946525" indent="-160338" algn="l" defTabSz="479425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89075"/>
            <a:ext cx="7772400" cy="1101725"/>
          </a:xfrm>
        </p:spPr>
        <p:txBody>
          <a:bodyPr/>
          <a:lstStyle/>
          <a:p>
            <a:pPr algn="ctr"/>
            <a:r>
              <a:rPr lang="en-US" b="0">
                <a:solidFill>
                  <a:schemeClr val="bg1"/>
                </a:solidFill>
              </a:rPr>
              <a:t>HW/SW CODESIGN OF THE MPEG-2 VIDEO DECODER</a:t>
            </a: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048000"/>
            <a:ext cx="6172200" cy="1981200"/>
          </a:xfrm>
        </p:spPr>
        <p:txBody>
          <a:bodyPr/>
          <a:lstStyle/>
          <a:p>
            <a:r>
              <a:rPr lang="en-US" sz="1200" b="0"/>
              <a:t>      </a:t>
            </a:r>
            <a:r>
              <a:rPr lang="en-US" sz="2000">
                <a:solidFill>
                  <a:schemeClr val="bg1"/>
                </a:solidFill>
              </a:rPr>
              <a:t>Matjaz Verderber, Andrej Zemva</a:t>
            </a:r>
            <a:r>
              <a:rPr lang="en-US" sz="2000" b="0">
                <a:solidFill>
                  <a:schemeClr val="bg1"/>
                </a:solidFill>
              </a:rPr>
              <a:t>, </a:t>
            </a:r>
            <a:r>
              <a:rPr lang="en-US" sz="2000">
                <a:solidFill>
                  <a:schemeClr val="bg1"/>
                </a:solidFill>
              </a:rPr>
              <a:t>Andrej Trost</a:t>
            </a:r>
            <a:r>
              <a:rPr lang="en-US" sz="2000" b="0">
                <a:solidFill>
                  <a:schemeClr val="bg1"/>
                </a:solidFill>
              </a:rPr>
              <a:t>                      </a:t>
            </a:r>
            <a:endParaRPr lang="en-US" sz="2000">
              <a:solidFill>
                <a:schemeClr val="bg1"/>
              </a:solidFill>
            </a:endParaRPr>
          </a:p>
          <a:p>
            <a:r>
              <a:rPr lang="en-US" sz="2000" b="0">
                <a:solidFill>
                  <a:schemeClr val="bg1"/>
                </a:solidFill>
              </a:rPr>
              <a:t>	     </a:t>
            </a:r>
            <a:r>
              <a:rPr lang="en-US" sz="2000">
                <a:solidFill>
                  <a:schemeClr val="bg1"/>
                </a:solidFill>
              </a:rPr>
              <a:t>University of Ljubljana</a:t>
            </a:r>
          </a:p>
          <a:p>
            <a:r>
              <a:rPr lang="en-US" sz="2000">
                <a:solidFill>
                  <a:schemeClr val="bg1"/>
                </a:solidFill>
              </a:rPr>
              <a:t>    Faculty of Electrical Engineering</a:t>
            </a:r>
          </a:p>
          <a:p>
            <a:r>
              <a:rPr lang="en-US" sz="2000">
                <a:solidFill>
                  <a:schemeClr val="bg1"/>
                </a:solidFill>
              </a:rPr>
              <a:t>Trzaska 25, 1000 Ljubljana, Slovenia</a:t>
            </a:r>
            <a:endParaRPr lang="en-US" sz="2000" b="0"/>
          </a:p>
          <a:p>
            <a:r>
              <a:rPr lang="en-US" sz="2000" b="0"/>
              <a:t>       </a:t>
            </a:r>
            <a:r>
              <a:rPr lang="en-US" sz="2000" b="0">
                <a:solidFill>
                  <a:schemeClr val="bg1"/>
                </a:solidFill>
              </a:rPr>
              <a:t>matjaz.verderber@fe.uni-lj.si	</a:t>
            </a:r>
            <a:endParaRPr lang="en-US" sz="2000" b="0"/>
          </a:p>
          <a:p>
            <a:pPr algn="l"/>
            <a:r>
              <a:rPr lang="en-US" sz="2000" b="0"/>
              <a:t> </a:t>
            </a:r>
          </a:p>
          <a:p>
            <a:endParaRPr lang="en-GB"/>
          </a:p>
        </p:txBody>
      </p:sp>
      <p:pic>
        <p:nvPicPr>
          <p:cNvPr id="25612" name="Picture 12" descr="E:\konference\DATE_messe_Munich\fe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5275" y="5486400"/>
            <a:ext cx="1228725" cy="914400"/>
          </a:xfrm>
          <a:prstGeom prst="rect">
            <a:avLst/>
          </a:prstGeom>
          <a:solidFill>
            <a:schemeClr val="bg2">
              <a:alpha val="50000"/>
            </a:schemeClr>
          </a:solidFill>
        </p:spPr>
      </p:pic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228600"/>
            <a:ext cx="4648200" cy="9144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FFFFFF"/>
                </a:solidFill>
              </a:rPr>
              <a:t>Implementation results</a:t>
            </a:r>
            <a:endParaRPr lang="en-GB"/>
          </a:p>
        </p:txBody>
      </p:sp>
      <p:sp>
        <p:nvSpPr>
          <p:cNvPr id="23691" name="Rectangle 139"/>
          <p:cNvSpPr>
            <a:spLocks noChangeArrowheads="1"/>
          </p:cNvSpPr>
          <p:nvPr/>
        </p:nvSpPr>
        <p:spPr bwMode="auto">
          <a:xfrm>
            <a:off x="685800" y="32766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40% utilization of the Virtex 1600E</a:t>
            </a:r>
            <a:endParaRPr lang="en-US" b="1">
              <a:latin typeface="Arial" charset="0"/>
            </a:endParaRPr>
          </a:p>
        </p:txBody>
      </p:sp>
      <p:grpSp>
        <p:nvGrpSpPr>
          <p:cNvPr id="23701" name="Group 149"/>
          <p:cNvGrpSpPr>
            <a:grpSpLocks/>
          </p:cNvGrpSpPr>
          <p:nvPr/>
        </p:nvGrpSpPr>
        <p:grpSpPr bwMode="auto">
          <a:xfrm>
            <a:off x="1320800" y="3733800"/>
            <a:ext cx="7137400" cy="2514600"/>
            <a:chOff x="832" y="2352"/>
            <a:chExt cx="4496" cy="1584"/>
          </a:xfrm>
        </p:grpSpPr>
        <p:graphicFrame>
          <p:nvGraphicFramePr>
            <p:cNvPr id="23689" name="Object 137"/>
            <p:cNvGraphicFramePr>
              <a:graphicFrameLocks noChangeAspect="1"/>
            </p:cNvGraphicFramePr>
            <p:nvPr/>
          </p:nvGraphicFramePr>
          <p:xfrm>
            <a:off x="832" y="2352"/>
            <a:ext cx="4496" cy="1496"/>
          </p:xfrm>
          <a:graphic>
            <a:graphicData uri="http://schemas.openxmlformats.org/presentationml/2006/ole">
              <p:oleObj spid="_x0000_s23689" name="Document" r:id="rId3" imgW="3235320" imgH="1076400" progId="Word.Document.8">
                <p:embed/>
              </p:oleObj>
            </a:graphicData>
          </a:graphic>
        </p:graphicFrame>
        <p:sp>
          <p:nvSpPr>
            <p:cNvPr id="23692" name="Text Box 140"/>
            <p:cNvSpPr txBox="1">
              <a:spLocks noChangeArrowheads="1"/>
            </p:cNvSpPr>
            <p:nvPr/>
          </p:nvSpPr>
          <p:spPr bwMode="auto">
            <a:xfrm>
              <a:off x="1296" y="3686"/>
              <a:ext cx="3360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FFFFFF"/>
                  </a:solidFill>
                </a:rPr>
                <a:t>Implementation results of the MPEG-2 decoder</a:t>
              </a:r>
              <a:endParaRPr lang="en-US" sz="2000"/>
            </a:p>
          </p:txBody>
        </p:sp>
      </p:grpSp>
      <p:sp>
        <p:nvSpPr>
          <p:cNvPr id="23695" name="Rectangle 143"/>
          <p:cNvSpPr>
            <a:spLocks noChangeArrowheads="1"/>
          </p:cNvSpPr>
          <p:nvPr/>
        </p:nvSpPr>
        <p:spPr bwMode="auto">
          <a:xfrm>
            <a:off x="685800" y="2057400"/>
            <a:ext cx="8153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Synplify Pro (synthesis) and Xilinx ISE Foundation software (implementation) used</a:t>
            </a:r>
          </a:p>
        </p:txBody>
      </p:sp>
      <p:sp>
        <p:nvSpPr>
          <p:cNvPr id="23696" name="Rectangle 144"/>
          <p:cNvSpPr>
            <a:spLocks noChangeArrowheads="1"/>
          </p:cNvSpPr>
          <p:nvPr/>
        </p:nvSpPr>
        <p:spPr bwMode="auto">
          <a:xfrm>
            <a:off x="685800" y="1219200"/>
            <a:ext cx="815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All cores described in Verilog</a:t>
            </a:r>
            <a:endParaRPr lang="en-US" b="1">
              <a:latin typeface="Arial" charset="0"/>
            </a:endParaRPr>
          </a:p>
        </p:txBody>
      </p:sp>
      <p:sp>
        <p:nvSpPr>
          <p:cNvPr id="23699" name="Text Box 147"/>
          <p:cNvSpPr txBox="1">
            <a:spLocks noChangeArrowheads="1"/>
          </p:cNvSpPr>
          <p:nvPr/>
        </p:nvSpPr>
        <p:spPr bwMode="auto">
          <a:xfrm>
            <a:off x="4262438" y="6548438"/>
            <a:ext cx="995362" cy="3048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Conclusion</a:t>
            </a:r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91" grpId="0" autoUpdateAnimBg="0"/>
      <p:bldP spid="23695" grpId="0" autoUpdateAnimBg="0"/>
      <p:bldP spid="236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FFFFFF"/>
                </a:solidFill>
              </a:rPr>
              <a:t>Conclusion</a:t>
            </a:r>
            <a:endParaRPr lang="en-GB"/>
          </a:p>
        </p:txBody>
      </p:sp>
      <p:sp>
        <p:nvSpPr>
          <p:cNvPr id="32773" name="Rectangle 1029"/>
          <p:cNvSpPr>
            <a:spLocks noChangeArrowheads="1"/>
          </p:cNvSpPr>
          <p:nvPr/>
        </p:nvSpPr>
        <p:spPr bwMode="auto">
          <a:xfrm>
            <a:off x="685800" y="12954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Optimized MPEG-2 video decoder by speed and power consumption</a:t>
            </a:r>
            <a:endParaRPr lang="en-US" b="1">
              <a:latin typeface="Arial" charset="0"/>
            </a:endParaRPr>
          </a:p>
        </p:txBody>
      </p:sp>
      <p:sp>
        <p:nvSpPr>
          <p:cNvPr id="32774" name="Rectangle 1030"/>
          <p:cNvSpPr>
            <a:spLocks noChangeArrowheads="1"/>
          </p:cNvSpPr>
          <p:nvPr/>
        </p:nvSpPr>
        <p:spPr bwMode="auto">
          <a:xfrm>
            <a:off x="685800" y="23622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40% higher decoding speed and 36% lower power consumption</a:t>
            </a:r>
            <a:endParaRPr lang="en-US" b="1">
              <a:latin typeface="Arial" charset="0"/>
            </a:endParaRPr>
          </a:p>
        </p:txBody>
      </p:sp>
      <p:sp>
        <p:nvSpPr>
          <p:cNvPr id="32775" name="Rectangle 1031"/>
          <p:cNvSpPr>
            <a:spLocks noChangeArrowheads="1"/>
          </p:cNvSpPr>
          <p:nvPr/>
        </p:nvSpPr>
        <p:spPr bwMode="auto">
          <a:xfrm>
            <a:off x="685800" y="35814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Some problems by final routing</a:t>
            </a:r>
            <a:r>
              <a:rPr lang="en-US" b="1">
                <a:latin typeface="Arial" charset="0"/>
              </a:rPr>
              <a:t> </a:t>
            </a:r>
          </a:p>
        </p:txBody>
      </p:sp>
      <p:sp>
        <p:nvSpPr>
          <p:cNvPr id="32776" name="Rectangle 1032"/>
          <p:cNvSpPr>
            <a:spLocks noChangeArrowheads="1"/>
          </p:cNvSpPr>
          <p:nvPr/>
        </p:nvSpPr>
        <p:spPr bwMode="auto">
          <a:xfrm>
            <a:off x="685800" y="4572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Presentation of a modern implementation method where complex embedded system (MPEG-2 decoder) can be efficiently HW/SW partitioned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  <p:bldP spid="32774" grpId="0" autoUpdateAnimBg="0"/>
      <p:bldP spid="32775" grpId="0" autoUpdateAnimBg="0"/>
      <p:bldP spid="3277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Hw/</a:t>
            </a:r>
            <a:r>
              <a:rPr lang="en-US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Sw</a:t>
            </a:r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Partitioning – Single-Spec Assumption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4343400" cy="4684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Assumption – Start from a single specification</a:t>
            </a:r>
          </a:p>
          <a:p>
            <a:pPr lvl="1">
              <a:lnSpc>
                <a:spcPct val="90000"/>
              </a:lnSpc>
            </a:pPr>
            <a:r>
              <a:rPr lang="en-US"/>
              <a:t>Typically sw source</a:t>
            </a:r>
          </a:p>
          <a:p>
            <a:pPr>
              <a:lnSpc>
                <a:spcPct val="90000"/>
              </a:lnSpc>
            </a:pPr>
            <a:r>
              <a:rPr lang="en-US"/>
              <a:t>Partitioning</a:t>
            </a:r>
          </a:p>
          <a:p>
            <a:pPr lvl="1">
              <a:lnSpc>
                <a:spcPct val="90000"/>
              </a:lnSpc>
            </a:pPr>
            <a:r>
              <a:rPr lang="en-US"/>
              <a:t>Find critical sw kernels, map some to hw</a:t>
            </a:r>
          </a:p>
          <a:p>
            <a:pPr>
              <a:lnSpc>
                <a:spcPct val="90000"/>
              </a:lnSpc>
            </a:pPr>
            <a:r>
              <a:rPr lang="en-US"/>
              <a:t>This assumption is made in most research efforts as well as commercial tools</a:t>
            </a:r>
          </a:p>
        </p:txBody>
      </p:sp>
      <p:sp>
        <p:nvSpPr>
          <p:cNvPr id="123910" name="AutoShape 6"/>
          <p:cNvSpPr>
            <a:spLocks noChangeArrowheads="1"/>
          </p:cNvSpPr>
          <p:nvPr/>
        </p:nvSpPr>
        <p:spPr bwMode="auto">
          <a:xfrm>
            <a:off x="5437188" y="2368550"/>
            <a:ext cx="2678112" cy="2047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Hw/sw partitioner</a:t>
            </a:r>
          </a:p>
        </p:txBody>
      </p:sp>
      <p:sp>
        <p:nvSpPr>
          <p:cNvPr id="123911" name="AutoShape 7"/>
          <p:cNvSpPr>
            <a:spLocks noChangeArrowheads="1"/>
          </p:cNvSpPr>
          <p:nvPr/>
        </p:nvSpPr>
        <p:spPr bwMode="auto">
          <a:xfrm>
            <a:off x="4953000" y="2781300"/>
            <a:ext cx="1700213" cy="204788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Sw</a:t>
            </a:r>
          </a:p>
        </p:txBody>
      </p:sp>
      <p:sp>
        <p:nvSpPr>
          <p:cNvPr id="123912" name="AutoShape 8"/>
          <p:cNvSpPr>
            <a:spLocks noChangeArrowheads="1"/>
          </p:cNvSpPr>
          <p:nvPr/>
        </p:nvSpPr>
        <p:spPr bwMode="auto">
          <a:xfrm>
            <a:off x="7143750" y="2781300"/>
            <a:ext cx="1701800" cy="204788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Aft>
                <a:spcPts val="400"/>
              </a:spcAft>
            </a:pPr>
            <a:r>
              <a:rPr lang="en-US" sz="1400">
                <a:latin typeface="Times New Roman" pitchFamily="18" charset="0"/>
              </a:rPr>
              <a:t>Hw</a:t>
            </a:r>
          </a:p>
        </p:txBody>
      </p:sp>
      <p:sp>
        <p:nvSpPr>
          <p:cNvPr id="123914" name="AutoShape 10"/>
          <p:cNvSpPr>
            <a:spLocks noChangeArrowheads="1"/>
          </p:cNvSpPr>
          <p:nvPr/>
        </p:nvSpPr>
        <p:spPr bwMode="auto">
          <a:xfrm>
            <a:off x="6169025" y="1957388"/>
            <a:ext cx="1700213" cy="206375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Specification</a:t>
            </a:r>
          </a:p>
        </p:txBody>
      </p:sp>
      <p:sp>
        <p:nvSpPr>
          <p:cNvPr id="123915" name="Line 11"/>
          <p:cNvSpPr>
            <a:spLocks noChangeShapeType="1"/>
          </p:cNvSpPr>
          <p:nvPr/>
        </p:nvSpPr>
        <p:spPr bwMode="auto">
          <a:xfrm>
            <a:off x="5927725" y="2573338"/>
            <a:ext cx="0" cy="207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16" name="AutoShape 12"/>
          <p:cNvSpPr>
            <a:spLocks noChangeArrowheads="1"/>
          </p:cNvSpPr>
          <p:nvPr/>
        </p:nvSpPr>
        <p:spPr bwMode="auto">
          <a:xfrm>
            <a:off x="4953000" y="3192463"/>
            <a:ext cx="1700213" cy="2047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Compilation</a:t>
            </a:r>
          </a:p>
        </p:txBody>
      </p:sp>
      <p:sp>
        <p:nvSpPr>
          <p:cNvPr id="123917" name="AutoShape 13"/>
          <p:cNvSpPr>
            <a:spLocks noChangeArrowheads="1"/>
          </p:cNvSpPr>
          <p:nvPr/>
        </p:nvSpPr>
        <p:spPr bwMode="auto">
          <a:xfrm>
            <a:off x="7143750" y="3192463"/>
            <a:ext cx="1701800" cy="2047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Synthesis</a:t>
            </a:r>
          </a:p>
        </p:txBody>
      </p:sp>
      <p:sp>
        <p:nvSpPr>
          <p:cNvPr id="123918" name="Line 14"/>
          <p:cNvSpPr>
            <a:spLocks noChangeShapeType="1"/>
          </p:cNvSpPr>
          <p:nvPr/>
        </p:nvSpPr>
        <p:spPr bwMode="auto">
          <a:xfrm>
            <a:off x="7869238" y="2573338"/>
            <a:ext cx="0" cy="2079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19" name="Line 15"/>
          <p:cNvSpPr>
            <a:spLocks noChangeShapeType="1"/>
          </p:cNvSpPr>
          <p:nvPr/>
        </p:nvSpPr>
        <p:spPr bwMode="auto">
          <a:xfrm>
            <a:off x="6899275" y="2163763"/>
            <a:ext cx="0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20" name="Line 16"/>
          <p:cNvSpPr>
            <a:spLocks noChangeShapeType="1"/>
          </p:cNvSpPr>
          <p:nvPr/>
        </p:nvSpPr>
        <p:spPr bwMode="auto">
          <a:xfrm>
            <a:off x="5927725" y="2986088"/>
            <a:ext cx="0" cy="20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21" name="Line 17"/>
          <p:cNvSpPr>
            <a:spLocks noChangeShapeType="1"/>
          </p:cNvSpPr>
          <p:nvPr/>
        </p:nvSpPr>
        <p:spPr bwMode="auto">
          <a:xfrm>
            <a:off x="7869238" y="2986088"/>
            <a:ext cx="0" cy="206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22" name="AutoShape 18"/>
          <p:cNvSpPr>
            <a:spLocks noChangeArrowheads="1"/>
          </p:cNvSpPr>
          <p:nvPr/>
        </p:nvSpPr>
        <p:spPr bwMode="auto">
          <a:xfrm>
            <a:off x="4953000" y="3602038"/>
            <a:ext cx="1700213" cy="207962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Binaries</a:t>
            </a:r>
          </a:p>
        </p:txBody>
      </p:sp>
      <p:sp>
        <p:nvSpPr>
          <p:cNvPr id="123923" name="AutoShape 19"/>
          <p:cNvSpPr>
            <a:spLocks noChangeArrowheads="1"/>
          </p:cNvSpPr>
          <p:nvPr/>
        </p:nvSpPr>
        <p:spPr bwMode="auto">
          <a:xfrm>
            <a:off x="7143750" y="3602038"/>
            <a:ext cx="1701800" cy="207962"/>
          </a:xfrm>
          <a:prstGeom prst="foldedCorner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Aft>
                <a:spcPts val="400"/>
              </a:spcAft>
            </a:pPr>
            <a:r>
              <a:rPr lang="en-US" sz="1400">
                <a:latin typeface="Times New Roman" pitchFamily="18" charset="0"/>
              </a:rPr>
              <a:t>Netlists</a:t>
            </a:r>
          </a:p>
        </p:txBody>
      </p:sp>
      <p:sp>
        <p:nvSpPr>
          <p:cNvPr id="123924" name="Line 20"/>
          <p:cNvSpPr>
            <a:spLocks noChangeShapeType="1"/>
          </p:cNvSpPr>
          <p:nvPr/>
        </p:nvSpPr>
        <p:spPr bwMode="auto">
          <a:xfrm>
            <a:off x="5927725" y="3397250"/>
            <a:ext cx="0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925" name="Line 21"/>
          <p:cNvSpPr>
            <a:spLocks noChangeShapeType="1"/>
          </p:cNvSpPr>
          <p:nvPr/>
        </p:nvSpPr>
        <p:spPr bwMode="auto">
          <a:xfrm>
            <a:off x="7869238" y="3397250"/>
            <a:ext cx="0" cy="2047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FFFFFF"/>
                </a:solidFill>
              </a:rPr>
              <a:t>Presentation outline</a:t>
            </a:r>
            <a:endParaRPr lang="en-GB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495800"/>
          </a:xfrm>
        </p:spPr>
        <p:txBody>
          <a:bodyPr/>
          <a:lstStyle/>
          <a:p>
            <a:r>
              <a:rPr lang="en-GB">
                <a:solidFill>
                  <a:srgbClr val="FFFFFF"/>
                </a:solidFill>
              </a:rPr>
              <a:t>Motivation and basic idea</a:t>
            </a:r>
          </a:p>
          <a:p>
            <a:r>
              <a:rPr lang="en-US">
                <a:solidFill>
                  <a:srgbClr val="FFFFFF"/>
                </a:solidFill>
              </a:rPr>
              <a:t>Optimization</a:t>
            </a:r>
            <a:r>
              <a:rPr lang="en-GB">
                <a:solidFill>
                  <a:srgbClr val="FFFFFF"/>
                </a:solidFill>
              </a:rPr>
              <a:t> of the MPEG-2 video decoder</a:t>
            </a:r>
          </a:p>
          <a:p>
            <a:pPr lvl="1"/>
            <a:r>
              <a:rPr lang="en-GB">
                <a:solidFill>
                  <a:srgbClr val="FFFFFF"/>
                </a:solidFill>
              </a:rPr>
              <a:t>Timing </a:t>
            </a:r>
            <a:r>
              <a:rPr lang="en-US">
                <a:solidFill>
                  <a:srgbClr val="FFFFFF"/>
                </a:solidFill>
              </a:rPr>
              <a:t>optimization</a:t>
            </a:r>
            <a:endParaRPr lang="en-GB">
              <a:solidFill>
                <a:srgbClr val="FFFFFF"/>
              </a:solidFill>
            </a:endParaRPr>
          </a:p>
          <a:p>
            <a:pPr lvl="1"/>
            <a:r>
              <a:rPr lang="en-GB">
                <a:solidFill>
                  <a:srgbClr val="FFFFFF"/>
                </a:solidFill>
              </a:rPr>
              <a:t>Power consumption analysis</a:t>
            </a:r>
          </a:p>
          <a:p>
            <a:r>
              <a:rPr lang="en-GB">
                <a:solidFill>
                  <a:srgbClr val="FFFFFF"/>
                </a:solidFill>
              </a:rPr>
              <a:t>FPGA implementation of the MPEG-2 video decoder</a:t>
            </a:r>
          </a:p>
          <a:p>
            <a:pPr lvl="1"/>
            <a:r>
              <a:rPr lang="en-GB">
                <a:solidFill>
                  <a:srgbClr val="FFFFFF"/>
                </a:solidFill>
              </a:rPr>
              <a:t>System </a:t>
            </a:r>
            <a:r>
              <a:rPr lang="en-US">
                <a:solidFill>
                  <a:srgbClr val="FFFFFF"/>
                </a:solidFill>
              </a:rPr>
              <a:t>environment</a:t>
            </a:r>
            <a:endParaRPr lang="en-GB">
              <a:solidFill>
                <a:srgbClr val="FFFFFF"/>
              </a:solidFill>
            </a:endParaRPr>
          </a:p>
          <a:p>
            <a:pPr lvl="1"/>
            <a:r>
              <a:rPr lang="en-GB">
                <a:solidFill>
                  <a:srgbClr val="FFFFFF"/>
                </a:solidFill>
              </a:rPr>
              <a:t>Implementation in the FPGA</a:t>
            </a:r>
          </a:p>
          <a:p>
            <a:pPr lvl="1"/>
            <a:r>
              <a:rPr lang="en-GB">
                <a:solidFill>
                  <a:srgbClr val="FFFFFF"/>
                </a:solidFill>
              </a:rPr>
              <a:t>Implementation results</a:t>
            </a:r>
          </a:p>
          <a:p>
            <a:r>
              <a:rPr lang="en-GB">
                <a:solidFill>
                  <a:srgbClr val="FFFFFF"/>
                </a:solidFill>
              </a:rPr>
              <a:t>Conclusion</a:t>
            </a:r>
          </a:p>
          <a:p>
            <a:pPr lvl="1"/>
            <a:endParaRPr lang="en-GB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267200" y="6553200"/>
            <a:ext cx="2028825" cy="3048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Motivation and basic idea</a:t>
            </a:r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FFFFFF"/>
                </a:solidFill>
              </a:rPr>
              <a:t>Motivation and basic idea</a:t>
            </a:r>
            <a:endParaRPr lang="en-GB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solidFill>
                  <a:srgbClr val="FFFFFF"/>
                </a:solidFill>
              </a:rPr>
              <a:t>Importance of the MPEG-2 standard</a:t>
            </a:r>
          </a:p>
          <a:p>
            <a:r>
              <a:rPr lang="en-GB">
                <a:solidFill>
                  <a:srgbClr val="FFFFFF"/>
                </a:solidFill>
              </a:rPr>
              <a:t>Real-time requirements and low-power operation</a:t>
            </a:r>
          </a:p>
          <a:p>
            <a:r>
              <a:rPr lang="en-GB">
                <a:solidFill>
                  <a:srgbClr val="FFFFFF"/>
                </a:solidFill>
              </a:rPr>
              <a:t>Possibilities to use modern HW/SW technology</a:t>
            </a:r>
          </a:p>
          <a:p>
            <a:endParaRPr lang="en-GB">
              <a:solidFill>
                <a:srgbClr val="FFFFFF"/>
              </a:solidFill>
            </a:endParaRPr>
          </a:p>
          <a:p>
            <a:r>
              <a:rPr lang="en-GB">
                <a:solidFill>
                  <a:srgbClr val="FFFFFF"/>
                </a:solidFill>
              </a:rPr>
              <a:t>HW/SW </a:t>
            </a:r>
            <a:r>
              <a:rPr lang="en-US">
                <a:solidFill>
                  <a:srgbClr val="FFFFFF"/>
                </a:solidFill>
              </a:rPr>
              <a:t>optimization and implementation within one FPGA</a:t>
            </a:r>
            <a:r>
              <a:rPr lang="en-GB">
                <a:solidFill>
                  <a:srgbClr val="FFFFFF"/>
                </a:solidFill>
              </a:rPr>
              <a:t> </a:t>
            </a:r>
          </a:p>
          <a:p>
            <a:pPr lvl="1"/>
            <a:r>
              <a:rPr lang="en-GB">
                <a:solidFill>
                  <a:srgbClr val="FFFFFF"/>
                </a:solidFill>
              </a:rPr>
              <a:t>Software tool for MPEG simulations</a:t>
            </a:r>
          </a:p>
          <a:p>
            <a:pPr lvl="1"/>
            <a:r>
              <a:rPr lang="en-GB">
                <a:solidFill>
                  <a:srgbClr val="FFFFFF"/>
                </a:solidFill>
              </a:rPr>
              <a:t>Analysis (time, power consumption) of the MPEG-2 decoder</a:t>
            </a:r>
          </a:p>
          <a:p>
            <a:pPr lvl="1"/>
            <a:r>
              <a:rPr lang="en-US">
                <a:solidFill>
                  <a:srgbClr val="FFFFFF"/>
                </a:solidFill>
              </a:rPr>
              <a:t>Optimization</a:t>
            </a:r>
            <a:r>
              <a:rPr lang="en-GB">
                <a:solidFill>
                  <a:srgbClr val="FFFFFF"/>
                </a:solidFill>
              </a:rPr>
              <a:t> (time, power consumption) </a:t>
            </a:r>
          </a:p>
          <a:p>
            <a:pPr lvl="1"/>
            <a:r>
              <a:rPr lang="en-GB">
                <a:solidFill>
                  <a:srgbClr val="FFFFFF"/>
                </a:solidFill>
              </a:rPr>
              <a:t>Implementation in Virtex 1600E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294188" y="6548438"/>
            <a:ext cx="1649412" cy="3048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Timing optimization</a:t>
            </a:r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FFFFFF"/>
                </a:solidFill>
              </a:rPr>
              <a:t>Timing </a:t>
            </a:r>
            <a:r>
              <a:rPr lang="en-US">
                <a:solidFill>
                  <a:srgbClr val="FFFFFF"/>
                </a:solidFill>
              </a:rPr>
              <a:t>optimization</a:t>
            </a:r>
            <a:endParaRPr lang="en-GB"/>
          </a:p>
        </p:txBody>
      </p:sp>
      <p:grpSp>
        <p:nvGrpSpPr>
          <p:cNvPr id="13365" name="Group 53"/>
          <p:cNvGrpSpPr>
            <a:grpSpLocks/>
          </p:cNvGrpSpPr>
          <p:nvPr/>
        </p:nvGrpSpPr>
        <p:grpSpPr bwMode="auto">
          <a:xfrm>
            <a:off x="762000" y="914400"/>
            <a:ext cx="7620000" cy="2819400"/>
            <a:chOff x="480" y="576"/>
            <a:chExt cx="4800" cy="1776"/>
          </a:xfrm>
        </p:grpSpPr>
        <p:pic>
          <p:nvPicPr>
            <p:cNvPr id="13321" name="Picture 9" descr="E:\konference\RAW 2003\video_decoder.jpg"/>
            <p:cNvPicPr>
              <a:picLocks noChangeAspect="1" noChangeArrowheads="1"/>
            </p:cNvPicPr>
            <p:nvPr/>
          </p:nvPicPr>
          <p:blipFill>
            <a:blip r:embed="rId2" cstate="print">
              <a:lum bright="10000" contrast="100000"/>
            </a:blip>
            <a:srcRect/>
            <a:stretch>
              <a:fillRect/>
            </a:stretch>
          </p:blipFill>
          <p:spPr bwMode="auto">
            <a:xfrm>
              <a:off x="1104" y="816"/>
              <a:ext cx="3600" cy="1488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>
              <a:off x="480" y="576"/>
              <a:ext cx="4800" cy="1776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343" name="Text Box 31"/>
            <p:cNvSpPr txBox="1">
              <a:spLocks noChangeArrowheads="1"/>
            </p:cNvSpPr>
            <p:nvPr/>
          </p:nvSpPr>
          <p:spPr bwMode="auto">
            <a:xfrm>
              <a:off x="1056" y="576"/>
              <a:ext cx="3744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r>
                <a:rPr lang="en-GB" sz="2000">
                  <a:solidFill>
                    <a:srgbClr val="FFFFFF"/>
                  </a:solidFill>
                </a:rPr>
                <a:t>ISO/IEC 13818-2 compliant software MPEG-2 decoder</a:t>
              </a:r>
              <a:endParaRPr lang="en-US"/>
            </a:p>
          </p:txBody>
        </p:sp>
      </p:grp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2667000" y="1676400"/>
            <a:ext cx="685800" cy="6096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IN"/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4267200" y="2667000"/>
            <a:ext cx="685800" cy="685800"/>
          </a:xfrm>
          <a:prstGeom prst="rect">
            <a:avLst/>
          </a:prstGeom>
          <a:solidFill>
            <a:srgbClr val="00CC00">
              <a:alpha val="50000"/>
            </a:srgbClr>
          </a:solidFill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IN"/>
          </a:p>
        </p:txBody>
      </p:sp>
      <p:grpSp>
        <p:nvGrpSpPr>
          <p:cNvPr id="13363" name="Group 51"/>
          <p:cNvGrpSpPr>
            <a:grpSpLocks/>
          </p:cNvGrpSpPr>
          <p:nvPr/>
        </p:nvGrpSpPr>
        <p:grpSpPr bwMode="auto">
          <a:xfrm>
            <a:off x="762000" y="3962400"/>
            <a:ext cx="3581400" cy="2514600"/>
            <a:chOff x="480" y="2400"/>
            <a:chExt cx="2256" cy="1584"/>
          </a:xfrm>
        </p:grpSpPr>
        <p:pic>
          <p:nvPicPr>
            <p:cNvPr id="13337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3" y="2640"/>
              <a:ext cx="1901" cy="112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</p:pic>
        <p:sp>
          <p:nvSpPr>
            <p:cNvPr id="13338" name="Rectangle 26"/>
            <p:cNvSpPr>
              <a:spLocks noChangeArrowheads="1"/>
            </p:cNvSpPr>
            <p:nvPr/>
          </p:nvSpPr>
          <p:spPr bwMode="auto">
            <a:xfrm>
              <a:off x="480" y="2400"/>
              <a:ext cx="2256" cy="158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624" y="3792"/>
              <a:ext cx="1920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FFFFFF"/>
                  </a:solidFill>
                </a:rPr>
                <a:t>Diagram of the Lei-Sun VLC decoder</a:t>
              </a:r>
              <a:endParaRPr lang="en-US" sz="1400"/>
            </a:p>
          </p:txBody>
        </p:sp>
        <p:sp>
          <p:nvSpPr>
            <p:cNvPr id="13355" name="Text Box 43"/>
            <p:cNvSpPr txBox="1">
              <a:spLocks noChangeArrowheads="1"/>
            </p:cNvSpPr>
            <p:nvPr/>
          </p:nvSpPr>
          <p:spPr bwMode="auto">
            <a:xfrm>
              <a:off x="576" y="2416"/>
              <a:ext cx="1208" cy="17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200" b="1">
                  <a:solidFill>
                    <a:srgbClr val="FFFFFF"/>
                  </a:solidFill>
                </a:rPr>
                <a:t>Hardware implementation</a:t>
              </a:r>
              <a:endParaRPr lang="en-US" sz="1200">
                <a:solidFill>
                  <a:srgbClr val="FF3300"/>
                </a:solidFill>
              </a:endParaRPr>
            </a:p>
          </p:txBody>
        </p:sp>
      </p:grpSp>
      <p:grpSp>
        <p:nvGrpSpPr>
          <p:cNvPr id="13366" name="Group 54"/>
          <p:cNvGrpSpPr>
            <a:grpSpLocks/>
          </p:cNvGrpSpPr>
          <p:nvPr/>
        </p:nvGrpSpPr>
        <p:grpSpPr bwMode="auto">
          <a:xfrm>
            <a:off x="4800600" y="3962400"/>
            <a:ext cx="3581400" cy="2514600"/>
            <a:chOff x="3024" y="2496"/>
            <a:chExt cx="2256" cy="1584"/>
          </a:xfrm>
        </p:grpSpPr>
        <p:sp>
          <p:nvSpPr>
            <p:cNvPr id="13340" name="Rectangle 28"/>
            <p:cNvSpPr>
              <a:spLocks noChangeArrowheads="1"/>
            </p:cNvSpPr>
            <p:nvPr/>
          </p:nvSpPr>
          <p:spPr bwMode="auto">
            <a:xfrm>
              <a:off x="3024" y="2496"/>
              <a:ext cx="2256" cy="1584"/>
            </a:xfrm>
            <a:prstGeom prst="rect">
              <a:avLst/>
            </a:prstGeom>
            <a:noFill/>
            <a:ln w="9525">
              <a:solidFill>
                <a:srgbClr val="00CC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pic>
          <p:nvPicPr>
            <p:cNvPr id="13333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16" y="2688"/>
              <a:ext cx="1901" cy="115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</p:pic>
        <p:sp>
          <p:nvSpPr>
            <p:cNvPr id="13344" name="Text Box 32"/>
            <p:cNvSpPr txBox="1">
              <a:spLocks noChangeArrowheads="1"/>
            </p:cNvSpPr>
            <p:nvPr/>
          </p:nvSpPr>
          <p:spPr bwMode="auto">
            <a:xfrm>
              <a:off x="3360" y="3888"/>
              <a:ext cx="1728" cy="19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>
                  <a:solidFill>
                    <a:srgbClr val="FFFFFF"/>
                  </a:solidFill>
                </a:rPr>
                <a:t>Modified Chen 1D inverse DCT</a:t>
              </a:r>
              <a:endParaRPr lang="en-US" sz="1400"/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>
              <a:off x="3936" y="2515"/>
              <a:ext cx="1208" cy="173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200" b="1">
                  <a:solidFill>
                    <a:srgbClr val="FFFFFF"/>
                  </a:solidFill>
                </a:rPr>
                <a:t>Hardware implementation</a:t>
              </a:r>
              <a:endParaRPr lang="en-US" sz="1200">
                <a:solidFill>
                  <a:srgbClr val="0033CC"/>
                </a:solidFill>
              </a:endParaRPr>
            </a:p>
          </p:txBody>
        </p:sp>
      </p:grp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4294188" y="6548438"/>
            <a:ext cx="1649412" cy="3048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Timing optimization</a:t>
            </a:r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8" grpId="0" animBg="1"/>
      <p:bldP spid="133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FFFFFF"/>
                </a:solidFill>
              </a:rPr>
              <a:t>Timing </a:t>
            </a:r>
            <a:r>
              <a:rPr lang="en-US">
                <a:solidFill>
                  <a:srgbClr val="FFFFFF"/>
                </a:solidFill>
              </a:rPr>
              <a:t>optimization</a:t>
            </a:r>
            <a:endParaRPr lang="en-GB"/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077200" cy="762000"/>
          </a:xfrm>
        </p:spPr>
        <p:txBody>
          <a:bodyPr/>
          <a:lstStyle/>
          <a:p>
            <a:r>
              <a:rPr lang="en-GB">
                <a:solidFill>
                  <a:srgbClr val="FFFFFF"/>
                </a:solidFill>
              </a:rPr>
              <a:t>Up to 40% improvement of speed for MPEG-2 decoding compared to software based solution</a:t>
            </a:r>
            <a:r>
              <a:rPr lang="en-GB"/>
              <a:t> </a:t>
            </a:r>
          </a:p>
        </p:txBody>
      </p:sp>
      <p:grpSp>
        <p:nvGrpSpPr>
          <p:cNvPr id="15376" name="Group 1040"/>
          <p:cNvGrpSpPr>
            <a:grpSpLocks/>
          </p:cNvGrpSpPr>
          <p:nvPr/>
        </p:nvGrpSpPr>
        <p:grpSpPr bwMode="auto">
          <a:xfrm>
            <a:off x="457200" y="1905000"/>
            <a:ext cx="8305800" cy="3216275"/>
            <a:chOff x="432" y="1200"/>
            <a:chExt cx="5232" cy="2026"/>
          </a:xfrm>
        </p:grpSpPr>
        <p:graphicFrame>
          <p:nvGraphicFramePr>
            <p:cNvPr id="40960" name="Object 1024"/>
            <p:cNvGraphicFramePr>
              <a:graphicFrameLocks noChangeAspect="1"/>
            </p:cNvGraphicFramePr>
            <p:nvPr/>
          </p:nvGraphicFramePr>
          <p:xfrm>
            <a:off x="3026" y="1200"/>
            <a:ext cx="2638" cy="1776"/>
          </p:xfrm>
          <a:graphic>
            <a:graphicData uri="http://schemas.openxmlformats.org/presentationml/2006/ole">
              <p:oleObj spid="_x0000_s40960" name="Worksheet" r:id="rId3" imgW="4850640" imgH="2711880" progId="Excel.Sheet.8">
                <p:embed/>
              </p:oleObj>
            </a:graphicData>
          </a:graphic>
        </p:graphicFrame>
        <p:graphicFrame>
          <p:nvGraphicFramePr>
            <p:cNvPr id="40961" name="Object 1025"/>
            <p:cNvGraphicFramePr>
              <a:graphicFrameLocks noChangeAspect="1"/>
            </p:cNvGraphicFramePr>
            <p:nvPr/>
          </p:nvGraphicFramePr>
          <p:xfrm>
            <a:off x="432" y="1200"/>
            <a:ext cx="2621" cy="1777"/>
          </p:xfrm>
          <a:graphic>
            <a:graphicData uri="http://schemas.openxmlformats.org/presentationml/2006/ole">
              <p:oleObj spid="_x0000_s40961" name="Worksheet" r:id="rId4" imgW="4717440" imgH="2664360" progId="Excel.Sheet.8">
                <p:embed/>
              </p:oleObj>
            </a:graphicData>
          </a:graphic>
        </p:graphicFrame>
        <p:sp>
          <p:nvSpPr>
            <p:cNvPr id="15369" name="Text Box 1033"/>
            <p:cNvSpPr txBox="1">
              <a:spLocks noChangeArrowheads="1"/>
            </p:cNvSpPr>
            <p:nvPr/>
          </p:nvSpPr>
          <p:spPr bwMode="auto">
            <a:xfrm>
              <a:off x="768" y="2976"/>
              <a:ext cx="4439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FFFFFF"/>
                  </a:solidFill>
                </a:rPr>
                <a:t>Decoding times for 150 sequences before and after optimization</a:t>
              </a:r>
              <a:endParaRPr lang="en-US" sz="2000"/>
            </a:p>
          </p:txBody>
        </p:sp>
      </p:grpSp>
      <p:sp>
        <p:nvSpPr>
          <p:cNvPr id="15370" name="Rectangle 1034"/>
          <p:cNvSpPr>
            <a:spLocks noChangeArrowheads="1"/>
          </p:cNvSpPr>
          <p:nvPr/>
        </p:nvSpPr>
        <p:spPr bwMode="auto">
          <a:xfrm>
            <a:off x="609600" y="54864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72 MHz - estimated decoding frequency for real-time decoding (after </a:t>
            </a:r>
            <a:r>
              <a:rPr lang="en-US" b="1">
                <a:solidFill>
                  <a:srgbClr val="FFFFFF"/>
                </a:solidFill>
                <a:latin typeface="Arial" charset="0"/>
              </a:rPr>
              <a:t>optimization</a:t>
            </a:r>
            <a:r>
              <a:rPr lang="en-GB" b="1">
                <a:solidFill>
                  <a:srgbClr val="FFFFFF"/>
                </a:solidFill>
                <a:latin typeface="Arial" charset="0"/>
              </a:rPr>
              <a:t>)</a:t>
            </a:r>
            <a:endParaRPr lang="en-GB" b="1">
              <a:latin typeface="Arial" charset="0"/>
            </a:endParaRPr>
          </a:p>
        </p:txBody>
      </p:sp>
      <p:sp>
        <p:nvSpPr>
          <p:cNvPr id="15377" name="Text Box 1041"/>
          <p:cNvSpPr txBox="1">
            <a:spLocks noChangeArrowheads="1"/>
          </p:cNvSpPr>
          <p:nvPr/>
        </p:nvSpPr>
        <p:spPr bwMode="auto">
          <a:xfrm>
            <a:off x="4313238" y="6548438"/>
            <a:ext cx="2544762" cy="3048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Power consumption optimization</a:t>
            </a:r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  <p:bldP spid="153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307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382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FFFFF"/>
                </a:solidFill>
              </a:rPr>
              <a:t>Power consumption optimization</a:t>
            </a:r>
            <a:endParaRPr lang="en-US"/>
          </a:p>
        </p:txBody>
      </p:sp>
      <p:sp>
        <p:nvSpPr>
          <p:cNvPr id="17416" name="Rectangle 3080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153400" cy="762000"/>
          </a:xfrm>
        </p:spPr>
        <p:txBody>
          <a:bodyPr/>
          <a:lstStyle/>
          <a:p>
            <a:r>
              <a:rPr lang="en-GB">
                <a:solidFill>
                  <a:srgbClr val="FFFFFF"/>
                </a:solidFill>
              </a:rPr>
              <a:t>Conclusions have been made based on energy conscious study made by Henkel and Li</a:t>
            </a:r>
          </a:p>
        </p:txBody>
      </p:sp>
      <p:sp>
        <p:nvSpPr>
          <p:cNvPr id="17420" name="Rectangle 3084"/>
          <p:cNvSpPr>
            <a:spLocks noChangeArrowheads="1"/>
          </p:cNvSpPr>
          <p:nvPr/>
        </p:nvSpPr>
        <p:spPr bwMode="auto">
          <a:xfrm>
            <a:off x="685800" y="51816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Correlated results by timing and power consumption optimization</a:t>
            </a:r>
            <a:endParaRPr lang="en-US" b="1">
              <a:latin typeface="Arial" charset="0"/>
            </a:endParaRPr>
          </a:p>
        </p:txBody>
      </p:sp>
      <p:grpSp>
        <p:nvGrpSpPr>
          <p:cNvPr id="17427" name="Group 3091"/>
          <p:cNvGrpSpPr>
            <a:grpSpLocks/>
          </p:cNvGrpSpPr>
          <p:nvPr/>
        </p:nvGrpSpPr>
        <p:grpSpPr bwMode="auto">
          <a:xfrm>
            <a:off x="685800" y="1905000"/>
            <a:ext cx="8339138" cy="2911475"/>
            <a:chOff x="432" y="1200"/>
            <a:chExt cx="5253" cy="1834"/>
          </a:xfrm>
        </p:grpSpPr>
        <p:graphicFrame>
          <p:nvGraphicFramePr>
            <p:cNvPr id="17418" name="Object 3082"/>
            <p:cNvGraphicFramePr>
              <a:graphicFrameLocks noChangeAspect="1"/>
            </p:cNvGraphicFramePr>
            <p:nvPr/>
          </p:nvGraphicFramePr>
          <p:xfrm>
            <a:off x="432" y="1200"/>
            <a:ext cx="2946" cy="1638"/>
          </p:xfrm>
          <a:graphic>
            <a:graphicData uri="http://schemas.openxmlformats.org/presentationml/2006/ole">
              <p:oleObj spid="_x0000_s17418" name="Worksheet" r:id="rId3" imgW="4660560" imgH="2597760" progId="Excel.Sheet.8">
                <p:embed/>
              </p:oleObj>
            </a:graphicData>
          </a:graphic>
        </p:graphicFrame>
        <p:sp>
          <p:nvSpPr>
            <p:cNvPr id="17419" name="Text Box 3083"/>
            <p:cNvSpPr txBox="1">
              <a:spLocks noChangeArrowheads="1"/>
            </p:cNvSpPr>
            <p:nvPr/>
          </p:nvSpPr>
          <p:spPr bwMode="auto">
            <a:xfrm>
              <a:off x="2145" y="2784"/>
              <a:ext cx="1776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FFFFFF"/>
                  </a:solidFill>
                </a:rPr>
                <a:t>Results of the case study</a:t>
              </a:r>
              <a:endParaRPr lang="en-US" sz="2000"/>
            </a:p>
          </p:txBody>
        </p:sp>
        <p:sp>
          <p:nvSpPr>
            <p:cNvPr id="17421" name="Text Box 3085"/>
            <p:cNvSpPr txBox="1">
              <a:spLocks noChangeArrowheads="1"/>
            </p:cNvSpPr>
            <p:nvPr/>
          </p:nvSpPr>
          <p:spPr bwMode="auto">
            <a:xfrm>
              <a:off x="3360" y="1468"/>
              <a:ext cx="2206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solidFill>
                    <a:srgbClr val="FFFFFF"/>
                  </a:solidFill>
                </a:rPr>
                <a:t>Case 1 - Quant. in HW, the rest in SW</a:t>
              </a:r>
              <a:endParaRPr lang="en-US" sz="1600"/>
            </a:p>
          </p:txBody>
        </p:sp>
        <p:sp>
          <p:nvSpPr>
            <p:cNvPr id="17422" name="Text Box 3086"/>
            <p:cNvSpPr txBox="1">
              <a:spLocks noChangeArrowheads="1"/>
            </p:cNvSpPr>
            <p:nvPr/>
          </p:nvSpPr>
          <p:spPr bwMode="auto">
            <a:xfrm>
              <a:off x="3360" y="1680"/>
              <a:ext cx="2325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solidFill>
                    <a:srgbClr val="FFFFFF"/>
                  </a:solidFill>
                </a:rPr>
                <a:t>Case 2 - 2-D DCT in HW, the rest in SW</a:t>
              </a:r>
              <a:endParaRPr lang="en-US" sz="1600"/>
            </a:p>
          </p:txBody>
        </p:sp>
        <p:sp>
          <p:nvSpPr>
            <p:cNvPr id="17423" name="Text Box 3087"/>
            <p:cNvSpPr txBox="1">
              <a:spLocks noChangeArrowheads="1"/>
            </p:cNvSpPr>
            <p:nvPr/>
          </p:nvSpPr>
          <p:spPr bwMode="auto">
            <a:xfrm>
              <a:off x="3360" y="1900"/>
              <a:ext cx="2325" cy="21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solidFill>
                    <a:srgbClr val="FFFFFF"/>
                  </a:solidFill>
                </a:rPr>
                <a:t>Case 3 - 1-D DCT in HW, the rest in SW</a:t>
              </a:r>
              <a:endParaRPr lang="en-US" sz="1600" b="1"/>
            </a:p>
          </p:txBody>
        </p:sp>
        <p:sp>
          <p:nvSpPr>
            <p:cNvPr id="17424" name="Text Box 3088"/>
            <p:cNvSpPr txBox="1">
              <a:spLocks noChangeArrowheads="1"/>
            </p:cNvSpPr>
            <p:nvPr/>
          </p:nvSpPr>
          <p:spPr bwMode="auto">
            <a:xfrm>
              <a:off x="3369" y="2112"/>
              <a:ext cx="2196" cy="36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solidFill>
                    <a:srgbClr val="FFFFFF"/>
                  </a:solidFill>
                </a:rPr>
                <a:t>Case 4 - Quant. and 2-D DCT in HW, </a:t>
              </a:r>
            </a:p>
            <a:p>
              <a:pPr algn="l"/>
              <a:r>
                <a:rPr lang="en-US" sz="1600" b="1">
                  <a:solidFill>
                    <a:srgbClr val="FFFFFF"/>
                  </a:solidFill>
                </a:rPr>
                <a:t>the rest in SW</a:t>
              </a:r>
              <a:endParaRPr lang="en-US" sz="1600">
                <a:solidFill>
                  <a:srgbClr val="FFFFFF"/>
                </a:solidFill>
              </a:endParaRPr>
            </a:p>
          </p:txBody>
        </p:sp>
      </p:grpSp>
      <p:sp>
        <p:nvSpPr>
          <p:cNvPr id="17428" name="Text Box 3092"/>
          <p:cNvSpPr txBox="1">
            <a:spLocks noChangeArrowheads="1"/>
          </p:cNvSpPr>
          <p:nvPr/>
        </p:nvSpPr>
        <p:spPr bwMode="auto">
          <a:xfrm>
            <a:off x="4291013" y="6548438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System environment</a:t>
            </a:r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build="p" autoUpdateAnimBg="0"/>
      <p:bldP spid="174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01" name="Picture 45" descr="E:\konference\RAW 2003\be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3505200" cy="259080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FFFFFF"/>
                </a:solidFill>
              </a:rPr>
              <a:t>System environment</a:t>
            </a:r>
            <a:endParaRPr lang="en-GB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8153400" cy="1066800"/>
          </a:xfrm>
        </p:spPr>
        <p:txBody>
          <a:bodyPr/>
          <a:lstStyle/>
          <a:p>
            <a:r>
              <a:rPr lang="en-GB">
                <a:solidFill>
                  <a:srgbClr val="FFFFFF"/>
                </a:solidFill>
              </a:rPr>
              <a:t>HW/SW partitioned MPEG-2 decoder has been tested on the Flextronics FPGA based prototyping board</a:t>
            </a:r>
            <a:endParaRPr lang="en-GB"/>
          </a:p>
        </p:txBody>
      </p:sp>
      <p:grpSp>
        <p:nvGrpSpPr>
          <p:cNvPr id="19495" name="Group 39"/>
          <p:cNvGrpSpPr>
            <a:grpSpLocks/>
          </p:cNvGrpSpPr>
          <p:nvPr/>
        </p:nvGrpSpPr>
        <p:grpSpPr bwMode="auto">
          <a:xfrm>
            <a:off x="3429000" y="3581400"/>
            <a:ext cx="3497263" cy="1066800"/>
            <a:chOff x="2160" y="2256"/>
            <a:chExt cx="2203" cy="672"/>
          </a:xfrm>
        </p:grpSpPr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3216" y="2678"/>
              <a:ext cx="1147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FFF66"/>
                  </a:solidFill>
                </a:rPr>
                <a:t>4 Mbyte SRAM</a:t>
              </a:r>
              <a:endParaRPr lang="en-US" sz="2000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H="1" flipV="1">
              <a:off x="2160" y="2256"/>
              <a:ext cx="1008" cy="576"/>
            </a:xfrm>
            <a:prstGeom prst="line">
              <a:avLst/>
            </a:prstGeom>
            <a:noFill/>
            <a:ln w="9525">
              <a:solidFill>
                <a:srgbClr val="FFFF66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3048000" y="3048000"/>
            <a:ext cx="6146800" cy="1006475"/>
            <a:chOff x="1920" y="1920"/>
            <a:chExt cx="3872" cy="634"/>
          </a:xfrm>
        </p:grpSpPr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3226" y="1920"/>
              <a:ext cx="2566" cy="6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F8F8F8"/>
                  </a:solidFill>
                </a:rPr>
                <a:t>Xilinx Virtex 1600E (2188742 system</a:t>
              </a:r>
            </a:p>
            <a:p>
              <a:pPr algn="l"/>
              <a:r>
                <a:rPr lang="en-US" sz="2000">
                  <a:solidFill>
                    <a:srgbClr val="F8F8F8"/>
                  </a:solidFill>
                </a:rPr>
                <a:t>gates, 72x108 CLBs,  589824 bits of </a:t>
              </a:r>
            </a:p>
            <a:p>
              <a:pPr algn="l"/>
              <a:r>
                <a:rPr lang="en-US" sz="2000">
                  <a:solidFill>
                    <a:srgbClr val="F8F8F8"/>
                  </a:solidFill>
                </a:rPr>
                <a:t>RAM, ...)</a:t>
              </a:r>
              <a:endParaRPr lang="en-US" sz="2000">
                <a:solidFill>
                  <a:srgbClr val="00FFFF"/>
                </a:solidFill>
              </a:endParaRPr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 flipH="1">
              <a:off x="1920" y="2208"/>
              <a:ext cx="1248" cy="0"/>
            </a:xfrm>
            <a:prstGeom prst="line">
              <a:avLst/>
            </a:prstGeom>
            <a:noFill/>
            <a:ln w="9525">
              <a:solidFill>
                <a:srgbClr val="F8F8F8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9493" name="Group 37"/>
          <p:cNvGrpSpPr>
            <a:grpSpLocks/>
          </p:cNvGrpSpPr>
          <p:nvPr/>
        </p:nvGrpSpPr>
        <p:grpSpPr bwMode="auto">
          <a:xfrm>
            <a:off x="3200400" y="2514600"/>
            <a:ext cx="4037013" cy="914400"/>
            <a:chOff x="2016" y="1584"/>
            <a:chExt cx="2543" cy="576"/>
          </a:xfrm>
        </p:grpSpPr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3216" y="1584"/>
              <a:ext cx="1343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00FF00"/>
                  </a:solidFill>
                </a:rPr>
                <a:t>64 Mbyte SDRAM</a:t>
              </a:r>
              <a:endParaRPr lang="en-US" sz="2000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H="1">
              <a:off x="2016" y="1728"/>
              <a:ext cx="1200" cy="432"/>
            </a:xfrm>
            <a:prstGeom prst="line">
              <a:avLst/>
            </a:prstGeom>
            <a:noFill/>
            <a:ln w="9525">
              <a:solidFill>
                <a:srgbClr val="00FF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19497" name="Group 41"/>
          <p:cNvGrpSpPr>
            <a:grpSpLocks/>
          </p:cNvGrpSpPr>
          <p:nvPr/>
        </p:nvGrpSpPr>
        <p:grpSpPr bwMode="auto">
          <a:xfrm>
            <a:off x="3200400" y="1981200"/>
            <a:ext cx="3681413" cy="1295400"/>
            <a:chOff x="2016" y="1248"/>
            <a:chExt cx="2319" cy="816"/>
          </a:xfrm>
        </p:grpSpPr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3216" y="1248"/>
              <a:ext cx="1119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2000">
                  <a:solidFill>
                    <a:srgbClr val="66FFFF"/>
                  </a:solidFill>
                </a:rPr>
                <a:t>32 Mbyte Flash</a:t>
              </a:r>
              <a:endParaRPr lang="en-US" sz="2000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 flipH="1">
              <a:off x="2016" y="1344"/>
              <a:ext cx="1200" cy="720"/>
            </a:xfrm>
            <a:prstGeom prst="line">
              <a:avLst/>
            </a:prstGeom>
            <a:noFill/>
            <a:ln w="9525">
              <a:solidFill>
                <a:srgbClr val="66FFFF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762000" y="4800600"/>
            <a:ext cx="815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Several peripheral HW cores (RISC, VGA, UART, MEMC) described in Verilog</a:t>
            </a:r>
            <a:endParaRPr lang="en-GB" b="1">
              <a:latin typeface="Arial" charset="0"/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300538" y="6548438"/>
            <a:ext cx="2252662" cy="3048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Implementation in the FPGA</a:t>
            </a:r>
            <a:endParaRPr lang="en-US" sz="1400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760413" y="57150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3025" tIns="36512" rIns="73025" bIns="36512"/>
          <a:lstStyle/>
          <a:p>
            <a:pPr marL="482600" indent="-482600" algn="l" defTabSz="479425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100000"/>
              <a:buFontTx/>
              <a:buChar char="•"/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Different Linux-uClinux software tools available (GCC, GDB, Simulator, …) 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 autoUpdateAnimBg="0"/>
      <p:bldP spid="19472" grpId="0" autoUpdateAnimBg="0"/>
      <p:bldP spid="1949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71" name="Group 67"/>
          <p:cNvGrpSpPr>
            <a:grpSpLocks/>
          </p:cNvGrpSpPr>
          <p:nvPr/>
        </p:nvGrpSpPr>
        <p:grpSpPr bwMode="auto">
          <a:xfrm>
            <a:off x="1752600" y="1524000"/>
            <a:ext cx="5892800" cy="5029200"/>
            <a:chOff x="1104" y="960"/>
            <a:chExt cx="3712" cy="3168"/>
          </a:xfrm>
        </p:grpSpPr>
        <p:pic>
          <p:nvPicPr>
            <p:cNvPr id="21566" name="Picture 62" descr="E:\konference\RAW 2003\MPEG-2decoderfpga_wishbone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48" y="960"/>
              <a:ext cx="3408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1104" y="3878"/>
              <a:ext cx="3712" cy="250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FFFFF"/>
                  </a:solidFill>
                </a:rPr>
                <a:t>Block diagram of the implemented MPEG-2 decoder</a:t>
              </a:r>
              <a:endParaRPr lang="en-US" sz="2000"/>
            </a:p>
          </p:txBody>
        </p:sp>
      </p:grp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8001000" cy="571500"/>
          </a:xfrm>
          <a:solidFill>
            <a:schemeClr val="accent2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solidFill>
                  <a:srgbClr val="FFFFFF"/>
                </a:solidFill>
              </a:rPr>
              <a:t>Implementation in the FPGA</a:t>
            </a:r>
            <a:endParaRPr lang="en-GB"/>
          </a:p>
        </p:txBody>
      </p:sp>
      <p:grpSp>
        <p:nvGrpSpPr>
          <p:cNvPr id="21546" name="Group 42"/>
          <p:cNvGrpSpPr>
            <a:grpSpLocks/>
          </p:cNvGrpSpPr>
          <p:nvPr/>
        </p:nvGrpSpPr>
        <p:grpSpPr bwMode="auto">
          <a:xfrm>
            <a:off x="76200" y="3505200"/>
            <a:ext cx="2743200" cy="701675"/>
            <a:chOff x="432" y="2246"/>
            <a:chExt cx="1728" cy="442"/>
          </a:xfrm>
        </p:grpSpPr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432" y="2246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FF"/>
                  </a:solidFill>
                </a:rPr>
                <a:t>Hardware implementation</a:t>
              </a:r>
              <a:endParaRPr lang="en-US" sz="2000"/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 flipV="1">
              <a:off x="1584" y="2352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1584" y="2496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39" name="Group 35"/>
          <p:cNvGrpSpPr>
            <a:grpSpLocks/>
          </p:cNvGrpSpPr>
          <p:nvPr/>
        </p:nvGrpSpPr>
        <p:grpSpPr bwMode="auto">
          <a:xfrm>
            <a:off x="152400" y="1600200"/>
            <a:ext cx="4419600" cy="1676400"/>
            <a:chOff x="432" y="1248"/>
            <a:chExt cx="2784" cy="1056"/>
          </a:xfrm>
        </p:grpSpPr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432" y="1248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FF"/>
                  </a:solidFill>
                </a:rPr>
                <a:t>Software implementation</a:t>
              </a:r>
              <a:endParaRPr lang="en-US" sz="2000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1536" y="1536"/>
              <a:ext cx="16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45" name="Group 41"/>
          <p:cNvGrpSpPr>
            <a:grpSpLocks/>
          </p:cNvGrpSpPr>
          <p:nvPr/>
        </p:nvGrpSpPr>
        <p:grpSpPr bwMode="auto">
          <a:xfrm>
            <a:off x="228600" y="4860925"/>
            <a:ext cx="2590800" cy="1006475"/>
            <a:chOff x="528" y="2928"/>
            <a:chExt cx="1632" cy="634"/>
          </a:xfrm>
        </p:grpSpPr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528" y="2928"/>
              <a:ext cx="1056" cy="6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FF"/>
                  </a:solidFill>
                </a:rPr>
                <a:t>Error messages and warnings</a:t>
              </a:r>
              <a:endParaRPr lang="en-US" sz="1600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1536" y="32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62" name="Group 58"/>
          <p:cNvGrpSpPr>
            <a:grpSpLocks/>
          </p:cNvGrpSpPr>
          <p:nvPr/>
        </p:nvGrpSpPr>
        <p:grpSpPr bwMode="auto">
          <a:xfrm>
            <a:off x="2895600" y="746125"/>
            <a:ext cx="2209800" cy="777875"/>
            <a:chOff x="1680" y="518"/>
            <a:chExt cx="1392" cy="490"/>
          </a:xfrm>
        </p:grpSpPr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1680" y="518"/>
              <a:ext cx="768" cy="44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FF"/>
                  </a:solidFill>
                </a:rPr>
                <a:t>Boot up sequence</a:t>
              </a:r>
              <a:endParaRPr lang="en-US" sz="1600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2400" y="816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70" name="Group 66"/>
          <p:cNvGrpSpPr>
            <a:grpSpLocks/>
          </p:cNvGrpSpPr>
          <p:nvPr/>
        </p:nvGrpSpPr>
        <p:grpSpPr bwMode="auto">
          <a:xfrm>
            <a:off x="5105400" y="762000"/>
            <a:ext cx="1295400" cy="701675"/>
            <a:chOff x="3216" y="480"/>
            <a:chExt cx="816" cy="442"/>
          </a:xfrm>
        </p:grpSpPr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3216" y="480"/>
              <a:ext cx="816" cy="442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FF"/>
                  </a:solidFill>
                </a:rPr>
                <a:t>Working memory</a:t>
              </a:r>
              <a:endParaRPr lang="en-US" sz="1600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3936" y="768"/>
              <a:ext cx="4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43" name="Group 39"/>
          <p:cNvGrpSpPr>
            <a:grpSpLocks/>
          </p:cNvGrpSpPr>
          <p:nvPr/>
        </p:nvGrpSpPr>
        <p:grpSpPr bwMode="auto">
          <a:xfrm>
            <a:off x="6934200" y="2438400"/>
            <a:ext cx="1981200" cy="1311275"/>
            <a:chOff x="4176" y="1728"/>
            <a:chExt cx="1248" cy="826"/>
          </a:xfrm>
        </p:grpSpPr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4656" y="1920"/>
              <a:ext cx="768" cy="6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FF"/>
                  </a:solidFill>
                </a:rPr>
                <a:t>Access to external devices</a:t>
              </a:r>
              <a:endParaRPr lang="en-US" sz="1600"/>
            </a:p>
          </p:txBody>
        </p:sp>
        <p:sp>
          <p:nvSpPr>
            <p:cNvPr id="21530" name="Line 26"/>
            <p:cNvSpPr>
              <a:spLocks noChangeShapeType="1"/>
            </p:cNvSpPr>
            <p:nvPr/>
          </p:nvSpPr>
          <p:spPr bwMode="auto">
            <a:xfrm flipH="1" flipV="1">
              <a:off x="4176" y="1728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63" name="Group 59"/>
          <p:cNvGrpSpPr>
            <a:grpSpLocks/>
          </p:cNvGrpSpPr>
          <p:nvPr/>
        </p:nvGrpSpPr>
        <p:grpSpPr bwMode="auto">
          <a:xfrm>
            <a:off x="7391400" y="762000"/>
            <a:ext cx="1828800" cy="1311275"/>
            <a:chOff x="4608" y="528"/>
            <a:chExt cx="1152" cy="826"/>
          </a:xfrm>
        </p:grpSpPr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4704" y="528"/>
              <a:ext cx="1056" cy="826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FF"/>
                  </a:solidFill>
                </a:rPr>
                <a:t>Stored MPEG-2 decoder software</a:t>
              </a:r>
              <a:endParaRPr lang="en-US" sz="1600"/>
            </a:p>
          </p:txBody>
        </p:sp>
        <p:sp>
          <p:nvSpPr>
            <p:cNvPr id="21532" name="Line 28"/>
            <p:cNvSpPr>
              <a:spLocks noChangeShapeType="1"/>
            </p:cNvSpPr>
            <p:nvPr/>
          </p:nvSpPr>
          <p:spPr bwMode="auto">
            <a:xfrm flipH="1">
              <a:off x="4608" y="91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44" name="Group 40"/>
          <p:cNvGrpSpPr>
            <a:grpSpLocks/>
          </p:cNvGrpSpPr>
          <p:nvPr/>
        </p:nvGrpSpPr>
        <p:grpSpPr bwMode="auto">
          <a:xfrm>
            <a:off x="6629400" y="4708525"/>
            <a:ext cx="2514600" cy="1006475"/>
            <a:chOff x="4032" y="2832"/>
            <a:chExt cx="1584" cy="634"/>
          </a:xfrm>
        </p:grpSpPr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4560" y="2832"/>
              <a:ext cx="1056" cy="634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FFFFFF"/>
                  </a:solidFill>
                </a:rPr>
                <a:t>Display of the decoded frames</a:t>
              </a:r>
              <a:endParaRPr lang="en-US" sz="1600"/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 flipH="1">
              <a:off x="4032" y="321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</p:grpSp>
      <p:grpSp>
        <p:nvGrpSpPr>
          <p:cNvPr id="21569" name="Group 65"/>
          <p:cNvGrpSpPr>
            <a:grpSpLocks/>
          </p:cNvGrpSpPr>
          <p:nvPr/>
        </p:nvGrpSpPr>
        <p:grpSpPr bwMode="auto">
          <a:xfrm>
            <a:off x="3689350" y="2667000"/>
            <a:ext cx="2987675" cy="2443163"/>
            <a:chOff x="2324" y="1680"/>
            <a:chExt cx="1882" cy="1539"/>
          </a:xfrm>
        </p:grpSpPr>
        <p:sp>
          <p:nvSpPr>
            <p:cNvPr id="21554" name="Freeform 50"/>
            <p:cNvSpPr>
              <a:spLocks/>
            </p:cNvSpPr>
            <p:nvPr/>
          </p:nvSpPr>
          <p:spPr bwMode="auto">
            <a:xfrm>
              <a:off x="2688" y="2733"/>
              <a:ext cx="22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2" y="0"/>
                </a:cxn>
              </a:cxnLst>
              <a:rect l="0" t="0" r="r" b="b"/>
              <a:pathLst>
                <a:path w="222" h="1">
                  <a:moveTo>
                    <a:pt x="0" y="0"/>
                  </a:moveTo>
                  <a:lnTo>
                    <a:pt x="222" y="0"/>
                  </a:ln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55" name="Freeform 51"/>
            <p:cNvSpPr>
              <a:spLocks/>
            </p:cNvSpPr>
            <p:nvPr/>
          </p:nvSpPr>
          <p:spPr bwMode="auto">
            <a:xfrm>
              <a:off x="2664" y="2253"/>
              <a:ext cx="24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6" y="0"/>
                </a:cxn>
              </a:cxnLst>
              <a:rect l="0" t="0" r="r" b="b"/>
              <a:pathLst>
                <a:path w="246" h="1">
                  <a:moveTo>
                    <a:pt x="0" y="0"/>
                  </a:moveTo>
                  <a:lnTo>
                    <a:pt x="246" y="0"/>
                  </a:ln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56" name="Freeform 52"/>
            <p:cNvSpPr>
              <a:spLocks/>
            </p:cNvSpPr>
            <p:nvPr/>
          </p:nvSpPr>
          <p:spPr bwMode="auto">
            <a:xfrm>
              <a:off x="3543" y="1680"/>
              <a:ext cx="1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6"/>
                </a:cxn>
              </a:cxnLst>
              <a:rect l="0" t="0" r="r" b="b"/>
              <a:pathLst>
                <a:path w="1" h="426">
                  <a:moveTo>
                    <a:pt x="0" y="0"/>
                  </a:moveTo>
                  <a:lnTo>
                    <a:pt x="0" y="426"/>
                  </a:ln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21557" name="Freeform 53"/>
            <p:cNvSpPr>
              <a:spLocks/>
            </p:cNvSpPr>
            <p:nvPr/>
          </p:nvSpPr>
          <p:spPr bwMode="auto">
            <a:xfrm>
              <a:off x="3600" y="2880"/>
              <a:ext cx="1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33"/>
                </a:cxn>
              </a:cxnLst>
              <a:rect l="0" t="0" r="r" b="b"/>
              <a:pathLst>
                <a:path w="1" h="333">
                  <a:moveTo>
                    <a:pt x="0" y="0"/>
                  </a:moveTo>
                  <a:lnTo>
                    <a:pt x="0" y="333"/>
                  </a:lnTo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IN"/>
            </a:p>
          </p:txBody>
        </p:sp>
        <p:grpSp>
          <p:nvGrpSpPr>
            <p:cNvPr id="21568" name="Group 64"/>
            <p:cNvGrpSpPr>
              <a:grpSpLocks/>
            </p:cNvGrpSpPr>
            <p:nvPr/>
          </p:nvGrpSpPr>
          <p:grpSpPr bwMode="auto">
            <a:xfrm>
              <a:off x="2324" y="2867"/>
              <a:ext cx="972" cy="352"/>
              <a:chOff x="2324" y="2867"/>
              <a:chExt cx="972" cy="352"/>
            </a:xfrm>
          </p:grpSpPr>
          <p:sp>
            <p:nvSpPr>
              <p:cNvPr id="21558" name="Freeform 54"/>
              <p:cNvSpPr>
                <a:spLocks/>
              </p:cNvSpPr>
              <p:nvPr/>
            </p:nvSpPr>
            <p:spPr bwMode="auto">
              <a:xfrm>
                <a:off x="2324" y="3125"/>
                <a:ext cx="97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72" y="0"/>
                  </a:cxn>
                </a:cxnLst>
                <a:rect l="0" t="0" r="r" b="b"/>
                <a:pathLst>
                  <a:path w="972" h="1">
                    <a:moveTo>
                      <a:pt x="0" y="0"/>
                    </a:moveTo>
                    <a:lnTo>
                      <a:pt x="972" y="0"/>
                    </a:lnTo>
                  </a:path>
                </a:pathLst>
              </a:custGeom>
              <a:noFill/>
              <a:ln w="12700" cap="flat" cmpd="sng">
                <a:solidFill>
                  <a:schemeClr val="accent1"/>
                </a:solidFill>
                <a:prstDash val="solid"/>
                <a:round/>
                <a:headEnd type="none" w="med" len="lg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59" name="Freeform 55"/>
              <p:cNvSpPr>
                <a:spLocks/>
              </p:cNvSpPr>
              <p:nvPr/>
            </p:nvSpPr>
            <p:spPr bwMode="auto">
              <a:xfrm>
                <a:off x="2328" y="3128"/>
                <a:ext cx="1" cy="9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1"/>
                  </a:cxn>
                </a:cxnLst>
                <a:rect l="0" t="0" r="r" b="b"/>
                <a:pathLst>
                  <a:path w="1" h="91">
                    <a:moveTo>
                      <a:pt x="0" y="0"/>
                    </a:moveTo>
                    <a:lnTo>
                      <a:pt x="0" y="91"/>
                    </a:lnTo>
                  </a:path>
                </a:pathLst>
              </a:custGeom>
              <a:noFill/>
              <a:ln w="12700" cap="flat" cmpd="sng">
                <a:solidFill>
                  <a:schemeClr val="accent1"/>
                </a:solidFill>
                <a:prstDash val="solid"/>
                <a:round/>
                <a:headEnd type="none" w="med" len="lg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21560" name="Freeform 56"/>
              <p:cNvSpPr>
                <a:spLocks/>
              </p:cNvSpPr>
              <p:nvPr/>
            </p:nvSpPr>
            <p:spPr bwMode="auto">
              <a:xfrm>
                <a:off x="3294" y="2867"/>
                <a:ext cx="1" cy="259"/>
              </a:xfrm>
              <a:custGeom>
                <a:avLst/>
                <a:gdLst/>
                <a:ahLst/>
                <a:cxnLst>
                  <a:cxn ang="0">
                    <a:pos x="0" y="259"/>
                  </a:cxn>
                  <a:cxn ang="0">
                    <a:pos x="0" y="0"/>
                  </a:cxn>
                </a:cxnLst>
                <a:rect l="0" t="0" r="r" b="b"/>
                <a:pathLst>
                  <a:path w="1" h="259">
                    <a:moveTo>
                      <a:pt x="0" y="259"/>
                    </a:moveTo>
                    <a:lnTo>
                      <a:pt x="0" y="0"/>
                    </a:lnTo>
                  </a:path>
                </a:pathLst>
              </a:custGeom>
              <a:noFill/>
              <a:ln w="12700" cap="flat" cmpd="sng">
                <a:solidFill>
                  <a:schemeClr val="accent1"/>
                </a:solidFill>
                <a:prstDash val="solid"/>
                <a:round/>
                <a:headEnd type="none" w="med" len="lg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21567" name="Text Box 63"/>
            <p:cNvSpPr txBox="1">
              <a:spLocks noChangeArrowheads="1"/>
            </p:cNvSpPr>
            <p:nvPr/>
          </p:nvSpPr>
          <p:spPr bwMode="auto">
            <a:xfrm>
              <a:off x="3552" y="1868"/>
              <a:ext cx="654" cy="144"/>
            </a:xfrm>
            <a:prstGeom prst="rect">
              <a:avLst/>
            </a:prstGeom>
            <a:noFill/>
            <a:ln w="9525">
              <a:noFill/>
              <a:miter lim="800000"/>
              <a:headEnd type="none" w="med" len="lg"/>
              <a:tailEnd type="none" w="med" len="lg"/>
            </a:ln>
            <a:effectLst/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900">
                  <a:solidFill>
                    <a:schemeClr val="accent1"/>
                  </a:solidFill>
                </a:rPr>
                <a:t>WISHBONE BUS</a:t>
              </a:r>
              <a:endParaRPr lang="en-US" sz="800"/>
            </a:p>
          </p:txBody>
        </p:sp>
      </p:grpSp>
      <p:sp>
        <p:nvSpPr>
          <p:cNvPr id="21572" name="Text Box 68"/>
          <p:cNvSpPr txBox="1">
            <a:spLocks noChangeArrowheads="1"/>
          </p:cNvSpPr>
          <p:nvPr/>
        </p:nvSpPr>
        <p:spPr bwMode="auto">
          <a:xfrm>
            <a:off x="4276725" y="6548438"/>
            <a:ext cx="1819275" cy="304800"/>
          </a:xfrm>
          <a:prstGeom prst="rect">
            <a:avLst/>
          </a:prstGeom>
          <a:noFill/>
          <a:ln w="9525">
            <a:noFill/>
            <a:miter lim="800000"/>
            <a:headEnd type="none" w="med" len="lg"/>
            <a:tailEnd type="none" w="med" len="lg"/>
          </a:ln>
          <a:effectLst/>
        </p:spPr>
        <p:txBody>
          <a:bodyPr wrap="none" anchor="ctr"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Implementation results</a:t>
            </a:r>
            <a:endParaRPr 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VParis010921">
  <a:themeElements>
    <a:clrScheme name="">
      <a:dk1>
        <a:srgbClr val="000000"/>
      </a:dk1>
      <a:lt1>
        <a:srgbClr val="0066FF"/>
      </a:lt1>
      <a:dk2>
        <a:srgbClr val="FF9933"/>
      </a:dk2>
      <a:lt2>
        <a:srgbClr val="919191"/>
      </a:lt2>
      <a:accent1>
        <a:srgbClr val="FC0128"/>
      </a:accent1>
      <a:accent2>
        <a:srgbClr val="000099"/>
      </a:accent2>
      <a:accent3>
        <a:srgbClr val="AAB8FF"/>
      </a:accent3>
      <a:accent4>
        <a:srgbClr val="000000"/>
      </a:accent4>
      <a:accent5>
        <a:srgbClr val="FDAAAC"/>
      </a:accent5>
      <a:accent6>
        <a:srgbClr val="00008A"/>
      </a:accent6>
      <a:hlink>
        <a:srgbClr val="00FFFF"/>
      </a:hlink>
      <a:folHlink>
        <a:srgbClr val="339933"/>
      </a:folHlink>
    </a:clrScheme>
    <a:fontScheme name="AVParis01092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stealth" w="med" len="lg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stealth" w="med" len="lg"/>
          <a:tailEnd type="stealth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AVParis01092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VParis01092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VParis01092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FF9933"/>
    </a:dk2>
    <a:lt2>
      <a:srgbClr val="919191"/>
    </a:lt2>
    <a:accent1>
      <a:srgbClr val="FC0128"/>
    </a:accent1>
    <a:accent2>
      <a:srgbClr val="000099"/>
    </a:accent2>
    <a:accent3>
      <a:srgbClr val="FFFFFF"/>
    </a:accent3>
    <a:accent4>
      <a:srgbClr val="000000"/>
    </a:accent4>
    <a:accent5>
      <a:srgbClr val="FDAAAC"/>
    </a:accent5>
    <a:accent6>
      <a:srgbClr val="00008A"/>
    </a:accent6>
    <a:hlink>
      <a:srgbClr val="00FFFF"/>
    </a:hlink>
    <a:folHlink>
      <a:srgbClr val="33993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502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AVParis010921</vt:lpstr>
      <vt:lpstr>Worksheet</vt:lpstr>
      <vt:lpstr>Document</vt:lpstr>
      <vt:lpstr>HW/SW CODESIGN OF THE MPEG-2 VIDEO DECODER</vt:lpstr>
      <vt:lpstr>Hw/Sw Partitioning – Single-Spec Assumption</vt:lpstr>
      <vt:lpstr>Presentation outline</vt:lpstr>
      <vt:lpstr>Motivation and basic idea</vt:lpstr>
      <vt:lpstr>Timing optimization</vt:lpstr>
      <vt:lpstr>Timing optimization</vt:lpstr>
      <vt:lpstr>Power consumption optimization</vt:lpstr>
      <vt:lpstr>System environment</vt:lpstr>
      <vt:lpstr>Implementation in the FPGA</vt:lpstr>
      <vt:lpstr>Implementation results</vt:lpstr>
      <vt:lpstr>Conclusion</vt:lpstr>
    </vt:vector>
  </TitlesOfParts>
  <Company>FE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HW/SW Codesign of the MPEG-2 Video Decoder</dc:title>
  <dc:creator>Matjaz Verderber</dc:creator>
  <cp:lastModifiedBy>Administrator</cp:lastModifiedBy>
  <cp:revision>188</cp:revision>
  <dcterms:created xsi:type="dcterms:W3CDTF">2000-11-06T16:35:25Z</dcterms:created>
  <dcterms:modified xsi:type="dcterms:W3CDTF">2014-04-16T05:27:13Z</dcterms:modified>
</cp:coreProperties>
</file>