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5"/>
  </p:notesMasterIdLst>
  <p:sldIdLst>
    <p:sldId id="256" r:id="rId3"/>
    <p:sldId id="280" r:id="rId4"/>
    <p:sldId id="259" r:id="rId5"/>
    <p:sldId id="258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E2E7A8-7090-463A-96C3-69F48FB97A41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D4067F-FF1B-422E-A4C1-8F5F9407575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BC4AB-3532-4CC8-8F2F-D6EBB9F741A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655CF-8943-4C52-BE46-F760B4E51D0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IN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IN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5E5642-4E45-49C2-B845-161C7D9186D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4378B-298E-49C2-83F8-5C3B712F5FA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4783C-EC34-476F-9225-D3A2AFF2460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7DB8F-FB25-40CC-8D75-5622AF64017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5D456-D8DB-4D52-9806-E20E02CBAA2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BFB38-73E0-497F-9E82-9CB0B5103C24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FAB71-C250-4568-8DBE-CE2C750E513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0E04E-4649-47E3-A091-19B7EE89266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390C6-023B-459D-9168-6A53FE0628D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6FC2C-0ED7-4D76-9242-9758BE15A26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19741-C446-48DD-8B3B-625611C0B1F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3B185-7F2B-4C8A-8457-43DC978FD634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9C2A8-90FE-4EA4-9E43-476AD1F01DA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9D906-A47C-4E69-AB42-83D753D6E1F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FAD23-8627-4B81-8F95-97B3FA723614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78F11-29DB-4F2B-814B-325DE596164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CE21E-15A4-42A4-8D1D-D5110048B18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6E56-BBE0-4275-AA00-A2B0DB700DD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7F9A9-C959-4054-A891-D4DD6758762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I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7B3C1A-ADC1-4D07-8E82-C64EC32AC3AD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IN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CA3E72-6ECB-4B66-8BA9-78927B0C54A2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4" y="2130425"/>
            <a:ext cx="5542423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DESIGN FOR LOW POWER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987865" y="4653096"/>
            <a:ext cx="4114800" cy="685800"/>
          </a:xfrm>
        </p:spPr>
        <p:txBody>
          <a:bodyPr/>
          <a:lstStyle/>
          <a:p>
            <a:pPr algn="r"/>
            <a:r>
              <a:rPr lang="en-US" dirty="0" smtClean="0"/>
              <a:t>Dr. Elwin </a:t>
            </a:r>
            <a:r>
              <a:rPr lang="en-US" dirty="0" err="1" smtClean="0"/>
              <a:t>chandra</a:t>
            </a:r>
            <a:r>
              <a:rPr lang="en-US" dirty="0" smtClean="0"/>
              <a:t> </a:t>
            </a:r>
            <a:r>
              <a:rPr lang="en-US" dirty="0" err="1" smtClean="0"/>
              <a:t>monieb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>
                <a:latin typeface="Helvetica-Bold"/>
              </a:rPr>
              <a:t>Sub-expression elimination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400">
                <a:latin typeface="Helvetica"/>
              </a:rPr>
              <a:t>Logic expressions:</a:t>
            </a:r>
          </a:p>
          <a:p>
            <a:pPr lvl="1"/>
            <a:r>
              <a:rPr lang="en-US" altLang="ko-KR" sz="2000">
                <a:latin typeface="Helvetica"/>
              </a:rPr>
              <a:t>Performed by logic optimization.</a:t>
            </a:r>
          </a:p>
          <a:p>
            <a:pPr lvl="1"/>
            <a:r>
              <a:rPr lang="en-US" altLang="ko-KR" sz="2000">
                <a:latin typeface="Helvetica"/>
              </a:rPr>
              <a:t>Kernel-based methods.</a:t>
            </a:r>
          </a:p>
          <a:p>
            <a:r>
              <a:rPr lang="en-US" altLang="ko-KR" sz="2400">
                <a:latin typeface="Arial" pitchFamily="34" charset="0"/>
              </a:rPr>
              <a:t> </a:t>
            </a:r>
            <a:r>
              <a:rPr lang="en-US" altLang="ko-KR" sz="2400">
                <a:latin typeface="Helvetica"/>
              </a:rPr>
              <a:t>Arithmetic expressions:</a:t>
            </a:r>
          </a:p>
          <a:p>
            <a:pPr lvl="1"/>
            <a:r>
              <a:rPr lang="en-US" altLang="ko-KR" sz="2000">
                <a:latin typeface="Helvetica"/>
              </a:rPr>
              <a:t>Search isomorphic patterns in the parse trees.</a:t>
            </a:r>
          </a:p>
          <a:p>
            <a:pPr lvl="1"/>
            <a:r>
              <a:rPr lang="en-US" altLang="ko-KR" sz="2000">
                <a:latin typeface="Helvetica"/>
              </a:rPr>
              <a:t>Example:</a:t>
            </a:r>
          </a:p>
          <a:p>
            <a:pPr lvl="1"/>
            <a:r>
              <a:rPr lang="en-US" altLang="ko-KR" sz="2000">
                <a:latin typeface="Arial" pitchFamily="34" charset="0"/>
              </a:rPr>
              <a:t> a= x+ y</a:t>
            </a:r>
            <a:r>
              <a:rPr lang="en-US" altLang="ko-KR" sz="2000">
                <a:latin typeface="Helvetica"/>
              </a:rPr>
              <a:t>; </a:t>
            </a:r>
            <a:r>
              <a:rPr lang="en-US" altLang="ko-KR" sz="2000">
                <a:latin typeface="Arial" pitchFamily="34" charset="0"/>
              </a:rPr>
              <a:t>b = a+ </a:t>
            </a:r>
            <a:r>
              <a:rPr lang="en-US" altLang="ko-KR" sz="2000">
                <a:latin typeface="Helvetica"/>
              </a:rPr>
              <a:t>1; </a:t>
            </a:r>
            <a:r>
              <a:rPr lang="en-US" altLang="ko-KR" sz="2000">
                <a:latin typeface="Arial" pitchFamily="34" charset="0"/>
              </a:rPr>
              <a:t>c = x+ y</a:t>
            </a:r>
            <a:r>
              <a:rPr lang="en-US" altLang="ko-KR" sz="2000">
                <a:latin typeface="Helvetica"/>
              </a:rPr>
              <a:t>;</a:t>
            </a:r>
          </a:p>
          <a:p>
            <a:pPr lvl="1"/>
            <a:r>
              <a:rPr lang="en-US" altLang="ko-KR" sz="2000">
                <a:latin typeface="Arial" pitchFamily="34" charset="0"/>
              </a:rPr>
              <a:t> a= x+ y</a:t>
            </a:r>
            <a:r>
              <a:rPr lang="en-US" altLang="ko-KR" sz="2000">
                <a:latin typeface="Helvetica"/>
              </a:rPr>
              <a:t>; </a:t>
            </a:r>
            <a:r>
              <a:rPr lang="en-US" altLang="ko-KR" sz="2000">
                <a:latin typeface="Arial" pitchFamily="34" charset="0"/>
              </a:rPr>
              <a:t>b = a+ </a:t>
            </a:r>
            <a:r>
              <a:rPr lang="en-US" altLang="ko-KR" sz="2000">
                <a:latin typeface="Helvetica"/>
              </a:rPr>
              <a:t>1; </a:t>
            </a:r>
            <a:r>
              <a:rPr lang="en-US" altLang="ko-KR" sz="2000">
                <a:latin typeface="Arial" pitchFamily="34" charset="0"/>
              </a:rPr>
              <a:t>c = a</a:t>
            </a:r>
            <a:r>
              <a:rPr lang="en-US" altLang="ko-KR" sz="2000">
                <a:latin typeface="Helvetica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>
                <a:latin typeface="Helvetica-Bold"/>
              </a:rPr>
              <a:t>Examples of other transformations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400">
                <a:latin typeface="Arial" pitchFamily="34" charset="0"/>
              </a:rPr>
              <a:t> </a:t>
            </a:r>
            <a:r>
              <a:rPr lang="en-US" altLang="ko-KR" sz="2400">
                <a:latin typeface="Helvetica"/>
              </a:rPr>
              <a:t>Dead-code elimination:</a:t>
            </a:r>
          </a:p>
          <a:p>
            <a:pPr lvl="1"/>
            <a:r>
              <a:rPr lang="en-US" altLang="ko-KR" sz="2000">
                <a:latin typeface="Arial" pitchFamily="34" charset="0"/>
              </a:rPr>
              <a:t>a= x</a:t>
            </a:r>
            <a:r>
              <a:rPr lang="en-US" altLang="ko-KR" sz="2000">
                <a:latin typeface="Helvetica"/>
              </a:rPr>
              <a:t>; </a:t>
            </a:r>
            <a:r>
              <a:rPr lang="en-US" altLang="ko-KR" sz="2000">
                <a:latin typeface="Arial" pitchFamily="34" charset="0"/>
              </a:rPr>
              <a:t>b = x+ </a:t>
            </a:r>
            <a:r>
              <a:rPr lang="en-US" altLang="ko-KR" sz="2000">
                <a:latin typeface="Helvetica"/>
              </a:rPr>
              <a:t>1; </a:t>
            </a:r>
            <a:r>
              <a:rPr lang="en-US" altLang="ko-KR" sz="2000">
                <a:latin typeface="Arial" pitchFamily="34" charset="0"/>
              </a:rPr>
              <a:t>c = </a:t>
            </a:r>
            <a:r>
              <a:rPr lang="en-US" altLang="ko-KR" sz="2000">
                <a:latin typeface="Helvetica"/>
              </a:rPr>
              <a:t>2 </a:t>
            </a:r>
            <a:r>
              <a:rPr lang="en-US" altLang="ko-KR" sz="2000">
                <a:latin typeface="Arial" pitchFamily="34" charset="0"/>
              </a:rPr>
              <a:t> * x</a:t>
            </a:r>
            <a:r>
              <a:rPr lang="en-US" altLang="ko-KR" sz="2000">
                <a:latin typeface="Helvetica"/>
              </a:rPr>
              <a:t>;</a:t>
            </a:r>
          </a:p>
          <a:p>
            <a:pPr lvl="1"/>
            <a:r>
              <a:rPr lang="en-US" altLang="ko-KR" sz="2000">
                <a:latin typeface="Arial" pitchFamily="34" charset="0"/>
              </a:rPr>
              <a:t>a= x</a:t>
            </a:r>
            <a:r>
              <a:rPr lang="en-US" altLang="ko-KR" sz="2000">
                <a:latin typeface="Helvetica"/>
              </a:rPr>
              <a:t>; can be removed if not referenced.</a:t>
            </a:r>
          </a:p>
          <a:p>
            <a:r>
              <a:rPr lang="en-US" altLang="ko-KR" sz="2400">
                <a:latin typeface="Arial" pitchFamily="34" charset="0"/>
              </a:rPr>
              <a:t> </a:t>
            </a:r>
            <a:r>
              <a:rPr lang="en-US" altLang="ko-KR" sz="2400">
                <a:latin typeface="Helvetica"/>
              </a:rPr>
              <a:t>Operator-strength reduction:</a:t>
            </a:r>
          </a:p>
          <a:p>
            <a:pPr lvl="1"/>
            <a:r>
              <a:rPr lang="en-US" altLang="ko-KR" sz="2000">
                <a:latin typeface="Arial" pitchFamily="34" charset="0"/>
              </a:rPr>
              <a:t>a= x</a:t>
            </a:r>
            <a:r>
              <a:rPr lang="en-US" altLang="ko-KR" sz="2000" baseline="30000">
                <a:latin typeface="Helvetica"/>
              </a:rPr>
              <a:t>2</a:t>
            </a:r>
            <a:r>
              <a:rPr lang="en-US" altLang="ko-KR" sz="2000">
                <a:latin typeface="Helvetica"/>
              </a:rPr>
              <a:t> ; </a:t>
            </a:r>
            <a:r>
              <a:rPr lang="en-US" altLang="ko-KR" sz="2000">
                <a:latin typeface="Arial" pitchFamily="34" charset="0"/>
              </a:rPr>
              <a:t>b = </a:t>
            </a:r>
            <a:r>
              <a:rPr lang="en-US" altLang="ko-KR" sz="2000">
                <a:latin typeface="Helvetica"/>
              </a:rPr>
              <a:t>3 *</a:t>
            </a:r>
            <a:r>
              <a:rPr lang="en-US" altLang="ko-KR" sz="2000">
                <a:latin typeface="Arial" pitchFamily="34" charset="0"/>
              </a:rPr>
              <a:t> x</a:t>
            </a:r>
            <a:r>
              <a:rPr lang="en-US" altLang="ko-KR" sz="2000">
                <a:latin typeface="Helvetica"/>
              </a:rPr>
              <a:t>;</a:t>
            </a:r>
          </a:p>
          <a:p>
            <a:pPr lvl="1"/>
            <a:r>
              <a:rPr lang="en-US" altLang="ko-KR" sz="2000">
                <a:latin typeface="Arial" pitchFamily="34" charset="0"/>
              </a:rPr>
              <a:t>a= x * x</a:t>
            </a:r>
            <a:r>
              <a:rPr lang="en-US" altLang="ko-KR" sz="2000">
                <a:latin typeface="Helvetica"/>
              </a:rPr>
              <a:t>; </a:t>
            </a:r>
            <a:r>
              <a:rPr lang="en-US" altLang="ko-KR" sz="2000">
                <a:latin typeface="Arial" pitchFamily="34" charset="0"/>
              </a:rPr>
              <a:t>t = x&lt;&lt;</a:t>
            </a:r>
            <a:r>
              <a:rPr lang="en-US" altLang="ko-KR" sz="2000">
                <a:latin typeface="Helvetica"/>
              </a:rPr>
              <a:t>1; </a:t>
            </a:r>
            <a:r>
              <a:rPr lang="en-US" altLang="ko-KR" sz="2000">
                <a:latin typeface="Arial" pitchFamily="34" charset="0"/>
              </a:rPr>
              <a:t>b = x+ t</a:t>
            </a:r>
            <a:r>
              <a:rPr lang="en-US" altLang="ko-KR" sz="2000">
                <a:latin typeface="Helvetica"/>
              </a:rPr>
              <a:t>;</a:t>
            </a:r>
          </a:p>
          <a:p>
            <a:r>
              <a:rPr lang="en-US" altLang="ko-KR" sz="2400">
                <a:latin typeface="Arial" pitchFamily="34" charset="0"/>
              </a:rPr>
              <a:t> </a:t>
            </a:r>
            <a:r>
              <a:rPr lang="en-US" altLang="ko-KR" sz="2400">
                <a:latin typeface="Helvetica"/>
              </a:rPr>
              <a:t>Code motion:</a:t>
            </a:r>
          </a:p>
          <a:p>
            <a:pPr lvl="1"/>
            <a:r>
              <a:rPr lang="en-US" altLang="ko-KR" sz="2000" b="1">
                <a:latin typeface="Helvetica-Bold"/>
              </a:rPr>
              <a:t>for </a:t>
            </a:r>
            <a:r>
              <a:rPr lang="en-US" altLang="ko-KR" sz="2000">
                <a:latin typeface="Arial" pitchFamily="34" charset="0"/>
              </a:rPr>
              <a:t>( i = </a:t>
            </a:r>
            <a:r>
              <a:rPr lang="en-US" altLang="ko-KR" sz="2000">
                <a:latin typeface="Helvetica"/>
              </a:rPr>
              <a:t>1; </a:t>
            </a:r>
            <a:r>
              <a:rPr lang="en-US" altLang="ko-KR" sz="2000">
                <a:latin typeface="Arial" pitchFamily="34" charset="0"/>
              </a:rPr>
              <a:t>i &lt; a * b) { } </a:t>
            </a:r>
          </a:p>
          <a:p>
            <a:pPr lvl="1"/>
            <a:r>
              <a:rPr lang="en-US" altLang="ko-KR" sz="2000">
                <a:latin typeface="Arial" pitchFamily="34" charset="0"/>
              </a:rPr>
              <a:t>t = a * b</a:t>
            </a:r>
            <a:r>
              <a:rPr lang="en-US" altLang="ko-KR" sz="2000">
                <a:latin typeface="Helvetica"/>
              </a:rPr>
              <a:t>; </a:t>
            </a:r>
            <a:r>
              <a:rPr lang="en-US" altLang="ko-KR" sz="2000" b="1">
                <a:latin typeface="Helvetica-Bold"/>
              </a:rPr>
              <a:t>for </a:t>
            </a:r>
            <a:r>
              <a:rPr lang="en-US" altLang="ko-KR" sz="2000">
                <a:latin typeface="Arial" pitchFamily="34" charset="0"/>
              </a:rPr>
              <a:t>( i = </a:t>
            </a:r>
            <a:r>
              <a:rPr lang="en-US" altLang="ko-KR" sz="2000">
                <a:latin typeface="Helvetica"/>
              </a:rPr>
              <a:t>1; </a:t>
            </a:r>
            <a:r>
              <a:rPr lang="en-US" altLang="ko-KR" sz="2000">
                <a:latin typeface="Arial" pitchFamily="34" charset="0"/>
              </a:rPr>
              <a:t>i &lt; t) {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>
                <a:latin typeface="Arial" pitchFamily="34" charset="0"/>
              </a:rPr>
              <a:t>Strength reduction</a:t>
            </a:r>
          </a:p>
        </p:txBody>
      </p:sp>
      <p:graphicFrame>
        <p:nvGraphicFramePr>
          <p:cNvPr id="939011" name="Object 3"/>
          <p:cNvGraphicFramePr>
            <a:graphicFrameLocks noChangeAspect="1"/>
          </p:cNvGraphicFramePr>
          <p:nvPr/>
        </p:nvGraphicFramePr>
        <p:xfrm>
          <a:off x="1143000" y="1524000"/>
          <a:ext cx="6096000" cy="2147888"/>
        </p:xfrm>
        <a:graphic>
          <a:graphicData uri="http://schemas.openxmlformats.org/presentationml/2006/ole">
            <p:oleObj spid="_x0000_s60418" name="VISIO" r:id="rId3" imgW="9666360" imgH="3405240" progId="">
              <p:embed/>
            </p:oleObj>
          </a:graphicData>
        </a:graphic>
      </p:graphicFrame>
      <p:graphicFrame>
        <p:nvGraphicFramePr>
          <p:cNvPr id="939012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533400" y="3733800"/>
          <a:ext cx="7772400" cy="2362200"/>
        </p:xfrm>
        <a:graphic>
          <a:graphicData uri="http://schemas.openxmlformats.org/presentationml/2006/ole">
            <p:oleObj spid="_x0000_s60419" name="VISIO" r:id="rId4" imgW="9438120" imgH="31510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/>
              <a:t>Strength Reduction</a:t>
            </a:r>
          </a:p>
        </p:txBody>
      </p:sp>
      <p:pic>
        <p:nvPicPr>
          <p:cNvPr id="9400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796" y="2286000"/>
            <a:ext cx="7711620" cy="259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>
                <a:latin typeface="Helvetica-Bold"/>
              </a:rPr>
              <a:t>Control- flow based transformations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3886200" cy="4495800"/>
          </a:xfrm>
        </p:spPr>
        <p:txBody>
          <a:bodyPr/>
          <a:lstStyle/>
          <a:p>
            <a:pPr lvl="1"/>
            <a:endParaRPr lang="en-US" altLang="ko-KR" sz="1800">
              <a:latin typeface="Arial" pitchFamily="34" charset="0"/>
            </a:endParaRPr>
          </a:p>
          <a:p>
            <a:r>
              <a:rPr lang="en-US" altLang="ko-KR" sz="1800">
                <a:latin typeface="Helvetica"/>
              </a:rPr>
              <a:t>Model expansion.</a:t>
            </a:r>
          </a:p>
          <a:p>
            <a:pPr lvl="1"/>
            <a:r>
              <a:rPr lang="en-US" altLang="ko-KR" sz="1600">
                <a:latin typeface="Helvetica"/>
              </a:rPr>
              <a:t>Expand subroutine flatten hierarchy.</a:t>
            </a:r>
          </a:p>
          <a:p>
            <a:pPr lvl="1"/>
            <a:r>
              <a:rPr lang="en-US" altLang="ko-KR" sz="1600">
                <a:latin typeface="Arial" pitchFamily="34" charset="0"/>
              </a:rPr>
              <a:t> </a:t>
            </a:r>
            <a:r>
              <a:rPr lang="en-US" altLang="ko-KR" sz="1600">
                <a:latin typeface="Helvetica"/>
              </a:rPr>
              <a:t>Useful to expand scope of other optimization techniques.</a:t>
            </a:r>
          </a:p>
          <a:p>
            <a:pPr lvl="1"/>
            <a:r>
              <a:rPr lang="en-US" altLang="ko-KR" sz="1600">
                <a:latin typeface="Arial" pitchFamily="34" charset="0"/>
              </a:rPr>
              <a:t> </a:t>
            </a:r>
            <a:r>
              <a:rPr lang="en-US" altLang="ko-KR" sz="1600">
                <a:latin typeface="Helvetica"/>
              </a:rPr>
              <a:t>Problematic when routine is called more than once.</a:t>
            </a:r>
          </a:p>
          <a:p>
            <a:pPr lvl="1"/>
            <a:r>
              <a:rPr lang="en-US" altLang="ko-KR" sz="1600">
                <a:latin typeface="Arial" pitchFamily="34" charset="0"/>
              </a:rPr>
              <a:t> </a:t>
            </a:r>
            <a:r>
              <a:rPr lang="en-US" altLang="ko-KR" sz="1600">
                <a:latin typeface="Helvetica"/>
              </a:rPr>
              <a:t>Example:</a:t>
            </a:r>
          </a:p>
          <a:p>
            <a:pPr lvl="1"/>
            <a:r>
              <a:rPr lang="en-US" altLang="ko-KR" sz="1600">
                <a:latin typeface="Arial" pitchFamily="34" charset="0"/>
              </a:rPr>
              <a:t>x= a+ b</a:t>
            </a:r>
            <a:r>
              <a:rPr lang="en-US" altLang="ko-KR" sz="1600">
                <a:latin typeface="Helvetica"/>
              </a:rPr>
              <a:t>; </a:t>
            </a:r>
            <a:r>
              <a:rPr lang="en-US" altLang="ko-KR" sz="1600">
                <a:latin typeface="Arial" pitchFamily="34" charset="0"/>
              </a:rPr>
              <a:t>y= a * b</a:t>
            </a:r>
            <a:r>
              <a:rPr lang="en-US" altLang="ko-KR" sz="1600">
                <a:latin typeface="Helvetica"/>
              </a:rPr>
              <a:t>; </a:t>
            </a:r>
            <a:r>
              <a:rPr lang="en-US" altLang="ko-KR" sz="1600">
                <a:latin typeface="Arial" pitchFamily="34" charset="0"/>
              </a:rPr>
              <a:t>z = foo( x, y) </a:t>
            </a:r>
            <a:r>
              <a:rPr lang="en-US" altLang="ko-KR" sz="1600">
                <a:latin typeface="Helvetica"/>
              </a:rPr>
              <a:t>;</a:t>
            </a:r>
          </a:p>
          <a:p>
            <a:pPr lvl="1"/>
            <a:r>
              <a:rPr lang="en-US" altLang="ko-KR" sz="1600">
                <a:latin typeface="Arial" pitchFamily="34" charset="0"/>
              </a:rPr>
              <a:t>foo( p, q) {t =q-p; return(t);} </a:t>
            </a:r>
          </a:p>
          <a:p>
            <a:pPr lvl="1"/>
            <a:r>
              <a:rPr lang="en-US" altLang="ko-KR" sz="1600">
                <a:latin typeface="Helvetica"/>
              </a:rPr>
              <a:t>By expanding </a:t>
            </a:r>
            <a:r>
              <a:rPr lang="en-US" altLang="ko-KR" sz="1600">
                <a:latin typeface="Arial" pitchFamily="34" charset="0"/>
              </a:rPr>
              <a:t>foo</a:t>
            </a:r>
            <a:r>
              <a:rPr lang="en-US" altLang="ko-KR" sz="1600">
                <a:latin typeface="Helvetica"/>
              </a:rPr>
              <a:t>:</a:t>
            </a:r>
          </a:p>
          <a:p>
            <a:pPr lvl="1"/>
            <a:r>
              <a:rPr lang="en-US" altLang="ko-KR" sz="1600">
                <a:latin typeface="Arial" pitchFamily="34" charset="0"/>
              </a:rPr>
              <a:t>x= a+ b</a:t>
            </a:r>
            <a:r>
              <a:rPr lang="en-US" altLang="ko-KR" sz="1600">
                <a:latin typeface="Helvetica"/>
              </a:rPr>
              <a:t>; </a:t>
            </a:r>
            <a:r>
              <a:rPr lang="en-US" altLang="ko-KR" sz="1600">
                <a:latin typeface="Arial" pitchFamily="34" charset="0"/>
              </a:rPr>
              <a:t>y= a * b</a:t>
            </a:r>
            <a:r>
              <a:rPr lang="en-US" altLang="ko-KR" sz="1600">
                <a:latin typeface="Helvetica"/>
              </a:rPr>
              <a:t>; </a:t>
            </a:r>
            <a:r>
              <a:rPr lang="en-US" altLang="ko-KR" sz="1600">
                <a:latin typeface="Arial" pitchFamily="34" charset="0"/>
              </a:rPr>
              <a:t>z = y-x;</a:t>
            </a:r>
            <a:endParaRPr lang="en-US" altLang="ko-KR" sz="1600">
              <a:latin typeface="Helvetica"/>
            </a:endParaRPr>
          </a:p>
        </p:txBody>
      </p:sp>
      <p:sp>
        <p:nvSpPr>
          <p:cNvPr id="941060" name="Text Box 4"/>
          <p:cNvSpPr txBox="1">
            <a:spLocks noChangeArrowheads="1"/>
          </p:cNvSpPr>
          <p:nvPr/>
        </p:nvSpPr>
        <p:spPr bwMode="auto">
          <a:xfrm>
            <a:off x="4724400" y="1676400"/>
            <a:ext cx="3733800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z="1800">
                <a:latin typeface="Helvetica"/>
              </a:rPr>
              <a:t> Conditional expansion</a:t>
            </a:r>
            <a:r>
              <a:rPr lang="en-US" altLang="ko-KR">
                <a:latin typeface="Helvetica"/>
              </a:rPr>
              <a:t> 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ko-KR">
                <a:latin typeface="Helvetica"/>
              </a:rPr>
              <a:t> Transform conditional into parallel execution with test at the end.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ko-KR">
                <a:latin typeface="Arial" pitchFamily="34" charset="0"/>
              </a:rPr>
              <a:t> </a:t>
            </a:r>
            <a:r>
              <a:rPr lang="en-US" altLang="ko-KR">
                <a:latin typeface="Helvetica"/>
              </a:rPr>
              <a:t>Useful when test depends on late signals.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ko-KR">
                <a:latin typeface="Arial" pitchFamily="34" charset="0"/>
              </a:rPr>
              <a:t> </a:t>
            </a:r>
            <a:r>
              <a:rPr lang="en-US" altLang="ko-KR">
                <a:latin typeface="Helvetica"/>
              </a:rPr>
              <a:t>May preclude hardware sharing.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ko-KR">
                <a:latin typeface="Arial" pitchFamily="34" charset="0"/>
              </a:rPr>
              <a:t> </a:t>
            </a:r>
            <a:r>
              <a:rPr lang="en-US" altLang="ko-KR">
                <a:latin typeface="Helvetica"/>
              </a:rPr>
              <a:t>Always useful for logic expressions.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ko-KR">
                <a:latin typeface="Arial" pitchFamily="34" charset="0"/>
              </a:rPr>
              <a:t> </a:t>
            </a:r>
            <a:r>
              <a:rPr lang="en-US" altLang="ko-KR">
                <a:latin typeface="Helvetica"/>
              </a:rPr>
              <a:t>Example: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ko-KR">
                <a:latin typeface="Arial" pitchFamily="34" charset="0"/>
              </a:rPr>
              <a:t>y= ab</a:t>
            </a:r>
            <a:r>
              <a:rPr lang="en-US" altLang="ko-KR">
                <a:latin typeface="Helvetica"/>
              </a:rPr>
              <a:t>; </a:t>
            </a:r>
            <a:r>
              <a:rPr lang="en-US" altLang="ko-KR" b="1">
                <a:latin typeface="Helvetica-Bold"/>
              </a:rPr>
              <a:t>if </a:t>
            </a:r>
            <a:r>
              <a:rPr lang="en-US" altLang="ko-KR">
                <a:latin typeface="Arial" pitchFamily="34" charset="0"/>
              </a:rPr>
              <a:t>( a) x= b+d</a:t>
            </a:r>
            <a:r>
              <a:rPr lang="en-US" altLang="ko-KR">
                <a:latin typeface="Helvetica"/>
              </a:rPr>
              <a:t>; </a:t>
            </a:r>
            <a:r>
              <a:rPr lang="en-US" altLang="ko-KR">
                <a:latin typeface="Arial" pitchFamily="34" charset="0"/>
              </a:rPr>
              <a:t> </a:t>
            </a:r>
            <a:r>
              <a:rPr lang="en-US" altLang="ko-KR" b="1">
                <a:latin typeface="Helvetica-Bold"/>
              </a:rPr>
              <a:t>else </a:t>
            </a:r>
            <a:r>
              <a:rPr lang="en-US" altLang="ko-KR">
                <a:latin typeface="Arial" pitchFamily="34" charset="0"/>
              </a:rPr>
              <a:t>x= bd</a:t>
            </a:r>
            <a:r>
              <a:rPr lang="en-US" altLang="ko-KR">
                <a:latin typeface="Helvetica"/>
              </a:rPr>
              <a:t>; can be expanded to: </a:t>
            </a:r>
            <a:r>
              <a:rPr lang="en-US" altLang="ko-KR">
                <a:latin typeface="Arial" pitchFamily="34" charset="0"/>
              </a:rPr>
              <a:t>x= a( b+ d) + a’bd;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ko-KR">
                <a:latin typeface="Arial" pitchFamily="34" charset="0"/>
              </a:rPr>
              <a:t>y= ab</a:t>
            </a:r>
            <a:r>
              <a:rPr lang="en-US" altLang="ko-KR">
                <a:latin typeface="Helvetica"/>
              </a:rPr>
              <a:t>; </a:t>
            </a:r>
            <a:r>
              <a:rPr lang="en-US" altLang="ko-KR">
                <a:latin typeface="Arial" pitchFamily="34" charset="0"/>
              </a:rPr>
              <a:t>x= y+ d( a+ b);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Arial" pitchFamily="34" charset="0"/>
              </a:rPr>
              <a:t>Pipelining</a:t>
            </a:r>
          </a:p>
        </p:txBody>
      </p:sp>
      <p:pic>
        <p:nvPicPr>
          <p:cNvPr id="101376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524000"/>
            <a:ext cx="77724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Arial" pitchFamily="34" charset="0"/>
              </a:rPr>
              <a:t>Associativity Transformation</a:t>
            </a:r>
          </a:p>
        </p:txBody>
      </p:sp>
      <p:pic>
        <p:nvPicPr>
          <p:cNvPr id="101478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524000"/>
            <a:ext cx="77724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Arial" pitchFamily="34" charset="0"/>
              </a:rPr>
              <a:t>FIR Parallelization</a:t>
            </a:r>
          </a:p>
        </p:txBody>
      </p:sp>
      <p:pic>
        <p:nvPicPr>
          <p:cNvPr id="101581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Arial" pitchFamily="34" charset="0"/>
              </a:rPr>
              <a:t>Interlaced Accumulation Programming for </a:t>
            </a:r>
            <a:r>
              <a:rPr lang="en-US" altLang="ko-KR" sz="2800" dirty="0" err="1" smtClean="0">
                <a:latin typeface="Arial" pitchFamily="34" charset="0"/>
              </a:rPr>
              <a:t>LowPower</a:t>
            </a:r>
            <a:endParaRPr lang="en-US" altLang="ko-KR" sz="2800" dirty="0">
              <a:latin typeface="Arial" pitchFamily="34" charset="0"/>
            </a:endParaRPr>
          </a:p>
        </p:txBody>
      </p:sp>
      <p:pic>
        <p:nvPicPr>
          <p:cNvPr id="102912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>
                <a:latin typeface="Arial" pitchFamily="34" charset="0"/>
              </a:rPr>
              <a:t>Loop Unrolling for Low Power</a:t>
            </a:r>
          </a:p>
        </p:txBody>
      </p:sp>
      <p:pic>
        <p:nvPicPr>
          <p:cNvPr id="94822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12000" contrast="-6000"/>
          </a:blip>
          <a:srcRect/>
          <a:stretch>
            <a:fillRect/>
          </a:stretch>
        </p:blipFill>
        <p:spPr>
          <a:xfrm>
            <a:off x="1447800" y="1524000"/>
            <a:ext cx="60960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2462"/>
            <a:ext cx="8229600" cy="562232"/>
          </a:xfrm>
        </p:spPr>
        <p:txBody>
          <a:bodyPr/>
          <a:lstStyle/>
          <a:p>
            <a:r>
              <a:rPr lang="en-US" dirty="0" smtClean="0"/>
              <a:t>Mapping Resources to operations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002891"/>
            <a:ext cx="4040188" cy="1171984"/>
          </a:xfrm>
        </p:spPr>
        <p:txBody>
          <a:bodyPr/>
          <a:lstStyle/>
          <a:p>
            <a:r>
              <a:rPr lang="en-US" sz="1800" b="0" dirty="0" smtClean="0"/>
              <a:t>Sum=0</a:t>
            </a:r>
          </a:p>
          <a:p>
            <a:r>
              <a:rPr lang="en-US" sz="1800" b="0" dirty="0" smtClean="0"/>
              <a:t>for </a:t>
            </a:r>
            <a:r>
              <a:rPr lang="en-US" sz="1800" b="0" dirty="0" err="1" smtClean="0"/>
              <a:t>i</a:t>
            </a:r>
            <a:r>
              <a:rPr lang="en-US" sz="1800" b="0" dirty="0" smtClean="0"/>
              <a:t>=0 to n</a:t>
            </a:r>
          </a:p>
          <a:p>
            <a:r>
              <a:rPr lang="en-US" sz="1800" b="0" dirty="0" smtClean="0"/>
              <a:t>sum=</a:t>
            </a:r>
            <a:r>
              <a:rPr lang="en-US" sz="1800" b="0" dirty="0" err="1" smtClean="0"/>
              <a:t>sum+A</a:t>
            </a:r>
            <a:r>
              <a:rPr lang="en-US" sz="1800" b="0" dirty="0" smtClean="0"/>
              <a:t>(</a:t>
            </a:r>
            <a:r>
              <a:rPr lang="en-US" sz="1800" b="0" dirty="0" err="1" smtClean="0"/>
              <a:t>i</a:t>
            </a:r>
            <a:r>
              <a:rPr lang="en-US" sz="1800" b="0" dirty="0" smtClean="0"/>
              <a:t>)</a:t>
            </a:r>
            <a:endParaRPr lang="en-IN" sz="1800" b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</a:t>
            </a:r>
            <a:endParaRPr lang="en-IN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Oval 3"/>
          <p:cNvSpPr/>
          <p:nvPr/>
        </p:nvSpPr>
        <p:spPr>
          <a:xfrm>
            <a:off x="722758" y="2477727"/>
            <a:ext cx="383457" cy="339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3982066" y="2389239"/>
            <a:ext cx="383457" cy="339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4134466" y="2541639"/>
            <a:ext cx="383457" cy="339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1986178" y="3991863"/>
            <a:ext cx="383457" cy="339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/>
          <p:cNvSpPr/>
          <p:nvPr/>
        </p:nvSpPr>
        <p:spPr>
          <a:xfrm>
            <a:off x="1533910" y="3465855"/>
            <a:ext cx="383457" cy="339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/>
          <p:cNvSpPr/>
          <p:nvPr/>
        </p:nvSpPr>
        <p:spPr>
          <a:xfrm>
            <a:off x="1125793" y="2984088"/>
            <a:ext cx="383457" cy="339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530941" y="2330243"/>
            <a:ext cx="235974" cy="176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963553" y="2807099"/>
            <a:ext cx="235974" cy="176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405993" y="3323279"/>
            <a:ext cx="235974" cy="176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1833685" y="3839459"/>
            <a:ext cx="235974" cy="176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2276125" y="4355639"/>
            <a:ext cx="235974" cy="176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1047142" y="2158176"/>
            <a:ext cx="388370" cy="349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1509250" y="2649780"/>
            <a:ext cx="388370" cy="349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>
                <a:latin typeface="Arial" pitchFamily="34" charset="0"/>
              </a:rPr>
              <a:t>Exploiting spatial locality for interconnect </a:t>
            </a:r>
            <a:br>
              <a:rPr lang="en-US" altLang="ko-KR" sz="2800">
                <a:latin typeface="Arial" pitchFamily="34" charset="0"/>
              </a:rPr>
            </a:br>
            <a:r>
              <a:rPr lang="en-US" altLang="ko-KR" sz="2800">
                <a:latin typeface="Arial" pitchFamily="34" charset="0"/>
              </a:rPr>
              <a:t>power  reduction</a:t>
            </a:r>
          </a:p>
        </p:txBody>
      </p:sp>
      <p:pic>
        <p:nvPicPr>
          <p:cNvPr id="6748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676400"/>
            <a:ext cx="4343400" cy="4114800"/>
          </a:xfrm>
        </p:spPr>
      </p:pic>
      <p:sp>
        <p:nvSpPr>
          <p:cNvPr id="674821" name="Line 5"/>
          <p:cNvSpPr>
            <a:spLocks noChangeShapeType="1"/>
          </p:cNvSpPr>
          <p:nvPr/>
        </p:nvSpPr>
        <p:spPr bwMode="auto">
          <a:xfrm>
            <a:off x="5410200" y="1828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2" name="Line 6"/>
          <p:cNvSpPr>
            <a:spLocks noChangeShapeType="1"/>
          </p:cNvSpPr>
          <p:nvPr/>
        </p:nvSpPr>
        <p:spPr bwMode="auto">
          <a:xfrm>
            <a:off x="5410200" y="228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3" name="Text Box 7"/>
          <p:cNvSpPr txBox="1">
            <a:spLocks noChangeArrowheads="1"/>
          </p:cNvSpPr>
          <p:nvPr/>
        </p:nvSpPr>
        <p:spPr bwMode="auto">
          <a:xfrm>
            <a:off x="6172200" y="1600200"/>
            <a:ext cx="1828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굴림체" pitchFamily="49" charset="-127"/>
              <a:buNone/>
            </a:pPr>
            <a:r>
              <a:rPr lang="en-US" altLang="ko-KR" sz="2000"/>
              <a:t>Global</a:t>
            </a:r>
          </a:p>
          <a:p>
            <a:pPr>
              <a:spcBef>
                <a:spcPct val="50000"/>
              </a:spcBef>
              <a:buFont typeface="굴림체" pitchFamily="49" charset="-127"/>
              <a:buNone/>
            </a:pPr>
            <a:r>
              <a:rPr lang="en-US" altLang="ko-KR" sz="2000"/>
              <a:t>Local</a:t>
            </a:r>
          </a:p>
        </p:txBody>
      </p:sp>
      <p:sp>
        <p:nvSpPr>
          <p:cNvPr id="674824" name="Oval 8"/>
          <p:cNvSpPr>
            <a:spLocks noChangeArrowheads="1"/>
          </p:cNvSpPr>
          <p:nvPr/>
        </p:nvSpPr>
        <p:spPr bwMode="auto">
          <a:xfrm>
            <a:off x="5486400" y="2895600"/>
            <a:ext cx="457200" cy="4572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6" name="Oval 10"/>
          <p:cNvSpPr>
            <a:spLocks noChangeArrowheads="1"/>
          </p:cNvSpPr>
          <p:nvPr/>
        </p:nvSpPr>
        <p:spPr bwMode="auto">
          <a:xfrm>
            <a:off x="5867400" y="335280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7" name="Oval 11"/>
          <p:cNvSpPr>
            <a:spLocks noChangeArrowheads="1"/>
          </p:cNvSpPr>
          <p:nvPr/>
        </p:nvSpPr>
        <p:spPr bwMode="auto">
          <a:xfrm>
            <a:off x="5486400" y="3657600"/>
            <a:ext cx="457200" cy="4572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굴림체" pitchFamily="49" charset="-127"/>
              <a:buNone/>
            </a:pPr>
            <a:endParaRPr lang="en-US" sz="3600">
              <a:solidFill>
                <a:schemeClr val="bg2"/>
              </a:solidFill>
            </a:endParaRPr>
          </a:p>
        </p:txBody>
      </p:sp>
      <p:sp>
        <p:nvSpPr>
          <p:cNvPr id="674828" name="Line 12"/>
          <p:cNvSpPr>
            <a:spLocks noChangeShapeType="1"/>
          </p:cNvSpPr>
          <p:nvPr/>
        </p:nvSpPr>
        <p:spPr bwMode="auto">
          <a:xfrm>
            <a:off x="5638800" y="3124200"/>
            <a:ext cx="152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9" name="Line 13"/>
          <p:cNvSpPr>
            <a:spLocks noChangeShapeType="1"/>
          </p:cNvSpPr>
          <p:nvPr/>
        </p:nvSpPr>
        <p:spPr bwMode="auto">
          <a:xfrm>
            <a:off x="5715000" y="30480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30" name="Line 14"/>
          <p:cNvSpPr>
            <a:spLocks noChangeShapeType="1"/>
          </p:cNvSpPr>
          <p:nvPr/>
        </p:nvSpPr>
        <p:spPr bwMode="auto">
          <a:xfrm>
            <a:off x="5715000" y="38100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31" name="Line 15"/>
          <p:cNvSpPr>
            <a:spLocks noChangeShapeType="1"/>
          </p:cNvSpPr>
          <p:nvPr/>
        </p:nvSpPr>
        <p:spPr bwMode="auto">
          <a:xfrm>
            <a:off x="5638800" y="3886200"/>
            <a:ext cx="152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32" name="Text Box 16"/>
          <p:cNvSpPr txBox="1">
            <a:spLocks noChangeArrowheads="1"/>
          </p:cNvSpPr>
          <p:nvPr/>
        </p:nvSpPr>
        <p:spPr bwMode="auto">
          <a:xfrm>
            <a:off x="6096000" y="2895600"/>
            <a:ext cx="1828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굴림체" pitchFamily="49" charset="-127"/>
              <a:buNone/>
            </a:pPr>
            <a:r>
              <a:rPr lang="en-US" altLang="ko-KR" sz="2800"/>
              <a:t>Adder1</a:t>
            </a:r>
          </a:p>
          <a:p>
            <a:pPr>
              <a:spcBef>
                <a:spcPct val="50000"/>
              </a:spcBef>
              <a:buFont typeface="굴림체" pitchFamily="49" charset="-127"/>
              <a:buNone/>
            </a:pPr>
            <a:r>
              <a:rPr lang="en-US" altLang="ko-KR" sz="2800"/>
              <a:t>Adder2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>
                <a:latin typeface="Arial" pitchFamily="34" charset="0"/>
              </a:rPr>
              <a:t>Exploiting spatial locality for interconnect </a:t>
            </a:r>
            <a:br>
              <a:rPr lang="en-US" altLang="ko-KR" sz="2800">
                <a:latin typeface="Arial" pitchFamily="34" charset="0"/>
              </a:rPr>
            </a:br>
            <a:r>
              <a:rPr lang="en-US" altLang="ko-KR" sz="2800">
                <a:latin typeface="Arial" pitchFamily="34" charset="0"/>
              </a:rPr>
              <a:t>power  reduction</a:t>
            </a:r>
          </a:p>
        </p:txBody>
      </p:sp>
      <p:pic>
        <p:nvPicPr>
          <p:cNvPr id="6748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676400"/>
            <a:ext cx="4343400" cy="4114800"/>
          </a:xfrm>
        </p:spPr>
      </p:pic>
      <p:sp>
        <p:nvSpPr>
          <p:cNvPr id="674821" name="Line 5"/>
          <p:cNvSpPr>
            <a:spLocks noChangeShapeType="1"/>
          </p:cNvSpPr>
          <p:nvPr/>
        </p:nvSpPr>
        <p:spPr bwMode="auto">
          <a:xfrm>
            <a:off x="5410200" y="1828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2" name="Line 6"/>
          <p:cNvSpPr>
            <a:spLocks noChangeShapeType="1"/>
          </p:cNvSpPr>
          <p:nvPr/>
        </p:nvSpPr>
        <p:spPr bwMode="auto">
          <a:xfrm>
            <a:off x="5410200" y="228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3" name="Text Box 7"/>
          <p:cNvSpPr txBox="1">
            <a:spLocks noChangeArrowheads="1"/>
          </p:cNvSpPr>
          <p:nvPr/>
        </p:nvSpPr>
        <p:spPr bwMode="auto">
          <a:xfrm>
            <a:off x="6172200" y="1600200"/>
            <a:ext cx="1828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굴림체" pitchFamily="49" charset="-127"/>
              <a:buNone/>
            </a:pPr>
            <a:r>
              <a:rPr lang="en-US" altLang="ko-KR" sz="2000"/>
              <a:t>Global</a:t>
            </a:r>
          </a:p>
          <a:p>
            <a:pPr>
              <a:spcBef>
                <a:spcPct val="50000"/>
              </a:spcBef>
              <a:buFont typeface="굴림체" pitchFamily="49" charset="-127"/>
              <a:buNone/>
            </a:pPr>
            <a:r>
              <a:rPr lang="en-US" altLang="ko-KR" sz="2000"/>
              <a:t>Local</a:t>
            </a:r>
          </a:p>
        </p:txBody>
      </p:sp>
      <p:sp>
        <p:nvSpPr>
          <p:cNvPr id="674824" name="Oval 8"/>
          <p:cNvSpPr>
            <a:spLocks noChangeArrowheads="1"/>
          </p:cNvSpPr>
          <p:nvPr/>
        </p:nvSpPr>
        <p:spPr bwMode="auto">
          <a:xfrm>
            <a:off x="5486400" y="2895600"/>
            <a:ext cx="457200" cy="4572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6" name="Oval 10"/>
          <p:cNvSpPr>
            <a:spLocks noChangeArrowheads="1"/>
          </p:cNvSpPr>
          <p:nvPr/>
        </p:nvSpPr>
        <p:spPr bwMode="auto">
          <a:xfrm>
            <a:off x="5867400" y="335280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7" name="Oval 11"/>
          <p:cNvSpPr>
            <a:spLocks noChangeArrowheads="1"/>
          </p:cNvSpPr>
          <p:nvPr/>
        </p:nvSpPr>
        <p:spPr bwMode="auto">
          <a:xfrm>
            <a:off x="5486400" y="3657600"/>
            <a:ext cx="457200" cy="4572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굴림체" pitchFamily="49" charset="-127"/>
              <a:buNone/>
            </a:pPr>
            <a:endParaRPr lang="en-US" sz="3600">
              <a:solidFill>
                <a:schemeClr val="bg2"/>
              </a:solidFill>
            </a:endParaRPr>
          </a:p>
        </p:txBody>
      </p:sp>
      <p:sp>
        <p:nvSpPr>
          <p:cNvPr id="674828" name="Line 12"/>
          <p:cNvSpPr>
            <a:spLocks noChangeShapeType="1"/>
          </p:cNvSpPr>
          <p:nvPr/>
        </p:nvSpPr>
        <p:spPr bwMode="auto">
          <a:xfrm>
            <a:off x="5638800" y="3124200"/>
            <a:ext cx="152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9" name="Line 13"/>
          <p:cNvSpPr>
            <a:spLocks noChangeShapeType="1"/>
          </p:cNvSpPr>
          <p:nvPr/>
        </p:nvSpPr>
        <p:spPr bwMode="auto">
          <a:xfrm>
            <a:off x="5715000" y="30480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30" name="Line 14"/>
          <p:cNvSpPr>
            <a:spLocks noChangeShapeType="1"/>
          </p:cNvSpPr>
          <p:nvPr/>
        </p:nvSpPr>
        <p:spPr bwMode="auto">
          <a:xfrm>
            <a:off x="5715000" y="3810000"/>
            <a:ext cx="0" cy="152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31" name="Line 15"/>
          <p:cNvSpPr>
            <a:spLocks noChangeShapeType="1"/>
          </p:cNvSpPr>
          <p:nvPr/>
        </p:nvSpPr>
        <p:spPr bwMode="auto">
          <a:xfrm>
            <a:off x="5638800" y="3886200"/>
            <a:ext cx="152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32" name="Text Box 16"/>
          <p:cNvSpPr txBox="1">
            <a:spLocks noChangeArrowheads="1"/>
          </p:cNvSpPr>
          <p:nvPr/>
        </p:nvSpPr>
        <p:spPr bwMode="auto">
          <a:xfrm>
            <a:off x="6096000" y="2895600"/>
            <a:ext cx="1828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굴림체" pitchFamily="49" charset="-127"/>
              <a:buNone/>
            </a:pPr>
            <a:r>
              <a:rPr lang="en-US" altLang="ko-KR" sz="2800"/>
              <a:t>Adder1</a:t>
            </a:r>
          </a:p>
          <a:p>
            <a:pPr>
              <a:spcBef>
                <a:spcPct val="50000"/>
              </a:spcBef>
              <a:buFont typeface="굴림체" pitchFamily="49" charset="-127"/>
              <a:buNone/>
            </a:pPr>
            <a:r>
              <a:rPr lang="en-US" altLang="ko-KR" sz="2800"/>
              <a:t>Adder2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DFG Restructuring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038600"/>
          </a:xfrm>
        </p:spPr>
        <p:txBody>
          <a:bodyPr/>
          <a:lstStyle/>
          <a:p>
            <a:r>
              <a:rPr lang="en-US" altLang="ko-KR" sz="2400"/>
              <a:t>DFG2</a:t>
            </a:r>
          </a:p>
        </p:txBody>
      </p:sp>
      <p:sp>
        <p:nvSpPr>
          <p:cNvPr id="9748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600200"/>
            <a:ext cx="4267200" cy="4495800"/>
          </a:xfrm>
        </p:spPr>
        <p:txBody>
          <a:bodyPr/>
          <a:lstStyle/>
          <a:p>
            <a:r>
              <a:rPr lang="en-US" altLang="ko-KR" sz="2000"/>
              <a:t>DFG2 after redundant operation insertion</a:t>
            </a:r>
          </a:p>
        </p:txBody>
      </p:sp>
      <p:graphicFrame>
        <p:nvGraphicFramePr>
          <p:cNvPr id="974853" name="Object 5"/>
          <p:cNvGraphicFramePr>
            <a:graphicFrameLocks noChangeAspect="1"/>
          </p:cNvGraphicFramePr>
          <p:nvPr/>
        </p:nvGraphicFramePr>
        <p:xfrm>
          <a:off x="1066800" y="2209800"/>
          <a:ext cx="2676525" cy="3581400"/>
        </p:xfrm>
        <a:graphic>
          <a:graphicData uri="http://schemas.openxmlformats.org/presentationml/2006/ole">
            <p:oleObj spid="_x0000_s61442" name="Image" r:id="rId3" imgW="4168020" imgH="6252030" progId="">
              <p:embed/>
            </p:oleObj>
          </a:graphicData>
        </a:graphic>
      </p:graphicFrame>
      <p:graphicFrame>
        <p:nvGraphicFramePr>
          <p:cNvPr id="974854" name="Object 6"/>
          <p:cNvGraphicFramePr>
            <a:graphicFrameLocks noChangeAspect="1"/>
          </p:cNvGraphicFramePr>
          <p:nvPr/>
        </p:nvGraphicFramePr>
        <p:xfrm>
          <a:off x="4876800" y="2286000"/>
          <a:ext cx="2673350" cy="3505200"/>
        </p:xfrm>
        <a:graphic>
          <a:graphicData uri="http://schemas.openxmlformats.org/presentationml/2006/ole">
            <p:oleObj spid="_x0000_s61443" name="Image" r:id="rId4" imgW="4168020" imgH="625203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Arial" pitchFamily="34" charset="0"/>
              </a:rPr>
              <a:t>Software Power Issues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ko-KR" sz="1800">
                <a:latin typeface="Arial" pitchFamily="34" charset="0"/>
              </a:rPr>
              <a:t>       </a:t>
            </a:r>
            <a:r>
              <a:rPr lang="en-US" altLang="ko-KR" sz="1800" i="1" u="sng">
                <a:latin typeface="Arial" pitchFamily="34" charset="0"/>
              </a:rPr>
              <a:t>Upto 40% of the on-chip power is dissipated on the buses !</a:t>
            </a:r>
            <a:endParaRPr lang="en-US" altLang="ko-KR" sz="1800">
              <a:latin typeface="Arial" pitchFamily="34" charset="0"/>
            </a:endParaRPr>
          </a:p>
          <a:p>
            <a:r>
              <a:rPr lang="en-US" altLang="ko-KR" sz="1800">
                <a:latin typeface="Arial" pitchFamily="34" charset="0"/>
              </a:rPr>
              <a:t> System Software : OS, BIOS, Compilers</a:t>
            </a:r>
          </a:p>
          <a:p>
            <a:r>
              <a:rPr lang="en-US" altLang="ko-KR" sz="1800">
                <a:latin typeface="Arial" pitchFamily="34" charset="0"/>
              </a:rPr>
              <a:t> Software can affect energy consumption at various levels Inter-Instruction Effects</a:t>
            </a:r>
          </a:p>
          <a:p>
            <a:r>
              <a:rPr lang="en-US" altLang="ko-KR" sz="1800">
                <a:latin typeface="Arial" pitchFamily="34" charset="0"/>
              </a:rPr>
              <a:t> Energy cost of instruction varies depending on previous instruction</a:t>
            </a:r>
          </a:p>
          <a:p>
            <a:r>
              <a:rPr lang="en-US" altLang="ko-KR" sz="1800">
                <a:latin typeface="Arial" pitchFamily="34" charset="0"/>
              </a:rPr>
              <a:t> For example, XORBX 1;  ADDAX  DX;</a:t>
            </a:r>
          </a:p>
          <a:p>
            <a:r>
              <a:rPr lang="en-US" altLang="ko-KR" sz="1800">
                <a:latin typeface="Arial" pitchFamily="34" charset="0"/>
              </a:rPr>
              <a:t>          I</a:t>
            </a:r>
            <a:r>
              <a:rPr lang="en-US" altLang="ko-KR" sz="1800" baseline="-25000">
                <a:latin typeface="Arial" pitchFamily="34" charset="0"/>
              </a:rPr>
              <a:t>est</a:t>
            </a:r>
            <a:r>
              <a:rPr lang="en-US" altLang="ko-KR" sz="1800">
                <a:latin typeface="Arial" pitchFamily="34" charset="0"/>
              </a:rPr>
              <a:t> = (319:2+313:6)=2 = 316:4mA I</a:t>
            </a:r>
            <a:r>
              <a:rPr lang="en-US" altLang="ko-KR" sz="1800" baseline="-25000">
                <a:latin typeface="Arial" pitchFamily="34" charset="0"/>
              </a:rPr>
              <a:t>obs</a:t>
            </a:r>
            <a:r>
              <a:rPr lang="en-US" altLang="ko-KR" sz="1800">
                <a:latin typeface="Arial" pitchFamily="34" charset="0"/>
              </a:rPr>
              <a:t> =323:2mA</a:t>
            </a:r>
          </a:p>
          <a:p>
            <a:r>
              <a:rPr lang="en-US" altLang="ko-KR" sz="1800">
                <a:latin typeface="Arial" pitchFamily="34" charset="0"/>
              </a:rPr>
              <a:t> The difference defined as circuit state overhead</a:t>
            </a:r>
          </a:p>
          <a:p>
            <a:r>
              <a:rPr lang="en-US" altLang="ko-KR" sz="1800">
                <a:latin typeface="Arial" pitchFamily="34" charset="0"/>
              </a:rPr>
              <a:t> Need to specify overhead as a function of pairs of instructions</a:t>
            </a:r>
          </a:p>
          <a:p>
            <a:r>
              <a:rPr lang="en-US" altLang="ko-KR" sz="1800">
                <a:latin typeface="Arial" pitchFamily="34" charset="0"/>
              </a:rPr>
              <a:t> Due to pipeline stalls, cache misses</a:t>
            </a:r>
          </a:p>
          <a:p>
            <a:r>
              <a:rPr lang="en-US" altLang="ko-KR" sz="1800">
                <a:latin typeface="Arial" pitchFamily="34" charset="0"/>
              </a:rPr>
              <a:t> Instruction reordering to improve cache hit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>
                <a:latin typeface="Arial" pitchFamily="34" charset="0"/>
              </a:rPr>
              <a:t>Avoiding Wastful Computation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800" dirty="0">
                <a:latin typeface="Arial" pitchFamily="34" charset="0"/>
              </a:rPr>
              <a:t> Preservation of data correlation</a:t>
            </a:r>
          </a:p>
          <a:p>
            <a:r>
              <a:rPr lang="en-US" altLang="ko-KR" sz="1800" dirty="0">
                <a:latin typeface="Arial" pitchFamily="34" charset="0"/>
              </a:rPr>
              <a:t> Distributed computing / locality of reference</a:t>
            </a:r>
          </a:p>
          <a:p>
            <a:r>
              <a:rPr lang="en-US" altLang="ko-KR" sz="1800" dirty="0">
                <a:latin typeface="Arial" pitchFamily="34" charset="0"/>
              </a:rPr>
              <a:t> Application-specific processing</a:t>
            </a:r>
          </a:p>
          <a:p>
            <a:r>
              <a:rPr lang="en-US" altLang="ko-KR" sz="1800" dirty="0">
                <a:latin typeface="Arial" pitchFamily="34" charset="0"/>
              </a:rPr>
              <a:t> Demand-driven operation</a:t>
            </a:r>
          </a:p>
          <a:p>
            <a:r>
              <a:rPr lang="en-US" altLang="ko-KR" sz="1800" dirty="0">
                <a:latin typeface="Arial" pitchFamily="34" charset="0"/>
              </a:rPr>
              <a:t> Transformation for memory size reduction</a:t>
            </a:r>
          </a:p>
          <a:p>
            <a:r>
              <a:rPr lang="en-US" altLang="ko-KR" sz="1800">
                <a:latin typeface="Arial" pitchFamily="34" charset="0"/>
              </a:rPr>
              <a:t> Consider arrays A and C are already available in memory</a:t>
            </a:r>
          </a:p>
          <a:p>
            <a:r>
              <a:rPr lang="en-US" altLang="ko-KR" sz="1800" dirty="0">
                <a:latin typeface="Arial" pitchFamily="34" charset="0"/>
              </a:rPr>
              <a:t> When A is consumed another array B is generated; when C is consumed a scalar value D is produced. </a:t>
            </a:r>
          </a:p>
          <a:p>
            <a:r>
              <a:rPr lang="en-US" altLang="ko-KR" sz="1800" dirty="0">
                <a:latin typeface="Arial" pitchFamily="34" charset="0"/>
              </a:rPr>
              <a:t>Memory Size can be reduced by executing the j loop before the </a:t>
            </a:r>
            <a:r>
              <a:rPr lang="en-US" altLang="ko-KR" sz="1800" dirty="0" err="1">
                <a:latin typeface="Arial" pitchFamily="34" charset="0"/>
              </a:rPr>
              <a:t>i</a:t>
            </a:r>
            <a:r>
              <a:rPr lang="en-US" altLang="ko-KR" sz="1800" dirty="0">
                <a:latin typeface="Arial" pitchFamily="34" charset="0"/>
              </a:rPr>
              <a:t> loop so that C is consumed before B is generated and the same memory space can be used for both arrays.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>
                <a:latin typeface="Arial" pitchFamily="34" charset="0"/>
              </a:rPr>
              <a:t>Avoiding Wastful Computation</a:t>
            </a:r>
          </a:p>
        </p:txBody>
      </p:sp>
      <p:pic>
        <p:nvPicPr>
          <p:cNvPr id="102502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2438400"/>
            <a:ext cx="6705600" cy="335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A01C-7A13-44A5-B3B4-4366AF153C85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Arial" pitchFamily="34" charset="0"/>
              </a:rPr>
              <a:t>Programming Style</a:t>
            </a:r>
          </a:p>
        </p:txBody>
      </p:sp>
      <p:pic>
        <p:nvPicPr>
          <p:cNvPr id="63488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676400"/>
            <a:ext cx="77724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/>
              <a:t>Optimizing Power using Transformation</a:t>
            </a:r>
          </a:p>
        </p:txBody>
      </p:sp>
      <p:graphicFrame>
        <p:nvGraphicFramePr>
          <p:cNvPr id="951299" name="Object 3"/>
          <p:cNvGraphicFramePr>
            <a:graphicFrameLocks/>
          </p:cNvGraphicFramePr>
          <p:nvPr>
            <p:ph type="body" idx="1"/>
          </p:nvPr>
        </p:nvGraphicFramePr>
        <p:xfrm>
          <a:off x="609600" y="1968500"/>
          <a:ext cx="7772400" cy="3530600"/>
        </p:xfrm>
        <a:graphic>
          <a:graphicData uri="http://schemas.openxmlformats.org/presentationml/2006/ole">
            <p:oleObj spid="_x0000_s58370" name="VISIO" r:id="rId3" imgW="9612000" imgH="4367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>
                <a:latin typeface="Helvetica-Bold"/>
              </a:rPr>
              <a:t>Data- flow based transformations</a:t>
            </a:r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000">
                <a:latin typeface="Helvetica"/>
              </a:rPr>
              <a:t> Tree Height reduction.</a:t>
            </a:r>
          </a:p>
          <a:p>
            <a:r>
              <a:rPr lang="en-US" altLang="ko-KR" sz="2000">
                <a:latin typeface="Arial" pitchFamily="34" charset="0"/>
              </a:rPr>
              <a:t> </a:t>
            </a:r>
            <a:r>
              <a:rPr lang="en-US" altLang="ko-KR" sz="2000">
                <a:latin typeface="Helvetica"/>
              </a:rPr>
              <a:t>Constant and variable propagation.</a:t>
            </a:r>
          </a:p>
          <a:p>
            <a:r>
              <a:rPr lang="en-US" altLang="ko-KR" sz="2000">
                <a:latin typeface="Arial" pitchFamily="34" charset="0"/>
              </a:rPr>
              <a:t> </a:t>
            </a:r>
            <a:r>
              <a:rPr lang="en-US" altLang="ko-KR" sz="2000">
                <a:latin typeface="Helvetica"/>
              </a:rPr>
              <a:t>Common subexpression elimination.</a:t>
            </a:r>
          </a:p>
          <a:p>
            <a:r>
              <a:rPr lang="en-US" altLang="ko-KR" sz="2000">
                <a:latin typeface="Helvetica"/>
              </a:rPr>
              <a:t> Code motion</a:t>
            </a:r>
          </a:p>
          <a:p>
            <a:r>
              <a:rPr lang="en-US" altLang="ko-KR" sz="2000">
                <a:latin typeface="Arial" pitchFamily="34" charset="0"/>
              </a:rPr>
              <a:t> </a:t>
            </a:r>
            <a:r>
              <a:rPr lang="en-US" altLang="ko-KR" sz="1800">
                <a:latin typeface="Arial" pitchFamily="34" charset="0"/>
              </a:rPr>
              <a:t>Dead-code elimination</a:t>
            </a:r>
          </a:p>
          <a:p>
            <a:r>
              <a:rPr lang="en-US" altLang="ko-KR" sz="1800">
                <a:latin typeface="Arial" pitchFamily="34" charset="0"/>
              </a:rPr>
              <a:t> The application of algebraic laws such as commutability, distributivity and associativity.</a:t>
            </a:r>
          </a:p>
          <a:p>
            <a:r>
              <a:rPr lang="en-US" altLang="ko-KR" sz="1800">
                <a:latin typeface="Arial" pitchFamily="34" charset="0"/>
              </a:rPr>
              <a:t>Most of the parallelism in an algorithm is embodied in the loops.</a:t>
            </a:r>
          </a:p>
          <a:p>
            <a:r>
              <a:rPr lang="en-US" altLang="ko-KR" sz="1800">
                <a:latin typeface="Arial" pitchFamily="34" charset="0"/>
              </a:rPr>
              <a:t>Loop jamming, partial and complete loop unrolling, strength reduction and loop retiming and software pipelining.</a:t>
            </a:r>
          </a:p>
          <a:p>
            <a:r>
              <a:rPr lang="en-US" altLang="ko-KR" sz="1800">
                <a:latin typeface="Arial" pitchFamily="34" charset="0"/>
              </a:rPr>
              <a:t>Retiming: maximize the resource utilization</a:t>
            </a:r>
            <a:r>
              <a:rPr lang="en-US" altLang="ko-KR" sz="2000">
                <a:latin typeface="Helvetica"/>
              </a:rPr>
              <a:t>.</a:t>
            </a:r>
            <a:endParaRPr lang="en-US" altLang="ko-KR"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Tree-height reduction</a:t>
            </a:r>
          </a:p>
        </p:txBody>
      </p:sp>
      <p:pic>
        <p:nvPicPr>
          <p:cNvPr id="9359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667000"/>
            <a:ext cx="3581400" cy="3124200"/>
          </a:xfrm>
        </p:spPr>
      </p:pic>
      <p:sp>
        <p:nvSpPr>
          <p:cNvPr id="93594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3581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z="1800">
                <a:latin typeface="Helvetica-Bold"/>
              </a:rPr>
              <a:t>Example of tree-height reduction using commutativity and associativity</a:t>
            </a:r>
          </a:p>
        </p:txBody>
      </p:sp>
      <p:pic>
        <p:nvPicPr>
          <p:cNvPr id="9359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590800"/>
            <a:ext cx="41338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35942" name="Text Box 6"/>
          <p:cNvSpPr txBox="1">
            <a:spLocks noChangeArrowheads="1"/>
          </p:cNvSpPr>
          <p:nvPr/>
        </p:nvSpPr>
        <p:spPr bwMode="auto">
          <a:xfrm>
            <a:off x="4572000" y="16764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altLang="ko-KR" sz="2000">
                <a:latin typeface="Helvetica-Bold"/>
              </a:rPr>
              <a:t> Example of tree-height reduction using distributivity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030_slide">
  <a:themeElements>
    <a:clrScheme name="Office Them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ind_0030_slide</Template>
  <TotalTime>264</TotalTime>
  <Words>714</Words>
  <Application>Microsoft Office PowerPoint</Application>
  <PresentationFormat>On-screen Show (4:3)</PresentationFormat>
  <Paragraphs>102</Paragraphs>
  <Slides>22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ind_0030_slide</vt:lpstr>
      <vt:lpstr>1_Default Design</vt:lpstr>
      <vt:lpstr>VISIO</vt:lpstr>
      <vt:lpstr>Image</vt:lpstr>
      <vt:lpstr>SOFTWARE DESIGN FOR LOW POWER </vt:lpstr>
      <vt:lpstr>Mapping Resources to operations</vt:lpstr>
      <vt:lpstr>Software Power Issues</vt:lpstr>
      <vt:lpstr>Avoiding Wastful Computation</vt:lpstr>
      <vt:lpstr>Avoiding Wastful Computation</vt:lpstr>
      <vt:lpstr>Programming Style</vt:lpstr>
      <vt:lpstr>Optimizing Power using Transformation</vt:lpstr>
      <vt:lpstr>Data- flow based transformations</vt:lpstr>
      <vt:lpstr>Tree-height reduction</vt:lpstr>
      <vt:lpstr>Sub-expression elimination</vt:lpstr>
      <vt:lpstr>Examples of other transformations</vt:lpstr>
      <vt:lpstr>Strength reduction</vt:lpstr>
      <vt:lpstr>Strength Reduction</vt:lpstr>
      <vt:lpstr>Control- flow based transformations</vt:lpstr>
      <vt:lpstr>Pipelining</vt:lpstr>
      <vt:lpstr>Associativity Transformation</vt:lpstr>
      <vt:lpstr>FIR Parallelization</vt:lpstr>
      <vt:lpstr>Interlaced Accumulation Programming for LowPower</vt:lpstr>
      <vt:lpstr>Loop Unrolling for Low Power</vt:lpstr>
      <vt:lpstr>Exploiting spatial locality for interconnect  power  reduction</vt:lpstr>
      <vt:lpstr>Exploiting spatial locality for interconnect  power  reduction</vt:lpstr>
      <vt:lpstr>DFG Restructuring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DESIGN FOR LOW POWER </dc:title>
  <dc:creator>elwin</dc:creator>
  <cp:lastModifiedBy>elwin</cp:lastModifiedBy>
  <cp:revision>33</cp:revision>
  <dcterms:created xsi:type="dcterms:W3CDTF">2011-05-05T15:58:04Z</dcterms:created>
  <dcterms:modified xsi:type="dcterms:W3CDTF">2011-05-06T05:16:30Z</dcterms:modified>
</cp:coreProperties>
</file>