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77" r:id="rId9"/>
    <p:sldId id="278" r:id="rId10"/>
    <p:sldId id="279" r:id="rId11"/>
    <p:sldId id="261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49822-79DB-4FE1-9C64-24512C6548D7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7DE01-D296-4DBB-96ED-CA81169B8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illustrate the process of transfer of delays through a node without changing functionality (See [Madisetti95] for further details).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EC64-1136-4E12-8213-683B13CF823C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916E-E755-45DB-918B-4B4179142112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FDA14350-8725-4F14-AD81-04C1F27ADAFB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IN" dirty="0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3534-010F-4A6C-B6CD-50D08F44E31D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Handwriting" pitchFamily="66" charset="0"/>
              </a:defRPr>
            </a:lvl1pPr>
          </a:lstStyle>
          <a:p>
            <a:r>
              <a:rPr lang="en-US" dirty="0" smtClean="0"/>
              <a:t>R M K 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D7E8-D717-4445-948B-3988DC1E267D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817-E194-483A-873A-4E034D9E8EE8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A7F1-DD46-4756-ADC5-B0EE00EEC795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3D48-A7A3-4763-90BA-47785C6492B0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7957-5AB4-4BF8-AB40-8C59EE24D8EE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3124200" cy="3048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000">
                <a:solidFill>
                  <a:schemeClr val="tx1">
                    <a:tint val="75000"/>
                  </a:schemeClr>
                </a:solidFill>
                <a:latin typeface="Lucida Handwriting" pitchFamily="66" charset="0"/>
              </a:defRPr>
            </a:lvl1pPr>
          </a:lstStyle>
          <a:p>
            <a:fld id="{4D6C60C1-6227-4B8A-A262-DA6EDD4CD276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000">
                <a:solidFill>
                  <a:schemeClr val="tx1">
                    <a:tint val="75000"/>
                  </a:schemeClr>
                </a:solidFill>
                <a:latin typeface="Lucida Handwriting" pitchFamily="66" charset="0"/>
              </a:defRPr>
            </a:lvl1pPr>
          </a:lstStyle>
          <a:p>
            <a:r>
              <a:rPr lang="en-IN" dirty="0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D761C712-019E-445A-9A48-A61D79693F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RETIMING and UNFOLDING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6172199"/>
            <a:ext cx="6400800" cy="685801"/>
          </a:xfrm>
        </p:spPr>
        <p:txBody>
          <a:bodyPr>
            <a:normAutofit/>
          </a:bodyPr>
          <a:lstStyle/>
          <a:p>
            <a:pPr algn="r"/>
            <a:r>
              <a:rPr lang="en-US" sz="2200" dirty="0" err="1" smtClean="0">
                <a:latin typeface="Bradley Hand ITC" pitchFamily="66" charset="0"/>
              </a:rPr>
              <a:t>Dr.Elwin</a:t>
            </a:r>
            <a:r>
              <a:rPr lang="en-US" sz="2200" dirty="0" smtClean="0">
                <a:latin typeface="Bradley Hand ITC" pitchFamily="66" charset="0"/>
              </a:rPr>
              <a:t> Chandra </a:t>
            </a:r>
            <a:r>
              <a:rPr lang="en-US" sz="2200" dirty="0" err="1" smtClean="0">
                <a:latin typeface="Bradley Hand ITC" pitchFamily="66" charset="0"/>
              </a:rPr>
              <a:t>Monie</a:t>
            </a:r>
            <a:endParaRPr lang="en-US" sz="2200" dirty="0" smtClean="0">
              <a:latin typeface="Bradley Hand ITC" pitchFamily="66" charset="0"/>
            </a:endParaRPr>
          </a:p>
          <a:p>
            <a:pPr algn="r"/>
            <a:r>
              <a:rPr lang="en-US" sz="1400" dirty="0" smtClean="0">
                <a:latin typeface="Bradley Hand ITC" pitchFamily="66" charset="0"/>
              </a:rPr>
              <a:t>Dept. </a:t>
            </a:r>
            <a:r>
              <a:rPr lang="en-US" sz="1400" smtClean="0">
                <a:latin typeface="Bradley Hand ITC" pitchFamily="66" charset="0"/>
              </a:rPr>
              <a:t>of ECE, RMK </a:t>
            </a:r>
            <a:r>
              <a:rPr lang="en-US" sz="1400" dirty="0" smtClean="0">
                <a:latin typeface="Bradley Hand ITC" pitchFamily="66" charset="0"/>
              </a:rPr>
              <a:t>Engineering College</a:t>
            </a:r>
          </a:p>
          <a:p>
            <a:endParaRPr lang="en-US" dirty="0" smtClean="0">
              <a:latin typeface="Bradley Hand ITC" pitchFamily="66" charset="0"/>
            </a:endParaRPr>
          </a:p>
          <a:p>
            <a:endParaRPr lang="en-US" dirty="0" smtClean="0">
              <a:latin typeface="Bradley Hand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4 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350-8725-4F14-AD81-04C1F27ADAFB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 (e) = w(e) + r(V)-r(U)</a:t>
            </a:r>
          </a:p>
          <a:p>
            <a:r>
              <a:rPr lang="en-US" dirty="0" smtClean="0"/>
              <a:t>Add  j to node V and node U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 (e) = w(e) +( r(V)+j)-(r(U)+j)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 (e) = w(e) + r(V)-r(U)</a:t>
            </a:r>
          </a:p>
          <a:p>
            <a:r>
              <a:rPr lang="en-US" dirty="0" smtClean="0"/>
              <a:t>There is no change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6548406" cy="4838400"/>
          </a:xfrm>
        </p:spPr>
        <p:txBody>
          <a:bodyPr/>
          <a:lstStyle/>
          <a:p>
            <a:r>
              <a:rPr lang="en-US" dirty="0" smtClean="0"/>
              <a:t>Unfolding is the method of processing individual iterations of the loop separately 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276600"/>
            <a:ext cx="634936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92AB-3A4D-4F83-A34D-8E8274FAAEF6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Unfolding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each node U in the original DFG, draw J node U</a:t>
            </a:r>
            <a:r>
              <a:rPr lang="en-US" baseline="-25000" dirty="0" smtClean="0"/>
              <a:t>0</a:t>
            </a:r>
            <a:r>
              <a:rPr lang="en-US" dirty="0" smtClean="0"/>
              <a:t> , U</a:t>
            </a:r>
            <a:r>
              <a:rPr lang="en-US" baseline="-25000" dirty="0" smtClean="0"/>
              <a:t>1</a:t>
            </a:r>
            <a:r>
              <a:rPr lang="en-US" dirty="0" smtClean="0"/>
              <a:t> , … U</a:t>
            </a:r>
            <a:r>
              <a:rPr lang="en-US" baseline="-25000" dirty="0" smtClean="0"/>
              <a:t>J-1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each edge U </a:t>
            </a:r>
            <a:r>
              <a:rPr lang="en-US" dirty="0" smtClean="0">
                <a:latin typeface="Times New Roman"/>
                <a:cs typeface="Times New Roman"/>
              </a:rPr>
              <a:t>→ V with w delays in the original  DFG, draw the J edges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	 </a:t>
            </a:r>
            <a:r>
              <a:rPr lang="en-US" dirty="0" err="1" smtClean="0">
                <a:latin typeface="Times New Roman"/>
                <a:cs typeface="Times New Roman"/>
              </a:rPr>
              <a:t>U</a:t>
            </a:r>
            <a:r>
              <a:rPr lang="en-US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 V</a:t>
            </a:r>
            <a:r>
              <a:rPr lang="en-US" baseline="-25000" dirty="0" smtClean="0">
                <a:latin typeface="Times New Roman"/>
                <a:cs typeface="Times New Roman"/>
              </a:rPr>
              <a:t>(</a:t>
            </a:r>
            <a:r>
              <a:rPr lang="en-US" baseline="-25000" dirty="0" err="1" smtClean="0">
                <a:latin typeface="Times New Roman"/>
                <a:cs typeface="Times New Roman"/>
              </a:rPr>
              <a:t>i+w</a:t>
            </a:r>
            <a:r>
              <a:rPr lang="en-US" baseline="-25000" dirty="0" smtClean="0">
                <a:latin typeface="Times New Roman"/>
                <a:cs typeface="Times New Roman"/>
              </a:rPr>
              <a:t>)%J</a:t>
            </a:r>
            <a:r>
              <a:rPr lang="en-US" dirty="0" smtClean="0">
                <a:latin typeface="Times New Roman"/>
                <a:cs typeface="Times New Roman"/>
              </a:rPr>
              <a:t> with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	 delays for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=0,1,2… J-1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In </a:t>
            </a:r>
            <a:r>
              <a:rPr lang="en-US" dirty="0" smtClean="0">
                <a:latin typeface="Times New Roman"/>
                <a:cs typeface="Times New Roman"/>
              </a:rPr>
              <a:t>J unfolded DFG for </a:t>
            </a:r>
            <a:r>
              <a:rPr lang="en-US" b="1" dirty="0" smtClean="0">
                <a:latin typeface="Times New Roman"/>
                <a:cs typeface="Times New Roman"/>
              </a:rPr>
              <a:t>w&lt;J </a:t>
            </a:r>
            <a:r>
              <a:rPr lang="en-US" dirty="0" smtClean="0">
                <a:latin typeface="Times New Roman"/>
                <a:cs typeface="Times New Roman"/>
              </a:rPr>
              <a:t>Unfolding </a:t>
            </a:r>
            <a:r>
              <a:rPr lang="en-US" dirty="0" smtClean="0">
                <a:latin typeface="Times New Roman"/>
                <a:cs typeface="Times New Roman"/>
              </a:rPr>
              <a:t>of an edge with w delays in the original DFG produces J-w edges with no delays and w edges with 1 </a:t>
            </a:r>
            <a:r>
              <a:rPr lang="en-US" dirty="0" smtClean="0">
                <a:latin typeface="Times New Roman"/>
                <a:cs typeface="Times New Roman"/>
              </a:rPr>
              <a:t>delay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048000"/>
            <a:ext cx="4881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00" y="3732212"/>
          <a:ext cx="1325563" cy="458788"/>
        </p:xfrm>
        <a:graphic>
          <a:graphicData uri="http://schemas.openxmlformats.org/presentationml/2006/ole">
            <p:oleObj spid="_x0000_s1028" name="Equation" r:id="rId4" imgW="66024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81200" y="2362200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J- Unfolding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35814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 = 4</a:t>
            </a:r>
            <a:endParaRPr lang="en-US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D2F0-9033-4EAF-80C6-816FB7EA1B1E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9144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 &gt;J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Unfolding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42994" y="1564311"/>
            <a:ext cx="8229600" cy="51412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Unfolding preserves precedence constraints</a:t>
            </a:r>
          </a:p>
          <a:p>
            <a:r>
              <a:rPr lang="en-US" dirty="0" smtClean="0"/>
              <a:t>Unfolding preserves the number of delays in a DFG</a:t>
            </a:r>
          </a:p>
          <a:p>
            <a:r>
              <a:rPr lang="en-US" dirty="0" smtClean="0"/>
              <a:t>J-unfolding of a loop l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l</a:t>
            </a:r>
            <a:r>
              <a:rPr lang="en-US" dirty="0" smtClean="0"/>
              <a:t> delays in the original DFG leads to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</a:t>
            </a:r>
            <a:r>
              <a:rPr lang="en-US" dirty="0" smtClean="0"/>
              <a:t>,J) loops in the unfolded DFG and each of  these loops contains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</a:t>
            </a:r>
            <a:r>
              <a:rPr lang="en-US" dirty="0" smtClean="0"/>
              <a:t>,J) delays and J/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</a:t>
            </a:r>
            <a:r>
              <a:rPr lang="en-US" dirty="0" smtClean="0"/>
              <a:t>,J) copies</a:t>
            </a:r>
          </a:p>
          <a:p>
            <a:pPr>
              <a:buNone/>
            </a:pPr>
            <a:r>
              <a:rPr lang="en-US" dirty="0" smtClean="0"/>
              <a:t>	of each node that appears  in l</a:t>
            </a:r>
          </a:p>
          <a:p>
            <a:r>
              <a:rPr lang="en-US" dirty="0" smtClean="0"/>
              <a:t>J-unfolding a DFG with iteration bound  </a:t>
            </a:r>
          </a:p>
          <a:p>
            <a:pPr>
              <a:buNone/>
            </a:pPr>
            <a:r>
              <a:rPr lang="en-US" dirty="0" smtClean="0"/>
              <a:t>	T</a:t>
            </a:r>
            <a:r>
              <a:rPr lang="en-US" baseline="-25000" dirty="0" smtClean="0">
                <a:latin typeface="Times New Roman"/>
                <a:cs typeface="Times New Roman"/>
              </a:rPr>
              <a:t>∞ </a:t>
            </a:r>
            <a:r>
              <a:rPr lang="en-US" dirty="0" smtClean="0"/>
              <a:t>results  in a iteration bound  JT</a:t>
            </a:r>
            <a:r>
              <a:rPr lang="en-US" baseline="-25000" dirty="0" smtClean="0">
                <a:latin typeface="Times New Roman"/>
                <a:cs typeface="Times New Roman"/>
              </a:rPr>
              <a:t>∞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C964-58EF-48FB-A1F1-88EFDE9D7631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Period reduction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Iterative Bound T</a:t>
            </a:r>
            <a:r>
              <a:rPr lang="en-US" baseline="-25000" dirty="0" smtClean="0"/>
              <a:t>∞</a:t>
            </a:r>
            <a:r>
              <a:rPr lang="en-US" dirty="0" smtClean="0"/>
              <a:t> is the lower bound on the iteration or sample period</a:t>
            </a:r>
          </a:p>
          <a:p>
            <a:r>
              <a:rPr lang="en-US" dirty="0" smtClean="0"/>
              <a:t>But in many cases sample period cannot be equal to Iterative bound without any transformation</a:t>
            </a:r>
          </a:p>
          <a:p>
            <a:r>
              <a:rPr lang="en-US" dirty="0" smtClean="0"/>
              <a:t>Cases where sample period is equal to iterative period is not possible normally</a:t>
            </a:r>
          </a:p>
          <a:p>
            <a:pPr lvl="1"/>
            <a:r>
              <a:rPr lang="en-US" dirty="0" smtClean="0"/>
              <a:t>Case 1: A node in the DFG having computation</a:t>
            </a:r>
          </a:p>
          <a:p>
            <a:pPr lvl="1">
              <a:buNone/>
            </a:pPr>
            <a:r>
              <a:rPr lang="en-US" dirty="0" smtClean="0"/>
              <a:t>                   time more than iterative period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Case 2: Iterative bound is not an integer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B2A-99E3-4A8C-8D52-B6B910A28E71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Period reduction 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6091206" cy="4838400"/>
          </a:xfrm>
        </p:spPr>
        <p:txBody>
          <a:bodyPr/>
          <a:lstStyle/>
          <a:p>
            <a:r>
              <a:rPr lang="en-US" dirty="0" smtClean="0"/>
              <a:t>Unfolding allows DFG with iteration period (sample period) equal to iteration bound to be implemented</a:t>
            </a:r>
          </a:p>
          <a:p>
            <a:r>
              <a:rPr lang="en-US" dirty="0" smtClean="0"/>
              <a:t>Case 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A node in the DFG having computation time more than iterative period</a:t>
            </a:r>
          </a:p>
          <a:p>
            <a:r>
              <a:rPr lang="en-US" dirty="0" smtClean="0"/>
              <a:t>Iterative bound is 3ut</a:t>
            </a:r>
          </a:p>
          <a:p>
            <a:r>
              <a:rPr lang="en-US" dirty="0" smtClean="0"/>
              <a:t>Since S and T have 4ut minimum sample period possible is 4ut</a:t>
            </a:r>
            <a:endParaRPr lang="en-IN" dirty="0"/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 t="23810" r="57143" b="22055"/>
          <a:stretch>
            <a:fillRect/>
          </a:stretch>
        </p:blipFill>
        <p:spPr bwMode="auto">
          <a:xfrm>
            <a:off x="6324600" y="3287500"/>
            <a:ext cx="2612562" cy="23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DC03-E189-4ECB-B3AB-D53F97C78630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 l="1840" r="4908"/>
          <a:stretch>
            <a:fillRect/>
          </a:stretch>
        </p:blipFill>
        <p:spPr bwMode="auto">
          <a:xfrm>
            <a:off x="4724400" y="2185987"/>
            <a:ext cx="4343400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Period reduction …..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2-Unfolded has iteration bound of </a:t>
            </a:r>
            <a:r>
              <a:rPr lang="en-US" sz="3400" dirty="0" smtClean="0"/>
              <a:t>6ut</a:t>
            </a:r>
          </a:p>
          <a:p>
            <a:endParaRPr lang="en-US" sz="3400" dirty="0" smtClean="0"/>
          </a:p>
          <a:p>
            <a:r>
              <a:rPr lang="en-US" sz="3400" dirty="0" smtClean="0"/>
              <a:t>This unfolded DFG perform 2 iterations of  the  </a:t>
            </a:r>
            <a:r>
              <a:rPr lang="en-US" sz="3400" dirty="0" smtClean="0"/>
              <a:t>original</a:t>
            </a:r>
          </a:p>
          <a:p>
            <a:pPr>
              <a:buNone/>
            </a:pPr>
            <a:r>
              <a:rPr lang="en-US" sz="3400" dirty="0" smtClean="0"/>
              <a:t> </a:t>
            </a:r>
            <a:endParaRPr lang="en-US" sz="3400" dirty="0" smtClean="0"/>
          </a:p>
          <a:p>
            <a:r>
              <a:rPr lang="en-US" sz="3400" dirty="0" smtClean="0"/>
              <a:t>So the sampling period is 6/2 = 3ut, same as T</a:t>
            </a:r>
            <a:r>
              <a:rPr lang="en-US" sz="3400" baseline="-25000" dirty="0" smtClean="0"/>
              <a:t>∞</a:t>
            </a:r>
          </a:p>
          <a:p>
            <a:pPr>
              <a:buNone/>
            </a:pPr>
            <a:endParaRPr lang="en-US" sz="3400" baseline="-25000" dirty="0" smtClean="0"/>
          </a:p>
          <a:p>
            <a:r>
              <a:rPr lang="en-US" sz="3400" dirty="0" smtClean="0"/>
              <a:t>If the computation time of the node U, </a:t>
            </a:r>
            <a:r>
              <a:rPr lang="en-US" sz="3400" dirty="0" err="1" smtClean="0"/>
              <a:t>t</a:t>
            </a:r>
            <a:r>
              <a:rPr lang="en-US" sz="3400" baseline="-25000" dirty="0" err="1" smtClean="0"/>
              <a:t>u</a:t>
            </a:r>
            <a:r>
              <a:rPr lang="en-US" sz="3400" dirty="0" smtClean="0"/>
              <a:t> is greater than T</a:t>
            </a:r>
            <a:r>
              <a:rPr lang="en-US" sz="3400" baseline="-25000" dirty="0" smtClean="0"/>
              <a:t>∞</a:t>
            </a:r>
            <a:r>
              <a:rPr lang="en-US" sz="3400" dirty="0" smtClean="0"/>
              <a:t> then </a:t>
            </a:r>
            <a:r>
              <a:rPr lang="en-US" sz="3400" b="1" dirty="0" smtClean="0">
                <a:sym typeface="Symbol"/>
              </a:rPr>
              <a:t></a:t>
            </a:r>
            <a:r>
              <a:rPr lang="en-US" sz="3400" dirty="0" err="1" smtClean="0"/>
              <a:t>t</a:t>
            </a:r>
            <a:r>
              <a:rPr lang="en-US" sz="3400" baseline="-25000" dirty="0" err="1" smtClean="0"/>
              <a:t>u</a:t>
            </a:r>
            <a:r>
              <a:rPr lang="en-US" sz="3400" dirty="0" smtClean="0"/>
              <a:t>/T</a:t>
            </a:r>
            <a:r>
              <a:rPr lang="en-US" sz="3400" baseline="-25000" dirty="0" smtClean="0"/>
              <a:t>∞</a:t>
            </a:r>
            <a:r>
              <a:rPr lang="en-US" sz="3400" b="1" dirty="0" smtClean="0">
                <a:sym typeface="Symbol"/>
              </a:rPr>
              <a:t> </a:t>
            </a:r>
            <a:r>
              <a:rPr lang="en-US" sz="3400" dirty="0" smtClean="0"/>
              <a:t>unfolding </a:t>
            </a:r>
            <a:r>
              <a:rPr lang="en-US" sz="3400" dirty="0" smtClean="0"/>
              <a:t>should be </a:t>
            </a:r>
            <a:r>
              <a:rPr lang="en-US" sz="3400" dirty="0" smtClean="0"/>
              <a:t>used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err="1" smtClean="0"/>
              <a:t>t</a:t>
            </a:r>
            <a:r>
              <a:rPr lang="en-US" sz="3400" baseline="-25000" dirty="0" err="1" smtClean="0"/>
              <a:t>u</a:t>
            </a:r>
            <a:r>
              <a:rPr lang="en-US" sz="3400" dirty="0" smtClean="0"/>
              <a:t>=4 ; T</a:t>
            </a:r>
            <a:r>
              <a:rPr lang="en-US" sz="3400" baseline="-25000" dirty="0" smtClean="0"/>
              <a:t>∞</a:t>
            </a:r>
            <a:r>
              <a:rPr lang="en-US" sz="3400" dirty="0" smtClean="0"/>
              <a:t> =3</a:t>
            </a:r>
          </a:p>
          <a:p>
            <a:pPr>
              <a:buNone/>
            </a:pPr>
            <a:r>
              <a:rPr lang="en-US" sz="3400" dirty="0" smtClean="0"/>
              <a:t>	So </a:t>
            </a:r>
            <a:r>
              <a:rPr lang="en-US" sz="3400" dirty="0" smtClean="0">
                <a:sym typeface="Symbol"/>
              </a:rPr>
              <a:t></a:t>
            </a:r>
            <a:r>
              <a:rPr lang="en-US" sz="3400" dirty="0" smtClean="0"/>
              <a:t>4/3</a:t>
            </a:r>
            <a:r>
              <a:rPr lang="en-US" sz="3400" b="1" dirty="0" smtClean="0">
                <a:sym typeface="Symbol"/>
              </a:rPr>
              <a:t></a:t>
            </a:r>
            <a:r>
              <a:rPr lang="en-US" sz="3400" b="1" dirty="0" smtClean="0"/>
              <a:t> </a:t>
            </a:r>
            <a:r>
              <a:rPr lang="en-US" sz="3400" dirty="0" smtClean="0"/>
              <a:t>unfolding or 2-unfolding is </a:t>
            </a:r>
            <a:r>
              <a:rPr lang="en-US" sz="3400" dirty="0" smtClean="0"/>
              <a:t>used</a:t>
            </a:r>
            <a:endParaRPr lang="en-US" sz="3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1E66-C583-4939-820D-4DDAF304C426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0" y="4648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IN" sz="1200" dirty="0"/>
          </a:p>
        </p:txBody>
      </p:sp>
      <p:sp>
        <p:nvSpPr>
          <p:cNvPr id="9" name="Rectangle 8"/>
          <p:cNvSpPr/>
          <p:nvPr/>
        </p:nvSpPr>
        <p:spPr>
          <a:xfrm>
            <a:off x="8382000" y="3685401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</a:t>
            </a:r>
            <a:endParaRPr lang="en-IN" sz="1200" dirty="0"/>
          </a:p>
        </p:txBody>
      </p:sp>
      <p:sp>
        <p:nvSpPr>
          <p:cNvPr id="11" name="Rectangle 10"/>
          <p:cNvSpPr/>
          <p:nvPr/>
        </p:nvSpPr>
        <p:spPr>
          <a:xfrm>
            <a:off x="8382000" y="3244334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</a:t>
            </a:r>
            <a:endParaRPr lang="en-IN" sz="1200" dirty="0"/>
          </a:p>
        </p:txBody>
      </p:sp>
      <p:sp>
        <p:nvSpPr>
          <p:cNvPr id="12" name="Rectangle 11"/>
          <p:cNvSpPr/>
          <p:nvPr/>
        </p:nvSpPr>
        <p:spPr>
          <a:xfrm>
            <a:off x="8695582" y="2667000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2D</a:t>
            </a:r>
            <a:endParaRPr lang="en-IN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213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2-Unfolding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Period reduction 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110006" cy="48384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Case 2</a:t>
            </a:r>
          </a:p>
          <a:p>
            <a:pPr lvl="1"/>
            <a:r>
              <a:rPr lang="en-US" sz="4400" dirty="0" smtClean="0">
                <a:solidFill>
                  <a:srgbClr val="FF0000"/>
                </a:solidFill>
              </a:rPr>
              <a:t>Iteration bound is not an integer</a:t>
            </a:r>
          </a:p>
          <a:p>
            <a:pPr lvl="1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5100" dirty="0" smtClean="0"/>
              <a:t>If  the critical loop bound  is of the form t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/w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 where t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 and w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 are co-prime then w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-unfolding should be used</a:t>
            </a:r>
          </a:p>
          <a:p>
            <a:pPr>
              <a:buNone/>
            </a:pPr>
            <a:endParaRPr lang="en-US" sz="5100" dirty="0" smtClean="0"/>
          </a:p>
          <a:p>
            <a:r>
              <a:rPr lang="en-US" sz="5100" dirty="0" smtClean="0"/>
              <a:t>e .g. t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=60 and w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=45 then t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/w</a:t>
            </a:r>
            <a:r>
              <a:rPr lang="en-US" sz="5100" baseline="-25000" dirty="0" smtClean="0"/>
              <a:t>1</a:t>
            </a:r>
            <a:r>
              <a:rPr lang="en-US" sz="5100" dirty="0" smtClean="0"/>
              <a:t> =4/3 and 3-unfolding should be used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3534-010F-4A6C-B6CD-50D08F44E31D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4800600" y="2514600"/>
            <a:ext cx="4334828" cy="310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Processing</a:t>
            </a: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3534-010F-4A6C-B6CD-50D08F44E31D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429000"/>
            <a:ext cx="725805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447800" y="1752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Word level Parallel Processing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Bit level Parallel Processing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Bit Serial processing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Bit parallel processing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Digit parallel processing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Processing …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350-8725-4F14-AD81-04C1F27ADAFB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752600" y="2900362"/>
            <a:ext cx="5584031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52600" y="2133600"/>
            <a:ext cx="389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Word serial ⇒ Word parallel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3962400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3-unfolded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Retiming and unfolding used to bring out and exploit </a:t>
            </a:r>
            <a:r>
              <a:rPr lang="en-US" i="1" dirty="0" smtClean="0"/>
              <a:t>hidden concurrency </a:t>
            </a:r>
            <a:r>
              <a:rPr lang="en-US" dirty="0" smtClean="0"/>
              <a:t>in the algorithm</a:t>
            </a:r>
          </a:p>
          <a:p>
            <a:r>
              <a:rPr lang="en-US" dirty="0" smtClean="0"/>
              <a:t>Use these transformation to increase the efficiency in implementation</a:t>
            </a:r>
          </a:p>
          <a:p>
            <a:r>
              <a:rPr lang="en-US" dirty="0" smtClean="0"/>
              <a:t>Refer: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Keshab</a:t>
            </a:r>
            <a:r>
              <a:rPr lang="en-US" dirty="0" smtClean="0"/>
              <a:t> K. </a:t>
            </a:r>
            <a:r>
              <a:rPr lang="en-US" dirty="0" err="1" smtClean="0"/>
              <a:t>Parhi</a:t>
            </a:r>
            <a:r>
              <a:rPr lang="en-US" dirty="0" smtClean="0"/>
              <a:t>, ‘Algorithm transformation techniques for concurrent processors’, </a:t>
            </a:r>
            <a:r>
              <a:rPr lang="en-US" i="1" dirty="0" smtClean="0"/>
              <a:t>Proc. IEEE</a:t>
            </a:r>
            <a:r>
              <a:rPr lang="en-US" dirty="0" smtClean="0"/>
              <a:t>, Dec.,1989, pp. 1879-1895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D15B-F141-464A-BF34-476D9949EB96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Unfolding a node with a switch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Unfolding an edge with a switch from node U to node V</a:t>
            </a:r>
          </a:p>
          <a:p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W=W’J  and edge has no delays</a:t>
            </a:r>
          </a:p>
          <a:p>
            <a:r>
              <a:rPr lang="en-US" dirty="0" smtClean="0"/>
              <a:t>In the unfolded graph draw from the node 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u%J</a:t>
            </a:r>
            <a:r>
              <a:rPr lang="en-US" dirty="0" smtClean="0"/>
              <a:t> 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u%J</a:t>
            </a:r>
            <a:r>
              <a:rPr lang="en-US" baseline="-25000" dirty="0" smtClean="0"/>
              <a:t>  </a:t>
            </a:r>
            <a:r>
              <a:rPr lang="en-US" dirty="0" smtClean="0"/>
              <a:t> which is switched at instance (</a:t>
            </a:r>
            <a:r>
              <a:rPr lang="en-US" dirty="0" err="1" smtClean="0"/>
              <a:t>W’l</a:t>
            </a:r>
            <a:r>
              <a:rPr lang="en-US" dirty="0" smtClean="0"/>
              <a:t>+⎿u/J⏌)</a:t>
            </a:r>
            <a:r>
              <a:rPr lang="en-US" baseline="-25000" dirty="0" smtClean="0"/>
              <a:t>   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350-8725-4F14-AD81-04C1F27ADAFB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Unfolding a node with a switch …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u=1 U</a:t>
            </a:r>
            <a:r>
              <a:rPr lang="en-US" baseline="-25000" dirty="0" smtClean="0"/>
              <a:t>1</a:t>
            </a:r>
            <a:r>
              <a:rPr lang="en-US" dirty="0" smtClean="0"/>
              <a:t> ⇒</a:t>
            </a:r>
            <a:r>
              <a:rPr lang="en-US" baseline="-25000" dirty="0" smtClean="0"/>
              <a:t> 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4l+0 instance</a:t>
            </a:r>
          </a:p>
          <a:p>
            <a:endParaRPr lang="en-US" dirty="0" smtClean="0"/>
          </a:p>
          <a:p>
            <a:r>
              <a:rPr lang="en-US" dirty="0" smtClean="0"/>
              <a:t>u=7 U</a:t>
            </a:r>
            <a:r>
              <a:rPr lang="en-US" baseline="-25000" dirty="0" smtClean="0"/>
              <a:t>1</a:t>
            </a:r>
            <a:r>
              <a:rPr lang="en-US" dirty="0" smtClean="0"/>
              <a:t> ⇒</a:t>
            </a:r>
            <a:r>
              <a:rPr lang="en-US" baseline="-25000" dirty="0" smtClean="0"/>
              <a:t> </a:t>
            </a:r>
            <a:r>
              <a:rPr lang="en-US" dirty="0" smtClean="0"/>
              <a:t> V</a:t>
            </a:r>
            <a:r>
              <a:rPr lang="en-US" baseline="-25000" dirty="0" smtClean="0"/>
              <a:t>1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At 4l+2 instance</a:t>
            </a:r>
          </a:p>
          <a:p>
            <a:endParaRPr lang="en-US" dirty="0" smtClean="0"/>
          </a:p>
          <a:p>
            <a:r>
              <a:rPr lang="en-US" dirty="0" smtClean="0"/>
              <a:t>u = 9 U</a:t>
            </a:r>
            <a:r>
              <a:rPr lang="en-US" baseline="-25000" dirty="0" smtClean="0"/>
              <a:t>0</a:t>
            </a:r>
            <a:r>
              <a:rPr lang="en-US" dirty="0" smtClean="0"/>
              <a:t> ⇒</a:t>
            </a:r>
            <a:r>
              <a:rPr lang="en-US" baseline="-25000" dirty="0" smtClean="0"/>
              <a:t> </a:t>
            </a:r>
            <a:r>
              <a:rPr lang="en-US" dirty="0" smtClean="0"/>
              <a:t> V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At 4l+3 instance</a:t>
            </a:r>
          </a:p>
          <a:p>
            <a:endParaRPr lang="en-US" dirty="0" smtClean="0"/>
          </a:p>
          <a:p>
            <a:r>
              <a:rPr lang="en-US" dirty="0" smtClean="0"/>
              <a:t>u=11 U</a:t>
            </a:r>
            <a:r>
              <a:rPr lang="en-US" baseline="-25000" dirty="0" smtClean="0"/>
              <a:t>2</a:t>
            </a:r>
            <a:r>
              <a:rPr lang="en-US" dirty="0" smtClean="0"/>
              <a:t> ⇒</a:t>
            </a:r>
            <a:r>
              <a:rPr lang="en-US" baseline="-25000" dirty="0" smtClean="0"/>
              <a:t> </a:t>
            </a:r>
            <a:r>
              <a:rPr lang="en-US" dirty="0" smtClean="0"/>
              <a:t> V</a:t>
            </a:r>
            <a:r>
              <a:rPr lang="en-US" baseline="-25000" dirty="0" smtClean="0"/>
              <a:t>2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At 4l+3 instance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3534-010F-4A6C-B6CD-50D08F44E31D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282884"/>
            <a:ext cx="45529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Bit-Serial to Bit-Parallel Adder</a:t>
            </a: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3534-010F-4A6C-B6CD-50D08F44E31D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797"/>
            <a:ext cx="4060031" cy="136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Box 106"/>
          <p:cNvSpPr txBox="1"/>
          <p:nvPr/>
        </p:nvSpPr>
        <p:spPr>
          <a:xfrm>
            <a:off x="1054744" y="49530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endParaRPr lang="en-IN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1066800" y="3352800"/>
            <a:ext cx="3336770" cy="2655332"/>
            <a:chOff x="76200" y="3352800"/>
            <a:chExt cx="3336770" cy="2655332"/>
          </a:xfrm>
        </p:grpSpPr>
        <p:sp>
          <p:nvSpPr>
            <p:cNvPr id="9" name="Flowchart: Connector 8"/>
            <p:cNvSpPr/>
            <p:nvPr/>
          </p:nvSpPr>
          <p:spPr>
            <a:xfrm>
              <a:off x="533400" y="34290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533400" y="40386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295400" y="34290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914400" y="37338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XX</a:t>
              </a:r>
              <a:endParaRPr lang="en-IN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1295400" y="40386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209800" y="34290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209800" y="40386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667000" y="37338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3048000" y="40386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0</a:t>
              </a:r>
              <a:endParaRPr lang="en-IN" dirty="0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3048000" y="34290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76200" y="50292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209800" y="4876800"/>
              <a:ext cx="3048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2" name="Straight Arrow Connector 21"/>
            <p:cNvCxnSpPr>
              <a:stCxn id="10" idx="7"/>
              <a:endCxn id="12" idx="3"/>
            </p:cNvCxnSpPr>
            <p:nvPr/>
          </p:nvCxnSpPr>
          <p:spPr>
            <a:xfrm rot="5400000" flipH="1" flipV="1">
              <a:off x="831663" y="3955863"/>
              <a:ext cx="89274" cy="16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7"/>
              <a:endCxn id="11" idx="3"/>
            </p:cNvCxnSpPr>
            <p:nvPr/>
          </p:nvCxnSpPr>
          <p:spPr>
            <a:xfrm rot="5400000" flipH="1" flipV="1">
              <a:off x="1212663" y="3651063"/>
              <a:ext cx="89274" cy="16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5"/>
              <a:endCxn id="12" idx="1"/>
            </p:cNvCxnSpPr>
            <p:nvPr/>
          </p:nvCxnSpPr>
          <p:spPr>
            <a:xfrm rot="16200000" flipH="1">
              <a:off x="831663" y="3651063"/>
              <a:ext cx="89274" cy="16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4"/>
            </p:cNvCxnSpPr>
            <p:nvPr/>
          </p:nvCxnSpPr>
          <p:spPr>
            <a:xfrm rot="5400000">
              <a:off x="838200" y="42672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Connector 29"/>
            <p:cNvSpPr/>
            <p:nvPr/>
          </p:nvSpPr>
          <p:spPr>
            <a:xfrm>
              <a:off x="990600" y="4495800"/>
              <a:ext cx="152400" cy="1524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2" name="Straight Connector 31"/>
            <p:cNvCxnSpPr>
              <a:stCxn id="30" idx="4"/>
            </p:cNvCxnSpPr>
            <p:nvPr/>
          </p:nvCxnSpPr>
          <p:spPr>
            <a:xfrm rot="5400000">
              <a:off x="952500" y="47625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914400" y="4800600"/>
              <a:ext cx="304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762000" y="4876800"/>
              <a:ext cx="152400" cy="152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Oval 39"/>
            <p:cNvSpPr/>
            <p:nvPr/>
          </p:nvSpPr>
          <p:spPr>
            <a:xfrm>
              <a:off x="1219200" y="4876800"/>
              <a:ext cx="152400" cy="152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44" name="Curved Connector 43"/>
            <p:cNvCxnSpPr>
              <a:stCxn id="19" idx="5"/>
              <a:endCxn id="39" idx="3"/>
            </p:cNvCxnSpPr>
            <p:nvPr/>
          </p:nvCxnSpPr>
          <p:spPr>
            <a:xfrm rot="5400000" flipH="1" flipV="1">
              <a:off x="419099" y="4924145"/>
              <a:ext cx="282481" cy="447955"/>
            </a:xfrm>
            <a:prstGeom prst="curvedConnector3">
              <a:avLst>
                <a:gd name="adj1" fmla="val -9672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5"/>
            <p:cNvCxnSpPr>
              <a:stCxn id="40" idx="6"/>
              <a:endCxn id="13" idx="3"/>
            </p:cNvCxnSpPr>
            <p:nvPr/>
          </p:nvCxnSpPr>
          <p:spPr>
            <a:xfrm flipH="1" flipV="1">
              <a:off x="1340037" y="4298763"/>
              <a:ext cx="31563" cy="654237"/>
            </a:xfrm>
            <a:prstGeom prst="curvedConnector4">
              <a:avLst>
                <a:gd name="adj1" fmla="val 211710"/>
                <a:gd name="adj2" fmla="val 5886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2469963" y="3917763"/>
              <a:ext cx="197037" cy="197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6" idx="7"/>
              <a:endCxn id="18" idx="3"/>
            </p:cNvCxnSpPr>
            <p:nvPr/>
          </p:nvCxnSpPr>
          <p:spPr>
            <a:xfrm rot="5400000" flipH="1" flipV="1">
              <a:off x="2965263" y="3651063"/>
              <a:ext cx="89274" cy="16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4" idx="5"/>
            </p:cNvCxnSpPr>
            <p:nvPr/>
          </p:nvCxnSpPr>
          <p:spPr>
            <a:xfrm rot="16200000" flipH="1">
              <a:off x="2523844" y="3635281"/>
              <a:ext cx="89275" cy="197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5400000" flipH="1">
              <a:off x="2857500" y="4032064"/>
              <a:ext cx="260163" cy="273237"/>
            </a:xfrm>
            <a:prstGeom prst="curvedConnector3">
              <a:avLst>
                <a:gd name="adj1" fmla="val -2932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/>
            <p:cNvCxnSpPr/>
            <p:nvPr/>
          </p:nvCxnSpPr>
          <p:spPr>
            <a:xfrm rot="16200000" flipH="1">
              <a:off x="1981200" y="3124200"/>
              <a:ext cx="349437" cy="2025837"/>
            </a:xfrm>
            <a:prstGeom prst="curvedConnector3">
              <a:avLst>
                <a:gd name="adj1" fmla="val 38684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endCxn id="13" idx="4"/>
            </p:cNvCxnSpPr>
            <p:nvPr/>
          </p:nvCxnSpPr>
          <p:spPr>
            <a:xfrm rot="10800000" flipV="1">
              <a:off x="1447801" y="4038600"/>
              <a:ext cx="1295401" cy="304800"/>
            </a:xfrm>
            <a:prstGeom prst="curvedConnector4">
              <a:avLst>
                <a:gd name="adj1" fmla="val -3665"/>
                <a:gd name="adj2" fmla="val 64577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500504" y="33528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0</a:t>
              </a:r>
              <a:endParaRPr lang="en-IN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3710" y="39624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0</a:t>
              </a:r>
              <a:endParaRPr lang="en-IN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76932" y="33528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0</a:t>
              </a:r>
              <a:endParaRPr lang="en-IN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219200" y="39624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0</a:t>
              </a:r>
              <a:endParaRPr lang="en-IN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33600" y="3364468"/>
              <a:ext cx="4138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133600" y="3974068"/>
              <a:ext cx="4106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029532" y="3352800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971800" y="3974068"/>
              <a:ext cx="4219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197744" y="4812268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38200" y="36576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0</a:t>
              </a:r>
              <a:endParaRPr lang="en-IN" baseline="-25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646928" y="3657600"/>
              <a:ext cx="4010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IN" baseline="-25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52400" y="4648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2l+0</a:t>
              </a:r>
              <a:endParaRPr lang="en-IN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143000" y="4583668"/>
              <a:ext cx="6319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2l+1</a:t>
              </a:r>
              <a:endParaRPr lang="en-IN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981200" y="5638800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IN" dirty="0"/>
            </a:p>
          </p:txBody>
        </p:sp>
      </p:grpSp>
      <p:cxnSp>
        <p:nvCxnSpPr>
          <p:cNvPr id="131" name="Straight Arrow Connector 130"/>
          <p:cNvCxnSpPr/>
          <p:nvPr/>
        </p:nvCxnSpPr>
        <p:spPr>
          <a:xfrm rot="5400000">
            <a:off x="6285706" y="28567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5400000">
            <a:off x="6895306" y="3466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endCxn id="127" idx="1"/>
          </p:cNvCxnSpPr>
          <p:nvPr/>
        </p:nvCxnSpPr>
        <p:spPr>
          <a:xfrm>
            <a:off x="5638800" y="3657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Flowchart: Connector 165"/>
          <p:cNvSpPr/>
          <p:nvPr/>
        </p:nvSpPr>
        <p:spPr>
          <a:xfrm>
            <a:off x="5715000" y="40386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7" name="Group 86"/>
          <p:cNvGrpSpPr/>
          <p:nvPr/>
        </p:nvGrpSpPr>
        <p:grpSpPr>
          <a:xfrm>
            <a:off x="5021094" y="2895600"/>
            <a:ext cx="3513306" cy="1219200"/>
            <a:chOff x="5021094" y="2895600"/>
            <a:chExt cx="3513306" cy="1219200"/>
          </a:xfrm>
        </p:grpSpPr>
        <p:sp>
          <p:nvSpPr>
            <p:cNvPr id="153" name="TextBox 152"/>
            <p:cNvSpPr txBox="1"/>
            <p:nvPr/>
          </p:nvSpPr>
          <p:spPr>
            <a:xfrm>
              <a:off x="8229600" y="3505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IN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5715000" y="3200400"/>
              <a:ext cx="2209800" cy="914400"/>
              <a:chOff x="5715000" y="3200400"/>
              <a:chExt cx="2209800" cy="9144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7239000" y="3200400"/>
                <a:ext cx="685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70" name="Flowchart: Connector 169"/>
              <p:cNvSpPr/>
              <p:nvPr/>
            </p:nvSpPr>
            <p:spPr>
              <a:xfrm>
                <a:off x="5715000" y="3276600"/>
                <a:ext cx="76200" cy="76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021094" y="2895600"/>
              <a:ext cx="868610" cy="609600"/>
              <a:chOff x="5021094" y="2895600"/>
              <a:chExt cx="868610" cy="609600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5257800" y="2895600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2l+0</a:t>
                </a:r>
                <a:endParaRPr lang="en-IN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021094" y="313586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IN" dirty="0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5181600" y="1905000"/>
            <a:ext cx="3429000" cy="4179332"/>
            <a:chOff x="5181600" y="1905000"/>
            <a:chExt cx="3429000" cy="4179332"/>
          </a:xfrm>
        </p:grpSpPr>
        <p:sp>
          <p:nvSpPr>
            <p:cNvPr id="127" name="Rectangle 126"/>
            <p:cNvSpPr/>
            <p:nvPr/>
          </p:nvSpPr>
          <p:spPr>
            <a:xfrm>
              <a:off x="6096000" y="3200400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rot="5400000">
              <a:off x="5906294" y="28567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rot="5400000">
              <a:off x="7047706" y="28567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rot="5400000">
              <a:off x="7428706" y="28567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5400000">
              <a:off x="6134894" y="44569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 rot="5400000">
              <a:off x="7201694" y="44569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127" idx="3"/>
              <a:endCxn id="128" idx="1"/>
            </p:cNvCxnSpPr>
            <p:nvPr/>
          </p:nvCxnSpPr>
          <p:spPr>
            <a:xfrm>
              <a:off x="6781800" y="36576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28" idx="3"/>
            </p:cNvCxnSpPr>
            <p:nvPr/>
          </p:nvCxnSpPr>
          <p:spPr>
            <a:xfrm>
              <a:off x="7924800" y="36576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8229600" y="3505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56" name="Elbow Connector 155"/>
            <p:cNvCxnSpPr>
              <a:stCxn id="154" idx="3"/>
            </p:cNvCxnSpPr>
            <p:nvPr/>
          </p:nvCxnSpPr>
          <p:spPr>
            <a:xfrm flipH="1">
              <a:off x="5334000" y="3695700"/>
              <a:ext cx="3276600" cy="800100"/>
            </a:xfrm>
            <a:prstGeom prst="bentConnector3">
              <a:avLst>
                <a:gd name="adj1" fmla="val -697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lbow Connector 161"/>
            <p:cNvCxnSpPr/>
            <p:nvPr/>
          </p:nvCxnSpPr>
          <p:spPr>
            <a:xfrm rot="5400000" flipH="1" flipV="1">
              <a:off x="5334000" y="4114800"/>
              <a:ext cx="381000" cy="381000"/>
            </a:xfrm>
            <a:prstGeom prst="bentConnector3">
              <a:avLst>
                <a:gd name="adj1" fmla="val 11646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rot="5400000">
              <a:off x="5677694" y="3694906"/>
              <a:ext cx="381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5956791" y="1905000"/>
              <a:ext cx="9012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     b</a:t>
              </a:r>
              <a:r>
                <a:rPr lang="en-US" baseline="-25000" dirty="0" smtClean="0"/>
                <a:t>2</a:t>
              </a:r>
              <a:endParaRPr lang="en-IN" dirty="0" smtClean="0"/>
            </a:p>
            <a:p>
              <a:r>
                <a:rPr lang="en-US" dirty="0" smtClean="0"/>
                <a:t>a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     b</a:t>
              </a:r>
              <a:r>
                <a:rPr lang="en-US" baseline="-25000" dirty="0" smtClean="0"/>
                <a:t>0</a:t>
              </a:r>
              <a:endParaRPr lang="en-IN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162800" y="1905000"/>
              <a:ext cx="1295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     b</a:t>
              </a:r>
              <a:r>
                <a:rPr lang="en-US" baseline="-25000" dirty="0" smtClean="0"/>
                <a:t>3</a:t>
              </a:r>
              <a:endParaRPr lang="en-IN" dirty="0" smtClean="0"/>
            </a:p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     b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324600" y="4876800"/>
              <a:ext cx="1600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                s</a:t>
              </a:r>
              <a:r>
                <a:rPr lang="en-US" baseline="-25000" dirty="0" smtClean="0"/>
                <a:t>3</a:t>
              </a:r>
              <a:endParaRPr lang="en-IN" baseline="-25000" dirty="0" smtClean="0"/>
            </a:p>
            <a:p>
              <a:r>
                <a:rPr lang="en-US" dirty="0" smtClean="0"/>
                <a:t>s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                s</a:t>
              </a:r>
              <a:r>
                <a:rPr lang="en-US" baseline="-25000" dirty="0" smtClean="0"/>
                <a:t>1</a:t>
              </a:r>
              <a:endParaRPr lang="en-IN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6200000" flipV="1">
              <a:off x="5475241" y="3059159"/>
              <a:ext cx="11159" cy="446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5181600" y="3657600"/>
              <a:ext cx="6319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2l+1</a:t>
              </a:r>
              <a:endParaRPr lang="en-IN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79494" y="3207603"/>
              <a:ext cx="5261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+</a:t>
              </a:r>
              <a:endParaRPr lang="en-IN" sz="48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315200" y="3124200"/>
              <a:ext cx="56778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 smtClean="0"/>
                <a:t>+</a:t>
              </a:r>
              <a:endParaRPr lang="en-IN" sz="5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03120" y="5715000"/>
              <a:ext cx="1939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Digit-serial Adder</a:t>
              </a:r>
              <a:endParaRPr lang="en-IN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2133600" y="6400800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2-unfolded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Retiming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Moving  around delays without affecting the input/output characteristics of the system</a:t>
            </a:r>
          </a:p>
          <a:p>
            <a:r>
              <a:rPr lang="en-US" dirty="0" smtClean="0"/>
              <a:t>Can reduce the critical path of the system</a:t>
            </a:r>
          </a:p>
          <a:p>
            <a:r>
              <a:rPr lang="en-US" dirty="0" smtClean="0"/>
              <a:t>Does not alter the latency of the system</a:t>
            </a:r>
          </a:p>
          <a:p>
            <a:r>
              <a:rPr lang="en-US" dirty="0" smtClean="0"/>
              <a:t>Minimize</a:t>
            </a:r>
          </a:p>
          <a:p>
            <a:pPr lvl="1"/>
            <a:r>
              <a:rPr lang="en-US" dirty="0" smtClean="0"/>
              <a:t>Clock period</a:t>
            </a:r>
          </a:p>
          <a:p>
            <a:pPr lvl="1"/>
            <a:r>
              <a:rPr lang="en-US" dirty="0" smtClean="0"/>
              <a:t>No. of registers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181600"/>
            <a:ext cx="40290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B49-F83D-4A8E-88E1-4F82D6DD50BC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Nodal Transfer</a:t>
            </a: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5792788" y="2135188"/>
            <a:ext cx="608012" cy="379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191000" y="2209800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/>
              <a:t>2D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914400" y="3962400"/>
            <a:ext cx="739140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000" b="1" dirty="0" smtClean="0"/>
              <a:t>r(a) </a:t>
            </a:r>
            <a:r>
              <a:rPr lang="en-US" sz="2000" b="1" dirty="0"/>
              <a:t>= number of delays </a:t>
            </a:r>
            <a:r>
              <a:rPr lang="en-US" sz="2000" b="1" dirty="0" smtClean="0"/>
              <a:t>transformed </a:t>
            </a:r>
            <a:r>
              <a:rPr lang="en-US" sz="2000" b="1" dirty="0"/>
              <a:t>from </a:t>
            </a:r>
            <a:r>
              <a:rPr lang="en-US" sz="2000" b="1" dirty="0" smtClean="0"/>
              <a:t>outgoing edges</a:t>
            </a:r>
          </a:p>
          <a:p>
            <a:r>
              <a:rPr lang="en-US" sz="2000" b="1" dirty="0" smtClean="0"/>
              <a:t>              to  incoming edges of node a</a:t>
            </a:r>
            <a:endParaRPr lang="en-US" sz="2000" b="1" dirty="0"/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2193925" y="45481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4191000" y="5181600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/>
              <a:t>4D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6003925" y="37861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830388" y="1957388"/>
            <a:ext cx="4675187" cy="1471612"/>
            <a:chOff x="1830388" y="1423988"/>
            <a:chExt cx="4675187" cy="1471612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2832100" y="1917700"/>
              <a:ext cx="584200" cy="508000"/>
              <a:chOff x="1784" y="1208"/>
              <a:chExt cx="368" cy="320"/>
            </a:xfrm>
          </p:grpSpPr>
          <p:sp>
            <p:nvSpPr>
              <p:cNvPr id="45059" name="Oval 3"/>
              <p:cNvSpPr>
                <a:spLocks noChangeArrowheads="1"/>
              </p:cNvSpPr>
              <p:nvPr/>
            </p:nvSpPr>
            <p:spPr bwMode="auto">
              <a:xfrm>
                <a:off x="1784" y="1208"/>
                <a:ext cx="368" cy="32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0" name="Rectangle 4"/>
              <p:cNvSpPr>
                <a:spLocks noChangeArrowheads="1"/>
              </p:cNvSpPr>
              <p:nvPr/>
            </p:nvSpPr>
            <p:spPr bwMode="auto">
              <a:xfrm>
                <a:off x="1856" y="123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400" b="1"/>
                  <a:t>v</a:t>
                </a:r>
              </a:p>
            </p:txBody>
          </p:sp>
        </p:grp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270500" y="1917700"/>
              <a:ext cx="584200" cy="508000"/>
              <a:chOff x="3320" y="1208"/>
              <a:chExt cx="368" cy="320"/>
            </a:xfrm>
          </p:grpSpPr>
          <p:sp>
            <p:nvSpPr>
              <p:cNvPr id="45062" name="Oval 6"/>
              <p:cNvSpPr>
                <a:spLocks noChangeArrowheads="1"/>
              </p:cNvSpPr>
              <p:nvPr/>
            </p:nvSpPr>
            <p:spPr bwMode="auto">
              <a:xfrm>
                <a:off x="3320" y="1208"/>
                <a:ext cx="368" cy="32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/>
            </p:nvSpPr>
            <p:spPr bwMode="auto">
              <a:xfrm>
                <a:off x="3387" y="1238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400" b="1"/>
                  <a:t>u</a:t>
                </a:r>
              </a:p>
            </p:txBody>
          </p:sp>
        </p:grp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1830388" y="1601788"/>
              <a:ext cx="1065212" cy="455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1982788" y="2287588"/>
              <a:ext cx="836612" cy="6080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3430588" y="2133600"/>
              <a:ext cx="1827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5868988" y="2363788"/>
              <a:ext cx="608012" cy="455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2193925" y="1423988"/>
              <a:ext cx="476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3D</a:t>
              </a:r>
            </a:p>
          </p:txBody>
        </p:sp>
        <p:sp>
          <p:nvSpPr>
            <p:cNvPr id="45071" name="Rectangle 15"/>
            <p:cNvSpPr>
              <a:spLocks noChangeArrowheads="1"/>
            </p:cNvSpPr>
            <p:nvPr/>
          </p:nvSpPr>
          <p:spPr bwMode="auto">
            <a:xfrm>
              <a:off x="2117725" y="2262188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D</a:t>
              </a:r>
            </a:p>
          </p:txBody>
        </p:sp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5927725" y="1447800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/>
                <a:t>D</a:t>
              </a:r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6156325" y="2262188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D</a:t>
              </a:r>
            </a:p>
          </p:txBody>
        </p:sp>
        <p:sp>
          <p:nvSpPr>
            <p:cNvPr id="45092" name="Rectangle 36"/>
            <p:cNvSpPr>
              <a:spLocks noChangeArrowheads="1"/>
            </p:cNvSpPr>
            <p:nvPr/>
          </p:nvSpPr>
          <p:spPr bwMode="auto">
            <a:xfrm>
              <a:off x="3946525" y="2109788"/>
              <a:ext cx="933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Edge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905000" y="4953000"/>
            <a:ext cx="4675187" cy="1471612"/>
            <a:chOff x="1906588" y="3709988"/>
            <a:chExt cx="4675187" cy="1471612"/>
          </a:xfrm>
        </p:grpSpPr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2908300" y="4203700"/>
              <a:ext cx="584200" cy="508000"/>
              <a:chOff x="1832" y="2648"/>
              <a:chExt cx="368" cy="320"/>
            </a:xfrm>
          </p:grpSpPr>
          <p:sp>
            <p:nvSpPr>
              <p:cNvPr id="45076" name="Oval 20"/>
              <p:cNvSpPr>
                <a:spLocks noChangeArrowheads="1"/>
              </p:cNvSpPr>
              <p:nvPr/>
            </p:nvSpPr>
            <p:spPr bwMode="auto">
              <a:xfrm>
                <a:off x="1832" y="2648"/>
                <a:ext cx="368" cy="32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7" name="Rectangle 21"/>
              <p:cNvSpPr>
                <a:spLocks noChangeArrowheads="1"/>
              </p:cNvSpPr>
              <p:nvPr/>
            </p:nvSpPr>
            <p:spPr bwMode="auto">
              <a:xfrm>
                <a:off x="1904" y="267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400" b="1"/>
                  <a:t>v</a:t>
                </a:r>
              </a:p>
            </p:txBody>
          </p: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5346700" y="4203700"/>
              <a:ext cx="584200" cy="508000"/>
              <a:chOff x="3368" y="2648"/>
              <a:chExt cx="368" cy="320"/>
            </a:xfrm>
          </p:grpSpPr>
          <p:sp>
            <p:nvSpPr>
              <p:cNvPr id="45079" name="Oval 23"/>
              <p:cNvSpPr>
                <a:spLocks noChangeArrowheads="1"/>
              </p:cNvSpPr>
              <p:nvPr/>
            </p:nvSpPr>
            <p:spPr bwMode="auto">
              <a:xfrm>
                <a:off x="3368" y="2648"/>
                <a:ext cx="368" cy="32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80" name="Rectangle 24"/>
              <p:cNvSpPr>
                <a:spLocks noChangeArrowheads="1"/>
              </p:cNvSpPr>
              <p:nvPr/>
            </p:nvSpPr>
            <p:spPr bwMode="auto">
              <a:xfrm>
                <a:off x="3435" y="2678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400" b="1"/>
                  <a:t>u</a:t>
                </a:r>
              </a:p>
            </p:txBody>
          </p:sp>
        </p:grp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1906588" y="3887788"/>
              <a:ext cx="1065212" cy="455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Line 27"/>
            <p:cNvSpPr>
              <a:spLocks noChangeShapeType="1"/>
            </p:cNvSpPr>
            <p:nvPr/>
          </p:nvSpPr>
          <p:spPr bwMode="auto">
            <a:xfrm flipV="1">
              <a:off x="2058988" y="4573588"/>
              <a:ext cx="836612" cy="6080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3506788" y="4419600"/>
              <a:ext cx="1827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 flipV="1">
              <a:off x="5945188" y="3963988"/>
              <a:ext cx="608012" cy="3794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auto">
            <a:xfrm>
              <a:off x="5945188" y="4649788"/>
              <a:ext cx="608012" cy="455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Rectangle 31"/>
            <p:cNvSpPr>
              <a:spLocks noChangeArrowheads="1"/>
            </p:cNvSpPr>
            <p:nvPr/>
          </p:nvSpPr>
          <p:spPr bwMode="auto">
            <a:xfrm>
              <a:off x="2270125" y="3709988"/>
              <a:ext cx="476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/>
                <a:t>2D</a:t>
              </a:r>
            </a:p>
          </p:txBody>
        </p:sp>
        <p:sp>
          <p:nvSpPr>
            <p:cNvPr id="45091" name="Rectangle 35"/>
            <p:cNvSpPr>
              <a:spLocks noChangeArrowheads="1"/>
            </p:cNvSpPr>
            <p:nvPr/>
          </p:nvSpPr>
          <p:spPr bwMode="auto">
            <a:xfrm>
              <a:off x="6232525" y="4548188"/>
              <a:ext cx="349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Rectangle 37"/>
            <p:cNvSpPr>
              <a:spLocks noChangeArrowheads="1"/>
            </p:cNvSpPr>
            <p:nvPr/>
          </p:nvSpPr>
          <p:spPr bwMode="auto">
            <a:xfrm>
              <a:off x="2879725" y="3862388"/>
              <a:ext cx="3225242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/>
                <a:t>r(v) </a:t>
              </a:r>
              <a:r>
                <a:rPr lang="en-US" sz="1800" b="1" dirty="0" smtClean="0"/>
                <a:t>= - </a:t>
              </a:r>
              <a:r>
                <a:rPr lang="en-US" sz="1800" b="1" dirty="0"/>
                <a:t>1                        r(u) = </a:t>
              </a:r>
              <a:r>
                <a:rPr lang="en-US" sz="1800" b="1" dirty="0" smtClean="0"/>
                <a:t>1</a:t>
              </a:r>
              <a:endParaRPr lang="en-US" sz="1800" b="1" dirty="0"/>
            </a:p>
          </p:txBody>
        </p:sp>
      </p:grp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14C3-DED1-42EB-900F-D2EDDB11559B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3657600" y="4495800"/>
            <a:ext cx="3810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3733800" y="4114800"/>
            <a:ext cx="3810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/>
          <p:cNvSpPr/>
          <p:nvPr/>
        </p:nvSpPr>
        <p:spPr>
          <a:xfrm>
            <a:off x="304800" y="3733800"/>
            <a:ext cx="3810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of clock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After retiming the clock period is reduced to 2 units (33% reduction)</a:t>
            </a:r>
          </a:p>
          <a:p>
            <a:r>
              <a:rPr lang="en-US" dirty="0" smtClean="0"/>
              <a:t>Placing register at the input of the nodes can reduce switching activities  that leads to reduced dynamic power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" y="2971800"/>
            <a:ext cx="50196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5133201"/>
            <a:ext cx="1191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Critical Path =3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609055" y="5105400"/>
            <a:ext cx="1191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Critical Path =2</a:t>
            </a:r>
            <a:endParaRPr lang="en-US" sz="1200" dirty="0"/>
          </a:p>
        </p:txBody>
      </p:sp>
      <p:sp>
        <p:nvSpPr>
          <p:cNvPr id="19" name="Freeform 18"/>
          <p:cNvSpPr/>
          <p:nvPr/>
        </p:nvSpPr>
        <p:spPr>
          <a:xfrm>
            <a:off x="349785" y="4322618"/>
            <a:ext cx="869415" cy="487903"/>
          </a:xfrm>
          <a:custGeom>
            <a:avLst/>
            <a:gdLst>
              <a:gd name="connsiteX0" fmla="*/ 869415 w 869415"/>
              <a:gd name="connsiteY0" fmla="*/ 471055 h 487903"/>
              <a:gd name="connsiteX1" fmla="*/ 495342 w 869415"/>
              <a:gd name="connsiteY1" fmla="*/ 429491 h 487903"/>
              <a:gd name="connsiteX2" fmla="*/ 370651 w 869415"/>
              <a:gd name="connsiteY2" fmla="*/ 387927 h 487903"/>
              <a:gd name="connsiteX3" fmla="*/ 329088 w 869415"/>
              <a:gd name="connsiteY3" fmla="*/ 374073 h 487903"/>
              <a:gd name="connsiteX4" fmla="*/ 315233 w 869415"/>
              <a:gd name="connsiteY4" fmla="*/ 332509 h 487903"/>
              <a:gd name="connsiteX5" fmla="*/ 273670 w 869415"/>
              <a:gd name="connsiteY5" fmla="*/ 318655 h 487903"/>
              <a:gd name="connsiteX6" fmla="*/ 245960 w 869415"/>
              <a:gd name="connsiteY6" fmla="*/ 290946 h 487903"/>
              <a:gd name="connsiteX7" fmla="*/ 176688 w 869415"/>
              <a:gd name="connsiteY7" fmla="*/ 235527 h 487903"/>
              <a:gd name="connsiteX8" fmla="*/ 162833 w 869415"/>
              <a:gd name="connsiteY8" fmla="*/ 193964 h 487903"/>
              <a:gd name="connsiteX9" fmla="*/ 79706 w 869415"/>
              <a:gd name="connsiteY9" fmla="*/ 83127 h 487903"/>
              <a:gd name="connsiteX10" fmla="*/ 38142 w 869415"/>
              <a:gd name="connsiteY10" fmla="*/ 0 h 487903"/>
              <a:gd name="connsiteX11" fmla="*/ 24288 w 869415"/>
              <a:gd name="connsiteY11" fmla="*/ 41564 h 487903"/>
              <a:gd name="connsiteX12" fmla="*/ 10433 w 869415"/>
              <a:gd name="connsiteY12" fmla="*/ 124691 h 487903"/>
              <a:gd name="connsiteX13" fmla="*/ 51997 w 869415"/>
              <a:gd name="connsiteY13" fmla="*/ 110837 h 487903"/>
              <a:gd name="connsiteX14" fmla="*/ 148979 w 869415"/>
              <a:gd name="connsiteY14" fmla="*/ 41564 h 48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9415" h="487903">
                <a:moveTo>
                  <a:pt x="869415" y="471055"/>
                </a:moveTo>
                <a:cubicBezTo>
                  <a:pt x="549292" y="455811"/>
                  <a:pt x="670580" y="487903"/>
                  <a:pt x="495342" y="429491"/>
                </a:cubicBezTo>
                <a:lnTo>
                  <a:pt x="370651" y="387927"/>
                </a:lnTo>
                <a:lnTo>
                  <a:pt x="329088" y="374073"/>
                </a:lnTo>
                <a:cubicBezTo>
                  <a:pt x="324470" y="360218"/>
                  <a:pt x="325560" y="342836"/>
                  <a:pt x="315233" y="332509"/>
                </a:cubicBezTo>
                <a:cubicBezTo>
                  <a:pt x="304907" y="322183"/>
                  <a:pt x="286193" y="326168"/>
                  <a:pt x="273670" y="318655"/>
                </a:cubicBezTo>
                <a:cubicBezTo>
                  <a:pt x="262469" y="311935"/>
                  <a:pt x="256160" y="299106"/>
                  <a:pt x="245960" y="290946"/>
                </a:cubicBezTo>
                <a:cubicBezTo>
                  <a:pt x="158585" y="221047"/>
                  <a:pt x="243583" y="302425"/>
                  <a:pt x="176688" y="235527"/>
                </a:cubicBezTo>
                <a:cubicBezTo>
                  <a:pt x="172070" y="221673"/>
                  <a:pt x="169925" y="206730"/>
                  <a:pt x="162833" y="193964"/>
                </a:cubicBezTo>
                <a:cubicBezTo>
                  <a:pt x="123668" y="123468"/>
                  <a:pt x="121745" y="125168"/>
                  <a:pt x="79706" y="83127"/>
                </a:cubicBezTo>
                <a:cubicBezTo>
                  <a:pt x="76289" y="72878"/>
                  <a:pt x="56046" y="0"/>
                  <a:pt x="38142" y="0"/>
                </a:cubicBezTo>
                <a:cubicBezTo>
                  <a:pt x="23538" y="0"/>
                  <a:pt x="27456" y="27308"/>
                  <a:pt x="24288" y="41564"/>
                </a:cubicBezTo>
                <a:cubicBezTo>
                  <a:pt x="18194" y="68986"/>
                  <a:pt x="0" y="98609"/>
                  <a:pt x="10433" y="124691"/>
                </a:cubicBezTo>
                <a:cubicBezTo>
                  <a:pt x="15857" y="138251"/>
                  <a:pt x="38142" y="115455"/>
                  <a:pt x="51997" y="110837"/>
                </a:cubicBezTo>
                <a:cubicBezTo>
                  <a:pt x="30896" y="5336"/>
                  <a:pt x="14594" y="41564"/>
                  <a:pt x="148979" y="41564"/>
                </a:cubicBezTo>
              </a:path>
            </a:pathLst>
          </a:cu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71799" y="3581400"/>
            <a:ext cx="90055" cy="671945"/>
          </a:xfrm>
          <a:custGeom>
            <a:avLst/>
            <a:gdLst>
              <a:gd name="connsiteX0" fmla="*/ 96982 w 96982"/>
              <a:gd name="connsiteY0" fmla="*/ 512618 h 512618"/>
              <a:gd name="connsiteX1" fmla="*/ 55418 w 96982"/>
              <a:gd name="connsiteY1" fmla="*/ 13855 h 512618"/>
              <a:gd name="connsiteX2" fmla="*/ 13854 w 96982"/>
              <a:gd name="connsiteY2" fmla="*/ 27709 h 512618"/>
              <a:gd name="connsiteX3" fmla="*/ 55418 w 96982"/>
              <a:gd name="connsiteY3" fmla="*/ 41564 h 512618"/>
              <a:gd name="connsiteX4" fmla="*/ 83127 w 96982"/>
              <a:gd name="connsiteY4" fmla="*/ 83128 h 512618"/>
              <a:gd name="connsiteX5" fmla="*/ 55418 w 96982"/>
              <a:gd name="connsiteY5" fmla="*/ 0 h 512618"/>
              <a:gd name="connsiteX6" fmla="*/ 41563 w 96982"/>
              <a:gd name="connsiteY6" fmla="*/ 41564 h 512618"/>
              <a:gd name="connsiteX7" fmla="*/ 0 w 96982"/>
              <a:gd name="connsiteY7" fmla="*/ 96982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982" h="512618">
                <a:moveTo>
                  <a:pt x="96982" y="512618"/>
                </a:moveTo>
                <a:cubicBezTo>
                  <a:pt x="25434" y="297983"/>
                  <a:pt x="70245" y="458683"/>
                  <a:pt x="55418" y="13855"/>
                </a:cubicBezTo>
                <a:cubicBezTo>
                  <a:pt x="41563" y="18473"/>
                  <a:pt x="13854" y="13105"/>
                  <a:pt x="13854" y="27709"/>
                </a:cubicBezTo>
                <a:cubicBezTo>
                  <a:pt x="13854" y="42313"/>
                  <a:pt x="44014" y="32441"/>
                  <a:pt x="55418" y="41564"/>
                </a:cubicBezTo>
                <a:cubicBezTo>
                  <a:pt x="68420" y="51966"/>
                  <a:pt x="83127" y="99779"/>
                  <a:pt x="83127" y="83128"/>
                </a:cubicBezTo>
                <a:cubicBezTo>
                  <a:pt x="83127" y="53920"/>
                  <a:pt x="55418" y="0"/>
                  <a:pt x="55418" y="0"/>
                </a:cubicBezTo>
                <a:cubicBezTo>
                  <a:pt x="50800" y="13855"/>
                  <a:pt x="48094" y="28502"/>
                  <a:pt x="41563" y="41564"/>
                </a:cubicBezTo>
                <a:cubicBezTo>
                  <a:pt x="25897" y="72897"/>
                  <a:pt x="19484" y="77498"/>
                  <a:pt x="0" y="96982"/>
                </a:cubicBezTo>
              </a:path>
            </a:pathLst>
          </a:cu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" y="3200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4114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4648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AA13-EDA4-455E-84F1-B45EFE9B3E17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Retiming Solution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of edge from node U to node V  in the retimed graph 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 (e) = w(e) + r(V)-r(U) </a:t>
            </a:r>
          </a:p>
          <a:p>
            <a:pPr>
              <a:buNone/>
            </a:pPr>
            <a:r>
              <a:rPr lang="en-US" dirty="0" smtClean="0"/>
              <a:t>	where r( ) is the lag parameter</a:t>
            </a:r>
          </a:p>
          <a:p>
            <a:pPr>
              <a:buNone/>
            </a:pPr>
            <a:r>
              <a:rPr lang="en-US" dirty="0" err="1" smtClean="0"/>
              <a:t>e.g</a:t>
            </a:r>
            <a:r>
              <a:rPr lang="en-US" dirty="0" smtClean="0"/>
              <a:t>       r(1)= 0; r(2)=1; r(3)=0; r(4)=0</a:t>
            </a:r>
          </a:p>
          <a:p>
            <a:pPr>
              <a:buNone/>
            </a:pPr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 (3</a:t>
            </a:r>
            <a:r>
              <a:rPr lang="en-US" dirty="0" smtClean="0">
                <a:latin typeface="Times New Roman"/>
                <a:cs typeface="Times New Roman"/>
              </a:rPr>
              <a:t>→2</a:t>
            </a:r>
            <a:r>
              <a:rPr lang="en-US" dirty="0" smtClean="0"/>
              <a:t>) = w(3</a:t>
            </a:r>
            <a:r>
              <a:rPr lang="en-US" dirty="0" smtClean="0">
                <a:latin typeface="Times New Roman"/>
                <a:cs typeface="Times New Roman"/>
              </a:rPr>
              <a:t>→2</a:t>
            </a:r>
            <a:r>
              <a:rPr lang="en-US" dirty="0" smtClean="0"/>
              <a:t>) + r(2)-r(3) = 0+1-0=1</a:t>
            </a:r>
          </a:p>
          <a:p>
            <a:pPr>
              <a:buNone/>
            </a:pPr>
            <a:r>
              <a:rPr lang="en-US" i="1" dirty="0" smtClean="0">
                <a:solidFill>
                  <a:srgbClr val="7030A0"/>
                </a:solidFill>
              </a:rPr>
              <a:t>Retiming is feasible if </a:t>
            </a:r>
            <a:r>
              <a:rPr lang="en-US" i="1" dirty="0" err="1" smtClean="0">
                <a:solidFill>
                  <a:srgbClr val="7030A0"/>
                </a:solidFill>
              </a:rPr>
              <a:t>w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r</a:t>
            </a:r>
            <a:r>
              <a:rPr lang="en-US" i="1" dirty="0" smtClean="0">
                <a:solidFill>
                  <a:srgbClr val="7030A0"/>
                </a:solidFill>
              </a:rPr>
              <a:t> (e) </a:t>
            </a:r>
            <a:r>
              <a:rPr lang="en-US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≥ 0 </a:t>
            </a:r>
            <a:r>
              <a:rPr lang="en-US" i="1" dirty="0" smtClean="0">
                <a:solidFill>
                  <a:srgbClr val="7030A0"/>
                </a:solidFill>
              </a:rPr>
              <a:t>for all edges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B202-9623-44B4-8C74-80BB42520EF9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Retiming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None/>
            </a:pPr>
            <a:r>
              <a:rPr lang="en-US" dirty="0" smtClean="0"/>
              <a:t>1.	The weight of the retimed path </a:t>
            </a:r>
          </a:p>
          <a:p>
            <a:pPr marL="514350" indent="-514350">
              <a:buSzPct val="100000"/>
              <a:buNone/>
            </a:pPr>
            <a:r>
              <a:rPr lang="en-US" dirty="0" smtClean="0"/>
              <a:t>	p</a:t>
            </a:r>
            <a:r>
              <a:rPr lang="en-US" dirty="0" smtClean="0">
                <a:latin typeface="Times New Roman"/>
                <a:cs typeface="Times New Roman"/>
              </a:rPr>
              <a:t> = V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 →V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→V</a:t>
            </a:r>
            <a:r>
              <a:rPr lang="en-US" baseline="-25000" dirty="0" smtClean="0">
                <a:latin typeface="Times New Roman"/>
                <a:cs typeface="Times New Roman"/>
              </a:rPr>
              <a:t>2 </a:t>
            </a:r>
            <a:r>
              <a:rPr lang="en-US" dirty="0" smtClean="0">
                <a:latin typeface="Times New Roman"/>
                <a:cs typeface="Times New Roman"/>
              </a:rPr>
              <a:t>…… → </a:t>
            </a:r>
            <a:r>
              <a:rPr lang="en-US" dirty="0" err="1" smtClean="0">
                <a:latin typeface="Times New Roman"/>
                <a:cs typeface="Times New Roman"/>
              </a:rPr>
              <a:t>V</a:t>
            </a:r>
            <a:r>
              <a:rPr lang="en-US" baseline="-25000" dirty="0" err="1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is given by     </a:t>
            </a:r>
            <a:r>
              <a:rPr lang="en-US" dirty="0" err="1" smtClean="0">
                <a:latin typeface="Times New Roman"/>
                <a:cs typeface="Times New Roman"/>
              </a:rPr>
              <a:t>w</a:t>
            </a:r>
            <a:r>
              <a:rPr lang="en-US" baseline="-25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(p) = w(p) + r(</a:t>
            </a:r>
            <a:r>
              <a:rPr lang="en-US" dirty="0" err="1" smtClean="0">
                <a:latin typeface="Times New Roman"/>
                <a:cs typeface="Times New Roman"/>
              </a:rPr>
              <a:t>V</a:t>
            </a:r>
            <a:r>
              <a:rPr lang="en-US" baseline="-25000" dirty="0" err="1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) - r(V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marL="514350" indent="-514350">
              <a:buSzPct val="100000"/>
              <a:buNone/>
            </a:pPr>
            <a:r>
              <a:rPr lang="en-US" dirty="0" smtClean="0">
                <a:latin typeface="Times New Roman"/>
                <a:cs typeface="Times New Roman"/>
              </a:rPr>
              <a:t>2.	Retiming does not change the number of delays in a cycle</a:t>
            </a:r>
          </a:p>
          <a:p>
            <a:pPr marL="514350" indent="-514350">
              <a:buSzPct val="100000"/>
              <a:buNone/>
            </a:pPr>
            <a:r>
              <a:rPr lang="en-US" dirty="0" smtClean="0">
                <a:latin typeface="Times New Roman"/>
                <a:cs typeface="Times New Roman"/>
              </a:rPr>
              <a:t>3.	Retiming does not alter the iteration bound</a:t>
            </a:r>
          </a:p>
          <a:p>
            <a:pPr marL="514350" indent="-514350">
              <a:buSzPct val="100000"/>
              <a:buNone/>
            </a:pPr>
            <a:r>
              <a:rPr lang="en-US" dirty="0" smtClean="0">
                <a:latin typeface="Times New Roman"/>
                <a:cs typeface="Times New Roman"/>
              </a:rPr>
              <a:t>4.	Adding a constant value to the retiming value of each node does not change the mapping from G to </a:t>
            </a:r>
            <a:r>
              <a:rPr lang="en-US" dirty="0" err="1" smtClean="0">
                <a:latin typeface="Times New Roman"/>
                <a:cs typeface="Times New Roman"/>
              </a:rPr>
              <a:t>G</a:t>
            </a:r>
            <a:r>
              <a:rPr lang="en-US" baseline="-25000" dirty="0" err="1" smtClean="0">
                <a:latin typeface="Times New Roman"/>
                <a:cs typeface="Times New Roman"/>
              </a:rPr>
              <a:t>r</a:t>
            </a:r>
            <a:endParaRPr lang="en-US" baseline="-25000" dirty="0" smtClean="0">
              <a:latin typeface="Times New Roman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9D8F-75E9-45BD-8542-3FA84DA647F8}" type="datetime4">
              <a:rPr lang="en-US" smtClean="0"/>
              <a:pPr/>
              <a:t>October 10,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p =V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 →V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→V</a:t>
            </a:r>
            <a:r>
              <a:rPr lang="en-US" baseline="-25000" dirty="0" smtClean="0">
                <a:latin typeface="Times New Roman"/>
                <a:cs typeface="Times New Roman"/>
              </a:rPr>
              <a:t>2 </a:t>
            </a:r>
            <a:r>
              <a:rPr lang="en-US" dirty="0" smtClean="0">
                <a:latin typeface="Times New Roman"/>
                <a:cs typeface="Times New Roman"/>
              </a:rPr>
              <a:t>…… → </a:t>
            </a:r>
            <a:r>
              <a:rPr lang="en-US" dirty="0" err="1" smtClean="0">
                <a:latin typeface="Times New Roman"/>
                <a:cs typeface="Times New Roman"/>
              </a:rPr>
              <a:t>V</a:t>
            </a:r>
            <a:r>
              <a:rPr lang="en-US" baseline="-25000" dirty="0" err="1" smtClean="0">
                <a:latin typeface="Times New Roman"/>
                <a:cs typeface="Times New Roman"/>
              </a:rPr>
              <a:t>k</a:t>
            </a:r>
            <a:endParaRPr lang="en-US" baseline="-250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350-8725-4F14-AD81-04C1F27ADAFB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1200" y="3263900"/>
          <a:ext cx="101600" cy="330200"/>
        </p:xfrm>
        <a:graphic>
          <a:graphicData uri="http://schemas.openxmlformats.org/presentationml/2006/ole">
            <p:oleObj spid="_x0000_s24578" name="Equation" r:id="rId3" imgW="101520" imgH="3301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28429" y="2514600"/>
          <a:ext cx="6782072" cy="3990975"/>
        </p:xfrm>
        <a:graphic>
          <a:graphicData uri="http://schemas.openxmlformats.org/presentationml/2006/ole">
            <p:oleObj spid="_x0000_s24579" name="Equation" r:id="rId4" imgW="4165560" imgH="245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= V</a:t>
            </a:r>
            <a:r>
              <a:rPr lang="en-US" baseline="-25000" dirty="0" smtClean="0"/>
              <a:t>0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(c)=w(c)</a:t>
            </a:r>
          </a:p>
          <a:p>
            <a:r>
              <a:rPr lang="en-US" dirty="0" smtClean="0"/>
              <a:t>Then retiming does not change the </a:t>
            </a:r>
            <a:r>
              <a:rPr lang="en-US" dirty="0" err="1" smtClean="0"/>
              <a:t>no.s</a:t>
            </a:r>
            <a:r>
              <a:rPr lang="en-US" dirty="0" smtClean="0"/>
              <a:t> delays in a cycle 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4350-8725-4F14-AD81-04C1F27ADAFB}" type="datetime4">
              <a:rPr lang="en-US" smtClean="0"/>
              <a:pPr/>
              <a:t>October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 Engineering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C712-019E-445A-9A48-A61D79693F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2021</TotalTime>
  <Words>925</Words>
  <Application>Microsoft Office PowerPoint</Application>
  <PresentationFormat>On-screen Show (4:3)</PresentationFormat>
  <Paragraphs>259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Book</vt:lpstr>
      <vt:lpstr>Equation</vt:lpstr>
      <vt:lpstr>Microsoft Equation 3.0</vt:lpstr>
      <vt:lpstr>RETIMING and UNFOLDING</vt:lpstr>
      <vt:lpstr>Transformations</vt:lpstr>
      <vt:lpstr>Retiming</vt:lpstr>
      <vt:lpstr>Nodal Transfer</vt:lpstr>
      <vt:lpstr>Reduction of clock period</vt:lpstr>
      <vt:lpstr>Retiming Solution</vt:lpstr>
      <vt:lpstr>Properties of Retiming</vt:lpstr>
      <vt:lpstr>Proof 1</vt:lpstr>
      <vt:lpstr>Proof 2</vt:lpstr>
      <vt:lpstr>Proof 4 </vt:lpstr>
      <vt:lpstr>Unfolding</vt:lpstr>
      <vt:lpstr>Algorithm for Unfolding</vt:lpstr>
      <vt:lpstr>Properties of Unfolding</vt:lpstr>
      <vt:lpstr>Sample Period reduction</vt:lpstr>
      <vt:lpstr>Sample Period reduction …..</vt:lpstr>
      <vt:lpstr>Sample Period reduction …..</vt:lpstr>
      <vt:lpstr>Sample Period reduction …..</vt:lpstr>
      <vt:lpstr>Parallel Processing</vt:lpstr>
      <vt:lpstr>Parallel Processing …</vt:lpstr>
      <vt:lpstr>Unfolding a node with a switch</vt:lpstr>
      <vt:lpstr>Unfolding a node with a switch …</vt:lpstr>
      <vt:lpstr>Bit-Serial to Bit-Parallel Adder</vt:lpstr>
    </vt:vector>
  </TitlesOfParts>
  <Company>rmkec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RETIMING and UNFOLDING</dc:title>
  <dc:creator>rmk</dc:creator>
  <cp:lastModifiedBy>Administrator</cp:lastModifiedBy>
  <cp:revision>210</cp:revision>
  <dcterms:created xsi:type="dcterms:W3CDTF">2010-05-19T06:32:47Z</dcterms:created>
  <dcterms:modified xsi:type="dcterms:W3CDTF">2014-10-10T05:32:06Z</dcterms:modified>
</cp:coreProperties>
</file>