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47"/>
  </p:notesMasterIdLst>
  <p:sldIdLst>
    <p:sldId id="256" r:id="rId3"/>
    <p:sldId id="260" r:id="rId4"/>
    <p:sldId id="261" r:id="rId5"/>
    <p:sldId id="262" r:id="rId6"/>
    <p:sldId id="263" r:id="rId7"/>
    <p:sldId id="264" r:id="rId8"/>
    <p:sldId id="265" r:id="rId9"/>
    <p:sldId id="30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9" r:id="rId42"/>
    <p:sldId id="300" r:id="rId43"/>
    <p:sldId id="301" r:id="rId44"/>
    <p:sldId id="302" r:id="rId45"/>
    <p:sldId id="303" r:id="rId46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0F3D28-3F3F-4270-9ED1-FE248F806475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02DD36-67EA-443B-B237-2F7B8E78504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C7477-3708-4A94-A3BB-F4A7A2A6331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2D5D7-C274-47E9-B7D1-4C84509C9EF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Agrawal &amp; Srivaths, 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Low-Power Design and Test,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E977C90A-5565-4D86-A479-808A9F97B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IN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IN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CE336F-FC86-46E2-8B7F-52DCE07C48D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C1EAE-0665-48B2-9CAF-10EFCF382C0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A598F-55DB-49FF-950A-0A8CC6C651F1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A2C46-2448-40E8-8282-74E1A381C00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DF14F-6FEE-48A2-8B13-1E07B36D20D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26B59-B363-43E3-A427-D51CFFEB76C8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39193-A90B-45E4-9B7A-800CCB6F5480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EFAE0-A295-4048-B30A-F7711AE2FD2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048BA-FF51-4F64-9163-CFDD65A1A4C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69579-BFBB-4238-8CA0-14612F09A10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39052-6383-4F0A-B5AD-401B610EA36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38E9B-EF14-4BFC-BDFD-F3C90632DFC4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6AE2B-69A7-4AC6-9A74-63C42162E3E7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0CE96-3775-4705-A63B-6147A9E0967B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66C2D-0B52-46A3-ADB7-259F538A7EE0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1F746-A644-4DA5-B272-CA26F2F48E7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3A56-8C96-4D0B-B3BD-1A3C328C2BF4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DF1F0-45A8-4AF9-B04D-FAF8299A98B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D97B3-1725-4AF9-A254-8BC753302B9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I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B16A82-63FB-4C0D-BF61-639D9F88A7AB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IN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D44635-BC65-4A22-9B1F-07C792B61CED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Estimation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32109" y="5080788"/>
            <a:ext cx="4114800" cy="1752600"/>
          </a:xfrm>
        </p:spPr>
        <p:txBody>
          <a:bodyPr/>
          <a:lstStyle/>
          <a:p>
            <a:r>
              <a:rPr lang="en-US" dirty="0" smtClean="0"/>
              <a:t>Dr. Elwin Chandra </a:t>
            </a:r>
            <a:r>
              <a:rPr lang="en-US" dirty="0" err="1" smtClean="0"/>
              <a:t>Monie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325D9-D319-4D20-9527-316EA2BE9B2E}" type="slidenum">
              <a:rPr lang="en-US"/>
              <a:pPr/>
              <a:t>10</a:t>
            </a:fld>
            <a:endParaRPr lang="en-US"/>
          </a:p>
        </p:txBody>
      </p:sp>
      <p:sp>
        <p:nvSpPr>
          <p:cNvPr id="212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Signal Probabilities</a:t>
            </a:r>
          </a:p>
        </p:txBody>
      </p:sp>
      <p:sp>
        <p:nvSpPr>
          <p:cNvPr id="2129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Observe signal for interval </a:t>
            </a:r>
            <a:r>
              <a:rPr lang="en-US" i="1"/>
              <a:t>t </a:t>
            </a:r>
            <a:r>
              <a:rPr lang="en-US"/>
              <a:t>0 + </a:t>
            </a:r>
            <a:r>
              <a:rPr lang="en-US" i="1"/>
              <a:t>t </a:t>
            </a:r>
            <a:r>
              <a:rPr lang="en-US"/>
              <a:t>1</a:t>
            </a:r>
          </a:p>
          <a:p>
            <a:pPr lvl="1"/>
            <a:r>
              <a:rPr lang="en-US"/>
              <a:t>Signal is 1 for duration </a:t>
            </a:r>
            <a:r>
              <a:rPr lang="en-US" i="1"/>
              <a:t>t </a:t>
            </a:r>
            <a:r>
              <a:rPr lang="en-US"/>
              <a:t>1</a:t>
            </a:r>
          </a:p>
          <a:p>
            <a:pPr lvl="1"/>
            <a:r>
              <a:rPr lang="en-US"/>
              <a:t>Signal is 0 for duration </a:t>
            </a:r>
            <a:r>
              <a:rPr lang="en-US" i="1"/>
              <a:t>t </a:t>
            </a:r>
            <a:r>
              <a:rPr lang="en-US"/>
              <a:t>0</a:t>
            </a:r>
          </a:p>
          <a:p>
            <a:pPr lvl="1"/>
            <a:r>
              <a:rPr lang="en-US"/>
              <a:t>Signal probabilities:</a:t>
            </a:r>
          </a:p>
          <a:p>
            <a:pPr lvl="2"/>
            <a:r>
              <a:rPr lang="en-US"/>
              <a:t> </a:t>
            </a:r>
            <a:r>
              <a:rPr lang="en-US" i="1"/>
              <a:t>p </a:t>
            </a:r>
            <a:r>
              <a:rPr lang="en-US"/>
              <a:t>1 = </a:t>
            </a:r>
            <a:r>
              <a:rPr lang="en-US" i="1"/>
              <a:t>t </a:t>
            </a:r>
            <a:r>
              <a:rPr lang="en-US"/>
              <a:t>1/(</a:t>
            </a:r>
            <a:r>
              <a:rPr lang="en-US" i="1"/>
              <a:t>t </a:t>
            </a:r>
            <a:r>
              <a:rPr lang="en-US"/>
              <a:t>0 + </a:t>
            </a:r>
            <a:r>
              <a:rPr lang="en-US" i="1"/>
              <a:t>t </a:t>
            </a:r>
            <a:r>
              <a:rPr lang="en-US"/>
              <a:t>1)</a:t>
            </a:r>
          </a:p>
          <a:p>
            <a:pPr lvl="2"/>
            <a:r>
              <a:rPr lang="en-US"/>
              <a:t> </a:t>
            </a:r>
            <a:r>
              <a:rPr lang="en-US" i="1"/>
              <a:t>p </a:t>
            </a:r>
            <a:r>
              <a:rPr lang="en-US"/>
              <a:t>0 = </a:t>
            </a:r>
            <a:r>
              <a:rPr lang="en-US" i="1"/>
              <a:t>t </a:t>
            </a:r>
            <a:r>
              <a:rPr lang="en-US"/>
              <a:t>0/(</a:t>
            </a:r>
            <a:r>
              <a:rPr lang="en-US" i="1"/>
              <a:t>t </a:t>
            </a:r>
            <a:r>
              <a:rPr lang="en-US"/>
              <a:t>0 + </a:t>
            </a:r>
            <a:r>
              <a:rPr lang="en-US" i="1"/>
              <a:t>t </a:t>
            </a:r>
            <a:r>
              <a:rPr lang="en-US"/>
              <a:t>1) = 1 – </a:t>
            </a:r>
            <a:r>
              <a:rPr lang="en-US" i="1"/>
              <a:t>p </a:t>
            </a:r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C136-8BD5-4EA4-B651-2EBB60F5CE65}" type="slidenum">
              <a:rPr lang="en-US"/>
              <a:pPr/>
              <a:t>11</a:t>
            </a:fld>
            <a:endParaRPr lang="en-US"/>
          </a:p>
        </p:txBody>
      </p:sp>
      <p:sp>
        <p:nvSpPr>
          <p:cNvPr id="214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Transition Probabilities</a:t>
            </a:r>
          </a:p>
        </p:txBody>
      </p:sp>
      <p:sp>
        <p:nvSpPr>
          <p:cNvPr id="2140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47663" y="1981200"/>
            <a:ext cx="8602662" cy="2754313"/>
          </a:xfrm>
          <a:noFill/>
        </p:spPr>
        <p:txBody>
          <a:bodyPr/>
          <a:lstStyle/>
          <a:p>
            <a:r>
              <a:rPr lang="en-US"/>
              <a:t>Transition probabilities:</a:t>
            </a:r>
          </a:p>
          <a:p>
            <a:pPr lvl="2"/>
            <a:r>
              <a:rPr lang="en-US"/>
              <a:t> </a:t>
            </a:r>
            <a:r>
              <a:rPr lang="en-US" i="1"/>
              <a:t>T </a:t>
            </a:r>
            <a:r>
              <a:rPr lang="en-US"/>
              <a:t>01 = </a:t>
            </a:r>
            <a:r>
              <a:rPr lang="en-US" i="1"/>
              <a:t>p </a:t>
            </a:r>
            <a:r>
              <a:rPr lang="en-US"/>
              <a:t>0 Prob{signal is 1 | signal was 0} = </a:t>
            </a:r>
            <a:r>
              <a:rPr lang="en-US" i="1"/>
              <a:t>p </a:t>
            </a:r>
            <a:r>
              <a:rPr lang="en-US"/>
              <a:t>0 </a:t>
            </a:r>
            <a:r>
              <a:rPr lang="en-US" i="1"/>
              <a:t>p</a:t>
            </a:r>
            <a:r>
              <a:rPr lang="en-US"/>
              <a:t>1</a:t>
            </a:r>
          </a:p>
          <a:p>
            <a:pPr lvl="2"/>
            <a:r>
              <a:rPr lang="en-US"/>
              <a:t> </a:t>
            </a:r>
            <a:r>
              <a:rPr lang="en-US" i="1"/>
              <a:t>T </a:t>
            </a:r>
            <a:r>
              <a:rPr lang="en-US"/>
              <a:t>10 = </a:t>
            </a:r>
            <a:r>
              <a:rPr lang="en-US" i="1"/>
              <a:t>p </a:t>
            </a:r>
            <a:r>
              <a:rPr lang="en-US"/>
              <a:t>1 Prob{signal is 0 | signal was 1} = </a:t>
            </a:r>
            <a:r>
              <a:rPr lang="en-US" i="1"/>
              <a:t>p </a:t>
            </a:r>
            <a:r>
              <a:rPr lang="en-US"/>
              <a:t>1 </a:t>
            </a:r>
            <a:r>
              <a:rPr lang="en-US" i="1"/>
              <a:t>p </a:t>
            </a:r>
            <a:r>
              <a:rPr lang="en-US"/>
              <a:t>0</a:t>
            </a:r>
          </a:p>
          <a:p>
            <a:pPr lvl="2"/>
            <a:r>
              <a:rPr lang="en-US"/>
              <a:t> </a:t>
            </a:r>
            <a:r>
              <a:rPr lang="en-US" i="1"/>
              <a:t>T</a:t>
            </a:r>
            <a:r>
              <a:rPr lang="en-US"/>
              <a:t> = </a:t>
            </a:r>
            <a:r>
              <a:rPr lang="en-US" i="1"/>
              <a:t>T </a:t>
            </a:r>
            <a:r>
              <a:rPr lang="en-US"/>
              <a:t>01 + </a:t>
            </a:r>
            <a:r>
              <a:rPr lang="en-US" i="1"/>
              <a:t>T </a:t>
            </a:r>
            <a:r>
              <a:rPr lang="en-US"/>
              <a:t>10 = 2 </a:t>
            </a:r>
            <a:r>
              <a:rPr lang="en-US" i="1"/>
              <a:t>p </a:t>
            </a:r>
            <a:r>
              <a:rPr lang="en-US"/>
              <a:t>0 </a:t>
            </a:r>
            <a:r>
              <a:rPr lang="en-US" i="1"/>
              <a:t>p </a:t>
            </a:r>
            <a:r>
              <a:rPr lang="en-US"/>
              <a:t>1 = 2 </a:t>
            </a:r>
            <a:r>
              <a:rPr lang="en-US" i="1"/>
              <a:t>p </a:t>
            </a:r>
            <a:r>
              <a:rPr lang="en-US"/>
              <a:t>1 (1 – </a:t>
            </a:r>
            <a:r>
              <a:rPr lang="en-US" i="1"/>
              <a:t>p </a:t>
            </a:r>
            <a:r>
              <a:rPr lang="en-US"/>
              <a:t>1)</a:t>
            </a:r>
          </a:p>
          <a:p>
            <a:r>
              <a:rPr lang="en-US"/>
              <a:t>Transition density: </a:t>
            </a:r>
            <a:r>
              <a:rPr lang="en-US" i="1"/>
              <a:t>T</a:t>
            </a:r>
            <a:r>
              <a:rPr lang="en-US"/>
              <a:t> = 2 </a:t>
            </a:r>
            <a:r>
              <a:rPr lang="en-US" i="1"/>
              <a:t>p </a:t>
            </a:r>
            <a:r>
              <a:rPr lang="en-US"/>
              <a:t>1 (1 – </a:t>
            </a:r>
            <a:r>
              <a:rPr lang="en-US" i="1"/>
              <a:t>p </a:t>
            </a:r>
            <a:r>
              <a:rPr lang="en-US"/>
              <a:t>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C53A-B513-4687-A965-5914852DAFBA}" type="slidenum">
              <a:rPr lang="en-US"/>
              <a:pPr/>
              <a:t>12</a:t>
            </a:fld>
            <a:endParaRPr lang="en-US"/>
          </a:p>
        </p:txBody>
      </p:sp>
      <p:sp>
        <p:nvSpPr>
          <p:cNvPr id="215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Transition Frequency</a:t>
            </a: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2767013" y="2162175"/>
            <a:ext cx="3994150" cy="2535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15044" name="Line 4"/>
          <p:cNvSpPr>
            <a:spLocks noChangeShapeType="1"/>
          </p:cNvSpPr>
          <p:nvPr/>
        </p:nvSpPr>
        <p:spPr bwMode="auto">
          <a:xfrm>
            <a:off x="2767013" y="3698875"/>
            <a:ext cx="3994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045" name="Line 5"/>
          <p:cNvSpPr>
            <a:spLocks noChangeShapeType="1"/>
          </p:cNvSpPr>
          <p:nvPr/>
        </p:nvSpPr>
        <p:spPr bwMode="auto">
          <a:xfrm flipV="1">
            <a:off x="4764088" y="2162175"/>
            <a:ext cx="0" cy="25352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 flipV="1">
            <a:off x="5762625" y="2162175"/>
            <a:ext cx="0" cy="24971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047" name="Line 7"/>
          <p:cNvSpPr>
            <a:spLocks noChangeShapeType="1"/>
          </p:cNvSpPr>
          <p:nvPr/>
        </p:nvSpPr>
        <p:spPr bwMode="auto">
          <a:xfrm flipV="1">
            <a:off x="3765550" y="2162175"/>
            <a:ext cx="0" cy="24971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048" name="Line 8"/>
          <p:cNvSpPr>
            <a:spLocks noChangeShapeType="1"/>
          </p:cNvSpPr>
          <p:nvPr/>
        </p:nvSpPr>
        <p:spPr bwMode="auto">
          <a:xfrm>
            <a:off x="2767013" y="2700338"/>
            <a:ext cx="3994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049" name="Freeform 9"/>
          <p:cNvSpPr>
            <a:spLocks/>
          </p:cNvSpPr>
          <p:nvPr/>
        </p:nvSpPr>
        <p:spPr bwMode="auto">
          <a:xfrm>
            <a:off x="2767013" y="2162175"/>
            <a:ext cx="3994150" cy="2535238"/>
          </a:xfrm>
          <a:custGeom>
            <a:avLst/>
            <a:gdLst/>
            <a:ahLst/>
            <a:cxnLst>
              <a:cxn ang="0">
                <a:pos x="0" y="1573"/>
              </a:cxn>
              <a:cxn ang="0">
                <a:pos x="629" y="339"/>
              </a:cxn>
              <a:cxn ang="0">
                <a:pos x="1258" y="0"/>
              </a:cxn>
              <a:cxn ang="0">
                <a:pos x="1887" y="339"/>
              </a:cxn>
              <a:cxn ang="0">
                <a:pos x="2516" y="1597"/>
              </a:cxn>
            </a:cxnLst>
            <a:rect l="0" t="0" r="r" b="b"/>
            <a:pathLst>
              <a:path w="2516" h="1597">
                <a:moveTo>
                  <a:pt x="0" y="1573"/>
                </a:moveTo>
                <a:cubicBezTo>
                  <a:pt x="209" y="1087"/>
                  <a:pt x="419" y="601"/>
                  <a:pt x="629" y="339"/>
                </a:cubicBezTo>
                <a:cubicBezTo>
                  <a:pt x="839" y="77"/>
                  <a:pt x="1048" y="0"/>
                  <a:pt x="1258" y="0"/>
                </a:cubicBezTo>
                <a:cubicBezTo>
                  <a:pt x="1468" y="0"/>
                  <a:pt x="1677" y="73"/>
                  <a:pt x="1887" y="339"/>
                </a:cubicBezTo>
                <a:cubicBezTo>
                  <a:pt x="2097" y="605"/>
                  <a:pt x="2306" y="1101"/>
                  <a:pt x="2516" y="159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5050" name="Text Box 10"/>
          <p:cNvSpPr txBox="1">
            <a:spLocks noChangeArrowheads="1"/>
          </p:cNvSpPr>
          <p:nvPr/>
        </p:nvSpPr>
        <p:spPr bwMode="auto">
          <a:xfrm>
            <a:off x="2598738" y="4672013"/>
            <a:ext cx="458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	0.25	0.5	0.75	   1.0</a:t>
            </a:r>
          </a:p>
        </p:txBody>
      </p:sp>
      <p:sp>
        <p:nvSpPr>
          <p:cNvPr id="215051" name="Text Box 11"/>
          <p:cNvSpPr txBox="1">
            <a:spLocks noChangeArrowheads="1"/>
          </p:cNvSpPr>
          <p:nvPr/>
        </p:nvSpPr>
        <p:spPr bwMode="auto">
          <a:xfrm>
            <a:off x="2114550" y="1931988"/>
            <a:ext cx="677863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0.25</a:t>
            </a:r>
          </a:p>
          <a:p>
            <a:pPr eaLnBrk="1" hangingPunct="1"/>
            <a:endParaRPr lang="en-US" sz="2000">
              <a:latin typeface="Arial" pitchFamily="34" charset="0"/>
            </a:endParaRPr>
          </a:p>
          <a:p>
            <a:pPr eaLnBrk="1" hangingPunct="1"/>
            <a:r>
              <a:rPr lang="en-US" sz="2000">
                <a:latin typeface="Arial" pitchFamily="34" charset="0"/>
              </a:rPr>
              <a:t>0.2</a:t>
            </a:r>
          </a:p>
          <a:p>
            <a:pPr eaLnBrk="1" hangingPunct="1"/>
            <a:endParaRPr lang="en-US" sz="2000">
              <a:latin typeface="Arial" pitchFamily="34" charset="0"/>
            </a:endParaRPr>
          </a:p>
          <a:p>
            <a:pPr eaLnBrk="1" hangingPunct="1"/>
            <a:endParaRPr lang="en-US" sz="2000">
              <a:latin typeface="Arial" pitchFamily="34" charset="0"/>
            </a:endParaRPr>
          </a:p>
          <a:p>
            <a:pPr eaLnBrk="1" hangingPunct="1"/>
            <a:r>
              <a:rPr lang="en-US" sz="2000">
                <a:latin typeface="Arial" pitchFamily="34" charset="0"/>
              </a:rPr>
              <a:t>0.1</a:t>
            </a:r>
          </a:p>
          <a:p>
            <a:pPr eaLnBrk="1" hangingPunct="1"/>
            <a:endParaRPr lang="en-US" sz="2000">
              <a:latin typeface="Arial" pitchFamily="34" charset="0"/>
            </a:endParaRPr>
          </a:p>
          <a:p>
            <a:pPr eaLnBrk="1" hangingPunct="1"/>
            <a:endParaRPr lang="en-US" sz="2000">
              <a:latin typeface="Arial" pitchFamily="34" charset="0"/>
            </a:endParaRPr>
          </a:p>
          <a:p>
            <a:pPr eaLnBrk="1" hangingPunct="1"/>
            <a:r>
              <a:rPr lang="en-US" sz="2000">
                <a:latin typeface="Arial" pitchFamily="34" charset="0"/>
              </a:rPr>
              <a:t>0.0</a:t>
            </a:r>
          </a:p>
        </p:txBody>
      </p:sp>
      <p:sp>
        <p:nvSpPr>
          <p:cNvPr id="215052" name="Text Box 12"/>
          <p:cNvSpPr txBox="1">
            <a:spLocks noChangeArrowheads="1"/>
          </p:cNvSpPr>
          <p:nvPr/>
        </p:nvSpPr>
        <p:spPr bwMode="auto">
          <a:xfrm>
            <a:off x="4403725" y="501808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p</a:t>
            </a:r>
            <a:r>
              <a:rPr lang="en-US" sz="2000">
                <a:latin typeface="Arial" pitchFamily="34" charset="0"/>
              </a:rPr>
              <a:t>1</a:t>
            </a:r>
            <a:endParaRPr lang="en-US" sz="2000" i="1">
              <a:latin typeface="Arial" pitchFamily="34" charset="0"/>
            </a:endParaRPr>
          </a:p>
        </p:txBody>
      </p:sp>
      <p:sp>
        <p:nvSpPr>
          <p:cNvPr id="215053" name="Text Box 13"/>
          <p:cNvSpPr txBox="1">
            <a:spLocks noChangeArrowheads="1"/>
          </p:cNvSpPr>
          <p:nvPr/>
        </p:nvSpPr>
        <p:spPr bwMode="auto">
          <a:xfrm rot="-5400000">
            <a:off x="853282" y="3077369"/>
            <a:ext cx="1766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f = p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(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– p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04C1-21AB-475E-8CF5-640075AB45D0}" type="slidenum">
              <a:rPr lang="en-US"/>
              <a:pPr/>
              <a:t>13</a:t>
            </a:fld>
            <a:endParaRPr lang="en-US"/>
          </a:p>
        </p:txBody>
      </p:sp>
      <p:sp>
        <p:nvSpPr>
          <p:cNvPr id="216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Inaccuracy in Transition Density</a:t>
            </a:r>
          </a:p>
        </p:txBody>
      </p:sp>
      <p:sp>
        <p:nvSpPr>
          <p:cNvPr id="216067" name="Line 3"/>
          <p:cNvSpPr>
            <a:spLocks noChangeShapeType="1"/>
          </p:cNvSpPr>
          <p:nvPr/>
        </p:nvSpPr>
        <p:spPr bwMode="auto">
          <a:xfrm>
            <a:off x="2114550" y="2238375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 flipV="1">
            <a:off x="2651125" y="16621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69" name="Line 5"/>
          <p:cNvSpPr>
            <a:spLocks noChangeShapeType="1"/>
          </p:cNvSpPr>
          <p:nvPr/>
        </p:nvSpPr>
        <p:spPr bwMode="auto">
          <a:xfrm flipV="1">
            <a:off x="3189288" y="16621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 flipV="1">
            <a:off x="3727450" y="16621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1" name="Line 7"/>
          <p:cNvSpPr>
            <a:spLocks noChangeShapeType="1"/>
          </p:cNvSpPr>
          <p:nvPr/>
        </p:nvSpPr>
        <p:spPr bwMode="auto">
          <a:xfrm flipV="1">
            <a:off x="4264025" y="16621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2" name="Line 8"/>
          <p:cNvSpPr>
            <a:spLocks noChangeShapeType="1"/>
          </p:cNvSpPr>
          <p:nvPr/>
        </p:nvSpPr>
        <p:spPr bwMode="auto">
          <a:xfrm flipV="1">
            <a:off x="4802188" y="16621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3" name="Line 9"/>
          <p:cNvSpPr>
            <a:spLocks noChangeShapeType="1"/>
          </p:cNvSpPr>
          <p:nvPr/>
        </p:nvSpPr>
        <p:spPr bwMode="auto">
          <a:xfrm flipV="1">
            <a:off x="5340350" y="16621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>
            <a:off x="2651125" y="1662113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5" name="Line 11"/>
          <p:cNvSpPr>
            <a:spLocks noChangeShapeType="1"/>
          </p:cNvSpPr>
          <p:nvPr/>
        </p:nvSpPr>
        <p:spPr bwMode="auto">
          <a:xfrm>
            <a:off x="3189288" y="2238375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6" name="Line 12"/>
          <p:cNvSpPr>
            <a:spLocks noChangeShapeType="1"/>
          </p:cNvSpPr>
          <p:nvPr/>
        </p:nvSpPr>
        <p:spPr bwMode="auto">
          <a:xfrm>
            <a:off x="3727450" y="1662113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7" name="Line 13"/>
          <p:cNvSpPr>
            <a:spLocks noChangeShapeType="1"/>
          </p:cNvSpPr>
          <p:nvPr/>
        </p:nvSpPr>
        <p:spPr bwMode="auto">
          <a:xfrm>
            <a:off x="4264025" y="2238375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8" name="Line 14"/>
          <p:cNvSpPr>
            <a:spLocks noChangeShapeType="1"/>
          </p:cNvSpPr>
          <p:nvPr/>
        </p:nvSpPr>
        <p:spPr bwMode="auto">
          <a:xfrm>
            <a:off x="4802188" y="1662113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9" name="Line 15"/>
          <p:cNvSpPr>
            <a:spLocks noChangeShapeType="1"/>
          </p:cNvSpPr>
          <p:nvPr/>
        </p:nvSpPr>
        <p:spPr bwMode="auto">
          <a:xfrm>
            <a:off x="5340350" y="2238375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0" name="Line 16"/>
          <p:cNvSpPr>
            <a:spLocks noChangeShapeType="1"/>
          </p:cNvSpPr>
          <p:nvPr/>
        </p:nvSpPr>
        <p:spPr bwMode="auto">
          <a:xfrm>
            <a:off x="2651125" y="2430463"/>
            <a:ext cx="538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1" name="Text Box 17"/>
          <p:cNvSpPr txBox="1">
            <a:spLocks noChangeArrowheads="1"/>
          </p:cNvSpPr>
          <p:nvPr/>
        </p:nvSpPr>
        <p:spPr bwMode="auto">
          <a:xfrm>
            <a:off x="2613025" y="2430463"/>
            <a:ext cx="922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1/</a:t>
            </a:r>
            <a:r>
              <a:rPr lang="en-US" sz="2000" i="1">
                <a:latin typeface="Arial" pitchFamily="34" charset="0"/>
              </a:rPr>
              <a:t>f</a:t>
            </a:r>
            <a:r>
              <a:rPr lang="en-US" sz="2000" i="1" baseline="-25000">
                <a:latin typeface="Arial" pitchFamily="34" charset="0"/>
              </a:rPr>
              <a:t>ck</a:t>
            </a:r>
          </a:p>
        </p:txBody>
      </p:sp>
      <p:sp>
        <p:nvSpPr>
          <p:cNvPr id="216082" name="Text Box 18"/>
          <p:cNvSpPr txBox="1">
            <a:spLocks noChangeArrowheads="1"/>
          </p:cNvSpPr>
          <p:nvPr/>
        </p:nvSpPr>
        <p:spPr bwMode="auto">
          <a:xfrm>
            <a:off x="793750" y="1674813"/>
            <a:ext cx="1243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p</a:t>
            </a:r>
            <a:r>
              <a:rPr lang="en-US" sz="2000">
                <a:latin typeface="Arial" pitchFamily="34" charset="0"/>
              </a:rPr>
              <a:t>1 = 0.5</a:t>
            </a:r>
          </a:p>
        </p:txBody>
      </p:sp>
      <p:sp>
        <p:nvSpPr>
          <p:cNvPr id="216083" name="Text Box 19"/>
          <p:cNvSpPr txBox="1">
            <a:spLocks noChangeArrowheads="1"/>
          </p:cNvSpPr>
          <p:nvPr/>
        </p:nvSpPr>
        <p:spPr bwMode="auto">
          <a:xfrm>
            <a:off x="6761163" y="1700213"/>
            <a:ext cx="1766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T = </a:t>
            </a:r>
            <a:r>
              <a:rPr lang="en-US" sz="2000">
                <a:latin typeface="Arial" pitchFamily="34" charset="0"/>
              </a:rPr>
              <a:t>1.0</a:t>
            </a:r>
            <a:endParaRPr lang="en-US" sz="2000" i="1">
              <a:latin typeface="Arial" pitchFamily="34" charset="0"/>
            </a:endParaRPr>
          </a:p>
        </p:txBody>
      </p:sp>
      <p:sp>
        <p:nvSpPr>
          <p:cNvPr id="216084" name="Line 20"/>
          <p:cNvSpPr>
            <a:spLocks noChangeShapeType="1"/>
          </p:cNvSpPr>
          <p:nvPr/>
        </p:nvSpPr>
        <p:spPr bwMode="auto">
          <a:xfrm>
            <a:off x="2114550" y="3621088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5" name="Line 21"/>
          <p:cNvSpPr>
            <a:spLocks noChangeShapeType="1"/>
          </p:cNvSpPr>
          <p:nvPr/>
        </p:nvSpPr>
        <p:spPr bwMode="auto">
          <a:xfrm flipV="1">
            <a:off x="2651125" y="30448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6" name="Line 22"/>
          <p:cNvSpPr>
            <a:spLocks noChangeShapeType="1"/>
          </p:cNvSpPr>
          <p:nvPr/>
        </p:nvSpPr>
        <p:spPr bwMode="auto">
          <a:xfrm flipV="1">
            <a:off x="3189288" y="30448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7" name="Line 23"/>
          <p:cNvSpPr>
            <a:spLocks noChangeShapeType="1"/>
          </p:cNvSpPr>
          <p:nvPr/>
        </p:nvSpPr>
        <p:spPr bwMode="auto">
          <a:xfrm flipV="1">
            <a:off x="3727450" y="30448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8" name="Line 24"/>
          <p:cNvSpPr>
            <a:spLocks noChangeShapeType="1"/>
          </p:cNvSpPr>
          <p:nvPr/>
        </p:nvSpPr>
        <p:spPr bwMode="auto">
          <a:xfrm flipV="1">
            <a:off x="4840288" y="30448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9" name="Line 25"/>
          <p:cNvSpPr>
            <a:spLocks noChangeShapeType="1"/>
          </p:cNvSpPr>
          <p:nvPr/>
        </p:nvSpPr>
        <p:spPr bwMode="auto">
          <a:xfrm>
            <a:off x="2651125" y="3044825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0" name="Line 26"/>
          <p:cNvSpPr>
            <a:spLocks noChangeShapeType="1"/>
          </p:cNvSpPr>
          <p:nvPr/>
        </p:nvSpPr>
        <p:spPr bwMode="auto">
          <a:xfrm>
            <a:off x="3189288" y="3621088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1" name="Line 27"/>
          <p:cNvSpPr>
            <a:spLocks noChangeShapeType="1"/>
          </p:cNvSpPr>
          <p:nvPr/>
        </p:nvSpPr>
        <p:spPr bwMode="auto">
          <a:xfrm>
            <a:off x="3727450" y="3044825"/>
            <a:ext cx="1112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2" name="Line 28"/>
          <p:cNvSpPr>
            <a:spLocks noChangeShapeType="1"/>
          </p:cNvSpPr>
          <p:nvPr/>
        </p:nvSpPr>
        <p:spPr bwMode="auto">
          <a:xfrm>
            <a:off x="4840288" y="3621088"/>
            <a:ext cx="10366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3" name="Text Box 29"/>
          <p:cNvSpPr txBox="1">
            <a:spLocks noChangeArrowheads="1"/>
          </p:cNvSpPr>
          <p:nvPr/>
        </p:nvSpPr>
        <p:spPr bwMode="auto">
          <a:xfrm>
            <a:off x="793750" y="3057525"/>
            <a:ext cx="1243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p</a:t>
            </a:r>
            <a:r>
              <a:rPr lang="en-US" sz="2000">
                <a:latin typeface="Arial" pitchFamily="34" charset="0"/>
              </a:rPr>
              <a:t>1 = 0.5</a:t>
            </a:r>
          </a:p>
        </p:txBody>
      </p:sp>
      <p:sp>
        <p:nvSpPr>
          <p:cNvPr id="216094" name="Text Box 30"/>
          <p:cNvSpPr txBox="1">
            <a:spLocks noChangeArrowheads="1"/>
          </p:cNvSpPr>
          <p:nvPr/>
        </p:nvSpPr>
        <p:spPr bwMode="auto">
          <a:xfrm>
            <a:off x="6799263" y="312102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T = </a:t>
            </a:r>
            <a:r>
              <a:rPr lang="en-US" sz="2000">
                <a:latin typeface="Arial" pitchFamily="34" charset="0"/>
              </a:rPr>
              <a:t>4/6</a:t>
            </a:r>
            <a:endParaRPr lang="en-US" sz="2000" i="1">
              <a:latin typeface="Arial" pitchFamily="34" charset="0"/>
            </a:endParaRPr>
          </a:p>
        </p:txBody>
      </p:sp>
      <p:sp>
        <p:nvSpPr>
          <p:cNvPr id="216095" name="Line 31"/>
          <p:cNvSpPr>
            <a:spLocks noChangeShapeType="1"/>
          </p:cNvSpPr>
          <p:nvPr/>
        </p:nvSpPr>
        <p:spPr bwMode="auto">
          <a:xfrm flipV="1">
            <a:off x="4264025" y="4311650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6" name="Line 32"/>
          <p:cNvSpPr>
            <a:spLocks noChangeShapeType="1"/>
          </p:cNvSpPr>
          <p:nvPr/>
        </p:nvSpPr>
        <p:spPr bwMode="auto">
          <a:xfrm>
            <a:off x="2114550" y="4887913"/>
            <a:ext cx="2149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7" name="Line 33"/>
          <p:cNvSpPr>
            <a:spLocks noChangeShapeType="1"/>
          </p:cNvSpPr>
          <p:nvPr/>
        </p:nvSpPr>
        <p:spPr bwMode="auto">
          <a:xfrm>
            <a:off x="4264025" y="4311650"/>
            <a:ext cx="2151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8" name="Text Box 34"/>
          <p:cNvSpPr txBox="1">
            <a:spLocks noChangeArrowheads="1"/>
          </p:cNvSpPr>
          <p:nvPr/>
        </p:nvSpPr>
        <p:spPr bwMode="auto">
          <a:xfrm>
            <a:off x="793750" y="4324350"/>
            <a:ext cx="1243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p</a:t>
            </a:r>
            <a:r>
              <a:rPr lang="en-US" sz="2000">
                <a:latin typeface="Arial" pitchFamily="34" charset="0"/>
              </a:rPr>
              <a:t>1 = 0.5</a:t>
            </a:r>
          </a:p>
        </p:txBody>
      </p:sp>
      <p:sp>
        <p:nvSpPr>
          <p:cNvPr id="216099" name="Text Box 35"/>
          <p:cNvSpPr txBox="1">
            <a:spLocks noChangeArrowheads="1"/>
          </p:cNvSpPr>
          <p:nvPr/>
        </p:nvSpPr>
        <p:spPr bwMode="auto">
          <a:xfrm>
            <a:off x="6799263" y="4349750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T = </a:t>
            </a:r>
            <a:r>
              <a:rPr lang="en-US" sz="2000">
                <a:latin typeface="Arial" pitchFamily="34" charset="0"/>
              </a:rPr>
              <a:t>1/6</a:t>
            </a:r>
            <a:endParaRPr lang="en-US" sz="2000" i="1" baseline="-25000">
              <a:latin typeface="Arial" pitchFamily="34" charset="0"/>
            </a:endParaRPr>
          </a:p>
        </p:txBody>
      </p:sp>
      <p:sp>
        <p:nvSpPr>
          <p:cNvPr id="216100" name="Rectangle 36"/>
          <p:cNvSpPr>
            <a:spLocks noChangeArrowheads="1"/>
          </p:cNvSpPr>
          <p:nvPr/>
        </p:nvSpPr>
        <p:spPr bwMode="auto">
          <a:xfrm>
            <a:off x="923925" y="5310188"/>
            <a:ext cx="6653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Observe that the formula</a:t>
            </a:r>
            <a:r>
              <a:rPr lang="en-US" sz="2000" i="1">
                <a:latin typeface="Arial" pitchFamily="34" charset="0"/>
              </a:rPr>
              <a:t>, T</a:t>
            </a:r>
            <a:r>
              <a:rPr lang="en-US" sz="2000">
                <a:latin typeface="Arial" pitchFamily="34" charset="0"/>
              </a:rPr>
              <a:t> = 2 </a:t>
            </a:r>
            <a:r>
              <a:rPr lang="en-US" sz="2000" i="1">
                <a:latin typeface="Arial" pitchFamily="34" charset="0"/>
              </a:rPr>
              <a:t>p</a:t>
            </a:r>
            <a:r>
              <a:rPr lang="en-US" sz="2000">
                <a:latin typeface="Arial" pitchFamily="34" charset="0"/>
              </a:rPr>
              <a:t>1 (1 – </a:t>
            </a:r>
            <a:r>
              <a:rPr lang="en-US" sz="2000" i="1">
                <a:latin typeface="Arial" pitchFamily="34" charset="0"/>
              </a:rPr>
              <a:t>p</a:t>
            </a:r>
            <a:r>
              <a:rPr lang="en-US" sz="2000">
                <a:latin typeface="Arial" pitchFamily="34" charset="0"/>
              </a:rPr>
              <a:t>1), is not correct.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504C1-21AB-475E-8CF5-640075AB45D0}" type="slidenum">
              <a:rPr lang="en-US"/>
              <a:pPr/>
              <a:t>14</a:t>
            </a:fld>
            <a:endParaRPr lang="en-US"/>
          </a:p>
        </p:txBody>
      </p:sp>
      <p:sp>
        <p:nvSpPr>
          <p:cNvPr id="216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Inaccuracy in Transition Density</a:t>
            </a:r>
          </a:p>
        </p:txBody>
      </p:sp>
      <p:sp>
        <p:nvSpPr>
          <p:cNvPr id="216067" name="Line 3"/>
          <p:cNvSpPr>
            <a:spLocks noChangeShapeType="1"/>
          </p:cNvSpPr>
          <p:nvPr/>
        </p:nvSpPr>
        <p:spPr bwMode="auto">
          <a:xfrm>
            <a:off x="2114550" y="2238375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 flipV="1">
            <a:off x="2651125" y="16621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69" name="Line 5"/>
          <p:cNvSpPr>
            <a:spLocks noChangeShapeType="1"/>
          </p:cNvSpPr>
          <p:nvPr/>
        </p:nvSpPr>
        <p:spPr bwMode="auto">
          <a:xfrm flipV="1">
            <a:off x="3189288" y="16621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0" name="Line 6"/>
          <p:cNvSpPr>
            <a:spLocks noChangeShapeType="1"/>
          </p:cNvSpPr>
          <p:nvPr/>
        </p:nvSpPr>
        <p:spPr bwMode="auto">
          <a:xfrm flipV="1">
            <a:off x="3727450" y="16621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1" name="Line 7"/>
          <p:cNvSpPr>
            <a:spLocks noChangeShapeType="1"/>
          </p:cNvSpPr>
          <p:nvPr/>
        </p:nvSpPr>
        <p:spPr bwMode="auto">
          <a:xfrm flipV="1">
            <a:off x="4264025" y="16621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2" name="Line 8"/>
          <p:cNvSpPr>
            <a:spLocks noChangeShapeType="1"/>
          </p:cNvSpPr>
          <p:nvPr/>
        </p:nvSpPr>
        <p:spPr bwMode="auto">
          <a:xfrm flipV="1">
            <a:off x="4802188" y="16621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3" name="Line 9"/>
          <p:cNvSpPr>
            <a:spLocks noChangeShapeType="1"/>
          </p:cNvSpPr>
          <p:nvPr/>
        </p:nvSpPr>
        <p:spPr bwMode="auto">
          <a:xfrm flipV="1">
            <a:off x="5340350" y="166211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>
            <a:off x="2651125" y="1662113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5" name="Line 11"/>
          <p:cNvSpPr>
            <a:spLocks noChangeShapeType="1"/>
          </p:cNvSpPr>
          <p:nvPr/>
        </p:nvSpPr>
        <p:spPr bwMode="auto">
          <a:xfrm>
            <a:off x="3189288" y="2238375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6" name="Line 12"/>
          <p:cNvSpPr>
            <a:spLocks noChangeShapeType="1"/>
          </p:cNvSpPr>
          <p:nvPr/>
        </p:nvSpPr>
        <p:spPr bwMode="auto">
          <a:xfrm>
            <a:off x="3727450" y="1662113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7" name="Line 13"/>
          <p:cNvSpPr>
            <a:spLocks noChangeShapeType="1"/>
          </p:cNvSpPr>
          <p:nvPr/>
        </p:nvSpPr>
        <p:spPr bwMode="auto">
          <a:xfrm>
            <a:off x="4264025" y="2238375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8" name="Line 14"/>
          <p:cNvSpPr>
            <a:spLocks noChangeShapeType="1"/>
          </p:cNvSpPr>
          <p:nvPr/>
        </p:nvSpPr>
        <p:spPr bwMode="auto">
          <a:xfrm>
            <a:off x="4802188" y="1662113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79" name="Line 15"/>
          <p:cNvSpPr>
            <a:spLocks noChangeShapeType="1"/>
          </p:cNvSpPr>
          <p:nvPr/>
        </p:nvSpPr>
        <p:spPr bwMode="auto">
          <a:xfrm>
            <a:off x="5340350" y="2238375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0" name="Line 16"/>
          <p:cNvSpPr>
            <a:spLocks noChangeShapeType="1"/>
          </p:cNvSpPr>
          <p:nvPr/>
        </p:nvSpPr>
        <p:spPr bwMode="auto">
          <a:xfrm>
            <a:off x="2651125" y="2430463"/>
            <a:ext cx="538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1" name="Text Box 17"/>
          <p:cNvSpPr txBox="1">
            <a:spLocks noChangeArrowheads="1"/>
          </p:cNvSpPr>
          <p:nvPr/>
        </p:nvSpPr>
        <p:spPr bwMode="auto">
          <a:xfrm>
            <a:off x="2613025" y="2430463"/>
            <a:ext cx="922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1/</a:t>
            </a:r>
            <a:r>
              <a:rPr lang="en-US" sz="2000" i="1">
                <a:latin typeface="Arial" pitchFamily="34" charset="0"/>
              </a:rPr>
              <a:t>f</a:t>
            </a:r>
            <a:r>
              <a:rPr lang="en-US" sz="2000" i="1" baseline="-25000">
                <a:latin typeface="Arial" pitchFamily="34" charset="0"/>
              </a:rPr>
              <a:t>ck</a:t>
            </a:r>
          </a:p>
        </p:txBody>
      </p:sp>
      <p:sp>
        <p:nvSpPr>
          <p:cNvPr id="216082" name="Text Box 18"/>
          <p:cNvSpPr txBox="1">
            <a:spLocks noChangeArrowheads="1"/>
          </p:cNvSpPr>
          <p:nvPr/>
        </p:nvSpPr>
        <p:spPr bwMode="auto">
          <a:xfrm>
            <a:off x="793750" y="1674813"/>
            <a:ext cx="1243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p</a:t>
            </a:r>
            <a:r>
              <a:rPr lang="en-US" sz="2000">
                <a:latin typeface="Arial" pitchFamily="34" charset="0"/>
              </a:rPr>
              <a:t>1 = 0.5</a:t>
            </a:r>
          </a:p>
        </p:txBody>
      </p:sp>
      <p:sp>
        <p:nvSpPr>
          <p:cNvPr id="216083" name="Text Box 19"/>
          <p:cNvSpPr txBox="1">
            <a:spLocks noChangeArrowheads="1"/>
          </p:cNvSpPr>
          <p:nvPr/>
        </p:nvSpPr>
        <p:spPr bwMode="auto">
          <a:xfrm>
            <a:off x="6761163" y="1700213"/>
            <a:ext cx="1766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T = </a:t>
            </a:r>
            <a:r>
              <a:rPr lang="en-US" sz="2000">
                <a:latin typeface="Arial" pitchFamily="34" charset="0"/>
              </a:rPr>
              <a:t>1.0</a:t>
            </a:r>
            <a:endParaRPr lang="en-US" sz="2000" i="1">
              <a:latin typeface="Arial" pitchFamily="34" charset="0"/>
            </a:endParaRPr>
          </a:p>
        </p:txBody>
      </p:sp>
      <p:sp>
        <p:nvSpPr>
          <p:cNvPr id="216084" name="Line 20"/>
          <p:cNvSpPr>
            <a:spLocks noChangeShapeType="1"/>
          </p:cNvSpPr>
          <p:nvPr/>
        </p:nvSpPr>
        <p:spPr bwMode="auto">
          <a:xfrm>
            <a:off x="2114550" y="3621088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5" name="Line 21"/>
          <p:cNvSpPr>
            <a:spLocks noChangeShapeType="1"/>
          </p:cNvSpPr>
          <p:nvPr/>
        </p:nvSpPr>
        <p:spPr bwMode="auto">
          <a:xfrm flipV="1">
            <a:off x="2651125" y="30448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6" name="Line 22"/>
          <p:cNvSpPr>
            <a:spLocks noChangeShapeType="1"/>
          </p:cNvSpPr>
          <p:nvPr/>
        </p:nvSpPr>
        <p:spPr bwMode="auto">
          <a:xfrm flipV="1">
            <a:off x="3189288" y="30448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7" name="Line 23"/>
          <p:cNvSpPr>
            <a:spLocks noChangeShapeType="1"/>
          </p:cNvSpPr>
          <p:nvPr/>
        </p:nvSpPr>
        <p:spPr bwMode="auto">
          <a:xfrm flipV="1">
            <a:off x="3727450" y="30448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8" name="Line 24"/>
          <p:cNvSpPr>
            <a:spLocks noChangeShapeType="1"/>
          </p:cNvSpPr>
          <p:nvPr/>
        </p:nvSpPr>
        <p:spPr bwMode="auto">
          <a:xfrm flipV="1">
            <a:off x="4840288" y="30448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89" name="Line 25"/>
          <p:cNvSpPr>
            <a:spLocks noChangeShapeType="1"/>
          </p:cNvSpPr>
          <p:nvPr/>
        </p:nvSpPr>
        <p:spPr bwMode="auto">
          <a:xfrm>
            <a:off x="2651125" y="3044825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0" name="Line 26"/>
          <p:cNvSpPr>
            <a:spLocks noChangeShapeType="1"/>
          </p:cNvSpPr>
          <p:nvPr/>
        </p:nvSpPr>
        <p:spPr bwMode="auto">
          <a:xfrm>
            <a:off x="3189288" y="3621088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1" name="Line 27"/>
          <p:cNvSpPr>
            <a:spLocks noChangeShapeType="1"/>
          </p:cNvSpPr>
          <p:nvPr/>
        </p:nvSpPr>
        <p:spPr bwMode="auto">
          <a:xfrm>
            <a:off x="3727450" y="3044825"/>
            <a:ext cx="1112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2" name="Line 28"/>
          <p:cNvSpPr>
            <a:spLocks noChangeShapeType="1"/>
          </p:cNvSpPr>
          <p:nvPr/>
        </p:nvSpPr>
        <p:spPr bwMode="auto">
          <a:xfrm>
            <a:off x="4840288" y="3621088"/>
            <a:ext cx="10366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3" name="Text Box 29"/>
          <p:cNvSpPr txBox="1">
            <a:spLocks noChangeArrowheads="1"/>
          </p:cNvSpPr>
          <p:nvPr/>
        </p:nvSpPr>
        <p:spPr bwMode="auto">
          <a:xfrm>
            <a:off x="793750" y="3057525"/>
            <a:ext cx="1243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p</a:t>
            </a:r>
            <a:r>
              <a:rPr lang="en-US" sz="2000">
                <a:latin typeface="Arial" pitchFamily="34" charset="0"/>
              </a:rPr>
              <a:t>1 = 0.5</a:t>
            </a:r>
          </a:p>
        </p:txBody>
      </p:sp>
      <p:sp>
        <p:nvSpPr>
          <p:cNvPr id="216094" name="Text Box 30"/>
          <p:cNvSpPr txBox="1">
            <a:spLocks noChangeArrowheads="1"/>
          </p:cNvSpPr>
          <p:nvPr/>
        </p:nvSpPr>
        <p:spPr bwMode="auto">
          <a:xfrm>
            <a:off x="6799263" y="312102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T = </a:t>
            </a:r>
            <a:r>
              <a:rPr lang="en-US" sz="2000">
                <a:latin typeface="Arial" pitchFamily="34" charset="0"/>
              </a:rPr>
              <a:t>4/6</a:t>
            </a:r>
            <a:endParaRPr lang="en-US" sz="2000" i="1">
              <a:latin typeface="Arial" pitchFamily="34" charset="0"/>
            </a:endParaRPr>
          </a:p>
        </p:txBody>
      </p:sp>
      <p:sp>
        <p:nvSpPr>
          <p:cNvPr id="216095" name="Line 31"/>
          <p:cNvSpPr>
            <a:spLocks noChangeShapeType="1"/>
          </p:cNvSpPr>
          <p:nvPr/>
        </p:nvSpPr>
        <p:spPr bwMode="auto">
          <a:xfrm flipV="1">
            <a:off x="4264025" y="4311650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6" name="Line 32"/>
          <p:cNvSpPr>
            <a:spLocks noChangeShapeType="1"/>
          </p:cNvSpPr>
          <p:nvPr/>
        </p:nvSpPr>
        <p:spPr bwMode="auto">
          <a:xfrm>
            <a:off x="2114550" y="4887913"/>
            <a:ext cx="2149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7" name="Line 33"/>
          <p:cNvSpPr>
            <a:spLocks noChangeShapeType="1"/>
          </p:cNvSpPr>
          <p:nvPr/>
        </p:nvSpPr>
        <p:spPr bwMode="auto">
          <a:xfrm>
            <a:off x="4264025" y="4311650"/>
            <a:ext cx="2151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6098" name="Text Box 34"/>
          <p:cNvSpPr txBox="1">
            <a:spLocks noChangeArrowheads="1"/>
          </p:cNvSpPr>
          <p:nvPr/>
        </p:nvSpPr>
        <p:spPr bwMode="auto">
          <a:xfrm>
            <a:off x="793750" y="4324350"/>
            <a:ext cx="1243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p</a:t>
            </a:r>
            <a:r>
              <a:rPr lang="en-US" sz="2000">
                <a:latin typeface="Arial" pitchFamily="34" charset="0"/>
              </a:rPr>
              <a:t>1 = 0.5</a:t>
            </a:r>
          </a:p>
        </p:txBody>
      </p:sp>
      <p:sp>
        <p:nvSpPr>
          <p:cNvPr id="216099" name="Text Box 35"/>
          <p:cNvSpPr txBox="1">
            <a:spLocks noChangeArrowheads="1"/>
          </p:cNvSpPr>
          <p:nvPr/>
        </p:nvSpPr>
        <p:spPr bwMode="auto">
          <a:xfrm>
            <a:off x="6799263" y="4349750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T = </a:t>
            </a:r>
            <a:r>
              <a:rPr lang="en-US" sz="2000">
                <a:latin typeface="Arial" pitchFamily="34" charset="0"/>
              </a:rPr>
              <a:t>1/6</a:t>
            </a:r>
            <a:endParaRPr lang="en-US" sz="2000" i="1" baseline="-25000">
              <a:latin typeface="Arial" pitchFamily="34" charset="0"/>
            </a:endParaRPr>
          </a:p>
        </p:txBody>
      </p:sp>
      <p:sp>
        <p:nvSpPr>
          <p:cNvPr id="216100" name="Rectangle 36"/>
          <p:cNvSpPr>
            <a:spLocks noChangeArrowheads="1"/>
          </p:cNvSpPr>
          <p:nvPr/>
        </p:nvSpPr>
        <p:spPr bwMode="auto">
          <a:xfrm>
            <a:off x="923925" y="5310188"/>
            <a:ext cx="6653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Observe that the formula</a:t>
            </a:r>
            <a:r>
              <a:rPr lang="en-US" sz="2000" i="1">
                <a:latin typeface="Arial" pitchFamily="34" charset="0"/>
              </a:rPr>
              <a:t>, T</a:t>
            </a:r>
            <a:r>
              <a:rPr lang="en-US" sz="2000">
                <a:latin typeface="Arial" pitchFamily="34" charset="0"/>
              </a:rPr>
              <a:t> = 2 </a:t>
            </a:r>
            <a:r>
              <a:rPr lang="en-US" sz="2000" i="1">
                <a:latin typeface="Arial" pitchFamily="34" charset="0"/>
              </a:rPr>
              <a:t>p</a:t>
            </a:r>
            <a:r>
              <a:rPr lang="en-US" sz="2000">
                <a:latin typeface="Arial" pitchFamily="34" charset="0"/>
              </a:rPr>
              <a:t>1 (1 – </a:t>
            </a:r>
            <a:r>
              <a:rPr lang="en-US" sz="2000" i="1">
                <a:latin typeface="Arial" pitchFamily="34" charset="0"/>
              </a:rPr>
              <a:t>p</a:t>
            </a:r>
            <a:r>
              <a:rPr lang="en-US" sz="2000">
                <a:latin typeface="Arial" pitchFamily="34" charset="0"/>
              </a:rPr>
              <a:t>1), is not correct.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E2257-A081-43F2-9B56-F66EFB3F4828}" type="slidenum">
              <a:rPr lang="en-US"/>
              <a:pPr/>
              <a:t>15</a:t>
            </a:fld>
            <a:endParaRPr lang="en-US"/>
          </a:p>
        </p:txBody>
      </p:sp>
      <p:sp>
        <p:nvSpPr>
          <p:cNvPr id="217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 for Error and Correction</a:t>
            </a:r>
          </a:p>
        </p:txBody>
      </p:sp>
      <p:sp>
        <p:nvSpPr>
          <p:cNvPr id="2170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69875" y="1665433"/>
            <a:ext cx="864235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Probability of transition is not independent of the present state of the signal.</a:t>
            </a:r>
          </a:p>
          <a:p>
            <a:pPr>
              <a:lnSpc>
                <a:spcPct val="90000"/>
              </a:lnSpc>
            </a:pPr>
            <a:r>
              <a:rPr lang="en-US" dirty="0"/>
              <a:t>Determine probability </a:t>
            </a:r>
            <a:r>
              <a:rPr lang="en-US" i="1" dirty="0"/>
              <a:t>p </a:t>
            </a:r>
            <a:r>
              <a:rPr lang="en-US" dirty="0"/>
              <a:t>01 of a 0→1 transition.</a:t>
            </a:r>
          </a:p>
          <a:p>
            <a:pPr>
              <a:lnSpc>
                <a:spcPct val="90000"/>
              </a:lnSpc>
            </a:pPr>
            <a:r>
              <a:rPr lang="en-US" dirty="0"/>
              <a:t>Recognize </a:t>
            </a:r>
            <a:r>
              <a:rPr lang="en-US" i="1" dirty="0"/>
              <a:t>p </a:t>
            </a:r>
            <a:r>
              <a:rPr lang="en-US" dirty="0"/>
              <a:t>01 ≠ </a:t>
            </a:r>
            <a:r>
              <a:rPr lang="en-US" i="1" dirty="0"/>
              <a:t>p </a:t>
            </a:r>
            <a:r>
              <a:rPr lang="en-US" dirty="0"/>
              <a:t>0 × </a:t>
            </a:r>
            <a:r>
              <a:rPr lang="en-US" i="1" dirty="0"/>
              <a:t>p </a:t>
            </a:r>
            <a:r>
              <a:rPr lang="en-US" dirty="0"/>
              <a:t>1</a:t>
            </a:r>
          </a:p>
          <a:p>
            <a:pPr>
              <a:lnSpc>
                <a:spcPct val="90000"/>
              </a:lnSpc>
            </a:pPr>
            <a:r>
              <a:rPr lang="en-US" dirty="0"/>
              <a:t>We obtain </a:t>
            </a:r>
            <a:r>
              <a:rPr lang="en-US" i="1" dirty="0"/>
              <a:t>p </a:t>
            </a:r>
            <a:r>
              <a:rPr lang="en-US" dirty="0"/>
              <a:t>1 = (1 </a:t>
            </a:r>
            <a:r>
              <a:rPr lang="en-US" dirty="0">
                <a:latin typeface="Arial"/>
              </a:rPr>
              <a:t>–</a:t>
            </a:r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/>
              <a:t>1)</a:t>
            </a:r>
            <a:r>
              <a:rPr lang="en-US" i="1" dirty="0"/>
              <a:t>p </a:t>
            </a:r>
            <a:r>
              <a:rPr lang="en-US" dirty="0"/>
              <a:t>01 + </a:t>
            </a:r>
            <a:r>
              <a:rPr lang="en-US" i="1" dirty="0"/>
              <a:t>p </a:t>
            </a:r>
            <a:r>
              <a:rPr lang="en-US" dirty="0"/>
              <a:t>1 </a:t>
            </a:r>
            <a:r>
              <a:rPr lang="en-US" i="1" dirty="0"/>
              <a:t>p </a:t>
            </a:r>
            <a:r>
              <a:rPr lang="en-US" dirty="0"/>
              <a:t>11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				  </a:t>
            </a:r>
            <a:r>
              <a:rPr lang="en-US" i="1" dirty="0"/>
              <a:t>p </a:t>
            </a:r>
            <a:r>
              <a:rPr lang="en-US" dirty="0"/>
              <a:t>01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		</a:t>
            </a:r>
            <a:r>
              <a:rPr lang="en-US" i="1" dirty="0"/>
              <a:t>p </a:t>
            </a:r>
            <a:r>
              <a:rPr lang="en-US" dirty="0"/>
              <a:t>1 =  ─────────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			  1 </a:t>
            </a:r>
            <a:r>
              <a:rPr lang="en-US" dirty="0">
                <a:latin typeface="Arial"/>
              </a:rPr>
              <a:t>–</a:t>
            </a:r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/>
              <a:t>11 + </a:t>
            </a:r>
            <a:r>
              <a:rPr lang="en-US" i="1" dirty="0"/>
              <a:t>p </a:t>
            </a:r>
            <a:r>
              <a:rPr lang="en-US" dirty="0"/>
              <a:t>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32A57-63C3-4E4D-9B01-53D0848B539B}" type="slidenum">
              <a:rPr lang="en-US"/>
              <a:pPr/>
              <a:t>16</a:t>
            </a:fld>
            <a:endParaRPr lang="en-US"/>
          </a:p>
        </p:txBody>
      </p:sp>
      <p:sp>
        <p:nvSpPr>
          <p:cNvPr id="218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Correction (Cont.)</a:t>
            </a:r>
          </a:p>
        </p:txBody>
      </p:sp>
      <p:sp>
        <p:nvSpPr>
          <p:cNvPr id="2181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1963" y="1547813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Since </a:t>
            </a:r>
            <a:r>
              <a:rPr lang="en-US" i="1"/>
              <a:t>p </a:t>
            </a:r>
            <a:r>
              <a:rPr lang="en-US"/>
              <a:t>11 + </a:t>
            </a:r>
            <a:r>
              <a:rPr lang="en-US" i="1"/>
              <a:t>p </a:t>
            </a:r>
            <a:r>
              <a:rPr lang="en-US"/>
              <a:t>10 = 1, i.e., given that the signal was previously 1, its present value can be either 1 or 0.</a:t>
            </a:r>
          </a:p>
          <a:p>
            <a:pPr>
              <a:lnSpc>
                <a:spcPct val="90000"/>
              </a:lnSpc>
            </a:pPr>
            <a:r>
              <a:rPr lang="en-US"/>
              <a:t>Therefore,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i="1"/>
              <a:t>					       p </a:t>
            </a:r>
            <a:r>
              <a:rPr lang="en-US"/>
              <a:t>01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	</a:t>
            </a:r>
            <a:r>
              <a:rPr lang="en-US" i="1"/>
              <a:t>p </a:t>
            </a:r>
            <a:r>
              <a:rPr lang="en-US"/>
              <a:t>1  =  ──────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			  </a:t>
            </a:r>
            <a:r>
              <a:rPr lang="en-US" i="1"/>
              <a:t>p </a:t>
            </a:r>
            <a:r>
              <a:rPr lang="en-US"/>
              <a:t>10 + </a:t>
            </a:r>
            <a:r>
              <a:rPr lang="en-US" i="1"/>
              <a:t>p </a:t>
            </a:r>
            <a:r>
              <a:rPr lang="en-US"/>
              <a:t>01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This uniquely gives signal probability as a function of transition probabilities.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4BC88-5F08-4742-B355-F6FAD07A89ED}" type="slidenum">
              <a:rPr lang="en-US"/>
              <a:pPr/>
              <a:t>17</a:t>
            </a:fld>
            <a:endParaRPr lang="en-US"/>
          </a:p>
        </p:txBody>
      </p:sp>
      <p:sp>
        <p:nvSpPr>
          <p:cNvPr id="219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Transition and Signal Probabilities</a:t>
            </a:r>
          </a:p>
        </p:txBody>
      </p:sp>
      <p:sp>
        <p:nvSpPr>
          <p:cNvPr id="219139" name="Line 3"/>
          <p:cNvSpPr>
            <a:spLocks noChangeShapeType="1"/>
          </p:cNvSpPr>
          <p:nvPr/>
        </p:nvSpPr>
        <p:spPr bwMode="auto">
          <a:xfrm>
            <a:off x="2192338" y="2622550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40" name="Line 4"/>
          <p:cNvSpPr>
            <a:spLocks noChangeShapeType="1"/>
          </p:cNvSpPr>
          <p:nvPr/>
        </p:nvSpPr>
        <p:spPr bwMode="auto">
          <a:xfrm flipV="1">
            <a:off x="2728913" y="204628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41" name="Line 5"/>
          <p:cNvSpPr>
            <a:spLocks noChangeShapeType="1"/>
          </p:cNvSpPr>
          <p:nvPr/>
        </p:nvSpPr>
        <p:spPr bwMode="auto">
          <a:xfrm flipV="1">
            <a:off x="3267075" y="204628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42" name="Line 6"/>
          <p:cNvSpPr>
            <a:spLocks noChangeShapeType="1"/>
          </p:cNvSpPr>
          <p:nvPr/>
        </p:nvSpPr>
        <p:spPr bwMode="auto">
          <a:xfrm flipV="1">
            <a:off x="3805238" y="204628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43" name="Line 7"/>
          <p:cNvSpPr>
            <a:spLocks noChangeShapeType="1"/>
          </p:cNvSpPr>
          <p:nvPr/>
        </p:nvSpPr>
        <p:spPr bwMode="auto">
          <a:xfrm flipV="1">
            <a:off x="4341813" y="204628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44" name="Line 8"/>
          <p:cNvSpPr>
            <a:spLocks noChangeShapeType="1"/>
          </p:cNvSpPr>
          <p:nvPr/>
        </p:nvSpPr>
        <p:spPr bwMode="auto">
          <a:xfrm flipV="1">
            <a:off x="4879975" y="204628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45" name="Line 9"/>
          <p:cNvSpPr>
            <a:spLocks noChangeShapeType="1"/>
          </p:cNvSpPr>
          <p:nvPr/>
        </p:nvSpPr>
        <p:spPr bwMode="auto">
          <a:xfrm flipV="1">
            <a:off x="5418138" y="204628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46" name="Line 10"/>
          <p:cNvSpPr>
            <a:spLocks noChangeShapeType="1"/>
          </p:cNvSpPr>
          <p:nvPr/>
        </p:nvSpPr>
        <p:spPr bwMode="auto">
          <a:xfrm>
            <a:off x="2728913" y="2046288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47" name="Line 11"/>
          <p:cNvSpPr>
            <a:spLocks noChangeShapeType="1"/>
          </p:cNvSpPr>
          <p:nvPr/>
        </p:nvSpPr>
        <p:spPr bwMode="auto">
          <a:xfrm>
            <a:off x="3267075" y="2622550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48" name="Line 12"/>
          <p:cNvSpPr>
            <a:spLocks noChangeShapeType="1"/>
          </p:cNvSpPr>
          <p:nvPr/>
        </p:nvSpPr>
        <p:spPr bwMode="auto">
          <a:xfrm>
            <a:off x="3805238" y="2046288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49" name="Line 13"/>
          <p:cNvSpPr>
            <a:spLocks noChangeShapeType="1"/>
          </p:cNvSpPr>
          <p:nvPr/>
        </p:nvSpPr>
        <p:spPr bwMode="auto">
          <a:xfrm>
            <a:off x="4341813" y="2622550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50" name="Line 14"/>
          <p:cNvSpPr>
            <a:spLocks noChangeShapeType="1"/>
          </p:cNvSpPr>
          <p:nvPr/>
        </p:nvSpPr>
        <p:spPr bwMode="auto">
          <a:xfrm>
            <a:off x="4879975" y="2046288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51" name="Line 15"/>
          <p:cNvSpPr>
            <a:spLocks noChangeShapeType="1"/>
          </p:cNvSpPr>
          <p:nvPr/>
        </p:nvSpPr>
        <p:spPr bwMode="auto">
          <a:xfrm>
            <a:off x="5418138" y="2622550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52" name="Line 16"/>
          <p:cNvSpPr>
            <a:spLocks noChangeShapeType="1"/>
          </p:cNvSpPr>
          <p:nvPr/>
        </p:nvSpPr>
        <p:spPr bwMode="auto">
          <a:xfrm>
            <a:off x="2728913" y="2814638"/>
            <a:ext cx="538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2690813" y="2814638"/>
            <a:ext cx="92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1/</a:t>
            </a:r>
            <a:r>
              <a:rPr lang="en-US" sz="2000" i="1">
                <a:latin typeface="Arial" pitchFamily="34" charset="0"/>
              </a:rPr>
              <a:t>f</a:t>
            </a:r>
            <a:r>
              <a:rPr lang="en-US" sz="2000" i="1" baseline="-25000">
                <a:latin typeface="Arial" pitchFamily="34" charset="0"/>
              </a:rPr>
              <a:t>ck</a:t>
            </a:r>
          </a:p>
        </p:txBody>
      </p:sp>
      <p:sp>
        <p:nvSpPr>
          <p:cNvPr id="219154" name="Text Box 18"/>
          <p:cNvSpPr txBox="1">
            <a:spLocks noChangeArrowheads="1"/>
          </p:cNvSpPr>
          <p:nvPr/>
        </p:nvSpPr>
        <p:spPr bwMode="auto">
          <a:xfrm>
            <a:off x="387350" y="2058988"/>
            <a:ext cx="2227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p</a:t>
            </a:r>
            <a:r>
              <a:rPr lang="en-US" sz="2000">
                <a:latin typeface="Arial" pitchFamily="34" charset="0"/>
              </a:rPr>
              <a:t>01</a:t>
            </a:r>
            <a:r>
              <a:rPr lang="en-US" sz="2000" i="1">
                <a:latin typeface="Arial" pitchFamily="34" charset="0"/>
              </a:rPr>
              <a:t> = p</a:t>
            </a:r>
            <a:r>
              <a:rPr lang="en-US" sz="2000">
                <a:latin typeface="Arial" pitchFamily="34" charset="0"/>
              </a:rPr>
              <a:t>10 = 0.5</a:t>
            </a:r>
          </a:p>
        </p:txBody>
      </p:sp>
      <p:sp>
        <p:nvSpPr>
          <p:cNvPr id="219155" name="Text Box 19"/>
          <p:cNvSpPr txBox="1">
            <a:spLocks noChangeArrowheads="1"/>
          </p:cNvSpPr>
          <p:nvPr/>
        </p:nvSpPr>
        <p:spPr bwMode="auto">
          <a:xfrm>
            <a:off x="6915150" y="2098675"/>
            <a:ext cx="1766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p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</a:t>
            </a:r>
            <a:r>
              <a:rPr lang="en-US" sz="2000">
                <a:latin typeface="Arial" pitchFamily="34" charset="0"/>
              </a:rPr>
              <a:t>= 0.5</a:t>
            </a:r>
          </a:p>
        </p:txBody>
      </p:sp>
      <p:sp>
        <p:nvSpPr>
          <p:cNvPr id="219156" name="Line 20"/>
          <p:cNvSpPr>
            <a:spLocks noChangeShapeType="1"/>
          </p:cNvSpPr>
          <p:nvPr/>
        </p:nvSpPr>
        <p:spPr bwMode="auto">
          <a:xfrm>
            <a:off x="2192338" y="4005263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57" name="Line 21"/>
          <p:cNvSpPr>
            <a:spLocks noChangeShapeType="1"/>
          </p:cNvSpPr>
          <p:nvPr/>
        </p:nvSpPr>
        <p:spPr bwMode="auto">
          <a:xfrm flipV="1">
            <a:off x="2728913" y="3429000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58" name="Line 22"/>
          <p:cNvSpPr>
            <a:spLocks noChangeShapeType="1"/>
          </p:cNvSpPr>
          <p:nvPr/>
        </p:nvSpPr>
        <p:spPr bwMode="auto">
          <a:xfrm flipV="1">
            <a:off x="3267075" y="3429000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59" name="Line 23"/>
          <p:cNvSpPr>
            <a:spLocks noChangeShapeType="1"/>
          </p:cNvSpPr>
          <p:nvPr/>
        </p:nvSpPr>
        <p:spPr bwMode="auto">
          <a:xfrm flipV="1">
            <a:off x="3805238" y="3429000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60" name="Line 24"/>
          <p:cNvSpPr>
            <a:spLocks noChangeShapeType="1"/>
          </p:cNvSpPr>
          <p:nvPr/>
        </p:nvSpPr>
        <p:spPr bwMode="auto">
          <a:xfrm flipV="1">
            <a:off x="4918075" y="3429000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61" name="Line 25"/>
          <p:cNvSpPr>
            <a:spLocks noChangeShapeType="1"/>
          </p:cNvSpPr>
          <p:nvPr/>
        </p:nvSpPr>
        <p:spPr bwMode="auto">
          <a:xfrm>
            <a:off x="2728913" y="3429000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62" name="Line 26"/>
          <p:cNvSpPr>
            <a:spLocks noChangeShapeType="1"/>
          </p:cNvSpPr>
          <p:nvPr/>
        </p:nvSpPr>
        <p:spPr bwMode="auto">
          <a:xfrm>
            <a:off x="3267075" y="4005263"/>
            <a:ext cx="53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63" name="Line 27"/>
          <p:cNvSpPr>
            <a:spLocks noChangeShapeType="1"/>
          </p:cNvSpPr>
          <p:nvPr/>
        </p:nvSpPr>
        <p:spPr bwMode="auto">
          <a:xfrm>
            <a:off x="3805238" y="3429000"/>
            <a:ext cx="1112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64" name="Line 28"/>
          <p:cNvSpPr>
            <a:spLocks noChangeShapeType="1"/>
          </p:cNvSpPr>
          <p:nvPr/>
        </p:nvSpPr>
        <p:spPr bwMode="auto">
          <a:xfrm>
            <a:off x="4918075" y="4005263"/>
            <a:ext cx="10366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65" name="Text Box 29"/>
          <p:cNvSpPr txBox="1">
            <a:spLocks noChangeArrowheads="1"/>
          </p:cNvSpPr>
          <p:nvPr/>
        </p:nvSpPr>
        <p:spPr bwMode="auto">
          <a:xfrm>
            <a:off x="539750" y="3441700"/>
            <a:ext cx="2112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p0</a:t>
            </a:r>
            <a:r>
              <a:rPr lang="en-US" sz="2000">
                <a:latin typeface="Arial" pitchFamily="34" charset="0"/>
              </a:rPr>
              <a:t>1 = </a:t>
            </a:r>
            <a:r>
              <a:rPr lang="en-US" sz="2000" i="1">
                <a:latin typeface="Arial" pitchFamily="34" charset="0"/>
              </a:rPr>
              <a:t>p</a:t>
            </a:r>
            <a:r>
              <a:rPr lang="en-US" sz="2000">
                <a:latin typeface="Arial" pitchFamily="34" charset="0"/>
              </a:rPr>
              <a:t>10 = 1/3</a:t>
            </a:r>
          </a:p>
        </p:txBody>
      </p:sp>
      <p:sp>
        <p:nvSpPr>
          <p:cNvPr id="219166" name="Line 30"/>
          <p:cNvSpPr>
            <a:spLocks noChangeShapeType="1"/>
          </p:cNvSpPr>
          <p:nvPr/>
        </p:nvSpPr>
        <p:spPr bwMode="auto">
          <a:xfrm flipV="1">
            <a:off x="4341813" y="46958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67" name="Line 31"/>
          <p:cNvSpPr>
            <a:spLocks noChangeShapeType="1"/>
          </p:cNvSpPr>
          <p:nvPr/>
        </p:nvSpPr>
        <p:spPr bwMode="auto">
          <a:xfrm>
            <a:off x="2192338" y="5272088"/>
            <a:ext cx="2149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68" name="Line 32"/>
          <p:cNvSpPr>
            <a:spLocks noChangeShapeType="1"/>
          </p:cNvSpPr>
          <p:nvPr/>
        </p:nvSpPr>
        <p:spPr bwMode="auto">
          <a:xfrm>
            <a:off x="4341813" y="4695825"/>
            <a:ext cx="2151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19169" name="Rectangle 33"/>
          <p:cNvSpPr>
            <a:spLocks noChangeArrowheads="1"/>
          </p:cNvSpPr>
          <p:nvPr/>
        </p:nvSpPr>
        <p:spPr bwMode="auto">
          <a:xfrm>
            <a:off x="7031038" y="3467100"/>
            <a:ext cx="110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p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</a:t>
            </a:r>
            <a:r>
              <a:rPr lang="en-US" sz="2000">
                <a:latin typeface="Arial" pitchFamily="34" charset="0"/>
              </a:rPr>
              <a:t>= 0.5</a:t>
            </a:r>
          </a:p>
        </p:txBody>
      </p:sp>
      <p:sp>
        <p:nvSpPr>
          <p:cNvPr id="219170" name="Rectangle 34"/>
          <p:cNvSpPr>
            <a:spLocks noChangeArrowheads="1"/>
          </p:cNvSpPr>
          <p:nvPr/>
        </p:nvSpPr>
        <p:spPr bwMode="auto">
          <a:xfrm>
            <a:off x="7069138" y="4849813"/>
            <a:ext cx="110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p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</a:t>
            </a:r>
            <a:r>
              <a:rPr lang="en-US" sz="2000">
                <a:latin typeface="Arial" pitchFamily="34" charset="0"/>
              </a:rPr>
              <a:t>= 0.5</a:t>
            </a:r>
          </a:p>
        </p:txBody>
      </p:sp>
      <p:sp>
        <p:nvSpPr>
          <p:cNvPr id="219171" name="Rectangle 35"/>
          <p:cNvSpPr>
            <a:spLocks noChangeArrowheads="1"/>
          </p:cNvSpPr>
          <p:nvPr/>
        </p:nvSpPr>
        <p:spPr bwMode="auto">
          <a:xfrm>
            <a:off x="617538" y="4733925"/>
            <a:ext cx="1958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p0</a:t>
            </a:r>
            <a:r>
              <a:rPr lang="en-US" sz="2000">
                <a:latin typeface="Arial" pitchFamily="34" charset="0"/>
              </a:rPr>
              <a:t>1 = </a:t>
            </a:r>
            <a:r>
              <a:rPr lang="en-US" sz="2000" i="1">
                <a:latin typeface="Arial" pitchFamily="34" charset="0"/>
              </a:rPr>
              <a:t>p</a:t>
            </a:r>
            <a:r>
              <a:rPr lang="en-US" sz="2000">
                <a:latin typeface="Arial" pitchFamily="34" charset="0"/>
              </a:rPr>
              <a:t>10 =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1DBE-AB96-4493-B029-0BB49B35EA79}" type="slidenum">
              <a:rPr lang="en-US"/>
              <a:pPr/>
              <a:t>18</a:t>
            </a:fld>
            <a:endParaRPr lang="en-US"/>
          </a:p>
        </p:txBody>
      </p:sp>
      <p:sp>
        <p:nvSpPr>
          <p:cNvPr id="220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31775" y="274638"/>
            <a:ext cx="8642350" cy="1143000"/>
          </a:xfrm>
        </p:spPr>
        <p:txBody>
          <a:bodyPr/>
          <a:lstStyle/>
          <a:p>
            <a:r>
              <a:rPr lang="en-US" sz="3600"/>
              <a:t>Probabilities: p0, p1, p00, p01, p10, p11</a:t>
            </a:r>
          </a:p>
        </p:txBody>
      </p:sp>
      <p:sp>
        <p:nvSpPr>
          <p:cNvPr id="2201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5613" y="1703436"/>
            <a:ext cx="8226425" cy="45259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/>
              <a:t>01 + </a:t>
            </a:r>
            <a:r>
              <a:rPr lang="en-US" i="1" dirty="0"/>
              <a:t>p </a:t>
            </a:r>
            <a:r>
              <a:rPr lang="en-US" dirty="0"/>
              <a:t>00 =1</a:t>
            </a:r>
          </a:p>
          <a:p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/>
              <a:t>11 + </a:t>
            </a:r>
            <a:r>
              <a:rPr lang="en-US" i="1" dirty="0"/>
              <a:t>p </a:t>
            </a:r>
            <a:r>
              <a:rPr lang="en-US" dirty="0"/>
              <a:t>10 = 1</a:t>
            </a:r>
          </a:p>
          <a:p>
            <a:r>
              <a:rPr lang="en-US" dirty="0"/>
              <a:t> </a:t>
            </a:r>
            <a:r>
              <a:rPr lang="en-US" i="1" dirty="0"/>
              <a:t>p </a:t>
            </a:r>
            <a:r>
              <a:rPr lang="en-US" dirty="0"/>
              <a:t>0 = 1 – </a:t>
            </a:r>
            <a:r>
              <a:rPr lang="en-US" i="1" dirty="0"/>
              <a:t>p </a:t>
            </a:r>
            <a:r>
              <a:rPr lang="en-US" dirty="0"/>
              <a:t>1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 </a:t>
            </a:r>
            <a:r>
              <a:rPr lang="en-US" i="1" dirty="0"/>
              <a:t>			       p </a:t>
            </a:r>
            <a:r>
              <a:rPr lang="en-US" dirty="0"/>
              <a:t>01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</a:t>
            </a:r>
            <a:r>
              <a:rPr lang="en-US" i="1" dirty="0"/>
              <a:t>p </a:t>
            </a:r>
            <a:r>
              <a:rPr lang="en-US" dirty="0"/>
              <a:t>1 =  ───────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		  </a:t>
            </a:r>
            <a:r>
              <a:rPr lang="en-US" i="1" dirty="0"/>
              <a:t>p </a:t>
            </a:r>
            <a:r>
              <a:rPr lang="en-US" dirty="0"/>
              <a:t>10 + </a:t>
            </a:r>
            <a:r>
              <a:rPr lang="en-US" i="1" dirty="0"/>
              <a:t>p </a:t>
            </a:r>
            <a:r>
              <a:rPr lang="en-US" dirty="0"/>
              <a:t>01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FAF8-FB56-430D-AF9D-4145080D2AE5}" type="slidenum">
              <a:rPr lang="en-US"/>
              <a:pPr/>
              <a:t>19</a:t>
            </a:fld>
            <a:endParaRPr lang="en-US"/>
          </a:p>
        </p:txBody>
      </p:sp>
      <p:sp>
        <p:nvSpPr>
          <p:cNvPr id="221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Density</a:t>
            </a:r>
          </a:p>
        </p:txBody>
      </p:sp>
      <p:sp>
        <p:nvSpPr>
          <p:cNvPr id="2211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69875" y="1981200"/>
            <a:ext cx="8642350" cy="4114800"/>
          </a:xfrm>
        </p:spPr>
        <p:txBody>
          <a:bodyPr/>
          <a:lstStyle/>
          <a:p>
            <a:r>
              <a:rPr lang="en-US" i="1"/>
              <a:t>T</a:t>
            </a:r>
            <a:r>
              <a:rPr lang="en-US"/>
              <a:t> 	= 2 </a:t>
            </a:r>
            <a:r>
              <a:rPr lang="en-US" i="1"/>
              <a:t>p </a:t>
            </a:r>
            <a:r>
              <a:rPr lang="en-US"/>
              <a:t>1 (1 – </a:t>
            </a:r>
            <a:r>
              <a:rPr lang="en-US" i="1"/>
              <a:t>p </a:t>
            </a:r>
            <a:r>
              <a:rPr lang="en-US"/>
              <a:t>1) = </a:t>
            </a:r>
            <a:r>
              <a:rPr lang="en-US" i="1"/>
              <a:t>p </a:t>
            </a:r>
            <a:r>
              <a:rPr lang="en-US"/>
              <a:t>0  </a:t>
            </a:r>
            <a:r>
              <a:rPr lang="en-US" i="1"/>
              <a:t>p </a:t>
            </a:r>
            <a:r>
              <a:rPr lang="en-US"/>
              <a:t>01 + </a:t>
            </a:r>
            <a:r>
              <a:rPr lang="en-US" i="1"/>
              <a:t>p </a:t>
            </a:r>
            <a:r>
              <a:rPr lang="en-US"/>
              <a:t>1  </a:t>
            </a:r>
            <a:r>
              <a:rPr lang="en-US" i="1"/>
              <a:t>p </a:t>
            </a:r>
            <a:r>
              <a:rPr lang="en-US"/>
              <a:t>10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= 2 </a:t>
            </a:r>
            <a:r>
              <a:rPr lang="en-US" i="1"/>
              <a:t>p </a:t>
            </a:r>
            <a:r>
              <a:rPr lang="en-US"/>
              <a:t>10  </a:t>
            </a:r>
            <a:r>
              <a:rPr lang="en-US" i="1"/>
              <a:t>p </a:t>
            </a:r>
            <a:r>
              <a:rPr lang="en-US"/>
              <a:t>01 / (</a:t>
            </a:r>
            <a:r>
              <a:rPr lang="en-US" i="1"/>
              <a:t>p </a:t>
            </a:r>
            <a:r>
              <a:rPr lang="en-US"/>
              <a:t>10 + </a:t>
            </a:r>
            <a:r>
              <a:rPr lang="en-US" i="1"/>
              <a:t>p </a:t>
            </a:r>
            <a:r>
              <a:rPr lang="en-US"/>
              <a:t>01)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= 2 </a:t>
            </a:r>
            <a:r>
              <a:rPr lang="en-US" i="1"/>
              <a:t>p </a:t>
            </a:r>
            <a:r>
              <a:rPr lang="en-US"/>
              <a:t>1  </a:t>
            </a:r>
            <a:r>
              <a:rPr lang="en-US" i="1"/>
              <a:t>p </a:t>
            </a:r>
            <a:r>
              <a:rPr lang="en-US"/>
              <a:t>10 = 2 </a:t>
            </a:r>
            <a:r>
              <a:rPr lang="en-US" i="1"/>
              <a:t>p </a:t>
            </a:r>
            <a:r>
              <a:rPr lang="en-US"/>
              <a:t>0  </a:t>
            </a:r>
            <a:r>
              <a:rPr lang="en-US" i="1"/>
              <a:t>p </a:t>
            </a:r>
            <a:r>
              <a:rPr lang="en-US"/>
              <a:t>01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9BEF-1834-4142-A9AB-3D4E747E6CBE}" type="slidenum">
              <a:rPr lang="en-US"/>
              <a:pPr/>
              <a:t>2</a:t>
            </a:fld>
            <a:endParaRPr lang="en-US"/>
          </a:p>
        </p:txBody>
      </p:sp>
      <p:sp>
        <p:nvSpPr>
          <p:cNvPr id="17818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Abstraction, Complexity, Accuracy</a:t>
            </a:r>
          </a:p>
        </p:txBody>
      </p:sp>
      <p:graphicFrame>
        <p:nvGraphicFramePr>
          <p:cNvPr id="178227" name="Group 51"/>
          <p:cNvGraphicFramePr>
            <a:graphicFrameLocks noGrp="1"/>
          </p:cNvGraphicFramePr>
          <p:nvPr>
            <p:ph idx="1"/>
          </p:nvPr>
        </p:nvGraphicFramePr>
        <p:xfrm>
          <a:off x="461963" y="1739900"/>
          <a:ext cx="8229600" cy="41148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Abstraction level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Computing resources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Analysis accuracy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Algorithm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Least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Worst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Software and system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Hardware behavior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Register transfer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Logic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Circuit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Device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8225" name="AutoShape 49"/>
          <p:cNvSpPr>
            <a:spLocks noChangeArrowheads="1"/>
          </p:cNvSpPr>
          <p:nvPr/>
        </p:nvSpPr>
        <p:spPr bwMode="auto">
          <a:xfrm>
            <a:off x="4106863" y="2732088"/>
            <a:ext cx="857250" cy="2693987"/>
          </a:xfrm>
          <a:prstGeom prst="downArrow">
            <a:avLst>
              <a:gd name="adj1" fmla="val 48176"/>
              <a:gd name="adj2" fmla="val 79976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IN"/>
          </a:p>
        </p:txBody>
      </p:sp>
      <p:sp>
        <p:nvSpPr>
          <p:cNvPr id="178226" name="AutoShape 50"/>
          <p:cNvSpPr>
            <a:spLocks noChangeArrowheads="1"/>
          </p:cNvSpPr>
          <p:nvPr/>
        </p:nvSpPr>
        <p:spPr bwMode="auto">
          <a:xfrm flipV="1">
            <a:off x="6859588" y="2732088"/>
            <a:ext cx="857250" cy="2655887"/>
          </a:xfrm>
          <a:prstGeom prst="downArrow">
            <a:avLst>
              <a:gd name="adj1" fmla="val 48176"/>
              <a:gd name="adj2" fmla="val 78845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0F72-35A3-478E-9F24-B0C7DE76EDD2}" type="slidenum">
              <a:rPr lang="en-US"/>
              <a:pPr/>
              <a:t>20</a:t>
            </a:fld>
            <a:endParaRPr lang="en-US"/>
          </a:p>
        </p:txBody>
      </p:sp>
      <p:sp>
        <p:nvSpPr>
          <p:cNvPr id="222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Calculation</a:t>
            </a:r>
          </a:p>
        </p:txBody>
      </p:sp>
      <p:sp>
        <p:nvSpPr>
          <p:cNvPr id="2222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Power can be estimated if transition density is known for all signals.</a:t>
            </a:r>
          </a:p>
          <a:p>
            <a:r>
              <a:rPr lang="en-US"/>
              <a:t>Calculation of transition density requires</a:t>
            </a:r>
          </a:p>
          <a:p>
            <a:pPr lvl="1"/>
            <a:r>
              <a:rPr lang="en-US"/>
              <a:t>Signal probabilities</a:t>
            </a:r>
          </a:p>
          <a:p>
            <a:pPr lvl="1"/>
            <a:r>
              <a:rPr lang="en-US"/>
              <a:t>Transition densities for primary inputs; computed from vector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4242C-51E9-4F94-BB79-F14C0F59779A}" type="slidenum">
              <a:rPr lang="en-US"/>
              <a:pPr/>
              <a:t>21</a:t>
            </a:fld>
            <a:endParaRPr lang="en-US"/>
          </a:p>
        </p:txBody>
      </p:sp>
      <p:sp>
        <p:nvSpPr>
          <p:cNvPr id="223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Probabilities</a:t>
            </a:r>
          </a:p>
        </p:txBody>
      </p:sp>
      <p:sp>
        <p:nvSpPr>
          <p:cNvPr id="223235" name="AutoShape 3"/>
          <p:cNvSpPr>
            <a:spLocks noChangeArrowheads="1"/>
          </p:cNvSpPr>
          <p:nvPr/>
        </p:nvSpPr>
        <p:spPr bwMode="auto">
          <a:xfrm>
            <a:off x="3689350" y="1854200"/>
            <a:ext cx="1344613" cy="1190625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3236" name="Line 4"/>
          <p:cNvSpPr>
            <a:spLocks noChangeShapeType="1"/>
          </p:cNvSpPr>
          <p:nvPr/>
        </p:nvSpPr>
        <p:spPr bwMode="auto">
          <a:xfrm>
            <a:off x="5033963" y="2470150"/>
            <a:ext cx="1036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3237" name="Line 5"/>
          <p:cNvSpPr>
            <a:spLocks noChangeShapeType="1"/>
          </p:cNvSpPr>
          <p:nvPr/>
        </p:nvSpPr>
        <p:spPr bwMode="auto">
          <a:xfrm flipH="1">
            <a:off x="2728913" y="2046288"/>
            <a:ext cx="960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3238" name="Line 6"/>
          <p:cNvSpPr>
            <a:spLocks noChangeShapeType="1"/>
          </p:cNvSpPr>
          <p:nvPr/>
        </p:nvSpPr>
        <p:spPr bwMode="auto">
          <a:xfrm flipH="1">
            <a:off x="2728913" y="2854325"/>
            <a:ext cx="960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2114550" y="1778000"/>
            <a:ext cx="522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6146800" y="2238375"/>
            <a:ext cx="86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223241" name="AutoShape 9"/>
          <p:cNvSpPr>
            <a:spLocks noChangeArrowheads="1"/>
          </p:cNvSpPr>
          <p:nvPr/>
        </p:nvSpPr>
        <p:spPr bwMode="auto">
          <a:xfrm flipH="1">
            <a:off x="3649663" y="3352800"/>
            <a:ext cx="1382712" cy="1112838"/>
          </a:xfrm>
          <a:prstGeom prst="moon">
            <a:avLst>
              <a:gd name="adj" fmla="val 86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3242" name="Line 10"/>
          <p:cNvSpPr>
            <a:spLocks noChangeShapeType="1"/>
          </p:cNvSpPr>
          <p:nvPr/>
        </p:nvSpPr>
        <p:spPr bwMode="auto">
          <a:xfrm>
            <a:off x="5032375" y="3890963"/>
            <a:ext cx="1036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3243" name="Line 11"/>
          <p:cNvSpPr>
            <a:spLocks noChangeShapeType="1"/>
          </p:cNvSpPr>
          <p:nvPr/>
        </p:nvSpPr>
        <p:spPr bwMode="auto">
          <a:xfrm flipH="1">
            <a:off x="2767013" y="3506788"/>
            <a:ext cx="960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3244" name="Line 12"/>
          <p:cNvSpPr>
            <a:spLocks noChangeShapeType="1"/>
          </p:cNvSpPr>
          <p:nvPr/>
        </p:nvSpPr>
        <p:spPr bwMode="auto">
          <a:xfrm flipH="1">
            <a:off x="2767013" y="4314825"/>
            <a:ext cx="960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3245" name="Text Box 13"/>
          <p:cNvSpPr txBox="1">
            <a:spLocks noChangeArrowheads="1"/>
          </p:cNvSpPr>
          <p:nvPr/>
        </p:nvSpPr>
        <p:spPr bwMode="auto">
          <a:xfrm>
            <a:off x="2152650" y="3238500"/>
            <a:ext cx="522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223246" name="Text Box 14"/>
          <p:cNvSpPr txBox="1">
            <a:spLocks noChangeArrowheads="1"/>
          </p:cNvSpPr>
          <p:nvPr/>
        </p:nvSpPr>
        <p:spPr bwMode="auto">
          <a:xfrm>
            <a:off x="6184900" y="3698875"/>
            <a:ext cx="1895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+ x</a:t>
            </a:r>
            <a:r>
              <a:rPr lang="en-US" sz="2000">
                <a:latin typeface="Arial" pitchFamily="34" charset="0"/>
              </a:rPr>
              <a:t>2 </a:t>
            </a:r>
            <a:r>
              <a:rPr lang="en-US" sz="2000" i="1">
                <a:latin typeface="Arial" pitchFamily="34" charset="0"/>
              </a:rPr>
              <a:t>–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223247" name="Line 15"/>
          <p:cNvSpPr>
            <a:spLocks noChangeShapeType="1"/>
          </p:cNvSpPr>
          <p:nvPr/>
        </p:nvSpPr>
        <p:spPr bwMode="auto">
          <a:xfrm>
            <a:off x="5032375" y="5233988"/>
            <a:ext cx="1036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3248" name="Line 16"/>
          <p:cNvSpPr>
            <a:spLocks noChangeShapeType="1"/>
          </p:cNvSpPr>
          <p:nvPr/>
        </p:nvSpPr>
        <p:spPr bwMode="auto">
          <a:xfrm flipH="1">
            <a:off x="2805113" y="5233988"/>
            <a:ext cx="960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3249" name="Text Box 17"/>
          <p:cNvSpPr txBox="1">
            <a:spLocks noChangeArrowheads="1"/>
          </p:cNvSpPr>
          <p:nvPr/>
        </p:nvSpPr>
        <p:spPr bwMode="auto">
          <a:xfrm>
            <a:off x="2190750" y="504190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</a:p>
        </p:txBody>
      </p:sp>
      <p:sp>
        <p:nvSpPr>
          <p:cNvPr id="223250" name="Text Box 18"/>
          <p:cNvSpPr txBox="1">
            <a:spLocks noChangeArrowheads="1"/>
          </p:cNvSpPr>
          <p:nvPr/>
        </p:nvSpPr>
        <p:spPr bwMode="auto">
          <a:xfrm>
            <a:off x="6184900" y="5003800"/>
            <a:ext cx="817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- x</a:t>
            </a:r>
            <a:r>
              <a:rPr lang="en-US" sz="2000">
                <a:latin typeface="Arial" pitchFamily="34" charset="0"/>
              </a:rPr>
              <a:t>1</a:t>
            </a:r>
          </a:p>
        </p:txBody>
      </p:sp>
      <p:sp>
        <p:nvSpPr>
          <p:cNvPr id="223251" name="AutoShape 19"/>
          <p:cNvSpPr>
            <a:spLocks noChangeArrowheads="1"/>
          </p:cNvSpPr>
          <p:nvPr/>
        </p:nvSpPr>
        <p:spPr bwMode="auto">
          <a:xfrm rot="5400000">
            <a:off x="3688556" y="4734719"/>
            <a:ext cx="1114425" cy="960438"/>
          </a:xfrm>
          <a:prstGeom prst="triangle">
            <a:avLst>
              <a:gd name="adj" fmla="val 514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3252" name="Oval 20"/>
          <p:cNvSpPr>
            <a:spLocks noChangeArrowheads="1"/>
          </p:cNvSpPr>
          <p:nvPr/>
        </p:nvSpPr>
        <p:spPr bwMode="auto">
          <a:xfrm>
            <a:off x="4725988" y="5080000"/>
            <a:ext cx="306387" cy="3079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5AB89-18D9-4B7F-A367-61E6A398EC99}" type="slidenum">
              <a:rPr lang="en-US"/>
              <a:pPr/>
              <a:t>22</a:t>
            </a:fld>
            <a:endParaRPr lang="en-US"/>
          </a:p>
        </p:txBody>
      </p:sp>
      <p:sp>
        <p:nvSpPr>
          <p:cNvPr id="224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 Probabilities</a:t>
            </a:r>
          </a:p>
        </p:txBody>
      </p:sp>
      <p:sp>
        <p:nvSpPr>
          <p:cNvPr id="224259" name="AutoShape 3"/>
          <p:cNvSpPr>
            <a:spLocks noChangeArrowheads="1"/>
          </p:cNvSpPr>
          <p:nvPr/>
        </p:nvSpPr>
        <p:spPr bwMode="auto">
          <a:xfrm>
            <a:off x="2576513" y="1547813"/>
            <a:ext cx="1344612" cy="1190625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4260" name="Line 4"/>
          <p:cNvSpPr>
            <a:spLocks noChangeShapeType="1"/>
          </p:cNvSpPr>
          <p:nvPr/>
        </p:nvSpPr>
        <p:spPr bwMode="auto">
          <a:xfrm>
            <a:off x="3921125" y="2163763"/>
            <a:ext cx="1036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4261" name="Line 5"/>
          <p:cNvSpPr>
            <a:spLocks noChangeShapeType="1"/>
          </p:cNvSpPr>
          <p:nvPr/>
        </p:nvSpPr>
        <p:spPr bwMode="auto">
          <a:xfrm flipH="1">
            <a:off x="1616075" y="1739900"/>
            <a:ext cx="960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4262" name="Line 6"/>
          <p:cNvSpPr>
            <a:spLocks noChangeShapeType="1"/>
          </p:cNvSpPr>
          <p:nvPr/>
        </p:nvSpPr>
        <p:spPr bwMode="auto">
          <a:xfrm flipH="1">
            <a:off x="1616075" y="2547938"/>
            <a:ext cx="960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1001713" y="1471613"/>
            <a:ext cx="5222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3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3881438" y="1624013"/>
            <a:ext cx="86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224265" name="AutoShape 9"/>
          <p:cNvSpPr>
            <a:spLocks noChangeArrowheads="1"/>
          </p:cNvSpPr>
          <p:nvPr/>
        </p:nvSpPr>
        <p:spPr bwMode="auto">
          <a:xfrm flipH="1">
            <a:off x="4879975" y="2008188"/>
            <a:ext cx="1382713" cy="1112837"/>
          </a:xfrm>
          <a:prstGeom prst="moon">
            <a:avLst>
              <a:gd name="adj" fmla="val 86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H="1">
            <a:off x="1616075" y="2968625"/>
            <a:ext cx="3109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4267" name="Line 11"/>
          <p:cNvSpPr>
            <a:spLocks noChangeShapeType="1"/>
          </p:cNvSpPr>
          <p:nvPr/>
        </p:nvSpPr>
        <p:spPr bwMode="auto">
          <a:xfrm>
            <a:off x="6262688" y="2546350"/>
            <a:ext cx="1228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4268" name="Text Box 12"/>
          <p:cNvSpPr txBox="1">
            <a:spLocks noChangeArrowheads="1"/>
          </p:cNvSpPr>
          <p:nvPr/>
        </p:nvSpPr>
        <p:spPr bwMode="auto">
          <a:xfrm>
            <a:off x="5648325" y="3006725"/>
            <a:ext cx="2441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y = </a:t>
            </a:r>
            <a:r>
              <a:rPr lang="en-US" sz="2000">
                <a:latin typeface="Arial" pitchFamily="34" charset="0"/>
              </a:rPr>
              <a:t>1 </a:t>
            </a:r>
            <a:r>
              <a:rPr lang="en-US" sz="2000" i="1">
                <a:latin typeface="Arial" pitchFamily="34" charset="0"/>
              </a:rPr>
              <a:t>- (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-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) x</a:t>
            </a:r>
            <a:r>
              <a:rPr lang="en-US" sz="2000">
                <a:latin typeface="Arial" pitchFamily="34" charset="0"/>
              </a:rPr>
              <a:t>3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    = </a:t>
            </a:r>
            <a:r>
              <a:rPr lang="en-US" sz="2000">
                <a:latin typeface="Arial" pitchFamily="34" charset="0"/>
              </a:rPr>
              <a:t>1 </a:t>
            </a:r>
            <a:r>
              <a:rPr lang="en-US" sz="2000" i="1">
                <a:latin typeface="Arial" pitchFamily="34" charset="0"/>
              </a:rPr>
              <a:t>- x</a:t>
            </a:r>
            <a:r>
              <a:rPr lang="en-US" sz="2000">
                <a:latin typeface="Arial" pitchFamily="34" charset="0"/>
              </a:rPr>
              <a:t>3</a:t>
            </a:r>
            <a:r>
              <a:rPr lang="en-US" sz="2000" i="1">
                <a:latin typeface="Arial" pitchFamily="34" charset="0"/>
              </a:rPr>
              <a:t> +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3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    = </a:t>
            </a:r>
            <a:r>
              <a:rPr lang="en-US" sz="2000">
                <a:latin typeface="Arial" pitchFamily="34" charset="0"/>
              </a:rPr>
              <a:t>0.625</a:t>
            </a:r>
          </a:p>
        </p:txBody>
      </p:sp>
      <p:sp>
        <p:nvSpPr>
          <p:cNvPr id="224269" name="Text Box 13"/>
          <p:cNvSpPr txBox="1">
            <a:spLocks noChangeArrowheads="1"/>
          </p:cNvSpPr>
          <p:nvPr/>
        </p:nvSpPr>
        <p:spPr bwMode="auto">
          <a:xfrm>
            <a:off x="387350" y="3526953"/>
            <a:ext cx="3097213" cy="2835275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en-US" sz="2000" i="1" dirty="0">
                <a:latin typeface="Arial" pitchFamily="34" charset="0"/>
              </a:rPr>
              <a:t>X</a:t>
            </a:r>
            <a:r>
              <a:rPr lang="en-US" sz="2000" dirty="0">
                <a:latin typeface="Arial" pitchFamily="34" charset="0"/>
              </a:rPr>
              <a:t>1</a:t>
            </a:r>
            <a:r>
              <a:rPr lang="en-US" sz="2000" i="1" dirty="0">
                <a:latin typeface="Arial" pitchFamily="34" charset="0"/>
              </a:rPr>
              <a:t>		X</a:t>
            </a:r>
            <a:r>
              <a:rPr lang="en-US" sz="2000" dirty="0">
                <a:latin typeface="Arial" pitchFamily="34" charset="0"/>
              </a:rPr>
              <a:t>2</a:t>
            </a:r>
            <a:r>
              <a:rPr lang="en-US" sz="2000" i="1" dirty="0">
                <a:latin typeface="Arial" pitchFamily="34" charset="0"/>
              </a:rPr>
              <a:t>	X</a:t>
            </a:r>
            <a:r>
              <a:rPr lang="en-US" sz="2000" dirty="0">
                <a:latin typeface="Arial" pitchFamily="34" charset="0"/>
              </a:rPr>
              <a:t>3</a:t>
            </a:r>
            <a:r>
              <a:rPr lang="en-US" sz="2000" i="1" dirty="0">
                <a:latin typeface="Arial" pitchFamily="34" charset="0"/>
              </a:rPr>
              <a:t>	Y</a:t>
            </a:r>
          </a:p>
          <a:p>
            <a:pPr marL="342900" indent="-342900" eaLnBrk="1" hangingPunct="1"/>
            <a:r>
              <a:rPr lang="en-US" sz="2000" dirty="0">
                <a:latin typeface="Arial" pitchFamily="34" charset="0"/>
              </a:rPr>
              <a:t>0		0	0	1</a:t>
            </a:r>
            <a:endParaRPr lang="en-US" sz="2000" i="1" dirty="0">
              <a:latin typeface="Arial" pitchFamily="34" charset="0"/>
            </a:endParaRPr>
          </a:p>
          <a:p>
            <a:pPr marL="342900" indent="-342900" eaLnBrk="1" hangingPunct="1"/>
            <a:r>
              <a:rPr lang="en-US" sz="2000" dirty="0">
                <a:latin typeface="Arial" pitchFamily="34" charset="0"/>
              </a:rPr>
              <a:t>0		0	1	0</a:t>
            </a:r>
          </a:p>
          <a:p>
            <a:pPr marL="342900" indent="-342900" eaLnBrk="1" hangingPunct="1"/>
            <a:r>
              <a:rPr lang="en-US" sz="2000" dirty="0">
                <a:latin typeface="Arial" pitchFamily="34" charset="0"/>
              </a:rPr>
              <a:t>0		1	0	1</a:t>
            </a:r>
          </a:p>
          <a:p>
            <a:pPr marL="342900" indent="-342900" eaLnBrk="1" hangingPunct="1"/>
            <a:r>
              <a:rPr lang="en-US" sz="2000" dirty="0">
                <a:latin typeface="Arial" pitchFamily="34" charset="0"/>
              </a:rPr>
              <a:t>0		1	1	0</a:t>
            </a:r>
          </a:p>
          <a:p>
            <a:pPr marL="342900" indent="-342900" eaLnBrk="1" hangingPunct="1"/>
            <a:r>
              <a:rPr lang="en-US" sz="2000" dirty="0">
                <a:latin typeface="Arial" pitchFamily="34" charset="0"/>
              </a:rPr>
              <a:t>1		0	0	1</a:t>
            </a:r>
          </a:p>
          <a:p>
            <a:pPr marL="342900" indent="-342900" eaLnBrk="1" hangingPunct="1"/>
            <a:r>
              <a:rPr lang="en-US" sz="2000" dirty="0">
                <a:latin typeface="Arial" pitchFamily="34" charset="0"/>
              </a:rPr>
              <a:t>1		0	1	0</a:t>
            </a:r>
          </a:p>
          <a:p>
            <a:pPr marL="342900" indent="-342900" eaLnBrk="1" hangingPunct="1"/>
            <a:r>
              <a:rPr lang="en-US" sz="2000" dirty="0">
                <a:latin typeface="Arial" pitchFamily="34" charset="0"/>
              </a:rPr>
              <a:t>1		1	0	1</a:t>
            </a:r>
          </a:p>
          <a:p>
            <a:pPr marL="342900" indent="-342900" eaLnBrk="1" hangingPunct="1"/>
            <a:r>
              <a:rPr lang="en-US" sz="2000" dirty="0">
                <a:latin typeface="Arial" pitchFamily="34" charset="0"/>
              </a:rPr>
              <a:t>1		1	1	1</a:t>
            </a:r>
          </a:p>
        </p:txBody>
      </p:sp>
      <p:sp>
        <p:nvSpPr>
          <p:cNvPr id="224270" name="Line 14"/>
          <p:cNvSpPr>
            <a:spLocks noChangeShapeType="1"/>
          </p:cNvSpPr>
          <p:nvPr/>
        </p:nvSpPr>
        <p:spPr bwMode="auto">
          <a:xfrm>
            <a:off x="387350" y="3504328"/>
            <a:ext cx="311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4271" name="Oval 15"/>
          <p:cNvSpPr>
            <a:spLocks noChangeArrowheads="1"/>
          </p:cNvSpPr>
          <p:nvPr/>
        </p:nvSpPr>
        <p:spPr bwMode="auto">
          <a:xfrm>
            <a:off x="4725988" y="2854325"/>
            <a:ext cx="230187" cy="230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4272" name="Text Box 16"/>
          <p:cNvSpPr txBox="1">
            <a:spLocks noChangeArrowheads="1"/>
          </p:cNvSpPr>
          <p:nvPr/>
        </p:nvSpPr>
        <p:spPr bwMode="auto">
          <a:xfrm>
            <a:off x="1770063" y="13176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0.5</a:t>
            </a:r>
          </a:p>
        </p:txBody>
      </p:sp>
      <p:sp>
        <p:nvSpPr>
          <p:cNvPr id="224273" name="Rectangle 17"/>
          <p:cNvSpPr>
            <a:spLocks noChangeArrowheads="1"/>
          </p:cNvSpPr>
          <p:nvPr/>
        </p:nvSpPr>
        <p:spPr bwMode="auto">
          <a:xfrm>
            <a:off x="1770063" y="216217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0.5</a:t>
            </a:r>
          </a:p>
        </p:txBody>
      </p:sp>
      <p:sp>
        <p:nvSpPr>
          <p:cNvPr id="224274" name="Rectangle 18"/>
          <p:cNvSpPr>
            <a:spLocks noChangeArrowheads="1"/>
          </p:cNvSpPr>
          <p:nvPr/>
        </p:nvSpPr>
        <p:spPr bwMode="auto">
          <a:xfrm>
            <a:off x="1770063" y="258445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0.5</a:t>
            </a:r>
          </a:p>
        </p:txBody>
      </p:sp>
      <p:sp>
        <p:nvSpPr>
          <p:cNvPr id="224275" name="Rectangle 19"/>
          <p:cNvSpPr>
            <a:spLocks noChangeArrowheads="1"/>
          </p:cNvSpPr>
          <p:nvPr/>
        </p:nvSpPr>
        <p:spPr bwMode="auto">
          <a:xfrm>
            <a:off x="4111625" y="2124075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0.25</a:t>
            </a:r>
          </a:p>
        </p:txBody>
      </p:sp>
      <p:sp>
        <p:nvSpPr>
          <p:cNvPr id="224276" name="Rectangle 20"/>
          <p:cNvSpPr>
            <a:spLocks noChangeArrowheads="1"/>
          </p:cNvSpPr>
          <p:nvPr/>
        </p:nvSpPr>
        <p:spPr bwMode="auto">
          <a:xfrm>
            <a:off x="6570663" y="2162175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0.625</a:t>
            </a:r>
          </a:p>
        </p:txBody>
      </p:sp>
      <p:sp>
        <p:nvSpPr>
          <p:cNvPr id="224277" name="Text Box 21"/>
          <p:cNvSpPr txBox="1">
            <a:spLocks noChangeArrowheads="1"/>
          </p:cNvSpPr>
          <p:nvPr/>
        </p:nvSpPr>
        <p:spPr bwMode="auto">
          <a:xfrm>
            <a:off x="3919538" y="4389438"/>
            <a:ext cx="4686300" cy="1465262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 i="1">
                <a:latin typeface="Arial" pitchFamily="34" charset="0"/>
              </a:rPr>
              <a:t>Ref: </a:t>
            </a:r>
            <a:r>
              <a:rPr lang="en-US" b="1">
                <a:latin typeface="Arial" pitchFamily="34" charset="0"/>
              </a:rPr>
              <a:t>K. P. Parker and E. J. McCluskey,</a:t>
            </a:r>
          </a:p>
          <a:p>
            <a:pPr eaLnBrk="1" hangingPunct="1"/>
            <a:r>
              <a:rPr lang="en-US" b="1">
                <a:latin typeface="Arial" pitchFamily="34" charset="0"/>
              </a:rPr>
              <a:t>“Probabilistic Treatment of General Combinational Networks,” </a:t>
            </a:r>
            <a:r>
              <a:rPr lang="en-US" b="1" i="1">
                <a:latin typeface="Arial" pitchFamily="34" charset="0"/>
              </a:rPr>
              <a:t>IEEE Trans. on Computers</a:t>
            </a:r>
            <a:r>
              <a:rPr lang="en-US" b="1">
                <a:latin typeface="Arial" pitchFamily="34" charset="0"/>
              </a:rPr>
              <a:t>, vol. C-24, no. 6, pp. 668-670, June 1975.</a:t>
            </a:r>
            <a:endParaRPr lang="en-US" b="1" i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71B85-C867-4B9C-A092-143D9824AD67}" type="slidenum">
              <a:rPr lang="en-US"/>
              <a:pPr/>
              <a:t>23</a:t>
            </a:fld>
            <a:endParaRPr lang="en-US"/>
          </a:p>
        </p:txBody>
      </p:sp>
      <p:sp>
        <p:nvSpPr>
          <p:cNvPr id="2252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1963" y="77642"/>
            <a:ext cx="8229600" cy="1371600"/>
          </a:xfrm>
        </p:spPr>
        <p:txBody>
          <a:bodyPr/>
          <a:lstStyle/>
          <a:p>
            <a:r>
              <a:rPr lang="en-US" dirty="0" smtClean="0"/>
              <a:t>Correlated </a:t>
            </a:r>
            <a:r>
              <a:rPr lang="en-US" dirty="0"/>
              <a:t>Signal Probabilities</a:t>
            </a:r>
          </a:p>
        </p:txBody>
      </p:sp>
      <p:sp>
        <p:nvSpPr>
          <p:cNvPr id="225283" name="AutoShape 3"/>
          <p:cNvSpPr>
            <a:spLocks noChangeArrowheads="1"/>
          </p:cNvSpPr>
          <p:nvPr/>
        </p:nvSpPr>
        <p:spPr bwMode="auto">
          <a:xfrm>
            <a:off x="2690813" y="1854200"/>
            <a:ext cx="1344612" cy="1190625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5284" name="Line 4"/>
          <p:cNvSpPr>
            <a:spLocks noChangeShapeType="1"/>
          </p:cNvSpPr>
          <p:nvPr/>
        </p:nvSpPr>
        <p:spPr bwMode="auto">
          <a:xfrm>
            <a:off x="4035425" y="2470150"/>
            <a:ext cx="1036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5285" name="Line 5"/>
          <p:cNvSpPr>
            <a:spLocks noChangeShapeType="1"/>
          </p:cNvSpPr>
          <p:nvPr/>
        </p:nvSpPr>
        <p:spPr bwMode="auto">
          <a:xfrm flipH="1">
            <a:off x="1730375" y="2046288"/>
            <a:ext cx="960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5286" name="Line 6"/>
          <p:cNvSpPr>
            <a:spLocks noChangeShapeType="1"/>
          </p:cNvSpPr>
          <p:nvPr/>
        </p:nvSpPr>
        <p:spPr bwMode="auto">
          <a:xfrm flipH="1">
            <a:off x="1730375" y="2854325"/>
            <a:ext cx="960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1116013" y="1778000"/>
            <a:ext cx="5222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3995738" y="1930400"/>
            <a:ext cx="86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225289" name="AutoShape 9"/>
          <p:cNvSpPr>
            <a:spLocks noChangeArrowheads="1"/>
          </p:cNvSpPr>
          <p:nvPr/>
        </p:nvSpPr>
        <p:spPr bwMode="auto">
          <a:xfrm flipH="1">
            <a:off x="4994275" y="2314575"/>
            <a:ext cx="1382713" cy="1112838"/>
          </a:xfrm>
          <a:prstGeom prst="moon">
            <a:avLst>
              <a:gd name="adj" fmla="val 86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5290" name="Line 10"/>
          <p:cNvSpPr>
            <a:spLocks noChangeShapeType="1"/>
          </p:cNvSpPr>
          <p:nvPr/>
        </p:nvSpPr>
        <p:spPr bwMode="auto">
          <a:xfrm flipH="1">
            <a:off x="2190750" y="3275013"/>
            <a:ext cx="2649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5291" name="Line 11"/>
          <p:cNvSpPr>
            <a:spLocks noChangeShapeType="1"/>
          </p:cNvSpPr>
          <p:nvPr/>
        </p:nvSpPr>
        <p:spPr bwMode="auto">
          <a:xfrm>
            <a:off x="6376988" y="2852738"/>
            <a:ext cx="1228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5292" name="Text Box 12"/>
          <p:cNvSpPr txBox="1">
            <a:spLocks noChangeArrowheads="1"/>
          </p:cNvSpPr>
          <p:nvPr/>
        </p:nvSpPr>
        <p:spPr bwMode="auto">
          <a:xfrm>
            <a:off x="5762625" y="3313113"/>
            <a:ext cx="29956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y = 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- (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-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) x</a:t>
            </a:r>
            <a:r>
              <a:rPr lang="en-US" sz="2000">
                <a:latin typeface="Arial" pitchFamily="34" charset="0"/>
              </a:rPr>
              <a:t>2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    = 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– 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 +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solidFill>
                  <a:srgbClr val="FFFF00"/>
                </a:solidFill>
                <a:latin typeface="Arial" pitchFamily="34" charset="0"/>
              </a:rPr>
              <a:t>x</a:t>
            </a:r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2</a:t>
            </a:r>
            <a:r>
              <a:rPr lang="en-US" sz="2000" i="1">
                <a:solidFill>
                  <a:srgbClr val="FFFF00"/>
                </a:solidFill>
                <a:latin typeface="Arial" pitchFamily="34" charset="0"/>
              </a:rPr>
              <a:t>x</a:t>
            </a:r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2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    = 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– 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 +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    = </a:t>
            </a:r>
            <a:r>
              <a:rPr lang="en-US" sz="2000">
                <a:latin typeface="Arial" pitchFamily="34" charset="0"/>
              </a:rPr>
              <a:t>0.75 (correct value)</a:t>
            </a:r>
            <a:endParaRPr lang="en-US" sz="2000" i="1">
              <a:latin typeface="Arial" pitchFamily="34" charset="0"/>
            </a:endParaRPr>
          </a:p>
        </p:txBody>
      </p:sp>
      <p:sp>
        <p:nvSpPr>
          <p:cNvPr id="225293" name="Text Box 13"/>
          <p:cNvSpPr txBox="1">
            <a:spLocks noChangeArrowheads="1"/>
          </p:cNvSpPr>
          <p:nvPr/>
        </p:nvSpPr>
        <p:spPr bwMode="auto">
          <a:xfrm>
            <a:off x="1230313" y="3775075"/>
            <a:ext cx="2182812" cy="1616075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		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	Y</a:t>
            </a:r>
          </a:p>
          <a:p>
            <a:pPr marL="342900" indent="-342900" eaLnBrk="1" hangingPunct="1"/>
            <a:r>
              <a:rPr lang="en-US" sz="2000">
                <a:latin typeface="Arial" pitchFamily="34" charset="0"/>
              </a:rPr>
              <a:t>0		0	1</a:t>
            </a:r>
            <a:endParaRPr lang="en-US" sz="2000" i="1">
              <a:latin typeface="Arial" pitchFamily="34" charset="0"/>
            </a:endParaRPr>
          </a:p>
          <a:p>
            <a:pPr marL="342900" indent="-342900" eaLnBrk="1" hangingPunct="1"/>
            <a:r>
              <a:rPr lang="en-US" sz="2000">
                <a:latin typeface="Arial" pitchFamily="34" charset="0"/>
              </a:rPr>
              <a:t>0		1	0</a:t>
            </a:r>
          </a:p>
          <a:p>
            <a:pPr marL="342900" indent="-342900" eaLnBrk="1" hangingPunct="1"/>
            <a:r>
              <a:rPr lang="en-US" sz="2000">
                <a:latin typeface="Arial" pitchFamily="34" charset="0"/>
              </a:rPr>
              <a:t>1		0	1</a:t>
            </a:r>
          </a:p>
          <a:p>
            <a:pPr marL="342900" indent="-342900" eaLnBrk="1" hangingPunct="1"/>
            <a:r>
              <a:rPr lang="en-US" sz="2000">
                <a:latin typeface="Arial" pitchFamily="34" charset="0"/>
              </a:rPr>
              <a:t>1		1	1</a:t>
            </a:r>
          </a:p>
        </p:txBody>
      </p:sp>
      <p:sp>
        <p:nvSpPr>
          <p:cNvPr id="225294" name="Line 14"/>
          <p:cNvSpPr>
            <a:spLocks noChangeShapeType="1"/>
          </p:cNvSpPr>
          <p:nvPr/>
        </p:nvSpPr>
        <p:spPr bwMode="auto">
          <a:xfrm>
            <a:off x="1230313" y="4119563"/>
            <a:ext cx="2189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5295" name="Line 15"/>
          <p:cNvSpPr>
            <a:spLocks noChangeShapeType="1"/>
          </p:cNvSpPr>
          <p:nvPr/>
        </p:nvSpPr>
        <p:spPr bwMode="auto">
          <a:xfrm flipV="1">
            <a:off x="2190750" y="2852738"/>
            <a:ext cx="0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5296" name="Oval 16"/>
          <p:cNvSpPr>
            <a:spLocks noChangeArrowheads="1"/>
          </p:cNvSpPr>
          <p:nvPr/>
        </p:nvSpPr>
        <p:spPr bwMode="auto">
          <a:xfrm>
            <a:off x="2114550" y="27765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5297" name="Oval 17"/>
          <p:cNvSpPr>
            <a:spLocks noChangeArrowheads="1"/>
          </p:cNvSpPr>
          <p:nvPr/>
        </p:nvSpPr>
        <p:spPr bwMode="auto">
          <a:xfrm>
            <a:off x="4840288" y="3160713"/>
            <a:ext cx="230187" cy="230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5298" name="Text Box 18"/>
          <p:cNvSpPr txBox="1">
            <a:spLocks noChangeArrowheads="1"/>
          </p:cNvSpPr>
          <p:nvPr/>
        </p:nvSpPr>
        <p:spPr bwMode="auto">
          <a:xfrm>
            <a:off x="1730375" y="158591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0.5</a:t>
            </a:r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>
            <a:off x="1730375" y="239236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0.5</a:t>
            </a:r>
          </a:p>
        </p:txBody>
      </p:sp>
      <p:sp>
        <p:nvSpPr>
          <p:cNvPr id="225300" name="Rectangle 20"/>
          <p:cNvSpPr>
            <a:spLocks noChangeArrowheads="1"/>
          </p:cNvSpPr>
          <p:nvPr/>
        </p:nvSpPr>
        <p:spPr bwMode="auto">
          <a:xfrm>
            <a:off x="4225925" y="2430463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0.25</a:t>
            </a:r>
          </a:p>
        </p:txBody>
      </p:sp>
      <p:sp>
        <p:nvSpPr>
          <p:cNvPr id="225301" name="Rectangle 21"/>
          <p:cNvSpPr>
            <a:spLocks noChangeArrowheads="1"/>
          </p:cNvSpPr>
          <p:nvPr/>
        </p:nvSpPr>
        <p:spPr bwMode="auto">
          <a:xfrm>
            <a:off x="6530975" y="2430463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0.625?</a:t>
            </a:r>
          </a:p>
        </p:txBody>
      </p:sp>
      <p:sp>
        <p:nvSpPr>
          <p:cNvPr id="225302" name="Freeform 22"/>
          <p:cNvSpPr>
            <a:spLocks/>
          </p:cNvSpPr>
          <p:nvPr/>
        </p:nvSpPr>
        <p:spPr bwMode="auto">
          <a:xfrm>
            <a:off x="7529513" y="2660650"/>
            <a:ext cx="1311275" cy="1152525"/>
          </a:xfrm>
          <a:custGeom>
            <a:avLst/>
            <a:gdLst/>
            <a:ahLst/>
            <a:cxnLst>
              <a:cxn ang="0">
                <a:pos x="484" y="726"/>
              </a:cxn>
              <a:cxn ang="0">
                <a:pos x="750" y="581"/>
              </a:cxn>
              <a:cxn ang="0">
                <a:pos x="701" y="169"/>
              </a:cxn>
              <a:cxn ang="0">
                <a:pos x="0" y="0"/>
              </a:cxn>
            </a:cxnLst>
            <a:rect l="0" t="0" r="r" b="b"/>
            <a:pathLst>
              <a:path w="826" h="726">
                <a:moveTo>
                  <a:pt x="484" y="726"/>
                </a:moveTo>
                <a:cubicBezTo>
                  <a:pt x="599" y="700"/>
                  <a:pt x="714" y="674"/>
                  <a:pt x="750" y="581"/>
                </a:cubicBezTo>
                <a:cubicBezTo>
                  <a:pt x="786" y="488"/>
                  <a:pt x="826" y="266"/>
                  <a:pt x="701" y="169"/>
                </a:cubicBezTo>
                <a:cubicBezTo>
                  <a:pt x="576" y="72"/>
                  <a:pt x="288" y="3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5303" name="Line 23"/>
          <p:cNvSpPr>
            <a:spLocks noChangeShapeType="1"/>
          </p:cNvSpPr>
          <p:nvPr/>
        </p:nvSpPr>
        <p:spPr bwMode="auto">
          <a:xfrm flipV="1">
            <a:off x="6492875" y="2506663"/>
            <a:ext cx="1074738" cy="1920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66CFB-F929-4AB2-A51B-388CC1B6D9E7}" type="slidenum">
              <a:rPr lang="en-US"/>
              <a:pPr/>
              <a:t>24</a:t>
            </a:fld>
            <a:endParaRPr lang="en-US"/>
          </a:p>
        </p:txBody>
      </p:sp>
      <p:sp>
        <p:nvSpPr>
          <p:cNvPr id="2263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Correlated Signal Probabilities</a:t>
            </a:r>
          </a:p>
        </p:txBody>
      </p:sp>
      <p:sp>
        <p:nvSpPr>
          <p:cNvPr id="226307" name="AutoShape 3"/>
          <p:cNvSpPr>
            <a:spLocks noChangeArrowheads="1"/>
          </p:cNvSpPr>
          <p:nvPr/>
        </p:nvSpPr>
        <p:spPr bwMode="auto">
          <a:xfrm>
            <a:off x="5032375" y="2238375"/>
            <a:ext cx="1344613" cy="1190625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6308" name="Line 4"/>
          <p:cNvSpPr>
            <a:spLocks noChangeShapeType="1"/>
          </p:cNvSpPr>
          <p:nvPr/>
        </p:nvSpPr>
        <p:spPr bwMode="auto">
          <a:xfrm flipV="1">
            <a:off x="4035425" y="2468563"/>
            <a:ext cx="9969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6309" name="Line 5"/>
          <p:cNvSpPr>
            <a:spLocks noChangeShapeType="1"/>
          </p:cNvSpPr>
          <p:nvPr/>
        </p:nvSpPr>
        <p:spPr bwMode="auto">
          <a:xfrm flipH="1">
            <a:off x="1730375" y="2046288"/>
            <a:ext cx="960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6310" name="Line 6"/>
          <p:cNvSpPr>
            <a:spLocks noChangeShapeType="1"/>
          </p:cNvSpPr>
          <p:nvPr/>
        </p:nvSpPr>
        <p:spPr bwMode="auto">
          <a:xfrm flipH="1">
            <a:off x="1730375" y="2852738"/>
            <a:ext cx="10366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1116013" y="1778000"/>
            <a:ext cx="5222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3573463" y="1700213"/>
            <a:ext cx="1895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+ x2 –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226313" name="AutoShape 9"/>
          <p:cNvSpPr>
            <a:spLocks noChangeArrowheads="1"/>
          </p:cNvSpPr>
          <p:nvPr/>
        </p:nvSpPr>
        <p:spPr bwMode="auto">
          <a:xfrm flipH="1">
            <a:off x="2651125" y="1930400"/>
            <a:ext cx="1382713" cy="1112838"/>
          </a:xfrm>
          <a:prstGeom prst="moon">
            <a:avLst>
              <a:gd name="adj" fmla="val 86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6314" name="Line 10"/>
          <p:cNvSpPr>
            <a:spLocks noChangeShapeType="1"/>
          </p:cNvSpPr>
          <p:nvPr/>
        </p:nvSpPr>
        <p:spPr bwMode="auto">
          <a:xfrm flipH="1">
            <a:off x="2190750" y="3275013"/>
            <a:ext cx="2841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6315" name="Line 11"/>
          <p:cNvSpPr>
            <a:spLocks noChangeShapeType="1"/>
          </p:cNvSpPr>
          <p:nvPr/>
        </p:nvSpPr>
        <p:spPr bwMode="auto">
          <a:xfrm>
            <a:off x="6376988" y="2852738"/>
            <a:ext cx="1228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6316" name="Text Box 12"/>
          <p:cNvSpPr txBox="1">
            <a:spLocks noChangeArrowheads="1"/>
          </p:cNvSpPr>
          <p:nvPr/>
        </p:nvSpPr>
        <p:spPr bwMode="auto">
          <a:xfrm>
            <a:off x="5762625" y="3467100"/>
            <a:ext cx="31273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y = (x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+ 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 –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) x</a:t>
            </a:r>
            <a:r>
              <a:rPr lang="en-US" sz="2000">
                <a:latin typeface="Arial" pitchFamily="34" charset="0"/>
              </a:rPr>
              <a:t>2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    =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 + </a:t>
            </a:r>
            <a:r>
              <a:rPr lang="en-US" sz="2000" i="1">
                <a:solidFill>
                  <a:srgbClr val="FFFF00"/>
                </a:solidFill>
                <a:latin typeface="Arial" pitchFamily="34" charset="0"/>
              </a:rPr>
              <a:t>x</a:t>
            </a:r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2</a:t>
            </a:r>
            <a:r>
              <a:rPr lang="en-US" sz="2000" i="1">
                <a:solidFill>
                  <a:srgbClr val="FFFF00"/>
                </a:solidFill>
                <a:latin typeface="Arial" pitchFamily="34" charset="0"/>
              </a:rPr>
              <a:t>x</a:t>
            </a:r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 –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solidFill>
                  <a:srgbClr val="FFFF00"/>
                </a:solidFill>
                <a:latin typeface="Arial" pitchFamily="34" charset="0"/>
              </a:rPr>
              <a:t>x</a:t>
            </a:r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2</a:t>
            </a:r>
            <a:r>
              <a:rPr lang="en-US" sz="2000" i="1">
                <a:solidFill>
                  <a:srgbClr val="FFFF00"/>
                </a:solidFill>
                <a:latin typeface="Arial" pitchFamily="34" charset="0"/>
              </a:rPr>
              <a:t>x</a:t>
            </a:r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2</a:t>
            </a:r>
          </a:p>
          <a:p>
            <a:pPr eaLnBrk="1" hangingPunct="1"/>
            <a:r>
              <a:rPr lang="en-US" sz="2000" i="1">
                <a:solidFill>
                  <a:srgbClr val="FF0000"/>
                </a:solidFill>
                <a:latin typeface="Arial" pitchFamily="34" charset="0"/>
              </a:rPr>
              <a:t>    </a:t>
            </a:r>
            <a:r>
              <a:rPr lang="en-US" sz="2000" i="1">
                <a:latin typeface="Arial" pitchFamily="34" charset="0"/>
              </a:rPr>
              <a:t>=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 + 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 –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    = x</a:t>
            </a:r>
            <a:r>
              <a:rPr lang="en-US" sz="2000">
                <a:latin typeface="Arial" pitchFamily="34" charset="0"/>
              </a:rPr>
              <a:t>2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    = </a:t>
            </a:r>
            <a:r>
              <a:rPr lang="en-US" sz="2000">
                <a:latin typeface="Arial" pitchFamily="34" charset="0"/>
              </a:rPr>
              <a:t>0.5 (correct value)</a:t>
            </a:r>
            <a:endParaRPr lang="en-US" sz="2000" i="1">
              <a:latin typeface="Arial" pitchFamily="34" charset="0"/>
            </a:endParaRPr>
          </a:p>
        </p:txBody>
      </p:sp>
      <p:sp>
        <p:nvSpPr>
          <p:cNvPr id="226317" name="Text Box 13"/>
          <p:cNvSpPr txBox="1">
            <a:spLocks noChangeArrowheads="1"/>
          </p:cNvSpPr>
          <p:nvPr/>
        </p:nvSpPr>
        <p:spPr bwMode="auto">
          <a:xfrm>
            <a:off x="1230313" y="3775075"/>
            <a:ext cx="2182812" cy="1616075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		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	</a:t>
            </a:r>
            <a:r>
              <a:rPr lang="en-US" sz="2000">
                <a:latin typeface="Arial" pitchFamily="34" charset="0"/>
              </a:rPr>
              <a:t>Y</a:t>
            </a:r>
          </a:p>
          <a:p>
            <a:pPr marL="342900" indent="-342900" eaLnBrk="1" hangingPunct="1"/>
            <a:r>
              <a:rPr lang="en-US" sz="2000">
                <a:latin typeface="Arial" pitchFamily="34" charset="0"/>
              </a:rPr>
              <a:t>0		0	0</a:t>
            </a:r>
            <a:endParaRPr lang="en-US" sz="2000" i="1">
              <a:latin typeface="Arial" pitchFamily="34" charset="0"/>
            </a:endParaRPr>
          </a:p>
          <a:p>
            <a:pPr marL="342900" indent="-342900" eaLnBrk="1" hangingPunct="1"/>
            <a:r>
              <a:rPr lang="en-US" sz="2000">
                <a:latin typeface="Arial" pitchFamily="34" charset="0"/>
              </a:rPr>
              <a:t>0		1	1</a:t>
            </a:r>
          </a:p>
          <a:p>
            <a:pPr marL="342900" indent="-342900" eaLnBrk="1" hangingPunct="1"/>
            <a:r>
              <a:rPr lang="en-US" sz="2000">
                <a:latin typeface="Arial" pitchFamily="34" charset="0"/>
              </a:rPr>
              <a:t>1		0	0</a:t>
            </a:r>
          </a:p>
          <a:p>
            <a:pPr marL="342900" indent="-342900" eaLnBrk="1" hangingPunct="1"/>
            <a:r>
              <a:rPr lang="en-US" sz="2000">
                <a:latin typeface="Arial" pitchFamily="34" charset="0"/>
              </a:rPr>
              <a:t>1		1	1</a:t>
            </a:r>
          </a:p>
        </p:txBody>
      </p:sp>
      <p:sp>
        <p:nvSpPr>
          <p:cNvPr id="226318" name="Line 14"/>
          <p:cNvSpPr>
            <a:spLocks noChangeShapeType="1"/>
          </p:cNvSpPr>
          <p:nvPr/>
        </p:nvSpPr>
        <p:spPr bwMode="auto">
          <a:xfrm>
            <a:off x="1230313" y="4119563"/>
            <a:ext cx="2189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6319" name="Line 15"/>
          <p:cNvSpPr>
            <a:spLocks noChangeShapeType="1"/>
          </p:cNvSpPr>
          <p:nvPr/>
        </p:nvSpPr>
        <p:spPr bwMode="auto">
          <a:xfrm flipV="1">
            <a:off x="2190750" y="2852738"/>
            <a:ext cx="0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6320" name="Oval 16"/>
          <p:cNvSpPr>
            <a:spLocks noChangeArrowheads="1"/>
          </p:cNvSpPr>
          <p:nvPr/>
        </p:nvSpPr>
        <p:spPr bwMode="auto">
          <a:xfrm>
            <a:off x="2114550" y="27765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26321" name="Rectangle 17"/>
          <p:cNvSpPr>
            <a:spLocks noChangeArrowheads="1"/>
          </p:cNvSpPr>
          <p:nvPr/>
        </p:nvSpPr>
        <p:spPr bwMode="auto">
          <a:xfrm>
            <a:off x="1768475" y="170021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0.5</a:t>
            </a:r>
          </a:p>
        </p:txBody>
      </p:sp>
      <p:sp>
        <p:nvSpPr>
          <p:cNvPr id="226322" name="Rectangle 18"/>
          <p:cNvSpPr>
            <a:spLocks noChangeArrowheads="1"/>
          </p:cNvSpPr>
          <p:nvPr/>
        </p:nvSpPr>
        <p:spPr bwMode="auto">
          <a:xfrm>
            <a:off x="1730375" y="2468563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0.5</a:t>
            </a:r>
          </a:p>
        </p:txBody>
      </p:sp>
      <p:sp>
        <p:nvSpPr>
          <p:cNvPr id="226323" name="Rectangle 19"/>
          <p:cNvSpPr>
            <a:spLocks noChangeArrowheads="1"/>
          </p:cNvSpPr>
          <p:nvPr/>
        </p:nvSpPr>
        <p:spPr bwMode="auto">
          <a:xfrm>
            <a:off x="4149725" y="2430463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0.75</a:t>
            </a:r>
          </a:p>
        </p:txBody>
      </p:sp>
      <p:sp>
        <p:nvSpPr>
          <p:cNvPr id="226324" name="Rectangle 20"/>
          <p:cNvSpPr>
            <a:spLocks noChangeArrowheads="1"/>
          </p:cNvSpPr>
          <p:nvPr/>
        </p:nvSpPr>
        <p:spPr bwMode="auto">
          <a:xfrm>
            <a:off x="6607175" y="2468563"/>
            <a:ext cx="960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0.375?</a:t>
            </a:r>
          </a:p>
        </p:txBody>
      </p:sp>
      <p:sp>
        <p:nvSpPr>
          <p:cNvPr id="226325" name="Freeform 21"/>
          <p:cNvSpPr>
            <a:spLocks/>
          </p:cNvSpPr>
          <p:nvPr/>
        </p:nvSpPr>
        <p:spPr bwMode="auto">
          <a:xfrm>
            <a:off x="7605713" y="2660650"/>
            <a:ext cx="1408112" cy="1152525"/>
          </a:xfrm>
          <a:custGeom>
            <a:avLst/>
            <a:gdLst/>
            <a:ahLst/>
            <a:cxnLst>
              <a:cxn ang="0">
                <a:pos x="823" y="726"/>
              </a:cxn>
              <a:cxn ang="0">
                <a:pos x="750" y="169"/>
              </a:cxn>
              <a:cxn ang="0">
                <a:pos x="0" y="0"/>
              </a:cxn>
            </a:cxnLst>
            <a:rect l="0" t="0" r="r" b="b"/>
            <a:pathLst>
              <a:path w="887" h="726">
                <a:moveTo>
                  <a:pt x="823" y="726"/>
                </a:moveTo>
                <a:cubicBezTo>
                  <a:pt x="855" y="508"/>
                  <a:pt x="887" y="290"/>
                  <a:pt x="750" y="169"/>
                </a:cubicBezTo>
                <a:cubicBezTo>
                  <a:pt x="613" y="48"/>
                  <a:pt x="306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26326" name="Line 22"/>
          <p:cNvSpPr>
            <a:spLocks noChangeShapeType="1"/>
          </p:cNvSpPr>
          <p:nvPr/>
        </p:nvSpPr>
        <p:spPr bwMode="auto">
          <a:xfrm flipV="1">
            <a:off x="6530975" y="2506663"/>
            <a:ext cx="1036638" cy="269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8B117-3CD6-4538-99B2-A50382DAD442}" type="slidenum">
              <a:rPr lang="en-US"/>
              <a:pPr/>
              <a:t>25</a:t>
            </a:fld>
            <a:endParaRPr lang="en-US"/>
          </a:p>
        </p:txBody>
      </p:sp>
      <p:sp>
        <p:nvSpPr>
          <p:cNvPr id="227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</a:t>
            </a:r>
          </a:p>
        </p:txBody>
      </p:sp>
      <p:sp>
        <p:nvSpPr>
          <p:cNvPr id="2273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77850" y="1662113"/>
            <a:ext cx="7996238" cy="3019425"/>
          </a:xfrm>
        </p:spPr>
        <p:txBody>
          <a:bodyPr/>
          <a:lstStyle/>
          <a:p>
            <a:r>
              <a:rPr lang="en-US"/>
              <a:t>Numerical computation of signal probabilities is accurate for fanout-free circuits.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CEB64-CCE6-4FFE-A637-1AD557EF4BD5}" type="slidenum">
              <a:rPr lang="en-US"/>
              <a:pPr/>
              <a:t>26</a:t>
            </a:fld>
            <a:endParaRPr lang="en-US"/>
          </a:p>
        </p:txBody>
      </p:sp>
      <p:sp>
        <p:nvSpPr>
          <p:cNvPr id="228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Remedies</a:t>
            </a:r>
          </a:p>
        </p:txBody>
      </p:sp>
      <p:sp>
        <p:nvSpPr>
          <p:cNvPr id="2283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Shannon’s expansion theorem to compute signal probabilities.</a:t>
            </a:r>
          </a:p>
          <a:p>
            <a:r>
              <a:rPr lang="en-US"/>
              <a:t>Use Boolean difference formula to compute transition densities.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8E81-A987-44F9-94FA-5DB1BE2E5C58}" type="slidenum">
              <a:rPr lang="en-US"/>
              <a:pPr/>
              <a:t>27</a:t>
            </a:fld>
            <a:endParaRPr lang="en-US"/>
          </a:p>
        </p:txBody>
      </p:sp>
      <p:sp>
        <p:nvSpPr>
          <p:cNvPr id="229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Shannon’s Expansion Theorem</a:t>
            </a:r>
          </a:p>
        </p:txBody>
      </p:sp>
      <p:sp>
        <p:nvSpPr>
          <p:cNvPr id="2293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1963" y="1662113"/>
            <a:ext cx="8229600" cy="4114800"/>
          </a:xfrm>
        </p:spPr>
        <p:txBody>
          <a:bodyPr/>
          <a:lstStyle/>
          <a:p>
            <a:r>
              <a:rPr lang="en-US" sz="2800"/>
              <a:t>C. E. Shannon, “A Symbolic Analysis of Relay and Switching Circuits,” </a:t>
            </a:r>
            <a:r>
              <a:rPr lang="en-US" sz="2800" i="1"/>
              <a:t>Trans. AIEE</a:t>
            </a:r>
            <a:r>
              <a:rPr lang="en-US" sz="2800"/>
              <a:t>, vol. 57, pp. 713-723, 1938.</a:t>
            </a:r>
          </a:p>
          <a:p>
            <a:r>
              <a:rPr lang="en-US" sz="2800"/>
              <a:t>Consider:</a:t>
            </a:r>
          </a:p>
          <a:p>
            <a:pPr lvl="2"/>
            <a:r>
              <a:rPr lang="en-US" sz="2000"/>
              <a:t>Boolean variables, X1, X2, . . . , Xn</a:t>
            </a:r>
          </a:p>
          <a:p>
            <a:pPr lvl="2"/>
            <a:r>
              <a:rPr lang="en-US" sz="2000"/>
              <a:t>Boolean function, F(X1, X2, . . . , Xn)</a:t>
            </a:r>
          </a:p>
          <a:p>
            <a:r>
              <a:rPr lang="en-US" sz="2800"/>
              <a:t>Then F = Xi F(Xi=1) + Xi’ F(Xi=0)</a:t>
            </a:r>
          </a:p>
          <a:p>
            <a:r>
              <a:rPr lang="en-US" sz="2800"/>
              <a:t>Where</a:t>
            </a:r>
          </a:p>
          <a:p>
            <a:pPr lvl="2"/>
            <a:r>
              <a:rPr lang="en-US" sz="2000"/>
              <a:t>Xi’ is complement of X1</a:t>
            </a:r>
          </a:p>
          <a:p>
            <a:pPr lvl="2"/>
            <a:r>
              <a:rPr lang="en-US" sz="2000"/>
              <a:t>Cofactors, F(Xi=j) = F(X1, X2, . . , Xi=j, . . , Xn), j = 0 or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6E14B-D04D-491C-AF4E-85DD73C1524A}" type="slidenum">
              <a:rPr lang="en-US"/>
              <a:pPr/>
              <a:t>28</a:t>
            </a:fld>
            <a:endParaRPr lang="en-US"/>
          </a:p>
        </p:txBody>
      </p:sp>
      <p:sp>
        <p:nvSpPr>
          <p:cNvPr id="230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Expansion About Two Inputs</a:t>
            </a:r>
          </a:p>
        </p:txBody>
      </p:sp>
      <p:sp>
        <p:nvSpPr>
          <p:cNvPr id="2304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93675" y="1600200"/>
            <a:ext cx="8794750" cy="4525963"/>
          </a:xfrm>
        </p:spPr>
        <p:txBody>
          <a:bodyPr/>
          <a:lstStyle/>
          <a:p>
            <a:r>
              <a:rPr lang="en-US"/>
              <a:t> F = XiXj F(Xi=1, Xj=1) + XiXj’ F(Xi=1, Xj=0)</a:t>
            </a:r>
          </a:p>
          <a:p>
            <a:pPr>
              <a:buFont typeface="Wingdings" pitchFamily="2" charset="2"/>
              <a:buNone/>
            </a:pPr>
            <a:r>
              <a:rPr lang="en-US"/>
              <a:t>					+ Xi’Xj F(Xi=0, Xj=1)</a:t>
            </a:r>
          </a:p>
          <a:p>
            <a:pPr>
              <a:buFont typeface="Wingdings" pitchFamily="2" charset="2"/>
              <a:buNone/>
            </a:pPr>
            <a:r>
              <a:rPr lang="en-US"/>
              <a:t>					+ Xi’Xj’ F(Xi=0, Xj=0)</a:t>
            </a:r>
          </a:p>
          <a:p>
            <a:r>
              <a:rPr lang="en-US"/>
              <a:t>In general, a Boolean function can be expanded about any number of input variables.</a:t>
            </a:r>
          </a:p>
          <a:p>
            <a:r>
              <a:rPr lang="en-US"/>
              <a:t>Expansion about k variables will have 2</a:t>
            </a:r>
            <a:r>
              <a:rPr lang="en-US" baseline="30000"/>
              <a:t>k</a:t>
            </a:r>
            <a:r>
              <a:rPr lang="en-US"/>
              <a:t> terms.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DA02D-2AE0-4679-9F01-70C654BBC580}" type="slidenum">
              <a:rPr lang="en-US"/>
              <a:pPr/>
              <a:t>29</a:t>
            </a:fld>
            <a:endParaRPr lang="en-US"/>
          </a:p>
        </p:txBody>
      </p:sp>
      <p:sp>
        <p:nvSpPr>
          <p:cNvPr id="231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1963" y="225122"/>
            <a:ext cx="8229600" cy="1371600"/>
          </a:xfrm>
        </p:spPr>
        <p:txBody>
          <a:bodyPr/>
          <a:lstStyle/>
          <a:p>
            <a:r>
              <a:rPr lang="en-US" dirty="0"/>
              <a:t>Correlated Signal Probabilities</a:t>
            </a:r>
          </a:p>
        </p:txBody>
      </p:sp>
      <p:sp>
        <p:nvSpPr>
          <p:cNvPr id="231427" name="AutoShape 3"/>
          <p:cNvSpPr>
            <a:spLocks noChangeArrowheads="1"/>
          </p:cNvSpPr>
          <p:nvPr/>
        </p:nvSpPr>
        <p:spPr bwMode="auto">
          <a:xfrm>
            <a:off x="2690813" y="1854200"/>
            <a:ext cx="1344612" cy="1190625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31428" name="Line 4"/>
          <p:cNvSpPr>
            <a:spLocks noChangeShapeType="1"/>
          </p:cNvSpPr>
          <p:nvPr/>
        </p:nvSpPr>
        <p:spPr bwMode="auto">
          <a:xfrm>
            <a:off x="4035425" y="2470150"/>
            <a:ext cx="1036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1429" name="Line 5"/>
          <p:cNvSpPr>
            <a:spLocks noChangeShapeType="1"/>
          </p:cNvSpPr>
          <p:nvPr/>
        </p:nvSpPr>
        <p:spPr bwMode="auto">
          <a:xfrm flipH="1">
            <a:off x="1730375" y="2046288"/>
            <a:ext cx="960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1430" name="Line 6"/>
          <p:cNvSpPr>
            <a:spLocks noChangeShapeType="1"/>
          </p:cNvSpPr>
          <p:nvPr/>
        </p:nvSpPr>
        <p:spPr bwMode="auto">
          <a:xfrm flipH="1">
            <a:off x="1730375" y="2854325"/>
            <a:ext cx="960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1116013" y="1778000"/>
            <a:ext cx="565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3995738" y="1930400"/>
            <a:ext cx="998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231433" name="AutoShape 9"/>
          <p:cNvSpPr>
            <a:spLocks noChangeArrowheads="1"/>
          </p:cNvSpPr>
          <p:nvPr/>
        </p:nvSpPr>
        <p:spPr bwMode="auto">
          <a:xfrm flipH="1">
            <a:off x="4994275" y="2314575"/>
            <a:ext cx="1382713" cy="1112838"/>
          </a:xfrm>
          <a:prstGeom prst="moon">
            <a:avLst>
              <a:gd name="adj" fmla="val 86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31434" name="Line 10"/>
          <p:cNvSpPr>
            <a:spLocks noChangeShapeType="1"/>
          </p:cNvSpPr>
          <p:nvPr/>
        </p:nvSpPr>
        <p:spPr bwMode="auto">
          <a:xfrm flipH="1">
            <a:off x="2190750" y="3275013"/>
            <a:ext cx="2649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1435" name="Line 11"/>
          <p:cNvSpPr>
            <a:spLocks noChangeShapeType="1"/>
          </p:cNvSpPr>
          <p:nvPr/>
        </p:nvSpPr>
        <p:spPr bwMode="auto">
          <a:xfrm>
            <a:off x="6376988" y="2852738"/>
            <a:ext cx="1228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1436" name="Text Box 12"/>
          <p:cNvSpPr txBox="1">
            <a:spLocks noChangeArrowheads="1"/>
          </p:cNvSpPr>
          <p:nvPr/>
        </p:nvSpPr>
        <p:spPr bwMode="auto">
          <a:xfrm>
            <a:off x="1230313" y="3775075"/>
            <a:ext cx="2182812" cy="1616075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		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	Y</a:t>
            </a:r>
          </a:p>
          <a:p>
            <a:pPr marL="342900" indent="-342900" eaLnBrk="1" hangingPunct="1"/>
            <a:r>
              <a:rPr lang="en-US" sz="2000">
                <a:latin typeface="Arial" pitchFamily="34" charset="0"/>
              </a:rPr>
              <a:t>0		0	1</a:t>
            </a:r>
            <a:endParaRPr lang="en-US" sz="2000" i="1">
              <a:latin typeface="Arial" pitchFamily="34" charset="0"/>
            </a:endParaRPr>
          </a:p>
          <a:p>
            <a:pPr marL="342900" indent="-342900" eaLnBrk="1" hangingPunct="1"/>
            <a:r>
              <a:rPr lang="en-US" sz="2000">
                <a:latin typeface="Arial" pitchFamily="34" charset="0"/>
              </a:rPr>
              <a:t>0		1	0</a:t>
            </a:r>
          </a:p>
          <a:p>
            <a:pPr marL="342900" indent="-342900" eaLnBrk="1" hangingPunct="1"/>
            <a:r>
              <a:rPr lang="en-US" sz="2000">
                <a:latin typeface="Arial" pitchFamily="34" charset="0"/>
              </a:rPr>
              <a:t>1		0	1</a:t>
            </a:r>
          </a:p>
          <a:p>
            <a:pPr marL="342900" indent="-342900" eaLnBrk="1" hangingPunct="1"/>
            <a:r>
              <a:rPr lang="en-US" sz="2000">
                <a:latin typeface="Arial" pitchFamily="34" charset="0"/>
              </a:rPr>
              <a:t>1		1	1</a:t>
            </a:r>
          </a:p>
        </p:txBody>
      </p:sp>
      <p:sp>
        <p:nvSpPr>
          <p:cNvPr id="231437" name="Line 13"/>
          <p:cNvSpPr>
            <a:spLocks noChangeShapeType="1"/>
          </p:cNvSpPr>
          <p:nvPr/>
        </p:nvSpPr>
        <p:spPr bwMode="auto">
          <a:xfrm>
            <a:off x="1230313" y="4119563"/>
            <a:ext cx="2189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1438" name="Line 14"/>
          <p:cNvSpPr>
            <a:spLocks noChangeShapeType="1"/>
          </p:cNvSpPr>
          <p:nvPr/>
        </p:nvSpPr>
        <p:spPr bwMode="auto">
          <a:xfrm flipV="1">
            <a:off x="2190750" y="2852738"/>
            <a:ext cx="0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1439" name="Oval 15"/>
          <p:cNvSpPr>
            <a:spLocks noChangeArrowheads="1"/>
          </p:cNvSpPr>
          <p:nvPr/>
        </p:nvSpPr>
        <p:spPr bwMode="auto">
          <a:xfrm>
            <a:off x="2114550" y="2776538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31440" name="Oval 16"/>
          <p:cNvSpPr>
            <a:spLocks noChangeArrowheads="1"/>
          </p:cNvSpPr>
          <p:nvPr/>
        </p:nvSpPr>
        <p:spPr bwMode="auto">
          <a:xfrm>
            <a:off x="4840288" y="3160713"/>
            <a:ext cx="230187" cy="230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31441" name="Text Box 17"/>
          <p:cNvSpPr txBox="1">
            <a:spLocks noChangeArrowheads="1"/>
          </p:cNvSpPr>
          <p:nvPr/>
        </p:nvSpPr>
        <p:spPr bwMode="auto">
          <a:xfrm>
            <a:off x="6361113" y="2174875"/>
            <a:ext cx="2166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Y =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 + 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’</a:t>
            </a:r>
          </a:p>
        </p:txBody>
      </p:sp>
      <p:sp>
        <p:nvSpPr>
          <p:cNvPr id="231442" name="Text Box 18"/>
          <p:cNvSpPr txBox="1">
            <a:spLocks noChangeArrowheads="1"/>
          </p:cNvSpPr>
          <p:nvPr/>
        </p:nvSpPr>
        <p:spPr bwMode="auto">
          <a:xfrm>
            <a:off x="4187825" y="3929063"/>
            <a:ext cx="40703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Shannon expansion about the reconverging input, 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2:</a:t>
            </a:r>
          </a:p>
          <a:p>
            <a:pPr eaLnBrk="1" hangingPunct="1"/>
            <a:endParaRPr lang="en-US" sz="2000">
              <a:latin typeface="Arial" pitchFamily="34" charset="0"/>
            </a:endParaRPr>
          </a:p>
          <a:p>
            <a:pPr eaLnBrk="1" hangingPunct="1"/>
            <a:r>
              <a:rPr lang="en-US" sz="2000" i="1">
                <a:latin typeface="Arial" pitchFamily="34" charset="0"/>
              </a:rPr>
              <a:t>Y</a:t>
            </a:r>
            <a:r>
              <a:rPr lang="en-US" sz="2000">
                <a:latin typeface="Arial" pitchFamily="34" charset="0"/>
              </a:rPr>
              <a:t> = 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 </a:t>
            </a:r>
            <a:r>
              <a:rPr lang="en-US" sz="2000" i="1">
                <a:latin typeface="Arial" pitchFamily="34" charset="0"/>
              </a:rPr>
              <a:t>Y</a:t>
            </a:r>
            <a:r>
              <a:rPr lang="en-US" sz="2000">
                <a:latin typeface="Arial" pitchFamily="34" charset="0"/>
              </a:rPr>
              <a:t>(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 = 1) + 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2’ </a:t>
            </a:r>
            <a:r>
              <a:rPr lang="en-US" sz="2000" i="1">
                <a:latin typeface="Arial" pitchFamily="34" charset="0"/>
              </a:rPr>
              <a:t>Y</a:t>
            </a:r>
            <a:r>
              <a:rPr lang="en-US" sz="2000">
                <a:latin typeface="Arial" pitchFamily="34" charset="0"/>
              </a:rPr>
              <a:t>(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 = 0)</a:t>
            </a:r>
          </a:p>
          <a:p>
            <a:pPr eaLnBrk="1" hangingPunct="1"/>
            <a:r>
              <a:rPr lang="en-US" sz="2000">
                <a:latin typeface="Arial" pitchFamily="34" charset="0"/>
              </a:rPr>
              <a:t>    = 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 (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1) + 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2’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60801-B8C2-40B0-A3B0-07BC4F75F41A}" type="slidenum">
              <a:rPr lang="en-US"/>
              <a:pPr/>
              <a:t>3</a:t>
            </a:fld>
            <a:endParaRPr lang="en-US"/>
          </a:p>
        </p:txBody>
      </p:sp>
      <p:sp>
        <p:nvSpPr>
          <p:cNvPr id="181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3863" y="317500"/>
            <a:ext cx="8229600" cy="896938"/>
          </a:xfrm>
        </p:spPr>
        <p:txBody>
          <a:bodyPr/>
          <a:lstStyle/>
          <a:p>
            <a:r>
              <a:rPr lang="en-US" dirty="0" smtClean="0"/>
              <a:t>Spice Simulation</a:t>
            </a:r>
            <a:endParaRPr lang="en-US" dirty="0"/>
          </a:p>
        </p:txBody>
      </p:sp>
      <p:sp>
        <p:nvSpPr>
          <p:cNvPr id="1812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31775" y="1380810"/>
            <a:ext cx="8455025" cy="5092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Circuit/device level analysis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Circuit modeled as network of transistors, capacitors, resistors and voltage/current sources.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Node current equations using Kirchhoff’s current law.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Average and instantaneous power computed from supply voltage and device current.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Analysis is accurate but expensive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Used to characterize parts of a larger circuit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7DAF-8BF2-401F-8E38-AF2462A0C07A}" type="slidenum">
              <a:rPr lang="en-US"/>
              <a:pPr/>
              <a:t>30</a:t>
            </a:fld>
            <a:endParaRPr lang="en-US"/>
          </a:p>
        </p:txBody>
      </p:sp>
      <p:sp>
        <p:nvSpPr>
          <p:cNvPr id="232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Correlated Signals</a:t>
            </a:r>
          </a:p>
        </p:txBody>
      </p:sp>
      <p:sp>
        <p:nvSpPr>
          <p:cNvPr id="2324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8229600" cy="4632325"/>
          </a:xfrm>
        </p:spPr>
        <p:txBody>
          <a:bodyPr/>
          <a:lstStyle/>
          <a:p>
            <a:r>
              <a:rPr lang="en-US" sz="2800"/>
              <a:t>When the output function is expanded about all reconverging input variables,</a:t>
            </a:r>
          </a:p>
          <a:p>
            <a:pPr lvl="2"/>
            <a:r>
              <a:rPr lang="en-US" sz="2000"/>
              <a:t>All cofactors correspond to fanout-free circuits.</a:t>
            </a:r>
          </a:p>
          <a:p>
            <a:pPr lvl="2"/>
            <a:r>
              <a:rPr lang="en-US" sz="2000"/>
              <a:t>Signal probabilities for cofactor outputs can be calculated without error.</a:t>
            </a:r>
          </a:p>
          <a:p>
            <a:pPr lvl="2"/>
            <a:r>
              <a:rPr lang="en-US" sz="2000"/>
              <a:t>A weighted sum of cofactor probabilities gives the correct probability of the output.</a:t>
            </a:r>
          </a:p>
          <a:p>
            <a:r>
              <a:rPr lang="en-US" sz="2800"/>
              <a:t>For two reconverging inputs: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	</a:t>
            </a:r>
            <a:r>
              <a:rPr lang="en-US" sz="2400"/>
              <a:t>f = xixj f(Xi=1, Xj=1) + xi(1-xj) f(Xi=1, Xj=0)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		+ (1-xi)xj f(Xi=0, Xj=1) + (1-xi)(1-xj) f(Xi=0, Xj=0)</a:t>
            </a:r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DDA1-10C6-4737-B29F-9C1C082BEF3B}" type="slidenum">
              <a:rPr lang="en-US"/>
              <a:pPr/>
              <a:t>31</a:t>
            </a:fld>
            <a:endParaRPr lang="en-US"/>
          </a:p>
        </p:txBody>
      </p:sp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1963" y="194960"/>
            <a:ext cx="8229600" cy="979487"/>
          </a:xfrm>
        </p:spPr>
        <p:txBody>
          <a:bodyPr/>
          <a:lstStyle/>
          <a:p>
            <a:r>
              <a:rPr lang="en-US" dirty="0"/>
              <a:t>Correlated Signal Probabilities</a:t>
            </a:r>
          </a:p>
        </p:txBody>
      </p:sp>
      <p:sp>
        <p:nvSpPr>
          <p:cNvPr id="233475" name="AutoShape 3"/>
          <p:cNvSpPr>
            <a:spLocks noChangeArrowheads="1"/>
          </p:cNvSpPr>
          <p:nvPr/>
        </p:nvSpPr>
        <p:spPr bwMode="auto">
          <a:xfrm>
            <a:off x="2614613" y="1317625"/>
            <a:ext cx="1344612" cy="1190625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33476" name="Line 4"/>
          <p:cNvSpPr>
            <a:spLocks noChangeShapeType="1"/>
          </p:cNvSpPr>
          <p:nvPr/>
        </p:nvSpPr>
        <p:spPr bwMode="auto">
          <a:xfrm>
            <a:off x="3959225" y="1933575"/>
            <a:ext cx="1036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3477" name="Line 5"/>
          <p:cNvSpPr>
            <a:spLocks noChangeShapeType="1"/>
          </p:cNvSpPr>
          <p:nvPr/>
        </p:nvSpPr>
        <p:spPr bwMode="auto">
          <a:xfrm flipH="1">
            <a:off x="1654175" y="1509713"/>
            <a:ext cx="960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3478" name="Line 6"/>
          <p:cNvSpPr>
            <a:spLocks noChangeShapeType="1"/>
          </p:cNvSpPr>
          <p:nvPr/>
        </p:nvSpPr>
        <p:spPr bwMode="auto">
          <a:xfrm flipH="1">
            <a:off x="1654175" y="2317750"/>
            <a:ext cx="960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3479" name="Text Box 7"/>
          <p:cNvSpPr txBox="1">
            <a:spLocks noChangeArrowheads="1"/>
          </p:cNvSpPr>
          <p:nvPr/>
        </p:nvSpPr>
        <p:spPr bwMode="auto">
          <a:xfrm>
            <a:off x="1039813" y="1241425"/>
            <a:ext cx="565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233480" name="Text Box 8"/>
          <p:cNvSpPr txBox="1">
            <a:spLocks noChangeArrowheads="1"/>
          </p:cNvSpPr>
          <p:nvPr/>
        </p:nvSpPr>
        <p:spPr bwMode="auto">
          <a:xfrm>
            <a:off x="3919538" y="1393825"/>
            <a:ext cx="998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</a:p>
        </p:txBody>
      </p:sp>
      <p:sp>
        <p:nvSpPr>
          <p:cNvPr id="233481" name="AutoShape 9"/>
          <p:cNvSpPr>
            <a:spLocks noChangeArrowheads="1"/>
          </p:cNvSpPr>
          <p:nvPr/>
        </p:nvSpPr>
        <p:spPr bwMode="auto">
          <a:xfrm flipH="1">
            <a:off x="4918075" y="1778000"/>
            <a:ext cx="1382713" cy="1112838"/>
          </a:xfrm>
          <a:prstGeom prst="moon">
            <a:avLst>
              <a:gd name="adj" fmla="val 86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33482" name="Line 10"/>
          <p:cNvSpPr>
            <a:spLocks noChangeShapeType="1"/>
          </p:cNvSpPr>
          <p:nvPr/>
        </p:nvSpPr>
        <p:spPr bwMode="auto">
          <a:xfrm flipH="1">
            <a:off x="2114550" y="2738438"/>
            <a:ext cx="26495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3483" name="Line 11"/>
          <p:cNvSpPr>
            <a:spLocks noChangeShapeType="1"/>
          </p:cNvSpPr>
          <p:nvPr/>
        </p:nvSpPr>
        <p:spPr bwMode="auto">
          <a:xfrm>
            <a:off x="6300788" y="2316163"/>
            <a:ext cx="1228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654050" y="3253394"/>
            <a:ext cx="2182813" cy="1616075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eaLnBrk="1" hangingPunct="1"/>
            <a:r>
              <a:rPr lang="en-US" sz="2000" i="1" dirty="0">
                <a:latin typeface="Arial" pitchFamily="34" charset="0"/>
              </a:rPr>
              <a:t>X</a:t>
            </a:r>
            <a:r>
              <a:rPr lang="en-US" sz="2000" dirty="0">
                <a:latin typeface="Arial" pitchFamily="34" charset="0"/>
              </a:rPr>
              <a:t>1</a:t>
            </a:r>
            <a:r>
              <a:rPr lang="en-US" sz="2000" i="1" dirty="0">
                <a:latin typeface="Arial" pitchFamily="34" charset="0"/>
              </a:rPr>
              <a:t>		X</a:t>
            </a:r>
            <a:r>
              <a:rPr lang="en-US" sz="2000" dirty="0">
                <a:latin typeface="Arial" pitchFamily="34" charset="0"/>
              </a:rPr>
              <a:t>2</a:t>
            </a:r>
            <a:r>
              <a:rPr lang="en-US" sz="2000" i="1" dirty="0">
                <a:latin typeface="Arial" pitchFamily="34" charset="0"/>
              </a:rPr>
              <a:t>	Y</a:t>
            </a:r>
          </a:p>
          <a:p>
            <a:pPr marL="342900" indent="-342900" eaLnBrk="1" hangingPunct="1"/>
            <a:r>
              <a:rPr lang="en-US" sz="2000" dirty="0">
                <a:latin typeface="Arial" pitchFamily="34" charset="0"/>
              </a:rPr>
              <a:t>0		0	1</a:t>
            </a:r>
            <a:endParaRPr lang="en-US" sz="2000" i="1" dirty="0">
              <a:latin typeface="Arial" pitchFamily="34" charset="0"/>
            </a:endParaRPr>
          </a:p>
          <a:p>
            <a:pPr marL="342900" indent="-342900" eaLnBrk="1" hangingPunct="1"/>
            <a:r>
              <a:rPr lang="en-US" sz="2000" dirty="0">
                <a:latin typeface="Arial" pitchFamily="34" charset="0"/>
              </a:rPr>
              <a:t>0		1	0</a:t>
            </a:r>
          </a:p>
          <a:p>
            <a:pPr marL="342900" indent="-342900" eaLnBrk="1" hangingPunct="1"/>
            <a:r>
              <a:rPr lang="en-US" sz="2000" dirty="0">
                <a:latin typeface="Arial" pitchFamily="34" charset="0"/>
              </a:rPr>
              <a:t>1		0	1</a:t>
            </a:r>
          </a:p>
          <a:p>
            <a:pPr marL="342900" indent="-342900" eaLnBrk="1" hangingPunct="1"/>
            <a:r>
              <a:rPr lang="en-US" sz="2000" dirty="0">
                <a:latin typeface="Arial" pitchFamily="34" charset="0"/>
              </a:rPr>
              <a:t>1		1	1</a:t>
            </a:r>
          </a:p>
        </p:txBody>
      </p:sp>
      <p:sp>
        <p:nvSpPr>
          <p:cNvPr id="233485" name="Line 13"/>
          <p:cNvSpPr>
            <a:spLocks noChangeShapeType="1"/>
          </p:cNvSpPr>
          <p:nvPr/>
        </p:nvSpPr>
        <p:spPr bwMode="auto">
          <a:xfrm>
            <a:off x="654050" y="3275013"/>
            <a:ext cx="2189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3486" name="Line 14"/>
          <p:cNvSpPr>
            <a:spLocks noChangeShapeType="1"/>
          </p:cNvSpPr>
          <p:nvPr/>
        </p:nvSpPr>
        <p:spPr bwMode="auto">
          <a:xfrm flipV="1">
            <a:off x="2114550" y="2316163"/>
            <a:ext cx="0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3487" name="Oval 15"/>
          <p:cNvSpPr>
            <a:spLocks noChangeArrowheads="1"/>
          </p:cNvSpPr>
          <p:nvPr/>
        </p:nvSpPr>
        <p:spPr bwMode="auto">
          <a:xfrm>
            <a:off x="2038350" y="22399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33488" name="Oval 16"/>
          <p:cNvSpPr>
            <a:spLocks noChangeArrowheads="1"/>
          </p:cNvSpPr>
          <p:nvPr/>
        </p:nvSpPr>
        <p:spPr bwMode="auto">
          <a:xfrm>
            <a:off x="4764088" y="2624138"/>
            <a:ext cx="230187" cy="230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33489" name="Text Box 17"/>
          <p:cNvSpPr txBox="1">
            <a:spLocks noChangeArrowheads="1"/>
          </p:cNvSpPr>
          <p:nvPr/>
        </p:nvSpPr>
        <p:spPr bwMode="auto">
          <a:xfrm>
            <a:off x="6284913" y="1638300"/>
            <a:ext cx="2166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Y = X</a:t>
            </a:r>
            <a:r>
              <a:rPr lang="en-US" sz="2000">
                <a:latin typeface="Arial" pitchFamily="34" charset="0"/>
              </a:rPr>
              <a:t>1</a:t>
            </a:r>
            <a:r>
              <a:rPr lang="en-US" sz="2000" i="1">
                <a:latin typeface="Arial" pitchFamily="34" charset="0"/>
              </a:rPr>
              <a:t> 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 + X</a:t>
            </a:r>
            <a:r>
              <a:rPr lang="en-US" sz="2000">
                <a:latin typeface="Arial" pitchFamily="34" charset="0"/>
              </a:rPr>
              <a:t>2</a:t>
            </a:r>
            <a:r>
              <a:rPr lang="en-US" sz="2000" i="1">
                <a:latin typeface="Arial" pitchFamily="34" charset="0"/>
              </a:rPr>
              <a:t>’</a:t>
            </a:r>
          </a:p>
        </p:txBody>
      </p:sp>
      <p:sp>
        <p:nvSpPr>
          <p:cNvPr id="233490" name="Text Box 18"/>
          <p:cNvSpPr txBox="1">
            <a:spLocks noChangeArrowheads="1"/>
          </p:cNvSpPr>
          <p:nvPr/>
        </p:nvSpPr>
        <p:spPr bwMode="auto">
          <a:xfrm>
            <a:off x="3841750" y="3044825"/>
            <a:ext cx="38957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Shannon expansion about the reconverging input, </a:t>
            </a:r>
            <a:r>
              <a:rPr lang="en-US" sz="2000" i="1">
                <a:latin typeface="Arial" pitchFamily="34" charset="0"/>
              </a:rPr>
              <a:t>X</a:t>
            </a:r>
            <a:r>
              <a:rPr lang="en-US" sz="2000">
                <a:latin typeface="Arial" pitchFamily="34" charset="0"/>
              </a:rPr>
              <a:t>2:</a:t>
            </a:r>
          </a:p>
          <a:p>
            <a:pPr eaLnBrk="1" hangingPunct="1"/>
            <a:endParaRPr lang="en-US" sz="2000">
              <a:latin typeface="Arial" pitchFamily="34" charset="0"/>
            </a:endParaRPr>
          </a:p>
          <a:p>
            <a:pPr eaLnBrk="1" hangingPunct="1"/>
            <a:r>
              <a:rPr lang="en-US" sz="2000">
                <a:latin typeface="Arial" pitchFamily="34" charset="0"/>
              </a:rPr>
              <a:t>Y = X2 Y(X2=1) + X2’ Y(X2=0)</a:t>
            </a:r>
          </a:p>
          <a:p>
            <a:pPr eaLnBrk="1" hangingPunct="1"/>
            <a:r>
              <a:rPr lang="en-US" sz="2000">
                <a:latin typeface="Arial" pitchFamily="34" charset="0"/>
              </a:rPr>
              <a:t>    = X2 (X1) + X2’ (1)</a:t>
            </a:r>
          </a:p>
          <a:p>
            <a:pPr eaLnBrk="1" hangingPunct="1"/>
            <a:endParaRPr lang="en-US" sz="2000">
              <a:latin typeface="Arial" pitchFamily="34" charset="0"/>
            </a:endParaRPr>
          </a:p>
          <a:p>
            <a:pPr eaLnBrk="1" hangingPunct="1"/>
            <a:r>
              <a:rPr lang="en-US" sz="2000">
                <a:latin typeface="Arial" pitchFamily="34" charset="0"/>
              </a:rPr>
              <a:t> y = x2 (0.5) + (1-x2) (1)</a:t>
            </a:r>
          </a:p>
          <a:p>
            <a:pPr eaLnBrk="1" hangingPunct="1"/>
            <a:r>
              <a:rPr lang="en-US" sz="2000">
                <a:latin typeface="Arial" pitchFamily="34" charset="0"/>
              </a:rPr>
              <a:t>    = 0.5 (0.5) + (1-0.5) (1)</a:t>
            </a:r>
          </a:p>
          <a:p>
            <a:pPr eaLnBrk="1" hangingPunct="1"/>
            <a:r>
              <a:rPr lang="en-US" sz="2000">
                <a:latin typeface="Arial" pitchFamily="34" charset="0"/>
              </a:rPr>
              <a:t>    = 0.75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FF4E8-24AE-4747-B4D9-9FE29C7272B8}" type="slidenum">
              <a:rPr lang="en-US"/>
              <a:pPr/>
              <a:t>32</a:t>
            </a:fld>
            <a:endParaRPr lang="en-US"/>
          </a:p>
        </p:txBody>
      </p:sp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1963" y="2872"/>
            <a:ext cx="8229600" cy="1017588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234499" name="AutoShape 3"/>
          <p:cNvSpPr>
            <a:spLocks noChangeArrowheads="1"/>
          </p:cNvSpPr>
          <p:nvPr/>
        </p:nvSpPr>
        <p:spPr bwMode="auto">
          <a:xfrm>
            <a:off x="1768475" y="1470025"/>
            <a:ext cx="1344613" cy="1190625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34500" name="Line 4"/>
          <p:cNvSpPr>
            <a:spLocks noChangeShapeType="1"/>
          </p:cNvSpPr>
          <p:nvPr/>
        </p:nvSpPr>
        <p:spPr bwMode="auto">
          <a:xfrm>
            <a:off x="3113088" y="2085975"/>
            <a:ext cx="1036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01" name="Line 5"/>
          <p:cNvSpPr>
            <a:spLocks noChangeShapeType="1"/>
          </p:cNvSpPr>
          <p:nvPr/>
        </p:nvSpPr>
        <p:spPr bwMode="auto">
          <a:xfrm flipH="1">
            <a:off x="808038" y="1662113"/>
            <a:ext cx="960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02" name="Line 6"/>
          <p:cNvSpPr>
            <a:spLocks noChangeShapeType="1"/>
          </p:cNvSpPr>
          <p:nvPr/>
        </p:nvSpPr>
        <p:spPr bwMode="auto">
          <a:xfrm flipH="1">
            <a:off x="808038" y="2470150"/>
            <a:ext cx="960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03" name="AutoShape 7"/>
          <p:cNvSpPr>
            <a:spLocks noChangeArrowheads="1"/>
          </p:cNvSpPr>
          <p:nvPr/>
        </p:nvSpPr>
        <p:spPr bwMode="auto">
          <a:xfrm flipH="1">
            <a:off x="4071938" y="1930400"/>
            <a:ext cx="1382712" cy="1112838"/>
          </a:xfrm>
          <a:prstGeom prst="moon">
            <a:avLst>
              <a:gd name="adj" fmla="val 86796"/>
            </a:avLst>
          </a:prstGeom>
          <a:solidFill>
            <a:srgbClr val="9F603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i="1">
                <a:latin typeface="Arial" pitchFamily="34" charset="0"/>
              </a:rPr>
              <a:t> Point of </a:t>
            </a:r>
          </a:p>
          <a:p>
            <a:pPr algn="ctr" eaLnBrk="1" hangingPunct="1"/>
            <a:r>
              <a:rPr lang="en-US" sz="2000" i="1">
                <a:latin typeface="Arial" pitchFamily="34" charset="0"/>
              </a:rPr>
              <a:t> reconv.</a:t>
            </a:r>
          </a:p>
        </p:txBody>
      </p:sp>
      <p:sp>
        <p:nvSpPr>
          <p:cNvPr id="234504" name="Line 8"/>
          <p:cNvSpPr>
            <a:spLocks noChangeShapeType="1"/>
          </p:cNvSpPr>
          <p:nvPr/>
        </p:nvSpPr>
        <p:spPr bwMode="auto">
          <a:xfrm flipH="1">
            <a:off x="1268413" y="3352800"/>
            <a:ext cx="692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05" name="Line 9"/>
          <p:cNvSpPr>
            <a:spLocks noChangeShapeType="1"/>
          </p:cNvSpPr>
          <p:nvPr/>
        </p:nvSpPr>
        <p:spPr bwMode="auto">
          <a:xfrm>
            <a:off x="5454650" y="2468563"/>
            <a:ext cx="384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06" name="Line 10"/>
          <p:cNvSpPr>
            <a:spLocks noChangeShapeType="1"/>
          </p:cNvSpPr>
          <p:nvPr/>
        </p:nvSpPr>
        <p:spPr bwMode="auto">
          <a:xfrm flipV="1">
            <a:off x="1268413" y="2468563"/>
            <a:ext cx="0" cy="884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07" name="Oval 11"/>
          <p:cNvSpPr>
            <a:spLocks noChangeArrowheads="1"/>
          </p:cNvSpPr>
          <p:nvPr/>
        </p:nvSpPr>
        <p:spPr bwMode="auto">
          <a:xfrm>
            <a:off x="1192213" y="23923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34508" name="Oval 12"/>
          <p:cNvSpPr>
            <a:spLocks noChangeArrowheads="1"/>
          </p:cNvSpPr>
          <p:nvPr/>
        </p:nvSpPr>
        <p:spPr bwMode="auto">
          <a:xfrm>
            <a:off x="2651125" y="3198813"/>
            <a:ext cx="307975" cy="306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34509" name="AutoShape 13"/>
          <p:cNvSpPr>
            <a:spLocks noChangeArrowheads="1"/>
          </p:cNvSpPr>
          <p:nvPr/>
        </p:nvSpPr>
        <p:spPr bwMode="auto">
          <a:xfrm rot="5400000">
            <a:off x="1844675" y="3006726"/>
            <a:ext cx="922337" cy="6905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34510" name="Line 14"/>
          <p:cNvSpPr>
            <a:spLocks noChangeShapeType="1"/>
          </p:cNvSpPr>
          <p:nvPr/>
        </p:nvSpPr>
        <p:spPr bwMode="auto">
          <a:xfrm>
            <a:off x="2959100" y="3352800"/>
            <a:ext cx="498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11" name="Line 15"/>
          <p:cNvSpPr>
            <a:spLocks noChangeShapeType="1"/>
          </p:cNvSpPr>
          <p:nvPr/>
        </p:nvSpPr>
        <p:spPr bwMode="auto">
          <a:xfrm flipV="1">
            <a:off x="3457575" y="2890838"/>
            <a:ext cx="0" cy="461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12" name="Line 16"/>
          <p:cNvSpPr>
            <a:spLocks noChangeShapeType="1"/>
          </p:cNvSpPr>
          <p:nvPr/>
        </p:nvSpPr>
        <p:spPr bwMode="auto">
          <a:xfrm>
            <a:off x="3457575" y="2890838"/>
            <a:ext cx="692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13" name="AutoShape 17"/>
          <p:cNvSpPr>
            <a:spLocks noChangeArrowheads="1"/>
          </p:cNvSpPr>
          <p:nvPr/>
        </p:nvSpPr>
        <p:spPr bwMode="auto">
          <a:xfrm>
            <a:off x="6338888" y="2928938"/>
            <a:ext cx="1344612" cy="1190625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34514" name="Line 18"/>
          <p:cNvSpPr>
            <a:spLocks noChangeShapeType="1"/>
          </p:cNvSpPr>
          <p:nvPr/>
        </p:nvSpPr>
        <p:spPr bwMode="auto">
          <a:xfrm>
            <a:off x="5838825" y="2468563"/>
            <a:ext cx="0" cy="652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15" name="Line 19"/>
          <p:cNvSpPr>
            <a:spLocks noChangeShapeType="1"/>
          </p:cNvSpPr>
          <p:nvPr/>
        </p:nvSpPr>
        <p:spPr bwMode="auto">
          <a:xfrm>
            <a:off x="5838825" y="3121025"/>
            <a:ext cx="500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16" name="Line 20"/>
          <p:cNvSpPr>
            <a:spLocks noChangeShapeType="1"/>
          </p:cNvSpPr>
          <p:nvPr/>
        </p:nvSpPr>
        <p:spPr bwMode="auto">
          <a:xfrm flipH="1">
            <a:off x="808038" y="3967163"/>
            <a:ext cx="5530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17" name="Line 21"/>
          <p:cNvSpPr>
            <a:spLocks noChangeShapeType="1"/>
          </p:cNvSpPr>
          <p:nvPr/>
        </p:nvSpPr>
        <p:spPr bwMode="auto">
          <a:xfrm>
            <a:off x="7683500" y="3505200"/>
            <a:ext cx="766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18" name="Freeform 22"/>
          <p:cNvSpPr>
            <a:spLocks/>
          </p:cNvSpPr>
          <p:nvPr/>
        </p:nvSpPr>
        <p:spPr bwMode="auto">
          <a:xfrm>
            <a:off x="949325" y="1009650"/>
            <a:ext cx="4832350" cy="2919413"/>
          </a:xfrm>
          <a:custGeom>
            <a:avLst/>
            <a:gdLst/>
            <a:ahLst/>
            <a:cxnLst>
              <a:cxn ang="0">
                <a:pos x="56" y="701"/>
              </a:cxn>
              <a:cxn ang="0">
                <a:pos x="177" y="290"/>
              </a:cxn>
              <a:cxn ang="0">
                <a:pos x="758" y="24"/>
              </a:cxn>
              <a:cxn ang="0">
                <a:pos x="2476" y="435"/>
              </a:cxn>
              <a:cxn ang="0">
                <a:pos x="2984" y="774"/>
              </a:cxn>
              <a:cxn ang="0">
                <a:pos x="2838" y="1306"/>
              </a:cxn>
              <a:cxn ang="0">
                <a:pos x="1871" y="1742"/>
              </a:cxn>
              <a:cxn ang="0">
                <a:pos x="395" y="1742"/>
              </a:cxn>
              <a:cxn ang="0">
                <a:pos x="56" y="1355"/>
              </a:cxn>
              <a:cxn ang="0">
                <a:pos x="56" y="701"/>
              </a:cxn>
            </a:cxnLst>
            <a:rect l="0" t="0" r="r" b="b"/>
            <a:pathLst>
              <a:path w="3044" h="1815">
                <a:moveTo>
                  <a:pt x="56" y="701"/>
                </a:moveTo>
                <a:cubicBezTo>
                  <a:pt x="76" y="524"/>
                  <a:pt x="60" y="403"/>
                  <a:pt x="177" y="290"/>
                </a:cubicBezTo>
                <a:cubicBezTo>
                  <a:pt x="294" y="177"/>
                  <a:pt x="375" y="0"/>
                  <a:pt x="758" y="24"/>
                </a:cubicBezTo>
                <a:cubicBezTo>
                  <a:pt x="1141" y="48"/>
                  <a:pt x="2105" y="310"/>
                  <a:pt x="2476" y="435"/>
                </a:cubicBezTo>
                <a:cubicBezTo>
                  <a:pt x="2847" y="560"/>
                  <a:pt x="2924" y="629"/>
                  <a:pt x="2984" y="774"/>
                </a:cubicBezTo>
                <a:cubicBezTo>
                  <a:pt x="3044" y="919"/>
                  <a:pt x="3023" y="1145"/>
                  <a:pt x="2838" y="1306"/>
                </a:cubicBezTo>
                <a:cubicBezTo>
                  <a:pt x="2653" y="1467"/>
                  <a:pt x="2278" y="1669"/>
                  <a:pt x="1871" y="1742"/>
                </a:cubicBezTo>
                <a:cubicBezTo>
                  <a:pt x="1464" y="1815"/>
                  <a:pt x="697" y="1806"/>
                  <a:pt x="395" y="1742"/>
                </a:cubicBezTo>
                <a:cubicBezTo>
                  <a:pt x="93" y="1678"/>
                  <a:pt x="112" y="1532"/>
                  <a:pt x="56" y="1355"/>
                </a:cubicBezTo>
                <a:cubicBezTo>
                  <a:pt x="0" y="1178"/>
                  <a:pt x="36" y="878"/>
                  <a:pt x="56" y="701"/>
                </a:cubicBezTo>
                <a:close/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19" name="Text Box 23"/>
          <p:cNvSpPr txBox="1">
            <a:spLocks noChangeArrowheads="1"/>
          </p:cNvSpPr>
          <p:nvPr/>
        </p:nvSpPr>
        <p:spPr bwMode="auto">
          <a:xfrm>
            <a:off x="5494338" y="1355725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Supergate</a:t>
            </a:r>
          </a:p>
        </p:txBody>
      </p:sp>
      <p:sp>
        <p:nvSpPr>
          <p:cNvPr id="234520" name="Line 24"/>
          <p:cNvSpPr>
            <a:spLocks noChangeShapeType="1"/>
          </p:cNvSpPr>
          <p:nvPr/>
        </p:nvSpPr>
        <p:spPr bwMode="auto">
          <a:xfrm flipH="1">
            <a:off x="5186363" y="1662113"/>
            <a:ext cx="346075" cy="153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21" name="Text Box 25"/>
          <p:cNvSpPr txBox="1">
            <a:spLocks noChangeArrowheads="1"/>
          </p:cNvSpPr>
          <p:nvPr/>
        </p:nvSpPr>
        <p:spPr bwMode="auto">
          <a:xfrm>
            <a:off x="347663" y="123983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0.5</a:t>
            </a:r>
          </a:p>
        </p:txBody>
      </p:sp>
      <p:sp>
        <p:nvSpPr>
          <p:cNvPr id="234522" name="Rectangle 26"/>
          <p:cNvSpPr>
            <a:spLocks noChangeArrowheads="1"/>
          </p:cNvSpPr>
          <p:nvPr/>
        </p:nvSpPr>
        <p:spPr bwMode="auto">
          <a:xfrm>
            <a:off x="309563" y="208438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0.5</a:t>
            </a:r>
          </a:p>
        </p:txBody>
      </p:sp>
      <p:sp>
        <p:nvSpPr>
          <p:cNvPr id="234523" name="Rectangle 27"/>
          <p:cNvSpPr>
            <a:spLocks noChangeArrowheads="1"/>
          </p:cNvSpPr>
          <p:nvPr/>
        </p:nvSpPr>
        <p:spPr bwMode="auto">
          <a:xfrm>
            <a:off x="423863" y="3544888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0.5</a:t>
            </a:r>
          </a:p>
        </p:txBody>
      </p:sp>
      <p:sp>
        <p:nvSpPr>
          <p:cNvPr id="234524" name="Rectangle 28"/>
          <p:cNvSpPr>
            <a:spLocks noChangeArrowheads="1"/>
          </p:cNvSpPr>
          <p:nvPr/>
        </p:nvSpPr>
        <p:spPr bwMode="auto">
          <a:xfrm>
            <a:off x="3497263" y="30448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0.5</a:t>
            </a:r>
          </a:p>
        </p:txBody>
      </p:sp>
      <p:sp>
        <p:nvSpPr>
          <p:cNvPr id="234525" name="Rectangle 29"/>
          <p:cNvSpPr>
            <a:spLocks noChangeArrowheads="1"/>
          </p:cNvSpPr>
          <p:nvPr/>
        </p:nvSpPr>
        <p:spPr bwMode="auto">
          <a:xfrm>
            <a:off x="3265488" y="1700213"/>
            <a:ext cx="677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0.25</a:t>
            </a:r>
          </a:p>
        </p:txBody>
      </p:sp>
      <p:sp>
        <p:nvSpPr>
          <p:cNvPr id="234526" name="Rectangle 30"/>
          <p:cNvSpPr>
            <a:spLocks noChangeArrowheads="1"/>
          </p:cNvSpPr>
          <p:nvPr/>
        </p:nvSpPr>
        <p:spPr bwMode="auto">
          <a:xfrm>
            <a:off x="347663" y="2468563"/>
            <a:ext cx="325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1</a:t>
            </a:r>
          </a:p>
          <a:p>
            <a:pPr eaLnBrk="1" hangingPunct="1"/>
            <a:r>
              <a:rPr lang="en-US" sz="2000">
                <a:solidFill>
                  <a:srgbClr val="C0C0C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234527" name="Rectangle 31"/>
          <p:cNvSpPr>
            <a:spLocks noChangeArrowheads="1"/>
          </p:cNvSpPr>
          <p:nvPr/>
        </p:nvSpPr>
        <p:spPr bwMode="auto">
          <a:xfrm>
            <a:off x="3113088" y="2008188"/>
            <a:ext cx="53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0.5</a:t>
            </a:r>
          </a:p>
          <a:p>
            <a:pPr eaLnBrk="1" hangingPunct="1"/>
            <a:r>
              <a:rPr lang="en-US" sz="2000">
                <a:solidFill>
                  <a:srgbClr val="C0C0C0"/>
                </a:solidFill>
                <a:latin typeface="Arial" pitchFamily="34" charset="0"/>
              </a:rPr>
              <a:t>0.0</a:t>
            </a:r>
          </a:p>
        </p:txBody>
      </p:sp>
      <p:sp>
        <p:nvSpPr>
          <p:cNvPr id="234528" name="Rectangle 32"/>
          <p:cNvSpPr>
            <a:spLocks noChangeArrowheads="1"/>
          </p:cNvSpPr>
          <p:nvPr/>
        </p:nvSpPr>
        <p:spPr bwMode="auto">
          <a:xfrm>
            <a:off x="2921000" y="3006725"/>
            <a:ext cx="53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0.0</a:t>
            </a:r>
          </a:p>
          <a:p>
            <a:pPr eaLnBrk="1" hangingPunct="1"/>
            <a:r>
              <a:rPr lang="en-US" sz="2000">
                <a:solidFill>
                  <a:srgbClr val="C0C0C0"/>
                </a:solidFill>
                <a:latin typeface="Arial" pitchFamily="34" charset="0"/>
              </a:rPr>
              <a:t>1.0</a:t>
            </a:r>
          </a:p>
        </p:txBody>
      </p:sp>
      <p:sp>
        <p:nvSpPr>
          <p:cNvPr id="234529" name="Rectangle 33"/>
          <p:cNvSpPr>
            <a:spLocks noChangeArrowheads="1"/>
          </p:cNvSpPr>
          <p:nvPr/>
        </p:nvSpPr>
        <p:spPr bwMode="auto">
          <a:xfrm>
            <a:off x="5838825" y="2008188"/>
            <a:ext cx="53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0.5</a:t>
            </a:r>
          </a:p>
          <a:p>
            <a:pPr eaLnBrk="1" hangingPunct="1"/>
            <a:r>
              <a:rPr lang="en-US" sz="2000">
                <a:solidFill>
                  <a:srgbClr val="C0C0C0"/>
                </a:solidFill>
                <a:latin typeface="Arial" pitchFamily="34" charset="0"/>
              </a:rPr>
              <a:t>1.0</a:t>
            </a:r>
          </a:p>
        </p:txBody>
      </p:sp>
      <p:sp>
        <p:nvSpPr>
          <p:cNvPr id="234530" name="Text Box 34"/>
          <p:cNvSpPr txBox="1">
            <a:spLocks noChangeArrowheads="1"/>
          </p:cNvSpPr>
          <p:nvPr/>
        </p:nvSpPr>
        <p:spPr bwMode="auto">
          <a:xfrm>
            <a:off x="2074863" y="4235450"/>
            <a:ext cx="6324600" cy="1006475"/>
          </a:xfrm>
          <a:prstGeom prst="rect">
            <a:avLst/>
          </a:prstGeom>
          <a:solidFill>
            <a:srgbClr val="9F6035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Signal probability for supergate output</a:t>
            </a:r>
          </a:p>
          <a:p>
            <a:pPr eaLnBrk="1" hangingPunct="1"/>
            <a:r>
              <a:rPr lang="en-US" sz="2000">
                <a:latin typeface="Arial" pitchFamily="34" charset="0"/>
              </a:rPr>
              <a:t>   = </a:t>
            </a:r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0.5 Prob{rec. signal = 1}</a:t>
            </a:r>
            <a:r>
              <a:rPr lang="en-US" sz="2000">
                <a:latin typeface="Arial" pitchFamily="34" charset="0"/>
              </a:rPr>
              <a:t> + </a:t>
            </a:r>
            <a:r>
              <a:rPr lang="en-US" sz="2000">
                <a:solidFill>
                  <a:srgbClr val="C0C0C0"/>
                </a:solidFill>
                <a:latin typeface="Arial" pitchFamily="34" charset="0"/>
              </a:rPr>
              <a:t>1.0 Prob{rec. signal = 0}</a:t>
            </a:r>
          </a:p>
          <a:p>
            <a:pPr eaLnBrk="1" hangingPunct="1"/>
            <a:r>
              <a:rPr lang="en-US" sz="2000">
                <a:latin typeface="Arial" pitchFamily="34" charset="0"/>
              </a:rPr>
              <a:t>   = </a:t>
            </a:r>
            <a:r>
              <a:rPr lang="en-US" sz="2000">
                <a:solidFill>
                  <a:srgbClr val="FFFF00"/>
                </a:solidFill>
                <a:latin typeface="Arial" pitchFamily="34" charset="0"/>
              </a:rPr>
              <a:t>0.5</a:t>
            </a:r>
            <a:r>
              <a:rPr lang="en-US" sz="2000">
                <a:latin typeface="Arial" pitchFamily="34" charset="0"/>
              </a:rPr>
              <a:t> × 0.5 + </a:t>
            </a:r>
            <a:r>
              <a:rPr lang="en-US" sz="2000">
                <a:solidFill>
                  <a:schemeClr val="folHlink"/>
                </a:solidFill>
                <a:latin typeface="Arial" pitchFamily="34" charset="0"/>
              </a:rPr>
              <a:t>1.0 </a:t>
            </a:r>
            <a:r>
              <a:rPr lang="en-US" sz="2000">
                <a:latin typeface="Arial" pitchFamily="34" charset="0"/>
              </a:rPr>
              <a:t>× 0.5 = 0.75</a:t>
            </a:r>
          </a:p>
        </p:txBody>
      </p:sp>
      <p:sp>
        <p:nvSpPr>
          <p:cNvPr id="234531" name="Line 35"/>
          <p:cNvSpPr>
            <a:spLocks noChangeShapeType="1"/>
          </p:cNvSpPr>
          <p:nvPr/>
        </p:nvSpPr>
        <p:spPr bwMode="auto">
          <a:xfrm flipV="1">
            <a:off x="4802188" y="2890838"/>
            <a:ext cx="1036637" cy="1230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32" name="Rectangle 36"/>
          <p:cNvSpPr>
            <a:spLocks noChangeArrowheads="1"/>
          </p:cNvSpPr>
          <p:nvPr/>
        </p:nvSpPr>
        <p:spPr bwMode="auto">
          <a:xfrm>
            <a:off x="7797800" y="3121025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0.375</a:t>
            </a:r>
          </a:p>
        </p:txBody>
      </p:sp>
      <p:sp>
        <p:nvSpPr>
          <p:cNvPr id="234533" name="Text Box 37"/>
          <p:cNvSpPr txBox="1">
            <a:spLocks noChangeArrowheads="1"/>
          </p:cNvSpPr>
          <p:nvPr/>
        </p:nvSpPr>
        <p:spPr bwMode="auto">
          <a:xfrm>
            <a:off x="231775" y="4197350"/>
            <a:ext cx="1116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Reconv.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 signal </a:t>
            </a:r>
          </a:p>
        </p:txBody>
      </p:sp>
      <p:sp>
        <p:nvSpPr>
          <p:cNvPr id="234534" name="Freeform 38"/>
          <p:cNvSpPr>
            <a:spLocks/>
          </p:cNvSpPr>
          <p:nvPr/>
        </p:nvSpPr>
        <p:spPr bwMode="auto">
          <a:xfrm>
            <a:off x="174625" y="2468563"/>
            <a:ext cx="711200" cy="1728787"/>
          </a:xfrm>
          <a:custGeom>
            <a:avLst/>
            <a:gdLst/>
            <a:ahLst/>
            <a:cxnLst>
              <a:cxn ang="0">
                <a:pos x="133" y="1089"/>
              </a:cxn>
              <a:cxn ang="0">
                <a:pos x="36" y="653"/>
              </a:cxn>
              <a:cxn ang="0">
                <a:pos x="351" y="411"/>
              </a:cxn>
              <a:cxn ang="0">
                <a:pos x="448" y="0"/>
              </a:cxn>
            </a:cxnLst>
            <a:rect l="0" t="0" r="r" b="b"/>
            <a:pathLst>
              <a:path w="448" h="1089">
                <a:moveTo>
                  <a:pt x="133" y="1089"/>
                </a:moveTo>
                <a:cubicBezTo>
                  <a:pt x="66" y="927"/>
                  <a:pt x="0" y="766"/>
                  <a:pt x="36" y="653"/>
                </a:cubicBezTo>
                <a:cubicBezTo>
                  <a:pt x="72" y="540"/>
                  <a:pt x="282" y="520"/>
                  <a:pt x="351" y="411"/>
                </a:cubicBezTo>
                <a:cubicBezTo>
                  <a:pt x="420" y="302"/>
                  <a:pt x="434" y="151"/>
                  <a:pt x="4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4535" name="Text Box 39"/>
          <p:cNvSpPr txBox="1">
            <a:spLocks noChangeArrowheads="1"/>
          </p:cNvSpPr>
          <p:nvPr/>
        </p:nvSpPr>
        <p:spPr bwMode="auto">
          <a:xfrm>
            <a:off x="501650" y="5394119"/>
            <a:ext cx="8108950" cy="915988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latin typeface="Arial" pitchFamily="34" charset="0"/>
              </a:rPr>
              <a:t>S. C. Seth and V. D. </a:t>
            </a:r>
            <a:r>
              <a:rPr lang="en-US" b="1" dirty="0" err="1">
                <a:latin typeface="Arial" pitchFamily="34" charset="0"/>
              </a:rPr>
              <a:t>Agrawal</a:t>
            </a:r>
            <a:r>
              <a:rPr lang="en-US" b="1" dirty="0">
                <a:latin typeface="Arial" pitchFamily="34" charset="0"/>
              </a:rPr>
              <a:t>, “A New Model for Computation of</a:t>
            </a:r>
          </a:p>
          <a:p>
            <a:pPr eaLnBrk="1" hangingPunct="1"/>
            <a:r>
              <a:rPr lang="en-US" b="1" dirty="0">
                <a:latin typeface="Arial" pitchFamily="34" charset="0"/>
              </a:rPr>
              <a:t>Probabilistic Testability in Combinational Circuits,” </a:t>
            </a:r>
            <a:r>
              <a:rPr lang="en-US" b="1" i="1" dirty="0">
                <a:latin typeface="Arial" pitchFamily="34" charset="0"/>
              </a:rPr>
              <a:t>Integration, the VLSI </a:t>
            </a:r>
          </a:p>
          <a:p>
            <a:pPr eaLnBrk="1" hangingPunct="1"/>
            <a:r>
              <a:rPr lang="en-US" b="1" i="1" dirty="0">
                <a:latin typeface="Arial" pitchFamily="34" charset="0"/>
              </a:rPr>
              <a:t>Journal</a:t>
            </a:r>
            <a:r>
              <a:rPr lang="en-US" b="1" dirty="0">
                <a:latin typeface="Arial" pitchFamily="34" charset="0"/>
              </a:rPr>
              <a:t>, vol. 7, no. 1, pp. 49-75, April 1989.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53EC-9DA3-4B8A-9BED-2CFC46C823C0}" type="slidenum">
              <a:rPr lang="en-US"/>
              <a:pPr/>
              <a:t>33</a:t>
            </a:fld>
            <a:endParaRPr lang="en-US"/>
          </a:p>
        </p:txBody>
      </p:sp>
      <p:sp>
        <p:nvSpPr>
          <p:cNvPr id="235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5613" y="68166"/>
            <a:ext cx="8226425" cy="1143000"/>
          </a:xfrm>
        </p:spPr>
        <p:txBody>
          <a:bodyPr/>
          <a:lstStyle/>
          <a:p>
            <a:r>
              <a:rPr lang="en-US" sz="4000" dirty="0"/>
              <a:t>Probability Calculation Algorithm</a:t>
            </a:r>
          </a:p>
        </p:txBody>
      </p:sp>
      <p:sp>
        <p:nvSpPr>
          <p:cNvPr id="2355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69875" y="1319988"/>
            <a:ext cx="8642350" cy="50218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Partition circuit into </a:t>
            </a:r>
            <a:r>
              <a:rPr lang="en-US" sz="2800" dirty="0" err="1"/>
              <a:t>supergates</a:t>
            </a:r>
            <a:r>
              <a:rPr lang="en-US" sz="2800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Definition: A </a:t>
            </a:r>
            <a:r>
              <a:rPr lang="en-US" sz="2000" dirty="0" err="1"/>
              <a:t>supergate</a:t>
            </a:r>
            <a:r>
              <a:rPr lang="en-US" sz="2000" dirty="0"/>
              <a:t> is a circuit partition with a single output such that all </a:t>
            </a:r>
            <a:r>
              <a:rPr lang="en-US" sz="2000" dirty="0" err="1"/>
              <a:t>fanouts</a:t>
            </a:r>
            <a:r>
              <a:rPr lang="en-US" sz="2000" dirty="0"/>
              <a:t> that </a:t>
            </a:r>
            <a:r>
              <a:rPr lang="en-US" sz="2000" dirty="0" err="1"/>
              <a:t>reconverge</a:t>
            </a:r>
            <a:r>
              <a:rPr lang="en-US" sz="2000" dirty="0"/>
              <a:t> at the output are contained within the </a:t>
            </a:r>
            <a:r>
              <a:rPr lang="en-US" sz="2000" dirty="0" err="1"/>
              <a:t>supergate</a:t>
            </a:r>
            <a:r>
              <a:rPr lang="en-US" sz="20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Identify </a:t>
            </a:r>
            <a:r>
              <a:rPr lang="en-US" sz="2800" dirty="0" err="1"/>
              <a:t>reconverging</a:t>
            </a:r>
            <a:r>
              <a:rPr lang="en-US" sz="2800" dirty="0"/>
              <a:t> and non-</a:t>
            </a:r>
            <a:r>
              <a:rPr lang="en-US" sz="2800" dirty="0" err="1"/>
              <a:t>reconverging</a:t>
            </a:r>
            <a:r>
              <a:rPr lang="en-US" sz="2800" dirty="0"/>
              <a:t> inputs of each </a:t>
            </a:r>
            <a:r>
              <a:rPr lang="en-US" sz="2800" dirty="0" err="1"/>
              <a:t>supergate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Compute signal probabilities from PI to PO: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a </a:t>
            </a:r>
            <a:r>
              <a:rPr lang="en-US" sz="2400" dirty="0" err="1"/>
              <a:t>supergate</a:t>
            </a:r>
            <a:r>
              <a:rPr lang="en-US" sz="2400" dirty="0"/>
              <a:t> whose input probabilities are known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Enumerate </a:t>
            </a:r>
            <a:r>
              <a:rPr lang="en-US" dirty="0" err="1"/>
              <a:t>reconverging</a:t>
            </a:r>
            <a:r>
              <a:rPr lang="en-US" dirty="0"/>
              <a:t> input states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For each input state do gate by gate probability computation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Sum up corresponding signal probabilities, weighted by state probabilities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A8F8E-1A01-4351-9A90-0FC26B7470D1}" type="slidenum">
              <a:rPr lang="en-US"/>
              <a:pPr/>
              <a:t>34</a:t>
            </a:fld>
            <a:endParaRPr lang="en-US"/>
          </a:p>
        </p:txBody>
      </p:sp>
      <p:sp>
        <p:nvSpPr>
          <p:cNvPr id="2365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Calculating Transition Density</a:t>
            </a: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3343275" y="2122488"/>
            <a:ext cx="2611438" cy="2420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i="1">
                <a:latin typeface="Arial" pitchFamily="34" charset="0"/>
              </a:rPr>
              <a:t>Boolean </a:t>
            </a:r>
          </a:p>
          <a:p>
            <a:pPr algn="ctr" eaLnBrk="1" hangingPunct="1"/>
            <a:r>
              <a:rPr lang="en-US" sz="2000" i="1">
                <a:latin typeface="Arial" pitchFamily="34" charset="0"/>
              </a:rPr>
              <a:t> function </a:t>
            </a:r>
          </a:p>
        </p:txBody>
      </p:sp>
      <p:sp>
        <p:nvSpPr>
          <p:cNvPr id="236548" name="Line 4"/>
          <p:cNvSpPr>
            <a:spLocks noChangeShapeType="1"/>
          </p:cNvSpPr>
          <p:nvPr/>
        </p:nvSpPr>
        <p:spPr bwMode="auto">
          <a:xfrm flipH="1">
            <a:off x="2382838" y="2468563"/>
            <a:ext cx="960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6549" name="Line 5"/>
          <p:cNvSpPr>
            <a:spLocks noChangeShapeType="1"/>
          </p:cNvSpPr>
          <p:nvPr/>
        </p:nvSpPr>
        <p:spPr bwMode="auto">
          <a:xfrm flipH="1">
            <a:off x="2344738" y="4235450"/>
            <a:ext cx="998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6550" name="Line 6"/>
          <p:cNvSpPr>
            <a:spLocks noChangeShapeType="1"/>
          </p:cNvSpPr>
          <p:nvPr/>
        </p:nvSpPr>
        <p:spPr bwMode="auto">
          <a:xfrm>
            <a:off x="2728913" y="2814638"/>
            <a:ext cx="0" cy="1036637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6551" name="Text Box 7"/>
          <p:cNvSpPr txBox="1">
            <a:spLocks noChangeArrowheads="1"/>
          </p:cNvSpPr>
          <p:nvPr/>
        </p:nvSpPr>
        <p:spPr bwMode="auto">
          <a:xfrm>
            <a:off x="2613025" y="200818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1</a:t>
            </a:r>
          </a:p>
        </p:txBody>
      </p:sp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2574925" y="385127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n</a:t>
            </a:r>
          </a:p>
        </p:txBody>
      </p:sp>
      <p:sp>
        <p:nvSpPr>
          <p:cNvPr id="236553" name="Line 9"/>
          <p:cNvSpPr>
            <a:spLocks noChangeShapeType="1"/>
          </p:cNvSpPr>
          <p:nvPr/>
        </p:nvSpPr>
        <p:spPr bwMode="auto">
          <a:xfrm>
            <a:off x="5954713" y="331311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36554" name="Text Box 10"/>
          <p:cNvSpPr txBox="1">
            <a:spLocks noChangeArrowheads="1"/>
          </p:cNvSpPr>
          <p:nvPr/>
        </p:nvSpPr>
        <p:spPr bwMode="auto">
          <a:xfrm>
            <a:off x="1230313" y="2430463"/>
            <a:ext cx="973137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30000"/>
              </a:lnSpc>
            </a:pPr>
            <a:r>
              <a:rPr lang="en-US" sz="2000">
                <a:latin typeface="Arial" pitchFamily="34" charset="0"/>
              </a:rPr>
              <a:t> x1, T1</a:t>
            </a:r>
          </a:p>
          <a:p>
            <a:pPr algn="ctr" eaLnBrk="1" hangingPunct="1">
              <a:lnSpc>
                <a:spcPct val="30000"/>
              </a:lnSpc>
            </a:pPr>
            <a:r>
              <a:rPr lang="en-US" sz="6000">
                <a:latin typeface="Arial" pitchFamily="34" charset="0"/>
              </a:rPr>
              <a:t>.</a:t>
            </a:r>
          </a:p>
          <a:p>
            <a:pPr algn="ctr" eaLnBrk="1" hangingPunct="1">
              <a:lnSpc>
                <a:spcPct val="30000"/>
              </a:lnSpc>
            </a:pPr>
            <a:r>
              <a:rPr lang="en-US" sz="6000">
                <a:latin typeface="Arial" pitchFamily="34" charset="0"/>
              </a:rPr>
              <a:t>.</a:t>
            </a:r>
          </a:p>
          <a:p>
            <a:pPr algn="ctr" eaLnBrk="1" hangingPunct="1">
              <a:lnSpc>
                <a:spcPct val="30000"/>
              </a:lnSpc>
            </a:pPr>
            <a:r>
              <a:rPr lang="en-US" sz="6000">
                <a:latin typeface="Arial" pitchFamily="34" charset="0"/>
              </a:rPr>
              <a:t>.</a:t>
            </a:r>
          </a:p>
          <a:p>
            <a:pPr algn="ctr" eaLnBrk="1" hangingPunct="1">
              <a:lnSpc>
                <a:spcPct val="30000"/>
              </a:lnSpc>
            </a:pPr>
            <a:r>
              <a:rPr lang="en-US" sz="6000">
                <a:latin typeface="Arial" pitchFamily="34" charset="0"/>
              </a:rPr>
              <a:t>.</a:t>
            </a:r>
          </a:p>
          <a:p>
            <a:pPr algn="ctr" eaLnBrk="1" hangingPunct="1">
              <a:lnSpc>
                <a:spcPct val="30000"/>
              </a:lnSpc>
            </a:pPr>
            <a:r>
              <a:rPr lang="en-US" sz="6000">
                <a:latin typeface="Arial" pitchFamily="34" charset="0"/>
              </a:rPr>
              <a:t>.</a:t>
            </a:r>
          </a:p>
          <a:p>
            <a:pPr algn="ctr" eaLnBrk="1" hangingPunct="1">
              <a:lnSpc>
                <a:spcPct val="30000"/>
              </a:lnSpc>
            </a:pPr>
            <a:endParaRPr lang="en-US" sz="6000">
              <a:latin typeface="Arial" pitchFamily="34" charset="0"/>
            </a:endParaRPr>
          </a:p>
          <a:p>
            <a:pPr algn="ctr" eaLnBrk="1" hangingPunct="1">
              <a:lnSpc>
                <a:spcPct val="30000"/>
              </a:lnSpc>
            </a:pPr>
            <a:r>
              <a:rPr lang="en-US" sz="2000">
                <a:latin typeface="Arial" pitchFamily="34" charset="0"/>
              </a:rPr>
              <a:t> xn, Tn</a:t>
            </a:r>
          </a:p>
        </p:txBody>
      </p:sp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6569075" y="2890838"/>
            <a:ext cx="1443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 y, T(Y)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22E1-759A-457A-B574-59685C85CFAC}" type="slidenum">
              <a:rPr lang="en-US"/>
              <a:pPr/>
              <a:t>35</a:t>
            </a:fld>
            <a:endParaRPr lang="en-US"/>
          </a:p>
        </p:txBody>
      </p:sp>
      <p:sp>
        <p:nvSpPr>
          <p:cNvPr id="237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Difference</a:t>
            </a:r>
          </a:p>
        </p:txBody>
      </p:sp>
      <p:sp>
        <p:nvSpPr>
          <p:cNvPr id="2375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06413" y="2500313"/>
            <a:ext cx="8250237" cy="1908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Boolean diff(Y, Xi) = 1 means that a path is sensitized from input Xi to output Y.</a:t>
            </a:r>
          </a:p>
          <a:p>
            <a:pPr>
              <a:lnSpc>
                <a:spcPct val="80000"/>
              </a:lnSpc>
            </a:pPr>
            <a:r>
              <a:rPr lang="en-US" sz="2000"/>
              <a:t>Prob(Boolean diff(Y, Xi) = 1) is the probability of transmitting a toggle from Xi to Y.</a:t>
            </a:r>
          </a:p>
          <a:p>
            <a:pPr>
              <a:lnSpc>
                <a:spcPct val="80000"/>
              </a:lnSpc>
            </a:pPr>
            <a:r>
              <a:rPr lang="en-US" sz="2000"/>
              <a:t>Probability of Boolean difference is determined from the probabilities of cofactors of Y with respect to Xi. </a:t>
            </a: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1652588" y="1585913"/>
            <a:ext cx="5892800" cy="825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∂</a:t>
            </a:r>
            <a:r>
              <a:rPr lang="en-US" sz="2000">
                <a:latin typeface="Arial" pitchFamily="34" charset="0"/>
              </a:rPr>
              <a:t>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" pitchFamily="34" charset="0"/>
              </a:rPr>
              <a:t>Boolean diff(Y, Xi)   =	──   =	Y(Xi=1) </a:t>
            </a:r>
            <a:r>
              <a:rPr lang="en-US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⊕ Y(Xi=0)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∂Xi</a:t>
            </a: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693738" y="5003800"/>
            <a:ext cx="7664450" cy="915988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Arial" pitchFamily="34" charset="0"/>
              </a:rPr>
              <a:t>F. F. Sellers, M. Y. Hsiao and L. W. Bearnson, “Analyzing Errors with</a:t>
            </a:r>
          </a:p>
          <a:p>
            <a:pPr eaLnBrk="1" hangingPunct="1"/>
            <a:r>
              <a:rPr lang="en-US" b="1">
                <a:latin typeface="Arial" pitchFamily="34" charset="0"/>
              </a:rPr>
              <a:t> the Boolean Difference,” </a:t>
            </a:r>
            <a:r>
              <a:rPr lang="en-US" b="1" i="1">
                <a:latin typeface="Arial" pitchFamily="34" charset="0"/>
              </a:rPr>
              <a:t>IEEE Trans. on Computers</a:t>
            </a:r>
            <a:r>
              <a:rPr lang="en-US" b="1">
                <a:latin typeface="Arial" pitchFamily="34" charset="0"/>
              </a:rPr>
              <a:t>, vol. C-17, no. 7,</a:t>
            </a:r>
          </a:p>
          <a:p>
            <a:pPr eaLnBrk="1" hangingPunct="1"/>
            <a:r>
              <a:rPr lang="en-US" b="1">
                <a:latin typeface="Arial" pitchFamily="34" charset="0"/>
              </a:rPr>
              <a:t> pp. 676-683, July 1968.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C7B5C-68A3-48E0-8A0E-14041CBF26E9}" type="slidenum">
              <a:rPr lang="en-US"/>
              <a:pPr/>
              <a:t>36</a:t>
            </a:fld>
            <a:endParaRPr lang="en-US"/>
          </a:p>
        </p:txBody>
      </p:sp>
      <p:sp>
        <p:nvSpPr>
          <p:cNvPr id="238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Density</a:t>
            </a:r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1884363" y="2008188"/>
            <a:ext cx="53355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	n</a:t>
            </a:r>
          </a:p>
          <a:p>
            <a:pPr eaLnBrk="1" hangingPunct="1"/>
            <a:r>
              <a:rPr lang="en-US" sz="2000">
                <a:latin typeface="Arial" pitchFamily="34" charset="0"/>
              </a:rPr>
              <a:t>T(y)  =	</a:t>
            </a:r>
            <a:r>
              <a:rPr lang="el-GR" sz="2000">
                <a:latin typeface="Arial" pitchFamily="34" charset="0"/>
              </a:rPr>
              <a:t>Σ</a:t>
            </a:r>
            <a:r>
              <a:rPr lang="en-US" sz="2000">
                <a:latin typeface="Arial" pitchFamily="34" charset="0"/>
              </a:rPr>
              <a:t>    T(Xi) Prob(Boolean diff(Y, Xi) = 1)</a:t>
            </a:r>
          </a:p>
          <a:p>
            <a:pPr eaLnBrk="1" hangingPunct="1"/>
            <a:r>
              <a:rPr lang="en-US" sz="2000">
                <a:latin typeface="Arial" pitchFamily="34" charset="0"/>
              </a:rPr>
              <a:t>	i=1 </a:t>
            </a: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984250" y="4543425"/>
            <a:ext cx="7270750" cy="641350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Arial" pitchFamily="34" charset="0"/>
              </a:rPr>
              <a:t>F. Najm, “Transition Density: A New Measure of Activity in Digital</a:t>
            </a:r>
          </a:p>
          <a:p>
            <a:pPr eaLnBrk="1" hangingPunct="1"/>
            <a:r>
              <a:rPr lang="en-US" b="1">
                <a:latin typeface="Arial" pitchFamily="34" charset="0"/>
              </a:rPr>
              <a:t>Circuits,” </a:t>
            </a:r>
            <a:r>
              <a:rPr lang="en-US" b="1" i="1">
                <a:latin typeface="Arial" pitchFamily="34" charset="0"/>
              </a:rPr>
              <a:t>IEEE Trans. CAD</a:t>
            </a:r>
            <a:r>
              <a:rPr lang="en-US" b="1">
                <a:latin typeface="Arial" pitchFamily="34" charset="0"/>
              </a:rPr>
              <a:t>, vol. 12, pp. 310-323, Feb. 1993.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A7534-C510-4AC2-A8EA-2AD8887E6EB5}" type="slidenum">
              <a:rPr lang="en-US"/>
              <a:pPr/>
              <a:t>37</a:t>
            </a:fld>
            <a:endParaRPr lang="en-US"/>
          </a:p>
        </p:txBody>
      </p:sp>
      <p:sp>
        <p:nvSpPr>
          <p:cNvPr id="239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Computation</a:t>
            </a:r>
          </a:p>
        </p:txBody>
      </p:sp>
      <p:sp>
        <p:nvSpPr>
          <p:cNvPr id="2396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1963" y="1552006"/>
            <a:ext cx="8229600" cy="4594225"/>
          </a:xfrm>
        </p:spPr>
        <p:txBody>
          <a:bodyPr/>
          <a:lstStyle/>
          <a:p>
            <a:r>
              <a:rPr lang="en-US" sz="2400" dirty="0"/>
              <a:t>For each primary input, determine signal probability and transition density for given vectors.</a:t>
            </a:r>
          </a:p>
          <a:p>
            <a:r>
              <a:rPr lang="en-US" sz="2400" dirty="0"/>
              <a:t>For each internal node and primary output Y, find the transition density T(Y), using </a:t>
            </a:r>
            <a:r>
              <a:rPr lang="en-US" sz="2400" dirty="0" err="1"/>
              <a:t>supergate</a:t>
            </a:r>
            <a:r>
              <a:rPr lang="en-US" sz="2400" dirty="0"/>
              <a:t> partitioning and the Boolean difference formula.</a:t>
            </a:r>
          </a:p>
          <a:p>
            <a:r>
              <a:rPr lang="en-US" sz="2400" dirty="0"/>
              <a:t>Compute power,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			P =	</a:t>
            </a:r>
            <a:r>
              <a:rPr lang="el-GR" sz="2400" dirty="0"/>
              <a:t>Σ</a:t>
            </a:r>
            <a:r>
              <a:rPr lang="en-US" sz="2400" dirty="0"/>
              <a:t>	0.5C</a:t>
            </a:r>
            <a:r>
              <a:rPr lang="en-US" sz="2400" baseline="-25000" dirty="0"/>
              <a:t>Y</a:t>
            </a:r>
            <a:r>
              <a:rPr lang="en-US" sz="2400" dirty="0"/>
              <a:t> V</a:t>
            </a:r>
            <a:r>
              <a:rPr lang="en-US" sz="2400" baseline="30000" dirty="0"/>
              <a:t>2</a:t>
            </a:r>
            <a:r>
              <a:rPr lang="en-US" sz="2400" dirty="0"/>
              <a:t> T(Y)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		        all Y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where C</a:t>
            </a:r>
            <a:r>
              <a:rPr lang="en-US" sz="2400" baseline="-25000" dirty="0"/>
              <a:t>Y</a:t>
            </a:r>
            <a:r>
              <a:rPr lang="en-US" sz="2400" dirty="0"/>
              <a:t> is the capacitance of node Y and V is supply voltage.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ACD93-0DEF-42C6-9096-94294559B4A6}" type="slidenum">
              <a:rPr lang="en-US"/>
              <a:pPr/>
              <a:t>38</a:t>
            </a:fld>
            <a:endParaRPr lang="en-US"/>
          </a:p>
        </p:txBody>
      </p:sp>
      <p:sp>
        <p:nvSpPr>
          <p:cNvPr id="2406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Density and Power</a:t>
            </a:r>
          </a:p>
        </p:txBody>
      </p:sp>
      <p:sp>
        <p:nvSpPr>
          <p:cNvPr id="240643" name="AutoShape 3"/>
          <p:cNvSpPr>
            <a:spLocks noChangeArrowheads="1"/>
          </p:cNvSpPr>
          <p:nvPr/>
        </p:nvSpPr>
        <p:spPr bwMode="auto">
          <a:xfrm>
            <a:off x="2690813" y="1854200"/>
            <a:ext cx="1344612" cy="1190625"/>
          </a:xfrm>
          <a:prstGeom prst="flowChartDelay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0644" name="Line 4"/>
          <p:cNvSpPr>
            <a:spLocks noChangeShapeType="1"/>
          </p:cNvSpPr>
          <p:nvPr/>
        </p:nvSpPr>
        <p:spPr bwMode="auto">
          <a:xfrm>
            <a:off x="4035425" y="2470150"/>
            <a:ext cx="1036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0645" name="Line 5"/>
          <p:cNvSpPr>
            <a:spLocks noChangeShapeType="1"/>
          </p:cNvSpPr>
          <p:nvPr/>
        </p:nvSpPr>
        <p:spPr bwMode="auto">
          <a:xfrm flipH="1">
            <a:off x="1730375" y="2046288"/>
            <a:ext cx="960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0646" name="Line 6"/>
          <p:cNvSpPr>
            <a:spLocks noChangeShapeType="1"/>
          </p:cNvSpPr>
          <p:nvPr/>
        </p:nvSpPr>
        <p:spPr bwMode="auto">
          <a:xfrm flipH="1">
            <a:off x="1730375" y="2854325"/>
            <a:ext cx="960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0647" name="Text Box 7"/>
          <p:cNvSpPr txBox="1">
            <a:spLocks noChangeArrowheads="1"/>
          </p:cNvSpPr>
          <p:nvPr/>
        </p:nvSpPr>
        <p:spPr bwMode="auto">
          <a:xfrm>
            <a:off x="1116013" y="1778000"/>
            <a:ext cx="565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</a:t>
            </a:r>
            <a:r>
              <a:rPr lang="en-US" sz="2000">
                <a:latin typeface="Arial" pitchFamily="34" charset="0"/>
              </a:rPr>
              <a:t>X1</a:t>
            </a:r>
          </a:p>
          <a:p>
            <a:pPr eaLnBrk="1" hangingPunct="1"/>
            <a:endParaRPr lang="en-US" sz="2000">
              <a:latin typeface="Arial" pitchFamily="34" charset="0"/>
            </a:endParaRPr>
          </a:p>
          <a:p>
            <a:pPr eaLnBrk="1" hangingPunct="1"/>
            <a:endParaRPr lang="en-US" sz="2000">
              <a:latin typeface="Arial" pitchFamily="34" charset="0"/>
            </a:endParaRPr>
          </a:p>
          <a:p>
            <a:pPr eaLnBrk="1" hangingPunct="1"/>
            <a:r>
              <a:rPr lang="en-US" sz="2000">
                <a:latin typeface="Arial" pitchFamily="34" charset="0"/>
              </a:rPr>
              <a:t> X2</a:t>
            </a:r>
          </a:p>
          <a:p>
            <a:pPr eaLnBrk="1" hangingPunct="1"/>
            <a:r>
              <a:rPr lang="en-US" sz="2000">
                <a:latin typeface="Arial" pitchFamily="34" charset="0"/>
              </a:rPr>
              <a:t> X3</a:t>
            </a:r>
          </a:p>
        </p:txBody>
      </p:sp>
      <p:sp>
        <p:nvSpPr>
          <p:cNvPr id="240648" name="AutoShape 8"/>
          <p:cNvSpPr>
            <a:spLocks noChangeArrowheads="1"/>
          </p:cNvSpPr>
          <p:nvPr/>
        </p:nvSpPr>
        <p:spPr bwMode="auto">
          <a:xfrm flipH="1">
            <a:off x="4994275" y="2314575"/>
            <a:ext cx="1382713" cy="1112838"/>
          </a:xfrm>
          <a:prstGeom prst="moon">
            <a:avLst>
              <a:gd name="adj" fmla="val 867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240649" name="Line 9"/>
          <p:cNvSpPr>
            <a:spLocks noChangeShapeType="1"/>
          </p:cNvSpPr>
          <p:nvPr/>
        </p:nvSpPr>
        <p:spPr bwMode="auto">
          <a:xfrm flipH="1">
            <a:off x="1730375" y="3275013"/>
            <a:ext cx="33416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0650" name="Line 10"/>
          <p:cNvSpPr>
            <a:spLocks noChangeShapeType="1"/>
          </p:cNvSpPr>
          <p:nvPr/>
        </p:nvSpPr>
        <p:spPr bwMode="auto">
          <a:xfrm>
            <a:off x="6376988" y="2852738"/>
            <a:ext cx="1228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0651" name="Text Box 11"/>
          <p:cNvSpPr txBox="1">
            <a:spLocks noChangeArrowheads="1"/>
          </p:cNvSpPr>
          <p:nvPr/>
        </p:nvSpPr>
        <p:spPr bwMode="auto">
          <a:xfrm>
            <a:off x="5762625" y="3313113"/>
            <a:ext cx="25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 </a:t>
            </a:r>
            <a:endParaRPr lang="en-US" sz="2000">
              <a:latin typeface="Arial" pitchFamily="34" charset="0"/>
            </a:endParaRPr>
          </a:p>
        </p:txBody>
      </p:sp>
      <p:sp>
        <p:nvSpPr>
          <p:cNvPr id="240652" name="Text Box 12"/>
          <p:cNvSpPr txBox="1">
            <a:spLocks noChangeArrowheads="1"/>
          </p:cNvSpPr>
          <p:nvPr/>
        </p:nvSpPr>
        <p:spPr bwMode="auto">
          <a:xfrm>
            <a:off x="1884363" y="1624013"/>
            <a:ext cx="817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0.2, 1</a:t>
            </a:r>
          </a:p>
        </p:txBody>
      </p:sp>
      <p:sp>
        <p:nvSpPr>
          <p:cNvPr id="240653" name="Rectangle 13"/>
          <p:cNvSpPr>
            <a:spLocks noChangeArrowheads="1"/>
          </p:cNvSpPr>
          <p:nvPr/>
        </p:nvSpPr>
        <p:spPr bwMode="auto">
          <a:xfrm>
            <a:off x="1884363" y="2468563"/>
            <a:ext cx="817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0.3, 2</a:t>
            </a:r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1884363" y="2890838"/>
            <a:ext cx="817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0.4, 3</a:t>
            </a:r>
          </a:p>
        </p:txBody>
      </p:sp>
      <p:sp>
        <p:nvSpPr>
          <p:cNvPr id="240655" name="Rectangle 15"/>
          <p:cNvSpPr>
            <a:spLocks noChangeArrowheads="1"/>
          </p:cNvSpPr>
          <p:nvPr/>
        </p:nvSpPr>
        <p:spPr bwMode="auto">
          <a:xfrm>
            <a:off x="3995738" y="1854200"/>
            <a:ext cx="1169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0.06, 0.7</a:t>
            </a:r>
          </a:p>
        </p:txBody>
      </p:sp>
      <p:sp>
        <p:nvSpPr>
          <p:cNvPr id="240656" name="Rectangle 16"/>
          <p:cNvSpPr>
            <a:spLocks noChangeArrowheads="1"/>
          </p:cNvSpPr>
          <p:nvPr/>
        </p:nvSpPr>
        <p:spPr bwMode="auto">
          <a:xfrm>
            <a:off x="6684963" y="2468563"/>
            <a:ext cx="1452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0.436, 3.24</a:t>
            </a:r>
          </a:p>
        </p:txBody>
      </p:sp>
      <p:sp>
        <p:nvSpPr>
          <p:cNvPr id="240657" name="Text Box 17"/>
          <p:cNvSpPr txBox="1">
            <a:spLocks noChangeArrowheads="1"/>
          </p:cNvSpPr>
          <p:nvPr/>
        </p:nvSpPr>
        <p:spPr bwMode="auto">
          <a:xfrm>
            <a:off x="3113088" y="3544888"/>
            <a:ext cx="2174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Transition density</a:t>
            </a:r>
          </a:p>
          <a:p>
            <a:pPr eaLnBrk="1" hangingPunct="1"/>
            <a:r>
              <a:rPr lang="en-US" sz="2000">
                <a:latin typeface="Arial" pitchFamily="34" charset="0"/>
              </a:rPr>
              <a:t>Signal probability</a:t>
            </a:r>
          </a:p>
        </p:txBody>
      </p:sp>
      <p:sp>
        <p:nvSpPr>
          <p:cNvPr id="240658" name="Line 18"/>
          <p:cNvSpPr>
            <a:spLocks noChangeShapeType="1"/>
          </p:cNvSpPr>
          <p:nvPr/>
        </p:nvSpPr>
        <p:spPr bwMode="auto">
          <a:xfrm flipH="1" flipV="1">
            <a:off x="2651125" y="3198813"/>
            <a:ext cx="461963" cy="422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0659" name="Line 19"/>
          <p:cNvSpPr>
            <a:spLocks noChangeShapeType="1"/>
          </p:cNvSpPr>
          <p:nvPr/>
        </p:nvSpPr>
        <p:spPr bwMode="auto">
          <a:xfrm flipH="1" flipV="1">
            <a:off x="2266950" y="3198813"/>
            <a:ext cx="846138" cy="806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IN"/>
          </a:p>
        </p:txBody>
      </p:sp>
      <p:sp>
        <p:nvSpPr>
          <p:cNvPr id="240660" name="Text Box 20"/>
          <p:cNvSpPr txBox="1">
            <a:spLocks noChangeArrowheads="1"/>
          </p:cNvSpPr>
          <p:nvPr/>
        </p:nvSpPr>
        <p:spPr bwMode="auto">
          <a:xfrm>
            <a:off x="6477000" y="28273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Y</a:t>
            </a:r>
          </a:p>
        </p:txBody>
      </p:sp>
      <p:sp>
        <p:nvSpPr>
          <p:cNvPr id="240661" name="Text Box 21"/>
          <p:cNvSpPr txBox="1">
            <a:spLocks noChangeArrowheads="1"/>
          </p:cNvSpPr>
          <p:nvPr/>
        </p:nvSpPr>
        <p:spPr bwMode="auto">
          <a:xfrm>
            <a:off x="4287838" y="2482850"/>
            <a:ext cx="404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C</a:t>
            </a:r>
            <a:r>
              <a:rPr lang="en-US" sz="2000" baseline="-25000">
                <a:latin typeface="Arial" pitchFamily="34" charset="0"/>
              </a:rPr>
              <a:t>i</a:t>
            </a:r>
          </a:p>
        </p:txBody>
      </p:sp>
      <p:sp>
        <p:nvSpPr>
          <p:cNvPr id="240662" name="Text Box 22"/>
          <p:cNvSpPr txBox="1">
            <a:spLocks noChangeArrowheads="1"/>
          </p:cNvSpPr>
          <p:nvPr/>
        </p:nvSpPr>
        <p:spPr bwMode="auto">
          <a:xfrm>
            <a:off x="7167563" y="2867025"/>
            <a:ext cx="477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C</a:t>
            </a:r>
            <a:r>
              <a:rPr lang="en-US" sz="2000" baseline="-25000">
                <a:latin typeface="Arial" pitchFamily="34" charset="0"/>
              </a:rPr>
              <a:t>Y</a:t>
            </a:r>
          </a:p>
        </p:txBody>
      </p:sp>
      <p:sp>
        <p:nvSpPr>
          <p:cNvPr id="240663" name="Text Box 23"/>
          <p:cNvSpPr txBox="1">
            <a:spLocks noChangeArrowheads="1"/>
          </p:cNvSpPr>
          <p:nvPr/>
        </p:nvSpPr>
        <p:spPr bwMode="auto">
          <a:xfrm>
            <a:off x="2728913" y="4773613"/>
            <a:ext cx="3832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Power = 0.5 V </a:t>
            </a:r>
            <a:r>
              <a:rPr lang="en-US" sz="2000" baseline="30000">
                <a:latin typeface="Arial" pitchFamily="34" charset="0"/>
              </a:rPr>
              <a:t>2</a:t>
            </a:r>
            <a:r>
              <a:rPr lang="en-US" sz="2000">
                <a:latin typeface="Arial" pitchFamily="34" charset="0"/>
              </a:rPr>
              <a:t> (0.7C</a:t>
            </a:r>
            <a:r>
              <a:rPr lang="en-US" sz="2000" baseline="-25000">
                <a:latin typeface="Arial" pitchFamily="34" charset="0"/>
              </a:rPr>
              <a:t>i</a:t>
            </a:r>
            <a:r>
              <a:rPr lang="en-US" sz="2000">
                <a:latin typeface="Arial" pitchFamily="34" charset="0"/>
              </a:rPr>
              <a:t> + 3.24C</a:t>
            </a:r>
            <a:r>
              <a:rPr lang="en-US" sz="2000" baseline="-25000">
                <a:latin typeface="Arial" pitchFamily="34" charset="0"/>
              </a:rPr>
              <a:t>Y</a:t>
            </a:r>
            <a:r>
              <a:rPr lang="en-US" sz="2000">
                <a:latin typeface="Arial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F111C-0072-4CBE-96C5-A72C9739AFA5}" type="slidenum">
              <a:rPr lang="en-US"/>
              <a:pPr/>
              <a:t>39</a:t>
            </a:fld>
            <a:endParaRPr lang="en-US"/>
          </a:p>
        </p:txBody>
      </p:sp>
      <p:sp>
        <p:nvSpPr>
          <p:cNvPr id="2416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1963" y="279400"/>
            <a:ext cx="8229600" cy="784225"/>
          </a:xfrm>
        </p:spPr>
        <p:txBody>
          <a:bodyPr/>
          <a:lstStyle/>
          <a:p>
            <a:r>
              <a:rPr lang="en-US"/>
              <a:t>Prob. Method vs. Logic Sim. </a:t>
            </a:r>
          </a:p>
        </p:txBody>
      </p:sp>
      <p:graphicFrame>
        <p:nvGraphicFramePr>
          <p:cNvPr id="241667" name="Group 3"/>
          <p:cNvGraphicFramePr>
            <a:graphicFrameLocks noGrp="1"/>
          </p:cNvGraphicFramePr>
          <p:nvPr>
            <p:ph idx="1"/>
          </p:nvPr>
        </p:nvGraphicFramePr>
        <p:xfrm>
          <a:off x="461963" y="1163638"/>
          <a:ext cx="8229600" cy="4754880"/>
        </p:xfrm>
        <a:graphic>
          <a:graphicData uri="http://schemas.openxmlformats.org/drawingml/2006/table">
            <a:tbl>
              <a:tblPr/>
              <a:tblGrid>
                <a:gridCol w="1042987"/>
                <a:gridCol w="958850"/>
                <a:gridCol w="1455738"/>
                <a:gridCol w="1074737"/>
                <a:gridCol w="1498600"/>
                <a:gridCol w="1079500"/>
                <a:gridCol w="1119188"/>
              </a:tblGrid>
              <a:tr h="3778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Circuit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No. of gates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Probability method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Logic Simulation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Error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Av. density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CPU s*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Av. density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CPU s*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C432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0.52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+2.1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C499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11.36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0.58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8.57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+29.8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C880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-14.5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C1355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6.18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-32.2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C1908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880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-40.7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C2670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1193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-12.5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C3540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-0.4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C5315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2307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6.41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1616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-26.5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C6288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2406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25.10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5.67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34.17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31057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-26.5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C7552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9.85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5.08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2713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-24.2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1768" name="Text Box 104"/>
          <p:cNvSpPr txBox="1">
            <a:spLocks noChangeArrowheads="1"/>
          </p:cNvSpPr>
          <p:nvPr/>
        </p:nvSpPr>
        <p:spPr bwMode="auto">
          <a:xfrm>
            <a:off x="461963" y="5886450"/>
            <a:ext cx="204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* CONVEX c240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1DDE-8B2A-4F4E-AD27-24361879D5FA}" type="slidenum">
              <a:rPr lang="en-US"/>
              <a:pPr/>
              <a:t>4</a:t>
            </a:fld>
            <a:endParaRPr lang="en-US"/>
          </a:p>
        </p:txBody>
      </p:sp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1963" y="279400"/>
            <a:ext cx="8229600" cy="1011238"/>
          </a:xfrm>
        </p:spPr>
        <p:txBody>
          <a:bodyPr/>
          <a:lstStyle/>
          <a:p>
            <a:r>
              <a:rPr lang="en-US"/>
              <a:t>Gate-Level Power Analysis</a:t>
            </a:r>
          </a:p>
        </p:txBody>
      </p:sp>
      <p:sp>
        <p:nvSpPr>
          <p:cNvPr id="1925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69875" y="1606078"/>
            <a:ext cx="848836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Pre-simulation analysis: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Partition circuit into channel connected gate components.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Determine node capacitances from layout analysis (accurate) or from wire-load model* (approximate).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Determine dynamic and static power from Spice for each gate.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Determine gate delays using Spice or Elmore delay model.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731838" y="5541963"/>
            <a:ext cx="7621587" cy="701675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* Wire-load model estimates capacitance of a net by its pin-count.</a:t>
            </a:r>
          </a:p>
          <a:p>
            <a:r>
              <a:rPr lang="en-US" sz="2000"/>
              <a:t>   See Yeap, p. 39.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2E6D-0F9D-4E59-86D3-89F2E452C259}" type="slidenum">
              <a:rPr lang="en-US"/>
              <a:pPr/>
              <a:t>40</a:t>
            </a:fld>
            <a:endParaRPr lang="en-US"/>
          </a:p>
        </p:txBody>
      </p:sp>
      <p:sp>
        <p:nvSpPr>
          <p:cNvPr id="24986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5613" y="53418"/>
            <a:ext cx="8226425" cy="1143000"/>
          </a:xfrm>
        </p:spPr>
        <p:txBody>
          <a:bodyPr/>
          <a:lstStyle/>
          <a:p>
            <a:r>
              <a:rPr lang="en-US" dirty="0"/>
              <a:t>Problem 1</a:t>
            </a:r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461963" y="1239838"/>
            <a:ext cx="8140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 dirty="0">
                <a:ea typeface="굴림" pitchFamily="34" charset="-127"/>
              </a:rPr>
              <a:t>For </a:t>
            </a:r>
            <a:r>
              <a:rPr lang="en-US" altLang="ko-KR" sz="2000" dirty="0" err="1">
                <a:ea typeface="굴림" pitchFamily="34" charset="-127"/>
              </a:rPr>
              <a:t>equiprobable</a:t>
            </a:r>
            <a:r>
              <a:rPr lang="en-US" altLang="ko-KR" sz="2000" dirty="0">
                <a:ea typeface="굴림" pitchFamily="34" charset="-127"/>
              </a:rPr>
              <a:t> inputs analyze the 0→1 transition probabilities of all gates in the two implementations of a four-input AND gate shown below. Assuming that the gates have zero delays, which implementation will consume less average dynamic power? </a:t>
            </a:r>
            <a:endParaRPr lang="en-US" sz="2000" dirty="0"/>
          </a:p>
        </p:txBody>
      </p:sp>
      <p:sp>
        <p:nvSpPr>
          <p:cNvPr id="249863" name="AutoShape 7"/>
          <p:cNvSpPr>
            <a:spLocks noChangeAspect="1" noChangeArrowheads="1"/>
          </p:cNvSpPr>
          <p:nvPr/>
        </p:nvSpPr>
        <p:spPr bwMode="auto">
          <a:xfrm>
            <a:off x="1038225" y="2928938"/>
            <a:ext cx="6837363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64" name="AutoShape 8"/>
          <p:cNvSpPr>
            <a:spLocks noChangeArrowheads="1"/>
          </p:cNvSpPr>
          <p:nvPr/>
        </p:nvSpPr>
        <p:spPr bwMode="auto">
          <a:xfrm>
            <a:off x="1673225" y="3130550"/>
            <a:ext cx="668338" cy="573088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49865" name="Line 9"/>
          <p:cNvSpPr>
            <a:spLocks noChangeShapeType="1"/>
          </p:cNvSpPr>
          <p:nvPr/>
        </p:nvSpPr>
        <p:spPr bwMode="auto">
          <a:xfrm>
            <a:off x="1323975" y="3225800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66" name="Line 10"/>
          <p:cNvSpPr>
            <a:spLocks noChangeShapeType="1"/>
          </p:cNvSpPr>
          <p:nvPr/>
        </p:nvSpPr>
        <p:spPr bwMode="auto">
          <a:xfrm>
            <a:off x="1323975" y="3575050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67" name="AutoShape 11"/>
          <p:cNvSpPr>
            <a:spLocks noChangeArrowheads="1"/>
          </p:cNvSpPr>
          <p:nvPr/>
        </p:nvSpPr>
        <p:spPr bwMode="auto">
          <a:xfrm>
            <a:off x="2692400" y="3322638"/>
            <a:ext cx="666750" cy="5715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49868" name="Line 12"/>
          <p:cNvSpPr>
            <a:spLocks noChangeShapeType="1"/>
          </p:cNvSpPr>
          <p:nvPr/>
        </p:nvSpPr>
        <p:spPr bwMode="auto">
          <a:xfrm>
            <a:off x="2343150" y="34178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69" name="Line 13"/>
          <p:cNvSpPr>
            <a:spLocks noChangeShapeType="1"/>
          </p:cNvSpPr>
          <p:nvPr/>
        </p:nvSpPr>
        <p:spPr bwMode="auto">
          <a:xfrm>
            <a:off x="1323975" y="3767138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70" name="AutoShape 14"/>
          <p:cNvSpPr>
            <a:spLocks noChangeArrowheads="1"/>
          </p:cNvSpPr>
          <p:nvPr/>
        </p:nvSpPr>
        <p:spPr bwMode="auto">
          <a:xfrm>
            <a:off x="3708400" y="3513138"/>
            <a:ext cx="668338" cy="5715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49871" name="Line 15"/>
          <p:cNvSpPr>
            <a:spLocks noChangeShapeType="1"/>
          </p:cNvSpPr>
          <p:nvPr/>
        </p:nvSpPr>
        <p:spPr bwMode="auto">
          <a:xfrm>
            <a:off x="3359150" y="36083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72" name="Line 16"/>
          <p:cNvSpPr>
            <a:spLocks noChangeShapeType="1"/>
          </p:cNvSpPr>
          <p:nvPr/>
        </p:nvSpPr>
        <p:spPr bwMode="auto">
          <a:xfrm>
            <a:off x="1323975" y="3956050"/>
            <a:ext cx="2384425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73" name="AutoShape 17"/>
          <p:cNvSpPr>
            <a:spLocks noChangeArrowheads="1"/>
          </p:cNvSpPr>
          <p:nvPr/>
        </p:nvSpPr>
        <p:spPr bwMode="auto">
          <a:xfrm>
            <a:off x="5586413" y="3767138"/>
            <a:ext cx="666750" cy="5715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49874" name="Line 18"/>
          <p:cNvSpPr>
            <a:spLocks noChangeShapeType="1"/>
          </p:cNvSpPr>
          <p:nvPr/>
        </p:nvSpPr>
        <p:spPr bwMode="auto">
          <a:xfrm>
            <a:off x="5235575" y="3894138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75" name="Line 19"/>
          <p:cNvSpPr>
            <a:spLocks noChangeShapeType="1"/>
          </p:cNvSpPr>
          <p:nvPr/>
        </p:nvSpPr>
        <p:spPr bwMode="auto">
          <a:xfrm>
            <a:off x="5235575" y="4243388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76" name="AutoShape 20"/>
          <p:cNvSpPr>
            <a:spLocks noChangeArrowheads="1"/>
          </p:cNvSpPr>
          <p:nvPr/>
        </p:nvSpPr>
        <p:spPr bwMode="auto">
          <a:xfrm>
            <a:off x="5586413" y="3035300"/>
            <a:ext cx="666750" cy="573088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49877" name="Line 21"/>
          <p:cNvSpPr>
            <a:spLocks noChangeShapeType="1"/>
          </p:cNvSpPr>
          <p:nvPr/>
        </p:nvSpPr>
        <p:spPr bwMode="auto">
          <a:xfrm>
            <a:off x="5235575" y="3162300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78" name="Line 22"/>
          <p:cNvSpPr>
            <a:spLocks noChangeShapeType="1"/>
          </p:cNvSpPr>
          <p:nvPr/>
        </p:nvSpPr>
        <p:spPr bwMode="auto">
          <a:xfrm>
            <a:off x="5235575" y="3513138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79" name="AutoShape 23"/>
          <p:cNvSpPr>
            <a:spLocks noChangeArrowheads="1"/>
          </p:cNvSpPr>
          <p:nvPr/>
        </p:nvSpPr>
        <p:spPr bwMode="auto">
          <a:xfrm>
            <a:off x="6858000" y="3386138"/>
            <a:ext cx="668338" cy="569912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49880" name="Line 24"/>
          <p:cNvSpPr>
            <a:spLocks noChangeShapeType="1"/>
          </p:cNvSpPr>
          <p:nvPr/>
        </p:nvSpPr>
        <p:spPr bwMode="auto">
          <a:xfrm>
            <a:off x="6508750" y="351313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81" name="Line 25"/>
          <p:cNvSpPr>
            <a:spLocks noChangeShapeType="1"/>
          </p:cNvSpPr>
          <p:nvPr/>
        </p:nvSpPr>
        <p:spPr bwMode="auto">
          <a:xfrm>
            <a:off x="6508750" y="38623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82" name="Line 26"/>
          <p:cNvSpPr>
            <a:spLocks noChangeShapeType="1"/>
          </p:cNvSpPr>
          <p:nvPr/>
        </p:nvSpPr>
        <p:spPr bwMode="auto">
          <a:xfrm flipV="1">
            <a:off x="6508750" y="3322638"/>
            <a:ext cx="0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83" name="Line 27"/>
          <p:cNvSpPr>
            <a:spLocks noChangeShapeType="1"/>
          </p:cNvSpPr>
          <p:nvPr/>
        </p:nvSpPr>
        <p:spPr bwMode="auto">
          <a:xfrm flipH="1">
            <a:off x="6253163" y="3322638"/>
            <a:ext cx="255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84" name="Line 28"/>
          <p:cNvSpPr>
            <a:spLocks noChangeShapeType="1"/>
          </p:cNvSpPr>
          <p:nvPr/>
        </p:nvSpPr>
        <p:spPr bwMode="auto">
          <a:xfrm>
            <a:off x="6508750" y="3862388"/>
            <a:ext cx="0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85" name="Line 29"/>
          <p:cNvSpPr>
            <a:spLocks noChangeShapeType="1"/>
          </p:cNvSpPr>
          <p:nvPr/>
        </p:nvSpPr>
        <p:spPr bwMode="auto">
          <a:xfrm flipH="1" flipV="1">
            <a:off x="6253163" y="4052888"/>
            <a:ext cx="255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86" name="Line 30"/>
          <p:cNvSpPr>
            <a:spLocks noChangeShapeType="1"/>
          </p:cNvSpPr>
          <p:nvPr/>
        </p:nvSpPr>
        <p:spPr bwMode="auto">
          <a:xfrm>
            <a:off x="4376738" y="3798888"/>
            <a:ext cx="350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87" name="Line 31"/>
          <p:cNvSpPr>
            <a:spLocks noChangeShapeType="1"/>
          </p:cNvSpPr>
          <p:nvPr/>
        </p:nvSpPr>
        <p:spPr bwMode="auto">
          <a:xfrm>
            <a:off x="7526338" y="36718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97" name="AutoShape 41"/>
          <p:cNvSpPr>
            <a:spLocks noChangeArrowheads="1"/>
          </p:cNvSpPr>
          <p:nvPr/>
        </p:nvSpPr>
        <p:spPr bwMode="auto">
          <a:xfrm>
            <a:off x="1673225" y="3130550"/>
            <a:ext cx="668338" cy="573088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49898" name="Line 42"/>
          <p:cNvSpPr>
            <a:spLocks noChangeShapeType="1"/>
          </p:cNvSpPr>
          <p:nvPr/>
        </p:nvSpPr>
        <p:spPr bwMode="auto">
          <a:xfrm>
            <a:off x="1323975" y="3225800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899" name="Line 43"/>
          <p:cNvSpPr>
            <a:spLocks noChangeShapeType="1"/>
          </p:cNvSpPr>
          <p:nvPr/>
        </p:nvSpPr>
        <p:spPr bwMode="auto">
          <a:xfrm>
            <a:off x="1323975" y="3575050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00" name="AutoShape 44"/>
          <p:cNvSpPr>
            <a:spLocks noChangeArrowheads="1"/>
          </p:cNvSpPr>
          <p:nvPr/>
        </p:nvSpPr>
        <p:spPr bwMode="auto">
          <a:xfrm>
            <a:off x="2692400" y="3322638"/>
            <a:ext cx="666750" cy="5715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49901" name="Line 45"/>
          <p:cNvSpPr>
            <a:spLocks noChangeShapeType="1"/>
          </p:cNvSpPr>
          <p:nvPr/>
        </p:nvSpPr>
        <p:spPr bwMode="auto">
          <a:xfrm>
            <a:off x="2343150" y="34178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02" name="Line 46"/>
          <p:cNvSpPr>
            <a:spLocks noChangeShapeType="1"/>
          </p:cNvSpPr>
          <p:nvPr/>
        </p:nvSpPr>
        <p:spPr bwMode="auto">
          <a:xfrm>
            <a:off x="1323975" y="3767138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03" name="AutoShape 47"/>
          <p:cNvSpPr>
            <a:spLocks noChangeArrowheads="1"/>
          </p:cNvSpPr>
          <p:nvPr/>
        </p:nvSpPr>
        <p:spPr bwMode="auto">
          <a:xfrm>
            <a:off x="3708400" y="3513138"/>
            <a:ext cx="668338" cy="5715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49904" name="Line 48"/>
          <p:cNvSpPr>
            <a:spLocks noChangeShapeType="1"/>
          </p:cNvSpPr>
          <p:nvPr/>
        </p:nvSpPr>
        <p:spPr bwMode="auto">
          <a:xfrm>
            <a:off x="3359150" y="36083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05" name="Line 49"/>
          <p:cNvSpPr>
            <a:spLocks noChangeShapeType="1"/>
          </p:cNvSpPr>
          <p:nvPr/>
        </p:nvSpPr>
        <p:spPr bwMode="auto">
          <a:xfrm>
            <a:off x="1323975" y="3956050"/>
            <a:ext cx="2384425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06" name="AutoShape 50"/>
          <p:cNvSpPr>
            <a:spLocks noChangeArrowheads="1"/>
          </p:cNvSpPr>
          <p:nvPr/>
        </p:nvSpPr>
        <p:spPr bwMode="auto">
          <a:xfrm>
            <a:off x="5586413" y="3767138"/>
            <a:ext cx="666750" cy="5715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49907" name="Line 51"/>
          <p:cNvSpPr>
            <a:spLocks noChangeShapeType="1"/>
          </p:cNvSpPr>
          <p:nvPr/>
        </p:nvSpPr>
        <p:spPr bwMode="auto">
          <a:xfrm>
            <a:off x="5235575" y="3894138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08" name="Line 52"/>
          <p:cNvSpPr>
            <a:spLocks noChangeShapeType="1"/>
          </p:cNvSpPr>
          <p:nvPr/>
        </p:nvSpPr>
        <p:spPr bwMode="auto">
          <a:xfrm>
            <a:off x="5235575" y="4243388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09" name="AutoShape 53"/>
          <p:cNvSpPr>
            <a:spLocks noChangeArrowheads="1"/>
          </p:cNvSpPr>
          <p:nvPr/>
        </p:nvSpPr>
        <p:spPr bwMode="auto">
          <a:xfrm>
            <a:off x="5586413" y="3035300"/>
            <a:ext cx="666750" cy="573088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49910" name="Line 54"/>
          <p:cNvSpPr>
            <a:spLocks noChangeShapeType="1"/>
          </p:cNvSpPr>
          <p:nvPr/>
        </p:nvSpPr>
        <p:spPr bwMode="auto">
          <a:xfrm>
            <a:off x="5235575" y="3162300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11" name="Line 55"/>
          <p:cNvSpPr>
            <a:spLocks noChangeShapeType="1"/>
          </p:cNvSpPr>
          <p:nvPr/>
        </p:nvSpPr>
        <p:spPr bwMode="auto">
          <a:xfrm>
            <a:off x="5235575" y="3513138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12" name="AutoShape 56"/>
          <p:cNvSpPr>
            <a:spLocks noChangeArrowheads="1"/>
          </p:cNvSpPr>
          <p:nvPr/>
        </p:nvSpPr>
        <p:spPr bwMode="auto">
          <a:xfrm>
            <a:off x="6858000" y="3386138"/>
            <a:ext cx="668338" cy="569912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49913" name="Line 57"/>
          <p:cNvSpPr>
            <a:spLocks noChangeShapeType="1"/>
          </p:cNvSpPr>
          <p:nvPr/>
        </p:nvSpPr>
        <p:spPr bwMode="auto">
          <a:xfrm>
            <a:off x="6508750" y="351313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14" name="Line 58"/>
          <p:cNvSpPr>
            <a:spLocks noChangeShapeType="1"/>
          </p:cNvSpPr>
          <p:nvPr/>
        </p:nvSpPr>
        <p:spPr bwMode="auto">
          <a:xfrm>
            <a:off x="6508750" y="38623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15" name="Line 59"/>
          <p:cNvSpPr>
            <a:spLocks noChangeShapeType="1"/>
          </p:cNvSpPr>
          <p:nvPr/>
        </p:nvSpPr>
        <p:spPr bwMode="auto">
          <a:xfrm flipV="1">
            <a:off x="6508750" y="3322638"/>
            <a:ext cx="0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16" name="Line 60"/>
          <p:cNvSpPr>
            <a:spLocks noChangeShapeType="1"/>
          </p:cNvSpPr>
          <p:nvPr/>
        </p:nvSpPr>
        <p:spPr bwMode="auto">
          <a:xfrm flipH="1">
            <a:off x="6253163" y="3322638"/>
            <a:ext cx="255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17" name="Line 61"/>
          <p:cNvSpPr>
            <a:spLocks noChangeShapeType="1"/>
          </p:cNvSpPr>
          <p:nvPr/>
        </p:nvSpPr>
        <p:spPr bwMode="auto">
          <a:xfrm>
            <a:off x="6508750" y="3862388"/>
            <a:ext cx="0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18" name="Line 62"/>
          <p:cNvSpPr>
            <a:spLocks noChangeShapeType="1"/>
          </p:cNvSpPr>
          <p:nvPr/>
        </p:nvSpPr>
        <p:spPr bwMode="auto">
          <a:xfrm flipH="1" flipV="1">
            <a:off x="6253163" y="4052888"/>
            <a:ext cx="255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19" name="Line 63"/>
          <p:cNvSpPr>
            <a:spLocks noChangeShapeType="1"/>
          </p:cNvSpPr>
          <p:nvPr/>
        </p:nvSpPr>
        <p:spPr bwMode="auto">
          <a:xfrm>
            <a:off x="4376738" y="3798888"/>
            <a:ext cx="350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20" name="Line 64"/>
          <p:cNvSpPr>
            <a:spLocks noChangeShapeType="1"/>
          </p:cNvSpPr>
          <p:nvPr/>
        </p:nvSpPr>
        <p:spPr bwMode="auto">
          <a:xfrm>
            <a:off x="7526338" y="36718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9921" name="Text Box 65"/>
          <p:cNvSpPr txBox="1">
            <a:spLocks noChangeArrowheads="1"/>
          </p:cNvSpPr>
          <p:nvPr/>
        </p:nvSpPr>
        <p:spPr bwMode="auto">
          <a:xfrm>
            <a:off x="1844675" y="4619625"/>
            <a:ext cx="2189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350" tIns="30175" rIns="60350" bIns="30175"/>
          <a:lstStyle/>
          <a:p>
            <a:r>
              <a:rPr lang="en-US" sz="2000">
                <a:latin typeface="Arial" pitchFamily="34" charset="0"/>
              </a:rPr>
              <a:t>Chain structure</a:t>
            </a:r>
            <a:endParaRPr lang="en-US" sz="2000"/>
          </a:p>
        </p:txBody>
      </p:sp>
      <p:sp>
        <p:nvSpPr>
          <p:cNvPr id="249922" name="Text Box 66"/>
          <p:cNvSpPr txBox="1">
            <a:spLocks noChangeArrowheads="1"/>
          </p:cNvSpPr>
          <p:nvPr/>
        </p:nvSpPr>
        <p:spPr bwMode="auto">
          <a:xfrm>
            <a:off x="5570538" y="4581525"/>
            <a:ext cx="18621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350" tIns="30175" rIns="60350" bIns="30175"/>
          <a:lstStyle/>
          <a:p>
            <a:r>
              <a:rPr lang="en-US" sz="2000">
                <a:latin typeface="Arial" pitchFamily="34" charset="0"/>
              </a:rPr>
              <a:t>Tree structure</a:t>
            </a:r>
            <a:endParaRPr lang="en-US" sz="2000"/>
          </a:p>
        </p:txBody>
      </p:sp>
      <p:sp>
        <p:nvSpPr>
          <p:cNvPr id="249923" name="Text Box 67"/>
          <p:cNvSpPr txBox="1">
            <a:spLocks noChangeArrowheads="1"/>
          </p:cNvSpPr>
          <p:nvPr/>
        </p:nvSpPr>
        <p:spPr bwMode="auto">
          <a:xfrm>
            <a:off x="962025" y="3121025"/>
            <a:ext cx="268288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350" tIns="30175" rIns="60350" bIns="30175"/>
          <a:lstStyle/>
          <a:p>
            <a:pPr>
              <a:lnSpc>
                <a:spcPct val="75000"/>
              </a:lnSpc>
            </a:pPr>
            <a:r>
              <a:rPr lang="en-US" sz="2000">
                <a:latin typeface="Arial" pitchFamily="34" charset="0"/>
              </a:rPr>
              <a:t>A</a:t>
            </a:r>
          </a:p>
          <a:p>
            <a:pPr>
              <a:lnSpc>
                <a:spcPct val="75000"/>
              </a:lnSpc>
            </a:pPr>
            <a:r>
              <a:rPr lang="en-US" sz="2000">
                <a:latin typeface="Arial" pitchFamily="34" charset="0"/>
              </a:rPr>
              <a:t>B</a:t>
            </a:r>
          </a:p>
          <a:p>
            <a:pPr>
              <a:lnSpc>
                <a:spcPct val="75000"/>
              </a:lnSpc>
            </a:pPr>
            <a:r>
              <a:rPr lang="en-US" sz="2000">
                <a:latin typeface="Arial" pitchFamily="34" charset="0"/>
              </a:rPr>
              <a:t>C</a:t>
            </a:r>
          </a:p>
          <a:p>
            <a:pPr>
              <a:lnSpc>
                <a:spcPct val="75000"/>
              </a:lnSpc>
            </a:pPr>
            <a:r>
              <a:rPr lang="en-US" sz="2000">
                <a:latin typeface="Arial" pitchFamily="34" charset="0"/>
              </a:rPr>
              <a:t>D</a:t>
            </a:r>
            <a:endParaRPr lang="en-US" sz="2000"/>
          </a:p>
        </p:txBody>
      </p:sp>
      <p:sp>
        <p:nvSpPr>
          <p:cNvPr id="249924" name="Text Box 68"/>
          <p:cNvSpPr txBox="1">
            <a:spLocks noChangeArrowheads="1"/>
          </p:cNvSpPr>
          <p:nvPr/>
        </p:nvSpPr>
        <p:spPr bwMode="auto">
          <a:xfrm>
            <a:off x="2344738" y="3006725"/>
            <a:ext cx="2635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350" tIns="30175" rIns="60350" bIns="30175"/>
          <a:lstStyle/>
          <a:p>
            <a:r>
              <a:rPr lang="en-US" sz="2000">
                <a:latin typeface="Arial" pitchFamily="34" charset="0"/>
              </a:rPr>
              <a:t>E</a:t>
            </a:r>
            <a:endParaRPr lang="en-US" sz="2000"/>
          </a:p>
        </p:txBody>
      </p:sp>
      <p:sp>
        <p:nvSpPr>
          <p:cNvPr id="249925" name="Text Box 69"/>
          <p:cNvSpPr txBox="1">
            <a:spLocks noChangeArrowheads="1"/>
          </p:cNvSpPr>
          <p:nvPr/>
        </p:nvSpPr>
        <p:spPr bwMode="auto">
          <a:xfrm>
            <a:off x="3343275" y="3198813"/>
            <a:ext cx="334963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350" tIns="30175" rIns="60350" bIns="30175"/>
          <a:lstStyle/>
          <a:p>
            <a:r>
              <a:rPr lang="en-US" sz="2000">
                <a:latin typeface="Arial" pitchFamily="34" charset="0"/>
              </a:rPr>
              <a:t>F</a:t>
            </a:r>
            <a:endParaRPr lang="en-US" sz="2000"/>
          </a:p>
        </p:txBody>
      </p:sp>
      <p:sp>
        <p:nvSpPr>
          <p:cNvPr id="249926" name="Text Box 70"/>
          <p:cNvSpPr txBox="1">
            <a:spLocks noChangeArrowheads="1"/>
          </p:cNvSpPr>
          <p:nvPr/>
        </p:nvSpPr>
        <p:spPr bwMode="auto">
          <a:xfrm>
            <a:off x="4418013" y="3429000"/>
            <a:ext cx="2841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350" tIns="30175" rIns="60350" bIns="30175"/>
          <a:lstStyle/>
          <a:p>
            <a:r>
              <a:rPr lang="en-US" sz="2000">
                <a:latin typeface="Arial" pitchFamily="34" charset="0"/>
              </a:rPr>
              <a:t>G</a:t>
            </a:r>
            <a:endParaRPr lang="en-US" sz="2000"/>
          </a:p>
        </p:txBody>
      </p:sp>
      <p:sp>
        <p:nvSpPr>
          <p:cNvPr id="249931" name="Rectangle 75"/>
          <p:cNvSpPr>
            <a:spLocks noChangeArrowheads="1"/>
          </p:cNvSpPr>
          <p:nvPr/>
        </p:nvSpPr>
        <p:spPr bwMode="auto">
          <a:xfrm>
            <a:off x="4918075" y="2968625"/>
            <a:ext cx="4429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/>
              <a:t>A</a:t>
            </a:r>
          </a:p>
          <a:p>
            <a:pPr>
              <a:lnSpc>
                <a:spcPct val="110000"/>
              </a:lnSpc>
            </a:pPr>
            <a:r>
              <a:rPr lang="en-US" sz="2000"/>
              <a:t>B</a:t>
            </a:r>
          </a:p>
          <a:p>
            <a:pPr>
              <a:lnSpc>
                <a:spcPct val="110000"/>
              </a:lnSpc>
            </a:pPr>
            <a:r>
              <a:rPr lang="en-US" sz="2000"/>
              <a:t>C</a:t>
            </a:r>
          </a:p>
          <a:p>
            <a:pPr>
              <a:lnSpc>
                <a:spcPct val="110000"/>
              </a:lnSpc>
            </a:pPr>
            <a:r>
              <a:rPr lang="en-US" sz="2000"/>
              <a:t>D</a:t>
            </a:r>
          </a:p>
        </p:txBody>
      </p:sp>
      <p:sp>
        <p:nvSpPr>
          <p:cNvPr id="249932" name="Rectangle 76"/>
          <p:cNvSpPr>
            <a:spLocks noChangeArrowheads="1"/>
          </p:cNvSpPr>
          <p:nvPr/>
        </p:nvSpPr>
        <p:spPr bwMode="auto">
          <a:xfrm>
            <a:off x="6376988" y="2943225"/>
            <a:ext cx="32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</a:t>
            </a:r>
          </a:p>
        </p:txBody>
      </p:sp>
      <p:sp>
        <p:nvSpPr>
          <p:cNvPr id="249933" name="Rectangle 77"/>
          <p:cNvSpPr>
            <a:spLocks noChangeArrowheads="1"/>
          </p:cNvSpPr>
          <p:nvPr/>
        </p:nvSpPr>
        <p:spPr bwMode="auto">
          <a:xfrm>
            <a:off x="6453188" y="4005263"/>
            <a:ext cx="315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F</a:t>
            </a:r>
          </a:p>
        </p:txBody>
      </p:sp>
      <p:sp>
        <p:nvSpPr>
          <p:cNvPr id="249934" name="Rectangle 78"/>
          <p:cNvSpPr>
            <a:spLocks noChangeArrowheads="1"/>
          </p:cNvSpPr>
          <p:nvPr/>
        </p:nvSpPr>
        <p:spPr bwMode="auto">
          <a:xfrm>
            <a:off x="7605713" y="3275013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G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C08CD-9530-40F0-8CDD-3ABF79B4BE21}" type="slidenum">
              <a:rPr lang="en-US"/>
              <a:pPr/>
              <a:t>41</a:t>
            </a:fld>
            <a:endParaRPr lang="en-US"/>
          </a:p>
        </p:txBody>
      </p:sp>
      <p:sp>
        <p:nvSpPr>
          <p:cNvPr id="25190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5613" y="38670"/>
            <a:ext cx="8226425" cy="1143000"/>
          </a:xfrm>
        </p:spPr>
        <p:txBody>
          <a:bodyPr/>
          <a:lstStyle/>
          <a:p>
            <a:r>
              <a:rPr lang="en-US" dirty="0"/>
              <a:t>Problem 1 Solution</a:t>
            </a:r>
          </a:p>
        </p:txBody>
      </p:sp>
      <p:sp>
        <p:nvSpPr>
          <p:cNvPr id="251909" name="Rectangle 5"/>
          <p:cNvSpPr>
            <a:spLocks noChangeArrowheads="1"/>
          </p:cNvSpPr>
          <p:nvPr/>
        </p:nvSpPr>
        <p:spPr bwMode="auto">
          <a:xfrm>
            <a:off x="461963" y="1163638"/>
            <a:ext cx="82629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altLang="ko-KR" sz="2000" dirty="0">
                <a:ea typeface="Batang" pitchFamily="18" charset="-127"/>
                <a:cs typeface="Times New Roman" pitchFamily="18" charset="0"/>
              </a:rPr>
              <a:t>Given the primary input probabilities, P(A) = P(B) = P(C) = P(D) = 0.5, signal and transition (0→1) probabilities are as follows:</a:t>
            </a:r>
            <a:endParaRPr lang="en-US" altLang="ko-KR" sz="2000" dirty="0">
              <a:ea typeface="굴림" pitchFamily="34" charset="-127"/>
              <a:cs typeface="Times New Roman" pitchFamily="18" charset="0"/>
            </a:endParaRPr>
          </a:p>
          <a:p>
            <a:endParaRPr lang="en-US" altLang="ko-KR" sz="2000" dirty="0">
              <a:ea typeface="굴림" pitchFamily="34" charset="-127"/>
              <a:cs typeface="Times New Roman" pitchFamily="18" charset="0"/>
            </a:endParaRPr>
          </a:p>
        </p:txBody>
      </p:sp>
      <p:graphicFrame>
        <p:nvGraphicFramePr>
          <p:cNvPr id="252116" name="Group 212"/>
          <p:cNvGraphicFramePr>
            <a:graphicFrameLocks noGrp="1"/>
          </p:cNvGraphicFramePr>
          <p:nvPr/>
        </p:nvGraphicFramePr>
        <p:xfrm>
          <a:off x="269875" y="2008188"/>
          <a:ext cx="8486775" cy="2499678"/>
        </p:xfrm>
        <a:graphic>
          <a:graphicData uri="http://schemas.openxmlformats.org/drawingml/2006/table">
            <a:tbl>
              <a:tblPr/>
              <a:tblGrid>
                <a:gridCol w="2035175"/>
                <a:gridCol w="1766888"/>
                <a:gridCol w="1458912"/>
                <a:gridCol w="1690688"/>
                <a:gridCol w="1535112"/>
              </a:tblGrid>
              <a:tr h="3365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Signal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name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Chain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Tree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403225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Prob(sig.= 1)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Prob(0→1)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34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Prob(sig.=1)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Prob(0→1)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굴림" pitchFamily="34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E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0.2500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0.1875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0.2500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0.1875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F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0.1250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0.1094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0.2500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0.1875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G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0.0625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0.0586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0.0625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0.0586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Total </a:t>
                      </a: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transitions/vector</a:t>
                      </a:r>
                      <a:endParaRPr kumimoji="0" lang="en-US" altLang="ko-K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0.3555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Batang" pitchFamily="18" charset="-127"/>
                          <a:cs typeface="Times New Roman" pitchFamily="18" charset="0"/>
                        </a:rPr>
                        <a:t>0.4336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Batang" pitchFamily="18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2095" name="Rectangle 191"/>
          <p:cNvSpPr>
            <a:spLocks noChangeArrowheads="1"/>
          </p:cNvSpPr>
          <p:nvPr/>
        </p:nvSpPr>
        <p:spPr bwMode="auto">
          <a:xfrm>
            <a:off x="309563" y="4735513"/>
            <a:ext cx="86026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en-US" altLang="ko-KR" sz="2000">
                <a:ea typeface="Batang" pitchFamily="18" charset="-127"/>
                <a:cs typeface="Times New Roman" pitchFamily="18" charset="0"/>
              </a:rPr>
              <a:t>The tree implementation consumes 100×(0.4336 – 0.3555)/0.3555 = 22% more average dynamic power. </a:t>
            </a:r>
            <a:r>
              <a:rPr lang="en-US" altLang="ko-KR" sz="2000" i="1">
                <a:ea typeface="Batang" pitchFamily="18" charset="-127"/>
                <a:cs typeface="Times New Roman" pitchFamily="18" charset="0"/>
              </a:rPr>
              <a:t>This advantage of the chain structure may be somewhat reduced because of glitches caused by unbalanced path delays.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EC83-E52D-49D5-9AB4-5077C8327AC4}" type="slidenum">
              <a:rPr lang="en-US"/>
              <a:pPr/>
              <a:t>42</a:t>
            </a:fld>
            <a:endParaRPr lang="en-US"/>
          </a:p>
        </p:txBody>
      </p:sp>
      <p:sp>
        <p:nvSpPr>
          <p:cNvPr id="253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5613" y="68166"/>
            <a:ext cx="8226425" cy="1143000"/>
          </a:xfrm>
        </p:spPr>
        <p:txBody>
          <a:bodyPr/>
          <a:lstStyle/>
          <a:p>
            <a:r>
              <a:rPr lang="en-US" dirty="0"/>
              <a:t>Problem 2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461963" y="1239838"/>
            <a:ext cx="8140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>
                <a:ea typeface="굴림" pitchFamily="34" charset="-127"/>
              </a:rPr>
              <a:t>Assume that the two-input AND gates in Problem 1 each has one unit of delay. Find input vector pairs for each implementation that will consume the peak dynamic power. Which implementation consumes less peak dynamic power?</a:t>
            </a:r>
            <a:r>
              <a:rPr lang="en-US" altLang="ko-KR">
                <a:ea typeface="굴림" pitchFamily="34" charset="-127"/>
              </a:rPr>
              <a:t> </a:t>
            </a:r>
            <a:endParaRPr lang="en-US"/>
          </a:p>
        </p:txBody>
      </p:sp>
      <p:sp>
        <p:nvSpPr>
          <p:cNvPr id="253956" name="AutoShape 4"/>
          <p:cNvSpPr>
            <a:spLocks noChangeAspect="1" noChangeArrowheads="1"/>
          </p:cNvSpPr>
          <p:nvPr/>
        </p:nvSpPr>
        <p:spPr bwMode="auto">
          <a:xfrm>
            <a:off x="1038225" y="2928938"/>
            <a:ext cx="6837363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57" name="AutoShape 5"/>
          <p:cNvSpPr>
            <a:spLocks noChangeArrowheads="1"/>
          </p:cNvSpPr>
          <p:nvPr/>
        </p:nvSpPr>
        <p:spPr bwMode="auto">
          <a:xfrm>
            <a:off x="1673225" y="3130550"/>
            <a:ext cx="668338" cy="573088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53958" name="Line 6"/>
          <p:cNvSpPr>
            <a:spLocks noChangeShapeType="1"/>
          </p:cNvSpPr>
          <p:nvPr/>
        </p:nvSpPr>
        <p:spPr bwMode="auto">
          <a:xfrm>
            <a:off x="1323975" y="3225800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59" name="Line 7"/>
          <p:cNvSpPr>
            <a:spLocks noChangeShapeType="1"/>
          </p:cNvSpPr>
          <p:nvPr/>
        </p:nvSpPr>
        <p:spPr bwMode="auto">
          <a:xfrm>
            <a:off x="1323975" y="3575050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60" name="AutoShape 8"/>
          <p:cNvSpPr>
            <a:spLocks noChangeArrowheads="1"/>
          </p:cNvSpPr>
          <p:nvPr/>
        </p:nvSpPr>
        <p:spPr bwMode="auto">
          <a:xfrm>
            <a:off x="2692400" y="3322638"/>
            <a:ext cx="666750" cy="5715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53961" name="Line 9"/>
          <p:cNvSpPr>
            <a:spLocks noChangeShapeType="1"/>
          </p:cNvSpPr>
          <p:nvPr/>
        </p:nvSpPr>
        <p:spPr bwMode="auto">
          <a:xfrm>
            <a:off x="2343150" y="34178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62" name="Line 10"/>
          <p:cNvSpPr>
            <a:spLocks noChangeShapeType="1"/>
          </p:cNvSpPr>
          <p:nvPr/>
        </p:nvSpPr>
        <p:spPr bwMode="auto">
          <a:xfrm>
            <a:off x="1323975" y="3767138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63" name="AutoShape 11"/>
          <p:cNvSpPr>
            <a:spLocks noChangeArrowheads="1"/>
          </p:cNvSpPr>
          <p:nvPr/>
        </p:nvSpPr>
        <p:spPr bwMode="auto">
          <a:xfrm>
            <a:off x="3708400" y="3513138"/>
            <a:ext cx="668338" cy="5715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53964" name="Line 12"/>
          <p:cNvSpPr>
            <a:spLocks noChangeShapeType="1"/>
          </p:cNvSpPr>
          <p:nvPr/>
        </p:nvSpPr>
        <p:spPr bwMode="auto">
          <a:xfrm>
            <a:off x="3359150" y="36083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65" name="Line 13"/>
          <p:cNvSpPr>
            <a:spLocks noChangeShapeType="1"/>
          </p:cNvSpPr>
          <p:nvPr/>
        </p:nvSpPr>
        <p:spPr bwMode="auto">
          <a:xfrm>
            <a:off x="1323975" y="3956050"/>
            <a:ext cx="2384425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66" name="AutoShape 14"/>
          <p:cNvSpPr>
            <a:spLocks noChangeArrowheads="1"/>
          </p:cNvSpPr>
          <p:nvPr/>
        </p:nvSpPr>
        <p:spPr bwMode="auto">
          <a:xfrm>
            <a:off x="5586413" y="3767138"/>
            <a:ext cx="666750" cy="5715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53967" name="Line 15"/>
          <p:cNvSpPr>
            <a:spLocks noChangeShapeType="1"/>
          </p:cNvSpPr>
          <p:nvPr/>
        </p:nvSpPr>
        <p:spPr bwMode="auto">
          <a:xfrm>
            <a:off x="5235575" y="3894138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68" name="Line 16"/>
          <p:cNvSpPr>
            <a:spLocks noChangeShapeType="1"/>
          </p:cNvSpPr>
          <p:nvPr/>
        </p:nvSpPr>
        <p:spPr bwMode="auto">
          <a:xfrm>
            <a:off x="5235575" y="4243388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69" name="AutoShape 17"/>
          <p:cNvSpPr>
            <a:spLocks noChangeArrowheads="1"/>
          </p:cNvSpPr>
          <p:nvPr/>
        </p:nvSpPr>
        <p:spPr bwMode="auto">
          <a:xfrm>
            <a:off x="5586413" y="3035300"/>
            <a:ext cx="666750" cy="573088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53970" name="Line 18"/>
          <p:cNvSpPr>
            <a:spLocks noChangeShapeType="1"/>
          </p:cNvSpPr>
          <p:nvPr/>
        </p:nvSpPr>
        <p:spPr bwMode="auto">
          <a:xfrm>
            <a:off x="5235575" y="3162300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71" name="Line 19"/>
          <p:cNvSpPr>
            <a:spLocks noChangeShapeType="1"/>
          </p:cNvSpPr>
          <p:nvPr/>
        </p:nvSpPr>
        <p:spPr bwMode="auto">
          <a:xfrm>
            <a:off x="5235575" y="3513138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72" name="AutoShape 20"/>
          <p:cNvSpPr>
            <a:spLocks noChangeArrowheads="1"/>
          </p:cNvSpPr>
          <p:nvPr/>
        </p:nvSpPr>
        <p:spPr bwMode="auto">
          <a:xfrm>
            <a:off x="6858000" y="3386138"/>
            <a:ext cx="668338" cy="569912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53973" name="Line 21"/>
          <p:cNvSpPr>
            <a:spLocks noChangeShapeType="1"/>
          </p:cNvSpPr>
          <p:nvPr/>
        </p:nvSpPr>
        <p:spPr bwMode="auto">
          <a:xfrm>
            <a:off x="6508750" y="351313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74" name="Line 22"/>
          <p:cNvSpPr>
            <a:spLocks noChangeShapeType="1"/>
          </p:cNvSpPr>
          <p:nvPr/>
        </p:nvSpPr>
        <p:spPr bwMode="auto">
          <a:xfrm>
            <a:off x="6508750" y="38623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75" name="Line 23"/>
          <p:cNvSpPr>
            <a:spLocks noChangeShapeType="1"/>
          </p:cNvSpPr>
          <p:nvPr/>
        </p:nvSpPr>
        <p:spPr bwMode="auto">
          <a:xfrm flipV="1">
            <a:off x="6508750" y="3322638"/>
            <a:ext cx="0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76" name="Line 24"/>
          <p:cNvSpPr>
            <a:spLocks noChangeShapeType="1"/>
          </p:cNvSpPr>
          <p:nvPr/>
        </p:nvSpPr>
        <p:spPr bwMode="auto">
          <a:xfrm flipH="1">
            <a:off x="6253163" y="3322638"/>
            <a:ext cx="255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77" name="Line 25"/>
          <p:cNvSpPr>
            <a:spLocks noChangeShapeType="1"/>
          </p:cNvSpPr>
          <p:nvPr/>
        </p:nvSpPr>
        <p:spPr bwMode="auto">
          <a:xfrm>
            <a:off x="6508750" y="3862388"/>
            <a:ext cx="0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78" name="Line 26"/>
          <p:cNvSpPr>
            <a:spLocks noChangeShapeType="1"/>
          </p:cNvSpPr>
          <p:nvPr/>
        </p:nvSpPr>
        <p:spPr bwMode="auto">
          <a:xfrm flipH="1" flipV="1">
            <a:off x="6253163" y="4052888"/>
            <a:ext cx="255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79" name="Line 27"/>
          <p:cNvSpPr>
            <a:spLocks noChangeShapeType="1"/>
          </p:cNvSpPr>
          <p:nvPr/>
        </p:nvSpPr>
        <p:spPr bwMode="auto">
          <a:xfrm>
            <a:off x="4376738" y="3798888"/>
            <a:ext cx="350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80" name="Line 28"/>
          <p:cNvSpPr>
            <a:spLocks noChangeShapeType="1"/>
          </p:cNvSpPr>
          <p:nvPr/>
        </p:nvSpPr>
        <p:spPr bwMode="auto">
          <a:xfrm>
            <a:off x="7526338" y="36718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81" name="AutoShape 29"/>
          <p:cNvSpPr>
            <a:spLocks noChangeArrowheads="1"/>
          </p:cNvSpPr>
          <p:nvPr/>
        </p:nvSpPr>
        <p:spPr bwMode="auto">
          <a:xfrm>
            <a:off x="1673225" y="3130550"/>
            <a:ext cx="668338" cy="573088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53982" name="Line 30"/>
          <p:cNvSpPr>
            <a:spLocks noChangeShapeType="1"/>
          </p:cNvSpPr>
          <p:nvPr/>
        </p:nvSpPr>
        <p:spPr bwMode="auto">
          <a:xfrm>
            <a:off x="1323975" y="3225800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83" name="Line 31"/>
          <p:cNvSpPr>
            <a:spLocks noChangeShapeType="1"/>
          </p:cNvSpPr>
          <p:nvPr/>
        </p:nvSpPr>
        <p:spPr bwMode="auto">
          <a:xfrm>
            <a:off x="1323975" y="3575050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84" name="AutoShape 32"/>
          <p:cNvSpPr>
            <a:spLocks noChangeArrowheads="1"/>
          </p:cNvSpPr>
          <p:nvPr/>
        </p:nvSpPr>
        <p:spPr bwMode="auto">
          <a:xfrm>
            <a:off x="2692400" y="3322638"/>
            <a:ext cx="666750" cy="5715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53985" name="Line 33"/>
          <p:cNvSpPr>
            <a:spLocks noChangeShapeType="1"/>
          </p:cNvSpPr>
          <p:nvPr/>
        </p:nvSpPr>
        <p:spPr bwMode="auto">
          <a:xfrm>
            <a:off x="2343150" y="34178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86" name="Line 34"/>
          <p:cNvSpPr>
            <a:spLocks noChangeShapeType="1"/>
          </p:cNvSpPr>
          <p:nvPr/>
        </p:nvSpPr>
        <p:spPr bwMode="auto">
          <a:xfrm>
            <a:off x="1323975" y="3767138"/>
            <a:ext cx="1368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87" name="AutoShape 35"/>
          <p:cNvSpPr>
            <a:spLocks noChangeArrowheads="1"/>
          </p:cNvSpPr>
          <p:nvPr/>
        </p:nvSpPr>
        <p:spPr bwMode="auto">
          <a:xfrm>
            <a:off x="3708400" y="3513138"/>
            <a:ext cx="668338" cy="5715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53988" name="Line 36"/>
          <p:cNvSpPr>
            <a:spLocks noChangeShapeType="1"/>
          </p:cNvSpPr>
          <p:nvPr/>
        </p:nvSpPr>
        <p:spPr bwMode="auto">
          <a:xfrm>
            <a:off x="3359150" y="36083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89" name="Line 37"/>
          <p:cNvSpPr>
            <a:spLocks noChangeShapeType="1"/>
          </p:cNvSpPr>
          <p:nvPr/>
        </p:nvSpPr>
        <p:spPr bwMode="auto">
          <a:xfrm>
            <a:off x="1323975" y="3956050"/>
            <a:ext cx="2384425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90" name="AutoShape 38"/>
          <p:cNvSpPr>
            <a:spLocks noChangeArrowheads="1"/>
          </p:cNvSpPr>
          <p:nvPr/>
        </p:nvSpPr>
        <p:spPr bwMode="auto">
          <a:xfrm>
            <a:off x="5586413" y="3767138"/>
            <a:ext cx="666750" cy="571500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53991" name="Line 39"/>
          <p:cNvSpPr>
            <a:spLocks noChangeShapeType="1"/>
          </p:cNvSpPr>
          <p:nvPr/>
        </p:nvSpPr>
        <p:spPr bwMode="auto">
          <a:xfrm>
            <a:off x="5235575" y="3894138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92" name="Line 40"/>
          <p:cNvSpPr>
            <a:spLocks noChangeShapeType="1"/>
          </p:cNvSpPr>
          <p:nvPr/>
        </p:nvSpPr>
        <p:spPr bwMode="auto">
          <a:xfrm>
            <a:off x="5235575" y="4243388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93" name="AutoShape 41"/>
          <p:cNvSpPr>
            <a:spLocks noChangeArrowheads="1"/>
          </p:cNvSpPr>
          <p:nvPr/>
        </p:nvSpPr>
        <p:spPr bwMode="auto">
          <a:xfrm>
            <a:off x="5586413" y="3035300"/>
            <a:ext cx="666750" cy="573088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53994" name="Line 42"/>
          <p:cNvSpPr>
            <a:spLocks noChangeShapeType="1"/>
          </p:cNvSpPr>
          <p:nvPr/>
        </p:nvSpPr>
        <p:spPr bwMode="auto">
          <a:xfrm>
            <a:off x="5235575" y="3162300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95" name="Line 43"/>
          <p:cNvSpPr>
            <a:spLocks noChangeShapeType="1"/>
          </p:cNvSpPr>
          <p:nvPr/>
        </p:nvSpPr>
        <p:spPr bwMode="auto">
          <a:xfrm>
            <a:off x="5235575" y="3513138"/>
            <a:ext cx="350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96" name="AutoShape 44"/>
          <p:cNvSpPr>
            <a:spLocks noChangeArrowheads="1"/>
          </p:cNvSpPr>
          <p:nvPr/>
        </p:nvSpPr>
        <p:spPr bwMode="auto">
          <a:xfrm>
            <a:off x="6858000" y="3386138"/>
            <a:ext cx="668338" cy="569912"/>
          </a:xfrm>
          <a:prstGeom prst="flowChartDelay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IN"/>
          </a:p>
        </p:txBody>
      </p:sp>
      <p:sp>
        <p:nvSpPr>
          <p:cNvPr id="253997" name="Line 45"/>
          <p:cNvSpPr>
            <a:spLocks noChangeShapeType="1"/>
          </p:cNvSpPr>
          <p:nvPr/>
        </p:nvSpPr>
        <p:spPr bwMode="auto">
          <a:xfrm>
            <a:off x="6508750" y="351313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98" name="Line 46"/>
          <p:cNvSpPr>
            <a:spLocks noChangeShapeType="1"/>
          </p:cNvSpPr>
          <p:nvPr/>
        </p:nvSpPr>
        <p:spPr bwMode="auto">
          <a:xfrm>
            <a:off x="6508750" y="38623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3999" name="Line 47"/>
          <p:cNvSpPr>
            <a:spLocks noChangeShapeType="1"/>
          </p:cNvSpPr>
          <p:nvPr/>
        </p:nvSpPr>
        <p:spPr bwMode="auto">
          <a:xfrm flipV="1">
            <a:off x="6508750" y="3322638"/>
            <a:ext cx="0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4000" name="Line 48"/>
          <p:cNvSpPr>
            <a:spLocks noChangeShapeType="1"/>
          </p:cNvSpPr>
          <p:nvPr/>
        </p:nvSpPr>
        <p:spPr bwMode="auto">
          <a:xfrm flipH="1">
            <a:off x="6253163" y="3322638"/>
            <a:ext cx="255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4001" name="Line 49"/>
          <p:cNvSpPr>
            <a:spLocks noChangeShapeType="1"/>
          </p:cNvSpPr>
          <p:nvPr/>
        </p:nvSpPr>
        <p:spPr bwMode="auto">
          <a:xfrm>
            <a:off x="6508750" y="3862388"/>
            <a:ext cx="0" cy="19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4002" name="Line 50"/>
          <p:cNvSpPr>
            <a:spLocks noChangeShapeType="1"/>
          </p:cNvSpPr>
          <p:nvPr/>
        </p:nvSpPr>
        <p:spPr bwMode="auto">
          <a:xfrm flipH="1" flipV="1">
            <a:off x="6253163" y="4052888"/>
            <a:ext cx="255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4003" name="Line 51"/>
          <p:cNvSpPr>
            <a:spLocks noChangeShapeType="1"/>
          </p:cNvSpPr>
          <p:nvPr/>
        </p:nvSpPr>
        <p:spPr bwMode="auto">
          <a:xfrm>
            <a:off x="4376738" y="3798888"/>
            <a:ext cx="3508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4004" name="Line 52"/>
          <p:cNvSpPr>
            <a:spLocks noChangeShapeType="1"/>
          </p:cNvSpPr>
          <p:nvPr/>
        </p:nvSpPr>
        <p:spPr bwMode="auto">
          <a:xfrm>
            <a:off x="7526338" y="3671888"/>
            <a:ext cx="349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4005" name="Text Box 53"/>
          <p:cNvSpPr txBox="1">
            <a:spLocks noChangeArrowheads="1"/>
          </p:cNvSpPr>
          <p:nvPr/>
        </p:nvSpPr>
        <p:spPr bwMode="auto">
          <a:xfrm>
            <a:off x="1844675" y="4619625"/>
            <a:ext cx="2189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350" tIns="30175" rIns="60350" bIns="30175"/>
          <a:lstStyle/>
          <a:p>
            <a:r>
              <a:rPr lang="en-US" sz="2000">
                <a:latin typeface="Arial" pitchFamily="34" charset="0"/>
              </a:rPr>
              <a:t>Chain structure</a:t>
            </a:r>
            <a:endParaRPr lang="en-US" sz="2000"/>
          </a:p>
        </p:txBody>
      </p:sp>
      <p:sp>
        <p:nvSpPr>
          <p:cNvPr id="254006" name="Text Box 54"/>
          <p:cNvSpPr txBox="1">
            <a:spLocks noChangeArrowheads="1"/>
          </p:cNvSpPr>
          <p:nvPr/>
        </p:nvSpPr>
        <p:spPr bwMode="auto">
          <a:xfrm>
            <a:off x="5570538" y="4581525"/>
            <a:ext cx="18621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350" tIns="30175" rIns="60350" bIns="30175"/>
          <a:lstStyle/>
          <a:p>
            <a:r>
              <a:rPr lang="en-US" sz="2000">
                <a:latin typeface="Arial" pitchFamily="34" charset="0"/>
              </a:rPr>
              <a:t>Tree structure</a:t>
            </a:r>
            <a:endParaRPr lang="en-US" sz="2000"/>
          </a:p>
        </p:txBody>
      </p:sp>
      <p:sp>
        <p:nvSpPr>
          <p:cNvPr id="254007" name="Text Box 55"/>
          <p:cNvSpPr txBox="1">
            <a:spLocks noChangeArrowheads="1"/>
          </p:cNvSpPr>
          <p:nvPr/>
        </p:nvSpPr>
        <p:spPr bwMode="auto">
          <a:xfrm>
            <a:off x="962025" y="3121025"/>
            <a:ext cx="268288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350" tIns="30175" rIns="60350" bIns="30175"/>
          <a:lstStyle/>
          <a:p>
            <a:pPr>
              <a:lnSpc>
                <a:spcPct val="75000"/>
              </a:lnSpc>
            </a:pPr>
            <a:r>
              <a:rPr lang="en-US" sz="2000">
                <a:latin typeface="Arial" pitchFamily="34" charset="0"/>
              </a:rPr>
              <a:t>A</a:t>
            </a:r>
          </a:p>
          <a:p>
            <a:pPr>
              <a:lnSpc>
                <a:spcPct val="75000"/>
              </a:lnSpc>
            </a:pPr>
            <a:r>
              <a:rPr lang="en-US" sz="2000">
                <a:latin typeface="Arial" pitchFamily="34" charset="0"/>
              </a:rPr>
              <a:t>B</a:t>
            </a:r>
          </a:p>
          <a:p>
            <a:pPr>
              <a:lnSpc>
                <a:spcPct val="75000"/>
              </a:lnSpc>
            </a:pPr>
            <a:r>
              <a:rPr lang="en-US" sz="2000">
                <a:latin typeface="Arial" pitchFamily="34" charset="0"/>
              </a:rPr>
              <a:t>C</a:t>
            </a:r>
          </a:p>
          <a:p>
            <a:pPr>
              <a:lnSpc>
                <a:spcPct val="75000"/>
              </a:lnSpc>
            </a:pPr>
            <a:r>
              <a:rPr lang="en-US" sz="2000">
                <a:latin typeface="Arial" pitchFamily="34" charset="0"/>
              </a:rPr>
              <a:t>D</a:t>
            </a:r>
            <a:endParaRPr lang="en-US" sz="2000"/>
          </a:p>
        </p:txBody>
      </p:sp>
      <p:sp>
        <p:nvSpPr>
          <p:cNvPr id="254008" name="Text Box 56"/>
          <p:cNvSpPr txBox="1">
            <a:spLocks noChangeArrowheads="1"/>
          </p:cNvSpPr>
          <p:nvPr/>
        </p:nvSpPr>
        <p:spPr bwMode="auto">
          <a:xfrm>
            <a:off x="2344738" y="3006725"/>
            <a:ext cx="2635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350" tIns="30175" rIns="60350" bIns="30175"/>
          <a:lstStyle/>
          <a:p>
            <a:r>
              <a:rPr lang="en-US" sz="2000">
                <a:latin typeface="Arial" pitchFamily="34" charset="0"/>
              </a:rPr>
              <a:t>E</a:t>
            </a:r>
            <a:endParaRPr lang="en-US" sz="2000"/>
          </a:p>
        </p:txBody>
      </p:sp>
      <p:sp>
        <p:nvSpPr>
          <p:cNvPr id="254009" name="Text Box 57"/>
          <p:cNvSpPr txBox="1">
            <a:spLocks noChangeArrowheads="1"/>
          </p:cNvSpPr>
          <p:nvPr/>
        </p:nvSpPr>
        <p:spPr bwMode="auto">
          <a:xfrm>
            <a:off x="3343275" y="3198813"/>
            <a:ext cx="334963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350" tIns="30175" rIns="60350" bIns="30175"/>
          <a:lstStyle/>
          <a:p>
            <a:r>
              <a:rPr lang="en-US" sz="2000">
                <a:latin typeface="Arial" pitchFamily="34" charset="0"/>
              </a:rPr>
              <a:t>F</a:t>
            </a:r>
            <a:endParaRPr lang="en-US" sz="2000"/>
          </a:p>
        </p:txBody>
      </p:sp>
      <p:sp>
        <p:nvSpPr>
          <p:cNvPr id="254010" name="Text Box 58"/>
          <p:cNvSpPr txBox="1">
            <a:spLocks noChangeArrowheads="1"/>
          </p:cNvSpPr>
          <p:nvPr/>
        </p:nvSpPr>
        <p:spPr bwMode="auto">
          <a:xfrm>
            <a:off x="4418013" y="3429000"/>
            <a:ext cx="28416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0350" tIns="30175" rIns="60350" bIns="30175"/>
          <a:lstStyle/>
          <a:p>
            <a:r>
              <a:rPr lang="en-US" sz="2000">
                <a:latin typeface="Arial" pitchFamily="34" charset="0"/>
              </a:rPr>
              <a:t>G</a:t>
            </a:r>
            <a:endParaRPr lang="en-US" sz="2000"/>
          </a:p>
        </p:txBody>
      </p:sp>
      <p:sp>
        <p:nvSpPr>
          <p:cNvPr id="254011" name="Rectangle 59"/>
          <p:cNvSpPr>
            <a:spLocks noChangeArrowheads="1"/>
          </p:cNvSpPr>
          <p:nvPr/>
        </p:nvSpPr>
        <p:spPr bwMode="auto">
          <a:xfrm>
            <a:off x="4918075" y="2968625"/>
            <a:ext cx="4429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/>
              <a:t>A</a:t>
            </a:r>
          </a:p>
          <a:p>
            <a:pPr>
              <a:lnSpc>
                <a:spcPct val="110000"/>
              </a:lnSpc>
            </a:pPr>
            <a:r>
              <a:rPr lang="en-US" sz="2000"/>
              <a:t>B</a:t>
            </a:r>
          </a:p>
          <a:p>
            <a:pPr>
              <a:lnSpc>
                <a:spcPct val="110000"/>
              </a:lnSpc>
            </a:pPr>
            <a:r>
              <a:rPr lang="en-US" sz="2000"/>
              <a:t>C</a:t>
            </a:r>
          </a:p>
          <a:p>
            <a:pPr>
              <a:lnSpc>
                <a:spcPct val="110000"/>
              </a:lnSpc>
            </a:pPr>
            <a:r>
              <a:rPr lang="en-US" sz="2000"/>
              <a:t>D</a:t>
            </a:r>
          </a:p>
        </p:txBody>
      </p:sp>
      <p:sp>
        <p:nvSpPr>
          <p:cNvPr id="254012" name="Rectangle 60"/>
          <p:cNvSpPr>
            <a:spLocks noChangeArrowheads="1"/>
          </p:cNvSpPr>
          <p:nvPr/>
        </p:nvSpPr>
        <p:spPr bwMode="auto">
          <a:xfrm>
            <a:off x="6376988" y="2943225"/>
            <a:ext cx="327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</a:t>
            </a:r>
          </a:p>
        </p:txBody>
      </p:sp>
      <p:sp>
        <p:nvSpPr>
          <p:cNvPr id="254013" name="Rectangle 61"/>
          <p:cNvSpPr>
            <a:spLocks noChangeArrowheads="1"/>
          </p:cNvSpPr>
          <p:nvPr/>
        </p:nvSpPr>
        <p:spPr bwMode="auto">
          <a:xfrm>
            <a:off x="6453188" y="4005263"/>
            <a:ext cx="315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F</a:t>
            </a:r>
          </a:p>
        </p:txBody>
      </p:sp>
      <p:sp>
        <p:nvSpPr>
          <p:cNvPr id="254014" name="Rectangle 62"/>
          <p:cNvSpPr>
            <a:spLocks noChangeArrowheads="1"/>
          </p:cNvSpPr>
          <p:nvPr/>
        </p:nvSpPr>
        <p:spPr bwMode="auto">
          <a:xfrm>
            <a:off x="7605713" y="3275013"/>
            <a:ext cx="33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G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F571-571D-4DE3-91BC-05863E275351}" type="slidenum">
              <a:rPr lang="en-US"/>
              <a:pPr/>
              <a:t>43</a:t>
            </a:fld>
            <a:endParaRPr lang="en-US"/>
          </a:p>
        </p:txBody>
      </p:sp>
      <p:sp>
        <p:nvSpPr>
          <p:cNvPr id="2549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69875" y="70468"/>
            <a:ext cx="8540750" cy="976313"/>
          </a:xfrm>
        </p:spPr>
        <p:txBody>
          <a:bodyPr/>
          <a:lstStyle/>
          <a:p>
            <a:r>
              <a:rPr lang="en-US" dirty="0"/>
              <a:t>Problem 2 Solution</a:t>
            </a:r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423863" y="1085850"/>
            <a:ext cx="8262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pitchFamily="34" charset="-127"/>
              </a:rPr>
              <a:t>For the chain structure, a vector pair {A B C D} = {1110},{1011} will produce four gate transitions as shown below. </a:t>
            </a:r>
          </a:p>
        </p:txBody>
      </p:sp>
      <p:grpSp>
        <p:nvGrpSpPr>
          <p:cNvPr id="2" name="Group 47"/>
          <p:cNvGrpSpPr>
            <a:grpSpLocks noChangeAspect="1"/>
          </p:cNvGrpSpPr>
          <p:nvPr/>
        </p:nvGrpSpPr>
        <p:grpSpPr bwMode="auto">
          <a:xfrm>
            <a:off x="2690813" y="2008188"/>
            <a:ext cx="3762375" cy="4032250"/>
            <a:chOff x="2520" y="1725"/>
            <a:chExt cx="4215" cy="4959"/>
          </a:xfrm>
        </p:grpSpPr>
        <p:sp>
          <p:nvSpPr>
            <p:cNvPr id="255024" name="AutoShape 48"/>
            <p:cNvSpPr>
              <a:spLocks noChangeAspect="1" noChangeArrowheads="1"/>
            </p:cNvSpPr>
            <p:nvPr/>
          </p:nvSpPr>
          <p:spPr bwMode="auto">
            <a:xfrm>
              <a:off x="2520" y="1725"/>
              <a:ext cx="4215" cy="495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25" name="AutoShape 49"/>
            <p:cNvSpPr>
              <a:spLocks noChangeArrowheads="1"/>
            </p:cNvSpPr>
            <p:nvPr/>
          </p:nvSpPr>
          <p:spPr bwMode="auto">
            <a:xfrm>
              <a:off x="3174" y="1875"/>
              <a:ext cx="504" cy="404"/>
            </a:xfrm>
            <a:prstGeom prst="flowChartDelay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IN"/>
            </a:p>
          </p:txBody>
        </p:sp>
        <p:sp>
          <p:nvSpPr>
            <p:cNvPr id="255026" name="Line 50"/>
            <p:cNvSpPr>
              <a:spLocks noChangeShapeType="1"/>
            </p:cNvSpPr>
            <p:nvPr/>
          </p:nvSpPr>
          <p:spPr bwMode="auto">
            <a:xfrm>
              <a:off x="3678" y="2077"/>
              <a:ext cx="4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27" name="Line 51"/>
            <p:cNvSpPr>
              <a:spLocks noChangeShapeType="1"/>
            </p:cNvSpPr>
            <p:nvPr/>
          </p:nvSpPr>
          <p:spPr bwMode="auto">
            <a:xfrm flipH="1">
              <a:off x="2873" y="1925"/>
              <a:ext cx="3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28" name="AutoShape 52"/>
            <p:cNvSpPr>
              <a:spLocks noChangeArrowheads="1"/>
            </p:cNvSpPr>
            <p:nvPr/>
          </p:nvSpPr>
          <p:spPr bwMode="auto">
            <a:xfrm>
              <a:off x="5091" y="2177"/>
              <a:ext cx="504" cy="405"/>
            </a:xfrm>
            <a:prstGeom prst="flowChartDelay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IN"/>
            </a:p>
          </p:txBody>
        </p:sp>
        <p:sp>
          <p:nvSpPr>
            <p:cNvPr id="255029" name="Line 53"/>
            <p:cNvSpPr>
              <a:spLocks noChangeShapeType="1"/>
            </p:cNvSpPr>
            <p:nvPr/>
          </p:nvSpPr>
          <p:spPr bwMode="auto">
            <a:xfrm>
              <a:off x="5595" y="2379"/>
              <a:ext cx="4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30" name="AutoShape 54"/>
            <p:cNvSpPr>
              <a:spLocks noChangeArrowheads="1"/>
            </p:cNvSpPr>
            <p:nvPr/>
          </p:nvSpPr>
          <p:spPr bwMode="auto">
            <a:xfrm>
              <a:off x="4133" y="2027"/>
              <a:ext cx="504" cy="405"/>
            </a:xfrm>
            <a:prstGeom prst="flowChartDelay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IN"/>
            </a:p>
          </p:txBody>
        </p:sp>
        <p:sp>
          <p:nvSpPr>
            <p:cNvPr id="255031" name="Line 55"/>
            <p:cNvSpPr>
              <a:spLocks noChangeShapeType="1"/>
            </p:cNvSpPr>
            <p:nvPr/>
          </p:nvSpPr>
          <p:spPr bwMode="auto">
            <a:xfrm>
              <a:off x="4637" y="2229"/>
              <a:ext cx="4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32" name="Line 56"/>
            <p:cNvSpPr>
              <a:spLocks noChangeShapeType="1"/>
            </p:cNvSpPr>
            <p:nvPr/>
          </p:nvSpPr>
          <p:spPr bwMode="auto">
            <a:xfrm flipH="1">
              <a:off x="2873" y="2229"/>
              <a:ext cx="3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33" name="Line 57"/>
            <p:cNvSpPr>
              <a:spLocks noChangeShapeType="1"/>
            </p:cNvSpPr>
            <p:nvPr/>
          </p:nvSpPr>
          <p:spPr bwMode="auto">
            <a:xfrm flipH="1">
              <a:off x="2873" y="2379"/>
              <a:ext cx="125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34" name="Line 58"/>
            <p:cNvSpPr>
              <a:spLocks noChangeShapeType="1"/>
            </p:cNvSpPr>
            <p:nvPr/>
          </p:nvSpPr>
          <p:spPr bwMode="auto">
            <a:xfrm flipH="1">
              <a:off x="2873" y="2532"/>
              <a:ext cx="22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35" name="Text Box 59"/>
            <p:cNvSpPr txBox="1">
              <a:spLocks noChangeArrowheads="1"/>
            </p:cNvSpPr>
            <p:nvPr/>
          </p:nvSpPr>
          <p:spPr bwMode="auto">
            <a:xfrm>
              <a:off x="2570" y="1725"/>
              <a:ext cx="362" cy="1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  <a:p>
              <a:pPr>
                <a:lnSpc>
                  <a:spcPct val="80000"/>
                </a:lnSpc>
              </a:pPr>
              <a:endParaRPr lang="en-US" sz="1200">
                <a:solidFill>
                  <a:srgbClr val="000000"/>
                </a:solidFill>
                <a:latin typeface="Arial" pitchFamily="34" charset="0"/>
              </a:endParaRPr>
            </a:p>
            <a:p>
              <a:pPr>
                <a:lnSpc>
                  <a:spcPct val="80000"/>
                </a:lnSpc>
              </a:pP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  <a:p>
              <a:pPr>
                <a:lnSpc>
                  <a:spcPct val="80000"/>
                </a:lnSpc>
              </a:pP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  <a:p>
              <a:pPr>
                <a:lnSpc>
                  <a:spcPct val="80000"/>
                </a:lnSpc>
              </a:pP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D</a:t>
              </a:r>
              <a:endParaRPr lang="en-US" sz="1200">
                <a:latin typeface="Arial" pitchFamily="34" charset="0"/>
              </a:endParaRPr>
            </a:p>
          </p:txBody>
        </p:sp>
        <p:sp>
          <p:nvSpPr>
            <p:cNvPr id="255036" name="Text Box 60"/>
            <p:cNvSpPr txBox="1">
              <a:spLocks noChangeArrowheads="1"/>
            </p:cNvSpPr>
            <p:nvPr/>
          </p:nvSpPr>
          <p:spPr bwMode="auto">
            <a:xfrm>
              <a:off x="3731" y="1775"/>
              <a:ext cx="351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00"/>
                  </a:solidFill>
                  <a:latin typeface="Arial" pitchFamily="34" charset="0"/>
                </a:rPr>
                <a:t>E</a:t>
              </a:r>
              <a:endParaRPr lang="en-US"/>
            </a:p>
          </p:txBody>
        </p:sp>
        <p:sp>
          <p:nvSpPr>
            <p:cNvPr id="255037" name="Text Box 61"/>
            <p:cNvSpPr txBox="1">
              <a:spLocks noChangeArrowheads="1"/>
            </p:cNvSpPr>
            <p:nvPr/>
          </p:nvSpPr>
          <p:spPr bwMode="auto">
            <a:xfrm>
              <a:off x="4687" y="1925"/>
              <a:ext cx="344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00"/>
                  </a:solidFill>
                  <a:latin typeface="Arial" pitchFamily="34" charset="0"/>
                </a:rPr>
                <a:t>F</a:t>
              </a:r>
              <a:endParaRPr lang="en-US"/>
            </a:p>
          </p:txBody>
        </p:sp>
        <p:sp>
          <p:nvSpPr>
            <p:cNvPr id="255038" name="Text Box 62"/>
            <p:cNvSpPr txBox="1">
              <a:spLocks noChangeArrowheads="1"/>
            </p:cNvSpPr>
            <p:nvPr/>
          </p:nvSpPr>
          <p:spPr bwMode="auto">
            <a:xfrm>
              <a:off x="5695" y="2077"/>
              <a:ext cx="35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00"/>
                  </a:solidFill>
                  <a:latin typeface="Arial" pitchFamily="34" charset="0"/>
                </a:rPr>
                <a:t>G</a:t>
              </a:r>
              <a:endParaRPr lang="en-US"/>
            </a:p>
          </p:txBody>
        </p:sp>
        <p:sp>
          <p:nvSpPr>
            <p:cNvPr id="255039" name="Line 63"/>
            <p:cNvSpPr>
              <a:spLocks noChangeShapeType="1"/>
            </p:cNvSpPr>
            <p:nvPr/>
          </p:nvSpPr>
          <p:spPr bwMode="auto">
            <a:xfrm>
              <a:off x="3227" y="4497"/>
              <a:ext cx="1762" cy="0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40" name="Line 64"/>
            <p:cNvSpPr>
              <a:spLocks noChangeShapeType="1"/>
            </p:cNvSpPr>
            <p:nvPr/>
          </p:nvSpPr>
          <p:spPr bwMode="auto">
            <a:xfrm>
              <a:off x="3227" y="3487"/>
              <a:ext cx="401" cy="0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41" name="Line 65"/>
            <p:cNvSpPr>
              <a:spLocks noChangeShapeType="1"/>
            </p:cNvSpPr>
            <p:nvPr/>
          </p:nvSpPr>
          <p:spPr bwMode="auto">
            <a:xfrm>
              <a:off x="3628" y="2783"/>
              <a:ext cx="0" cy="3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42" name="Line 66"/>
            <p:cNvSpPr>
              <a:spLocks noChangeShapeType="1"/>
            </p:cNvSpPr>
            <p:nvPr/>
          </p:nvSpPr>
          <p:spPr bwMode="auto">
            <a:xfrm>
              <a:off x="3931" y="2783"/>
              <a:ext cx="0" cy="3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43" name="Line 67"/>
            <p:cNvSpPr>
              <a:spLocks noChangeShapeType="1"/>
            </p:cNvSpPr>
            <p:nvPr/>
          </p:nvSpPr>
          <p:spPr bwMode="auto">
            <a:xfrm>
              <a:off x="4233" y="2783"/>
              <a:ext cx="0" cy="3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44" name="Line 68"/>
            <p:cNvSpPr>
              <a:spLocks noChangeShapeType="1"/>
            </p:cNvSpPr>
            <p:nvPr/>
          </p:nvSpPr>
          <p:spPr bwMode="auto">
            <a:xfrm flipV="1">
              <a:off x="3628" y="3487"/>
              <a:ext cx="0" cy="253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45" name="Line 69"/>
            <p:cNvSpPr>
              <a:spLocks noChangeShapeType="1"/>
            </p:cNvSpPr>
            <p:nvPr/>
          </p:nvSpPr>
          <p:spPr bwMode="auto">
            <a:xfrm>
              <a:off x="3628" y="3740"/>
              <a:ext cx="1361" cy="0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46" name="Line 70"/>
            <p:cNvSpPr>
              <a:spLocks noChangeShapeType="1"/>
            </p:cNvSpPr>
            <p:nvPr/>
          </p:nvSpPr>
          <p:spPr bwMode="auto">
            <a:xfrm>
              <a:off x="3227" y="4951"/>
              <a:ext cx="100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47" name="Line 71"/>
            <p:cNvSpPr>
              <a:spLocks noChangeShapeType="1"/>
            </p:cNvSpPr>
            <p:nvPr/>
          </p:nvSpPr>
          <p:spPr bwMode="auto">
            <a:xfrm>
              <a:off x="4537" y="5857"/>
              <a:ext cx="0" cy="2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48" name="Line 72"/>
            <p:cNvSpPr>
              <a:spLocks noChangeShapeType="1"/>
            </p:cNvSpPr>
            <p:nvPr/>
          </p:nvSpPr>
          <p:spPr bwMode="auto">
            <a:xfrm>
              <a:off x="4233" y="4951"/>
              <a:ext cx="0" cy="25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49" name="Line 73"/>
            <p:cNvSpPr>
              <a:spLocks noChangeShapeType="1"/>
            </p:cNvSpPr>
            <p:nvPr/>
          </p:nvSpPr>
          <p:spPr bwMode="auto">
            <a:xfrm>
              <a:off x="4233" y="5202"/>
              <a:ext cx="75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50" name="Line 74"/>
            <p:cNvSpPr>
              <a:spLocks noChangeShapeType="1"/>
            </p:cNvSpPr>
            <p:nvPr/>
          </p:nvSpPr>
          <p:spPr bwMode="auto">
            <a:xfrm>
              <a:off x="3227" y="5707"/>
              <a:ext cx="404" cy="0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51" name="Line 75"/>
            <p:cNvSpPr>
              <a:spLocks noChangeShapeType="1"/>
            </p:cNvSpPr>
            <p:nvPr/>
          </p:nvSpPr>
          <p:spPr bwMode="auto">
            <a:xfrm>
              <a:off x="3628" y="5455"/>
              <a:ext cx="0" cy="252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52" name="Line 76"/>
            <p:cNvSpPr>
              <a:spLocks noChangeShapeType="1"/>
            </p:cNvSpPr>
            <p:nvPr/>
          </p:nvSpPr>
          <p:spPr bwMode="auto">
            <a:xfrm>
              <a:off x="3931" y="5857"/>
              <a:ext cx="0" cy="2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53" name="Line 77"/>
            <p:cNvSpPr>
              <a:spLocks noChangeShapeType="1"/>
            </p:cNvSpPr>
            <p:nvPr/>
          </p:nvSpPr>
          <p:spPr bwMode="auto">
            <a:xfrm>
              <a:off x="3628" y="5405"/>
              <a:ext cx="1361" cy="0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54" name="Line 78"/>
            <p:cNvSpPr>
              <a:spLocks noChangeShapeType="1"/>
            </p:cNvSpPr>
            <p:nvPr/>
          </p:nvSpPr>
          <p:spPr bwMode="auto">
            <a:xfrm flipH="1">
              <a:off x="3227" y="6109"/>
              <a:ext cx="70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55" name="Line 79"/>
            <p:cNvSpPr>
              <a:spLocks noChangeShapeType="1"/>
            </p:cNvSpPr>
            <p:nvPr/>
          </p:nvSpPr>
          <p:spPr bwMode="auto">
            <a:xfrm>
              <a:off x="3931" y="5857"/>
              <a:ext cx="60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56" name="Line 80"/>
            <p:cNvSpPr>
              <a:spLocks noChangeShapeType="1"/>
            </p:cNvSpPr>
            <p:nvPr/>
          </p:nvSpPr>
          <p:spPr bwMode="auto">
            <a:xfrm>
              <a:off x="4537" y="6109"/>
              <a:ext cx="45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57" name="Line 81"/>
            <p:cNvSpPr>
              <a:spLocks noChangeShapeType="1"/>
            </p:cNvSpPr>
            <p:nvPr/>
          </p:nvSpPr>
          <p:spPr bwMode="auto">
            <a:xfrm>
              <a:off x="3227" y="3036"/>
              <a:ext cx="1762" cy="0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58" name="Line 82"/>
            <p:cNvSpPr>
              <a:spLocks noChangeShapeType="1"/>
            </p:cNvSpPr>
            <p:nvPr/>
          </p:nvSpPr>
          <p:spPr bwMode="auto">
            <a:xfrm>
              <a:off x="3227" y="3992"/>
              <a:ext cx="70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59" name="Line 83"/>
            <p:cNvSpPr>
              <a:spLocks noChangeShapeType="1"/>
            </p:cNvSpPr>
            <p:nvPr/>
          </p:nvSpPr>
          <p:spPr bwMode="auto">
            <a:xfrm flipV="1">
              <a:off x="3931" y="3992"/>
              <a:ext cx="0" cy="2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60" name="Line 84"/>
            <p:cNvSpPr>
              <a:spLocks noChangeShapeType="1"/>
            </p:cNvSpPr>
            <p:nvPr/>
          </p:nvSpPr>
          <p:spPr bwMode="auto">
            <a:xfrm>
              <a:off x="3931" y="4244"/>
              <a:ext cx="105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61" name="Line 85"/>
            <p:cNvSpPr>
              <a:spLocks noChangeShapeType="1"/>
            </p:cNvSpPr>
            <p:nvPr/>
          </p:nvSpPr>
          <p:spPr bwMode="auto">
            <a:xfrm>
              <a:off x="4537" y="2783"/>
              <a:ext cx="0" cy="35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62" name="Text Box 86"/>
            <p:cNvSpPr txBox="1">
              <a:spLocks noChangeArrowheads="1"/>
            </p:cNvSpPr>
            <p:nvPr/>
          </p:nvSpPr>
          <p:spPr bwMode="auto">
            <a:xfrm>
              <a:off x="2570" y="3036"/>
              <a:ext cx="770" cy="3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A=11</a:t>
              </a:r>
            </a:p>
            <a:p>
              <a:endParaRPr lang="en-US" sz="120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B=10</a:t>
              </a:r>
            </a:p>
            <a:p>
              <a:endParaRPr lang="en-US" sz="120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E=10</a:t>
              </a:r>
            </a:p>
            <a:p>
              <a:endParaRPr lang="en-US" sz="120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C=11</a:t>
              </a:r>
            </a:p>
            <a:p>
              <a:endParaRPr lang="en-US" sz="120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F=10</a:t>
              </a:r>
            </a:p>
            <a:p>
              <a:endParaRPr lang="en-US" sz="120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D=01</a:t>
              </a:r>
            </a:p>
            <a:p>
              <a:endParaRPr lang="en-US" sz="120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G=00</a:t>
              </a:r>
              <a:endParaRPr lang="en-US"/>
            </a:p>
          </p:txBody>
        </p:sp>
        <p:sp>
          <p:nvSpPr>
            <p:cNvPr id="255063" name="Line 87"/>
            <p:cNvSpPr>
              <a:spLocks noChangeShapeType="1"/>
            </p:cNvSpPr>
            <p:nvPr/>
          </p:nvSpPr>
          <p:spPr bwMode="auto">
            <a:xfrm>
              <a:off x="3227" y="6363"/>
              <a:ext cx="22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5064" name="Text Box 88"/>
            <p:cNvSpPr txBox="1">
              <a:spLocks noChangeArrowheads="1"/>
            </p:cNvSpPr>
            <p:nvPr/>
          </p:nvSpPr>
          <p:spPr bwMode="auto">
            <a:xfrm>
              <a:off x="5595" y="6186"/>
              <a:ext cx="1140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00"/>
                  </a:solidFill>
                  <a:latin typeface="Arial" pitchFamily="34" charset="0"/>
                </a:rPr>
                <a:t>Time </a:t>
              </a:r>
              <a:r>
                <a:rPr lang="en-US" sz="1200">
                  <a:solidFill>
                    <a:srgbClr val="000000"/>
                  </a:solidFill>
                  <a:latin typeface="Arial" pitchFamily="34" charset="0"/>
                </a:rPr>
                <a:t>units</a:t>
              </a:r>
              <a:endParaRPr lang="en-US"/>
            </a:p>
          </p:txBody>
        </p:sp>
        <p:sp>
          <p:nvSpPr>
            <p:cNvPr id="255065" name="Text Box 89"/>
            <p:cNvSpPr txBox="1">
              <a:spLocks noChangeArrowheads="1"/>
            </p:cNvSpPr>
            <p:nvPr/>
          </p:nvSpPr>
          <p:spPr bwMode="auto">
            <a:xfrm>
              <a:off x="3478" y="6363"/>
              <a:ext cx="1613" cy="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>
                  <a:solidFill>
                    <a:srgbClr val="000000"/>
                  </a:solidFill>
                  <a:latin typeface="Arial" pitchFamily="34" charset="0"/>
                </a:rPr>
                <a:t>0    1     2     3</a:t>
              </a:r>
              <a:endParaRPr lang="en-US"/>
            </a:p>
          </p:txBody>
        </p:sp>
      </p:grp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E8C07-63F9-4136-ADE7-9F77CB6A9C49}" type="slidenum">
              <a:rPr lang="en-US"/>
              <a:pPr/>
              <a:t>44</a:t>
            </a:fld>
            <a:endParaRPr lang="en-US"/>
          </a:p>
        </p:txBody>
      </p:sp>
      <p:sp>
        <p:nvSpPr>
          <p:cNvPr id="2560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69875" y="40972"/>
            <a:ext cx="8540750" cy="976313"/>
          </a:xfrm>
        </p:spPr>
        <p:txBody>
          <a:bodyPr/>
          <a:lstStyle/>
          <a:p>
            <a:r>
              <a:rPr lang="en-US" dirty="0"/>
              <a:t>Problem 2 Solution (Cont.)</a:t>
            </a:r>
          </a:p>
        </p:txBody>
      </p:sp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501650" y="971550"/>
            <a:ext cx="82629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ko-KR" sz="2000">
                <a:ea typeface="굴림" pitchFamily="34" charset="-127"/>
              </a:rPr>
              <a:t>The tree structure has balanced delay paths. So it cannot make more than 3 gate transitions. A vector pair {ABCD} = {1111},{1010} will produce three transitions as shown below. </a:t>
            </a:r>
          </a:p>
        </p:txBody>
      </p:sp>
      <p:grpSp>
        <p:nvGrpSpPr>
          <p:cNvPr id="2" name="Group 92"/>
          <p:cNvGrpSpPr>
            <a:grpSpLocks noChangeAspect="1"/>
          </p:cNvGrpSpPr>
          <p:nvPr/>
        </p:nvGrpSpPr>
        <p:grpSpPr bwMode="auto">
          <a:xfrm>
            <a:off x="539750" y="2046288"/>
            <a:ext cx="3571875" cy="4224337"/>
            <a:chOff x="2520" y="11252"/>
            <a:chExt cx="4120" cy="5411"/>
          </a:xfrm>
        </p:grpSpPr>
        <p:sp>
          <p:nvSpPr>
            <p:cNvPr id="256093" name="AutoShape 93"/>
            <p:cNvSpPr>
              <a:spLocks noChangeAspect="1" noChangeArrowheads="1"/>
            </p:cNvSpPr>
            <p:nvPr/>
          </p:nvSpPr>
          <p:spPr bwMode="auto">
            <a:xfrm>
              <a:off x="2520" y="11252"/>
              <a:ext cx="4120" cy="541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094" name="AutoShape 94"/>
            <p:cNvSpPr>
              <a:spLocks noChangeArrowheads="1"/>
            </p:cNvSpPr>
            <p:nvPr/>
          </p:nvSpPr>
          <p:spPr bwMode="auto">
            <a:xfrm>
              <a:off x="3177" y="11555"/>
              <a:ext cx="504" cy="404"/>
            </a:xfrm>
            <a:prstGeom prst="flowChartDelay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IN"/>
            </a:p>
          </p:txBody>
        </p:sp>
        <p:sp>
          <p:nvSpPr>
            <p:cNvPr id="256095" name="Line 95"/>
            <p:cNvSpPr>
              <a:spLocks noChangeShapeType="1"/>
            </p:cNvSpPr>
            <p:nvPr/>
          </p:nvSpPr>
          <p:spPr bwMode="auto">
            <a:xfrm>
              <a:off x="3678" y="11755"/>
              <a:ext cx="4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096" name="Line 96"/>
            <p:cNvSpPr>
              <a:spLocks noChangeShapeType="1"/>
            </p:cNvSpPr>
            <p:nvPr/>
          </p:nvSpPr>
          <p:spPr bwMode="auto">
            <a:xfrm flipH="1">
              <a:off x="2873" y="11605"/>
              <a:ext cx="3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097" name="AutoShape 97"/>
            <p:cNvSpPr>
              <a:spLocks noChangeArrowheads="1"/>
            </p:cNvSpPr>
            <p:nvPr/>
          </p:nvSpPr>
          <p:spPr bwMode="auto">
            <a:xfrm>
              <a:off x="4537" y="11856"/>
              <a:ext cx="504" cy="404"/>
            </a:xfrm>
            <a:prstGeom prst="flowChartDelay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IN"/>
            </a:p>
          </p:txBody>
        </p:sp>
        <p:sp>
          <p:nvSpPr>
            <p:cNvPr id="256098" name="Line 98"/>
            <p:cNvSpPr>
              <a:spLocks noChangeShapeType="1"/>
            </p:cNvSpPr>
            <p:nvPr/>
          </p:nvSpPr>
          <p:spPr bwMode="auto">
            <a:xfrm>
              <a:off x="5041" y="12056"/>
              <a:ext cx="4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099" name="AutoShape 99"/>
            <p:cNvSpPr>
              <a:spLocks noChangeArrowheads="1"/>
            </p:cNvSpPr>
            <p:nvPr/>
          </p:nvSpPr>
          <p:spPr bwMode="auto">
            <a:xfrm>
              <a:off x="3177" y="12159"/>
              <a:ext cx="504" cy="404"/>
            </a:xfrm>
            <a:prstGeom prst="flowChartDelay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endParaRPr lang="en-IN"/>
            </a:p>
          </p:txBody>
        </p:sp>
        <p:sp>
          <p:nvSpPr>
            <p:cNvPr id="256100" name="Line 100"/>
            <p:cNvSpPr>
              <a:spLocks noChangeShapeType="1"/>
            </p:cNvSpPr>
            <p:nvPr/>
          </p:nvSpPr>
          <p:spPr bwMode="auto">
            <a:xfrm>
              <a:off x="3678" y="12360"/>
              <a:ext cx="45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01" name="Line 101"/>
            <p:cNvSpPr>
              <a:spLocks noChangeShapeType="1"/>
            </p:cNvSpPr>
            <p:nvPr/>
          </p:nvSpPr>
          <p:spPr bwMode="auto">
            <a:xfrm flipH="1">
              <a:off x="2873" y="11906"/>
              <a:ext cx="30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02" name="Line 102"/>
            <p:cNvSpPr>
              <a:spLocks noChangeShapeType="1"/>
            </p:cNvSpPr>
            <p:nvPr/>
          </p:nvSpPr>
          <p:spPr bwMode="auto">
            <a:xfrm flipH="1">
              <a:off x="2873" y="12209"/>
              <a:ext cx="3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03" name="Line 103"/>
            <p:cNvSpPr>
              <a:spLocks noChangeShapeType="1"/>
            </p:cNvSpPr>
            <p:nvPr/>
          </p:nvSpPr>
          <p:spPr bwMode="auto">
            <a:xfrm flipH="1">
              <a:off x="2873" y="12510"/>
              <a:ext cx="3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04" name="Text Box 104"/>
            <p:cNvSpPr txBox="1">
              <a:spLocks noChangeArrowheads="1"/>
            </p:cNvSpPr>
            <p:nvPr/>
          </p:nvSpPr>
          <p:spPr bwMode="auto">
            <a:xfrm>
              <a:off x="2570" y="11452"/>
              <a:ext cx="350" cy="138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75000"/>
                </a:lnSpc>
              </a:pPr>
              <a:r>
                <a:rPr lang="en-US" sz="1000" dirty="0">
                  <a:solidFill>
                    <a:srgbClr val="000000"/>
                  </a:solidFill>
                  <a:latin typeface="Arial" pitchFamily="34" charset="0"/>
                </a:rPr>
                <a:t>A</a:t>
              </a:r>
            </a:p>
            <a:p>
              <a:pPr>
                <a:lnSpc>
                  <a:spcPct val="75000"/>
                </a:lnSpc>
              </a:pPr>
              <a:endParaRPr lang="en-US" sz="1000" dirty="0">
                <a:solidFill>
                  <a:srgbClr val="000000"/>
                </a:solidFill>
                <a:latin typeface="Arial" pitchFamily="34" charset="0"/>
              </a:endParaRPr>
            </a:p>
            <a:p>
              <a:pPr>
                <a:lnSpc>
                  <a:spcPct val="75000"/>
                </a:lnSpc>
              </a:pPr>
              <a:r>
                <a:rPr lang="en-US" sz="1000" dirty="0">
                  <a:solidFill>
                    <a:srgbClr val="000000"/>
                  </a:solidFill>
                  <a:latin typeface="Arial" pitchFamily="34" charset="0"/>
                </a:rPr>
                <a:t>B</a:t>
              </a:r>
            </a:p>
            <a:p>
              <a:pPr>
                <a:lnSpc>
                  <a:spcPct val="75000"/>
                </a:lnSpc>
              </a:pPr>
              <a:endParaRPr lang="en-US" sz="1000" dirty="0">
                <a:solidFill>
                  <a:srgbClr val="000000"/>
                </a:solidFill>
                <a:latin typeface="Arial" pitchFamily="34" charset="0"/>
              </a:endParaRPr>
            </a:p>
            <a:p>
              <a:pPr>
                <a:lnSpc>
                  <a:spcPct val="75000"/>
                </a:lnSpc>
              </a:pPr>
              <a:r>
                <a:rPr lang="en-US" sz="1000" dirty="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  <a:p>
              <a:pPr>
                <a:lnSpc>
                  <a:spcPct val="75000"/>
                </a:lnSpc>
              </a:pPr>
              <a:endParaRPr lang="en-US" sz="1000" dirty="0">
                <a:solidFill>
                  <a:srgbClr val="000000"/>
                </a:solidFill>
                <a:latin typeface="Arial" pitchFamily="34" charset="0"/>
              </a:endParaRPr>
            </a:p>
            <a:p>
              <a:pPr>
                <a:lnSpc>
                  <a:spcPct val="75000"/>
                </a:lnSpc>
              </a:pPr>
              <a:r>
                <a:rPr lang="en-US" sz="1000" dirty="0">
                  <a:solidFill>
                    <a:srgbClr val="000000"/>
                  </a:solidFill>
                  <a:latin typeface="Arial" pitchFamily="34" charset="0"/>
                </a:rPr>
                <a:t>D</a:t>
              </a:r>
              <a:endParaRPr lang="en-US" sz="1000" dirty="0">
                <a:latin typeface="Arial" pitchFamily="34" charset="0"/>
              </a:endParaRPr>
            </a:p>
          </p:txBody>
        </p:sp>
        <p:sp>
          <p:nvSpPr>
            <p:cNvPr id="256105" name="Text Box 105"/>
            <p:cNvSpPr txBox="1">
              <a:spLocks noChangeArrowheads="1"/>
            </p:cNvSpPr>
            <p:nvPr/>
          </p:nvSpPr>
          <p:spPr bwMode="auto">
            <a:xfrm>
              <a:off x="4193" y="11481"/>
              <a:ext cx="317" cy="2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900">
                  <a:solidFill>
                    <a:srgbClr val="000000"/>
                  </a:solidFill>
                  <a:latin typeface="Arial" pitchFamily="34" charset="0"/>
                </a:rPr>
                <a:t>E</a:t>
              </a:r>
              <a:endParaRPr lang="en-US"/>
            </a:p>
          </p:txBody>
        </p:sp>
        <p:sp>
          <p:nvSpPr>
            <p:cNvPr id="256106" name="Text Box 106"/>
            <p:cNvSpPr txBox="1">
              <a:spLocks noChangeArrowheads="1"/>
            </p:cNvSpPr>
            <p:nvPr/>
          </p:nvSpPr>
          <p:spPr bwMode="auto">
            <a:xfrm>
              <a:off x="4168" y="12298"/>
              <a:ext cx="334" cy="30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900">
                  <a:solidFill>
                    <a:srgbClr val="000000"/>
                  </a:solidFill>
                  <a:latin typeface="Arial" pitchFamily="34" charset="0"/>
                </a:rPr>
                <a:t>F</a:t>
              </a:r>
              <a:endParaRPr lang="en-US"/>
            </a:p>
          </p:txBody>
        </p:sp>
        <p:sp>
          <p:nvSpPr>
            <p:cNvPr id="256107" name="Text Box 107"/>
            <p:cNvSpPr txBox="1">
              <a:spLocks noChangeArrowheads="1"/>
            </p:cNvSpPr>
            <p:nvPr/>
          </p:nvSpPr>
          <p:spPr bwMode="auto">
            <a:xfrm>
              <a:off x="5191" y="11805"/>
              <a:ext cx="358" cy="30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900">
                  <a:solidFill>
                    <a:srgbClr val="000000"/>
                  </a:solidFill>
                  <a:latin typeface="Arial" pitchFamily="34" charset="0"/>
                </a:rPr>
                <a:t>G</a:t>
              </a:r>
              <a:endParaRPr lang="en-US"/>
            </a:p>
          </p:txBody>
        </p:sp>
        <p:sp>
          <p:nvSpPr>
            <p:cNvPr id="256108" name="Line 108"/>
            <p:cNvSpPr>
              <a:spLocks noChangeShapeType="1"/>
            </p:cNvSpPr>
            <p:nvPr/>
          </p:nvSpPr>
          <p:spPr bwMode="auto">
            <a:xfrm>
              <a:off x="3227" y="14475"/>
              <a:ext cx="1762" cy="2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09" name="Line 109"/>
            <p:cNvSpPr>
              <a:spLocks noChangeShapeType="1"/>
            </p:cNvSpPr>
            <p:nvPr/>
          </p:nvSpPr>
          <p:spPr bwMode="auto">
            <a:xfrm>
              <a:off x="3227" y="13467"/>
              <a:ext cx="401" cy="0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10" name="Line 110"/>
            <p:cNvSpPr>
              <a:spLocks noChangeShapeType="1"/>
            </p:cNvSpPr>
            <p:nvPr/>
          </p:nvSpPr>
          <p:spPr bwMode="auto">
            <a:xfrm>
              <a:off x="3628" y="12763"/>
              <a:ext cx="0" cy="35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11" name="Line 111"/>
            <p:cNvSpPr>
              <a:spLocks noChangeShapeType="1"/>
            </p:cNvSpPr>
            <p:nvPr/>
          </p:nvSpPr>
          <p:spPr bwMode="auto">
            <a:xfrm>
              <a:off x="3931" y="12763"/>
              <a:ext cx="0" cy="35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12" name="Line 112"/>
            <p:cNvSpPr>
              <a:spLocks noChangeShapeType="1"/>
            </p:cNvSpPr>
            <p:nvPr/>
          </p:nvSpPr>
          <p:spPr bwMode="auto">
            <a:xfrm>
              <a:off x="4233" y="12763"/>
              <a:ext cx="0" cy="35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13" name="Line 113"/>
            <p:cNvSpPr>
              <a:spLocks noChangeShapeType="1"/>
            </p:cNvSpPr>
            <p:nvPr/>
          </p:nvSpPr>
          <p:spPr bwMode="auto">
            <a:xfrm flipV="1">
              <a:off x="3628" y="13467"/>
              <a:ext cx="0" cy="252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14" name="Line 114"/>
            <p:cNvSpPr>
              <a:spLocks noChangeShapeType="1"/>
            </p:cNvSpPr>
            <p:nvPr/>
          </p:nvSpPr>
          <p:spPr bwMode="auto">
            <a:xfrm>
              <a:off x="3628" y="13719"/>
              <a:ext cx="1361" cy="0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15" name="Line 115"/>
            <p:cNvSpPr>
              <a:spLocks noChangeShapeType="1"/>
            </p:cNvSpPr>
            <p:nvPr/>
          </p:nvSpPr>
          <p:spPr bwMode="auto">
            <a:xfrm>
              <a:off x="3227" y="15384"/>
              <a:ext cx="70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16" name="Line 116"/>
            <p:cNvSpPr>
              <a:spLocks noChangeShapeType="1"/>
            </p:cNvSpPr>
            <p:nvPr/>
          </p:nvSpPr>
          <p:spPr bwMode="auto">
            <a:xfrm>
              <a:off x="3931" y="15384"/>
              <a:ext cx="0" cy="25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17" name="Line 117"/>
            <p:cNvSpPr>
              <a:spLocks noChangeShapeType="1"/>
            </p:cNvSpPr>
            <p:nvPr/>
          </p:nvSpPr>
          <p:spPr bwMode="auto">
            <a:xfrm>
              <a:off x="3931" y="15635"/>
              <a:ext cx="105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18" name="Line 118"/>
            <p:cNvSpPr>
              <a:spLocks noChangeShapeType="1"/>
            </p:cNvSpPr>
            <p:nvPr/>
          </p:nvSpPr>
          <p:spPr bwMode="auto">
            <a:xfrm>
              <a:off x="3227" y="14880"/>
              <a:ext cx="404" cy="0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19" name="Line 119"/>
            <p:cNvSpPr>
              <a:spLocks noChangeShapeType="1"/>
            </p:cNvSpPr>
            <p:nvPr/>
          </p:nvSpPr>
          <p:spPr bwMode="auto">
            <a:xfrm>
              <a:off x="3628" y="14880"/>
              <a:ext cx="0" cy="251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20" name="Line 120"/>
            <p:cNvSpPr>
              <a:spLocks noChangeShapeType="1"/>
            </p:cNvSpPr>
            <p:nvPr/>
          </p:nvSpPr>
          <p:spPr bwMode="auto">
            <a:xfrm>
              <a:off x="4235" y="15838"/>
              <a:ext cx="0" cy="2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21" name="Line 121"/>
            <p:cNvSpPr>
              <a:spLocks noChangeShapeType="1"/>
            </p:cNvSpPr>
            <p:nvPr/>
          </p:nvSpPr>
          <p:spPr bwMode="auto">
            <a:xfrm>
              <a:off x="3628" y="15131"/>
              <a:ext cx="1361" cy="0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22" name="Line 122"/>
            <p:cNvSpPr>
              <a:spLocks noChangeShapeType="1"/>
            </p:cNvSpPr>
            <p:nvPr/>
          </p:nvSpPr>
          <p:spPr bwMode="auto">
            <a:xfrm flipH="1">
              <a:off x="3227" y="15838"/>
              <a:ext cx="100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23" name="Line 123"/>
            <p:cNvSpPr>
              <a:spLocks noChangeShapeType="1"/>
            </p:cNvSpPr>
            <p:nvPr/>
          </p:nvSpPr>
          <p:spPr bwMode="auto">
            <a:xfrm flipV="1">
              <a:off x="4235" y="16088"/>
              <a:ext cx="754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24" name="Line 124"/>
            <p:cNvSpPr>
              <a:spLocks noChangeShapeType="1"/>
            </p:cNvSpPr>
            <p:nvPr/>
          </p:nvSpPr>
          <p:spPr bwMode="auto">
            <a:xfrm>
              <a:off x="3227" y="13015"/>
              <a:ext cx="1762" cy="0"/>
            </a:xfrm>
            <a:prstGeom prst="line">
              <a:avLst/>
            </a:prstGeom>
            <a:noFill/>
            <a:ln w="19050">
              <a:solidFill>
                <a:srgbClr val="00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25" name="Line 125"/>
            <p:cNvSpPr>
              <a:spLocks noChangeShapeType="1"/>
            </p:cNvSpPr>
            <p:nvPr/>
          </p:nvSpPr>
          <p:spPr bwMode="auto">
            <a:xfrm>
              <a:off x="3227" y="13971"/>
              <a:ext cx="70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26" name="Line 126"/>
            <p:cNvSpPr>
              <a:spLocks noChangeShapeType="1"/>
            </p:cNvSpPr>
            <p:nvPr/>
          </p:nvSpPr>
          <p:spPr bwMode="auto">
            <a:xfrm flipV="1">
              <a:off x="3931" y="13971"/>
              <a:ext cx="0" cy="25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27" name="Line 127"/>
            <p:cNvSpPr>
              <a:spLocks noChangeShapeType="1"/>
            </p:cNvSpPr>
            <p:nvPr/>
          </p:nvSpPr>
          <p:spPr bwMode="auto">
            <a:xfrm>
              <a:off x="3931" y="14223"/>
              <a:ext cx="105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28" name="Line 128"/>
            <p:cNvSpPr>
              <a:spLocks noChangeShapeType="1"/>
            </p:cNvSpPr>
            <p:nvPr/>
          </p:nvSpPr>
          <p:spPr bwMode="auto">
            <a:xfrm>
              <a:off x="4537" y="12763"/>
              <a:ext cx="0" cy="35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29" name="Text Box 129"/>
            <p:cNvSpPr txBox="1">
              <a:spLocks noChangeArrowheads="1"/>
            </p:cNvSpPr>
            <p:nvPr/>
          </p:nvSpPr>
          <p:spPr bwMode="auto">
            <a:xfrm>
              <a:off x="2520" y="12840"/>
              <a:ext cx="653" cy="373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</a:rPr>
                <a:t>A=11</a:t>
              </a:r>
            </a:p>
            <a:p>
              <a:endParaRPr lang="en-US" sz="900" dirty="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en-US" sz="900" dirty="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</a:rPr>
                <a:t>B=10</a:t>
              </a:r>
            </a:p>
            <a:p>
              <a:endParaRPr lang="en-US" sz="900" dirty="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en-US" sz="900" dirty="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</a:rPr>
                <a:t>E=10</a:t>
              </a:r>
            </a:p>
            <a:p>
              <a:endParaRPr lang="en-US" sz="900" dirty="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en-US" sz="900" dirty="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</a:rPr>
                <a:t>C=11</a:t>
              </a:r>
            </a:p>
            <a:p>
              <a:endParaRPr lang="en-US" sz="900" dirty="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en-US" sz="900" dirty="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</a:rPr>
                <a:t>D=10</a:t>
              </a:r>
            </a:p>
            <a:p>
              <a:endParaRPr lang="en-US" sz="900" dirty="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en-US" sz="900" dirty="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</a:rPr>
                <a:t>F=10</a:t>
              </a:r>
            </a:p>
            <a:p>
              <a:endParaRPr lang="en-US" sz="900" dirty="0">
                <a:solidFill>
                  <a:srgbClr val="000000"/>
                </a:solidFill>
                <a:latin typeface="Arial" pitchFamily="34" charset="0"/>
              </a:endParaRPr>
            </a:p>
            <a:p>
              <a:endParaRPr lang="en-US" sz="900" dirty="0">
                <a:solidFill>
                  <a:srgbClr val="000000"/>
                </a:solidFill>
                <a:latin typeface="Arial" pitchFamily="34" charset="0"/>
              </a:endParaRPr>
            </a:p>
            <a:p>
              <a:r>
                <a:rPr lang="en-US" sz="900" dirty="0">
                  <a:solidFill>
                    <a:srgbClr val="000000"/>
                  </a:solidFill>
                  <a:latin typeface="Arial" pitchFamily="34" charset="0"/>
                </a:rPr>
                <a:t>G=10</a:t>
              </a:r>
              <a:endParaRPr lang="en-US" dirty="0"/>
            </a:p>
          </p:txBody>
        </p:sp>
        <p:sp>
          <p:nvSpPr>
            <p:cNvPr id="256130" name="Line 130"/>
            <p:cNvSpPr>
              <a:spLocks noChangeShapeType="1"/>
            </p:cNvSpPr>
            <p:nvPr/>
          </p:nvSpPr>
          <p:spPr bwMode="auto">
            <a:xfrm>
              <a:off x="3227" y="16342"/>
              <a:ext cx="226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31" name="Text Box 131"/>
            <p:cNvSpPr txBox="1">
              <a:spLocks noChangeArrowheads="1"/>
            </p:cNvSpPr>
            <p:nvPr/>
          </p:nvSpPr>
          <p:spPr bwMode="auto">
            <a:xfrm>
              <a:off x="5348" y="16190"/>
              <a:ext cx="1104" cy="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dirty="0">
                  <a:solidFill>
                    <a:srgbClr val="000000"/>
                  </a:solidFill>
                  <a:latin typeface="Arial" pitchFamily="34" charset="0"/>
                </a:rPr>
                <a:t>Time units</a:t>
              </a:r>
              <a:endParaRPr lang="en-US" dirty="0"/>
            </a:p>
          </p:txBody>
        </p:sp>
        <p:sp>
          <p:nvSpPr>
            <p:cNvPr id="256132" name="Text Box 132"/>
            <p:cNvSpPr txBox="1">
              <a:spLocks noChangeArrowheads="1"/>
            </p:cNvSpPr>
            <p:nvPr/>
          </p:nvSpPr>
          <p:spPr bwMode="auto">
            <a:xfrm>
              <a:off x="3478" y="16342"/>
              <a:ext cx="1511" cy="32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000" dirty="0">
                  <a:solidFill>
                    <a:srgbClr val="000000"/>
                  </a:solidFill>
                  <a:latin typeface="Arial" pitchFamily="34" charset="0"/>
                </a:rPr>
                <a:t>0    1     2</a:t>
              </a:r>
              <a:r>
                <a:rPr lang="en-US" sz="1200" dirty="0">
                  <a:solidFill>
                    <a:srgbClr val="000000"/>
                  </a:solidFill>
                  <a:latin typeface="Arial" pitchFamily="34" charset="0"/>
                </a:rPr>
                <a:t>     3</a:t>
              </a:r>
              <a:endParaRPr lang="en-US" dirty="0"/>
            </a:p>
          </p:txBody>
        </p:sp>
        <p:sp>
          <p:nvSpPr>
            <p:cNvPr id="256133" name="Line 133"/>
            <p:cNvSpPr>
              <a:spLocks noChangeShapeType="1"/>
            </p:cNvSpPr>
            <p:nvPr/>
          </p:nvSpPr>
          <p:spPr bwMode="auto">
            <a:xfrm>
              <a:off x="4133" y="11906"/>
              <a:ext cx="4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34" name="Line 134"/>
            <p:cNvSpPr>
              <a:spLocks noChangeShapeType="1"/>
            </p:cNvSpPr>
            <p:nvPr/>
          </p:nvSpPr>
          <p:spPr bwMode="auto">
            <a:xfrm>
              <a:off x="4133" y="12209"/>
              <a:ext cx="4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35" name="Line 135"/>
            <p:cNvSpPr>
              <a:spLocks noChangeShapeType="1"/>
            </p:cNvSpPr>
            <p:nvPr/>
          </p:nvSpPr>
          <p:spPr bwMode="auto">
            <a:xfrm>
              <a:off x="4133" y="11755"/>
              <a:ext cx="0" cy="1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56136" name="Line 136"/>
            <p:cNvSpPr>
              <a:spLocks noChangeShapeType="1"/>
            </p:cNvSpPr>
            <p:nvPr/>
          </p:nvSpPr>
          <p:spPr bwMode="auto">
            <a:xfrm>
              <a:off x="4133" y="12209"/>
              <a:ext cx="0" cy="1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</p:grpSp>
      <p:sp>
        <p:nvSpPr>
          <p:cNvPr id="256137" name="Text Box 137"/>
          <p:cNvSpPr txBox="1">
            <a:spLocks noChangeArrowheads="1"/>
          </p:cNvSpPr>
          <p:nvPr/>
        </p:nvSpPr>
        <p:spPr bwMode="auto">
          <a:xfrm>
            <a:off x="4495800" y="3582988"/>
            <a:ext cx="3971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2000" dirty="0">
                <a:solidFill>
                  <a:srgbClr val="FF0000"/>
                </a:solidFill>
                <a:ea typeface="굴림" pitchFamily="34" charset="-127"/>
              </a:rPr>
              <a:t>Therefore, just counting the gate transitions, we find that the chain consumes 100(4 – 3)/3 = 33% higher peak power than the tree</a:t>
            </a:r>
            <a:r>
              <a:rPr lang="en-US" altLang="ko-KR" sz="2000" dirty="0">
                <a:solidFill>
                  <a:srgbClr val="FFFF00"/>
                </a:solidFill>
                <a:ea typeface="굴림" pitchFamily="34" charset="-127"/>
              </a:rPr>
              <a:t>.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DAC69-B275-470B-8DA4-01B6A3881904}" type="slidenum">
              <a:rPr lang="en-US"/>
              <a:pPr/>
              <a:t>5</a:t>
            </a:fld>
            <a:endParaRPr lang="en-US"/>
          </a:p>
        </p:txBody>
      </p:sp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01650" y="357188"/>
            <a:ext cx="8229600" cy="973137"/>
          </a:xfrm>
        </p:spPr>
        <p:txBody>
          <a:bodyPr/>
          <a:lstStyle/>
          <a:p>
            <a:r>
              <a:rPr lang="en-US" sz="4000"/>
              <a:t>Gate-Level Power Analysis (Cont.)</a:t>
            </a:r>
          </a:p>
        </p:txBody>
      </p:sp>
      <p:sp>
        <p:nvSpPr>
          <p:cNvPr id="1976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1963" y="1444213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Run discrete-event (event-driven) logic simulation with a set of input vectors.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Monitor the toggle count of each net and obtain capacitive power dissipation: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 dirty="0"/>
              <a:t>		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 i="1" dirty="0"/>
              <a:t>				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cap</a:t>
            </a:r>
            <a:r>
              <a:rPr lang="en-US" sz="2800" i="1" dirty="0"/>
              <a:t>	</a:t>
            </a:r>
            <a:r>
              <a:rPr lang="en-US" sz="2800" dirty="0"/>
              <a:t>=</a:t>
            </a:r>
            <a:r>
              <a:rPr lang="en-US" sz="2800" i="1" dirty="0"/>
              <a:t>   </a:t>
            </a:r>
            <a:r>
              <a:rPr lang="el-GR" sz="2800" dirty="0"/>
              <a:t>Σ</a:t>
            </a:r>
            <a:r>
              <a:rPr lang="en-US" sz="2800" dirty="0"/>
              <a:t> </a:t>
            </a:r>
            <a:r>
              <a:rPr lang="en-US" sz="2800" i="1" dirty="0"/>
              <a:t>C</a:t>
            </a:r>
            <a:r>
              <a:rPr lang="en-US" sz="2800" i="1" baseline="-25000" dirty="0"/>
              <a:t>k </a:t>
            </a:r>
            <a:r>
              <a:rPr lang="en-US" sz="2800" i="1" dirty="0"/>
              <a:t>V </a:t>
            </a:r>
            <a:r>
              <a:rPr lang="en-US" sz="2800" baseline="30000" dirty="0"/>
              <a:t>2</a:t>
            </a:r>
            <a:r>
              <a:rPr lang="en-US" sz="2800" i="1" baseline="30000" dirty="0"/>
              <a:t> </a:t>
            </a:r>
            <a:r>
              <a:rPr lang="en-US" sz="2800" i="1" dirty="0"/>
              <a:t>f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 dirty="0"/>
              <a:t>					 </a:t>
            </a:r>
            <a:r>
              <a:rPr lang="en-US" sz="1800" dirty="0"/>
              <a:t>all nodes </a:t>
            </a:r>
            <a:r>
              <a:rPr lang="en-US" sz="1800" i="1" dirty="0"/>
              <a:t>k</a:t>
            </a:r>
            <a:endParaRPr lang="el-GR" sz="1800" i="1" dirty="0"/>
          </a:p>
          <a:p>
            <a:pPr lvl="1">
              <a:lnSpc>
                <a:spcPct val="80000"/>
              </a:lnSpc>
            </a:pPr>
            <a:r>
              <a:rPr lang="en-US" sz="2400" dirty="0"/>
              <a:t>Where:</a:t>
            </a:r>
          </a:p>
          <a:p>
            <a:pPr lvl="2">
              <a:lnSpc>
                <a:spcPct val="80000"/>
              </a:lnSpc>
            </a:pPr>
            <a:r>
              <a:rPr lang="en-US" sz="2000" i="1" dirty="0"/>
              <a:t>C</a:t>
            </a:r>
            <a:r>
              <a:rPr lang="en-US" sz="2000" i="1" baseline="-25000" dirty="0"/>
              <a:t>k</a:t>
            </a:r>
            <a:r>
              <a:rPr lang="en-US" sz="2000" i="1" dirty="0"/>
              <a:t> </a:t>
            </a:r>
            <a:r>
              <a:rPr lang="en-US" sz="2000" dirty="0"/>
              <a:t>is the total node capacitance being switched, as determined by the simulator.</a:t>
            </a:r>
          </a:p>
          <a:p>
            <a:pPr lvl="2">
              <a:lnSpc>
                <a:spcPct val="80000"/>
              </a:lnSpc>
            </a:pPr>
            <a:r>
              <a:rPr lang="en-US" sz="2000" i="1" dirty="0"/>
              <a:t>V</a:t>
            </a:r>
            <a:r>
              <a:rPr lang="en-US" sz="2000" dirty="0"/>
              <a:t>  is the supply voltage.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 </a:t>
            </a:r>
            <a:r>
              <a:rPr lang="en-US" sz="2000" i="1" dirty="0"/>
              <a:t>f</a:t>
            </a:r>
            <a:r>
              <a:rPr lang="en-US" sz="2000" dirty="0"/>
              <a:t>  is the clock frequency, i.e., the number of vectors applied </a:t>
            </a:r>
            <a:r>
              <a:rPr lang="en-US" sz="2000" dirty="0" smtClean="0"/>
              <a:t>per </a:t>
            </a:r>
            <a:r>
              <a:rPr lang="en-US" sz="2000" dirty="0"/>
              <a:t>unit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E3BC-5F7F-4CB6-A719-026D4934596D}" type="slidenum">
              <a:rPr lang="en-US"/>
              <a:pPr/>
              <a:t>6</a:t>
            </a:fld>
            <a:endParaRPr lang="en-US"/>
          </a:p>
        </p:txBody>
      </p:sp>
      <p:sp>
        <p:nvSpPr>
          <p:cNvPr id="198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Gate-Level Power Analysis (Cont.)</a:t>
            </a:r>
          </a:p>
        </p:txBody>
      </p:sp>
      <p:sp>
        <p:nvSpPr>
          <p:cNvPr id="1986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01650" y="1529017"/>
            <a:ext cx="8218488" cy="45323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Monitor dynamic energy events at the input of each gate and obtain internal switching power dissipation: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	</a:t>
            </a:r>
            <a:r>
              <a:rPr lang="en-US" i="1" dirty="0"/>
              <a:t>P</a:t>
            </a:r>
            <a:r>
              <a:rPr lang="en-US" i="1" baseline="-25000" dirty="0"/>
              <a:t>int</a:t>
            </a:r>
            <a:r>
              <a:rPr lang="en-US" i="1" dirty="0"/>
              <a:t>	=   </a:t>
            </a:r>
            <a:r>
              <a:rPr lang="el-GR" dirty="0"/>
              <a:t>Σ</a:t>
            </a:r>
            <a:r>
              <a:rPr lang="en-US" dirty="0"/>
              <a:t>	        </a:t>
            </a:r>
            <a:r>
              <a:rPr lang="el-GR" dirty="0"/>
              <a:t>Σ</a:t>
            </a:r>
            <a:r>
              <a:rPr lang="en-US" i="1" dirty="0"/>
              <a:t> 	E(</a:t>
            </a:r>
            <a:r>
              <a:rPr lang="en-US" i="1" dirty="0" err="1"/>
              <a:t>g,e</a:t>
            </a:r>
            <a:r>
              <a:rPr lang="en-US" i="1" dirty="0"/>
              <a:t>) F(</a:t>
            </a:r>
            <a:r>
              <a:rPr lang="en-US" i="1" dirty="0" err="1"/>
              <a:t>g,e</a:t>
            </a:r>
            <a:r>
              <a:rPr lang="en-US" i="1" dirty="0"/>
              <a:t>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dirty="0"/>
              <a:t>				  </a:t>
            </a:r>
            <a:r>
              <a:rPr lang="en-US" sz="2400" dirty="0"/>
              <a:t>gates </a:t>
            </a:r>
            <a:r>
              <a:rPr lang="en-US" sz="2400" i="1" dirty="0"/>
              <a:t>g    </a:t>
            </a:r>
            <a:r>
              <a:rPr lang="en-US" sz="2400" dirty="0"/>
              <a:t>events </a:t>
            </a:r>
            <a:r>
              <a:rPr lang="en-US" sz="2400" i="1" dirty="0"/>
              <a:t>e</a:t>
            </a:r>
            <a:endParaRPr lang="el-GR" sz="2400" i="1" dirty="0"/>
          </a:p>
          <a:p>
            <a:pPr lvl="1">
              <a:lnSpc>
                <a:spcPct val="90000"/>
              </a:lnSpc>
            </a:pPr>
            <a:r>
              <a:rPr lang="en-US" dirty="0"/>
              <a:t>Where</a:t>
            </a:r>
          </a:p>
          <a:p>
            <a:pPr lvl="2">
              <a:lnSpc>
                <a:spcPct val="90000"/>
              </a:lnSpc>
            </a:pPr>
            <a:r>
              <a:rPr lang="en-US" i="1" dirty="0"/>
              <a:t>E(</a:t>
            </a:r>
            <a:r>
              <a:rPr lang="en-US" i="1" dirty="0" err="1"/>
              <a:t>g,e</a:t>
            </a:r>
            <a:r>
              <a:rPr lang="en-US" i="1" dirty="0"/>
              <a:t>) = </a:t>
            </a:r>
            <a:r>
              <a:rPr lang="en-US" dirty="0"/>
              <a:t>energy of event </a:t>
            </a:r>
            <a:r>
              <a:rPr lang="en-US" i="1" dirty="0"/>
              <a:t>e</a:t>
            </a:r>
            <a:r>
              <a:rPr lang="en-US" dirty="0"/>
              <a:t> of gate </a:t>
            </a:r>
            <a:r>
              <a:rPr lang="en-US" i="1" dirty="0"/>
              <a:t>g</a:t>
            </a:r>
            <a:r>
              <a:rPr lang="en-US" dirty="0"/>
              <a:t>, pre-computed from Spice.</a:t>
            </a:r>
          </a:p>
          <a:p>
            <a:pPr lvl="2">
              <a:lnSpc>
                <a:spcPct val="90000"/>
              </a:lnSpc>
            </a:pPr>
            <a:r>
              <a:rPr lang="en-US" i="1" dirty="0"/>
              <a:t>F(</a:t>
            </a:r>
            <a:r>
              <a:rPr lang="en-US" i="1" dirty="0" err="1"/>
              <a:t>g,e</a:t>
            </a:r>
            <a:r>
              <a:rPr lang="en-US" i="1" dirty="0"/>
              <a:t>) = </a:t>
            </a:r>
            <a:r>
              <a:rPr lang="en-US" dirty="0"/>
              <a:t>occurrence frequency of the event</a:t>
            </a:r>
            <a:r>
              <a:rPr lang="en-US" i="1" dirty="0"/>
              <a:t> e </a:t>
            </a:r>
            <a:r>
              <a:rPr lang="en-US" dirty="0"/>
              <a:t>at gate</a:t>
            </a:r>
            <a:r>
              <a:rPr lang="en-US" i="1" dirty="0"/>
              <a:t> g, </a:t>
            </a:r>
            <a:r>
              <a:rPr lang="en-US" dirty="0"/>
              <a:t>observed by logic simulation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D9D47-CA7D-4246-B355-6CAF8A9B2B23}" type="slidenum">
              <a:rPr lang="en-US"/>
              <a:pPr/>
              <a:t>7</a:t>
            </a:fld>
            <a:endParaRPr lang="en-US"/>
          </a:p>
        </p:txBody>
      </p:sp>
      <p:sp>
        <p:nvSpPr>
          <p:cNvPr id="199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Gate-Level Power Analysis (Cont.)</a:t>
            </a:r>
          </a:p>
        </p:txBody>
      </p:sp>
      <p:sp>
        <p:nvSpPr>
          <p:cNvPr id="1996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23863" y="1508125"/>
            <a:ext cx="8229600" cy="4114800"/>
          </a:xfrm>
        </p:spPr>
        <p:txBody>
          <a:bodyPr/>
          <a:lstStyle/>
          <a:p>
            <a:r>
              <a:rPr lang="en-US" sz="2800"/>
              <a:t>Monitor the static power dissipation state of each gate and obtain the static power dissipation: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/>
              <a:t>		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 i="1"/>
              <a:t>		P</a:t>
            </a:r>
            <a:r>
              <a:rPr lang="en-US" sz="2800" i="1" baseline="-25000"/>
              <a:t>stat</a:t>
            </a:r>
            <a:r>
              <a:rPr lang="en-US" sz="2800" i="1"/>
              <a:t>	=   </a:t>
            </a:r>
            <a:r>
              <a:rPr lang="el-GR" sz="2800"/>
              <a:t>Σ</a:t>
            </a:r>
            <a:r>
              <a:rPr lang="en-US" sz="2800"/>
              <a:t>		</a:t>
            </a:r>
            <a:r>
              <a:rPr lang="el-GR" sz="2800"/>
              <a:t>Σ</a:t>
            </a:r>
            <a:r>
              <a:rPr lang="en-US" sz="2800"/>
              <a:t> </a:t>
            </a:r>
            <a:r>
              <a:rPr lang="en-US" sz="2800" i="1"/>
              <a:t>P(g,s) T(g,s)/ T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/>
              <a:t>			  </a:t>
            </a:r>
            <a:r>
              <a:rPr lang="en-US" sz="1800"/>
              <a:t>gates </a:t>
            </a:r>
            <a:r>
              <a:rPr lang="en-US" sz="1800" i="1"/>
              <a:t>g</a:t>
            </a:r>
            <a:r>
              <a:rPr lang="en-US" sz="1800"/>
              <a:t>       states </a:t>
            </a:r>
            <a:r>
              <a:rPr lang="en-US" sz="1800" i="1"/>
              <a:t>s</a:t>
            </a:r>
            <a:endParaRPr lang="el-GR" sz="1800" i="1"/>
          </a:p>
          <a:p>
            <a:pPr lvl="1"/>
            <a:r>
              <a:rPr lang="en-US" sz="2400"/>
              <a:t>Where</a:t>
            </a:r>
          </a:p>
          <a:p>
            <a:pPr lvl="2"/>
            <a:r>
              <a:rPr lang="en-US" sz="2000" i="1"/>
              <a:t>P(g,s) = </a:t>
            </a:r>
            <a:r>
              <a:rPr lang="en-US" sz="2000"/>
              <a:t>static power dissipation of gate</a:t>
            </a:r>
            <a:r>
              <a:rPr lang="en-US" sz="2000" i="1"/>
              <a:t> g </a:t>
            </a:r>
            <a:r>
              <a:rPr lang="en-US" sz="2000"/>
              <a:t>for state</a:t>
            </a:r>
            <a:r>
              <a:rPr lang="en-US" sz="2000" i="1"/>
              <a:t> s, </a:t>
            </a:r>
            <a:r>
              <a:rPr lang="en-US" sz="2000"/>
              <a:t>obtained from Spice</a:t>
            </a:r>
            <a:r>
              <a:rPr lang="en-US" sz="2000" i="1"/>
              <a:t>.</a:t>
            </a:r>
          </a:p>
          <a:p>
            <a:pPr lvl="2"/>
            <a:r>
              <a:rPr lang="en-US" sz="2000" i="1"/>
              <a:t>T(g,s) = </a:t>
            </a:r>
            <a:r>
              <a:rPr lang="en-US" sz="2000"/>
              <a:t>duration of state</a:t>
            </a:r>
            <a:r>
              <a:rPr lang="en-US" sz="2000" i="1"/>
              <a:t> s </a:t>
            </a:r>
            <a:r>
              <a:rPr lang="en-US" sz="2000"/>
              <a:t>at gate</a:t>
            </a:r>
            <a:r>
              <a:rPr lang="en-US" sz="2000" i="1"/>
              <a:t> g, </a:t>
            </a:r>
            <a:r>
              <a:rPr lang="en-US" sz="2000"/>
              <a:t>obtained from logic simulation</a:t>
            </a:r>
            <a:r>
              <a:rPr lang="en-US" sz="2000" i="1"/>
              <a:t>.</a:t>
            </a:r>
          </a:p>
          <a:p>
            <a:pPr lvl="2"/>
            <a:r>
              <a:rPr lang="en-US" sz="2000" i="1"/>
              <a:t>T = </a:t>
            </a:r>
            <a:r>
              <a:rPr lang="en-US" sz="2000"/>
              <a:t>vector period</a:t>
            </a:r>
            <a:r>
              <a:rPr lang="en-US" sz="2000" i="1"/>
              <a:t>.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9753-5A4F-4CF7-ADF7-41590585D65B}" type="slidenum">
              <a:rPr lang="en-US"/>
              <a:pPr/>
              <a:t>8</a:t>
            </a:fld>
            <a:endParaRPr lang="en-US"/>
          </a:p>
        </p:txBody>
      </p:sp>
      <p:sp>
        <p:nvSpPr>
          <p:cNvPr id="203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Gate-Level Power Analysis</a:t>
            </a:r>
          </a:p>
        </p:txBody>
      </p:sp>
      <p:sp>
        <p:nvSpPr>
          <p:cNvPr id="2037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1963" y="1980061"/>
            <a:ext cx="8229600" cy="4114800"/>
          </a:xfrm>
        </p:spPr>
        <p:txBody>
          <a:bodyPr/>
          <a:lstStyle/>
          <a:p>
            <a:r>
              <a:rPr lang="en-US" sz="2800" dirty="0"/>
              <a:t>Sum up all three components of power: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 dirty="0"/>
              <a:t>			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 i="1" dirty="0"/>
              <a:t>			P = 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cap</a:t>
            </a:r>
            <a:r>
              <a:rPr lang="en-US" sz="2800" i="1" baseline="-25000" dirty="0"/>
              <a:t> </a:t>
            </a:r>
            <a:r>
              <a:rPr lang="en-US" sz="2800" i="1" dirty="0"/>
              <a:t>+ P</a:t>
            </a:r>
            <a:r>
              <a:rPr lang="en-US" sz="2800" i="1" baseline="-25000" dirty="0"/>
              <a:t>int</a:t>
            </a:r>
            <a:r>
              <a:rPr lang="en-US" sz="2800" i="1" dirty="0"/>
              <a:t> + </a:t>
            </a:r>
            <a:r>
              <a:rPr lang="en-US" sz="2800" i="1" dirty="0" err="1" smtClean="0"/>
              <a:t>P</a:t>
            </a:r>
            <a:r>
              <a:rPr lang="en-US" sz="2800" i="1" baseline="-25000" dirty="0" err="1" smtClean="0"/>
              <a:t>stat</a:t>
            </a:r>
            <a:endParaRPr lang="el-GR" sz="2800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9F00-0825-4E8F-8941-195F5F5A46C5}" type="slidenum">
              <a:rPr lang="en-US"/>
              <a:pPr/>
              <a:t>9</a:t>
            </a:fld>
            <a:endParaRPr lang="en-US"/>
          </a:p>
        </p:txBody>
      </p:sp>
      <p:sp>
        <p:nvSpPr>
          <p:cNvPr id="211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Switching Frequency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1500188" y="1585913"/>
            <a:ext cx="55451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latin typeface="Arial" pitchFamily="34" charset="0"/>
              </a:rPr>
              <a:t>Number of transitions per unit time:</a:t>
            </a:r>
          </a:p>
          <a:p>
            <a:pPr eaLnBrk="1" hangingPunct="1"/>
            <a:endParaRPr lang="en-US" sz="2000">
              <a:latin typeface="Arial" pitchFamily="34" charset="0"/>
            </a:endParaRPr>
          </a:p>
          <a:p>
            <a:pPr eaLnBrk="1" hangingPunct="1"/>
            <a:r>
              <a:rPr lang="en-US" sz="2000">
                <a:latin typeface="Arial" pitchFamily="34" charset="0"/>
              </a:rPr>
              <a:t>				</a:t>
            </a:r>
            <a:r>
              <a:rPr lang="en-US" sz="2000" i="1">
                <a:latin typeface="Arial" pitchFamily="34" charset="0"/>
              </a:rPr>
              <a:t>N(t)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		T	=	───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				</a:t>
            </a:r>
            <a:r>
              <a:rPr lang="en-US" sz="2000">
                <a:latin typeface="Arial" pitchFamily="34" charset="0"/>
              </a:rPr>
              <a:t>   </a:t>
            </a:r>
            <a:r>
              <a:rPr lang="en-US" sz="2000" i="1">
                <a:latin typeface="Arial" pitchFamily="34" charset="0"/>
              </a:rPr>
              <a:t>t</a:t>
            </a: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r>
              <a:rPr lang="en-US" sz="2000" i="1">
                <a:latin typeface="Arial" pitchFamily="34" charset="0"/>
              </a:rPr>
              <a:t>For a continuous signal:</a:t>
            </a:r>
          </a:p>
          <a:p>
            <a:pPr eaLnBrk="1" hangingPunct="1"/>
            <a:endParaRPr lang="en-US" sz="2000" i="1">
              <a:latin typeface="Arial" pitchFamily="34" charset="0"/>
            </a:endParaRPr>
          </a:p>
          <a:p>
            <a:pPr eaLnBrk="1" hangingPunct="1"/>
            <a:r>
              <a:rPr lang="en-US" sz="2000" i="1">
                <a:latin typeface="Arial" pitchFamily="34" charset="0"/>
              </a:rPr>
              <a:t>					N(t)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		T	=	  lim	───</a:t>
            </a:r>
          </a:p>
          <a:p>
            <a:pPr eaLnBrk="1" hangingPunct="1"/>
            <a:r>
              <a:rPr lang="en-US" sz="2000" i="1">
                <a:latin typeface="Arial" pitchFamily="34" charset="0"/>
              </a:rPr>
              <a:t>				t→∞	</a:t>
            </a:r>
            <a:r>
              <a:rPr lang="en-US" sz="2000">
                <a:latin typeface="Arial" pitchFamily="34" charset="0"/>
              </a:rPr>
              <a:t>   </a:t>
            </a:r>
            <a:r>
              <a:rPr lang="en-US" sz="2000" i="1">
                <a:latin typeface="Arial" pitchFamily="34" charset="0"/>
              </a:rPr>
              <a:t>t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2420938" y="5272088"/>
            <a:ext cx="4089400" cy="396875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>
                <a:latin typeface="Arial" pitchFamily="34" charset="0"/>
              </a:rPr>
              <a:t>T </a:t>
            </a:r>
            <a:r>
              <a:rPr lang="en-US" sz="2000">
                <a:latin typeface="Arial" pitchFamily="34" charset="0"/>
              </a:rPr>
              <a:t>is defined as </a:t>
            </a:r>
            <a:r>
              <a:rPr lang="en-US" sz="2000" b="1" i="1">
                <a:latin typeface="Arial" pitchFamily="34" charset="0"/>
              </a:rPr>
              <a:t>transition density</a:t>
            </a:r>
            <a:r>
              <a:rPr lang="en-US" sz="2000">
                <a:latin typeface="Arial" pitchFamily="34" charset="0"/>
              </a:rPr>
              <a:t>.</a:t>
            </a:r>
            <a:endParaRPr lang="en-US" sz="2000" i="1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030_slide">
  <a:themeElements>
    <a:clrScheme name="Office Them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ind_0030_slide</Template>
  <TotalTime>84</TotalTime>
  <Words>2229</Words>
  <Application>Microsoft Office PowerPoint</Application>
  <PresentationFormat>On-screen Show (4:3)</PresentationFormat>
  <Paragraphs>642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ind_0030_slide</vt:lpstr>
      <vt:lpstr>1_Default Design</vt:lpstr>
      <vt:lpstr>Power Estimation</vt:lpstr>
      <vt:lpstr>Abstraction, Complexity, Accuracy</vt:lpstr>
      <vt:lpstr>Spice Simulation</vt:lpstr>
      <vt:lpstr>Gate-Level Power Analysis</vt:lpstr>
      <vt:lpstr>Gate-Level Power Analysis (Cont.)</vt:lpstr>
      <vt:lpstr>Gate-Level Power Analysis (Cont.)</vt:lpstr>
      <vt:lpstr>Gate-Level Power Analysis (Cont.)</vt:lpstr>
      <vt:lpstr>Gate-Level Power Analysis</vt:lpstr>
      <vt:lpstr>Switching Frequency</vt:lpstr>
      <vt:lpstr>Static Signal Probabilities</vt:lpstr>
      <vt:lpstr>Static Transition Probabilities</vt:lpstr>
      <vt:lpstr>Static Transition Frequency</vt:lpstr>
      <vt:lpstr>Inaccuracy in Transition Density</vt:lpstr>
      <vt:lpstr>Inaccuracy in Transition Density</vt:lpstr>
      <vt:lpstr>Cause for Error and Correction</vt:lpstr>
      <vt:lpstr>Correction (Cont.)</vt:lpstr>
      <vt:lpstr>Transition and Signal Probabilities</vt:lpstr>
      <vt:lpstr>Probabilities: p0, p1, p00, p01, p10, p11</vt:lpstr>
      <vt:lpstr>Transition Density</vt:lpstr>
      <vt:lpstr>Power Calculation</vt:lpstr>
      <vt:lpstr>Signal Probabilities</vt:lpstr>
      <vt:lpstr>Signal Probabilities</vt:lpstr>
      <vt:lpstr>Correlated Signal Probabilities</vt:lpstr>
      <vt:lpstr>Correlated Signal Probabilities</vt:lpstr>
      <vt:lpstr>Observation</vt:lpstr>
      <vt:lpstr>Remedies</vt:lpstr>
      <vt:lpstr>Shannon’s Expansion Theorem</vt:lpstr>
      <vt:lpstr>Expansion About Two Inputs</vt:lpstr>
      <vt:lpstr>Correlated Signal Probabilities</vt:lpstr>
      <vt:lpstr>Correlated Signals</vt:lpstr>
      <vt:lpstr>Correlated Signal Probabilities</vt:lpstr>
      <vt:lpstr>Example</vt:lpstr>
      <vt:lpstr>Probability Calculation Algorithm</vt:lpstr>
      <vt:lpstr>Calculating Transition Density</vt:lpstr>
      <vt:lpstr>Boolean Difference</vt:lpstr>
      <vt:lpstr>Transition Density</vt:lpstr>
      <vt:lpstr>Power Computation</vt:lpstr>
      <vt:lpstr>Transition Density and Power</vt:lpstr>
      <vt:lpstr>Prob. Method vs. Logic Sim. </vt:lpstr>
      <vt:lpstr>Problem 1</vt:lpstr>
      <vt:lpstr>Problem 1 Solution</vt:lpstr>
      <vt:lpstr>Problem 2</vt:lpstr>
      <vt:lpstr>Problem 2 Solution</vt:lpstr>
      <vt:lpstr>Problem 2 Solution (Cont.)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Estimation</dc:title>
  <dc:creator>elwin</dc:creator>
  <cp:lastModifiedBy>elwin</cp:lastModifiedBy>
  <cp:revision>28</cp:revision>
  <dcterms:created xsi:type="dcterms:W3CDTF">2011-04-09T05:30:50Z</dcterms:created>
  <dcterms:modified xsi:type="dcterms:W3CDTF">2011-04-09T06:54:53Z</dcterms:modified>
</cp:coreProperties>
</file>