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59A3F1-DBA8-4FBF-B875-AE8AD0165716}" type="datetimeFigureOut">
              <a:rPr lang="en-IN" smtClean="0"/>
              <a:pPr/>
              <a:t>11/14/2014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622F73-55C5-4EDE-8C59-6B7953E95ECD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dirty="0" smtClean="0"/>
              <a:t>Click to edit Master subtitle style</a:t>
            </a:r>
            <a:endParaRPr kumimoji="0" lang="en-US" dirty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06083396-8FC2-46D0-92C6-A4FB46E13803}" type="datetime3">
              <a:rPr lang="en-IN" smtClean="0"/>
              <a:pPr/>
              <a:t>14 November 2014</a:t>
            </a:fld>
            <a:endParaRPr lang="en-IN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r>
              <a:rPr lang="en-IN" smtClean="0"/>
              <a:t>R M K Engineering  College</a:t>
            </a:r>
            <a:endParaRPr lang="en-IN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384015F-410F-43C4-AC30-3F5E7476EF56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646D3-ECEE-4FAA-8238-4884FF74B9F3}" type="datetime3">
              <a:rPr lang="en-IN" smtClean="0"/>
              <a:pPr/>
              <a:t>14 November 2014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R M K Engineering  College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4015F-410F-43C4-AC30-3F5E7476EF56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E91E73CE-011C-47B6-814B-4EC25AD02F74}" type="datetime3">
              <a:rPr lang="en-IN" smtClean="0"/>
              <a:pPr/>
              <a:t>14 November 2014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r>
              <a:rPr lang="en-IN" smtClean="0"/>
              <a:t>R M K Engineering  College</a:t>
            </a:r>
            <a:endParaRPr lang="en-IN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7384015F-410F-43C4-AC30-3F5E7476EF56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r">
              <a:defRPr/>
            </a:lvl1pPr>
          </a:lstStyle>
          <a:p>
            <a:fld id="{75422F36-DC26-42E7-B76F-D8C311EA63C6}" type="datetime3">
              <a:rPr lang="en-IN" smtClean="0"/>
              <a:pPr/>
              <a:t>14 November 2014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R M K Engineering  College</a:t>
            </a:r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384015F-410F-43C4-AC30-3F5E7476EF56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604DA-6DD6-4137-92A7-BD61F85A2514}" type="datetime3">
              <a:rPr lang="en-IN" smtClean="0"/>
              <a:pPr/>
              <a:t>14 November 2014</a:t>
            </a:fld>
            <a:endParaRPr lang="en-IN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7384015F-410F-43C4-AC30-3F5E7476EF56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IN" smtClean="0"/>
              <a:t>R M K Engineering  College</a:t>
            </a:r>
            <a:endParaRPr lang="en-I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21DB501C-4D44-4903-A006-DF6174FB754C}" type="datetime3">
              <a:rPr lang="en-IN" smtClean="0"/>
              <a:pPr/>
              <a:t>14 November 2014</a:t>
            </a:fld>
            <a:endParaRPr lang="en-IN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384015F-410F-43C4-AC30-3F5E7476EF56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r>
              <a:rPr lang="en-IN" smtClean="0"/>
              <a:t>R M K Engineering  College</a:t>
            </a:r>
            <a:endParaRPr lang="en-I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4FE9D016-F616-4EE9-8A9C-C90119C78D63}" type="datetime3">
              <a:rPr lang="en-IN" smtClean="0"/>
              <a:pPr/>
              <a:t>14 November 2014</a:t>
            </a:fld>
            <a:endParaRPr lang="en-IN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384015F-410F-43C4-AC30-3F5E7476EF56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r>
              <a:rPr lang="en-IN" smtClean="0"/>
              <a:t>R M K Engineering  College</a:t>
            </a:r>
            <a:endParaRPr lang="en-IN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r">
              <a:defRPr/>
            </a:lvl1pPr>
          </a:lstStyle>
          <a:p>
            <a:fld id="{0DA31814-B8E6-4A71-B042-CCE70CA6CAC2}" type="datetime3">
              <a:rPr lang="en-IN" smtClean="0"/>
              <a:pPr/>
              <a:t>14 November 2014</a:t>
            </a:fld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R M K Engineering  College</a:t>
            </a:r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384015F-410F-43C4-AC30-3F5E7476EF56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77BAB-B7F4-45B4-BEA8-1B77D911C2FC}" type="datetime3">
              <a:rPr lang="en-IN" smtClean="0"/>
              <a:pPr/>
              <a:t>14 November 2014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R M K Engineering  College</a:t>
            </a:r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384015F-410F-43C4-AC30-3F5E7476EF56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49F09-8C89-4DA1-9143-17B8089D06F7}" type="datetime3">
              <a:rPr lang="en-IN" smtClean="0"/>
              <a:pPr/>
              <a:t>14 November 2014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R M K Engineering  College</a:t>
            </a:r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384015F-410F-43C4-AC30-3F5E7476EF56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68E81AB2-D90C-4FAE-9E56-F205602F65A5}" type="datetime3">
              <a:rPr lang="en-IN" smtClean="0"/>
              <a:pPr/>
              <a:t>14 November 2014</a:t>
            </a:fld>
            <a:endParaRPr lang="en-IN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7384015F-410F-43C4-AC30-3F5E7476EF56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r>
              <a:rPr lang="en-IN" smtClean="0"/>
              <a:t>R M K Engineering  College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C733C7E-E39F-4FA1-8825-D6EF843B30F3}" type="datetime3">
              <a:rPr lang="en-IN" smtClean="0"/>
              <a:pPr/>
              <a:t>14 November 2014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IN" smtClean="0"/>
              <a:t>R M K Engineering  College</a:t>
            </a:r>
            <a:endParaRPr lang="en-IN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384015F-410F-43C4-AC30-3F5E7476EF56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4.bin"/><Relationship Id="rId4" Type="http://schemas.openxmlformats.org/officeDocument/2006/relationships/oleObject" Target="../embeddings/oleObject3.bin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6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781800" cy="1828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PIPELINED AND PARALLEL PROCESSED RECURSIVE FILTERS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/>
            <a:r>
              <a:rPr lang="en-US" sz="2400" dirty="0" smtClean="0"/>
              <a:t>Dr Elwin Chandra </a:t>
            </a:r>
            <a:r>
              <a:rPr lang="en-US" sz="2400" dirty="0" err="1" smtClean="0"/>
              <a:t>Monie</a:t>
            </a:r>
            <a:endParaRPr lang="en-IN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6194648" cy="45720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y(4k+4)                                 =a</a:t>
            </a:r>
            <a:r>
              <a:rPr lang="en-US" baseline="30000" dirty="0" smtClean="0"/>
              <a:t>4</a:t>
            </a:r>
            <a:r>
              <a:rPr lang="en-US" dirty="0" smtClean="0"/>
              <a:t>y(4k)+a</a:t>
            </a:r>
            <a:r>
              <a:rPr lang="en-US" baseline="30000" dirty="0" smtClean="0"/>
              <a:t>3</a:t>
            </a:r>
            <a:r>
              <a:rPr lang="en-US" dirty="0" smtClean="0"/>
              <a:t>u(4k)+a</a:t>
            </a:r>
            <a:r>
              <a:rPr lang="en-US" baseline="30000" dirty="0" smtClean="0"/>
              <a:t>2</a:t>
            </a:r>
            <a:r>
              <a:rPr lang="en-US" dirty="0" smtClean="0"/>
              <a:t>u(4k+1)</a:t>
            </a:r>
          </a:p>
          <a:p>
            <a:pPr>
              <a:buNone/>
            </a:pPr>
            <a:r>
              <a:rPr lang="en-US" dirty="0" smtClean="0"/>
              <a:t>               +au(4k+2)+u(4k+3)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Now pole at z=a</a:t>
            </a:r>
            <a:r>
              <a:rPr lang="en-US" baseline="30000" dirty="0" smtClean="0"/>
              <a:t>4  </a:t>
            </a:r>
            <a:r>
              <a:rPr lang="en-US" dirty="0" smtClean="0"/>
              <a:t> - More stable</a:t>
            </a:r>
            <a:endParaRPr lang="en-IN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75422F36-DC26-42E7-B76F-D8C311EA63C6}" type="datetime3">
              <a:rPr lang="en-IN" smtClean="0"/>
              <a:pPr/>
              <a:t>14 November 2014</a:t>
            </a:fld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6"/>
          </p:nvPr>
        </p:nvSpPr>
        <p:spPr/>
        <p:txBody>
          <a:bodyPr>
            <a:normAutofit fontScale="85000" lnSpcReduction="20000"/>
          </a:bodyPr>
          <a:lstStyle/>
          <a:p>
            <a:fld id="{7384015F-410F-43C4-AC30-3F5E7476EF56}" type="slidenum">
              <a:rPr lang="en-IN" smtClean="0"/>
              <a:pPr/>
              <a:t>10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en-US" smtClean="0"/>
              <a:t>R M K Engineering  College</a:t>
            </a:r>
            <a:endParaRPr lang="en-IN" dirty="0"/>
          </a:p>
        </p:txBody>
      </p:sp>
      <p:pic>
        <p:nvPicPr>
          <p:cNvPr id="22532" name="Picture 4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20000" contrast="40000"/>
          </a:blip>
          <a:srcRect/>
          <a:stretch>
            <a:fillRect/>
          </a:stretch>
        </p:blipFill>
        <p:spPr bwMode="auto">
          <a:xfrm>
            <a:off x="971600" y="2996952"/>
            <a:ext cx="7067550" cy="2552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Block processing structure for L=4</a:t>
            </a:r>
            <a:endParaRPr lang="en-IN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755576" y="5520969"/>
            <a:ext cx="8388424" cy="860359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Block processing structure for L=4 obtained by n=4k+4, 4k+5, 4k+6 and 4k+7 </a:t>
            </a:r>
            <a:endParaRPr lang="en-IN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21DB501C-4D44-4903-A006-DF6174FB754C}" type="datetime3">
              <a:rPr lang="en-IN" smtClean="0"/>
              <a:pPr/>
              <a:t>14 November 2014</a:t>
            </a:fld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>
            <a:normAutofit fontScale="85000" lnSpcReduction="20000"/>
          </a:bodyPr>
          <a:lstStyle/>
          <a:p>
            <a:fld id="{7384015F-410F-43C4-AC30-3F5E7476EF56}" type="slidenum">
              <a:rPr lang="en-IN" smtClean="0"/>
              <a:pPr/>
              <a:t>11</a:t>
            </a:fld>
            <a:endParaRPr lang="en-IN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en-IN" smtClean="0"/>
              <a:t>R M K Engineering  College</a:t>
            </a:r>
            <a:endParaRPr lang="en-IN"/>
          </a:p>
        </p:txBody>
      </p:sp>
      <p:pic>
        <p:nvPicPr>
          <p:cNvPr id="9" name="Content Placeholder 8" descr="Untitled.png"/>
          <p:cNvPicPr>
            <a:picLocks noGrp="1" noChangeAspect="1"/>
          </p:cNvPicPr>
          <p:nvPr>
            <p:ph sz="quarter" idx="1"/>
          </p:nvPr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10000" contrast="30000"/>
          </a:blip>
          <a:srcRect r="22127"/>
          <a:stretch>
            <a:fillRect/>
          </a:stretch>
        </p:blipFill>
        <p:spPr>
          <a:xfrm>
            <a:off x="760053" y="1772816"/>
            <a:ext cx="5468131" cy="3943901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Incremental block processing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4466456" cy="4572000"/>
          </a:xfrm>
        </p:spPr>
        <p:txBody>
          <a:bodyPr>
            <a:normAutofit lnSpcReduction="10000"/>
          </a:bodyPr>
          <a:lstStyle/>
          <a:p>
            <a:r>
              <a:rPr lang="en-US" sz="2600" dirty="0" smtClean="0"/>
              <a:t>Design first the circuit for y(4k)</a:t>
            </a:r>
          </a:p>
          <a:p>
            <a:r>
              <a:rPr lang="en-US" sz="2600" dirty="0" smtClean="0"/>
              <a:t>Then derive</a:t>
            </a:r>
          </a:p>
          <a:p>
            <a:pPr>
              <a:buNone/>
            </a:pPr>
            <a:r>
              <a:rPr lang="en-US" sz="2600" dirty="0" smtClean="0"/>
              <a:t>   y(4k+1) from y(4k), y(4k+2) from y(4k+1), y(4k+3) from y(4k+2)</a:t>
            </a:r>
          </a:p>
          <a:p>
            <a:pPr>
              <a:buNone/>
            </a:pPr>
            <a:r>
              <a:rPr lang="en-US" sz="2600" dirty="0" smtClean="0"/>
              <a:t>y(n+1)=ay(n)+u(n)</a:t>
            </a:r>
          </a:p>
          <a:p>
            <a:pPr>
              <a:buNone/>
            </a:pPr>
            <a:r>
              <a:rPr lang="en-US" sz="2600" dirty="0" smtClean="0"/>
              <a:t>y(4k+1)=ay(4k)+u(4k)</a:t>
            </a:r>
          </a:p>
          <a:p>
            <a:pPr>
              <a:buNone/>
            </a:pPr>
            <a:r>
              <a:rPr lang="en-US" sz="2600" dirty="0" smtClean="0"/>
              <a:t>y(4k+2)=ay(4k+1)+u(4k+1)</a:t>
            </a:r>
          </a:p>
          <a:p>
            <a:pPr>
              <a:buNone/>
            </a:pPr>
            <a:r>
              <a:rPr lang="en-US" sz="2600" dirty="0" smtClean="0"/>
              <a:t>y4k+3)=ay(4k+2)+u(4k+2)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IN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21DB501C-4D44-4903-A006-DF6174FB754C}" type="datetime3">
              <a:rPr lang="en-IN" smtClean="0"/>
              <a:pPr/>
              <a:t>14 November 2014</a:t>
            </a:fld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>
            <a:normAutofit fontScale="85000" lnSpcReduction="20000"/>
          </a:bodyPr>
          <a:lstStyle/>
          <a:p>
            <a:fld id="{7384015F-410F-43C4-AC30-3F5E7476EF56}" type="slidenum">
              <a:rPr lang="en-IN" smtClean="0"/>
              <a:pPr/>
              <a:t>12</a:t>
            </a:fld>
            <a:endParaRPr lang="en-IN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en-IN" smtClean="0"/>
              <a:t>R M K Engineering  College</a:t>
            </a:r>
            <a:endParaRPr lang="en-IN"/>
          </a:p>
        </p:txBody>
      </p:sp>
      <p:pic>
        <p:nvPicPr>
          <p:cNvPr id="24578" name="Picture 2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20000" contrast="20000"/>
          </a:blip>
          <a:stretch>
            <a:fillRect/>
          </a:stretch>
        </p:blipFill>
        <p:spPr bwMode="auto">
          <a:xfrm>
            <a:off x="3222907" y="3501008"/>
            <a:ext cx="6173629" cy="294179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Combined pipelining and </a:t>
            </a:r>
            <a:r>
              <a:rPr lang="en-US" smtClean="0"/>
              <a:t>parallel processing</a:t>
            </a:r>
            <a:endParaRPr lang="en-IN"/>
          </a:p>
        </p:txBody>
      </p:sp>
      <p:pic>
        <p:nvPicPr>
          <p:cNvPr id="8" name="Content Placeholder 7" descr="Untitled.png"/>
          <p:cNvPicPr>
            <a:picLocks noGrp="1" noChangeAspect="1"/>
          </p:cNvPicPr>
          <p:nvPr>
            <p:ph sz="quarter" idx="1"/>
          </p:nvPr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30000" contrast="20000"/>
          </a:blip>
          <a:srcRect b="14446"/>
          <a:stretch>
            <a:fillRect/>
          </a:stretch>
        </p:blipFill>
        <p:spPr>
          <a:xfrm>
            <a:off x="343360" y="2033566"/>
            <a:ext cx="5452776" cy="3411658"/>
          </a:xfrm>
        </p:spPr>
      </p:pic>
      <p:sp>
        <p:nvSpPr>
          <p:cNvPr id="5" name="Date Placeholder 4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21DB501C-4D44-4903-A006-DF6174FB754C}" type="datetime3">
              <a:rPr lang="en-IN" smtClean="0"/>
              <a:pPr/>
              <a:t>14 November 2014</a:t>
            </a:fld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>
            <a:normAutofit fontScale="85000" lnSpcReduction="20000"/>
          </a:bodyPr>
          <a:lstStyle/>
          <a:p>
            <a:fld id="{7384015F-410F-43C4-AC30-3F5E7476EF56}" type="slidenum">
              <a:rPr lang="en-IN" smtClean="0"/>
              <a:pPr/>
              <a:t>13</a:t>
            </a:fld>
            <a:endParaRPr lang="en-IN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en-IN" smtClean="0"/>
              <a:t>R M K Engineering  College</a:t>
            </a:r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899592" y="1628800"/>
            <a:ext cx="54749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3- level Block processing and 4-level pipelining M=4 L=3</a:t>
            </a:r>
            <a:endParaRPr lang="en-IN" dirty="0"/>
          </a:p>
        </p:txBody>
      </p:sp>
      <p:sp>
        <p:nvSpPr>
          <p:cNvPr id="11" name="TextBox 10"/>
          <p:cNvSpPr txBox="1"/>
          <p:nvPr/>
        </p:nvSpPr>
        <p:spPr>
          <a:xfrm>
            <a:off x="683568" y="5589240"/>
            <a:ext cx="58011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Multiplier complexity =(L-1)+log</a:t>
            </a:r>
            <a:r>
              <a:rPr lang="en-US" baseline="-25000" dirty="0" smtClean="0"/>
              <a:t>2</a:t>
            </a:r>
            <a:r>
              <a:rPr lang="en-US" dirty="0" smtClean="0"/>
              <a:t> M+1+(L-1) = 2L-1+log</a:t>
            </a:r>
            <a:r>
              <a:rPr lang="en-US" baseline="-25000" dirty="0" smtClean="0"/>
              <a:t>2</a:t>
            </a:r>
            <a:r>
              <a:rPr lang="en-US" dirty="0" smtClean="0"/>
              <a:t> M</a:t>
            </a:r>
            <a:endParaRPr lang="en-IN" dirty="0"/>
          </a:p>
        </p:txBody>
      </p:sp>
      <p:pic>
        <p:nvPicPr>
          <p:cNvPr id="23554" name="Picture 2" descr="C:\Users\elwin\Pictures\Picture2.png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contrast="30000"/>
          </a:blip>
          <a:srcRect/>
          <a:stretch>
            <a:fillRect/>
          </a:stretch>
        </p:blipFill>
        <p:spPr bwMode="auto">
          <a:xfrm>
            <a:off x="5011464" y="2540061"/>
            <a:ext cx="4169048" cy="286438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Ist order IIR filter</a:t>
            </a:r>
            <a:endParaRPr lang="en-IN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DE3BB-E3B8-47CA-98EE-17376F255BC9}" type="datetime3">
              <a:rPr lang="en-IN" smtClean="0"/>
              <a:pPr/>
              <a:t>14 November 2014</a:t>
            </a:fld>
            <a:endParaRPr lang="en-IN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 M K Engineering  College</a:t>
            </a:r>
            <a:endParaRPr lang="en-IN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7384015F-410F-43C4-AC30-3F5E7476EF56}" type="slidenum">
              <a:rPr lang="en-IN" smtClean="0"/>
              <a:pPr/>
              <a:t>2</a:t>
            </a:fld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Let y(n)=ay(n-1)+</a:t>
            </a:r>
            <a:r>
              <a:rPr lang="en-US" dirty="0" err="1" smtClean="0"/>
              <a:t>bu</a:t>
            </a:r>
            <a:r>
              <a:rPr lang="en-US" dirty="0" smtClean="0"/>
              <a:t>(n-1)</a:t>
            </a:r>
          </a:p>
          <a:p>
            <a:r>
              <a:rPr lang="en-US" dirty="0" smtClean="0"/>
              <a:t>y(n+1)=ay(n)+</a:t>
            </a:r>
            <a:r>
              <a:rPr lang="en-US" dirty="0" err="1" smtClean="0"/>
              <a:t>bu</a:t>
            </a:r>
            <a:r>
              <a:rPr lang="en-US" dirty="0" smtClean="0"/>
              <a:t>(n)    Look-ahead one step</a:t>
            </a:r>
          </a:p>
          <a:p>
            <a:r>
              <a:rPr lang="en-US" dirty="0" smtClean="0"/>
              <a:t>y(n+2)=ay(n+1)+</a:t>
            </a:r>
            <a:r>
              <a:rPr lang="en-US" dirty="0" err="1" smtClean="0"/>
              <a:t>bu</a:t>
            </a:r>
            <a:r>
              <a:rPr lang="en-US" dirty="0" smtClean="0"/>
              <a:t>(n+1)</a:t>
            </a:r>
          </a:p>
          <a:p>
            <a:r>
              <a:rPr lang="en-US" dirty="0" smtClean="0"/>
              <a:t>          =a[ay(n)+</a:t>
            </a:r>
            <a:r>
              <a:rPr lang="en-US" dirty="0" err="1" smtClean="0"/>
              <a:t>bu</a:t>
            </a:r>
            <a:r>
              <a:rPr lang="en-US" dirty="0" smtClean="0"/>
              <a:t>(n)]+</a:t>
            </a:r>
            <a:r>
              <a:rPr lang="en-US" dirty="0" err="1" smtClean="0"/>
              <a:t>bu</a:t>
            </a:r>
            <a:r>
              <a:rPr lang="en-US" dirty="0" smtClean="0"/>
              <a:t>(n+1)</a:t>
            </a:r>
          </a:p>
          <a:p>
            <a:r>
              <a:rPr lang="en-US" dirty="0" smtClean="0"/>
              <a:t>          =a</a:t>
            </a:r>
            <a:r>
              <a:rPr lang="en-US" baseline="30000" dirty="0" smtClean="0"/>
              <a:t>2</a:t>
            </a:r>
            <a:r>
              <a:rPr lang="en-US" dirty="0" smtClean="0"/>
              <a:t>y(n)+</a:t>
            </a:r>
            <a:r>
              <a:rPr lang="en-US" dirty="0" err="1" smtClean="0"/>
              <a:t>abu</a:t>
            </a:r>
            <a:r>
              <a:rPr lang="en-US" dirty="0" smtClean="0"/>
              <a:t>(n)+</a:t>
            </a:r>
            <a:r>
              <a:rPr lang="en-US" dirty="0" err="1" smtClean="0"/>
              <a:t>bu</a:t>
            </a:r>
            <a:r>
              <a:rPr lang="en-US" dirty="0" smtClean="0"/>
              <a:t>(n+1)</a:t>
            </a:r>
          </a:p>
          <a:p>
            <a:r>
              <a:rPr lang="en-US" dirty="0" smtClean="0"/>
              <a:t>Look ahead M steps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{ </a:t>
            </a:r>
            <a:r>
              <a:rPr lang="en-US" dirty="0" err="1" smtClean="0"/>
              <a:t>ab</a:t>
            </a:r>
            <a:r>
              <a:rPr lang="en-US" dirty="0" smtClean="0"/>
              <a:t>, a</a:t>
            </a:r>
            <a:r>
              <a:rPr lang="en-US" baseline="30000" dirty="0" smtClean="0"/>
              <a:t>2</a:t>
            </a:r>
            <a:r>
              <a:rPr lang="en-US" dirty="0" smtClean="0"/>
              <a:t>b,……a</a:t>
            </a:r>
            <a:r>
              <a:rPr lang="en-US" baseline="30000" dirty="0" smtClean="0"/>
              <a:t>M-1</a:t>
            </a:r>
            <a:r>
              <a:rPr lang="en-US" dirty="0" smtClean="0"/>
              <a:t>b,a</a:t>
            </a:r>
            <a:r>
              <a:rPr lang="en-US" baseline="30000" dirty="0" smtClean="0"/>
              <a:t>M</a:t>
            </a:r>
            <a:r>
              <a:rPr lang="en-US" dirty="0" smtClean="0"/>
              <a:t>} can be </a:t>
            </a:r>
            <a:r>
              <a:rPr lang="en-US" dirty="0" err="1" smtClean="0"/>
              <a:t>precomputed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/>
        </p:nvGraphicFramePr>
        <p:xfrm>
          <a:off x="941388" y="4365625"/>
          <a:ext cx="6759575" cy="1079500"/>
        </p:xfrm>
        <a:graphic>
          <a:graphicData uri="http://schemas.openxmlformats.org/presentationml/2006/ole">
            <p:oleObj spid="_x0000_s1026" name="Equation" r:id="rId3" imgW="2705040" imgH="431640" progId="Equation.3">
              <p:embed/>
            </p:oleObj>
          </a:graphicData>
        </a:graphic>
      </p:graphicFrame>
      <p:sp>
        <p:nvSpPr>
          <p:cNvPr id="12" name="Curved Left Arrow 11"/>
          <p:cNvSpPr/>
          <p:nvPr/>
        </p:nvSpPr>
        <p:spPr>
          <a:xfrm rot="13864966">
            <a:off x="6228184" y="3415489"/>
            <a:ext cx="731520" cy="1216152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236296" y="3861048"/>
            <a:ext cx="181793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Look-ahead </a:t>
            </a:r>
          </a:p>
          <a:p>
            <a:r>
              <a:rPr lang="en-US" dirty="0" smtClean="0"/>
              <a:t>Computation term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 order IIR Filter</a:t>
            </a:r>
            <a:endParaRPr lang="en-IN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251520" y="1806475"/>
            <a:ext cx="4643438" cy="4214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Content Placeholder 8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 smtClean="0"/>
              <a:t>y(n+1)=ay(n)+</a:t>
            </a:r>
            <a:r>
              <a:rPr lang="en-US" dirty="0" err="1" smtClean="0"/>
              <a:t>bu</a:t>
            </a:r>
            <a:r>
              <a:rPr lang="en-US" dirty="0" smtClean="0"/>
              <a:t>(n) Iteration bound (</a:t>
            </a:r>
            <a:r>
              <a:rPr lang="en-US" dirty="0" err="1" smtClean="0"/>
              <a:t>T</a:t>
            </a:r>
            <a:r>
              <a:rPr lang="en-US" baseline="-25000" dirty="0" err="1" smtClean="0"/>
              <a:t>m</a:t>
            </a:r>
            <a:r>
              <a:rPr lang="en-US" dirty="0" err="1" smtClean="0"/>
              <a:t>+T</a:t>
            </a:r>
            <a:r>
              <a:rPr lang="en-US" baseline="-25000" dirty="0" err="1" smtClean="0"/>
              <a:t>a</a:t>
            </a:r>
            <a:r>
              <a:rPr lang="en-US" dirty="0" smtClean="0"/>
              <a:t>)</a:t>
            </a:r>
          </a:p>
          <a:p>
            <a:r>
              <a:rPr lang="en-US" dirty="0" smtClean="0"/>
              <a:t>y(n+2)=a</a:t>
            </a:r>
            <a:r>
              <a:rPr lang="en-US" baseline="30000" dirty="0" smtClean="0"/>
              <a:t>2</a:t>
            </a:r>
            <a:r>
              <a:rPr lang="en-US" dirty="0" smtClean="0"/>
              <a:t>y(n)+</a:t>
            </a:r>
            <a:r>
              <a:rPr lang="en-US" dirty="0" err="1" smtClean="0"/>
              <a:t>abu</a:t>
            </a:r>
            <a:r>
              <a:rPr lang="en-US" dirty="0" smtClean="0"/>
              <a:t>(n)    		+</a:t>
            </a:r>
            <a:r>
              <a:rPr lang="en-US" dirty="0" err="1" smtClean="0"/>
              <a:t>bu</a:t>
            </a:r>
            <a:r>
              <a:rPr lang="en-US" dirty="0" smtClean="0"/>
              <a:t>(n+1)</a:t>
            </a:r>
          </a:p>
          <a:p>
            <a:pPr>
              <a:buNone/>
            </a:pPr>
            <a:r>
              <a:rPr lang="en-US" dirty="0" smtClean="0"/>
              <a:t>	Iteration bound (</a:t>
            </a:r>
            <a:r>
              <a:rPr lang="en-US" dirty="0" err="1" smtClean="0"/>
              <a:t>T</a:t>
            </a:r>
            <a:r>
              <a:rPr lang="en-US" baseline="-25000" dirty="0" err="1" smtClean="0"/>
              <a:t>m</a:t>
            </a:r>
            <a:r>
              <a:rPr lang="en-US" dirty="0" err="1" smtClean="0"/>
              <a:t>+T</a:t>
            </a:r>
            <a:r>
              <a:rPr lang="en-US" baseline="-25000" dirty="0" err="1" smtClean="0"/>
              <a:t>a</a:t>
            </a:r>
            <a:r>
              <a:rPr lang="en-US" dirty="0" smtClean="0"/>
              <a:t>)/2</a:t>
            </a:r>
            <a:endParaRPr lang="en-IN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75422F36-DC26-42E7-B76F-D8C311EA63C6}" type="datetime3">
              <a:rPr lang="en-IN" smtClean="0"/>
              <a:pPr/>
              <a:t>14 November 2014</a:t>
            </a:fld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6"/>
          </p:nvPr>
        </p:nvSpPr>
        <p:spPr/>
        <p:txBody>
          <a:bodyPr>
            <a:normAutofit fontScale="85000" lnSpcReduction="20000"/>
          </a:bodyPr>
          <a:lstStyle/>
          <a:p>
            <a:fld id="{7384015F-410F-43C4-AC30-3F5E7476EF56}" type="slidenum">
              <a:rPr lang="en-IN" smtClean="0"/>
              <a:pPr/>
              <a:t>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en-US" smtClean="0"/>
              <a:t>R M K Engineering  College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M-Stage </a:t>
            </a:r>
            <a:r>
              <a:rPr lang="en-US" dirty="0" err="1" smtClean="0"/>
              <a:t>Pipelinable</a:t>
            </a:r>
            <a:r>
              <a:rPr lang="en-US" dirty="0" smtClean="0"/>
              <a:t> 1</a:t>
            </a:r>
            <a:r>
              <a:rPr lang="en-US" baseline="30000" dirty="0" smtClean="0"/>
              <a:t>st</a:t>
            </a:r>
            <a:r>
              <a:rPr lang="en-US" dirty="0" smtClean="0"/>
              <a:t> order IIR Filter</a:t>
            </a:r>
            <a:endParaRPr lang="en-IN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B501C-4D44-4903-A006-DF6174FB754C}" type="datetime3">
              <a:rPr lang="en-IN" smtClean="0"/>
              <a:pPr/>
              <a:t>14 November 2014</a:t>
            </a:fld>
            <a:endParaRPr lang="en-IN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R M K Engineering  College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7384015F-410F-43C4-AC30-3F5E7476EF56}" type="slidenum">
              <a:rPr lang="en-IN" smtClean="0"/>
              <a:pPr/>
              <a:t>4</a:t>
            </a:fld>
            <a:endParaRPr lang="en-IN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556792"/>
            <a:ext cx="7981950" cy="249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10"/>
          <p:cNvSpPr txBox="1"/>
          <p:nvPr/>
        </p:nvSpPr>
        <p:spPr>
          <a:xfrm>
            <a:off x="539552" y="4293096"/>
            <a:ext cx="81369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Look-ahead computation allow single computation to be transformed into M concurrent Computations and to pipeline the feedback loop to get an iteration period of (</a:t>
            </a:r>
            <a:r>
              <a:rPr lang="en-US" sz="2400" dirty="0" err="1" smtClean="0"/>
              <a:t>T</a:t>
            </a:r>
            <a:r>
              <a:rPr lang="en-US" sz="2400" baseline="-25000" dirty="0" err="1" smtClean="0"/>
              <a:t>m</a:t>
            </a:r>
            <a:r>
              <a:rPr lang="en-US" sz="2400" dirty="0" err="1" smtClean="0"/>
              <a:t>+T</a:t>
            </a:r>
            <a:r>
              <a:rPr lang="en-US" sz="2400" baseline="-25000" dirty="0" err="1" smtClean="0"/>
              <a:t>a</a:t>
            </a:r>
            <a:r>
              <a:rPr lang="en-US" sz="2400" dirty="0" smtClean="0"/>
              <a:t>)/M </a:t>
            </a:r>
            <a:endParaRPr lang="en-IN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Look-ahead pipelining with power-of-2 decomposition</a:t>
            </a:r>
            <a:endParaRPr lang="en-IN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22F36-DC26-42E7-B76F-D8C311EA63C6}" type="datetime3">
              <a:rPr lang="en-IN" smtClean="0"/>
              <a:pPr/>
              <a:t>14 November 2014</a:t>
            </a:fld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 M K Engineering  College</a:t>
            </a:r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7384015F-410F-43C4-AC30-3F5E7476EF56}" type="slidenum">
              <a:rPr lang="en-IN" smtClean="0"/>
              <a:pPr/>
              <a:t>5</a:t>
            </a:fld>
            <a:endParaRPr lang="en-IN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With power -of-2 decomposition pipelined implementation can be obtained by log</a:t>
            </a:r>
            <a:r>
              <a:rPr lang="en-US" baseline="-25000" dirty="0" smtClean="0"/>
              <a:t>2</a:t>
            </a:r>
            <a:r>
              <a:rPr lang="en-US" dirty="0" smtClean="0"/>
              <a:t> M transformations </a:t>
            </a:r>
          </a:p>
          <a:p>
            <a:r>
              <a:rPr lang="en-US" dirty="0" smtClean="0"/>
              <a:t>Let H(z)=(bz</a:t>
            </a:r>
            <a:r>
              <a:rPr lang="en-US" baseline="30000" dirty="0" smtClean="0"/>
              <a:t>-1</a:t>
            </a:r>
            <a:r>
              <a:rPr lang="en-US" dirty="0" smtClean="0"/>
              <a:t>)/(1-az</a:t>
            </a:r>
            <a:r>
              <a:rPr lang="en-US" baseline="30000" dirty="0" smtClean="0"/>
              <a:t>-1</a:t>
            </a:r>
            <a:r>
              <a:rPr lang="en-US" dirty="0" smtClean="0"/>
              <a:t>)  A pole at z=a  a≤1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Derived by adding M-1 poles and zeros at identical location</a:t>
            </a:r>
          </a:p>
          <a:p>
            <a:r>
              <a:rPr lang="en-US" dirty="0" smtClean="0"/>
              <a:t>Complexity of the implementation is (log</a:t>
            </a:r>
            <a:r>
              <a:rPr lang="en-US" baseline="-25000" dirty="0" smtClean="0"/>
              <a:t>2</a:t>
            </a:r>
            <a:r>
              <a:rPr lang="en-US" dirty="0" smtClean="0"/>
              <a:t> M)+2</a:t>
            </a:r>
          </a:p>
          <a:p>
            <a:endParaRPr lang="en-IN" dirty="0"/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1303338" y="3500438"/>
          <a:ext cx="4833937" cy="1054100"/>
        </p:xfrm>
        <a:graphic>
          <a:graphicData uri="http://schemas.openxmlformats.org/presentationml/2006/ole">
            <p:oleObj spid="_x0000_s4101" name="Equation" r:id="rId3" imgW="2679480" imgH="58392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Pole-Zero position of 1</a:t>
            </a:r>
            <a:r>
              <a:rPr lang="en-US" baseline="30000" dirty="0" smtClean="0"/>
              <a:t>st</a:t>
            </a:r>
            <a:r>
              <a:rPr lang="en-US" dirty="0" smtClean="0"/>
              <a:t> order </a:t>
            </a:r>
            <a:r>
              <a:rPr lang="en-US" smtClean="0"/>
              <a:t>IIR Filter</a:t>
            </a:r>
            <a:endParaRPr lang="en-IN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22F36-DC26-42E7-B76F-D8C311EA63C6}" type="datetime3">
              <a:rPr lang="en-IN" smtClean="0"/>
              <a:pPr/>
              <a:t>14 November 2014</a:t>
            </a:fld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 M K Engineering  College</a:t>
            </a:r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7384015F-410F-43C4-AC30-3F5E7476EF56}" type="slidenum">
              <a:rPr lang="en-IN" smtClean="0"/>
              <a:pPr/>
              <a:t>6</a:t>
            </a:fld>
            <a:endParaRPr lang="en-IN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 cstate="print">
            <a:lum contrast="30000"/>
          </a:blip>
          <a:srcRect l="9478" r="6046" b="15720"/>
          <a:stretch>
            <a:fillRect/>
          </a:stretch>
        </p:blipFill>
        <p:spPr bwMode="auto">
          <a:xfrm>
            <a:off x="539552" y="1556784"/>
            <a:ext cx="4248472" cy="48005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ounded Rectangle 8"/>
          <p:cNvSpPr/>
          <p:nvPr/>
        </p:nvSpPr>
        <p:spPr>
          <a:xfrm>
            <a:off x="4809728" y="3573016"/>
            <a:ext cx="914400" cy="504056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1" name="Rounded Rectangle 10"/>
          <p:cNvSpPr/>
          <p:nvPr/>
        </p:nvSpPr>
        <p:spPr>
          <a:xfrm>
            <a:off x="5889848" y="3581400"/>
            <a:ext cx="914400" cy="49567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3" name="Rounded Rectangle 12"/>
          <p:cNvSpPr/>
          <p:nvPr/>
        </p:nvSpPr>
        <p:spPr>
          <a:xfrm>
            <a:off x="6969968" y="3581400"/>
            <a:ext cx="914400" cy="49567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4" name="Rounded Rectangle 13"/>
          <p:cNvSpPr/>
          <p:nvPr/>
        </p:nvSpPr>
        <p:spPr>
          <a:xfrm>
            <a:off x="8050088" y="3581400"/>
            <a:ext cx="914400" cy="49567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cxnSp>
        <p:nvCxnSpPr>
          <p:cNvPr id="22" name="Straight Arrow Connector 21"/>
          <p:cNvCxnSpPr>
            <a:endCxn id="9" idx="1"/>
          </p:cNvCxnSpPr>
          <p:nvPr/>
        </p:nvCxnSpPr>
        <p:spPr>
          <a:xfrm flipV="1">
            <a:off x="4427984" y="3825044"/>
            <a:ext cx="381744" cy="360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9" idx="3"/>
            <a:endCxn id="11" idx="1"/>
          </p:cNvCxnSpPr>
          <p:nvPr/>
        </p:nvCxnSpPr>
        <p:spPr>
          <a:xfrm>
            <a:off x="5724128" y="3825044"/>
            <a:ext cx="165720" cy="419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11" idx="3"/>
            <a:endCxn id="13" idx="1"/>
          </p:cNvCxnSpPr>
          <p:nvPr/>
        </p:nvCxnSpPr>
        <p:spPr>
          <a:xfrm>
            <a:off x="6804248" y="3829236"/>
            <a:ext cx="16572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13" idx="3"/>
            <a:endCxn id="14" idx="1"/>
          </p:cNvCxnSpPr>
          <p:nvPr/>
        </p:nvCxnSpPr>
        <p:spPr>
          <a:xfrm>
            <a:off x="7884368" y="3829236"/>
            <a:ext cx="16572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14" idx="3"/>
          </p:cNvCxnSpPr>
          <p:nvPr/>
        </p:nvCxnSpPr>
        <p:spPr>
          <a:xfrm flipV="1">
            <a:off x="8964488" y="3789040"/>
            <a:ext cx="179512" cy="401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4860032" y="3645024"/>
            <a:ext cx="8290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1+az</a:t>
            </a:r>
            <a:r>
              <a:rPr lang="en-US" baseline="30000" dirty="0" smtClean="0"/>
              <a:t>-1</a:t>
            </a:r>
            <a:endParaRPr lang="en-IN" dirty="0"/>
          </a:p>
        </p:txBody>
      </p:sp>
      <p:sp>
        <p:nvSpPr>
          <p:cNvPr id="37" name="TextBox 36"/>
          <p:cNvSpPr txBox="1"/>
          <p:nvPr/>
        </p:nvSpPr>
        <p:spPr>
          <a:xfrm>
            <a:off x="5940152" y="3645024"/>
            <a:ext cx="9140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1+a</a:t>
            </a:r>
            <a:r>
              <a:rPr lang="en-US" baseline="30000" dirty="0" smtClean="0"/>
              <a:t>2</a:t>
            </a:r>
            <a:r>
              <a:rPr lang="en-US" dirty="0" smtClean="0"/>
              <a:t>z</a:t>
            </a:r>
            <a:r>
              <a:rPr lang="en-US" baseline="30000" dirty="0" smtClean="0"/>
              <a:t>-2</a:t>
            </a:r>
            <a:endParaRPr lang="en-IN" dirty="0" smtClean="0"/>
          </a:p>
        </p:txBody>
      </p:sp>
      <p:sp>
        <p:nvSpPr>
          <p:cNvPr id="38" name="TextBox 37"/>
          <p:cNvSpPr txBox="1"/>
          <p:nvPr/>
        </p:nvSpPr>
        <p:spPr>
          <a:xfrm>
            <a:off x="6948264" y="3645024"/>
            <a:ext cx="9140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1+a</a:t>
            </a:r>
            <a:r>
              <a:rPr lang="en-US" baseline="30000" dirty="0" smtClean="0"/>
              <a:t>4</a:t>
            </a:r>
            <a:r>
              <a:rPr lang="en-US" dirty="0" smtClean="0"/>
              <a:t>z</a:t>
            </a:r>
            <a:r>
              <a:rPr lang="en-US" baseline="30000" dirty="0" smtClean="0"/>
              <a:t>-4</a:t>
            </a:r>
            <a:endParaRPr lang="en-IN" dirty="0" smtClean="0"/>
          </a:p>
        </p:txBody>
      </p:sp>
      <p:sp>
        <p:nvSpPr>
          <p:cNvPr id="39" name="TextBox 38"/>
          <p:cNvSpPr txBox="1"/>
          <p:nvPr/>
        </p:nvSpPr>
        <p:spPr>
          <a:xfrm>
            <a:off x="7956376" y="3645024"/>
            <a:ext cx="11560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1/1+a</a:t>
            </a:r>
            <a:r>
              <a:rPr lang="en-US" baseline="30000" dirty="0" smtClean="0"/>
              <a:t>8</a:t>
            </a:r>
            <a:r>
              <a:rPr lang="en-US" dirty="0" smtClean="0"/>
              <a:t>z</a:t>
            </a:r>
            <a:r>
              <a:rPr lang="en-US" baseline="30000" dirty="0" smtClean="0"/>
              <a:t>-8</a:t>
            </a:r>
            <a:endParaRPr lang="en-IN" dirty="0" smtClean="0"/>
          </a:p>
        </p:txBody>
      </p:sp>
      <p:sp>
        <p:nvSpPr>
          <p:cNvPr id="40" name="TextBox 39"/>
          <p:cNvSpPr txBox="1"/>
          <p:nvPr/>
        </p:nvSpPr>
        <p:spPr>
          <a:xfrm>
            <a:off x="5508104" y="2564904"/>
            <a:ext cx="64312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M=8</a:t>
            </a:r>
          </a:p>
          <a:p>
            <a:endParaRPr lang="en-IN" dirty="0"/>
          </a:p>
        </p:txBody>
      </p:sp>
      <p:graphicFrame>
        <p:nvGraphicFramePr>
          <p:cNvPr id="41" name="Object 40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5126" name="Equation" r:id="rId4" imgW="114120" imgH="215640" progId="Equation.3">
              <p:embed/>
            </p:oleObj>
          </a:graphicData>
        </a:graphic>
      </p:graphicFrame>
      <p:graphicFrame>
        <p:nvGraphicFramePr>
          <p:cNvPr id="5127" name="Object 7"/>
          <p:cNvGraphicFramePr>
            <a:graphicFrameLocks noChangeAspect="1"/>
          </p:cNvGraphicFramePr>
          <p:nvPr/>
        </p:nvGraphicFramePr>
        <p:xfrm>
          <a:off x="4849688" y="4552950"/>
          <a:ext cx="4114800" cy="647700"/>
        </p:xfrm>
        <a:graphic>
          <a:graphicData uri="http://schemas.openxmlformats.org/presentationml/2006/ole">
            <p:oleObj spid="_x0000_s5127" name="Equation" r:id="rId5" imgW="2743200" imgH="431640" progId="Equation.3">
              <p:embed/>
            </p:oleObj>
          </a:graphicData>
        </a:graphic>
      </p:graphicFrame>
      <p:sp>
        <p:nvSpPr>
          <p:cNvPr id="23" name="Oval Callout 22"/>
          <p:cNvSpPr/>
          <p:nvPr/>
        </p:nvSpPr>
        <p:spPr>
          <a:xfrm>
            <a:off x="5004048" y="3176392"/>
            <a:ext cx="360040" cy="324616"/>
          </a:xfrm>
          <a:prstGeom prst="wedgeEllipseCallou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IN" dirty="0"/>
          </a:p>
        </p:txBody>
      </p:sp>
      <p:sp>
        <p:nvSpPr>
          <p:cNvPr id="24" name="Oval Callout 23"/>
          <p:cNvSpPr/>
          <p:nvPr/>
        </p:nvSpPr>
        <p:spPr>
          <a:xfrm>
            <a:off x="6156176" y="3176392"/>
            <a:ext cx="360040" cy="324616"/>
          </a:xfrm>
          <a:prstGeom prst="wedgeEllipseCallou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en-IN" dirty="0"/>
          </a:p>
        </p:txBody>
      </p:sp>
      <p:sp>
        <p:nvSpPr>
          <p:cNvPr id="25" name="Oval Callout 24"/>
          <p:cNvSpPr/>
          <p:nvPr/>
        </p:nvSpPr>
        <p:spPr>
          <a:xfrm>
            <a:off x="7164288" y="3176392"/>
            <a:ext cx="360040" cy="324616"/>
          </a:xfrm>
          <a:prstGeom prst="wedgeEllipseCallou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  <a:endParaRPr lang="en-IN" dirty="0"/>
          </a:p>
        </p:txBody>
      </p:sp>
      <p:sp>
        <p:nvSpPr>
          <p:cNvPr id="26" name="Oval Callout 25"/>
          <p:cNvSpPr/>
          <p:nvPr/>
        </p:nvSpPr>
        <p:spPr>
          <a:xfrm>
            <a:off x="8244408" y="3176392"/>
            <a:ext cx="360040" cy="324616"/>
          </a:xfrm>
          <a:prstGeom prst="wedgeEllipseCallou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</a:t>
            </a:r>
            <a:endParaRPr lang="en-IN" dirty="0"/>
          </a:p>
        </p:txBody>
      </p:sp>
      <p:sp>
        <p:nvSpPr>
          <p:cNvPr id="27" name="Oval Callout 26"/>
          <p:cNvSpPr/>
          <p:nvPr/>
        </p:nvSpPr>
        <p:spPr>
          <a:xfrm>
            <a:off x="899592" y="3328792"/>
            <a:ext cx="360040" cy="324616"/>
          </a:xfrm>
          <a:prstGeom prst="wedgeEllipseCallou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IN" dirty="0"/>
          </a:p>
        </p:txBody>
      </p:sp>
      <p:sp>
        <p:nvSpPr>
          <p:cNvPr id="29" name="Oval Callout 28"/>
          <p:cNvSpPr/>
          <p:nvPr/>
        </p:nvSpPr>
        <p:spPr>
          <a:xfrm>
            <a:off x="3995936" y="3328792"/>
            <a:ext cx="360040" cy="324616"/>
          </a:xfrm>
          <a:prstGeom prst="wedgeEllipseCallou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en-IN" dirty="0"/>
          </a:p>
        </p:txBody>
      </p:sp>
      <p:sp>
        <p:nvSpPr>
          <p:cNvPr id="31" name="Oval Callout 30"/>
          <p:cNvSpPr/>
          <p:nvPr/>
        </p:nvSpPr>
        <p:spPr>
          <a:xfrm>
            <a:off x="4067944" y="4904584"/>
            <a:ext cx="360040" cy="324616"/>
          </a:xfrm>
          <a:prstGeom prst="wedgeEllipseCallou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</a:t>
            </a:r>
            <a:endParaRPr lang="en-IN" dirty="0"/>
          </a:p>
        </p:txBody>
      </p:sp>
      <p:sp>
        <p:nvSpPr>
          <p:cNvPr id="33" name="Oval Callout 32"/>
          <p:cNvSpPr/>
          <p:nvPr/>
        </p:nvSpPr>
        <p:spPr>
          <a:xfrm>
            <a:off x="899592" y="4760568"/>
            <a:ext cx="360040" cy="324616"/>
          </a:xfrm>
          <a:prstGeom prst="wedgeEllipseCallou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  <a:endParaRPr lang="en-IN" dirty="0"/>
          </a:p>
        </p:txBody>
      </p:sp>
      <p:sp>
        <p:nvSpPr>
          <p:cNvPr id="42" name="TextBox 41"/>
          <p:cNvSpPr txBox="1"/>
          <p:nvPr/>
        </p:nvSpPr>
        <p:spPr>
          <a:xfrm>
            <a:off x="6588224" y="1988840"/>
            <a:ext cx="18790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H(z) = bz</a:t>
            </a:r>
            <a:r>
              <a:rPr lang="en-US" baseline="30000" dirty="0" smtClean="0"/>
              <a:t>-1</a:t>
            </a:r>
            <a:r>
              <a:rPr lang="en-US" dirty="0" smtClean="0"/>
              <a:t>/1-az</a:t>
            </a:r>
            <a:r>
              <a:rPr lang="en-US" baseline="30000" dirty="0" smtClean="0"/>
              <a:t>-1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Clustered look-ahead pipelining</a:t>
            </a:r>
            <a:endParaRPr lang="en-IN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22F36-DC26-42E7-B76F-D8C311EA63C6}" type="datetime3">
              <a:rPr lang="en-IN" smtClean="0"/>
              <a:pPr/>
              <a:t>14 November 2014</a:t>
            </a:fld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 M K Engineering  College</a:t>
            </a:r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7384015F-410F-43C4-AC30-3F5E7476EF56}" type="slidenum">
              <a:rPr lang="en-IN" smtClean="0"/>
              <a:pPr/>
              <a:t>7</a:t>
            </a:fld>
            <a:endParaRPr lang="en-IN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Add poles and zeros such that the coefficients of </a:t>
            </a:r>
          </a:p>
          <a:p>
            <a:pPr>
              <a:buNone/>
            </a:pPr>
            <a:r>
              <a:rPr lang="en-US" dirty="0" smtClean="0"/>
              <a:t>	{ z</a:t>
            </a:r>
            <a:r>
              <a:rPr lang="en-US" baseline="30000" dirty="0" smtClean="0"/>
              <a:t>-1</a:t>
            </a:r>
            <a:r>
              <a:rPr lang="en-US" dirty="0" smtClean="0"/>
              <a:t> ,……. z</a:t>
            </a:r>
            <a:r>
              <a:rPr lang="en-US" baseline="30000" dirty="0" smtClean="0"/>
              <a:t>-(M-1)</a:t>
            </a:r>
            <a:r>
              <a:rPr lang="en-US" dirty="0" smtClean="0"/>
              <a:t> } in the denominator of the transfer function are 0 and</a:t>
            </a:r>
          </a:p>
          <a:p>
            <a:pPr>
              <a:buNone/>
            </a:pPr>
            <a:r>
              <a:rPr lang="en-US" dirty="0" smtClean="0"/>
              <a:t>	the output y(n) can be described in terms of the </a:t>
            </a:r>
            <a:r>
              <a:rPr lang="en-US" i="1" dirty="0" smtClean="0"/>
              <a:t>cluster</a:t>
            </a:r>
            <a:r>
              <a:rPr lang="en-US" dirty="0" smtClean="0"/>
              <a:t> of N past outputs {y(n-M),…..y(n-M-N+1)}</a:t>
            </a:r>
          </a:p>
          <a:p>
            <a:r>
              <a:rPr lang="en-US" dirty="0" smtClean="0"/>
              <a:t>Critical loop contains M delays and one multiplication</a:t>
            </a:r>
          </a:p>
          <a:p>
            <a:r>
              <a:rPr lang="en-US" dirty="0" smtClean="0"/>
              <a:t>The sample rate can be increased by M</a:t>
            </a:r>
          </a:p>
          <a:p>
            <a:r>
              <a:rPr lang="en-US" dirty="0" smtClean="0"/>
              <a:t>Used for higher order IIR filters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2</a:t>
            </a:r>
            <a:r>
              <a:rPr lang="en-US" baseline="30000" dirty="0" smtClean="0"/>
              <a:t>nd</a:t>
            </a:r>
            <a:r>
              <a:rPr lang="en-US" dirty="0" smtClean="0"/>
              <a:t> order IIR filter</a:t>
            </a:r>
            <a:endParaRPr lang="en-IN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22F36-DC26-42E7-B76F-D8C311EA63C6}" type="datetime3">
              <a:rPr lang="en-IN" smtClean="0"/>
              <a:pPr/>
              <a:t>14 November 2014</a:t>
            </a:fld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 M K Engineering  College</a:t>
            </a:r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7384015F-410F-43C4-AC30-3F5E7476EF56}" type="slidenum">
              <a:rPr lang="en-IN" smtClean="0"/>
              <a:pPr/>
              <a:t>8</a:t>
            </a:fld>
            <a:endParaRPr lang="en-IN"/>
          </a:p>
        </p:txBody>
      </p:sp>
      <p:graphicFrame>
        <p:nvGraphicFramePr>
          <p:cNvPr id="7" name="Content Placeholder 6"/>
          <p:cNvGraphicFramePr>
            <a:graphicFrameLocks noChangeAspect="1"/>
          </p:cNvGraphicFramePr>
          <p:nvPr>
            <p:ph sz="quarter" idx="1"/>
          </p:nvPr>
        </p:nvGraphicFramePr>
        <p:xfrm>
          <a:off x="1763713" y="1628800"/>
          <a:ext cx="2943225" cy="1209675"/>
        </p:xfrm>
        <a:graphic>
          <a:graphicData uri="http://schemas.openxmlformats.org/presentationml/2006/ole">
            <p:oleObj spid="_x0000_s20482" name="Equation" r:id="rId3" imgW="1422360" imgH="583920" progId="Equation.3">
              <p:embed/>
            </p:oleObj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652120" y="2348880"/>
            <a:ext cx="20246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Poles at ½ and 3/4</a:t>
            </a:r>
            <a:endParaRPr lang="en-IN" dirty="0"/>
          </a:p>
        </p:txBody>
      </p:sp>
      <p:sp>
        <p:nvSpPr>
          <p:cNvPr id="9" name="TextBox 8"/>
          <p:cNvSpPr txBox="1"/>
          <p:nvPr/>
        </p:nvSpPr>
        <p:spPr>
          <a:xfrm>
            <a:off x="827584" y="2924944"/>
            <a:ext cx="783971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400" dirty="0" smtClean="0"/>
              <a:t> 2-stage pipelining by eliminating z</a:t>
            </a:r>
            <a:r>
              <a:rPr lang="en-US" sz="2400" baseline="30000" dirty="0" smtClean="0"/>
              <a:t>-1</a:t>
            </a:r>
            <a:r>
              <a:rPr lang="en-US" sz="2400" dirty="0" smtClean="0"/>
              <a:t> term in the denominator</a:t>
            </a:r>
          </a:p>
          <a:p>
            <a:pPr>
              <a:buFont typeface="Wingdings" pitchFamily="2" charset="2"/>
              <a:buChar char="§"/>
            </a:pPr>
            <a:r>
              <a:rPr lang="en-US" sz="2400" dirty="0" smtClean="0"/>
              <a:t> Multiply Numerator and Denominator by ( 1+5/4 z</a:t>
            </a:r>
            <a:r>
              <a:rPr lang="en-US" sz="2400" baseline="30000" dirty="0" smtClean="0"/>
              <a:t> -1</a:t>
            </a:r>
            <a:r>
              <a:rPr lang="en-US" sz="2400" dirty="0" smtClean="0"/>
              <a:t> )</a:t>
            </a:r>
            <a:r>
              <a:rPr lang="en-US" sz="2400" baseline="30000" dirty="0" smtClean="0"/>
              <a:t>     </a:t>
            </a:r>
            <a:r>
              <a:rPr lang="en-US" sz="2400" dirty="0" smtClean="0"/>
              <a:t> </a:t>
            </a:r>
            <a:r>
              <a:rPr lang="en-US" sz="2400" baseline="30000" dirty="0" smtClean="0"/>
              <a:t>      </a:t>
            </a:r>
            <a:endParaRPr lang="en-IN" sz="2400" dirty="0"/>
          </a:p>
        </p:txBody>
      </p:sp>
      <p:graphicFrame>
        <p:nvGraphicFramePr>
          <p:cNvPr id="20483" name="Content Placeholder 6"/>
          <p:cNvGraphicFramePr>
            <a:graphicFrameLocks noChangeAspect="1"/>
          </p:cNvGraphicFramePr>
          <p:nvPr/>
        </p:nvGraphicFramePr>
        <p:xfrm>
          <a:off x="827584" y="3719090"/>
          <a:ext cx="3440112" cy="2662238"/>
        </p:xfrm>
        <a:graphic>
          <a:graphicData uri="http://schemas.openxmlformats.org/presentationml/2006/ole">
            <p:oleObj spid="_x0000_s20483" name="Equation" r:id="rId4" imgW="1968480" imgH="1523880" progId="Equation.3">
              <p:embed/>
            </p:oleObj>
          </a:graphicData>
        </a:graphic>
      </p:graphicFrame>
      <p:sp>
        <p:nvSpPr>
          <p:cNvPr id="16" name="Flowchart: Summing Junction 15"/>
          <p:cNvSpPr/>
          <p:nvPr/>
        </p:nvSpPr>
        <p:spPr>
          <a:xfrm>
            <a:off x="7596336" y="5301208"/>
            <a:ext cx="360040" cy="360040"/>
          </a:xfrm>
          <a:prstGeom prst="flowChartSummingJunct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cxnSp>
        <p:nvCxnSpPr>
          <p:cNvPr id="23" name="Straight Arrow Connector 22"/>
          <p:cNvCxnSpPr>
            <a:endCxn id="10" idx="1"/>
          </p:cNvCxnSpPr>
          <p:nvPr/>
        </p:nvCxnSpPr>
        <p:spPr>
          <a:xfrm>
            <a:off x="4536504" y="4653136"/>
            <a:ext cx="43204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>
            <a:stCxn id="16" idx="4"/>
            <a:endCxn id="17" idx="0"/>
          </p:cNvCxnSpPr>
          <p:nvPr/>
        </p:nvCxnSpPr>
        <p:spPr>
          <a:xfrm rot="16200000" flipH="1">
            <a:off x="7601163" y="5836441"/>
            <a:ext cx="360040" cy="965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4" name="Group 63"/>
          <p:cNvGrpSpPr/>
          <p:nvPr/>
        </p:nvGrpSpPr>
        <p:grpSpPr>
          <a:xfrm>
            <a:off x="4608512" y="4437112"/>
            <a:ext cx="4499992" cy="1890500"/>
            <a:chOff x="4644008" y="4437112"/>
            <a:chExt cx="4499992" cy="1890500"/>
          </a:xfrm>
        </p:grpSpPr>
        <p:sp>
          <p:nvSpPr>
            <p:cNvPr id="10" name="Rectangle 9"/>
            <p:cNvSpPr>
              <a:spLocks noChangeAspect="1"/>
            </p:cNvSpPr>
            <p:nvPr/>
          </p:nvSpPr>
          <p:spPr>
            <a:xfrm>
              <a:off x="5004048" y="4437112"/>
              <a:ext cx="420512" cy="43204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D</a:t>
              </a:r>
              <a:endParaRPr lang="en-IN" dirty="0"/>
            </a:p>
          </p:txBody>
        </p:sp>
        <p:sp>
          <p:nvSpPr>
            <p:cNvPr id="11" name="Rectangle 10"/>
            <p:cNvSpPr>
              <a:spLocks noChangeAspect="1"/>
            </p:cNvSpPr>
            <p:nvPr/>
          </p:nvSpPr>
          <p:spPr>
            <a:xfrm>
              <a:off x="7020272" y="4437112"/>
              <a:ext cx="420512" cy="43204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D</a:t>
              </a:r>
              <a:endParaRPr lang="en-IN" dirty="0"/>
            </a:p>
          </p:txBody>
        </p:sp>
        <p:sp>
          <p:nvSpPr>
            <p:cNvPr id="12" name="Rectangle 11"/>
            <p:cNvSpPr>
              <a:spLocks noChangeAspect="1"/>
            </p:cNvSpPr>
            <p:nvPr/>
          </p:nvSpPr>
          <p:spPr>
            <a:xfrm>
              <a:off x="8043766" y="4437112"/>
              <a:ext cx="416666" cy="42809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2D</a:t>
              </a:r>
              <a:endParaRPr lang="en-IN" sz="1400" dirty="0"/>
            </a:p>
          </p:txBody>
        </p:sp>
        <p:sp>
          <p:nvSpPr>
            <p:cNvPr id="13" name="Flowchart: Summing Junction 12"/>
            <p:cNvSpPr/>
            <p:nvPr/>
          </p:nvSpPr>
          <p:spPr>
            <a:xfrm>
              <a:off x="6444208" y="5301208"/>
              <a:ext cx="360040" cy="360040"/>
            </a:xfrm>
            <a:prstGeom prst="flowChartSummingJunctio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14" name="Flowchart: Summing Junction 13"/>
            <p:cNvSpPr/>
            <p:nvPr/>
          </p:nvSpPr>
          <p:spPr>
            <a:xfrm>
              <a:off x="5652120" y="5301208"/>
              <a:ext cx="360040" cy="360040"/>
            </a:xfrm>
            <a:prstGeom prst="flowChartSummingJunctio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17" name="Flowchart: Or 16"/>
            <p:cNvSpPr>
              <a:spLocks noChangeAspect="1"/>
            </p:cNvSpPr>
            <p:nvPr/>
          </p:nvSpPr>
          <p:spPr>
            <a:xfrm>
              <a:off x="7668344" y="6021288"/>
              <a:ext cx="306324" cy="306324"/>
            </a:xfrm>
            <a:prstGeom prst="flowChar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18" name="Flowchart: Or 17"/>
            <p:cNvSpPr>
              <a:spLocks noChangeAspect="1"/>
            </p:cNvSpPr>
            <p:nvPr/>
          </p:nvSpPr>
          <p:spPr>
            <a:xfrm>
              <a:off x="5705836" y="6021288"/>
              <a:ext cx="306324" cy="306324"/>
            </a:xfrm>
            <a:prstGeom prst="flowChar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19" name="Flowchart: Or 18"/>
            <p:cNvSpPr>
              <a:spLocks noChangeAspect="1"/>
            </p:cNvSpPr>
            <p:nvPr/>
          </p:nvSpPr>
          <p:spPr>
            <a:xfrm>
              <a:off x="6497924" y="6021288"/>
              <a:ext cx="306324" cy="306324"/>
            </a:xfrm>
            <a:prstGeom prst="flowChar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cxnSp>
          <p:nvCxnSpPr>
            <p:cNvPr id="25" name="Elbow Connector 24"/>
            <p:cNvCxnSpPr/>
            <p:nvPr/>
          </p:nvCxnSpPr>
          <p:spPr>
            <a:xfrm rot="5400000">
              <a:off x="3852714" y="5445224"/>
              <a:ext cx="1583382" cy="794"/>
            </a:xfrm>
            <a:prstGeom prst="bentConnector3">
              <a:avLst>
                <a:gd name="adj1" fmla="val 50000"/>
              </a:avLst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Arrow Connector 27"/>
            <p:cNvCxnSpPr>
              <a:endCxn id="18" idx="2"/>
            </p:cNvCxnSpPr>
            <p:nvPr/>
          </p:nvCxnSpPr>
          <p:spPr>
            <a:xfrm>
              <a:off x="4644008" y="6165304"/>
              <a:ext cx="1061828" cy="914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Arrow Connector 29"/>
            <p:cNvCxnSpPr>
              <a:stCxn id="18" idx="6"/>
              <a:endCxn id="19" idx="2"/>
            </p:cNvCxnSpPr>
            <p:nvPr/>
          </p:nvCxnSpPr>
          <p:spPr>
            <a:xfrm>
              <a:off x="6012160" y="6174450"/>
              <a:ext cx="485764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Arrow Connector 31"/>
            <p:cNvCxnSpPr>
              <a:stCxn id="19" idx="6"/>
              <a:endCxn id="17" idx="2"/>
            </p:cNvCxnSpPr>
            <p:nvPr/>
          </p:nvCxnSpPr>
          <p:spPr>
            <a:xfrm>
              <a:off x="6804248" y="6174450"/>
              <a:ext cx="864096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Arrow Connector 33"/>
            <p:cNvCxnSpPr>
              <a:stCxn id="17" idx="6"/>
            </p:cNvCxnSpPr>
            <p:nvPr/>
          </p:nvCxnSpPr>
          <p:spPr>
            <a:xfrm flipV="1">
              <a:off x="7974668" y="6165304"/>
              <a:ext cx="1169332" cy="914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Arrow Connector 35"/>
            <p:cNvCxnSpPr>
              <a:stCxn id="10" idx="3"/>
            </p:cNvCxnSpPr>
            <p:nvPr/>
          </p:nvCxnSpPr>
          <p:spPr>
            <a:xfrm>
              <a:off x="5424560" y="4653136"/>
              <a:ext cx="371576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Arrow Connector 37"/>
            <p:cNvCxnSpPr>
              <a:endCxn id="14" idx="0"/>
            </p:cNvCxnSpPr>
            <p:nvPr/>
          </p:nvCxnSpPr>
          <p:spPr>
            <a:xfrm rot="16200000" flipH="1">
              <a:off x="5490102" y="4959170"/>
              <a:ext cx="648072" cy="3600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Arrow Connector 43"/>
            <p:cNvCxnSpPr>
              <a:stCxn id="14" idx="4"/>
              <a:endCxn id="18" idx="0"/>
            </p:cNvCxnSpPr>
            <p:nvPr/>
          </p:nvCxnSpPr>
          <p:spPr>
            <a:xfrm rot="16200000" flipH="1">
              <a:off x="5665549" y="5827839"/>
              <a:ext cx="360040" cy="2685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Elbow Connector 44"/>
            <p:cNvCxnSpPr/>
            <p:nvPr/>
          </p:nvCxnSpPr>
          <p:spPr>
            <a:xfrm rot="5400000" flipH="1" flipV="1">
              <a:off x="7991983" y="5408823"/>
              <a:ext cx="1512168" cy="794"/>
            </a:xfrm>
            <a:prstGeom prst="bentConnector3">
              <a:avLst>
                <a:gd name="adj1" fmla="val 50000"/>
              </a:avLst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Arrow Connector 49"/>
            <p:cNvCxnSpPr>
              <a:endCxn id="12" idx="3"/>
            </p:cNvCxnSpPr>
            <p:nvPr/>
          </p:nvCxnSpPr>
          <p:spPr>
            <a:xfrm rot="10800000">
              <a:off x="8460432" y="4651162"/>
              <a:ext cx="288032" cy="1975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Arrow Connector 51"/>
            <p:cNvCxnSpPr>
              <a:stCxn id="12" idx="1"/>
              <a:endCxn id="11" idx="3"/>
            </p:cNvCxnSpPr>
            <p:nvPr/>
          </p:nvCxnSpPr>
          <p:spPr>
            <a:xfrm rot="10800000" flipV="1">
              <a:off x="7440784" y="4651160"/>
              <a:ext cx="602982" cy="1975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Arrow Connector 52"/>
            <p:cNvCxnSpPr/>
            <p:nvPr/>
          </p:nvCxnSpPr>
          <p:spPr>
            <a:xfrm rot="10800000">
              <a:off x="6588224" y="4653136"/>
              <a:ext cx="432048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Arrow Connector 55"/>
            <p:cNvCxnSpPr>
              <a:endCxn id="13" idx="0"/>
            </p:cNvCxnSpPr>
            <p:nvPr/>
          </p:nvCxnSpPr>
          <p:spPr>
            <a:xfrm rot="16200000" flipH="1">
              <a:off x="6282190" y="4959170"/>
              <a:ext cx="648072" cy="3600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Arrow Connector 57"/>
            <p:cNvCxnSpPr>
              <a:endCxn id="16" idx="0"/>
            </p:cNvCxnSpPr>
            <p:nvPr/>
          </p:nvCxnSpPr>
          <p:spPr>
            <a:xfrm rot="16200000" flipH="1">
              <a:off x="7434318" y="4959170"/>
              <a:ext cx="648072" cy="3600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Arrow Connector 61"/>
            <p:cNvCxnSpPr>
              <a:stCxn id="13" idx="4"/>
              <a:endCxn id="19" idx="0"/>
            </p:cNvCxnSpPr>
            <p:nvPr/>
          </p:nvCxnSpPr>
          <p:spPr>
            <a:xfrm rot="16200000" flipH="1">
              <a:off x="6457637" y="5827839"/>
              <a:ext cx="360040" cy="2685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7" name="TextBox 66"/>
          <p:cNvSpPr txBox="1"/>
          <p:nvPr/>
        </p:nvSpPr>
        <p:spPr>
          <a:xfrm>
            <a:off x="4499992" y="4221088"/>
            <a:ext cx="5261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x(n)</a:t>
            </a:r>
            <a:endParaRPr lang="en-IN" dirty="0"/>
          </a:p>
        </p:txBody>
      </p:sp>
      <p:sp>
        <p:nvSpPr>
          <p:cNvPr id="68" name="TextBox 67"/>
          <p:cNvSpPr txBox="1"/>
          <p:nvPr/>
        </p:nvSpPr>
        <p:spPr>
          <a:xfrm>
            <a:off x="8676456" y="5733256"/>
            <a:ext cx="5261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y(n)</a:t>
            </a:r>
            <a:endParaRPr lang="en-IN" dirty="0"/>
          </a:p>
        </p:txBody>
      </p:sp>
      <p:sp>
        <p:nvSpPr>
          <p:cNvPr id="69" name="TextBox 68"/>
          <p:cNvSpPr txBox="1"/>
          <p:nvPr/>
        </p:nvSpPr>
        <p:spPr>
          <a:xfrm>
            <a:off x="7930993" y="5301208"/>
            <a:ext cx="60144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19/16</a:t>
            </a:r>
            <a:endParaRPr lang="en-IN" sz="1200" dirty="0"/>
          </a:p>
        </p:txBody>
      </p:sp>
      <p:sp>
        <p:nvSpPr>
          <p:cNvPr id="71" name="TextBox 70"/>
          <p:cNvSpPr txBox="1"/>
          <p:nvPr/>
        </p:nvSpPr>
        <p:spPr>
          <a:xfrm>
            <a:off x="6732240" y="5301208"/>
            <a:ext cx="7200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-15/32</a:t>
            </a:r>
            <a:endParaRPr lang="en-IN" sz="1200" dirty="0"/>
          </a:p>
        </p:txBody>
      </p:sp>
      <p:sp>
        <p:nvSpPr>
          <p:cNvPr id="72" name="TextBox 71"/>
          <p:cNvSpPr txBox="1"/>
          <p:nvPr/>
        </p:nvSpPr>
        <p:spPr>
          <a:xfrm>
            <a:off x="5106906" y="5301208"/>
            <a:ext cx="47320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5/4</a:t>
            </a:r>
            <a:endParaRPr lang="en-IN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Parallel processing IIR filters</a:t>
            </a:r>
            <a:endParaRPr lang="en-IN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22F36-DC26-42E7-B76F-D8C311EA63C6}" type="datetime3">
              <a:rPr lang="en-IN" smtClean="0"/>
              <a:pPr/>
              <a:t>14 November 2014</a:t>
            </a:fld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 M K Engineering  College</a:t>
            </a:r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7384015F-410F-43C4-AC30-3F5E7476EF56}" type="slidenum">
              <a:rPr lang="en-IN" smtClean="0"/>
              <a:pPr/>
              <a:t>9</a:t>
            </a:fld>
            <a:endParaRPr lang="en-IN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Consider 1</a:t>
            </a:r>
            <a:r>
              <a:rPr lang="en-US" baseline="30000" dirty="0" smtClean="0"/>
              <a:t>st</a:t>
            </a:r>
            <a:r>
              <a:rPr lang="en-US" dirty="0" smtClean="0"/>
              <a:t> order IIR filter</a:t>
            </a:r>
          </a:p>
          <a:p>
            <a:endParaRPr lang="en-US" dirty="0" smtClean="0"/>
          </a:p>
          <a:p>
            <a:r>
              <a:rPr lang="en-US" dirty="0" smtClean="0"/>
              <a:t>Pole is located at z=a</a:t>
            </a:r>
          </a:p>
          <a:p>
            <a:r>
              <a:rPr lang="en-US" dirty="0" smtClean="0"/>
              <a:t>y(n)=ay(n-1)+u(n-1)</a:t>
            </a:r>
          </a:p>
          <a:p>
            <a:r>
              <a:rPr lang="en-US" dirty="0" smtClean="0"/>
              <a:t>For 4-Parallel system using look-ahead</a:t>
            </a:r>
          </a:p>
          <a:p>
            <a:r>
              <a:rPr lang="en-US" dirty="0" smtClean="0"/>
              <a:t>y(n+4)=a</a:t>
            </a:r>
            <a:r>
              <a:rPr lang="en-US" baseline="30000" dirty="0" smtClean="0"/>
              <a:t>4</a:t>
            </a:r>
            <a:r>
              <a:rPr lang="en-US" dirty="0" smtClean="0"/>
              <a:t>y(n)+a</a:t>
            </a:r>
            <a:r>
              <a:rPr lang="en-US" baseline="30000" dirty="0" smtClean="0"/>
              <a:t>3</a:t>
            </a:r>
            <a:r>
              <a:rPr lang="en-US" dirty="0" smtClean="0"/>
              <a:t>u(n)+a</a:t>
            </a:r>
            <a:r>
              <a:rPr lang="en-US" baseline="30000" dirty="0" smtClean="0"/>
              <a:t>2</a:t>
            </a:r>
            <a:r>
              <a:rPr lang="en-US" dirty="0" smtClean="0"/>
              <a:t>u(n+1)+au(n+2)+u(n+3)</a:t>
            </a:r>
          </a:p>
          <a:p>
            <a:r>
              <a:rPr lang="en-US" dirty="0" smtClean="0"/>
              <a:t>If n=4k</a:t>
            </a:r>
          </a:p>
          <a:p>
            <a:endParaRPr lang="en-US" dirty="0" smtClean="0"/>
          </a:p>
          <a:p>
            <a:endParaRPr lang="en-IN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1187624" y="1988840"/>
          <a:ext cx="1928813" cy="838200"/>
        </p:xfrm>
        <a:graphic>
          <a:graphicData uri="http://schemas.openxmlformats.org/presentationml/2006/ole">
            <p:oleObj spid="_x0000_s21506" name="Equation" r:id="rId3" imgW="965160" imgH="419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875</TotalTime>
  <Words>501</Words>
  <Application>Microsoft Office PowerPoint</Application>
  <PresentationFormat>On-screen Show (4:3)</PresentationFormat>
  <Paragraphs>134</Paragraphs>
  <Slides>13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Median</vt:lpstr>
      <vt:lpstr>Equation</vt:lpstr>
      <vt:lpstr>PIPELINED AND PARALLEL PROCESSED RECURSIVE FILTERS</vt:lpstr>
      <vt:lpstr>Ist order IIR filter</vt:lpstr>
      <vt:lpstr>First order IIR Filter</vt:lpstr>
      <vt:lpstr>M-Stage Pipelinable 1st order IIR Filter</vt:lpstr>
      <vt:lpstr>Look-ahead pipelining with power-of-2 decomposition</vt:lpstr>
      <vt:lpstr>Pole-Zero position of 1st order IIR Filter</vt:lpstr>
      <vt:lpstr>Clustered look-ahead pipelining</vt:lpstr>
      <vt:lpstr>Example: 2nd order IIR filter</vt:lpstr>
      <vt:lpstr>Parallel processing IIR filters</vt:lpstr>
      <vt:lpstr>Slide 10</vt:lpstr>
      <vt:lpstr>Block processing structure for L=4</vt:lpstr>
      <vt:lpstr>Incremental block processing</vt:lpstr>
      <vt:lpstr>Combined pipelining and parallel processing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PIPELINED AND PARALLEL PROCESSED RECURSIVE FILTERS</dc:title>
  <dc:creator>elwin</dc:creator>
  <cp:lastModifiedBy>Administrator</cp:lastModifiedBy>
  <cp:revision>97</cp:revision>
  <dcterms:created xsi:type="dcterms:W3CDTF">2010-09-16T15:52:28Z</dcterms:created>
  <dcterms:modified xsi:type="dcterms:W3CDTF">2014-11-14T04:25:32Z</dcterms:modified>
</cp:coreProperties>
</file>