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handoutMasterIdLst>
    <p:handoutMasterId r:id="rId70"/>
  </p:handoutMasterIdLst>
  <p:sldIdLst>
    <p:sldId id="259" r:id="rId2"/>
    <p:sldId id="260" r:id="rId3"/>
    <p:sldId id="283" r:id="rId4"/>
    <p:sldId id="399" r:id="rId5"/>
    <p:sldId id="395" r:id="rId6"/>
    <p:sldId id="262" r:id="rId7"/>
    <p:sldId id="263" r:id="rId8"/>
    <p:sldId id="411" r:id="rId9"/>
    <p:sldId id="269" r:id="rId10"/>
    <p:sldId id="270" r:id="rId11"/>
    <p:sldId id="271" r:id="rId12"/>
    <p:sldId id="272" r:id="rId13"/>
    <p:sldId id="273" r:id="rId14"/>
    <p:sldId id="274" r:id="rId15"/>
    <p:sldId id="383" r:id="rId16"/>
    <p:sldId id="278" r:id="rId17"/>
    <p:sldId id="279" r:id="rId18"/>
    <p:sldId id="275" r:id="rId19"/>
    <p:sldId id="280" r:id="rId20"/>
    <p:sldId id="281" r:id="rId21"/>
    <p:sldId id="285" r:id="rId22"/>
    <p:sldId id="287" r:id="rId23"/>
    <p:sldId id="286" r:id="rId24"/>
    <p:sldId id="284" r:id="rId25"/>
    <p:sldId id="294" r:id="rId26"/>
    <p:sldId id="300" r:id="rId27"/>
    <p:sldId id="293" r:id="rId28"/>
    <p:sldId id="295" r:id="rId29"/>
    <p:sldId id="296" r:id="rId30"/>
    <p:sldId id="297" r:id="rId31"/>
    <p:sldId id="306" r:id="rId32"/>
    <p:sldId id="309" r:id="rId33"/>
    <p:sldId id="310" r:id="rId34"/>
    <p:sldId id="308" r:id="rId35"/>
    <p:sldId id="311" r:id="rId36"/>
    <p:sldId id="314" r:id="rId37"/>
    <p:sldId id="313" r:id="rId38"/>
    <p:sldId id="312" r:id="rId39"/>
    <p:sldId id="321" r:id="rId40"/>
    <p:sldId id="323" r:id="rId41"/>
    <p:sldId id="317" r:id="rId42"/>
    <p:sldId id="318" r:id="rId43"/>
    <p:sldId id="320" r:id="rId44"/>
    <p:sldId id="410" r:id="rId45"/>
    <p:sldId id="316" r:id="rId46"/>
    <p:sldId id="400" r:id="rId47"/>
    <p:sldId id="319" r:id="rId48"/>
    <p:sldId id="341" r:id="rId49"/>
    <p:sldId id="340" r:id="rId50"/>
    <p:sldId id="324" r:id="rId51"/>
    <p:sldId id="348" r:id="rId52"/>
    <p:sldId id="404" r:id="rId53"/>
    <p:sldId id="405" r:id="rId54"/>
    <p:sldId id="406" r:id="rId55"/>
    <p:sldId id="353" r:id="rId56"/>
    <p:sldId id="354" r:id="rId57"/>
    <p:sldId id="407" r:id="rId58"/>
    <p:sldId id="355" r:id="rId59"/>
    <p:sldId id="408" r:id="rId60"/>
    <p:sldId id="357" r:id="rId61"/>
    <p:sldId id="358" r:id="rId62"/>
    <p:sldId id="409" r:id="rId63"/>
    <p:sldId id="276" r:id="rId64"/>
    <p:sldId id="412" r:id="rId65"/>
    <p:sldId id="413" r:id="rId66"/>
    <p:sldId id="414" r:id="rId67"/>
    <p:sldId id="415" r:id="rId68"/>
  </p:sldIdLst>
  <p:sldSz cx="9906000" cy="6858000" type="A4"/>
  <p:notesSz cx="7315200" cy="9601200"/>
  <p:custDataLst>
    <p:tags r:id="rId71"/>
  </p:custDataLst>
  <p:defaultTextStyle>
    <a:defPPr>
      <a:defRPr lang="en-GB"/>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F8F8"/>
    <a:srgbClr val="000000"/>
    <a:srgbClr val="FF9900"/>
    <a:srgbClr val="66FF33"/>
    <a:srgbClr val="FFFF00"/>
    <a:srgbClr val="009900"/>
    <a:srgbClr val="3366FF"/>
    <a:srgbClr val="6699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121" autoAdjust="0"/>
    <p:restoredTop sz="94416" autoAdjust="0"/>
  </p:normalViewPr>
  <p:slideViewPr>
    <p:cSldViewPr>
      <p:cViewPr varScale="1">
        <p:scale>
          <a:sx n="66" d="100"/>
          <a:sy n="66" d="100"/>
        </p:scale>
        <p:origin x="-1614" y="-96"/>
      </p:cViewPr>
      <p:guideLst>
        <p:guide orient="horz" pos="2160"/>
        <p:guide pos="3120"/>
      </p:guideLst>
    </p:cSldViewPr>
  </p:slideViewPr>
  <p:notesTextViewPr>
    <p:cViewPr>
      <p:scale>
        <a:sx n="100" d="100"/>
        <a:sy n="100" d="100"/>
      </p:scale>
      <p:origin x="0" y="0"/>
    </p:cViewPr>
  </p:notesTextViewPr>
  <p:sorterViewPr>
    <p:cViewPr>
      <p:scale>
        <a:sx n="66" d="100"/>
        <a:sy n="66" d="100"/>
      </p:scale>
      <p:origin x="0" y="3072"/>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handoutMaster" Target="handoutMasters/handout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pPr>
              <a:defRPr/>
            </a:pPr>
            <a:endParaRPr lang="fr-FR"/>
          </a:p>
        </p:txBody>
      </p:sp>
      <p:sp>
        <p:nvSpPr>
          <p:cNvPr id="22531" name="Rectangle 3"/>
          <p:cNvSpPr>
            <a:spLocks noGrp="1" noChangeArrowheads="1"/>
          </p:cNvSpPr>
          <p:nvPr>
            <p:ph type="dt" sz="quarter" idx="1"/>
          </p:nvPr>
        </p:nvSpPr>
        <p:spPr bwMode="auto">
          <a:xfrm>
            <a:off x="4144963" y="0"/>
            <a:ext cx="3170237" cy="4794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fr-FR"/>
          </a:p>
        </p:txBody>
      </p:sp>
      <p:sp>
        <p:nvSpPr>
          <p:cNvPr id="22532" name="Rectangle 4"/>
          <p:cNvSpPr>
            <a:spLocks noGrp="1" noChangeArrowheads="1"/>
          </p:cNvSpPr>
          <p:nvPr>
            <p:ph type="ftr" sz="quarter" idx="2"/>
          </p:nvPr>
        </p:nvSpPr>
        <p:spPr bwMode="auto">
          <a:xfrm>
            <a:off x="0" y="9121775"/>
            <a:ext cx="3170238" cy="4794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pPr>
              <a:defRPr/>
            </a:pPr>
            <a:endParaRPr lang="fr-FR"/>
          </a:p>
        </p:txBody>
      </p:sp>
      <p:sp>
        <p:nvSpPr>
          <p:cNvPr id="22533" name="Rectangle 5"/>
          <p:cNvSpPr>
            <a:spLocks noGrp="1" noChangeArrowheads="1"/>
          </p:cNvSpPr>
          <p:nvPr>
            <p:ph type="sldNum" sz="quarter" idx="3"/>
          </p:nvPr>
        </p:nvSpPr>
        <p:spPr bwMode="auto">
          <a:xfrm>
            <a:off x="4144963" y="9121775"/>
            <a:ext cx="3170237" cy="4794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pPr>
              <a:defRPr/>
            </a:pPr>
            <a:fld id="{765E00D4-6C90-487E-8D9E-9AB02370228C}" type="slidenum">
              <a:rPr lang="en-GB"/>
              <a:pPr>
                <a:defRPr/>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pPr>
              <a:defRPr/>
            </a:pPr>
            <a:endParaRPr lang="fr-FR"/>
          </a:p>
        </p:txBody>
      </p:sp>
      <p:sp>
        <p:nvSpPr>
          <p:cNvPr id="18435" name="Rectangle 3"/>
          <p:cNvSpPr>
            <a:spLocks noGrp="1" noChangeArrowheads="1"/>
          </p:cNvSpPr>
          <p:nvPr>
            <p:ph type="dt" idx="1"/>
          </p:nvPr>
        </p:nvSpPr>
        <p:spPr bwMode="auto">
          <a:xfrm>
            <a:off x="4144963" y="0"/>
            <a:ext cx="3170237" cy="4794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fr-FR"/>
          </a:p>
        </p:txBody>
      </p:sp>
      <p:sp>
        <p:nvSpPr>
          <p:cNvPr id="71684" name="Rectangle 4"/>
          <p:cNvSpPr>
            <a:spLocks noGrp="1" noRot="1" noChangeAspect="1" noChangeArrowheads="1" noTextEdit="1"/>
          </p:cNvSpPr>
          <p:nvPr>
            <p:ph type="sldImg" idx="2"/>
          </p:nvPr>
        </p:nvSpPr>
        <p:spPr bwMode="auto">
          <a:xfrm>
            <a:off x="1057275" y="719138"/>
            <a:ext cx="5202238" cy="3602037"/>
          </a:xfrm>
          <a:prstGeom prst="rect">
            <a:avLst/>
          </a:prstGeom>
          <a:noFill/>
          <a:ln w="9525">
            <a:solidFill>
              <a:srgbClr val="000000"/>
            </a:solidFill>
            <a:miter lim="800000"/>
            <a:headEnd/>
            <a:tailEnd/>
          </a:ln>
        </p:spPr>
      </p:sp>
      <p:sp>
        <p:nvSpPr>
          <p:cNvPr id="18437" name="Rectangle 5"/>
          <p:cNvSpPr>
            <a:spLocks noGrp="1" noChangeArrowheads="1"/>
          </p:cNvSpPr>
          <p:nvPr>
            <p:ph type="body" sz="quarter" idx="3"/>
          </p:nvPr>
        </p:nvSpPr>
        <p:spPr bwMode="auto">
          <a:xfrm>
            <a:off x="976313" y="4560888"/>
            <a:ext cx="5362575" cy="43211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18438" name="Rectangle 6"/>
          <p:cNvSpPr>
            <a:spLocks noGrp="1" noChangeArrowheads="1"/>
          </p:cNvSpPr>
          <p:nvPr>
            <p:ph type="ftr" sz="quarter" idx="4"/>
          </p:nvPr>
        </p:nvSpPr>
        <p:spPr bwMode="auto">
          <a:xfrm>
            <a:off x="0" y="9121775"/>
            <a:ext cx="3170238" cy="4794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pPr>
              <a:defRPr/>
            </a:pPr>
            <a:endParaRPr lang="fr-FR"/>
          </a:p>
        </p:txBody>
      </p:sp>
      <p:sp>
        <p:nvSpPr>
          <p:cNvPr id="18439" name="Rectangle 7"/>
          <p:cNvSpPr>
            <a:spLocks noGrp="1" noChangeArrowheads="1"/>
          </p:cNvSpPr>
          <p:nvPr>
            <p:ph type="sldNum" sz="quarter" idx="5"/>
          </p:nvPr>
        </p:nvSpPr>
        <p:spPr bwMode="auto">
          <a:xfrm>
            <a:off x="4144963" y="9121775"/>
            <a:ext cx="3170237" cy="4794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pPr>
              <a:defRPr/>
            </a:pPr>
            <a:fld id="{0BE5B10B-1AB1-4326-80FF-8D92A1E1D1C9}"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72FB5FB8-D18A-4163-B61E-2782E617AC4E}" type="slidenum">
              <a:rPr lang="en-GB" smtClean="0">
                <a:latin typeface="Times New Roman" charset="0"/>
              </a:rPr>
              <a:pPr/>
              <a:t>1</a:t>
            </a:fld>
            <a:endParaRPr lang="en-GB" smtClean="0">
              <a:latin typeface="Times New Roman" charset="0"/>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endParaRPr lang="en-US" smtClean="0">
              <a:latin typeface="Times New Roman"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FCE55BBE-7FC6-42F5-B6BA-90CB1FC5D416}" type="slidenum">
              <a:rPr lang="en-GB" smtClean="0">
                <a:latin typeface="Times New Roman" charset="0"/>
              </a:rPr>
              <a:pPr/>
              <a:t>11</a:t>
            </a:fld>
            <a:endParaRPr lang="en-GB" smtClean="0">
              <a:latin typeface="Times New Roman" charset="0"/>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endParaRPr lang="en-US" smtClean="0">
              <a:latin typeface="Times New Roman"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F49E6304-5D46-4AFB-93BD-9EBB068A750C}" type="slidenum">
              <a:rPr lang="en-GB" smtClean="0">
                <a:latin typeface="Times New Roman" charset="0"/>
              </a:rPr>
              <a:pPr/>
              <a:t>12</a:t>
            </a:fld>
            <a:endParaRPr lang="en-GB" smtClean="0">
              <a:latin typeface="Times New Roman" charset="0"/>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endParaRPr lang="en-US" smtClean="0">
              <a:latin typeface="Times New Roman"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53C3FFA1-0262-43F3-B354-159FEA219305}" type="slidenum">
              <a:rPr lang="en-GB" smtClean="0">
                <a:latin typeface="Times New Roman" charset="0"/>
              </a:rPr>
              <a:pPr/>
              <a:t>13</a:t>
            </a:fld>
            <a:endParaRPr lang="en-GB" smtClean="0">
              <a:latin typeface="Times New Roman" charset="0"/>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endParaRPr lang="en-US" smtClean="0">
              <a:latin typeface="Times New Roman"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E097A6CC-5EDB-4DB6-A94E-9947DE18232A}" type="slidenum">
              <a:rPr lang="en-GB" smtClean="0">
                <a:latin typeface="Times New Roman" charset="0"/>
              </a:rPr>
              <a:pPr/>
              <a:t>14</a:t>
            </a:fld>
            <a:endParaRPr lang="en-GB" smtClean="0">
              <a:latin typeface="Times New Roman" charset="0"/>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endParaRPr lang="en-US" smtClean="0">
              <a:latin typeface="Times New Roman"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1897538D-8E6F-42B2-9298-7316C336EA65}" type="slidenum">
              <a:rPr lang="en-GB" smtClean="0">
                <a:latin typeface="Times New Roman" charset="0"/>
              </a:rPr>
              <a:pPr/>
              <a:t>15</a:t>
            </a:fld>
            <a:endParaRPr lang="en-GB" smtClean="0">
              <a:latin typeface="Times New Roman"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endParaRPr lang="en-US" smtClean="0">
              <a:latin typeface="Times New Roman"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D9681368-113F-4FE3-9D49-8DED87591E19}" type="slidenum">
              <a:rPr lang="en-GB" smtClean="0">
                <a:latin typeface="Times New Roman" charset="0"/>
              </a:rPr>
              <a:pPr/>
              <a:t>16</a:t>
            </a:fld>
            <a:endParaRPr lang="en-GB" smtClean="0">
              <a:latin typeface="Times New Roman" charset="0"/>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endParaRPr lang="en-US" smtClean="0">
              <a:latin typeface="Times New Roman"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61C49491-905E-43DF-A24A-F04DD5865468}" type="slidenum">
              <a:rPr lang="en-GB" smtClean="0">
                <a:latin typeface="Times New Roman" charset="0"/>
              </a:rPr>
              <a:pPr/>
              <a:t>17</a:t>
            </a:fld>
            <a:endParaRPr lang="en-GB" smtClean="0">
              <a:latin typeface="Times New Roman" charset="0"/>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endParaRPr lang="en-US" smtClean="0">
              <a:latin typeface="Times New Roman"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7D579A38-5FD9-4EBB-BA3E-8847FC207C8C}" type="slidenum">
              <a:rPr lang="en-GB" smtClean="0">
                <a:latin typeface="Times New Roman" charset="0"/>
              </a:rPr>
              <a:pPr/>
              <a:t>18</a:t>
            </a:fld>
            <a:endParaRPr lang="en-GB" smtClean="0">
              <a:latin typeface="Times New Roman"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endParaRPr lang="en-US" smtClean="0">
              <a:latin typeface="Times New Roman"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E1F4558C-7441-4B6B-B4E4-45C74139CBE2}" type="slidenum">
              <a:rPr lang="en-GB" smtClean="0">
                <a:latin typeface="Times New Roman" charset="0"/>
              </a:rPr>
              <a:pPr/>
              <a:t>19</a:t>
            </a:fld>
            <a:endParaRPr lang="en-GB" smtClean="0">
              <a:latin typeface="Times New Roman" charset="0"/>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endParaRPr lang="en-US" smtClean="0">
              <a:latin typeface="Times New Roman"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330ACF1F-9288-4ED8-8484-76103D44C431}" type="slidenum">
              <a:rPr lang="en-GB" smtClean="0">
                <a:latin typeface="Times New Roman" charset="0"/>
              </a:rPr>
              <a:pPr/>
              <a:t>20</a:t>
            </a:fld>
            <a:endParaRPr lang="en-GB" smtClean="0">
              <a:latin typeface="Times New Roman" charset="0"/>
            </a:endParaRP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pPr eaLnBrk="1" hangingPunct="1"/>
            <a:endParaRPr lang="en-US" smtClean="0">
              <a:latin typeface="Times New Roman"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B5121CB4-C63A-49F2-9028-70027C680678}" type="slidenum">
              <a:rPr lang="en-GB" smtClean="0">
                <a:latin typeface="Times New Roman" charset="0"/>
              </a:rPr>
              <a:pPr/>
              <a:t>2</a:t>
            </a:fld>
            <a:endParaRPr lang="en-GB" smtClean="0">
              <a:latin typeface="Times New Roman" charset="0"/>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endParaRPr lang="en-US" smtClean="0">
              <a:latin typeface="Times New Roman"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55AB050E-1F91-484A-8B04-2830775E9A5A}" type="slidenum">
              <a:rPr lang="en-GB" smtClean="0">
                <a:latin typeface="Times New Roman" charset="0"/>
              </a:rPr>
              <a:pPr/>
              <a:t>21</a:t>
            </a:fld>
            <a:endParaRPr lang="en-GB" smtClean="0">
              <a:latin typeface="Times New Roman" charset="0"/>
            </a:endParaRPr>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pPr eaLnBrk="1" hangingPunct="1"/>
            <a:endParaRPr lang="en-US" smtClean="0">
              <a:latin typeface="Times New Roman"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B5E6504F-0413-4551-94ED-BEBE935E72BB}" type="slidenum">
              <a:rPr lang="en-GB" smtClean="0">
                <a:latin typeface="Times New Roman" charset="0"/>
              </a:rPr>
              <a:pPr/>
              <a:t>22</a:t>
            </a:fld>
            <a:endParaRPr lang="en-GB" smtClean="0">
              <a:latin typeface="Times New Roman" charset="0"/>
            </a:endParaRPr>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pPr eaLnBrk="1" hangingPunct="1"/>
            <a:endParaRPr lang="en-US" smtClean="0">
              <a:latin typeface="Times New Roman"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E00FA9A5-63B3-4E0E-9B23-4261BA4D622F}" type="slidenum">
              <a:rPr lang="en-GB" smtClean="0">
                <a:latin typeface="Times New Roman" charset="0"/>
              </a:rPr>
              <a:pPr/>
              <a:t>23</a:t>
            </a:fld>
            <a:endParaRPr lang="en-GB" smtClean="0">
              <a:latin typeface="Times New Roman" charset="0"/>
            </a:endParaRPr>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pPr eaLnBrk="1" hangingPunct="1"/>
            <a:endParaRPr lang="en-US" smtClean="0">
              <a:latin typeface="Times New Roman"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F9284520-29A8-4982-B845-7638A750F227}" type="slidenum">
              <a:rPr lang="en-GB" smtClean="0">
                <a:latin typeface="Times New Roman" charset="0"/>
              </a:rPr>
              <a:pPr/>
              <a:t>24</a:t>
            </a:fld>
            <a:endParaRPr lang="en-GB" smtClean="0">
              <a:latin typeface="Times New Roman" charset="0"/>
            </a:endParaRPr>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pPr eaLnBrk="1" hangingPunct="1"/>
            <a:endParaRPr lang="en-US" smtClean="0">
              <a:latin typeface="Times New Roman"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F0C011E6-E7F1-4935-9C36-DD8A0A4DE581}" type="slidenum">
              <a:rPr lang="en-GB" smtClean="0">
                <a:latin typeface="Times New Roman" charset="0"/>
              </a:rPr>
              <a:pPr/>
              <a:t>25</a:t>
            </a:fld>
            <a:endParaRPr lang="en-GB" smtClean="0">
              <a:latin typeface="Times New Roman" charset="0"/>
            </a:endParaRPr>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pPr eaLnBrk="1" hangingPunct="1"/>
            <a:endParaRPr lang="en-US" smtClean="0">
              <a:latin typeface="Times New Roman"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431495E7-F43A-4EE9-86A6-1EADE5E5CDFE}" type="slidenum">
              <a:rPr lang="en-GB" smtClean="0">
                <a:latin typeface="Times New Roman" charset="0"/>
              </a:rPr>
              <a:pPr/>
              <a:t>26</a:t>
            </a:fld>
            <a:endParaRPr lang="en-GB" smtClean="0">
              <a:latin typeface="Times New Roman" charset="0"/>
            </a:endParaRP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pPr eaLnBrk="1" hangingPunct="1"/>
            <a:endParaRPr lang="en-US" smtClean="0">
              <a:latin typeface="Times New Roman"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EABAF87E-4AFC-432E-A2E9-C3379A1649ED}" type="slidenum">
              <a:rPr lang="en-GB" smtClean="0">
                <a:latin typeface="Times New Roman" charset="0"/>
              </a:rPr>
              <a:pPr/>
              <a:t>27</a:t>
            </a:fld>
            <a:endParaRPr lang="en-GB" smtClean="0">
              <a:latin typeface="Times New Roman" charset="0"/>
            </a:endParaRPr>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pPr eaLnBrk="1" hangingPunct="1"/>
            <a:endParaRPr lang="en-US" smtClean="0">
              <a:latin typeface="Times New Roman"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4AD71DB5-1545-412D-8DC6-C6FFDDA0680D}" type="slidenum">
              <a:rPr lang="en-GB" smtClean="0">
                <a:latin typeface="Times New Roman" charset="0"/>
              </a:rPr>
              <a:pPr/>
              <a:t>28</a:t>
            </a:fld>
            <a:endParaRPr lang="en-GB" smtClean="0">
              <a:latin typeface="Times New Roman" charset="0"/>
            </a:endParaRPr>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pPr eaLnBrk="1" hangingPunct="1"/>
            <a:endParaRPr lang="en-US" smtClean="0">
              <a:latin typeface="Times New Roman"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D85F0F15-5B4B-4C40-BF87-73C78D0383A6}" type="slidenum">
              <a:rPr lang="en-GB" smtClean="0">
                <a:latin typeface="Times New Roman" charset="0"/>
              </a:rPr>
              <a:pPr/>
              <a:t>29</a:t>
            </a:fld>
            <a:endParaRPr lang="en-GB" smtClean="0">
              <a:latin typeface="Times New Roman" charset="0"/>
            </a:endParaRPr>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pPr eaLnBrk="1" hangingPunct="1"/>
            <a:endParaRPr lang="en-US" smtClean="0">
              <a:latin typeface="Times New Roman"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747DFE92-512D-4A17-AFFA-999F039BB325}" type="slidenum">
              <a:rPr lang="en-GB" smtClean="0">
                <a:latin typeface="Times New Roman" charset="0"/>
              </a:rPr>
              <a:pPr/>
              <a:t>30</a:t>
            </a:fld>
            <a:endParaRPr lang="en-GB" smtClean="0">
              <a:latin typeface="Times New Roman" charset="0"/>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pPr eaLnBrk="1" hangingPunct="1"/>
            <a:endParaRPr lang="en-US" smtClean="0">
              <a:latin typeface="Times New Roman"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167A3116-134C-4CFF-B60C-455FB9F3074A}" type="slidenum">
              <a:rPr lang="en-GB" smtClean="0">
                <a:latin typeface="Times New Roman" charset="0"/>
              </a:rPr>
              <a:pPr/>
              <a:t>3</a:t>
            </a:fld>
            <a:endParaRPr lang="en-GB" smtClean="0">
              <a:latin typeface="Times New Roman" charset="0"/>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endParaRPr lang="en-US" smtClean="0">
              <a:latin typeface="Times New Roman"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4496E05C-C0FC-48A2-A1FE-DD97EFF2444A}" type="slidenum">
              <a:rPr lang="en-GB" smtClean="0">
                <a:latin typeface="Times New Roman" charset="0"/>
              </a:rPr>
              <a:pPr/>
              <a:t>31</a:t>
            </a:fld>
            <a:endParaRPr lang="en-GB" smtClean="0">
              <a:latin typeface="Times New Roman" charset="0"/>
            </a:endParaRPr>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p:spPr>
        <p:txBody>
          <a:bodyPr/>
          <a:lstStyle/>
          <a:p>
            <a:pPr eaLnBrk="1" hangingPunct="1"/>
            <a:endParaRPr lang="en-US" smtClean="0">
              <a:latin typeface="Times New Roman"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02DCF05C-A950-4F8B-8B59-4283D7C824C9}" type="slidenum">
              <a:rPr lang="en-GB" smtClean="0">
                <a:latin typeface="Times New Roman" charset="0"/>
              </a:rPr>
              <a:pPr/>
              <a:t>32</a:t>
            </a:fld>
            <a:endParaRPr lang="en-GB" smtClean="0">
              <a:latin typeface="Times New Roman" charset="0"/>
            </a:endParaRPr>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pPr eaLnBrk="1" hangingPunct="1"/>
            <a:endParaRPr lang="en-US" smtClean="0">
              <a:latin typeface="Times New Roman"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E6EB7C0E-3664-423D-B9E9-708D99FCF63F}" type="slidenum">
              <a:rPr lang="en-GB" smtClean="0">
                <a:latin typeface="Times New Roman" charset="0"/>
              </a:rPr>
              <a:pPr/>
              <a:t>33</a:t>
            </a:fld>
            <a:endParaRPr lang="en-GB" smtClean="0">
              <a:latin typeface="Times New Roman" charset="0"/>
            </a:endParaRPr>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pPr eaLnBrk="1" hangingPunct="1"/>
            <a:endParaRPr lang="en-US" smtClean="0">
              <a:latin typeface="Times New Roman"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0C21206C-0082-4AAA-A900-B5BB5F7D0153}" type="slidenum">
              <a:rPr lang="en-GB" smtClean="0">
                <a:latin typeface="Times New Roman" charset="0"/>
              </a:rPr>
              <a:pPr/>
              <a:t>34</a:t>
            </a:fld>
            <a:endParaRPr lang="en-GB" smtClean="0">
              <a:latin typeface="Times New Roman" charset="0"/>
            </a:endParaRPr>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pPr eaLnBrk="1" hangingPunct="1"/>
            <a:endParaRPr lang="en-US" smtClean="0">
              <a:latin typeface="Times New Roman"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0C6C3E48-73F9-4008-97EC-36F61727C20D}" type="slidenum">
              <a:rPr lang="en-GB" smtClean="0">
                <a:latin typeface="Times New Roman" charset="0"/>
              </a:rPr>
              <a:pPr/>
              <a:t>35</a:t>
            </a:fld>
            <a:endParaRPr lang="en-GB" smtClean="0">
              <a:latin typeface="Times New Roman" charset="0"/>
            </a:endParaRPr>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p:spPr>
        <p:txBody>
          <a:bodyPr/>
          <a:lstStyle/>
          <a:p>
            <a:pPr eaLnBrk="1" hangingPunct="1"/>
            <a:endParaRPr lang="en-US" smtClean="0">
              <a:latin typeface="Times New Roman"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6BE33F08-DD5E-4649-8736-19E6D3C1B7DF}" type="slidenum">
              <a:rPr lang="en-GB" smtClean="0">
                <a:latin typeface="Times New Roman" charset="0"/>
              </a:rPr>
              <a:pPr/>
              <a:t>36</a:t>
            </a:fld>
            <a:endParaRPr lang="en-GB" smtClean="0">
              <a:latin typeface="Times New Roman" charset="0"/>
            </a:endParaRPr>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pPr eaLnBrk="1" hangingPunct="1"/>
            <a:endParaRPr lang="en-US" smtClean="0">
              <a:latin typeface="Times New Roman"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2C1D4083-3E61-4687-8267-58E42390CAB8}" type="slidenum">
              <a:rPr lang="en-GB" smtClean="0">
                <a:latin typeface="Times New Roman" charset="0"/>
              </a:rPr>
              <a:pPr/>
              <a:t>37</a:t>
            </a:fld>
            <a:endParaRPr lang="en-GB" smtClean="0">
              <a:latin typeface="Times New Roman" charset="0"/>
            </a:endParaRPr>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pPr eaLnBrk="1" hangingPunct="1"/>
            <a:endParaRPr lang="en-US" smtClean="0">
              <a:latin typeface="Times New Roman"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3C53FF61-0ABA-4D47-A70F-3B9D3D92ADF6}" type="slidenum">
              <a:rPr lang="en-GB" smtClean="0">
                <a:latin typeface="Times New Roman" charset="0"/>
              </a:rPr>
              <a:pPr/>
              <a:t>38</a:t>
            </a:fld>
            <a:endParaRPr lang="en-GB" smtClean="0">
              <a:latin typeface="Times New Roman" charset="0"/>
            </a:endParaRPr>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pPr eaLnBrk="1" hangingPunct="1"/>
            <a:endParaRPr lang="en-US" smtClean="0">
              <a:latin typeface="Times New Roman"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8A32576F-7446-4D00-AB31-084AFA8F7991}" type="slidenum">
              <a:rPr lang="en-GB" smtClean="0">
                <a:latin typeface="Times New Roman" charset="0"/>
              </a:rPr>
              <a:pPr/>
              <a:t>39</a:t>
            </a:fld>
            <a:endParaRPr lang="en-GB" smtClean="0">
              <a:latin typeface="Times New Roman" charset="0"/>
            </a:endParaRPr>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pPr eaLnBrk="1" hangingPunct="1"/>
            <a:endParaRPr lang="en-US" smtClean="0">
              <a:latin typeface="Times New Roman"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70B1F431-A921-4658-B3D3-A1645FBD7F4E}" type="slidenum">
              <a:rPr lang="en-GB" smtClean="0">
                <a:latin typeface="Times New Roman" charset="0"/>
              </a:rPr>
              <a:pPr/>
              <a:t>40</a:t>
            </a:fld>
            <a:endParaRPr lang="en-GB" smtClean="0">
              <a:latin typeface="Times New Roman" charset="0"/>
            </a:endParaRPr>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p:spPr>
        <p:txBody>
          <a:bodyPr/>
          <a:lstStyle/>
          <a:p>
            <a:pPr eaLnBrk="1" hangingPunct="1"/>
            <a:endParaRPr lang="en-US" smtClean="0">
              <a:latin typeface="Times New Roman"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572BB965-4900-4FBC-B94D-99943007D81B}" type="slidenum">
              <a:rPr lang="en-GB" smtClean="0">
                <a:latin typeface="Times New Roman" charset="0"/>
              </a:rPr>
              <a:pPr/>
              <a:t>5</a:t>
            </a:fld>
            <a:endParaRPr lang="en-GB" smtClean="0">
              <a:latin typeface="Times New Roman" charset="0"/>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US" smtClean="0">
              <a:latin typeface="Times New Roman"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891C38C6-5DB9-41E7-BC02-006C9D5BB2A2}" type="slidenum">
              <a:rPr lang="en-GB" smtClean="0">
                <a:latin typeface="Times New Roman" charset="0"/>
              </a:rPr>
              <a:pPr/>
              <a:t>41</a:t>
            </a:fld>
            <a:endParaRPr lang="en-GB" smtClean="0">
              <a:latin typeface="Times New Roman" charset="0"/>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pPr eaLnBrk="1" hangingPunct="1"/>
            <a:endParaRPr lang="en-US" smtClean="0">
              <a:latin typeface="Times New Roman"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AB8A8475-1718-4680-AABE-7DB2112D9276}" type="slidenum">
              <a:rPr lang="en-GB" smtClean="0">
                <a:latin typeface="Times New Roman" charset="0"/>
              </a:rPr>
              <a:pPr/>
              <a:t>42</a:t>
            </a:fld>
            <a:endParaRPr lang="en-GB" smtClean="0">
              <a:latin typeface="Times New Roman" charset="0"/>
            </a:endParaRPr>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pPr eaLnBrk="1" hangingPunct="1"/>
            <a:endParaRPr lang="en-US" smtClean="0">
              <a:latin typeface="Times New Roman"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73B61298-031E-4994-BD8F-FA5B321ED5F6}" type="slidenum">
              <a:rPr lang="en-GB" smtClean="0">
                <a:latin typeface="Times New Roman" charset="0"/>
              </a:rPr>
              <a:pPr/>
              <a:t>43</a:t>
            </a:fld>
            <a:endParaRPr lang="en-GB" smtClean="0">
              <a:latin typeface="Times New Roman" charset="0"/>
            </a:endParaRPr>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pPr eaLnBrk="1" hangingPunct="1"/>
            <a:endParaRPr lang="en-US" smtClean="0">
              <a:latin typeface="Times New Roman"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76F7D6E1-0C69-4736-AC37-415891AB6683}" type="slidenum">
              <a:rPr lang="en-GB" smtClean="0">
                <a:latin typeface="Times New Roman" charset="0"/>
              </a:rPr>
              <a:pPr/>
              <a:t>45</a:t>
            </a:fld>
            <a:endParaRPr lang="en-GB" smtClean="0">
              <a:latin typeface="Times New Roman" charset="0"/>
            </a:endParaRPr>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pPr eaLnBrk="1" hangingPunct="1"/>
            <a:endParaRPr lang="en-US" smtClean="0">
              <a:latin typeface="Times New Roman"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C5E29F94-B48E-4364-98B7-9DD88AEFE391}" type="slidenum">
              <a:rPr lang="en-GB" smtClean="0">
                <a:latin typeface="Times New Roman" charset="0"/>
              </a:rPr>
              <a:pPr/>
              <a:t>47</a:t>
            </a:fld>
            <a:endParaRPr lang="en-GB" smtClean="0">
              <a:latin typeface="Times New Roman" charset="0"/>
            </a:endParaRPr>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pPr eaLnBrk="1" hangingPunct="1"/>
            <a:endParaRPr lang="en-US" smtClean="0">
              <a:latin typeface="Times New Roman"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71157FBF-B53A-4DA3-BCE2-56E4A0F7E4DF}" type="slidenum">
              <a:rPr lang="en-GB" smtClean="0">
                <a:latin typeface="Times New Roman" charset="0"/>
              </a:rPr>
              <a:pPr/>
              <a:t>48</a:t>
            </a:fld>
            <a:endParaRPr lang="en-GB" smtClean="0">
              <a:latin typeface="Times New Roman" charset="0"/>
            </a:endParaRPr>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pPr eaLnBrk="1" hangingPunct="1"/>
            <a:endParaRPr lang="en-US" smtClean="0">
              <a:latin typeface="Times New Roman"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45B81C1C-1130-4F28-BDEB-0D4592300432}" type="slidenum">
              <a:rPr lang="en-GB" smtClean="0">
                <a:latin typeface="Times New Roman" charset="0"/>
              </a:rPr>
              <a:pPr/>
              <a:t>49</a:t>
            </a:fld>
            <a:endParaRPr lang="en-GB" smtClean="0">
              <a:latin typeface="Times New Roman" charset="0"/>
            </a:endParaRPr>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p:spPr>
        <p:txBody>
          <a:bodyPr/>
          <a:lstStyle/>
          <a:p>
            <a:pPr eaLnBrk="1" hangingPunct="1"/>
            <a:endParaRPr lang="en-US" smtClean="0">
              <a:latin typeface="Times New Roman"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F4995C0F-081C-4908-A8B7-DD80CE3B5A28}" type="slidenum">
              <a:rPr lang="en-GB" smtClean="0">
                <a:latin typeface="Times New Roman" charset="0"/>
              </a:rPr>
              <a:pPr/>
              <a:t>50</a:t>
            </a:fld>
            <a:endParaRPr lang="en-GB" smtClean="0">
              <a:latin typeface="Times New Roman" charset="0"/>
            </a:endParaRPr>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p:spPr>
        <p:txBody>
          <a:bodyPr/>
          <a:lstStyle/>
          <a:p>
            <a:pPr eaLnBrk="1" hangingPunct="1"/>
            <a:endParaRPr lang="en-US" smtClean="0">
              <a:latin typeface="Times New Roman"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49CA1243-1391-49FA-BE3E-105078952919}" type="slidenum">
              <a:rPr lang="en-GB" smtClean="0">
                <a:latin typeface="Times New Roman" charset="0"/>
              </a:rPr>
              <a:pPr/>
              <a:t>51</a:t>
            </a:fld>
            <a:endParaRPr lang="en-GB" smtClean="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p:spPr>
        <p:txBody>
          <a:bodyPr/>
          <a:lstStyle/>
          <a:p>
            <a:pPr eaLnBrk="1" hangingPunct="1"/>
            <a:endParaRPr lang="en-US" smtClean="0">
              <a:latin typeface="Times New Roman"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FE598CEE-C69C-4A3B-B4E6-3FFA8983B948}" type="slidenum">
              <a:rPr lang="en-GB" smtClean="0">
                <a:latin typeface="Times New Roman" charset="0"/>
              </a:rPr>
              <a:pPr/>
              <a:t>55</a:t>
            </a:fld>
            <a:endParaRPr lang="en-GB" smtClean="0">
              <a:latin typeface="Times New Roman" charset="0"/>
            </a:endParaRPr>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p:spPr>
        <p:txBody>
          <a:bodyPr/>
          <a:lstStyle/>
          <a:p>
            <a:pPr eaLnBrk="1" hangingPunct="1"/>
            <a:endParaRPr lang="en-US" smtClean="0">
              <a:latin typeface="Times New Roman"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005F1E56-6B44-4CAC-9787-0E0DA902C34E}" type="slidenum">
              <a:rPr lang="en-GB" smtClean="0">
                <a:latin typeface="Times New Roman" charset="0"/>
              </a:rPr>
              <a:pPr/>
              <a:t>6</a:t>
            </a:fld>
            <a:endParaRPr lang="en-GB" smtClean="0">
              <a:latin typeface="Times New Roman" charset="0"/>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endParaRPr lang="en-US" smtClean="0">
              <a:latin typeface="Times New Roman"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fld id="{BEC9CAC3-7F5D-438F-8BE3-04CEDBF94C9F}" type="slidenum">
              <a:rPr lang="en-GB" smtClean="0">
                <a:latin typeface="Times New Roman" charset="0"/>
              </a:rPr>
              <a:pPr/>
              <a:t>56</a:t>
            </a:fld>
            <a:endParaRPr lang="en-GB" smtClean="0">
              <a:latin typeface="Times New Roman" charset="0"/>
            </a:endParaRPr>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p:spPr>
        <p:txBody>
          <a:bodyPr/>
          <a:lstStyle/>
          <a:p>
            <a:pPr eaLnBrk="1" hangingPunct="1"/>
            <a:endParaRPr lang="en-US" smtClean="0">
              <a:latin typeface="Times New Roman"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p>
            <a:fld id="{0D12AC2B-E62F-43CE-B217-4730C1E86251}" type="slidenum">
              <a:rPr lang="en-GB" smtClean="0">
                <a:latin typeface="Times New Roman" charset="0"/>
              </a:rPr>
              <a:pPr/>
              <a:t>58</a:t>
            </a:fld>
            <a:endParaRPr lang="en-GB" smtClean="0">
              <a:latin typeface="Times New Roman" charset="0"/>
            </a:endParaRPr>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p:spPr>
        <p:txBody>
          <a:bodyPr/>
          <a:lstStyle/>
          <a:p>
            <a:pPr eaLnBrk="1" hangingPunct="1"/>
            <a:endParaRPr lang="en-US" smtClean="0">
              <a:latin typeface="Times New Roman"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6A938BC5-2491-48E7-B00D-EB4467497619}" type="slidenum">
              <a:rPr lang="en-GB" smtClean="0">
                <a:latin typeface="Times New Roman" charset="0"/>
              </a:rPr>
              <a:pPr/>
              <a:t>60</a:t>
            </a:fld>
            <a:endParaRPr lang="en-GB" smtClean="0">
              <a:latin typeface="Times New Roman" charset="0"/>
            </a:endParaRPr>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p:spPr>
        <p:txBody>
          <a:bodyPr/>
          <a:lstStyle/>
          <a:p>
            <a:pPr eaLnBrk="1" hangingPunct="1"/>
            <a:endParaRPr lang="en-US" smtClean="0">
              <a:latin typeface="Times New Roman"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DC2AFF90-9212-4A81-8248-18398F4C467D}" type="slidenum">
              <a:rPr lang="en-GB" smtClean="0">
                <a:latin typeface="Times New Roman" charset="0"/>
              </a:rPr>
              <a:pPr/>
              <a:t>61</a:t>
            </a:fld>
            <a:endParaRPr lang="en-GB" smtClean="0">
              <a:latin typeface="Times New Roman" charset="0"/>
            </a:endParaRPr>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p:spPr>
        <p:txBody>
          <a:bodyPr/>
          <a:lstStyle/>
          <a:p>
            <a:pPr eaLnBrk="1" hangingPunct="1"/>
            <a:endParaRPr lang="en-US" smtClean="0">
              <a:latin typeface="Times New Roman"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204E2538-E2EE-4952-A202-2C1D6C594280}" type="slidenum">
              <a:rPr lang="en-GB" smtClean="0">
                <a:latin typeface="Times New Roman" charset="0"/>
              </a:rPr>
              <a:pPr/>
              <a:t>62</a:t>
            </a:fld>
            <a:endParaRPr lang="en-GB" smtClean="0">
              <a:latin typeface="Times New Roman" charset="0"/>
            </a:endParaRPr>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p:spPr>
        <p:txBody>
          <a:bodyPr/>
          <a:lstStyle/>
          <a:p>
            <a:pPr eaLnBrk="1" hangingPunct="1"/>
            <a:endParaRPr lang="en-US" smtClean="0">
              <a:latin typeface="Times New Roman"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p>
            <a:fld id="{5447A012-4752-446F-BAED-0B4B1CFDFC3C}" type="slidenum">
              <a:rPr lang="en-GB" smtClean="0">
                <a:latin typeface="Times New Roman" charset="0"/>
              </a:rPr>
              <a:pPr/>
              <a:t>63</a:t>
            </a:fld>
            <a:endParaRPr lang="en-GB" smtClean="0">
              <a:latin typeface="Times New Roman" charset="0"/>
            </a:endParaRPr>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p:spPr>
        <p:txBody>
          <a:bodyPr/>
          <a:lstStyle/>
          <a:p>
            <a:pPr eaLnBrk="1" hangingPunct="1"/>
            <a:endParaRPr lang="en-US" smtClean="0">
              <a:latin typeface="Times New Roman"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p>
            <a:fld id="{4C93A3E9-8870-4EC1-9351-51BD337AC5AA}" type="slidenum">
              <a:rPr lang="en-GB" smtClean="0">
                <a:latin typeface="Times New Roman" charset="0"/>
              </a:rPr>
              <a:pPr/>
              <a:t>65</a:t>
            </a:fld>
            <a:endParaRPr lang="en-GB" smtClean="0">
              <a:latin typeface="Times New Roman" charset="0"/>
            </a:endParaRPr>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p:spPr>
        <p:txBody>
          <a:bodyPr/>
          <a:lstStyle/>
          <a:p>
            <a:endParaRPr lang="en-US" smtClean="0">
              <a:latin typeface="Times New Roman"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FC3C669A-45F2-4878-9BE1-0032EC90ED6D}" type="slidenum">
              <a:rPr lang="en-GB" smtClean="0">
                <a:latin typeface="Times New Roman" charset="0"/>
              </a:rPr>
              <a:pPr/>
              <a:t>66</a:t>
            </a:fld>
            <a:endParaRPr lang="en-GB" smtClean="0">
              <a:latin typeface="Times New Roman" charset="0"/>
            </a:endParaRPr>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p:spPr>
        <p:txBody>
          <a:bodyPr/>
          <a:lstStyle/>
          <a:p>
            <a:endParaRPr lang="en-US" smtClean="0">
              <a:latin typeface="Times New Roman"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p>
            <a:fld id="{77B39565-84C6-49AC-BF4F-4643A7D4EB8B}" type="slidenum">
              <a:rPr lang="en-GB" smtClean="0">
                <a:latin typeface="Times New Roman" charset="0"/>
              </a:rPr>
              <a:pPr/>
              <a:t>67</a:t>
            </a:fld>
            <a:endParaRPr lang="en-GB" smtClean="0">
              <a:latin typeface="Times New Roman" charset="0"/>
            </a:endParaRPr>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p:spPr>
        <p:txBody>
          <a:bodyPr/>
          <a:lstStyle/>
          <a:p>
            <a:endParaRPr lang="en-US" smtClean="0">
              <a:latin typeface="Times New Roman"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AC62D418-03BF-42E6-BC2F-68B106EF71C9}" type="slidenum">
              <a:rPr lang="en-GB" smtClean="0">
                <a:latin typeface="Times New Roman" charset="0"/>
              </a:rPr>
              <a:pPr/>
              <a:t>7</a:t>
            </a:fld>
            <a:endParaRPr lang="en-GB" smtClean="0">
              <a:latin typeface="Times New Roman" charset="0"/>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en-US" smtClean="0">
              <a:latin typeface="Times New Roman"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8CBDF902-9FCA-4D23-A0C0-13562B37F550}" type="slidenum">
              <a:rPr lang="en-GB" smtClean="0">
                <a:latin typeface="Times New Roman" charset="0"/>
              </a:rPr>
              <a:pPr/>
              <a:t>8</a:t>
            </a:fld>
            <a:endParaRPr lang="en-GB" smtClean="0">
              <a:latin typeface="Times New Roman" charset="0"/>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endParaRPr lang="en-US" smtClean="0">
              <a:latin typeface="Times New Roman"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EB8FBDCC-B2D2-46BF-A3A7-90EA7F90A5A4}" type="slidenum">
              <a:rPr lang="en-GB" smtClean="0">
                <a:latin typeface="Times New Roman" charset="0"/>
              </a:rPr>
              <a:pPr/>
              <a:t>9</a:t>
            </a:fld>
            <a:endParaRPr lang="en-GB" smtClean="0">
              <a:latin typeface="Times New Roman" charset="0"/>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endParaRPr lang="en-US" smtClean="0">
              <a:latin typeface="Times New Roman"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505080F1-32F5-4579-868E-D18C7017183B}" type="slidenum">
              <a:rPr lang="en-GB" smtClean="0">
                <a:latin typeface="Times New Roman" charset="0"/>
              </a:rPr>
              <a:pPr/>
              <a:t>10</a:t>
            </a:fld>
            <a:endParaRPr lang="en-GB" smtClean="0">
              <a:latin typeface="Times New Roman" charset="0"/>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endParaRPr lang="en-US" smtClean="0">
              <a:latin typeface="Times New Roman"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Text Box 1030"/>
          <p:cNvSpPr txBox="1">
            <a:spLocks noChangeArrowheads="1"/>
          </p:cNvSpPr>
          <p:nvPr/>
        </p:nvSpPr>
        <p:spPr bwMode="auto">
          <a:xfrm>
            <a:off x="9144000" y="6400800"/>
            <a:ext cx="422275" cy="250825"/>
          </a:xfrm>
          <a:prstGeom prst="rect">
            <a:avLst/>
          </a:prstGeom>
          <a:noFill/>
          <a:ln w="9525">
            <a:noFill/>
            <a:miter lim="800000"/>
            <a:headEnd/>
            <a:tailEnd/>
          </a:ln>
          <a:effectLst/>
        </p:spPr>
        <p:txBody>
          <a:bodyPr wrap="none" lIns="97256" tIns="48628" rIns="97256" bIns="48628">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defRPr/>
            </a:pPr>
            <a:fld id="{FFBF1929-AC5D-4A82-AD41-6AE0503E0828}" type="slidenum">
              <a:rPr lang="en-GB" sz="1000" smtClean="0">
                <a:solidFill>
                  <a:srgbClr val="000000"/>
                </a:solidFill>
                <a:latin typeface="Arial" charset="0"/>
              </a:rPr>
              <a:pPr eaLnBrk="1" hangingPunct="1">
                <a:spcBef>
                  <a:spcPct val="50000"/>
                </a:spcBef>
                <a:defRPr/>
              </a:pPr>
              <a:t>‹#›</a:t>
            </a:fld>
            <a:endParaRPr lang="en-GB" sz="1000" smtClean="0">
              <a:solidFill>
                <a:srgbClr val="000000"/>
              </a:solidFill>
              <a:latin typeface="Arial" charset="0"/>
            </a:endParaRPr>
          </a:p>
        </p:txBody>
      </p:sp>
      <p:sp>
        <p:nvSpPr>
          <p:cNvPr id="25602" name="Rectangle 1026"/>
          <p:cNvSpPr>
            <a:spLocks noGrp="1" noChangeArrowheads="1"/>
          </p:cNvSpPr>
          <p:nvPr>
            <p:ph type="ctrTitle"/>
          </p:nvPr>
        </p:nvSpPr>
        <p:spPr>
          <a:xfrm>
            <a:off x="0" y="2286000"/>
            <a:ext cx="9906000" cy="1143000"/>
          </a:xfrm>
        </p:spPr>
        <p:txBody>
          <a:bodyPr/>
          <a:lstStyle>
            <a:lvl1pPr>
              <a:defRPr/>
            </a:lvl1pPr>
          </a:lstStyle>
          <a:p>
            <a:r>
              <a:rPr lang="en-GB"/>
              <a:t>Click to edit Master title style</a:t>
            </a:r>
          </a:p>
        </p:txBody>
      </p:sp>
      <p:sp>
        <p:nvSpPr>
          <p:cNvPr id="25603" name="Rectangle 1027"/>
          <p:cNvSpPr>
            <a:spLocks noGrp="1" noChangeArrowheads="1"/>
          </p:cNvSpPr>
          <p:nvPr>
            <p:ph type="subTitle" idx="1"/>
          </p:nvPr>
        </p:nvSpPr>
        <p:spPr>
          <a:xfrm>
            <a:off x="1524000" y="3886200"/>
            <a:ext cx="6934200" cy="1752600"/>
          </a:xfrm>
        </p:spPr>
        <p:txBody>
          <a:bodyPr/>
          <a:lstStyle>
            <a:lvl1pPr marL="0" indent="0" algn="ctr">
              <a:buFont typeface="Monotype Sorts" pitchFamily="2" charset="2"/>
              <a:buNone/>
              <a:defRPr/>
            </a:lvl1pPr>
          </a:lstStyle>
          <a:p>
            <a:r>
              <a:rPr lang="en-GB"/>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23150" y="0"/>
            <a:ext cx="2476500" cy="594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350" y="0"/>
            <a:ext cx="7277100"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350" y="0"/>
            <a:ext cx="9906000" cy="838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42950" y="990600"/>
            <a:ext cx="413385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200" y="990600"/>
            <a:ext cx="413385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350" y="0"/>
            <a:ext cx="9906000" cy="8382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742950" y="990600"/>
            <a:ext cx="413385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029200" y="990600"/>
            <a:ext cx="4133850" cy="2400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029200" y="3543300"/>
            <a:ext cx="4133850" cy="2400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350" y="0"/>
            <a:ext cx="9906000" cy="8382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742950" y="990600"/>
            <a:ext cx="4133850" cy="2400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029200" y="990600"/>
            <a:ext cx="4133850" cy="2400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742950" y="3543300"/>
            <a:ext cx="4133850" cy="2400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5029200" y="3543300"/>
            <a:ext cx="4133850" cy="2400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201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42950" y="990600"/>
            <a:ext cx="413385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200" y="990600"/>
            <a:ext cx="413385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138"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8" name="Rectangle 34"/>
          <p:cNvSpPr>
            <a:spLocks noChangeArrowheads="1"/>
          </p:cNvSpPr>
          <p:nvPr/>
        </p:nvSpPr>
        <p:spPr bwMode="auto">
          <a:xfrm>
            <a:off x="0" y="6019800"/>
            <a:ext cx="9906000" cy="838200"/>
          </a:xfrm>
          <a:prstGeom prst="rect">
            <a:avLst/>
          </a:prstGeom>
          <a:solidFill>
            <a:schemeClr val="accent2"/>
          </a:solidFill>
          <a:ln w="9525">
            <a:noFill/>
            <a:miter lim="800000"/>
            <a:headEnd/>
            <a:tailEnd/>
          </a:ln>
          <a:effectLst/>
        </p:spPr>
        <p:txBody>
          <a:bodyPr lIns="95785" tIns="47893" rIns="95785" bIns="47893" anchor="ctr"/>
          <a:lstStyle/>
          <a:p>
            <a:pPr algn="r" defTabSz="957263">
              <a:defRPr/>
            </a:pPr>
            <a:endParaRPr lang="fr-FR" sz="3400" b="1">
              <a:solidFill>
                <a:schemeClr val="bg1"/>
              </a:solidFill>
              <a:effectLst>
                <a:outerShdw blurRad="38100" dist="38100" dir="2700000" algn="tl">
                  <a:srgbClr val="000000"/>
                </a:outerShdw>
              </a:effectLst>
              <a:latin typeface="Arial" charset="0"/>
            </a:endParaRPr>
          </a:p>
        </p:txBody>
      </p:sp>
      <p:sp>
        <p:nvSpPr>
          <p:cNvPr id="1026" name="Rectangle 2"/>
          <p:cNvSpPr>
            <a:spLocks noGrp="1" noChangeArrowheads="1"/>
          </p:cNvSpPr>
          <p:nvPr>
            <p:ph type="title"/>
          </p:nvPr>
        </p:nvSpPr>
        <p:spPr bwMode="auto">
          <a:xfrm>
            <a:off x="-6350" y="0"/>
            <a:ext cx="9906000" cy="838200"/>
          </a:xfrm>
          <a:prstGeom prst="rect">
            <a:avLst/>
          </a:prstGeom>
          <a:solidFill>
            <a:schemeClr val="accent2"/>
          </a:solidFill>
          <a:ln w="9525">
            <a:noFill/>
            <a:miter lim="800000"/>
            <a:headEnd/>
            <a:tailEnd/>
          </a:ln>
          <a:effectLst/>
        </p:spPr>
        <p:txBody>
          <a:bodyPr vert="horz" wrap="square" lIns="95785" tIns="47893" rIns="95785" bIns="47893" numCol="1" anchor="ctr" anchorCtr="0" compatLnSpc="1">
            <a:prstTxWarp prst="textNoShape">
              <a:avLst/>
            </a:prstTxWarp>
          </a:bodyPr>
          <a:lstStyle/>
          <a:p>
            <a:pPr lvl="0"/>
            <a:r>
              <a:rPr lang="en-GB" smtClean="0"/>
              <a:t>Click to edit Master title style</a:t>
            </a:r>
          </a:p>
        </p:txBody>
      </p:sp>
      <p:sp>
        <p:nvSpPr>
          <p:cNvPr id="1045" name="Text Box 21"/>
          <p:cNvSpPr txBox="1">
            <a:spLocks noChangeArrowheads="1"/>
          </p:cNvSpPr>
          <p:nvPr/>
        </p:nvSpPr>
        <p:spPr bwMode="auto">
          <a:xfrm>
            <a:off x="9144000" y="6353175"/>
            <a:ext cx="511175" cy="311150"/>
          </a:xfrm>
          <a:prstGeom prst="rect">
            <a:avLst/>
          </a:prstGeom>
          <a:noFill/>
          <a:ln w="9525">
            <a:noFill/>
            <a:miter lim="800000"/>
            <a:headEnd/>
            <a:tailEnd/>
          </a:ln>
          <a:effectLst/>
        </p:spPr>
        <p:txBody>
          <a:bodyPr wrap="none" lIns="97256" tIns="48628" rIns="97256" bIns="48628">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defRPr/>
            </a:pPr>
            <a:fld id="{9A3DE568-0862-45FE-8752-24A96ECD4ACE}" type="slidenum">
              <a:rPr lang="en-GB" sz="1400" b="1" smtClean="0">
                <a:solidFill>
                  <a:schemeClr val="bg1"/>
                </a:solidFill>
                <a:latin typeface="Arial" charset="0"/>
              </a:rPr>
              <a:pPr eaLnBrk="1" hangingPunct="1">
                <a:spcBef>
                  <a:spcPct val="50000"/>
                </a:spcBef>
                <a:defRPr/>
              </a:pPr>
              <a:t>‹#›</a:t>
            </a:fld>
            <a:endParaRPr lang="en-GB" sz="1400" b="1" smtClean="0">
              <a:solidFill>
                <a:schemeClr val="bg1"/>
              </a:solidFill>
              <a:latin typeface="Arial" charset="0"/>
            </a:endParaRPr>
          </a:p>
        </p:txBody>
      </p:sp>
      <p:sp>
        <p:nvSpPr>
          <p:cNvPr id="1029" name="Rectangle 27"/>
          <p:cNvSpPr>
            <a:spLocks noGrp="1" noChangeArrowheads="1"/>
          </p:cNvSpPr>
          <p:nvPr>
            <p:ph type="body" idx="1"/>
          </p:nvPr>
        </p:nvSpPr>
        <p:spPr bwMode="auto">
          <a:xfrm>
            <a:off x="742950" y="990600"/>
            <a:ext cx="8420100" cy="4953000"/>
          </a:xfrm>
          <a:prstGeom prst="rect">
            <a:avLst/>
          </a:prstGeom>
          <a:noFill/>
          <a:ln w="9525">
            <a:noFill/>
            <a:miter lim="800000"/>
            <a:headEnd/>
            <a:tailEnd/>
          </a:ln>
        </p:spPr>
        <p:txBody>
          <a:bodyPr vert="horz" wrap="square" lIns="95785" tIns="47893" rIns="95785" bIns="47893"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p:txBody>
      </p:sp>
    </p:spTree>
  </p:cSld>
  <p:clrMap bg1="lt1" tx1="dk1" bg2="lt2" tx2="dk2" accent1="accent1" accent2="accent2" accent3="accent3" accent4="accent4" accent5="accent5" accent6="accent6" hlink="hlink" folHlink="folHlink"/>
  <p:sldLayoutIdLst>
    <p:sldLayoutId id="2147483797"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 id="2147483794" r:id="rId12"/>
    <p:sldLayoutId id="2147483795" r:id="rId13"/>
    <p:sldLayoutId id="2147483796" r:id="rId14"/>
  </p:sldLayoutIdLst>
  <p:timing>
    <p:tnLst>
      <p:par>
        <p:cTn id="1" dur="indefinite" restart="never" nodeType="tmRoot"/>
      </p:par>
    </p:tnLst>
  </p:timing>
  <p:txStyles>
    <p:titleStyle>
      <a:lvl1pPr algn="r" defTabSz="957263" rtl="0" eaLnBrk="0" fontAlgn="base" hangingPunct="0">
        <a:spcBef>
          <a:spcPct val="0"/>
        </a:spcBef>
        <a:spcAft>
          <a:spcPct val="0"/>
        </a:spcAft>
        <a:defRPr sz="3400" b="1">
          <a:solidFill>
            <a:schemeClr val="bg1"/>
          </a:solidFill>
          <a:effectLst>
            <a:outerShdw blurRad="38100" dist="38100" dir="2700000" algn="tl">
              <a:srgbClr val="000000"/>
            </a:outerShdw>
          </a:effectLst>
          <a:latin typeface="+mj-lt"/>
          <a:ea typeface="+mj-ea"/>
          <a:cs typeface="+mj-cs"/>
        </a:defRPr>
      </a:lvl1pPr>
      <a:lvl2pPr algn="r" defTabSz="957263" rtl="0" eaLnBrk="0" fontAlgn="base" hangingPunct="0">
        <a:spcBef>
          <a:spcPct val="0"/>
        </a:spcBef>
        <a:spcAft>
          <a:spcPct val="0"/>
        </a:spcAft>
        <a:defRPr sz="3400" b="1">
          <a:solidFill>
            <a:schemeClr val="bg1"/>
          </a:solidFill>
          <a:effectLst>
            <a:outerShdw blurRad="38100" dist="38100" dir="2700000" algn="tl">
              <a:srgbClr val="000000"/>
            </a:outerShdw>
          </a:effectLst>
          <a:latin typeface="Arial" charset="0"/>
        </a:defRPr>
      </a:lvl2pPr>
      <a:lvl3pPr algn="r" defTabSz="957263" rtl="0" eaLnBrk="0" fontAlgn="base" hangingPunct="0">
        <a:spcBef>
          <a:spcPct val="0"/>
        </a:spcBef>
        <a:spcAft>
          <a:spcPct val="0"/>
        </a:spcAft>
        <a:defRPr sz="3400" b="1">
          <a:solidFill>
            <a:schemeClr val="bg1"/>
          </a:solidFill>
          <a:effectLst>
            <a:outerShdw blurRad="38100" dist="38100" dir="2700000" algn="tl">
              <a:srgbClr val="000000"/>
            </a:outerShdw>
          </a:effectLst>
          <a:latin typeface="Arial" charset="0"/>
        </a:defRPr>
      </a:lvl3pPr>
      <a:lvl4pPr algn="r" defTabSz="957263" rtl="0" eaLnBrk="0" fontAlgn="base" hangingPunct="0">
        <a:spcBef>
          <a:spcPct val="0"/>
        </a:spcBef>
        <a:spcAft>
          <a:spcPct val="0"/>
        </a:spcAft>
        <a:defRPr sz="3400" b="1">
          <a:solidFill>
            <a:schemeClr val="bg1"/>
          </a:solidFill>
          <a:effectLst>
            <a:outerShdw blurRad="38100" dist="38100" dir="2700000" algn="tl">
              <a:srgbClr val="000000"/>
            </a:outerShdw>
          </a:effectLst>
          <a:latin typeface="Arial" charset="0"/>
        </a:defRPr>
      </a:lvl4pPr>
      <a:lvl5pPr algn="r" defTabSz="957263" rtl="0" eaLnBrk="0" fontAlgn="base" hangingPunct="0">
        <a:spcBef>
          <a:spcPct val="0"/>
        </a:spcBef>
        <a:spcAft>
          <a:spcPct val="0"/>
        </a:spcAft>
        <a:defRPr sz="3400" b="1">
          <a:solidFill>
            <a:schemeClr val="bg1"/>
          </a:solidFill>
          <a:effectLst>
            <a:outerShdw blurRad="38100" dist="38100" dir="2700000" algn="tl">
              <a:srgbClr val="000000"/>
            </a:outerShdw>
          </a:effectLst>
          <a:latin typeface="Arial" charset="0"/>
        </a:defRPr>
      </a:lvl5pPr>
      <a:lvl6pPr marL="457200" algn="r" defTabSz="957263" rtl="0" fontAlgn="base">
        <a:spcBef>
          <a:spcPct val="0"/>
        </a:spcBef>
        <a:spcAft>
          <a:spcPct val="0"/>
        </a:spcAft>
        <a:defRPr sz="3400" b="1">
          <a:solidFill>
            <a:schemeClr val="bg1"/>
          </a:solidFill>
          <a:effectLst>
            <a:outerShdw blurRad="38100" dist="38100" dir="2700000" algn="tl">
              <a:srgbClr val="000000"/>
            </a:outerShdw>
          </a:effectLst>
          <a:latin typeface="Arial" charset="0"/>
        </a:defRPr>
      </a:lvl6pPr>
      <a:lvl7pPr marL="914400" algn="r" defTabSz="957263" rtl="0" fontAlgn="base">
        <a:spcBef>
          <a:spcPct val="0"/>
        </a:spcBef>
        <a:spcAft>
          <a:spcPct val="0"/>
        </a:spcAft>
        <a:defRPr sz="3400" b="1">
          <a:solidFill>
            <a:schemeClr val="bg1"/>
          </a:solidFill>
          <a:effectLst>
            <a:outerShdw blurRad="38100" dist="38100" dir="2700000" algn="tl">
              <a:srgbClr val="000000"/>
            </a:outerShdw>
          </a:effectLst>
          <a:latin typeface="Arial" charset="0"/>
        </a:defRPr>
      </a:lvl7pPr>
      <a:lvl8pPr marL="1371600" algn="r" defTabSz="957263" rtl="0" fontAlgn="base">
        <a:spcBef>
          <a:spcPct val="0"/>
        </a:spcBef>
        <a:spcAft>
          <a:spcPct val="0"/>
        </a:spcAft>
        <a:defRPr sz="3400" b="1">
          <a:solidFill>
            <a:schemeClr val="bg1"/>
          </a:solidFill>
          <a:effectLst>
            <a:outerShdw blurRad="38100" dist="38100" dir="2700000" algn="tl">
              <a:srgbClr val="000000"/>
            </a:outerShdw>
          </a:effectLst>
          <a:latin typeface="Arial" charset="0"/>
        </a:defRPr>
      </a:lvl8pPr>
      <a:lvl9pPr marL="1828800" algn="r" defTabSz="957263" rtl="0" fontAlgn="base">
        <a:spcBef>
          <a:spcPct val="0"/>
        </a:spcBef>
        <a:spcAft>
          <a:spcPct val="0"/>
        </a:spcAft>
        <a:defRPr sz="3400" b="1">
          <a:solidFill>
            <a:schemeClr val="bg1"/>
          </a:solidFill>
          <a:effectLst>
            <a:outerShdw blurRad="38100" dist="38100" dir="2700000" algn="tl">
              <a:srgbClr val="000000"/>
            </a:outerShdw>
          </a:effectLst>
          <a:latin typeface="Arial" charset="0"/>
        </a:defRPr>
      </a:lvl9pPr>
    </p:titleStyle>
    <p:bodyStyle>
      <a:lvl1pPr marL="358775" indent="-358775" algn="l" defTabSz="957263" rtl="0" eaLnBrk="0" fontAlgn="base" hangingPunct="0">
        <a:spcBef>
          <a:spcPct val="20000"/>
        </a:spcBef>
        <a:spcAft>
          <a:spcPct val="0"/>
        </a:spcAft>
        <a:buClr>
          <a:srgbClr val="3366FF"/>
        </a:buClr>
        <a:buSzPct val="75000"/>
        <a:buFont typeface="Monotype Sorts" pitchFamily="2" charset="2"/>
        <a:buChar char="p"/>
        <a:defRPr sz="2500">
          <a:solidFill>
            <a:schemeClr val="tx1"/>
          </a:solidFill>
          <a:latin typeface="+mn-lt"/>
          <a:ea typeface="+mn-ea"/>
          <a:cs typeface="+mn-cs"/>
        </a:defRPr>
      </a:lvl1pPr>
      <a:lvl2pPr marL="777875" indent="-298450" algn="l" defTabSz="957263" rtl="0" eaLnBrk="0" fontAlgn="base" hangingPunct="0">
        <a:spcBef>
          <a:spcPct val="20000"/>
        </a:spcBef>
        <a:spcAft>
          <a:spcPct val="0"/>
        </a:spcAft>
        <a:buChar char="–"/>
        <a:defRPr sz="2100">
          <a:solidFill>
            <a:schemeClr val="tx1"/>
          </a:solidFill>
          <a:latin typeface="+mn-lt"/>
        </a:defRPr>
      </a:lvl2pPr>
      <a:lvl3pPr marL="1196975" indent="-239713" algn="l" defTabSz="957263" rtl="0" eaLnBrk="0" fontAlgn="base" hangingPunct="0">
        <a:spcBef>
          <a:spcPct val="20000"/>
        </a:spcBef>
        <a:spcAft>
          <a:spcPct val="0"/>
        </a:spcAft>
        <a:buChar char="•"/>
        <a:defRPr sz="1900">
          <a:solidFill>
            <a:schemeClr val="tx1"/>
          </a:solidFill>
          <a:latin typeface="+mn-lt"/>
        </a:defRPr>
      </a:lvl3pPr>
      <a:lvl4pPr marL="1676400" indent="-239713" algn="l" defTabSz="957263" rtl="0" eaLnBrk="0" fontAlgn="base" hangingPunct="0">
        <a:spcBef>
          <a:spcPct val="20000"/>
        </a:spcBef>
        <a:spcAft>
          <a:spcPct val="0"/>
        </a:spcAft>
        <a:buChar char="–"/>
        <a:defRPr sz="2100">
          <a:solidFill>
            <a:schemeClr val="tx1"/>
          </a:solidFill>
          <a:latin typeface="Times New Roman" pitchFamily="18" charset="0"/>
        </a:defRPr>
      </a:lvl4pPr>
      <a:lvl5pPr marL="2154238" indent="-238125" algn="l" defTabSz="957263" rtl="0" eaLnBrk="0" fontAlgn="base" hangingPunct="0">
        <a:spcBef>
          <a:spcPct val="20000"/>
        </a:spcBef>
        <a:spcAft>
          <a:spcPct val="0"/>
        </a:spcAft>
        <a:buChar char="»"/>
        <a:defRPr sz="2100">
          <a:solidFill>
            <a:schemeClr val="tx1"/>
          </a:solidFill>
          <a:latin typeface="Times New Roman" pitchFamily="18" charset="0"/>
        </a:defRPr>
      </a:lvl5pPr>
      <a:lvl6pPr marL="2611438" indent="-238125" algn="l" defTabSz="957263" rtl="0" fontAlgn="base">
        <a:spcBef>
          <a:spcPct val="20000"/>
        </a:spcBef>
        <a:spcAft>
          <a:spcPct val="0"/>
        </a:spcAft>
        <a:buChar char="»"/>
        <a:defRPr sz="2100">
          <a:solidFill>
            <a:schemeClr val="tx1"/>
          </a:solidFill>
          <a:latin typeface="Times New Roman" pitchFamily="18" charset="0"/>
        </a:defRPr>
      </a:lvl6pPr>
      <a:lvl7pPr marL="3068638" indent="-238125" algn="l" defTabSz="957263" rtl="0" fontAlgn="base">
        <a:spcBef>
          <a:spcPct val="20000"/>
        </a:spcBef>
        <a:spcAft>
          <a:spcPct val="0"/>
        </a:spcAft>
        <a:buChar char="»"/>
        <a:defRPr sz="2100">
          <a:solidFill>
            <a:schemeClr val="tx1"/>
          </a:solidFill>
          <a:latin typeface="Times New Roman" pitchFamily="18" charset="0"/>
        </a:defRPr>
      </a:lvl7pPr>
      <a:lvl8pPr marL="3525838" indent="-238125" algn="l" defTabSz="957263" rtl="0" fontAlgn="base">
        <a:spcBef>
          <a:spcPct val="20000"/>
        </a:spcBef>
        <a:spcAft>
          <a:spcPct val="0"/>
        </a:spcAft>
        <a:buChar char="»"/>
        <a:defRPr sz="2100">
          <a:solidFill>
            <a:schemeClr val="tx1"/>
          </a:solidFill>
          <a:latin typeface="Times New Roman" pitchFamily="18" charset="0"/>
        </a:defRPr>
      </a:lvl8pPr>
      <a:lvl9pPr marL="3983038" indent="-238125" algn="l" defTabSz="957263" rtl="0" fontAlgn="base">
        <a:spcBef>
          <a:spcPct val="20000"/>
        </a:spcBef>
        <a:spcAft>
          <a:spcPct val="0"/>
        </a:spcAft>
        <a:buChar char="»"/>
        <a:defRPr sz="21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8" Type="http://schemas.openxmlformats.org/officeDocument/2006/relationships/image" Target="../media/image17.wmf"/><Relationship Id="rId3" Type="http://schemas.openxmlformats.org/officeDocument/2006/relationships/image" Target="../media/image10.wmf"/><Relationship Id="rId7" Type="http://schemas.openxmlformats.org/officeDocument/2006/relationships/image" Target="../media/image16.wmf"/><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5.wmf"/><Relationship Id="rId5" Type="http://schemas.openxmlformats.org/officeDocument/2006/relationships/image" Target="../media/image14.wmf"/><Relationship Id="rId4" Type="http://schemas.openxmlformats.org/officeDocument/2006/relationships/image" Target="../media/image13.wmf"/><Relationship Id="rId9" Type="http://schemas.openxmlformats.org/officeDocument/2006/relationships/image" Target="../media/image18.wmf"/></Relationships>
</file>

<file path=ppt/slides/_rels/slide14.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0.wmf"/></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emf"/><Relationship Id="rId7"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1.emf"/><Relationship Id="rId4" Type="http://schemas.openxmlformats.org/officeDocument/2006/relationships/image" Target="../media/image30.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3.wmf"/></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37.emf"/><Relationship Id="rId5" Type="http://schemas.openxmlformats.org/officeDocument/2006/relationships/image" Target="../media/image36.emf"/><Relationship Id="rId4" Type="http://schemas.openxmlformats.org/officeDocument/2006/relationships/image" Target="../media/image35.emf"/></Relationships>
</file>

<file path=ppt/slides/_rels/slide25.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41.wmf"/><Relationship Id="rId4" Type="http://schemas.openxmlformats.org/officeDocument/2006/relationships/image" Target="../media/image40.wmf"/></Relationships>
</file>

<file path=ppt/slides/_rels/slide2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45.wmf"/><Relationship Id="rId5" Type="http://schemas.openxmlformats.org/officeDocument/2006/relationships/image" Target="../media/image44.png"/><Relationship Id="rId4" Type="http://schemas.openxmlformats.org/officeDocument/2006/relationships/image" Target="../media/image43.wmf"/></Relationships>
</file>

<file path=ppt/slides/_rels/slide28.x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48.wmf"/><Relationship Id="rId4" Type="http://schemas.openxmlformats.org/officeDocument/2006/relationships/image" Target="../media/image47.wmf"/></Relationships>
</file>

<file path=ppt/slides/_rels/slide2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50.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34.emf"/><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37.emf"/><Relationship Id="rId5" Type="http://schemas.openxmlformats.org/officeDocument/2006/relationships/image" Target="../media/image36.emf"/><Relationship Id="rId4" Type="http://schemas.openxmlformats.org/officeDocument/2006/relationships/image" Target="../media/image35.emf"/></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54.png"/><Relationship Id="rId4" Type="http://schemas.openxmlformats.org/officeDocument/2006/relationships/image" Target="../media/image53.png"/></Relationships>
</file>

<file path=ppt/slides/_rels/slide3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57.wmf"/><Relationship Id="rId4" Type="http://schemas.openxmlformats.org/officeDocument/2006/relationships/image" Target="../media/image56.wmf"/></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60.wmf"/></Relationships>
</file>

<file path=ppt/slides/_rels/slide4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4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6.emf"/><Relationship Id="rId2" Type="http://schemas.openxmlformats.org/officeDocument/2006/relationships/image" Target="../media/image65.emf"/><Relationship Id="rId1" Type="http://schemas.openxmlformats.org/officeDocument/2006/relationships/slideLayout" Target="../slideLayouts/slideLayout2.xml"/><Relationship Id="rId4" Type="http://schemas.openxmlformats.org/officeDocument/2006/relationships/image" Target="../media/image67.emf"/></Relationships>
</file>

<file path=ppt/slides/_rels/slide4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69.png"/></Relationships>
</file>

<file path=ppt/slides/_rels/slide46.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2.xml"/><Relationship Id="rId4" Type="http://schemas.openxmlformats.org/officeDocument/2006/relationships/image" Target="../media/image72.png"/></Relationships>
</file>

<file path=ppt/slides/_rels/slide47.xml.rels><?xml version="1.0" encoding="UTF-8" standalone="yes"?>
<Relationships xmlns="http://schemas.openxmlformats.org/package/2006/relationships"><Relationship Id="rId3" Type="http://schemas.openxmlformats.org/officeDocument/2006/relationships/image" Target="../media/image73.emf"/><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image" Target="../media/image75.jpeg"/><Relationship Id="rId4" Type="http://schemas.openxmlformats.org/officeDocument/2006/relationships/image" Target="../media/image74.jpeg"/></Relationships>
</file>

<file path=ppt/slides/_rels/slide48.xml.rels><?xml version="1.0" encoding="UTF-8" standalone="yes"?>
<Relationships xmlns="http://schemas.openxmlformats.org/package/2006/relationships"><Relationship Id="rId3" Type="http://schemas.openxmlformats.org/officeDocument/2006/relationships/image" Target="../media/image76.emf"/><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image" Target="../media/image69.png"/><Relationship Id="rId4" Type="http://schemas.openxmlformats.org/officeDocument/2006/relationships/image" Target="../media/image78.emf"/></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wmf"/><Relationship Id="rId5" Type="http://schemas.openxmlformats.org/officeDocument/2006/relationships/image" Target="../media/image5.png"/><Relationship Id="rId4" Type="http://schemas.openxmlformats.org/officeDocument/2006/relationships/image" Target="../media/image4.wmf"/></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79.wmf"/><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81.emf"/><Relationship Id="rId2" Type="http://schemas.openxmlformats.org/officeDocument/2006/relationships/image" Target="../media/image80.e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83.emf"/><Relationship Id="rId2" Type="http://schemas.openxmlformats.org/officeDocument/2006/relationships/image" Target="../media/image82.e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84.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8" Type="http://schemas.openxmlformats.org/officeDocument/2006/relationships/image" Target="../media/image90.wmf"/><Relationship Id="rId3" Type="http://schemas.openxmlformats.org/officeDocument/2006/relationships/image" Target="../media/image85.jpeg"/><Relationship Id="rId7" Type="http://schemas.openxmlformats.org/officeDocument/2006/relationships/image" Target="../media/image89.wmf"/><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image" Target="../media/image88.wmf"/><Relationship Id="rId5" Type="http://schemas.openxmlformats.org/officeDocument/2006/relationships/image" Target="../media/image87.wmf"/><Relationship Id="rId4" Type="http://schemas.openxmlformats.org/officeDocument/2006/relationships/image" Target="../media/image86.wmf"/><Relationship Id="rId9" Type="http://schemas.openxmlformats.org/officeDocument/2006/relationships/image" Target="../media/image91.wmf"/></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8" Type="http://schemas.openxmlformats.org/officeDocument/2006/relationships/image" Target="../media/image97.jpeg"/><Relationship Id="rId3" Type="http://schemas.openxmlformats.org/officeDocument/2006/relationships/image" Target="../media/image92.png"/><Relationship Id="rId7" Type="http://schemas.openxmlformats.org/officeDocument/2006/relationships/image" Target="../media/image96.png"/><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image" Target="../media/image95.png"/><Relationship Id="rId11" Type="http://schemas.openxmlformats.org/officeDocument/2006/relationships/image" Target="../media/image100.png"/><Relationship Id="rId5" Type="http://schemas.openxmlformats.org/officeDocument/2006/relationships/image" Target="../media/image94.jpeg"/><Relationship Id="rId10" Type="http://schemas.openxmlformats.org/officeDocument/2006/relationships/image" Target="../media/image99.jpeg"/><Relationship Id="rId4" Type="http://schemas.openxmlformats.org/officeDocument/2006/relationships/image" Target="../media/image93.png"/><Relationship Id="rId9" Type="http://schemas.openxmlformats.org/officeDocument/2006/relationships/image" Target="../media/image98.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3" Type="http://schemas.openxmlformats.org/officeDocument/2006/relationships/image" Target="../media/image101.jpeg"/><Relationship Id="rId2" Type="http://schemas.openxmlformats.org/officeDocument/2006/relationships/notesSlide" Target="../notesSlides/notesSlide57.xml"/><Relationship Id="rId1" Type="http://schemas.openxmlformats.org/officeDocument/2006/relationships/slideLayout" Target="../slideLayouts/slideLayout4.xml"/><Relationship Id="rId4" Type="http://schemas.openxmlformats.org/officeDocument/2006/relationships/image" Target="../media/image102.jpeg"/></Relationships>
</file>

<file path=ppt/slides/_rels/slide67.xml.rels><?xml version="1.0" encoding="UTF-8" standalone="yes"?>
<Relationships xmlns="http://schemas.openxmlformats.org/package/2006/relationships"><Relationship Id="rId3" Type="http://schemas.openxmlformats.org/officeDocument/2006/relationships/image" Target="../media/image103.jpeg"/><Relationship Id="rId2" Type="http://schemas.openxmlformats.org/officeDocument/2006/relationships/notesSlide" Target="../notesSlides/notesSlide58.xml"/><Relationship Id="rId1" Type="http://schemas.openxmlformats.org/officeDocument/2006/relationships/slideLayout" Target="../slideLayouts/slideLayout4.xml"/><Relationship Id="rId4" Type="http://schemas.openxmlformats.org/officeDocument/2006/relationships/image" Target="../media/image104.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11.jpeg"/><Relationship Id="rId4" Type="http://schemas.openxmlformats.org/officeDocument/2006/relationships/image" Target="../media/image10.wmf"/></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Rectangle 1026"/>
          <p:cNvSpPr>
            <a:spLocks noGrp="1" noChangeArrowheads="1"/>
          </p:cNvSpPr>
          <p:nvPr>
            <p:ph type="ctrTitle"/>
          </p:nvPr>
        </p:nvSpPr>
        <p:spPr>
          <a:xfrm>
            <a:off x="0" y="2565400"/>
            <a:ext cx="9906000" cy="1143000"/>
          </a:xfrm>
          <a:effectLst>
            <a:prstShdw prst="shdw17" dist="17961" dir="2700000">
              <a:schemeClr val="accent2">
                <a:gamma/>
                <a:shade val="60000"/>
                <a:invGamma/>
              </a:schemeClr>
            </a:prstShdw>
          </a:effectLst>
        </p:spPr>
        <p:txBody>
          <a:bodyPr/>
          <a:lstStyle/>
          <a:p>
            <a:pPr algn="ctr" eaLnBrk="1" hangingPunct="1">
              <a:defRPr/>
            </a:pPr>
            <a:r>
              <a:rPr lang="fr-FR" altLang="ja-JP" sz="3000" dirty="0" smtClean="0">
                <a:ea typeface="MS PGothic" pitchFamily="34" charset="-128"/>
              </a:rPr>
              <a:t>Introduction to CMOS </a:t>
            </a:r>
            <a:r>
              <a:rPr lang="fr-FR" altLang="ja-JP" sz="3000" dirty="0" err="1" smtClean="0">
                <a:ea typeface="MS PGothic" pitchFamily="34" charset="-128"/>
              </a:rPr>
              <a:t>Technology</a:t>
            </a:r>
            <a:endParaRPr lang="fr-FR" sz="3000" dirty="0" smtClean="0"/>
          </a:p>
        </p:txBody>
      </p:sp>
      <p:sp>
        <p:nvSpPr>
          <p:cNvPr id="4" name="Subtitle 3"/>
          <p:cNvSpPr>
            <a:spLocks noGrp="1"/>
          </p:cNvSpPr>
          <p:nvPr>
            <p:ph type="subTitle" idx="1"/>
          </p:nvPr>
        </p:nvSpPr>
        <p:spPr/>
        <p:txBody>
          <a:bodyPr/>
          <a:lstStyle/>
          <a:p>
            <a:endParaRPr lang="en-IN"/>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xfrm>
            <a:off x="0" y="0"/>
            <a:ext cx="9906000" cy="609600"/>
          </a:xfrm>
        </p:spPr>
        <p:txBody>
          <a:bodyPr/>
          <a:lstStyle/>
          <a:p>
            <a:pPr eaLnBrk="1" hangingPunct="1">
              <a:defRPr/>
            </a:pPr>
            <a:r>
              <a:rPr lang="fr-FR" sz="3000" smtClean="0"/>
              <a:t>Basic Physics of MOSFET</a:t>
            </a:r>
          </a:p>
        </p:txBody>
      </p:sp>
      <p:sp>
        <p:nvSpPr>
          <p:cNvPr id="12291" name="Line 3"/>
          <p:cNvSpPr>
            <a:spLocks noChangeShapeType="1"/>
          </p:cNvSpPr>
          <p:nvPr/>
        </p:nvSpPr>
        <p:spPr bwMode="auto">
          <a:xfrm flipV="1">
            <a:off x="992188" y="1484313"/>
            <a:ext cx="0" cy="3529012"/>
          </a:xfrm>
          <a:prstGeom prst="line">
            <a:avLst/>
          </a:prstGeom>
          <a:noFill/>
          <a:ln w="57150">
            <a:solidFill>
              <a:schemeClr val="tx1"/>
            </a:solidFill>
            <a:round/>
            <a:headEnd/>
            <a:tailEnd type="triangle" w="med" len="med"/>
          </a:ln>
        </p:spPr>
        <p:txBody>
          <a:bodyPr/>
          <a:lstStyle/>
          <a:p>
            <a:endParaRPr lang="en-US"/>
          </a:p>
        </p:txBody>
      </p:sp>
      <p:sp>
        <p:nvSpPr>
          <p:cNvPr id="12292" name="Line 4"/>
          <p:cNvSpPr>
            <a:spLocks noChangeShapeType="1"/>
          </p:cNvSpPr>
          <p:nvPr/>
        </p:nvSpPr>
        <p:spPr bwMode="auto">
          <a:xfrm>
            <a:off x="200025" y="5013325"/>
            <a:ext cx="4176713" cy="0"/>
          </a:xfrm>
          <a:prstGeom prst="line">
            <a:avLst/>
          </a:prstGeom>
          <a:noFill/>
          <a:ln w="57150">
            <a:solidFill>
              <a:schemeClr val="tx1"/>
            </a:solidFill>
            <a:round/>
            <a:headEnd/>
            <a:tailEnd type="triangle" w="med" len="med"/>
          </a:ln>
        </p:spPr>
        <p:txBody>
          <a:bodyPr/>
          <a:lstStyle/>
          <a:p>
            <a:endParaRPr lang="en-US"/>
          </a:p>
        </p:txBody>
      </p:sp>
      <p:grpSp>
        <p:nvGrpSpPr>
          <p:cNvPr id="2" name="Group 5"/>
          <p:cNvGrpSpPr>
            <a:grpSpLocks/>
          </p:cNvGrpSpPr>
          <p:nvPr/>
        </p:nvGrpSpPr>
        <p:grpSpPr bwMode="auto">
          <a:xfrm>
            <a:off x="415925" y="2114550"/>
            <a:ext cx="3775075" cy="2754313"/>
            <a:chOff x="262" y="1332"/>
            <a:chExt cx="2378" cy="1735"/>
          </a:xfrm>
        </p:grpSpPr>
        <p:sp>
          <p:nvSpPr>
            <p:cNvPr id="12315" name="Line 6"/>
            <p:cNvSpPr>
              <a:spLocks noChangeShapeType="1"/>
            </p:cNvSpPr>
            <p:nvPr/>
          </p:nvSpPr>
          <p:spPr bwMode="auto">
            <a:xfrm flipV="1">
              <a:off x="262" y="1661"/>
              <a:ext cx="862" cy="1406"/>
            </a:xfrm>
            <a:prstGeom prst="line">
              <a:avLst/>
            </a:prstGeom>
            <a:noFill/>
            <a:ln w="38100">
              <a:solidFill>
                <a:srgbClr val="FF3300"/>
              </a:solidFill>
              <a:round/>
              <a:headEnd/>
              <a:tailEnd/>
            </a:ln>
          </p:spPr>
          <p:txBody>
            <a:bodyPr/>
            <a:lstStyle/>
            <a:p>
              <a:endParaRPr lang="en-US"/>
            </a:p>
          </p:txBody>
        </p:sp>
        <p:sp>
          <p:nvSpPr>
            <p:cNvPr id="12316" name="Freeform 7"/>
            <p:cNvSpPr>
              <a:spLocks/>
            </p:cNvSpPr>
            <p:nvPr/>
          </p:nvSpPr>
          <p:spPr bwMode="auto">
            <a:xfrm>
              <a:off x="1116" y="1332"/>
              <a:ext cx="1524" cy="336"/>
            </a:xfrm>
            <a:custGeom>
              <a:avLst/>
              <a:gdLst>
                <a:gd name="T0" fmla="*/ 0 w 1524"/>
                <a:gd name="T1" fmla="*/ 336 h 336"/>
                <a:gd name="T2" fmla="*/ 660 w 1524"/>
                <a:gd name="T3" fmla="*/ 48 h 336"/>
                <a:gd name="T4" fmla="*/ 984 w 1524"/>
                <a:gd name="T5" fmla="*/ 12 h 336"/>
                <a:gd name="T6" fmla="*/ 1524 w 1524"/>
                <a:gd name="T7" fmla="*/ 12 h 336"/>
                <a:gd name="T8" fmla="*/ 0 60000 65536"/>
                <a:gd name="T9" fmla="*/ 0 60000 65536"/>
                <a:gd name="T10" fmla="*/ 0 60000 65536"/>
                <a:gd name="T11" fmla="*/ 0 60000 65536"/>
                <a:gd name="T12" fmla="*/ 0 w 1524"/>
                <a:gd name="T13" fmla="*/ 0 h 336"/>
                <a:gd name="T14" fmla="*/ 1524 w 1524"/>
                <a:gd name="T15" fmla="*/ 336 h 336"/>
              </a:gdLst>
              <a:ahLst/>
              <a:cxnLst>
                <a:cxn ang="T8">
                  <a:pos x="T0" y="T1"/>
                </a:cxn>
                <a:cxn ang="T9">
                  <a:pos x="T2" y="T3"/>
                </a:cxn>
                <a:cxn ang="T10">
                  <a:pos x="T4" y="T5"/>
                </a:cxn>
                <a:cxn ang="T11">
                  <a:pos x="T6" y="T7"/>
                </a:cxn>
              </a:cxnLst>
              <a:rect l="T12" t="T13" r="T14" b="T15"/>
              <a:pathLst>
                <a:path w="1524" h="336">
                  <a:moveTo>
                    <a:pt x="0" y="336"/>
                  </a:moveTo>
                  <a:cubicBezTo>
                    <a:pt x="138" y="230"/>
                    <a:pt x="468" y="96"/>
                    <a:pt x="660" y="48"/>
                  </a:cubicBezTo>
                  <a:cubicBezTo>
                    <a:pt x="852" y="0"/>
                    <a:pt x="840" y="18"/>
                    <a:pt x="984" y="12"/>
                  </a:cubicBezTo>
                  <a:cubicBezTo>
                    <a:pt x="1128" y="6"/>
                    <a:pt x="1412" y="12"/>
                    <a:pt x="1524" y="12"/>
                  </a:cubicBezTo>
                </a:path>
              </a:pathLst>
            </a:custGeom>
            <a:noFill/>
            <a:ln w="38100" cmpd="sng">
              <a:solidFill>
                <a:srgbClr val="FF3300"/>
              </a:solidFill>
              <a:round/>
              <a:headEnd type="none" w="med" len="med"/>
              <a:tailEnd type="none" w="med" len="med"/>
            </a:ln>
          </p:spPr>
          <p:txBody>
            <a:bodyPr/>
            <a:lstStyle/>
            <a:p>
              <a:endParaRPr lang="en-US"/>
            </a:p>
          </p:txBody>
        </p:sp>
      </p:grpSp>
      <p:sp>
        <p:nvSpPr>
          <p:cNvPr id="12294" name="Text Box 8"/>
          <p:cNvSpPr txBox="1">
            <a:spLocks noChangeArrowheads="1"/>
          </p:cNvSpPr>
          <p:nvPr/>
        </p:nvSpPr>
        <p:spPr bwMode="auto">
          <a:xfrm>
            <a:off x="4089400" y="5083175"/>
            <a:ext cx="804863" cy="457200"/>
          </a:xfrm>
          <a:prstGeom prst="rect">
            <a:avLst/>
          </a:prstGeom>
          <a:noFill/>
          <a:ln w="9525">
            <a:noFill/>
            <a:miter lim="800000"/>
            <a:headEnd/>
            <a:tailEnd/>
          </a:ln>
        </p:spPr>
        <p:txBody>
          <a:bodyPr wrap="none">
            <a:spAutoFit/>
          </a:bodyPr>
          <a:lstStyle/>
          <a:p>
            <a:r>
              <a:rPr lang="fr-FR" b="1">
                <a:latin typeface="Arial" charset="0"/>
              </a:rPr>
              <a:t>V</a:t>
            </a:r>
            <a:r>
              <a:rPr lang="fr-FR" b="1" baseline="-25000">
                <a:latin typeface="Arial" charset="0"/>
              </a:rPr>
              <a:t>gate</a:t>
            </a:r>
          </a:p>
        </p:txBody>
      </p:sp>
      <p:sp>
        <p:nvSpPr>
          <p:cNvPr id="12295" name="Text Box 9"/>
          <p:cNvSpPr txBox="1">
            <a:spLocks noChangeArrowheads="1"/>
          </p:cNvSpPr>
          <p:nvPr/>
        </p:nvSpPr>
        <p:spPr bwMode="auto">
          <a:xfrm>
            <a:off x="344488" y="1052513"/>
            <a:ext cx="1525587" cy="457200"/>
          </a:xfrm>
          <a:prstGeom prst="rect">
            <a:avLst/>
          </a:prstGeom>
          <a:noFill/>
          <a:ln w="9525">
            <a:noFill/>
            <a:miter lim="800000"/>
            <a:headEnd/>
            <a:tailEnd/>
          </a:ln>
        </p:spPr>
        <p:txBody>
          <a:bodyPr wrap="none">
            <a:spAutoFit/>
          </a:bodyPr>
          <a:lstStyle/>
          <a:p>
            <a:r>
              <a:rPr lang="fr-FR" b="1">
                <a:latin typeface="Arial" charset="0"/>
              </a:rPr>
              <a:t>Log(I</a:t>
            </a:r>
            <a:r>
              <a:rPr lang="fr-FR" b="1" baseline="-25000">
                <a:latin typeface="Arial" charset="0"/>
              </a:rPr>
              <a:t>drain</a:t>
            </a:r>
            <a:r>
              <a:rPr lang="fr-FR" b="1">
                <a:latin typeface="Arial" charset="0"/>
              </a:rPr>
              <a:t>)</a:t>
            </a:r>
          </a:p>
        </p:txBody>
      </p:sp>
      <p:grpSp>
        <p:nvGrpSpPr>
          <p:cNvPr id="3" name="Group 10"/>
          <p:cNvGrpSpPr>
            <a:grpSpLocks/>
          </p:cNvGrpSpPr>
          <p:nvPr/>
        </p:nvGrpSpPr>
        <p:grpSpPr bwMode="auto">
          <a:xfrm>
            <a:off x="200025" y="2133600"/>
            <a:ext cx="3960813" cy="2879725"/>
            <a:chOff x="126" y="1344"/>
            <a:chExt cx="2495" cy="1814"/>
          </a:xfrm>
        </p:grpSpPr>
        <p:sp>
          <p:nvSpPr>
            <p:cNvPr id="12312" name="Line 11"/>
            <p:cNvSpPr>
              <a:spLocks noChangeShapeType="1"/>
            </p:cNvSpPr>
            <p:nvPr/>
          </p:nvSpPr>
          <p:spPr bwMode="auto">
            <a:xfrm flipV="1">
              <a:off x="1124" y="1344"/>
              <a:ext cx="0" cy="1814"/>
            </a:xfrm>
            <a:prstGeom prst="line">
              <a:avLst/>
            </a:prstGeom>
            <a:noFill/>
            <a:ln w="38100">
              <a:solidFill>
                <a:schemeClr val="accent2"/>
              </a:solidFill>
              <a:prstDash val="dash"/>
              <a:round/>
              <a:headEnd/>
              <a:tailEnd/>
            </a:ln>
          </p:spPr>
          <p:txBody>
            <a:bodyPr/>
            <a:lstStyle/>
            <a:p>
              <a:endParaRPr lang="en-US"/>
            </a:p>
          </p:txBody>
        </p:sp>
        <p:sp>
          <p:nvSpPr>
            <p:cNvPr id="12313" name="Line 12"/>
            <p:cNvSpPr>
              <a:spLocks noChangeShapeType="1"/>
            </p:cNvSpPr>
            <p:nvPr/>
          </p:nvSpPr>
          <p:spPr bwMode="auto">
            <a:xfrm>
              <a:off x="1124" y="1344"/>
              <a:ext cx="1497" cy="0"/>
            </a:xfrm>
            <a:prstGeom prst="line">
              <a:avLst/>
            </a:prstGeom>
            <a:noFill/>
            <a:ln w="38100">
              <a:solidFill>
                <a:schemeClr val="accent2"/>
              </a:solidFill>
              <a:prstDash val="dash"/>
              <a:round/>
              <a:headEnd/>
              <a:tailEnd/>
            </a:ln>
          </p:spPr>
          <p:txBody>
            <a:bodyPr/>
            <a:lstStyle/>
            <a:p>
              <a:endParaRPr lang="en-US"/>
            </a:p>
          </p:txBody>
        </p:sp>
        <p:sp>
          <p:nvSpPr>
            <p:cNvPr id="12314" name="Line 13"/>
            <p:cNvSpPr>
              <a:spLocks noChangeShapeType="1"/>
            </p:cNvSpPr>
            <p:nvPr/>
          </p:nvSpPr>
          <p:spPr bwMode="auto">
            <a:xfrm flipH="1">
              <a:off x="126" y="3158"/>
              <a:ext cx="998" cy="0"/>
            </a:xfrm>
            <a:prstGeom prst="line">
              <a:avLst/>
            </a:prstGeom>
            <a:noFill/>
            <a:ln w="28575">
              <a:solidFill>
                <a:schemeClr val="accent2"/>
              </a:solidFill>
              <a:prstDash val="dash"/>
              <a:round/>
              <a:headEnd/>
              <a:tailEnd/>
            </a:ln>
          </p:spPr>
          <p:txBody>
            <a:bodyPr/>
            <a:lstStyle/>
            <a:p>
              <a:endParaRPr lang="en-US"/>
            </a:p>
          </p:txBody>
        </p:sp>
      </p:grpSp>
      <p:sp>
        <p:nvSpPr>
          <p:cNvPr id="116750" name="Text Box 14"/>
          <p:cNvSpPr txBox="1">
            <a:spLocks noChangeArrowheads="1"/>
          </p:cNvSpPr>
          <p:nvPr/>
        </p:nvSpPr>
        <p:spPr bwMode="auto">
          <a:xfrm>
            <a:off x="1928813" y="1341438"/>
            <a:ext cx="1909762" cy="457200"/>
          </a:xfrm>
          <a:prstGeom prst="rect">
            <a:avLst/>
          </a:prstGeom>
          <a:noFill/>
          <a:ln w="9525">
            <a:noFill/>
            <a:miter lim="800000"/>
            <a:headEnd/>
            <a:tailEnd/>
          </a:ln>
        </p:spPr>
        <p:txBody>
          <a:bodyPr wrap="none">
            <a:spAutoFit/>
          </a:bodyPr>
          <a:lstStyle/>
          <a:p>
            <a:r>
              <a:rPr lang="fr-FR" b="1">
                <a:solidFill>
                  <a:schemeClr val="accent2"/>
                </a:solidFill>
                <a:latin typeface="Arial" charset="0"/>
              </a:rPr>
              <a:t>Ideal switch</a:t>
            </a:r>
          </a:p>
        </p:txBody>
      </p:sp>
      <p:grpSp>
        <p:nvGrpSpPr>
          <p:cNvPr id="4" name="Group 15"/>
          <p:cNvGrpSpPr>
            <a:grpSpLocks/>
          </p:cNvGrpSpPr>
          <p:nvPr/>
        </p:nvGrpSpPr>
        <p:grpSpPr bwMode="auto">
          <a:xfrm>
            <a:off x="776288" y="5084763"/>
            <a:ext cx="2338387" cy="817562"/>
            <a:chOff x="489" y="3203"/>
            <a:chExt cx="1473" cy="515"/>
          </a:xfrm>
        </p:grpSpPr>
        <p:sp>
          <p:nvSpPr>
            <p:cNvPr id="12310" name="Text Box 16"/>
            <p:cNvSpPr txBox="1">
              <a:spLocks noChangeArrowheads="1"/>
            </p:cNvSpPr>
            <p:nvPr/>
          </p:nvSpPr>
          <p:spPr bwMode="auto">
            <a:xfrm>
              <a:off x="489" y="3430"/>
              <a:ext cx="1473" cy="288"/>
            </a:xfrm>
            <a:prstGeom prst="rect">
              <a:avLst/>
            </a:prstGeom>
            <a:noFill/>
            <a:ln w="9525">
              <a:noFill/>
              <a:miter lim="800000"/>
              <a:headEnd/>
              <a:tailEnd/>
            </a:ln>
          </p:spPr>
          <p:txBody>
            <a:bodyPr wrap="none">
              <a:spAutoFit/>
            </a:bodyPr>
            <a:lstStyle/>
            <a:p>
              <a:r>
                <a:rPr lang="fr-FR" b="1">
                  <a:solidFill>
                    <a:schemeClr val="accent2"/>
                  </a:solidFill>
                  <a:latin typeface="Arial" charset="0"/>
                </a:rPr>
                <a:t>Threshold (V</a:t>
              </a:r>
              <a:r>
                <a:rPr lang="fr-FR" b="1" baseline="-25000">
                  <a:solidFill>
                    <a:schemeClr val="accent2"/>
                  </a:solidFill>
                  <a:latin typeface="Arial" charset="0"/>
                </a:rPr>
                <a:t>th</a:t>
              </a:r>
              <a:r>
                <a:rPr lang="fr-FR" b="1">
                  <a:solidFill>
                    <a:schemeClr val="accent2"/>
                  </a:solidFill>
                  <a:latin typeface="Arial" charset="0"/>
                </a:rPr>
                <a:t>)</a:t>
              </a:r>
            </a:p>
          </p:txBody>
        </p:sp>
        <p:sp>
          <p:nvSpPr>
            <p:cNvPr id="12311" name="Line 17"/>
            <p:cNvSpPr>
              <a:spLocks noChangeShapeType="1"/>
            </p:cNvSpPr>
            <p:nvPr/>
          </p:nvSpPr>
          <p:spPr bwMode="auto">
            <a:xfrm flipV="1">
              <a:off x="1124" y="3203"/>
              <a:ext cx="0" cy="272"/>
            </a:xfrm>
            <a:prstGeom prst="line">
              <a:avLst/>
            </a:prstGeom>
            <a:noFill/>
            <a:ln w="38100">
              <a:solidFill>
                <a:schemeClr val="accent2"/>
              </a:solidFill>
              <a:round/>
              <a:headEnd/>
              <a:tailEnd type="triangle" w="med" len="med"/>
            </a:ln>
          </p:spPr>
          <p:txBody>
            <a:bodyPr/>
            <a:lstStyle/>
            <a:p>
              <a:endParaRPr lang="en-US"/>
            </a:p>
          </p:txBody>
        </p:sp>
      </p:grpSp>
      <p:grpSp>
        <p:nvGrpSpPr>
          <p:cNvPr id="5" name="Group 18"/>
          <p:cNvGrpSpPr>
            <a:grpSpLocks/>
          </p:cNvGrpSpPr>
          <p:nvPr/>
        </p:nvGrpSpPr>
        <p:grpSpPr bwMode="auto">
          <a:xfrm>
            <a:off x="3297238" y="2205038"/>
            <a:ext cx="1522412" cy="1254125"/>
            <a:chOff x="2077" y="1389"/>
            <a:chExt cx="959" cy="790"/>
          </a:xfrm>
        </p:grpSpPr>
        <p:sp>
          <p:nvSpPr>
            <p:cNvPr id="12308" name="Text Box 19"/>
            <p:cNvSpPr txBox="1">
              <a:spLocks noChangeArrowheads="1"/>
            </p:cNvSpPr>
            <p:nvPr/>
          </p:nvSpPr>
          <p:spPr bwMode="auto">
            <a:xfrm>
              <a:off x="2077" y="1661"/>
              <a:ext cx="959" cy="518"/>
            </a:xfrm>
            <a:prstGeom prst="rect">
              <a:avLst/>
            </a:prstGeom>
            <a:noFill/>
            <a:ln w="9525">
              <a:noFill/>
              <a:miter lim="800000"/>
              <a:headEnd/>
              <a:tailEnd/>
            </a:ln>
          </p:spPr>
          <p:txBody>
            <a:bodyPr wrap="none">
              <a:spAutoFit/>
            </a:bodyPr>
            <a:lstStyle/>
            <a:p>
              <a:r>
                <a:rPr lang="fr-FR" b="1">
                  <a:solidFill>
                    <a:schemeClr val="accent2"/>
                  </a:solidFill>
                  <a:latin typeface="Arial" charset="0"/>
                </a:rPr>
                <a:t>ON state </a:t>
              </a:r>
            </a:p>
            <a:p>
              <a:r>
                <a:rPr lang="fr-FR" b="1">
                  <a:solidFill>
                    <a:schemeClr val="accent2"/>
                  </a:solidFill>
                  <a:latin typeface="Arial" charset="0"/>
                </a:rPr>
                <a:t>Current</a:t>
              </a:r>
            </a:p>
          </p:txBody>
        </p:sp>
        <p:sp>
          <p:nvSpPr>
            <p:cNvPr id="12309" name="Line 20"/>
            <p:cNvSpPr>
              <a:spLocks noChangeShapeType="1"/>
            </p:cNvSpPr>
            <p:nvPr/>
          </p:nvSpPr>
          <p:spPr bwMode="auto">
            <a:xfrm flipH="1" flipV="1">
              <a:off x="2485" y="1389"/>
              <a:ext cx="0" cy="317"/>
            </a:xfrm>
            <a:prstGeom prst="line">
              <a:avLst/>
            </a:prstGeom>
            <a:noFill/>
            <a:ln w="38100">
              <a:solidFill>
                <a:schemeClr val="accent2"/>
              </a:solidFill>
              <a:round/>
              <a:headEnd/>
              <a:tailEnd type="triangle" w="med" len="med"/>
            </a:ln>
          </p:spPr>
          <p:txBody>
            <a:bodyPr/>
            <a:lstStyle/>
            <a:p>
              <a:endParaRPr lang="en-US"/>
            </a:p>
          </p:txBody>
        </p:sp>
      </p:grpSp>
      <p:grpSp>
        <p:nvGrpSpPr>
          <p:cNvPr id="6" name="Group 21"/>
          <p:cNvGrpSpPr>
            <a:grpSpLocks/>
          </p:cNvGrpSpPr>
          <p:nvPr/>
        </p:nvGrpSpPr>
        <p:grpSpPr bwMode="auto">
          <a:xfrm>
            <a:off x="0" y="3500438"/>
            <a:ext cx="1712913" cy="1441450"/>
            <a:chOff x="0" y="2205"/>
            <a:chExt cx="1079" cy="908"/>
          </a:xfrm>
        </p:grpSpPr>
        <p:sp>
          <p:nvSpPr>
            <p:cNvPr id="12306" name="Line 22"/>
            <p:cNvSpPr>
              <a:spLocks noChangeShapeType="1"/>
            </p:cNvSpPr>
            <p:nvPr/>
          </p:nvSpPr>
          <p:spPr bwMode="auto">
            <a:xfrm flipH="1">
              <a:off x="852" y="2750"/>
              <a:ext cx="0" cy="363"/>
            </a:xfrm>
            <a:prstGeom prst="line">
              <a:avLst/>
            </a:prstGeom>
            <a:noFill/>
            <a:ln w="38100">
              <a:solidFill>
                <a:schemeClr val="accent2"/>
              </a:solidFill>
              <a:round/>
              <a:headEnd/>
              <a:tailEnd type="triangle" w="med" len="med"/>
            </a:ln>
          </p:spPr>
          <p:txBody>
            <a:bodyPr/>
            <a:lstStyle/>
            <a:p>
              <a:endParaRPr lang="en-US"/>
            </a:p>
          </p:txBody>
        </p:sp>
        <p:sp>
          <p:nvSpPr>
            <p:cNvPr id="12307" name="Text Box 23"/>
            <p:cNvSpPr txBox="1">
              <a:spLocks noChangeArrowheads="1"/>
            </p:cNvSpPr>
            <p:nvPr/>
          </p:nvSpPr>
          <p:spPr bwMode="auto">
            <a:xfrm>
              <a:off x="0" y="2205"/>
              <a:ext cx="1079" cy="518"/>
            </a:xfrm>
            <a:prstGeom prst="rect">
              <a:avLst/>
            </a:prstGeom>
            <a:solidFill>
              <a:schemeClr val="bg1"/>
            </a:solidFill>
            <a:ln w="9525">
              <a:noFill/>
              <a:miter lim="800000"/>
              <a:headEnd/>
              <a:tailEnd/>
            </a:ln>
          </p:spPr>
          <p:txBody>
            <a:bodyPr>
              <a:spAutoFit/>
            </a:bodyPr>
            <a:lstStyle/>
            <a:p>
              <a:r>
                <a:rPr lang="fr-FR" b="1">
                  <a:solidFill>
                    <a:schemeClr val="accent2"/>
                  </a:solidFill>
                  <a:latin typeface="Arial" charset="0"/>
                </a:rPr>
                <a:t>OFF state </a:t>
              </a:r>
            </a:p>
            <a:p>
              <a:r>
                <a:rPr lang="fr-FR" b="1">
                  <a:solidFill>
                    <a:schemeClr val="accent2"/>
                  </a:solidFill>
                  <a:latin typeface="Arial" charset="0"/>
                </a:rPr>
                <a:t>Current</a:t>
              </a:r>
            </a:p>
          </p:txBody>
        </p:sp>
      </p:grpSp>
      <p:sp>
        <p:nvSpPr>
          <p:cNvPr id="116760" name="Text Box 24"/>
          <p:cNvSpPr txBox="1">
            <a:spLocks noChangeArrowheads="1"/>
          </p:cNvSpPr>
          <p:nvPr/>
        </p:nvSpPr>
        <p:spPr bwMode="auto">
          <a:xfrm>
            <a:off x="1784350" y="1341438"/>
            <a:ext cx="2484438" cy="457200"/>
          </a:xfrm>
          <a:prstGeom prst="rect">
            <a:avLst/>
          </a:prstGeom>
          <a:noFill/>
          <a:ln w="9525">
            <a:noFill/>
            <a:miter lim="800000"/>
            <a:headEnd/>
            <a:tailEnd/>
          </a:ln>
        </p:spPr>
        <p:txBody>
          <a:bodyPr wrap="none">
            <a:spAutoFit/>
          </a:bodyPr>
          <a:lstStyle/>
          <a:p>
            <a:r>
              <a:rPr lang="fr-FR" b="1">
                <a:solidFill>
                  <a:srgbClr val="FF3300"/>
                </a:solidFill>
                <a:latin typeface="Arial" charset="0"/>
              </a:rPr>
              <a:t>MOSFET switch</a:t>
            </a:r>
          </a:p>
        </p:txBody>
      </p:sp>
      <p:grpSp>
        <p:nvGrpSpPr>
          <p:cNvPr id="7" name="Group 25"/>
          <p:cNvGrpSpPr>
            <a:grpSpLocks/>
          </p:cNvGrpSpPr>
          <p:nvPr/>
        </p:nvGrpSpPr>
        <p:grpSpPr bwMode="auto">
          <a:xfrm>
            <a:off x="992188" y="3663950"/>
            <a:ext cx="3813175" cy="822325"/>
            <a:chOff x="625" y="2308"/>
            <a:chExt cx="2402" cy="518"/>
          </a:xfrm>
        </p:grpSpPr>
        <p:sp>
          <p:nvSpPr>
            <p:cNvPr id="12304" name="Line 26"/>
            <p:cNvSpPr>
              <a:spLocks noChangeShapeType="1"/>
            </p:cNvSpPr>
            <p:nvPr/>
          </p:nvSpPr>
          <p:spPr bwMode="auto">
            <a:xfrm flipH="1">
              <a:off x="625" y="2523"/>
              <a:ext cx="726" cy="0"/>
            </a:xfrm>
            <a:prstGeom prst="line">
              <a:avLst/>
            </a:prstGeom>
            <a:noFill/>
            <a:ln w="38100">
              <a:solidFill>
                <a:srgbClr val="FF3300"/>
              </a:solidFill>
              <a:round/>
              <a:headEnd/>
              <a:tailEnd type="triangle" w="med" len="med"/>
            </a:ln>
          </p:spPr>
          <p:txBody>
            <a:bodyPr/>
            <a:lstStyle/>
            <a:p>
              <a:endParaRPr lang="en-US"/>
            </a:p>
          </p:txBody>
        </p:sp>
        <p:sp>
          <p:nvSpPr>
            <p:cNvPr id="12305" name="Text Box 27"/>
            <p:cNvSpPr txBox="1">
              <a:spLocks noChangeArrowheads="1"/>
            </p:cNvSpPr>
            <p:nvPr/>
          </p:nvSpPr>
          <p:spPr bwMode="auto">
            <a:xfrm>
              <a:off x="1384" y="2308"/>
              <a:ext cx="1643" cy="518"/>
            </a:xfrm>
            <a:prstGeom prst="rect">
              <a:avLst/>
            </a:prstGeom>
            <a:noFill/>
            <a:ln w="9525">
              <a:noFill/>
              <a:miter lim="800000"/>
              <a:headEnd/>
              <a:tailEnd/>
            </a:ln>
          </p:spPr>
          <p:txBody>
            <a:bodyPr wrap="none">
              <a:spAutoFit/>
            </a:bodyPr>
            <a:lstStyle/>
            <a:p>
              <a:r>
                <a:rPr lang="fr-FR">
                  <a:solidFill>
                    <a:srgbClr val="FF3300"/>
                  </a:solidFill>
                  <a:latin typeface="Arial" charset="0"/>
                </a:rPr>
                <a:t>OFF State </a:t>
              </a:r>
            </a:p>
            <a:p>
              <a:r>
                <a:rPr lang="fr-FR">
                  <a:solidFill>
                    <a:srgbClr val="FF3300"/>
                  </a:solidFill>
                  <a:latin typeface="Arial" charset="0"/>
                </a:rPr>
                <a:t>Current (Thermal)</a:t>
              </a:r>
            </a:p>
          </p:txBody>
        </p:sp>
      </p:grpSp>
      <p:sp>
        <p:nvSpPr>
          <p:cNvPr id="116764" name="Text Box 28"/>
          <p:cNvSpPr txBox="1">
            <a:spLocks noChangeArrowheads="1"/>
          </p:cNvSpPr>
          <p:nvPr/>
        </p:nvSpPr>
        <p:spPr bwMode="auto">
          <a:xfrm>
            <a:off x="4953000" y="2133600"/>
            <a:ext cx="4598988" cy="2528888"/>
          </a:xfrm>
          <a:prstGeom prst="rect">
            <a:avLst/>
          </a:prstGeom>
          <a:solidFill>
            <a:srgbClr val="FF3300"/>
          </a:solidFill>
          <a:ln w="9525">
            <a:noFill/>
            <a:miter lim="800000"/>
            <a:headEnd/>
            <a:tailEnd/>
          </a:ln>
          <a:effectLst/>
        </p:spPr>
        <p:txBody>
          <a:bodyPr wrap="none">
            <a:spAutoFit/>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r>
              <a:rPr lang="fr-FR" sz="3200" u="sng" smtClean="0">
                <a:solidFill>
                  <a:schemeClr val="bg1"/>
                </a:solidFill>
                <a:effectLst>
                  <a:outerShdw blurRad="38100" dist="38100" dir="2700000" algn="tl">
                    <a:srgbClr val="000000"/>
                  </a:outerShdw>
                </a:effectLst>
                <a:latin typeface="Arial" charset="0"/>
              </a:rPr>
              <a:t>3 main parameters</a:t>
            </a:r>
          </a:p>
          <a:p>
            <a:pPr eaLnBrk="1" hangingPunct="1">
              <a:defRPr/>
            </a:pPr>
            <a:endParaRPr lang="fr-FR" sz="3200" smtClean="0">
              <a:solidFill>
                <a:schemeClr val="bg1"/>
              </a:solidFill>
              <a:effectLst>
                <a:outerShdw blurRad="38100" dist="38100" dir="2700000" algn="tl">
                  <a:srgbClr val="000000"/>
                </a:outerShdw>
              </a:effectLst>
              <a:latin typeface="Arial" charset="0"/>
            </a:endParaRPr>
          </a:p>
          <a:p>
            <a:pPr eaLnBrk="1" hangingPunct="1">
              <a:buFontTx/>
              <a:buAutoNum type="arabicPeriod"/>
              <a:defRPr/>
            </a:pPr>
            <a:r>
              <a:rPr lang="fr-FR" sz="3200" smtClean="0">
                <a:solidFill>
                  <a:schemeClr val="bg1"/>
                </a:solidFill>
                <a:effectLst>
                  <a:outerShdw blurRad="38100" dist="38100" dir="2700000" algn="tl">
                    <a:srgbClr val="000000"/>
                  </a:outerShdw>
                </a:effectLst>
                <a:latin typeface="Arial" charset="0"/>
              </a:rPr>
              <a:t>Threshold Voltage</a:t>
            </a:r>
          </a:p>
          <a:p>
            <a:pPr eaLnBrk="1" hangingPunct="1">
              <a:buFontTx/>
              <a:buAutoNum type="arabicPeriod"/>
              <a:defRPr/>
            </a:pPr>
            <a:r>
              <a:rPr lang="fr-FR" sz="3200" smtClean="0">
                <a:solidFill>
                  <a:schemeClr val="bg1"/>
                </a:solidFill>
                <a:effectLst>
                  <a:outerShdw blurRad="38100" dist="38100" dir="2700000" algn="tl">
                    <a:srgbClr val="000000"/>
                  </a:outerShdw>
                </a:effectLst>
                <a:latin typeface="Arial" charset="0"/>
              </a:rPr>
              <a:t>Ion (=speed)</a:t>
            </a:r>
          </a:p>
          <a:p>
            <a:pPr eaLnBrk="1" hangingPunct="1">
              <a:buFontTx/>
              <a:buAutoNum type="arabicPeriod"/>
              <a:defRPr/>
            </a:pPr>
            <a:r>
              <a:rPr lang="fr-FR" sz="3200" smtClean="0">
                <a:solidFill>
                  <a:schemeClr val="bg1"/>
                </a:solidFill>
                <a:effectLst>
                  <a:outerShdw blurRad="38100" dist="38100" dir="2700000" algn="tl">
                    <a:srgbClr val="000000"/>
                  </a:outerShdw>
                </a:effectLst>
                <a:latin typeface="Arial" charset="0"/>
              </a:rPr>
              <a:t>Ioff (=stand-by power)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675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xit" presetSubtype="0" fill="hold" nodeType="clickEffect">
                                  <p:stCondLst>
                                    <p:cond delay="0"/>
                                  </p:stCondLst>
                                  <p:childTnLst>
                                    <p:set>
                                      <p:cBhvr>
                                        <p:cTn id="26" dur="1" fill="hold">
                                          <p:stCondLst>
                                            <p:cond delay="0"/>
                                          </p:stCondLst>
                                        </p:cTn>
                                        <p:tgtEl>
                                          <p:spTgt spid="6"/>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116750"/>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11676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116764"/>
                                        </p:tgtEl>
                                        <p:attrNameLst>
                                          <p:attrName>style.visibility</p:attrName>
                                        </p:attrNameLst>
                                      </p:cBhvr>
                                      <p:to>
                                        <p:strVal val="visible"/>
                                      </p:to>
                                    </p:set>
                                    <p:animEffect transition="in" filter="blinds(horizontal)">
                                      <p:cBhvr>
                                        <p:cTn id="41" dur="500"/>
                                        <p:tgtEl>
                                          <p:spTgt spid="1167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50" grpId="0"/>
      <p:bldP spid="116750" grpId="1"/>
      <p:bldP spid="116760" grpId="0"/>
      <p:bldP spid="11676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pPr eaLnBrk="1" hangingPunct="1">
              <a:defRPr/>
            </a:pPr>
            <a:r>
              <a:rPr lang="fr-FR" sz="3000" smtClean="0"/>
              <a:t>MOSFET Physics</a:t>
            </a:r>
          </a:p>
        </p:txBody>
      </p:sp>
      <p:grpSp>
        <p:nvGrpSpPr>
          <p:cNvPr id="2" name="Group 3"/>
          <p:cNvGrpSpPr>
            <a:grpSpLocks/>
          </p:cNvGrpSpPr>
          <p:nvPr/>
        </p:nvGrpSpPr>
        <p:grpSpPr bwMode="auto">
          <a:xfrm>
            <a:off x="4244975" y="982663"/>
            <a:ext cx="5029200" cy="4030662"/>
            <a:chOff x="2674" y="619"/>
            <a:chExt cx="3168" cy="2539"/>
          </a:xfrm>
        </p:grpSpPr>
        <p:sp>
          <p:nvSpPr>
            <p:cNvPr id="13455" name="Freeform 4"/>
            <p:cNvSpPr>
              <a:spLocks/>
            </p:cNvSpPr>
            <p:nvPr/>
          </p:nvSpPr>
          <p:spPr bwMode="auto">
            <a:xfrm>
              <a:off x="4594" y="1334"/>
              <a:ext cx="1248" cy="812"/>
            </a:xfrm>
            <a:custGeom>
              <a:avLst/>
              <a:gdLst>
                <a:gd name="T0" fmla="*/ 0 w 1248"/>
                <a:gd name="T1" fmla="*/ 0 h 812"/>
                <a:gd name="T2" fmla="*/ 1246 w 1248"/>
                <a:gd name="T3" fmla="*/ 0 h 812"/>
                <a:gd name="T4" fmla="*/ 1248 w 1248"/>
                <a:gd name="T5" fmla="*/ 690 h 812"/>
                <a:gd name="T6" fmla="*/ 660 w 1248"/>
                <a:gd name="T7" fmla="*/ 732 h 812"/>
                <a:gd name="T8" fmla="*/ 294 w 1248"/>
                <a:gd name="T9" fmla="*/ 612 h 812"/>
                <a:gd name="T10" fmla="*/ 102 w 1248"/>
                <a:gd name="T11" fmla="*/ 342 h 812"/>
                <a:gd name="T12" fmla="*/ 0 w 1248"/>
                <a:gd name="T13" fmla="*/ 0 h 812"/>
                <a:gd name="T14" fmla="*/ 0 60000 65536"/>
                <a:gd name="T15" fmla="*/ 0 60000 65536"/>
                <a:gd name="T16" fmla="*/ 0 60000 65536"/>
                <a:gd name="T17" fmla="*/ 0 60000 65536"/>
                <a:gd name="T18" fmla="*/ 0 60000 65536"/>
                <a:gd name="T19" fmla="*/ 0 60000 65536"/>
                <a:gd name="T20" fmla="*/ 0 60000 65536"/>
                <a:gd name="T21" fmla="*/ 0 w 1248"/>
                <a:gd name="T22" fmla="*/ 0 h 812"/>
                <a:gd name="T23" fmla="*/ 1248 w 1248"/>
                <a:gd name="T24" fmla="*/ 812 h 8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48" h="812">
                  <a:moveTo>
                    <a:pt x="0" y="0"/>
                  </a:moveTo>
                  <a:lnTo>
                    <a:pt x="1246" y="0"/>
                  </a:lnTo>
                  <a:lnTo>
                    <a:pt x="1248" y="690"/>
                  </a:lnTo>
                  <a:cubicBezTo>
                    <a:pt x="1150" y="812"/>
                    <a:pt x="819" y="745"/>
                    <a:pt x="660" y="732"/>
                  </a:cubicBezTo>
                  <a:cubicBezTo>
                    <a:pt x="501" y="719"/>
                    <a:pt x="387" y="677"/>
                    <a:pt x="294" y="612"/>
                  </a:cubicBezTo>
                  <a:cubicBezTo>
                    <a:pt x="201" y="547"/>
                    <a:pt x="151" y="444"/>
                    <a:pt x="102" y="342"/>
                  </a:cubicBezTo>
                  <a:cubicBezTo>
                    <a:pt x="53" y="240"/>
                    <a:pt x="21" y="71"/>
                    <a:pt x="0" y="0"/>
                  </a:cubicBezTo>
                  <a:close/>
                </a:path>
              </a:pathLst>
            </a:custGeom>
            <a:solidFill>
              <a:srgbClr val="FFCCFF"/>
            </a:solidFill>
            <a:ln w="9525" cap="flat">
              <a:solidFill>
                <a:schemeClr val="tx1"/>
              </a:solidFill>
              <a:prstDash val="lgDash"/>
              <a:round/>
              <a:headEnd/>
              <a:tailEnd/>
            </a:ln>
          </p:spPr>
          <p:txBody>
            <a:bodyPr/>
            <a:lstStyle/>
            <a:p>
              <a:endParaRPr lang="en-US"/>
            </a:p>
          </p:txBody>
        </p:sp>
        <p:sp>
          <p:nvSpPr>
            <p:cNvPr id="13456" name="Freeform 5"/>
            <p:cNvSpPr>
              <a:spLocks/>
            </p:cNvSpPr>
            <p:nvPr/>
          </p:nvSpPr>
          <p:spPr bwMode="auto">
            <a:xfrm flipH="1">
              <a:off x="2770" y="1334"/>
              <a:ext cx="1248" cy="812"/>
            </a:xfrm>
            <a:custGeom>
              <a:avLst/>
              <a:gdLst>
                <a:gd name="T0" fmla="*/ 0 w 1248"/>
                <a:gd name="T1" fmla="*/ 0 h 812"/>
                <a:gd name="T2" fmla="*/ 1246 w 1248"/>
                <a:gd name="T3" fmla="*/ 0 h 812"/>
                <a:gd name="T4" fmla="*/ 1248 w 1248"/>
                <a:gd name="T5" fmla="*/ 690 h 812"/>
                <a:gd name="T6" fmla="*/ 660 w 1248"/>
                <a:gd name="T7" fmla="*/ 732 h 812"/>
                <a:gd name="T8" fmla="*/ 294 w 1248"/>
                <a:gd name="T9" fmla="*/ 612 h 812"/>
                <a:gd name="T10" fmla="*/ 102 w 1248"/>
                <a:gd name="T11" fmla="*/ 342 h 812"/>
                <a:gd name="T12" fmla="*/ 0 w 1248"/>
                <a:gd name="T13" fmla="*/ 0 h 812"/>
                <a:gd name="T14" fmla="*/ 0 60000 65536"/>
                <a:gd name="T15" fmla="*/ 0 60000 65536"/>
                <a:gd name="T16" fmla="*/ 0 60000 65536"/>
                <a:gd name="T17" fmla="*/ 0 60000 65536"/>
                <a:gd name="T18" fmla="*/ 0 60000 65536"/>
                <a:gd name="T19" fmla="*/ 0 60000 65536"/>
                <a:gd name="T20" fmla="*/ 0 60000 65536"/>
                <a:gd name="T21" fmla="*/ 0 w 1248"/>
                <a:gd name="T22" fmla="*/ 0 h 812"/>
                <a:gd name="T23" fmla="*/ 1248 w 1248"/>
                <a:gd name="T24" fmla="*/ 812 h 8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48" h="812">
                  <a:moveTo>
                    <a:pt x="0" y="0"/>
                  </a:moveTo>
                  <a:lnTo>
                    <a:pt x="1246" y="0"/>
                  </a:lnTo>
                  <a:lnTo>
                    <a:pt x="1248" y="690"/>
                  </a:lnTo>
                  <a:cubicBezTo>
                    <a:pt x="1150" y="812"/>
                    <a:pt x="819" y="745"/>
                    <a:pt x="660" y="732"/>
                  </a:cubicBezTo>
                  <a:cubicBezTo>
                    <a:pt x="501" y="719"/>
                    <a:pt x="387" y="677"/>
                    <a:pt x="294" y="612"/>
                  </a:cubicBezTo>
                  <a:cubicBezTo>
                    <a:pt x="201" y="547"/>
                    <a:pt x="151" y="444"/>
                    <a:pt x="102" y="342"/>
                  </a:cubicBezTo>
                  <a:cubicBezTo>
                    <a:pt x="53" y="240"/>
                    <a:pt x="21" y="71"/>
                    <a:pt x="0" y="0"/>
                  </a:cubicBezTo>
                  <a:close/>
                </a:path>
              </a:pathLst>
            </a:custGeom>
            <a:solidFill>
              <a:srgbClr val="FFCCFF"/>
            </a:solidFill>
            <a:ln w="9525" cap="flat">
              <a:solidFill>
                <a:schemeClr val="tx1"/>
              </a:solidFill>
              <a:prstDash val="lgDash"/>
              <a:round/>
              <a:headEnd/>
              <a:tailEnd/>
            </a:ln>
          </p:spPr>
          <p:txBody>
            <a:bodyPr/>
            <a:lstStyle/>
            <a:p>
              <a:endParaRPr lang="en-US"/>
            </a:p>
          </p:txBody>
        </p:sp>
        <p:sp>
          <p:nvSpPr>
            <p:cNvPr id="13457" name="Text Box 6"/>
            <p:cNvSpPr txBox="1">
              <a:spLocks noChangeArrowheads="1"/>
            </p:cNvSpPr>
            <p:nvPr/>
          </p:nvSpPr>
          <p:spPr bwMode="auto">
            <a:xfrm>
              <a:off x="4207" y="619"/>
              <a:ext cx="288" cy="231"/>
            </a:xfrm>
            <a:prstGeom prst="rect">
              <a:avLst/>
            </a:prstGeom>
            <a:noFill/>
            <a:ln w="9525">
              <a:noFill/>
              <a:miter lim="800000"/>
              <a:headEnd/>
              <a:tailEnd/>
            </a:ln>
          </p:spPr>
          <p:txBody>
            <a:bodyPr>
              <a:spAutoFit/>
            </a:bodyPr>
            <a:lstStyle/>
            <a:p>
              <a:pPr>
                <a:spcBef>
                  <a:spcPct val="50000"/>
                </a:spcBef>
              </a:pPr>
              <a:r>
                <a:rPr lang="en-GB" sz="1800">
                  <a:latin typeface="Arial" charset="0"/>
                </a:rPr>
                <a:t>L</a:t>
              </a:r>
              <a:endParaRPr lang="en-GB" sz="1800" baseline="-25000">
                <a:latin typeface="Arial" charset="0"/>
              </a:endParaRPr>
            </a:p>
          </p:txBody>
        </p:sp>
        <p:sp>
          <p:nvSpPr>
            <p:cNvPr id="13458" name="Line 7"/>
            <p:cNvSpPr>
              <a:spLocks noChangeShapeType="1"/>
            </p:cNvSpPr>
            <p:nvPr/>
          </p:nvSpPr>
          <p:spPr bwMode="auto">
            <a:xfrm>
              <a:off x="3586" y="854"/>
              <a:ext cx="1440" cy="0"/>
            </a:xfrm>
            <a:prstGeom prst="line">
              <a:avLst/>
            </a:prstGeom>
            <a:noFill/>
            <a:ln w="9525">
              <a:solidFill>
                <a:schemeClr val="tx1"/>
              </a:solidFill>
              <a:round/>
              <a:headEnd type="triangle" w="med" len="med"/>
              <a:tailEnd type="triangle" w="med" len="med"/>
            </a:ln>
          </p:spPr>
          <p:txBody>
            <a:bodyPr/>
            <a:lstStyle/>
            <a:p>
              <a:endParaRPr lang="en-US"/>
            </a:p>
          </p:txBody>
        </p:sp>
        <p:sp>
          <p:nvSpPr>
            <p:cNvPr id="13459" name="Text Box 8"/>
            <p:cNvSpPr txBox="1">
              <a:spLocks noChangeArrowheads="1"/>
            </p:cNvSpPr>
            <p:nvPr/>
          </p:nvSpPr>
          <p:spPr bwMode="auto">
            <a:xfrm>
              <a:off x="3154" y="2082"/>
              <a:ext cx="432" cy="231"/>
            </a:xfrm>
            <a:prstGeom prst="rect">
              <a:avLst/>
            </a:prstGeom>
            <a:noFill/>
            <a:ln w="9525">
              <a:noFill/>
              <a:miter lim="800000"/>
              <a:headEnd/>
              <a:tailEnd/>
            </a:ln>
          </p:spPr>
          <p:txBody>
            <a:bodyPr>
              <a:spAutoFit/>
            </a:bodyPr>
            <a:lstStyle/>
            <a:p>
              <a:pPr>
                <a:spcBef>
                  <a:spcPct val="50000"/>
                </a:spcBef>
              </a:pPr>
              <a:r>
                <a:rPr lang="en-GB" sz="1800">
                  <a:latin typeface="Arial" charset="0"/>
                </a:rPr>
                <a:t>W</a:t>
              </a:r>
              <a:r>
                <a:rPr lang="en-GB" sz="1800" baseline="-25000">
                  <a:latin typeface="Arial" charset="0"/>
                </a:rPr>
                <a:t>S/C</a:t>
              </a:r>
            </a:p>
          </p:txBody>
        </p:sp>
        <p:sp>
          <p:nvSpPr>
            <p:cNvPr id="13460" name="Text Box 9"/>
            <p:cNvSpPr txBox="1">
              <a:spLocks noChangeArrowheads="1"/>
            </p:cNvSpPr>
            <p:nvPr/>
          </p:nvSpPr>
          <p:spPr bwMode="auto">
            <a:xfrm>
              <a:off x="4978" y="2034"/>
              <a:ext cx="432" cy="231"/>
            </a:xfrm>
            <a:prstGeom prst="rect">
              <a:avLst/>
            </a:prstGeom>
            <a:noFill/>
            <a:ln w="9525">
              <a:noFill/>
              <a:miter lim="800000"/>
              <a:headEnd/>
              <a:tailEnd/>
            </a:ln>
          </p:spPr>
          <p:txBody>
            <a:bodyPr>
              <a:spAutoFit/>
            </a:bodyPr>
            <a:lstStyle/>
            <a:p>
              <a:pPr>
                <a:spcBef>
                  <a:spcPct val="50000"/>
                </a:spcBef>
              </a:pPr>
              <a:r>
                <a:rPr lang="en-GB" sz="1800">
                  <a:latin typeface="Arial" charset="0"/>
                </a:rPr>
                <a:t>W</a:t>
              </a:r>
              <a:r>
                <a:rPr lang="en-GB" sz="1800" baseline="-25000">
                  <a:latin typeface="Arial" charset="0"/>
                </a:rPr>
                <a:t>D/C</a:t>
              </a:r>
            </a:p>
          </p:txBody>
        </p:sp>
        <p:sp>
          <p:nvSpPr>
            <p:cNvPr id="13461" name="Line 10"/>
            <p:cNvSpPr>
              <a:spLocks noChangeShapeType="1"/>
            </p:cNvSpPr>
            <p:nvPr/>
          </p:nvSpPr>
          <p:spPr bwMode="auto">
            <a:xfrm>
              <a:off x="4930" y="1218"/>
              <a:ext cx="0" cy="1940"/>
            </a:xfrm>
            <a:prstGeom prst="line">
              <a:avLst/>
            </a:prstGeom>
            <a:noFill/>
            <a:ln w="9525">
              <a:solidFill>
                <a:schemeClr val="tx1"/>
              </a:solidFill>
              <a:prstDash val="dash"/>
              <a:round/>
              <a:headEnd/>
              <a:tailEnd/>
            </a:ln>
          </p:spPr>
          <p:txBody>
            <a:bodyPr/>
            <a:lstStyle/>
            <a:p>
              <a:endParaRPr lang="en-US"/>
            </a:p>
          </p:txBody>
        </p:sp>
        <p:sp>
          <p:nvSpPr>
            <p:cNvPr id="13462" name="Line 11"/>
            <p:cNvSpPr>
              <a:spLocks noChangeShapeType="1"/>
            </p:cNvSpPr>
            <p:nvPr/>
          </p:nvSpPr>
          <p:spPr bwMode="auto">
            <a:xfrm>
              <a:off x="3682" y="2130"/>
              <a:ext cx="336" cy="0"/>
            </a:xfrm>
            <a:prstGeom prst="line">
              <a:avLst/>
            </a:prstGeom>
            <a:noFill/>
            <a:ln w="9525">
              <a:solidFill>
                <a:schemeClr val="tx1"/>
              </a:solidFill>
              <a:round/>
              <a:headEnd type="triangle" w="med" len="med"/>
              <a:tailEnd type="triangle" w="med" len="med"/>
            </a:ln>
          </p:spPr>
          <p:txBody>
            <a:bodyPr/>
            <a:lstStyle/>
            <a:p>
              <a:endParaRPr lang="en-US"/>
            </a:p>
          </p:txBody>
        </p:sp>
        <p:sp>
          <p:nvSpPr>
            <p:cNvPr id="13463" name="Line 12"/>
            <p:cNvSpPr>
              <a:spLocks noChangeShapeType="1"/>
            </p:cNvSpPr>
            <p:nvPr/>
          </p:nvSpPr>
          <p:spPr bwMode="auto">
            <a:xfrm>
              <a:off x="4594" y="2130"/>
              <a:ext cx="336" cy="0"/>
            </a:xfrm>
            <a:prstGeom prst="line">
              <a:avLst/>
            </a:prstGeom>
            <a:noFill/>
            <a:ln w="9525">
              <a:solidFill>
                <a:schemeClr val="tx1"/>
              </a:solidFill>
              <a:round/>
              <a:headEnd type="triangle" w="med" len="med"/>
              <a:tailEnd type="triangle" w="med" len="med"/>
            </a:ln>
          </p:spPr>
          <p:txBody>
            <a:bodyPr/>
            <a:lstStyle/>
            <a:p>
              <a:endParaRPr lang="en-US"/>
            </a:p>
          </p:txBody>
        </p:sp>
        <p:sp>
          <p:nvSpPr>
            <p:cNvPr id="13464" name="Line 13"/>
            <p:cNvSpPr>
              <a:spLocks noChangeShapeType="1"/>
            </p:cNvSpPr>
            <p:nvPr/>
          </p:nvSpPr>
          <p:spPr bwMode="auto">
            <a:xfrm>
              <a:off x="3682" y="1218"/>
              <a:ext cx="0" cy="1940"/>
            </a:xfrm>
            <a:prstGeom prst="line">
              <a:avLst/>
            </a:prstGeom>
            <a:noFill/>
            <a:ln w="9525">
              <a:solidFill>
                <a:schemeClr val="tx1"/>
              </a:solidFill>
              <a:prstDash val="dash"/>
              <a:round/>
              <a:headEnd/>
              <a:tailEnd/>
            </a:ln>
          </p:spPr>
          <p:txBody>
            <a:bodyPr/>
            <a:lstStyle/>
            <a:p>
              <a:endParaRPr lang="en-US"/>
            </a:p>
          </p:txBody>
        </p:sp>
        <p:sp>
          <p:nvSpPr>
            <p:cNvPr id="13465" name="Line 14"/>
            <p:cNvSpPr>
              <a:spLocks noChangeShapeType="1"/>
            </p:cNvSpPr>
            <p:nvPr/>
          </p:nvSpPr>
          <p:spPr bwMode="auto">
            <a:xfrm>
              <a:off x="4018" y="1218"/>
              <a:ext cx="0" cy="1940"/>
            </a:xfrm>
            <a:prstGeom prst="line">
              <a:avLst/>
            </a:prstGeom>
            <a:noFill/>
            <a:ln w="9525">
              <a:solidFill>
                <a:schemeClr val="tx1"/>
              </a:solidFill>
              <a:prstDash val="dash"/>
              <a:round/>
              <a:headEnd/>
              <a:tailEnd/>
            </a:ln>
          </p:spPr>
          <p:txBody>
            <a:bodyPr/>
            <a:lstStyle/>
            <a:p>
              <a:endParaRPr lang="en-US"/>
            </a:p>
          </p:txBody>
        </p:sp>
        <p:sp>
          <p:nvSpPr>
            <p:cNvPr id="13466" name="Line 15"/>
            <p:cNvSpPr>
              <a:spLocks noChangeShapeType="1"/>
            </p:cNvSpPr>
            <p:nvPr/>
          </p:nvSpPr>
          <p:spPr bwMode="auto">
            <a:xfrm>
              <a:off x="4594" y="1218"/>
              <a:ext cx="0" cy="1940"/>
            </a:xfrm>
            <a:prstGeom prst="line">
              <a:avLst/>
            </a:prstGeom>
            <a:noFill/>
            <a:ln w="9525">
              <a:solidFill>
                <a:schemeClr val="tx1"/>
              </a:solidFill>
              <a:prstDash val="dash"/>
              <a:round/>
              <a:headEnd/>
              <a:tailEnd/>
            </a:ln>
          </p:spPr>
          <p:txBody>
            <a:bodyPr/>
            <a:lstStyle/>
            <a:p>
              <a:endParaRPr lang="en-US"/>
            </a:p>
          </p:txBody>
        </p:sp>
        <p:sp>
          <p:nvSpPr>
            <p:cNvPr id="13467" name="Rectangle 16"/>
            <p:cNvSpPr>
              <a:spLocks noChangeArrowheads="1"/>
            </p:cNvSpPr>
            <p:nvPr/>
          </p:nvSpPr>
          <p:spPr bwMode="auto">
            <a:xfrm>
              <a:off x="3586" y="950"/>
              <a:ext cx="1440" cy="336"/>
            </a:xfrm>
            <a:prstGeom prst="rect">
              <a:avLst/>
            </a:prstGeom>
            <a:solidFill>
              <a:schemeClr val="folHlink"/>
            </a:solidFill>
            <a:ln w="9525">
              <a:solidFill>
                <a:schemeClr val="tx1"/>
              </a:solidFill>
              <a:miter lim="800000"/>
              <a:headEnd/>
              <a:tailEnd/>
            </a:ln>
          </p:spPr>
          <p:txBody>
            <a:bodyPr wrap="none" anchor="ctr"/>
            <a:lstStyle/>
            <a:p>
              <a:endParaRPr lang="en-US"/>
            </a:p>
          </p:txBody>
        </p:sp>
        <p:sp>
          <p:nvSpPr>
            <p:cNvPr id="13468" name="Line 17"/>
            <p:cNvSpPr>
              <a:spLocks noChangeShapeType="1"/>
            </p:cNvSpPr>
            <p:nvPr/>
          </p:nvSpPr>
          <p:spPr bwMode="auto">
            <a:xfrm>
              <a:off x="2770" y="1334"/>
              <a:ext cx="2400" cy="0"/>
            </a:xfrm>
            <a:prstGeom prst="line">
              <a:avLst/>
            </a:prstGeom>
            <a:noFill/>
            <a:ln w="9525">
              <a:solidFill>
                <a:schemeClr val="bg1"/>
              </a:solidFill>
              <a:round/>
              <a:headEnd/>
              <a:tailEnd/>
            </a:ln>
          </p:spPr>
          <p:txBody>
            <a:bodyPr/>
            <a:lstStyle/>
            <a:p>
              <a:endParaRPr lang="en-US"/>
            </a:p>
          </p:txBody>
        </p:sp>
        <p:sp>
          <p:nvSpPr>
            <p:cNvPr id="13469" name="Freeform 18"/>
            <p:cNvSpPr>
              <a:spLocks/>
            </p:cNvSpPr>
            <p:nvPr/>
          </p:nvSpPr>
          <p:spPr bwMode="auto">
            <a:xfrm>
              <a:off x="4930" y="1334"/>
              <a:ext cx="912" cy="528"/>
            </a:xfrm>
            <a:custGeom>
              <a:avLst/>
              <a:gdLst>
                <a:gd name="T0" fmla="*/ 0 w 1248"/>
                <a:gd name="T1" fmla="*/ 0 h 812"/>
                <a:gd name="T2" fmla="*/ 102 w 1248"/>
                <a:gd name="T3" fmla="*/ 0 h 812"/>
                <a:gd name="T4" fmla="*/ 102 w 1248"/>
                <a:gd name="T5" fmla="*/ 22 h 812"/>
                <a:gd name="T6" fmla="*/ 53 w 1248"/>
                <a:gd name="T7" fmla="*/ 23 h 812"/>
                <a:gd name="T8" fmla="*/ 24 w 1248"/>
                <a:gd name="T9" fmla="*/ 20 h 812"/>
                <a:gd name="T10" fmla="*/ 8 w 1248"/>
                <a:gd name="T11" fmla="*/ 11 h 812"/>
                <a:gd name="T12" fmla="*/ 0 w 1248"/>
                <a:gd name="T13" fmla="*/ 0 h 812"/>
                <a:gd name="T14" fmla="*/ 0 60000 65536"/>
                <a:gd name="T15" fmla="*/ 0 60000 65536"/>
                <a:gd name="T16" fmla="*/ 0 60000 65536"/>
                <a:gd name="T17" fmla="*/ 0 60000 65536"/>
                <a:gd name="T18" fmla="*/ 0 60000 65536"/>
                <a:gd name="T19" fmla="*/ 0 60000 65536"/>
                <a:gd name="T20" fmla="*/ 0 60000 65536"/>
                <a:gd name="T21" fmla="*/ 0 w 1248"/>
                <a:gd name="T22" fmla="*/ 0 h 812"/>
                <a:gd name="T23" fmla="*/ 1248 w 1248"/>
                <a:gd name="T24" fmla="*/ 812 h 8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48" h="812">
                  <a:moveTo>
                    <a:pt x="0" y="0"/>
                  </a:moveTo>
                  <a:lnTo>
                    <a:pt x="1246" y="0"/>
                  </a:lnTo>
                  <a:lnTo>
                    <a:pt x="1248" y="690"/>
                  </a:lnTo>
                  <a:cubicBezTo>
                    <a:pt x="1150" y="812"/>
                    <a:pt x="819" y="745"/>
                    <a:pt x="660" y="732"/>
                  </a:cubicBezTo>
                  <a:cubicBezTo>
                    <a:pt x="501" y="719"/>
                    <a:pt x="387" y="677"/>
                    <a:pt x="294" y="612"/>
                  </a:cubicBezTo>
                  <a:cubicBezTo>
                    <a:pt x="201" y="547"/>
                    <a:pt x="151" y="444"/>
                    <a:pt x="102" y="342"/>
                  </a:cubicBezTo>
                  <a:cubicBezTo>
                    <a:pt x="53" y="240"/>
                    <a:pt x="21" y="71"/>
                    <a:pt x="0" y="0"/>
                  </a:cubicBezTo>
                  <a:close/>
                </a:path>
              </a:pathLst>
            </a:custGeom>
            <a:solidFill>
              <a:srgbClr val="FF3300"/>
            </a:solidFill>
            <a:ln w="9525">
              <a:solidFill>
                <a:schemeClr val="tx1"/>
              </a:solidFill>
              <a:round/>
              <a:headEnd/>
              <a:tailEnd/>
            </a:ln>
          </p:spPr>
          <p:txBody>
            <a:bodyPr/>
            <a:lstStyle/>
            <a:p>
              <a:endParaRPr lang="en-US"/>
            </a:p>
          </p:txBody>
        </p:sp>
        <p:sp>
          <p:nvSpPr>
            <p:cNvPr id="13470" name="Freeform 19"/>
            <p:cNvSpPr>
              <a:spLocks/>
            </p:cNvSpPr>
            <p:nvPr/>
          </p:nvSpPr>
          <p:spPr bwMode="auto">
            <a:xfrm flipH="1">
              <a:off x="2767" y="1334"/>
              <a:ext cx="915" cy="528"/>
            </a:xfrm>
            <a:custGeom>
              <a:avLst/>
              <a:gdLst>
                <a:gd name="T0" fmla="*/ 0 w 1248"/>
                <a:gd name="T1" fmla="*/ 0 h 812"/>
                <a:gd name="T2" fmla="*/ 104 w 1248"/>
                <a:gd name="T3" fmla="*/ 0 h 812"/>
                <a:gd name="T4" fmla="*/ 104 w 1248"/>
                <a:gd name="T5" fmla="*/ 22 h 812"/>
                <a:gd name="T6" fmla="*/ 56 w 1248"/>
                <a:gd name="T7" fmla="*/ 23 h 812"/>
                <a:gd name="T8" fmla="*/ 24 w 1248"/>
                <a:gd name="T9" fmla="*/ 20 h 812"/>
                <a:gd name="T10" fmla="*/ 8 w 1248"/>
                <a:gd name="T11" fmla="*/ 11 h 812"/>
                <a:gd name="T12" fmla="*/ 0 w 1248"/>
                <a:gd name="T13" fmla="*/ 0 h 812"/>
                <a:gd name="T14" fmla="*/ 0 60000 65536"/>
                <a:gd name="T15" fmla="*/ 0 60000 65536"/>
                <a:gd name="T16" fmla="*/ 0 60000 65536"/>
                <a:gd name="T17" fmla="*/ 0 60000 65536"/>
                <a:gd name="T18" fmla="*/ 0 60000 65536"/>
                <a:gd name="T19" fmla="*/ 0 60000 65536"/>
                <a:gd name="T20" fmla="*/ 0 60000 65536"/>
                <a:gd name="T21" fmla="*/ 0 w 1248"/>
                <a:gd name="T22" fmla="*/ 0 h 812"/>
                <a:gd name="T23" fmla="*/ 1248 w 1248"/>
                <a:gd name="T24" fmla="*/ 812 h 8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48" h="812">
                  <a:moveTo>
                    <a:pt x="0" y="0"/>
                  </a:moveTo>
                  <a:lnTo>
                    <a:pt x="1246" y="0"/>
                  </a:lnTo>
                  <a:lnTo>
                    <a:pt x="1248" y="690"/>
                  </a:lnTo>
                  <a:cubicBezTo>
                    <a:pt x="1150" y="812"/>
                    <a:pt x="819" y="745"/>
                    <a:pt x="660" y="732"/>
                  </a:cubicBezTo>
                  <a:cubicBezTo>
                    <a:pt x="501" y="719"/>
                    <a:pt x="387" y="677"/>
                    <a:pt x="294" y="612"/>
                  </a:cubicBezTo>
                  <a:cubicBezTo>
                    <a:pt x="201" y="547"/>
                    <a:pt x="151" y="444"/>
                    <a:pt x="102" y="342"/>
                  </a:cubicBezTo>
                  <a:cubicBezTo>
                    <a:pt x="53" y="240"/>
                    <a:pt x="21" y="71"/>
                    <a:pt x="0" y="0"/>
                  </a:cubicBezTo>
                  <a:close/>
                </a:path>
              </a:pathLst>
            </a:custGeom>
            <a:solidFill>
              <a:srgbClr val="FF3300"/>
            </a:solidFill>
            <a:ln w="9525">
              <a:solidFill>
                <a:schemeClr val="tx1"/>
              </a:solidFill>
              <a:round/>
              <a:headEnd/>
              <a:tailEnd/>
            </a:ln>
          </p:spPr>
          <p:txBody>
            <a:bodyPr/>
            <a:lstStyle/>
            <a:p>
              <a:endParaRPr lang="en-US"/>
            </a:p>
          </p:txBody>
        </p:sp>
        <p:sp>
          <p:nvSpPr>
            <p:cNvPr id="13471" name="Text Box 20"/>
            <p:cNvSpPr txBox="1">
              <a:spLocks noChangeArrowheads="1"/>
            </p:cNvSpPr>
            <p:nvPr/>
          </p:nvSpPr>
          <p:spPr bwMode="auto">
            <a:xfrm>
              <a:off x="2866" y="1478"/>
              <a:ext cx="576" cy="231"/>
            </a:xfrm>
            <a:prstGeom prst="rect">
              <a:avLst/>
            </a:prstGeom>
            <a:noFill/>
            <a:ln w="9525">
              <a:noFill/>
              <a:miter lim="800000"/>
              <a:headEnd/>
              <a:tailEnd/>
            </a:ln>
          </p:spPr>
          <p:txBody>
            <a:bodyPr>
              <a:spAutoFit/>
            </a:bodyPr>
            <a:lstStyle/>
            <a:p>
              <a:pPr algn="ctr">
                <a:spcBef>
                  <a:spcPct val="50000"/>
                </a:spcBef>
              </a:pPr>
              <a:r>
                <a:rPr lang="en-GB" sz="1800">
                  <a:latin typeface="Arial" charset="0"/>
                </a:rPr>
                <a:t>source</a:t>
              </a:r>
              <a:endParaRPr lang="en-GB" sz="1800" baseline="-25000">
                <a:latin typeface="Arial" charset="0"/>
              </a:endParaRPr>
            </a:p>
          </p:txBody>
        </p:sp>
        <p:sp>
          <p:nvSpPr>
            <p:cNvPr id="13472" name="Text Box 21"/>
            <p:cNvSpPr txBox="1">
              <a:spLocks noChangeArrowheads="1"/>
            </p:cNvSpPr>
            <p:nvPr/>
          </p:nvSpPr>
          <p:spPr bwMode="auto">
            <a:xfrm>
              <a:off x="5218" y="1478"/>
              <a:ext cx="480" cy="231"/>
            </a:xfrm>
            <a:prstGeom prst="rect">
              <a:avLst/>
            </a:prstGeom>
            <a:noFill/>
            <a:ln w="9525">
              <a:noFill/>
              <a:miter lim="800000"/>
              <a:headEnd/>
              <a:tailEnd/>
            </a:ln>
          </p:spPr>
          <p:txBody>
            <a:bodyPr>
              <a:spAutoFit/>
            </a:bodyPr>
            <a:lstStyle/>
            <a:p>
              <a:pPr algn="ctr">
                <a:spcBef>
                  <a:spcPct val="50000"/>
                </a:spcBef>
              </a:pPr>
              <a:r>
                <a:rPr lang="en-GB" sz="1800">
                  <a:latin typeface="Arial" charset="0"/>
                </a:rPr>
                <a:t>drain</a:t>
              </a:r>
              <a:endParaRPr lang="en-GB" sz="1800" baseline="-25000">
                <a:latin typeface="Arial" charset="0"/>
              </a:endParaRPr>
            </a:p>
          </p:txBody>
        </p:sp>
        <p:sp>
          <p:nvSpPr>
            <p:cNvPr id="13473" name="Text Box 22"/>
            <p:cNvSpPr txBox="1">
              <a:spLocks noChangeArrowheads="1"/>
            </p:cNvSpPr>
            <p:nvPr/>
          </p:nvSpPr>
          <p:spPr bwMode="auto">
            <a:xfrm>
              <a:off x="4018" y="998"/>
              <a:ext cx="576" cy="231"/>
            </a:xfrm>
            <a:prstGeom prst="rect">
              <a:avLst/>
            </a:prstGeom>
            <a:noFill/>
            <a:ln w="9525">
              <a:noFill/>
              <a:miter lim="800000"/>
              <a:headEnd/>
              <a:tailEnd/>
            </a:ln>
          </p:spPr>
          <p:txBody>
            <a:bodyPr>
              <a:spAutoFit/>
            </a:bodyPr>
            <a:lstStyle/>
            <a:p>
              <a:pPr algn="ctr">
                <a:spcBef>
                  <a:spcPct val="50000"/>
                </a:spcBef>
              </a:pPr>
              <a:r>
                <a:rPr lang="en-GB" sz="1800">
                  <a:latin typeface="Arial" charset="0"/>
                </a:rPr>
                <a:t>grille</a:t>
              </a:r>
              <a:endParaRPr lang="en-GB" sz="1800" baseline="-25000">
                <a:latin typeface="Arial" charset="0"/>
              </a:endParaRPr>
            </a:p>
          </p:txBody>
        </p:sp>
        <p:sp>
          <p:nvSpPr>
            <p:cNvPr id="13474" name="Text Box 23"/>
            <p:cNvSpPr txBox="1">
              <a:spLocks noChangeArrowheads="1"/>
            </p:cNvSpPr>
            <p:nvPr/>
          </p:nvSpPr>
          <p:spPr bwMode="auto">
            <a:xfrm>
              <a:off x="4018" y="1458"/>
              <a:ext cx="576" cy="231"/>
            </a:xfrm>
            <a:prstGeom prst="rect">
              <a:avLst/>
            </a:prstGeom>
            <a:noFill/>
            <a:ln w="9525">
              <a:noFill/>
              <a:miter lim="800000"/>
              <a:headEnd/>
              <a:tailEnd/>
            </a:ln>
          </p:spPr>
          <p:txBody>
            <a:bodyPr>
              <a:spAutoFit/>
            </a:bodyPr>
            <a:lstStyle/>
            <a:p>
              <a:pPr algn="ctr">
                <a:spcBef>
                  <a:spcPct val="50000"/>
                </a:spcBef>
              </a:pPr>
              <a:r>
                <a:rPr lang="en-GB" sz="1800">
                  <a:latin typeface="Arial" charset="0"/>
                </a:rPr>
                <a:t>canal</a:t>
              </a:r>
              <a:endParaRPr lang="en-GB" sz="1800" baseline="-25000">
                <a:latin typeface="Arial" charset="0"/>
              </a:endParaRPr>
            </a:p>
          </p:txBody>
        </p:sp>
        <p:sp>
          <p:nvSpPr>
            <p:cNvPr id="13475" name="Line 24"/>
            <p:cNvSpPr>
              <a:spLocks noChangeShapeType="1"/>
            </p:cNvSpPr>
            <p:nvPr/>
          </p:nvSpPr>
          <p:spPr bwMode="auto">
            <a:xfrm>
              <a:off x="4205" y="2369"/>
              <a:ext cx="0" cy="542"/>
            </a:xfrm>
            <a:prstGeom prst="line">
              <a:avLst/>
            </a:prstGeom>
            <a:noFill/>
            <a:ln w="9525">
              <a:solidFill>
                <a:schemeClr val="tx1"/>
              </a:solidFill>
              <a:round/>
              <a:headEnd type="triangle" w="med" len="med"/>
              <a:tailEnd type="triangle" w="med" len="med"/>
            </a:ln>
          </p:spPr>
          <p:txBody>
            <a:bodyPr/>
            <a:lstStyle/>
            <a:p>
              <a:endParaRPr lang="en-US"/>
            </a:p>
          </p:txBody>
        </p:sp>
        <p:sp>
          <p:nvSpPr>
            <p:cNvPr id="13476" name="Freeform 25"/>
            <p:cNvSpPr>
              <a:spLocks/>
            </p:cNvSpPr>
            <p:nvPr/>
          </p:nvSpPr>
          <p:spPr bwMode="auto">
            <a:xfrm>
              <a:off x="3010" y="2342"/>
              <a:ext cx="1248" cy="528"/>
            </a:xfrm>
            <a:custGeom>
              <a:avLst/>
              <a:gdLst>
                <a:gd name="T0" fmla="*/ 0 w 1248"/>
                <a:gd name="T1" fmla="*/ 4906 h 384"/>
                <a:gd name="T2" fmla="*/ 672 w 1248"/>
                <a:gd name="T3" fmla="*/ 4906 h 384"/>
                <a:gd name="T4" fmla="*/ 864 w 1248"/>
                <a:gd name="T5" fmla="*/ 1229 h 384"/>
                <a:gd name="T6" fmla="*/ 1008 w 1248"/>
                <a:gd name="T7" fmla="*/ 0 h 384"/>
                <a:gd name="T8" fmla="*/ 1248 w 1248"/>
                <a:gd name="T9" fmla="*/ 0 h 384"/>
                <a:gd name="T10" fmla="*/ 0 60000 65536"/>
                <a:gd name="T11" fmla="*/ 0 60000 65536"/>
                <a:gd name="T12" fmla="*/ 0 60000 65536"/>
                <a:gd name="T13" fmla="*/ 0 60000 65536"/>
                <a:gd name="T14" fmla="*/ 0 60000 65536"/>
                <a:gd name="T15" fmla="*/ 0 w 1248"/>
                <a:gd name="T16" fmla="*/ 0 h 384"/>
                <a:gd name="T17" fmla="*/ 1248 w 1248"/>
                <a:gd name="T18" fmla="*/ 384 h 384"/>
              </a:gdLst>
              <a:ahLst/>
              <a:cxnLst>
                <a:cxn ang="T10">
                  <a:pos x="T0" y="T1"/>
                </a:cxn>
                <a:cxn ang="T11">
                  <a:pos x="T2" y="T3"/>
                </a:cxn>
                <a:cxn ang="T12">
                  <a:pos x="T4" y="T5"/>
                </a:cxn>
                <a:cxn ang="T13">
                  <a:pos x="T6" y="T7"/>
                </a:cxn>
                <a:cxn ang="T14">
                  <a:pos x="T8" y="T9"/>
                </a:cxn>
              </a:cxnLst>
              <a:rect l="T15" t="T16" r="T17" b="T18"/>
              <a:pathLst>
                <a:path w="1248" h="384">
                  <a:moveTo>
                    <a:pt x="0" y="384"/>
                  </a:moveTo>
                  <a:lnTo>
                    <a:pt x="672" y="384"/>
                  </a:lnTo>
                  <a:cubicBezTo>
                    <a:pt x="816" y="336"/>
                    <a:pt x="808" y="160"/>
                    <a:pt x="864" y="96"/>
                  </a:cubicBezTo>
                  <a:cubicBezTo>
                    <a:pt x="920" y="32"/>
                    <a:pt x="944" y="16"/>
                    <a:pt x="1008" y="0"/>
                  </a:cubicBezTo>
                  <a:lnTo>
                    <a:pt x="1248" y="0"/>
                  </a:lnTo>
                </a:path>
              </a:pathLst>
            </a:custGeom>
            <a:noFill/>
            <a:ln w="38100" cmpd="sng">
              <a:solidFill>
                <a:schemeClr val="tx1"/>
              </a:solidFill>
              <a:round/>
              <a:headEnd/>
              <a:tailEnd/>
            </a:ln>
          </p:spPr>
          <p:txBody>
            <a:bodyPr/>
            <a:lstStyle/>
            <a:p>
              <a:endParaRPr lang="en-US"/>
            </a:p>
          </p:txBody>
        </p:sp>
        <p:sp>
          <p:nvSpPr>
            <p:cNvPr id="13477" name="Freeform 26"/>
            <p:cNvSpPr>
              <a:spLocks/>
            </p:cNvSpPr>
            <p:nvPr/>
          </p:nvSpPr>
          <p:spPr bwMode="auto">
            <a:xfrm flipH="1">
              <a:off x="4354" y="2342"/>
              <a:ext cx="1248" cy="528"/>
            </a:xfrm>
            <a:custGeom>
              <a:avLst/>
              <a:gdLst>
                <a:gd name="T0" fmla="*/ 0 w 1248"/>
                <a:gd name="T1" fmla="*/ 4906 h 384"/>
                <a:gd name="T2" fmla="*/ 672 w 1248"/>
                <a:gd name="T3" fmla="*/ 4906 h 384"/>
                <a:gd name="T4" fmla="*/ 864 w 1248"/>
                <a:gd name="T5" fmla="*/ 1229 h 384"/>
                <a:gd name="T6" fmla="*/ 1008 w 1248"/>
                <a:gd name="T7" fmla="*/ 0 h 384"/>
                <a:gd name="T8" fmla="*/ 1248 w 1248"/>
                <a:gd name="T9" fmla="*/ 0 h 384"/>
                <a:gd name="T10" fmla="*/ 0 60000 65536"/>
                <a:gd name="T11" fmla="*/ 0 60000 65536"/>
                <a:gd name="T12" fmla="*/ 0 60000 65536"/>
                <a:gd name="T13" fmla="*/ 0 60000 65536"/>
                <a:gd name="T14" fmla="*/ 0 60000 65536"/>
                <a:gd name="T15" fmla="*/ 0 w 1248"/>
                <a:gd name="T16" fmla="*/ 0 h 384"/>
                <a:gd name="T17" fmla="*/ 1248 w 1248"/>
                <a:gd name="T18" fmla="*/ 384 h 384"/>
              </a:gdLst>
              <a:ahLst/>
              <a:cxnLst>
                <a:cxn ang="T10">
                  <a:pos x="T0" y="T1"/>
                </a:cxn>
                <a:cxn ang="T11">
                  <a:pos x="T2" y="T3"/>
                </a:cxn>
                <a:cxn ang="T12">
                  <a:pos x="T4" y="T5"/>
                </a:cxn>
                <a:cxn ang="T13">
                  <a:pos x="T6" y="T7"/>
                </a:cxn>
                <a:cxn ang="T14">
                  <a:pos x="T8" y="T9"/>
                </a:cxn>
              </a:cxnLst>
              <a:rect l="T15" t="T16" r="T17" b="T18"/>
              <a:pathLst>
                <a:path w="1248" h="384">
                  <a:moveTo>
                    <a:pt x="0" y="384"/>
                  </a:moveTo>
                  <a:lnTo>
                    <a:pt x="672" y="384"/>
                  </a:lnTo>
                  <a:cubicBezTo>
                    <a:pt x="816" y="336"/>
                    <a:pt x="808" y="160"/>
                    <a:pt x="864" y="96"/>
                  </a:cubicBezTo>
                  <a:cubicBezTo>
                    <a:pt x="920" y="32"/>
                    <a:pt x="944" y="16"/>
                    <a:pt x="1008" y="0"/>
                  </a:cubicBezTo>
                  <a:lnTo>
                    <a:pt x="1248" y="0"/>
                  </a:lnTo>
                </a:path>
              </a:pathLst>
            </a:custGeom>
            <a:noFill/>
            <a:ln w="38100" cmpd="sng">
              <a:solidFill>
                <a:schemeClr val="tx1"/>
              </a:solidFill>
              <a:round/>
              <a:headEnd/>
              <a:tailEnd/>
            </a:ln>
          </p:spPr>
          <p:txBody>
            <a:bodyPr/>
            <a:lstStyle/>
            <a:p>
              <a:endParaRPr lang="en-US"/>
            </a:p>
          </p:txBody>
        </p:sp>
        <p:sp>
          <p:nvSpPr>
            <p:cNvPr id="13478" name="Line 27"/>
            <p:cNvSpPr>
              <a:spLocks noChangeShapeType="1"/>
            </p:cNvSpPr>
            <p:nvPr/>
          </p:nvSpPr>
          <p:spPr bwMode="auto">
            <a:xfrm>
              <a:off x="4066" y="2342"/>
              <a:ext cx="480" cy="0"/>
            </a:xfrm>
            <a:prstGeom prst="line">
              <a:avLst/>
            </a:prstGeom>
            <a:noFill/>
            <a:ln w="38100">
              <a:solidFill>
                <a:schemeClr val="tx1"/>
              </a:solidFill>
              <a:round/>
              <a:headEnd/>
              <a:tailEnd/>
            </a:ln>
          </p:spPr>
          <p:txBody>
            <a:bodyPr/>
            <a:lstStyle/>
            <a:p>
              <a:endParaRPr lang="en-US"/>
            </a:p>
          </p:txBody>
        </p:sp>
        <p:sp>
          <p:nvSpPr>
            <p:cNvPr id="13479" name="Text Box 28"/>
            <p:cNvSpPr txBox="1">
              <a:spLocks noChangeArrowheads="1"/>
            </p:cNvSpPr>
            <p:nvPr/>
          </p:nvSpPr>
          <p:spPr bwMode="auto">
            <a:xfrm>
              <a:off x="2674" y="2735"/>
              <a:ext cx="384" cy="231"/>
            </a:xfrm>
            <a:prstGeom prst="rect">
              <a:avLst/>
            </a:prstGeom>
            <a:noFill/>
            <a:ln w="9525">
              <a:noFill/>
              <a:miter lim="800000"/>
              <a:headEnd/>
              <a:tailEnd/>
            </a:ln>
          </p:spPr>
          <p:txBody>
            <a:bodyPr>
              <a:spAutoFit/>
            </a:bodyPr>
            <a:lstStyle/>
            <a:p>
              <a:pPr>
                <a:spcBef>
                  <a:spcPct val="50000"/>
                </a:spcBef>
              </a:pPr>
              <a:r>
                <a:rPr lang="en-GB" sz="1800">
                  <a:latin typeface="Arial" charset="0"/>
                </a:rPr>
                <a:t>BC</a:t>
              </a:r>
              <a:endParaRPr lang="en-GB" sz="1800" baseline="-25000">
                <a:latin typeface="Arial" charset="0"/>
              </a:endParaRPr>
            </a:p>
          </p:txBody>
        </p:sp>
        <p:sp>
          <p:nvSpPr>
            <p:cNvPr id="13480" name="Text Box 29"/>
            <p:cNvSpPr txBox="1">
              <a:spLocks noChangeArrowheads="1"/>
            </p:cNvSpPr>
            <p:nvPr/>
          </p:nvSpPr>
          <p:spPr bwMode="auto">
            <a:xfrm>
              <a:off x="3202" y="2658"/>
              <a:ext cx="240" cy="212"/>
            </a:xfrm>
            <a:prstGeom prst="rect">
              <a:avLst/>
            </a:prstGeom>
            <a:noFill/>
            <a:ln w="9525">
              <a:noFill/>
              <a:miter lim="800000"/>
              <a:headEnd/>
              <a:tailEnd/>
            </a:ln>
          </p:spPr>
          <p:txBody>
            <a:bodyPr>
              <a:spAutoFit/>
            </a:bodyPr>
            <a:lstStyle/>
            <a:p>
              <a:pPr algn="ctr">
                <a:spcBef>
                  <a:spcPct val="50000"/>
                </a:spcBef>
              </a:pPr>
              <a:r>
                <a:rPr lang="fr-FR" sz="1600" b="1">
                  <a:latin typeface="Arial" charset="0"/>
                </a:rPr>
                <a:t>N</a:t>
              </a:r>
              <a:endParaRPr lang="en-GB" sz="1600" b="1">
                <a:latin typeface="Arial" charset="0"/>
              </a:endParaRPr>
            </a:p>
          </p:txBody>
        </p:sp>
        <p:sp>
          <p:nvSpPr>
            <p:cNvPr id="13481" name="Text Box 30"/>
            <p:cNvSpPr txBox="1">
              <a:spLocks noChangeArrowheads="1"/>
            </p:cNvSpPr>
            <p:nvPr/>
          </p:nvSpPr>
          <p:spPr bwMode="auto">
            <a:xfrm>
              <a:off x="4210" y="2082"/>
              <a:ext cx="240" cy="212"/>
            </a:xfrm>
            <a:prstGeom prst="rect">
              <a:avLst/>
            </a:prstGeom>
            <a:noFill/>
            <a:ln w="9525">
              <a:noFill/>
              <a:miter lim="800000"/>
              <a:headEnd/>
              <a:tailEnd/>
            </a:ln>
          </p:spPr>
          <p:txBody>
            <a:bodyPr>
              <a:spAutoFit/>
            </a:bodyPr>
            <a:lstStyle/>
            <a:p>
              <a:pPr algn="ctr">
                <a:spcBef>
                  <a:spcPct val="50000"/>
                </a:spcBef>
              </a:pPr>
              <a:r>
                <a:rPr lang="fr-FR" sz="1600" b="1">
                  <a:latin typeface="Arial" charset="0"/>
                </a:rPr>
                <a:t>P</a:t>
              </a:r>
              <a:endParaRPr lang="en-GB" sz="1600" b="1">
                <a:latin typeface="Arial" charset="0"/>
              </a:endParaRPr>
            </a:p>
          </p:txBody>
        </p:sp>
        <p:sp>
          <p:nvSpPr>
            <p:cNvPr id="13482" name="Text Box 31"/>
            <p:cNvSpPr txBox="1">
              <a:spLocks noChangeArrowheads="1"/>
            </p:cNvSpPr>
            <p:nvPr/>
          </p:nvSpPr>
          <p:spPr bwMode="auto">
            <a:xfrm>
              <a:off x="4201" y="2568"/>
              <a:ext cx="384" cy="327"/>
            </a:xfrm>
            <a:prstGeom prst="rect">
              <a:avLst/>
            </a:prstGeom>
            <a:noFill/>
            <a:ln w="9525">
              <a:noFill/>
              <a:miter lim="800000"/>
              <a:headEnd/>
              <a:tailEnd/>
            </a:ln>
          </p:spPr>
          <p:txBody>
            <a:bodyPr>
              <a:spAutoFit/>
            </a:bodyPr>
            <a:lstStyle/>
            <a:p>
              <a:pPr>
                <a:spcBef>
                  <a:spcPct val="50000"/>
                </a:spcBef>
              </a:pPr>
              <a:r>
                <a:rPr lang="fr-FR" sz="2800">
                  <a:latin typeface="Arial" charset="0"/>
                  <a:sym typeface="Symbol" pitchFamily="18" charset="2"/>
                </a:rPr>
                <a:t></a:t>
              </a:r>
              <a:r>
                <a:rPr lang="fr-FR" sz="2800" baseline="-25000">
                  <a:latin typeface="Arial" charset="0"/>
                  <a:sym typeface="r_symbol" pitchFamily="49" charset="2"/>
                </a:rPr>
                <a:t>d</a:t>
              </a:r>
              <a:endParaRPr lang="en-GB" sz="2800" baseline="-25000">
                <a:latin typeface="Arial" charset="0"/>
              </a:endParaRPr>
            </a:p>
          </p:txBody>
        </p:sp>
        <p:sp>
          <p:nvSpPr>
            <p:cNvPr id="13483" name="Text Box 32"/>
            <p:cNvSpPr txBox="1">
              <a:spLocks noChangeArrowheads="1"/>
            </p:cNvSpPr>
            <p:nvPr/>
          </p:nvSpPr>
          <p:spPr bwMode="auto">
            <a:xfrm>
              <a:off x="2969" y="2544"/>
              <a:ext cx="160" cy="327"/>
            </a:xfrm>
            <a:prstGeom prst="rect">
              <a:avLst/>
            </a:prstGeom>
            <a:noFill/>
            <a:ln w="9525">
              <a:noFill/>
              <a:miter lim="800000"/>
              <a:headEnd/>
              <a:tailEnd/>
            </a:ln>
          </p:spPr>
          <p:txBody>
            <a:bodyPr>
              <a:spAutoFit/>
            </a:bodyPr>
            <a:lstStyle/>
            <a:p>
              <a:pPr>
                <a:spcBef>
                  <a:spcPct val="50000"/>
                </a:spcBef>
              </a:pPr>
              <a:r>
                <a:rPr lang="fr-FR" sz="2800">
                  <a:latin typeface="Arial" charset="0"/>
                </a:rPr>
                <a:t>-</a:t>
              </a:r>
              <a:endParaRPr lang="en-GB" sz="2800">
                <a:latin typeface="Arial" charset="0"/>
              </a:endParaRPr>
            </a:p>
          </p:txBody>
        </p:sp>
        <p:sp>
          <p:nvSpPr>
            <p:cNvPr id="13484" name="Text Box 33"/>
            <p:cNvSpPr txBox="1">
              <a:spLocks noChangeArrowheads="1"/>
            </p:cNvSpPr>
            <p:nvPr/>
          </p:nvSpPr>
          <p:spPr bwMode="auto">
            <a:xfrm>
              <a:off x="3065" y="2592"/>
              <a:ext cx="160" cy="327"/>
            </a:xfrm>
            <a:prstGeom prst="rect">
              <a:avLst/>
            </a:prstGeom>
            <a:noFill/>
            <a:ln w="9525">
              <a:noFill/>
              <a:miter lim="800000"/>
              <a:headEnd/>
              <a:tailEnd/>
            </a:ln>
          </p:spPr>
          <p:txBody>
            <a:bodyPr>
              <a:spAutoFit/>
            </a:bodyPr>
            <a:lstStyle/>
            <a:p>
              <a:pPr>
                <a:spcBef>
                  <a:spcPct val="50000"/>
                </a:spcBef>
              </a:pPr>
              <a:r>
                <a:rPr lang="fr-FR" sz="2800">
                  <a:latin typeface="Arial" charset="0"/>
                </a:rPr>
                <a:t>-</a:t>
              </a:r>
              <a:endParaRPr lang="en-GB" sz="2800">
                <a:latin typeface="Arial" charset="0"/>
              </a:endParaRPr>
            </a:p>
          </p:txBody>
        </p:sp>
        <p:sp>
          <p:nvSpPr>
            <p:cNvPr id="13485" name="Text Box 34"/>
            <p:cNvSpPr txBox="1">
              <a:spLocks noChangeArrowheads="1"/>
            </p:cNvSpPr>
            <p:nvPr/>
          </p:nvSpPr>
          <p:spPr bwMode="auto">
            <a:xfrm>
              <a:off x="3129" y="2552"/>
              <a:ext cx="160" cy="327"/>
            </a:xfrm>
            <a:prstGeom prst="rect">
              <a:avLst/>
            </a:prstGeom>
            <a:noFill/>
            <a:ln w="9525">
              <a:noFill/>
              <a:miter lim="800000"/>
              <a:headEnd/>
              <a:tailEnd/>
            </a:ln>
          </p:spPr>
          <p:txBody>
            <a:bodyPr>
              <a:spAutoFit/>
            </a:bodyPr>
            <a:lstStyle/>
            <a:p>
              <a:pPr>
                <a:spcBef>
                  <a:spcPct val="50000"/>
                </a:spcBef>
              </a:pPr>
              <a:r>
                <a:rPr lang="fr-FR" sz="2800">
                  <a:latin typeface="Arial" charset="0"/>
                </a:rPr>
                <a:t>-</a:t>
              </a:r>
              <a:endParaRPr lang="en-GB" sz="2800">
                <a:latin typeface="Arial" charset="0"/>
              </a:endParaRPr>
            </a:p>
          </p:txBody>
        </p:sp>
        <p:sp>
          <p:nvSpPr>
            <p:cNvPr id="13486" name="Text Box 35"/>
            <p:cNvSpPr txBox="1">
              <a:spLocks noChangeArrowheads="1"/>
            </p:cNvSpPr>
            <p:nvPr/>
          </p:nvSpPr>
          <p:spPr bwMode="auto">
            <a:xfrm>
              <a:off x="3441" y="2536"/>
              <a:ext cx="160" cy="327"/>
            </a:xfrm>
            <a:prstGeom prst="rect">
              <a:avLst/>
            </a:prstGeom>
            <a:noFill/>
            <a:ln w="9525">
              <a:noFill/>
              <a:miter lim="800000"/>
              <a:headEnd/>
              <a:tailEnd/>
            </a:ln>
          </p:spPr>
          <p:txBody>
            <a:bodyPr>
              <a:spAutoFit/>
            </a:bodyPr>
            <a:lstStyle/>
            <a:p>
              <a:pPr>
                <a:spcBef>
                  <a:spcPct val="50000"/>
                </a:spcBef>
              </a:pPr>
              <a:r>
                <a:rPr lang="fr-FR" sz="2800">
                  <a:latin typeface="Arial" charset="0"/>
                </a:rPr>
                <a:t>-</a:t>
              </a:r>
              <a:endParaRPr lang="en-GB" sz="2800">
                <a:latin typeface="Arial" charset="0"/>
              </a:endParaRPr>
            </a:p>
          </p:txBody>
        </p:sp>
        <p:sp>
          <p:nvSpPr>
            <p:cNvPr id="13487" name="Text Box 36"/>
            <p:cNvSpPr txBox="1">
              <a:spLocks noChangeArrowheads="1"/>
            </p:cNvSpPr>
            <p:nvPr/>
          </p:nvSpPr>
          <p:spPr bwMode="auto">
            <a:xfrm>
              <a:off x="3337" y="2600"/>
              <a:ext cx="160" cy="327"/>
            </a:xfrm>
            <a:prstGeom prst="rect">
              <a:avLst/>
            </a:prstGeom>
            <a:noFill/>
            <a:ln w="9525">
              <a:noFill/>
              <a:miter lim="800000"/>
              <a:headEnd/>
              <a:tailEnd/>
            </a:ln>
          </p:spPr>
          <p:txBody>
            <a:bodyPr>
              <a:spAutoFit/>
            </a:bodyPr>
            <a:lstStyle/>
            <a:p>
              <a:pPr>
                <a:spcBef>
                  <a:spcPct val="50000"/>
                </a:spcBef>
              </a:pPr>
              <a:r>
                <a:rPr lang="fr-FR" sz="2800">
                  <a:latin typeface="Arial" charset="0"/>
                </a:rPr>
                <a:t>-</a:t>
              </a:r>
              <a:endParaRPr lang="en-GB" sz="2800">
                <a:latin typeface="Arial" charset="0"/>
              </a:endParaRPr>
            </a:p>
          </p:txBody>
        </p:sp>
        <p:sp>
          <p:nvSpPr>
            <p:cNvPr id="13488" name="Text Box 37"/>
            <p:cNvSpPr txBox="1">
              <a:spLocks noChangeArrowheads="1"/>
            </p:cNvSpPr>
            <p:nvPr/>
          </p:nvSpPr>
          <p:spPr bwMode="auto">
            <a:xfrm>
              <a:off x="3537" y="2592"/>
              <a:ext cx="160" cy="327"/>
            </a:xfrm>
            <a:prstGeom prst="rect">
              <a:avLst/>
            </a:prstGeom>
            <a:noFill/>
            <a:ln w="9525">
              <a:noFill/>
              <a:miter lim="800000"/>
              <a:headEnd/>
              <a:tailEnd/>
            </a:ln>
          </p:spPr>
          <p:txBody>
            <a:bodyPr>
              <a:spAutoFit/>
            </a:bodyPr>
            <a:lstStyle/>
            <a:p>
              <a:pPr>
                <a:spcBef>
                  <a:spcPct val="50000"/>
                </a:spcBef>
              </a:pPr>
              <a:r>
                <a:rPr lang="fr-FR" sz="2800">
                  <a:latin typeface="Arial" charset="0"/>
                </a:rPr>
                <a:t>-</a:t>
              </a:r>
              <a:endParaRPr lang="en-GB" sz="2800">
                <a:latin typeface="Arial" charset="0"/>
              </a:endParaRPr>
            </a:p>
          </p:txBody>
        </p:sp>
        <p:sp>
          <p:nvSpPr>
            <p:cNvPr id="13489" name="Text Box 38"/>
            <p:cNvSpPr txBox="1">
              <a:spLocks noChangeArrowheads="1"/>
            </p:cNvSpPr>
            <p:nvPr/>
          </p:nvSpPr>
          <p:spPr bwMode="auto">
            <a:xfrm>
              <a:off x="5162" y="2666"/>
              <a:ext cx="240" cy="212"/>
            </a:xfrm>
            <a:prstGeom prst="rect">
              <a:avLst/>
            </a:prstGeom>
            <a:noFill/>
            <a:ln w="9525">
              <a:noFill/>
              <a:miter lim="800000"/>
              <a:headEnd/>
              <a:tailEnd/>
            </a:ln>
          </p:spPr>
          <p:txBody>
            <a:bodyPr>
              <a:spAutoFit/>
            </a:bodyPr>
            <a:lstStyle/>
            <a:p>
              <a:pPr algn="ctr">
                <a:spcBef>
                  <a:spcPct val="50000"/>
                </a:spcBef>
              </a:pPr>
              <a:r>
                <a:rPr lang="fr-FR" sz="1600" b="1">
                  <a:latin typeface="Arial" charset="0"/>
                </a:rPr>
                <a:t>N</a:t>
              </a:r>
              <a:endParaRPr lang="en-GB" sz="1600" b="1">
                <a:latin typeface="Arial" charset="0"/>
              </a:endParaRPr>
            </a:p>
          </p:txBody>
        </p:sp>
        <p:sp>
          <p:nvSpPr>
            <p:cNvPr id="13490" name="Text Box 39"/>
            <p:cNvSpPr txBox="1">
              <a:spLocks noChangeArrowheads="1"/>
            </p:cNvSpPr>
            <p:nvPr/>
          </p:nvSpPr>
          <p:spPr bwMode="auto">
            <a:xfrm>
              <a:off x="4929" y="2552"/>
              <a:ext cx="160" cy="327"/>
            </a:xfrm>
            <a:prstGeom prst="rect">
              <a:avLst/>
            </a:prstGeom>
            <a:noFill/>
            <a:ln w="9525">
              <a:noFill/>
              <a:miter lim="800000"/>
              <a:headEnd/>
              <a:tailEnd/>
            </a:ln>
          </p:spPr>
          <p:txBody>
            <a:bodyPr>
              <a:spAutoFit/>
            </a:bodyPr>
            <a:lstStyle/>
            <a:p>
              <a:pPr>
                <a:spcBef>
                  <a:spcPct val="50000"/>
                </a:spcBef>
              </a:pPr>
              <a:r>
                <a:rPr lang="fr-FR" sz="2800">
                  <a:latin typeface="Arial" charset="0"/>
                </a:rPr>
                <a:t>-</a:t>
              </a:r>
              <a:endParaRPr lang="en-GB" sz="2800">
                <a:latin typeface="Arial" charset="0"/>
              </a:endParaRPr>
            </a:p>
          </p:txBody>
        </p:sp>
        <p:sp>
          <p:nvSpPr>
            <p:cNvPr id="13491" name="Text Box 40"/>
            <p:cNvSpPr txBox="1">
              <a:spLocks noChangeArrowheads="1"/>
            </p:cNvSpPr>
            <p:nvPr/>
          </p:nvSpPr>
          <p:spPr bwMode="auto">
            <a:xfrm>
              <a:off x="5025" y="2600"/>
              <a:ext cx="160" cy="327"/>
            </a:xfrm>
            <a:prstGeom prst="rect">
              <a:avLst/>
            </a:prstGeom>
            <a:noFill/>
            <a:ln w="9525">
              <a:noFill/>
              <a:miter lim="800000"/>
              <a:headEnd/>
              <a:tailEnd/>
            </a:ln>
          </p:spPr>
          <p:txBody>
            <a:bodyPr>
              <a:spAutoFit/>
            </a:bodyPr>
            <a:lstStyle/>
            <a:p>
              <a:pPr>
                <a:spcBef>
                  <a:spcPct val="50000"/>
                </a:spcBef>
              </a:pPr>
              <a:r>
                <a:rPr lang="fr-FR" sz="2800">
                  <a:latin typeface="Arial" charset="0"/>
                </a:rPr>
                <a:t>-</a:t>
              </a:r>
              <a:endParaRPr lang="en-GB" sz="2800">
                <a:latin typeface="Arial" charset="0"/>
              </a:endParaRPr>
            </a:p>
          </p:txBody>
        </p:sp>
        <p:sp>
          <p:nvSpPr>
            <p:cNvPr id="13492" name="Text Box 41"/>
            <p:cNvSpPr txBox="1">
              <a:spLocks noChangeArrowheads="1"/>
            </p:cNvSpPr>
            <p:nvPr/>
          </p:nvSpPr>
          <p:spPr bwMode="auto">
            <a:xfrm>
              <a:off x="5089" y="2560"/>
              <a:ext cx="160" cy="327"/>
            </a:xfrm>
            <a:prstGeom prst="rect">
              <a:avLst/>
            </a:prstGeom>
            <a:noFill/>
            <a:ln w="9525">
              <a:noFill/>
              <a:miter lim="800000"/>
              <a:headEnd/>
              <a:tailEnd/>
            </a:ln>
          </p:spPr>
          <p:txBody>
            <a:bodyPr>
              <a:spAutoFit/>
            </a:bodyPr>
            <a:lstStyle/>
            <a:p>
              <a:pPr>
                <a:spcBef>
                  <a:spcPct val="50000"/>
                </a:spcBef>
              </a:pPr>
              <a:r>
                <a:rPr lang="fr-FR" sz="2800">
                  <a:latin typeface="Arial" charset="0"/>
                </a:rPr>
                <a:t>-</a:t>
              </a:r>
              <a:endParaRPr lang="en-GB" sz="2800">
                <a:latin typeface="Arial" charset="0"/>
              </a:endParaRPr>
            </a:p>
          </p:txBody>
        </p:sp>
        <p:sp>
          <p:nvSpPr>
            <p:cNvPr id="13493" name="Text Box 42"/>
            <p:cNvSpPr txBox="1">
              <a:spLocks noChangeArrowheads="1"/>
            </p:cNvSpPr>
            <p:nvPr/>
          </p:nvSpPr>
          <p:spPr bwMode="auto">
            <a:xfrm>
              <a:off x="5353" y="2512"/>
              <a:ext cx="160" cy="327"/>
            </a:xfrm>
            <a:prstGeom prst="rect">
              <a:avLst/>
            </a:prstGeom>
            <a:noFill/>
            <a:ln w="9525">
              <a:noFill/>
              <a:miter lim="800000"/>
              <a:headEnd/>
              <a:tailEnd/>
            </a:ln>
          </p:spPr>
          <p:txBody>
            <a:bodyPr>
              <a:spAutoFit/>
            </a:bodyPr>
            <a:lstStyle/>
            <a:p>
              <a:pPr>
                <a:spcBef>
                  <a:spcPct val="50000"/>
                </a:spcBef>
              </a:pPr>
              <a:r>
                <a:rPr lang="fr-FR" sz="2800">
                  <a:latin typeface="Arial" charset="0"/>
                </a:rPr>
                <a:t>-</a:t>
              </a:r>
              <a:endParaRPr lang="en-GB" sz="2800">
                <a:latin typeface="Arial" charset="0"/>
              </a:endParaRPr>
            </a:p>
          </p:txBody>
        </p:sp>
        <p:sp>
          <p:nvSpPr>
            <p:cNvPr id="13494" name="Text Box 43"/>
            <p:cNvSpPr txBox="1">
              <a:spLocks noChangeArrowheads="1"/>
            </p:cNvSpPr>
            <p:nvPr/>
          </p:nvSpPr>
          <p:spPr bwMode="auto">
            <a:xfrm>
              <a:off x="5297" y="2608"/>
              <a:ext cx="160" cy="327"/>
            </a:xfrm>
            <a:prstGeom prst="rect">
              <a:avLst/>
            </a:prstGeom>
            <a:noFill/>
            <a:ln w="9525">
              <a:noFill/>
              <a:miter lim="800000"/>
              <a:headEnd/>
              <a:tailEnd/>
            </a:ln>
          </p:spPr>
          <p:txBody>
            <a:bodyPr>
              <a:spAutoFit/>
            </a:bodyPr>
            <a:lstStyle/>
            <a:p>
              <a:pPr>
                <a:spcBef>
                  <a:spcPct val="50000"/>
                </a:spcBef>
              </a:pPr>
              <a:r>
                <a:rPr lang="fr-FR" sz="2800">
                  <a:latin typeface="Arial" charset="0"/>
                </a:rPr>
                <a:t>-</a:t>
              </a:r>
              <a:endParaRPr lang="en-GB" sz="2800">
                <a:latin typeface="Arial" charset="0"/>
              </a:endParaRPr>
            </a:p>
          </p:txBody>
        </p:sp>
        <p:sp>
          <p:nvSpPr>
            <p:cNvPr id="13495" name="Text Box 44"/>
            <p:cNvSpPr txBox="1">
              <a:spLocks noChangeArrowheads="1"/>
            </p:cNvSpPr>
            <p:nvPr/>
          </p:nvSpPr>
          <p:spPr bwMode="auto">
            <a:xfrm>
              <a:off x="5497" y="2600"/>
              <a:ext cx="160" cy="327"/>
            </a:xfrm>
            <a:prstGeom prst="rect">
              <a:avLst/>
            </a:prstGeom>
            <a:noFill/>
            <a:ln w="9525">
              <a:noFill/>
              <a:miter lim="800000"/>
              <a:headEnd/>
              <a:tailEnd/>
            </a:ln>
          </p:spPr>
          <p:txBody>
            <a:bodyPr>
              <a:spAutoFit/>
            </a:bodyPr>
            <a:lstStyle/>
            <a:p>
              <a:pPr>
                <a:spcBef>
                  <a:spcPct val="50000"/>
                </a:spcBef>
              </a:pPr>
              <a:r>
                <a:rPr lang="fr-FR" sz="2800">
                  <a:latin typeface="Arial" charset="0"/>
                </a:rPr>
                <a:t>-</a:t>
              </a:r>
              <a:endParaRPr lang="en-GB" sz="2800">
                <a:latin typeface="Arial" charset="0"/>
              </a:endParaRPr>
            </a:p>
          </p:txBody>
        </p:sp>
      </p:grpSp>
      <p:grpSp>
        <p:nvGrpSpPr>
          <p:cNvPr id="3" name="Group 45"/>
          <p:cNvGrpSpPr>
            <a:grpSpLocks/>
          </p:cNvGrpSpPr>
          <p:nvPr/>
        </p:nvGrpSpPr>
        <p:grpSpPr bwMode="auto">
          <a:xfrm>
            <a:off x="488950" y="981075"/>
            <a:ext cx="3819525" cy="3919538"/>
            <a:chOff x="308" y="618"/>
            <a:chExt cx="2406" cy="2469"/>
          </a:xfrm>
        </p:grpSpPr>
        <p:sp>
          <p:nvSpPr>
            <p:cNvPr id="13411" name="Text Box 46"/>
            <p:cNvSpPr txBox="1">
              <a:spLocks noChangeArrowheads="1"/>
            </p:cNvSpPr>
            <p:nvPr/>
          </p:nvSpPr>
          <p:spPr bwMode="auto">
            <a:xfrm>
              <a:off x="1232" y="619"/>
              <a:ext cx="563" cy="288"/>
            </a:xfrm>
            <a:prstGeom prst="rect">
              <a:avLst/>
            </a:prstGeom>
            <a:noFill/>
            <a:ln w="12700">
              <a:noFill/>
              <a:miter lim="800000"/>
              <a:headEnd/>
              <a:tailEnd/>
            </a:ln>
          </p:spPr>
          <p:txBody>
            <a:bodyPr wrap="none" anchor="ctr">
              <a:spAutoFit/>
            </a:bodyPr>
            <a:lstStyle/>
            <a:p>
              <a:pPr algn="ctr" defTabSz="762000" eaLnBrk="0" hangingPunct="0"/>
              <a:r>
                <a:rPr lang="fr-FR" b="1">
                  <a:latin typeface="Arial" charset="0"/>
                </a:rPr>
                <a:t>V</a:t>
              </a:r>
              <a:r>
                <a:rPr lang="fr-FR" b="1" baseline="-25000">
                  <a:latin typeface="Arial" charset="0"/>
                </a:rPr>
                <a:t>G</a:t>
              </a:r>
              <a:r>
                <a:rPr lang="fr-FR" b="1">
                  <a:latin typeface="Arial" charset="0"/>
                </a:rPr>
                <a:t>=0</a:t>
              </a:r>
            </a:p>
          </p:txBody>
        </p:sp>
        <p:sp>
          <p:nvSpPr>
            <p:cNvPr id="13412" name="Rectangle 47"/>
            <p:cNvSpPr>
              <a:spLocks noChangeArrowheads="1"/>
            </p:cNvSpPr>
            <p:nvPr/>
          </p:nvSpPr>
          <p:spPr bwMode="auto">
            <a:xfrm>
              <a:off x="947" y="1600"/>
              <a:ext cx="1130" cy="129"/>
            </a:xfrm>
            <a:prstGeom prst="rect">
              <a:avLst/>
            </a:prstGeom>
            <a:solidFill>
              <a:srgbClr val="CC6600"/>
            </a:solidFill>
            <a:ln w="12700">
              <a:solidFill>
                <a:schemeClr val="bg1"/>
              </a:solidFill>
              <a:miter lim="800000"/>
              <a:headEnd type="none" w="sm" len="sm"/>
              <a:tailEnd type="none" w="sm" len="sm"/>
            </a:ln>
          </p:spPr>
          <p:txBody>
            <a:bodyPr wrap="none" anchor="ctr"/>
            <a:lstStyle/>
            <a:p>
              <a:endParaRPr lang="en-US"/>
            </a:p>
          </p:txBody>
        </p:sp>
        <p:sp>
          <p:nvSpPr>
            <p:cNvPr id="13413" name="Text Box 48"/>
            <p:cNvSpPr txBox="1">
              <a:spLocks noChangeArrowheads="1"/>
            </p:cNvSpPr>
            <p:nvPr/>
          </p:nvSpPr>
          <p:spPr bwMode="auto">
            <a:xfrm>
              <a:off x="2349" y="1117"/>
              <a:ext cx="365" cy="288"/>
            </a:xfrm>
            <a:prstGeom prst="rect">
              <a:avLst/>
            </a:prstGeom>
            <a:noFill/>
            <a:ln w="12700">
              <a:noFill/>
              <a:miter lim="800000"/>
              <a:headEnd/>
              <a:tailEnd/>
            </a:ln>
          </p:spPr>
          <p:txBody>
            <a:bodyPr anchor="ctr">
              <a:spAutoFit/>
            </a:bodyPr>
            <a:lstStyle/>
            <a:p>
              <a:pPr algn="ctr" defTabSz="762000" eaLnBrk="0" hangingPunct="0"/>
              <a:r>
                <a:rPr lang="fr-FR" b="1">
                  <a:latin typeface="Arial" charset="0"/>
                </a:rPr>
                <a:t>V</a:t>
              </a:r>
              <a:r>
                <a:rPr lang="fr-FR" b="1" baseline="-25000">
                  <a:latin typeface="Arial" charset="0"/>
                </a:rPr>
                <a:t>D</a:t>
              </a:r>
              <a:endParaRPr lang="fr-FR">
                <a:latin typeface="Arial" charset="0"/>
              </a:endParaRPr>
            </a:p>
          </p:txBody>
        </p:sp>
        <p:sp>
          <p:nvSpPr>
            <p:cNvPr id="13414" name="Text Box 49"/>
            <p:cNvSpPr txBox="1">
              <a:spLocks noChangeArrowheads="1"/>
            </p:cNvSpPr>
            <p:nvPr/>
          </p:nvSpPr>
          <p:spPr bwMode="auto">
            <a:xfrm>
              <a:off x="314" y="1198"/>
              <a:ext cx="365" cy="287"/>
            </a:xfrm>
            <a:prstGeom prst="rect">
              <a:avLst/>
            </a:prstGeom>
            <a:noFill/>
            <a:ln w="12700">
              <a:noFill/>
              <a:miter lim="800000"/>
              <a:headEnd/>
              <a:tailEnd/>
            </a:ln>
          </p:spPr>
          <p:txBody>
            <a:bodyPr anchor="ctr">
              <a:spAutoFit/>
            </a:bodyPr>
            <a:lstStyle/>
            <a:p>
              <a:pPr algn="ctr" defTabSz="762000" eaLnBrk="0" hangingPunct="0"/>
              <a:r>
                <a:rPr lang="fr-FR" b="1">
                  <a:latin typeface="Arial" charset="0"/>
                </a:rPr>
                <a:t>V</a:t>
              </a:r>
              <a:r>
                <a:rPr lang="fr-FR" b="1" baseline="-25000">
                  <a:latin typeface="Arial" charset="0"/>
                </a:rPr>
                <a:t>S</a:t>
              </a:r>
              <a:endParaRPr lang="fr-FR">
                <a:latin typeface="Arial" charset="0"/>
              </a:endParaRPr>
            </a:p>
          </p:txBody>
        </p:sp>
        <p:grpSp>
          <p:nvGrpSpPr>
            <p:cNvPr id="13415" name="Group 50"/>
            <p:cNvGrpSpPr>
              <a:grpSpLocks/>
            </p:cNvGrpSpPr>
            <p:nvPr/>
          </p:nvGrpSpPr>
          <p:grpSpPr bwMode="auto">
            <a:xfrm>
              <a:off x="495" y="1741"/>
              <a:ext cx="588" cy="240"/>
              <a:chOff x="0" y="1488"/>
              <a:chExt cx="624" cy="288"/>
            </a:xfrm>
          </p:grpSpPr>
          <p:sp>
            <p:nvSpPr>
              <p:cNvPr id="13453" name="Arc 51"/>
              <p:cNvSpPr>
                <a:spLocks/>
              </p:cNvSpPr>
              <p:nvPr/>
            </p:nvSpPr>
            <p:spPr bwMode="auto">
              <a:xfrm flipV="1">
                <a:off x="384" y="1488"/>
                <a:ext cx="240" cy="28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solidFill>
                <a:srgbClr val="FF3300"/>
              </a:solidFill>
              <a:ln w="12700">
                <a:noFill/>
                <a:round/>
                <a:headEnd type="none" w="sm" len="sm"/>
                <a:tailEnd type="none" w="sm" len="sm"/>
              </a:ln>
            </p:spPr>
            <p:txBody>
              <a:bodyPr wrap="none" anchor="ctr"/>
              <a:lstStyle/>
              <a:p>
                <a:endParaRPr lang="en-US"/>
              </a:p>
            </p:txBody>
          </p:sp>
          <p:sp>
            <p:nvSpPr>
              <p:cNvPr id="13454" name="Rectangle 52"/>
              <p:cNvSpPr>
                <a:spLocks noChangeArrowheads="1"/>
              </p:cNvSpPr>
              <p:nvPr/>
            </p:nvSpPr>
            <p:spPr bwMode="auto">
              <a:xfrm>
                <a:off x="0" y="1488"/>
                <a:ext cx="384" cy="288"/>
              </a:xfrm>
              <a:prstGeom prst="rect">
                <a:avLst/>
              </a:prstGeom>
              <a:solidFill>
                <a:srgbClr val="FF3300"/>
              </a:solidFill>
              <a:ln w="12700">
                <a:noFill/>
                <a:miter lim="800000"/>
                <a:headEnd type="none" w="sm" len="sm"/>
                <a:tailEnd type="none" w="sm" len="sm"/>
              </a:ln>
            </p:spPr>
            <p:txBody>
              <a:bodyPr wrap="none" anchor="ctr"/>
              <a:lstStyle/>
              <a:p>
                <a:endParaRPr lang="en-US"/>
              </a:p>
            </p:txBody>
          </p:sp>
        </p:grpSp>
        <p:sp>
          <p:nvSpPr>
            <p:cNvPr id="13416" name="Rectangle 53"/>
            <p:cNvSpPr>
              <a:spLocks noChangeArrowheads="1"/>
            </p:cNvSpPr>
            <p:nvPr/>
          </p:nvSpPr>
          <p:spPr bwMode="auto">
            <a:xfrm>
              <a:off x="947" y="1233"/>
              <a:ext cx="1130" cy="360"/>
            </a:xfrm>
            <a:prstGeom prst="rect">
              <a:avLst/>
            </a:prstGeom>
            <a:solidFill>
              <a:schemeClr val="folHlink"/>
            </a:solidFill>
            <a:ln w="12700">
              <a:solidFill>
                <a:schemeClr val="bg1"/>
              </a:solidFill>
              <a:miter lim="800000"/>
              <a:headEnd type="none" w="sm" len="sm"/>
              <a:tailEnd type="none" w="sm" len="sm"/>
            </a:ln>
          </p:spPr>
          <p:txBody>
            <a:bodyPr wrap="none" anchor="ctr"/>
            <a:lstStyle/>
            <a:p>
              <a:endParaRPr lang="en-US"/>
            </a:p>
          </p:txBody>
        </p:sp>
        <p:grpSp>
          <p:nvGrpSpPr>
            <p:cNvPr id="13417" name="Group 54"/>
            <p:cNvGrpSpPr>
              <a:grpSpLocks/>
            </p:cNvGrpSpPr>
            <p:nvPr/>
          </p:nvGrpSpPr>
          <p:grpSpPr bwMode="auto">
            <a:xfrm flipH="1">
              <a:off x="1987" y="1741"/>
              <a:ext cx="588" cy="240"/>
              <a:chOff x="0" y="1488"/>
              <a:chExt cx="624" cy="288"/>
            </a:xfrm>
          </p:grpSpPr>
          <p:sp>
            <p:nvSpPr>
              <p:cNvPr id="13451" name="Arc 55"/>
              <p:cNvSpPr>
                <a:spLocks/>
              </p:cNvSpPr>
              <p:nvPr/>
            </p:nvSpPr>
            <p:spPr bwMode="auto">
              <a:xfrm flipV="1">
                <a:off x="384" y="1488"/>
                <a:ext cx="240" cy="28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solidFill>
                <a:srgbClr val="FF3300"/>
              </a:solidFill>
              <a:ln w="12700">
                <a:noFill/>
                <a:round/>
                <a:headEnd type="none" w="sm" len="sm"/>
                <a:tailEnd type="none" w="sm" len="sm"/>
              </a:ln>
            </p:spPr>
            <p:txBody>
              <a:bodyPr wrap="none" anchor="ctr"/>
              <a:lstStyle/>
              <a:p>
                <a:endParaRPr lang="en-US"/>
              </a:p>
            </p:txBody>
          </p:sp>
          <p:sp>
            <p:nvSpPr>
              <p:cNvPr id="13452" name="Rectangle 56"/>
              <p:cNvSpPr>
                <a:spLocks noChangeArrowheads="1"/>
              </p:cNvSpPr>
              <p:nvPr/>
            </p:nvSpPr>
            <p:spPr bwMode="auto">
              <a:xfrm>
                <a:off x="0" y="1488"/>
                <a:ext cx="384" cy="288"/>
              </a:xfrm>
              <a:prstGeom prst="rect">
                <a:avLst/>
              </a:prstGeom>
              <a:solidFill>
                <a:srgbClr val="FF3300"/>
              </a:solidFill>
              <a:ln w="12700">
                <a:noFill/>
                <a:miter lim="800000"/>
                <a:headEnd type="none" w="sm" len="sm"/>
                <a:tailEnd type="none" w="sm" len="sm"/>
              </a:ln>
            </p:spPr>
            <p:txBody>
              <a:bodyPr wrap="none" anchor="ctr"/>
              <a:lstStyle/>
              <a:p>
                <a:endParaRPr lang="en-US"/>
              </a:p>
            </p:txBody>
          </p:sp>
        </p:grpSp>
        <p:sp>
          <p:nvSpPr>
            <p:cNvPr id="13418" name="Line 57"/>
            <p:cNvSpPr>
              <a:spLocks noChangeShapeType="1"/>
            </p:cNvSpPr>
            <p:nvPr/>
          </p:nvSpPr>
          <p:spPr bwMode="auto">
            <a:xfrm>
              <a:off x="495" y="1741"/>
              <a:ext cx="2080" cy="0"/>
            </a:xfrm>
            <a:prstGeom prst="line">
              <a:avLst/>
            </a:prstGeom>
            <a:noFill/>
            <a:ln w="38100">
              <a:solidFill>
                <a:schemeClr val="bg1"/>
              </a:solidFill>
              <a:round/>
              <a:headEnd type="none" w="sm" len="sm"/>
              <a:tailEnd type="none" w="sm" len="sm"/>
            </a:ln>
          </p:spPr>
          <p:txBody>
            <a:bodyPr wrap="none" anchor="ctr"/>
            <a:lstStyle/>
            <a:p>
              <a:endParaRPr lang="en-US"/>
            </a:p>
          </p:txBody>
        </p:sp>
        <p:grpSp>
          <p:nvGrpSpPr>
            <p:cNvPr id="13419" name="Group 58"/>
            <p:cNvGrpSpPr>
              <a:grpSpLocks/>
            </p:cNvGrpSpPr>
            <p:nvPr/>
          </p:nvGrpSpPr>
          <p:grpSpPr bwMode="auto">
            <a:xfrm>
              <a:off x="1444" y="921"/>
              <a:ext cx="136" cy="321"/>
              <a:chOff x="1296" y="768"/>
              <a:chExt cx="144" cy="384"/>
            </a:xfrm>
          </p:grpSpPr>
          <p:sp>
            <p:nvSpPr>
              <p:cNvPr id="13449" name="Line 59"/>
              <p:cNvSpPr>
                <a:spLocks noChangeShapeType="1"/>
              </p:cNvSpPr>
              <p:nvPr/>
            </p:nvSpPr>
            <p:spPr bwMode="auto">
              <a:xfrm flipV="1">
                <a:off x="1368" y="912"/>
                <a:ext cx="0" cy="240"/>
              </a:xfrm>
              <a:prstGeom prst="line">
                <a:avLst/>
              </a:prstGeom>
              <a:noFill/>
              <a:ln w="38100">
                <a:solidFill>
                  <a:schemeClr val="tx1"/>
                </a:solidFill>
                <a:round/>
                <a:headEnd/>
                <a:tailEnd/>
              </a:ln>
            </p:spPr>
            <p:txBody>
              <a:bodyPr wrap="none" anchor="ctr"/>
              <a:lstStyle/>
              <a:p>
                <a:endParaRPr lang="en-US"/>
              </a:p>
            </p:txBody>
          </p:sp>
          <p:sp>
            <p:nvSpPr>
              <p:cNvPr id="13450" name="Oval 60"/>
              <p:cNvSpPr>
                <a:spLocks noChangeArrowheads="1"/>
              </p:cNvSpPr>
              <p:nvPr/>
            </p:nvSpPr>
            <p:spPr bwMode="auto">
              <a:xfrm>
                <a:off x="1296" y="768"/>
                <a:ext cx="144" cy="144"/>
              </a:xfrm>
              <a:prstGeom prst="ellipse">
                <a:avLst/>
              </a:prstGeom>
              <a:solidFill>
                <a:schemeClr val="tx1"/>
              </a:solidFill>
              <a:ln w="38100">
                <a:solidFill>
                  <a:schemeClr val="tx1"/>
                </a:solidFill>
                <a:round/>
                <a:headEnd/>
                <a:tailEnd/>
              </a:ln>
            </p:spPr>
            <p:txBody>
              <a:bodyPr wrap="none" anchor="ctr"/>
              <a:lstStyle/>
              <a:p>
                <a:endParaRPr lang="en-US"/>
              </a:p>
            </p:txBody>
          </p:sp>
        </p:grpSp>
        <p:grpSp>
          <p:nvGrpSpPr>
            <p:cNvPr id="13420" name="Group 61"/>
            <p:cNvGrpSpPr>
              <a:grpSpLocks/>
            </p:cNvGrpSpPr>
            <p:nvPr/>
          </p:nvGrpSpPr>
          <p:grpSpPr bwMode="auto">
            <a:xfrm>
              <a:off x="2303" y="1419"/>
              <a:ext cx="136" cy="322"/>
              <a:chOff x="1296" y="768"/>
              <a:chExt cx="144" cy="384"/>
            </a:xfrm>
          </p:grpSpPr>
          <p:sp>
            <p:nvSpPr>
              <p:cNvPr id="13447" name="Line 62"/>
              <p:cNvSpPr>
                <a:spLocks noChangeShapeType="1"/>
              </p:cNvSpPr>
              <p:nvPr/>
            </p:nvSpPr>
            <p:spPr bwMode="auto">
              <a:xfrm flipV="1">
                <a:off x="1368" y="912"/>
                <a:ext cx="0" cy="240"/>
              </a:xfrm>
              <a:prstGeom prst="line">
                <a:avLst/>
              </a:prstGeom>
              <a:noFill/>
              <a:ln w="38100">
                <a:solidFill>
                  <a:schemeClr val="tx1"/>
                </a:solidFill>
                <a:round/>
                <a:headEnd/>
                <a:tailEnd/>
              </a:ln>
            </p:spPr>
            <p:txBody>
              <a:bodyPr wrap="none" anchor="ctr"/>
              <a:lstStyle/>
              <a:p>
                <a:endParaRPr lang="en-US"/>
              </a:p>
            </p:txBody>
          </p:sp>
          <p:sp>
            <p:nvSpPr>
              <p:cNvPr id="13448" name="Oval 63"/>
              <p:cNvSpPr>
                <a:spLocks noChangeArrowheads="1"/>
              </p:cNvSpPr>
              <p:nvPr/>
            </p:nvSpPr>
            <p:spPr bwMode="auto">
              <a:xfrm>
                <a:off x="1296" y="768"/>
                <a:ext cx="144" cy="144"/>
              </a:xfrm>
              <a:prstGeom prst="ellipse">
                <a:avLst/>
              </a:prstGeom>
              <a:solidFill>
                <a:schemeClr val="tx1"/>
              </a:solidFill>
              <a:ln w="38100">
                <a:solidFill>
                  <a:schemeClr val="tx1"/>
                </a:solidFill>
                <a:round/>
                <a:headEnd/>
                <a:tailEnd/>
              </a:ln>
            </p:spPr>
            <p:txBody>
              <a:bodyPr wrap="none" anchor="ctr"/>
              <a:lstStyle/>
              <a:p>
                <a:endParaRPr lang="en-US"/>
              </a:p>
            </p:txBody>
          </p:sp>
        </p:grpSp>
        <p:sp>
          <p:nvSpPr>
            <p:cNvPr id="13421" name="Line 64"/>
            <p:cNvSpPr>
              <a:spLocks noChangeShapeType="1"/>
            </p:cNvSpPr>
            <p:nvPr/>
          </p:nvSpPr>
          <p:spPr bwMode="auto">
            <a:xfrm flipV="1">
              <a:off x="630" y="1540"/>
              <a:ext cx="0" cy="201"/>
            </a:xfrm>
            <a:prstGeom prst="line">
              <a:avLst/>
            </a:prstGeom>
            <a:noFill/>
            <a:ln w="38100">
              <a:solidFill>
                <a:schemeClr val="tx1"/>
              </a:solidFill>
              <a:round/>
              <a:headEnd/>
              <a:tailEnd/>
            </a:ln>
          </p:spPr>
          <p:txBody>
            <a:bodyPr wrap="none" anchor="ctr"/>
            <a:lstStyle/>
            <a:p>
              <a:endParaRPr lang="en-US"/>
            </a:p>
          </p:txBody>
        </p:sp>
        <p:sp>
          <p:nvSpPr>
            <p:cNvPr id="13422" name="Line 65"/>
            <p:cNvSpPr>
              <a:spLocks noChangeShapeType="1"/>
            </p:cNvSpPr>
            <p:nvPr/>
          </p:nvSpPr>
          <p:spPr bwMode="auto">
            <a:xfrm>
              <a:off x="540" y="1540"/>
              <a:ext cx="181" cy="0"/>
            </a:xfrm>
            <a:prstGeom prst="line">
              <a:avLst/>
            </a:prstGeom>
            <a:noFill/>
            <a:ln w="38100">
              <a:solidFill>
                <a:schemeClr val="tx1"/>
              </a:solidFill>
              <a:round/>
              <a:headEnd/>
              <a:tailEnd/>
            </a:ln>
          </p:spPr>
          <p:txBody>
            <a:bodyPr wrap="none" anchor="ctr"/>
            <a:lstStyle/>
            <a:p>
              <a:endParaRPr lang="en-US"/>
            </a:p>
          </p:txBody>
        </p:sp>
        <p:sp>
          <p:nvSpPr>
            <p:cNvPr id="13423" name="Line 66"/>
            <p:cNvSpPr>
              <a:spLocks noChangeShapeType="1"/>
            </p:cNvSpPr>
            <p:nvPr/>
          </p:nvSpPr>
          <p:spPr bwMode="auto">
            <a:xfrm>
              <a:off x="495" y="2301"/>
              <a:ext cx="2080" cy="0"/>
            </a:xfrm>
            <a:prstGeom prst="line">
              <a:avLst/>
            </a:prstGeom>
            <a:noFill/>
            <a:ln w="38100">
              <a:solidFill>
                <a:schemeClr val="tx1"/>
              </a:solidFill>
              <a:round/>
              <a:headEnd type="none" w="sm" len="sm"/>
              <a:tailEnd type="none" w="sm" len="sm"/>
            </a:ln>
          </p:spPr>
          <p:txBody>
            <a:bodyPr wrap="none" anchor="ctr"/>
            <a:lstStyle/>
            <a:p>
              <a:endParaRPr lang="en-US"/>
            </a:p>
          </p:txBody>
        </p:sp>
        <p:sp>
          <p:nvSpPr>
            <p:cNvPr id="13424" name="Line 67"/>
            <p:cNvSpPr>
              <a:spLocks noChangeShapeType="1"/>
            </p:cNvSpPr>
            <p:nvPr/>
          </p:nvSpPr>
          <p:spPr bwMode="auto">
            <a:xfrm flipH="1">
              <a:off x="1535" y="2301"/>
              <a:ext cx="0" cy="201"/>
            </a:xfrm>
            <a:prstGeom prst="line">
              <a:avLst/>
            </a:prstGeom>
            <a:noFill/>
            <a:ln w="38100">
              <a:solidFill>
                <a:schemeClr val="tx1"/>
              </a:solidFill>
              <a:round/>
              <a:headEnd/>
              <a:tailEnd/>
            </a:ln>
          </p:spPr>
          <p:txBody>
            <a:bodyPr wrap="none" anchor="ctr"/>
            <a:lstStyle/>
            <a:p>
              <a:endParaRPr lang="en-US"/>
            </a:p>
          </p:txBody>
        </p:sp>
        <p:sp>
          <p:nvSpPr>
            <p:cNvPr id="13425" name="Line 68"/>
            <p:cNvSpPr>
              <a:spLocks noChangeShapeType="1"/>
            </p:cNvSpPr>
            <p:nvPr/>
          </p:nvSpPr>
          <p:spPr bwMode="auto">
            <a:xfrm flipH="1" flipV="1">
              <a:off x="1444" y="2502"/>
              <a:ext cx="181" cy="0"/>
            </a:xfrm>
            <a:prstGeom prst="line">
              <a:avLst/>
            </a:prstGeom>
            <a:noFill/>
            <a:ln w="38100">
              <a:solidFill>
                <a:schemeClr val="tx1"/>
              </a:solidFill>
              <a:round/>
              <a:headEnd/>
              <a:tailEnd/>
            </a:ln>
          </p:spPr>
          <p:txBody>
            <a:bodyPr wrap="none" anchor="ctr"/>
            <a:lstStyle/>
            <a:p>
              <a:endParaRPr lang="en-US"/>
            </a:p>
          </p:txBody>
        </p:sp>
        <p:sp>
          <p:nvSpPr>
            <p:cNvPr id="13426" name="Text Box 69"/>
            <p:cNvSpPr txBox="1">
              <a:spLocks noChangeArrowheads="1"/>
            </p:cNvSpPr>
            <p:nvPr/>
          </p:nvSpPr>
          <p:spPr bwMode="auto">
            <a:xfrm flipH="1">
              <a:off x="1487" y="2560"/>
              <a:ext cx="365" cy="288"/>
            </a:xfrm>
            <a:prstGeom prst="rect">
              <a:avLst/>
            </a:prstGeom>
            <a:noFill/>
            <a:ln w="12700">
              <a:noFill/>
              <a:miter lim="800000"/>
              <a:headEnd/>
              <a:tailEnd/>
            </a:ln>
          </p:spPr>
          <p:txBody>
            <a:bodyPr anchor="ctr">
              <a:spAutoFit/>
            </a:bodyPr>
            <a:lstStyle/>
            <a:p>
              <a:pPr algn="ctr" defTabSz="762000" eaLnBrk="0" hangingPunct="0"/>
              <a:r>
                <a:rPr lang="fr-FR" b="1">
                  <a:latin typeface="Arial" charset="0"/>
                </a:rPr>
                <a:t>V</a:t>
              </a:r>
              <a:r>
                <a:rPr lang="fr-FR" b="1" baseline="-25000">
                  <a:latin typeface="Arial" charset="0"/>
                </a:rPr>
                <a:t>B</a:t>
              </a:r>
              <a:endParaRPr lang="fr-FR">
                <a:latin typeface="Arial" charset="0"/>
              </a:endParaRPr>
            </a:p>
          </p:txBody>
        </p:sp>
        <p:sp>
          <p:nvSpPr>
            <p:cNvPr id="13427" name="Rectangle 70"/>
            <p:cNvSpPr>
              <a:spLocks noChangeArrowheads="1"/>
            </p:cNvSpPr>
            <p:nvPr/>
          </p:nvSpPr>
          <p:spPr bwMode="auto">
            <a:xfrm>
              <a:off x="1406" y="1277"/>
              <a:ext cx="212" cy="288"/>
            </a:xfrm>
            <a:prstGeom prst="rect">
              <a:avLst/>
            </a:prstGeom>
            <a:noFill/>
            <a:ln w="9525">
              <a:noFill/>
              <a:miter lim="800000"/>
              <a:headEnd/>
              <a:tailEnd/>
            </a:ln>
          </p:spPr>
          <p:txBody>
            <a:bodyPr wrap="none">
              <a:spAutoFit/>
            </a:bodyPr>
            <a:lstStyle/>
            <a:p>
              <a:pPr algn="ctr" eaLnBrk="0" hangingPunct="0">
                <a:spcBef>
                  <a:spcPct val="50000"/>
                </a:spcBef>
              </a:pPr>
              <a:r>
                <a:rPr lang="fr-FR">
                  <a:latin typeface="Tahoma" pitchFamily="34" charset="0"/>
                </a:rPr>
                <a:t>L</a:t>
              </a:r>
              <a:endParaRPr lang="en-US">
                <a:latin typeface="Tahoma" pitchFamily="34" charset="0"/>
              </a:endParaRPr>
            </a:p>
          </p:txBody>
        </p:sp>
        <p:sp>
          <p:nvSpPr>
            <p:cNvPr id="13428" name="Line 71"/>
            <p:cNvSpPr>
              <a:spLocks noChangeShapeType="1"/>
            </p:cNvSpPr>
            <p:nvPr/>
          </p:nvSpPr>
          <p:spPr bwMode="auto">
            <a:xfrm flipH="1">
              <a:off x="947" y="1411"/>
              <a:ext cx="421" cy="0"/>
            </a:xfrm>
            <a:prstGeom prst="line">
              <a:avLst/>
            </a:prstGeom>
            <a:noFill/>
            <a:ln w="28575">
              <a:solidFill>
                <a:schemeClr val="tx1"/>
              </a:solidFill>
              <a:round/>
              <a:headEnd/>
              <a:tailEnd type="stealth" w="med" len="med"/>
            </a:ln>
          </p:spPr>
          <p:txBody>
            <a:bodyPr>
              <a:spAutoFit/>
            </a:bodyPr>
            <a:lstStyle/>
            <a:p>
              <a:endParaRPr lang="en-US"/>
            </a:p>
          </p:txBody>
        </p:sp>
        <p:sp>
          <p:nvSpPr>
            <p:cNvPr id="13429" name="Line 72"/>
            <p:cNvSpPr>
              <a:spLocks noChangeShapeType="1"/>
            </p:cNvSpPr>
            <p:nvPr/>
          </p:nvSpPr>
          <p:spPr bwMode="auto">
            <a:xfrm>
              <a:off x="1625" y="1411"/>
              <a:ext cx="456" cy="0"/>
            </a:xfrm>
            <a:prstGeom prst="line">
              <a:avLst/>
            </a:prstGeom>
            <a:noFill/>
            <a:ln w="28575">
              <a:solidFill>
                <a:schemeClr val="tx1"/>
              </a:solidFill>
              <a:round/>
              <a:headEnd/>
              <a:tailEnd type="stealth" w="med" len="med"/>
            </a:ln>
          </p:spPr>
          <p:txBody>
            <a:bodyPr>
              <a:spAutoFit/>
            </a:bodyPr>
            <a:lstStyle/>
            <a:p>
              <a:endParaRPr lang="en-US"/>
            </a:p>
          </p:txBody>
        </p:sp>
        <p:sp>
          <p:nvSpPr>
            <p:cNvPr id="13430" name="Line 73"/>
            <p:cNvSpPr>
              <a:spLocks noChangeShapeType="1"/>
            </p:cNvSpPr>
            <p:nvPr/>
          </p:nvSpPr>
          <p:spPr bwMode="auto">
            <a:xfrm>
              <a:off x="1068" y="1588"/>
              <a:ext cx="0" cy="141"/>
            </a:xfrm>
            <a:prstGeom prst="line">
              <a:avLst/>
            </a:prstGeom>
            <a:noFill/>
            <a:ln w="12700">
              <a:solidFill>
                <a:schemeClr val="tx1"/>
              </a:solidFill>
              <a:round/>
              <a:headEnd type="stealth" w="med" len="med"/>
              <a:tailEnd type="stealth" w="med" len="med"/>
            </a:ln>
          </p:spPr>
          <p:txBody>
            <a:bodyPr>
              <a:spAutoFit/>
            </a:bodyPr>
            <a:lstStyle/>
            <a:p>
              <a:endParaRPr lang="en-US"/>
            </a:p>
          </p:txBody>
        </p:sp>
        <p:sp>
          <p:nvSpPr>
            <p:cNvPr id="13431" name="Rectangle 74"/>
            <p:cNvSpPr>
              <a:spLocks noChangeArrowheads="1"/>
            </p:cNvSpPr>
            <p:nvPr/>
          </p:nvSpPr>
          <p:spPr bwMode="auto">
            <a:xfrm>
              <a:off x="1088" y="1562"/>
              <a:ext cx="324" cy="212"/>
            </a:xfrm>
            <a:prstGeom prst="rect">
              <a:avLst/>
            </a:prstGeom>
            <a:noFill/>
            <a:ln w="9525">
              <a:noFill/>
              <a:miter lim="800000"/>
              <a:headEnd/>
              <a:tailEnd/>
            </a:ln>
          </p:spPr>
          <p:txBody>
            <a:bodyPr wrap="none">
              <a:spAutoFit/>
            </a:bodyPr>
            <a:lstStyle/>
            <a:p>
              <a:pPr algn="ctr" eaLnBrk="0" hangingPunct="0">
                <a:spcBef>
                  <a:spcPct val="50000"/>
                </a:spcBef>
              </a:pPr>
              <a:r>
                <a:rPr lang="fr-FR" sz="1600">
                  <a:latin typeface="Tahoma" pitchFamily="34" charset="0"/>
                </a:rPr>
                <a:t>Tox</a:t>
              </a:r>
              <a:endParaRPr lang="en-US" sz="1600">
                <a:latin typeface="Tahoma" pitchFamily="34" charset="0"/>
              </a:endParaRPr>
            </a:p>
          </p:txBody>
        </p:sp>
        <p:sp>
          <p:nvSpPr>
            <p:cNvPr id="13432" name="Rectangle 75"/>
            <p:cNvSpPr>
              <a:spLocks noChangeArrowheads="1"/>
            </p:cNvSpPr>
            <p:nvPr/>
          </p:nvSpPr>
          <p:spPr bwMode="auto">
            <a:xfrm>
              <a:off x="553" y="2856"/>
              <a:ext cx="1945" cy="231"/>
            </a:xfrm>
            <a:prstGeom prst="rect">
              <a:avLst/>
            </a:prstGeom>
            <a:noFill/>
            <a:ln w="9525">
              <a:noFill/>
              <a:miter lim="800000"/>
              <a:headEnd/>
              <a:tailEnd/>
            </a:ln>
          </p:spPr>
          <p:txBody>
            <a:bodyPr>
              <a:spAutoFit/>
            </a:bodyPr>
            <a:lstStyle/>
            <a:p>
              <a:pPr algn="ctr" eaLnBrk="0" hangingPunct="0">
                <a:spcBef>
                  <a:spcPct val="50000"/>
                </a:spcBef>
              </a:pPr>
              <a:r>
                <a:rPr lang="fr-FR" sz="1800">
                  <a:latin typeface="Tahoma" pitchFamily="34" charset="0"/>
                </a:rPr>
                <a:t>« Off State»</a:t>
              </a:r>
            </a:p>
          </p:txBody>
        </p:sp>
        <p:sp>
          <p:nvSpPr>
            <p:cNvPr id="13433" name="Text Box 76"/>
            <p:cNvSpPr txBox="1">
              <a:spLocks noChangeArrowheads="1"/>
            </p:cNvSpPr>
            <p:nvPr/>
          </p:nvSpPr>
          <p:spPr bwMode="auto">
            <a:xfrm>
              <a:off x="590" y="1777"/>
              <a:ext cx="240" cy="212"/>
            </a:xfrm>
            <a:prstGeom prst="rect">
              <a:avLst/>
            </a:prstGeom>
            <a:noFill/>
            <a:ln w="9525">
              <a:noFill/>
              <a:miter lim="800000"/>
              <a:headEnd/>
              <a:tailEnd/>
            </a:ln>
          </p:spPr>
          <p:txBody>
            <a:bodyPr>
              <a:spAutoFit/>
            </a:bodyPr>
            <a:lstStyle/>
            <a:p>
              <a:pPr algn="ctr">
                <a:spcBef>
                  <a:spcPct val="50000"/>
                </a:spcBef>
              </a:pPr>
              <a:r>
                <a:rPr lang="fr-FR" sz="1600" b="1">
                  <a:latin typeface="Arial" charset="0"/>
                </a:rPr>
                <a:t>N</a:t>
              </a:r>
              <a:endParaRPr lang="en-GB" sz="1600" b="1">
                <a:latin typeface="Arial" charset="0"/>
              </a:endParaRPr>
            </a:p>
          </p:txBody>
        </p:sp>
        <p:sp>
          <p:nvSpPr>
            <p:cNvPr id="13434" name="Text Box 77"/>
            <p:cNvSpPr txBox="1">
              <a:spLocks noChangeArrowheads="1"/>
            </p:cNvSpPr>
            <p:nvPr/>
          </p:nvSpPr>
          <p:spPr bwMode="auto">
            <a:xfrm>
              <a:off x="1417" y="1800"/>
              <a:ext cx="240" cy="212"/>
            </a:xfrm>
            <a:prstGeom prst="rect">
              <a:avLst/>
            </a:prstGeom>
            <a:noFill/>
            <a:ln w="9525">
              <a:noFill/>
              <a:miter lim="800000"/>
              <a:headEnd/>
              <a:tailEnd/>
            </a:ln>
          </p:spPr>
          <p:txBody>
            <a:bodyPr>
              <a:spAutoFit/>
            </a:bodyPr>
            <a:lstStyle/>
            <a:p>
              <a:pPr algn="ctr">
                <a:spcBef>
                  <a:spcPct val="50000"/>
                </a:spcBef>
              </a:pPr>
              <a:r>
                <a:rPr lang="fr-FR" sz="1600" b="1">
                  <a:latin typeface="Arial" charset="0"/>
                </a:rPr>
                <a:t>P</a:t>
              </a:r>
              <a:endParaRPr lang="en-GB" sz="1600" b="1">
                <a:latin typeface="Arial" charset="0"/>
              </a:endParaRPr>
            </a:p>
          </p:txBody>
        </p:sp>
        <p:sp>
          <p:nvSpPr>
            <p:cNvPr id="13435" name="Text Box 78"/>
            <p:cNvSpPr txBox="1">
              <a:spLocks noChangeArrowheads="1"/>
            </p:cNvSpPr>
            <p:nvPr/>
          </p:nvSpPr>
          <p:spPr bwMode="auto">
            <a:xfrm>
              <a:off x="2171" y="1777"/>
              <a:ext cx="240" cy="212"/>
            </a:xfrm>
            <a:prstGeom prst="rect">
              <a:avLst/>
            </a:prstGeom>
            <a:noFill/>
            <a:ln w="9525">
              <a:noFill/>
              <a:miter lim="800000"/>
              <a:headEnd/>
              <a:tailEnd/>
            </a:ln>
          </p:spPr>
          <p:txBody>
            <a:bodyPr>
              <a:spAutoFit/>
            </a:bodyPr>
            <a:lstStyle/>
            <a:p>
              <a:pPr algn="ctr">
                <a:spcBef>
                  <a:spcPct val="50000"/>
                </a:spcBef>
              </a:pPr>
              <a:r>
                <a:rPr lang="fr-FR" sz="1600" b="1">
                  <a:latin typeface="Arial" charset="0"/>
                </a:rPr>
                <a:t>N</a:t>
              </a:r>
              <a:endParaRPr lang="en-GB" sz="1600" b="1">
                <a:latin typeface="Arial" charset="0"/>
              </a:endParaRPr>
            </a:p>
          </p:txBody>
        </p:sp>
        <p:sp>
          <p:nvSpPr>
            <p:cNvPr id="13436" name="Text Box 79"/>
            <p:cNvSpPr txBox="1">
              <a:spLocks noChangeArrowheads="1"/>
            </p:cNvSpPr>
            <p:nvPr/>
          </p:nvSpPr>
          <p:spPr bwMode="auto">
            <a:xfrm>
              <a:off x="1081" y="1752"/>
              <a:ext cx="181" cy="192"/>
            </a:xfrm>
            <a:prstGeom prst="rect">
              <a:avLst/>
            </a:prstGeom>
            <a:noFill/>
            <a:ln w="9525">
              <a:noFill/>
              <a:miter lim="800000"/>
              <a:headEnd/>
              <a:tailEnd/>
            </a:ln>
          </p:spPr>
          <p:txBody>
            <a:bodyPr wrap="none">
              <a:spAutoFit/>
            </a:bodyPr>
            <a:lstStyle/>
            <a:p>
              <a:r>
                <a:rPr lang="fr-FR" sz="1400" b="1">
                  <a:latin typeface="Arial" charset="0"/>
                </a:rPr>
                <a:t>+</a:t>
              </a:r>
              <a:endParaRPr lang="en-GB" sz="1400" b="1">
                <a:latin typeface="Arial" charset="0"/>
              </a:endParaRPr>
            </a:p>
          </p:txBody>
        </p:sp>
        <p:sp>
          <p:nvSpPr>
            <p:cNvPr id="13437" name="Text Box 80"/>
            <p:cNvSpPr txBox="1">
              <a:spLocks noChangeArrowheads="1"/>
            </p:cNvSpPr>
            <p:nvPr/>
          </p:nvSpPr>
          <p:spPr bwMode="auto">
            <a:xfrm>
              <a:off x="1241" y="1760"/>
              <a:ext cx="181" cy="192"/>
            </a:xfrm>
            <a:prstGeom prst="rect">
              <a:avLst/>
            </a:prstGeom>
            <a:noFill/>
            <a:ln w="9525">
              <a:noFill/>
              <a:miter lim="800000"/>
              <a:headEnd/>
              <a:tailEnd/>
            </a:ln>
          </p:spPr>
          <p:txBody>
            <a:bodyPr wrap="none">
              <a:spAutoFit/>
            </a:bodyPr>
            <a:lstStyle/>
            <a:p>
              <a:r>
                <a:rPr lang="fr-FR" sz="1400" b="1">
                  <a:latin typeface="Arial" charset="0"/>
                </a:rPr>
                <a:t>+</a:t>
              </a:r>
              <a:endParaRPr lang="en-GB" sz="1400" b="1">
                <a:latin typeface="Arial" charset="0"/>
              </a:endParaRPr>
            </a:p>
          </p:txBody>
        </p:sp>
        <p:sp>
          <p:nvSpPr>
            <p:cNvPr id="13438" name="Text Box 81"/>
            <p:cNvSpPr txBox="1">
              <a:spLocks noChangeArrowheads="1"/>
            </p:cNvSpPr>
            <p:nvPr/>
          </p:nvSpPr>
          <p:spPr bwMode="auto">
            <a:xfrm>
              <a:off x="1561" y="1752"/>
              <a:ext cx="181" cy="192"/>
            </a:xfrm>
            <a:prstGeom prst="rect">
              <a:avLst/>
            </a:prstGeom>
            <a:noFill/>
            <a:ln w="9525">
              <a:noFill/>
              <a:miter lim="800000"/>
              <a:headEnd/>
              <a:tailEnd/>
            </a:ln>
          </p:spPr>
          <p:txBody>
            <a:bodyPr wrap="none">
              <a:spAutoFit/>
            </a:bodyPr>
            <a:lstStyle/>
            <a:p>
              <a:r>
                <a:rPr lang="fr-FR" sz="1400" b="1">
                  <a:latin typeface="Arial" charset="0"/>
                </a:rPr>
                <a:t>+</a:t>
              </a:r>
              <a:endParaRPr lang="en-GB" sz="1400" b="1">
                <a:latin typeface="Arial" charset="0"/>
              </a:endParaRPr>
            </a:p>
          </p:txBody>
        </p:sp>
        <p:sp>
          <p:nvSpPr>
            <p:cNvPr id="13439" name="Text Box 82"/>
            <p:cNvSpPr txBox="1">
              <a:spLocks noChangeArrowheads="1"/>
            </p:cNvSpPr>
            <p:nvPr/>
          </p:nvSpPr>
          <p:spPr bwMode="auto">
            <a:xfrm>
              <a:off x="1753" y="1752"/>
              <a:ext cx="181" cy="192"/>
            </a:xfrm>
            <a:prstGeom prst="rect">
              <a:avLst/>
            </a:prstGeom>
            <a:noFill/>
            <a:ln w="9525">
              <a:noFill/>
              <a:miter lim="800000"/>
              <a:headEnd/>
              <a:tailEnd/>
            </a:ln>
          </p:spPr>
          <p:txBody>
            <a:bodyPr wrap="none">
              <a:spAutoFit/>
            </a:bodyPr>
            <a:lstStyle/>
            <a:p>
              <a:r>
                <a:rPr lang="fr-FR" sz="1400" b="1">
                  <a:latin typeface="Arial" charset="0"/>
                </a:rPr>
                <a:t>+</a:t>
              </a:r>
              <a:endParaRPr lang="en-GB" sz="1400" b="1">
                <a:latin typeface="Arial" charset="0"/>
              </a:endParaRPr>
            </a:p>
          </p:txBody>
        </p:sp>
        <p:sp>
          <p:nvSpPr>
            <p:cNvPr id="13440" name="Text Box 83"/>
            <p:cNvSpPr txBox="1">
              <a:spLocks noChangeArrowheads="1"/>
            </p:cNvSpPr>
            <p:nvPr/>
          </p:nvSpPr>
          <p:spPr bwMode="auto">
            <a:xfrm>
              <a:off x="793" y="1704"/>
              <a:ext cx="160" cy="327"/>
            </a:xfrm>
            <a:prstGeom prst="rect">
              <a:avLst/>
            </a:prstGeom>
            <a:noFill/>
            <a:ln w="9525">
              <a:noFill/>
              <a:miter lim="800000"/>
              <a:headEnd/>
              <a:tailEnd/>
            </a:ln>
          </p:spPr>
          <p:txBody>
            <a:bodyPr>
              <a:spAutoFit/>
            </a:bodyPr>
            <a:lstStyle/>
            <a:p>
              <a:pPr>
                <a:spcBef>
                  <a:spcPct val="50000"/>
                </a:spcBef>
              </a:pPr>
              <a:r>
                <a:rPr lang="fr-FR" sz="2800">
                  <a:latin typeface="Arial" charset="0"/>
                </a:rPr>
                <a:t>-</a:t>
              </a:r>
              <a:endParaRPr lang="en-GB" sz="2800">
                <a:latin typeface="Arial" charset="0"/>
              </a:endParaRPr>
            </a:p>
          </p:txBody>
        </p:sp>
        <p:sp>
          <p:nvSpPr>
            <p:cNvPr id="13441" name="Text Box 84"/>
            <p:cNvSpPr txBox="1">
              <a:spLocks noChangeArrowheads="1"/>
            </p:cNvSpPr>
            <p:nvPr/>
          </p:nvSpPr>
          <p:spPr bwMode="auto">
            <a:xfrm>
              <a:off x="873" y="1656"/>
              <a:ext cx="160" cy="327"/>
            </a:xfrm>
            <a:prstGeom prst="rect">
              <a:avLst/>
            </a:prstGeom>
            <a:noFill/>
            <a:ln w="9525">
              <a:noFill/>
              <a:miter lim="800000"/>
              <a:headEnd/>
              <a:tailEnd/>
            </a:ln>
          </p:spPr>
          <p:txBody>
            <a:bodyPr>
              <a:spAutoFit/>
            </a:bodyPr>
            <a:lstStyle/>
            <a:p>
              <a:pPr>
                <a:spcBef>
                  <a:spcPct val="50000"/>
                </a:spcBef>
              </a:pPr>
              <a:r>
                <a:rPr lang="fr-FR" sz="2800">
                  <a:latin typeface="Arial" charset="0"/>
                </a:rPr>
                <a:t>-</a:t>
              </a:r>
              <a:endParaRPr lang="en-GB" sz="2800">
                <a:latin typeface="Arial" charset="0"/>
              </a:endParaRPr>
            </a:p>
          </p:txBody>
        </p:sp>
        <p:sp>
          <p:nvSpPr>
            <p:cNvPr id="13442" name="Text Box 85"/>
            <p:cNvSpPr txBox="1">
              <a:spLocks noChangeArrowheads="1"/>
            </p:cNvSpPr>
            <p:nvPr/>
          </p:nvSpPr>
          <p:spPr bwMode="auto">
            <a:xfrm>
              <a:off x="729" y="1648"/>
              <a:ext cx="160" cy="327"/>
            </a:xfrm>
            <a:prstGeom prst="rect">
              <a:avLst/>
            </a:prstGeom>
            <a:noFill/>
            <a:ln w="9525">
              <a:noFill/>
              <a:miter lim="800000"/>
              <a:headEnd/>
              <a:tailEnd/>
            </a:ln>
          </p:spPr>
          <p:txBody>
            <a:bodyPr>
              <a:spAutoFit/>
            </a:bodyPr>
            <a:lstStyle/>
            <a:p>
              <a:pPr>
                <a:spcBef>
                  <a:spcPct val="50000"/>
                </a:spcBef>
              </a:pPr>
              <a:r>
                <a:rPr lang="fr-FR" sz="2800">
                  <a:latin typeface="Arial" charset="0"/>
                </a:rPr>
                <a:t>-</a:t>
              </a:r>
              <a:endParaRPr lang="en-GB" sz="2800">
                <a:latin typeface="Arial" charset="0"/>
              </a:endParaRPr>
            </a:p>
          </p:txBody>
        </p:sp>
        <p:sp>
          <p:nvSpPr>
            <p:cNvPr id="13443" name="Text Box 86"/>
            <p:cNvSpPr txBox="1">
              <a:spLocks noChangeArrowheads="1"/>
            </p:cNvSpPr>
            <p:nvPr/>
          </p:nvSpPr>
          <p:spPr bwMode="auto">
            <a:xfrm>
              <a:off x="2041" y="1704"/>
              <a:ext cx="160" cy="327"/>
            </a:xfrm>
            <a:prstGeom prst="rect">
              <a:avLst/>
            </a:prstGeom>
            <a:noFill/>
            <a:ln w="9525">
              <a:noFill/>
              <a:miter lim="800000"/>
              <a:headEnd/>
              <a:tailEnd/>
            </a:ln>
          </p:spPr>
          <p:txBody>
            <a:bodyPr>
              <a:spAutoFit/>
            </a:bodyPr>
            <a:lstStyle/>
            <a:p>
              <a:pPr>
                <a:spcBef>
                  <a:spcPct val="50000"/>
                </a:spcBef>
              </a:pPr>
              <a:r>
                <a:rPr lang="fr-FR" sz="2800">
                  <a:latin typeface="Arial" charset="0"/>
                </a:rPr>
                <a:t>-</a:t>
              </a:r>
              <a:endParaRPr lang="en-GB" sz="2800">
                <a:latin typeface="Arial" charset="0"/>
              </a:endParaRPr>
            </a:p>
          </p:txBody>
        </p:sp>
        <p:sp>
          <p:nvSpPr>
            <p:cNvPr id="13444" name="Text Box 87"/>
            <p:cNvSpPr txBox="1">
              <a:spLocks noChangeArrowheads="1"/>
            </p:cNvSpPr>
            <p:nvPr/>
          </p:nvSpPr>
          <p:spPr bwMode="auto">
            <a:xfrm>
              <a:off x="1993" y="1656"/>
              <a:ext cx="160" cy="327"/>
            </a:xfrm>
            <a:prstGeom prst="rect">
              <a:avLst/>
            </a:prstGeom>
            <a:noFill/>
            <a:ln w="9525">
              <a:noFill/>
              <a:miter lim="800000"/>
              <a:headEnd/>
              <a:tailEnd/>
            </a:ln>
          </p:spPr>
          <p:txBody>
            <a:bodyPr>
              <a:spAutoFit/>
            </a:bodyPr>
            <a:lstStyle/>
            <a:p>
              <a:pPr>
                <a:spcBef>
                  <a:spcPct val="50000"/>
                </a:spcBef>
              </a:pPr>
              <a:r>
                <a:rPr lang="fr-FR" sz="2800">
                  <a:latin typeface="Arial" charset="0"/>
                </a:rPr>
                <a:t>-</a:t>
              </a:r>
              <a:endParaRPr lang="en-GB" sz="2800">
                <a:latin typeface="Arial" charset="0"/>
              </a:endParaRPr>
            </a:p>
          </p:txBody>
        </p:sp>
        <p:sp>
          <p:nvSpPr>
            <p:cNvPr id="13445" name="Text Box 88"/>
            <p:cNvSpPr txBox="1">
              <a:spLocks noChangeArrowheads="1"/>
            </p:cNvSpPr>
            <p:nvPr/>
          </p:nvSpPr>
          <p:spPr bwMode="auto">
            <a:xfrm>
              <a:off x="2081" y="1632"/>
              <a:ext cx="160" cy="327"/>
            </a:xfrm>
            <a:prstGeom prst="rect">
              <a:avLst/>
            </a:prstGeom>
            <a:noFill/>
            <a:ln w="9525">
              <a:noFill/>
              <a:miter lim="800000"/>
              <a:headEnd/>
              <a:tailEnd/>
            </a:ln>
          </p:spPr>
          <p:txBody>
            <a:bodyPr>
              <a:spAutoFit/>
            </a:bodyPr>
            <a:lstStyle/>
            <a:p>
              <a:pPr>
                <a:spcBef>
                  <a:spcPct val="50000"/>
                </a:spcBef>
              </a:pPr>
              <a:r>
                <a:rPr lang="fr-FR" sz="2800">
                  <a:latin typeface="Arial" charset="0"/>
                </a:rPr>
                <a:t>-</a:t>
              </a:r>
              <a:endParaRPr lang="en-GB" sz="2800">
                <a:latin typeface="Arial" charset="0"/>
              </a:endParaRPr>
            </a:p>
          </p:txBody>
        </p:sp>
        <p:sp>
          <p:nvSpPr>
            <p:cNvPr id="13446" name="Text Box 89"/>
            <p:cNvSpPr txBox="1">
              <a:spLocks noChangeArrowheads="1"/>
            </p:cNvSpPr>
            <p:nvPr/>
          </p:nvSpPr>
          <p:spPr bwMode="auto">
            <a:xfrm>
              <a:off x="308" y="618"/>
              <a:ext cx="912" cy="231"/>
            </a:xfrm>
            <a:prstGeom prst="rect">
              <a:avLst/>
            </a:prstGeom>
            <a:noFill/>
            <a:ln w="9525">
              <a:noFill/>
              <a:miter lim="800000"/>
              <a:headEnd/>
              <a:tailEnd/>
            </a:ln>
          </p:spPr>
          <p:txBody>
            <a:bodyPr>
              <a:spAutoFit/>
            </a:bodyPr>
            <a:lstStyle/>
            <a:p>
              <a:pPr>
                <a:spcBef>
                  <a:spcPct val="50000"/>
                </a:spcBef>
              </a:pPr>
              <a:r>
                <a:rPr lang="fr-FR" sz="1800" b="1">
                  <a:latin typeface="Arial" charset="0"/>
                </a:rPr>
                <a:t>nMOSFET</a:t>
              </a:r>
              <a:endParaRPr lang="en-GB" sz="1800" b="1">
                <a:latin typeface="Arial" charset="0"/>
              </a:endParaRPr>
            </a:p>
          </p:txBody>
        </p:sp>
      </p:grpSp>
      <p:grpSp>
        <p:nvGrpSpPr>
          <p:cNvPr id="8" name="Group 90"/>
          <p:cNvGrpSpPr>
            <a:grpSpLocks/>
          </p:cNvGrpSpPr>
          <p:nvPr/>
        </p:nvGrpSpPr>
        <p:grpSpPr bwMode="auto">
          <a:xfrm>
            <a:off x="4244975" y="981075"/>
            <a:ext cx="5029200" cy="4425950"/>
            <a:chOff x="2409" y="451"/>
            <a:chExt cx="3168" cy="2788"/>
          </a:xfrm>
        </p:grpSpPr>
        <p:sp>
          <p:nvSpPr>
            <p:cNvPr id="13367" name="Freeform 91"/>
            <p:cNvSpPr>
              <a:spLocks/>
            </p:cNvSpPr>
            <p:nvPr/>
          </p:nvSpPr>
          <p:spPr bwMode="auto">
            <a:xfrm>
              <a:off x="3606" y="1166"/>
              <a:ext cx="1971" cy="840"/>
            </a:xfrm>
            <a:custGeom>
              <a:avLst/>
              <a:gdLst>
                <a:gd name="T0" fmla="*/ 0 w 1971"/>
                <a:gd name="T1" fmla="*/ 19 h 840"/>
                <a:gd name="T2" fmla="*/ 1969 w 1971"/>
                <a:gd name="T3" fmla="*/ 0 h 840"/>
                <a:gd name="T4" fmla="*/ 1971 w 1971"/>
                <a:gd name="T5" fmla="*/ 714 h 840"/>
                <a:gd name="T6" fmla="*/ 1383 w 1971"/>
                <a:gd name="T7" fmla="*/ 757 h 840"/>
                <a:gd name="T8" fmla="*/ 1017 w 1971"/>
                <a:gd name="T9" fmla="*/ 633 h 840"/>
                <a:gd name="T10" fmla="*/ 718 w 1971"/>
                <a:gd name="T11" fmla="*/ 396 h 840"/>
                <a:gd name="T12" fmla="*/ 142 w 1971"/>
                <a:gd name="T13" fmla="*/ 302 h 840"/>
                <a:gd name="T14" fmla="*/ 0 w 1971"/>
                <a:gd name="T15" fmla="*/ 19 h 840"/>
                <a:gd name="T16" fmla="*/ 0 60000 65536"/>
                <a:gd name="T17" fmla="*/ 0 60000 65536"/>
                <a:gd name="T18" fmla="*/ 0 60000 65536"/>
                <a:gd name="T19" fmla="*/ 0 60000 65536"/>
                <a:gd name="T20" fmla="*/ 0 60000 65536"/>
                <a:gd name="T21" fmla="*/ 0 60000 65536"/>
                <a:gd name="T22" fmla="*/ 0 60000 65536"/>
                <a:gd name="T23" fmla="*/ 0 60000 65536"/>
                <a:gd name="T24" fmla="*/ 0 w 1971"/>
                <a:gd name="T25" fmla="*/ 0 h 840"/>
                <a:gd name="T26" fmla="*/ 1971 w 1971"/>
                <a:gd name="T27" fmla="*/ 840 h 8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71" h="840">
                  <a:moveTo>
                    <a:pt x="0" y="19"/>
                  </a:moveTo>
                  <a:lnTo>
                    <a:pt x="1969" y="0"/>
                  </a:lnTo>
                  <a:lnTo>
                    <a:pt x="1971" y="714"/>
                  </a:lnTo>
                  <a:cubicBezTo>
                    <a:pt x="1873" y="840"/>
                    <a:pt x="1542" y="771"/>
                    <a:pt x="1383" y="757"/>
                  </a:cubicBezTo>
                  <a:cubicBezTo>
                    <a:pt x="1224" y="744"/>
                    <a:pt x="1128" y="693"/>
                    <a:pt x="1017" y="633"/>
                  </a:cubicBezTo>
                  <a:cubicBezTo>
                    <a:pt x="906" y="573"/>
                    <a:pt x="864" y="451"/>
                    <a:pt x="718" y="396"/>
                  </a:cubicBezTo>
                  <a:cubicBezTo>
                    <a:pt x="572" y="341"/>
                    <a:pt x="262" y="365"/>
                    <a:pt x="142" y="302"/>
                  </a:cubicBezTo>
                  <a:cubicBezTo>
                    <a:pt x="22" y="239"/>
                    <a:pt x="30" y="78"/>
                    <a:pt x="0" y="19"/>
                  </a:cubicBezTo>
                  <a:close/>
                </a:path>
              </a:pathLst>
            </a:custGeom>
            <a:solidFill>
              <a:srgbClr val="FFCCFF"/>
            </a:solidFill>
            <a:ln w="9525" cap="flat">
              <a:noFill/>
              <a:prstDash val="lgDash"/>
              <a:round/>
              <a:headEnd/>
              <a:tailEnd/>
            </a:ln>
          </p:spPr>
          <p:txBody>
            <a:bodyPr/>
            <a:lstStyle/>
            <a:p>
              <a:endParaRPr lang="en-US"/>
            </a:p>
          </p:txBody>
        </p:sp>
        <p:sp>
          <p:nvSpPr>
            <p:cNvPr id="13368" name="Freeform 92"/>
            <p:cNvSpPr>
              <a:spLocks/>
            </p:cNvSpPr>
            <p:nvPr/>
          </p:nvSpPr>
          <p:spPr bwMode="auto">
            <a:xfrm>
              <a:off x="2505" y="1166"/>
              <a:ext cx="1498" cy="801"/>
            </a:xfrm>
            <a:custGeom>
              <a:avLst/>
              <a:gdLst>
                <a:gd name="T0" fmla="*/ 1275 w 1498"/>
                <a:gd name="T1" fmla="*/ 2 h 801"/>
                <a:gd name="T2" fmla="*/ 2 w 1498"/>
                <a:gd name="T3" fmla="*/ 0 h 801"/>
                <a:gd name="T4" fmla="*/ 0 w 1498"/>
                <a:gd name="T5" fmla="*/ 681 h 801"/>
                <a:gd name="T6" fmla="*/ 588 w 1498"/>
                <a:gd name="T7" fmla="*/ 722 h 801"/>
                <a:gd name="T8" fmla="*/ 954 w 1498"/>
                <a:gd name="T9" fmla="*/ 604 h 801"/>
                <a:gd name="T10" fmla="*/ 1125 w 1498"/>
                <a:gd name="T11" fmla="*/ 391 h 801"/>
                <a:gd name="T12" fmla="*/ 1227 w 1498"/>
                <a:gd name="T13" fmla="*/ 341 h 801"/>
                <a:gd name="T14" fmla="*/ 1440 w 1498"/>
                <a:gd name="T15" fmla="*/ 325 h 801"/>
                <a:gd name="T16" fmla="*/ 1338 w 1498"/>
                <a:gd name="T17" fmla="*/ 278 h 801"/>
                <a:gd name="T18" fmla="*/ 1275 w 1498"/>
                <a:gd name="T19" fmla="*/ 2 h 80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98"/>
                <a:gd name="T31" fmla="*/ 0 h 801"/>
                <a:gd name="T32" fmla="*/ 1498 w 1498"/>
                <a:gd name="T33" fmla="*/ 801 h 80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98" h="801">
                  <a:moveTo>
                    <a:pt x="1275" y="2"/>
                  </a:moveTo>
                  <a:lnTo>
                    <a:pt x="2" y="0"/>
                  </a:lnTo>
                  <a:lnTo>
                    <a:pt x="0" y="681"/>
                  </a:lnTo>
                  <a:cubicBezTo>
                    <a:pt x="98" y="801"/>
                    <a:pt x="429" y="735"/>
                    <a:pt x="588" y="722"/>
                  </a:cubicBezTo>
                  <a:cubicBezTo>
                    <a:pt x="747" y="709"/>
                    <a:pt x="865" y="659"/>
                    <a:pt x="954" y="604"/>
                  </a:cubicBezTo>
                  <a:cubicBezTo>
                    <a:pt x="1043" y="548"/>
                    <a:pt x="1079" y="435"/>
                    <a:pt x="1125" y="391"/>
                  </a:cubicBezTo>
                  <a:cubicBezTo>
                    <a:pt x="1171" y="347"/>
                    <a:pt x="1175" y="352"/>
                    <a:pt x="1227" y="341"/>
                  </a:cubicBezTo>
                  <a:cubicBezTo>
                    <a:pt x="1279" y="330"/>
                    <a:pt x="1422" y="335"/>
                    <a:pt x="1440" y="325"/>
                  </a:cubicBezTo>
                  <a:cubicBezTo>
                    <a:pt x="1458" y="315"/>
                    <a:pt x="1365" y="332"/>
                    <a:pt x="1338" y="278"/>
                  </a:cubicBezTo>
                  <a:cubicBezTo>
                    <a:pt x="1311" y="224"/>
                    <a:pt x="1498" y="48"/>
                    <a:pt x="1275" y="2"/>
                  </a:cubicBezTo>
                  <a:close/>
                </a:path>
              </a:pathLst>
            </a:custGeom>
            <a:solidFill>
              <a:srgbClr val="FFCCFF"/>
            </a:solidFill>
            <a:ln w="9525" cap="flat">
              <a:noFill/>
              <a:prstDash val="lgDash"/>
              <a:round/>
              <a:headEnd/>
              <a:tailEnd/>
            </a:ln>
          </p:spPr>
          <p:txBody>
            <a:bodyPr/>
            <a:lstStyle/>
            <a:p>
              <a:endParaRPr lang="en-US"/>
            </a:p>
          </p:txBody>
        </p:sp>
        <p:sp>
          <p:nvSpPr>
            <p:cNvPr id="13369" name="Text Box 93"/>
            <p:cNvSpPr txBox="1">
              <a:spLocks noChangeArrowheads="1"/>
            </p:cNvSpPr>
            <p:nvPr/>
          </p:nvSpPr>
          <p:spPr bwMode="auto">
            <a:xfrm>
              <a:off x="3942" y="451"/>
              <a:ext cx="288" cy="231"/>
            </a:xfrm>
            <a:prstGeom prst="rect">
              <a:avLst/>
            </a:prstGeom>
            <a:noFill/>
            <a:ln w="9525">
              <a:noFill/>
              <a:miter lim="800000"/>
              <a:headEnd/>
              <a:tailEnd/>
            </a:ln>
          </p:spPr>
          <p:txBody>
            <a:bodyPr>
              <a:spAutoFit/>
            </a:bodyPr>
            <a:lstStyle/>
            <a:p>
              <a:pPr>
                <a:spcBef>
                  <a:spcPct val="50000"/>
                </a:spcBef>
              </a:pPr>
              <a:r>
                <a:rPr lang="en-GB" sz="1800">
                  <a:latin typeface="Arial" charset="0"/>
                </a:rPr>
                <a:t>L</a:t>
              </a:r>
              <a:endParaRPr lang="en-GB" sz="1800" baseline="-25000">
                <a:latin typeface="Arial" charset="0"/>
              </a:endParaRPr>
            </a:p>
          </p:txBody>
        </p:sp>
        <p:sp>
          <p:nvSpPr>
            <p:cNvPr id="13370" name="Line 94"/>
            <p:cNvSpPr>
              <a:spLocks noChangeShapeType="1"/>
            </p:cNvSpPr>
            <p:nvPr/>
          </p:nvSpPr>
          <p:spPr bwMode="auto">
            <a:xfrm>
              <a:off x="3321" y="686"/>
              <a:ext cx="1440" cy="0"/>
            </a:xfrm>
            <a:prstGeom prst="line">
              <a:avLst/>
            </a:prstGeom>
            <a:noFill/>
            <a:ln w="9525">
              <a:solidFill>
                <a:schemeClr val="tx1"/>
              </a:solidFill>
              <a:round/>
              <a:headEnd type="triangle" w="med" len="med"/>
              <a:tailEnd type="triangle" w="med" len="med"/>
            </a:ln>
          </p:spPr>
          <p:txBody>
            <a:bodyPr/>
            <a:lstStyle/>
            <a:p>
              <a:endParaRPr lang="en-US"/>
            </a:p>
          </p:txBody>
        </p:sp>
        <p:sp>
          <p:nvSpPr>
            <p:cNvPr id="13371" name="Text Box 95"/>
            <p:cNvSpPr txBox="1">
              <a:spLocks noChangeArrowheads="1"/>
            </p:cNvSpPr>
            <p:nvPr/>
          </p:nvSpPr>
          <p:spPr bwMode="auto">
            <a:xfrm>
              <a:off x="2889" y="1914"/>
              <a:ext cx="432" cy="231"/>
            </a:xfrm>
            <a:prstGeom prst="rect">
              <a:avLst/>
            </a:prstGeom>
            <a:noFill/>
            <a:ln w="9525">
              <a:noFill/>
              <a:miter lim="800000"/>
              <a:headEnd/>
              <a:tailEnd/>
            </a:ln>
          </p:spPr>
          <p:txBody>
            <a:bodyPr>
              <a:spAutoFit/>
            </a:bodyPr>
            <a:lstStyle/>
            <a:p>
              <a:pPr>
                <a:spcBef>
                  <a:spcPct val="50000"/>
                </a:spcBef>
              </a:pPr>
              <a:r>
                <a:rPr lang="en-GB" sz="1800">
                  <a:latin typeface="Arial" charset="0"/>
                </a:rPr>
                <a:t>W</a:t>
              </a:r>
              <a:r>
                <a:rPr lang="en-GB" sz="1800" baseline="-25000">
                  <a:latin typeface="Arial" charset="0"/>
                </a:rPr>
                <a:t>S/C</a:t>
              </a:r>
            </a:p>
          </p:txBody>
        </p:sp>
        <p:sp>
          <p:nvSpPr>
            <p:cNvPr id="13372" name="Text Box 96"/>
            <p:cNvSpPr txBox="1">
              <a:spLocks noChangeArrowheads="1"/>
            </p:cNvSpPr>
            <p:nvPr/>
          </p:nvSpPr>
          <p:spPr bwMode="auto">
            <a:xfrm>
              <a:off x="4713" y="1866"/>
              <a:ext cx="432" cy="231"/>
            </a:xfrm>
            <a:prstGeom prst="rect">
              <a:avLst/>
            </a:prstGeom>
            <a:noFill/>
            <a:ln w="9525">
              <a:noFill/>
              <a:miter lim="800000"/>
              <a:headEnd/>
              <a:tailEnd/>
            </a:ln>
          </p:spPr>
          <p:txBody>
            <a:bodyPr>
              <a:spAutoFit/>
            </a:bodyPr>
            <a:lstStyle/>
            <a:p>
              <a:pPr>
                <a:spcBef>
                  <a:spcPct val="50000"/>
                </a:spcBef>
              </a:pPr>
              <a:r>
                <a:rPr lang="en-GB" sz="1800">
                  <a:latin typeface="Arial" charset="0"/>
                </a:rPr>
                <a:t>W</a:t>
              </a:r>
              <a:r>
                <a:rPr lang="en-GB" sz="1800" baseline="-25000">
                  <a:latin typeface="Arial" charset="0"/>
                </a:rPr>
                <a:t>D/C</a:t>
              </a:r>
            </a:p>
          </p:txBody>
        </p:sp>
        <p:sp>
          <p:nvSpPr>
            <p:cNvPr id="13373" name="Line 97"/>
            <p:cNvSpPr>
              <a:spLocks noChangeShapeType="1"/>
            </p:cNvSpPr>
            <p:nvPr/>
          </p:nvSpPr>
          <p:spPr bwMode="auto">
            <a:xfrm>
              <a:off x="4665" y="1050"/>
              <a:ext cx="0" cy="1940"/>
            </a:xfrm>
            <a:prstGeom prst="line">
              <a:avLst/>
            </a:prstGeom>
            <a:noFill/>
            <a:ln w="9525">
              <a:solidFill>
                <a:schemeClr val="tx1"/>
              </a:solidFill>
              <a:prstDash val="dash"/>
              <a:round/>
              <a:headEnd/>
              <a:tailEnd/>
            </a:ln>
          </p:spPr>
          <p:txBody>
            <a:bodyPr/>
            <a:lstStyle/>
            <a:p>
              <a:endParaRPr lang="en-US"/>
            </a:p>
          </p:txBody>
        </p:sp>
        <p:sp>
          <p:nvSpPr>
            <p:cNvPr id="13374" name="Line 98"/>
            <p:cNvSpPr>
              <a:spLocks noChangeShapeType="1"/>
            </p:cNvSpPr>
            <p:nvPr/>
          </p:nvSpPr>
          <p:spPr bwMode="auto">
            <a:xfrm>
              <a:off x="3417" y="1962"/>
              <a:ext cx="336" cy="0"/>
            </a:xfrm>
            <a:prstGeom prst="line">
              <a:avLst/>
            </a:prstGeom>
            <a:noFill/>
            <a:ln w="9525">
              <a:solidFill>
                <a:schemeClr val="tx1"/>
              </a:solidFill>
              <a:round/>
              <a:headEnd type="triangle" w="med" len="med"/>
              <a:tailEnd type="triangle" w="med" len="med"/>
            </a:ln>
          </p:spPr>
          <p:txBody>
            <a:bodyPr/>
            <a:lstStyle/>
            <a:p>
              <a:endParaRPr lang="en-US"/>
            </a:p>
          </p:txBody>
        </p:sp>
        <p:sp>
          <p:nvSpPr>
            <p:cNvPr id="13375" name="Line 99"/>
            <p:cNvSpPr>
              <a:spLocks noChangeShapeType="1"/>
            </p:cNvSpPr>
            <p:nvPr/>
          </p:nvSpPr>
          <p:spPr bwMode="auto">
            <a:xfrm>
              <a:off x="4329" y="1962"/>
              <a:ext cx="336" cy="0"/>
            </a:xfrm>
            <a:prstGeom prst="line">
              <a:avLst/>
            </a:prstGeom>
            <a:noFill/>
            <a:ln w="9525">
              <a:solidFill>
                <a:schemeClr val="tx1"/>
              </a:solidFill>
              <a:round/>
              <a:headEnd type="triangle" w="med" len="med"/>
              <a:tailEnd type="triangle" w="med" len="med"/>
            </a:ln>
          </p:spPr>
          <p:txBody>
            <a:bodyPr/>
            <a:lstStyle/>
            <a:p>
              <a:endParaRPr lang="en-US"/>
            </a:p>
          </p:txBody>
        </p:sp>
        <p:sp>
          <p:nvSpPr>
            <p:cNvPr id="13376" name="Line 100"/>
            <p:cNvSpPr>
              <a:spLocks noChangeShapeType="1"/>
            </p:cNvSpPr>
            <p:nvPr/>
          </p:nvSpPr>
          <p:spPr bwMode="auto">
            <a:xfrm>
              <a:off x="3417" y="1050"/>
              <a:ext cx="0" cy="1940"/>
            </a:xfrm>
            <a:prstGeom prst="line">
              <a:avLst/>
            </a:prstGeom>
            <a:noFill/>
            <a:ln w="9525">
              <a:solidFill>
                <a:schemeClr val="tx1"/>
              </a:solidFill>
              <a:prstDash val="dash"/>
              <a:round/>
              <a:headEnd/>
              <a:tailEnd/>
            </a:ln>
          </p:spPr>
          <p:txBody>
            <a:bodyPr/>
            <a:lstStyle/>
            <a:p>
              <a:endParaRPr lang="en-US"/>
            </a:p>
          </p:txBody>
        </p:sp>
        <p:sp>
          <p:nvSpPr>
            <p:cNvPr id="13377" name="Line 101"/>
            <p:cNvSpPr>
              <a:spLocks noChangeShapeType="1"/>
            </p:cNvSpPr>
            <p:nvPr/>
          </p:nvSpPr>
          <p:spPr bwMode="auto">
            <a:xfrm>
              <a:off x="3753" y="1050"/>
              <a:ext cx="0" cy="1940"/>
            </a:xfrm>
            <a:prstGeom prst="line">
              <a:avLst/>
            </a:prstGeom>
            <a:noFill/>
            <a:ln w="9525">
              <a:solidFill>
                <a:schemeClr val="tx1"/>
              </a:solidFill>
              <a:prstDash val="dash"/>
              <a:round/>
              <a:headEnd/>
              <a:tailEnd/>
            </a:ln>
          </p:spPr>
          <p:txBody>
            <a:bodyPr/>
            <a:lstStyle/>
            <a:p>
              <a:endParaRPr lang="en-US"/>
            </a:p>
          </p:txBody>
        </p:sp>
        <p:sp>
          <p:nvSpPr>
            <p:cNvPr id="13378" name="Line 102"/>
            <p:cNvSpPr>
              <a:spLocks noChangeShapeType="1"/>
            </p:cNvSpPr>
            <p:nvPr/>
          </p:nvSpPr>
          <p:spPr bwMode="auto">
            <a:xfrm>
              <a:off x="4329" y="1050"/>
              <a:ext cx="0" cy="1940"/>
            </a:xfrm>
            <a:prstGeom prst="line">
              <a:avLst/>
            </a:prstGeom>
            <a:noFill/>
            <a:ln w="9525">
              <a:solidFill>
                <a:schemeClr val="tx1"/>
              </a:solidFill>
              <a:prstDash val="dash"/>
              <a:round/>
              <a:headEnd/>
              <a:tailEnd/>
            </a:ln>
          </p:spPr>
          <p:txBody>
            <a:bodyPr/>
            <a:lstStyle/>
            <a:p>
              <a:endParaRPr lang="en-US"/>
            </a:p>
          </p:txBody>
        </p:sp>
        <p:sp>
          <p:nvSpPr>
            <p:cNvPr id="13379" name="Rectangle 103"/>
            <p:cNvSpPr>
              <a:spLocks noChangeArrowheads="1"/>
            </p:cNvSpPr>
            <p:nvPr/>
          </p:nvSpPr>
          <p:spPr bwMode="auto">
            <a:xfrm>
              <a:off x="3321" y="782"/>
              <a:ext cx="1440" cy="336"/>
            </a:xfrm>
            <a:prstGeom prst="rect">
              <a:avLst/>
            </a:prstGeom>
            <a:solidFill>
              <a:schemeClr val="folHlink"/>
            </a:solidFill>
            <a:ln w="9525">
              <a:solidFill>
                <a:schemeClr val="tx1"/>
              </a:solidFill>
              <a:miter lim="800000"/>
              <a:headEnd/>
              <a:tailEnd/>
            </a:ln>
          </p:spPr>
          <p:txBody>
            <a:bodyPr wrap="none" anchor="ctr"/>
            <a:lstStyle/>
            <a:p>
              <a:endParaRPr lang="en-US"/>
            </a:p>
          </p:txBody>
        </p:sp>
        <p:sp>
          <p:nvSpPr>
            <p:cNvPr id="13380" name="Line 104"/>
            <p:cNvSpPr>
              <a:spLocks noChangeShapeType="1"/>
            </p:cNvSpPr>
            <p:nvPr/>
          </p:nvSpPr>
          <p:spPr bwMode="auto">
            <a:xfrm>
              <a:off x="2505" y="1166"/>
              <a:ext cx="2400" cy="0"/>
            </a:xfrm>
            <a:prstGeom prst="line">
              <a:avLst/>
            </a:prstGeom>
            <a:noFill/>
            <a:ln w="9525">
              <a:solidFill>
                <a:schemeClr val="tx1"/>
              </a:solidFill>
              <a:round/>
              <a:headEnd/>
              <a:tailEnd/>
            </a:ln>
          </p:spPr>
          <p:txBody>
            <a:bodyPr/>
            <a:lstStyle/>
            <a:p>
              <a:endParaRPr lang="en-US"/>
            </a:p>
          </p:txBody>
        </p:sp>
        <p:sp>
          <p:nvSpPr>
            <p:cNvPr id="13381" name="Freeform 105"/>
            <p:cNvSpPr>
              <a:spLocks/>
            </p:cNvSpPr>
            <p:nvPr/>
          </p:nvSpPr>
          <p:spPr bwMode="auto">
            <a:xfrm>
              <a:off x="4665" y="1166"/>
              <a:ext cx="912" cy="528"/>
            </a:xfrm>
            <a:custGeom>
              <a:avLst/>
              <a:gdLst>
                <a:gd name="T0" fmla="*/ 0 w 1248"/>
                <a:gd name="T1" fmla="*/ 0 h 812"/>
                <a:gd name="T2" fmla="*/ 102 w 1248"/>
                <a:gd name="T3" fmla="*/ 0 h 812"/>
                <a:gd name="T4" fmla="*/ 102 w 1248"/>
                <a:gd name="T5" fmla="*/ 22 h 812"/>
                <a:gd name="T6" fmla="*/ 53 w 1248"/>
                <a:gd name="T7" fmla="*/ 23 h 812"/>
                <a:gd name="T8" fmla="*/ 24 w 1248"/>
                <a:gd name="T9" fmla="*/ 20 h 812"/>
                <a:gd name="T10" fmla="*/ 8 w 1248"/>
                <a:gd name="T11" fmla="*/ 11 h 812"/>
                <a:gd name="T12" fmla="*/ 0 w 1248"/>
                <a:gd name="T13" fmla="*/ 0 h 812"/>
                <a:gd name="T14" fmla="*/ 0 60000 65536"/>
                <a:gd name="T15" fmla="*/ 0 60000 65536"/>
                <a:gd name="T16" fmla="*/ 0 60000 65536"/>
                <a:gd name="T17" fmla="*/ 0 60000 65536"/>
                <a:gd name="T18" fmla="*/ 0 60000 65536"/>
                <a:gd name="T19" fmla="*/ 0 60000 65536"/>
                <a:gd name="T20" fmla="*/ 0 60000 65536"/>
                <a:gd name="T21" fmla="*/ 0 w 1248"/>
                <a:gd name="T22" fmla="*/ 0 h 812"/>
                <a:gd name="T23" fmla="*/ 1248 w 1248"/>
                <a:gd name="T24" fmla="*/ 812 h 8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48" h="812">
                  <a:moveTo>
                    <a:pt x="0" y="0"/>
                  </a:moveTo>
                  <a:lnTo>
                    <a:pt x="1246" y="0"/>
                  </a:lnTo>
                  <a:lnTo>
                    <a:pt x="1248" y="690"/>
                  </a:lnTo>
                  <a:cubicBezTo>
                    <a:pt x="1150" y="812"/>
                    <a:pt x="819" y="745"/>
                    <a:pt x="660" y="732"/>
                  </a:cubicBezTo>
                  <a:cubicBezTo>
                    <a:pt x="501" y="719"/>
                    <a:pt x="387" y="677"/>
                    <a:pt x="294" y="612"/>
                  </a:cubicBezTo>
                  <a:cubicBezTo>
                    <a:pt x="201" y="547"/>
                    <a:pt x="151" y="444"/>
                    <a:pt x="102" y="342"/>
                  </a:cubicBezTo>
                  <a:cubicBezTo>
                    <a:pt x="53" y="240"/>
                    <a:pt x="21" y="71"/>
                    <a:pt x="0" y="0"/>
                  </a:cubicBezTo>
                  <a:close/>
                </a:path>
              </a:pathLst>
            </a:custGeom>
            <a:solidFill>
              <a:srgbClr val="FF3300"/>
            </a:solidFill>
            <a:ln w="9525">
              <a:solidFill>
                <a:schemeClr val="tx1"/>
              </a:solidFill>
              <a:round/>
              <a:headEnd/>
              <a:tailEnd/>
            </a:ln>
          </p:spPr>
          <p:txBody>
            <a:bodyPr/>
            <a:lstStyle/>
            <a:p>
              <a:endParaRPr lang="en-US"/>
            </a:p>
          </p:txBody>
        </p:sp>
        <p:sp>
          <p:nvSpPr>
            <p:cNvPr id="13382" name="Freeform 106"/>
            <p:cNvSpPr>
              <a:spLocks/>
            </p:cNvSpPr>
            <p:nvPr/>
          </p:nvSpPr>
          <p:spPr bwMode="auto">
            <a:xfrm>
              <a:off x="2503" y="1160"/>
              <a:ext cx="2457" cy="534"/>
            </a:xfrm>
            <a:custGeom>
              <a:avLst/>
              <a:gdLst>
                <a:gd name="T0" fmla="*/ 915 w 2457"/>
                <a:gd name="T1" fmla="*/ 6 h 534"/>
                <a:gd name="T2" fmla="*/ 1 w 2457"/>
                <a:gd name="T3" fmla="*/ 6 h 534"/>
                <a:gd name="T4" fmla="*/ 0 w 2457"/>
                <a:gd name="T5" fmla="*/ 455 h 534"/>
                <a:gd name="T6" fmla="*/ 431 w 2457"/>
                <a:gd name="T7" fmla="*/ 482 h 534"/>
                <a:gd name="T8" fmla="*/ 699 w 2457"/>
                <a:gd name="T9" fmla="*/ 404 h 534"/>
                <a:gd name="T10" fmla="*/ 1111 w 2457"/>
                <a:gd name="T11" fmla="*/ 166 h 534"/>
                <a:gd name="T12" fmla="*/ 2223 w 2457"/>
                <a:gd name="T13" fmla="*/ 55 h 534"/>
                <a:gd name="T14" fmla="*/ 2239 w 2457"/>
                <a:gd name="T15" fmla="*/ 8 h 534"/>
                <a:gd name="T16" fmla="*/ 915 w 2457"/>
                <a:gd name="T17" fmla="*/ 6 h 5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57"/>
                <a:gd name="T28" fmla="*/ 0 h 534"/>
                <a:gd name="T29" fmla="*/ 2457 w 2457"/>
                <a:gd name="T30" fmla="*/ 534 h 5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57" h="534">
                  <a:moveTo>
                    <a:pt x="915" y="6"/>
                  </a:moveTo>
                  <a:lnTo>
                    <a:pt x="1" y="6"/>
                  </a:lnTo>
                  <a:lnTo>
                    <a:pt x="0" y="455"/>
                  </a:lnTo>
                  <a:cubicBezTo>
                    <a:pt x="72" y="534"/>
                    <a:pt x="315" y="490"/>
                    <a:pt x="431" y="482"/>
                  </a:cubicBezTo>
                  <a:cubicBezTo>
                    <a:pt x="548" y="474"/>
                    <a:pt x="586" y="457"/>
                    <a:pt x="699" y="404"/>
                  </a:cubicBezTo>
                  <a:cubicBezTo>
                    <a:pt x="812" y="351"/>
                    <a:pt x="857" y="224"/>
                    <a:pt x="1111" y="166"/>
                  </a:cubicBezTo>
                  <a:cubicBezTo>
                    <a:pt x="1365" y="108"/>
                    <a:pt x="2035" y="81"/>
                    <a:pt x="2223" y="55"/>
                  </a:cubicBezTo>
                  <a:cubicBezTo>
                    <a:pt x="2411" y="29"/>
                    <a:pt x="2457" y="16"/>
                    <a:pt x="2239" y="8"/>
                  </a:cubicBezTo>
                  <a:cubicBezTo>
                    <a:pt x="2021" y="0"/>
                    <a:pt x="1191" y="6"/>
                    <a:pt x="915" y="6"/>
                  </a:cubicBezTo>
                  <a:close/>
                </a:path>
              </a:pathLst>
            </a:custGeom>
            <a:solidFill>
              <a:srgbClr val="FF3300"/>
            </a:solidFill>
            <a:ln w="9525">
              <a:solidFill>
                <a:schemeClr val="tx1"/>
              </a:solidFill>
              <a:round/>
              <a:headEnd/>
              <a:tailEnd/>
            </a:ln>
          </p:spPr>
          <p:txBody>
            <a:bodyPr/>
            <a:lstStyle/>
            <a:p>
              <a:endParaRPr lang="en-US"/>
            </a:p>
          </p:txBody>
        </p:sp>
        <p:sp>
          <p:nvSpPr>
            <p:cNvPr id="13383" name="Text Box 107"/>
            <p:cNvSpPr txBox="1">
              <a:spLocks noChangeArrowheads="1"/>
            </p:cNvSpPr>
            <p:nvPr/>
          </p:nvSpPr>
          <p:spPr bwMode="auto">
            <a:xfrm>
              <a:off x="2601" y="1310"/>
              <a:ext cx="576" cy="231"/>
            </a:xfrm>
            <a:prstGeom prst="rect">
              <a:avLst/>
            </a:prstGeom>
            <a:noFill/>
            <a:ln w="9525">
              <a:noFill/>
              <a:miter lim="800000"/>
              <a:headEnd/>
              <a:tailEnd/>
            </a:ln>
          </p:spPr>
          <p:txBody>
            <a:bodyPr>
              <a:spAutoFit/>
            </a:bodyPr>
            <a:lstStyle/>
            <a:p>
              <a:pPr algn="ctr">
                <a:spcBef>
                  <a:spcPct val="50000"/>
                </a:spcBef>
              </a:pPr>
              <a:r>
                <a:rPr lang="en-GB" sz="1800">
                  <a:latin typeface="Arial" charset="0"/>
                </a:rPr>
                <a:t>source</a:t>
              </a:r>
              <a:endParaRPr lang="en-GB" sz="1800" baseline="-25000">
                <a:latin typeface="Arial" charset="0"/>
              </a:endParaRPr>
            </a:p>
          </p:txBody>
        </p:sp>
        <p:sp>
          <p:nvSpPr>
            <p:cNvPr id="13384" name="Text Box 108"/>
            <p:cNvSpPr txBox="1">
              <a:spLocks noChangeArrowheads="1"/>
            </p:cNvSpPr>
            <p:nvPr/>
          </p:nvSpPr>
          <p:spPr bwMode="auto">
            <a:xfrm>
              <a:off x="4953" y="1310"/>
              <a:ext cx="480" cy="231"/>
            </a:xfrm>
            <a:prstGeom prst="rect">
              <a:avLst/>
            </a:prstGeom>
            <a:noFill/>
            <a:ln w="9525">
              <a:noFill/>
              <a:miter lim="800000"/>
              <a:headEnd/>
              <a:tailEnd/>
            </a:ln>
          </p:spPr>
          <p:txBody>
            <a:bodyPr>
              <a:spAutoFit/>
            </a:bodyPr>
            <a:lstStyle/>
            <a:p>
              <a:pPr algn="ctr">
                <a:spcBef>
                  <a:spcPct val="50000"/>
                </a:spcBef>
              </a:pPr>
              <a:r>
                <a:rPr lang="en-GB" sz="1800">
                  <a:latin typeface="Arial" charset="0"/>
                </a:rPr>
                <a:t>drain</a:t>
              </a:r>
              <a:endParaRPr lang="en-GB" sz="1800" baseline="-25000">
                <a:latin typeface="Arial" charset="0"/>
              </a:endParaRPr>
            </a:p>
          </p:txBody>
        </p:sp>
        <p:sp>
          <p:nvSpPr>
            <p:cNvPr id="13385" name="Text Box 109"/>
            <p:cNvSpPr txBox="1">
              <a:spLocks noChangeArrowheads="1"/>
            </p:cNvSpPr>
            <p:nvPr/>
          </p:nvSpPr>
          <p:spPr bwMode="auto">
            <a:xfrm>
              <a:off x="3753" y="830"/>
              <a:ext cx="576" cy="231"/>
            </a:xfrm>
            <a:prstGeom prst="rect">
              <a:avLst/>
            </a:prstGeom>
            <a:noFill/>
            <a:ln w="9525">
              <a:noFill/>
              <a:miter lim="800000"/>
              <a:headEnd/>
              <a:tailEnd/>
            </a:ln>
          </p:spPr>
          <p:txBody>
            <a:bodyPr>
              <a:spAutoFit/>
            </a:bodyPr>
            <a:lstStyle/>
            <a:p>
              <a:pPr algn="ctr">
                <a:spcBef>
                  <a:spcPct val="50000"/>
                </a:spcBef>
              </a:pPr>
              <a:r>
                <a:rPr lang="en-GB" sz="1800">
                  <a:latin typeface="Arial" charset="0"/>
                </a:rPr>
                <a:t>gate</a:t>
              </a:r>
              <a:endParaRPr lang="en-GB" sz="1800" baseline="-25000">
                <a:latin typeface="Arial" charset="0"/>
              </a:endParaRPr>
            </a:p>
          </p:txBody>
        </p:sp>
        <p:sp>
          <p:nvSpPr>
            <p:cNvPr id="13386" name="Text Box 110"/>
            <p:cNvSpPr txBox="1">
              <a:spLocks noChangeArrowheads="1"/>
            </p:cNvSpPr>
            <p:nvPr/>
          </p:nvSpPr>
          <p:spPr bwMode="auto">
            <a:xfrm>
              <a:off x="3507" y="1098"/>
              <a:ext cx="576" cy="212"/>
            </a:xfrm>
            <a:prstGeom prst="rect">
              <a:avLst/>
            </a:prstGeom>
            <a:noFill/>
            <a:ln w="9525">
              <a:noFill/>
              <a:miter lim="800000"/>
              <a:headEnd/>
              <a:tailEnd/>
            </a:ln>
          </p:spPr>
          <p:txBody>
            <a:bodyPr>
              <a:spAutoFit/>
            </a:bodyPr>
            <a:lstStyle/>
            <a:p>
              <a:pPr algn="ctr">
                <a:spcBef>
                  <a:spcPct val="50000"/>
                </a:spcBef>
              </a:pPr>
              <a:r>
                <a:rPr lang="en-GB" sz="1600">
                  <a:latin typeface="Arial" charset="0"/>
                </a:rPr>
                <a:t>channel</a:t>
              </a:r>
              <a:endParaRPr lang="en-GB" sz="1600" baseline="-25000">
                <a:latin typeface="Arial" charset="0"/>
              </a:endParaRPr>
            </a:p>
          </p:txBody>
        </p:sp>
        <p:sp>
          <p:nvSpPr>
            <p:cNvPr id="13387" name="Freeform 111"/>
            <p:cNvSpPr>
              <a:spLocks/>
            </p:cNvSpPr>
            <p:nvPr/>
          </p:nvSpPr>
          <p:spPr bwMode="auto">
            <a:xfrm>
              <a:off x="2745" y="2637"/>
              <a:ext cx="1248" cy="65"/>
            </a:xfrm>
            <a:custGeom>
              <a:avLst/>
              <a:gdLst>
                <a:gd name="T0" fmla="*/ 0 w 1248"/>
                <a:gd name="T1" fmla="*/ 0 h 384"/>
                <a:gd name="T2" fmla="*/ 672 w 1248"/>
                <a:gd name="T3" fmla="*/ 0 h 384"/>
                <a:gd name="T4" fmla="*/ 864 w 1248"/>
                <a:gd name="T5" fmla="*/ 0 h 384"/>
                <a:gd name="T6" fmla="*/ 1008 w 1248"/>
                <a:gd name="T7" fmla="*/ 0 h 384"/>
                <a:gd name="T8" fmla="*/ 1248 w 1248"/>
                <a:gd name="T9" fmla="*/ 0 h 384"/>
                <a:gd name="T10" fmla="*/ 0 60000 65536"/>
                <a:gd name="T11" fmla="*/ 0 60000 65536"/>
                <a:gd name="T12" fmla="*/ 0 60000 65536"/>
                <a:gd name="T13" fmla="*/ 0 60000 65536"/>
                <a:gd name="T14" fmla="*/ 0 60000 65536"/>
                <a:gd name="T15" fmla="*/ 0 w 1248"/>
                <a:gd name="T16" fmla="*/ 0 h 384"/>
                <a:gd name="T17" fmla="*/ 1248 w 1248"/>
                <a:gd name="T18" fmla="*/ 384 h 384"/>
              </a:gdLst>
              <a:ahLst/>
              <a:cxnLst>
                <a:cxn ang="T10">
                  <a:pos x="T0" y="T1"/>
                </a:cxn>
                <a:cxn ang="T11">
                  <a:pos x="T2" y="T3"/>
                </a:cxn>
                <a:cxn ang="T12">
                  <a:pos x="T4" y="T5"/>
                </a:cxn>
                <a:cxn ang="T13">
                  <a:pos x="T6" y="T7"/>
                </a:cxn>
                <a:cxn ang="T14">
                  <a:pos x="T8" y="T9"/>
                </a:cxn>
              </a:cxnLst>
              <a:rect l="T15" t="T16" r="T17" b="T18"/>
              <a:pathLst>
                <a:path w="1248" h="384">
                  <a:moveTo>
                    <a:pt x="0" y="384"/>
                  </a:moveTo>
                  <a:lnTo>
                    <a:pt x="672" y="384"/>
                  </a:lnTo>
                  <a:cubicBezTo>
                    <a:pt x="816" y="336"/>
                    <a:pt x="808" y="160"/>
                    <a:pt x="864" y="96"/>
                  </a:cubicBezTo>
                  <a:cubicBezTo>
                    <a:pt x="920" y="32"/>
                    <a:pt x="944" y="16"/>
                    <a:pt x="1008" y="0"/>
                  </a:cubicBezTo>
                  <a:lnTo>
                    <a:pt x="1248" y="0"/>
                  </a:lnTo>
                </a:path>
              </a:pathLst>
            </a:custGeom>
            <a:noFill/>
            <a:ln w="38100" cmpd="sng">
              <a:solidFill>
                <a:schemeClr val="tx1"/>
              </a:solidFill>
              <a:round/>
              <a:headEnd/>
              <a:tailEnd/>
            </a:ln>
          </p:spPr>
          <p:txBody>
            <a:bodyPr/>
            <a:lstStyle/>
            <a:p>
              <a:endParaRPr lang="en-US"/>
            </a:p>
          </p:txBody>
        </p:sp>
        <p:sp>
          <p:nvSpPr>
            <p:cNvPr id="13388" name="Freeform 112"/>
            <p:cNvSpPr>
              <a:spLocks/>
            </p:cNvSpPr>
            <p:nvPr/>
          </p:nvSpPr>
          <p:spPr bwMode="auto">
            <a:xfrm flipH="1">
              <a:off x="4145" y="2632"/>
              <a:ext cx="1248" cy="528"/>
            </a:xfrm>
            <a:custGeom>
              <a:avLst/>
              <a:gdLst>
                <a:gd name="T0" fmla="*/ 0 w 1248"/>
                <a:gd name="T1" fmla="*/ 4906 h 384"/>
                <a:gd name="T2" fmla="*/ 672 w 1248"/>
                <a:gd name="T3" fmla="*/ 4906 h 384"/>
                <a:gd name="T4" fmla="*/ 864 w 1248"/>
                <a:gd name="T5" fmla="*/ 1229 h 384"/>
                <a:gd name="T6" fmla="*/ 1008 w 1248"/>
                <a:gd name="T7" fmla="*/ 0 h 384"/>
                <a:gd name="T8" fmla="*/ 1248 w 1248"/>
                <a:gd name="T9" fmla="*/ 0 h 384"/>
                <a:gd name="T10" fmla="*/ 0 60000 65536"/>
                <a:gd name="T11" fmla="*/ 0 60000 65536"/>
                <a:gd name="T12" fmla="*/ 0 60000 65536"/>
                <a:gd name="T13" fmla="*/ 0 60000 65536"/>
                <a:gd name="T14" fmla="*/ 0 60000 65536"/>
                <a:gd name="T15" fmla="*/ 0 w 1248"/>
                <a:gd name="T16" fmla="*/ 0 h 384"/>
                <a:gd name="T17" fmla="*/ 1248 w 1248"/>
                <a:gd name="T18" fmla="*/ 384 h 384"/>
              </a:gdLst>
              <a:ahLst/>
              <a:cxnLst>
                <a:cxn ang="T10">
                  <a:pos x="T0" y="T1"/>
                </a:cxn>
                <a:cxn ang="T11">
                  <a:pos x="T2" y="T3"/>
                </a:cxn>
                <a:cxn ang="T12">
                  <a:pos x="T4" y="T5"/>
                </a:cxn>
                <a:cxn ang="T13">
                  <a:pos x="T6" y="T7"/>
                </a:cxn>
                <a:cxn ang="T14">
                  <a:pos x="T8" y="T9"/>
                </a:cxn>
              </a:cxnLst>
              <a:rect l="T15" t="T16" r="T17" b="T18"/>
              <a:pathLst>
                <a:path w="1248" h="384">
                  <a:moveTo>
                    <a:pt x="0" y="384"/>
                  </a:moveTo>
                  <a:lnTo>
                    <a:pt x="672" y="384"/>
                  </a:lnTo>
                  <a:cubicBezTo>
                    <a:pt x="816" y="336"/>
                    <a:pt x="808" y="160"/>
                    <a:pt x="864" y="96"/>
                  </a:cubicBezTo>
                  <a:cubicBezTo>
                    <a:pt x="920" y="32"/>
                    <a:pt x="944" y="16"/>
                    <a:pt x="1008" y="0"/>
                  </a:cubicBezTo>
                  <a:lnTo>
                    <a:pt x="1248" y="0"/>
                  </a:lnTo>
                </a:path>
              </a:pathLst>
            </a:custGeom>
            <a:noFill/>
            <a:ln w="38100" cmpd="sng">
              <a:solidFill>
                <a:schemeClr val="tx1"/>
              </a:solidFill>
              <a:round/>
              <a:headEnd/>
              <a:tailEnd/>
            </a:ln>
          </p:spPr>
          <p:txBody>
            <a:bodyPr/>
            <a:lstStyle/>
            <a:p>
              <a:endParaRPr lang="en-US"/>
            </a:p>
          </p:txBody>
        </p:sp>
        <p:sp>
          <p:nvSpPr>
            <p:cNvPr id="13389" name="Line 113"/>
            <p:cNvSpPr>
              <a:spLocks noChangeShapeType="1"/>
            </p:cNvSpPr>
            <p:nvPr/>
          </p:nvSpPr>
          <p:spPr bwMode="auto">
            <a:xfrm>
              <a:off x="3817" y="2632"/>
              <a:ext cx="480" cy="0"/>
            </a:xfrm>
            <a:prstGeom prst="line">
              <a:avLst/>
            </a:prstGeom>
            <a:noFill/>
            <a:ln w="38100">
              <a:solidFill>
                <a:schemeClr val="tx1"/>
              </a:solidFill>
              <a:round/>
              <a:headEnd/>
              <a:tailEnd/>
            </a:ln>
          </p:spPr>
          <p:txBody>
            <a:bodyPr/>
            <a:lstStyle/>
            <a:p>
              <a:endParaRPr lang="en-US"/>
            </a:p>
          </p:txBody>
        </p:sp>
        <p:sp>
          <p:nvSpPr>
            <p:cNvPr id="13390" name="Text Box 114"/>
            <p:cNvSpPr txBox="1">
              <a:spLocks noChangeArrowheads="1"/>
            </p:cNvSpPr>
            <p:nvPr/>
          </p:nvSpPr>
          <p:spPr bwMode="auto">
            <a:xfrm>
              <a:off x="2409" y="2567"/>
              <a:ext cx="384" cy="231"/>
            </a:xfrm>
            <a:prstGeom prst="rect">
              <a:avLst/>
            </a:prstGeom>
            <a:noFill/>
            <a:ln w="9525">
              <a:noFill/>
              <a:miter lim="800000"/>
              <a:headEnd/>
              <a:tailEnd/>
            </a:ln>
          </p:spPr>
          <p:txBody>
            <a:bodyPr>
              <a:spAutoFit/>
            </a:bodyPr>
            <a:lstStyle/>
            <a:p>
              <a:pPr>
                <a:spcBef>
                  <a:spcPct val="50000"/>
                </a:spcBef>
              </a:pPr>
              <a:r>
                <a:rPr lang="en-GB" sz="1800">
                  <a:latin typeface="Arial" charset="0"/>
                </a:rPr>
                <a:t>BC</a:t>
              </a:r>
              <a:endParaRPr lang="en-GB" sz="1800" baseline="-25000">
                <a:latin typeface="Arial" charset="0"/>
              </a:endParaRPr>
            </a:p>
          </p:txBody>
        </p:sp>
        <p:sp>
          <p:nvSpPr>
            <p:cNvPr id="13391" name="Text Box 115"/>
            <p:cNvSpPr txBox="1">
              <a:spLocks noChangeArrowheads="1"/>
            </p:cNvSpPr>
            <p:nvPr/>
          </p:nvSpPr>
          <p:spPr bwMode="auto">
            <a:xfrm>
              <a:off x="3945" y="1914"/>
              <a:ext cx="240" cy="212"/>
            </a:xfrm>
            <a:prstGeom prst="rect">
              <a:avLst/>
            </a:prstGeom>
            <a:noFill/>
            <a:ln w="9525">
              <a:noFill/>
              <a:miter lim="800000"/>
              <a:headEnd/>
              <a:tailEnd/>
            </a:ln>
          </p:spPr>
          <p:txBody>
            <a:bodyPr>
              <a:spAutoFit/>
            </a:bodyPr>
            <a:lstStyle/>
            <a:p>
              <a:pPr algn="ctr">
                <a:spcBef>
                  <a:spcPct val="50000"/>
                </a:spcBef>
              </a:pPr>
              <a:r>
                <a:rPr lang="fr-FR" sz="1600" b="1">
                  <a:latin typeface="Arial" charset="0"/>
                </a:rPr>
                <a:t>P</a:t>
              </a:r>
              <a:endParaRPr lang="en-GB" sz="1600" b="1">
                <a:latin typeface="Arial" charset="0"/>
              </a:endParaRPr>
            </a:p>
          </p:txBody>
        </p:sp>
        <p:sp>
          <p:nvSpPr>
            <p:cNvPr id="13392" name="Text Box 116"/>
            <p:cNvSpPr txBox="1">
              <a:spLocks noChangeArrowheads="1"/>
            </p:cNvSpPr>
            <p:nvPr/>
          </p:nvSpPr>
          <p:spPr bwMode="auto">
            <a:xfrm>
              <a:off x="4746" y="2617"/>
              <a:ext cx="240" cy="212"/>
            </a:xfrm>
            <a:prstGeom prst="rect">
              <a:avLst/>
            </a:prstGeom>
            <a:noFill/>
            <a:ln w="9525">
              <a:noFill/>
              <a:miter lim="800000"/>
              <a:headEnd/>
              <a:tailEnd/>
            </a:ln>
          </p:spPr>
          <p:txBody>
            <a:bodyPr>
              <a:spAutoFit/>
            </a:bodyPr>
            <a:lstStyle/>
            <a:p>
              <a:pPr algn="ctr">
                <a:spcBef>
                  <a:spcPct val="50000"/>
                </a:spcBef>
              </a:pPr>
              <a:r>
                <a:rPr lang="fr-FR" sz="1600" b="1">
                  <a:latin typeface="Arial" charset="0"/>
                </a:rPr>
                <a:t>N</a:t>
              </a:r>
              <a:endParaRPr lang="en-GB" sz="1600" b="1">
                <a:latin typeface="Arial" charset="0"/>
              </a:endParaRPr>
            </a:p>
          </p:txBody>
        </p:sp>
        <p:sp>
          <p:nvSpPr>
            <p:cNvPr id="13393" name="Rectangle 117"/>
            <p:cNvSpPr>
              <a:spLocks noChangeArrowheads="1"/>
            </p:cNvSpPr>
            <p:nvPr/>
          </p:nvSpPr>
          <p:spPr bwMode="auto">
            <a:xfrm>
              <a:off x="5118" y="2726"/>
              <a:ext cx="336" cy="288"/>
            </a:xfrm>
            <a:prstGeom prst="rect">
              <a:avLst/>
            </a:prstGeom>
            <a:noFill/>
            <a:ln w="9525">
              <a:noFill/>
              <a:miter lim="800000"/>
              <a:headEnd/>
              <a:tailEnd/>
            </a:ln>
          </p:spPr>
          <p:txBody>
            <a:bodyPr wrap="none">
              <a:spAutoFit/>
            </a:bodyPr>
            <a:lstStyle/>
            <a:p>
              <a:r>
                <a:rPr lang="fr-FR" b="1">
                  <a:latin typeface="Arial" charset="0"/>
                </a:rPr>
                <a:t>V</a:t>
              </a:r>
              <a:r>
                <a:rPr lang="fr-FR" b="1" baseline="-25000">
                  <a:latin typeface="Arial" charset="0"/>
                </a:rPr>
                <a:t>D</a:t>
              </a:r>
              <a:endParaRPr lang="en-GB" b="1" baseline="-25000">
                <a:latin typeface="Arial" charset="0"/>
              </a:endParaRPr>
            </a:p>
          </p:txBody>
        </p:sp>
        <p:sp>
          <p:nvSpPr>
            <p:cNvPr id="13394" name="Rectangle 118"/>
            <p:cNvSpPr>
              <a:spLocks noChangeArrowheads="1"/>
            </p:cNvSpPr>
            <p:nvPr/>
          </p:nvSpPr>
          <p:spPr bwMode="auto">
            <a:xfrm>
              <a:off x="4695" y="1176"/>
              <a:ext cx="337" cy="71"/>
            </a:xfrm>
            <a:prstGeom prst="rect">
              <a:avLst/>
            </a:prstGeom>
            <a:solidFill>
              <a:srgbClr val="FF3300"/>
            </a:solidFill>
            <a:ln w="9525">
              <a:noFill/>
              <a:miter lim="800000"/>
              <a:headEnd/>
              <a:tailEnd/>
            </a:ln>
          </p:spPr>
          <p:txBody>
            <a:bodyPr wrap="none" anchor="ctr"/>
            <a:lstStyle/>
            <a:p>
              <a:endParaRPr lang="en-US"/>
            </a:p>
          </p:txBody>
        </p:sp>
        <p:sp>
          <p:nvSpPr>
            <p:cNvPr id="13395" name="AutoShape 119"/>
            <p:cNvSpPr>
              <a:spLocks noChangeArrowheads="1"/>
            </p:cNvSpPr>
            <p:nvPr/>
          </p:nvSpPr>
          <p:spPr bwMode="auto">
            <a:xfrm>
              <a:off x="3801" y="2688"/>
              <a:ext cx="207" cy="507"/>
            </a:xfrm>
            <a:prstGeom prst="downArrow">
              <a:avLst>
                <a:gd name="adj1" fmla="val 50000"/>
                <a:gd name="adj2" fmla="val 61232"/>
              </a:avLst>
            </a:prstGeom>
            <a:solidFill>
              <a:schemeClr val="hlink"/>
            </a:solidFill>
            <a:ln w="9525">
              <a:solidFill>
                <a:schemeClr val="tx1"/>
              </a:solidFill>
              <a:miter lim="800000"/>
              <a:headEnd/>
              <a:tailEnd/>
            </a:ln>
          </p:spPr>
          <p:txBody>
            <a:bodyPr wrap="none" anchor="ctr"/>
            <a:lstStyle/>
            <a:p>
              <a:endParaRPr lang="en-US"/>
            </a:p>
          </p:txBody>
        </p:sp>
        <p:sp>
          <p:nvSpPr>
            <p:cNvPr id="13396" name="Line 120"/>
            <p:cNvSpPr>
              <a:spLocks noChangeShapeType="1"/>
            </p:cNvSpPr>
            <p:nvPr/>
          </p:nvSpPr>
          <p:spPr bwMode="auto">
            <a:xfrm>
              <a:off x="5088" y="2640"/>
              <a:ext cx="0" cy="480"/>
            </a:xfrm>
            <a:prstGeom prst="line">
              <a:avLst/>
            </a:prstGeom>
            <a:noFill/>
            <a:ln w="9525">
              <a:solidFill>
                <a:schemeClr val="tx1"/>
              </a:solidFill>
              <a:miter lim="800000"/>
              <a:headEnd/>
              <a:tailEnd type="triangle" w="med" len="med"/>
            </a:ln>
          </p:spPr>
          <p:txBody>
            <a:bodyPr/>
            <a:lstStyle/>
            <a:p>
              <a:endParaRPr lang="en-US"/>
            </a:p>
          </p:txBody>
        </p:sp>
        <p:sp>
          <p:nvSpPr>
            <p:cNvPr id="13397" name="Text Box 121"/>
            <p:cNvSpPr txBox="1">
              <a:spLocks noChangeArrowheads="1"/>
            </p:cNvSpPr>
            <p:nvPr/>
          </p:nvSpPr>
          <p:spPr bwMode="auto">
            <a:xfrm>
              <a:off x="2937" y="2490"/>
              <a:ext cx="240" cy="212"/>
            </a:xfrm>
            <a:prstGeom prst="rect">
              <a:avLst/>
            </a:prstGeom>
            <a:noFill/>
            <a:ln w="9525">
              <a:noFill/>
              <a:miter lim="800000"/>
              <a:headEnd/>
              <a:tailEnd/>
            </a:ln>
          </p:spPr>
          <p:txBody>
            <a:bodyPr>
              <a:spAutoFit/>
            </a:bodyPr>
            <a:lstStyle/>
            <a:p>
              <a:pPr algn="ctr">
                <a:spcBef>
                  <a:spcPct val="50000"/>
                </a:spcBef>
              </a:pPr>
              <a:r>
                <a:rPr lang="fr-FR" sz="1600" b="1">
                  <a:latin typeface="Arial" charset="0"/>
                </a:rPr>
                <a:t>N</a:t>
              </a:r>
              <a:endParaRPr lang="en-GB" sz="1600" b="1">
                <a:latin typeface="Arial" charset="0"/>
              </a:endParaRPr>
            </a:p>
          </p:txBody>
        </p:sp>
        <p:sp>
          <p:nvSpPr>
            <p:cNvPr id="13398" name="Text Box 122"/>
            <p:cNvSpPr txBox="1">
              <a:spLocks noChangeArrowheads="1"/>
            </p:cNvSpPr>
            <p:nvPr/>
          </p:nvSpPr>
          <p:spPr bwMode="auto">
            <a:xfrm>
              <a:off x="3504" y="2400"/>
              <a:ext cx="160" cy="327"/>
            </a:xfrm>
            <a:prstGeom prst="rect">
              <a:avLst/>
            </a:prstGeom>
            <a:noFill/>
            <a:ln w="9525">
              <a:noFill/>
              <a:miter lim="800000"/>
              <a:headEnd/>
              <a:tailEnd/>
            </a:ln>
          </p:spPr>
          <p:txBody>
            <a:bodyPr>
              <a:spAutoFit/>
            </a:bodyPr>
            <a:lstStyle/>
            <a:p>
              <a:pPr>
                <a:spcBef>
                  <a:spcPct val="50000"/>
                </a:spcBef>
              </a:pPr>
              <a:r>
                <a:rPr lang="fr-FR" sz="2800">
                  <a:latin typeface="Arial" charset="0"/>
                </a:rPr>
                <a:t>-</a:t>
              </a:r>
              <a:endParaRPr lang="en-GB" sz="2800">
                <a:latin typeface="Arial" charset="0"/>
              </a:endParaRPr>
            </a:p>
          </p:txBody>
        </p:sp>
        <p:sp>
          <p:nvSpPr>
            <p:cNvPr id="13399" name="Text Box 123"/>
            <p:cNvSpPr txBox="1">
              <a:spLocks noChangeArrowheads="1"/>
            </p:cNvSpPr>
            <p:nvPr/>
          </p:nvSpPr>
          <p:spPr bwMode="auto">
            <a:xfrm>
              <a:off x="2800" y="2424"/>
              <a:ext cx="160" cy="327"/>
            </a:xfrm>
            <a:prstGeom prst="rect">
              <a:avLst/>
            </a:prstGeom>
            <a:noFill/>
            <a:ln w="9525">
              <a:noFill/>
              <a:miter lim="800000"/>
              <a:headEnd/>
              <a:tailEnd/>
            </a:ln>
          </p:spPr>
          <p:txBody>
            <a:bodyPr>
              <a:spAutoFit/>
            </a:bodyPr>
            <a:lstStyle/>
            <a:p>
              <a:pPr>
                <a:spcBef>
                  <a:spcPct val="50000"/>
                </a:spcBef>
              </a:pPr>
              <a:r>
                <a:rPr lang="fr-FR" sz="2800">
                  <a:latin typeface="Arial" charset="0"/>
                </a:rPr>
                <a:t>-</a:t>
              </a:r>
              <a:endParaRPr lang="en-GB" sz="2800">
                <a:latin typeface="Arial" charset="0"/>
              </a:endParaRPr>
            </a:p>
          </p:txBody>
        </p:sp>
        <p:sp>
          <p:nvSpPr>
            <p:cNvPr id="13400" name="Text Box 124"/>
            <p:cNvSpPr txBox="1">
              <a:spLocks noChangeArrowheads="1"/>
            </p:cNvSpPr>
            <p:nvPr/>
          </p:nvSpPr>
          <p:spPr bwMode="auto">
            <a:xfrm>
              <a:off x="3680" y="2400"/>
              <a:ext cx="160" cy="327"/>
            </a:xfrm>
            <a:prstGeom prst="rect">
              <a:avLst/>
            </a:prstGeom>
            <a:noFill/>
            <a:ln w="9525">
              <a:noFill/>
              <a:miter lim="800000"/>
              <a:headEnd/>
              <a:tailEnd/>
            </a:ln>
          </p:spPr>
          <p:txBody>
            <a:bodyPr>
              <a:spAutoFit/>
            </a:bodyPr>
            <a:lstStyle/>
            <a:p>
              <a:pPr>
                <a:spcBef>
                  <a:spcPct val="50000"/>
                </a:spcBef>
              </a:pPr>
              <a:r>
                <a:rPr lang="fr-FR" sz="2800">
                  <a:latin typeface="Arial" charset="0"/>
                </a:rPr>
                <a:t>-</a:t>
              </a:r>
              <a:endParaRPr lang="en-GB" sz="2800">
                <a:latin typeface="Arial" charset="0"/>
              </a:endParaRPr>
            </a:p>
          </p:txBody>
        </p:sp>
        <p:sp>
          <p:nvSpPr>
            <p:cNvPr id="13401" name="Text Box 125"/>
            <p:cNvSpPr txBox="1">
              <a:spLocks noChangeArrowheads="1"/>
            </p:cNvSpPr>
            <p:nvPr/>
          </p:nvSpPr>
          <p:spPr bwMode="auto">
            <a:xfrm>
              <a:off x="3176" y="2368"/>
              <a:ext cx="160" cy="327"/>
            </a:xfrm>
            <a:prstGeom prst="rect">
              <a:avLst/>
            </a:prstGeom>
            <a:noFill/>
            <a:ln w="9525">
              <a:noFill/>
              <a:miter lim="800000"/>
              <a:headEnd/>
              <a:tailEnd/>
            </a:ln>
          </p:spPr>
          <p:txBody>
            <a:bodyPr>
              <a:spAutoFit/>
            </a:bodyPr>
            <a:lstStyle/>
            <a:p>
              <a:pPr>
                <a:spcBef>
                  <a:spcPct val="50000"/>
                </a:spcBef>
              </a:pPr>
              <a:r>
                <a:rPr lang="fr-FR" sz="2800">
                  <a:latin typeface="Arial" charset="0"/>
                </a:rPr>
                <a:t>-</a:t>
              </a:r>
              <a:endParaRPr lang="en-GB" sz="2800">
                <a:latin typeface="Arial" charset="0"/>
              </a:endParaRPr>
            </a:p>
          </p:txBody>
        </p:sp>
        <p:sp>
          <p:nvSpPr>
            <p:cNvPr id="13402" name="Text Box 126"/>
            <p:cNvSpPr txBox="1">
              <a:spLocks noChangeArrowheads="1"/>
            </p:cNvSpPr>
            <p:nvPr/>
          </p:nvSpPr>
          <p:spPr bwMode="auto">
            <a:xfrm>
              <a:off x="3072" y="2432"/>
              <a:ext cx="160" cy="327"/>
            </a:xfrm>
            <a:prstGeom prst="rect">
              <a:avLst/>
            </a:prstGeom>
            <a:noFill/>
            <a:ln w="9525">
              <a:noFill/>
              <a:miter lim="800000"/>
              <a:headEnd/>
              <a:tailEnd/>
            </a:ln>
          </p:spPr>
          <p:txBody>
            <a:bodyPr>
              <a:spAutoFit/>
            </a:bodyPr>
            <a:lstStyle/>
            <a:p>
              <a:pPr>
                <a:spcBef>
                  <a:spcPct val="50000"/>
                </a:spcBef>
              </a:pPr>
              <a:r>
                <a:rPr lang="fr-FR" sz="2800">
                  <a:latin typeface="Arial" charset="0"/>
                </a:rPr>
                <a:t>-</a:t>
              </a:r>
              <a:endParaRPr lang="en-GB" sz="2800">
                <a:latin typeface="Arial" charset="0"/>
              </a:endParaRPr>
            </a:p>
          </p:txBody>
        </p:sp>
        <p:sp>
          <p:nvSpPr>
            <p:cNvPr id="13403" name="Text Box 127"/>
            <p:cNvSpPr txBox="1">
              <a:spLocks noChangeArrowheads="1"/>
            </p:cNvSpPr>
            <p:nvPr/>
          </p:nvSpPr>
          <p:spPr bwMode="auto">
            <a:xfrm>
              <a:off x="3272" y="2424"/>
              <a:ext cx="160" cy="327"/>
            </a:xfrm>
            <a:prstGeom prst="rect">
              <a:avLst/>
            </a:prstGeom>
            <a:noFill/>
            <a:ln w="9525">
              <a:noFill/>
              <a:miter lim="800000"/>
              <a:headEnd/>
              <a:tailEnd/>
            </a:ln>
          </p:spPr>
          <p:txBody>
            <a:bodyPr>
              <a:spAutoFit/>
            </a:bodyPr>
            <a:lstStyle/>
            <a:p>
              <a:pPr>
                <a:spcBef>
                  <a:spcPct val="50000"/>
                </a:spcBef>
              </a:pPr>
              <a:r>
                <a:rPr lang="fr-FR" sz="2800">
                  <a:latin typeface="Arial" charset="0"/>
                </a:rPr>
                <a:t>-</a:t>
              </a:r>
              <a:endParaRPr lang="en-GB" sz="2800">
                <a:latin typeface="Arial" charset="0"/>
              </a:endParaRPr>
            </a:p>
          </p:txBody>
        </p:sp>
        <p:sp>
          <p:nvSpPr>
            <p:cNvPr id="13404" name="Text Box 128"/>
            <p:cNvSpPr txBox="1">
              <a:spLocks noChangeArrowheads="1"/>
            </p:cNvSpPr>
            <p:nvPr/>
          </p:nvSpPr>
          <p:spPr bwMode="auto">
            <a:xfrm>
              <a:off x="3824" y="2392"/>
              <a:ext cx="160" cy="327"/>
            </a:xfrm>
            <a:prstGeom prst="rect">
              <a:avLst/>
            </a:prstGeom>
            <a:noFill/>
            <a:ln w="9525">
              <a:noFill/>
              <a:miter lim="800000"/>
              <a:headEnd/>
              <a:tailEnd/>
            </a:ln>
          </p:spPr>
          <p:txBody>
            <a:bodyPr>
              <a:spAutoFit/>
            </a:bodyPr>
            <a:lstStyle/>
            <a:p>
              <a:pPr>
                <a:spcBef>
                  <a:spcPct val="50000"/>
                </a:spcBef>
              </a:pPr>
              <a:r>
                <a:rPr lang="fr-FR" sz="2800">
                  <a:latin typeface="Arial" charset="0"/>
                </a:rPr>
                <a:t>-</a:t>
              </a:r>
              <a:endParaRPr lang="en-GB" sz="2800">
                <a:latin typeface="Arial" charset="0"/>
              </a:endParaRPr>
            </a:p>
          </p:txBody>
        </p:sp>
        <p:sp>
          <p:nvSpPr>
            <p:cNvPr id="13405" name="Text Box 129"/>
            <p:cNvSpPr txBox="1">
              <a:spLocks noChangeArrowheads="1"/>
            </p:cNvSpPr>
            <p:nvPr/>
          </p:nvSpPr>
          <p:spPr bwMode="auto">
            <a:xfrm>
              <a:off x="3984" y="2376"/>
              <a:ext cx="160" cy="327"/>
            </a:xfrm>
            <a:prstGeom prst="rect">
              <a:avLst/>
            </a:prstGeom>
            <a:noFill/>
            <a:ln w="9525">
              <a:noFill/>
              <a:miter lim="800000"/>
              <a:headEnd/>
              <a:tailEnd/>
            </a:ln>
          </p:spPr>
          <p:txBody>
            <a:bodyPr>
              <a:spAutoFit/>
            </a:bodyPr>
            <a:lstStyle/>
            <a:p>
              <a:pPr>
                <a:spcBef>
                  <a:spcPct val="50000"/>
                </a:spcBef>
              </a:pPr>
              <a:r>
                <a:rPr lang="fr-FR" sz="2800">
                  <a:latin typeface="Arial" charset="0"/>
                </a:rPr>
                <a:t>-</a:t>
              </a:r>
              <a:endParaRPr lang="en-GB" sz="2800">
                <a:latin typeface="Arial" charset="0"/>
              </a:endParaRPr>
            </a:p>
          </p:txBody>
        </p:sp>
        <p:sp>
          <p:nvSpPr>
            <p:cNvPr id="13406" name="Text Box 130"/>
            <p:cNvSpPr txBox="1">
              <a:spLocks noChangeArrowheads="1"/>
            </p:cNvSpPr>
            <p:nvPr/>
          </p:nvSpPr>
          <p:spPr bwMode="auto">
            <a:xfrm>
              <a:off x="4168" y="2392"/>
              <a:ext cx="160" cy="327"/>
            </a:xfrm>
            <a:prstGeom prst="rect">
              <a:avLst/>
            </a:prstGeom>
            <a:noFill/>
            <a:ln w="9525">
              <a:noFill/>
              <a:miter lim="800000"/>
              <a:headEnd/>
              <a:tailEnd/>
            </a:ln>
          </p:spPr>
          <p:txBody>
            <a:bodyPr>
              <a:spAutoFit/>
            </a:bodyPr>
            <a:lstStyle/>
            <a:p>
              <a:pPr>
                <a:spcBef>
                  <a:spcPct val="50000"/>
                </a:spcBef>
              </a:pPr>
              <a:r>
                <a:rPr lang="fr-FR" sz="2800">
                  <a:latin typeface="Arial" charset="0"/>
                </a:rPr>
                <a:t>-</a:t>
              </a:r>
              <a:endParaRPr lang="en-GB" sz="2800">
                <a:latin typeface="Arial" charset="0"/>
              </a:endParaRPr>
            </a:p>
          </p:txBody>
        </p:sp>
        <p:sp>
          <p:nvSpPr>
            <p:cNvPr id="13407" name="Text Box 131"/>
            <p:cNvSpPr txBox="1">
              <a:spLocks noChangeArrowheads="1"/>
            </p:cNvSpPr>
            <p:nvPr/>
          </p:nvSpPr>
          <p:spPr bwMode="auto">
            <a:xfrm>
              <a:off x="4736" y="2864"/>
              <a:ext cx="160" cy="327"/>
            </a:xfrm>
            <a:prstGeom prst="rect">
              <a:avLst/>
            </a:prstGeom>
            <a:noFill/>
            <a:ln w="9525">
              <a:noFill/>
              <a:miter lim="800000"/>
              <a:headEnd/>
              <a:tailEnd/>
            </a:ln>
          </p:spPr>
          <p:txBody>
            <a:bodyPr>
              <a:spAutoFit/>
            </a:bodyPr>
            <a:lstStyle/>
            <a:p>
              <a:pPr>
                <a:spcBef>
                  <a:spcPct val="50000"/>
                </a:spcBef>
              </a:pPr>
              <a:r>
                <a:rPr lang="fr-FR" sz="2800">
                  <a:latin typeface="Arial" charset="0"/>
                </a:rPr>
                <a:t>-</a:t>
              </a:r>
              <a:endParaRPr lang="en-GB" sz="2800">
                <a:latin typeface="Arial" charset="0"/>
              </a:endParaRPr>
            </a:p>
          </p:txBody>
        </p:sp>
        <p:sp>
          <p:nvSpPr>
            <p:cNvPr id="13408" name="Text Box 132"/>
            <p:cNvSpPr txBox="1">
              <a:spLocks noChangeArrowheads="1"/>
            </p:cNvSpPr>
            <p:nvPr/>
          </p:nvSpPr>
          <p:spPr bwMode="auto">
            <a:xfrm>
              <a:off x="4632" y="2896"/>
              <a:ext cx="184" cy="327"/>
            </a:xfrm>
            <a:prstGeom prst="rect">
              <a:avLst/>
            </a:prstGeom>
            <a:noFill/>
            <a:ln w="9525">
              <a:noFill/>
              <a:miter lim="800000"/>
              <a:headEnd/>
              <a:tailEnd/>
            </a:ln>
          </p:spPr>
          <p:txBody>
            <a:bodyPr>
              <a:spAutoFit/>
            </a:bodyPr>
            <a:lstStyle/>
            <a:p>
              <a:pPr>
                <a:spcBef>
                  <a:spcPct val="50000"/>
                </a:spcBef>
              </a:pPr>
              <a:r>
                <a:rPr lang="fr-FR" sz="2800">
                  <a:latin typeface="Arial" charset="0"/>
                </a:rPr>
                <a:t>-</a:t>
              </a:r>
              <a:endParaRPr lang="en-GB" sz="2800">
                <a:latin typeface="Arial" charset="0"/>
              </a:endParaRPr>
            </a:p>
          </p:txBody>
        </p:sp>
        <p:sp>
          <p:nvSpPr>
            <p:cNvPr id="13409" name="Text Box 133"/>
            <p:cNvSpPr txBox="1">
              <a:spLocks noChangeArrowheads="1"/>
            </p:cNvSpPr>
            <p:nvPr/>
          </p:nvSpPr>
          <p:spPr bwMode="auto">
            <a:xfrm>
              <a:off x="4856" y="2912"/>
              <a:ext cx="160" cy="327"/>
            </a:xfrm>
            <a:prstGeom prst="rect">
              <a:avLst/>
            </a:prstGeom>
            <a:noFill/>
            <a:ln w="9525">
              <a:noFill/>
              <a:miter lim="800000"/>
              <a:headEnd/>
              <a:tailEnd/>
            </a:ln>
          </p:spPr>
          <p:txBody>
            <a:bodyPr>
              <a:spAutoFit/>
            </a:bodyPr>
            <a:lstStyle/>
            <a:p>
              <a:pPr>
                <a:spcBef>
                  <a:spcPct val="50000"/>
                </a:spcBef>
              </a:pPr>
              <a:r>
                <a:rPr lang="fr-FR" sz="2800">
                  <a:latin typeface="Arial" charset="0"/>
                </a:rPr>
                <a:t>-</a:t>
              </a:r>
              <a:endParaRPr lang="en-GB" sz="2800">
                <a:latin typeface="Arial" charset="0"/>
              </a:endParaRPr>
            </a:p>
          </p:txBody>
        </p:sp>
        <p:sp>
          <p:nvSpPr>
            <p:cNvPr id="13410" name="AutoShape 134"/>
            <p:cNvSpPr>
              <a:spLocks noChangeArrowheads="1"/>
            </p:cNvSpPr>
            <p:nvPr/>
          </p:nvSpPr>
          <p:spPr bwMode="auto">
            <a:xfrm rot="-391199">
              <a:off x="3392" y="2453"/>
              <a:ext cx="384" cy="129"/>
            </a:xfrm>
            <a:prstGeom prst="notchedRightArrow">
              <a:avLst>
                <a:gd name="adj1" fmla="val 46787"/>
                <a:gd name="adj2" fmla="val 107342"/>
              </a:avLst>
            </a:prstGeom>
            <a:solidFill>
              <a:srgbClr val="FFFF00"/>
            </a:solidFill>
            <a:ln w="9525">
              <a:solidFill>
                <a:schemeClr val="tx1"/>
              </a:solidFill>
              <a:miter lim="800000"/>
              <a:headEnd/>
              <a:tailEnd/>
            </a:ln>
          </p:spPr>
          <p:txBody>
            <a:bodyPr wrap="none" anchor="ctr"/>
            <a:lstStyle/>
            <a:p>
              <a:endParaRPr lang="en-US"/>
            </a:p>
          </p:txBody>
        </p:sp>
      </p:grpSp>
      <p:grpSp>
        <p:nvGrpSpPr>
          <p:cNvPr id="9" name="Group 135"/>
          <p:cNvGrpSpPr>
            <a:grpSpLocks/>
          </p:cNvGrpSpPr>
          <p:nvPr/>
        </p:nvGrpSpPr>
        <p:grpSpPr bwMode="auto">
          <a:xfrm>
            <a:off x="488950" y="969963"/>
            <a:ext cx="3810000" cy="3538537"/>
            <a:chOff x="49" y="451"/>
            <a:chExt cx="2400" cy="2229"/>
          </a:xfrm>
        </p:grpSpPr>
        <p:sp>
          <p:nvSpPr>
            <p:cNvPr id="13319" name="AutoShape 136"/>
            <p:cNvSpPr>
              <a:spLocks noChangeArrowheads="1"/>
            </p:cNvSpPr>
            <p:nvPr/>
          </p:nvSpPr>
          <p:spPr bwMode="auto">
            <a:xfrm flipV="1">
              <a:off x="768" y="1588"/>
              <a:ext cx="1197" cy="94"/>
            </a:xfrm>
            <a:prstGeom prst="rtTriangle">
              <a:avLst/>
            </a:prstGeom>
            <a:solidFill>
              <a:srgbClr val="FF3300"/>
            </a:solidFill>
            <a:ln w="9525">
              <a:noFill/>
              <a:miter lim="800000"/>
              <a:headEnd/>
              <a:tailEnd/>
            </a:ln>
          </p:spPr>
          <p:txBody>
            <a:bodyPr wrap="none" anchor="ctr"/>
            <a:lstStyle/>
            <a:p>
              <a:endParaRPr lang="en-US"/>
            </a:p>
          </p:txBody>
        </p:sp>
        <p:grpSp>
          <p:nvGrpSpPr>
            <p:cNvPr id="13320" name="Group 137"/>
            <p:cNvGrpSpPr>
              <a:grpSpLocks/>
            </p:cNvGrpSpPr>
            <p:nvPr/>
          </p:nvGrpSpPr>
          <p:grpSpPr bwMode="auto">
            <a:xfrm>
              <a:off x="49" y="451"/>
              <a:ext cx="2400" cy="2229"/>
              <a:chOff x="1532" y="757"/>
              <a:chExt cx="2548" cy="2401"/>
            </a:xfrm>
          </p:grpSpPr>
          <p:sp>
            <p:nvSpPr>
              <p:cNvPr id="13342" name="Text Box 138"/>
              <p:cNvSpPr txBox="1">
                <a:spLocks noChangeArrowheads="1"/>
              </p:cNvSpPr>
              <p:nvPr/>
            </p:nvSpPr>
            <p:spPr bwMode="auto">
              <a:xfrm>
                <a:off x="2447" y="757"/>
                <a:ext cx="718" cy="310"/>
              </a:xfrm>
              <a:prstGeom prst="rect">
                <a:avLst/>
              </a:prstGeom>
              <a:noFill/>
              <a:ln w="12700">
                <a:noFill/>
                <a:miter lim="800000"/>
                <a:headEnd/>
                <a:tailEnd/>
              </a:ln>
            </p:spPr>
            <p:txBody>
              <a:bodyPr wrap="none" anchor="ctr">
                <a:spAutoFit/>
              </a:bodyPr>
              <a:lstStyle/>
              <a:p>
                <a:pPr algn="ctr" defTabSz="762000" eaLnBrk="0" hangingPunct="0"/>
                <a:r>
                  <a:rPr lang="fr-FR" b="1">
                    <a:latin typeface="Arial" charset="0"/>
                  </a:rPr>
                  <a:t>V</a:t>
                </a:r>
                <a:r>
                  <a:rPr lang="fr-FR" b="1" baseline="-25000">
                    <a:latin typeface="Arial" charset="0"/>
                  </a:rPr>
                  <a:t>G</a:t>
                </a:r>
                <a:r>
                  <a:rPr lang="fr-FR" b="1">
                    <a:latin typeface="Arial" charset="0"/>
                  </a:rPr>
                  <a:t>=V</a:t>
                </a:r>
                <a:r>
                  <a:rPr lang="fr-FR" b="1" baseline="-25000">
                    <a:latin typeface="Arial" charset="0"/>
                  </a:rPr>
                  <a:t>D</a:t>
                </a:r>
              </a:p>
            </p:txBody>
          </p:sp>
          <p:grpSp>
            <p:nvGrpSpPr>
              <p:cNvPr id="13343" name="Group 139"/>
              <p:cNvGrpSpPr>
                <a:grpSpLocks/>
              </p:cNvGrpSpPr>
              <p:nvPr/>
            </p:nvGrpSpPr>
            <p:grpSpPr bwMode="auto">
              <a:xfrm>
                <a:off x="1532" y="1082"/>
                <a:ext cx="2548" cy="2076"/>
                <a:chOff x="1532" y="1082"/>
                <a:chExt cx="2548" cy="2076"/>
              </a:xfrm>
            </p:grpSpPr>
            <p:sp>
              <p:nvSpPr>
                <p:cNvPr id="13344" name="Rectangle 140"/>
                <p:cNvSpPr>
                  <a:spLocks noChangeArrowheads="1"/>
                </p:cNvSpPr>
                <p:nvPr/>
              </p:nvSpPr>
              <p:spPr bwMode="auto">
                <a:xfrm>
                  <a:off x="2204" y="1813"/>
                  <a:ext cx="1200" cy="140"/>
                </a:xfrm>
                <a:prstGeom prst="rect">
                  <a:avLst/>
                </a:prstGeom>
                <a:solidFill>
                  <a:srgbClr val="CC6600"/>
                </a:solidFill>
                <a:ln w="12700">
                  <a:solidFill>
                    <a:schemeClr val="bg1"/>
                  </a:solidFill>
                  <a:miter lim="800000"/>
                  <a:headEnd type="none" w="sm" len="sm"/>
                  <a:tailEnd type="none" w="sm" len="sm"/>
                </a:ln>
              </p:spPr>
              <p:txBody>
                <a:bodyPr wrap="none" anchor="ctr"/>
                <a:lstStyle/>
                <a:p>
                  <a:endParaRPr lang="en-US"/>
                </a:p>
              </p:txBody>
            </p:sp>
            <p:sp>
              <p:nvSpPr>
                <p:cNvPr id="13345" name="Text Box 141"/>
                <p:cNvSpPr txBox="1">
                  <a:spLocks noChangeArrowheads="1"/>
                </p:cNvSpPr>
                <p:nvPr/>
              </p:nvSpPr>
              <p:spPr bwMode="auto">
                <a:xfrm>
                  <a:off x="3692" y="1293"/>
                  <a:ext cx="388" cy="310"/>
                </a:xfrm>
                <a:prstGeom prst="rect">
                  <a:avLst/>
                </a:prstGeom>
                <a:noFill/>
                <a:ln w="12700">
                  <a:noFill/>
                  <a:miter lim="800000"/>
                  <a:headEnd/>
                  <a:tailEnd/>
                </a:ln>
              </p:spPr>
              <p:txBody>
                <a:bodyPr anchor="ctr">
                  <a:spAutoFit/>
                </a:bodyPr>
                <a:lstStyle/>
                <a:p>
                  <a:pPr algn="ctr" defTabSz="762000" eaLnBrk="0" hangingPunct="0"/>
                  <a:r>
                    <a:rPr lang="fr-FR" b="1">
                      <a:latin typeface="Arial" charset="0"/>
                    </a:rPr>
                    <a:t>V</a:t>
                  </a:r>
                  <a:r>
                    <a:rPr lang="fr-FR" b="1" baseline="-25000">
                      <a:latin typeface="Arial" charset="0"/>
                    </a:rPr>
                    <a:t>D</a:t>
                  </a:r>
                  <a:endParaRPr lang="fr-FR">
                    <a:latin typeface="Arial" charset="0"/>
                  </a:endParaRPr>
                </a:p>
              </p:txBody>
            </p:sp>
            <p:sp>
              <p:nvSpPr>
                <p:cNvPr id="13346" name="Text Box 142"/>
                <p:cNvSpPr txBox="1">
                  <a:spLocks noChangeArrowheads="1"/>
                </p:cNvSpPr>
                <p:nvPr/>
              </p:nvSpPr>
              <p:spPr bwMode="auto">
                <a:xfrm>
                  <a:off x="1532" y="1380"/>
                  <a:ext cx="388" cy="310"/>
                </a:xfrm>
                <a:prstGeom prst="rect">
                  <a:avLst/>
                </a:prstGeom>
                <a:noFill/>
                <a:ln w="12700">
                  <a:noFill/>
                  <a:miter lim="800000"/>
                  <a:headEnd/>
                  <a:tailEnd/>
                </a:ln>
              </p:spPr>
              <p:txBody>
                <a:bodyPr anchor="ctr">
                  <a:spAutoFit/>
                </a:bodyPr>
                <a:lstStyle/>
                <a:p>
                  <a:pPr algn="ctr" defTabSz="762000" eaLnBrk="0" hangingPunct="0"/>
                  <a:r>
                    <a:rPr lang="fr-FR" b="1">
                      <a:latin typeface="Arial" charset="0"/>
                    </a:rPr>
                    <a:t>V</a:t>
                  </a:r>
                  <a:r>
                    <a:rPr lang="fr-FR" b="1" baseline="-25000">
                      <a:latin typeface="Arial" charset="0"/>
                    </a:rPr>
                    <a:t>S</a:t>
                  </a:r>
                  <a:endParaRPr lang="fr-FR">
                    <a:latin typeface="Arial" charset="0"/>
                  </a:endParaRPr>
                </a:p>
              </p:txBody>
            </p:sp>
            <p:grpSp>
              <p:nvGrpSpPr>
                <p:cNvPr id="13347" name="Group 143"/>
                <p:cNvGrpSpPr>
                  <a:grpSpLocks/>
                </p:cNvGrpSpPr>
                <p:nvPr/>
              </p:nvGrpSpPr>
              <p:grpSpPr bwMode="auto">
                <a:xfrm>
                  <a:off x="1724" y="1965"/>
                  <a:ext cx="624" cy="259"/>
                  <a:chOff x="0" y="1488"/>
                  <a:chExt cx="624" cy="288"/>
                </a:xfrm>
              </p:grpSpPr>
              <p:sp>
                <p:nvSpPr>
                  <p:cNvPr id="13365" name="Arc 144"/>
                  <p:cNvSpPr>
                    <a:spLocks/>
                  </p:cNvSpPr>
                  <p:nvPr/>
                </p:nvSpPr>
                <p:spPr bwMode="auto">
                  <a:xfrm flipV="1">
                    <a:off x="384" y="1488"/>
                    <a:ext cx="240" cy="28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solidFill>
                    <a:srgbClr val="FF3300"/>
                  </a:solidFill>
                  <a:ln w="12700">
                    <a:noFill/>
                    <a:round/>
                    <a:headEnd type="none" w="sm" len="sm"/>
                    <a:tailEnd type="none" w="sm" len="sm"/>
                  </a:ln>
                </p:spPr>
                <p:txBody>
                  <a:bodyPr wrap="none" anchor="ctr"/>
                  <a:lstStyle/>
                  <a:p>
                    <a:endParaRPr lang="en-US"/>
                  </a:p>
                </p:txBody>
              </p:sp>
              <p:sp>
                <p:nvSpPr>
                  <p:cNvPr id="13366" name="Rectangle 145"/>
                  <p:cNvSpPr>
                    <a:spLocks noChangeArrowheads="1"/>
                  </p:cNvSpPr>
                  <p:nvPr/>
                </p:nvSpPr>
                <p:spPr bwMode="auto">
                  <a:xfrm>
                    <a:off x="0" y="1488"/>
                    <a:ext cx="384" cy="288"/>
                  </a:xfrm>
                  <a:prstGeom prst="rect">
                    <a:avLst/>
                  </a:prstGeom>
                  <a:solidFill>
                    <a:srgbClr val="FF3300"/>
                  </a:solidFill>
                  <a:ln w="12700">
                    <a:noFill/>
                    <a:miter lim="800000"/>
                    <a:headEnd type="none" w="sm" len="sm"/>
                    <a:tailEnd type="none" w="sm" len="sm"/>
                  </a:ln>
                </p:spPr>
                <p:txBody>
                  <a:bodyPr wrap="none" anchor="ctr"/>
                  <a:lstStyle/>
                  <a:p>
                    <a:endParaRPr lang="en-US"/>
                  </a:p>
                </p:txBody>
              </p:sp>
            </p:grpSp>
            <p:sp>
              <p:nvSpPr>
                <p:cNvPr id="13348" name="Rectangle 146"/>
                <p:cNvSpPr>
                  <a:spLocks noChangeArrowheads="1"/>
                </p:cNvSpPr>
                <p:nvPr/>
              </p:nvSpPr>
              <p:spPr bwMode="auto">
                <a:xfrm>
                  <a:off x="2204" y="1418"/>
                  <a:ext cx="1200" cy="388"/>
                </a:xfrm>
                <a:prstGeom prst="rect">
                  <a:avLst/>
                </a:prstGeom>
                <a:solidFill>
                  <a:schemeClr val="folHlink"/>
                </a:solidFill>
                <a:ln w="12700">
                  <a:solidFill>
                    <a:schemeClr val="bg1"/>
                  </a:solidFill>
                  <a:miter lim="800000"/>
                  <a:headEnd type="none" w="sm" len="sm"/>
                  <a:tailEnd type="none" w="sm" len="sm"/>
                </a:ln>
              </p:spPr>
              <p:txBody>
                <a:bodyPr wrap="none" anchor="ctr"/>
                <a:lstStyle/>
                <a:p>
                  <a:endParaRPr lang="en-US"/>
                </a:p>
              </p:txBody>
            </p:sp>
            <p:grpSp>
              <p:nvGrpSpPr>
                <p:cNvPr id="13349" name="Group 147"/>
                <p:cNvGrpSpPr>
                  <a:grpSpLocks/>
                </p:cNvGrpSpPr>
                <p:nvPr/>
              </p:nvGrpSpPr>
              <p:grpSpPr bwMode="auto">
                <a:xfrm flipH="1">
                  <a:off x="3308" y="1965"/>
                  <a:ext cx="624" cy="259"/>
                  <a:chOff x="0" y="1488"/>
                  <a:chExt cx="624" cy="288"/>
                </a:xfrm>
              </p:grpSpPr>
              <p:sp>
                <p:nvSpPr>
                  <p:cNvPr id="13363" name="Arc 148"/>
                  <p:cNvSpPr>
                    <a:spLocks/>
                  </p:cNvSpPr>
                  <p:nvPr/>
                </p:nvSpPr>
                <p:spPr bwMode="auto">
                  <a:xfrm flipV="1">
                    <a:off x="384" y="1488"/>
                    <a:ext cx="240" cy="28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solidFill>
                    <a:srgbClr val="FF3300"/>
                  </a:solidFill>
                  <a:ln w="12700">
                    <a:noFill/>
                    <a:round/>
                    <a:headEnd type="none" w="sm" len="sm"/>
                    <a:tailEnd type="none" w="sm" len="sm"/>
                  </a:ln>
                </p:spPr>
                <p:txBody>
                  <a:bodyPr wrap="none" anchor="ctr"/>
                  <a:lstStyle/>
                  <a:p>
                    <a:endParaRPr lang="en-US"/>
                  </a:p>
                </p:txBody>
              </p:sp>
              <p:sp>
                <p:nvSpPr>
                  <p:cNvPr id="13364" name="Rectangle 149"/>
                  <p:cNvSpPr>
                    <a:spLocks noChangeArrowheads="1"/>
                  </p:cNvSpPr>
                  <p:nvPr/>
                </p:nvSpPr>
                <p:spPr bwMode="auto">
                  <a:xfrm>
                    <a:off x="0" y="1488"/>
                    <a:ext cx="384" cy="288"/>
                  </a:xfrm>
                  <a:prstGeom prst="rect">
                    <a:avLst/>
                  </a:prstGeom>
                  <a:solidFill>
                    <a:srgbClr val="FF3300"/>
                  </a:solidFill>
                  <a:ln w="12700">
                    <a:noFill/>
                    <a:miter lim="800000"/>
                    <a:headEnd type="none" w="sm" len="sm"/>
                    <a:tailEnd type="none" w="sm" len="sm"/>
                  </a:ln>
                </p:spPr>
                <p:txBody>
                  <a:bodyPr wrap="none" anchor="ctr"/>
                  <a:lstStyle/>
                  <a:p>
                    <a:endParaRPr lang="en-US"/>
                  </a:p>
                </p:txBody>
              </p:sp>
            </p:grpSp>
            <p:sp>
              <p:nvSpPr>
                <p:cNvPr id="13350" name="Line 150"/>
                <p:cNvSpPr>
                  <a:spLocks noChangeShapeType="1"/>
                </p:cNvSpPr>
                <p:nvPr/>
              </p:nvSpPr>
              <p:spPr bwMode="auto">
                <a:xfrm>
                  <a:off x="1724" y="1965"/>
                  <a:ext cx="2208" cy="0"/>
                </a:xfrm>
                <a:prstGeom prst="line">
                  <a:avLst/>
                </a:prstGeom>
                <a:noFill/>
                <a:ln w="38100">
                  <a:solidFill>
                    <a:schemeClr val="bg1"/>
                  </a:solidFill>
                  <a:round/>
                  <a:headEnd type="none" w="sm" len="sm"/>
                  <a:tailEnd type="none" w="sm" len="sm"/>
                </a:ln>
              </p:spPr>
              <p:txBody>
                <a:bodyPr wrap="none" anchor="ctr"/>
                <a:lstStyle/>
                <a:p>
                  <a:endParaRPr lang="en-US"/>
                </a:p>
              </p:txBody>
            </p:sp>
            <p:grpSp>
              <p:nvGrpSpPr>
                <p:cNvPr id="13351" name="Group 151"/>
                <p:cNvGrpSpPr>
                  <a:grpSpLocks/>
                </p:cNvGrpSpPr>
                <p:nvPr/>
              </p:nvGrpSpPr>
              <p:grpSpPr bwMode="auto">
                <a:xfrm>
                  <a:off x="2732" y="1082"/>
                  <a:ext cx="144" cy="346"/>
                  <a:chOff x="1296" y="768"/>
                  <a:chExt cx="144" cy="384"/>
                </a:xfrm>
              </p:grpSpPr>
              <p:sp>
                <p:nvSpPr>
                  <p:cNvPr id="13361" name="Line 152"/>
                  <p:cNvSpPr>
                    <a:spLocks noChangeShapeType="1"/>
                  </p:cNvSpPr>
                  <p:nvPr/>
                </p:nvSpPr>
                <p:spPr bwMode="auto">
                  <a:xfrm flipV="1">
                    <a:off x="1368" y="912"/>
                    <a:ext cx="0" cy="240"/>
                  </a:xfrm>
                  <a:prstGeom prst="line">
                    <a:avLst/>
                  </a:prstGeom>
                  <a:noFill/>
                  <a:ln w="38100">
                    <a:solidFill>
                      <a:schemeClr val="tx1"/>
                    </a:solidFill>
                    <a:round/>
                    <a:headEnd/>
                    <a:tailEnd/>
                  </a:ln>
                </p:spPr>
                <p:txBody>
                  <a:bodyPr wrap="none" anchor="ctr"/>
                  <a:lstStyle/>
                  <a:p>
                    <a:endParaRPr lang="en-US"/>
                  </a:p>
                </p:txBody>
              </p:sp>
              <p:sp>
                <p:nvSpPr>
                  <p:cNvPr id="13362" name="Oval 153"/>
                  <p:cNvSpPr>
                    <a:spLocks noChangeArrowheads="1"/>
                  </p:cNvSpPr>
                  <p:nvPr/>
                </p:nvSpPr>
                <p:spPr bwMode="auto">
                  <a:xfrm>
                    <a:off x="1296" y="768"/>
                    <a:ext cx="144" cy="144"/>
                  </a:xfrm>
                  <a:prstGeom prst="ellipse">
                    <a:avLst/>
                  </a:prstGeom>
                  <a:solidFill>
                    <a:schemeClr val="tx1"/>
                  </a:solidFill>
                  <a:ln w="38100">
                    <a:solidFill>
                      <a:schemeClr val="tx1"/>
                    </a:solidFill>
                    <a:round/>
                    <a:headEnd/>
                    <a:tailEnd/>
                  </a:ln>
                </p:spPr>
                <p:txBody>
                  <a:bodyPr wrap="none" anchor="ctr"/>
                  <a:lstStyle/>
                  <a:p>
                    <a:endParaRPr lang="en-US"/>
                  </a:p>
                </p:txBody>
              </p:sp>
            </p:grpSp>
            <p:grpSp>
              <p:nvGrpSpPr>
                <p:cNvPr id="13352" name="Group 154"/>
                <p:cNvGrpSpPr>
                  <a:grpSpLocks/>
                </p:cNvGrpSpPr>
                <p:nvPr/>
              </p:nvGrpSpPr>
              <p:grpSpPr bwMode="auto">
                <a:xfrm>
                  <a:off x="3644" y="1619"/>
                  <a:ext cx="144" cy="346"/>
                  <a:chOff x="1296" y="768"/>
                  <a:chExt cx="144" cy="384"/>
                </a:xfrm>
              </p:grpSpPr>
              <p:sp>
                <p:nvSpPr>
                  <p:cNvPr id="13359" name="Line 155"/>
                  <p:cNvSpPr>
                    <a:spLocks noChangeShapeType="1"/>
                  </p:cNvSpPr>
                  <p:nvPr/>
                </p:nvSpPr>
                <p:spPr bwMode="auto">
                  <a:xfrm flipV="1">
                    <a:off x="1368" y="912"/>
                    <a:ext cx="0" cy="240"/>
                  </a:xfrm>
                  <a:prstGeom prst="line">
                    <a:avLst/>
                  </a:prstGeom>
                  <a:noFill/>
                  <a:ln w="38100">
                    <a:solidFill>
                      <a:schemeClr val="tx1"/>
                    </a:solidFill>
                    <a:round/>
                    <a:headEnd/>
                    <a:tailEnd/>
                  </a:ln>
                </p:spPr>
                <p:txBody>
                  <a:bodyPr wrap="none" anchor="ctr"/>
                  <a:lstStyle/>
                  <a:p>
                    <a:endParaRPr lang="en-US"/>
                  </a:p>
                </p:txBody>
              </p:sp>
              <p:sp>
                <p:nvSpPr>
                  <p:cNvPr id="13360" name="Oval 156"/>
                  <p:cNvSpPr>
                    <a:spLocks noChangeArrowheads="1"/>
                  </p:cNvSpPr>
                  <p:nvPr/>
                </p:nvSpPr>
                <p:spPr bwMode="auto">
                  <a:xfrm>
                    <a:off x="1296" y="768"/>
                    <a:ext cx="144" cy="144"/>
                  </a:xfrm>
                  <a:prstGeom prst="ellipse">
                    <a:avLst/>
                  </a:prstGeom>
                  <a:solidFill>
                    <a:schemeClr val="tx1"/>
                  </a:solidFill>
                  <a:ln w="38100">
                    <a:solidFill>
                      <a:schemeClr val="tx1"/>
                    </a:solidFill>
                    <a:round/>
                    <a:headEnd/>
                    <a:tailEnd/>
                  </a:ln>
                </p:spPr>
                <p:txBody>
                  <a:bodyPr wrap="none" anchor="ctr"/>
                  <a:lstStyle/>
                  <a:p>
                    <a:endParaRPr lang="en-US"/>
                  </a:p>
                </p:txBody>
              </p:sp>
            </p:grpSp>
            <p:sp>
              <p:nvSpPr>
                <p:cNvPr id="13353" name="Line 157"/>
                <p:cNvSpPr>
                  <a:spLocks noChangeShapeType="1"/>
                </p:cNvSpPr>
                <p:nvPr/>
              </p:nvSpPr>
              <p:spPr bwMode="auto">
                <a:xfrm flipV="1">
                  <a:off x="1868" y="1749"/>
                  <a:ext cx="0" cy="216"/>
                </a:xfrm>
                <a:prstGeom prst="line">
                  <a:avLst/>
                </a:prstGeom>
                <a:noFill/>
                <a:ln w="38100">
                  <a:solidFill>
                    <a:schemeClr val="tx1"/>
                  </a:solidFill>
                  <a:round/>
                  <a:headEnd/>
                  <a:tailEnd/>
                </a:ln>
              </p:spPr>
              <p:txBody>
                <a:bodyPr wrap="none" anchor="ctr"/>
                <a:lstStyle/>
                <a:p>
                  <a:endParaRPr lang="en-US"/>
                </a:p>
              </p:txBody>
            </p:sp>
            <p:sp>
              <p:nvSpPr>
                <p:cNvPr id="13354" name="Line 158"/>
                <p:cNvSpPr>
                  <a:spLocks noChangeShapeType="1"/>
                </p:cNvSpPr>
                <p:nvPr/>
              </p:nvSpPr>
              <p:spPr bwMode="auto">
                <a:xfrm>
                  <a:off x="1772" y="1749"/>
                  <a:ext cx="192" cy="0"/>
                </a:xfrm>
                <a:prstGeom prst="line">
                  <a:avLst/>
                </a:prstGeom>
                <a:noFill/>
                <a:ln w="38100">
                  <a:solidFill>
                    <a:schemeClr val="tx1"/>
                  </a:solidFill>
                  <a:round/>
                  <a:headEnd/>
                  <a:tailEnd/>
                </a:ln>
              </p:spPr>
              <p:txBody>
                <a:bodyPr wrap="none" anchor="ctr"/>
                <a:lstStyle/>
                <a:p>
                  <a:endParaRPr lang="en-US"/>
                </a:p>
              </p:txBody>
            </p:sp>
            <p:sp>
              <p:nvSpPr>
                <p:cNvPr id="13355" name="Line 159"/>
                <p:cNvSpPr>
                  <a:spLocks noChangeShapeType="1"/>
                </p:cNvSpPr>
                <p:nvPr/>
              </p:nvSpPr>
              <p:spPr bwMode="auto">
                <a:xfrm>
                  <a:off x="1724" y="2569"/>
                  <a:ext cx="2208" cy="0"/>
                </a:xfrm>
                <a:prstGeom prst="line">
                  <a:avLst/>
                </a:prstGeom>
                <a:noFill/>
                <a:ln w="38100">
                  <a:solidFill>
                    <a:schemeClr val="tx1"/>
                  </a:solidFill>
                  <a:round/>
                  <a:headEnd type="none" w="sm" len="sm"/>
                  <a:tailEnd type="none" w="sm" len="sm"/>
                </a:ln>
              </p:spPr>
              <p:txBody>
                <a:bodyPr wrap="none" anchor="ctr"/>
                <a:lstStyle/>
                <a:p>
                  <a:endParaRPr lang="en-US"/>
                </a:p>
              </p:txBody>
            </p:sp>
            <p:sp>
              <p:nvSpPr>
                <p:cNvPr id="13356" name="Line 160"/>
                <p:cNvSpPr>
                  <a:spLocks noChangeShapeType="1"/>
                </p:cNvSpPr>
                <p:nvPr/>
              </p:nvSpPr>
              <p:spPr bwMode="auto">
                <a:xfrm flipH="1">
                  <a:off x="2828" y="2569"/>
                  <a:ext cx="0" cy="216"/>
                </a:xfrm>
                <a:prstGeom prst="line">
                  <a:avLst/>
                </a:prstGeom>
                <a:noFill/>
                <a:ln w="38100">
                  <a:solidFill>
                    <a:schemeClr val="tx1"/>
                  </a:solidFill>
                  <a:round/>
                  <a:headEnd/>
                  <a:tailEnd/>
                </a:ln>
              </p:spPr>
              <p:txBody>
                <a:bodyPr wrap="none" anchor="ctr"/>
                <a:lstStyle/>
                <a:p>
                  <a:endParaRPr lang="en-US"/>
                </a:p>
              </p:txBody>
            </p:sp>
            <p:sp>
              <p:nvSpPr>
                <p:cNvPr id="13357" name="Line 161"/>
                <p:cNvSpPr>
                  <a:spLocks noChangeShapeType="1"/>
                </p:cNvSpPr>
                <p:nvPr/>
              </p:nvSpPr>
              <p:spPr bwMode="auto">
                <a:xfrm flipH="1" flipV="1">
                  <a:off x="2732" y="2785"/>
                  <a:ext cx="192" cy="0"/>
                </a:xfrm>
                <a:prstGeom prst="line">
                  <a:avLst/>
                </a:prstGeom>
                <a:noFill/>
                <a:ln w="38100">
                  <a:solidFill>
                    <a:schemeClr val="tx1"/>
                  </a:solidFill>
                  <a:round/>
                  <a:headEnd/>
                  <a:tailEnd/>
                </a:ln>
              </p:spPr>
              <p:txBody>
                <a:bodyPr wrap="none" anchor="ctr"/>
                <a:lstStyle/>
                <a:p>
                  <a:endParaRPr lang="en-US"/>
                </a:p>
              </p:txBody>
            </p:sp>
            <p:sp>
              <p:nvSpPr>
                <p:cNvPr id="13358" name="Text Box 162"/>
                <p:cNvSpPr txBox="1">
                  <a:spLocks noChangeArrowheads="1"/>
                </p:cNvSpPr>
                <p:nvPr/>
              </p:nvSpPr>
              <p:spPr bwMode="auto">
                <a:xfrm flipH="1">
                  <a:off x="2777" y="2848"/>
                  <a:ext cx="388" cy="310"/>
                </a:xfrm>
                <a:prstGeom prst="rect">
                  <a:avLst/>
                </a:prstGeom>
                <a:noFill/>
                <a:ln w="12700">
                  <a:noFill/>
                  <a:miter lim="800000"/>
                  <a:headEnd/>
                  <a:tailEnd/>
                </a:ln>
              </p:spPr>
              <p:txBody>
                <a:bodyPr anchor="ctr">
                  <a:spAutoFit/>
                </a:bodyPr>
                <a:lstStyle/>
                <a:p>
                  <a:pPr algn="ctr" defTabSz="762000" eaLnBrk="0" hangingPunct="0"/>
                  <a:r>
                    <a:rPr lang="fr-FR" b="1">
                      <a:latin typeface="Arial" charset="0"/>
                    </a:rPr>
                    <a:t>V</a:t>
                  </a:r>
                  <a:r>
                    <a:rPr lang="fr-FR" b="1" baseline="-25000">
                      <a:latin typeface="Arial" charset="0"/>
                    </a:rPr>
                    <a:t>B</a:t>
                  </a:r>
                  <a:endParaRPr lang="fr-FR">
                    <a:latin typeface="Arial" charset="0"/>
                  </a:endParaRPr>
                </a:p>
              </p:txBody>
            </p:sp>
          </p:grpSp>
        </p:grpSp>
        <p:sp>
          <p:nvSpPr>
            <p:cNvPr id="13321" name="Rectangle 163"/>
            <p:cNvSpPr>
              <a:spLocks noChangeArrowheads="1"/>
            </p:cNvSpPr>
            <p:nvPr/>
          </p:nvSpPr>
          <p:spPr bwMode="auto">
            <a:xfrm>
              <a:off x="1141" y="1109"/>
              <a:ext cx="212" cy="288"/>
            </a:xfrm>
            <a:prstGeom prst="rect">
              <a:avLst/>
            </a:prstGeom>
            <a:noFill/>
            <a:ln w="9525">
              <a:noFill/>
              <a:miter lim="800000"/>
              <a:headEnd/>
              <a:tailEnd/>
            </a:ln>
          </p:spPr>
          <p:txBody>
            <a:bodyPr wrap="none">
              <a:spAutoFit/>
            </a:bodyPr>
            <a:lstStyle/>
            <a:p>
              <a:pPr algn="ctr" eaLnBrk="0" hangingPunct="0">
                <a:spcBef>
                  <a:spcPct val="50000"/>
                </a:spcBef>
              </a:pPr>
              <a:r>
                <a:rPr lang="fr-FR">
                  <a:latin typeface="Tahoma" pitchFamily="34" charset="0"/>
                </a:rPr>
                <a:t>L</a:t>
              </a:r>
              <a:endParaRPr lang="en-US">
                <a:latin typeface="Tahoma" pitchFamily="34" charset="0"/>
              </a:endParaRPr>
            </a:p>
          </p:txBody>
        </p:sp>
        <p:sp>
          <p:nvSpPr>
            <p:cNvPr id="13322" name="Line 164"/>
            <p:cNvSpPr>
              <a:spLocks noChangeShapeType="1"/>
            </p:cNvSpPr>
            <p:nvPr/>
          </p:nvSpPr>
          <p:spPr bwMode="auto">
            <a:xfrm flipH="1">
              <a:off x="682" y="1243"/>
              <a:ext cx="421" cy="0"/>
            </a:xfrm>
            <a:prstGeom prst="line">
              <a:avLst/>
            </a:prstGeom>
            <a:noFill/>
            <a:ln w="28575">
              <a:solidFill>
                <a:schemeClr val="tx1"/>
              </a:solidFill>
              <a:round/>
              <a:headEnd/>
              <a:tailEnd type="stealth" w="med" len="med"/>
            </a:ln>
          </p:spPr>
          <p:txBody>
            <a:bodyPr>
              <a:spAutoFit/>
            </a:bodyPr>
            <a:lstStyle/>
            <a:p>
              <a:endParaRPr lang="en-US"/>
            </a:p>
          </p:txBody>
        </p:sp>
        <p:sp>
          <p:nvSpPr>
            <p:cNvPr id="13323" name="Line 165"/>
            <p:cNvSpPr>
              <a:spLocks noChangeShapeType="1"/>
            </p:cNvSpPr>
            <p:nvPr/>
          </p:nvSpPr>
          <p:spPr bwMode="auto">
            <a:xfrm>
              <a:off x="1360" y="1243"/>
              <a:ext cx="456" cy="0"/>
            </a:xfrm>
            <a:prstGeom prst="line">
              <a:avLst/>
            </a:prstGeom>
            <a:noFill/>
            <a:ln w="28575">
              <a:solidFill>
                <a:schemeClr val="tx1"/>
              </a:solidFill>
              <a:round/>
              <a:headEnd/>
              <a:tailEnd type="stealth" w="med" len="med"/>
            </a:ln>
          </p:spPr>
          <p:txBody>
            <a:bodyPr>
              <a:spAutoFit/>
            </a:bodyPr>
            <a:lstStyle/>
            <a:p>
              <a:endParaRPr lang="en-US"/>
            </a:p>
          </p:txBody>
        </p:sp>
        <p:sp>
          <p:nvSpPr>
            <p:cNvPr id="13324" name="Line 166"/>
            <p:cNvSpPr>
              <a:spLocks noChangeShapeType="1"/>
            </p:cNvSpPr>
            <p:nvPr/>
          </p:nvSpPr>
          <p:spPr bwMode="auto">
            <a:xfrm>
              <a:off x="803" y="1420"/>
              <a:ext cx="0" cy="141"/>
            </a:xfrm>
            <a:prstGeom prst="line">
              <a:avLst/>
            </a:prstGeom>
            <a:noFill/>
            <a:ln w="12700">
              <a:solidFill>
                <a:schemeClr val="tx1"/>
              </a:solidFill>
              <a:round/>
              <a:headEnd type="stealth" w="med" len="med"/>
              <a:tailEnd type="stealth" w="med" len="med"/>
            </a:ln>
          </p:spPr>
          <p:txBody>
            <a:bodyPr>
              <a:spAutoFit/>
            </a:bodyPr>
            <a:lstStyle/>
            <a:p>
              <a:endParaRPr lang="en-US"/>
            </a:p>
          </p:txBody>
        </p:sp>
        <p:sp>
          <p:nvSpPr>
            <p:cNvPr id="13325" name="Rectangle 167"/>
            <p:cNvSpPr>
              <a:spLocks noChangeArrowheads="1"/>
            </p:cNvSpPr>
            <p:nvPr/>
          </p:nvSpPr>
          <p:spPr bwMode="auto">
            <a:xfrm>
              <a:off x="823" y="1394"/>
              <a:ext cx="324" cy="212"/>
            </a:xfrm>
            <a:prstGeom prst="rect">
              <a:avLst/>
            </a:prstGeom>
            <a:noFill/>
            <a:ln w="9525">
              <a:noFill/>
              <a:miter lim="800000"/>
              <a:headEnd/>
              <a:tailEnd/>
            </a:ln>
          </p:spPr>
          <p:txBody>
            <a:bodyPr wrap="none">
              <a:spAutoFit/>
            </a:bodyPr>
            <a:lstStyle/>
            <a:p>
              <a:pPr algn="ctr" eaLnBrk="0" hangingPunct="0">
                <a:spcBef>
                  <a:spcPct val="50000"/>
                </a:spcBef>
              </a:pPr>
              <a:r>
                <a:rPr lang="fr-FR" sz="1600">
                  <a:latin typeface="Tahoma" pitchFamily="34" charset="0"/>
                </a:rPr>
                <a:t>Tox</a:t>
              </a:r>
              <a:endParaRPr lang="en-US" sz="1600">
                <a:latin typeface="Tahoma" pitchFamily="34" charset="0"/>
              </a:endParaRPr>
            </a:p>
          </p:txBody>
        </p:sp>
        <p:sp>
          <p:nvSpPr>
            <p:cNvPr id="13326" name="Text Box 168"/>
            <p:cNvSpPr txBox="1">
              <a:spLocks noChangeArrowheads="1"/>
            </p:cNvSpPr>
            <p:nvPr/>
          </p:nvSpPr>
          <p:spPr bwMode="auto">
            <a:xfrm>
              <a:off x="325" y="1609"/>
              <a:ext cx="240" cy="212"/>
            </a:xfrm>
            <a:prstGeom prst="rect">
              <a:avLst/>
            </a:prstGeom>
            <a:noFill/>
            <a:ln w="9525">
              <a:noFill/>
              <a:miter lim="800000"/>
              <a:headEnd/>
              <a:tailEnd/>
            </a:ln>
          </p:spPr>
          <p:txBody>
            <a:bodyPr>
              <a:spAutoFit/>
            </a:bodyPr>
            <a:lstStyle/>
            <a:p>
              <a:pPr algn="ctr">
                <a:spcBef>
                  <a:spcPct val="50000"/>
                </a:spcBef>
              </a:pPr>
              <a:r>
                <a:rPr lang="fr-FR" sz="1600" b="1">
                  <a:latin typeface="Arial" charset="0"/>
                </a:rPr>
                <a:t>N</a:t>
              </a:r>
              <a:endParaRPr lang="en-GB" sz="1600" b="1">
                <a:latin typeface="Arial" charset="0"/>
              </a:endParaRPr>
            </a:p>
          </p:txBody>
        </p:sp>
        <p:sp>
          <p:nvSpPr>
            <p:cNvPr id="13327" name="Text Box 169"/>
            <p:cNvSpPr txBox="1">
              <a:spLocks noChangeArrowheads="1"/>
            </p:cNvSpPr>
            <p:nvPr/>
          </p:nvSpPr>
          <p:spPr bwMode="auto">
            <a:xfrm>
              <a:off x="1152" y="1632"/>
              <a:ext cx="240" cy="212"/>
            </a:xfrm>
            <a:prstGeom prst="rect">
              <a:avLst/>
            </a:prstGeom>
            <a:noFill/>
            <a:ln w="9525">
              <a:noFill/>
              <a:miter lim="800000"/>
              <a:headEnd/>
              <a:tailEnd/>
            </a:ln>
          </p:spPr>
          <p:txBody>
            <a:bodyPr>
              <a:spAutoFit/>
            </a:bodyPr>
            <a:lstStyle/>
            <a:p>
              <a:pPr algn="ctr">
                <a:spcBef>
                  <a:spcPct val="50000"/>
                </a:spcBef>
              </a:pPr>
              <a:r>
                <a:rPr lang="fr-FR" sz="1600" b="1">
                  <a:latin typeface="Arial" charset="0"/>
                </a:rPr>
                <a:t>P</a:t>
              </a:r>
              <a:endParaRPr lang="en-GB" sz="1600" b="1">
                <a:latin typeface="Arial" charset="0"/>
              </a:endParaRPr>
            </a:p>
          </p:txBody>
        </p:sp>
        <p:sp>
          <p:nvSpPr>
            <p:cNvPr id="13328" name="Text Box 170"/>
            <p:cNvSpPr txBox="1">
              <a:spLocks noChangeArrowheads="1"/>
            </p:cNvSpPr>
            <p:nvPr/>
          </p:nvSpPr>
          <p:spPr bwMode="auto">
            <a:xfrm>
              <a:off x="1906" y="1609"/>
              <a:ext cx="240" cy="212"/>
            </a:xfrm>
            <a:prstGeom prst="rect">
              <a:avLst/>
            </a:prstGeom>
            <a:noFill/>
            <a:ln w="9525">
              <a:noFill/>
              <a:miter lim="800000"/>
              <a:headEnd/>
              <a:tailEnd/>
            </a:ln>
          </p:spPr>
          <p:txBody>
            <a:bodyPr>
              <a:spAutoFit/>
            </a:bodyPr>
            <a:lstStyle/>
            <a:p>
              <a:pPr algn="ctr">
                <a:spcBef>
                  <a:spcPct val="50000"/>
                </a:spcBef>
              </a:pPr>
              <a:r>
                <a:rPr lang="fr-FR" sz="1600" b="1">
                  <a:latin typeface="Arial" charset="0"/>
                </a:rPr>
                <a:t>N</a:t>
              </a:r>
              <a:endParaRPr lang="en-GB" sz="1600" b="1">
                <a:latin typeface="Arial" charset="0"/>
              </a:endParaRPr>
            </a:p>
          </p:txBody>
        </p:sp>
        <p:sp>
          <p:nvSpPr>
            <p:cNvPr id="13329" name="Text Box 171"/>
            <p:cNvSpPr txBox="1">
              <a:spLocks noChangeArrowheads="1"/>
            </p:cNvSpPr>
            <p:nvPr/>
          </p:nvSpPr>
          <p:spPr bwMode="auto">
            <a:xfrm>
              <a:off x="536" y="1496"/>
              <a:ext cx="160" cy="327"/>
            </a:xfrm>
            <a:prstGeom prst="rect">
              <a:avLst/>
            </a:prstGeom>
            <a:noFill/>
            <a:ln w="9525">
              <a:noFill/>
              <a:miter lim="800000"/>
              <a:headEnd/>
              <a:tailEnd/>
            </a:ln>
          </p:spPr>
          <p:txBody>
            <a:bodyPr>
              <a:spAutoFit/>
            </a:bodyPr>
            <a:lstStyle/>
            <a:p>
              <a:pPr>
                <a:spcBef>
                  <a:spcPct val="50000"/>
                </a:spcBef>
              </a:pPr>
              <a:r>
                <a:rPr lang="fr-FR" sz="2800">
                  <a:latin typeface="Arial" charset="0"/>
                </a:rPr>
                <a:t>-</a:t>
              </a:r>
              <a:endParaRPr lang="en-GB" sz="2800">
                <a:latin typeface="Arial" charset="0"/>
              </a:endParaRPr>
            </a:p>
          </p:txBody>
        </p:sp>
        <p:sp>
          <p:nvSpPr>
            <p:cNvPr id="13330" name="Text Box 172"/>
            <p:cNvSpPr txBox="1">
              <a:spLocks noChangeArrowheads="1"/>
            </p:cNvSpPr>
            <p:nvPr/>
          </p:nvSpPr>
          <p:spPr bwMode="auto">
            <a:xfrm>
              <a:off x="624" y="1536"/>
              <a:ext cx="160" cy="327"/>
            </a:xfrm>
            <a:prstGeom prst="rect">
              <a:avLst/>
            </a:prstGeom>
            <a:noFill/>
            <a:ln w="9525">
              <a:noFill/>
              <a:miter lim="800000"/>
              <a:headEnd/>
              <a:tailEnd/>
            </a:ln>
          </p:spPr>
          <p:txBody>
            <a:bodyPr>
              <a:spAutoFit/>
            </a:bodyPr>
            <a:lstStyle/>
            <a:p>
              <a:pPr>
                <a:spcBef>
                  <a:spcPct val="50000"/>
                </a:spcBef>
              </a:pPr>
              <a:r>
                <a:rPr lang="fr-FR" sz="2800">
                  <a:latin typeface="Arial" charset="0"/>
                </a:rPr>
                <a:t>-</a:t>
              </a:r>
              <a:endParaRPr lang="en-GB" sz="2800">
                <a:latin typeface="Arial" charset="0"/>
              </a:endParaRPr>
            </a:p>
          </p:txBody>
        </p:sp>
        <p:sp>
          <p:nvSpPr>
            <p:cNvPr id="13331" name="Text Box 173"/>
            <p:cNvSpPr txBox="1">
              <a:spLocks noChangeArrowheads="1"/>
            </p:cNvSpPr>
            <p:nvPr/>
          </p:nvSpPr>
          <p:spPr bwMode="auto">
            <a:xfrm>
              <a:off x="624" y="1440"/>
              <a:ext cx="160" cy="327"/>
            </a:xfrm>
            <a:prstGeom prst="rect">
              <a:avLst/>
            </a:prstGeom>
            <a:noFill/>
            <a:ln w="9525">
              <a:noFill/>
              <a:miter lim="800000"/>
              <a:headEnd/>
              <a:tailEnd/>
            </a:ln>
          </p:spPr>
          <p:txBody>
            <a:bodyPr>
              <a:spAutoFit/>
            </a:bodyPr>
            <a:lstStyle/>
            <a:p>
              <a:pPr>
                <a:spcBef>
                  <a:spcPct val="50000"/>
                </a:spcBef>
              </a:pPr>
              <a:r>
                <a:rPr lang="fr-FR" sz="2800">
                  <a:latin typeface="Arial" charset="0"/>
                </a:rPr>
                <a:t>-</a:t>
              </a:r>
              <a:endParaRPr lang="en-GB" sz="2800">
                <a:latin typeface="Arial" charset="0"/>
              </a:endParaRPr>
            </a:p>
          </p:txBody>
        </p:sp>
        <p:sp>
          <p:nvSpPr>
            <p:cNvPr id="13332" name="Text Box 174"/>
            <p:cNvSpPr txBox="1">
              <a:spLocks noChangeArrowheads="1"/>
            </p:cNvSpPr>
            <p:nvPr/>
          </p:nvSpPr>
          <p:spPr bwMode="auto">
            <a:xfrm>
              <a:off x="832" y="1432"/>
              <a:ext cx="160" cy="327"/>
            </a:xfrm>
            <a:prstGeom prst="rect">
              <a:avLst/>
            </a:prstGeom>
            <a:noFill/>
            <a:ln w="9525">
              <a:noFill/>
              <a:miter lim="800000"/>
              <a:headEnd/>
              <a:tailEnd/>
            </a:ln>
          </p:spPr>
          <p:txBody>
            <a:bodyPr>
              <a:spAutoFit/>
            </a:bodyPr>
            <a:lstStyle/>
            <a:p>
              <a:pPr>
                <a:spcBef>
                  <a:spcPct val="50000"/>
                </a:spcBef>
              </a:pPr>
              <a:r>
                <a:rPr lang="fr-FR" sz="2800">
                  <a:latin typeface="Arial" charset="0"/>
                </a:rPr>
                <a:t>-</a:t>
              </a:r>
              <a:endParaRPr lang="en-GB" sz="2800">
                <a:latin typeface="Arial" charset="0"/>
              </a:endParaRPr>
            </a:p>
          </p:txBody>
        </p:sp>
        <p:sp>
          <p:nvSpPr>
            <p:cNvPr id="13333" name="Text Box 175"/>
            <p:cNvSpPr txBox="1">
              <a:spLocks noChangeArrowheads="1"/>
            </p:cNvSpPr>
            <p:nvPr/>
          </p:nvSpPr>
          <p:spPr bwMode="auto">
            <a:xfrm>
              <a:off x="1032" y="1440"/>
              <a:ext cx="160" cy="327"/>
            </a:xfrm>
            <a:prstGeom prst="rect">
              <a:avLst/>
            </a:prstGeom>
            <a:noFill/>
            <a:ln w="9525">
              <a:noFill/>
              <a:miter lim="800000"/>
              <a:headEnd/>
              <a:tailEnd/>
            </a:ln>
          </p:spPr>
          <p:txBody>
            <a:bodyPr>
              <a:spAutoFit/>
            </a:bodyPr>
            <a:lstStyle/>
            <a:p>
              <a:pPr>
                <a:spcBef>
                  <a:spcPct val="50000"/>
                </a:spcBef>
              </a:pPr>
              <a:r>
                <a:rPr lang="fr-FR" sz="2800">
                  <a:latin typeface="Arial" charset="0"/>
                </a:rPr>
                <a:t>-</a:t>
              </a:r>
              <a:endParaRPr lang="en-GB" sz="2800">
                <a:latin typeface="Arial" charset="0"/>
              </a:endParaRPr>
            </a:p>
          </p:txBody>
        </p:sp>
        <p:sp>
          <p:nvSpPr>
            <p:cNvPr id="13334" name="Text Box 176"/>
            <p:cNvSpPr txBox="1">
              <a:spLocks noChangeArrowheads="1"/>
            </p:cNvSpPr>
            <p:nvPr/>
          </p:nvSpPr>
          <p:spPr bwMode="auto">
            <a:xfrm>
              <a:off x="1744" y="1496"/>
              <a:ext cx="160" cy="327"/>
            </a:xfrm>
            <a:prstGeom prst="rect">
              <a:avLst/>
            </a:prstGeom>
            <a:noFill/>
            <a:ln w="9525">
              <a:noFill/>
              <a:miter lim="800000"/>
              <a:headEnd/>
              <a:tailEnd/>
            </a:ln>
          </p:spPr>
          <p:txBody>
            <a:bodyPr>
              <a:spAutoFit/>
            </a:bodyPr>
            <a:lstStyle/>
            <a:p>
              <a:pPr>
                <a:spcBef>
                  <a:spcPct val="50000"/>
                </a:spcBef>
              </a:pPr>
              <a:r>
                <a:rPr lang="fr-FR" sz="2800">
                  <a:latin typeface="Arial" charset="0"/>
                </a:rPr>
                <a:t>-</a:t>
              </a:r>
              <a:endParaRPr lang="en-GB" sz="2800">
                <a:latin typeface="Arial" charset="0"/>
              </a:endParaRPr>
            </a:p>
          </p:txBody>
        </p:sp>
        <p:sp>
          <p:nvSpPr>
            <p:cNvPr id="13335" name="Text Box 177"/>
            <p:cNvSpPr txBox="1">
              <a:spLocks noChangeArrowheads="1"/>
            </p:cNvSpPr>
            <p:nvPr/>
          </p:nvSpPr>
          <p:spPr bwMode="auto">
            <a:xfrm>
              <a:off x="1824" y="1440"/>
              <a:ext cx="160" cy="327"/>
            </a:xfrm>
            <a:prstGeom prst="rect">
              <a:avLst/>
            </a:prstGeom>
            <a:noFill/>
            <a:ln w="9525">
              <a:noFill/>
              <a:miter lim="800000"/>
              <a:headEnd/>
              <a:tailEnd/>
            </a:ln>
          </p:spPr>
          <p:txBody>
            <a:bodyPr>
              <a:spAutoFit/>
            </a:bodyPr>
            <a:lstStyle/>
            <a:p>
              <a:pPr>
                <a:spcBef>
                  <a:spcPct val="50000"/>
                </a:spcBef>
              </a:pPr>
              <a:r>
                <a:rPr lang="fr-FR" sz="2800">
                  <a:latin typeface="Arial" charset="0"/>
                </a:rPr>
                <a:t>-</a:t>
              </a:r>
              <a:endParaRPr lang="en-GB" sz="2800">
                <a:latin typeface="Arial" charset="0"/>
              </a:endParaRPr>
            </a:p>
          </p:txBody>
        </p:sp>
        <p:sp>
          <p:nvSpPr>
            <p:cNvPr id="13336" name="Text Box 178"/>
            <p:cNvSpPr txBox="1">
              <a:spLocks noChangeArrowheads="1"/>
            </p:cNvSpPr>
            <p:nvPr/>
          </p:nvSpPr>
          <p:spPr bwMode="auto">
            <a:xfrm>
              <a:off x="1280" y="1424"/>
              <a:ext cx="160" cy="327"/>
            </a:xfrm>
            <a:prstGeom prst="rect">
              <a:avLst/>
            </a:prstGeom>
            <a:noFill/>
            <a:ln w="9525">
              <a:noFill/>
              <a:miter lim="800000"/>
              <a:headEnd/>
              <a:tailEnd/>
            </a:ln>
          </p:spPr>
          <p:txBody>
            <a:bodyPr>
              <a:spAutoFit/>
            </a:bodyPr>
            <a:lstStyle/>
            <a:p>
              <a:pPr>
                <a:spcBef>
                  <a:spcPct val="50000"/>
                </a:spcBef>
              </a:pPr>
              <a:r>
                <a:rPr lang="fr-FR" sz="2800">
                  <a:latin typeface="Arial" charset="0"/>
                </a:rPr>
                <a:t>-</a:t>
              </a:r>
              <a:endParaRPr lang="en-GB" sz="2800">
                <a:latin typeface="Arial" charset="0"/>
              </a:endParaRPr>
            </a:p>
          </p:txBody>
        </p:sp>
        <p:sp>
          <p:nvSpPr>
            <p:cNvPr id="13337" name="Text Box 179"/>
            <p:cNvSpPr txBox="1">
              <a:spLocks noChangeArrowheads="1"/>
            </p:cNvSpPr>
            <p:nvPr/>
          </p:nvSpPr>
          <p:spPr bwMode="auto">
            <a:xfrm>
              <a:off x="800" y="1864"/>
              <a:ext cx="181" cy="192"/>
            </a:xfrm>
            <a:prstGeom prst="rect">
              <a:avLst/>
            </a:prstGeom>
            <a:noFill/>
            <a:ln w="9525">
              <a:noFill/>
              <a:miter lim="800000"/>
              <a:headEnd/>
              <a:tailEnd/>
            </a:ln>
          </p:spPr>
          <p:txBody>
            <a:bodyPr wrap="none">
              <a:spAutoFit/>
            </a:bodyPr>
            <a:lstStyle/>
            <a:p>
              <a:r>
                <a:rPr lang="fr-FR" sz="1400" b="1">
                  <a:latin typeface="Arial" charset="0"/>
                </a:rPr>
                <a:t>+</a:t>
              </a:r>
              <a:endParaRPr lang="en-GB" sz="1400" b="1">
                <a:latin typeface="Arial" charset="0"/>
              </a:endParaRPr>
            </a:p>
          </p:txBody>
        </p:sp>
        <p:sp>
          <p:nvSpPr>
            <p:cNvPr id="13338" name="Text Box 180"/>
            <p:cNvSpPr txBox="1">
              <a:spLocks noChangeArrowheads="1"/>
            </p:cNvSpPr>
            <p:nvPr/>
          </p:nvSpPr>
          <p:spPr bwMode="auto">
            <a:xfrm>
              <a:off x="960" y="1824"/>
              <a:ext cx="181" cy="192"/>
            </a:xfrm>
            <a:prstGeom prst="rect">
              <a:avLst/>
            </a:prstGeom>
            <a:noFill/>
            <a:ln w="9525">
              <a:noFill/>
              <a:miter lim="800000"/>
              <a:headEnd/>
              <a:tailEnd/>
            </a:ln>
          </p:spPr>
          <p:txBody>
            <a:bodyPr wrap="none">
              <a:spAutoFit/>
            </a:bodyPr>
            <a:lstStyle/>
            <a:p>
              <a:r>
                <a:rPr lang="fr-FR" sz="1400" b="1">
                  <a:latin typeface="Arial" charset="0"/>
                </a:rPr>
                <a:t>+</a:t>
              </a:r>
              <a:endParaRPr lang="en-GB" sz="1400" b="1">
                <a:latin typeface="Arial" charset="0"/>
              </a:endParaRPr>
            </a:p>
          </p:txBody>
        </p:sp>
        <p:sp>
          <p:nvSpPr>
            <p:cNvPr id="13339" name="Text Box 181"/>
            <p:cNvSpPr txBox="1">
              <a:spLocks noChangeArrowheads="1"/>
            </p:cNvSpPr>
            <p:nvPr/>
          </p:nvSpPr>
          <p:spPr bwMode="auto">
            <a:xfrm>
              <a:off x="1104" y="1872"/>
              <a:ext cx="181" cy="192"/>
            </a:xfrm>
            <a:prstGeom prst="rect">
              <a:avLst/>
            </a:prstGeom>
            <a:noFill/>
            <a:ln w="9525">
              <a:noFill/>
              <a:miter lim="800000"/>
              <a:headEnd/>
              <a:tailEnd/>
            </a:ln>
          </p:spPr>
          <p:txBody>
            <a:bodyPr wrap="none">
              <a:spAutoFit/>
            </a:bodyPr>
            <a:lstStyle/>
            <a:p>
              <a:r>
                <a:rPr lang="fr-FR" sz="1400" b="1">
                  <a:latin typeface="Arial" charset="0"/>
                </a:rPr>
                <a:t>+</a:t>
              </a:r>
              <a:endParaRPr lang="en-GB" sz="1400" b="1">
                <a:latin typeface="Arial" charset="0"/>
              </a:endParaRPr>
            </a:p>
          </p:txBody>
        </p:sp>
        <p:sp>
          <p:nvSpPr>
            <p:cNvPr id="13340" name="Text Box 182"/>
            <p:cNvSpPr txBox="1">
              <a:spLocks noChangeArrowheads="1"/>
            </p:cNvSpPr>
            <p:nvPr/>
          </p:nvSpPr>
          <p:spPr bwMode="auto">
            <a:xfrm>
              <a:off x="1344" y="1824"/>
              <a:ext cx="181" cy="192"/>
            </a:xfrm>
            <a:prstGeom prst="rect">
              <a:avLst/>
            </a:prstGeom>
            <a:noFill/>
            <a:ln w="9525">
              <a:noFill/>
              <a:miter lim="800000"/>
              <a:headEnd/>
              <a:tailEnd/>
            </a:ln>
          </p:spPr>
          <p:txBody>
            <a:bodyPr wrap="none">
              <a:spAutoFit/>
            </a:bodyPr>
            <a:lstStyle/>
            <a:p>
              <a:r>
                <a:rPr lang="fr-FR" sz="1400" b="1">
                  <a:latin typeface="Arial" charset="0"/>
                </a:rPr>
                <a:t>+</a:t>
              </a:r>
              <a:endParaRPr lang="en-GB" sz="1400" b="1">
                <a:latin typeface="Arial" charset="0"/>
              </a:endParaRPr>
            </a:p>
          </p:txBody>
        </p:sp>
        <p:sp>
          <p:nvSpPr>
            <p:cNvPr id="13341" name="Text Box 183"/>
            <p:cNvSpPr txBox="1">
              <a:spLocks noChangeArrowheads="1"/>
            </p:cNvSpPr>
            <p:nvPr/>
          </p:nvSpPr>
          <p:spPr bwMode="auto">
            <a:xfrm>
              <a:off x="1536" y="1872"/>
              <a:ext cx="181" cy="192"/>
            </a:xfrm>
            <a:prstGeom prst="rect">
              <a:avLst/>
            </a:prstGeom>
            <a:noFill/>
            <a:ln w="9525">
              <a:noFill/>
              <a:miter lim="800000"/>
              <a:headEnd/>
              <a:tailEnd/>
            </a:ln>
          </p:spPr>
          <p:txBody>
            <a:bodyPr wrap="none">
              <a:spAutoFit/>
            </a:bodyPr>
            <a:lstStyle/>
            <a:p>
              <a:r>
                <a:rPr lang="fr-FR" sz="1400" b="1">
                  <a:latin typeface="Arial" charset="0"/>
                </a:rPr>
                <a:t>+</a:t>
              </a:r>
              <a:endParaRPr lang="en-GB" sz="1400" b="1">
                <a:latin typeface="Arial"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2"/>
                                        </p:tgtEl>
                                        <p:attrNameLst>
                                          <p:attrName>style.visibility</p:attrName>
                                        </p:attrNameLst>
                                      </p:cBhvr>
                                      <p:to>
                                        <p:strVal val="hidden"/>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lstStyle/>
          <a:p>
            <a:pPr eaLnBrk="1" hangingPunct="1">
              <a:defRPr/>
            </a:pPr>
            <a:r>
              <a:rPr lang="fr-FR" sz="3000" smtClean="0"/>
              <a:t>Threshold Voltage (V</a:t>
            </a:r>
            <a:r>
              <a:rPr lang="fr-FR" sz="3000" baseline="-25000" smtClean="0"/>
              <a:t>th</a:t>
            </a:r>
            <a:r>
              <a:rPr lang="fr-FR" sz="3000" smtClean="0"/>
              <a:t>)</a:t>
            </a:r>
          </a:p>
        </p:txBody>
      </p:sp>
      <p:sp>
        <p:nvSpPr>
          <p:cNvPr id="14339" name="Rectangle 3"/>
          <p:cNvSpPr>
            <a:spLocks noChangeArrowheads="1"/>
          </p:cNvSpPr>
          <p:nvPr/>
        </p:nvSpPr>
        <p:spPr bwMode="auto">
          <a:xfrm>
            <a:off x="0" y="3338513"/>
            <a:ext cx="9906000" cy="0"/>
          </a:xfrm>
          <a:prstGeom prst="rect">
            <a:avLst/>
          </a:prstGeom>
          <a:noFill/>
          <a:ln w="9525">
            <a:noFill/>
            <a:miter lim="800000"/>
            <a:headEnd/>
            <a:tailEnd/>
          </a:ln>
        </p:spPr>
        <p:txBody>
          <a:bodyPr wrap="none" anchor="ctr">
            <a:spAutoFit/>
          </a:bodyPr>
          <a:lstStyle/>
          <a:p>
            <a:endParaRPr lang="en-US"/>
          </a:p>
        </p:txBody>
      </p:sp>
      <p:sp>
        <p:nvSpPr>
          <p:cNvPr id="14340" name="Rectangle 4"/>
          <p:cNvSpPr>
            <a:spLocks noChangeArrowheads="1"/>
          </p:cNvSpPr>
          <p:nvPr/>
        </p:nvSpPr>
        <p:spPr bwMode="auto">
          <a:xfrm>
            <a:off x="0" y="3224213"/>
            <a:ext cx="9906000" cy="0"/>
          </a:xfrm>
          <a:prstGeom prst="rect">
            <a:avLst/>
          </a:prstGeom>
          <a:noFill/>
          <a:ln w="9525">
            <a:noFill/>
            <a:miter lim="800000"/>
            <a:headEnd/>
            <a:tailEnd/>
          </a:ln>
        </p:spPr>
        <p:txBody>
          <a:bodyPr wrap="none" anchor="ctr">
            <a:spAutoFit/>
          </a:bodyPr>
          <a:lstStyle/>
          <a:p>
            <a:endParaRPr lang="en-US"/>
          </a:p>
        </p:txBody>
      </p:sp>
      <p:pic>
        <p:nvPicPr>
          <p:cNvPr id="14341" name="Object 5"/>
          <p:cNvPicPr>
            <a:picLocks noChangeAspect="1" noChangeArrowheads="1"/>
          </p:cNvPicPr>
          <p:nvPr/>
        </p:nvPicPr>
        <p:blipFill>
          <a:blip r:embed="rId3" cstate="print"/>
          <a:srcRect/>
          <a:stretch>
            <a:fillRect/>
          </a:stretch>
        </p:blipFill>
        <p:spPr bwMode="auto">
          <a:xfrm>
            <a:off x="5765800" y="2473325"/>
            <a:ext cx="3960813" cy="1300163"/>
          </a:xfrm>
          <a:prstGeom prst="rect">
            <a:avLst/>
          </a:prstGeom>
          <a:noFill/>
          <a:ln w="9525">
            <a:noFill/>
            <a:miter lim="800000"/>
            <a:headEnd/>
            <a:tailEnd/>
          </a:ln>
        </p:spPr>
      </p:pic>
      <p:grpSp>
        <p:nvGrpSpPr>
          <p:cNvPr id="14342" name="Group 6"/>
          <p:cNvGrpSpPr>
            <a:grpSpLocks/>
          </p:cNvGrpSpPr>
          <p:nvPr/>
        </p:nvGrpSpPr>
        <p:grpSpPr bwMode="auto">
          <a:xfrm>
            <a:off x="488950" y="981075"/>
            <a:ext cx="5029200" cy="4425950"/>
            <a:chOff x="2409" y="451"/>
            <a:chExt cx="3168" cy="2788"/>
          </a:xfrm>
        </p:grpSpPr>
        <p:sp>
          <p:nvSpPr>
            <p:cNvPr id="14359" name="Freeform 7"/>
            <p:cNvSpPr>
              <a:spLocks/>
            </p:cNvSpPr>
            <p:nvPr/>
          </p:nvSpPr>
          <p:spPr bwMode="auto">
            <a:xfrm>
              <a:off x="3606" y="1166"/>
              <a:ext cx="1971" cy="840"/>
            </a:xfrm>
            <a:custGeom>
              <a:avLst/>
              <a:gdLst>
                <a:gd name="T0" fmla="*/ 0 w 1971"/>
                <a:gd name="T1" fmla="*/ 19 h 840"/>
                <a:gd name="T2" fmla="*/ 1969 w 1971"/>
                <a:gd name="T3" fmla="*/ 0 h 840"/>
                <a:gd name="T4" fmla="*/ 1971 w 1971"/>
                <a:gd name="T5" fmla="*/ 714 h 840"/>
                <a:gd name="T6" fmla="*/ 1383 w 1971"/>
                <a:gd name="T7" fmla="*/ 757 h 840"/>
                <a:gd name="T8" fmla="*/ 1017 w 1971"/>
                <a:gd name="T9" fmla="*/ 633 h 840"/>
                <a:gd name="T10" fmla="*/ 718 w 1971"/>
                <a:gd name="T11" fmla="*/ 396 h 840"/>
                <a:gd name="T12" fmla="*/ 142 w 1971"/>
                <a:gd name="T13" fmla="*/ 302 h 840"/>
                <a:gd name="T14" fmla="*/ 0 w 1971"/>
                <a:gd name="T15" fmla="*/ 19 h 840"/>
                <a:gd name="T16" fmla="*/ 0 60000 65536"/>
                <a:gd name="T17" fmla="*/ 0 60000 65536"/>
                <a:gd name="T18" fmla="*/ 0 60000 65536"/>
                <a:gd name="T19" fmla="*/ 0 60000 65536"/>
                <a:gd name="T20" fmla="*/ 0 60000 65536"/>
                <a:gd name="T21" fmla="*/ 0 60000 65536"/>
                <a:gd name="T22" fmla="*/ 0 60000 65536"/>
                <a:gd name="T23" fmla="*/ 0 60000 65536"/>
                <a:gd name="T24" fmla="*/ 0 w 1971"/>
                <a:gd name="T25" fmla="*/ 0 h 840"/>
                <a:gd name="T26" fmla="*/ 1971 w 1971"/>
                <a:gd name="T27" fmla="*/ 840 h 8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71" h="840">
                  <a:moveTo>
                    <a:pt x="0" y="19"/>
                  </a:moveTo>
                  <a:lnTo>
                    <a:pt x="1969" y="0"/>
                  </a:lnTo>
                  <a:lnTo>
                    <a:pt x="1971" y="714"/>
                  </a:lnTo>
                  <a:cubicBezTo>
                    <a:pt x="1873" y="840"/>
                    <a:pt x="1542" y="771"/>
                    <a:pt x="1383" y="757"/>
                  </a:cubicBezTo>
                  <a:cubicBezTo>
                    <a:pt x="1224" y="744"/>
                    <a:pt x="1128" y="693"/>
                    <a:pt x="1017" y="633"/>
                  </a:cubicBezTo>
                  <a:cubicBezTo>
                    <a:pt x="906" y="573"/>
                    <a:pt x="864" y="451"/>
                    <a:pt x="718" y="396"/>
                  </a:cubicBezTo>
                  <a:cubicBezTo>
                    <a:pt x="572" y="341"/>
                    <a:pt x="262" y="365"/>
                    <a:pt x="142" y="302"/>
                  </a:cubicBezTo>
                  <a:cubicBezTo>
                    <a:pt x="22" y="239"/>
                    <a:pt x="30" y="78"/>
                    <a:pt x="0" y="19"/>
                  </a:cubicBezTo>
                  <a:close/>
                </a:path>
              </a:pathLst>
            </a:custGeom>
            <a:solidFill>
              <a:srgbClr val="FFCCFF"/>
            </a:solidFill>
            <a:ln w="9525" cap="flat">
              <a:noFill/>
              <a:prstDash val="lgDash"/>
              <a:round/>
              <a:headEnd/>
              <a:tailEnd/>
            </a:ln>
          </p:spPr>
          <p:txBody>
            <a:bodyPr/>
            <a:lstStyle/>
            <a:p>
              <a:endParaRPr lang="en-US"/>
            </a:p>
          </p:txBody>
        </p:sp>
        <p:sp>
          <p:nvSpPr>
            <p:cNvPr id="14360" name="Freeform 8"/>
            <p:cNvSpPr>
              <a:spLocks/>
            </p:cNvSpPr>
            <p:nvPr/>
          </p:nvSpPr>
          <p:spPr bwMode="auto">
            <a:xfrm>
              <a:off x="2505" y="1166"/>
              <a:ext cx="1498" cy="801"/>
            </a:xfrm>
            <a:custGeom>
              <a:avLst/>
              <a:gdLst>
                <a:gd name="T0" fmla="*/ 1275 w 1498"/>
                <a:gd name="T1" fmla="*/ 2 h 801"/>
                <a:gd name="T2" fmla="*/ 2 w 1498"/>
                <a:gd name="T3" fmla="*/ 0 h 801"/>
                <a:gd name="T4" fmla="*/ 0 w 1498"/>
                <a:gd name="T5" fmla="*/ 681 h 801"/>
                <a:gd name="T6" fmla="*/ 588 w 1498"/>
                <a:gd name="T7" fmla="*/ 722 h 801"/>
                <a:gd name="T8" fmla="*/ 954 w 1498"/>
                <a:gd name="T9" fmla="*/ 604 h 801"/>
                <a:gd name="T10" fmla="*/ 1125 w 1498"/>
                <a:gd name="T11" fmla="*/ 391 h 801"/>
                <a:gd name="T12" fmla="*/ 1227 w 1498"/>
                <a:gd name="T13" fmla="*/ 341 h 801"/>
                <a:gd name="T14" fmla="*/ 1440 w 1498"/>
                <a:gd name="T15" fmla="*/ 325 h 801"/>
                <a:gd name="T16" fmla="*/ 1338 w 1498"/>
                <a:gd name="T17" fmla="*/ 278 h 801"/>
                <a:gd name="T18" fmla="*/ 1275 w 1498"/>
                <a:gd name="T19" fmla="*/ 2 h 80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98"/>
                <a:gd name="T31" fmla="*/ 0 h 801"/>
                <a:gd name="T32" fmla="*/ 1498 w 1498"/>
                <a:gd name="T33" fmla="*/ 801 h 80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98" h="801">
                  <a:moveTo>
                    <a:pt x="1275" y="2"/>
                  </a:moveTo>
                  <a:lnTo>
                    <a:pt x="2" y="0"/>
                  </a:lnTo>
                  <a:lnTo>
                    <a:pt x="0" y="681"/>
                  </a:lnTo>
                  <a:cubicBezTo>
                    <a:pt x="98" y="801"/>
                    <a:pt x="429" y="735"/>
                    <a:pt x="588" y="722"/>
                  </a:cubicBezTo>
                  <a:cubicBezTo>
                    <a:pt x="747" y="709"/>
                    <a:pt x="865" y="659"/>
                    <a:pt x="954" y="604"/>
                  </a:cubicBezTo>
                  <a:cubicBezTo>
                    <a:pt x="1043" y="548"/>
                    <a:pt x="1079" y="435"/>
                    <a:pt x="1125" y="391"/>
                  </a:cubicBezTo>
                  <a:cubicBezTo>
                    <a:pt x="1171" y="347"/>
                    <a:pt x="1175" y="352"/>
                    <a:pt x="1227" y="341"/>
                  </a:cubicBezTo>
                  <a:cubicBezTo>
                    <a:pt x="1279" y="330"/>
                    <a:pt x="1422" y="335"/>
                    <a:pt x="1440" y="325"/>
                  </a:cubicBezTo>
                  <a:cubicBezTo>
                    <a:pt x="1458" y="315"/>
                    <a:pt x="1365" y="332"/>
                    <a:pt x="1338" y="278"/>
                  </a:cubicBezTo>
                  <a:cubicBezTo>
                    <a:pt x="1311" y="224"/>
                    <a:pt x="1498" y="48"/>
                    <a:pt x="1275" y="2"/>
                  </a:cubicBezTo>
                  <a:close/>
                </a:path>
              </a:pathLst>
            </a:custGeom>
            <a:solidFill>
              <a:srgbClr val="FFCCFF"/>
            </a:solidFill>
            <a:ln w="9525" cap="flat">
              <a:noFill/>
              <a:prstDash val="lgDash"/>
              <a:round/>
              <a:headEnd/>
              <a:tailEnd/>
            </a:ln>
          </p:spPr>
          <p:txBody>
            <a:bodyPr/>
            <a:lstStyle/>
            <a:p>
              <a:endParaRPr lang="en-US"/>
            </a:p>
          </p:txBody>
        </p:sp>
        <p:sp>
          <p:nvSpPr>
            <p:cNvPr id="14361" name="Text Box 9"/>
            <p:cNvSpPr txBox="1">
              <a:spLocks noChangeArrowheads="1"/>
            </p:cNvSpPr>
            <p:nvPr/>
          </p:nvSpPr>
          <p:spPr bwMode="auto">
            <a:xfrm>
              <a:off x="3942" y="451"/>
              <a:ext cx="288" cy="231"/>
            </a:xfrm>
            <a:prstGeom prst="rect">
              <a:avLst/>
            </a:prstGeom>
            <a:noFill/>
            <a:ln w="9525">
              <a:noFill/>
              <a:miter lim="800000"/>
              <a:headEnd/>
              <a:tailEnd/>
            </a:ln>
          </p:spPr>
          <p:txBody>
            <a:bodyPr>
              <a:spAutoFit/>
            </a:bodyPr>
            <a:lstStyle/>
            <a:p>
              <a:pPr>
                <a:spcBef>
                  <a:spcPct val="50000"/>
                </a:spcBef>
              </a:pPr>
              <a:r>
                <a:rPr lang="en-GB" sz="1800">
                  <a:latin typeface="Arial" charset="0"/>
                </a:rPr>
                <a:t>L</a:t>
              </a:r>
              <a:endParaRPr lang="en-GB" sz="1800" baseline="-25000">
                <a:latin typeface="Arial" charset="0"/>
              </a:endParaRPr>
            </a:p>
          </p:txBody>
        </p:sp>
        <p:sp>
          <p:nvSpPr>
            <p:cNvPr id="14362" name="Line 10"/>
            <p:cNvSpPr>
              <a:spLocks noChangeShapeType="1"/>
            </p:cNvSpPr>
            <p:nvPr/>
          </p:nvSpPr>
          <p:spPr bwMode="auto">
            <a:xfrm>
              <a:off x="3321" y="686"/>
              <a:ext cx="1440" cy="0"/>
            </a:xfrm>
            <a:prstGeom prst="line">
              <a:avLst/>
            </a:prstGeom>
            <a:noFill/>
            <a:ln w="9525">
              <a:solidFill>
                <a:schemeClr val="tx1"/>
              </a:solidFill>
              <a:round/>
              <a:headEnd type="triangle" w="med" len="med"/>
              <a:tailEnd type="triangle" w="med" len="med"/>
            </a:ln>
          </p:spPr>
          <p:txBody>
            <a:bodyPr/>
            <a:lstStyle/>
            <a:p>
              <a:endParaRPr lang="en-US"/>
            </a:p>
          </p:txBody>
        </p:sp>
        <p:sp>
          <p:nvSpPr>
            <p:cNvPr id="14363" name="Text Box 11"/>
            <p:cNvSpPr txBox="1">
              <a:spLocks noChangeArrowheads="1"/>
            </p:cNvSpPr>
            <p:nvPr/>
          </p:nvSpPr>
          <p:spPr bwMode="auto">
            <a:xfrm>
              <a:off x="2889" y="1914"/>
              <a:ext cx="432" cy="231"/>
            </a:xfrm>
            <a:prstGeom prst="rect">
              <a:avLst/>
            </a:prstGeom>
            <a:noFill/>
            <a:ln w="9525">
              <a:noFill/>
              <a:miter lim="800000"/>
              <a:headEnd/>
              <a:tailEnd/>
            </a:ln>
          </p:spPr>
          <p:txBody>
            <a:bodyPr>
              <a:spAutoFit/>
            </a:bodyPr>
            <a:lstStyle/>
            <a:p>
              <a:pPr>
                <a:spcBef>
                  <a:spcPct val="50000"/>
                </a:spcBef>
              </a:pPr>
              <a:r>
                <a:rPr lang="en-GB" sz="1800">
                  <a:latin typeface="Arial" charset="0"/>
                </a:rPr>
                <a:t>W</a:t>
              </a:r>
              <a:r>
                <a:rPr lang="en-GB" sz="1800" baseline="-25000">
                  <a:latin typeface="Arial" charset="0"/>
                </a:rPr>
                <a:t>S/C</a:t>
              </a:r>
            </a:p>
          </p:txBody>
        </p:sp>
        <p:sp>
          <p:nvSpPr>
            <p:cNvPr id="14364" name="Text Box 12"/>
            <p:cNvSpPr txBox="1">
              <a:spLocks noChangeArrowheads="1"/>
            </p:cNvSpPr>
            <p:nvPr/>
          </p:nvSpPr>
          <p:spPr bwMode="auto">
            <a:xfrm>
              <a:off x="4713" y="1866"/>
              <a:ext cx="432" cy="231"/>
            </a:xfrm>
            <a:prstGeom prst="rect">
              <a:avLst/>
            </a:prstGeom>
            <a:noFill/>
            <a:ln w="9525">
              <a:noFill/>
              <a:miter lim="800000"/>
              <a:headEnd/>
              <a:tailEnd/>
            </a:ln>
          </p:spPr>
          <p:txBody>
            <a:bodyPr>
              <a:spAutoFit/>
            </a:bodyPr>
            <a:lstStyle/>
            <a:p>
              <a:pPr>
                <a:spcBef>
                  <a:spcPct val="50000"/>
                </a:spcBef>
              </a:pPr>
              <a:r>
                <a:rPr lang="en-GB" sz="1800">
                  <a:latin typeface="Arial" charset="0"/>
                </a:rPr>
                <a:t>W</a:t>
              </a:r>
              <a:r>
                <a:rPr lang="en-GB" sz="1800" baseline="-25000">
                  <a:latin typeface="Arial" charset="0"/>
                </a:rPr>
                <a:t>D/C</a:t>
              </a:r>
            </a:p>
          </p:txBody>
        </p:sp>
        <p:sp>
          <p:nvSpPr>
            <p:cNvPr id="14365" name="Line 13"/>
            <p:cNvSpPr>
              <a:spLocks noChangeShapeType="1"/>
            </p:cNvSpPr>
            <p:nvPr/>
          </p:nvSpPr>
          <p:spPr bwMode="auto">
            <a:xfrm>
              <a:off x="4665" y="1050"/>
              <a:ext cx="0" cy="1940"/>
            </a:xfrm>
            <a:prstGeom prst="line">
              <a:avLst/>
            </a:prstGeom>
            <a:noFill/>
            <a:ln w="9525">
              <a:solidFill>
                <a:schemeClr val="tx1"/>
              </a:solidFill>
              <a:prstDash val="dash"/>
              <a:round/>
              <a:headEnd/>
              <a:tailEnd/>
            </a:ln>
          </p:spPr>
          <p:txBody>
            <a:bodyPr/>
            <a:lstStyle/>
            <a:p>
              <a:endParaRPr lang="en-US"/>
            </a:p>
          </p:txBody>
        </p:sp>
        <p:sp>
          <p:nvSpPr>
            <p:cNvPr id="14366" name="Line 14"/>
            <p:cNvSpPr>
              <a:spLocks noChangeShapeType="1"/>
            </p:cNvSpPr>
            <p:nvPr/>
          </p:nvSpPr>
          <p:spPr bwMode="auto">
            <a:xfrm>
              <a:off x="3417" y="1962"/>
              <a:ext cx="336" cy="0"/>
            </a:xfrm>
            <a:prstGeom prst="line">
              <a:avLst/>
            </a:prstGeom>
            <a:noFill/>
            <a:ln w="9525">
              <a:solidFill>
                <a:schemeClr val="tx1"/>
              </a:solidFill>
              <a:round/>
              <a:headEnd type="triangle" w="med" len="med"/>
              <a:tailEnd type="triangle" w="med" len="med"/>
            </a:ln>
          </p:spPr>
          <p:txBody>
            <a:bodyPr/>
            <a:lstStyle/>
            <a:p>
              <a:endParaRPr lang="en-US"/>
            </a:p>
          </p:txBody>
        </p:sp>
        <p:sp>
          <p:nvSpPr>
            <p:cNvPr id="14367" name="Line 15"/>
            <p:cNvSpPr>
              <a:spLocks noChangeShapeType="1"/>
            </p:cNvSpPr>
            <p:nvPr/>
          </p:nvSpPr>
          <p:spPr bwMode="auto">
            <a:xfrm>
              <a:off x="4329" y="1962"/>
              <a:ext cx="336" cy="0"/>
            </a:xfrm>
            <a:prstGeom prst="line">
              <a:avLst/>
            </a:prstGeom>
            <a:noFill/>
            <a:ln w="9525">
              <a:solidFill>
                <a:schemeClr val="tx1"/>
              </a:solidFill>
              <a:round/>
              <a:headEnd type="triangle" w="med" len="med"/>
              <a:tailEnd type="triangle" w="med" len="med"/>
            </a:ln>
          </p:spPr>
          <p:txBody>
            <a:bodyPr/>
            <a:lstStyle/>
            <a:p>
              <a:endParaRPr lang="en-US"/>
            </a:p>
          </p:txBody>
        </p:sp>
        <p:sp>
          <p:nvSpPr>
            <p:cNvPr id="14368" name="Line 16"/>
            <p:cNvSpPr>
              <a:spLocks noChangeShapeType="1"/>
            </p:cNvSpPr>
            <p:nvPr/>
          </p:nvSpPr>
          <p:spPr bwMode="auto">
            <a:xfrm>
              <a:off x="3417" y="1050"/>
              <a:ext cx="0" cy="1940"/>
            </a:xfrm>
            <a:prstGeom prst="line">
              <a:avLst/>
            </a:prstGeom>
            <a:noFill/>
            <a:ln w="9525">
              <a:solidFill>
                <a:schemeClr val="tx1"/>
              </a:solidFill>
              <a:prstDash val="dash"/>
              <a:round/>
              <a:headEnd/>
              <a:tailEnd/>
            </a:ln>
          </p:spPr>
          <p:txBody>
            <a:bodyPr/>
            <a:lstStyle/>
            <a:p>
              <a:endParaRPr lang="en-US"/>
            </a:p>
          </p:txBody>
        </p:sp>
        <p:sp>
          <p:nvSpPr>
            <p:cNvPr id="14369" name="Line 17"/>
            <p:cNvSpPr>
              <a:spLocks noChangeShapeType="1"/>
            </p:cNvSpPr>
            <p:nvPr/>
          </p:nvSpPr>
          <p:spPr bwMode="auto">
            <a:xfrm>
              <a:off x="3753" y="1050"/>
              <a:ext cx="0" cy="1940"/>
            </a:xfrm>
            <a:prstGeom prst="line">
              <a:avLst/>
            </a:prstGeom>
            <a:noFill/>
            <a:ln w="9525">
              <a:solidFill>
                <a:schemeClr val="tx1"/>
              </a:solidFill>
              <a:prstDash val="dash"/>
              <a:round/>
              <a:headEnd/>
              <a:tailEnd/>
            </a:ln>
          </p:spPr>
          <p:txBody>
            <a:bodyPr/>
            <a:lstStyle/>
            <a:p>
              <a:endParaRPr lang="en-US"/>
            </a:p>
          </p:txBody>
        </p:sp>
        <p:sp>
          <p:nvSpPr>
            <p:cNvPr id="14370" name="Line 18"/>
            <p:cNvSpPr>
              <a:spLocks noChangeShapeType="1"/>
            </p:cNvSpPr>
            <p:nvPr/>
          </p:nvSpPr>
          <p:spPr bwMode="auto">
            <a:xfrm>
              <a:off x="4329" y="1050"/>
              <a:ext cx="0" cy="1940"/>
            </a:xfrm>
            <a:prstGeom prst="line">
              <a:avLst/>
            </a:prstGeom>
            <a:noFill/>
            <a:ln w="9525">
              <a:solidFill>
                <a:schemeClr val="tx1"/>
              </a:solidFill>
              <a:prstDash val="dash"/>
              <a:round/>
              <a:headEnd/>
              <a:tailEnd/>
            </a:ln>
          </p:spPr>
          <p:txBody>
            <a:bodyPr/>
            <a:lstStyle/>
            <a:p>
              <a:endParaRPr lang="en-US"/>
            </a:p>
          </p:txBody>
        </p:sp>
        <p:sp>
          <p:nvSpPr>
            <p:cNvPr id="14371" name="Rectangle 19"/>
            <p:cNvSpPr>
              <a:spLocks noChangeArrowheads="1"/>
            </p:cNvSpPr>
            <p:nvPr/>
          </p:nvSpPr>
          <p:spPr bwMode="auto">
            <a:xfrm>
              <a:off x="3321" y="782"/>
              <a:ext cx="1440" cy="336"/>
            </a:xfrm>
            <a:prstGeom prst="rect">
              <a:avLst/>
            </a:prstGeom>
            <a:solidFill>
              <a:schemeClr val="folHlink"/>
            </a:solidFill>
            <a:ln w="9525">
              <a:solidFill>
                <a:schemeClr val="tx1"/>
              </a:solidFill>
              <a:miter lim="800000"/>
              <a:headEnd/>
              <a:tailEnd/>
            </a:ln>
          </p:spPr>
          <p:txBody>
            <a:bodyPr wrap="none" anchor="ctr"/>
            <a:lstStyle/>
            <a:p>
              <a:endParaRPr lang="en-US"/>
            </a:p>
          </p:txBody>
        </p:sp>
        <p:sp>
          <p:nvSpPr>
            <p:cNvPr id="14372" name="Line 20"/>
            <p:cNvSpPr>
              <a:spLocks noChangeShapeType="1"/>
            </p:cNvSpPr>
            <p:nvPr/>
          </p:nvSpPr>
          <p:spPr bwMode="auto">
            <a:xfrm>
              <a:off x="2505" y="1166"/>
              <a:ext cx="2400" cy="0"/>
            </a:xfrm>
            <a:prstGeom prst="line">
              <a:avLst/>
            </a:prstGeom>
            <a:noFill/>
            <a:ln w="9525">
              <a:solidFill>
                <a:schemeClr val="tx1"/>
              </a:solidFill>
              <a:round/>
              <a:headEnd/>
              <a:tailEnd/>
            </a:ln>
          </p:spPr>
          <p:txBody>
            <a:bodyPr/>
            <a:lstStyle/>
            <a:p>
              <a:endParaRPr lang="en-US"/>
            </a:p>
          </p:txBody>
        </p:sp>
        <p:sp>
          <p:nvSpPr>
            <p:cNvPr id="14373" name="Freeform 21"/>
            <p:cNvSpPr>
              <a:spLocks/>
            </p:cNvSpPr>
            <p:nvPr/>
          </p:nvSpPr>
          <p:spPr bwMode="auto">
            <a:xfrm>
              <a:off x="4665" y="1166"/>
              <a:ext cx="912" cy="528"/>
            </a:xfrm>
            <a:custGeom>
              <a:avLst/>
              <a:gdLst>
                <a:gd name="T0" fmla="*/ 0 w 1248"/>
                <a:gd name="T1" fmla="*/ 0 h 812"/>
                <a:gd name="T2" fmla="*/ 102 w 1248"/>
                <a:gd name="T3" fmla="*/ 0 h 812"/>
                <a:gd name="T4" fmla="*/ 102 w 1248"/>
                <a:gd name="T5" fmla="*/ 22 h 812"/>
                <a:gd name="T6" fmla="*/ 53 w 1248"/>
                <a:gd name="T7" fmla="*/ 23 h 812"/>
                <a:gd name="T8" fmla="*/ 24 w 1248"/>
                <a:gd name="T9" fmla="*/ 20 h 812"/>
                <a:gd name="T10" fmla="*/ 8 w 1248"/>
                <a:gd name="T11" fmla="*/ 11 h 812"/>
                <a:gd name="T12" fmla="*/ 0 w 1248"/>
                <a:gd name="T13" fmla="*/ 0 h 812"/>
                <a:gd name="T14" fmla="*/ 0 60000 65536"/>
                <a:gd name="T15" fmla="*/ 0 60000 65536"/>
                <a:gd name="T16" fmla="*/ 0 60000 65536"/>
                <a:gd name="T17" fmla="*/ 0 60000 65536"/>
                <a:gd name="T18" fmla="*/ 0 60000 65536"/>
                <a:gd name="T19" fmla="*/ 0 60000 65536"/>
                <a:gd name="T20" fmla="*/ 0 60000 65536"/>
                <a:gd name="T21" fmla="*/ 0 w 1248"/>
                <a:gd name="T22" fmla="*/ 0 h 812"/>
                <a:gd name="T23" fmla="*/ 1248 w 1248"/>
                <a:gd name="T24" fmla="*/ 812 h 8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48" h="812">
                  <a:moveTo>
                    <a:pt x="0" y="0"/>
                  </a:moveTo>
                  <a:lnTo>
                    <a:pt x="1246" y="0"/>
                  </a:lnTo>
                  <a:lnTo>
                    <a:pt x="1248" y="690"/>
                  </a:lnTo>
                  <a:cubicBezTo>
                    <a:pt x="1150" y="812"/>
                    <a:pt x="819" y="745"/>
                    <a:pt x="660" y="732"/>
                  </a:cubicBezTo>
                  <a:cubicBezTo>
                    <a:pt x="501" y="719"/>
                    <a:pt x="387" y="677"/>
                    <a:pt x="294" y="612"/>
                  </a:cubicBezTo>
                  <a:cubicBezTo>
                    <a:pt x="201" y="547"/>
                    <a:pt x="151" y="444"/>
                    <a:pt x="102" y="342"/>
                  </a:cubicBezTo>
                  <a:cubicBezTo>
                    <a:pt x="53" y="240"/>
                    <a:pt x="21" y="71"/>
                    <a:pt x="0" y="0"/>
                  </a:cubicBezTo>
                  <a:close/>
                </a:path>
              </a:pathLst>
            </a:custGeom>
            <a:solidFill>
              <a:srgbClr val="FF3300"/>
            </a:solidFill>
            <a:ln w="9525">
              <a:solidFill>
                <a:schemeClr val="tx1"/>
              </a:solidFill>
              <a:round/>
              <a:headEnd/>
              <a:tailEnd/>
            </a:ln>
          </p:spPr>
          <p:txBody>
            <a:bodyPr/>
            <a:lstStyle/>
            <a:p>
              <a:endParaRPr lang="en-US"/>
            </a:p>
          </p:txBody>
        </p:sp>
        <p:sp>
          <p:nvSpPr>
            <p:cNvPr id="14374" name="Freeform 22"/>
            <p:cNvSpPr>
              <a:spLocks/>
            </p:cNvSpPr>
            <p:nvPr/>
          </p:nvSpPr>
          <p:spPr bwMode="auto">
            <a:xfrm>
              <a:off x="2503" y="1160"/>
              <a:ext cx="2457" cy="534"/>
            </a:xfrm>
            <a:custGeom>
              <a:avLst/>
              <a:gdLst>
                <a:gd name="T0" fmla="*/ 915 w 2457"/>
                <a:gd name="T1" fmla="*/ 6 h 534"/>
                <a:gd name="T2" fmla="*/ 1 w 2457"/>
                <a:gd name="T3" fmla="*/ 6 h 534"/>
                <a:gd name="T4" fmla="*/ 0 w 2457"/>
                <a:gd name="T5" fmla="*/ 455 h 534"/>
                <a:gd name="T6" fmla="*/ 431 w 2457"/>
                <a:gd name="T7" fmla="*/ 482 h 534"/>
                <a:gd name="T8" fmla="*/ 699 w 2457"/>
                <a:gd name="T9" fmla="*/ 404 h 534"/>
                <a:gd name="T10" fmla="*/ 1111 w 2457"/>
                <a:gd name="T11" fmla="*/ 166 h 534"/>
                <a:gd name="T12" fmla="*/ 2223 w 2457"/>
                <a:gd name="T13" fmla="*/ 55 h 534"/>
                <a:gd name="T14" fmla="*/ 2239 w 2457"/>
                <a:gd name="T15" fmla="*/ 8 h 534"/>
                <a:gd name="T16" fmla="*/ 915 w 2457"/>
                <a:gd name="T17" fmla="*/ 6 h 5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57"/>
                <a:gd name="T28" fmla="*/ 0 h 534"/>
                <a:gd name="T29" fmla="*/ 2457 w 2457"/>
                <a:gd name="T30" fmla="*/ 534 h 5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57" h="534">
                  <a:moveTo>
                    <a:pt x="915" y="6"/>
                  </a:moveTo>
                  <a:lnTo>
                    <a:pt x="1" y="6"/>
                  </a:lnTo>
                  <a:lnTo>
                    <a:pt x="0" y="455"/>
                  </a:lnTo>
                  <a:cubicBezTo>
                    <a:pt x="72" y="534"/>
                    <a:pt x="315" y="490"/>
                    <a:pt x="431" y="482"/>
                  </a:cubicBezTo>
                  <a:cubicBezTo>
                    <a:pt x="548" y="474"/>
                    <a:pt x="586" y="457"/>
                    <a:pt x="699" y="404"/>
                  </a:cubicBezTo>
                  <a:cubicBezTo>
                    <a:pt x="812" y="351"/>
                    <a:pt x="857" y="224"/>
                    <a:pt x="1111" y="166"/>
                  </a:cubicBezTo>
                  <a:cubicBezTo>
                    <a:pt x="1365" y="108"/>
                    <a:pt x="2035" y="81"/>
                    <a:pt x="2223" y="55"/>
                  </a:cubicBezTo>
                  <a:cubicBezTo>
                    <a:pt x="2411" y="29"/>
                    <a:pt x="2457" y="16"/>
                    <a:pt x="2239" y="8"/>
                  </a:cubicBezTo>
                  <a:cubicBezTo>
                    <a:pt x="2021" y="0"/>
                    <a:pt x="1191" y="6"/>
                    <a:pt x="915" y="6"/>
                  </a:cubicBezTo>
                  <a:close/>
                </a:path>
              </a:pathLst>
            </a:custGeom>
            <a:solidFill>
              <a:srgbClr val="FF3300"/>
            </a:solidFill>
            <a:ln w="9525">
              <a:solidFill>
                <a:schemeClr val="tx1"/>
              </a:solidFill>
              <a:round/>
              <a:headEnd/>
              <a:tailEnd/>
            </a:ln>
          </p:spPr>
          <p:txBody>
            <a:bodyPr/>
            <a:lstStyle/>
            <a:p>
              <a:endParaRPr lang="en-US"/>
            </a:p>
          </p:txBody>
        </p:sp>
        <p:sp>
          <p:nvSpPr>
            <p:cNvPr id="14375" name="Text Box 23"/>
            <p:cNvSpPr txBox="1">
              <a:spLocks noChangeArrowheads="1"/>
            </p:cNvSpPr>
            <p:nvPr/>
          </p:nvSpPr>
          <p:spPr bwMode="auto">
            <a:xfrm>
              <a:off x="2601" y="1310"/>
              <a:ext cx="576" cy="231"/>
            </a:xfrm>
            <a:prstGeom prst="rect">
              <a:avLst/>
            </a:prstGeom>
            <a:noFill/>
            <a:ln w="9525">
              <a:noFill/>
              <a:miter lim="800000"/>
              <a:headEnd/>
              <a:tailEnd/>
            </a:ln>
          </p:spPr>
          <p:txBody>
            <a:bodyPr>
              <a:spAutoFit/>
            </a:bodyPr>
            <a:lstStyle/>
            <a:p>
              <a:pPr algn="ctr">
                <a:spcBef>
                  <a:spcPct val="50000"/>
                </a:spcBef>
              </a:pPr>
              <a:r>
                <a:rPr lang="en-GB" sz="1800">
                  <a:latin typeface="Arial" charset="0"/>
                </a:rPr>
                <a:t>source</a:t>
              </a:r>
              <a:endParaRPr lang="en-GB" sz="1800" baseline="-25000">
                <a:latin typeface="Arial" charset="0"/>
              </a:endParaRPr>
            </a:p>
          </p:txBody>
        </p:sp>
        <p:sp>
          <p:nvSpPr>
            <p:cNvPr id="14376" name="Text Box 24"/>
            <p:cNvSpPr txBox="1">
              <a:spLocks noChangeArrowheads="1"/>
            </p:cNvSpPr>
            <p:nvPr/>
          </p:nvSpPr>
          <p:spPr bwMode="auto">
            <a:xfrm>
              <a:off x="4953" y="1310"/>
              <a:ext cx="480" cy="231"/>
            </a:xfrm>
            <a:prstGeom prst="rect">
              <a:avLst/>
            </a:prstGeom>
            <a:noFill/>
            <a:ln w="9525">
              <a:noFill/>
              <a:miter lim="800000"/>
              <a:headEnd/>
              <a:tailEnd/>
            </a:ln>
          </p:spPr>
          <p:txBody>
            <a:bodyPr>
              <a:spAutoFit/>
            </a:bodyPr>
            <a:lstStyle/>
            <a:p>
              <a:pPr algn="ctr">
                <a:spcBef>
                  <a:spcPct val="50000"/>
                </a:spcBef>
              </a:pPr>
              <a:r>
                <a:rPr lang="en-GB" sz="1800">
                  <a:latin typeface="Arial" charset="0"/>
                </a:rPr>
                <a:t>drain</a:t>
              </a:r>
              <a:endParaRPr lang="en-GB" sz="1800" baseline="-25000">
                <a:latin typeface="Arial" charset="0"/>
              </a:endParaRPr>
            </a:p>
          </p:txBody>
        </p:sp>
        <p:sp>
          <p:nvSpPr>
            <p:cNvPr id="14377" name="Text Box 25"/>
            <p:cNvSpPr txBox="1">
              <a:spLocks noChangeArrowheads="1"/>
            </p:cNvSpPr>
            <p:nvPr/>
          </p:nvSpPr>
          <p:spPr bwMode="auto">
            <a:xfrm>
              <a:off x="3753" y="830"/>
              <a:ext cx="576" cy="231"/>
            </a:xfrm>
            <a:prstGeom prst="rect">
              <a:avLst/>
            </a:prstGeom>
            <a:noFill/>
            <a:ln w="9525">
              <a:noFill/>
              <a:miter lim="800000"/>
              <a:headEnd/>
              <a:tailEnd/>
            </a:ln>
          </p:spPr>
          <p:txBody>
            <a:bodyPr>
              <a:spAutoFit/>
            </a:bodyPr>
            <a:lstStyle/>
            <a:p>
              <a:pPr algn="ctr">
                <a:spcBef>
                  <a:spcPct val="50000"/>
                </a:spcBef>
              </a:pPr>
              <a:r>
                <a:rPr lang="en-GB" sz="1800">
                  <a:latin typeface="Arial" charset="0"/>
                </a:rPr>
                <a:t>gate</a:t>
              </a:r>
              <a:endParaRPr lang="en-GB" sz="1800" baseline="-25000">
                <a:latin typeface="Arial" charset="0"/>
              </a:endParaRPr>
            </a:p>
          </p:txBody>
        </p:sp>
        <p:sp>
          <p:nvSpPr>
            <p:cNvPr id="14378" name="Text Box 26"/>
            <p:cNvSpPr txBox="1">
              <a:spLocks noChangeArrowheads="1"/>
            </p:cNvSpPr>
            <p:nvPr/>
          </p:nvSpPr>
          <p:spPr bwMode="auto">
            <a:xfrm>
              <a:off x="3507" y="1098"/>
              <a:ext cx="576" cy="212"/>
            </a:xfrm>
            <a:prstGeom prst="rect">
              <a:avLst/>
            </a:prstGeom>
            <a:noFill/>
            <a:ln w="9525">
              <a:noFill/>
              <a:miter lim="800000"/>
              <a:headEnd/>
              <a:tailEnd/>
            </a:ln>
          </p:spPr>
          <p:txBody>
            <a:bodyPr>
              <a:spAutoFit/>
            </a:bodyPr>
            <a:lstStyle/>
            <a:p>
              <a:pPr algn="ctr">
                <a:spcBef>
                  <a:spcPct val="50000"/>
                </a:spcBef>
              </a:pPr>
              <a:r>
                <a:rPr lang="en-GB" sz="1600">
                  <a:latin typeface="Arial" charset="0"/>
                </a:rPr>
                <a:t>channel</a:t>
              </a:r>
              <a:endParaRPr lang="en-GB" sz="1600" baseline="-25000">
                <a:latin typeface="Arial" charset="0"/>
              </a:endParaRPr>
            </a:p>
          </p:txBody>
        </p:sp>
        <p:sp>
          <p:nvSpPr>
            <p:cNvPr id="14379" name="Freeform 27"/>
            <p:cNvSpPr>
              <a:spLocks/>
            </p:cNvSpPr>
            <p:nvPr/>
          </p:nvSpPr>
          <p:spPr bwMode="auto">
            <a:xfrm>
              <a:off x="2745" y="2637"/>
              <a:ext cx="1248" cy="65"/>
            </a:xfrm>
            <a:custGeom>
              <a:avLst/>
              <a:gdLst>
                <a:gd name="T0" fmla="*/ 0 w 1248"/>
                <a:gd name="T1" fmla="*/ 0 h 384"/>
                <a:gd name="T2" fmla="*/ 672 w 1248"/>
                <a:gd name="T3" fmla="*/ 0 h 384"/>
                <a:gd name="T4" fmla="*/ 864 w 1248"/>
                <a:gd name="T5" fmla="*/ 0 h 384"/>
                <a:gd name="T6" fmla="*/ 1008 w 1248"/>
                <a:gd name="T7" fmla="*/ 0 h 384"/>
                <a:gd name="T8" fmla="*/ 1248 w 1248"/>
                <a:gd name="T9" fmla="*/ 0 h 384"/>
                <a:gd name="T10" fmla="*/ 0 60000 65536"/>
                <a:gd name="T11" fmla="*/ 0 60000 65536"/>
                <a:gd name="T12" fmla="*/ 0 60000 65536"/>
                <a:gd name="T13" fmla="*/ 0 60000 65536"/>
                <a:gd name="T14" fmla="*/ 0 60000 65536"/>
                <a:gd name="T15" fmla="*/ 0 w 1248"/>
                <a:gd name="T16" fmla="*/ 0 h 384"/>
                <a:gd name="T17" fmla="*/ 1248 w 1248"/>
                <a:gd name="T18" fmla="*/ 384 h 384"/>
              </a:gdLst>
              <a:ahLst/>
              <a:cxnLst>
                <a:cxn ang="T10">
                  <a:pos x="T0" y="T1"/>
                </a:cxn>
                <a:cxn ang="T11">
                  <a:pos x="T2" y="T3"/>
                </a:cxn>
                <a:cxn ang="T12">
                  <a:pos x="T4" y="T5"/>
                </a:cxn>
                <a:cxn ang="T13">
                  <a:pos x="T6" y="T7"/>
                </a:cxn>
                <a:cxn ang="T14">
                  <a:pos x="T8" y="T9"/>
                </a:cxn>
              </a:cxnLst>
              <a:rect l="T15" t="T16" r="T17" b="T18"/>
              <a:pathLst>
                <a:path w="1248" h="384">
                  <a:moveTo>
                    <a:pt x="0" y="384"/>
                  </a:moveTo>
                  <a:lnTo>
                    <a:pt x="672" y="384"/>
                  </a:lnTo>
                  <a:cubicBezTo>
                    <a:pt x="816" y="336"/>
                    <a:pt x="808" y="160"/>
                    <a:pt x="864" y="96"/>
                  </a:cubicBezTo>
                  <a:cubicBezTo>
                    <a:pt x="920" y="32"/>
                    <a:pt x="944" y="16"/>
                    <a:pt x="1008" y="0"/>
                  </a:cubicBezTo>
                  <a:lnTo>
                    <a:pt x="1248" y="0"/>
                  </a:lnTo>
                </a:path>
              </a:pathLst>
            </a:custGeom>
            <a:noFill/>
            <a:ln w="38100" cmpd="sng">
              <a:solidFill>
                <a:schemeClr val="tx1"/>
              </a:solidFill>
              <a:round/>
              <a:headEnd/>
              <a:tailEnd/>
            </a:ln>
          </p:spPr>
          <p:txBody>
            <a:bodyPr/>
            <a:lstStyle/>
            <a:p>
              <a:endParaRPr lang="en-US"/>
            </a:p>
          </p:txBody>
        </p:sp>
        <p:sp>
          <p:nvSpPr>
            <p:cNvPr id="14380" name="Freeform 28"/>
            <p:cNvSpPr>
              <a:spLocks/>
            </p:cNvSpPr>
            <p:nvPr/>
          </p:nvSpPr>
          <p:spPr bwMode="auto">
            <a:xfrm flipH="1">
              <a:off x="4145" y="2632"/>
              <a:ext cx="1248" cy="528"/>
            </a:xfrm>
            <a:custGeom>
              <a:avLst/>
              <a:gdLst>
                <a:gd name="T0" fmla="*/ 0 w 1248"/>
                <a:gd name="T1" fmla="*/ 4906 h 384"/>
                <a:gd name="T2" fmla="*/ 672 w 1248"/>
                <a:gd name="T3" fmla="*/ 4906 h 384"/>
                <a:gd name="T4" fmla="*/ 864 w 1248"/>
                <a:gd name="T5" fmla="*/ 1229 h 384"/>
                <a:gd name="T6" fmla="*/ 1008 w 1248"/>
                <a:gd name="T7" fmla="*/ 0 h 384"/>
                <a:gd name="T8" fmla="*/ 1248 w 1248"/>
                <a:gd name="T9" fmla="*/ 0 h 384"/>
                <a:gd name="T10" fmla="*/ 0 60000 65536"/>
                <a:gd name="T11" fmla="*/ 0 60000 65536"/>
                <a:gd name="T12" fmla="*/ 0 60000 65536"/>
                <a:gd name="T13" fmla="*/ 0 60000 65536"/>
                <a:gd name="T14" fmla="*/ 0 60000 65536"/>
                <a:gd name="T15" fmla="*/ 0 w 1248"/>
                <a:gd name="T16" fmla="*/ 0 h 384"/>
                <a:gd name="T17" fmla="*/ 1248 w 1248"/>
                <a:gd name="T18" fmla="*/ 384 h 384"/>
              </a:gdLst>
              <a:ahLst/>
              <a:cxnLst>
                <a:cxn ang="T10">
                  <a:pos x="T0" y="T1"/>
                </a:cxn>
                <a:cxn ang="T11">
                  <a:pos x="T2" y="T3"/>
                </a:cxn>
                <a:cxn ang="T12">
                  <a:pos x="T4" y="T5"/>
                </a:cxn>
                <a:cxn ang="T13">
                  <a:pos x="T6" y="T7"/>
                </a:cxn>
                <a:cxn ang="T14">
                  <a:pos x="T8" y="T9"/>
                </a:cxn>
              </a:cxnLst>
              <a:rect l="T15" t="T16" r="T17" b="T18"/>
              <a:pathLst>
                <a:path w="1248" h="384">
                  <a:moveTo>
                    <a:pt x="0" y="384"/>
                  </a:moveTo>
                  <a:lnTo>
                    <a:pt x="672" y="384"/>
                  </a:lnTo>
                  <a:cubicBezTo>
                    <a:pt x="816" y="336"/>
                    <a:pt x="808" y="160"/>
                    <a:pt x="864" y="96"/>
                  </a:cubicBezTo>
                  <a:cubicBezTo>
                    <a:pt x="920" y="32"/>
                    <a:pt x="944" y="16"/>
                    <a:pt x="1008" y="0"/>
                  </a:cubicBezTo>
                  <a:lnTo>
                    <a:pt x="1248" y="0"/>
                  </a:lnTo>
                </a:path>
              </a:pathLst>
            </a:custGeom>
            <a:noFill/>
            <a:ln w="38100" cmpd="sng">
              <a:solidFill>
                <a:schemeClr val="tx1"/>
              </a:solidFill>
              <a:round/>
              <a:headEnd/>
              <a:tailEnd/>
            </a:ln>
          </p:spPr>
          <p:txBody>
            <a:bodyPr/>
            <a:lstStyle/>
            <a:p>
              <a:endParaRPr lang="en-US"/>
            </a:p>
          </p:txBody>
        </p:sp>
        <p:sp>
          <p:nvSpPr>
            <p:cNvPr id="14381" name="Line 29"/>
            <p:cNvSpPr>
              <a:spLocks noChangeShapeType="1"/>
            </p:cNvSpPr>
            <p:nvPr/>
          </p:nvSpPr>
          <p:spPr bwMode="auto">
            <a:xfrm>
              <a:off x="3817" y="2632"/>
              <a:ext cx="480" cy="0"/>
            </a:xfrm>
            <a:prstGeom prst="line">
              <a:avLst/>
            </a:prstGeom>
            <a:noFill/>
            <a:ln w="38100">
              <a:solidFill>
                <a:schemeClr val="tx1"/>
              </a:solidFill>
              <a:round/>
              <a:headEnd/>
              <a:tailEnd/>
            </a:ln>
          </p:spPr>
          <p:txBody>
            <a:bodyPr/>
            <a:lstStyle/>
            <a:p>
              <a:endParaRPr lang="en-US"/>
            </a:p>
          </p:txBody>
        </p:sp>
        <p:sp>
          <p:nvSpPr>
            <p:cNvPr id="14382" name="Text Box 30"/>
            <p:cNvSpPr txBox="1">
              <a:spLocks noChangeArrowheads="1"/>
            </p:cNvSpPr>
            <p:nvPr/>
          </p:nvSpPr>
          <p:spPr bwMode="auto">
            <a:xfrm>
              <a:off x="2409" y="2567"/>
              <a:ext cx="384" cy="231"/>
            </a:xfrm>
            <a:prstGeom prst="rect">
              <a:avLst/>
            </a:prstGeom>
            <a:noFill/>
            <a:ln w="9525">
              <a:noFill/>
              <a:miter lim="800000"/>
              <a:headEnd/>
              <a:tailEnd/>
            </a:ln>
          </p:spPr>
          <p:txBody>
            <a:bodyPr>
              <a:spAutoFit/>
            </a:bodyPr>
            <a:lstStyle/>
            <a:p>
              <a:pPr>
                <a:spcBef>
                  <a:spcPct val="50000"/>
                </a:spcBef>
              </a:pPr>
              <a:r>
                <a:rPr lang="en-GB" sz="1800">
                  <a:latin typeface="Arial" charset="0"/>
                </a:rPr>
                <a:t>BC</a:t>
              </a:r>
              <a:endParaRPr lang="en-GB" sz="1800" baseline="-25000">
                <a:latin typeface="Arial" charset="0"/>
              </a:endParaRPr>
            </a:p>
          </p:txBody>
        </p:sp>
        <p:sp>
          <p:nvSpPr>
            <p:cNvPr id="14383" name="Text Box 31"/>
            <p:cNvSpPr txBox="1">
              <a:spLocks noChangeArrowheads="1"/>
            </p:cNvSpPr>
            <p:nvPr/>
          </p:nvSpPr>
          <p:spPr bwMode="auto">
            <a:xfrm>
              <a:off x="3945" y="1914"/>
              <a:ext cx="240" cy="212"/>
            </a:xfrm>
            <a:prstGeom prst="rect">
              <a:avLst/>
            </a:prstGeom>
            <a:noFill/>
            <a:ln w="9525">
              <a:noFill/>
              <a:miter lim="800000"/>
              <a:headEnd/>
              <a:tailEnd/>
            </a:ln>
          </p:spPr>
          <p:txBody>
            <a:bodyPr>
              <a:spAutoFit/>
            </a:bodyPr>
            <a:lstStyle/>
            <a:p>
              <a:pPr algn="ctr">
                <a:spcBef>
                  <a:spcPct val="50000"/>
                </a:spcBef>
              </a:pPr>
              <a:r>
                <a:rPr lang="fr-FR" sz="1600" b="1">
                  <a:latin typeface="Arial" charset="0"/>
                </a:rPr>
                <a:t>P</a:t>
              </a:r>
              <a:endParaRPr lang="en-GB" sz="1600" b="1">
                <a:latin typeface="Arial" charset="0"/>
              </a:endParaRPr>
            </a:p>
          </p:txBody>
        </p:sp>
        <p:sp>
          <p:nvSpPr>
            <p:cNvPr id="14384" name="Text Box 32"/>
            <p:cNvSpPr txBox="1">
              <a:spLocks noChangeArrowheads="1"/>
            </p:cNvSpPr>
            <p:nvPr/>
          </p:nvSpPr>
          <p:spPr bwMode="auto">
            <a:xfrm>
              <a:off x="4746" y="2617"/>
              <a:ext cx="240" cy="212"/>
            </a:xfrm>
            <a:prstGeom prst="rect">
              <a:avLst/>
            </a:prstGeom>
            <a:noFill/>
            <a:ln w="9525">
              <a:noFill/>
              <a:miter lim="800000"/>
              <a:headEnd/>
              <a:tailEnd/>
            </a:ln>
          </p:spPr>
          <p:txBody>
            <a:bodyPr>
              <a:spAutoFit/>
            </a:bodyPr>
            <a:lstStyle/>
            <a:p>
              <a:pPr algn="ctr">
                <a:spcBef>
                  <a:spcPct val="50000"/>
                </a:spcBef>
              </a:pPr>
              <a:r>
                <a:rPr lang="fr-FR" sz="1600" b="1">
                  <a:latin typeface="Arial" charset="0"/>
                </a:rPr>
                <a:t>N</a:t>
              </a:r>
              <a:endParaRPr lang="en-GB" sz="1600" b="1">
                <a:latin typeface="Arial" charset="0"/>
              </a:endParaRPr>
            </a:p>
          </p:txBody>
        </p:sp>
        <p:sp>
          <p:nvSpPr>
            <p:cNvPr id="14385" name="Rectangle 33"/>
            <p:cNvSpPr>
              <a:spLocks noChangeArrowheads="1"/>
            </p:cNvSpPr>
            <p:nvPr/>
          </p:nvSpPr>
          <p:spPr bwMode="auto">
            <a:xfrm>
              <a:off x="5118" y="2726"/>
              <a:ext cx="336" cy="288"/>
            </a:xfrm>
            <a:prstGeom prst="rect">
              <a:avLst/>
            </a:prstGeom>
            <a:noFill/>
            <a:ln w="9525">
              <a:noFill/>
              <a:miter lim="800000"/>
              <a:headEnd/>
              <a:tailEnd/>
            </a:ln>
          </p:spPr>
          <p:txBody>
            <a:bodyPr wrap="none">
              <a:spAutoFit/>
            </a:bodyPr>
            <a:lstStyle/>
            <a:p>
              <a:r>
                <a:rPr lang="fr-FR" b="1">
                  <a:latin typeface="Arial" charset="0"/>
                </a:rPr>
                <a:t>V</a:t>
              </a:r>
              <a:r>
                <a:rPr lang="fr-FR" b="1" baseline="-25000">
                  <a:latin typeface="Arial" charset="0"/>
                </a:rPr>
                <a:t>D</a:t>
              </a:r>
              <a:endParaRPr lang="en-GB" b="1" baseline="-25000">
                <a:latin typeface="Arial" charset="0"/>
              </a:endParaRPr>
            </a:p>
          </p:txBody>
        </p:sp>
        <p:sp>
          <p:nvSpPr>
            <p:cNvPr id="14386" name="Rectangle 34"/>
            <p:cNvSpPr>
              <a:spLocks noChangeArrowheads="1"/>
            </p:cNvSpPr>
            <p:nvPr/>
          </p:nvSpPr>
          <p:spPr bwMode="auto">
            <a:xfrm>
              <a:off x="4695" y="1176"/>
              <a:ext cx="337" cy="71"/>
            </a:xfrm>
            <a:prstGeom prst="rect">
              <a:avLst/>
            </a:prstGeom>
            <a:solidFill>
              <a:srgbClr val="FF3300"/>
            </a:solidFill>
            <a:ln w="9525">
              <a:noFill/>
              <a:miter lim="800000"/>
              <a:headEnd/>
              <a:tailEnd/>
            </a:ln>
          </p:spPr>
          <p:txBody>
            <a:bodyPr wrap="none" anchor="ctr"/>
            <a:lstStyle/>
            <a:p>
              <a:endParaRPr lang="en-US"/>
            </a:p>
          </p:txBody>
        </p:sp>
        <p:sp>
          <p:nvSpPr>
            <p:cNvPr id="14387" name="AutoShape 35"/>
            <p:cNvSpPr>
              <a:spLocks noChangeArrowheads="1"/>
            </p:cNvSpPr>
            <p:nvPr/>
          </p:nvSpPr>
          <p:spPr bwMode="auto">
            <a:xfrm>
              <a:off x="3801" y="2688"/>
              <a:ext cx="207" cy="507"/>
            </a:xfrm>
            <a:prstGeom prst="downArrow">
              <a:avLst>
                <a:gd name="adj1" fmla="val 50000"/>
                <a:gd name="adj2" fmla="val 61232"/>
              </a:avLst>
            </a:prstGeom>
            <a:solidFill>
              <a:schemeClr val="hlink"/>
            </a:solidFill>
            <a:ln w="9525">
              <a:solidFill>
                <a:schemeClr val="tx1"/>
              </a:solidFill>
              <a:miter lim="800000"/>
              <a:headEnd/>
              <a:tailEnd/>
            </a:ln>
          </p:spPr>
          <p:txBody>
            <a:bodyPr wrap="none" anchor="ctr"/>
            <a:lstStyle/>
            <a:p>
              <a:endParaRPr lang="en-US"/>
            </a:p>
          </p:txBody>
        </p:sp>
        <p:sp>
          <p:nvSpPr>
            <p:cNvPr id="14388" name="Line 36"/>
            <p:cNvSpPr>
              <a:spLocks noChangeShapeType="1"/>
            </p:cNvSpPr>
            <p:nvPr/>
          </p:nvSpPr>
          <p:spPr bwMode="auto">
            <a:xfrm>
              <a:off x="5088" y="2640"/>
              <a:ext cx="0" cy="480"/>
            </a:xfrm>
            <a:prstGeom prst="line">
              <a:avLst/>
            </a:prstGeom>
            <a:noFill/>
            <a:ln w="9525">
              <a:solidFill>
                <a:schemeClr val="tx1"/>
              </a:solidFill>
              <a:miter lim="800000"/>
              <a:headEnd/>
              <a:tailEnd type="triangle" w="med" len="med"/>
            </a:ln>
          </p:spPr>
          <p:txBody>
            <a:bodyPr/>
            <a:lstStyle/>
            <a:p>
              <a:endParaRPr lang="en-US"/>
            </a:p>
          </p:txBody>
        </p:sp>
        <p:sp>
          <p:nvSpPr>
            <p:cNvPr id="14389" name="Text Box 37"/>
            <p:cNvSpPr txBox="1">
              <a:spLocks noChangeArrowheads="1"/>
            </p:cNvSpPr>
            <p:nvPr/>
          </p:nvSpPr>
          <p:spPr bwMode="auto">
            <a:xfrm>
              <a:off x="2937" y="2490"/>
              <a:ext cx="240" cy="212"/>
            </a:xfrm>
            <a:prstGeom prst="rect">
              <a:avLst/>
            </a:prstGeom>
            <a:noFill/>
            <a:ln w="9525">
              <a:noFill/>
              <a:miter lim="800000"/>
              <a:headEnd/>
              <a:tailEnd/>
            </a:ln>
          </p:spPr>
          <p:txBody>
            <a:bodyPr>
              <a:spAutoFit/>
            </a:bodyPr>
            <a:lstStyle/>
            <a:p>
              <a:pPr algn="ctr">
                <a:spcBef>
                  <a:spcPct val="50000"/>
                </a:spcBef>
              </a:pPr>
              <a:r>
                <a:rPr lang="fr-FR" sz="1600" b="1">
                  <a:latin typeface="Arial" charset="0"/>
                </a:rPr>
                <a:t>N</a:t>
              </a:r>
              <a:endParaRPr lang="en-GB" sz="1600" b="1">
                <a:latin typeface="Arial" charset="0"/>
              </a:endParaRPr>
            </a:p>
          </p:txBody>
        </p:sp>
        <p:sp>
          <p:nvSpPr>
            <p:cNvPr id="14390" name="Text Box 38"/>
            <p:cNvSpPr txBox="1">
              <a:spLocks noChangeArrowheads="1"/>
            </p:cNvSpPr>
            <p:nvPr/>
          </p:nvSpPr>
          <p:spPr bwMode="auto">
            <a:xfrm>
              <a:off x="3504" y="2400"/>
              <a:ext cx="160" cy="327"/>
            </a:xfrm>
            <a:prstGeom prst="rect">
              <a:avLst/>
            </a:prstGeom>
            <a:noFill/>
            <a:ln w="9525">
              <a:noFill/>
              <a:miter lim="800000"/>
              <a:headEnd/>
              <a:tailEnd/>
            </a:ln>
          </p:spPr>
          <p:txBody>
            <a:bodyPr>
              <a:spAutoFit/>
            </a:bodyPr>
            <a:lstStyle/>
            <a:p>
              <a:pPr>
                <a:spcBef>
                  <a:spcPct val="50000"/>
                </a:spcBef>
              </a:pPr>
              <a:r>
                <a:rPr lang="fr-FR" sz="2800">
                  <a:latin typeface="Arial" charset="0"/>
                </a:rPr>
                <a:t>-</a:t>
              </a:r>
              <a:endParaRPr lang="en-GB" sz="2800">
                <a:latin typeface="Arial" charset="0"/>
              </a:endParaRPr>
            </a:p>
          </p:txBody>
        </p:sp>
        <p:sp>
          <p:nvSpPr>
            <p:cNvPr id="14391" name="Text Box 39"/>
            <p:cNvSpPr txBox="1">
              <a:spLocks noChangeArrowheads="1"/>
            </p:cNvSpPr>
            <p:nvPr/>
          </p:nvSpPr>
          <p:spPr bwMode="auto">
            <a:xfrm>
              <a:off x="2800" y="2424"/>
              <a:ext cx="160" cy="327"/>
            </a:xfrm>
            <a:prstGeom prst="rect">
              <a:avLst/>
            </a:prstGeom>
            <a:noFill/>
            <a:ln w="9525">
              <a:noFill/>
              <a:miter lim="800000"/>
              <a:headEnd/>
              <a:tailEnd/>
            </a:ln>
          </p:spPr>
          <p:txBody>
            <a:bodyPr>
              <a:spAutoFit/>
            </a:bodyPr>
            <a:lstStyle/>
            <a:p>
              <a:pPr>
                <a:spcBef>
                  <a:spcPct val="50000"/>
                </a:spcBef>
              </a:pPr>
              <a:r>
                <a:rPr lang="fr-FR" sz="2800">
                  <a:latin typeface="Arial" charset="0"/>
                </a:rPr>
                <a:t>-</a:t>
              </a:r>
              <a:endParaRPr lang="en-GB" sz="2800">
                <a:latin typeface="Arial" charset="0"/>
              </a:endParaRPr>
            </a:p>
          </p:txBody>
        </p:sp>
        <p:sp>
          <p:nvSpPr>
            <p:cNvPr id="14392" name="Text Box 40"/>
            <p:cNvSpPr txBox="1">
              <a:spLocks noChangeArrowheads="1"/>
            </p:cNvSpPr>
            <p:nvPr/>
          </p:nvSpPr>
          <p:spPr bwMode="auto">
            <a:xfrm>
              <a:off x="3680" y="2400"/>
              <a:ext cx="160" cy="327"/>
            </a:xfrm>
            <a:prstGeom prst="rect">
              <a:avLst/>
            </a:prstGeom>
            <a:noFill/>
            <a:ln w="9525">
              <a:noFill/>
              <a:miter lim="800000"/>
              <a:headEnd/>
              <a:tailEnd/>
            </a:ln>
          </p:spPr>
          <p:txBody>
            <a:bodyPr>
              <a:spAutoFit/>
            </a:bodyPr>
            <a:lstStyle/>
            <a:p>
              <a:pPr>
                <a:spcBef>
                  <a:spcPct val="50000"/>
                </a:spcBef>
              </a:pPr>
              <a:r>
                <a:rPr lang="fr-FR" sz="2800">
                  <a:latin typeface="Arial" charset="0"/>
                </a:rPr>
                <a:t>-</a:t>
              </a:r>
              <a:endParaRPr lang="en-GB" sz="2800">
                <a:latin typeface="Arial" charset="0"/>
              </a:endParaRPr>
            </a:p>
          </p:txBody>
        </p:sp>
        <p:sp>
          <p:nvSpPr>
            <p:cNvPr id="14393" name="Text Box 41"/>
            <p:cNvSpPr txBox="1">
              <a:spLocks noChangeArrowheads="1"/>
            </p:cNvSpPr>
            <p:nvPr/>
          </p:nvSpPr>
          <p:spPr bwMode="auto">
            <a:xfrm>
              <a:off x="3176" y="2368"/>
              <a:ext cx="160" cy="327"/>
            </a:xfrm>
            <a:prstGeom prst="rect">
              <a:avLst/>
            </a:prstGeom>
            <a:noFill/>
            <a:ln w="9525">
              <a:noFill/>
              <a:miter lim="800000"/>
              <a:headEnd/>
              <a:tailEnd/>
            </a:ln>
          </p:spPr>
          <p:txBody>
            <a:bodyPr>
              <a:spAutoFit/>
            </a:bodyPr>
            <a:lstStyle/>
            <a:p>
              <a:pPr>
                <a:spcBef>
                  <a:spcPct val="50000"/>
                </a:spcBef>
              </a:pPr>
              <a:r>
                <a:rPr lang="fr-FR" sz="2800">
                  <a:latin typeface="Arial" charset="0"/>
                </a:rPr>
                <a:t>-</a:t>
              </a:r>
              <a:endParaRPr lang="en-GB" sz="2800">
                <a:latin typeface="Arial" charset="0"/>
              </a:endParaRPr>
            </a:p>
          </p:txBody>
        </p:sp>
        <p:sp>
          <p:nvSpPr>
            <p:cNvPr id="14394" name="Text Box 42"/>
            <p:cNvSpPr txBox="1">
              <a:spLocks noChangeArrowheads="1"/>
            </p:cNvSpPr>
            <p:nvPr/>
          </p:nvSpPr>
          <p:spPr bwMode="auto">
            <a:xfrm>
              <a:off x="3072" y="2432"/>
              <a:ext cx="160" cy="327"/>
            </a:xfrm>
            <a:prstGeom prst="rect">
              <a:avLst/>
            </a:prstGeom>
            <a:noFill/>
            <a:ln w="9525">
              <a:noFill/>
              <a:miter lim="800000"/>
              <a:headEnd/>
              <a:tailEnd/>
            </a:ln>
          </p:spPr>
          <p:txBody>
            <a:bodyPr>
              <a:spAutoFit/>
            </a:bodyPr>
            <a:lstStyle/>
            <a:p>
              <a:pPr>
                <a:spcBef>
                  <a:spcPct val="50000"/>
                </a:spcBef>
              </a:pPr>
              <a:r>
                <a:rPr lang="fr-FR" sz="2800">
                  <a:latin typeface="Arial" charset="0"/>
                </a:rPr>
                <a:t>-</a:t>
              </a:r>
              <a:endParaRPr lang="en-GB" sz="2800">
                <a:latin typeface="Arial" charset="0"/>
              </a:endParaRPr>
            </a:p>
          </p:txBody>
        </p:sp>
        <p:sp>
          <p:nvSpPr>
            <p:cNvPr id="14395" name="Text Box 43"/>
            <p:cNvSpPr txBox="1">
              <a:spLocks noChangeArrowheads="1"/>
            </p:cNvSpPr>
            <p:nvPr/>
          </p:nvSpPr>
          <p:spPr bwMode="auto">
            <a:xfrm>
              <a:off x="3272" y="2424"/>
              <a:ext cx="160" cy="327"/>
            </a:xfrm>
            <a:prstGeom prst="rect">
              <a:avLst/>
            </a:prstGeom>
            <a:noFill/>
            <a:ln w="9525">
              <a:noFill/>
              <a:miter lim="800000"/>
              <a:headEnd/>
              <a:tailEnd/>
            </a:ln>
          </p:spPr>
          <p:txBody>
            <a:bodyPr>
              <a:spAutoFit/>
            </a:bodyPr>
            <a:lstStyle/>
            <a:p>
              <a:pPr>
                <a:spcBef>
                  <a:spcPct val="50000"/>
                </a:spcBef>
              </a:pPr>
              <a:r>
                <a:rPr lang="fr-FR" sz="2800">
                  <a:latin typeface="Arial" charset="0"/>
                </a:rPr>
                <a:t>-</a:t>
              </a:r>
              <a:endParaRPr lang="en-GB" sz="2800">
                <a:latin typeface="Arial" charset="0"/>
              </a:endParaRPr>
            </a:p>
          </p:txBody>
        </p:sp>
        <p:sp>
          <p:nvSpPr>
            <p:cNvPr id="14396" name="Text Box 44"/>
            <p:cNvSpPr txBox="1">
              <a:spLocks noChangeArrowheads="1"/>
            </p:cNvSpPr>
            <p:nvPr/>
          </p:nvSpPr>
          <p:spPr bwMode="auto">
            <a:xfrm>
              <a:off x="3824" y="2392"/>
              <a:ext cx="160" cy="327"/>
            </a:xfrm>
            <a:prstGeom prst="rect">
              <a:avLst/>
            </a:prstGeom>
            <a:noFill/>
            <a:ln w="9525">
              <a:noFill/>
              <a:miter lim="800000"/>
              <a:headEnd/>
              <a:tailEnd/>
            </a:ln>
          </p:spPr>
          <p:txBody>
            <a:bodyPr>
              <a:spAutoFit/>
            </a:bodyPr>
            <a:lstStyle/>
            <a:p>
              <a:pPr>
                <a:spcBef>
                  <a:spcPct val="50000"/>
                </a:spcBef>
              </a:pPr>
              <a:r>
                <a:rPr lang="fr-FR" sz="2800">
                  <a:latin typeface="Arial" charset="0"/>
                </a:rPr>
                <a:t>-</a:t>
              </a:r>
              <a:endParaRPr lang="en-GB" sz="2800">
                <a:latin typeface="Arial" charset="0"/>
              </a:endParaRPr>
            </a:p>
          </p:txBody>
        </p:sp>
        <p:sp>
          <p:nvSpPr>
            <p:cNvPr id="14397" name="Text Box 45"/>
            <p:cNvSpPr txBox="1">
              <a:spLocks noChangeArrowheads="1"/>
            </p:cNvSpPr>
            <p:nvPr/>
          </p:nvSpPr>
          <p:spPr bwMode="auto">
            <a:xfrm>
              <a:off x="3984" y="2376"/>
              <a:ext cx="160" cy="327"/>
            </a:xfrm>
            <a:prstGeom prst="rect">
              <a:avLst/>
            </a:prstGeom>
            <a:noFill/>
            <a:ln w="9525">
              <a:noFill/>
              <a:miter lim="800000"/>
              <a:headEnd/>
              <a:tailEnd/>
            </a:ln>
          </p:spPr>
          <p:txBody>
            <a:bodyPr>
              <a:spAutoFit/>
            </a:bodyPr>
            <a:lstStyle/>
            <a:p>
              <a:pPr>
                <a:spcBef>
                  <a:spcPct val="50000"/>
                </a:spcBef>
              </a:pPr>
              <a:r>
                <a:rPr lang="fr-FR" sz="2800">
                  <a:latin typeface="Arial" charset="0"/>
                </a:rPr>
                <a:t>-</a:t>
              </a:r>
              <a:endParaRPr lang="en-GB" sz="2800">
                <a:latin typeface="Arial" charset="0"/>
              </a:endParaRPr>
            </a:p>
          </p:txBody>
        </p:sp>
        <p:sp>
          <p:nvSpPr>
            <p:cNvPr id="14398" name="Text Box 46"/>
            <p:cNvSpPr txBox="1">
              <a:spLocks noChangeArrowheads="1"/>
            </p:cNvSpPr>
            <p:nvPr/>
          </p:nvSpPr>
          <p:spPr bwMode="auto">
            <a:xfrm>
              <a:off x="4168" y="2392"/>
              <a:ext cx="160" cy="327"/>
            </a:xfrm>
            <a:prstGeom prst="rect">
              <a:avLst/>
            </a:prstGeom>
            <a:noFill/>
            <a:ln w="9525">
              <a:noFill/>
              <a:miter lim="800000"/>
              <a:headEnd/>
              <a:tailEnd/>
            </a:ln>
          </p:spPr>
          <p:txBody>
            <a:bodyPr>
              <a:spAutoFit/>
            </a:bodyPr>
            <a:lstStyle/>
            <a:p>
              <a:pPr>
                <a:spcBef>
                  <a:spcPct val="50000"/>
                </a:spcBef>
              </a:pPr>
              <a:r>
                <a:rPr lang="fr-FR" sz="2800">
                  <a:latin typeface="Arial" charset="0"/>
                </a:rPr>
                <a:t>-</a:t>
              </a:r>
              <a:endParaRPr lang="en-GB" sz="2800">
                <a:latin typeface="Arial" charset="0"/>
              </a:endParaRPr>
            </a:p>
          </p:txBody>
        </p:sp>
        <p:sp>
          <p:nvSpPr>
            <p:cNvPr id="14399" name="Text Box 47"/>
            <p:cNvSpPr txBox="1">
              <a:spLocks noChangeArrowheads="1"/>
            </p:cNvSpPr>
            <p:nvPr/>
          </p:nvSpPr>
          <p:spPr bwMode="auto">
            <a:xfrm>
              <a:off x="4736" y="2864"/>
              <a:ext cx="160" cy="327"/>
            </a:xfrm>
            <a:prstGeom prst="rect">
              <a:avLst/>
            </a:prstGeom>
            <a:noFill/>
            <a:ln w="9525">
              <a:noFill/>
              <a:miter lim="800000"/>
              <a:headEnd/>
              <a:tailEnd/>
            </a:ln>
          </p:spPr>
          <p:txBody>
            <a:bodyPr>
              <a:spAutoFit/>
            </a:bodyPr>
            <a:lstStyle/>
            <a:p>
              <a:pPr>
                <a:spcBef>
                  <a:spcPct val="50000"/>
                </a:spcBef>
              </a:pPr>
              <a:r>
                <a:rPr lang="fr-FR" sz="2800">
                  <a:latin typeface="Arial" charset="0"/>
                </a:rPr>
                <a:t>-</a:t>
              </a:r>
              <a:endParaRPr lang="en-GB" sz="2800">
                <a:latin typeface="Arial" charset="0"/>
              </a:endParaRPr>
            </a:p>
          </p:txBody>
        </p:sp>
        <p:sp>
          <p:nvSpPr>
            <p:cNvPr id="14400" name="Text Box 48"/>
            <p:cNvSpPr txBox="1">
              <a:spLocks noChangeArrowheads="1"/>
            </p:cNvSpPr>
            <p:nvPr/>
          </p:nvSpPr>
          <p:spPr bwMode="auto">
            <a:xfrm>
              <a:off x="4632" y="2896"/>
              <a:ext cx="184" cy="327"/>
            </a:xfrm>
            <a:prstGeom prst="rect">
              <a:avLst/>
            </a:prstGeom>
            <a:noFill/>
            <a:ln w="9525">
              <a:noFill/>
              <a:miter lim="800000"/>
              <a:headEnd/>
              <a:tailEnd/>
            </a:ln>
          </p:spPr>
          <p:txBody>
            <a:bodyPr>
              <a:spAutoFit/>
            </a:bodyPr>
            <a:lstStyle/>
            <a:p>
              <a:pPr>
                <a:spcBef>
                  <a:spcPct val="50000"/>
                </a:spcBef>
              </a:pPr>
              <a:r>
                <a:rPr lang="fr-FR" sz="2800">
                  <a:latin typeface="Arial" charset="0"/>
                </a:rPr>
                <a:t>-</a:t>
              </a:r>
              <a:endParaRPr lang="en-GB" sz="2800">
                <a:latin typeface="Arial" charset="0"/>
              </a:endParaRPr>
            </a:p>
          </p:txBody>
        </p:sp>
        <p:sp>
          <p:nvSpPr>
            <p:cNvPr id="14401" name="Text Box 49"/>
            <p:cNvSpPr txBox="1">
              <a:spLocks noChangeArrowheads="1"/>
            </p:cNvSpPr>
            <p:nvPr/>
          </p:nvSpPr>
          <p:spPr bwMode="auto">
            <a:xfrm>
              <a:off x="4856" y="2912"/>
              <a:ext cx="160" cy="327"/>
            </a:xfrm>
            <a:prstGeom prst="rect">
              <a:avLst/>
            </a:prstGeom>
            <a:noFill/>
            <a:ln w="9525">
              <a:noFill/>
              <a:miter lim="800000"/>
              <a:headEnd/>
              <a:tailEnd/>
            </a:ln>
          </p:spPr>
          <p:txBody>
            <a:bodyPr>
              <a:spAutoFit/>
            </a:bodyPr>
            <a:lstStyle/>
            <a:p>
              <a:pPr>
                <a:spcBef>
                  <a:spcPct val="50000"/>
                </a:spcBef>
              </a:pPr>
              <a:r>
                <a:rPr lang="fr-FR" sz="2800">
                  <a:latin typeface="Arial" charset="0"/>
                </a:rPr>
                <a:t>-</a:t>
              </a:r>
              <a:endParaRPr lang="en-GB" sz="2800">
                <a:latin typeface="Arial" charset="0"/>
              </a:endParaRPr>
            </a:p>
          </p:txBody>
        </p:sp>
        <p:sp>
          <p:nvSpPr>
            <p:cNvPr id="14402" name="AutoShape 50"/>
            <p:cNvSpPr>
              <a:spLocks noChangeArrowheads="1"/>
            </p:cNvSpPr>
            <p:nvPr/>
          </p:nvSpPr>
          <p:spPr bwMode="auto">
            <a:xfrm rot="-391199">
              <a:off x="3392" y="2453"/>
              <a:ext cx="384" cy="129"/>
            </a:xfrm>
            <a:prstGeom prst="notchedRightArrow">
              <a:avLst>
                <a:gd name="adj1" fmla="val 46787"/>
                <a:gd name="adj2" fmla="val 107342"/>
              </a:avLst>
            </a:prstGeom>
            <a:solidFill>
              <a:srgbClr val="FFFF00"/>
            </a:solidFill>
            <a:ln w="9525">
              <a:solidFill>
                <a:schemeClr val="tx1"/>
              </a:solidFill>
              <a:miter lim="800000"/>
              <a:headEnd/>
              <a:tailEnd/>
            </a:ln>
          </p:spPr>
          <p:txBody>
            <a:bodyPr wrap="none" anchor="ctr"/>
            <a:lstStyle/>
            <a:p>
              <a:endParaRPr lang="en-US"/>
            </a:p>
          </p:txBody>
        </p:sp>
      </p:grpSp>
      <p:sp>
        <p:nvSpPr>
          <p:cNvPr id="14343" name="Rectangle 51"/>
          <p:cNvSpPr>
            <a:spLocks noChangeArrowheads="1"/>
          </p:cNvSpPr>
          <p:nvPr/>
        </p:nvSpPr>
        <p:spPr bwMode="auto">
          <a:xfrm>
            <a:off x="1928813" y="1916113"/>
            <a:ext cx="2303462" cy="144462"/>
          </a:xfrm>
          <a:prstGeom prst="rect">
            <a:avLst/>
          </a:prstGeom>
          <a:solidFill>
            <a:srgbClr val="CC6600"/>
          </a:solidFill>
          <a:ln w="9525">
            <a:solidFill>
              <a:schemeClr val="tx1"/>
            </a:solidFill>
            <a:miter lim="800000"/>
            <a:headEnd/>
            <a:tailEnd/>
          </a:ln>
        </p:spPr>
        <p:txBody>
          <a:bodyPr wrap="none" anchor="ctr"/>
          <a:lstStyle/>
          <a:p>
            <a:endParaRPr lang="en-US"/>
          </a:p>
        </p:txBody>
      </p:sp>
      <p:grpSp>
        <p:nvGrpSpPr>
          <p:cNvPr id="3" name="Group 52"/>
          <p:cNvGrpSpPr>
            <a:grpSpLocks/>
          </p:cNvGrpSpPr>
          <p:nvPr/>
        </p:nvGrpSpPr>
        <p:grpSpPr bwMode="auto">
          <a:xfrm>
            <a:off x="4305300" y="1628775"/>
            <a:ext cx="3814763" cy="1997075"/>
            <a:chOff x="2712" y="1026"/>
            <a:chExt cx="2403" cy="1258"/>
          </a:xfrm>
        </p:grpSpPr>
        <p:grpSp>
          <p:nvGrpSpPr>
            <p:cNvPr id="14355" name="Group 53"/>
            <p:cNvGrpSpPr>
              <a:grpSpLocks/>
            </p:cNvGrpSpPr>
            <p:nvPr/>
          </p:nvGrpSpPr>
          <p:grpSpPr bwMode="auto">
            <a:xfrm>
              <a:off x="3846" y="1298"/>
              <a:ext cx="1269" cy="986"/>
              <a:chOff x="2109" y="2535"/>
              <a:chExt cx="1269" cy="986"/>
            </a:xfrm>
          </p:grpSpPr>
          <p:sp>
            <p:nvSpPr>
              <p:cNvPr id="14357" name="Rectangle 54"/>
              <p:cNvSpPr>
                <a:spLocks noChangeArrowheads="1"/>
              </p:cNvSpPr>
              <p:nvPr/>
            </p:nvSpPr>
            <p:spPr bwMode="auto">
              <a:xfrm>
                <a:off x="2485" y="2886"/>
                <a:ext cx="499" cy="635"/>
              </a:xfrm>
              <a:prstGeom prst="rect">
                <a:avLst/>
              </a:prstGeom>
              <a:noFill/>
              <a:ln w="38100">
                <a:solidFill>
                  <a:schemeClr val="folHlink"/>
                </a:solidFill>
                <a:miter lim="800000"/>
                <a:headEnd/>
                <a:tailEnd/>
              </a:ln>
            </p:spPr>
            <p:txBody>
              <a:bodyPr wrap="none" anchor="ctr"/>
              <a:lstStyle/>
              <a:p>
                <a:endParaRPr lang="en-US"/>
              </a:p>
            </p:txBody>
          </p:sp>
          <p:sp>
            <p:nvSpPr>
              <p:cNvPr id="14358" name="Text Box 55"/>
              <p:cNvSpPr txBox="1">
                <a:spLocks noChangeArrowheads="1"/>
              </p:cNvSpPr>
              <p:nvPr/>
            </p:nvSpPr>
            <p:spPr bwMode="auto">
              <a:xfrm>
                <a:off x="2109" y="2535"/>
                <a:ext cx="1269" cy="288"/>
              </a:xfrm>
              <a:prstGeom prst="rect">
                <a:avLst/>
              </a:prstGeom>
              <a:noFill/>
              <a:ln w="9525">
                <a:noFill/>
                <a:miter lim="800000"/>
                <a:headEnd/>
                <a:tailEnd/>
              </a:ln>
            </p:spPr>
            <p:txBody>
              <a:bodyPr wrap="none">
                <a:spAutoFit/>
              </a:bodyPr>
              <a:lstStyle/>
              <a:p>
                <a:r>
                  <a:rPr lang="fr-FR">
                    <a:solidFill>
                      <a:schemeClr val="folHlink"/>
                    </a:solidFill>
                    <a:latin typeface="Arial" charset="0"/>
                  </a:rPr>
                  <a:t>Gate Material</a:t>
                </a:r>
              </a:p>
            </p:txBody>
          </p:sp>
        </p:grpSp>
        <p:sp>
          <p:nvSpPr>
            <p:cNvPr id="14356" name="Freeform 56"/>
            <p:cNvSpPr>
              <a:spLocks/>
            </p:cNvSpPr>
            <p:nvPr/>
          </p:nvSpPr>
          <p:spPr bwMode="auto">
            <a:xfrm>
              <a:off x="2712" y="1026"/>
              <a:ext cx="1626" cy="252"/>
            </a:xfrm>
            <a:custGeom>
              <a:avLst/>
              <a:gdLst>
                <a:gd name="T0" fmla="*/ 4657 w 1399"/>
                <a:gd name="T1" fmla="*/ 252 h 252"/>
                <a:gd name="T2" fmla="*/ 4648 w 1399"/>
                <a:gd name="T3" fmla="*/ 0 h 252"/>
                <a:gd name="T4" fmla="*/ 0 w 1399"/>
                <a:gd name="T5" fmla="*/ 0 h 252"/>
                <a:gd name="T6" fmla="*/ 0 60000 65536"/>
                <a:gd name="T7" fmla="*/ 0 60000 65536"/>
                <a:gd name="T8" fmla="*/ 0 60000 65536"/>
                <a:gd name="T9" fmla="*/ 0 w 1399"/>
                <a:gd name="T10" fmla="*/ 0 h 252"/>
                <a:gd name="T11" fmla="*/ 1399 w 1399"/>
                <a:gd name="T12" fmla="*/ 252 h 252"/>
              </a:gdLst>
              <a:ahLst/>
              <a:cxnLst>
                <a:cxn ang="T6">
                  <a:pos x="T0" y="T1"/>
                </a:cxn>
                <a:cxn ang="T7">
                  <a:pos x="T2" y="T3"/>
                </a:cxn>
                <a:cxn ang="T8">
                  <a:pos x="T4" y="T5"/>
                </a:cxn>
              </a:cxnLst>
              <a:rect l="T9" t="T10" r="T11" b="T12"/>
              <a:pathLst>
                <a:path w="1399" h="252">
                  <a:moveTo>
                    <a:pt x="1399" y="252"/>
                  </a:moveTo>
                  <a:lnTo>
                    <a:pt x="1396" y="0"/>
                  </a:lnTo>
                  <a:lnTo>
                    <a:pt x="0" y="0"/>
                  </a:lnTo>
                </a:path>
              </a:pathLst>
            </a:custGeom>
            <a:noFill/>
            <a:ln w="38100" cmpd="sng">
              <a:solidFill>
                <a:schemeClr val="bg2"/>
              </a:solidFill>
              <a:round/>
              <a:headEnd type="none" w="med" len="med"/>
              <a:tailEnd type="triangle" w="med" len="med"/>
            </a:ln>
          </p:spPr>
          <p:txBody>
            <a:bodyPr/>
            <a:lstStyle/>
            <a:p>
              <a:endParaRPr lang="en-US"/>
            </a:p>
          </p:txBody>
        </p:sp>
      </p:grpSp>
      <p:grpSp>
        <p:nvGrpSpPr>
          <p:cNvPr id="5" name="Group 57"/>
          <p:cNvGrpSpPr>
            <a:grpSpLocks/>
          </p:cNvGrpSpPr>
          <p:nvPr/>
        </p:nvGrpSpPr>
        <p:grpSpPr bwMode="auto">
          <a:xfrm>
            <a:off x="3800475" y="2133600"/>
            <a:ext cx="5845175" cy="2676525"/>
            <a:chOff x="2394" y="1344"/>
            <a:chExt cx="3682" cy="1686"/>
          </a:xfrm>
        </p:grpSpPr>
        <p:sp>
          <p:nvSpPr>
            <p:cNvPr id="14351" name="Rectangle 58"/>
            <p:cNvSpPr>
              <a:spLocks noChangeArrowheads="1"/>
            </p:cNvSpPr>
            <p:nvPr/>
          </p:nvSpPr>
          <p:spPr bwMode="auto">
            <a:xfrm>
              <a:off x="4926" y="2010"/>
              <a:ext cx="590" cy="408"/>
            </a:xfrm>
            <a:prstGeom prst="rect">
              <a:avLst/>
            </a:prstGeom>
            <a:noFill/>
            <a:ln w="38100">
              <a:solidFill>
                <a:srgbClr val="CC6600"/>
              </a:solidFill>
              <a:miter lim="800000"/>
              <a:headEnd/>
              <a:tailEnd/>
            </a:ln>
          </p:spPr>
          <p:txBody>
            <a:bodyPr wrap="none" anchor="ctr"/>
            <a:lstStyle/>
            <a:p>
              <a:endParaRPr lang="en-US"/>
            </a:p>
          </p:txBody>
        </p:sp>
        <p:grpSp>
          <p:nvGrpSpPr>
            <p:cNvPr id="14352" name="Group 59"/>
            <p:cNvGrpSpPr>
              <a:grpSpLocks/>
            </p:cNvGrpSpPr>
            <p:nvPr/>
          </p:nvGrpSpPr>
          <p:grpSpPr bwMode="auto">
            <a:xfrm>
              <a:off x="2394" y="1344"/>
              <a:ext cx="3682" cy="1686"/>
              <a:chOff x="2394" y="1344"/>
              <a:chExt cx="3682" cy="1686"/>
            </a:xfrm>
          </p:grpSpPr>
          <p:sp>
            <p:nvSpPr>
              <p:cNvPr id="14353" name="Text Box 60"/>
              <p:cNvSpPr txBox="1">
                <a:spLocks noChangeArrowheads="1"/>
              </p:cNvSpPr>
              <p:nvPr/>
            </p:nvSpPr>
            <p:spPr bwMode="auto">
              <a:xfrm>
                <a:off x="4435" y="2432"/>
                <a:ext cx="1641" cy="288"/>
              </a:xfrm>
              <a:prstGeom prst="rect">
                <a:avLst/>
              </a:prstGeom>
              <a:noFill/>
              <a:ln w="9525">
                <a:noFill/>
                <a:miter lim="800000"/>
                <a:headEnd/>
                <a:tailEnd/>
              </a:ln>
            </p:spPr>
            <p:txBody>
              <a:bodyPr wrap="none">
                <a:spAutoFit/>
              </a:bodyPr>
              <a:lstStyle/>
              <a:p>
                <a:r>
                  <a:rPr lang="fr-FR" b="1">
                    <a:solidFill>
                      <a:srgbClr val="CC6600"/>
                    </a:solidFill>
                    <a:latin typeface="Arial" charset="0"/>
                  </a:rPr>
                  <a:t>Oxide Thickness</a:t>
                </a:r>
              </a:p>
            </p:txBody>
          </p:sp>
          <p:sp>
            <p:nvSpPr>
              <p:cNvPr id="14354" name="Freeform 61"/>
              <p:cNvSpPr>
                <a:spLocks/>
              </p:cNvSpPr>
              <p:nvPr/>
            </p:nvSpPr>
            <p:spPr bwMode="auto">
              <a:xfrm>
                <a:off x="2394" y="1344"/>
                <a:ext cx="2715" cy="1686"/>
              </a:xfrm>
              <a:custGeom>
                <a:avLst/>
                <a:gdLst>
                  <a:gd name="T0" fmla="*/ 2715 w 2715"/>
                  <a:gd name="T1" fmla="*/ 1017 h 1752"/>
                  <a:gd name="T2" fmla="*/ 2160 w 2715"/>
                  <a:gd name="T3" fmla="*/ 1289 h 1752"/>
                  <a:gd name="T4" fmla="*/ 0 w 2715"/>
                  <a:gd name="T5" fmla="*/ 0 h 1752"/>
                  <a:gd name="T6" fmla="*/ 0 60000 65536"/>
                  <a:gd name="T7" fmla="*/ 0 60000 65536"/>
                  <a:gd name="T8" fmla="*/ 0 60000 65536"/>
                  <a:gd name="T9" fmla="*/ 0 w 2715"/>
                  <a:gd name="T10" fmla="*/ 0 h 1752"/>
                  <a:gd name="T11" fmla="*/ 2715 w 2715"/>
                  <a:gd name="T12" fmla="*/ 1752 h 1752"/>
                </a:gdLst>
                <a:ahLst/>
                <a:cxnLst>
                  <a:cxn ang="T6">
                    <a:pos x="T0" y="T1"/>
                  </a:cxn>
                  <a:cxn ang="T7">
                    <a:pos x="T2" y="T3"/>
                  </a:cxn>
                  <a:cxn ang="T8">
                    <a:pos x="T4" y="T5"/>
                  </a:cxn>
                </a:cxnLst>
                <a:rect l="T9" t="T10" r="T11" b="T12"/>
                <a:pathLst>
                  <a:path w="2715" h="1752">
                    <a:moveTo>
                      <a:pt x="2715" y="1382"/>
                    </a:moveTo>
                    <a:lnTo>
                      <a:pt x="2160" y="1752"/>
                    </a:lnTo>
                    <a:lnTo>
                      <a:pt x="0" y="0"/>
                    </a:lnTo>
                  </a:path>
                </a:pathLst>
              </a:custGeom>
              <a:noFill/>
              <a:ln w="38100" cmpd="sng">
                <a:solidFill>
                  <a:srgbClr val="CC6600"/>
                </a:solidFill>
                <a:round/>
                <a:headEnd type="none" w="med" len="med"/>
                <a:tailEnd type="triangle" w="med" len="med"/>
              </a:ln>
            </p:spPr>
            <p:txBody>
              <a:bodyPr/>
              <a:lstStyle/>
              <a:p>
                <a:endParaRPr lang="en-US"/>
              </a:p>
            </p:txBody>
          </p:sp>
        </p:grpSp>
      </p:grpSp>
      <p:grpSp>
        <p:nvGrpSpPr>
          <p:cNvPr id="7" name="Group 62"/>
          <p:cNvGrpSpPr>
            <a:grpSpLocks/>
          </p:cNvGrpSpPr>
          <p:nvPr/>
        </p:nvGrpSpPr>
        <p:grpSpPr bwMode="auto">
          <a:xfrm>
            <a:off x="3019425" y="1628775"/>
            <a:ext cx="6886575" cy="3638550"/>
            <a:chOff x="1902" y="1026"/>
            <a:chExt cx="4338" cy="2292"/>
          </a:xfrm>
        </p:grpSpPr>
        <p:sp>
          <p:nvSpPr>
            <p:cNvPr id="14347" name="Rectangle 63"/>
            <p:cNvSpPr>
              <a:spLocks noChangeArrowheads="1"/>
            </p:cNvSpPr>
            <p:nvPr/>
          </p:nvSpPr>
          <p:spPr bwMode="auto">
            <a:xfrm>
              <a:off x="5628" y="1785"/>
              <a:ext cx="544" cy="408"/>
            </a:xfrm>
            <a:prstGeom prst="rect">
              <a:avLst/>
            </a:prstGeom>
            <a:noFill/>
            <a:ln w="38100">
              <a:solidFill>
                <a:srgbClr val="99CC00"/>
              </a:solidFill>
              <a:miter lim="800000"/>
              <a:headEnd/>
              <a:tailEnd/>
            </a:ln>
          </p:spPr>
          <p:txBody>
            <a:bodyPr wrap="none" anchor="ctr"/>
            <a:lstStyle/>
            <a:p>
              <a:endParaRPr lang="en-US"/>
            </a:p>
          </p:txBody>
        </p:sp>
        <p:sp>
          <p:nvSpPr>
            <p:cNvPr id="14348" name="Text Box 64"/>
            <p:cNvSpPr txBox="1">
              <a:spLocks noChangeArrowheads="1"/>
            </p:cNvSpPr>
            <p:nvPr/>
          </p:nvSpPr>
          <p:spPr bwMode="auto">
            <a:xfrm>
              <a:off x="5288" y="1026"/>
              <a:ext cx="952" cy="518"/>
            </a:xfrm>
            <a:prstGeom prst="rect">
              <a:avLst/>
            </a:prstGeom>
            <a:noFill/>
            <a:ln w="9525">
              <a:noFill/>
              <a:miter lim="800000"/>
              <a:headEnd/>
              <a:tailEnd/>
            </a:ln>
          </p:spPr>
          <p:txBody>
            <a:bodyPr>
              <a:spAutoFit/>
            </a:bodyPr>
            <a:lstStyle/>
            <a:p>
              <a:r>
                <a:rPr lang="fr-FR">
                  <a:solidFill>
                    <a:srgbClr val="99CC00"/>
                  </a:solidFill>
                  <a:latin typeface="Arial" charset="0"/>
                </a:rPr>
                <a:t>Channel Doping</a:t>
              </a:r>
            </a:p>
          </p:txBody>
        </p:sp>
        <p:sp>
          <p:nvSpPr>
            <p:cNvPr id="14349" name="Freeform 65"/>
            <p:cNvSpPr>
              <a:spLocks/>
            </p:cNvSpPr>
            <p:nvPr/>
          </p:nvSpPr>
          <p:spPr bwMode="auto">
            <a:xfrm>
              <a:off x="1902" y="1626"/>
              <a:ext cx="4008" cy="1692"/>
            </a:xfrm>
            <a:custGeom>
              <a:avLst/>
              <a:gdLst>
                <a:gd name="T0" fmla="*/ 3996 w 4008"/>
                <a:gd name="T1" fmla="*/ 624 h 1692"/>
                <a:gd name="T2" fmla="*/ 4008 w 4008"/>
                <a:gd name="T3" fmla="*/ 1692 h 1692"/>
                <a:gd name="T4" fmla="*/ 1872 w 4008"/>
                <a:gd name="T5" fmla="*/ 1692 h 1692"/>
                <a:gd name="T6" fmla="*/ 0 w 4008"/>
                <a:gd name="T7" fmla="*/ 0 h 1692"/>
                <a:gd name="T8" fmla="*/ 0 60000 65536"/>
                <a:gd name="T9" fmla="*/ 0 60000 65536"/>
                <a:gd name="T10" fmla="*/ 0 60000 65536"/>
                <a:gd name="T11" fmla="*/ 0 60000 65536"/>
                <a:gd name="T12" fmla="*/ 0 w 4008"/>
                <a:gd name="T13" fmla="*/ 0 h 1692"/>
                <a:gd name="T14" fmla="*/ 4008 w 4008"/>
                <a:gd name="T15" fmla="*/ 1692 h 1692"/>
              </a:gdLst>
              <a:ahLst/>
              <a:cxnLst>
                <a:cxn ang="T8">
                  <a:pos x="T0" y="T1"/>
                </a:cxn>
                <a:cxn ang="T9">
                  <a:pos x="T2" y="T3"/>
                </a:cxn>
                <a:cxn ang="T10">
                  <a:pos x="T4" y="T5"/>
                </a:cxn>
                <a:cxn ang="T11">
                  <a:pos x="T6" y="T7"/>
                </a:cxn>
              </a:cxnLst>
              <a:rect l="T12" t="T13" r="T14" b="T15"/>
              <a:pathLst>
                <a:path w="4008" h="1692">
                  <a:moveTo>
                    <a:pt x="3996" y="624"/>
                  </a:moveTo>
                  <a:lnTo>
                    <a:pt x="4008" y="1692"/>
                  </a:lnTo>
                  <a:lnTo>
                    <a:pt x="1872" y="1692"/>
                  </a:lnTo>
                  <a:lnTo>
                    <a:pt x="0" y="0"/>
                  </a:lnTo>
                </a:path>
              </a:pathLst>
            </a:custGeom>
            <a:noFill/>
            <a:ln w="38100" cmpd="sng">
              <a:solidFill>
                <a:srgbClr val="99CC00"/>
              </a:solidFill>
              <a:round/>
              <a:headEnd type="none" w="med" len="med"/>
              <a:tailEnd type="triangle" w="med" len="med"/>
            </a:ln>
          </p:spPr>
          <p:txBody>
            <a:bodyPr/>
            <a:lstStyle/>
            <a:p>
              <a:endParaRPr lang="en-US"/>
            </a:p>
          </p:txBody>
        </p:sp>
        <p:sp>
          <p:nvSpPr>
            <p:cNvPr id="14350" name="Rectangle 66"/>
            <p:cNvSpPr>
              <a:spLocks noChangeArrowheads="1"/>
            </p:cNvSpPr>
            <p:nvPr/>
          </p:nvSpPr>
          <p:spPr bwMode="auto">
            <a:xfrm>
              <a:off x="4889" y="1570"/>
              <a:ext cx="544" cy="408"/>
            </a:xfrm>
            <a:prstGeom prst="rect">
              <a:avLst/>
            </a:prstGeom>
            <a:noFill/>
            <a:ln w="38100">
              <a:solidFill>
                <a:srgbClr val="99CC00"/>
              </a:solidFill>
              <a:miter lim="800000"/>
              <a:headEnd/>
              <a:tailEnd/>
            </a:ln>
          </p:spPr>
          <p:txBody>
            <a:bodyPr wrap="none" anchor="ct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pPr eaLnBrk="1" hangingPunct="1">
              <a:defRPr/>
            </a:pPr>
            <a:r>
              <a:rPr lang="fr-FR" sz="3000" smtClean="0"/>
              <a:t>On State Current (I</a:t>
            </a:r>
            <a:r>
              <a:rPr lang="fr-FR" sz="3000" baseline="-25000" smtClean="0"/>
              <a:t>on</a:t>
            </a:r>
            <a:r>
              <a:rPr lang="fr-FR" sz="3000" smtClean="0"/>
              <a:t>)</a:t>
            </a:r>
          </a:p>
        </p:txBody>
      </p:sp>
      <p:pic>
        <p:nvPicPr>
          <p:cNvPr id="15363" name="Picture 3"/>
          <p:cNvPicPr>
            <a:picLocks noGrp="1" noChangeAspect="1" noChangeArrowheads="1"/>
          </p:cNvPicPr>
          <p:nvPr>
            <p:ph sz="half" idx="4294967295"/>
          </p:nvPr>
        </p:nvPicPr>
        <p:blipFill>
          <a:blip r:embed="rId3" cstate="print"/>
          <a:srcRect/>
          <a:stretch>
            <a:fillRect/>
          </a:stretch>
        </p:blipFill>
        <p:spPr>
          <a:xfrm>
            <a:off x="5024438" y="1125538"/>
            <a:ext cx="4392612" cy="3898900"/>
          </a:xfrm>
          <a:noFill/>
          <a:ln w="38100">
            <a:solidFill>
              <a:schemeClr val="accent2"/>
            </a:solidFill>
          </a:ln>
        </p:spPr>
      </p:pic>
      <p:sp>
        <p:nvSpPr>
          <p:cNvPr id="15364" name="Freeform 4"/>
          <p:cNvSpPr>
            <a:spLocks/>
          </p:cNvSpPr>
          <p:nvPr/>
        </p:nvSpPr>
        <p:spPr bwMode="auto">
          <a:xfrm>
            <a:off x="5024438" y="3789363"/>
            <a:ext cx="1944687" cy="708025"/>
          </a:xfrm>
          <a:custGeom>
            <a:avLst/>
            <a:gdLst>
              <a:gd name="T0" fmla="*/ 0 w 1225"/>
              <a:gd name="T1" fmla="*/ 2147483647 h 446"/>
              <a:gd name="T2" fmla="*/ 2147483647 w 1225"/>
              <a:gd name="T3" fmla="*/ 2147483647 h 446"/>
              <a:gd name="T4" fmla="*/ 2147483647 w 1225"/>
              <a:gd name="T5" fmla="*/ 2147483647 h 446"/>
              <a:gd name="T6" fmla="*/ 2147483647 w 1225"/>
              <a:gd name="T7" fmla="*/ 2147483647 h 446"/>
              <a:gd name="T8" fmla="*/ 2147483647 w 1225"/>
              <a:gd name="T9" fmla="*/ 0 h 446"/>
              <a:gd name="T10" fmla="*/ 0 60000 65536"/>
              <a:gd name="T11" fmla="*/ 0 60000 65536"/>
              <a:gd name="T12" fmla="*/ 0 60000 65536"/>
              <a:gd name="T13" fmla="*/ 0 60000 65536"/>
              <a:gd name="T14" fmla="*/ 0 60000 65536"/>
              <a:gd name="T15" fmla="*/ 0 w 1225"/>
              <a:gd name="T16" fmla="*/ 0 h 446"/>
              <a:gd name="T17" fmla="*/ 1225 w 1225"/>
              <a:gd name="T18" fmla="*/ 446 h 446"/>
            </a:gdLst>
            <a:ahLst/>
            <a:cxnLst>
              <a:cxn ang="T10">
                <a:pos x="T0" y="T1"/>
              </a:cxn>
              <a:cxn ang="T11">
                <a:pos x="T2" y="T3"/>
              </a:cxn>
              <a:cxn ang="T12">
                <a:pos x="T4" y="T5"/>
              </a:cxn>
              <a:cxn ang="T13">
                <a:pos x="T6" y="T7"/>
              </a:cxn>
              <a:cxn ang="T14">
                <a:pos x="T8" y="T9"/>
              </a:cxn>
            </a:cxnLst>
            <a:rect l="T15" t="T16" r="T17" b="T18"/>
            <a:pathLst>
              <a:path w="1225" h="446">
                <a:moveTo>
                  <a:pt x="0" y="408"/>
                </a:moveTo>
                <a:cubicBezTo>
                  <a:pt x="272" y="427"/>
                  <a:pt x="545" y="446"/>
                  <a:pt x="681" y="408"/>
                </a:cubicBezTo>
                <a:cubicBezTo>
                  <a:pt x="817" y="370"/>
                  <a:pt x="742" y="226"/>
                  <a:pt x="817" y="181"/>
                </a:cubicBezTo>
                <a:cubicBezTo>
                  <a:pt x="892" y="136"/>
                  <a:pt x="1066" y="166"/>
                  <a:pt x="1134" y="136"/>
                </a:cubicBezTo>
                <a:cubicBezTo>
                  <a:pt x="1202" y="106"/>
                  <a:pt x="1213" y="53"/>
                  <a:pt x="1225" y="0"/>
                </a:cubicBezTo>
              </a:path>
            </a:pathLst>
          </a:custGeom>
          <a:noFill/>
          <a:ln w="28575" cap="flat" cmpd="sng">
            <a:solidFill>
              <a:srgbClr val="FFFF00"/>
            </a:solidFill>
            <a:prstDash val="dash"/>
            <a:round/>
            <a:headEnd/>
            <a:tailEnd/>
          </a:ln>
        </p:spPr>
        <p:txBody>
          <a:bodyPr/>
          <a:lstStyle/>
          <a:p>
            <a:endParaRPr lang="en-US"/>
          </a:p>
        </p:txBody>
      </p:sp>
      <p:sp>
        <p:nvSpPr>
          <p:cNvPr id="15365" name="Freeform 5"/>
          <p:cNvSpPr>
            <a:spLocks/>
          </p:cNvSpPr>
          <p:nvPr/>
        </p:nvSpPr>
        <p:spPr bwMode="auto">
          <a:xfrm flipH="1">
            <a:off x="7616825" y="3789363"/>
            <a:ext cx="1944688" cy="708025"/>
          </a:xfrm>
          <a:custGeom>
            <a:avLst/>
            <a:gdLst>
              <a:gd name="T0" fmla="*/ 0 w 1225"/>
              <a:gd name="T1" fmla="*/ 2147483647 h 446"/>
              <a:gd name="T2" fmla="*/ 2147483647 w 1225"/>
              <a:gd name="T3" fmla="*/ 2147483647 h 446"/>
              <a:gd name="T4" fmla="*/ 2147483647 w 1225"/>
              <a:gd name="T5" fmla="*/ 2147483647 h 446"/>
              <a:gd name="T6" fmla="*/ 2147483647 w 1225"/>
              <a:gd name="T7" fmla="*/ 2147483647 h 446"/>
              <a:gd name="T8" fmla="*/ 2147483647 w 1225"/>
              <a:gd name="T9" fmla="*/ 0 h 446"/>
              <a:gd name="T10" fmla="*/ 0 60000 65536"/>
              <a:gd name="T11" fmla="*/ 0 60000 65536"/>
              <a:gd name="T12" fmla="*/ 0 60000 65536"/>
              <a:gd name="T13" fmla="*/ 0 60000 65536"/>
              <a:gd name="T14" fmla="*/ 0 60000 65536"/>
              <a:gd name="T15" fmla="*/ 0 w 1225"/>
              <a:gd name="T16" fmla="*/ 0 h 446"/>
              <a:gd name="T17" fmla="*/ 1225 w 1225"/>
              <a:gd name="T18" fmla="*/ 446 h 446"/>
            </a:gdLst>
            <a:ahLst/>
            <a:cxnLst>
              <a:cxn ang="T10">
                <a:pos x="T0" y="T1"/>
              </a:cxn>
              <a:cxn ang="T11">
                <a:pos x="T2" y="T3"/>
              </a:cxn>
              <a:cxn ang="T12">
                <a:pos x="T4" y="T5"/>
              </a:cxn>
              <a:cxn ang="T13">
                <a:pos x="T6" y="T7"/>
              </a:cxn>
              <a:cxn ang="T14">
                <a:pos x="T8" y="T9"/>
              </a:cxn>
            </a:cxnLst>
            <a:rect l="T15" t="T16" r="T17" b="T18"/>
            <a:pathLst>
              <a:path w="1225" h="446">
                <a:moveTo>
                  <a:pt x="0" y="408"/>
                </a:moveTo>
                <a:cubicBezTo>
                  <a:pt x="272" y="427"/>
                  <a:pt x="545" y="446"/>
                  <a:pt x="681" y="408"/>
                </a:cubicBezTo>
                <a:cubicBezTo>
                  <a:pt x="817" y="370"/>
                  <a:pt x="742" y="226"/>
                  <a:pt x="817" y="181"/>
                </a:cubicBezTo>
                <a:cubicBezTo>
                  <a:pt x="892" y="136"/>
                  <a:pt x="1066" y="166"/>
                  <a:pt x="1134" y="136"/>
                </a:cubicBezTo>
                <a:cubicBezTo>
                  <a:pt x="1202" y="106"/>
                  <a:pt x="1213" y="53"/>
                  <a:pt x="1225" y="0"/>
                </a:cubicBezTo>
              </a:path>
            </a:pathLst>
          </a:custGeom>
          <a:noFill/>
          <a:ln w="28575" cap="flat" cmpd="sng">
            <a:solidFill>
              <a:srgbClr val="FFFF00"/>
            </a:solidFill>
            <a:prstDash val="dash"/>
            <a:round/>
            <a:headEnd/>
            <a:tailEnd/>
          </a:ln>
        </p:spPr>
        <p:txBody>
          <a:bodyPr/>
          <a:lstStyle/>
          <a:p>
            <a:endParaRPr lang="en-US"/>
          </a:p>
        </p:txBody>
      </p:sp>
      <p:sp>
        <p:nvSpPr>
          <p:cNvPr id="15366" name="Line 6"/>
          <p:cNvSpPr>
            <a:spLocks noChangeShapeType="1"/>
          </p:cNvSpPr>
          <p:nvPr/>
        </p:nvSpPr>
        <p:spPr bwMode="auto">
          <a:xfrm>
            <a:off x="6969125" y="4221163"/>
            <a:ext cx="647700" cy="0"/>
          </a:xfrm>
          <a:prstGeom prst="line">
            <a:avLst/>
          </a:prstGeom>
          <a:noFill/>
          <a:ln w="57150">
            <a:solidFill>
              <a:srgbClr val="FFFF00"/>
            </a:solidFill>
            <a:round/>
            <a:headEnd type="triangle" w="med" len="med"/>
            <a:tailEnd type="triangle" w="med" len="med"/>
          </a:ln>
        </p:spPr>
        <p:txBody>
          <a:bodyPr/>
          <a:lstStyle/>
          <a:p>
            <a:endParaRPr lang="en-US"/>
          </a:p>
        </p:txBody>
      </p:sp>
      <p:sp>
        <p:nvSpPr>
          <p:cNvPr id="15367" name="Line 7"/>
          <p:cNvSpPr>
            <a:spLocks noChangeShapeType="1"/>
          </p:cNvSpPr>
          <p:nvPr/>
        </p:nvSpPr>
        <p:spPr bwMode="auto">
          <a:xfrm>
            <a:off x="6897688" y="2852738"/>
            <a:ext cx="792162" cy="0"/>
          </a:xfrm>
          <a:prstGeom prst="line">
            <a:avLst/>
          </a:prstGeom>
          <a:noFill/>
          <a:ln w="38100">
            <a:solidFill>
              <a:schemeClr val="tx1"/>
            </a:solidFill>
            <a:round/>
            <a:headEnd type="triangle" w="med" len="med"/>
            <a:tailEnd type="triangle" w="med" len="med"/>
          </a:ln>
        </p:spPr>
        <p:txBody>
          <a:bodyPr/>
          <a:lstStyle/>
          <a:p>
            <a:endParaRPr lang="en-US"/>
          </a:p>
        </p:txBody>
      </p:sp>
      <p:sp>
        <p:nvSpPr>
          <p:cNvPr id="15368" name="Text Box 8"/>
          <p:cNvSpPr txBox="1">
            <a:spLocks noChangeArrowheads="1"/>
          </p:cNvSpPr>
          <p:nvPr/>
        </p:nvSpPr>
        <p:spPr bwMode="auto">
          <a:xfrm>
            <a:off x="6969125" y="2851150"/>
            <a:ext cx="787400" cy="457200"/>
          </a:xfrm>
          <a:prstGeom prst="rect">
            <a:avLst/>
          </a:prstGeom>
          <a:noFill/>
          <a:ln w="9525">
            <a:noFill/>
            <a:miter lim="800000"/>
            <a:headEnd/>
            <a:tailEnd/>
          </a:ln>
        </p:spPr>
        <p:txBody>
          <a:bodyPr wrap="none">
            <a:spAutoFit/>
          </a:bodyPr>
          <a:lstStyle/>
          <a:p>
            <a:r>
              <a:rPr lang="fr-FR" b="1">
                <a:latin typeface="Arial" charset="0"/>
              </a:rPr>
              <a:t>L</a:t>
            </a:r>
            <a:r>
              <a:rPr lang="fr-FR" b="1" baseline="-25000">
                <a:latin typeface="Arial" charset="0"/>
              </a:rPr>
              <a:t>gate</a:t>
            </a:r>
          </a:p>
        </p:txBody>
      </p:sp>
      <p:sp>
        <p:nvSpPr>
          <p:cNvPr id="119817" name="Text Box 9"/>
          <p:cNvSpPr txBox="1">
            <a:spLocks noChangeArrowheads="1"/>
          </p:cNvSpPr>
          <p:nvPr/>
        </p:nvSpPr>
        <p:spPr bwMode="auto">
          <a:xfrm>
            <a:off x="5024438" y="3860800"/>
            <a:ext cx="1217612" cy="457200"/>
          </a:xfrm>
          <a:prstGeom prst="rect">
            <a:avLst/>
          </a:prstGeom>
          <a:noFill/>
          <a:ln w="9525">
            <a:noFill/>
            <a:miter lim="800000"/>
            <a:headEnd/>
            <a:tailEnd/>
          </a:ln>
          <a:effectLst/>
        </p:spPr>
        <p:txBody>
          <a:bodyPr wrap="none">
            <a:spAutoFit/>
          </a:bodyPr>
          <a:lstStyle/>
          <a:p>
            <a:pPr>
              <a:defRPr/>
            </a:pPr>
            <a:r>
              <a:rPr lang="fr-FR" b="1">
                <a:solidFill>
                  <a:srgbClr val="FFFF00"/>
                </a:solidFill>
                <a:effectLst>
                  <a:outerShdw blurRad="38100" dist="38100" dir="2700000" algn="tl">
                    <a:srgbClr val="C0C0C0"/>
                  </a:outerShdw>
                </a:effectLst>
                <a:latin typeface="Arial" charset="0"/>
              </a:rPr>
              <a:t>Source</a:t>
            </a:r>
          </a:p>
        </p:txBody>
      </p:sp>
      <p:sp>
        <p:nvSpPr>
          <p:cNvPr id="119818" name="Text Box 10"/>
          <p:cNvSpPr txBox="1">
            <a:spLocks noChangeArrowheads="1"/>
          </p:cNvSpPr>
          <p:nvPr/>
        </p:nvSpPr>
        <p:spPr bwMode="auto">
          <a:xfrm>
            <a:off x="8408988" y="3908425"/>
            <a:ext cx="963612" cy="457200"/>
          </a:xfrm>
          <a:prstGeom prst="rect">
            <a:avLst/>
          </a:prstGeom>
          <a:noFill/>
          <a:ln w="9525">
            <a:noFill/>
            <a:miter lim="800000"/>
            <a:headEnd/>
            <a:tailEnd/>
          </a:ln>
          <a:effectLst/>
        </p:spPr>
        <p:txBody>
          <a:bodyPr wrap="none">
            <a:spAutoFit/>
          </a:bodyPr>
          <a:lstStyle/>
          <a:p>
            <a:pPr>
              <a:defRPr/>
            </a:pPr>
            <a:r>
              <a:rPr lang="fr-FR" b="1">
                <a:solidFill>
                  <a:srgbClr val="FFFF00"/>
                </a:solidFill>
                <a:effectLst>
                  <a:outerShdw blurRad="38100" dist="38100" dir="2700000" algn="tl">
                    <a:srgbClr val="C0C0C0"/>
                  </a:outerShdw>
                </a:effectLst>
                <a:latin typeface="Arial" charset="0"/>
              </a:rPr>
              <a:t>Drain</a:t>
            </a:r>
          </a:p>
        </p:txBody>
      </p:sp>
      <p:sp>
        <p:nvSpPr>
          <p:cNvPr id="119819" name="Text Box 11"/>
          <p:cNvSpPr txBox="1">
            <a:spLocks noChangeArrowheads="1"/>
          </p:cNvSpPr>
          <p:nvPr/>
        </p:nvSpPr>
        <p:spPr bwMode="auto">
          <a:xfrm>
            <a:off x="6824663" y="1773238"/>
            <a:ext cx="862012" cy="457200"/>
          </a:xfrm>
          <a:prstGeom prst="rect">
            <a:avLst/>
          </a:prstGeom>
          <a:noFill/>
          <a:ln w="9525">
            <a:noFill/>
            <a:miter lim="800000"/>
            <a:headEnd/>
            <a:tailEnd/>
          </a:ln>
          <a:effectLst/>
        </p:spPr>
        <p:txBody>
          <a:bodyPr wrap="none">
            <a:spAutoFit/>
          </a:bodyPr>
          <a:lstStyle/>
          <a:p>
            <a:pPr>
              <a:defRPr/>
            </a:pPr>
            <a:r>
              <a:rPr lang="fr-FR" b="1">
                <a:solidFill>
                  <a:srgbClr val="FFFF00"/>
                </a:solidFill>
                <a:effectLst>
                  <a:outerShdw blurRad="38100" dist="38100" dir="2700000" algn="tl">
                    <a:srgbClr val="C0C0C0"/>
                  </a:outerShdw>
                </a:effectLst>
                <a:latin typeface="Arial" charset="0"/>
              </a:rPr>
              <a:t>Gate</a:t>
            </a:r>
          </a:p>
        </p:txBody>
      </p:sp>
      <p:sp>
        <p:nvSpPr>
          <p:cNvPr id="15372" name="Rectangle 12"/>
          <p:cNvSpPr>
            <a:spLocks noChangeArrowheads="1"/>
          </p:cNvSpPr>
          <p:nvPr/>
        </p:nvSpPr>
        <p:spPr bwMode="auto">
          <a:xfrm>
            <a:off x="0" y="3314700"/>
            <a:ext cx="9906000" cy="0"/>
          </a:xfrm>
          <a:prstGeom prst="rect">
            <a:avLst/>
          </a:prstGeom>
          <a:noFill/>
          <a:ln w="9525">
            <a:noFill/>
            <a:miter lim="800000"/>
            <a:headEnd/>
            <a:tailEnd/>
          </a:ln>
        </p:spPr>
        <p:txBody>
          <a:bodyPr wrap="none" anchor="ctr">
            <a:spAutoFit/>
          </a:bodyPr>
          <a:lstStyle/>
          <a:p>
            <a:endParaRPr lang="en-US"/>
          </a:p>
        </p:txBody>
      </p:sp>
      <p:sp>
        <p:nvSpPr>
          <p:cNvPr id="15373" name="Rectangle 13"/>
          <p:cNvSpPr>
            <a:spLocks noChangeArrowheads="1"/>
          </p:cNvSpPr>
          <p:nvPr/>
        </p:nvSpPr>
        <p:spPr bwMode="auto">
          <a:xfrm>
            <a:off x="0" y="3224213"/>
            <a:ext cx="9906000" cy="0"/>
          </a:xfrm>
          <a:prstGeom prst="rect">
            <a:avLst/>
          </a:prstGeom>
          <a:noFill/>
          <a:ln w="9525">
            <a:noFill/>
            <a:miter lim="800000"/>
            <a:headEnd/>
            <a:tailEnd/>
          </a:ln>
        </p:spPr>
        <p:txBody>
          <a:bodyPr wrap="none" anchor="ctr">
            <a:spAutoFit/>
          </a:bodyPr>
          <a:lstStyle/>
          <a:p>
            <a:endParaRPr lang="en-US"/>
          </a:p>
        </p:txBody>
      </p:sp>
      <p:sp>
        <p:nvSpPr>
          <p:cNvPr id="15374" name="Rectangle 14"/>
          <p:cNvSpPr>
            <a:spLocks noChangeArrowheads="1"/>
          </p:cNvSpPr>
          <p:nvPr/>
        </p:nvSpPr>
        <p:spPr bwMode="auto">
          <a:xfrm>
            <a:off x="0" y="3257550"/>
            <a:ext cx="9906000" cy="0"/>
          </a:xfrm>
          <a:prstGeom prst="rect">
            <a:avLst/>
          </a:prstGeom>
          <a:noFill/>
          <a:ln w="9525">
            <a:noFill/>
            <a:miter lim="800000"/>
            <a:headEnd/>
            <a:tailEnd/>
          </a:ln>
        </p:spPr>
        <p:txBody>
          <a:bodyPr wrap="none" anchor="ctr">
            <a:spAutoFit/>
          </a:bodyPr>
          <a:lstStyle/>
          <a:p>
            <a:endParaRPr lang="en-US"/>
          </a:p>
        </p:txBody>
      </p:sp>
      <p:pic>
        <p:nvPicPr>
          <p:cNvPr id="15375" name="Object 15"/>
          <p:cNvPicPr>
            <a:picLocks noChangeAspect="1" noChangeArrowheads="1"/>
          </p:cNvPicPr>
          <p:nvPr/>
        </p:nvPicPr>
        <p:blipFill>
          <a:blip r:embed="rId4" cstate="print"/>
          <a:srcRect/>
          <a:stretch>
            <a:fillRect/>
          </a:stretch>
        </p:blipFill>
        <p:spPr bwMode="auto">
          <a:xfrm>
            <a:off x="488950" y="1196975"/>
            <a:ext cx="1223963" cy="677863"/>
          </a:xfrm>
          <a:prstGeom prst="rect">
            <a:avLst/>
          </a:prstGeom>
          <a:noFill/>
          <a:ln w="38100">
            <a:solidFill>
              <a:schemeClr val="accent2"/>
            </a:solidFill>
            <a:miter lim="800000"/>
            <a:headEnd/>
            <a:tailEnd/>
          </a:ln>
        </p:spPr>
      </p:pic>
      <p:sp>
        <p:nvSpPr>
          <p:cNvPr id="15376" name="Rectangle 16"/>
          <p:cNvSpPr>
            <a:spLocks noChangeArrowheads="1"/>
          </p:cNvSpPr>
          <p:nvPr/>
        </p:nvSpPr>
        <p:spPr bwMode="auto">
          <a:xfrm>
            <a:off x="0" y="3224213"/>
            <a:ext cx="9906000" cy="0"/>
          </a:xfrm>
          <a:prstGeom prst="rect">
            <a:avLst/>
          </a:prstGeom>
          <a:noFill/>
          <a:ln w="9525">
            <a:noFill/>
            <a:miter lim="800000"/>
            <a:headEnd/>
            <a:tailEnd/>
          </a:ln>
        </p:spPr>
        <p:txBody>
          <a:bodyPr wrap="none" anchor="ctr">
            <a:spAutoFit/>
          </a:bodyPr>
          <a:lstStyle/>
          <a:p>
            <a:endParaRPr lang="en-US"/>
          </a:p>
        </p:txBody>
      </p:sp>
      <p:sp>
        <p:nvSpPr>
          <p:cNvPr id="15377" name="Rectangle 17"/>
          <p:cNvSpPr>
            <a:spLocks noChangeArrowheads="1"/>
          </p:cNvSpPr>
          <p:nvPr/>
        </p:nvSpPr>
        <p:spPr bwMode="auto">
          <a:xfrm>
            <a:off x="0" y="3233738"/>
            <a:ext cx="9906000" cy="0"/>
          </a:xfrm>
          <a:prstGeom prst="rect">
            <a:avLst/>
          </a:prstGeom>
          <a:noFill/>
          <a:ln w="9525">
            <a:noFill/>
            <a:miter lim="800000"/>
            <a:headEnd/>
            <a:tailEnd/>
          </a:ln>
        </p:spPr>
        <p:txBody>
          <a:bodyPr wrap="none" anchor="ctr">
            <a:spAutoFit/>
          </a:bodyPr>
          <a:lstStyle/>
          <a:p>
            <a:endParaRPr lang="en-US"/>
          </a:p>
        </p:txBody>
      </p:sp>
      <p:sp>
        <p:nvSpPr>
          <p:cNvPr id="15378" name="Rectangle 18"/>
          <p:cNvSpPr>
            <a:spLocks noChangeArrowheads="1"/>
          </p:cNvSpPr>
          <p:nvPr/>
        </p:nvSpPr>
        <p:spPr bwMode="auto">
          <a:xfrm>
            <a:off x="0" y="3233738"/>
            <a:ext cx="9906000" cy="0"/>
          </a:xfrm>
          <a:prstGeom prst="rect">
            <a:avLst/>
          </a:prstGeom>
          <a:noFill/>
          <a:ln w="9525">
            <a:noFill/>
            <a:miter lim="800000"/>
            <a:headEnd/>
            <a:tailEnd/>
          </a:ln>
        </p:spPr>
        <p:txBody>
          <a:bodyPr wrap="none" anchor="ctr">
            <a:spAutoFit/>
          </a:bodyPr>
          <a:lstStyle/>
          <a:p>
            <a:endParaRPr lang="en-US"/>
          </a:p>
        </p:txBody>
      </p:sp>
      <p:pic>
        <p:nvPicPr>
          <p:cNvPr id="119827" name="Object 19"/>
          <p:cNvPicPr>
            <a:picLocks noChangeAspect="1" noChangeArrowheads="1"/>
          </p:cNvPicPr>
          <p:nvPr/>
        </p:nvPicPr>
        <p:blipFill>
          <a:blip r:embed="rId5" cstate="print"/>
          <a:srcRect/>
          <a:stretch>
            <a:fillRect/>
          </a:stretch>
        </p:blipFill>
        <p:spPr bwMode="auto">
          <a:xfrm>
            <a:off x="200025" y="4868863"/>
            <a:ext cx="4657725" cy="947737"/>
          </a:xfrm>
          <a:prstGeom prst="rect">
            <a:avLst/>
          </a:prstGeom>
          <a:solidFill>
            <a:srgbClr val="FFFF00"/>
          </a:solidFill>
          <a:ln w="9525">
            <a:noFill/>
            <a:miter lim="800000"/>
            <a:headEnd/>
            <a:tailEnd/>
          </a:ln>
        </p:spPr>
      </p:pic>
      <p:sp>
        <p:nvSpPr>
          <p:cNvPr id="15380" name="Line 20"/>
          <p:cNvSpPr>
            <a:spLocks noChangeShapeType="1"/>
          </p:cNvSpPr>
          <p:nvPr/>
        </p:nvSpPr>
        <p:spPr bwMode="auto">
          <a:xfrm>
            <a:off x="6969125" y="3789363"/>
            <a:ext cx="0" cy="1008062"/>
          </a:xfrm>
          <a:prstGeom prst="line">
            <a:avLst/>
          </a:prstGeom>
          <a:noFill/>
          <a:ln w="38100">
            <a:solidFill>
              <a:srgbClr val="FFFF00"/>
            </a:solidFill>
            <a:prstDash val="sysDot"/>
            <a:round/>
            <a:headEnd/>
            <a:tailEnd/>
          </a:ln>
        </p:spPr>
        <p:txBody>
          <a:bodyPr/>
          <a:lstStyle/>
          <a:p>
            <a:endParaRPr lang="en-US"/>
          </a:p>
        </p:txBody>
      </p:sp>
      <p:sp>
        <p:nvSpPr>
          <p:cNvPr id="15381" name="Line 21"/>
          <p:cNvSpPr>
            <a:spLocks noChangeShapeType="1"/>
          </p:cNvSpPr>
          <p:nvPr/>
        </p:nvSpPr>
        <p:spPr bwMode="auto">
          <a:xfrm>
            <a:off x="7616825" y="3789363"/>
            <a:ext cx="0" cy="1008062"/>
          </a:xfrm>
          <a:prstGeom prst="line">
            <a:avLst/>
          </a:prstGeom>
          <a:noFill/>
          <a:ln w="38100">
            <a:solidFill>
              <a:srgbClr val="FFFF00"/>
            </a:solidFill>
            <a:prstDash val="sysDot"/>
            <a:round/>
            <a:headEnd/>
            <a:tailEnd/>
          </a:ln>
        </p:spPr>
        <p:txBody>
          <a:bodyPr/>
          <a:lstStyle/>
          <a:p>
            <a:endParaRPr lang="en-US"/>
          </a:p>
        </p:txBody>
      </p:sp>
      <p:sp>
        <p:nvSpPr>
          <p:cNvPr id="15382" name="Text Box 22"/>
          <p:cNvSpPr txBox="1">
            <a:spLocks noChangeArrowheads="1"/>
          </p:cNvSpPr>
          <p:nvPr/>
        </p:nvSpPr>
        <p:spPr bwMode="auto">
          <a:xfrm>
            <a:off x="7104063" y="4267200"/>
            <a:ext cx="369887" cy="457200"/>
          </a:xfrm>
          <a:prstGeom prst="rect">
            <a:avLst/>
          </a:prstGeom>
          <a:noFill/>
          <a:ln w="9525">
            <a:noFill/>
            <a:miter lim="800000"/>
            <a:headEnd/>
            <a:tailEnd/>
          </a:ln>
        </p:spPr>
        <p:txBody>
          <a:bodyPr wrap="none">
            <a:spAutoFit/>
          </a:bodyPr>
          <a:lstStyle/>
          <a:p>
            <a:r>
              <a:rPr lang="fr-FR" b="1">
                <a:solidFill>
                  <a:srgbClr val="FFFF00"/>
                </a:solidFill>
                <a:latin typeface="Arial" charset="0"/>
              </a:rPr>
              <a:t>L</a:t>
            </a:r>
          </a:p>
        </p:txBody>
      </p:sp>
      <p:grpSp>
        <p:nvGrpSpPr>
          <p:cNvPr id="2" name="Group 23"/>
          <p:cNvGrpSpPr>
            <a:grpSpLocks/>
          </p:cNvGrpSpPr>
          <p:nvPr/>
        </p:nvGrpSpPr>
        <p:grpSpPr bwMode="auto">
          <a:xfrm>
            <a:off x="273050" y="1989138"/>
            <a:ext cx="1439863" cy="1439862"/>
            <a:chOff x="172" y="1253"/>
            <a:chExt cx="907" cy="907"/>
          </a:xfrm>
        </p:grpSpPr>
        <p:pic>
          <p:nvPicPr>
            <p:cNvPr id="15397" name="Object 24"/>
            <p:cNvPicPr>
              <a:picLocks noChangeAspect="1" noChangeArrowheads="1"/>
            </p:cNvPicPr>
            <p:nvPr/>
          </p:nvPicPr>
          <p:blipFill>
            <a:blip r:embed="rId6" cstate="print"/>
            <a:srcRect/>
            <a:stretch>
              <a:fillRect/>
            </a:stretch>
          </p:blipFill>
          <p:spPr bwMode="auto">
            <a:xfrm>
              <a:off x="262" y="1797"/>
              <a:ext cx="680" cy="291"/>
            </a:xfrm>
            <a:prstGeom prst="rect">
              <a:avLst/>
            </a:prstGeom>
            <a:noFill/>
            <a:ln w="9525">
              <a:noFill/>
              <a:miter lim="800000"/>
              <a:headEnd/>
              <a:tailEnd/>
            </a:ln>
          </p:spPr>
        </p:pic>
        <p:pic>
          <p:nvPicPr>
            <p:cNvPr id="15398" name="Object 25"/>
            <p:cNvPicPr>
              <a:picLocks noChangeAspect="1" noChangeArrowheads="1"/>
            </p:cNvPicPr>
            <p:nvPr/>
          </p:nvPicPr>
          <p:blipFill>
            <a:blip r:embed="rId7" cstate="print"/>
            <a:srcRect/>
            <a:stretch>
              <a:fillRect/>
            </a:stretch>
          </p:blipFill>
          <p:spPr bwMode="auto">
            <a:xfrm>
              <a:off x="308" y="1344"/>
              <a:ext cx="544" cy="397"/>
            </a:xfrm>
            <a:prstGeom prst="rect">
              <a:avLst/>
            </a:prstGeom>
            <a:noFill/>
            <a:ln w="9525">
              <a:noFill/>
              <a:miter lim="800000"/>
              <a:headEnd/>
              <a:tailEnd/>
            </a:ln>
          </p:spPr>
        </p:pic>
        <p:sp>
          <p:nvSpPr>
            <p:cNvPr id="15399" name="Rectangle 26"/>
            <p:cNvSpPr>
              <a:spLocks noChangeArrowheads="1"/>
            </p:cNvSpPr>
            <p:nvPr/>
          </p:nvSpPr>
          <p:spPr bwMode="auto">
            <a:xfrm>
              <a:off x="172" y="1253"/>
              <a:ext cx="907" cy="907"/>
            </a:xfrm>
            <a:prstGeom prst="rect">
              <a:avLst/>
            </a:prstGeom>
            <a:noFill/>
            <a:ln w="28575">
              <a:solidFill>
                <a:schemeClr val="accent2"/>
              </a:solidFill>
              <a:miter lim="800000"/>
              <a:headEnd/>
              <a:tailEnd/>
            </a:ln>
          </p:spPr>
          <p:txBody>
            <a:bodyPr wrap="none" anchor="ctr"/>
            <a:lstStyle/>
            <a:p>
              <a:endParaRPr lang="en-US"/>
            </a:p>
          </p:txBody>
        </p:sp>
      </p:grpSp>
      <p:grpSp>
        <p:nvGrpSpPr>
          <p:cNvPr id="3" name="Group 27"/>
          <p:cNvGrpSpPr>
            <a:grpSpLocks/>
          </p:cNvGrpSpPr>
          <p:nvPr/>
        </p:nvGrpSpPr>
        <p:grpSpPr bwMode="auto">
          <a:xfrm>
            <a:off x="1928813" y="1916113"/>
            <a:ext cx="1871662" cy="1368425"/>
            <a:chOff x="1215" y="1207"/>
            <a:chExt cx="1179" cy="862"/>
          </a:xfrm>
        </p:grpSpPr>
        <p:pic>
          <p:nvPicPr>
            <p:cNvPr id="15395" name="Object 28"/>
            <p:cNvPicPr>
              <a:picLocks noChangeAspect="1" noChangeArrowheads="1"/>
            </p:cNvPicPr>
            <p:nvPr/>
          </p:nvPicPr>
          <p:blipFill>
            <a:blip r:embed="rId8" cstate="print"/>
            <a:srcRect/>
            <a:stretch>
              <a:fillRect/>
            </a:stretch>
          </p:blipFill>
          <p:spPr bwMode="auto">
            <a:xfrm>
              <a:off x="1623" y="1344"/>
              <a:ext cx="771" cy="543"/>
            </a:xfrm>
            <a:prstGeom prst="rect">
              <a:avLst/>
            </a:prstGeom>
            <a:noFill/>
            <a:ln w="9525">
              <a:noFill/>
              <a:miter lim="800000"/>
              <a:headEnd/>
              <a:tailEnd/>
            </a:ln>
          </p:spPr>
        </p:pic>
        <p:sp>
          <p:nvSpPr>
            <p:cNvPr id="15396" name="AutoShape 29"/>
            <p:cNvSpPr>
              <a:spLocks noChangeArrowheads="1"/>
            </p:cNvSpPr>
            <p:nvPr/>
          </p:nvSpPr>
          <p:spPr bwMode="auto">
            <a:xfrm>
              <a:off x="1215" y="1207"/>
              <a:ext cx="272" cy="862"/>
            </a:xfrm>
            <a:prstGeom prst="rightArrow">
              <a:avLst>
                <a:gd name="adj1" fmla="val 50000"/>
                <a:gd name="adj2" fmla="val 25000"/>
              </a:avLst>
            </a:prstGeom>
            <a:solidFill>
              <a:schemeClr val="accent2"/>
            </a:solidFill>
            <a:ln w="9525">
              <a:solidFill>
                <a:schemeClr val="accent2"/>
              </a:solidFill>
              <a:miter lim="800000"/>
              <a:headEnd/>
              <a:tailEnd/>
            </a:ln>
          </p:spPr>
          <p:txBody>
            <a:bodyPr wrap="none" anchor="ctr"/>
            <a:lstStyle/>
            <a:p>
              <a:endParaRPr lang="en-US"/>
            </a:p>
          </p:txBody>
        </p:sp>
      </p:grpSp>
      <p:grpSp>
        <p:nvGrpSpPr>
          <p:cNvPr id="4" name="Group 30"/>
          <p:cNvGrpSpPr>
            <a:grpSpLocks/>
          </p:cNvGrpSpPr>
          <p:nvPr/>
        </p:nvGrpSpPr>
        <p:grpSpPr bwMode="auto">
          <a:xfrm>
            <a:off x="128588" y="3644900"/>
            <a:ext cx="4681537" cy="1081088"/>
            <a:chOff x="81" y="2296"/>
            <a:chExt cx="2949" cy="681"/>
          </a:xfrm>
        </p:grpSpPr>
        <p:pic>
          <p:nvPicPr>
            <p:cNvPr id="15393" name="Object 31"/>
            <p:cNvPicPr>
              <a:picLocks noChangeAspect="1" noChangeArrowheads="1"/>
            </p:cNvPicPr>
            <p:nvPr/>
          </p:nvPicPr>
          <p:blipFill>
            <a:blip r:embed="rId9" cstate="print"/>
            <a:srcRect/>
            <a:stretch>
              <a:fillRect/>
            </a:stretch>
          </p:blipFill>
          <p:spPr bwMode="auto">
            <a:xfrm>
              <a:off x="81" y="2296"/>
              <a:ext cx="2949" cy="427"/>
            </a:xfrm>
            <a:prstGeom prst="rect">
              <a:avLst/>
            </a:prstGeom>
            <a:noFill/>
            <a:ln w="38100">
              <a:solidFill>
                <a:srgbClr val="FF3300"/>
              </a:solidFill>
              <a:miter lim="800000"/>
              <a:headEnd/>
              <a:tailEnd/>
            </a:ln>
          </p:spPr>
        </p:pic>
        <p:sp>
          <p:nvSpPr>
            <p:cNvPr id="15394" name="AutoShape 32"/>
            <p:cNvSpPr>
              <a:spLocks noChangeArrowheads="1"/>
            </p:cNvSpPr>
            <p:nvPr/>
          </p:nvSpPr>
          <p:spPr bwMode="auto">
            <a:xfrm>
              <a:off x="1033" y="2795"/>
              <a:ext cx="907" cy="182"/>
            </a:xfrm>
            <a:prstGeom prst="downArrow">
              <a:avLst>
                <a:gd name="adj1" fmla="val 50000"/>
                <a:gd name="adj2" fmla="val 25000"/>
              </a:avLst>
            </a:prstGeom>
            <a:solidFill>
              <a:srgbClr val="FF3300"/>
            </a:solidFill>
            <a:ln w="9525">
              <a:noFill/>
              <a:miter lim="800000"/>
              <a:headEnd/>
              <a:tailEnd/>
            </a:ln>
          </p:spPr>
          <p:txBody>
            <a:bodyPr wrap="none" anchor="ctr"/>
            <a:lstStyle/>
            <a:p>
              <a:endParaRPr lang="en-US"/>
            </a:p>
          </p:txBody>
        </p:sp>
      </p:grpSp>
      <p:sp>
        <p:nvSpPr>
          <p:cNvPr id="119841" name="Freeform 33"/>
          <p:cNvSpPr>
            <a:spLocks/>
          </p:cNvSpPr>
          <p:nvPr/>
        </p:nvSpPr>
        <p:spPr bwMode="auto">
          <a:xfrm>
            <a:off x="6969125" y="3827463"/>
            <a:ext cx="720725" cy="177800"/>
          </a:xfrm>
          <a:custGeom>
            <a:avLst/>
            <a:gdLst>
              <a:gd name="T0" fmla="*/ 0 w 454"/>
              <a:gd name="T1" fmla="*/ 0 h 181"/>
              <a:gd name="T2" fmla="*/ 0 w 454"/>
              <a:gd name="T3" fmla="*/ 2147483647 h 181"/>
              <a:gd name="T4" fmla="*/ 2147483647 w 454"/>
              <a:gd name="T5" fmla="*/ 0 h 181"/>
              <a:gd name="T6" fmla="*/ 0 w 454"/>
              <a:gd name="T7" fmla="*/ 0 h 181"/>
              <a:gd name="T8" fmla="*/ 0 60000 65536"/>
              <a:gd name="T9" fmla="*/ 0 60000 65536"/>
              <a:gd name="T10" fmla="*/ 0 60000 65536"/>
              <a:gd name="T11" fmla="*/ 0 60000 65536"/>
              <a:gd name="T12" fmla="*/ 0 w 454"/>
              <a:gd name="T13" fmla="*/ 0 h 181"/>
              <a:gd name="T14" fmla="*/ 454 w 454"/>
              <a:gd name="T15" fmla="*/ 181 h 181"/>
            </a:gdLst>
            <a:ahLst/>
            <a:cxnLst>
              <a:cxn ang="T8">
                <a:pos x="T0" y="T1"/>
              </a:cxn>
              <a:cxn ang="T9">
                <a:pos x="T2" y="T3"/>
              </a:cxn>
              <a:cxn ang="T10">
                <a:pos x="T4" y="T5"/>
              </a:cxn>
              <a:cxn ang="T11">
                <a:pos x="T6" y="T7"/>
              </a:cxn>
            </a:cxnLst>
            <a:rect l="T12" t="T13" r="T14" b="T15"/>
            <a:pathLst>
              <a:path w="454" h="181">
                <a:moveTo>
                  <a:pt x="0" y="0"/>
                </a:moveTo>
                <a:lnTo>
                  <a:pt x="0" y="181"/>
                </a:lnTo>
                <a:lnTo>
                  <a:pt x="454" y="0"/>
                </a:lnTo>
                <a:lnTo>
                  <a:pt x="0" y="0"/>
                </a:lnTo>
                <a:close/>
              </a:path>
            </a:pathLst>
          </a:custGeom>
          <a:solidFill>
            <a:srgbClr val="FF3300"/>
          </a:solidFill>
          <a:ln w="9525">
            <a:noFill/>
            <a:round/>
            <a:headEnd/>
            <a:tailEnd/>
          </a:ln>
        </p:spPr>
        <p:txBody>
          <a:bodyPr/>
          <a:lstStyle/>
          <a:p>
            <a:endParaRPr lang="en-US"/>
          </a:p>
        </p:txBody>
      </p:sp>
      <p:grpSp>
        <p:nvGrpSpPr>
          <p:cNvPr id="5" name="Group 34"/>
          <p:cNvGrpSpPr>
            <a:grpSpLocks/>
          </p:cNvGrpSpPr>
          <p:nvPr/>
        </p:nvGrpSpPr>
        <p:grpSpPr bwMode="auto">
          <a:xfrm>
            <a:off x="5221288" y="2152650"/>
            <a:ext cx="1963737" cy="1636713"/>
            <a:chOff x="3289" y="1356"/>
            <a:chExt cx="1237" cy="1031"/>
          </a:xfrm>
        </p:grpSpPr>
        <p:sp>
          <p:nvSpPr>
            <p:cNvPr id="15391" name="Line 35"/>
            <p:cNvSpPr>
              <a:spLocks noChangeShapeType="1"/>
            </p:cNvSpPr>
            <p:nvPr/>
          </p:nvSpPr>
          <p:spPr bwMode="auto">
            <a:xfrm>
              <a:off x="3755" y="1661"/>
              <a:ext cx="771" cy="726"/>
            </a:xfrm>
            <a:prstGeom prst="line">
              <a:avLst/>
            </a:prstGeom>
            <a:noFill/>
            <a:ln w="38100">
              <a:solidFill>
                <a:srgbClr val="FF3300"/>
              </a:solidFill>
              <a:round/>
              <a:headEnd/>
              <a:tailEnd type="triangle" w="med" len="med"/>
            </a:ln>
          </p:spPr>
          <p:txBody>
            <a:bodyPr/>
            <a:lstStyle/>
            <a:p>
              <a:endParaRPr lang="en-US"/>
            </a:p>
          </p:txBody>
        </p:sp>
        <p:sp>
          <p:nvSpPr>
            <p:cNvPr id="15392" name="Text Box 36"/>
            <p:cNvSpPr txBox="1">
              <a:spLocks noChangeArrowheads="1"/>
            </p:cNvSpPr>
            <p:nvPr/>
          </p:nvSpPr>
          <p:spPr bwMode="auto">
            <a:xfrm>
              <a:off x="3289" y="1356"/>
              <a:ext cx="703" cy="288"/>
            </a:xfrm>
            <a:prstGeom prst="rect">
              <a:avLst/>
            </a:prstGeom>
            <a:noFill/>
            <a:ln w="9525">
              <a:noFill/>
              <a:miter lim="800000"/>
              <a:headEnd/>
              <a:tailEnd/>
            </a:ln>
          </p:spPr>
          <p:txBody>
            <a:bodyPr wrap="none">
              <a:spAutoFit/>
            </a:bodyPr>
            <a:lstStyle/>
            <a:p>
              <a:r>
                <a:rPr lang="fr-FR">
                  <a:solidFill>
                    <a:srgbClr val="FF3300"/>
                  </a:solidFill>
                  <a:latin typeface="Arial" charset="0"/>
                </a:rPr>
                <a:t>Vg-Vth</a:t>
              </a:r>
            </a:p>
          </p:txBody>
        </p:sp>
      </p:grpSp>
      <p:grpSp>
        <p:nvGrpSpPr>
          <p:cNvPr id="6" name="Group 37"/>
          <p:cNvGrpSpPr>
            <a:grpSpLocks/>
          </p:cNvGrpSpPr>
          <p:nvPr/>
        </p:nvGrpSpPr>
        <p:grpSpPr bwMode="auto">
          <a:xfrm>
            <a:off x="7689850" y="2205038"/>
            <a:ext cx="1844675" cy="1584325"/>
            <a:chOff x="4844" y="1389"/>
            <a:chExt cx="1162" cy="998"/>
          </a:xfrm>
        </p:grpSpPr>
        <p:sp>
          <p:nvSpPr>
            <p:cNvPr id="15389" name="Line 38"/>
            <p:cNvSpPr>
              <a:spLocks noChangeShapeType="1"/>
            </p:cNvSpPr>
            <p:nvPr/>
          </p:nvSpPr>
          <p:spPr bwMode="auto">
            <a:xfrm flipH="1">
              <a:off x="4844" y="1752"/>
              <a:ext cx="454" cy="635"/>
            </a:xfrm>
            <a:prstGeom prst="line">
              <a:avLst/>
            </a:prstGeom>
            <a:noFill/>
            <a:ln w="38100">
              <a:solidFill>
                <a:srgbClr val="FF3300"/>
              </a:solidFill>
              <a:round/>
              <a:headEnd/>
              <a:tailEnd type="triangle" w="med" len="med"/>
            </a:ln>
          </p:spPr>
          <p:txBody>
            <a:bodyPr/>
            <a:lstStyle/>
            <a:p>
              <a:endParaRPr lang="en-US"/>
            </a:p>
          </p:txBody>
        </p:sp>
        <p:sp>
          <p:nvSpPr>
            <p:cNvPr id="15390" name="Text Box 39"/>
            <p:cNvSpPr txBox="1">
              <a:spLocks noChangeArrowheads="1"/>
            </p:cNvSpPr>
            <p:nvPr/>
          </p:nvSpPr>
          <p:spPr bwMode="auto">
            <a:xfrm>
              <a:off x="4934" y="1389"/>
              <a:ext cx="1072" cy="288"/>
            </a:xfrm>
            <a:prstGeom prst="rect">
              <a:avLst/>
            </a:prstGeom>
            <a:noFill/>
            <a:ln w="9525">
              <a:noFill/>
              <a:miter lim="800000"/>
              <a:headEnd/>
              <a:tailEnd/>
            </a:ln>
          </p:spPr>
          <p:txBody>
            <a:bodyPr wrap="none">
              <a:spAutoFit/>
            </a:bodyPr>
            <a:lstStyle/>
            <a:p>
              <a:r>
                <a:rPr lang="fr-FR">
                  <a:solidFill>
                    <a:srgbClr val="FF3300"/>
                  </a:solidFill>
                  <a:latin typeface="Arial" charset="0"/>
                </a:rPr>
                <a:t>Vg-Vth-V</a:t>
              </a:r>
              <a:r>
                <a:rPr lang="fr-FR" baseline="-25000">
                  <a:solidFill>
                    <a:srgbClr val="FF3300"/>
                  </a:solidFill>
                  <a:latin typeface="Arial" charset="0"/>
                </a:rPr>
                <a:t>DS</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9841"/>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198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4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pPr eaLnBrk="1" hangingPunct="1">
              <a:defRPr/>
            </a:pPr>
            <a:r>
              <a:rPr lang="fr-FR" sz="3000" smtClean="0"/>
              <a:t>Off – State Current (I</a:t>
            </a:r>
            <a:r>
              <a:rPr lang="fr-FR" sz="3000" baseline="-25000" smtClean="0"/>
              <a:t>off</a:t>
            </a:r>
            <a:r>
              <a:rPr lang="fr-FR" sz="3000" smtClean="0"/>
              <a:t>)</a:t>
            </a:r>
          </a:p>
        </p:txBody>
      </p:sp>
      <p:grpSp>
        <p:nvGrpSpPr>
          <p:cNvPr id="16387" name="Group 3"/>
          <p:cNvGrpSpPr>
            <a:grpSpLocks/>
          </p:cNvGrpSpPr>
          <p:nvPr/>
        </p:nvGrpSpPr>
        <p:grpSpPr bwMode="auto">
          <a:xfrm>
            <a:off x="415925" y="1052513"/>
            <a:ext cx="5360988" cy="1762125"/>
            <a:chOff x="384" y="96"/>
            <a:chExt cx="3377" cy="1110"/>
          </a:xfrm>
        </p:grpSpPr>
        <p:sp>
          <p:nvSpPr>
            <p:cNvPr id="16419" name="Line 4"/>
            <p:cNvSpPr>
              <a:spLocks noChangeShapeType="1"/>
            </p:cNvSpPr>
            <p:nvPr/>
          </p:nvSpPr>
          <p:spPr bwMode="auto">
            <a:xfrm>
              <a:off x="528" y="864"/>
              <a:ext cx="480" cy="0"/>
            </a:xfrm>
            <a:prstGeom prst="line">
              <a:avLst/>
            </a:prstGeom>
            <a:noFill/>
            <a:ln w="19050">
              <a:solidFill>
                <a:schemeClr val="tx1"/>
              </a:solidFill>
              <a:round/>
              <a:headEnd/>
              <a:tailEnd/>
            </a:ln>
          </p:spPr>
          <p:txBody>
            <a:bodyPr/>
            <a:lstStyle/>
            <a:p>
              <a:endParaRPr lang="en-US"/>
            </a:p>
          </p:txBody>
        </p:sp>
        <p:sp>
          <p:nvSpPr>
            <p:cNvPr id="16420" name="Arc 5"/>
            <p:cNvSpPr>
              <a:spLocks/>
            </p:cNvSpPr>
            <p:nvPr/>
          </p:nvSpPr>
          <p:spPr bwMode="auto">
            <a:xfrm rot="-5400000">
              <a:off x="1056" y="528"/>
              <a:ext cx="288" cy="384"/>
            </a:xfrm>
            <a:custGeom>
              <a:avLst/>
              <a:gdLst>
                <a:gd name="T0" fmla="*/ 0 w 21600"/>
                <a:gd name="T1" fmla="*/ 0 h 43198"/>
                <a:gd name="T2" fmla="*/ 0 w 21600"/>
                <a:gd name="T3" fmla="*/ 0 h 43198"/>
                <a:gd name="T4" fmla="*/ 0 w 21600"/>
                <a:gd name="T5" fmla="*/ 0 h 43198"/>
                <a:gd name="T6" fmla="*/ 0 60000 65536"/>
                <a:gd name="T7" fmla="*/ 0 60000 65536"/>
                <a:gd name="T8" fmla="*/ 0 60000 65536"/>
                <a:gd name="T9" fmla="*/ 0 w 21600"/>
                <a:gd name="T10" fmla="*/ 0 h 43198"/>
                <a:gd name="T11" fmla="*/ 21600 w 21600"/>
                <a:gd name="T12" fmla="*/ 43198 h 43198"/>
              </a:gdLst>
              <a:ahLst/>
              <a:cxnLst>
                <a:cxn ang="T6">
                  <a:pos x="T0" y="T1"/>
                </a:cxn>
                <a:cxn ang="T7">
                  <a:pos x="T2" y="T3"/>
                </a:cxn>
                <a:cxn ang="T8">
                  <a:pos x="T4" y="T5"/>
                </a:cxn>
              </a:cxnLst>
              <a:rect l="T9" t="T10" r="T11" b="T12"/>
              <a:pathLst>
                <a:path w="21600" h="43198" fill="none" extrusionOk="0">
                  <a:moveTo>
                    <a:pt x="-1" y="0"/>
                  </a:moveTo>
                  <a:cubicBezTo>
                    <a:pt x="11929" y="0"/>
                    <a:pt x="21600" y="9670"/>
                    <a:pt x="21600" y="21600"/>
                  </a:cubicBezTo>
                  <a:cubicBezTo>
                    <a:pt x="21600" y="33411"/>
                    <a:pt x="12112" y="43032"/>
                    <a:pt x="301" y="43197"/>
                  </a:cubicBezTo>
                </a:path>
                <a:path w="21600" h="43198" stroke="0" extrusionOk="0">
                  <a:moveTo>
                    <a:pt x="-1" y="0"/>
                  </a:moveTo>
                  <a:cubicBezTo>
                    <a:pt x="11929" y="0"/>
                    <a:pt x="21600" y="9670"/>
                    <a:pt x="21600" y="21600"/>
                  </a:cubicBezTo>
                  <a:cubicBezTo>
                    <a:pt x="21600" y="33411"/>
                    <a:pt x="12112" y="43032"/>
                    <a:pt x="301" y="43197"/>
                  </a:cubicBezTo>
                  <a:lnTo>
                    <a:pt x="0" y="21600"/>
                  </a:lnTo>
                  <a:lnTo>
                    <a:pt x="-1" y="0"/>
                  </a:lnTo>
                  <a:close/>
                </a:path>
              </a:pathLst>
            </a:custGeom>
            <a:noFill/>
            <a:ln w="19050">
              <a:solidFill>
                <a:schemeClr val="tx1"/>
              </a:solidFill>
              <a:round/>
              <a:headEnd/>
              <a:tailEnd/>
            </a:ln>
          </p:spPr>
          <p:txBody>
            <a:bodyPr wrap="none" anchor="ctr"/>
            <a:lstStyle/>
            <a:p>
              <a:endParaRPr lang="en-US"/>
            </a:p>
          </p:txBody>
        </p:sp>
        <p:grpSp>
          <p:nvGrpSpPr>
            <p:cNvPr id="16421" name="Group 6"/>
            <p:cNvGrpSpPr>
              <a:grpSpLocks/>
            </p:cNvGrpSpPr>
            <p:nvPr/>
          </p:nvGrpSpPr>
          <p:grpSpPr bwMode="auto">
            <a:xfrm>
              <a:off x="528" y="672"/>
              <a:ext cx="523" cy="239"/>
              <a:chOff x="336" y="1414"/>
              <a:chExt cx="523" cy="239"/>
            </a:xfrm>
          </p:grpSpPr>
          <p:grpSp>
            <p:nvGrpSpPr>
              <p:cNvPr id="16451" name="Group 7"/>
              <p:cNvGrpSpPr>
                <a:grpSpLocks/>
              </p:cNvGrpSpPr>
              <p:nvPr/>
            </p:nvGrpSpPr>
            <p:grpSpPr bwMode="auto">
              <a:xfrm>
                <a:off x="336" y="1441"/>
                <a:ext cx="495" cy="212"/>
                <a:chOff x="336" y="1441"/>
                <a:chExt cx="495" cy="212"/>
              </a:xfrm>
            </p:grpSpPr>
            <p:sp>
              <p:nvSpPr>
                <p:cNvPr id="16456" name="Text Box 8"/>
                <p:cNvSpPr txBox="1">
                  <a:spLocks noChangeArrowheads="1"/>
                </p:cNvSpPr>
                <p:nvPr/>
              </p:nvSpPr>
              <p:spPr bwMode="auto">
                <a:xfrm>
                  <a:off x="336" y="1441"/>
                  <a:ext cx="159" cy="212"/>
                </a:xfrm>
                <a:prstGeom prst="rect">
                  <a:avLst/>
                </a:prstGeom>
                <a:noFill/>
                <a:ln w="9525">
                  <a:noFill/>
                  <a:miter lim="800000"/>
                  <a:headEnd/>
                  <a:tailEnd/>
                </a:ln>
              </p:spPr>
              <p:txBody>
                <a:bodyPr wrap="none">
                  <a:spAutoFit/>
                </a:bodyPr>
                <a:lstStyle/>
                <a:p>
                  <a:r>
                    <a:rPr lang="fr-FR" sz="1600"/>
                    <a:t>-</a:t>
                  </a:r>
                </a:p>
              </p:txBody>
            </p:sp>
            <p:sp>
              <p:nvSpPr>
                <p:cNvPr id="16457" name="Text Box 9"/>
                <p:cNvSpPr txBox="1">
                  <a:spLocks noChangeArrowheads="1"/>
                </p:cNvSpPr>
                <p:nvPr/>
              </p:nvSpPr>
              <p:spPr bwMode="auto">
                <a:xfrm>
                  <a:off x="480" y="1441"/>
                  <a:ext cx="159" cy="212"/>
                </a:xfrm>
                <a:prstGeom prst="rect">
                  <a:avLst/>
                </a:prstGeom>
                <a:noFill/>
                <a:ln w="9525">
                  <a:noFill/>
                  <a:miter lim="800000"/>
                  <a:headEnd/>
                  <a:tailEnd/>
                </a:ln>
              </p:spPr>
              <p:txBody>
                <a:bodyPr wrap="none">
                  <a:spAutoFit/>
                </a:bodyPr>
                <a:lstStyle/>
                <a:p>
                  <a:r>
                    <a:rPr lang="fr-FR" sz="1600"/>
                    <a:t>-</a:t>
                  </a:r>
                </a:p>
              </p:txBody>
            </p:sp>
            <p:sp>
              <p:nvSpPr>
                <p:cNvPr id="16458" name="Text Box 10"/>
                <p:cNvSpPr txBox="1">
                  <a:spLocks noChangeArrowheads="1"/>
                </p:cNvSpPr>
                <p:nvPr/>
              </p:nvSpPr>
              <p:spPr bwMode="auto">
                <a:xfrm>
                  <a:off x="672" y="1441"/>
                  <a:ext cx="159" cy="212"/>
                </a:xfrm>
                <a:prstGeom prst="rect">
                  <a:avLst/>
                </a:prstGeom>
                <a:noFill/>
                <a:ln w="9525">
                  <a:noFill/>
                  <a:miter lim="800000"/>
                  <a:headEnd/>
                  <a:tailEnd/>
                </a:ln>
              </p:spPr>
              <p:txBody>
                <a:bodyPr wrap="none">
                  <a:spAutoFit/>
                </a:bodyPr>
                <a:lstStyle/>
                <a:p>
                  <a:r>
                    <a:rPr lang="fr-FR" sz="1600"/>
                    <a:t>-</a:t>
                  </a:r>
                </a:p>
              </p:txBody>
            </p:sp>
          </p:grpSp>
          <p:grpSp>
            <p:nvGrpSpPr>
              <p:cNvPr id="16452" name="Group 11"/>
              <p:cNvGrpSpPr>
                <a:grpSpLocks/>
              </p:cNvGrpSpPr>
              <p:nvPr/>
            </p:nvGrpSpPr>
            <p:grpSpPr bwMode="auto">
              <a:xfrm>
                <a:off x="364" y="1414"/>
                <a:ext cx="495" cy="212"/>
                <a:chOff x="336" y="1441"/>
                <a:chExt cx="495" cy="212"/>
              </a:xfrm>
            </p:grpSpPr>
            <p:sp>
              <p:nvSpPr>
                <p:cNvPr id="16453" name="Text Box 12"/>
                <p:cNvSpPr txBox="1">
                  <a:spLocks noChangeArrowheads="1"/>
                </p:cNvSpPr>
                <p:nvPr/>
              </p:nvSpPr>
              <p:spPr bwMode="auto">
                <a:xfrm>
                  <a:off x="336" y="1441"/>
                  <a:ext cx="159" cy="212"/>
                </a:xfrm>
                <a:prstGeom prst="rect">
                  <a:avLst/>
                </a:prstGeom>
                <a:noFill/>
                <a:ln w="9525">
                  <a:noFill/>
                  <a:miter lim="800000"/>
                  <a:headEnd/>
                  <a:tailEnd/>
                </a:ln>
              </p:spPr>
              <p:txBody>
                <a:bodyPr wrap="none">
                  <a:spAutoFit/>
                </a:bodyPr>
                <a:lstStyle/>
                <a:p>
                  <a:r>
                    <a:rPr lang="fr-FR" sz="1600"/>
                    <a:t>-</a:t>
                  </a:r>
                </a:p>
              </p:txBody>
            </p:sp>
            <p:sp>
              <p:nvSpPr>
                <p:cNvPr id="16454" name="Text Box 13"/>
                <p:cNvSpPr txBox="1">
                  <a:spLocks noChangeArrowheads="1"/>
                </p:cNvSpPr>
                <p:nvPr/>
              </p:nvSpPr>
              <p:spPr bwMode="auto">
                <a:xfrm>
                  <a:off x="480" y="1441"/>
                  <a:ext cx="159" cy="212"/>
                </a:xfrm>
                <a:prstGeom prst="rect">
                  <a:avLst/>
                </a:prstGeom>
                <a:noFill/>
                <a:ln w="9525">
                  <a:noFill/>
                  <a:miter lim="800000"/>
                  <a:headEnd/>
                  <a:tailEnd/>
                </a:ln>
              </p:spPr>
              <p:txBody>
                <a:bodyPr wrap="none">
                  <a:spAutoFit/>
                </a:bodyPr>
                <a:lstStyle/>
                <a:p>
                  <a:r>
                    <a:rPr lang="fr-FR" sz="1600"/>
                    <a:t>-</a:t>
                  </a:r>
                </a:p>
              </p:txBody>
            </p:sp>
            <p:sp>
              <p:nvSpPr>
                <p:cNvPr id="16455" name="Text Box 14"/>
                <p:cNvSpPr txBox="1">
                  <a:spLocks noChangeArrowheads="1"/>
                </p:cNvSpPr>
                <p:nvPr/>
              </p:nvSpPr>
              <p:spPr bwMode="auto">
                <a:xfrm>
                  <a:off x="672" y="1441"/>
                  <a:ext cx="159" cy="212"/>
                </a:xfrm>
                <a:prstGeom prst="rect">
                  <a:avLst/>
                </a:prstGeom>
                <a:noFill/>
                <a:ln w="9525">
                  <a:noFill/>
                  <a:miter lim="800000"/>
                  <a:headEnd/>
                  <a:tailEnd/>
                </a:ln>
              </p:spPr>
              <p:txBody>
                <a:bodyPr wrap="none">
                  <a:spAutoFit/>
                </a:bodyPr>
                <a:lstStyle/>
                <a:p>
                  <a:r>
                    <a:rPr lang="fr-FR" sz="1600"/>
                    <a:t>-</a:t>
                  </a:r>
                </a:p>
              </p:txBody>
            </p:sp>
          </p:grpSp>
        </p:grpSp>
        <p:sp>
          <p:nvSpPr>
            <p:cNvPr id="16422" name="Text Box 15"/>
            <p:cNvSpPr txBox="1">
              <a:spLocks noChangeArrowheads="1"/>
            </p:cNvSpPr>
            <p:nvPr/>
          </p:nvSpPr>
          <p:spPr bwMode="auto">
            <a:xfrm>
              <a:off x="1488" y="912"/>
              <a:ext cx="408" cy="212"/>
            </a:xfrm>
            <a:prstGeom prst="rect">
              <a:avLst/>
            </a:prstGeom>
            <a:noFill/>
            <a:ln w="9525">
              <a:noFill/>
              <a:miter lim="800000"/>
              <a:headEnd/>
              <a:tailEnd/>
            </a:ln>
          </p:spPr>
          <p:txBody>
            <a:bodyPr wrap="none">
              <a:spAutoFit/>
            </a:bodyPr>
            <a:lstStyle/>
            <a:p>
              <a:r>
                <a:rPr lang="fr-FR" sz="1600"/>
                <a:t>V</a:t>
              </a:r>
              <a:r>
                <a:rPr lang="fr-FR" sz="1600" baseline="-25000"/>
                <a:t>D</a:t>
              </a:r>
              <a:r>
                <a:rPr lang="fr-FR" sz="1600"/>
                <a:t>&gt;0</a:t>
              </a:r>
              <a:endParaRPr lang="en-US" sz="1600" baseline="-25000"/>
            </a:p>
          </p:txBody>
        </p:sp>
        <p:sp>
          <p:nvSpPr>
            <p:cNvPr id="16423" name="Text Box 16"/>
            <p:cNvSpPr txBox="1">
              <a:spLocks noChangeArrowheads="1"/>
            </p:cNvSpPr>
            <p:nvPr/>
          </p:nvSpPr>
          <p:spPr bwMode="auto">
            <a:xfrm>
              <a:off x="960" y="96"/>
              <a:ext cx="548" cy="212"/>
            </a:xfrm>
            <a:prstGeom prst="rect">
              <a:avLst/>
            </a:prstGeom>
            <a:noFill/>
            <a:ln w="9525">
              <a:noFill/>
              <a:miter lim="800000"/>
              <a:headEnd/>
              <a:tailEnd/>
            </a:ln>
          </p:spPr>
          <p:txBody>
            <a:bodyPr wrap="none">
              <a:spAutoFit/>
            </a:bodyPr>
            <a:lstStyle/>
            <a:p>
              <a:r>
                <a:rPr lang="fr-FR" sz="1600"/>
                <a:t>V</a:t>
              </a:r>
              <a:r>
                <a:rPr lang="fr-FR" sz="1600" baseline="-25000"/>
                <a:t>G1</a:t>
              </a:r>
              <a:r>
                <a:rPr lang="fr-FR" sz="1600"/>
                <a:t>&lt;V</a:t>
              </a:r>
              <a:r>
                <a:rPr lang="fr-FR" sz="1600" baseline="-25000"/>
                <a:t>th</a:t>
              </a:r>
              <a:endParaRPr lang="en-US" sz="1600" baseline="-25000"/>
            </a:p>
          </p:txBody>
        </p:sp>
        <p:sp>
          <p:nvSpPr>
            <p:cNvPr id="16424" name="Line 17"/>
            <p:cNvSpPr>
              <a:spLocks noChangeShapeType="1"/>
            </p:cNvSpPr>
            <p:nvPr/>
          </p:nvSpPr>
          <p:spPr bwMode="auto">
            <a:xfrm>
              <a:off x="1392" y="816"/>
              <a:ext cx="0" cy="336"/>
            </a:xfrm>
            <a:prstGeom prst="line">
              <a:avLst/>
            </a:prstGeom>
            <a:noFill/>
            <a:ln w="19050">
              <a:solidFill>
                <a:schemeClr val="tx1"/>
              </a:solidFill>
              <a:round/>
              <a:headEnd/>
              <a:tailEnd/>
            </a:ln>
          </p:spPr>
          <p:txBody>
            <a:bodyPr/>
            <a:lstStyle/>
            <a:p>
              <a:endParaRPr lang="en-US"/>
            </a:p>
          </p:txBody>
        </p:sp>
        <p:sp>
          <p:nvSpPr>
            <p:cNvPr id="16425" name="Line 18"/>
            <p:cNvSpPr>
              <a:spLocks noChangeShapeType="1"/>
            </p:cNvSpPr>
            <p:nvPr/>
          </p:nvSpPr>
          <p:spPr bwMode="auto">
            <a:xfrm>
              <a:off x="1392" y="1152"/>
              <a:ext cx="528" cy="0"/>
            </a:xfrm>
            <a:prstGeom prst="line">
              <a:avLst/>
            </a:prstGeom>
            <a:noFill/>
            <a:ln w="19050">
              <a:solidFill>
                <a:schemeClr val="tx1"/>
              </a:solidFill>
              <a:round/>
              <a:headEnd/>
              <a:tailEnd/>
            </a:ln>
          </p:spPr>
          <p:txBody>
            <a:bodyPr/>
            <a:lstStyle/>
            <a:p>
              <a:endParaRPr lang="en-US"/>
            </a:p>
          </p:txBody>
        </p:sp>
        <p:sp>
          <p:nvSpPr>
            <p:cNvPr id="16426" name="Line 19"/>
            <p:cNvSpPr>
              <a:spLocks noChangeShapeType="1"/>
            </p:cNvSpPr>
            <p:nvPr/>
          </p:nvSpPr>
          <p:spPr bwMode="auto">
            <a:xfrm>
              <a:off x="2352" y="912"/>
              <a:ext cx="480" cy="0"/>
            </a:xfrm>
            <a:prstGeom prst="line">
              <a:avLst/>
            </a:prstGeom>
            <a:noFill/>
            <a:ln w="19050">
              <a:solidFill>
                <a:schemeClr val="tx1"/>
              </a:solidFill>
              <a:round/>
              <a:headEnd/>
              <a:tailEnd/>
            </a:ln>
          </p:spPr>
          <p:txBody>
            <a:bodyPr/>
            <a:lstStyle/>
            <a:p>
              <a:endParaRPr lang="en-US"/>
            </a:p>
          </p:txBody>
        </p:sp>
        <p:sp>
          <p:nvSpPr>
            <p:cNvPr id="16427" name="Arc 20"/>
            <p:cNvSpPr>
              <a:spLocks/>
            </p:cNvSpPr>
            <p:nvPr/>
          </p:nvSpPr>
          <p:spPr bwMode="auto">
            <a:xfrm rot="-5400000">
              <a:off x="2952" y="648"/>
              <a:ext cx="144" cy="384"/>
            </a:xfrm>
            <a:custGeom>
              <a:avLst/>
              <a:gdLst>
                <a:gd name="T0" fmla="*/ 0 w 21600"/>
                <a:gd name="T1" fmla="*/ 0 h 43198"/>
                <a:gd name="T2" fmla="*/ 0 w 21600"/>
                <a:gd name="T3" fmla="*/ 0 h 43198"/>
                <a:gd name="T4" fmla="*/ 0 w 21600"/>
                <a:gd name="T5" fmla="*/ 0 h 43198"/>
                <a:gd name="T6" fmla="*/ 0 60000 65536"/>
                <a:gd name="T7" fmla="*/ 0 60000 65536"/>
                <a:gd name="T8" fmla="*/ 0 60000 65536"/>
                <a:gd name="T9" fmla="*/ 0 w 21600"/>
                <a:gd name="T10" fmla="*/ 0 h 43198"/>
                <a:gd name="T11" fmla="*/ 21600 w 21600"/>
                <a:gd name="T12" fmla="*/ 43198 h 43198"/>
              </a:gdLst>
              <a:ahLst/>
              <a:cxnLst>
                <a:cxn ang="T6">
                  <a:pos x="T0" y="T1"/>
                </a:cxn>
                <a:cxn ang="T7">
                  <a:pos x="T2" y="T3"/>
                </a:cxn>
                <a:cxn ang="T8">
                  <a:pos x="T4" y="T5"/>
                </a:cxn>
              </a:cxnLst>
              <a:rect l="T9" t="T10" r="T11" b="T12"/>
              <a:pathLst>
                <a:path w="21600" h="43198" fill="none" extrusionOk="0">
                  <a:moveTo>
                    <a:pt x="-1" y="0"/>
                  </a:moveTo>
                  <a:cubicBezTo>
                    <a:pt x="11929" y="0"/>
                    <a:pt x="21600" y="9670"/>
                    <a:pt x="21600" y="21600"/>
                  </a:cubicBezTo>
                  <a:cubicBezTo>
                    <a:pt x="21600" y="33411"/>
                    <a:pt x="12112" y="43032"/>
                    <a:pt x="301" y="43197"/>
                  </a:cubicBezTo>
                </a:path>
                <a:path w="21600" h="43198" stroke="0" extrusionOk="0">
                  <a:moveTo>
                    <a:pt x="-1" y="0"/>
                  </a:moveTo>
                  <a:cubicBezTo>
                    <a:pt x="11929" y="0"/>
                    <a:pt x="21600" y="9670"/>
                    <a:pt x="21600" y="21600"/>
                  </a:cubicBezTo>
                  <a:cubicBezTo>
                    <a:pt x="21600" y="33411"/>
                    <a:pt x="12112" y="43032"/>
                    <a:pt x="301" y="43197"/>
                  </a:cubicBezTo>
                  <a:lnTo>
                    <a:pt x="0" y="21600"/>
                  </a:lnTo>
                  <a:lnTo>
                    <a:pt x="-1" y="0"/>
                  </a:lnTo>
                  <a:close/>
                </a:path>
              </a:pathLst>
            </a:custGeom>
            <a:noFill/>
            <a:ln w="19050">
              <a:solidFill>
                <a:schemeClr val="tx1"/>
              </a:solidFill>
              <a:round/>
              <a:headEnd/>
              <a:tailEnd/>
            </a:ln>
          </p:spPr>
          <p:txBody>
            <a:bodyPr wrap="none" anchor="ctr"/>
            <a:lstStyle/>
            <a:p>
              <a:endParaRPr lang="en-US"/>
            </a:p>
          </p:txBody>
        </p:sp>
        <p:grpSp>
          <p:nvGrpSpPr>
            <p:cNvPr id="16428" name="Group 21"/>
            <p:cNvGrpSpPr>
              <a:grpSpLocks/>
            </p:cNvGrpSpPr>
            <p:nvPr/>
          </p:nvGrpSpPr>
          <p:grpSpPr bwMode="auto">
            <a:xfrm>
              <a:off x="2352" y="720"/>
              <a:ext cx="523" cy="239"/>
              <a:chOff x="336" y="1414"/>
              <a:chExt cx="523" cy="239"/>
            </a:xfrm>
          </p:grpSpPr>
          <p:grpSp>
            <p:nvGrpSpPr>
              <p:cNvPr id="16443" name="Group 22"/>
              <p:cNvGrpSpPr>
                <a:grpSpLocks/>
              </p:cNvGrpSpPr>
              <p:nvPr/>
            </p:nvGrpSpPr>
            <p:grpSpPr bwMode="auto">
              <a:xfrm>
                <a:off x="336" y="1441"/>
                <a:ext cx="495" cy="212"/>
                <a:chOff x="336" y="1441"/>
                <a:chExt cx="495" cy="212"/>
              </a:xfrm>
            </p:grpSpPr>
            <p:sp>
              <p:nvSpPr>
                <p:cNvPr id="16448" name="Text Box 23"/>
                <p:cNvSpPr txBox="1">
                  <a:spLocks noChangeArrowheads="1"/>
                </p:cNvSpPr>
                <p:nvPr/>
              </p:nvSpPr>
              <p:spPr bwMode="auto">
                <a:xfrm>
                  <a:off x="336" y="1441"/>
                  <a:ext cx="159" cy="212"/>
                </a:xfrm>
                <a:prstGeom prst="rect">
                  <a:avLst/>
                </a:prstGeom>
                <a:noFill/>
                <a:ln w="9525">
                  <a:noFill/>
                  <a:miter lim="800000"/>
                  <a:headEnd/>
                  <a:tailEnd/>
                </a:ln>
              </p:spPr>
              <p:txBody>
                <a:bodyPr wrap="none">
                  <a:spAutoFit/>
                </a:bodyPr>
                <a:lstStyle/>
                <a:p>
                  <a:r>
                    <a:rPr lang="fr-FR" sz="1600"/>
                    <a:t>-</a:t>
                  </a:r>
                </a:p>
              </p:txBody>
            </p:sp>
            <p:sp>
              <p:nvSpPr>
                <p:cNvPr id="16449" name="Text Box 24"/>
                <p:cNvSpPr txBox="1">
                  <a:spLocks noChangeArrowheads="1"/>
                </p:cNvSpPr>
                <p:nvPr/>
              </p:nvSpPr>
              <p:spPr bwMode="auto">
                <a:xfrm>
                  <a:off x="480" y="1441"/>
                  <a:ext cx="159" cy="212"/>
                </a:xfrm>
                <a:prstGeom prst="rect">
                  <a:avLst/>
                </a:prstGeom>
                <a:noFill/>
                <a:ln w="9525">
                  <a:noFill/>
                  <a:miter lim="800000"/>
                  <a:headEnd/>
                  <a:tailEnd/>
                </a:ln>
              </p:spPr>
              <p:txBody>
                <a:bodyPr wrap="none">
                  <a:spAutoFit/>
                </a:bodyPr>
                <a:lstStyle/>
                <a:p>
                  <a:r>
                    <a:rPr lang="fr-FR" sz="1600"/>
                    <a:t>-</a:t>
                  </a:r>
                </a:p>
              </p:txBody>
            </p:sp>
            <p:sp>
              <p:nvSpPr>
                <p:cNvPr id="16450" name="Text Box 25"/>
                <p:cNvSpPr txBox="1">
                  <a:spLocks noChangeArrowheads="1"/>
                </p:cNvSpPr>
                <p:nvPr/>
              </p:nvSpPr>
              <p:spPr bwMode="auto">
                <a:xfrm>
                  <a:off x="672" y="1441"/>
                  <a:ext cx="159" cy="212"/>
                </a:xfrm>
                <a:prstGeom prst="rect">
                  <a:avLst/>
                </a:prstGeom>
                <a:noFill/>
                <a:ln w="9525">
                  <a:noFill/>
                  <a:miter lim="800000"/>
                  <a:headEnd/>
                  <a:tailEnd/>
                </a:ln>
              </p:spPr>
              <p:txBody>
                <a:bodyPr wrap="none">
                  <a:spAutoFit/>
                </a:bodyPr>
                <a:lstStyle/>
                <a:p>
                  <a:r>
                    <a:rPr lang="fr-FR" sz="1600"/>
                    <a:t>-</a:t>
                  </a:r>
                </a:p>
              </p:txBody>
            </p:sp>
          </p:grpSp>
          <p:grpSp>
            <p:nvGrpSpPr>
              <p:cNvPr id="16444" name="Group 26"/>
              <p:cNvGrpSpPr>
                <a:grpSpLocks/>
              </p:cNvGrpSpPr>
              <p:nvPr/>
            </p:nvGrpSpPr>
            <p:grpSpPr bwMode="auto">
              <a:xfrm>
                <a:off x="364" y="1414"/>
                <a:ext cx="495" cy="212"/>
                <a:chOff x="336" y="1441"/>
                <a:chExt cx="495" cy="212"/>
              </a:xfrm>
            </p:grpSpPr>
            <p:sp>
              <p:nvSpPr>
                <p:cNvPr id="16445" name="Text Box 27"/>
                <p:cNvSpPr txBox="1">
                  <a:spLocks noChangeArrowheads="1"/>
                </p:cNvSpPr>
                <p:nvPr/>
              </p:nvSpPr>
              <p:spPr bwMode="auto">
                <a:xfrm>
                  <a:off x="336" y="1441"/>
                  <a:ext cx="159" cy="212"/>
                </a:xfrm>
                <a:prstGeom prst="rect">
                  <a:avLst/>
                </a:prstGeom>
                <a:noFill/>
                <a:ln w="9525">
                  <a:noFill/>
                  <a:miter lim="800000"/>
                  <a:headEnd/>
                  <a:tailEnd/>
                </a:ln>
              </p:spPr>
              <p:txBody>
                <a:bodyPr wrap="none">
                  <a:spAutoFit/>
                </a:bodyPr>
                <a:lstStyle/>
                <a:p>
                  <a:r>
                    <a:rPr lang="fr-FR" sz="1600"/>
                    <a:t>-</a:t>
                  </a:r>
                </a:p>
              </p:txBody>
            </p:sp>
            <p:sp>
              <p:nvSpPr>
                <p:cNvPr id="16446" name="Text Box 28"/>
                <p:cNvSpPr txBox="1">
                  <a:spLocks noChangeArrowheads="1"/>
                </p:cNvSpPr>
                <p:nvPr/>
              </p:nvSpPr>
              <p:spPr bwMode="auto">
                <a:xfrm>
                  <a:off x="480" y="1441"/>
                  <a:ext cx="159" cy="212"/>
                </a:xfrm>
                <a:prstGeom prst="rect">
                  <a:avLst/>
                </a:prstGeom>
                <a:noFill/>
                <a:ln w="9525">
                  <a:noFill/>
                  <a:miter lim="800000"/>
                  <a:headEnd/>
                  <a:tailEnd/>
                </a:ln>
              </p:spPr>
              <p:txBody>
                <a:bodyPr wrap="none">
                  <a:spAutoFit/>
                </a:bodyPr>
                <a:lstStyle/>
                <a:p>
                  <a:r>
                    <a:rPr lang="fr-FR" sz="1600"/>
                    <a:t>-</a:t>
                  </a:r>
                </a:p>
              </p:txBody>
            </p:sp>
            <p:sp>
              <p:nvSpPr>
                <p:cNvPr id="16447" name="Text Box 29"/>
                <p:cNvSpPr txBox="1">
                  <a:spLocks noChangeArrowheads="1"/>
                </p:cNvSpPr>
                <p:nvPr/>
              </p:nvSpPr>
              <p:spPr bwMode="auto">
                <a:xfrm>
                  <a:off x="672" y="1441"/>
                  <a:ext cx="159" cy="212"/>
                </a:xfrm>
                <a:prstGeom prst="rect">
                  <a:avLst/>
                </a:prstGeom>
                <a:noFill/>
                <a:ln w="9525">
                  <a:noFill/>
                  <a:miter lim="800000"/>
                  <a:headEnd/>
                  <a:tailEnd/>
                </a:ln>
              </p:spPr>
              <p:txBody>
                <a:bodyPr wrap="none">
                  <a:spAutoFit/>
                </a:bodyPr>
                <a:lstStyle/>
                <a:p>
                  <a:r>
                    <a:rPr lang="fr-FR" sz="1600"/>
                    <a:t>-</a:t>
                  </a:r>
                </a:p>
              </p:txBody>
            </p:sp>
          </p:grpSp>
        </p:grpSp>
        <p:sp>
          <p:nvSpPr>
            <p:cNvPr id="16429" name="Text Box 30"/>
            <p:cNvSpPr txBox="1">
              <a:spLocks noChangeArrowheads="1"/>
            </p:cNvSpPr>
            <p:nvPr/>
          </p:nvSpPr>
          <p:spPr bwMode="auto">
            <a:xfrm>
              <a:off x="3312" y="960"/>
              <a:ext cx="408" cy="212"/>
            </a:xfrm>
            <a:prstGeom prst="rect">
              <a:avLst/>
            </a:prstGeom>
            <a:noFill/>
            <a:ln w="9525">
              <a:noFill/>
              <a:miter lim="800000"/>
              <a:headEnd/>
              <a:tailEnd/>
            </a:ln>
          </p:spPr>
          <p:txBody>
            <a:bodyPr wrap="none">
              <a:spAutoFit/>
            </a:bodyPr>
            <a:lstStyle/>
            <a:p>
              <a:r>
                <a:rPr lang="fr-FR" sz="1600"/>
                <a:t>V</a:t>
              </a:r>
              <a:r>
                <a:rPr lang="fr-FR" sz="1600" baseline="-25000"/>
                <a:t>D</a:t>
              </a:r>
              <a:r>
                <a:rPr lang="fr-FR" sz="1600"/>
                <a:t>&gt;0</a:t>
              </a:r>
              <a:endParaRPr lang="en-US" sz="1600" baseline="-25000"/>
            </a:p>
          </p:txBody>
        </p:sp>
        <p:sp>
          <p:nvSpPr>
            <p:cNvPr id="16430" name="Text Box 31"/>
            <p:cNvSpPr txBox="1">
              <a:spLocks noChangeArrowheads="1"/>
            </p:cNvSpPr>
            <p:nvPr/>
          </p:nvSpPr>
          <p:spPr bwMode="auto">
            <a:xfrm>
              <a:off x="2640" y="96"/>
              <a:ext cx="820" cy="212"/>
            </a:xfrm>
            <a:prstGeom prst="rect">
              <a:avLst/>
            </a:prstGeom>
            <a:noFill/>
            <a:ln w="9525">
              <a:noFill/>
              <a:miter lim="800000"/>
              <a:headEnd/>
              <a:tailEnd/>
            </a:ln>
          </p:spPr>
          <p:txBody>
            <a:bodyPr wrap="none">
              <a:spAutoFit/>
            </a:bodyPr>
            <a:lstStyle/>
            <a:p>
              <a:r>
                <a:rPr lang="fr-FR" sz="1600"/>
                <a:t>V</a:t>
              </a:r>
              <a:r>
                <a:rPr lang="fr-FR" sz="1600" baseline="-25000"/>
                <a:t>G1</a:t>
              </a:r>
              <a:r>
                <a:rPr lang="fr-FR" sz="1600"/>
                <a:t>&lt;V</a:t>
              </a:r>
              <a:r>
                <a:rPr lang="fr-FR" sz="1600" baseline="-25000"/>
                <a:t>G2</a:t>
              </a:r>
              <a:r>
                <a:rPr lang="fr-FR" sz="1600"/>
                <a:t>&lt;V</a:t>
              </a:r>
              <a:r>
                <a:rPr lang="fr-FR" sz="1600" baseline="-25000"/>
                <a:t>th</a:t>
              </a:r>
              <a:endParaRPr lang="en-US" sz="1600" baseline="-25000"/>
            </a:p>
          </p:txBody>
        </p:sp>
        <p:sp>
          <p:nvSpPr>
            <p:cNvPr id="16431" name="Line 32"/>
            <p:cNvSpPr>
              <a:spLocks noChangeShapeType="1"/>
            </p:cNvSpPr>
            <p:nvPr/>
          </p:nvSpPr>
          <p:spPr bwMode="auto">
            <a:xfrm>
              <a:off x="3216" y="864"/>
              <a:ext cx="0" cy="336"/>
            </a:xfrm>
            <a:prstGeom prst="line">
              <a:avLst/>
            </a:prstGeom>
            <a:noFill/>
            <a:ln w="19050">
              <a:solidFill>
                <a:schemeClr val="tx1"/>
              </a:solidFill>
              <a:round/>
              <a:headEnd/>
              <a:tailEnd/>
            </a:ln>
          </p:spPr>
          <p:txBody>
            <a:bodyPr/>
            <a:lstStyle/>
            <a:p>
              <a:endParaRPr lang="en-US"/>
            </a:p>
          </p:txBody>
        </p:sp>
        <p:sp>
          <p:nvSpPr>
            <p:cNvPr id="16432" name="Line 33"/>
            <p:cNvSpPr>
              <a:spLocks noChangeShapeType="1"/>
            </p:cNvSpPr>
            <p:nvPr/>
          </p:nvSpPr>
          <p:spPr bwMode="auto">
            <a:xfrm>
              <a:off x="3222" y="1206"/>
              <a:ext cx="528" cy="0"/>
            </a:xfrm>
            <a:prstGeom prst="line">
              <a:avLst/>
            </a:prstGeom>
            <a:noFill/>
            <a:ln w="19050">
              <a:solidFill>
                <a:schemeClr val="tx1"/>
              </a:solidFill>
              <a:round/>
              <a:headEnd/>
              <a:tailEnd/>
            </a:ln>
          </p:spPr>
          <p:txBody>
            <a:bodyPr/>
            <a:lstStyle/>
            <a:p>
              <a:endParaRPr lang="en-US"/>
            </a:p>
          </p:txBody>
        </p:sp>
        <p:sp>
          <p:nvSpPr>
            <p:cNvPr id="16433" name="Arc 34"/>
            <p:cNvSpPr>
              <a:spLocks/>
            </p:cNvSpPr>
            <p:nvPr/>
          </p:nvSpPr>
          <p:spPr bwMode="auto">
            <a:xfrm rot="-5400000">
              <a:off x="2880" y="576"/>
              <a:ext cx="288" cy="384"/>
            </a:xfrm>
            <a:custGeom>
              <a:avLst/>
              <a:gdLst>
                <a:gd name="T0" fmla="*/ 0 w 21600"/>
                <a:gd name="T1" fmla="*/ 0 h 43198"/>
                <a:gd name="T2" fmla="*/ 0 w 21600"/>
                <a:gd name="T3" fmla="*/ 0 h 43198"/>
                <a:gd name="T4" fmla="*/ 0 w 21600"/>
                <a:gd name="T5" fmla="*/ 0 h 43198"/>
                <a:gd name="T6" fmla="*/ 0 60000 65536"/>
                <a:gd name="T7" fmla="*/ 0 60000 65536"/>
                <a:gd name="T8" fmla="*/ 0 60000 65536"/>
                <a:gd name="T9" fmla="*/ 0 w 21600"/>
                <a:gd name="T10" fmla="*/ 0 h 43198"/>
                <a:gd name="T11" fmla="*/ 21600 w 21600"/>
                <a:gd name="T12" fmla="*/ 43198 h 43198"/>
              </a:gdLst>
              <a:ahLst/>
              <a:cxnLst>
                <a:cxn ang="T6">
                  <a:pos x="T0" y="T1"/>
                </a:cxn>
                <a:cxn ang="T7">
                  <a:pos x="T2" y="T3"/>
                </a:cxn>
                <a:cxn ang="T8">
                  <a:pos x="T4" y="T5"/>
                </a:cxn>
              </a:cxnLst>
              <a:rect l="T9" t="T10" r="T11" b="T12"/>
              <a:pathLst>
                <a:path w="21600" h="43198" fill="none" extrusionOk="0">
                  <a:moveTo>
                    <a:pt x="-1" y="0"/>
                  </a:moveTo>
                  <a:cubicBezTo>
                    <a:pt x="11929" y="0"/>
                    <a:pt x="21600" y="9670"/>
                    <a:pt x="21600" y="21600"/>
                  </a:cubicBezTo>
                  <a:cubicBezTo>
                    <a:pt x="21600" y="33411"/>
                    <a:pt x="12112" y="43032"/>
                    <a:pt x="301" y="43197"/>
                  </a:cubicBezTo>
                </a:path>
                <a:path w="21600" h="43198" stroke="0" extrusionOk="0">
                  <a:moveTo>
                    <a:pt x="-1" y="0"/>
                  </a:moveTo>
                  <a:cubicBezTo>
                    <a:pt x="11929" y="0"/>
                    <a:pt x="21600" y="9670"/>
                    <a:pt x="21600" y="21600"/>
                  </a:cubicBezTo>
                  <a:cubicBezTo>
                    <a:pt x="21600" y="33411"/>
                    <a:pt x="12112" y="43032"/>
                    <a:pt x="301" y="43197"/>
                  </a:cubicBezTo>
                  <a:lnTo>
                    <a:pt x="0" y="21600"/>
                  </a:lnTo>
                  <a:lnTo>
                    <a:pt x="-1" y="0"/>
                  </a:lnTo>
                  <a:close/>
                </a:path>
              </a:pathLst>
            </a:custGeom>
            <a:noFill/>
            <a:ln w="19050">
              <a:solidFill>
                <a:schemeClr val="tx1"/>
              </a:solidFill>
              <a:prstDash val="dash"/>
              <a:round/>
              <a:headEnd/>
              <a:tailEnd/>
            </a:ln>
          </p:spPr>
          <p:txBody>
            <a:bodyPr wrap="none" anchor="ctr"/>
            <a:lstStyle/>
            <a:p>
              <a:endParaRPr lang="en-US"/>
            </a:p>
          </p:txBody>
        </p:sp>
        <p:sp>
          <p:nvSpPr>
            <p:cNvPr id="16434" name="Line 35"/>
            <p:cNvSpPr>
              <a:spLocks noChangeShapeType="1"/>
            </p:cNvSpPr>
            <p:nvPr/>
          </p:nvSpPr>
          <p:spPr bwMode="auto">
            <a:xfrm>
              <a:off x="3024" y="624"/>
              <a:ext cx="0" cy="144"/>
            </a:xfrm>
            <a:prstGeom prst="line">
              <a:avLst/>
            </a:prstGeom>
            <a:noFill/>
            <a:ln w="9525">
              <a:solidFill>
                <a:schemeClr val="tx1"/>
              </a:solidFill>
              <a:round/>
              <a:headEnd/>
              <a:tailEnd type="triangle" w="sm" len="lg"/>
            </a:ln>
          </p:spPr>
          <p:txBody>
            <a:bodyPr/>
            <a:lstStyle/>
            <a:p>
              <a:endParaRPr lang="en-US"/>
            </a:p>
          </p:txBody>
        </p:sp>
        <p:sp>
          <p:nvSpPr>
            <p:cNvPr id="16435" name="Text Box 36"/>
            <p:cNvSpPr txBox="1">
              <a:spLocks noChangeArrowheads="1"/>
            </p:cNvSpPr>
            <p:nvPr/>
          </p:nvSpPr>
          <p:spPr bwMode="auto">
            <a:xfrm>
              <a:off x="384" y="240"/>
              <a:ext cx="591" cy="250"/>
            </a:xfrm>
            <a:prstGeom prst="rect">
              <a:avLst/>
            </a:prstGeom>
            <a:noFill/>
            <a:ln w="9525">
              <a:noFill/>
              <a:miter lim="800000"/>
              <a:headEnd/>
              <a:tailEnd/>
            </a:ln>
          </p:spPr>
          <p:txBody>
            <a:bodyPr wrap="none">
              <a:spAutoFit/>
            </a:bodyPr>
            <a:lstStyle/>
            <a:p>
              <a:r>
                <a:rPr lang="fr-FR" sz="2000"/>
                <a:t>I</a:t>
              </a:r>
              <a:r>
                <a:rPr lang="fr-FR" sz="2000" baseline="-25000"/>
                <a:t>thermique</a:t>
              </a:r>
            </a:p>
          </p:txBody>
        </p:sp>
        <p:sp>
          <p:nvSpPr>
            <p:cNvPr id="16436" name="Freeform 37"/>
            <p:cNvSpPr>
              <a:spLocks/>
            </p:cNvSpPr>
            <p:nvPr/>
          </p:nvSpPr>
          <p:spPr bwMode="auto">
            <a:xfrm>
              <a:off x="912" y="432"/>
              <a:ext cx="210" cy="280"/>
            </a:xfrm>
            <a:custGeom>
              <a:avLst/>
              <a:gdLst>
                <a:gd name="T0" fmla="*/ 0 w 210"/>
                <a:gd name="T1" fmla="*/ 280 h 280"/>
                <a:gd name="T2" fmla="*/ 96 w 210"/>
                <a:gd name="T3" fmla="*/ 29 h 280"/>
                <a:gd name="T4" fmla="*/ 210 w 210"/>
                <a:gd name="T5" fmla="*/ 106 h 280"/>
                <a:gd name="T6" fmla="*/ 0 60000 65536"/>
                <a:gd name="T7" fmla="*/ 0 60000 65536"/>
                <a:gd name="T8" fmla="*/ 0 60000 65536"/>
                <a:gd name="T9" fmla="*/ 0 w 210"/>
                <a:gd name="T10" fmla="*/ 0 h 280"/>
                <a:gd name="T11" fmla="*/ 210 w 210"/>
                <a:gd name="T12" fmla="*/ 280 h 280"/>
              </a:gdLst>
              <a:ahLst/>
              <a:cxnLst>
                <a:cxn ang="T6">
                  <a:pos x="T0" y="T1"/>
                </a:cxn>
                <a:cxn ang="T7">
                  <a:pos x="T2" y="T3"/>
                </a:cxn>
                <a:cxn ang="T8">
                  <a:pos x="T4" y="T5"/>
                </a:cxn>
              </a:cxnLst>
              <a:rect l="T9" t="T10" r="T11" b="T12"/>
              <a:pathLst>
                <a:path w="210" h="280">
                  <a:moveTo>
                    <a:pt x="0" y="280"/>
                  </a:moveTo>
                  <a:cubicBezTo>
                    <a:pt x="17" y="238"/>
                    <a:pt x="61" y="58"/>
                    <a:pt x="96" y="29"/>
                  </a:cubicBezTo>
                  <a:cubicBezTo>
                    <a:pt x="131" y="0"/>
                    <a:pt x="186" y="90"/>
                    <a:pt x="210" y="106"/>
                  </a:cubicBezTo>
                </a:path>
              </a:pathLst>
            </a:custGeom>
            <a:noFill/>
            <a:ln w="9525">
              <a:solidFill>
                <a:schemeClr val="tx1"/>
              </a:solidFill>
              <a:round/>
              <a:headEnd type="none" w="med" len="med"/>
              <a:tailEnd type="triangle" w="sm" len="lg"/>
            </a:ln>
          </p:spPr>
          <p:txBody>
            <a:bodyPr/>
            <a:lstStyle/>
            <a:p>
              <a:endParaRPr lang="en-US"/>
            </a:p>
          </p:txBody>
        </p:sp>
        <p:sp>
          <p:nvSpPr>
            <p:cNvPr id="16437" name="Text Box 38"/>
            <p:cNvSpPr txBox="1">
              <a:spLocks noChangeArrowheads="1"/>
            </p:cNvSpPr>
            <p:nvPr/>
          </p:nvSpPr>
          <p:spPr bwMode="auto">
            <a:xfrm>
              <a:off x="1488" y="336"/>
              <a:ext cx="545" cy="250"/>
            </a:xfrm>
            <a:prstGeom prst="rect">
              <a:avLst/>
            </a:prstGeom>
            <a:noFill/>
            <a:ln w="9525">
              <a:noFill/>
              <a:miter lim="800000"/>
              <a:headEnd/>
              <a:tailEnd/>
            </a:ln>
          </p:spPr>
          <p:txBody>
            <a:bodyPr wrap="none">
              <a:spAutoFit/>
            </a:bodyPr>
            <a:lstStyle/>
            <a:p>
              <a:r>
                <a:rPr lang="fr-FR" sz="2000"/>
                <a:t>I</a:t>
              </a:r>
              <a:r>
                <a:rPr lang="fr-FR" sz="2000" baseline="-25000"/>
                <a:t>diffusion</a:t>
              </a:r>
            </a:p>
          </p:txBody>
        </p:sp>
        <p:sp>
          <p:nvSpPr>
            <p:cNvPr id="16438" name="Freeform 39"/>
            <p:cNvSpPr>
              <a:spLocks/>
            </p:cNvSpPr>
            <p:nvPr/>
          </p:nvSpPr>
          <p:spPr bwMode="auto">
            <a:xfrm>
              <a:off x="2640" y="576"/>
              <a:ext cx="306" cy="280"/>
            </a:xfrm>
            <a:custGeom>
              <a:avLst/>
              <a:gdLst>
                <a:gd name="T0" fmla="*/ 0 w 210"/>
                <a:gd name="T1" fmla="*/ 280 h 280"/>
                <a:gd name="T2" fmla="*/ 1951 w 210"/>
                <a:gd name="T3" fmla="*/ 29 h 280"/>
                <a:gd name="T4" fmla="*/ 4269 w 210"/>
                <a:gd name="T5" fmla="*/ 106 h 280"/>
                <a:gd name="T6" fmla="*/ 0 60000 65536"/>
                <a:gd name="T7" fmla="*/ 0 60000 65536"/>
                <a:gd name="T8" fmla="*/ 0 60000 65536"/>
                <a:gd name="T9" fmla="*/ 0 w 210"/>
                <a:gd name="T10" fmla="*/ 0 h 280"/>
                <a:gd name="T11" fmla="*/ 210 w 210"/>
                <a:gd name="T12" fmla="*/ 280 h 280"/>
              </a:gdLst>
              <a:ahLst/>
              <a:cxnLst>
                <a:cxn ang="T6">
                  <a:pos x="T0" y="T1"/>
                </a:cxn>
                <a:cxn ang="T7">
                  <a:pos x="T2" y="T3"/>
                </a:cxn>
                <a:cxn ang="T8">
                  <a:pos x="T4" y="T5"/>
                </a:cxn>
              </a:cxnLst>
              <a:rect l="T9" t="T10" r="T11" b="T12"/>
              <a:pathLst>
                <a:path w="210" h="280">
                  <a:moveTo>
                    <a:pt x="0" y="280"/>
                  </a:moveTo>
                  <a:cubicBezTo>
                    <a:pt x="17" y="238"/>
                    <a:pt x="61" y="58"/>
                    <a:pt x="96" y="29"/>
                  </a:cubicBezTo>
                  <a:cubicBezTo>
                    <a:pt x="131" y="0"/>
                    <a:pt x="186" y="90"/>
                    <a:pt x="210" y="106"/>
                  </a:cubicBezTo>
                </a:path>
              </a:pathLst>
            </a:custGeom>
            <a:noFill/>
            <a:ln w="38100" cmpd="sng">
              <a:solidFill>
                <a:schemeClr val="tx1"/>
              </a:solidFill>
              <a:round/>
              <a:headEnd type="none" w="med" len="med"/>
              <a:tailEnd type="triangle" w="sm" len="lg"/>
            </a:ln>
          </p:spPr>
          <p:txBody>
            <a:bodyPr/>
            <a:lstStyle/>
            <a:p>
              <a:endParaRPr lang="en-US"/>
            </a:p>
          </p:txBody>
        </p:sp>
        <p:sp>
          <p:nvSpPr>
            <p:cNvPr id="16439" name="Text Box 40"/>
            <p:cNvSpPr txBox="1">
              <a:spLocks noChangeArrowheads="1"/>
            </p:cNvSpPr>
            <p:nvPr/>
          </p:nvSpPr>
          <p:spPr bwMode="auto">
            <a:xfrm>
              <a:off x="2160" y="384"/>
              <a:ext cx="591" cy="250"/>
            </a:xfrm>
            <a:prstGeom prst="rect">
              <a:avLst/>
            </a:prstGeom>
            <a:noFill/>
            <a:ln w="9525">
              <a:noFill/>
              <a:miter lim="800000"/>
              <a:headEnd/>
              <a:tailEnd/>
            </a:ln>
          </p:spPr>
          <p:txBody>
            <a:bodyPr wrap="none">
              <a:spAutoFit/>
            </a:bodyPr>
            <a:lstStyle/>
            <a:p>
              <a:r>
                <a:rPr lang="fr-FR" sz="2000"/>
                <a:t>I</a:t>
              </a:r>
              <a:r>
                <a:rPr lang="fr-FR" sz="2000" baseline="-25000"/>
                <a:t>thermique</a:t>
              </a:r>
            </a:p>
          </p:txBody>
        </p:sp>
        <p:sp>
          <p:nvSpPr>
            <p:cNvPr id="16440" name="Text Box 41"/>
            <p:cNvSpPr txBox="1">
              <a:spLocks noChangeArrowheads="1"/>
            </p:cNvSpPr>
            <p:nvPr/>
          </p:nvSpPr>
          <p:spPr bwMode="auto">
            <a:xfrm>
              <a:off x="3216" y="432"/>
              <a:ext cx="545" cy="250"/>
            </a:xfrm>
            <a:prstGeom prst="rect">
              <a:avLst/>
            </a:prstGeom>
            <a:noFill/>
            <a:ln w="9525">
              <a:noFill/>
              <a:miter lim="800000"/>
              <a:headEnd/>
              <a:tailEnd/>
            </a:ln>
          </p:spPr>
          <p:txBody>
            <a:bodyPr wrap="none">
              <a:spAutoFit/>
            </a:bodyPr>
            <a:lstStyle/>
            <a:p>
              <a:r>
                <a:rPr lang="fr-FR" sz="2000"/>
                <a:t>I</a:t>
              </a:r>
              <a:r>
                <a:rPr lang="fr-FR" sz="2000" baseline="-25000"/>
                <a:t>diffusion</a:t>
              </a:r>
            </a:p>
          </p:txBody>
        </p:sp>
        <p:sp>
          <p:nvSpPr>
            <p:cNvPr id="16441" name="Freeform 42"/>
            <p:cNvSpPr>
              <a:spLocks/>
            </p:cNvSpPr>
            <p:nvPr/>
          </p:nvSpPr>
          <p:spPr bwMode="auto">
            <a:xfrm>
              <a:off x="1152" y="432"/>
              <a:ext cx="336" cy="480"/>
            </a:xfrm>
            <a:custGeom>
              <a:avLst/>
              <a:gdLst>
                <a:gd name="T0" fmla="*/ 0 w 2352"/>
                <a:gd name="T1" fmla="*/ 0 h 1344"/>
                <a:gd name="T2" fmla="*/ 0 w 2352"/>
                <a:gd name="T3" fmla="*/ 0 h 1344"/>
                <a:gd name="T4" fmla="*/ 0 w 2352"/>
                <a:gd name="T5" fmla="*/ 0 h 1344"/>
                <a:gd name="T6" fmla="*/ 0 w 2352"/>
                <a:gd name="T7" fmla="*/ 0 h 1344"/>
                <a:gd name="T8" fmla="*/ 0 w 2352"/>
                <a:gd name="T9" fmla="*/ 0 h 1344"/>
                <a:gd name="T10" fmla="*/ 0 w 2352"/>
                <a:gd name="T11" fmla="*/ 0 h 1344"/>
                <a:gd name="T12" fmla="*/ 0 w 2352"/>
                <a:gd name="T13" fmla="*/ 0 h 1344"/>
                <a:gd name="T14" fmla="*/ 0 w 2352"/>
                <a:gd name="T15" fmla="*/ 0 h 1344"/>
                <a:gd name="T16" fmla="*/ 0 w 2352"/>
                <a:gd name="T17" fmla="*/ 0 h 1344"/>
                <a:gd name="T18" fmla="*/ 0 w 2352"/>
                <a:gd name="T19" fmla="*/ 0 h 1344"/>
                <a:gd name="T20" fmla="*/ 0 w 2352"/>
                <a:gd name="T21" fmla="*/ 0 h 1344"/>
                <a:gd name="T22" fmla="*/ 0 w 2352"/>
                <a:gd name="T23" fmla="*/ 0 h 1344"/>
                <a:gd name="T24" fmla="*/ 0 w 2352"/>
                <a:gd name="T25" fmla="*/ 0 h 1344"/>
                <a:gd name="T26" fmla="*/ 0 w 2352"/>
                <a:gd name="T27" fmla="*/ 0 h 1344"/>
                <a:gd name="T28" fmla="*/ 0 w 2352"/>
                <a:gd name="T29" fmla="*/ 0 h 1344"/>
                <a:gd name="T30" fmla="*/ 0 w 2352"/>
                <a:gd name="T31" fmla="*/ 0 h 1344"/>
                <a:gd name="T32" fmla="*/ 0 w 2352"/>
                <a:gd name="T33" fmla="*/ 0 h 1344"/>
                <a:gd name="T34" fmla="*/ 0 w 2352"/>
                <a:gd name="T35" fmla="*/ 0 h 1344"/>
                <a:gd name="T36" fmla="*/ 0 w 2352"/>
                <a:gd name="T37" fmla="*/ 0 h 1344"/>
                <a:gd name="T38" fmla="*/ 0 w 2352"/>
                <a:gd name="T39" fmla="*/ 0 h 1344"/>
                <a:gd name="T40" fmla="*/ 0 w 2352"/>
                <a:gd name="T41" fmla="*/ 0 h 1344"/>
                <a:gd name="T42" fmla="*/ 0 w 2352"/>
                <a:gd name="T43" fmla="*/ 0 h 1344"/>
                <a:gd name="T44" fmla="*/ 0 w 2352"/>
                <a:gd name="T45" fmla="*/ 0 h 1344"/>
                <a:gd name="T46" fmla="*/ 0 w 2352"/>
                <a:gd name="T47" fmla="*/ 0 h 1344"/>
                <a:gd name="T48" fmla="*/ 0 w 2352"/>
                <a:gd name="T49" fmla="*/ 0 h 1344"/>
                <a:gd name="T50" fmla="*/ 0 w 2352"/>
                <a:gd name="T51" fmla="*/ 0 h 1344"/>
                <a:gd name="T52" fmla="*/ 0 w 2352"/>
                <a:gd name="T53" fmla="*/ 0 h 1344"/>
                <a:gd name="T54" fmla="*/ 0 w 2352"/>
                <a:gd name="T55" fmla="*/ 0 h 1344"/>
                <a:gd name="T56" fmla="*/ 0 w 2352"/>
                <a:gd name="T57" fmla="*/ 0 h 1344"/>
                <a:gd name="T58" fmla="*/ 0 w 2352"/>
                <a:gd name="T59" fmla="*/ 0 h 1344"/>
                <a:gd name="T60" fmla="*/ 0 w 2352"/>
                <a:gd name="T61" fmla="*/ 0 h 1344"/>
                <a:gd name="T62" fmla="*/ 0 w 2352"/>
                <a:gd name="T63" fmla="*/ 0 h 1344"/>
                <a:gd name="T64" fmla="*/ 0 w 2352"/>
                <a:gd name="T65" fmla="*/ 0 h 13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52"/>
                <a:gd name="T100" fmla="*/ 0 h 1344"/>
                <a:gd name="T101" fmla="*/ 2352 w 2352"/>
                <a:gd name="T102" fmla="*/ 1344 h 134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52" h="1344">
                  <a:moveTo>
                    <a:pt x="0" y="354"/>
                  </a:moveTo>
                  <a:lnTo>
                    <a:pt x="78" y="119"/>
                  </a:lnTo>
                  <a:lnTo>
                    <a:pt x="246" y="354"/>
                  </a:lnTo>
                  <a:lnTo>
                    <a:pt x="312" y="150"/>
                  </a:lnTo>
                  <a:lnTo>
                    <a:pt x="408" y="288"/>
                  </a:lnTo>
                  <a:lnTo>
                    <a:pt x="552" y="156"/>
                  </a:lnTo>
                  <a:lnTo>
                    <a:pt x="629" y="354"/>
                  </a:lnTo>
                  <a:lnTo>
                    <a:pt x="788" y="354"/>
                  </a:lnTo>
                  <a:lnTo>
                    <a:pt x="660" y="150"/>
                  </a:lnTo>
                  <a:lnTo>
                    <a:pt x="947" y="119"/>
                  </a:lnTo>
                  <a:lnTo>
                    <a:pt x="866" y="354"/>
                  </a:lnTo>
                  <a:lnTo>
                    <a:pt x="972" y="276"/>
                  </a:lnTo>
                  <a:lnTo>
                    <a:pt x="1102" y="354"/>
                  </a:lnTo>
                  <a:lnTo>
                    <a:pt x="1025" y="235"/>
                  </a:lnTo>
                  <a:lnTo>
                    <a:pt x="1102" y="119"/>
                  </a:lnTo>
                  <a:lnTo>
                    <a:pt x="1152" y="198"/>
                  </a:lnTo>
                  <a:lnTo>
                    <a:pt x="1184" y="354"/>
                  </a:lnTo>
                  <a:lnTo>
                    <a:pt x="1236" y="150"/>
                  </a:lnTo>
                  <a:lnTo>
                    <a:pt x="1339" y="119"/>
                  </a:lnTo>
                  <a:lnTo>
                    <a:pt x="1362" y="270"/>
                  </a:lnTo>
                  <a:lnTo>
                    <a:pt x="1498" y="119"/>
                  </a:lnTo>
                  <a:lnTo>
                    <a:pt x="1498" y="354"/>
                  </a:lnTo>
                  <a:lnTo>
                    <a:pt x="1578" y="174"/>
                  </a:lnTo>
                  <a:lnTo>
                    <a:pt x="1653" y="354"/>
                  </a:lnTo>
                  <a:lnTo>
                    <a:pt x="1735" y="119"/>
                  </a:lnTo>
                  <a:lnTo>
                    <a:pt x="1576" y="119"/>
                  </a:lnTo>
                  <a:lnTo>
                    <a:pt x="1813" y="0"/>
                  </a:lnTo>
                  <a:lnTo>
                    <a:pt x="1812" y="240"/>
                  </a:lnTo>
                  <a:lnTo>
                    <a:pt x="1890" y="354"/>
                  </a:lnTo>
                  <a:lnTo>
                    <a:pt x="1972" y="354"/>
                  </a:lnTo>
                  <a:lnTo>
                    <a:pt x="2189" y="735"/>
                  </a:lnTo>
                  <a:lnTo>
                    <a:pt x="2305" y="945"/>
                  </a:lnTo>
                  <a:lnTo>
                    <a:pt x="2352" y="1344"/>
                  </a:lnTo>
                </a:path>
              </a:pathLst>
            </a:custGeom>
            <a:noFill/>
            <a:ln w="9525">
              <a:solidFill>
                <a:schemeClr val="tx1"/>
              </a:solidFill>
              <a:round/>
              <a:headEnd type="none" w="med" len="med"/>
              <a:tailEnd type="triangle" w="sm" len="lg"/>
            </a:ln>
          </p:spPr>
          <p:txBody>
            <a:bodyPr/>
            <a:lstStyle/>
            <a:p>
              <a:endParaRPr lang="en-US"/>
            </a:p>
          </p:txBody>
        </p:sp>
        <p:sp>
          <p:nvSpPr>
            <p:cNvPr id="16442" name="Freeform 43"/>
            <p:cNvSpPr>
              <a:spLocks/>
            </p:cNvSpPr>
            <p:nvPr/>
          </p:nvSpPr>
          <p:spPr bwMode="auto">
            <a:xfrm>
              <a:off x="2928" y="624"/>
              <a:ext cx="432" cy="480"/>
            </a:xfrm>
            <a:custGeom>
              <a:avLst/>
              <a:gdLst>
                <a:gd name="T0" fmla="*/ 0 w 2352"/>
                <a:gd name="T1" fmla="*/ 0 h 1344"/>
                <a:gd name="T2" fmla="*/ 0 w 2352"/>
                <a:gd name="T3" fmla="*/ 0 h 1344"/>
                <a:gd name="T4" fmla="*/ 0 w 2352"/>
                <a:gd name="T5" fmla="*/ 0 h 1344"/>
                <a:gd name="T6" fmla="*/ 0 w 2352"/>
                <a:gd name="T7" fmla="*/ 0 h 1344"/>
                <a:gd name="T8" fmla="*/ 0 w 2352"/>
                <a:gd name="T9" fmla="*/ 0 h 1344"/>
                <a:gd name="T10" fmla="*/ 0 w 2352"/>
                <a:gd name="T11" fmla="*/ 0 h 1344"/>
                <a:gd name="T12" fmla="*/ 0 w 2352"/>
                <a:gd name="T13" fmla="*/ 0 h 1344"/>
                <a:gd name="T14" fmla="*/ 0 w 2352"/>
                <a:gd name="T15" fmla="*/ 0 h 1344"/>
                <a:gd name="T16" fmla="*/ 0 w 2352"/>
                <a:gd name="T17" fmla="*/ 0 h 1344"/>
                <a:gd name="T18" fmla="*/ 0 w 2352"/>
                <a:gd name="T19" fmla="*/ 0 h 1344"/>
                <a:gd name="T20" fmla="*/ 0 w 2352"/>
                <a:gd name="T21" fmla="*/ 0 h 1344"/>
                <a:gd name="T22" fmla="*/ 0 w 2352"/>
                <a:gd name="T23" fmla="*/ 0 h 1344"/>
                <a:gd name="T24" fmla="*/ 0 w 2352"/>
                <a:gd name="T25" fmla="*/ 0 h 1344"/>
                <a:gd name="T26" fmla="*/ 0 w 2352"/>
                <a:gd name="T27" fmla="*/ 0 h 1344"/>
                <a:gd name="T28" fmla="*/ 0 w 2352"/>
                <a:gd name="T29" fmla="*/ 0 h 1344"/>
                <a:gd name="T30" fmla="*/ 0 w 2352"/>
                <a:gd name="T31" fmla="*/ 0 h 1344"/>
                <a:gd name="T32" fmla="*/ 0 w 2352"/>
                <a:gd name="T33" fmla="*/ 0 h 1344"/>
                <a:gd name="T34" fmla="*/ 0 w 2352"/>
                <a:gd name="T35" fmla="*/ 0 h 1344"/>
                <a:gd name="T36" fmla="*/ 0 w 2352"/>
                <a:gd name="T37" fmla="*/ 0 h 1344"/>
                <a:gd name="T38" fmla="*/ 0 w 2352"/>
                <a:gd name="T39" fmla="*/ 0 h 1344"/>
                <a:gd name="T40" fmla="*/ 0 w 2352"/>
                <a:gd name="T41" fmla="*/ 0 h 1344"/>
                <a:gd name="T42" fmla="*/ 0 w 2352"/>
                <a:gd name="T43" fmla="*/ 0 h 1344"/>
                <a:gd name="T44" fmla="*/ 0 w 2352"/>
                <a:gd name="T45" fmla="*/ 0 h 1344"/>
                <a:gd name="T46" fmla="*/ 0 w 2352"/>
                <a:gd name="T47" fmla="*/ 0 h 1344"/>
                <a:gd name="T48" fmla="*/ 0 w 2352"/>
                <a:gd name="T49" fmla="*/ 0 h 1344"/>
                <a:gd name="T50" fmla="*/ 0 w 2352"/>
                <a:gd name="T51" fmla="*/ 0 h 1344"/>
                <a:gd name="T52" fmla="*/ 0 w 2352"/>
                <a:gd name="T53" fmla="*/ 0 h 1344"/>
                <a:gd name="T54" fmla="*/ 0 w 2352"/>
                <a:gd name="T55" fmla="*/ 0 h 1344"/>
                <a:gd name="T56" fmla="*/ 0 w 2352"/>
                <a:gd name="T57" fmla="*/ 0 h 1344"/>
                <a:gd name="T58" fmla="*/ 0 w 2352"/>
                <a:gd name="T59" fmla="*/ 0 h 1344"/>
                <a:gd name="T60" fmla="*/ 0 w 2352"/>
                <a:gd name="T61" fmla="*/ 0 h 1344"/>
                <a:gd name="T62" fmla="*/ 0 w 2352"/>
                <a:gd name="T63" fmla="*/ 0 h 1344"/>
                <a:gd name="T64" fmla="*/ 0 w 2352"/>
                <a:gd name="T65" fmla="*/ 0 h 13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52"/>
                <a:gd name="T100" fmla="*/ 0 h 1344"/>
                <a:gd name="T101" fmla="*/ 2352 w 2352"/>
                <a:gd name="T102" fmla="*/ 1344 h 134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52" h="1344">
                  <a:moveTo>
                    <a:pt x="0" y="354"/>
                  </a:moveTo>
                  <a:lnTo>
                    <a:pt x="78" y="119"/>
                  </a:lnTo>
                  <a:lnTo>
                    <a:pt x="246" y="354"/>
                  </a:lnTo>
                  <a:lnTo>
                    <a:pt x="312" y="150"/>
                  </a:lnTo>
                  <a:lnTo>
                    <a:pt x="408" y="288"/>
                  </a:lnTo>
                  <a:lnTo>
                    <a:pt x="552" y="156"/>
                  </a:lnTo>
                  <a:lnTo>
                    <a:pt x="629" y="354"/>
                  </a:lnTo>
                  <a:lnTo>
                    <a:pt x="788" y="354"/>
                  </a:lnTo>
                  <a:lnTo>
                    <a:pt x="660" y="150"/>
                  </a:lnTo>
                  <a:lnTo>
                    <a:pt x="947" y="119"/>
                  </a:lnTo>
                  <a:lnTo>
                    <a:pt x="866" y="354"/>
                  </a:lnTo>
                  <a:lnTo>
                    <a:pt x="972" y="276"/>
                  </a:lnTo>
                  <a:lnTo>
                    <a:pt x="1102" y="354"/>
                  </a:lnTo>
                  <a:lnTo>
                    <a:pt x="1025" y="235"/>
                  </a:lnTo>
                  <a:lnTo>
                    <a:pt x="1102" y="119"/>
                  </a:lnTo>
                  <a:lnTo>
                    <a:pt x="1152" y="198"/>
                  </a:lnTo>
                  <a:lnTo>
                    <a:pt x="1184" y="354"/>
                  </a:lnTo>
                  <a:lnTo>
                    <a:pt x="1236" y="150"/>
                  </a:lnTo>
                  <a:lnTo>
                    <a:pt x="1339" y="119"/>
                  </a:lnTo>
                  <a:lnTo>
                    <a:pt x="1362" y="270"/>
                  </a:lnTo>
                  <a:lnTo>
                    <a:pt x="1498" y="119"/>
                  </a:lnTo>
                  <a:lnTo>
                    <a:pt x="1498" y="354"/>
                  </a:lnTo>
                  <a:lnTo>
                    <a:pt x="1578" y="174"/>
                  </a:lnTo>
                  <a:lnTo>
                    <a:pt x="1653" y="354"/>
                  </a:lnTo>
                  <a:lnTo>
                    <a:pt x="1735" y="119"/>
                  </a:lnTo>
                  <a:lnTo>
                    <a:pt x="1576" y="119"/>
                  </a:lnTo>
                  <a:lnTo>
                    <a:pt x="1813" y="0"/>
                  </a:lnTo>
                  <a:lnTo>
                    <a:pt x="1812" y="240"/>
                  </a:lnTo>
                  <a:lnTo>
                    <a:pt x="1890" y="354"/>
                  </a:lnTo>
                  <a:lnTo>
                    <a:pt x="1972" y="354"/>
                  </a:lnTo>
                  <a:lnTo>
                    <a:pt x="2189" y="735"/>
                  </a:lnTo>
                  <a:lnTo>
                    <a:pt x="2305" y="945"/>
                  </a:lnTo>
                  <a:lnTo>
                    <a:pt x="2352" y="1344"/>
                  </a:lnTo>
                </a:path>
              </a:pathLst>
            </a:custGeom>
            <a:noFill/>
            <a:ln w="12700" cmpd="sng">
              <a:solidFill>
                <a:schemeClr val="tx1"/>
              </a:solidFill>
              <a:round/>
              <a:headEnd type="none" w="med" len="med"/>
              <a:tailEnd type="triangle" w="sm" len="lg"/>
            </a:ln>
          </p:spPr>
          <p:txBody>
            <a:bodyPr/>
            <a:lstStyle/>
            <a:p>
              <a:endParaRPr lang="en-US"/>
            </a:p>
          </p:txBody>
        </p:sp>
      </p:grpSp>
      <p:sp>
        <p:nvSpPr>
          <p:cNvPr id="16388" name="Rectangle 44"/>
          <p:cNvSpPr>
            <a:spLocks noChangeArrowheads="1"/>
          </p:cNvSpPr>
          <p:nvPr/>
        </p:nvSpPr>
        <p:spPr bwMode="auto">
          <a:xfrm>
            <a:off x="0" y="3248025"/>
            <a:ext cx="9906000" cy="0"/>
          </a:xfrm>
          <a:prstGeom prst="rect">
            <a:avLst/>
          </a:prstGeom>
          <a:noFill/>
          <a:ln w="9525">
            <a:noFill/>
            <a:miter lim="800000"/>
            <a:headEnd/>
            <a:tailEnd/>
          </a:ln>
        </p:spPr>
        <p:txBody>
          <a:bodyPr wrap="none" anchor="ctr">
            <a:spAutoFit/>
          </a:bodyPr>
          <a:lstStyle/>
          <a:p>
            <a:endParaRPr lang="en-US"/>
          </a:p>
        </p:txBody>
      </p:sp>
      <p:pic>
        <p:nvPicPr>
          <p:cNvPr id="16389" name="Object 45"/>
          <p:cNvPicPr>
            <a:picLocks noChangeAspect="1" noChangeArrowheads="1"/>
          </p:cNvPicPr>
          <p:nvPr/>
        </p:nvPicPr>
        <p:blipFill>
          <a:blip r:embed="rId3" cstate="print"/>
          <a:srcRect/>
          <a:stretch>
            <a:fillRect/>
          </a:stretch>
        </p:blipFill>
        <p:spPr bwMode="auto">
          <a:xfrm>
            <a:off x="488950" y="3284538"/>
            <a:ext cx="3960813" cy="709612"/>
          </a:xfrm>
          <a:prstGeom prst="rect">
            <a:avLst/>
          </a:prstGeom>
          <a:noFill/>
          <a:ln w="9525">
            <a:noFill/>
            <a:miter lim="800000"/>
            <a:headEnd/>
            <a:tailEnd/>
          </a:ln>
        </p:spPr>
      </p:pic>
      <p:sp>
        <p:nvSpPr>
          <p:cNvPr id="16390" name="Rectangle 46"/>
          <p:cNvSpPr>
            <a:spLocks noChangeArrowheads="1"/>
          </p:cNvSpPr>
          <p:nvPr/>
        </p:nvSpPr>
        <p:spPr bwMode="auto">
          <a:xfrm>
            <a:off x="0" y="3252788"/>
            <a:ext cx="9906000" cy="0"/>
          </a:xfrm>
          <a:prstGeom prst="rect">
            <a:avLst/>
          </a:prstGeom>
          <a:noFill/>
          <a:ln w="9525">
            <a:noFill/>
            <a:miter lim="800000"/>
            <a:headEnd/>
            <a:tailEnd/>
          </a:ln>
        </p:spPr>
        <p:txBody>
          <a:bodyPr wrap="none" anchor="ctr">
            <a:spAutoFit/>
          </a:bodyPr>
          <a:lstStyle/>
          <a:p>
            <a:endParaRPr lang="en-US"/>
          </a:p>
        </p:txBody>
      </p:sp>
      <p:pic>
        <p:nvPicPr>
          <p:cNvPr id="16391" name="Object 47"/>
          <p:cNvPicPr>
            <a:picLocks noChangeAspect="1" noChangeArrowheads="1"/>
          </p:cNvPicPr>
          <p:nvPr/>
        </p:nvPicPr>
        <p:blipFill>
          <a:blip r:embed="rId4" cstate="print"/>
          <a:srcRect/>
          <a:stretch>
            <a:fillRect/>
          </a:stretch>
        </p:blipFill>
        <p:spPr bwMode="auto">
          <a:xfrm>
            <a:off x="1065213" y="4652963"/>
            <a:ext cx="3168650" cy="842962"/>
          </a:xfrm>
          <a:prstGeom prst="rect">
            <a:avLst/>
          </a:prstGeom>
          <a:noFill/>
          <a:ln w="9525">
            <a:noFill/>
            <a:miter lim="800000"/>
            <a:headEnd/>
            <a:tailEnd/>
          </a:ln>
        </p:spPr>
      </p:pic>
      <p:sp>
        <p:nvSpPr>
          <p:cNvPr id="16392" name="Text Box 48"/>
          <p:cNvSpPr txBox="1">
            <a:spLocks noChangeArrowheads="1"/>
          </p:cNvSpPr>
          <p:nvPr/>
        </p:nvSpPr>
        <p:spPr bwMode="auto">
          <a:xfrm>
            <a:off x="344488" y="4219575"/>
            <a:ext cx="4743450" cy="336550"/>
          </a:xfrm>
          <a:prstGeom prst="rect">
            <a:avLst/>
          </a:prstGeom>
          <a:noFill/>
          <a:ln w="9525">
            <a:noFill/>
            <a:miter lim="800000"/>
            <a:headEnd/>
            <a:tailEnd/>
          </a:ln>
        </p:spPr>
        <p:txBody>
          <a:bodyPr wrap="none">
            <a:spAutoFit/>
          </a:bodyPr>
          <a:lstStyle/>
          <a:p>
            <a:r>
              <a:rPr lang="fr-FR" sz="1600">
                <a:solidFill>
                  <a:schemeClr val="accent2"/>
                </a:solidFill>
                <a:latin typeface="Arial" charset="0"/>
              </a:rPr>
              <a:t>Modulation of barrier heigth by Capacitive coupling</a:t>
            </a:r>
          </a:p>
        </p:txBody>
      </p:sp>
      <p:grpSp>
        <p:nvGrpSpPr>
          <p:cNvPr id="9" name="Group 49"/>
          <p:cNvGrpSpPr>
            <a:grpSpLocks/>
          </p:cNvGrpSpPr>
          <p:nvPr/>
        </p:nvGrpSpPr>
        <p:grpSpPr bwMode="auto">
          <a:xfrm>
            <a:off x="5883275" y="2349500"/>
            <a:ext cx="3384550" cy="3481388"/>
            <a:chOff x="3710" y="1480"/>
            <a:chExt cx="2132" cy="2193"/>
          </a:xfrm>
        </p:grpSpPr>
        <p:grpSp>
          <p:nvGrpSpPr>
            <p:cNvPr id="16408" name="Group 50"/>
            <p:cNvGrpSpPr>
              <a:grpSpLocks/>
            </p:cNvGrpSpPr>
            <p:nvPr/>
          </p:nvGrpSpPr>
          <p:grpSpPr bwMode="auto">
            <a:xfrm>
              <a:off x="3710" y="1480"/>
              <a:ext cx="2132" cy="1859"/>
              <a:chOff x="3710" y="1480"/>
              <a:chExt cx="2132" cy="1859"/>
            </a:xfrm>
          </p:grpSpPr>
          <p:grpSp>
            <p:nvGrpSpPr>
              <p:cNvPr id="16412" name="Group 51"/>
              <p:cNvGrpSpPr>
                <a:grpSpLocks/>
              </p:cNvGrpSpPr>
              <p:nvPr/>
            </p:nvGrpSpPr>
            <p:grpSpPr bwMode="auto">
              <a:xfrm>
                <a:off x="3710" y="1480"/>
                <a:ext cx="2132" cy="1859"/>
                <a:chOff x="3710" y="1480"/>
                <a:chExt cx="2132" cy="1859"/>
              </a:xfrm>
            </p:grpSpPr>
            <p:sp>
              <p:nvSpPr>
                <p:cNvPr id="16416" name="Line 52"/>
                <p:cNvSpPr>
                  <a:spLocks noChangeShapeType="1"/>
                </p:cNvSpPr>
                <p:nvPr/>
              </p:nvSpPr>
              <p:spPr bwMode="auto">
                <a:xfrm flipV="1">
                  <a:off x="3710" y="1797"/>
                  <a:ext cx="816" cy="1542"/>
                </a:xfrm>
                <a:prstGeom prst="line">
                  <a:avLst/>
                </a:prstGeom>
                <a:noFill/>
                <a:ln w="38100">
                  <a:solidFill>
                    <a:srgbClr val="FF3300"/>
                  </a:solidFill>
                  <a:round/>
                  <a:headEnd/>
                  <a:tailEnd/>
                </a:ln>
              </p:spPr>
              <p:txBody>
                <a:bodyPr/>
                <a:lstStyle/>
                <a:p>
                  <a:endParaRPr lang="en-US"/>
                </a:p>
              </p:txBody>
            </p:sp>
            <p:sp>
              <p:nvSpPr>
                <p:cNvPr id="16417" name="Line 53"/>
                <p:cNvSpPr>
                  <a:spLocks noChangeShapeType="1"/>
                </p:cNvSpPr>
                <p:nvPr/>
              </p:nvSpPr>
              <p:spPr bwMode="auto">
                <a:xfrm flipV="1">
                  <a:off x="4526" y="1480"/>
                  <a:ext cx="590" cy="317"/>
                </a:xfrm>
                <a:prstGeom prst="line">
                  <a:avLst/>
                </a:prstGeom>
                <a:noFill/>
                <a:ln w="38100">
                  <a:solidFill>
                    <a:srgbClr val="FF3300"/>
                  </a:solidFill>
                  <a:round/>
                  <a:headEnd/>
                  <a:tailEnd/>
                </a:ln>
              </p:spPr>
              <p:txBody>
                <a:bodyPr/>
                <a:lstStyle/>
                <a:p>
                  <a:endParaRPr lang="en-US"/>
                </a:p>
              </p:txBody>
            </p:sp>
            <p:sp>
              <p:nvSpPr>
                <p:cNvPr id="16418" name="Line 54"/>
                <p:cNvSpPr>
                  <a:spLocks noChangeShapeType="1"/>
                </p:cNvSpPr>
                <p:nvPr/>
              </p:nvSpPr>
              <p:spPr bwMode="auto">
                <a:xfrm>
                  <a:off x="5116" y="1480"/>
                  <a:ext cx="726" cy="0"/>
                </a:xfrm>
                <a:prstGeom prst="line">
                  <a:avLst/>
                </a:prstGeom>
                <a:noFill/>
                <a:ln w="38100">
                  <a:solidFill>
                    <a:srgbClr val="FF3300"/>
                  </a:solidFill>
                  <a:round/>
                  <a:headEnd/>
                  <a:tailEnd/>
                </a:ln>
              </p:spPr>
              <p:txBody>
                <a:bodyPr/>
                <a:lstStyle/>
                <a:p>
                  <a:endParaRPr lang="en-US"/>
                </a:p>
              </p:txBody>
            </p:sp>
          </p:grpSp>
          <p:sp>
            <p:nvSpPr>
              <p:cNvPr id="16413" name="Line 55"/>
              <p:cNvSpPr>
                <a:spLocks noChangeShapeType="1"/>
              </p:cNvSpPr>
              <p:nvPr/>
            </p:nvSpPr>
            <p:spPr bwMode="auto">
              <a:xfrm>
                <a:off x="4209" y="2432"/>
                <a:ext cx="136" cy="0"/>
              </a:xfrm>
              <a:prstGeom prst="line">
                <a:avLst/>
              </a:prstGeom>
              <a:noFill/>
              <a:ln w="38100">
                <a:solidFill>
                  <a:srgbClr val="FF3300"/>
                </a:solidFill>
                <a:round/>
                <a:headEnd/>
                <a:tailEnd/>
              </a:ln>
            </p:spPr>
            <p:txBody>
              <a:bodyPr/>
              <a:lstStyle/>
              <a:p>
                <a:endParaRPr lang="en-US"/>
              </a:p>
            </p:txBody>
          </p:sp>
          <p:sp>
            <p:nvSpPr>
              <p:cNvPr id="16414" name="Line 56"/>
              <p:cNvSpPr>
                <a:spLocks noChangeShapeType="1"/>
              </p:cNvSpPr>
              <p:nvPr/>
            </p:nvSpPr>
            <p:spPr bwMode="auto">
              <a:xfrm flipV="1">
                <a:off x="4345" y="2160"/>
                <a:ext cx="0" cy="272"/>
              </a:xfrm>
              <a:prstGeom prst="line">
                <a:avLst/>
              </a:prstGeom>
              <a:noFill/>
              <a:ln w="38100">
                <a:solidFill>
                  <a:srgbClr val="FF3300"/>
                </a:solidFill>
                <a:round/>
                <a:headEnd/>
                <a:tailEnd/>
              </a:ln>
            </p:spPr>
            <p:txBody>
              <a:bodyPr/>
              <a:lstStyle/>
              <a:p>
                <a:endParaRPr lang="en-US"/>
              </a:p>
            </p:txBody>
          </p:sp>
          <p:sp>
            <p:nvSpPr>
              <p:cNvPr id="16415" name="Text Box 57"/>
              <p:cNvSpPr txBox="1">
                <a:spLocks noChangeArrowheads="1"/>
              </p:cNvSpPr>
              <p:nvPr/>
            </p:nvSpPr>
            <p:spPr bwMode="auto">
              <a:xfrm>
                <a:off x="4118" y="2478"/>
                <a:ext cx="332" cy="231"/>
              </a:xfrm>
              <a:prstGeom prst="rect">
                <a:avLst/>
              </a:prstGeom>
              <a:noFill/>
              <a:ln w="9525">
                <a:noFill/>
                <a:miter lim="800000"/>
                <a:headEnd/>
                <a:tailEnd/>
              </a:ln>
            </p:spPr>
            <p:txBody>
              <a:bodyPr wrap="none">
                <a:spAutoFit/>
              </a:bodyPr>
              <a:lstStyle/>
              <a:p>
                <a:r>
                  <a:rPr lang="fr-FR" sz="1800">
                    <a:solidFill>
                      <a:srgbClr val="FF3300"/>
                    </a:solidFill>
                    <a:latin typeface="Arial" charset="0"/>
                  </a:rPr>
                  <a:t>1/S</a:t>
                </a:r>
              </a:p>
            </p:txBody>
          </p:sp>
        </p:grpSp>
        <p:sp>
          <p:nvSpPr>
            <p:cNvPr id="16409" name="Oval 58"/>
            <p:cNvSpPr>
              <a:spLocks noChangeArrowheads="1"/>
            </p:cNvSpPr>
            <p:nvPr/>
          </p:nvSpPr>
          <p:spPr bwMode="auto">
            <a:xfrm>
              <a:off x="3891" y="2856"/>
              <a:ext cx="91" cy="90"/>
            </a:xfrm>
            <a:prstGeom prst="ellipse">
              <a:avLst/>
            </a:prstGeom>
            <a:solidFill>
              <a:srgbClr val="FF3300"/>
            </a:solidFill>
            <a:ln w="9525">
              <a:noFill/>
              <a:round/>
              <a:headEnd/>
              <a:tailEnd/>
            </a:ln>
          </p:spPr>
          <p:txBody>
            <a:bodyPr wrap="none" anchor="ctr"/>
            <a:lstStyle/>
            <a:p>
              <a:endParaRPr lang="en-US"/>
            </a:p>
          </p:txBody>
        </p:sp>
        <p:sp>
          <p:nvSpPr>
            <p:cNvPr id="16410" name="Line 59"/>
            <p:cNvSpPr>
              <a:spLocks noChangeShapeType="1"/>
            </p:cNvSpPr>
            <p:nvPr/>
          </p:nvSpPr>
          <p:spPr bwMode="auto">
            <a:xfrm>
              <a:off x="4526" y="1797"/>
              <a:ext cx="0" cy="1588"/>
            </a:xfrm>
            <a:prstGeom prst="line">
              <a:avLst/>
            </a:prstGeom>
            <a:noFill/>
            <a:ln w="28575">
              <a:solidFill>
                <a:srgbClr val="FF3300"/>
              </a:solidFill>
              <a:prstDash val="dash"/>
              <a:round/>
              <a:headEnd/>
              <a:tailEnd/>
            </a:ln>
          </p:spPr>
          <p:txBody>
            <a:bodyPr/>
            <a:lstStyle/>
            <a:p>
              <a:endParaRPr lang="en-US"/>
            </a:p>
          </p:txBody>
        </p:sp>
        <p:sp>
          <p:nvSpPr>
            <p:cNvPr id="16411" name="Text Box 60"/>
            <p:cNvSpPr txBox="1">
              <a:spLocks noChangeArrowheads="1"/>
            </p:cNvSpPr>
            <p:nvPr/>
          </p:nvSpPr>
          <p:spPr bwMode="auto">
            <a:xfrm>
              <a:off x="4390" y="3385"/>
              <a:ext cx="369" cy="288"/>
            </a:xfrm>
            <a:prstGeom prst="rect">
              <a:avLst/>
            </a:prstGeom>
            <a:noFill/>
            <a:ln w="9525">
              <a:noFill/>
              <a:miter lim="800000"/>
              <a:headEnd/>
              <a:tailEnd/>
            </a:ln>
          </p:spPr>
          <p:txBody>
            <a:bodyPr wrap="none">
              <a:spAutoFit/>
            </a:bodyPr>
            <a:lstStyle/>
            <a:p>
              <a:r>
                <a:rPr lang="fr-FR" b="1">
                  <a:solidFill>
                    <a:srgbClr val="FF3300"/>
                  </a:solidFill>
                </a:rPr>
                <a:t>V</a:t>
              </a:r>
              <a:r>
                <a:rPr lang="fr-FR" b="1" baseline="-25000">
                  <a:solidFill>
                    <a:srgbClr val="FF3300"/>
                  </a:solidFill>
                </a:rPr>
                <a:t>th</a:t>
              </a:r>
            </a:p>
          </p:txBody>
        </p:sp>
      </p:grpSp>
      <p:sp>
        <p:nvSpPr>
          <p:cNvPr id="16394" name="Text Box 61"/>
          <p:cNvSpPr txBox="1">
            <a:spLocks noChangeArrowheads="1"/>
          </p:cNvSpPr>
          <p:nvPr/>
        </p:nvSpPr>
        <p:spPr bwMode="auto">
          <a:xfrm>
            <a:off x="9490075" y="5445125"/>
            <a:ext cx="184150" cy="457200"/>
          </a:xfrm>
          <a:prstGeom prst="rect">
            <a:avLst/>
          </a:prstGeom>
          <a:noFill/>
          <a:ln w="9525">
            <a:noFill/>
            <a:miter lim="800000"/>
            <a:headEnd/>
            <a:tailEnd/>
          </a:ln>
        </p:spPr>
        <p:txBody>
          <a:bodyPr wrap="none">
            <a:spAutoFit/>
          </a:bodyPr>
          <a:lstStyle/>
          <a:p>
            <a:endParaRPr lang="fr-FR"/>
          </a:p>
        </p:txBody>
      </p:sp>
      <p:grpSp>
        <p:nvGrpSpPr>
          <p:cNvPr id="16395" name="Group 62"/>
          <p:cNvGrpSpPr>
            <a:grpSpLocks/>
          </p:cNvGrpSpPr>
          <p:nvPr/>
        </p:nvGrpSpPr>
        <p:grpSpPr bwMode="auto">
          <a:xfrm>
            <a:off x="5961063" y="2205038"/>
            <a:ext cx="3816350" cy="3616325"/>
            <a:chOff x="3755" y="1389"/>
            <a:chExt cx="2404" cy="2278"/>
          </a:xfrm>
        </p:grpSpPr>
        <p:sp>
          <p:nvSpPr>
            <p:cNvPr id="16404" name="Line 63"/>
            <p:cNvSpPr>
              <a:spLocks noChangeShapeType="1"/>
            </p:cNvSpPr>
            <p:nvPr/>
          </p:nvSpPr>
          <p:spPr bwMode="auto">
            <a:xfrm flipV="1">
              <a:off x="3936" y="1570"/>
              <a:ext cx="0" cy="1996"/>
            </a:xfrm>
            <a:prstGeom prst="line">
              <a:avLst/>
            </a:prstGeom>
            <a:noFill/>
            <a:ln w="38100">
              <a:solidFill>
                <a:schemeClr val="tx1"/>
              </a:solidFill>
              <a:round/>
              <a:headEnd/>
              <a:tailEnd type="triangle" w="med" len="med"/>
            </a:ln>
          </p:spPr>
          <p:txBody>
            <a:bodyPr/>
            <a:lstStyle/>
            <a:p>
              <a:endParaRPr lang="en-US"/>
            </a:p>
          </p:txBody>
        </p:sp>
        <p:sp>
          <p:nvSpPr>
            <p:cNvPr id="16405" name="Line 64"/>
            <p:cNvSpPr>
              <a:spLocks noChangeShapeType="1"/>
            </p:cNvSpPr>
            <p:nvPr/>
          </p:nvSpPr>
          <p:spPr bwMode="auto">
            <a:xfrm flipV="1">
              <a:off x="3755" y="3385"/>
              <a:ext cx="2404" cy="0"/>
            </a:xfrm>
            <a:prstGeom prst="line">
              <a:avLst/>
            </a:prstGeom>
            <a:noFill/>
            <a:ln w="38100">
              <a:solidFill>
                <a:schemeClr val="tx1"/>
              </a:solidFill>
              <a:round/>
              <a:headEnd/>
              <a:tailEnd type="triangle" w="med" len="med"/>
            </a:ln>
          </p:spPr>
          <p:txBody>
            <a:bodyPr/>
            <a:lstStyle/>
            <a:p>
              <a:endParaRPr lang="en-US"/>
            </a:p>
          </p:txBody>
        </p:sp>
        <p:sp>
          <p:nvSpPr>
            <p:cNvPr id="16406" name="Text Box 65"/>
            <p:cNvSpPr txBox="1">
              <a:spLocks noChangeArrowheads="1"/>
            </p:cNvSpPr>
            <p:nvPr/>
          </p:nvSpPr>
          <p:spPr bwMode="auto">
            <a:xfrm>
              <a:off x="3755" y="1389"/>
              <a:ext cx="558" cy="192"/>
            </a:xfrm>
            <a:prstGeom prst="rect">
              <a:avLst/>
            </a:prstGeom>
            <a:noFill/>
            <a:ln w="9525">
              <a:noFill/>
              <a:miter lim="800000"/>
              <a:headEnd/>
              <a:tailEnd/>
            </a:ln>
          </p:spPr>
          <p:txBody>
            <a:bodyPr wrap="none">
              <a:spAutoFit/>
            </a:bodyPr>
            <a:lstStyle/>
            <a:p>
              <a:r>
                <a:rPr lang="fr-FR" sz="1400" b="1">
                  <a:latin typeface="Arial" charset="0"/>
                </a:rPr>
                <a:t>Log I</a:t>
              </a:r>
              <a:r>
                <a:rPr lang="fr-FR" sz="1400" b="1" baseline="-25000">
                  <a:latin typeface="Arial" charset="0"/>
                </a:rPr>
                <a:t>drain</a:t>
              </a:r>
            </a:p>
          </p:txBody>
        </p:sp>
        <p:sp>
          <p:nvSpPr>
            <p:cNvPr id="16407" name="Text Box 66"/>
            <p:cNvSpPr txBox="1">
              <a:spLocks noChangeArrowheads="1"/>
            </p:cNvSpPr>
            <p:nvPr/>
          </p:nvSpPr>
          <p:spPr bwMode="auto">
            <a:xfrm>
              <a:off x="5751" y="3475"/>
              <a:ext cx="339" cy="192"/>
            </a:xfrm>
            <a:prstGeom prst="rect">
              <a:avLst/>
            </a:prstGeom>
            <a:noFill/>
            <a:ln w="9525">
              <a:noFill/>
              <a:miter lim="800000"/>
              <a:headEnd/>
              <a:tailEnd/>
            </a:ln>
          </p:spPr>
          <p:txBody>
            <a:bodyPr wrap="none">
              <a:spAutoFit/>
            </a:bodyPr>
            <a:lstStyle/>
            <a:p>
              <a:r>
                <a:rPr lang="fr-FR" sz="1400" b="1">
                  <a:latin typeface="Arial" charset="0"/>
                </a:rPr>
                <a:t>V</a:t>
              </a:r>
              <a:r>
                <a:rPr lang="fr-FR" sz="1400" b="1" baseline="-25000">
                  <a:latin typeface="Arial" charset="0"/>
                </a:rPr>
                <a:t>gate</a:t>
              </a:r>
            </a:p>
          </p:txBody>
        </p:sp>
      </p:grpSp>
      <p:grpSp>
        <p:nvGrpSpPr>
          <p:cNvPr id="13" name="Group 67"/>
          <p:cNvGrpSpPr>
            <a:grpSpLocks/>
          </p:cNvGrpSpPr>
          <p:nvPr/>
        </p:nvGrpSpPr>
        <p:grpSpPr bwMode="auto">
          <a:xfrm>
            <a:off x="5024438" y="3500438"/>
            <a:ext cx="1296987" cy="1171575"/>
            <a:chOff x="3165" y="2205"/>
            <a:chExt cx="817" cy="738"/>
          </a:xfrm>
        </p:grpSpPr>
        <p:grpSp>
          <p:nvGrpSpPr>
            <p:cNvPr id="16398" name="Group 68"/>
            <p:cNvGrpSpPr>
              <a:grpSpLocks/>
            </p:cNvGrpSpPr>
            <p:nvPr/>
          </p:nvGrpSpPr>
          <p:grpSpPr bwMode="auto">
            <a:xfrm>
              <a:off x="3889" y="2205"/>
              <a:ext cx="93" cy="738"/>
              <a:chOff x="3889" y="2205"/>
              <a:chExt cx="93" cy="738"/>
            </a:xfrm>
          </p:grpSpPr>
          <p:sp>
            <p:nvSpPr>
              <p:cNvPr id="16402" name="Oval 69"/>
              <p:cNvSpPr>
                <a:spLocks noChangeArrowheads="1"/>
              </p:cNvSpPr>
              <p:nvPr/>
            </p:nvSpPr>
            <p:spPr bwMode="auto">
              <a:xfrm>
                <a:off x="3891" y="2205"/>
                <a:ext cx="91" cy="91"/>
              </a:xfrm>
              <a:prstGeom prst="ellipse">
                <a:avLst/>
              </a:prstGeom>
              <a:solidFill>
                <a:srgbClr val="99CC00"/>
              </a:solidFill>
              <a:ln w="9525">
                <a:solidFill>
                  <a:srgbClr val="99CC00"/>
                </a:solidFill>
                <a:round/>
                <a:headEnd/>
                <a:tailEnd/>
              </a:ln>
            </p:spPr>
            <p:txBody>
              <a:bodyPr wrap="none" anchor="ctr"/>
              <a:lstStyle/>
              <a:p>
                <a:pPr algn="ctr"/>
                <a:endParaRPr lang="fr-FR"/>
              </a:p>
            </p:txBody>
          </p:sp>
          <p:sp>
            <p:nvSpPr>
              <p:cNvPr id="16403" name="Oval 70"/>
              <p:cNvSpPr>
                <a:spLocks noChangeArrowheads="1"/>
              </p:cNvSpPr>
              <p:nvPr/>
            </p:nvSpPr>
            <p:spPr bwMode="auto">
              <a:xfrm>
                <a:off x="3889" y="2852"/>
                <a:ext cx="91" cy="91"/>
              </a:xfrm>
              <a:prstGeom prst="ellipse">
                <a:avLst/>
              </a:prstGeom>
              <a:solidFill>
                <a:srgbClr val="99CC00"/>
              </a:solidFill>
              <a:ln w="9525">
                <a:solidFill>
                  <a:srgbClr val="99CC00"/>
                </a:solidFill>
                <a:round/>
                <a:headEnd/>
                <a:tailEnd/>
              </a:ln>
            </p:spPr>
            <p:txBody>
              <a:bodyPr wrap="none" anchor="ctr"/>
              <a:lstStyle/>
              <a:p>
                <a:pPr algn="ctr"/>
                <a:endParaRPr lang="fr-FR"/>
              </a:p>
            </p:txBody>
          </p:sp>
        </p:grpSp>
        <p:grpSp>
          <p:nvGrpSpPr>
            <p:cNvPr id="16399" name="Group 71"/>
            <p:cNvGrpSpPr>
              <a:grpSpLocks/>
            </p:cNvGrpSpPr>
            <p:nvPr/>
          </p:nvGrpSpPr>
          <p:grpSpPr bwMode="auto">
            <a:xfrm>
              <a:off x="3165" y="2251"/>
              <a:ext cx="635" cy="635"/>
              <a:chOff x="3165" y="2251"/>
              <a:chExt cx="635" cy="635"/>
            </a:xfrm>
          </p:grpSpPr>
          <p:sp>
            <p:nvSpPr>
              <p:cNvPr id="16400" name="Line 72"/>
              <p:cNvSpPr>
                <a:spLocks noChangeShapeType="1"/>
              </p:cNvSpPr>
              <p:nvPr/>
            </p:nvSpPr>
            <p:spPr bwMode="auto">
              <a:xfrm flipV="1">
                <a:off x="3800" y="2251"/>
                <a:ext cx="0" cy="635"/>
              </a:xfrm>
              <a:prstGeom prst="line">
                <a:avLst/>
              </a:prstGeom>
              <a:noFill/>
              <a:ln w="38100">
                <a:solidFill>
                  <a:srgbClr val="99CC00"/>
                </a:solidFill>
                <a:round/>
                <a:headEnd/>
                <a:tailEnd type="triangle" w="med" len="med"/>
              </a:ln>
            </p:spPr>
            <p:txBody>
              <a:bodyPr/>
              <a:lstStyle/>
              <a:p>
                <a:endParaRPr lang="en-US"/>
              </a:p>
            </p:txBody>
          </p:sp>
          <p:sp>
            <p:nvSpPr>
              <p:cNvPr id="16401" name="Text Box 73"/>
              <p:cNvSpPr txBox="1">
                <a:spLocks noChangeArrowheads="1"/>
              </p:cNvSpPr>
              <p:nvPr/>
            </p:nvSpPr>
            <p:spPr bwMode="auto">
              <a:xfrm>
                <a:off x="3165" y="2251"/>
                <a:ext cx="591" cy="518"/>
              </a:xfrm>
              <a:prstGeom prst="rect">
                <a:avLst/>
              </a:prstGeom>
              <a:noFill/>
              <a:ln w="9525">
                <a:noFill/>
                <a:miter lim="800000"/>
                <a:headEnd/>
                <a:tailEnd/>
              </a:ln>
            </p:spPr>
            <p:txBody>
              <a:bodyPr wrap="none">
                <a:spAutoFit/>
              </a:bodyPr>
              <a:lstStyle/>
              <a:p>
                <a:r>
                  <a:rPr lang="fr-FR">
                    <a:solidFill>
                      <a:srgbClr val="99CC00"/>
                    </a:solidFill>
                    <a:latin typeface="Arial" charset="0"/>
                  </a:rPr>
                  <a:t>+ dec</a:t>
                </a:r>
              </a:p>
              <a:p>
                <a:r>
                  <a:rPr lang="fr-FR">
                    <a:solidFill>
                      <a:srgbClr val="99CC00"/>
                    </a:solidFill>
                    <a:latin typeface="Arial" charset="0"/>
                  </a:rPr>
                  <a:t> I</a:t>
                </a:r>
                <a:r>
                  <a:rPr lang="fr-FR" baseline="-25000">
                    <a:solidFill>
                      <a:srgbClr val="99CC00"/>
                    </a:solidFill>
                    <a:latin typeface="Arial" charset="0"/>
                  </a:rPr>
                  <a:t>off</a:t>
                </a:r>
              </a:p>
            </p:txBody>
          </p:sp>
        </p:grpSp>
      </p:grpSp>
      <p:sp>
        <p:nvSpPr>
          <p:cNvPr id="16397" name="Text Box 48"/>
          <p:cNvSpPr txBox="1">
            <a:spLocks noChangeArrowheads="1"/>
          </p:cNvSpPr>
          <p:nvPr/>
        </p:nvSpPr>
        <p:spPr bwMode="auto">
          <a:xfrm>
            <a:off x="1146175" y="5538788"/>
            <a:ext cx="3159125" cy="338137"/>
          </a:xfrm>
          <a:prstGeom prst="rect">
            <a:avLst/>
          </a:prstGeom>
          <a:noFill/>
          <a:ln w="9525">
            <a:noFill/>
            <a:miter lim="800000"/>
            <a:headEnd/>
            <a:tailEnd/>
          </a:ln>
        </p:spPr>
        <p:txBody>
          <a:bodyPr wrap="none">
            <a:spAutoFit/>
          </a:bodyPr>
          <a:lstStyle/>
          <a:p>
            <a:r>
              <a:rPr lang="fr-FR" sz="1600">
                <a:solidFill>
                  <a:schemeClr val="accent2"/>
                </a:solidFill>
                <a:latin typeface="Arial" charset="0"/>
              </a:rPr>
              <a:t>S should be as small as possible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path" presetSubtype="0" accel="50000" decel="50000" fill="hold" nodeType="clickEffect">
                                  <p:stCondLst>
                                    <p:cond delay="0"/>
                                  </p:stCondLst>
                                  <p:childTnLst>
                                    <p:animMotion origin="layout" path="M -2.82051E-6 3.7037E-6 L -0.05513 -0.00186 " pathEditMode="relative" rAng="0" ptsTypes="AA">
                                      <p:cBhvr>
                                        <p:cTn id="6" dur="2000" fill="hold"/>
                                        <p:tgtEl>
                                          <p:spTgt spid="9"/>
                                        </p:tgtEl>
                                        <p:attrNameLst>
                                          <p:attrName>ppt_x</p:attrName>
                                          <p:attrName>ppt_y</p:attrName>
                                        </p:attrNameLst>
                                      </p:cBhvr>
                                      <p:rCtr x="-28" y="-1"/>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p:cNvSpPr>
            <a:spLocks noGrp="1" noChangeArrowheads="1"/>
          </p:cNvSpPr>
          <p:nvPr>
            <p:ph type="title" idx="4294967295"/>
          </p:nvPr>
        </p:nvSpPr>
        <p:spPr>
          <a:xfrm>
            <a:off x="0" y="0"/>
            <a:ext cx="9906000" cy="838200"/>
          </a:xfrm>
        </p:spPr>
        <p:txBody>
          <a:bodyPr/>
          <a:lstStyle/>
          <a:p>
            <a:pPr eaLnBrk="1" hangingPunct="1">
              <a:defRPr/>
            </a:pPr>
            <a:r>
              <a:rPr lang="fr-FR" smtClean="0"/>
              <a:t>The Static Leakage Components</a:t>
            </a:r>
          </a:p>
        </p:txBody>
      </p:sp>
      <p:pic>
        <p:nvPicPr>
          <p:cNvPr id="268291" name="Picture 3" descr="䪘䪠Đ"/>
          <p:cNvPicPr>
            <a:picLocks noChangeAspect="1" noChangeArrowheads="1"/>
          </p:cNvPicPr>
          <p:nvPr/>
        </p:nvPicPr>
        <p:blipFill>
          <a:blip r:embed="rId3" cstate="print"/>
          <a:srcRect/>
          <a:stretch>
            <a:fillRect/>
          </a:stretch>
        </p:blipFill>
        <p:spPr bwMode="auto">
          <a:xfrm>
            <a:off x="2432050" y="908050"/>
            <a:ext cx="4594225" cy="4679950"/>
          </a:xfrm>
          <a:prstGeom prst="rect">
            <a:avLst/>
          </a:prstGeom>
          <a:noFill/>
          <a:ln w="9525">
            <a:noFill/>
            <a:miter lim="800000"/>
            <a:headEnd/>
            <a:tailEnd/>
          </a:ln>
        </p:spPr>
      </p:pic>
      <p:sp>
        <p:nvSpPr>
          <p:cNvPr id="17412" name="Text Box 4"/>
          <p:cNvSpPr txBox="1">
            <a:spLocks noChangeArrowheads="1"/>
          </p:cNvSpPr>
          <p:nvPr/>
        </p:nvSpPr>
        <p:spPr bwMode="auto">
          <a:xfrm>
            <a:off x="488950" y="908050"/>
            <a:ext cx="2592388" cy="1006475"/>
          </a:xfrm>
          <a:prstGeom prst="rect">
            <a:avLst/>
          </a:prstGeom>
          <a:solidFill>
            <a:srgbClr val="FF3300"/>
          </a:solidFill>
          <a:ln w="9525">
            <a:noFill/>
            <a:miter lim="800000"/>
            <a:headEnd/>
            <a:tailEnd/>
          </a:ln>
        </p:spPr>
        <p:txBody>
          <a:bodyPr>
            <a:spAutoFit/>
          </a:bodyPr>
          <a:lstStyle/>
          <a:p>
            <a:r>
              <a:rPr lang="fr-FR" sz="2000">
                <a:solidFill>
                  <a:schemeClr val="bg1"/>
                </a:solidFill>
                <a:latin typeface="Arial" charset="0"/>
              </a:rPr>
              <a:t>i) Gate leakage (oxide thickness dependance)</a:t>
            </a:r>
          </a:p>
        </p:txBody>
      </p:sp>
      <p:sp>
        <p:nvSpPr>
          <p:cNvPr id="17413" name="Line 5"/>
          <p:cNvSpPr>
            <a:spLocks noChangeShapeType="1"/>
          </p:cNvSpPr>
          <p:nvPr/>
        </p:nvSpPr>
        <p:spPr bwMode="auto">
          <a:xfrm>
            <a:off x="3081338" y="1341438"/>
            <a:ext cx="1655762" cy="1079500"/>
          </a:xfrm>
          <a:prstGeom prst="line">
            <a:avLst/>
          </a:prstGeom>
          <a:noFill/>
          <a:ln w="38100">
            <a:solidFill>
              <a:srgbClr val="FF3300"/>
            </a:solidFill>
            <a:round/>
            <a:headEnd/>
            <a:tailEnd type="triangle" w="med" len="med"/>
          </a:ln>
        </p:spPr>
        <p:txBody>
          <a:bodyPr/>
          <a:lstStyle/>
          <a:p>
            <a:endParaRPr lang="en-US"/>
          </a:p>
        </p:txBody>
      </p:sp>
      <p:sp>
        <p:nvSpPr>
          <p:cNvPr id="17414" name="Text Box 6"/>
          <p:cNvSpPr txBox="1">
            <a:spLocks noChangeArrowheads="1"/>
          </p:cNvSpPr>
          <p:nvPr/>
        </p:nvSpPr>
        <p:spPr bwMode="auto">
          <a:xfrm>
            <a:off x="415925" y="4797425"/>
            <a:ext cx="2592388" cy="701675"/>
          </a:xfrm>
          <a:prstGeom prst="rect">
            <a:avLst/>
          </a:prstGeom>
          <a:solidFill>
            <a:srgbClr val="FF9900"/>
          </a:solidFill>
          <a:ln w="9525">
            <a:noFill/>
            <a:miter lim="800000"/>
            <a:headEnd/>
            <a:tailEnd/>
          </a:ln>
        </p:spPr>
        <p:txBody>
          <a:bodyPr>
            <a:spAutoFit/>
          </a:bodyPr>
          <a:lstStyle/>
          <a:p>
            <a:r>
              <a:rPr lang="fr-FR" sz="2000">
                <a:solidFill>
                  <a:schemeClr val="bg1"/>
                </a:solidFill>
                <a:latin typeface="Arial" charset="0"/>
              </a:rPr>
              <a:t>iii) Junction leakage (doping dependance)</a:t>
            </a:r>
          </a:p>
        </p:txBody>
      </p:sp>
      <p:sp>
        <p:nvSpPr>
          <p:cNvPr id="17415" name="Line 7"/>
          <p:cNvSpPr>
            <a:spLocks noChangeShapeType="1"/>
          </p:cNvSpPr>
          <p:nvPr/>
        </p:nvSpPr>
        <p:spPr bwMode="auto">
          <a:xfrm flipV="1">
            <a:off x="3081338" y="3860800"/>
            <a:ext cx="1871662" cy="1081088"/>
          </a:xfrm>
          <a:prstGeom prst="line">
            <a:avLst/>
          </a:prstGeom>
          <a:noFill/>
          <a:ln w="38100">
            <a:solidFill>
              <a:srgbClr val="FF9900"/>
            </a:solidFill>
            <a:round/>
            <a:headEnd/>
            <a:tailEnd type="triangle" w="med" len="med"/>
          </a:ln>
        </p:spPr>
        <p:txBody>
          <a:bodyPr/>
          <a:lstStyle/>
          <a:p>
            <a:endParaRPr lang="en-US"/>
          </a:p>
        </p:txBody>
      </p:sp>
      <p:sp>
        <p:nvSpPr>
          <p:cNvPr id="17416" name="Text Box 8"/>
          <p:cNvSpPr txBox="1">
            <a:spLocks noChangeArrowheads="1"/>
          </p:cNvSpPr>
          <p:nvPr/>
        </p:nvSpPr>
        <p:spPr bwMode="auto">
          <a:xfrm>
            <a:off x="344488" y="2708275"/>
            <a:ext cx="2663825" cy="1006475"/>
          </a:xfrm>
          <a:prstGeom prst="rect">
            <a:avLst/>
          </a:prstGeom>
          <a:solidFill>
            <a:srgbClr val="009900"/>
          </a:solidFill>
          <a:ln w="9525">
            <a:noFill/>
            <a:miter lim="800000"/>
            <a:headEnd/>
            <a:tailEnd/>
          </a:ln>
        </p:spPr>
        <p:txBody>
          <a:bodyPr>
            <a:spAutoFit/>
          </a:bodyPr>
          <a:lstStyle/>
          <a:p>
            <a:r>
              <a:rPr lang="fr-FR" sz="2000">
                <a:solidFill>
                  <a:schemeClr val="bg1"/>
                </a:solidFill>
                <a:latin typeface="Arial" charset="0"/>
              </a:rPr>
              <a:t>ii) Channel Leakage (Vth and S dependant)</a:t>
            </a:r>
          </a:p>
        </p:txBody>
      </p:sp>
      <p:sp>
        <p:nvSpPr>
          <p:cNvPr id="17417" name="Line 9"/>
          <p:cNvSpPr>
            <a:spLocks noChangeShapeType="1"/>
          </p:cNvSpPr>
          <p:nvPr/>
        </p:nvSpPr>
        <p:spPr bwMode="auto">
          <a:xfrm>
            <a:off x="2865438" y="2924175"/>
            <a:ext cx="1439862" cy="360363"/>
          </a:xfrm>
          <a:prstGeom prst="line">
            <a:avLst/>
          </a:prstGeom>
          <a:noFill/>
          <a:ln w="38100">
            <a:solidFill>
              <a:srgbClr val="009900"/>
            </a:solidFill>
            <a:round/>
            <a:headEnd/>
            <a:tailEnd type="triangle" w="med" len="med"/>
          </a:ln>
        </p:spPr>
        <p:txBody>
          <a:bodyPr/>
          <a:lstStyle/>
          <a:p>
            <a:endParaRPr lang="en-US"/>
          </a:p>
        </p:txBody>
      </p:sp>
      <p:sp>
        <p:nvSpPr>
          <p:cNvPr id="17418" name="Text Box 10"/>
          <p:cNvSpPr txBox="1">
            <a:spLocks noChangeArrowheads="1"/>
          </p:cNvSpPr>
          <p:nvPr/>
        </p:nvSpPr>
        <p:spPr bwMode="auto">
          <a:xfrm>
            <a:off x="6321425" y="1700213"/>
            <a:ext cx="2438400" cy="466725"/>
          </a:xfrm>
          <a:prstGeom prst="rect">
            <a:avLst/>
          </a:prstGeom>
          <a:noFill/>
          <a:ln w="9525">
            <a:solidFill>
              <a:schemeClr val="accent2"/>
            </a:solidFill>
            <a:miter lim="800000"/>
            <a:headEnd/>
            <a:tailEnd/>
          </a:ln>
        </p:spPr>
        <p:txBody>
          <a:bodyPr wrap="none">
            <a:spAutoFit/>
          </a:bodyPr>
          <a:lstStyle/>
          <a:p>
            <a:r>
              <a:rPr lang="fr-FR">
                <a:latin typeface="Arial" charset="0"/>
              </a:rPr>
              <a:t>I</a:t>
            </a:r>
            <a:r>
              <a:rPr lang="fr-FR" baseline="-25000">
                <a:latin typeface="Arial" charset="0"/>
              </a:rPr>
              <a:t>off</a:t>
            </a:r>
            <a:r>
              <a:rPr lang="fr-FR">
                <a:latin typeface="Arial" charset="0"/>
              </a:rPr>
              <a:t> = IS + IG + IB</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68291"/>
                                        </p:tgtEl>
                                        <p:attrNameLst>
                                          <p:attrName>style.visibility</p:attrName>
                                        </p:attrNameLst>
                                      </p:cBhvr>
                                      <p:to>
                                        <p:strVal val="visible"/>
                                      </p:to>
                                    </p:set>
                                    <p:animEffect transition="in" filter="fade">
                                      <p:cBhvr>
                                        <p:cTn id="7" dur="2000"/>
                                        <p:tgtEl>
                                          <p:spTgt spid="268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p:txBody>
          <a:bodyPr/>
          <a:lstStyle/>
          <a:p>
            <a:pPr eaLnBrk="1" hangingPunct="1">
              <a:defRPr/>
            </a:pPr>
            <a:r>
              <a:rPr lang="fr-FR" smtClean="0"/>
              <a:t>Different Applications : Some typical numbers</a:t>
            </a:r>
          </a:p>
        </p:txBody>
      </p:sp>
      <p:pic>
        <p:nvPicPr>
          <p:cNvPr id="18435" name="Picture 4"/>
          <p:cNvPicPr>
            <a:picLocks noChangeAspect="1" noChangeArrowheads="1"/>
          </p:cNvPicPr>
          <p:nvPr/>
        </p:nvPicPr>
        <p:blipFill>
          <a:blip r:embed="rId3" cstate="print"/>
          <a:srcRect/>
          <a:stretch>
            <a:fillRect/>
          </a:stretch>
        </p:blipFill>
        <p:spPr bwMode="auto">
          <a:xfrm>
            <a:off x="1857375" y="836613"/>
            <a:ext cx="5688013" cy="4968875"/>
          </a:xfrm>
          <a:prstGeom prst="rect">
            <a:avLst/>
          </a:prstGeom>
          <a:noFill/>
          <a:ln w="9525">
            <a:noFill/>
            <a:miter lim="800000"/>
            <a:headEnd/>
            <a:tailEnd/>
          </a:ln>
        </p:spPr>
      </p:pic>
      <p:sp>
        <p:nvSpPr>
          <p:cNvPr id="125957" name="AutoShape 5"/>
          <p:cNvSpPr>
            <a:spLocks noChangeArrowheads="1"/>
          </p:cNvSpPr>
          <p:nvPr/>
        </p:nvSpPr>
        <p:spPr bwMode="auto">
          <a:xfrm>
            <a:off x="3008313" y="5373688"/>
            <a:ext cx="4392612" cy="792162"/>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1">
            <a:gsLst>
              <a:gs pos="0">
                <a:schemeClr val="accent2"/>
              </a:gs>
              <a:gs pos="100000">
                <a:srgbClr val="FF3300"/>
              </a:gs>
            </a:gsLst>
            <a:lin ang="0" scaled="1"/>
          </a:gradFill>
          <a:ln w="9525">
            <a:solidFill>
              <a:schemeClr val="tx1"/>
            </a:solidFill>
            <a:miter lim="800000"/>
            <a:headEnd/>
            <a:tailEnd/>
          </a:ln>
          <a:effectLst/>
        </p:spPr>
        <p:txBody>
          <a:bodyPr wrap="none" anchor="ctr"/>
          <a:lstStyle/>
          <a:p>
            <a:pPr algn="ctr">
              <a:defRPr/>
            </a:pPr>
            <a:r>
              <a:rPr lang="fr-FR" b="1">
                <a:solidFill>
                  <a:schemeClr val="bg1"/>
                </a:solidFill>
                <a:effectLst>
                  <a:outerShdw blurRad="38100" dist="38100" dir="2700000" algn="tl">
                    <a:srgbClr val="000000"/>
                  </a:outerShdw>
                </a:effectLst>
                <a:latin typeface="Arial" charset="0"/>
              </a:rPr>
              <a:t>Operation Speed</a:t>
            </a:r>
          </a:p>
        </p:txBody>
      </p:sp>
      <p:sp>
        <p:nvSpPr>
          <p:cNvPr id="125958" name="AutoShape 6"/>
          <p:cNvSpPr>
            <a:spLocks noChangeArrowheads="1"/>
          </p:cNvSpPr>
          <p:nvPr/>
        </p:nvSpPr>
        <p:spPr bwMode="auto">
          <a:xfrm rot="16200000">
            <a:off x="-196056" y="2601119"/>
            <a:ext cx="3887788" cy="10795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1">
            <a:gsLst>
              <a:gs pos="0">
                <a:schemeClr val="accent2"/>
              </a:gs>
              <a:gs pos="100000">
                <a:srgbClr val="FF3300"/>
              </a:gs>
            </a:gsLst>
            <a:lin ang="0" scaled="1"/>
          </a:gradFill>
          <a:ln w="9525">
            <a:solidFill>
              <a:schemeClr val="tx1"/>
            </a:solidFill>
            <a:miter lim="800000"/>
            <a:headEnd/>
            <a:tailEnd/>
          </a:ln>
          <a:effectLst/>
        </p:spPr>
        <p:txBody>
          <a:bodyPr rot="10800000" wrap="none" anchor="ctr"/>
          <a:lstStyle/>
          <a:p>
            <a:pPr algn="ctr">
              <a:defRPr/>
            </a:pPr>
            <a:r>
              <a:rPr lang="fr-FR" b="1">
                <a:solidFill>
                  <a:schemeClr val="bg1"/>
                </a:solidFill>
                <a:effectLst>
                  <a:outerShdw blurRad="38100" dist="38100" dir="2700000" algn="tl">
                    <a:srgbClr val="000000"/>
                  </a:outerShdw>
                </a:effectLst>
                <a:latin typeface="Arial" charset="0"/>
              </a:rPr>
              <a:t>Power Dissipation</a:t>
            </a:r>
          </a:p>
        </p:txBody>
      </p:sp>
      <p:grpSp>
        <p:nvGrpSpPr>
          <p:cNvPr id="18438" name="Group 7"/>
          <p:cNvGrpSpPr>
            <a:grpSpLocks/>
          </p:cNvGrpSpPr>
          <p:nvPr/>
        </p:nvGrpSpPr>
        <p:grpSpPr bwMode="auto">
          <a:xfrm>
            <a:off x="6753225" y="908050"/>
            <a:ext cx="1944688" cy="1368425"/>
            <a:chOff x="4209" y="526"/>
            <a:chExt cx="1985" cy="1111"/>
          </a:xfrm>
        </p:grpSpPr>
        <p:sp>
          <p:nvSpPr>
            <p:cNvPr id="18449" name="Text Box 8"/>
            <p:cNvSpPr txBox="1">
              <a:spLocks noChangeArrowheads="1"/>
            </p:cNvSpPr>
            <p:nvPr/>
          </p:nvSpPr>
          <p:spPr bwMode="auto">
            <a:xfrm>
              <a:off x="4664" y="526"/>
              <a:ext cx="1232" cy="223"/>
            </a:xfrm>
            <a:prstGeom prst="rect">
              <a:avLst/>
            </a:prstGeom>
            <a:solidFill>
              <a:srgbClr val="FFFF00"/>
            </a:solidFill>
            <a:ln w="12700" algn="ctr">
              <a:noFill/>
              <a:miter lim="800000"/>
              <a:headEnd/>
              <a:tailEnd/>
            </a:ln>
          </p:spPr>
          <p:txBody>
            <a:bodyPr wrap="none" lIns="0" tIns="0" rIns="0" bIns="0">
              <a:spAutoFit/>
            </a:bodyPr>
            <a:lstStyle/>
            <a:p>
              <a:pPr algn="ctr">
                <a:spcBef>
                  <a:spcPct val="20000"/>
                </a:spcBef>
                <a:buClr>
                  <a:srgbClr val="3366FF"/>
                </a:buClr>
                <a:buSzPct val="75000"/>
                <a:buFont typeface="Monotype Sorts" pitchFamily="2" charset="2"/>
                <a:buNone/>
              </a:pPr>
              <a:r>
                <a:rPr lang="fr-FR" sz="1800" b="1">
                  <a:latin typeface="Arial" charset="0"/>
                </a:rPr>
                <a:t>Computers</a:t>
              </a:r>
            </a:p>
          </p:txBody>
        </p:sp>
        <p:pic>
          <p:nvPicPr>
            <p:cNvPr id="18450" name="Picture 9"/>
            <p:cNvPicPr>
              <a:picLocks noChangeAspect="1" noChangeArrowheads="1"/>
            </p:cNvPicPr>
            <p:nvPr/>
          </p:nvPicPr>
          <p:blipFill>
            <a:blip r:embed="rId4" cstate="print">
              <a:clrChange>
                <a:clrFrom>
                  <a:srgbClr val="2D61FD"/>
                </a:clrFrom>
                <a:clrTo>
                  <a:srgbClr val="2D61FD">
                    <a:alpha val="0"/>
                  </a:srgbClr>
                </a:clrTo>
              </a:clrChange>
            </a:blip>
            <a:srcRect/>
            <a:stretch>
              <a:fillRect/>
            </a:stretch>
          </p:blipFill>
          <p:spPr bwMode="auto">
            <a:xfrm>
              <a:off x="5025" y="709"/>
              <a:ext cx="1169" cy="928"/>
            </a:xfrm>
            <a:prstGeom prst="rect">
              <a:avLst/>
            </a:prstGeom>
            <a:noFill/>
            <a:ln w="12700" algn="ctr">
              <a:noFill/>
              <a:miter lim="800000"/>
              <a:headEnd/>
              <a:tailEnd/>
            </a:ln>
          </p:spPr>
        </p:pic>
        <p:pic>
          <p:nvPicPr>
            <p:cNvPr id="18451" name="Picture 10"/>
            <p:cNvPicPr>
              <a:picLocks noChangeAspect="1" noChangeArrowheads="1"/>
            </p:cNvPicPr>
            <p:nvPr/>
          </p:nvPicPr>
          <p:blipFill>
            <a:blip r:embed="rId5" cstate="print">
              <a:clrChange>
                <a:clrFrom>
                  <a:srgbClr val="595FF9"/>
                </a:clrFrom>
                <a:clrTo>
                  <a:srgbClr val="595FF9">
                    <a:alpha val="0"/>
                  </a:srgbClr>
                </a:clrTo>
              </a:clrChange>
            </a:blip>
            <a:srcRect/>
            <a:stretch>
              <a:fillRect/>
            </a:stretch>
          </p:blipFill>
          <p:spPr bwMode="auto">
            <a:xfrm>
              <a:off x="4209" y="784"/>
              <a:ext cx="892" cy="734"/>
            </a:xfrm>
            <a:prstGeom prst="rect">
              <a:avLst/>
            </a:prstGeom>
            <a:noFill/>
            <a:ln w="12700" algn="ctr">
              <a:noFill/>
              <a:miter lim="800000"/>
              <a:headEnd/>
              <a:tailEnd/>
            </a:ln>
          </p:spPr>
        </p:pic>
      </p:grpSp>
      <p:grpSp>
        <p:nvGrpSpPr>
          <p:cNvPr id="18439" name="Group 11"/>
          <p:cNvGrpSpPr>
            <a:grpSpLocks/>
          </p:cNvGrpSpPr>
          <p:nvPr/>
        </p:nvGrpSpPr>
        <p:grpSpPr bwMode="auto">
          <a:xfrm>
            <a:off x="5529263" y="3716338"/>
            <a:ext cx="1395412" cy="1223962"/>
            <a:chOff x="129" y="2931"/>
            <a:chExt cx="1081" cy="943"/>
          </a:xfrm>
        </p:grpSpPr>
        <p:sp>
          <p:nvSpPr>
            <p:cNvPr id="18447" name="Text Box 12"/>
            <p:cNvSpPr txBox="1">
              <a:spLocks noChangeArrowheads="1"/>
            </p:cNvSpPr>
            <p:nvPr/>
          </p:nvSpPr>
          <p:spPr bwMode="auto">
            <a:xfrm>
              <a:off x="129" y="3248"/>
              <a:ext cx="689" cy="466"/>
            </a:xfrm>
            <a:prstGeom prst="rect">
              <a:avLst/>
            </a:prstGeom>
            <a:solidFill>
              <a:srgbClr val="CC66FF"/>
            </a:solidFill>
            <a:ln w="12700" algn="ctr">
              <a:noFill/>
              <a:miter lim="800000"/>
              <a:headEnd/>
              <a:tailEnd/>
            </a:ln>
          </p:spPr>
          <p:txBody>
            <a:bodyPr wrap="none" lIns="0" tIns="0" rIns="0" bIns="0">
              <a:spAutoFit/>
            </a:bodyPr>
            <a:lstStyle/>
            <a:p>
              <a:pPr algn="ctr">
                <a:spcBef>
                  <a:spcPct val="20000"/>
                </a:spcBef>
                <a:buClr>
                  <a:srgbClr val="3366FF"/>
                </a:buClr>
                <a:buSzPct val="75000"/>
                <a:buFont typeface="Monotype Sorts" pitchFamily="2" charset="2"/>
                <a:buNone/>
              </a:pPr>
              <a:r>
                <a:rPr lang="fr-FR" sz="1800" b="1">
                  <a:latin typeface="Arial" charset="0"/>
                </a:rPr>
                <a:t>Mobile</a:t>
              </a:r>
            </a:p>
            <a:p>
              <a:pPr algn="ctr">
                <a:spcBef>
                  <a:spcPct val="20000"/>
                </a:spcBef>
                <a:buClr>
                  <a:srgbClr val="3366FF"/>
                </a:buClr>
                <a:buSzPct val="75000"/>
                <a:buFont typeface="Monotype Sorts" pitchFamily="2" charset="2"/>
                <a:buNone/>
              </a:pPr>
              <a:r>
                <a:rPr lang="fr-FR" sz="1800" b="1">
                  <a:latin typeface="Arial" charset="0"/>
                </a:rPr>
                <a:t> Phones</a:t>
              </a:r>
            </a:p>
          </p:txBody>
        </p:sp>
        <p:pic>
          <p:nvPicPr>
            <p:cNvPr id="18448" name="Picture 13"/>
            <p:cNvPicPr>
              <a:picLocks noChangeAspect="1" noChangeArrowheads="1"/>
            </p:cNvPicPr>
            <p:nvPr/>
          </p:nvPicPr>
          <p:blipFill>
            <a:blip r:embed="rId6" cstate="print">
              <a:clrChange>
                <a:clrFrom>
                  <a:srgbClr val="62C4F8"/>
                </a:clrFrom>
                <a:clrTo>
                  <a:srgbClr val="62C4F8">
                    <a:alpha val="0"/>
                  </a:srgbClr>
                </a:clrTo>
              </a:clrChange>
            </a:blip>
            <a:srcRect/>
            <a:stretch>
              <a:fillRect/>
            </a:stretch>
          </p:blipFill>
          <p:spPr bwMode="auto">
            <a:xfrm>
              <a:off x="943" y="2931"/>
              <a:ext cx="267" cy="943"/>
            </a:xfrm>
            <a:prstGeom prst="rect">
              <a:avLst/>
            </a:prstGeom>
            <a:noFill/>
            <a:ln w="12700" algn="ctr">
              <a:noFill/>
              <a:miter lim="800000"/>
              <a:headEnd/>
              <a:tailEnd/>
            </a:ln>
          </p:spPr>
        </p:pic>
      </p:grpSp>
      <p:grpSp>
        <p:nvGrpSpPr>
          <p:cNvPr id="18440" name="Group 14"/>
          <p:cNvGrpSpPr>
            <a:grpSpLocks/>
          </p:cNvGrpSpPr>
          <p:nvPr/>
        </p:nvGrpSpPr>
        <p:grpSpPr bwMode="auto">
          <a:xfrm>
            <a:off x="7042150" y="2492375"/>
            <a:ext cx="1365250" cy="1152525"/>
            <a:chOff x="-32" y="526"/>
            <a:chExt cx="1531" cy="1135"/>
          </a:xfrm>
        </p:grpSpPr>
        <p:sp>
          <p:nvSpPr>
            <p:cNvPr id="18443" name="Text Box 15"/>
            <p:cNvSpPr txBox="1">
              <a:spLocks noChangeArrowheads="1"/>
            </p:cNvSpPr>
            <p:nvPr/>
          </p:nvSpPr>
          <p:spPr bwMode="auto">
            <a:xfrm>
              <a:off x="-32" y="526"/>
              <a:ext cx="1025" cy="270"/>
            </a:xfrm>
            <a:prstGeom prst="rect">
              <a:avLst/>
            </a:prstGeom>
            <a:solidFill>
              <a:srgbClr val="66CCFF"/>
            </a:solidFill>
            <a:ln w="12700" algn="ctr">
              <a:noFill/>
              <a:miter lim="800000"/>
              <a:headEnd/>
              <a:tailEnd/>
            </a:ln>
          </p:spPr>
          <p:txBody>
            <a:bodyPr wrap="none" lIns="0" tIns="0" rIns="0" bIns="0">
              <a:spAutoFit/>
            </a:bodyPr>
            <a:lstStyle/>
            <a:p>
              <a:pPr algn="ctr">
                <a:spcBef>
                  <a:spcPct val="20000"/>
                </a:spcBef>
                <a:buClr>
                  <a:srgbClr val="3366FF"/>
                </a:buClr>
                <a:buSzPct val="75000"/>
                <a:buFont typeface="Monotype Sorts" pitchFamily="2" charset="2"/>
                <a:buNone/>
              </a:pPr>
              <a:r>
                <a:rPr lang="fr-FR" sz="1800" b="1">
                  <a:latin typeface="Arial" charset="0"/>
                </a:rPr>
                <a:t>Hifi – TV</a:t>
              </a:r>
            </a:p>
          </p:txBody>
        </p:sp>
        <p:pic>
          <p:nvPicPr>
            <p:cNvPr id="18444" name="Picture 16"/>
            <p:cNvPicPr>
              <a:picLocks noChangeAspect="1" noChangeArrowheads="1"/>
            </p:cNvPicPr>
            <p:nvPr/>
          </p:nvPicPr>
          <p:blipFill>
            <a:blip r:embed="rId7" cstate="print">
              <a:clrChange>
                <a:clrFrom>
                  <a:srgbClr val="C2D7FE"/>
                </a:clrFrom>
                <a:clrTo>
                  <a:srgbClr val="C2D7FE">
                    <a:alpha val="0"/>
                  </a:srgbClr>
                </a:clrTo>
              </a:clrChange>
            </a:blip>
            <a:srcRect/>
            <a:stretch>
              <a:fillRect/>
            </a:stretch>
          </p:blipFill>
          <p:spPr bwMode="auto">
            <a:xfrm>
              <a:off x="126" y="1506"/>
              <a:ext cx="771" cy="155"/>
            </a:xfrm>
            <a:prstGeom prst="rect">
              <a:avLst/>
            </a:prstGeom>
            <a:noFill/>
            <a:ln w="12700" algn="ctr">
              <a:noFill/>
              <a:miter lim="800000"/>
              <a:headEnd/>
              <a:tailEnd/>
            </a:ln>
          </p:spPr>
        </p:pic>
        <p:pic>
          <p:nvPicPr>
            <p:cNvPr id="18445" name="Picture 17"/>
            <p:cNvPicPr>
              <a:picLocks noChangeAspect="1" noChangeArrowheads="1"/>
            </p:cNvPicPr>
            <p:nvPr/>
          </p:nvPicPr>
          <p:blipFill>
            <a:blip r:embed="rId8" cstate="print">
              <a:clrChange>
                <a:clrFrom>
                  <a:srgbClr val="0056FC"/>
                </a:clrFrom>
                <a:clrTo>
                  <a:srgbClr val="0056FC">
                    <a:alpha val="0"/>
                  </a:srgbClr>
                </a:clrTo>
              </a:clrChange>
            </a:blip>
            <a:srcRect/>
            <a:stretch>
              <a:fillRect/>
            </a:stretch>
          </p:blipFill>
          <p:spPr bwMode="auto">
            <a:xfrm>
              <a:off x="126" y="754"/>
              <a:ext cx="779" cy="715"/>
            </a:xfrm>
            <a:prstGeom prst="rect">
              <a:avLst/>
            </a:prstGeom>
            <a:noFill/>
            <a:ln w="12700" algn="ctr">
              <a:noFill/>
              <a:miter lim="800000"/>
              <a:headEnd/>
              <a:tailEnd/>
            </a:ln>
          </p:spPr>
        </p:pic>
        <p:pic>
          <p:nvPicPr>
            <p:cNvPr id="18446" name="Picture 18"/>
            <p:cNvPicPr>
              <a:picLocks noChangeAspect="1" noChangeArrowheads="1"/>
            </p:cNvPicPr>
            <p:nvPr/>
          </p:nvPicPr>
          <p:blipFill>
            <a:blip r:embed="rId9" cstate="print">
              <a:clrChange>
                <a:clrFrom>
                  <a:srgbClr val="7F6BF7"/>
                </a:clrFrom>
                <a:clrTo>
                  <a:srgbClr val="7F6BF7">
                    <a:alpha val="0"/>
                  </a:srgbClr>
                </a:clrTo>
              </a:clrChange>
            </a:blip>
            <a:srcRect/>
            <a:stretch>
              <a:fillRect/>
            </a:stretch>
          </p:blipFill>
          <p:spPr bwMode="auto">
            <a:xfrm>
              <a:off x="988" y="935"/>
              <a:ext cx="511" cy="557"/>
            </a:xfrm>
            <a:prstGeom prst="rect">
              <a:avLst/>
            </a:prstGeom>
            <a:noFill/>
            <a:ln w="12700" algn="ctr">
              <a:noFill/>
              <a:miter lim="800000"/>
              <a:headEnd/>
              <a:tailEnd/>
            </a:ln>
          </p:spPr>
        </p:pic>
      </p:grpSp>
      <p:sp>
        <p:nvSpPr>
          <p:cNvPr id="18441" name="Text Box 20"/>
          <p:cNvSpPr txBox="1">
            <a:spLocks noChangeArrowheads="1"/>
          </p:cNvSpPr>
          <p:nvPr/>
        </p:nvSpPr>
        <p:spPr bwMode="auto">
          <a:xfrm>
            <a:off x="5384800" y="1341438"/>
            <a:ext cx="1285875" cy="457200"/>
          </a:xfrm>
          <a:prstGeom prst="rect">
            <a:avLst/>
          </a:prstGeom>
          <a:solidFill>
            <a:srgbClr val="FF9900"/>
          </a:solidFill>
          <a:ln w="9525">
            <a:noFill/>
            <a:miter lim="800000"/>
            <a:headEnd/>
            <a:tailEnd/>
          </a:ln>
        </p:spPr>
        <p:txBody>
          <a:bodyPr wrap="none">
            <a:spAutoFit/>
          </a:bodyPr>
          <a:lstStyle/>
          <a:p>
            <a:r>
              <a:rPr lang="fr-FR">
                <a:solidFill>
                  <a:schemeClr val="bg1"/>
                </a:solidFill>
                <a:latin typeface="Arial" charset="0"/>
              </a:rPr>
              <a:t>Low Vth</a:t>
            </a:r>
          </a:p>
        </p:txBody>
      </p:sp>
      <p:sp>
        <p:nvSpPr>
          <p:cNvPr id="18442" name="Text Box 21"/>
          <p:cNvSpPr txBox="1">
            <a:spLocks noChangeArrowheads="1"/>
          </p:cNvSpPr>
          <p:nvPr/>
        </p:nvSpPr>
        <p:spPr bwMode="auto">
          <a:xfrm>
            <a:off x="3513138" y="2924175"/>
            <a:ext cx="1354137" cy="457200"/>
          </a:xfrm>
          <a:prstGeom prst="rect">
            <a:avLst/>
          </a:prstGeom>
          <a:solidFill>
            <a:srgbClr val="FF9900"/>
          </a:solidFill>
          <a:ln w="9525">
            <a:noFill/>
            <a:miter lim="800000"/>
            <a:headEnd/>
            <a:tailEnd/>
          </a:ln>
        </p:spPr>
        <p:txBody>
          <a:bodyPr wrap="none">
            <a:spAutoFit/>
          </a:bodyPr>
          <a:lstStyle/>
          <a:p>
            <a:r>
              <a:rPr lang="fr-FR">
                <a:solidFill>
                  <a:schemeClr val="bg1"/>
                </a:solidFill>
                <a:latin typeface="Arial" charset="0"/>
              </a:rPr>
              <a:t>High Vth</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lstStyle/>
          <a:p>
            <a:pPr eaLnBrk="1" hangingPunct="1">
              <a:defRPr/>
            </a:pPr>
            <a:r>
              <a:rPr lang="fr-FR" smtClean="0"/>
              <a:t>CMOS Scaling</a:t>
            </a:r>
          </a:p>
        </p:txBody>
      </p:sp>
      <p:grpSp>
        <p:nvGrpSpPr>
          <p:cNvPr id="2" name="Group 4"/>
          <p:cNvGrpSpPr>
            <a:grpSpLocks/>
          </p:cNvGrpSpPr>
          <p:nvPr/>
        </p:nvGrpSpPr>
        <p:grpSpPr bwMode="auto">
          <a:xfrm>
            <a:off x="3405188" y="981075"/>
            <a:ext cx="2238375" cy="3136900"/>
            <a:chOff x="2177" y="618"/>
            <a:chExt cx="1410" cy="1976"/>
          </a:xfrm>
        </p:grpSpPr>
        <p:pic>
          <p:nvPicPr>
            <p:cNvPr id="19489" name="Picture 5"/>
            <p:cNvPicPr>
              <a:picLocks noChangeAspect="1" noChangeArrowheads="1"/>
            </p:cNvPicPr>
            <p:nvPr/>
          </p:nvPicPr>
          <p:blipFill>
            <a:blip r:embed="rId3" cstate="print"/>
            <a:srcRect l="34862" r="40060"/>
            <a:stretch>
              <a:fillRect/>
            </a:stretch>
          </p:blipFill>
          <p:spPr bwMode="auto">
            <a:xfrm>
              <a:off x="2177" y="618"/>
              <a:ext cx="1410" cy="1976"/>
            </a:xfrm>
            <a:prstGeom prst="rect">
              <a:avLst/>
            </a:prstGeom>
            <a:noFill/>
            <a:ln w="28575" algn="ctr">
              <a:noFill/>
              <a:miter lim="800000"/>
              <a:headEnd/>
              <a:tailEnd/>
            </a:ln>
          </p:spPr>
        </p:pic>
        <p:sp>
          <p:nvSpPr>
            <p:cNvPr id="19490" name="Text Box 6"/>
            <p:cNvSpPr txBox="1">
              <a:spLocks noChangeArrowheads="1"/>
            </p:cNvSpPr>
            <p:nvPr/>
          </p:nvSpPr>
          <p:spPr bwMode="auto">
            <a:xfrm>
              <a:off x="2509" y="2160"/>
              <a:ext cx="747" cy="192"/>
            </a:xfrm>
            <a:prstGeom prst="rect">
              <a:avLst/>
            </a:prstGeom>
            <a:noFill/>
            <a:ln w="28575" algn="ctr">
              <a:noFill/>
              <a:miter lim="800000"/>
              <a:headEnd/>
              <a:tailEnd/>
            </a:ln>
          </p:spPr>
          <p:txBody>
            <a:bodyPr wrap="none" lIns="0" tIns="0" rIns="0" bIns="0">
              <a:spAutoFit/>
            </a:bodyPr>
            <a:lstStyle/>
            <a:p>
              <a:pPr algn="ctr">
                <a:spcBef>
                  <a:spcPct val="20000"/>
                </a:spcBef>
                <a:buClr>
                  <a:srgbClr val="3366FF"/>
                </a:buClr>
                <a:buSzPct val="75000"/>
                <a:buFont typeface="Monotype Sorts" pitchFamily="2" charset="2"/>
                <a:buNone/>
              </a:pPr>
              <a:r>
                <a:rPr lang="fr-FR" sz="2000" b="1">
                  <a:latin typeface="Arial" charset="0"/>
                </a:rPr>
                <a:t>CMOS090</a:t>
              </a:r>
            </a:p>
          </p:txBody>
        </p:sp>
      </p:grpSp>
      <p:grpSp>
        <p:nvGrpSpPr>
          <p:cNvPr id="3" name="Group 7"/>
          <p:cNvGrpSpPr>
            <a:grpSpLocks/>
          </p:cNvGrpSpPr>
          <p:nvPr/>
        </p:nvGrpSpPr>
        <p:grpSpPr bwMode="auto">
          <a:xfrm>
            <a:off x="5735638" y="981075"/>
            <a:ext cx="1638300" cy="3136900"/>
            <a:chOff x="3571" y="618"/>
            <a:chExt cx="1032" cy="1976"/>
          </a:xfrm>
        </p:grpSpPr>
        <p:pic>
          <p:nvPicPr>
            <p:cNvPr id="19487" name="Picture 8"/>
            <p:cNvPicPr>
              <a:picLocks noChangeAspect="1" noChangeArrowheads="1"/>
            </p:cNvPicPr>
            <p:nvPr/>
          </p:nvPicPr>
          <p:blipFill>
            <a:blip r:embed="rId3" cstate="print"/>
            <a:srcRect l="59633" r="22018"/>
            <a:stretch>
              <a:fillRect/>
            </a:stretch>
          </p:blipFill>
          <p:spPr bwMode="auto">
            <a:xfrm>
              <a:off x="3571" y="618"/>
              <a:ext cx="1032" cy="1976"/>
            </a:xfrm>
            <a:prstGeom prst="rect">
              <a:avLst/>
            </a:prstGeom>
            <a:noFill/>
            <a:ln w="28575" algn="ctr">
              <a:noFill/>
              <a:miter lim="800000"/>
              <a:headEnd/>
              <a:tailEnd/>
            </a:ln>
          </p:spPr>
        </p:pic>
        <p:sp>
          <p:nvSpPr>
            <p:cNvPr id="19488" name="Text Box 9"/>
            <p:cNvSpPr txBox="1">
              <a:spLocks noChangeArrowheads="1"/>
            </p:cNvSpPr>
            <p:nvPr/>
          </p:nvSpPr>
          <p:spPr bwMode="auto">
            <a:xfrm>
              <a:off x="3714" y="1661"/>
              <a:ext cx="747" cy="192"/>
            </a:xfrm>
            <a:prstGeom prst="rect">
              <a:avLst/>
            </a:prstGeom>
            <a:noFill/>
            <a:ln w="28575" algn="ctr">
              <a:noFill/>
              <a:miter lim="800000"/>
              <a:headEnd/>
              <a:tailEnd/>
            </a:ln>
          </p:spPr>
          <p:txBody>
            <a:bodyPr wrap="none" lIns="0" tIns="0" rIns="0" bIns="0">
              <a:spAutoFit/>
            </a:bodyPr>
            <a:lstStyle/>
            <a:p>
              <a:pPr algn="ctr">
                <a:spcBef>
                  <a:spcPct val="20000"/>
                </a:spcBef>
                <a:buClr>
                  <a:srgbClr val="3366FF"/>
                </a:buClr>
                <a:buSzPct val="75000"/>
                <a:buFont typeface="Monotype Sorts" pitchFamily="2" charset="2"/>
                <a:buNone/>
              </a:pPr>
              <a:r>
                <a:rPr lang="fr-FR" sz="2000" b="1">
                  <a:latin typeface="Arial" charset="0"/>
                </a:rPr>
                <a:t>CMOS065</a:t>
              </a:r>
            </a:p>
          </p:txBody>
        </p:sp>
      </p:grpSp>
      <p:grpSp>
        <p:nvGrpSpPr>
          <p:cNvPr id="4" name="Group 10"/>
          <p:cNvGrpSpPr>
            <a:grpSpLocks/>
          </p:cNvGrpSpPr>
          <p:nvPr/>
        </p:nvGrpSpPr>
        <p:grpSpPr bwMode="auto">
          <a:xfrm>
            <a:off x="7461250" y="981075"/>
            <a:ext cx="1185863" cy="3136900"/>
            <a:chOff x="4583" y="618"/>
            <a:chExt cx="747" cy="1976"/>
          </a:xfrm>
        </p:grpSpPr>
        <p:pic>
          <p:nvPicPr>
            <p:cNvPr id="19485" name="Picture 11"/>
            <p:cNvPicPr>
              <a:picLocks noChangeAspect="1" noChangeArrowheads="1"/>
            </p:cNvPicPr>
            <p:nvPr/>
          </p:nvPicPr>
          <p:blipFill>
            <a:blip r:embed="rId3" cstate="print"/>
            <a:srcRect l="77676" r="9174"/>
            <a:stretch>
              <a:fillRect/>
            </a:stretch>
          </p:blipFill>
          <p:spPr bwMode="auto">
            <a:xfrm>
              <a:off x="4586" y="618"/>
              <a:ext cx="740" cy="1976"/>
            </a:xfrm>
            <a:prstGeom prst="rect">
              <a:avLst/>
            </a:prstGeom>
            <a:noFill/>
            <a:ln w="28575" algn="ctr">
              <a:noFill/>
              <a:miter lim="800000"/>
              <a:headEnd/>
              <a:tailEnd/>
            </a:ln>
          </p:spPr>
        </p:pic>
        <p:sp>
          <p:nvSpPr>
            <p:cNvPr id="19486" name="Text Box 12"/>
            <p:cNvSpPr txBox="1">
              <a:spLocks noChangeArrowheads="1"/>
            </p:cNvSpPr>
            <p:nvPr/>
          </p:nvSpPr>
          <p:spPr bwMode="auto">
            <a:xfrm>
              <a:off x="4583" y="1389"/>
              <a:ext cx="747" cy="192"/>
            </a:xfrm>
            <a:prstGeom prst="rect">
              <a:avLst/>
            </a:prstGeom>
            <a:noFill/>
            <a:ln w="28575" algn="ctr">
              <a:noFill/>
              <a:miter lim="800000"/>
              <a:headEnd/>
              <a:tailEnd/>
            </a:ln>
          </p:spPr>
          <p:txBody>
            <a:bodyPr wrap="none" lIns="0" tIns="0" rIns="0" bIns="0">
              <a:spAutoFit/>
            </a:bodyPr>
            <a:lstStyle/>
            <a:p>
              <a:pPr algn="ctr">
                <a:spcBef>
                  <a:spcPct val="20000"/>
                </a:spcBef>
                <a:buClr>
                  <a:srgbClr val="3366FF"/>
                </a:buClr>
                <a:buSzPct val="75000"/>
                <a:buFont typeface="Monotype Sorts" pitchFamily="2" charset="2"/>
                <a:buNone/>
              </a:pPr>
              <a:r>
                <a:rPr lang="fr-FR" sz="2000" b="1">
                  <a:latin typeface="Arial" charset="0"/>
                </a:rPr>
                <a:t>CMOS045</a:t>
              </a:r>
            </a:p>
          </p:txBody>
        </p:sp>
      </p:grpSp>
      <p:grpSp>
        <p:nvGrpSpPr>
          <p:cNvPr id="5" name="Group 13"/>
          <p:cNvGrpSpPr>
            <a:grpSpLocks/>
          </p:cNvGrpSpPr>
          <p:nvPr/>
        </p:nvGrpSpPr>
        <p:grpSpPr bwMode="auto">
          <a:xfrm>
            <a:off x="8662988" y="981075"/>
            <a:ext cx="1185862" cy="3136900"/>
            <a:chOff x="5322" y="618"/>
            <a:chExt cx="747" cy="1976"/>
          </a:xfrm>
        </p:grpSpPr>
        <p:pic>
          <p:nvPicPr>
            <p:cNvPr id="19483" name="Picture 14"/>
            <p:cNvPicPr>
              <a:picLocks noChangeAspect="1" noChangeArrowheads="1"/>
            </p:cNvPicPr>
            <p:nvPr/>
          </p:nvPicPr>
          <p:blipFill>
            <a:blip r:embed="rId3" cstate="print"/>
            <a:srcRect l="91132"/>
            <a:stretch>
              <a:fillRect/>
            </a:stretch>
          </p:blipFill>
          <p:spPr bwMode="auto">
            <a:xfrm>
              <a:off x="5445" y="618"/>
              <a:ext cx="499" cy="1976"/>
            </a:xfrm>
            <a:prstGeom prst="rect">
              <a:avLst/>
            </a:prstGeom>
            <a:noFill/>
            <a:ln w="28575" algn="ctr">
              <a:noFill/>
              <a:miter lim="800000"/>
              <a:headEnd/>
              <a:tailEnd/>
            </a:ln>
          </p:spPr>
        </p:pic>
        <p:sp>
          <p:nvSpPr>
            <p:cNvPr id="19484" name="Text Box 15"/>
            <p:cNvSpPr txBox="1">
              <a:spLocks noChangeArrowheads="1"/>
            </p:cNvSpPr>
            <p:nvPr/>
          </p:nvSpPr>
          <p:spPr bwMode="auto">
            <a:xfrm>
              <a:off x="5322" y="1162"/>
              <a:ext cx="747" cy="192"/>
            </a:xfrm>
            <a:prstGeom prst="rect">
              <a:avLst/>
            </a:prstGeom>
            <a:noFill/>
            <a:ln w="28575" algn="ctr">
              <a:noFill/>
              <a:miter lim="800000"/>
              <a:headEnd/>
              <a:tailEnd/>
            </a:ln>
          </p:spPr>
          <p:txBody>
            <a:bodyPr wrap="none" lIns="0" tIns="0" rIns="0" bIns="0">
              <a:spAutoFit/>
            </a:bodyPr>
            <a:lstStyle/>
            <a:p>
              <a:pPr algn="ctr">
                <a:spcBef>
                  <a:spcPct val="20000"/>
                </a:spcBef>
                <a:buClr>
                  <a:srgbClr val="3366FF"/>
                </a:buClr>
                <a:buSzPct val="75000"/>
                <a:buFont typeface="Monotype Sorts" pitchFamily="2" charset="2"/>
                <a:buNone/>
              </a:pPr>
              <a:r>
                <a:rPr lang="fr-FR" sz="2000" b="1">
                  <a:latin typeface="Arial" charset="0"/>
                </a:rPr>
                <a:t>CMOS032</a:t>
              </a:r>
            </a:p>
          </p:txBody>
        </p:sp>
      </p:grpSp>
      <p:grpSp>
        <p:nvGrpSpPr>
          <p:cNvPr id="6" name="Group 16"/>
          <p:cNvGrpSpPr>
            <a:grpSpLocks/>
          </p:cNvGrpSpPr>
          <p:nvPr/>
        </p:nvGrpSpPr>
        <p:grpSpPr bwMode="auto">
          <a:xfrm>
            <a:off x="200025" y="965200"/>
            <a:ext cx="3113088" cy="3544888"/>
            <a:chOff x="126" y="608"/>
            <a:chExt cx="1961" cy="2233"/>
          </a:xfrm>
        </p:grpSpPr>
        <p:sp>
          <p:nvSpPr>
            <p:cNvPr id="19481" name="Text Box 17"/>
            <p:cNvSpPr txBox="1">
              <a:spLocks noChangeArrowheads="1"/>
            </p:cNvSpPr>
            <p:nvPr/>
          </p:nvSpPr>
          <p:spPr bwMode="auto">
            <a:xfrm>
              <a:off x="735" y="2649"/>
              <a:ext cx="747" cy="192"/>
            </a:xfrm>
            <a:prstGeom prst="rect">
              <a:avLst/>
            </a:prstGeom>
            <a:noFill/>
            <a:ln w="28575" algn="ctr">
              <a:noFill/>
              <a:miter lim="800000"/>
              <a:headEnd/>
              <a:tailEnd/>
            </a:ln>
          </p:spPr>
          <p:txBody>
            <a:bodyPr wrap="none" lIns="0" tIns="0" rIns="0" bIns="0">
              <a:spAutoFit/>
            </a:bodyPr>
            <a:lstStyle/>
            <a:p>
              <a:pPr algn="ctr">
                <a:spcBef>
                  <a:spcPct val="20000"/>
                </a:spcBef>
                <a:buClr>
                  <a:srgbClr val="3366FF"/>
                </a:buClr>
                <a:buSzPct val="75000"/>
                <a:buFont typeface="Monotype Sorts" pitchFamily="2" charset="2"/>
                <a:buNone/>
              </a:pPr>
              <a:r>
                <a:rPr lang="fr-FR" sz="2000" b="1">
                  <a:latin typeface="Arial" charset="0"/>
                </a:rPr>
                <a:t>CMOS120</a:t>
              </a:r>
            </a:p>
          </p:txBody>
        </p:sp>
        <p:pic>
          <p:nvPicPr>
            <p:cNvPr id="19482" name="Picture 18"/>
            <p:cNvPicPr>
              <a:picLocks noChangeAspect="1" noChangeArrowheads="1"/>
            </p:cNvPicPr>
            <p:nvPr/>
          </p:nvPicPr>
          <p:blipFill>
            <a:blip r:embed="rId3" cstate="print"/>
            <a:srcRect r="65138"/>
            <a:stretch>
              <a:fillRect/>
            </a:stretch>
          </p:blipFill>
          <p:spPr bwMode="auto">
            <a:xfrm>
              <a:off x="126" y="608"/>
              <a:ext cx="1961" cy="1879"/>
            </a:xfrm>
            <a:prstGeom prst="rect">
              <a:avLst/>
            </a:prstGeom>
            <a:noFill/>
            <a:ln w="28575" algn="ctr">
              <a:noFill/>
              <a:miter lim="800000"/>
              <a:headEnd/>
              <a:tailEnd/>
            </a:ln>
          </p:spPr>
        </p:pic>
      </p:grpSp>
      <p:sp>
        <p:nvSpPr>
          <p:cNvPr id="126995" name="Rectangle 19"/>
          <p:cNvSpPr>
            <a:spLocks noChangeArrowheads="1"/>
          </p:cNvSpPr>
          <p:nvPr/>
        </p:nvSpPr>
        <p:spPr bwMode="auto">
          <a:xfrm>
            <a:off x="8859838" y="1044575"/>
            <a:ext cx="736600" cy="722313"/>
          </a:xfrm>
          <a:prstGeom prst="rect">
            <a:avLst/>
          </a:prstGeom>
          <a:solidFill>
            <a:srgbClr val="FFFF00">
              <a:alpha val="52940"/>
            </a:srgbClr>
          </a:solidFill>
          <a:ln w="28575" algn="ctr">
            <a:solidFill>
              <a:schemeClr val="bg1"/>
            </a:solidFill>
            <a:miter lim="800000"/>
            <a:headEnd/>
            <a:tailEnd/>
          </a:ln>
        </p:spPr>
        <p:txBody>
          <a:bodyPr wrap="none" lIns="0" tIns="0" rIns="0" bIns="0" anchor="ctr"/>
          <a:lstStyle/>
          <a:p>
            <a:endParaRPr lang="en-US"/>
          </a:p>
        </p:txBody>
      </p:sp>
      <p:grpSp>
        <p:nvGrpSpPr>
          <p:cNvPr id="7" name="Group 20"/>
          <p:cNvGrpSpPr>
            <a:grpSpLocks/>
          </p:cNvGrpSpPr>
          <p:nvPr/>
        </p:nvGrpSpPr>
        <p:grpSpPr bwMode="auto">
          <a:xfrm>
            <a:off x="255588" y="1052513"/>
            <a:ext cx="2970212" cy="2882900"/>
            <a:chOff x="161" y="663"/>
            <a:chExt cx="1871" cy="1816"/>
          </a:xfrm>
        </p:grpSpPr>
        <p:sp>
          <p:nvSpPr>
            <p:cNvPr id="19466" name="Rectangle 21"/>
            <p:cNvSpPr>
              <a:spLocks noChangeArrowheads="1"/>
            </p:cNvSpPr>
            <p:nvPr/>
          </p:nvSpPr>
          <p:spPr bwMode="auto">
            <a:xfrm>
              <a:off x="625" y="663"/>
              <a:ext cx="464" cy="455"/>
            </a:xfrm>
            <a:prstGeom prst="rect">
              <a:avLst/>
            </a:prstGeom>
            <a:solidFill>
              <a:srgbClr val="FFFF00">
                <a:alpha val="52940"/>
              </a:srgbClr>
            </a:solidFill>
            <a:ln w="28575" algn="ctr">
              <a:solidFill>
                <a:schemeClr val="bg1"/>
              </a:solidFill>
              <a:miter lim="800000"/>
              <a:headEnd/>
              <a:tailEnd/>
            </a:ln>
          </p:spPr>
          <p:txBody>
            <a:bodyPr wrap="none" lIns="0" tIns="0" rIns="0" bIns="0" anchor="ctr"/>
            <a:lstStyle/>
            <a:p>
              <a:endParaRPr lang="en-US"/>
            </a:p>
          </p:txBody>
        </p:sp>
        <p:sp>
          <p:nvSpPr>
            <p:cNvPr id="19467" name="Rectangle 22"/>
            <p:cNvSpPr>
              <a:spLocks noChangeArrowheads="1"/>
            </p:cNvSpPr>
            <p:nvPr/>
          </p:nvSpPr>
          <p:spPr bwMode="auto">
            <a:xfrm>
              <a:off x="1099" y="663"/>
              <a:ext cx="464" cy="455"/>
            </a:xfrm>
            <a:prstGeom prst="rect">
              <a:avLst/>
            </a:prstGeom>
            <a:solidFill>
              <a:srgbClr val="FFFF00">
                <a:alpha val="52940"/>
              </a:srgbClr>
            </a:solidFill>
            <a:ln w="28575" algn="ctr">
              <a:solidFill>
                <a:schemeClr val="bg1"/>
              </a:solidFill>
              <a:miter lim="800000"/>
              <a:headEnd/>
              <a:tailEnd/>
            </a:ln>
          </p:spPr>
          <p:txBody>
            <a:bodyPr wrap="none" lIns="0" tIns="0" rIns="0" bIns="0" anchor="ctr"/>
            <a:lstStyle/>
            <a:p>
              <a:endParaRPr lang="en-US"/>
            </a:p>
          </p:txBody>
        </p:sp>
        <p:sp>
          <p:nvSpPr>
            <p:cNvPr id="19468" name="Rectangle 23"/>
            <p:cNvSpPr>
              <a:spLocks noChangeArrowheads="1"/>
            </p:cNvSpPr>
            <p:nvPr/>
          </p:nvSpPr>
          <p:spPr bwMode="auto">
            <a:xfrm>
              <a:off x="1568" y="663"/>
              <a:ext cx="464" cy="455"/>
            </a:xfrm>
            <a:prstGeom prst="rect">
              <a:avLst/>
            </a:prstGeom>
            <a:solidFill>
              <a:srgbClr val="FFFF00">
                <a:alpha val="52940"/>
              </a:srgbClr>
            </a:solidFill>
            <a:ln w="28575" algn="ctr">
              <a:solidFill>
                <a:schemeClr val="bg1"/>
              </a:solidFill>
              <a:miter lim="800000"/>
              <a:headEnd/>
              <a:tailEnd/>
            </a:ln>
          </p:spPr>
          <p:txBody>
            <a:bodyPr wrap="none" lIns="0" tIns="0" rIns="0" bIns="0" anchor="ctr"/>
            <a:lstStyle/>
            <a:p>
              <a:endParaRPr lang="en-US"/>
            </a:p>
          </p:txBody>
        </p:sp>
        <p:sp>
          <p:nvSpPr>
            <p:cNvPr id="19469" name="Rectangle 24"/>
            <p:cNvSpPr>
              <a:spLocks noChangeArrowheads="1"/>
            </p:cNvSpPr>
            <p:nvPr/>
          </p:nvSpPr>
          <p:spPr bwMode="auto">
            <a:xfrm>
              <a:off x="161" y="1116"/>
              <a:ext cx="464" cy="455"/>
            </a:xfrm>
            <a:prstGeom prst="rect">
              <a:avLst/>
            </a:prstGeom>
            <a:solidFill>
              <a:srgbClr val="FFFF00">
                <a:alpha val="52940"/>
              </a:srgbClr>
            </a:solidFill>
            <a:ln w="28575" algn="ctr">
              <a:solidFill>
                <a:schemeClr val="bg1"/>
              </a:solidFill>
              <a:miter lim="800000"/>
              <a:headEnd/>
              <a:tailEnd/>
            </a:ln>
          </p:spPr>
          <p:txBody>
            <a:bodyPr wrap="none" lIns="0" tIns="0" rIns="0" bIns="0" anchor="ctr"/>
            <a:lstStyle/>
            <a:p>
              <a:endParaRPr lang="en-US"/>
            </a:p>
          </p:txBody>
        </p:sp>
        <p:sp>
          <p:nvSpPr>
            <p:cNvPr id="19470" name="Rectangle 25"/>
            <p:cNvSpPr>
              <a:spLocks noChangeArrowheads="1"/>
            </p:cNvSpPr>
            <p:nvPr/>
          </p:nvSpPr>
          <p:spPr bwMode="auto">
            <a:xfrm>
              <a:off x="625" y="1117"/>
              <a:ext cx="464" cy="455"/>
            </a:xfrm>
            <a:prstGeom prst="rect">
              <a:avLst/>
            </a:prstGeom>
            <a:solidFill>
              <a:srgbClr val="FFFF00">
                <a:alpha val="52940"/>
              </a:srgbClr>
            </a:solidFill>
            <a:ln w="28575" algn="ctr">
              <a:solidFill>
                <a:schemeClr val="bg1"/>
              </a:solidFill>
              <a:miter lim="800000"/>
              <a:headEnd/>
              <a:tailEnd/>
            </a:ln>
          </p:spPr>
          <p:txBody>
            <a:bodyPr wrap="none" lIns="0" tIns="0" rIns="0" bIns="0" anchor="ctr"/>
            <a:lstStyle/>
            <a:p>
              <a:endParaRPr lang="en-US"/>
            </a:p>
          </p:txBody>
        </p:sp>
        <p:sp>
          <p:nvSpPr>
            <p:cNvPr id="19471" name="Rectangle 26"/>
            <p:cNvSpPr>
              <a:spLocks noChangeArrowheads="1"/>
            </p:cNvSpPr>
            <p:nvPr/>
          </p:nvSpPr>
          <p:spPr bwMode="auto">
            <a:xfrm>
              <a:off x="1099" y="1117"/>
              <a:ext cx="464" cy="455"/>
            </a:xfrm>
            <a:prstGeom prst="rect">
              <a:avLst/>
            </a:prstGeom>
            <a:solidFill>
              <a:srgbClr val="FFFF00">
                <a:alpha val="52940"/>
              </a:srgbClr>
            </a:solidFill>
            <a:ln w="28575" algn="ctr">
              <a:solidFill>
                <a:schemeClr val="bg1"/>
              </a:solidFill>
              <a:miter lim="800000"/>
              <a:headEnd/>
              <a:tailEnd/>
            </a:ln>
          </p:spPr>
          <p:txBody>
            <a:bodyPr wrap="none" lIns="0" tIns="0" rIns="0" bIns="0" anchor="ctr"/>
            <a:lstStyle/>
            <a:p>
              <a:endParaRPr lang="en-US"/>
            </a:p>
          </p:txBody>
        </p:sp>
        <p:sp>
          <p:nvSpPr>
            <p:cNvPr id="19472" name="Rectangle 27"/>
            <p:cNvSpPr>
              <a:spLocks noChangeArrowheads="1"/>
            </p:cNvSpPr>
            <p:nvPr/>
          </p:nvSpPr>
          <p:spPr bwMode="auto">
            <a:xfrm>
              <a:off x="1568" y="1117"/>
              <a:ext cx="464" cy="455"/>
            </a:xfrm>
            <a:prstGeom prst="rect">
              <a:avLst/>
            </a:prstGeom>
            <a:solidFill>
              <a:srgbClr val="FFFF00">
                <a:alpha val="52940"/>
              </a:srgbClr>
            </a:solidFill>
            <a:ln w="28575" algn="ctr">
              <a:solidFill>
                <a:schemeClr val="bg1"/>
              </a:solidFill>
              <a:miter lim="800000"/>
              <a:headEnd/>
              <a:tailEnd/>
            </a:ln>
          </p:spPr>
          <p:txBody>
            <a:bodyPr wrap="none" lIns="0" tIns="0" rIns="0" bIns="0" anchor="ctr"/>
            <a:lstStyle/>
            <a:p>
              <a:endParaRPr lang="en-US"/>
            </a:p>
          </p:txBody>
        </p:sp>
        <p:sp>
          <p:nvSpPr>
            <p:cNvPr id="19473" name="Rectangle 28"/>
            <p:cNvSpPr>
              <a:spLocks noChangeArrowheads="1"/>
            </p:cNvSpPr>
            <p:nvPr/>
          </p:nvSpPr>
          <p:spPr bwMode="auto">
            <a:xfrm>
              <a:off x="161" y="1570"/>
              <a:ext cx="464" cy="455"/>
            </a:xfrm>
            <a:prstGeom prst="rect">
              <a:avLst/>
            </a:prstGeom>
            <a:solidFill>
              <a:srgbClr val="FFFF00">
                <a:alpha val="52940"/>
              </a:srgbClr>
            </a:solidFill>
            <a:ln w="28575" algn="ctr">
              <a:solidFill>
                <a:schemeClr val="bg1"/>
              </a:solidFill>
              <a:miter lim="800000"/>
              <a:headEnd/>
              <a:tailEnd/>
            </a:ln>
          </p:spPr>
          <p:txBody>
            <a:bodyPr wrap="none" lIns="0" tIns="0" rIns="0" bIns="0" anchor="ctr"/>
            <a:lstStyle/>
            <a:p>
              <a:endParaRPr lang="en-US"/>
            </a:p>
          </p:txBody>
        </p:sp>
        <p:sp>
          <p:nvSpPr>
            <p:cNvPr id="19474" name="Rectangle 29"/>
            <p:cNvSpPr>
              <a:spLocks noChangeArrowheads="1"/>
            </p:cNvSpPr>
            <p:nvPr/>
          </p:nvSpPr>
          <p:spPr bwMode="auto">
            <a:xfrm>
              <a:off x="625" y="1571"/>
              <a:ext cx="464" cy="455"/>
            </a:xfrm>
            <a:prstGeom prst="rect">
              <a:avLst/>
            </a:prstGeom>
            <a:solidFill>
              <a:srgbClr val="FFFF00">
                <a:alpha val="52940"/>
              </a:srgbClr>
            </a:solidFill>
            <a:ln w="28575" algn="ctr">
              <a:solidFill>
                <a:schemeClr val="bg1"/>
              </a:solidFill>
              <a:miter lim="800000"/>
              <a:headEnd/>
              <a:tailEnd/>
            </a:ln>
          </p:spPr>
          <p:txBody>
            <a:bodyPr wrap="none" lIns="0" tIns="0" rIns="0" bIns="0" anchor="ctr"/>
            <a:lstStyle/>
            <a:p>
              <a:endParaRPr lang="en-US"/>
            </a:p>
          </p:txBody>
        </p:sp>
        <p:sp>
          <p:nvSpPr>
            <p:cNvPr id="19475" name="Rectangle 30"/>
            <p:cNvSpPr>
              <a:spLocks noChangeArrowheads="1"/>
            </p:cNvSpPr>
            <p:nvPr/>
          </p:nvSpPr>
          <p:spPr bwMode="auto">
            <a:xfrm>
              <a:off x="1099" y="1571"/>
              <a:ext cx="464" cy="455"/>
            </a:xfrm>
            <a:prstGeom prst="rect">
              <a:avLst/>
            </a:prstGeom>
            <a:solidFill>
              <a:srgbClr val="FFFF00">
                <a:alpha val="52940"/>
              </a:srgbClr>
            </a:solidFill>
            <a:ln w="28575" algn="ctr">
              <a:solidFill>
                <a:schemeClr val="bg1"/>
              </a:solidFill>
              <a:miter lim="800000"/>
              <a:headEnd/>
              <a:tailEnd/>
            </a:ln>
          </p:spPr>
          <p:txBody>
            <a:bodyPr wrap="none" lIns="0" tIns="0" rIns="0" bIns="0" anchor="ctr"/>
            <a:lstStyle/>
            <a:p>
              <a:endParaRPr lang="en-US"/>
            </a:p>
          </p:txBody>
        </p:sp>
        <p:sp>
          <p:nvSpPr>
            <p:cNvPr id="19476" name="Rectangle 31"/>
            <p:cNvSpPr>
              <a:spLocks noChangeArrowheads="1"/>
            </p:cNvSpPr>
            <p:nvPr/>
          </p:nvSpPr>
          <p:spPr bwMode="auto">
            <a:xfrm>
              <a:off x="1568" y="1571"/>
              <a:ext cx="464" cy="455"/>
            </a:xfrm>
            <a:prstGeom prst="rect">
              <a:avLst/>
            </a:prstGeom>
            <a:solidFill>
              <a:srgbClr val="FFFF00">
                <a:alpha val="52940"/>
              </a:srgbClr>
            </a:solidFill>
            <a:ln w="28575" algn="ctr">
              <a:solidFill>
                <a:schemeClr val="bg1"/>
              </a:solidFill>
              <a:miter lim="800000"/>
              <a:headEnd/>
              <a:tailEnd/>
            </a:ln>
          </p:spPr>
          <p:txBody>
            <a:bodyPr wrap="none" lIns="0" tIns="0" rIns="0" bIns="0" anchor="ctr"/>
            <a:lstStyle/>
            <a:p>
              <a:endParaRPr lang="en-US"/>
            </a:p>
          </p:txBody>
        </p:sp>
        <p:sp>
          <p:nvSpPr>
            <p:cNvPr id="19477" name="Rectangle 32"/>
            <p:cNvSpPr>
              <a:spLocks noChangeArrowheads="1"/>
            </p:cNvSpPr>
            <p:nvPr/>
          </p:nvSpPr>
          <p:spPr bwMode="auto">
            <a:xfrm>
              <a:off x="161" y="2023"/>
              <a:ext cx="464" cy="455"/>
            </a:xfrm>
            <a:prstGeom prst="rect">
              <a:avLst/>
            </a:prstGeom>
            <a:solidFill>
              <a:srgbClr val="FFFF00">
                <a:alpha val="52940"/>
              </a:srgbClr>
            </a:solidFill>
            <a:ln w="28575" algn="ctr">
              <a:solidFill>
                <a:schemeClr val="bg1"/>
              </a:solidFill>
              <a:miter lim="800000"/>
              <a:headEnd/>
              <a:tailEnd/>
            </a:ln>
          </p:spPr>
          <p:txBody>
            <a:bodyPr wrap="none" lIns="0" tIns="0" rIns="0" bIns="0" anchor="ctr"/>
            <a:lstStyle/>
            <a:p>
              <a:endParaRPr lang="en-US"/>
            </a:p>
          </p:txBody>
        </p:sp>
        <p:sp>
          <p:nvSpPr>
            <p:cNvPr id="19478" name="Rectangle 33"/>
            <p:cNvSpPr>
              <a:spLocks noChangeArrowheads="1"/>
            </p:cNvSpPr>
            <p:nvPr/>
          </p:nvSpPr>
          <p:spPr bwMode="auto">
            <a:xfrm>
              <a:off x="625" y="2024"/>
              <a:ext cx="464" cy="455"/>
            </a:xfrm>
            <a:prstGeom prst="rect">
              <a:avLst/>
            </a:prstGeom>
            <a:solidFill>
              <a:srgbClr val="FFFF00">
                <a:alpha val="52940"/>
              </a:srgbClr>
            </a:solidFill>
            <a:ln w="28575" algn="ctr">
              <a:solidFill>
                <a:schemeClr val="bg1"/>
              </a:solidFill>
              <a:miter lim="800000"/>
              <a:headEnd/>
              <a:tailEnd/>
            </a:ln>
          </p:spPr>
          <p:txBody>
            <a:bodyPr wrap="none" lIns="0" tIns="0" rIns="0" bIns="0" anchor="ctr"/>
            <a:lstStyle/>
            <a:p>
              <a:endParaRPr lang="en-US"/>
            </a:p>
          </p:txBody>
        </p:sp>
        <p:sp>
          <p:nvSpPr>
            <p:cNvPr id="19479" name="Rectangle 34"/>
            <p:cNvSpPr>
              <a:spLocks noChangeArrowheads="1"/>
            </p:cNvSpPr>
            <p:nvPr/>
          </p:nvSpPr>
          <p:spPr bwMode="auto">
            <a:xfrm>
              <a:off x="1099" y="2024"/>
              <a:ext cx="464" cy="455"/>
            </a:xfrm>
            <a:prstGeom prst="rect">
              <a:avLst/>
            </a:prstGeom>
            <a:solidFill>
              <a:srgbClr val="FFFF00">
                <a:alpha val="52940"/>
              </a:srgbClr>
            </a:solidFill>
            <a:ln w="28575" algn="ctr">
              <a:solidFill>
                <a:schemeClr val="bg1"/>
              </a:solidFill>
              <a:miter lim="800000"/>
              <a:headEnd/>
              <a:tailEnd/>
            </a:ln>
          </p:spPr>
          <p:txBody>
            <a:bodyPr wrap="none" lIns="0" tIns="0" rIns="0" bIns="0" anchor="ctr"/>
            <a:lstStyle/>
            <a:p>
              <a:endParaRPr lang="en-US"/>
            </a:p>
          </p:txBody>
        </p:sp>
        <p:sp>
          <p:nvSpPr>
            <p:cNvPr id="19480" name="Rectangle 35"/>
            <p:cNvSpPr>
              <a:spLocks noChangeArrowheads="1"/>
            </p:cNvSpPr>
            <p:nvPr/>
          </p:nvSpPr>
          <p:spPr bwMode="auto">
            <a:xfrm>
              <a:off x="1568" y="2024"/>
              <a:ext cx="464" cy="455"/>
            </a:xfrm>
            <a:prstGeom prst="rect">
              <a:avLst/>
            </a:prstGeom>
            <a:solidFill>
              <a:srgbClr val="FFFF00">
                <a:alpha val="52940"/>
              </a:srgbClr>
            </a:solidFill>
            <a:ln w="28575" algn="ctr">
              <a:solidFill>
                <a:schemeClr val="bg1"/>
              </a:solidFill>
              <a:miter lim="800000"/>
              <a:headEnd/>
              <a:tailEnd/>
            </a:ln>
          </p:spPr>
          <p:txBody>
            <a:bodyPr wrap="none" lIns="0" tIns="0" rIns="0" bIns="0" anchor="ct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6995"/>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0" presetClass="path" presetSubtype="0" accel="50000" decel="50000" fill="hold" grpId="1" nodeType="clickEffect">
                                  <p:stCondLst>
                                    <p:cond delay="0"/>
                                  </p:stCondLst>
                                  <p:childTnLst>
                                    <p:animMotion origin="layout" path="M 1.73105E-7 0.00231 C -0.11685 0.23687 -0.23353 0.47212 -0.37827 0.47189 C -0.52284 0.47166 -0.69546 0.23618 -0.86793 0.00116 " pathEditMode="relative" rAng="0" ptsTypes="aaA">
                                      <p:cBhvr>
                                        <p:cTn id="30" dur="2000" fill="hold"/>
                                        <p:tgtEl>
                                          <p:spTgt spid="126995"/>
                                        </p:tgtEl>
                                        <p:attrNameLst>
                                          <p:attrName>ppt_x</p:attrName>
                                          <p:attrName>ppt_y</p:attrName>
                                        </p:attrNameLst>
                                      </p:cBhvr>
                                      <p:rCtr x="-434" y="234"/>
                                    </p:animMotion>
                                  </p:childTnLst>
                                </p:cTn>
                              </p:par>
                            </p:childTnLst>
                          </p:cTn>
                        </p:par>
                        <p:par>
                          <p:cTn id="31" fill="hold" nodeType="afterGroup">
                            <p:stCondLst>
                              <p:cond delay="2000"/>
                            </p:stCondLst>
                            <p:childTnLst>
                              <p:par>
                                <p:cTn id="32" presetID="9" presetClass="entr" presetSubtype="0" fill="hold"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dissolve">
                                      <p:cBhvr>
                                        <p:cTn id="3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95" grpId="0" animBg="1"/>
      <p:bldP spid="126995"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68" name="Text Box 12"/>
          <p:cNvSpPr txBox="1">
            <a:spLocks noChangeArrowheads="1"/>
          </p:cNvSpPr>
          <p:nvPr/>
        </p:nvSpPr>
        <p:spPr bwMode="auto">
          <a:xfrm>
            <a:off x="488950" y="800100"/>
            <a:ext cx="9288463" cy="2800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381000" indent="-3810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lnSpc>
                <a:spcPct val="110000"/>
              </a:lnSpc>
              <a:defRPr/>
            </a:pPr>
            <a:r>
              <a:rPr lang="en-US" sz="2000" b="1" u="sng" dirty="0" smtClean="0">
                <a:latin typeface="Arial" charset="0"/>
              </a:rPr>
              <a:t>Gordon Moore, a co-founder of Intel said in 1965</a:t>
            </a:r>
            <a:r>
              <a:rPr lang="en-US" sz="2000" b="1" dirty="0" smtClean="0">
                <a:latin typeface="Arial" charset="0"/>
              </a:rPr>
              <a:t>:</a:t>
            </a:r>
          </a:p>
          <a:p>
            <a:pPr eaLnBrk="1" hangingPunct="1">
              <a:lnSpc>
                <a:spcPct val="110000"/>
              </a:lnSpc>
              <a:defRPr/>
            </a:pPr>
            <a:r>
              <a:rPr lang="en-US" sz="2000" b="1" dirty="0" smtClean="0">
                <a:latin typeface="Arial" charset="0"/>
              </a:rPr>
              <a:t>“Component count per unit area doubles every two years”</a:t>
            </a:r>
          </a:p>
          <a:p>
            <a:pPr eaLnBrk="1" hangingPunct="1">
              <a:lnSpc>
                <a:spcPct val="110000"/>
              </a:lnSpc>
              <a:defRPr/>
            </a:pPr>
            <a:endParaRPr lang="en-US" sz="2000" b="1" dirty="0" smtClean="0">
              <a:latin typeface="Arial" charset="0"/>
            </a:endParaRPr>
          </a:p>
          <a:p>
            <a:pPr eaLnBrk="1" hangingPunct="1">
              <a:lnSpc>
                <a:spcPct val="110000"/>
              </a:lnSpc>
              <a:buFontTx/>
              <a:buChar char="-"/>
              <a:defRPr/>
            </a:pPr>
            <a:r>
              <a:rPr lang="en-US" sz="2000" b="1" dirty="0" smtClean="0">
                <a:latin typeface="Arial" charset="0"/>
              </a:rPr>
              <a:t>Last 40 years : technological advances achieved mainly by reducing</a:t>
            </a:r>
          </a:p>
          <a:p>
            <a:pPr marL="0" indent="0" eaLnBrk="1" hangingPunct="1">
              <a:lnSpc>
                <a:spcPct val="110000"/>
              </a:lnSpc>
              <a:defRPr/>
            </a:pPr>
            <a:r>
              <a:rPr lang="en-US" sz="2000" b="1" dirty="0" smtClean="0">
                <a:latin typeface="Arial" charset="0"/>
              </a:rPr>
              <a:t>transistors size</a:t>
            </a:r>
          </a:p>
          <a:p>
            <a:pPr marL="0" indent="0" eaLnBrk="1" hangingPunct="1">
              <a:lnSpc>
                <a:spcPct val="110000"/>
              </a:lnSpc>
              <a:defRPr/>
            </a:pPr>
            <a:endParaRPr lang="en-US" sz="2000" b="1" dirty="0" smtClean="0">
              <a:latin typeface="Arial" charset="0"/>
            </a:endParaRPr>
          </a:p>
          <a:p>
            <a:pPr marL="0" indent="0" eaLnBrk="1" hangingPunct="1">
              <a:lnSpc>
                <a:spcPct val="110000"/>
              </a:lnSpc>
              <a:defRPr/>
            </a:pPr>
            <a:r>
              <a:rPr lang="en-US" sz="2000" b="1" dirty="0" smtClean="0">
                <a:latin typeface="Arial" charset="0"/>
              </a:rPr>
              <a:t>-     However current trend of miniaturization causes undesired effects degrading the electrical parameters and transistor performance </a:t>
            </a:r>
          </a:p>
        </p:txBody>
      </p:sp>
      <p:sp>
        <p:nvSpPr>
          <p:cNvPr id="121877" name="Rectangle 21"/>
          <p:cNvSpPr>
            <a:spLocks noGrp="1" noChangeArrowheads="1"/>
          </p:cNvSpPr>
          <p:nvPr>
            <p:ph type="title"/>
          </p:nvPr>
        </p:nvSpPr>
        <p:spPr>
          <a:xfrm>
            <a:off x="0" y="0"/>
            <a:ext cx="9906000" cy="609600"/>
          </a:xfrm>
        </p:spPr>
        <p:txBody>
          <a:bodyPr/>
          <a:lstStyle/>
          <a:p>
            <a:pPr eaLnBrk="1" hangingPunct="1">
              <a:defRPr/>
            </a:pPr>
            <a:r>
              <a:rPr lang="en-US" sz="3000" dirty="0" smtClean="0"/>
              <a:t>Scaling Theory: Moore’s law </a:t>
            </a:r>
            <a:endParaRPr lang="fr-FR" sz="3000" dirty="0" smtClean="0"/>
          </a:p>
        </p:txBody>
      </p:sp>
      <p:sp>
        <p:nvSpPr>
          <p:cNvPr id="22" name="Text Box 12"/>
          <p:cNvSpPr txBox="1">
            <a:spLocks noChangeArrowheads="1"/>
          </p:cNvSpPr>
          <p:nvPr/>
        </p:nvSpPr>
        <p:spPr bwMode="auto">
          <a:xfrm>
            <a:off x="631825" y="4005263"/>
            <a:ext cx="6746875" cy="1446212"/>
          </a:xfrm>
          <a:prstGeom prst="rect">
            <a:avLst/>
          </a:prstGeom>
          <a:noFill/>
          <a:ln w="9525">
            <a:noFill/>
            <a:miter lim="800000"/>
            <a:headEnd/>
            <a:tailEnd/>
          </a:ln>
        </p:spPr>
        <p:txBody>
          <a:bodyPr wrap="none">
            <a:spAutoFit/>
          </a:bodyPr>
          <a:lstStyle/>
          <a:p>
            <a:pPr marL="381000" indent="-381000">
              <a:lnSpc>
                <a:spcPct val="110000"/>
              </a:lnSpc>
            </a:pPr>
            <a:r>
              <a:rPr lang="en-US" sz="2000" b="1" u="sng">
                <a:latin typeface="Arial" charset="0"/>
              </a:rPr>
              <a:t>In reality:</a:t>
            </a:r>
          </a:p>
          <a:p>
            <a:pPr marL="381000" indent="-381000">
              <a:lnSpc>
                <a:spcPct val="110000"/>
              </a:lnSpc>
              <a:buFontTx/>
              <a:buChar char="•"/>
            </a:pPr>
            <a:r>
              <a:rPr lang="en-US" sz="2000" b="1">
                <a:latin typeface="Arial" charset="0"/>
              </a:rPr>
              <a:t> µ decreases </a:t>
            </a:r>
          </a:p>
          <a:p>
            <a:pPr marL="381000" indent="-381000">
              <a:lnSpc>
                <a:spcPct val="110000"/>
              </a:lnSpc>
              <a:buFontTx/>
              <a:buChar char="•"/>
            </a:pPr>
            <a:r>
              <a:rPr lang="en-US" sz="2000" b="1">
                <a:latin typeface="Arial" charset="0"/>
              </a:rPr>
              <a:t> Tox levels-off</a:t>
            </a:r>
          </a:p>
          <a:p>
            <a:pPr marL="381000" indent="-381000">
              <a:lnSpc>
                <a:spcPct val="110000"/>
              </a:lnSpc>
              <a:buFontTx/>
              <a:buChar char="•"/>
            </a:pPr>
            <a:r>
              <a:rPr lang="en-US" sz="2000" b="1">
                <a:latin typeface="Arial" charset="0"/>
              </a:rPr>
              <a:t> Off current increases as transistor size is reduced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186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68" grpId="0"/>
      <p:bldP spid="2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p:txBody>
          <a:bodyPr/>
          <a:lstStyle/>
          <a:p>
            <a:pPr eaLnBrk="1" hangingPunct="1">
              <a:defRPr/>
            </a:pPr>
            <a:r>
              <a:rPr lang="fr-FR" smtClean="0"/>
              <a:t>Ideal MOSFET Basics summary </a:t>
            </a:r>
          </a:p>
        </p:txBody>
      </p:sp>
      <p:pic>
        <p:nvPicPr>
          <p:cNvPr id="21507" name="Picture 33"/>
          <p:cNvPicPr>
            <a:picLocks noChangeAspect="1" noChangeArrowheads="1"/>
          </p:cNvPicPr>
          <p:nvPr/>
        </p:nvPicPr>
        <p:blipFill>
          <a:blip r:embed="rId3" cstate="print"/>
          <a:srcRect/>
          <a:stretch>
            <a:fillRect/>
          </a:stretch>
        </p:blipFill>
        <p:spPr bwMode="auto">
          <a:xfrm>
            <a:off x="631825" y="4437063"/>
            <a:ext cx="1246188" cy="1439862"/>
          </a:xfrm>
          <a:prstGeom prst="rect">
            <a:avLst/>
          </a:prstGeom>
          <a:noFill/>
          <a:ln w="28575">
            <a:solidFill>
              <a:schemeClr val="tx1"/>
            </a:solidFill>
            <a:miter lim="800000"/>
            <a:headEnd/>
            <a:tailEnd/>
          </a:ln>
        </p:spPr>
      </p:pic>
      <p:pic>
        <p:nvPicPr>
          <p:cNvPr id="21508" name="Picture 35"/>
          <p:cNvPicPr>
            <a:picLocks noChangeAspect="1" noChangeArrowheads="1"/>
          </p:cNvPicPr>
          <p:nvPr/>
        </p:nvPicPr>
        <p:blipFill>
          <a:blip r:embed="rId4" cstate="print"/>
          <a:srcRect/>
          <a:stretch>
            <a:fillRect/>
          </a:stretch>
        </p:blipFill>
        <p:spPr bwMode="auto">
          <a:xfrm>
            <a:off x="631825" y="2565400"/>
            <a:ext cx="1284288" cy="1481138"/>
          </a:xfrm>
          <a:prstGeom prst="rect">
            <a:avLst/>
          </a:prstGeom>
          <a:noFill/>
          <a:ln w="28575">
            <a:solidFill>
              <a:schemeClr val="tx1"/>
            </a:solidFill>
            <a:miter lim="800000"/>
            <a:headEnd/>
            <a:tailEnd/>
          </a:ln>
        </p:spPr>
      </p:pic>
      <p:sp>
        <p:nvSpPr>
          <p:cNvPr id="128036" name="Text Box 36"/>
          <p:cNvSpPr txBox="1">
            <a:spLocks noChangeArrowheads="1"/>
          </p:cNvSpPr>
          <p:nvPr/>
        </p:nvSpPr>
        <p:spPr bwMode="auto">
          <a:xfrm>
            <a:off x="2216150" y="2462213"/>
            <a:ext cx="7921625" cy="1616075"/>
          </a:xfrm>
          <a:prstGeom prst="rect">
            <a:avLst/>
          </a:prstGeom>
          <a:noFill/>
          <a:ln w="9525">
            <a:noFill/>
            <a:miter lim="800000"/>
            <a:headEnd/>
            <a:tailEnd/>
          </a:ln>
          <a:effectLst/>
        </p:spPr>
        <p:txBody>
          <a:bodyPr>
            <a:spAutoFit/>
          </a:bodyPr>
          <a:lstStyle/>
          <a:p>
            <a:pPr>
              <a:buFont typeface="Wingdings" pitchFamily="2" charset="2"/>
              <a:buChar char="§"/>
              <a:defRPr/>
            </a:pPr>
            <a:r>
              <a:rPr lang="fr-FR" sz="2000" b="1">
                <a:effectLst>
                  <a:outerShdw blurRad="38100" dist="38100" dir="2700000" algn="tl">
                    <a:srgbClr val="C0C0C0"/>
                  </a:outerShdw>
                </a:effectLst>
                <a:latin typeface="Arial" charset="0"/>
              </a:rPr>
              <a:t> On-State :</a:t>
            </a:r>
          </a:p>
          <a:p>
            <a:pPr lvl="1">
              <a:buFont typeface="Wingdings" pitchFamily="2" charset="2"/>
              <a:buChar char="§"/>
              <a:defRPr/>
            </a:pPr>
            <a:r>
              <a:rPr lang="fr-FR" sz="2000">
                <a:latin typeface="Arial" charset="0"/>
              </a:rPr>
              <a:t>MOS gate capacitance lowers channel barrier </a:t>
            </a:r>
          </a:p>
          <a:p>
            <a:pPr lvl="1">
              <a:buFont typeface="Wingdings" pitchFamily="2" charset="2"/>
              <a:buChar char="§"/>
              <a:defRPr/>
            </a:pPr>
            <a:r>
              <a:rPr lang="fr-FR" sz="2000">
                <a:latin typeface="Arial" charset="0"/>
              </a:rPr>
              <a:t>electrons(holes) flow  from Source to Drain </a:t>
            </a:r>
            <a:r>
              <a:rPr lang="fr-FR" sz="2000">
                <a:latin typeface="Arial" charset="0"/>
                <a:sym typeface="Wingdings" pitchFamily="2" charset="2"/>
              </a:rPr>
              <a:t></a:t>
            </a:r>
            <a:r>
              <a:rPr lang="fr-FR" sz="2000">
                <a:latin typeface="Arial" charset="0"/>
              </a:rPr>
              <a:t> </a:t>
            </a:r>
            <a:r>
              <a:rPr lang="fr-FR" sz="2000" b="1">
                <a:solidFill>
                  <a:srgbClr val="3366FF"/>
                </a:solidFill>
                <a:latin typeface="Arial" charset="0"/>
              </a:rPr>
              <a:t>I</a:t>
            </a:r>
            <a:r>
              <a:rPr lang="fr-FR" sz="2000" b="1" baseline="-25000">
                <a:solidFill>
                  <a:srgbClr val="3366FF"/>
                </a:solidFill>
                <a:latin typeface="Arial" charset="0"/>
              </a:rPr>
              <a:t>on</a:t>
            </a:r>
            <a:r>
              <a:rPr lang="fr-FR" sz="2000" b="1">
                <a:solidFill>
                  <a:srgbClr val="3366FF"/>
                </a:solidFill>
                <a:latin typeface="Arial" charset="0"/>
              </a:rPr>
              <a:t> current</a:t>
            </a:r>
          </a:p>
          <a:p>
            <a:pPr lvl="1">
              <a:buFont typeface="Wingdings" pitchFamily="2" charset="2"/>
              <a:buChar char="§"/>
              <a:defRPr/>
            </a:pPr>
            <a:r>
              <a:rPr lang="fr-FR" sz="2000">
                <a:latin typeface="Arial" charset="0"/>
              </a:rPr>
              <a:t>Carrier transit time is Cgate*Vgate / I</a:t>
            </a:r>
            <a:r>
              <a:rPr lang="fr-FR" sz="2000" baseline="-25000">
                <a:latin typeface="Arial" charset="0"/>
              </a:rPr>
              <a:t>on</a:t>
            </a:r>
            <a:r>
              <a:rPr lang="fr-FR" sz="2000">
                <a:latin typeface="Arial" charset="0"/>
              </a:rPr>
              <a:t> </a:t>
            </a:r>
            <a:r>
              <a:rPr lang="fr-FR" sz="2000">
                <a:latin typeface="Arial" charset="0"/>
                <a:sym typeface="Wingdings" pitchFamily="2" charset="2"/>
              </a:rPr>
              <a:t> the </a:t>
            </a:r>
            <a:r>
              <a:rPr lang="fr-FR" sz="2000" b="1">
                <a:latin typeface="Arial" charset="0"/>
                <a:sym typeface="Wingdings" pitchFamily="2" charset="2"/>
              </a:rPr>
              <a:t>higher</a:t>
            </a:r>
            <a:r>
              <a:rPr lang="fr-FR" sz="2000">
                <a:latin typeface="Arial" charset="0"/>
                <a:sym typeface="Wingdings" pitchFamily="2" charset="2"/>
              </a:rPr>
              <a:t> Ion the </a:t>
            </a:r>
            <a:r>
              <a:rPr lang="fr-FR" sz="2000" b="1">
                <a:latin typeface="Arial" charset="0"/>
                <a:sym typeface="Wingdings" pitchFamily="2" charset="2"/>
              </a:rPr>
              <a:t>faster</a:t>
            </a:r>
            <a:r>
              <a:rPr lang="fr-FR" sz="2000">
                <a:latin typeface="Arial" charset="0"/>
              </a:rPr>
              <a:t> the device</a:t>
            </a:r>
          </a:p>
        </p:txBody>
      </p:sp>
      <p:sp>
        <p:nvSpPr>
          <p:cNvPr id="128037" name="Text Box 37"/>
          <p:cNvSpPr txBox="1">
            <a:spLocks noChangeArrowheads="1"/>
          </p:cNvSpPr>
          <p:nvPr/>
        </p:nvSpPr>
        <p:spPr bwMode="auto">
          <a:xfrm>
            <a:off x="2216150" y="4405313"/>
            <a:ext cx="7921625" cy="1616075"/>
          </a:xfrm>
          <a:prstGeom prst="rect">
            <a:avLst/>
          </a:prstGeom>
          <a:noFill/>
          <a:ln w="9525">
            <a:noFill/>
            <a:miter lim="800000"/>
            <a:headEnd/>
            <a:tailEnd/>
          </a:ln>
          <a:effectLst/>
        </p:spPr>
        <p:txBody>
          <a:bodyPr>
            <a:spAutoFit/>
          </a:bodyPr>
          <a:lstStyle/>
          <a:p>
            <a:pPr>
              <a:buFont typeface="Wingdings" pitchFamily="2" charset="2"/>
              <a:buChar char="§"/>
              <a:defRPr/>
            </a:pPr>
            <a:r>
              <a:rPr lang="fr-FR" sz="2000" b="1">
                <a:effectLst>
                  <a:outerShdw blurRad="38100" dist="38100" dir="2700000" algn="tl">
                    <a:srgbClr val="C0C0C0"/>
                  </a:outerShdw>
                </a:effectLst>
                <a:latin typeface="Arial" charset="0"/>
              </a:rPr>
              <a:t> Off-State :</a:t>
            </a:r>
          </a:p>
          <a:p>
            <a:pPr lvl="1">
              <a:buFont typeface="Wingdings" pitchFamily="2" charset="2"/>
              <a:buChar char="§"/>
              <a:defRPr/>
            </a:pPr>
            <a:r>
              <a:rPr lang="fr-FR" sz="2000">
                <a:latin typeface="Arial" charset="0"/>
              </a:rPr>
              <a:t>MOS gate capacitance potential = 0</a:t>
            </a:r>
          </a:p>
          <a:p>
            <a:pPr lvl="1">
              <a:buFont typeface="Wingdings" pitchFamily="2" charset="2"/>
              <a:buChar char="§"/>
              <a:defRPr/>
            </a:pPr>
            <a:r>
              <a:rPr lang="fr-FR" sz="2000">
                <a:latin typeface="Arial" charset="0"/>
              </a:rPr>
              <a:t>electrons(holes) flow  from Source to Drain due to</a:t>
            </a:r>
            <a:r>
              <a:rPr lang="fr-FR" sz="2000" b="1">
                <a:latin typeface="Arial" charset="0"/>
              </a:rPr>
              <a:t> Thermionic </a:t>
            </a:r>
            <a:r>
              <a:rPr lang="fr-FR" sz="2000">
                <a:latin typeface="Arial" charset="0"/>
              </a:rPr>
              <a:t>current </a:t>
            </a:r>
            <a:r>
              <a:rPr lang="fr-FR" sz="2000">
                <a:latin typeface="Arial" charset="0"/>
                <a:sym typeface="Wingdings" pitchFamily="2" charset="2"/>
              </a:rPr>
              <a:t></a:t>
            </a:r>
            <a:r>
              <a:rPr lang="fr-FR" sz="2000">
                <a:latin typeface="Arial" charset="0"/>
              </a:rPr>
              <a:t> </a:t>
            </a:r>
            <a:r>
              <a:rPr lang="fr-FR" sz="2000" b="1">
                <a:solidFill>
                  <a:srgbClr val="3366FF"/>
                </a:solidFill>
                <a:latin typeface="Arial" charset="0"/>
              </a:rPr>
              <a:t>I</a:t>
            </a:r>
            <a:r>
              <a:rPr lang="fr-FR" sz="2000" b="1" baseline="-25000">
                <a:solidFill>
                  <a:srgbClr val="3366FF"/>
                </a:solidFill>
                <a:latin typeface="Arial" charset="0"/>
              </a:rPr>
              <a:t>off</a:t>
            </a:r>
            <a:r>
              <a:rPr lang="fr-FR" sz="2000" b="1">
                <a:solidFill>
                  <a:srgbClr val="3366FF"/>
                </a:solidFill>
                <a:latin typeface="Arial" charset="0"/>
              </a:rPr>
              <a:t> current</a:t>
            </a:r>
          </a:p>
          <a:p>
            <a:pPr lvl="1">
              <a:buFont typeface="Wingdings" pitchFamily="2" charset="2"/>
              <a:buChar char="§"/>
              <a:defRPr/>
            </a:pPr>
            <a:r>
              <a:rPr lang="fr-FR" sz="2000" b="1">
                <a:latin typeface="Arial" charset="0"/>
              </a:rPr>
              <a:t>Static</a:t>
            </a:r>
            <a:r>
              <a:rPr lang="fr-FR" sz="2000">
                <a:latin typeface="Arial" charset="0"/>
              </a:rPr>
              <a:t> Power dissipation is P</a:t>
            </a:r>
            <a:r>
              <a:rPr lang="fr-FR" sz="2000" baseline="-25000">
                <a:latin typeface="Arial" charset="0"/>
              </a:rPr>
              <a:t>stat</a:t>
            </a:r>
            <a:r>
              <a:rPr lang="fr-FR" sz="2000">
                <a:latin typeface="Arial" charset="0"/>
              </a:rPr>
              <a:t> = V</a:t>
            </a:r>
            <a:r>
              <a:rPr lang="fr-FR" sz="2000" baseline="-25000">
                <a:latin typeface="Arial" charset="0"/>
              </a:rPr>
              <a:t>DS</a:t>
            </a:r>
            <a:r>
              <a:rPr lang="fr-FR" sz="2000">
                <a:latin typeface="Arial" charset="0"/>
              </a:rPr>
              <a:t> * I</a:t>
            </a:r>
            <a:r>
              <a:rPr lang="fr-FR" sz="2000" baseline="-25000">
                <a:latin typeface="Arial" charset="0"/>
              </a:rPr>
              <a:t>off</a:t>
            </a:r>
          </a:p>
        </p:txBody>
      </p:sp>
      <p:sp>
        <p:nvSpPr>
          <p:cNvPr id="128048" name="Text Box 48"/>
          <p:cNvSpPr txBox="1">
            <a:spLocks noChangeArrowheads="1"/>
          </p:cNvSpPr>
          <p:nvPr/>
        </p:nvSpPr>
        <p:spPr bwMode="auto">
          <a:xfrm>
            <a:off x="2216150" y="836613"/>
            <a:ext cx="7921625" cy="1616075"/>
          </a:xfrm>
          <a:prstGeom prst="rect">
            <a:avLst/>
          </a:prstGeom>
          <a:noFill/>
          <a:ln w="9525">
            <a:noFill/>
            <a:miter lim="800000"/>
            <a:headEnd/>
            <a:tailEnd/>
          </a:ln>
          <a:effectLst/>
        </p:spPr>
        <p:txBody>
          <a:bodyPr>
            <a:spAutoFit/>
          </a:bodyPr>
          <a:lstStyle>
            <a:lvl1pPr eaLnBrk="0" hangingPunct="0">
              <a:defRPr sz="2400">
                <a:solidFill>
                  <a:schemeClr val="tx1"/>
                </a:solidFill>
                <a:latin typeface="Times New Roman" pitchFamily="18" charset="0"/>
              </a:defRPr>
            </a:lvl1pPr>
            <a:lvl2pPr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buFont typeface="Wingdings" pitchFamily="2" charset="2"/>
              <a:buChar char="§"/>
              <a:defRPr/>
            </a:pPr>
            <a:r>
              <a:rPr lang="fr-FR" sz="2000" b="1" smtClean="0">
                <a:effectLst>
                  <a:outerShdw blurRad="38100" dist="38100" dir="2700000" algn="tl">
                    <a:srgbClr val="C0C0C0"/>
                  </a:outerShdw>
                </a:effectLst>
                <a:latin typeface="Arial" charset="0"/>
              </a:rPr>
              <a:t> Threshold Voltage :</a:t>
            </a:r>
          </a:p>
          <a:p>
            <a:pPr lvl="1" eaLnBrk="1" hangingPunct="1">
              <a:buFont typeface="Wingdings" pitchFamily="2" charset="2"/>
              <a:buChar char="§"/>
              <a:defRPr/>
            </a:pPr>
            <a:r>
              <a:rPr lang="fr-FR" sz="2000" smtClean="0">
                <a:latin typeface="Arial" charset="0"/>
              </a:rPr>
              <a:t>Determines the gate voltage transition V</a:t>
            </a:r>
            <a:r>
              <a:rPr lang="fr-FR" sz="2000" b="1" baseline="-25000" smtClean="0">
                <a:latin typeface="Arial" charset="0"/>
              </a:rPr>
              <a:t>th</a:t>
            </a:r>
            <a:r>
              <a:rPr lang="fr-FR" sz="2000" smtClean="0">
                <a:latin typeface="Arial" charset="0"/>
              </a:rPr>
              <a:t> between Off-state and On-state regimes</a:t>
            </a:r>
          </a:p>
          <a:p>
            <a:pPr lvl="1" eaLnBrk="1" hangingPunct="1">
              <a:buFont typeface="Wingdings" pitchFamily="2" charset="2"/>
              <a:buChar char="§"/>
              <a:defRPr/>
            </a:pPr>
            <a:r>
              <a:rPr lang="fr-FR" sz="2000" smtClean="0">
                <a:latin typeface="Arial" charset="0"/>
              </a:rPr>
              <a:t>Vth depends (at the 1st order) on the  </a:t>
            </a:r>
            <a:r>
              <a:rPr lang="fr-FR" sz="2000" b="1" smtClean="0">
                <a:latin typeface="Arial" charset="0"/>
              </a:rPr>
              <a:t>channel doping</a:t>
            </a:r>
            <a:r>
              <a:rPr lang="fr-FR" sz="2000" smtClean="0">
                <a:latin typeface="Arial" charset="0"/>
              </a:rPr>
              <a:t> and </a:t>
            </a:r>
            <a:r>
              <a:rPr lang="fr-FR" sz="2000" b="1" smtClean="0">
                <a:latin typeface="Arial" charset="0"/>
              </a:rPr>
              <a:t>gate electrode</a:t>
            </a:r>
            <a:r>
              <a:rPr lang="fr-FR" sz="2000" smtClean="0">
                <a:latin typeface="Arial" charset="0"/>
              </a:rPr>
              <a:t> material</a:t>
            </a:r>
            <a:endParaRPr lang="fr-FR" sz="2000" b="1" smtClean="0">
              <a:solidFill>
                <a:srgbClr val="3366FF"/>
              </a:solidFill>
              <a:latin typeface="Arial" charset="0"/>
            </a:endParaRPr>
          </a:p>
        </p:txBody>
      </p:sp>
      <p:pic>
        <p:nvPicPr>
          <p:cNvPr id="21512" name="Picture 50"/>
          <p:cNvPicPr>
            <a:picLocks noChangeAspect="1" noChangeArrowheads="1"/>
          </p:cNvPicPr>
          <p:nvPr/>
        </p:nvPicPr>
        <p:blipFill>
          <a:blip r:embed="rId5" cstate="print"/>
          <a:srcRect/>
          <a:stretch>
            <a:fillRect/>
          </a:stretch>
        </p:blipFill>
        <p:spPr bwMode="auto">
          <a:xfrm>
            <a:off x="631825" y="981075"/>
            <a:ext cx="1296988" cy="1368425"/>
          </a:xfrm>
          <a:prstGeom prst="rect">
            <a:avLst/>
          </a:prstGeom>
          <a:noFill/>
          <a:ln w="28575">
            <a:solidFill>
              <a:schemeClr val="tx1"/>
            </a:solid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3175" y="-7938"/>
            <a:ext cx="9906000" cy="838201"/>
          </a:xfrm>
        </p:spPr>
        <p:txBody>
          <a:bodyPr/>
          <a:lstStyle/>
          <a:p>
            <a:pPr eaLnBrk="1" hangingPunct="1">
              <a:defRPr/>
            </a:pPr>
            <a:r>
              <a:rPr lang="fr-FR" smtClean="0"/>
              <a:t>Outline</a:t>
            </a:r>
          </a:p>
        </p:txBody>
      </p:sp>
      <p:sp>
        <p:nvSpPr>
          <p:cNvPr id="4099" name="Rectangle 3"/>
          <p:cNvSpPr>
            <a:spLocks noGrp="1" noChangeArrowheads="1"/>
          </p:cNvSpPr>
          <p:nvPr>
            <p:ph type="body" idx="1"/>
          </p:nvPr>
        </p:nvSpPr>
        <p:spPr>
          <a:xfrm>
            <a:off x="273050" y="779463"/>
            <a:ext cx="9504363" cy="5313362"/>
          </a:xfrm>
        </p:spPr>
        <p:txBody>
          <a:bodyPr/>
          <a:lstStyle/>
          <a:p>
            <a:pPr eaLnBrk="1" hangingPunct="1"/>
            <a:r>
              <a:rPr lang="fr-FR" smtClean="0"/>
              <a:t>MOSFET Basics</a:t>
            </a:r>
          </a:p>
          <a:p>
            <a:pPr lvl="1" eaLnBrk="1" hangingPunct="1"/>
            <a:r>
              <a:rPr lang="fr-FR" smtClean="0"/>
              <a:t>Ideal MOSFET physics</a:t>
            </a:r>
          </a:p>
          <a:p>
            <a:pPr lvl="1" eaLnBrk="1" hangingPunct="1"/>
            <a:r>
              <a:rPr lang="fr-FR" smtClean="0"/>
              <a:t>Main parameters : threshold, leakage and speed</a:t>
            </a:r>
          </a:p>
          <a:p>
            <a:pPr lvl="1" eaLnBrk="1" hangingPunct="1"/>
            <a:r>
              <a:rPr lang="fr-FR" smtClean="0"/>
              <a:t>What MOSFET for what application ?</a:t>
            </a:r>
          </a:p>
          <a:p>
            <a:pPr lvl="1" eaLnBrk="1" hangingPunct="1"/>
            <a:r>
              <a:rPr lang="fr-FR" smtClean="0"/>
              <a:t>Scaling theory and good design rules of CMOS Devices</a:t>
            </a:r>
          </a:p>
          <a:p>
            <a:pPr eaLnBrk="1" hangingPunct="1"/>
            <a:r>
              <a:rPr lang="fr-FR" smtClean="0"/>
              <a:t>The Real World</a:t>
            </a:r>
          </a:p>
          <a:p>
            <a:pPr lvl="1" eaLnBrk="1" hangingPunct="1"/>
            <a:r>
              <a:rPr lang="fr-FR" smtClean="0"/>
              <a:t>Threshold voltage control limitations</a:t>
            </a:r>
          </a:p>
          <a:p>
            <a:pPr lvl="1" eaLnBrk="1" hangingPunct="1"/>
            <a:r>
              <a:rPr lang="fr-FR" smtClean="0"/>
              <a:t>Gate oxide leakage and capacitance scaling</a:t>
            </a:r>
          </a:p>
          <a:p>
            <a:pPr eaLnBrk="1" hangingPunct="1"/>
            <a:r>
              <a:rPr lang="fr-FR" smtClean="0"/>
              <a:t>Technological Solution ?</a:t>
            </a:r>
          </a:p>
          <a:p>
            <a:pPr lvl="1" eaLnBrk="1" hangingPunct="1"/>
            <a:r>
              <a:rPr lang="fr-FR" smtClean="0"/>
              <a:t>Gate alternative : High-K and Metal Gate</a:t>
            </a:r>
          </a:p>
          <a:p>
            <a:pPr lvl="1" eaLnBrk="1" hangingPunct="1"/>
            <a:r>
              <a:rPr lang="fr-FR" smtClean="0"/>
              <a:t>Channel engineering : Strained-Si</a:t>
            </a:r>
          </a:p>
          <a:p>
            <a:pPr lvl="1" eaLnBrk="1" hangingPunct="1"/>
            <a:r>
              <a:rPr lang="fr-FR" smtClean="0"/>
              <a:t>Alternative devices and substrates</a:t>
            </a:r>
          </a:p>
          <a:p>
            <a:pPr lvl="1" eaLnBrk="1" hangingPunct="1"/>
            <a:r>
              <a:rPr lang="fr-FR" smtClean="0"/>
              <a:t>Basic logic functions</a:t>
            </a:r>
          </a:p>
          <a:p>
            <a:pPr lvl="1" eaLnBrk="1" hangingPunct="1"/>
            <a:endParaRPr lang="fr-FR"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a:lstStyle/>
          <a:p>
            <a:pPr eaLnBrk="1" hangingPunct="1">
              <a:defRPr/>
            </a:pPr>
            <a:r>
              <a:rPr lang="fr-FR" smtClean="0"/>
              <a:t>Part 2.</a:t>
            </a:r>
          </a:p>
        </p:txBody>
      </p:sp>
      <p:sp>
        <p:nvSpPr>
          <p:cNvPr id="129028" name="Text Box 4"/>
          <p:cNvSpPr txBox="1">
            <a:spLocks noChangeArrowheads="1"/>
          </p:cNvSpPr>
          <p:nvPr/>
        </p:nvSpPr>
        <p:spPr bwMode="auto">
          <a:xfrm>
            <a:off x="3173413" y="2708275"/>
            <a:ext cx="3536950" cy="646113"/>
          </a:xfrm>
          <a:prstGeom prst="rect">
            <a:avLst/>
          </a:prstGeom>
          <a:noFill/>
          <a:ln w="9525">
            <a:noFill/>
            <a:miter lim="800000"/>
            <a:headEnd/>
            <a:tailEnd/>
          </a:ln>
          <a:effectLst/>
        </p:spPr>
        <p:txBody>
          <a:bodyPr wrap="none">
            <a:spAutoFit/>
          </a:bodyPr>
          <a:lstStyle/>
          <a:p>
            <a:pPr algn="ctr">
              <a:defRPr/>
            </a:pPr>
            <a:r>
              <a:rPr lang="fr-FR" sz="3600" b="1" dirty="0">
                <a:solidFill>
                  <a:schemeClr val="accent2"/>
                </a:solidFill>
                <a:effectLst>
                  <a:outerShdw blurRad="38100" dist="38100" dir="2700000" algn="tl">
                    <a:srgbClr val="C0C0C0"/>
                  </a:outerShdw>
                </a:effectLst>
                <a:latin typeface="Arial" charset="0"/>
              </a:rPr>
              <a:t>The Real World</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p:txBody>
          <a:bodyPr/>
          <a:lstStyle/>
          <a:p>
            <a:pPr eaLnBrk="1" hangingPunct="1">
              <a:defRPr/>
            </a:pPr>
            <a:r>
              <a:rPr lang="fr-FR" sz="3000" smtClean="0"/>
              <a:t>V</a:t>
            </a:r>
            <a:r>
              <a:rPr lang="fr-FR" sz="3000" baseline="-25000" smtClean="0"/>
              <a:t>th</a:t>
            </a:r>
            <a:r>
              <a:rPr lang="fr-FR" sz="3000" smtClean="0"/>
              <a:t> Control : Short Channel Effects</a:t>
            </a:r>
          </a:p>
        </p:txBody>
      </p:sp>
      <p:grpSp>
        <p:nvGrpSpPr>
          <p:cNvPr id="23555" name="Group 3"/>
          <p:cNvGrpSpPr>
            <a:grpSpLocks/>
          </p:cNvGrpSpPr>
          <p:nvPr/>
        </p:nvGrpSpPr>
        <p:grpSpPr bwMode="auto">
          <a:xfrm>
            <a:off x="5349875" y="914400"/>
            <a:ext cx="3581400" cy="641350"/>
            <a:chOff x="3360" y="576"/>
            <a:chExt cx="2256" cy="404"/>
          </a:xfrm>
        </p:grpSpPr>
        <p:sp>
          <p:nvSpPr>
            <p:cNvPr id="23628" name="Rectangle 4"/>
            <p:cNvSpPr>
              <a:spLocks noChangeArrowheads="1"/>
            </p:cNvSpPr>
            <p:nvPr/>
          </p:nvSpPr>
          <p:spPr bwMode="auto">
            <a:xfrm>
              <a:off x="3360" y="596"/>
              <a:ext cx="384" cy="192"/>
            </a:xfrm>
            <a:prstGeom prst="rect">
              <a:avLst/>
            </a:prstGeom>
            <a:solidFill>
              <a:srgbClr val="FFCCFF"/>
            </a:solidFill>
            <a:ln w="9525">
              <a:noFill/>
              <a:miter lim="800000"/>
              <a:headEnd/>
              <a:tailEnd/>
            </a:ln>
          </p:spPr>
          <p:txBody>
            <a:bodyPr wrap="none" anchor="ctr"/>
            <a:lstStyle/>
            <a:p>
              <a:endParaRPr lang="en-US"/>
            </a:p>
          </p:txBody>
        </p:sp>
        <p:sp>
          <p:nvSpPr>
            <p:cNvPr id="23629" name="Text Box 5"/>
            <p:cNvSpPr txBox="1">
              <a:spLocks noChangeArrowheads="1"/>
            </p:cNvSpPr>
            <p:nvPr/>
          </p:nvSpPr>
          <p:spPr bwMode="auto">
            <a:xfrm>
              <a:off x="3696" y="576"/>
              <a:ext cx="1920" cy="404"/>
            </a:xfrm>
            <a:prstGeom prst="rect">
              <a:avLst/>
            </a:prstGeom>
            <a:noFill/>
            <a:ln w="9525">
              <a:noFill/>
              <a:miter lim="800000"/>
              <a:headEnd/>
              <a:tailEnd/>
            </a:ln>
          </p:spPr>
          <p:txBody>
            <a:bodyPr>
              <a:spAutoFit/>
            </a:bodyPr>
            <a:lstStyle/>
            <a:p>
              <a:pPr algn="ctr">
                <a:spcBef>
                  <a:spcPct val="50000"/>
                </a:spcBef>
              </a:pPr>
              <a:r>
                <a:rPr lang="en-GB" sz="1800">
                  <a:latin typeface="Arial" charset="0"/>
                </a:rPr>
                <a:t>Zone de charge d’espace ZCE </a:t>
              </a:r>
              <a:endParaRPr lang="en-GB" sz="1800" baseline="-25000">
                <a:latin typeface="Arial" charset="0"/>
              </a:endParaRPr>
            </a:p>
          </p:txBody>
        </p:sp>
      </p:grpSp>
      <p:sp>
        <p:nvSpPr>
          <p:cNvPr id="23556" name="Line 6"/>
          <p:cNvSpPr>
            <a:spLocks noChangeShapeType="1"/>
          </p:cNvSpPr>
          <p:nvPr/>
        </p:nvSpPr>
        <p:spPr bwMode="auto">
          <a:xfrm>
            <a:off x="684213" y="2065338"/>
            <a:ext cx="3776662" cy="0"/>
          </a:xfrm>
          <a:prstGeom prst="line">
            <a:avLst/>
          </a:prstGeom>
          <a:noFill/>
          <a:ln w="9525">
            <a:solidFill>
              <a:schemeClr val="bg1"/>
            </a:solidFill>
            <a:round/>
            <a:headEnd/>
            <a:tailEnd/>
          </a:ln>
        </p:spPr>
        <p:txBody>
          <a:bodyPr/>
          <a:lstStyle/>
          <a:p>
            <a:endParaRPr lang="en-US"/>
          </a:p>
        </p:txBody>
      </p:sp>
      <p:sp>
        <p:nvSpPr>
          <p:cNvPr id="23557" name="Line 7"/>
          <p:cNvSpPr>
            <a:spLocks noChangeShapeType="1"/>
          </p:cNvSpPr>
          <p:nvPr/>
        </p:nvSpPr>
        <p:spPr bwMode="auto">
          <a:xfrm>
            <a:off x="1968500" y="1301750"/>
            <a:ext cx="2265363" cy="0"/>
          </a:xfrm>
          <a:prstGeom prst="line">
            <a:avLst/>
          </a:prstGeom>
          <a:noFill/>
          <a:ln w="9525">
            <a:solidFill>
              <a:schemeClr val="bg1"/>
            </a:solidFill>
            <a:round/>
            <a:headEnd type="triangle" w="med" len="med"/>
            <a:tailEnd type="triangle" w="med" len="med"/>
          </a:ln>
        </p:spPr>
        <p:txBody>
          <a:bodyPr/>
          <a:lstStyle/>
          <a:p>
            <a:endParaRPr lang="en-US"/>
          </a:p>
        </p:txBody>
      </p:sp>
      <p:grpSp>
        <p:nvGrpSpPr>
          <p:cNvPr id="3" name="Group 8"/>
          <p:cNvGrpSpPr>
            <a:grpSpLocks/>
          </p:cNvGrpSpPr>
          <p:nvPr/>
        </p:nvGrpSpPr>
        <p:grpSpPr bwMode="auto">
          <a:xfrm>
            <a:off x="3751263" y="2065338"/>
            <a:ext cx="1778000" cy="1293812"/>
            <a:chOff x="2239" y="1301"/>
            <a:chExt cx="1244" cy="815"/>
          </a:xfrm>
        </p:grpSpPr>
        <p:sp>
          <p:nvSpPr>
            <p:cNvPr id="23626" name="Freeform 9"/>
            <p:cNvSpPr>
              <a:spLocks/>
            </p:cNvSpPr>
            <p:nvPr/>
          </p:nvSpPr>
          <p:spPr bwMode="auto">
            <a:xfrm>
              <a:off x="2239" y="1301"/>
              <a:ext cx="1237" cy="815"/>
            </a:xfrm>
            <a:custGeom>
              <a:avLst/>
              <a:gdLst>
                <a:gd name="T0" fmla="*/ 0 w 1248"/>
                <a:gd name="T1" fmla="*/ 0 h 812"/>
                <a:gd name="T2" fmla="*/ 1161 w 1248"/>
                <a:gd name="T3" fmla="*/ 0 h 812"/>
                <a:gd name="T4" fmla="*/ 1162 w 1248"/>
                <a:gd name="T5" fmla="*/ 714 h 812"/>
                <a:gd name="T6" fmla="*/ 614 w 1248"/>
                <a:gd name="T7" fmla="*/ 756 h 812"/>
                <a:gd name="T8" fmla="*/ 274 w 1248"/>
                <a:gd name="T9" fmla="*/ 628 h 812"/>
                <a:gd name="T10" fmla="*/ 94 w 1248"/>
                <a:gd name="T11" fmla="*/ 350 h 812"/>
                <a:gd name="T12" fmla="*/ 0 w 1248"/>
                <a:gd name="T13" fmla="*/ 0 h 812"/>
                <a:gd name="T14" fmla="*/ 0 60000 65536"/>
                <a:gd name="T15" fmla="*/ 0 60000 65536"/>
                <a:gd name="T16" fmla="*/ 0 60000 65536"/>
                <a:gd name="T17" fmla="*/ 0 60000 65536"/>
                <a:gd name="T18" fmla="*/ 0 60000 65536"/>
                <a:gd name="T19" fmla="*/ 0 60000 65536"/>
                <a:gd name="T20" fmla="*/ 0 60000 65536"/>
                <a:gd name="T21" fmla="*/ 0 w 1248"/>
                <a:gd name="T22" fmla="*/ 0 h 812"/>
                <a:gd name="T23" fmla="*/ 1248 w 1248"/>
                <a:gd name="T24" fmla="*/ 812 h 8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48" h="812">
                  <a:moveTo>
                    <a:pt x="0" y="0"/>
                  </a:moveTo>
                  <a:lnTo>
                    <a:pt x="1246" y="0"/>
                  </a:lnTo>
                  <a:lnTo>
                    <a:pt x="1248" y="690"/>
                  </a:lnTo>
                  <a:cubicBezTo>
                    <a:pt x="1150" y="812"/>
                    <a:pt x="819" y="745"/>
                    <a:pt x="660" y="732"/>
                  </a:cubicBezTo>
                  <a:cubicBezTo>
                    <a:pt x="501" y="719"/>
                    <a:pt x="387" y="677"/>
                    <a:pt x="294" y="612"/>
                  </a:cubicBezTo>
                  <a:cubicBezTo>
                    <a:pt x="201" y="547"/>
                    <a:pt x="151" y="444"/>
                    <a:pt x="102" y="342"/>
                  </a:cubicBezTo>
                  <a:cubicBezTo>
                    <a:pt x="53" y="240"/>
                    <a:pt x="21" y="71"/>
                    <a:pt x="0" y="0"/>
                  </a:cubicBezTo>
                  <a:close/>
                </a:path>
              </a:pathLst>
            </a:custGeom>
            <a:solidFill>
              <a:srgbClr val="FFCCFF"/>
            </a:solidFill>
            <a:ln w="9525" cap="flat">
              <a:solidFill>
                <a:schemeClr val="tx1"/>
              </a:solidFill>
              <a:prstDash val="lgDash"/>
              <a:round/>
              <a:headEnd/>
              <a:tailEnd/>
            </a:ln>
          </p:spPr>
          <p:txBody>
            <a:bodyPr/>
            <a:lstStyle/>
            <a:p>
              <a:endParaRPr lang="en-US"/>
            </a:p>
          </p:txBody>
        </p:sp>
        <p:sp>
          <p:nvSpPr>
            <p:cNvPr id="23627" name="Freeform 10"/>
            <p:cNvSpPr>
              <a:spLocks/>
            </p:cNvSpPr>
            <p:nvPr/>
          </p:nvSpPr>
          <p:spPr bwMode="auto">
            <a:xfrm>
              <a:off x="2572" y="1301"/>
              <a:ext cx="911" cy="530"/>
            </a:xfrm>
            <a:custGeom>
              <a:avLst/>
              <a:gdLst>
                <a:gd name="T0" fmla="*/ 0 w 1248"/>
                <a:gd name="T1" fmla="*/ 0 h 812"/>
                <a:gd name="T2" fmla="*/ 100 w 1248"/>
                <a:gd name="T3" fmla="*/ 0 h 812"/>
                <a:gd name="T4" fmla="*/ 100 w 1248"/>
                <a:gd name="T5" fmla="*/ 23 h 812"/>
                <a:gd name="T6" fmla="*/ 53 w 1248"/>
                <a:gd name="T7" fmla="*/ 24 h 812"/>
                <a:gd name="T8" fmla="*/ 24 w 1248"/>
                <a:gd name="T9" fmla="*/ 20 h 812"/>
                <a:gd name="T10" fmla="*/ 8 w 1248"/>
                <a:gd name="T11" fmla="*/ 11 h 812"/>
                <a:gd name="T12" fmla="*/ 0 w 1248"/>
                <a:gd name="T13" fmla="*/ 0 h 812"/>
                <a:gd name="T14" fmla="*/ 0 60000 65536"/>
                <a:gd name="T15" fmla="*/ 0 60000 65536"/>
                <a:gd name="T16" fmla="*/ 0 60000 65536"/>
                <a:gd name="T17" fmla="*/ 0 60000 65536"/>
                <a:gd name="T18" fmla="*/ 0 60000 65536"/>
                <a:gd name="T19" fmla="*/ 0 60000 65536"/>
                <a:gd name="T20" fmla="*/ 0 60000 65536"/>
                <a:gd name="T21" fmla="*/ 0 w 1248"/>
                <a:gd name="T22" fmla="*/ 0 h 812"/>
                <a:gd name="T23" fmla="*/ 1248 w 1248"/>
                <a:gd name="T24" fmla="*/ 812 h 8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48" h="812">
                  <a:moveTo>
                    <a:pt x="0" y="0"/>
                  </a:moveTo>
                  <a:lnTo>
                    <a:pt x="1246" y="0"/>
                  </a:lnTo>
                  <a:lnTo>
                    <a:pt x="1248" y="690"/>
                  </a:lnTo>
                  <a:cubicBezTo>
                    <a:pt x="1150" y="812"/>
                    <a:pt x="819" y="745"/>
                    <a:pt x="660" y="732"/>
                  </a:cubicBezTo>
                  <a:cubicBezTo>
                    <a:pt x="501" y="719"/>
                    <a:pt x="387" y="677"/>
                    <a:pt x="294" y="612"/>
                  </a:cubicBezTo>
                  <a:cubicBezTo>
                    <a:pt x="201" y="547"/>
                    <a:pt x="151" y="444"/>
                    <a:pt x="102" y="342"/>
                  </a:cubicBezTo>
                  <a:cubicBezTo>
                    <a:pt x="53" y="240"/>
                    <a:pt x="21" y="71"/>
                    <a:pt x="0" y="0"/>
                  </a:cubicBezTo>
                  <a:close/>
                </a:path>
              </a:pathLst>
            </a:custGeom>
            <a:solidFill>
              <a:srgbClr val="FF3300"/>
            </a:solidFill>
            <a:ln w="9525">
              <a:solidFill>
                <a:schemeClr val="tx1"/>
              </a:solidFill>
              <a:round/>
              <a:headEnd/>
              <a:tailEnd/>
            </a:ln>
          </p:spPr>
          <p:txBody>
            <a:bodyPr/>
            <a:lstStyle/>
            <a:p>
              <a:endParaRPr lang="en-US"/>
            </a:p>
          </p:txBody>
        </p:sp>
      </p:grpSp>
      <p:grpSp>
        <p:nvGrpSpPr>
          <p:cNvPr id="4" name="Groupe 3"/>
          <p:cNvGrpSpPr>
            <a:grpSpLocks/>
          </p:cNvGrpSpPr>
          <p:nvPr/>
        </p:nvGrpSpPr>
        <p:grpSpPr bwMode="auto">
          <a:xfrm>
            <a:off x="344488" y="2065338"/>
            <a:ext cx="1785937" cy="1293812"/>
            <a:chOff x="684213" y="2065338"/>
            <a:chExt cx="1963737" cy="1293812"/>
          </a:xfrm>
        </p:grpSpPr>
        <p:sp>
          <p:nvSpPr>
            <p:cNvPr id="23624" name="Freeform 11"/>
            <p:cNvSpPr>
              <a:spLocks/>
            </p:cNvSpPr>
            <p:nvPr/>
          </p:nvSpPr>
          <p:spPr bwMode="auto">
            <a:xfrm flipH="1">
              <a:off x="684213" y="2065338"/>
              <a:ext cx="1963737" cy="1293812"/>
            </a:xfrm>
            <a:custGeom>
              <a:avLst/>
              <a:gdLst>
                <a:gd name="T0" fmla="*/ 0 w 1248"/>
                <a:gd name="T1" fmla="*/ 0 h 812"/>
                <a:gd name="T2" fmla="*/ 2147483647 w 1248"/>
                <a:gd name="T3" fmla="*/ 0 h 812"/>
                <a:gd name="T4" fmla="*/ 2147483647 w 1248"/>
                <a:gd name="T5" fmla="*/ 2147483647 h 812"/>
                <a:gd name="T6" fmla="*/ 2147483647 w 1248"/>
                <a:gd name="T7" fmla="*/ 2147483647 h 812"/>
                <a:gd name="T8" fmla="*/ 2147483647 w 1248"/>
                <a:gd name="T9" fmla="*/ 2147483647 h 812"/>
                <a:gd name="T10" fmla="*/ 2147483647 w 1248"/>
                <a:gd name="T11" fmla="*/ 2147483647 h 812"/>
                <a:gd name="T12" fmla="*/ 0 w 1248"/>
                <a:gd name="T13" fmla="*/ 0 h 812"/>
                <a:gd name="T14" fmla="*/ 0 60000 65536"/>
                <a:gd name="T15" fmla="*/ 0 60000 65536"/>
                <a:gd name="T16" fmla="*/ 0 60000 65536"/>
                <a:gd name="T17" fmla="*/ 0 60000 65536"/>
                <a:gd name="T18" fmla="*/ 0 60000 65536"/>
                <a:gd name="T19" fmla="*/ 0 60000 65536"/>
                <a:gd name="T20" fmla="*/ 0 60000 65536"/>
                <a:gd name="T21" fmla="*/ 0 w 1248"/>
                <a:gd name="T22" fmla="*/ 0 h 812"/>
                <a:gd name="T23" fmla="*/ 1248 w 1248"/>
                <a:gd name="T24" fmla="*/ 812 h 8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48" h="812">
                  <a:moveTo>
                    <a:pt x="0" y="0"/>
                  </a:moveTo>
                  <a:lnTo>
                    <a:pt x="1246" y="0"/>
                  </a:lnTo>
                  <a:lnTo>
                    <a:pt x="1248" y="690"/>
                  </a:lnTo>
                  <a:cubicBezTo>
                    <a:pt x="1150" y="812"/>
                    <a:pt x="819" y="745"/>
                    <a:pt x="660" y="732"/>
                  </a:cubicBezTo>
                  <a:cubicBezTo>
                    <a:pt x="501" y="719"/>
                    <a:pt x="387" y="677"/>
                    <a:pt x="294" y="612"/>
                  </a:cubicBezTo>
                  <a:cubicBezTo>
                    <a:pt x="201" y="547"/>
                    <a:pt x="151" y="444"/>
                    <a:pt x="102" y="342"/>
                  </a:cubicBezTo>
                  <a:cubicBezTo>
                    <a:pt x="53" y="240"/>
                    <a:pt x="21" y="71"/>
                    <a:pt x="0" y="0"/>
                  </a:cubicBezTo>
                  <a:close/>
                </a:path>
              </a:pathLst>
            </a:custGeom>
            <a:solidFill>
              <a:srgbClr val="FFCCFF"/>
            </a:solidFill>
            <a:ln w="9525" cap="flat">
              <a:solidFill>
                <a:schemeClr val="tx1"/>
              </a:solidFill>
              <a:prstDash val="lgDash"/>
              <a:round/>
              <a:headEnd/>
              <a:tailEnd/>
            </a:ln>
          </p:spPr>
          <p:txBody>
            <a:bodyPr/>
            <a:lstStyle/>
            <a:p>
              <a:endParaRPr lang="en-US"/>
            </a:p>
          </p:txBody>
        </p:sp>
        <p:sp>
          <p:nvSpPr>
            <p:cNvPr id="23625" name="Freeform 12"/>
            <p:cNvSpPr>
              <a:spLocks/>
            </p:cNvSpPr>
            <p:nvPr/>
          </p:nvSpPr>
          <p:spPr bwMode="auto">
            <a:xfrm flipH="1">
              <a:off x="684213" y="2065338"/>
              <a:ext cx="1435100" cy="841375"/>
            </a:xfrm>
            <a:custGeom>
              <a:avLst/>
              <a:gdLst>
                <a:gd name="T0" fmla="*/ 0 w 1248"/>
                <a:gd name="T1" fmla="*/ 0 h 812"/>
                <a:gd name="T2" fmla="*/ 2147483647 w 1248"/>
                <a:gd name="T3" fmla="*/ 0 h 812"/>
                <a:gd name="T4" fmla="*/ 2147483647 w 1248"/>
                <a:gd name="T5" fmla="*/ 2147483647 h 812"/>
                <a:gd name="T6" fmla="*/ 2147483647 w 1248"/>
                <a:gd name="T7" fmla="*/ 2147483647 h 812"/>
                <a:gd name="T8" fmla="*/ 2147483647 w 1248"/>
                <a:gd name="T9" fmla="*/ 2147483647 h 812"/>
                <a:gd name="T10" fmla="*/ 2147483647 w 1248"/>
                <a:gd name="T11" fmla="*/ 2147483647 h 812"/>
                <a:gd name="T12" fmla="*/ 0 w 1248"/>
                <a:gd name="T13" fmla="*/ 0 h 812"/>
                <a:gd name="T14" fmla="*/ 0 60000 65536"/>
                <a:gd name="T15" fmla="*/ 0 60000 65536"/>
                <a:gd name="T16" fmla="*/ 0 60000 65536"/>
                <a:gd name="T17" fmla="*/ 0 60000 65536"/>
                <a:gd name="T18" fmla="*/ 0 60000 65536"/>
                <a:gd name="T19" fmla="*/ 0 60000 65536"/>
                <a:gd name="T20" fmla="*/ 0 60000 65536"/>
                <a:gd name="T21" fmla="*/ 0 w 1248"/>
                <a:gd name="T22" fmla="*/ 0 h 812"/>
                <a:gd name="T23" fmla="*/ 1248 w 1248"/>
                <a:gd name="T24" fmla="*/ 812 h 8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48" h="812">
                  <a:moveTo>
                    <a:pt x="0" y="0"/>
                  </a:moveTo>
                  <a:lnTo>
                    <a:pt x="1246" y="0"/>
                  </a:lnTo>
                  <a:lnTo>
                    <a:pt x="1248" y="690"/>
                  </a:lnTo>
                  <a:cubicBezTo>
                    <a:pt x="1150" y="812"/>
                    <a:pt x="819" y="745"/>
                    <a:pt x="660" y="732"/>
                  </a:cubicBezTo>
                  <a:cubicBezTo>
                    <a:pt x="501" y="719"/>
                    <a:pt x="387" y="677"/>
                    <a:pt x="294" y="612"/>
                  </a:cubicBezTo>
                  <a:cubicBezTo>
                    <a:pt x="201" y="547"/>
                    <a:pt x="151" y="444"/>
                    <a:pt x="102" y="342"/>
                  </a:cubicBezTo>
                  <a:cubicBezTo>
                    <a:pt x="53" y="240"/>
                    <a:pt x="21" y="71"/>
                    <a:pt x="0" y="0"/>
                  </a:cubicBezTo>
                  <a:close/>
                </a:path>
              </a:pathLst>
            </a:custGeom>
            <a:solidFill>
              <a:srgbClr val="FF3300"/>
            </a:solidFill>
            <a:ln w="9525">
              <a:solidFill>
                <a:schemeClr val="tx1"/>
              </a:solidFill>
              <a:round/>
              <a:headEnd/>
              <a:tailEnd/>
            </a:ln>
          </p:spPr>
          <p:txBody>
            <a:bodyPr/>
            <a:lstStyle/>
            <a:p>
              <a:endParaRPr lang="en-US"/>
            </a:p>
          </p:txBody>
        </p:sp>
      </p:grpSp>
      <p:grpSp>
        <p:nvGrpSpPr>
          <p:cNvPr id="22537" name="Group 13"/>
          <p:cNvGrpSpPr>
            <a:grpSpLocks/>
          </p:cNvGrpSpPr>
          <p:nvPr/>
        </p:nvGrpSpPr>
        <p:grpSpPr bwMode="auto">
          <a:xfrm>
            <a:off x="1497013" y="1454150"/>
            <a:ext cx="2860675" cy="615950"/>
            <a:chOff x="1237" y="916"/>
            <a:chExt cx="1432" cy="388"/>
          </a:xfrm>
        </p:grpSpPr>
        <p:sp>
          <p:nvSpPr>
            <p:cNvPr id="23622" name="Rectangle 14"/>
            <p:cNvSpPr>
              <a:spLocks noChangeArrowheads="1"/>
            </p:cNvSpPr>
            <p:nvPr/>
          </p:nvSpPr>
          <p:spPr bwMode="auto">
            <a:xfrm>
              <a:off x="1240" y="916"/>
              <a:ext cx="1427" cy="337"/>
            </a:xfrm>
            <a:prstGeom prst="rect">
              <a:avLst/>
            </a:prstGeom>
            <a:solidFill>
              <a:schemeClr val="hlink"/>
            </a:solidFill>
            <a:ln w="9525">
              <a:solidFill>
                <a:schemeClr val="tx1"/>
              </a:solidFill>
              <a:miter lim="800000"/>
              <a:headEnd/>
              <a:tailEnd/>
            </a:ln>
          </p:spPr>
          <p:txBody>
            <a:bodyPr wrap="none" anchor="ctr"/>
            <a:lstStyle/>
            <a:p>
              <a:endParaRPr lang="en-US"/>
            </a:p>
          </p:txBody>
        </p:sp>
        <p:sp>
          <p:nvSpPr>
            <p:cNvPr id="23623" name="Rectangle 15"/>
            <p:cNvSpPr>
              <a:spLocks noChangeArrowheads="1"/>
            </p:cNvSpPr>
            <p:nvPr/>
          </p:nvSpPr>
          <p:spPr bwMode="auto">
            <a:xfrm>
              <a:off x="1237" y="1257"/>
              <a:ext cx="1432" cy="47"/>
            </a:xfrm>
            <a:prstGeom prst="rect">
              <a:avLst/>
            </a:prstGeom>
            <a:solidFill>
              <a:srgbClr val="F7FD0F"/>
            </a:solidFill>
            <a:ln w="9525">
              <a:solidFill>
                <a:schemeClr val="tx1"/>
              </a:solidFill>
              <a:miter lim="800000"/>
              <a:headEnd/>
              <a:tailEnd/>
            </a:ln>
          </p:spPr>
          <p:txBody>
            <a:bodyPr wrap="none" anchor="ctr"/>
            <a:lstStyle/>
            <a:p>
              <a:endParaRPr lang="en-US"/>
            </a:p>
          </p:txBody>
        </p:sp>
      </p:grpSp>
      <p:sp>
        <p:nvSpPr>
          <p:cNvPr id="23561" name="Text Box 16"/>
          <p:cNvSpPr txBox="1">
            <a:spLocks noChangeArrowheads="1"/>
          </p:cNvSpPr>
          <p:nvPr/>
        </p:nvSpPr>
        <p:spPr bwMode="auto">
          <a:xfrm>
            <a:off x="1516063" y="919163"/>
            <a:ext cx="452437" cy="368300"/>
          </a:xfrm>
          <a:prstGeom prst="rect">
            <a:avLst/>
          </a:prstGeom>
          <a:noFill/>
          <a:ln w="9525">
            <a:noFill/>
            <a:miter lim="800000"/>
            <a:headEnd/>
            <a:tailEnd/>
          </a:ln>
        </p:spPr>
        <p:txBody>
          <a:bodyPr>
            <a:spAutoFit/>
          </a:bodyPr>
          <a:lstStyle/>
          <a:p>
            <a:pPr>
              <a:spcBef>
                <a:spcPct val="50000"/>
              </a:spcBef>
            </a:pPr>
            <a:r>
              <a:rPr lang="en-GB" sz="1800">
                <a:solidFill>
                  <a:schemeClr val="bg1"/>
                </a:solidFill>
                <a:latin typeface="Arial" charset="0"/>
              </a:rPr>
              <a:t>L</a:t>
            </a:r>
            <a:endParaRPr lang="en-GB" sz="1800" baseline="-25000">
              <a:solidFill>
                <a:schemeClr val="bg1"/>
              </a:solidFill>
              <a:latin typeface="Arial" charset="0"/>
            </a:endParaRPr>
          </a:p>
        </p:txBody>
      </p:sp>
      <p:grpSp>
        <p:nvGrpSpPr>
          <p:cNvPr id="5" name="Group 17"/>
          <p:cNvGrpSpPr>
            <a:grpSpLocks/>
          </p:cNvGrpSpPr>
          <p:nvPr/>
        </p:nvGrpSpPr>
        <p:grpSpPr bwMode="auto">
          <a:xfrm>
            <a:off x="588963" y="2074863"/>
            <a:ext cx="4148137" cy="3105150"/>
            <a:chOff x="336" y="1157"/>
            <a:chExt cx="2953" cy="1956"/>
          </a:xfrm>
        </p:grpSpPr>
        <p:sp>
          <p:nvSpPr>
            <p:cNvPr id="23615" name="Freeform 18"/>
            <p:cNvSpPr>
              <a:spLocks/>
            </p:cNvSpPr>
            <p:nvPr/>
          </p:nvSpPr>
          <p:spPr bwMode="auto">
            <a:xfrm>
              <a:off x="613" y="2312"/>
              <a:ext cx="1237" cy="530"/>
            </a:xfrm>
            <a:custGeom>
              <a:avLst/>
              <a:gdLst>
                <a:gd name="T0" fmla="*/ 0 w 1248"/>
                <a:gd name="T1" fmla="*/ 5060 h 384"/>
                <a:gd name="T2" fmla="*/ 624 w 1248"/>
                <a:gd name="T3" fmla="*/ 5060 h 384"/>
                <a:gd name="T4" fmla="*/ 806 w 1248"/>
                <a:gd name="T5" fmla="*/ 1273 h 384"/>
                <a:gd name="T6" fmla="*/ 939 w 1248"/>
                <a:gd name="T7" fmla="*/ 0 h 384"/>
                <a:gd name="T8" fmla="*/ 1162 w 1248"/>
                <a:gd name="T9" fmla="*/ 0 h 384"/>
                <a:gd name="T10" fmla="*/ 0 60000 65536"/>
                <a:gd name="T11" fmla="*/ 0 60000 65536"/>
                <a:gd name="T12" fmla="*/ 0 60000 65536"/>
                <a:gd name="T13" fmla="*/ 0 60000 65536"/>
                <a:gd name="T14" fmla="*/ 0 60000 65536"/>
                <a:gd name="T15" fmla="*/ 0 w 1248"/>
                <a:gd name="T16" fmla="*/ 0 h 384"/>
                <a:gd name="T17" fmla="*/ 1248 w 1248"/>
                <a:gd name="T18" fmla="*/ 384 h 384"/>
              </a:gdLst>
              <a:ahLst/>
              <a:cxnLst>
                <a:cxn ang="T10">
                  <a:pos x="T0" y="T1"/>
                </a:cxn>
                <a:cxn ang="T11">
                  <a:pos x="T2" y="T3"/>
                </a:cxn>
                <a:cxn ang="T12">
                  <a:pos x="T4" y="T5"/>
                </a:cxn>
                <a:cxn ang="T13">
                  <a:pos x="T6" y="T7"/>
                </a:cxn>
                <a:cxn ang="T14">
                  <a:pos x="T8" y="T9"/>
                </a:cxn>
              </a:cxnLst>
              <a:rect l="T15" t="T16" r="T17" b="T18"/>
              <a:pathLst>
                <a:path w="1248" h="384">
                  <a:moveTo>
                    <a:pt x="0" y="384"/>
                  </a:moveTo>
                  <a:lnTo>
                    <a:pt x="672" y="384"/>
                  </a:lnTo>
                  <a:cubicBezTo>
                    <a:pt x="816" y="336"/>
                    <a:pt x="808" y="160"/>
                    <a:pt x="864" y="96"/>
                  </a:cubicBezTo>
                  <a:cubicBezTo>
                    <a:pt x="920" y="32"/>
                    <a:pt x="944" y="16"/>
                    <a:pt x="1008" y="0"/>
                  </a:cubicBezTo>
                  <a:lnTo>
                    <a:pt x="1248" y="0"/>
                  </a:lnTo>
                </a:path>
              </a:pathLst>
            </a:custGeom>
            <a:noFill/>
            <a:ln w="38100" cmpd="sng">
              <a:solidFill>
                <a:schemeClr val="tx1"/>
              </a:solidFill>
              <a:round/>
              <a:headEnd/>
              <a:tailEnd/>
            </a:ln>
          </p:spPr>
          <p:txBody>
            <a:bodyPr/>
            <a:lstStyle/>
            <a:p>
              <a:endParaRPr lang="en-US"/>
            </a:p>
          </p:txBody>
        </p:sp>
        <p:grpSp>
          <p:nvGrpSpPr>
            <p:cNvPr id="23616" name="Group 19"/>
            <p:cNvGrpSpPr>
              <a:grpSpLocks/>
            </p:cNvGrpSpPr>
            <p:nvPr/>
          </p:nvGrpSpPr>
          <p:grpSpPr bwMode="auto">
            <a:xfrm>
              <a:off x="1716" y="2312"/>
              <a:ext cx="1573" cy="530"/>
              <a:chOff x="1716" y="2312"/>
              <a:chExt cx="1573" cy="530"/>
            </a:xfrm>
          </p:grpSpPr>
          <p:sp>
            <p:nvSpPr>
              <p:cNvPr id="23620" name="Freeform 20"/>
              <p:cNvSpPr>
                <a:spLocks/>
              </p:cNvSpPr>
              <p:nvPr/>
            </p:nvSpPr>
            <p:spPr bwMode="auto">
              <a:xfrm flipH="1">
                <a:off x="2052" y="2312"/>
                <a:ext cx="1237" cy="530"/>
              </a:xfrm>
              <a:custGeom>
                <a:avLst/>
                <a:gdLst>
                  <a:gd name="T0" fmla="*/ 0 w 1248"/>
                  <a:gd name="T1" fmla="*/ 5060 h 384"/>
                  <a:gd name="T2" fmla="*/ 624 w 1248"/>
                  <a:gd name="T3" fmla="*/ 5060 h 384"/>
                  <a:gd name="T4" fmla="*/ 806 w 1248"/>
                  <a:gd name="T5" fmla="*/ 1273 h 384"/>
                  <a:gd name="T6" fmla="*/ 939 w 1248"/>
                  <a:gd name="T7" fmla="*/ 0 h 384"/>
                  <a:gd name="T8" fmla="*/ 1162 w 1248"/>
                  <a:gd name="T9" fmla="*/ 0 h 384"/>
                  <a:gd name="T10" fmla="*/ 0 60000 65536"/>
                  <a:gd name="T11" fmla="*/ 0 60000 65536"/>
                  <a:gd name="T12" fmla="*/ 0 60000 65536"/>
                  <a:gd name="T13" fmla="*/ 0 60000 65536"/>
                  <a:gd name="T14" fmla="*/ 0 60000 65536"/>
                  <a:gd name="T15" fmla="*/ 0 w 1248"/>
                  <a:gd name="T16" fmla="*/ 0 h 384"/>
                  <a:gd name="T17" fmla="*/ 1248 w 1248"/>
                  <a:gd name="T18" fmla="*/ 384 h 384"/>
                </a:gdLst>
                <a:ahLst/>
                <a:cxnLst>
                  <a:cxn ang="T10">
                    <a:pos x="T0" y="T1"/>
                  </a:cxn>
                  <a:cxn ang="T11">
                    <a:pos x="T2" y="T3"/>
                  </a:cxn>
                  <a:cxn ang="T12">
                    <a:pos x="T4" y="T5"/>
                  </a:cxn>
                  <a:cxn ang="T13">
                    <a:pos x="T6" y="T7"/>
                  </a:cxn>
                  <a:cxn ang="T14">
                    <a:pos x="T8" y="T9"/>
                  </a:cxn>
                </a:cxnLst>
                <a:rect l="T15" t="T16" r="T17" b="T18"/>
                <a:pathLst>
                  <a:path w="1248" h="384">
                    <a:moveTo>
                      <a:pt x="0" y="384"/>
                    </a:moveTo>
                    <a:lnTo>
                      <a:pt x="672" y="384"/>
                    </a:lnTo>
                    <a:cubicBezTo>
                      <a:pt x="816" y="336"/>
                      <a:pt x="808" y="160"/>
                      <a:pt x="864" y="96"/>
                    </a:cubicBezTo>
                    <a:cubicBezTo>
                      <a:pt x="920" y="32"/>
                      <a:pt x="944" y="16"/>
                      <a:pt x="1008" y="0"/>
                    </a:cubicBezTo>
                    <a:lnTo>
                      <a:pt x="1248" y="0"/>
                    </a:lnTo>
                  </a:path>
                </a:pathLst>
              </a:custGeom>
              <a:noFill/>
              <a:ln w="38100" cmpd="sng">
                <a:solidFill>
                  <a:schemeClr val="tx1"/>
                </a:solidFill>
                <a:round/>
                <a:headEnd/>
                <a:tailEnd/>
              </a:ln>
            </p:spPr>
            <p:txBody>
              <a:bodyPr/>
              <a:lstStyle/>
              <a:p>
                <a:endParaRPr lang="en-US"/>
              </a:p>
            </p:txBody>
          </p:sp>
          <p:sp>
            <p:nvSpPr>
              <p:cNvPr id="23621" name="Line 21"/>
              <p:cNvSpPr>
                <a:spLocks noChangeShapeType="1"/>
              </p:cNvSpPr>
              <p:nvPr/>
            </p:nvSpPr>
            <p:spPr bwMode="auto">
              <a:xfrm>
                <a:off x="1716" y="2312"/>
                <a:ext cx="475" cy="0"/>
              </a:xfrm>
              <a:prstGeom prst="line">
                <a:avLst/>
              </a:prstGeom>
              <a:noFill/>
              <a:ln w="38100">
                <a:solidFill>
                  <a:schemeClr val="tx1"/>
                </a:solidFill>
                <a:round/>
                <a:headEnd/>
                <a:tailEnd/>
              </a:ln>
            </p:spPr>
            <p:txBody>
              <a:bodyPr/>
              <a:lstStyle/>
              <a:p>
                <a:endParaRPr lang="en-US"/>
              </a:p>
            </p:txBody>
          </p:sp>
        </p:grpSp>
        <p:sp>
          <p:nvSpPr>
            <p:cNvPr id="23617" name="Text Box 22"/>
            <p:cNvSpPr txBox="1">
              <a:spLocks noChangeArrowheads="1"/>
            </p:cNvSpPr>
            <p:nvPr/>
          </p:nvSpPr>
          <p:spPr bwMode="auto">
            <a:xfrm>
              <a:off x="336" y="2706"/>
              <a:ext cx="381" cy="232"/>
            </a:xfrm>
            <a:prstGeom prst="rect">
              <a:avLst/>
            </a:prstGeom>
            <a:noFill/>
            <a:ln w="9525">
              <a:noFill/>
              <a:miter lim="800000"/>
              <a:headEnd/>
              <a:tailEnd/>
            </a:ln>
          </p:spPr>
          <p:txBody>
            <a:bodyPr>
              <a:spAutoFit/>
            </a:bodyPr>
            <a:lstStyle/>
            <a:p>
              <a:pPr>
                <a:spcBef>
                  <a:spcPct val="50000"/>
                </a:spcBef>
              </a:pPr>
              <a:r>
                <a:rPr lang="en-GB" sz="1800" b="1">
                  <a:latin typeface="Arial" charset="0"/>
                </a:rPr>
                <a:t>BC</a:t>
              </a:r>
              <a:endParaRPr lang="en-GB" sz="1800" b="1" baseline="-25000">
                <a:latin typeface="Arial" charset="0"/>
              </a:endParaRPr>
            </a:p>
          </p:txBody>
        </p:sp>
        <p:sp>
          <p:nvSpPr>
            <p:cNvPr id="23618" name="Line 23"/>
            <p:cNvSpPr>
              <a:spLocks noChangeShapeType="1"/>
            </p:cNvSpPr>
            <p:nvPr/>
          </p:nvSpPr>
          <p:spPr bwMode="auto">
            <a:xfrm>
              <a:off x="1447" y="1157"/>
              <a:ext cx="0" cy="1956"/>
            </a:xfrm>
            <a:prstGeom prst="line">
              <a:avLst/>
            </a:prstGeom>
            <a:noFill/>
            <a:ln w="9525">
              <a:solidFill>
                <a:schemeClr val="tx1"/>
              </a:solidFill>
              <a:prstDash val="dash"/>
              <a:round/>
              <a:headEnd/>
              <a:tailEnd/>
            </a:ln>
          </p:spPr>
          <p:txBody>
            <a:bodyPr/>
            <a:lstStyle/>
            <a:p>
              <a:endParaRPr lang="en-US"/>
            </a:p>
          </p:txBody>
        </p:sp>
        <p:sp>
          <p:nvSpPr>
            <p:cNvPr id="23619" name="Line 24"/>
            <p:cNvSpPr>
              <a:spLocks noChangeShapeType="1"/>
            </p:cNvSpPr>
            <p:nvPr/>
          </p:nvSpPr>
          <p:spPr bwMode="auto">
            <a:xfrm>
              <a:off x="2572" y="1157"/>
              <a:ext cx="0" cy="1956"/>
            </a:xfrm>
            <a:prstGeom prst="line">
              <a:avLst/>
            </a:prstGeom>
            <a:noFill/>
            <a:ln w="9525">
              <a:solidFill>
                <a:schemeClr val="tx1"/>
              </a:solidFill>
              <a:prstDash val="dash"/>
              <a:round/>
              <a:headEnd/>
              <a:tailEnd/>
            </a:ln>
          </p:spPr>
          <p:txBody>
            <a:bodyPr/>
            <a:lstStyle/>
            <a:p>
              <a:endParaRPr lang="en-US"/>
            </a:p>
          </p:txBody>
        </p:sp>
      </p:grpSp>
      <p:grpSp>
        <p:nvGrpSpPr>
          <p:cNvPr id="7" name="Group 25"/>
          <p:cNvGrpSpPr>
            <a:grpSpLocks/>
          </p:cNvGrpSpPr>
          <p:nvPr/>
        </p:nvGrpSpPr>
        <p:grpSpPr bwMode="auto">
          <a:xfrm>
            <a:off x="849313" y="3933825"/>
            <a:ext cx="3348037" cy="1765300"/>
            <a:chOff x="671" y="2318"/>
            <a:chExt cx="2109" cy="1112"/>
          </a:xfrm>
        </p:grpSpPr>
        <p:sp>
          <p:nvSpPr>
            <p:cNvPr id="23607" name="Line 26"/>
            <p:cNvSpPr>
              <a:spLocks noChangeShapeType="1"/>
            </p:cNvSpPr>
            <p:nvPr/>
          </p:nvSpPr>
          <p:spPr bwMode="auto">
            <a:xfrm>
              <a:off x="1100" y="2324"/>
              <a:ext cx="0" cy="192"/>
            </a:xfrm>
            <a:prstGeom prst="line">
              <a:avLst/>
            </a:prstGeom>
            <a:noFill/>
            <a:ln w="9525">
              <a:solidFill>
                <a:schemeClr val="tx1"/>
              </a:solidFill>
              <a:round/>
              <a:headEnd type="stealth" w="med" len="sm"/>
              <a:tailEnd type="stealth" w="med" len="sm"/>
            </a:ln>
          </p:spPr>
          <p:txBody>
            <a:bodyPr/>
            <a:lstStyle/>
            <a:p>
              <a:endParaRPr lang="en-US"/>
            </a:p>
          </p:txBody>
        </p:sp>
        <p:sp>
          <p:nvSpPr>
            <p:cNvPr id="23608" name="Text Box 27"/>
            <p:cNvSpPr txBox="1">
              <a:spLocks noChangeArrowheads="1"/>
            </p:cNvSpPr>
            <p:nvPr/>
          </p:nvSpPr>
          <p:spPr bwMode="auto">
            <a:xfrm>
              <a:off x="812" y="3218"/>
              <a:ext cx="1968" cy="212"/>
            </a:xfrm>
            <a:prstGeom prst="rect">
              <a:avLst/>
            </a:prstGeom>
            <a:noFill/>
            <a:ln w="9525">
              <a:noFill/>
              <a:miter lim="800000"/>
              <a:headEnd/>
              <a:tailEnd/>
            </a:ln>
          </p:spPr>
          <p:txBody>
            <a:bodyPr>
              <a:spAutoFit/>
            </a:bodyPr>
            <a:lstStyle/>
            <a:p>
              <a:pPr>
                <a:spcBef>
                  <a:spcPct val="50000"/>
                </a:spcBef>
              </a:pPr>
              <a:r>
                <a:rPr lang="fr-FR" sz="1600" b="1">
                  <a:latin typeface="Arial" charset="0"/>
                </a:rPr>
                <a:t>SCE=</a:t>
              </a:r>
              <a:r>
                <a:rPr lang="fr-FR" sz="1600" b="1" i="1">
                  <a:latin typeface="Arial" charset="0"/>
                </a:rPr>
                <a:t>Short Channel Effect</a:t>
              </a:r>
              <a:endParaRPr lang="en-GB" sz="1600" b="1" i="1">
                <a:latin typeface="Arial" charset="0"/>
              </a:endParaRPr>
            </a:p>
          </p:txBody>
        </p:sp>
        <p:sp>
          <p:nvSpPr>
            <p:cNvPr id="23609" name="Line 28"/>
            <p:cNvSpPr>
              <a:spLocks noChangeShapeType="1"/>
            </p:cNvSpPr>
            <p:nvPr/>
          </p:nvSpPr>
          <p:spPr bwMode="auto">
            <a:xfrm>
              <a:off x="1052" y="2318"/>
              <a:ext cx="768" cy="0"/>
            </a:xfrm>
            <a:prstGeom prst="line">
              <a:avLst/>
            </a:prstGeom>
            <a:noFill/>
            <a:ln w="9525">
              <a:solidFill>
                <a:schemeClr val="tx1"/>
              </a:solidFill>
              <a:prstDash val="lgDash"/>
              <a:round/>
              <a:headEnd/>
              <a:tailEnd/>
            </a:ln>
          </p:spPr>
          <p:txBody>
            <a:bodyPr/>
            <a:lstStyle/>
            <a:p>
              <a:endParaRPr lang="en-US"/>
            </a:p>
          </p:txBody>
        </p:sp>
        <p:sp>
          <p:nvSpPr>
            <p:cNvPr id="23610" name="Text Box 29"/>
            <p:cNvSpPr txBox="1">
              <a:spLocks noChangeArrowheads="1"/>
            </p:cNvSpPr>
            <p:nvPr/>
          </p:nvSpPr>
          <p:spPr bwMode="auto">
            <a:xfrm>
              <a:off x="716" y="2318"/>
              <a:ext cx="384" cy="212"/>
            </a:xfrm>
            <a:prstGeom prst="rect">
              <a:avLst/>
            </a:prstGeom>
            <a:noFill/>
            <a:ln w="9525">
              <a:noFill/>
              <a:miter lim="800000"/>
              <a:headEnd/>
              <a:tailEnd/>
            </a:ln>
          </p:spPr>
          <p:txBody>
            <a:bodyPr>
              <a:spAutoFit/>
            </a:bodyPr>
            <a:lstStyle/>
            <a:p>
              <a:pPr>
                <a:spcBef>
                  <a:spcPct val="50000"/>
                </a:spcBef>
              </a:pPr>
              <a:r>
                <a:rPr lang="fr-FR" sz="1600" b="1">
                  <a:latin typeface="Arial" charset="0"/>
                </a:rPr>
                <a:t>SCE</a:t>
              </a:r>
              <a:endParaRPr lang="en-GB" sz="1600" b="1">
                <a:latin typeface="Arial" charset="0"/>
              </a:endParaRPr>
            </a:p>
          </p:txBody>
        </p:sp>
        <p:grpSp>
          <p:nvGrpSpPr>
            <p:cNvPr id="23611" name="Group 30"/>
            <p:cNvGrpSpPr>
              <a:grpSpLocks/>
            </p:cNvGrpSpPr>
            <p:nvPr/>
          </p:nvGrpSpPr>
          <p:grpSpPr bwMode="auto">
            <a:xfrm>
              <a:off x="671" y="2478"/>
              <a:ext cx="1852" cy="362"/>
              <a:chOff x="2497" y="3379"/>
              <a:chExt cx="1852" cy="477"/>
            </a:xfrm>
          </p:grpSpPr>
          <p:sp>
            <p:nvSpPr>
              <p:cNvPr id="23613" name="Freeform 31"/>
              <p:cNvSpPr>
                <a:spLocks/>
              </p:cNvSpPr>
              <p:nvPr/>
            </p:nvSpPr>
            <p:spPr bwMode="auto">
              <a:xfrm>
                <a:off x="2497" y="3379"/>
                <a:ext cx="922" cy="477"/>
              </a:xfrm>
              <a:custGeom>
                <a:avLst/>
                <a:gdLst>
                  <a:gd name="T0" fmla="*/ 0 w 927"/>
                  <a:gd name="T1" fmla="*/ 477 h 477"/>
                  <a:gd name="T2" fmla="*/ 642 w 927"/>
                  <a:gd name="T3" fmla="*/ 477 h 477"/>
                  <a:gd name="T4" fmla="*/ 826 w 927"/>
                  <a:gd name="T5" fmla="*/ 81 h 477"/>
                  <a:gd name="T6" fmla="*/ 887 w 927"/>
                  <a:gd name="T7" fmla="*/ 0 h 477"/>
                  <a:gd name="T8" fmla="*/ 0 60000 65536"/>
                  <a:gd name="T9" fmla="*/ 0 60000 65536"/>
                  <a:gd name="T10" fmla="*/ 0 60000 65536"/>
                  <a:gd name="T11" fmla="*/ 0 60000 65536"/>
                  <a:gd name="T12" fmla="*/ 0 w 927"/>
                  <a:gd name="T13" fmla="*/ 0 h 477"/>
                  <a:gd name="T14" fmla="*/ 927 w 927"/>
                  <a:gd name="T15" fmla="*/ 477 h 477"/>
                </a:gdLst>
                <a:ahLst/>
                <a:cxnLst>
                  <a:cxn ang="T8">
                    <a:pos x="T0" y="T1"/>
                  </a:cxn>
                  <a:cxn ang="T9">
                    <a:pos x="T2" y="T3"/>
                  </a:cxn>
                  <a:cxn ang="T10">
                    <a:pos x="T4" y="T5"/>
                  </a:cxn>
                  <a:cxn ang="T11">
                    <a:pos x="T6" y="T7"/>
                  </a:cxn>
                </a:cxnLst>
                <a:rect l="T12" t="T13" r="T14" b="T15"/>
                <a:pathLst>
                  <a:path w="927" h="477">
                    <a:moveTo>
                      <a:pt x="0" y="477"/>
                    </a:moveTo>
                    <a:lnTo>
                      <a:pt x="672" y="477"/>
                    </a:lnTo>
                    <a:cubicBezTo>
                      <a:pt x="816" y="411"/>
                      <a:pt x="821" y="161"/>
                      <a:pt x="864" y="81"/>
                    </a:cubicBezTo>
                    <a:cubicBezTo>
                      <a:pt x="907" y="1"/>
                      <a:pt x="916" y="13"/>
                      <a:pt x="927" y="0"/>
                    </a:cubicBezTo>
                  </a:path>
                </a:pathLst>
              </a:custGeom>
              <a:noFill/>
              <a:ln w="38100" cmpd="sng">
                <a:solidFill>
                  <a:schemeClr val="tx1"/>
                </a:solidFill>
                <a:round/>
                <a:headEnd/>
                <a:tailEnd/>
              </a:ln>
            </p:spPr>
            <p:txBody>
              <a:bodyPr/>
              <a:lstStyle/>
              <a:p>
                <a:endParaRPr lang="en-US"/>
              </a:p>
            </p:txBody>
          </p:sp>
          <p:sp>
            <p:nvSpPr>
              <p:cNvPr id="23614" name="Freeform 32"/>
              <p:cNvSpPr>
                <a:spLocks/>
              </p:cNvSpPr>
              <p:nvPr/>
            </p:nvSpPr>
            <p:spPr bwMode="auto">
              <a:xfrm>
                <a:off x="3426" y="3379"/>
                <a:ext cx="923" cy="477"/>
              </a:xfrm>
              <a:custGeom>
                <a:avLst/>
                <a:gdLst>
                  <a:gd name="T0" fmla="*/ 881 w 929"/>
                  <a:gd name="T1" fmla="*/ 477 h 477"/>
                  <a:gd name="T2" fmla="*/ 241 w 929"/>
                  <a:gd name="T3" fmla="*/ 477 h 477"/>
                  <a:gd name="T4" fmla="*/ 65 w 929"/>
                  <a:gd name="T5" fmla="*/ 81 h 477"/>
                  <a:gd name="T6" fmla="*/ 0 w 929"/>
                  <a:gd name="T7" fmla="*/ 0 h 477"/>
                  <a:gd name="T8" fmla="*/ 0 60000 65536"/>
                  <a:gd name="T9" fmla="*/ 0 60000 65536"/>
                  <a:gd name="T10" fmla="*/ 0 60000 65536"/>
                  <a:gd name="T11" fmla="*/ 0 60000 65536"/>
                  <a:gd name="T12" fmla="*/ 0 w 929"/>
                  <a:gd name="T13" fmla="*/ 0 h 477"/>
                  <a:gd name="T14" fmla="*/ 929 w 929"/>
                  <a:gd name="T15" fmla="*/ 477 h 477"/>
                </a:gdLst>
                <a:ahLst/>
                <a:cxnLst>
                  <a:cxn ang="T8">
                    <a:pos x="T0" y="T1"/>
                  </a:cxn>
                  <a:cxn ang="T9">
                    <a:pos x="T2" y="T3"/>
                  </a:cxn>
                  <a:cxn ang="T10">
                    <a:pos x="T4" y="T5"/>
                  </a:cxn>
                  <a:cxn ang="T11">
                    <a:pos x="T6" y="T7"/>
                  </a:cxn>
                </a:cxnLst>
                <a:rect l="T12" t="T13" r="T14" b="T15"/>
                <a:pathLst>
                  <a:path w="929" h="477">
                    <a:moveTo>
                      <a:pt x="929" y="477"/>
                    </a:moveTo>
                    <a:lnTo>
                      <a:pt x="257" y="477"/>
                    </a:lnTo>
                    <a:cubicBezTo>
                      <a:pt x="113" y="411"/>
                      <a:pt x="108" y="160"/>
                      <a:pt x="65" y="81"/>
                    </a:cubicBezTo>
                    <a:cubicBezTo>
                      <a:pt x="22" y="2"/>
                      <a:pt x="11" y="14"/>
                      <a:pt x="0" y="0"/>
                    </a:cubicBezTo>
                  </a:path>
                </a:pathLst>
              </a:custGeom>
              <a:noFill/>
              <a:ln w="38100" cmpd="sng">
                <a:solidFill>
                  <a:schemeClr val="tx1"/>
                </a:solidFill>
                <a:round/>
                <a:headEnd/>
                <a:tailEnd/>
              </a:ln>
            </p:spPr>
            <p:txBody>
              <a:bodyPr/>
              <a:lstStyle/>
              <a:p>
                <a:endParaRPr lang="en-US"/>
              </a:p>
            </p:txBody>
          </p:sp>
        </p:grpSp>
        <p:sp>
          <p:nvSpPr>
            <p:cNvPr id="23612" name="Line 33"/>
            <p:cNvSpPr>
              <a:spLocks noChangeShapeType="1"/>
            </p:cNvSpPr>
            <p:nvPr/>
          </p:nvSpPr>
          <p:spPr bwMode="auto">
            <a:xfrm>
              <a:off x="1052" y="2516"/>
              <a:ext cx="432" cy="0"/>
            </a:xfrm>
            <a:prstGeom prst="line">
              <a:avLst/>
            </a:prstGeom>
            <a:noFill/>
            <a:ln w="9525">
              <a:solidFill>
                <a:schemeClr val="tx1"/>
              </a:solidFill>
              <a:prstDash val="lgDash"/>
              <a:round/>
              <a:headEnd/>
              <a:tailEnd/>
            </a:ln>
          </p:spPr>
          <p:txBody>
            <a:bodyPr/>
            <a:lstStyle/>
            <a:p>
              <a:endParaRPr lang="en-US"/>
            </a:p>
          </p:txBody>
        </p:sp>
      </p:grpSp>
      <p:grpSp>
        <p:nvGrpSpPr>
          <p:cNvPr id="9" name="Group 34"/>
          <p:cNvGrpSpPr>
            <a:grpSpLocks/>
          </p:cNvGrpSpPr>
          <p:nvPr/>
        </p:nvGrpSpPr>
        <p:grpSpPr bwMode="auto">
          <a:xfrm>
            <a:off x="704850" y="4189413"/>
            <a:ext cx="4681538" cy="1847850"/>
            <a:chOff x="539" y="2480"/>
            <a:chExt cx="3134" cy="1164"/>
          </a:xfrm>
        </p:grpSpPr>
        <p:sp>
          <p:nvSpPr>
            <p:cNvPr id="23599" name="Line 35"/>
            <p:cNvSpPr>
              <a:spLocks noChangeShapeType="1"/>
            </p:cNvSpPr>
            <p:nvPr/>
          </p:nvSpPr>
          <p:spPr bwMode="auto">
            <a:xfrm>
              <a:off x="1007" y="2660"/>
              <a:ext cx="526" cy="0"/>
            </a:xfrm>
            <a:prstGeom prst="line">
              <a:avLst/>
            </a:prstGeom>
            <a:noFill/>
            <a:ln w="9525">
              <a:solidFill>
                <a:schemeClr val="tx1"/>
              </a:solidFill>
              <a:prstDash val="lgDash"/>
              <a:round/>
              <a:headEnd/>
              <a:tailEnd/>
            </a:ln>
          </p:spPr>
          <p:txBody>
            <a:bodyPr/>
            <a:lstStyle/>
            <a:p>
              <a:endParaRPr lang="en-US"/>
            </a:p>
          </p:txBody>
        </p:sp>
        <p:sp>
          <p:nvSpPr>
            <p:cNvPr id="23600" name="Line 36"/>
            <p:cNvSpPr>
              <a:spLocks noChangeShapeType="1"/>
            </p:cNvSpPr>
            <p:nvPr/>
          </p:nvSpPr>
          <p:spPr bwMode="auto">
            <a:xfrm>
              <a:off x="1065" y="2528"/>
              <a:ext cx="0" cy="126"/>
            </a:xfrm>
            <a:prstGeom prst="line">
              <a:avLst/>
            </a:prstGeom>
            <a:noFill/>
            <a:ln w="9525">
              <a:solidFill>
                <a:schemeClr val="tx1"/>
              </a:solidFill>
              <a:round/>
              <a:headEnd type="stealth" w="med" len="sm"/>
              <a:tailEnd type="stealth" w="med" len="sm"/>
            </a:ln>
          </p:spPr>
          <p:txBody>
            <a:bodyPr/>
            <a:lstStyle/>
            <a:p>
              <a:endParaRPr lang="en-US"/>
            </a:p>
          </p:txBody>
        </p:sp>
        <p:sp>
          <p:nvSpPr>
            <p:cNvPr id="23601" name="Text Box 37"/>
            <p:cNvSpPr txBox="1">
              <a:spLocks noChangeArrowheads="1"/>
            </p:cNvSpPr>
            <p:nvPr/>
          </p:nvSpPr>
          <p:spPr bwMode="auto">
            <a:xfrm>
              <a:off x="539" y="2480"/>
              <a:ext cx="526" cy="212"/>
            </a:xfrm>
            <a:prstGeom prst="rect">
              <a:avLst/>
            </a:prstGeom>
            <a:noFill/>
            <a:ln w="9525">
              <a:noFill/>
              <a:miter lim="800000"/>
              <a:headEnd/>
              <a:tailEnd/>
            </a:ln>
          </p:spPr>
          <p:txBody>
            <a:bodyPr>
              <a:spAutoFit/>
            </a:bodyPr>
            <a:lstStyle/>
            <a:p>
              <a:pPr>
                <a:spcBef>
                  <a:spcPct val="50000"/>
                </a:spcBef>
              </a:pPr>
              <a:r>
                <a:rPr lang="fr-FR" sz="1600" b="1">
                  <a:latin typeface="Arial" charset="0"/>
                </a:rPr>
                <a:t>DIBL</a:t>
              </a:r>
              <a:endParaRPr lang="en-GB" sz="1600" b="1">
                <a:latin typeface="Arial" charset="0"/>
              </a:endParaRPr>
            </a:p>
          </p:txBody>
        </p:sp>
        <p:sp>
          <p:nvSpPr>
            <p:cNvPr id="23602" name="Text Box 38"/>
            <p:cNvSpPr txBox="1">
              <a:spLocks noChangeArrowheads="1"/>
            </p:cNvSpPr>
            <p:nvPr/>
          </p:nvSpPr>
          <p:spPr bwMode="auto">
            <a:xfrm>
              <a:off x="714" y="3431"/>
              <a:ext cx="2959" cy="213"/>
            </a:xfrm>
            <a:prstGeom prst="rect">
              <a:avLst/>
            </a:prstGeom>
            <a:noFill/>
            <a:ln w="9525">
              <a:noFill/>
              <a:miter lim="800000"/>
              <a:headEnd/>
              <a:tailEnd/>
            </a:ln>
          </p:spPr>
          <p:txBody>
            <a:bodyPr>
              <a:spAutoFit/>
            </a:bodyPr>
            <a:lstStyle/>
            <a:p>
              <a:pPr>
                <a:spcBef>
                  <a:spcPct val="50000"/>
                </a:spcBef>
              </a:pPr>
              <a:r>
                <a:rPr lang="fr-FR" sz="1600" b="1">
                  <a:latin typeface="Arial" charset="0"/>
                </a:rPr>
                <a:t>DIBL=</a:t>
              </a:r>
              <a:r>
                <a:rPr lang="fr-FR" sz="1600" b="1" i="1">
                  <a:latin typeface="Arial" charset="0"/>
                </a:rPr>
                <a:t>Drain Induced Barrier Lowering</a:t>
              </a:r>
              <a:endParaRPr lang="en-GB" sz="1600" b="1" i="1">
                <a:latin typeface="Arial" charset="0"/>
              </a:endParaRPr>
            </a:p>
          </p:txBody>
        </p:sp>
        <p:sp>
          <p:nvSpPr>
            <p:cNvPr id="23603" name="Line 39"/>
            <p:cNvSpPr>
              <a:spLocks noChangeShapeType="1"/>
            </p:cNvSpPr>
            <p:nvPr/>
          </p:nvSpPr>
          <p:spPr bwMode="auto">
            <a:xfrm>
              <a:off x="2258" y="2840"/>
              <a:ext cx="0" cy="227"/>
            </a:xfrm>
            <a:prstGeom prst="line">
              <a:avLst/>
            </a:prstGeom>
            <a:noFill/>
            <a:ln w="9525">
              <a:solidFill>
                <a:schemeClr val="tx1"/>
              </a:solidFill>
              <a:round/>
              <a:headEnd/>
              <a:tailEnd type="triangle" w="med" len="med"/>
            </a:ln>
          </p:spPr>
          <p:txBody>
            <a:bodyPr/>
            <a:lstStyle/>
            <a:p>
              <a:endParaRPr lang="en-US"/>
            </a:p>
          </p:txBody>
        </p:sp>
        <p:grpSp>
          <p:nvGrpSpPr>
            <p:cNvPr id="23604" name="Group 40"/>
            <p:cNvGrpSpPr>
              <a:grpSpLocks/>
            </p:cNvGrpSpPr>
            <p:nvPr/>
          </p:nvGrpSpPr>
          <p:grpSpPr bwMode="auto">
            <a:xfrm>
              <a:off x="716" y="2615"/>
              <a:ext cx="2536" cy="451"/>
              <a:chOff x="716" y="2615"/>
              <a:chExt cx="2536" cy="451"/>
            </a:xfrm>
          </p:grpSpPr>
          <p:sp>
            <p:nvSpPr>
              <p:cNvPr id="23605" name="Freeform 41"/>
              <p:cNvSpPr>
                <a:spLocks/>
              </p:cNvSpPr>
              <p:nvPr/>
            </p:nvSpPr>
            <p:spPr bwMode="auto">
              <a:xfrm>
                <a:off x="716" y="2615"/>
                <a:ext cx="2536" cy="451"/>
              </a:xfrm>
              <a:custGeom>
                <a:avLst/>
                <a:gdLst>
                  <a:gd name="T0" fmla="*/ 0 w 2536"/>
                  <a:gd name="T1" fmla="*/ 218 h 451"/>
                  <a:gd name="T2" fmla="*/ 668 w 2536"/>
                  <a:gd name="T3" fmla="*/ 218 h 451"/>
                  <a:gd name="T4" fmla="*/ 857 w 2536"/>
                  <a:gd name="T5" fmla="*/ 37 h 451"/>
                  <a:gd name="T6" fmla="*/ 1168 w 2536"/>
                  <a:gd name="T7" fmla="*/ 439 h 451"/>
                  <a:gd name="T8" fmla="*/ 2536 w 2536"/>
                  <a:gd name="T9" fmla="*/ 451 h 451"/>
                  <a:gd name="T10" fmla="*/ 0 60000 65536"/>
                  <a:gd name="T11" fmla="*/ 0 60000 65536"/>
                  <a:gd name="T12" fmla="*/ 0 60000 65536"/>
                  <a:gd name="T13" fmla="*/ 0 60000 65536"/>
                  <a:gd name="T14" fmla="*/ 0 60000 65536"/>
                  <a:gd name="T15" fmla="*/ 0 w 2536"/>
                  <a:gd name="T16" fmla="*/ 0 h 451"/>
                  <a:gd name="T17" fmla="*/ 2536 w 2536"/>
                  <a:gd name="T18" fmla="*/ 451 h 451"/>
                </a:gdLst>
                <a:ahLst/>
                <a:cxnLst>
                  <a:cxn ang="T10">
                    <a:pos x="T0" y="T1"/>
                  </a:cxn>
                  <a:cxn ang="T11">
                    <a:pos x="T2" y="T3"/>
                  </a:cxn>
                  <a:cxn ang="T12">
                    <a:pos x="T4" y="T5"/>
                  </a:cxn>
                  <a:cxn ang="T13">
                    <a:pos x="T6" y="T7"/>
                  </a:cxn>
                  <a:cxn ang="T14">
                    <a:pos x="T8" y="T9"/>
                  </a:cxn>
                </a:cxnLst>
                <a:rect l="T15" t="T16" r="T17" b="T18"/>
                <a:pathLst>
                  <a:path w="2536" h="451">
                    <a:moveTo>
                      <a:pt x="0" y="218"/>
                    </a:moveTo>
                    <a:lnTo>
                      <a:pt x="668" y="218"/>
                    </a:lnTo>
                    <a:cubicBezTo>
                      <a:pt x="811" y="188"/>
                      <a:pt x="774" y="0"/>
                      <a:pt x="857" y="37"/>
                    </a:cubicBezTo>
                    <a:cubicBezTo>
                      <a:pt x="940" y="74"/>
                      <a:pt x="888" y="370"/>
                      <a:pt x="1168" y="439"/>
                    </a:cubicBezTo>
                    <a:lnTo>
                      <a:pt x="2536" y="451"/>
                    </a:lnTo>
                  </a:path>
                </a:pathLst>
              </a:custGeom>
              <a:noFill/>
              <a:ln w="38100" cmpd="sng">
                <a:solidFill>
                  <a:schemeClr val="tx1"/>
                </a:solidFill>
                <a:round/>
                <a:headEnd/>
                <a:tailEnd/>
              </a:ln>
            </p:spPr>
            <p:txBody>
              <a:bodyPr/>
              <a:lstStyle/>
              <a:p>
                <a:endParaRPr lang="en-US"/>
              </a:p>
            </p:txBody>
          </p:sp>
          <p:sp>
            <p:nvSpPr>
              <p:cNvPr id="23606" name="Text Box 42"/>
              <p:cNvSpPr txBox="1">
                <a:spLocks noChangeArrowheads="1"/>
              </p:cNvSpPr>
              <p:nvPr/>
            </p:nvSpPr>
            <p:spPr bwMode="auto">
              <a:xfrm>
                <a:off x="2213" y="2822"/>
                <a:ext cx="324" cy="212"/>
              </a:xfrm>
              <a:prstGeom prst="rect">
                <a:avLst/>
              </a:prstGeom>
              <a:noFill/>
              <a:ln w="9525">
                <a:noFill/>
                <a:miter lim="800000"/>
                <a:headEnd/>
                <a:tailEnd/>
              </a:ln>
            </p:spPr>
            <p:txBody>
              <a:bodyPr wrap="none">
                <a:spAutoFit/>
              </a:bodyPr>
              <a:lstStyle/>
              <a:p>
                <a:r>
                  <a:rPr lang="fr-FR" sz="1600">
                    <a:latin typeface="Arial" charset="0"/>
                  </a:rPr>
                  <a:t>V</a:t>
                </a:r>
                <a:r>
                  <a:rPr lang="fr-FR" sz="1600" baseline="-25000">
                    <a:latin typeface="Arial" charset="0"/>
                  </a:rPr>
                  <a:t>DS</a:t>
                </a:r>
              </a:p>
            </p:txBody>
          </p:sp>
        </p:grpSp>
      </p:grpSp>
      <p:grpSp>
        <p:nvGrpSpPr>
          <p:cNvPr id="11" name="Group 43"/>
          <p:cNvGrpSpPr>
            <a:grpSpLocks/>
          </p:cNvGrpSpPr>
          <p:nvPr/>
        </p:nvGrpSpPr>
        <p:grpSpPr bwMode="auto">
          <a:xfrm>
            <a:off x="6176963" y="2349500"/>
            <a:ext cx="3384550" cy="3481388"/>
            <a:chOff x="3891" y="1480"/>
            <a:chExt cx="2132" cy="2193"/>
          </a:xfrm>
        </p:grpSpPr>
        <p:grpSp>
          <p:nvGrpSpPr>
            <p:cNvPr id="23592" name="Group 44"/>
            <p:cNvGrpSpPr>
              <a:grpSpLocks/>
            </p:cNvGrpSpPr>
            <p:nvPr/>
          </p:nvGrpSpPr>
          <p:grpSpPr bwMode="auto">
            <a:xfrm>
              <a:off x="3891" y="1480"/>
              <a:ext cx="2132" cy="1859"/>
              <a:chOff x="3710" y="1480"/>
              <a:chExt cx="2132" cy="1859"/>
            </a:xfrm>
          </p:grpSpPr>
          <p:sp>
            <p:nvSpPr>
              <p:cNvPr id="23596" name="Line 45"/>
              <p:cNvSpPr>
                <a:spLocks noChangeShapeType="1"/>
              </p:cNvSpPr>
              <p:nvPr/>
            </p:nvSpPr>
            <p:spPr bwMode="auto">
              <a:xfrm flipV="1">
                <a:off x="3710" y="1797"/>
                <a:ext cx="816" cy="1542"/>
              </a:xfrm>
              <a:prstGeom prst="line">
                <a:avLst/>
              </a:prstGeom>
              <a:noFill/>
              <a:ln w="38100">
                <a:solidFill>
                  <a:srgbClr val="FF3300"/>
                </a:solidFill>
                <a:round/>
                <a:headEnd/>
                <a:tailEnd/>
              </a:ln>
            </p:spPr>
            <p:txBody>
              <a:bodyPr/>
              <a:lstStyle/>
              <a:p>
                <a:endParaRPr lang="en-US"/>
              </a:p>
            </p:txBody>
          </p:sp>
          <p:sp>
            <p:nvSpPr>
              <p:cNvPr id="23597" name="Line 46"/>
              <p:cNvSpPr>
                <a:spLocks noChangeShapeType="1"/>
              </p:cNvSpPr>
              <p:nvPr/>
            </p:nvSpPr>
            <p:spPr bwMode="auto">
              <a:xfrm flipV="1">
                <a:off x="4526" y="1480"/>
                <a:ext cx="590" cy="317"/>
              </a:xfrm>
              <a:prstGeom prst="line">
                <a:avLst/>
              </a:prstGeom>
              <a:noFill/>
              <a:ln w="38100">
                <a:solidFill>
                  <a:srgbClr val="FF3300"/>
                </a:solidFill>
                <a:round/>
                <a:headEnd/>
                <a:tailEnd/>
              </a:ln>
            </p:spPr>
            <p:txBody>
              <a:bodyPr/>
              <a:lstStyle/>
              <a:p>
                <a:endParaRPr lang="en-US"/>
              </a:p>
            </p:txBody>
          </p:sp>
          <p:sp>
            <p:nvSpPr>
              <p:cNvPr id="23598" name="Line 47"/>
              <p:cNvSpPr>
                <a:spLocks noChangeShapeType="1"/>
              </p:cNvSpPr>
              <p:nvPr/>
            </p:nvSpPr>
            <p:spPr bwMode="auto">
              <a:xfrm>
                <a:off x="5116" y="1480"/>
                <a:ext cx="726" cy="0"/>
              </a:xfrm>
              <a:prstGeom prst="line">
                <a:avLst/>
              </a:prstGeom>
              <a:noFill/>
              <a:ln w="38100">
                <a:solidFill>
                  <a:srgbClr val="FF3300"/>
                </a:solidFill>
                <a:round/>
                <a:headEnd/>
                <a:tailEnd/>
              </a:ln>
            </p:spPr>
            <p:txBody>
              <a:bodyPr/>
              <a:lstStyle/>
              <a:p>
                <a:endParaRPr lang="en-US"/>
              </a:p>
            </p:txBody>
          </p:sp>
        </p:grpSp>
        <p:sp>
          <p:nvSpPr>
            <p:cNvPr id="23593" name="Oval 48"/>
            <p:cNvSpPr>
              <a:spLocks noChangeArrowheads="1"/>
            </p:cNvSpPr>
            <p:nvPr/>
          </p:nvSpPr>
          <p:spPr bwMode="auto">
            <a:xfrm>
              <a:off x="3891" y="3203"/>
              <a:ext cx="91" cy="90"/>
            </a:xfrm>
            <a:prstGeom prst="ellipse">
              <a:avLst/>
            </a:prstGeom>
            <a:solidFill>
              <a:srgbClr val="FF3300"/>
            </a:solidFill>
            <a:ln w="9525">
              <a:noFill/>
              <a:round/>
              <a:headEnd/>
              <a:tailEnd/>
            </a:ln>
          </p:spPr>
          <p:txBody>
            <a:bodyPr wrap="none" anchor="ctr"/>
            <a:lstStyle/>
            <a:p>
              <a:endParaRPr lang="en-US"/>
            </a:p>
          </p:txBody>
        </p:sp>
        <p:sp>
          <p:nvSpPr>
            <p:cNvPr id="23594" name="Line 49"/>
            <p:cNvSpPr>
              <a:spLocks noChangeShapeType="1"/>
            </p:cNvSpPr>
            <p:nvPr/>
          </p:nvSpPr>
          <p:spPr bwMode="auto">
            <a:xfrm>
              <a:off x="4707" y="1797"/>
              <a:ext cx="0" cy="1588"/>
            </a:xfrm>
            <a:prstGeom prst="line">
              <a:avLst/>
            </a:prstGeom>
            <a:noFill/>
            <a:ln w="28575">
              <a:solidFill>
                <a:srgbClr val="FF3300"/>
              </a:solidFill>
              <a:prstDash val="dash"/>
              <a:round/>
              <a:headEnd/>
              <a:tailEnd/>
            </a:ln>
          </p:spPr>
          <p:txBody>
            <a:bodyPr/>
            <a:lstStyle/>
            <a:p>
              <a:endParaRPr lang="en-US"/>
            </a:p>
          </p:txBody>
        </p:sp>
        <p:sp>
          <p:nvSpPr>
            <p:cNvPr id="23595" name="Text Box 50"/>
            <p:cNvSpPr txBox="1">
              <a:spLocks noChangeArrowheads="1"/>
            </p:cNvSpPr>
            <p:nvPr/>
          </p:nvSpPr>
          <p:spPr bwMode="auto">
            <a:xfrm>
              <a:off x="4571" y="3385"/>
              <a:ext cx="369" cy="288"/>
            </a:xfrm>
            <a:prstGeom prst="rect">
              <a:avLst/>
            </a:prstGeom>
            <a:noFill/>
            <a:ln w="9525">
              <a:noFill/>
              <a:miter lim="800000"/>
              <a:headEnd/>
              <a:tailEnd/>
            </a:ln>
          </p:spPr>
          <p:txBody>
            <a:bodyPr wrap="none">
              <a:spAutoFit/>
            </a:bodyPr>
            <a:lstStyle/>
            <a:p>
              <a:r>
                <a:rPr lang="fr-FR" b="1">
                  <a:solidFill>
                    <a:srgbClr val="FF3300"/>
                  </a:solidFill>
                </a:rPr>
                <a:t>V</a:t>
              </a:r>
              <a:r>
                <a:rPr lang="fr-FR" b="1" baseline="-25000">
                  <a:solidFill>
                    <a:srgbClr val="FF3300"/>
                  </a:solidFill>
                </a:rPr>
                <a:t>th</a:t>
              </a:r>
            </a:p>
          </p:txBody>
        </p:sp>
      </p:grpSp>
      <p:grpSp>
        <p:nvGrpSpPr>
          <p:cNvPr id="13" name="Group 51"/>
          <p:cNvGrpSpPr>
            <a:grpSpLocks/>
          </p:cNvGrpSpPr>
          <p:nvPr/>
        </p:nvGrpSpPr>
        <p:grpSpPr bwMode="auto">
          <a:xfrm>
            <a:off x="5867400" y="1916113"/>
            <a:ext cx="3910013" cy="3905250"/>
            <a:chOff x="3696" y="1207"/>
            <a:chExt cx="2463" cy="2460"/>
          </a:xfrm>
        </p:grpSpPr>
        <p:sp>
          <p:nvSpPr>
            <p:cNvPr id="23588" name="Line 52"/>
            <p:cNvSpPr>
              <a:spLocks noChangeShapeType="1"/>
            </p:cNvSpPr>
            <p:nvPr/>
          </p:nvSpPr>
          <p:spPr bwMode="auto">
            <a:xfrm flipV="1">
              <a:off x="3936" y="1389"/>
              <a:ext cx="0" cy="2177"/>
            </a:xfrm>
            <a:prstGeom prst="line">
              <a:avLst/>
            </a:prstGeom>
            <a:noFill/>
            <a:ln w="38100">
              <a:solidFill>
                <a:schemeClr val="tx1"/>
              </a:solidFill>
              <a:round/>
              <a:headEnd/>
              <a:tailEnd type="triangle" w="med" len="med"/>
            </a:ln>
          </p:spPr>
          <p:txBody>
            <a:bodyPr/>
            <a:lstStyle/>
            <a:p>
              <a:endParaRPr lang="en-US"/>
            </a:p>
          </p:txBody>
        </p:sp>
        <p:sp>
          <p:nvSpPr>
            <p:cNvPr id="23589" name="Line 53"/>
            <p:cNvSpPr>
              <a:spLocks noChangeShapeType="1"/>
            </p:cNvSpPr>
            <p:nvPr/>
          </p:nvSpPr>
          <p:spPr bwMode="auto">
            <a:xfrm flipV="1">
              <a:off x="3755" y="3385"/>
              <a:ext cx="2404" cy="0"/>
            </a:xfrm>
            <a:prstGeom prst="line">
              <a:avLst/>
            </a:prstGeom>
            <a:noFill/>
            <a:ln w="38100">
              <a:solidFill>
                <a:schemeClr val="tx1"/>
              </a:solidFill>
              <a:round/>
              <a:headEnd/>
              <a:tailEnd type="triangle" w="med" len="med"/>
            </a:ln>
          </p:spPr>
          <p:txBody>
            <a:bodyPr/>
            <a:lstStyle/>
            <a:p>
              <a:endParaRPr lang="en-US"/>
            </a:p>
          </p:txBody>
        </p:sp>
        <p:sp>
          <p:nvSpPr>
            <p:cNvPr id="23590" name="Text Box 54"/>
            <p:cNvSpPr txBox="1">
              <a:spLocks noChangeArrowheads="1"/>
            </p:cNvSpPr>
            <p:nvPr/>
          </p:nvSpPr>
          <p:spPr bwMode="auto">
            <a:xfrm>
              <a:off x="3696" y="1207"/>
              <a:ext cx="558" cy="192"/>
            </a:xfrm>
            <a:prstGeom prst="rect">
              <a:avLst/>
            </a:prstGeom>
            <a:noFill/>
            <a:ln w="9525">
              <a:noFill/>
              <a:miter lim="800000"/>
              <a:headEnd/>
              <a:tailEnd/>
            </a:ln>
          </p:spPr>
          <p:txBody>
            <a:bodyPr wrap="none">
              <a:spAutoFit/>
            </a:bodyPr>
            <a:lstStyle/>
            <a:p>
              <a:r>
                <a:rPr lang="fr-FR" sz="1400" b="1">
                  <a:latin typeface="Arial" charset="0"/>
                </a:rPr>
                <a:t>Log I</a:t>
              </a:r>
              <a:r>
                <a:rPr lang="fr-FR" sz="1400" b="1" baseline="-25000">
                  <a:latin typeface="Arial" charset="0"/>
                </a:rPr>
                <a:t>drain</a:t>
              </a:r>
            </a:p>
          </p:txBody>
        </p:sp>
        <p:sp>
          <p:nvSpPr>
            <p:cNvPr id="23591" name="Text Box 55"/>
            <p:cNvSpPr txBox="1">
              <a:spLocks noChangeArrowheads="1"/>
            </p:cNvSpPr>
            <p:nvPr/>
          </p:nvSpPr>
          <p:spPr bwMode="auto">
            <a:xfrm>
              <a:off x="5751" y="3475"/>
              <a:ext cx="339" cy="192"/>
            </a:xfrm>
            <a:prstGeom prst="rect">
              <a:avLst/>
            </a:prstGeom>
            <a:noFill/>
            <a:ln w="9525">
              <a:noFill/>
              <a:miter lim="800000"/>
              <a:headEnd/>
              <a:tailEnd/>
            </a:ln>
          </p:spPr>
          <p:txBody>
            <a:bodyPr wrap="none">
              <a:spAutoFit/>
            </a:bodyPr>
            <a:lstStyle/>
            <a:p>
              <a:r>
                <a:rPr lang="fr-FR" sz="1400" b="1">
                  <a:latin typeface="Arial" charset="0"/>
                </a:rPr>
                <a:t>V</a:t>
              </a:r>
              <a:r>
                <a:rPr lang="fr-FR" sz="1400" b="1" baseline="-25000">
                  <a:latin typeface="Arial" charset="0"/>
                </a:rPr>
                <a:t>gate</a:t>
              </a:r>
            </a:p>
          </p:txBody>
        </p:sp>
      </p:grpSp>
      <p:grpSp>
        <p:nvGrpSpPr>
          <p:cNvPr id="14" name="Group 56"/>
          <p:cNvGrpSpPr>
            <a:grpSpLocks/>
          </p:cNvGrpSpPr>
          <p:nvPr/>
        </p:nvGrpSpPr>
        <p:grpSpPr bwMode="auto">
          <a:xfrm>
            <a:off x="5816600" y="2300288"/>
            <a:ext cx="3384550" cy="3505200"/>
            <a:chOff x="3664" y="1449"/>
            <a:chExt cx="2132" cy="2208"/>
          </a:xfrm>
        </p:grpSpPr>
        <p:grpSp>
          <p:nvGrpSpPr>
            <p:cNvPr id="23578" name="Group 57"/>
            <p:cNvGrpSpPr>
              <a:grpSpLocks/>
            </p:cNvGrpSpPr>
            <p:nvPr/>
          </p:nvGrpSpPr>
          <p:grpSpPr bwMode="auto">
            <a:xfrm>
              <a:off x="3664" y="1480"/>
              <a:ext cx="2132" cy="1859"/>
              <a:chOff x="3710" y="1480"/>
              <a:chExt cx="2132" cy="1859"/>
            </a:xfrm>
          </p:grpSpPr>
          <p:sp>
            <p:nvSpPr>
              <p:cNvPr id="23585" name="Line 58"/>
              <p:cNvSpPr>
                <a:spLocks noChangeShapeType="1"/>
              </p:cNvSpPr>
              <p:nvPr/>
            </p:nvSpPr>
            <p:spPr bwMode="auto">
              <a:xfrm flipV="1">
                <a:off x="3710" y="1797"/>
                <a:ext cx="816" cy="1542"/>
              </a:xfrm>
              <a:prstGeom prst="line">
                <a:avLst/>
              </a:prstGeom>
              <a:noFill/>
              <a:ln w="38100">
                <a:solidFill>
                  <a:schemeClr val="accent2"/>
                </a:solidFill>
                <a:round/>
                <a:headEnd/>
                <a:tailEnd/>
              </a:ln>
            </p:spPr>
            <p:txBody>
              <a:bodyPr/>
              <a:lstStyle/>
              <a:p>
                <a:endParaRPr lang="en-US"/>
              </a:p>
            </p:txBody>
          </p:sp>
          <p:sp>
            <p:nvSpPr>
              <p:cNvPr id="23586" name="Line 59"/>
              <p:cNvSpPr>
                <a:spLocks noChangeShapeType="1"/>
              </p:cNvSpPr>
              <p:nvPr/>
            </p:nvSpPr>
            <p:spPr bwMode="auto">
              <a:xfrm flipV="1">
                <a:off x="4526" y="1480"/>
                <a:ext cx="590" cy="317"/>
              </a:xfrm>
              <a:prstGeom prst="line">
                <a:avLst/>
              </a:prstGeom>
              <a:noFill/>
              <a:ln w="38100">
                <a:solidFill>
                  <a:schemeClr val="accent2"/>
                </a:solidFill>
                <a:round/>
                <a:headEnd/>
                <a:tailEnd/>
              </a:ln>
            </p:spPr>
            <p:txBody>
              <a:bodyPr/>
              <a:lstStyle/>
              <a:p>
                <a:endParaRPr lang="en-US"/>
              </a:p>
            </p:txBody>
          </p:sp>
          <p:sp>
            <p:nvSpPr>
              <p:cNvPr id="23587" name="Line 60"/>
              <p:cNvSpPr>
                <a:spLocks noChangeShapeType="1"/>
              </p:cNvSpPr>
              <p:nvPr/>
            </p:nvSpPr>
            <p:spPr bwMode="auto">
              <a:xfrm>
                <a:off x="5116" y="1480"/>
                <a:ext cx="726" cy="0"/>
              </a:xfrm>
              <a:prstGeom prst="line">
                <a:avLst/>
              </a:prstGeom>
              <a:noFill/>
              <a:ln w="38100">
                <a:solidFill>
                  <a:schemeClr val="accent2"/>
                </a:solidFill>
                <a:round/>
                <a:headEnd/>
                <a:tailEnd/>
              </a:ln>
            </p:spPr>
            <p:txBody>
              <a:bodyPr/>
              <a:lstStyle/>
              <a:p>
                <a:endParaRPr lang="en-US"/>
              </a:p>
            </p:txBody>
          </p:sp>
        </p:grpSp>
        <p:sp>
          <p:nvSpPr>
            <p:cNvPr id="23579" name="Oval 61"/>
            <p:cNvSpPr>
              <a:spLocks noChangeArrowheads="1"/>
            </p:cNvSpPr>
            <p:nvPr/>
          </p:nvSpPr>
          <p:spPr bwMode="auto">
            <a:xfrm>
              <a:off x="3891" y="2771"/>
              <a:ext cx="91" cy="90"/>
            </a:xfrm>
            <a:prstGeom prst="ellipse">
              <a:avLst/>
            </a:prstGeom>
            <a:solidFill>
              <a:schemeClr val="accent2"/>
            </a:solidFill>
            <a:ln w="9525">
              <a:solidFill>
                <a:schemeClr val="accent2"/>
              </a:solidFill>
              <a:round/>
              <a:headEnd/>
              <a:tailEnd/>
            </a:ln>
          </p:spPr>
          <p:txBody>
            <a:bodyPr wrap="none" anchor="ctr"/>
            <a:lstStyle/>
            <a:p>
              <a:endParaRPr lang="en-US"/>
            </a:p>
          </p:txBody>
        </p:sp>
        <p:grpSp>
          <p:nvGrpSpPr>
            <p:cNvPr id="23580" name="Group 62"/>
            <p:cNvGrpSpPr>
              <a:grpSpLocks/>
            </p:cNvGrpSpPr>
            <p:nvPr/>
          </p:nvGrpSpPr>
          <p:grpSpPr bwMode="auto">
            <a:xfrm>
              <a:off x="4435" y="1449"/>
              <a:ext cx="378" cy="348"/>
              <a:chOff x="4435" y="1449"/>
              <a:chExt cx="378" cy="348"/>
            </a:xfrm>
          </p:grpSpPr>
          <p:sp>
            <p:nvSpPr>
              <p:cNvPr id="23583" name="Line 63"/>
              <p:cNvSpPr>
                <a:spLocks noChangeShapeType="1"/>
              </p:cNvSpPr>
              <p:nvPr/>
            </p:nvSpPr>
            <p:spPr bwMode="auto">
              <a:xfrm flipH="1">
                <a:off x="4435" y="1797"/>
                <a:ext cx="273" cy="0"/>
              </a:xfrm>
              <a:prstGeom prst="line">
                <a:avLst/>
              </a:prstGeom>
              <a:noFill/>
              <a:ln w="38100">
                <a:solidFill>
                  <a:schemeClr val="accent2"/>
                </a:solidFill>
                <a:round/>
                <a:headEnd/>
                <a:tailEnd type="triangle" w="med" len="med"/>
              </a:ln>
            </p:spPr>
            <p:txBody>
              <a:bodyPr/>
              <a:lstStyle/>
              <a:p>
                <a:endParaRPr lang="en-US"/>
              </a:p>
            </p:txBody>
          </p:sp>
          <p:sp>
            <p:nvSpPr>
              <p:cNvPr id="23584" name="Text Box 64"/>
              <p:cNvSpPr txBox="1">
                <a:spLocks noChangeArrowheads="1"/>
              </p:cNvSpPr>
              <p:nvPr/>
            </p:nvSpPr>
            <p:spPr bwMode="auto">
              <a:xfrm>
                <a:off x="4435" y="1449"/>
                <a:ext cx="378" cy="212"/>
              </a:xfrm>
              <a:prstGeom prst="rect">
                <a:avLst/>
              </a:prstGeom>
              <a:noFill/>
              <a:ln w="9525">
                <a:noFill/>
                <a:miter lim="800000"/>
                <a:headEnd/>
                <a:tailEnd/>
              </a:ln>
            </p:spPr>
            <p:txBody>
              <a:bodyPr wrap="none">
                <a:spAutoFit/>
              </a:bodyPr>
              <a:lstStyle/>
              <a:p>
                <a:r>
                  <a:rPr lang="fr-FR" sz="1600">
                    <a:solidFill>
                      <a:schemeClr val="accent2"/>
                    </a:solidFill>
                    <a:latin typeface="Arial" charset="0"/>
                  </a:rPr>
                  <a:t>SCE</a:t>
                </a:r>
              </a:p>
            </p:txBody>
          </p:sp>
        </p:grpSp>
        <p:sp>
          <p:nvSpPr>
            <p:cNvPr id="23581" name="Line 65"/>
            <p:cNvSpPr>
              <a:spLocks noChangeShapeType="1"/>
            </p:cNvSpPr>
            <p:nvPr/>
          </p:nvSpPr>
          <p:spPr bwMode="auto">
            <a:xfrm>
              <a:off x="4481" y="1797"/>
              <a:ext cx="0" cy="1588"/>
            </a:xfrm>
            <a:prstGeom prst="line">
              <a:avLst/>
            </a:prstGeom>
            <a:noFill/>
            <a:ln w="28575">
              <a:solidFill>
                <a:schemeClr val="accent2"/>
              </a:solidFill>
              <a:prstDash val="dash"/>
              <a:round/>
              <a:headEnd/>
              <a:tailEnd/>
            </a:ln>
          </p:spPr>
          <p:txBody>
            <a:bodyPr/>
            <a:lstStyle/>
            <a:p>
              <a:endParaRPr lang="en-US"/>
            </a:p>
          </p:txBody>
        </p:sp>
        <p:sp>
          <p:nvSpPr>
            <p:cNvPr id="23582" name="Text Box 66"/>
            <p:cNvSpPr txBox="1">
              <a:spLocks noChangeArrowheads="1"/>
            </p:cNvSpPr>
            <p:nvPr/>
          </p:nvSpPr>
          <p:spPr bwMode="auto">
            <a:xfrm>
              <a:off x="4282" y="3407"/>
              <a:ext cx="426" cy="250"/>
            </a:xfrm>
            <a:prstGeom prst="rect">
              <a:avLst/>
            </a:prstGeom>
            <a:noFill/>
            <a:ln w="9525">
              <a:noFill/>
              <a:miter lim="800000"/>
              <a:headEnd/>
              <a:tailEnd/>
            </a:ln>
          </p:spPr>
          <p:txBody>
            <a:bodyPr wrap="none">
              <a:spAutoFit/>
            </a:bodyPr>
            <a:lstStyle/>
            <a:p>
              <a:r>
                <a:rPr lang="fr-FR" sz="2000" b="1">
                  <a:solidFill>
                    <a:schemeClr val="accent2"/>
                  </a:solidFill>
                </a:rPr>
                <a:t>Vth</a:t>
              </a:r>
              <a:r>
                <a:rPr lang="fr-FR" sz="2000" b="1" baseline="-25000">
                  <a:solidFill>
                    <a:schemeClr val="accent2"/>
                  </a:solidFill>
                </a:rPr>
                <a:t>1</a:t>
              </a:r>
            </a:p>
          </p:txBody>
        </p:sp>
      </p:grpSp>
      <p:grpSp>
        <p:nvGrpSpPr>
          <p:cNvPr id="17" name="Group 67"/>
          <p:cNvGrpSpPr>
            <a:grpSpLocks/>
          </p:cNvGrpSpPr>
          <p:nvPr/>
        </p:nvGrpSpPr>
        <p:grpSpPr bwMode="auto">
          <a:xfrm>
            <a:off x="5399088" y="2349500"/>
            <a:ext cx="3384550" cy="3455988"/>
            <a:chOff x="3401" y="1480"/>
            <a:chExt cx="2132" cy="2177"/>
          </a:xfrm>
        </p:grpSpPr>
        <p:sp>
          <p:nvSpPr>
            <p:cNvPr id="23569" name="Line 68"/>
            <p:cNvSpPr>
              <a:spLocks noChangeShapeType="1"/>
            </p:cNvSpPr>
            <p:nvPr/>
          </p:nvSpPr>
          <p:spPr bwMode="auto">
            <a:xfrm flipH="1">
              <a:off x="4209" y="1797"/>
              <a:ext cx="272" cy="0"/>
            </a:xfrm>
            <a:prstGeom prst="line">
              <a:avLst/>
            </a:prstGeom>
            <a:noFill/>
            <a:ln w="38100">
              <a:solidFill>
                <a:srgbClr val="99CC00"/>
              </a:solidFill>
              <a:round/>
              <a:headEnd/>
              <a:tailEnd type="triangle" w="med" len="med"/>
            </a:ln>
          </p:spPr>
          <p:txBody>
            <a:bodyPr/>
            <a:lstStyle/>
            <a:p>
              <a:endParaRPr lang="en-US"/>
            </a:p>
          </p:txBody>
        </p:sp>
        <p:grpSp>
          <p:nvGrpSpPr>
            <p:cNvPr id="23570" name="Group 69"/>
            <p:cNvGrpSpPr>
              <a:grpSpLocks/>
            </p:cNvGrpSpPr>
            <p:nvPr/>
          </p:nvGrpSpPr>
          <p:grpSpPr bwMode="auto">
            <a:xfrm>
              <a:off x="3401" y="1480"/>
              <a:ext cx="2132" cy="2177"/>
              <a:chOff x="3401" y="1480"/>
              <a:chExt cx="2132" cy="2177"/>
            </a:xfrm>
          </p:grpSpPr>
          <p:sp>
            <p:nvSpPr>
              <p:cNvPr id="23571" name="Line 70"/>
              <p:cNvSpPr>
                <a:spLocks noChangeShapeType="1"/>
              </p:cNvSpPr>
              <p:nvPr/>
            </p:nvSpPr>
            <p:spPr bwMode="auto">
              <a:xfrm flipV="1">
                <a:off x="3401" y="1797"/>
                <a:ext cx="816" cy="1542"/>
              </a:xfrm>
              <a:prstGeom prst="line">
                <a:avLst/>
              </a:prstGeom>
              <a:noFill/>
              <a:ln w="38100">
                <a:solidFill>
                  <a:srgbClr val="99CC00"/>
                </a:solidFill>
                <a:round/>
                <a:headEnd/>
                <a:tailEnd/>
              </a:ln>
            </p:spPr>
            <p:txBody>
              <a:bodyPr/>
              <a:lstStyle/>
              <a:p>
                <a:endParaRPr lang="en-US"/>
              </a:p>
            </p:txBody>
          </p:sp>
          <p:sp>
            <p:nvSpPr>
              <p:cNvPr id="23572" name="Line 71"/>
              <p:cNvSpPr>
                <a:spLocks noChangeShapeType="1"/>
              </p:cNvSpPr>
              <p:nvPr/>
            </p:nvSpPr>
            <p:spPr bwMode="auto">
              <a:xfrm flipV="1">
                <a:off x="4217" y="1480"/>
                <a:ext cx="590" cy="317"/>
              </a:xfrm>
              <a:prstGeom prst="line">
                <a:avLst/>
              </a:prstGeom>
              <a:noFill/>
              <a:ln w="38100">
                <a:solidFill>
                  <a:srgbClr val="99CC00"/>
                </a:solidFill>
                <a:round/>
                <a:headEnd/>
                <a:tailEnd/>
              </a:ln>
            </p:spPr>
            <p:txBody>
              <a:bodyPr/>
              <a:lstStyle/>
              <a:p>
                <a:endParaRPr lang="en-US"/>
              </a:p>
            </p:txBody>
          </p:sp>
          <p:sp>
            <p:nvSpPr>
              <p:cNvPr id="23573" name="Line 72"/>
              <p:cNvSpPr>
                <a:spLocks noChangeShapeType="1"/>
              </p:cNvSpPr>
              <p:nvPr/>
            </p:nvSpPr>
            <p:spPr bwMode="auto">
              <a:xfrm>
                <a:off x="4807" y="1480"/>
                <a:ext cx="726" cy="0"/>
              </a:xfrm>
              <a:prstGeom prst="line">
                <a:avLst/>
              </a:prstGeom>
              <a:noFill/>
              <a:ln w="38100">
                <a:solidFill>
                  <a:srgbClr val="99CC00"/>
                </a:solidFill>
                <a:round/>
                <a:headEnd/>
                <a:tailEnd/>
              </a:ln>
            </p:spPr>
            <p:txBody>
              <a:bodyPr/>
              <a:lstStyle/>
              <a:p>
                <a:endParaRPr lang="en-US"/>
              </a:p>
            </p:txBody>
          </p:sp>
          <p:sp>
            <p:nvSpPr>
              <p:cNvPr id="23574" name="Oval 73"/>
              <p:cNvSpPr>
                <a:spLocks noChangeArrowheads="1"/>
              </p:cNvSpPr>
              <p:nvPr/>
            </p:nvSpPr>
            <p:spPr bwMode="auto">
              <a:xfrm>
                <a:off x="3891" y="2275"/>
                <a:ext cx="91" cy="90"/>
              </a:xfrm>
              <a:prstGeom prst="ellipse">
                <a:avLst/>
              </a:prstGeom>
              <a:solidFill>
                <a:srgbClr val="99CC00"/>
              </a:solidFill>
              <a:ln w="9525">
                <a:solidFill>
                  <a:srgbClr val="99CC00"/>
                </a:solidFill>
                <a:round/>
                <a:headEnd/>
                <a:tailEnd/>
              </a:ln>
            </p:spPr>
            <p:txBody>
              <a:bodyPr wrap="none" anchor="ctr"/>
              <a:lstStyle/>
              <a:p>
                <a:endParaRPr lang="en-US"/>
              </a:p>
            </p:txBody>
          </p:sp>
          <p:sp>
            <p:nvSpPr>
              <p:cNvPr id="23575" name="Text Box 74"/>
              <p:cNvSpPr txBox="1">
                <a:spLocks noChangeArrowheads="1"/>
              </p:cNvSpPr>
              <p:nvPr/>
            </p:nvSpPr>
            <p:spPr bwMode="auto">
              <a:xfrm>
                <a:off x="3982" y="1480"/>
                <a:ext cx="400" cy="212"/>
              </a:xfrm>
              <a:prstGeom prst="rect">
                <a:avLst/>
              </a:prstGeom>
              <a:noFill/>
              <a:ln w="9525">
                <a:noFill/>
                <a:miter lim="800000"/>
                <a:headEnd/>
                <a:tailEnd/>
              </a:ln>
            </p:spPr>
            <p:txBody>
              <a:bodyPr wrap="none">
                <a:spAutoFit/>
              </a:bodyPr>
              <a:lstStyle/>
              <a:p>
                <a:r>
                  <a:rPr lang="fr-FR" sz="1600">
                    <a:solidFill>
                      <a:srgbClr val="99CC00"/>
                    </a:solidFill>
                    <a:latin typeface="Arial" charset="0"/>
                  </a:rPr>
                  <a:t>DIBL</a:t>
                </a:r>
              </a:p>
            </p:txBody>
          </p:sp>
          <p:sp>
            <p:nvSpPr>
              <p:cNvPr id="23576" name="Line 75"/>
              <p:cNvSpPr>
                <a:spLocks noChangeShapeType="1"/>
              </p:cNvSpPr>
              <p:nvPr/>
            </p:nvSpPr>
            <p:spPr bwMode="auto">
              <a:xfrm>
                <a:off x="4218" y="1797"/>
                <a:ext cx="0" cy="1588"/>
              </a:xfrm>
              <a:prstGeom prst="line">
                <a:avLst/>
              </a:prstGeom>
              <a:noFill/>
              <a:ln w="28575">
                <a:solidFill>
                  <a:srgbClr val="99CC00"/>
                </a:solidFill>
                <a:prstDash val="dash"/>
                <a:round/>
                <a:headEnd/>
                <a:tailEnd/>
              </a:ln>
            </p:spPr>
            <p:txBody>
              <a:bodyPr/>
              <a:lstStyle/>
              <a:p>
                <a:endParaRPr lang="en-US"/>
              </a:p>
            </p:txBody>
          </p:sp>
          <p:sp>
            <p:nvSpPr>
              <p:cNvPr id="23577" name="Text Box 76"/>
              <p:cNvSpPr txBox="1">
                <a:spLocks noChangeArrowheads="1"/>
              </p:cNvSpPr>
              <p:nvPr/>
            </p:nvSpPr>
            <p:spPr bwMode="auto">
              <a:xfrm>
                <a:off x="4019" y="3407"/>
                <a:ext cx="426" cy="250"/>
              </a:xfrm>
              <a:prstGeom prst="rect">
                <a:avLst/>
              </a:prstGeom>
              <a:noFill/>
              <a:ln w="9525">
                <a:noFill/>
                <a:miter lim="800000"/>
                <a:headEnd/>
                <a:tailEnd/>
              </a:ln>
            </p:spPr>
            <p:txBody>
              <a:bodyPr wrap="none">
                <a:spAutoFit/>
              </a:bodyPr>
              <a:lstStyle/>
              <a:p>
                <a:r>
                  <a:rPr lang="fr-FR" sz="2000" b="1">
                    <a:solidFill>
                      <a:srgbClr val="99CC00"/>
                    </a:solidFill>
                  </a:rPr>
                  <a:t>Vth</a:t>
                </a:r>
                <a:r>
                  <a:rPr lang="fr-FR" sz="2000" b="1" baseline="-25000">
                    <a:solidFill>
                      <a:srgbClr val="99CC00"/>
                    </a:solidFill>
                  </a:rPr>
                  <a:t>2</a:t>
                </a:r>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par>
                          <p:cTn id="11" fill="hold" nodeType="afterGroup">
                            <p:stCondLst>
                              <p:cond delay="0"/>
                            </p:stCondLst>
                            <p:childTnLst>
                              <p:par>
                                <p:cTn id="12" presetID="6" presetClass="emph" presetSubtype="0" fill="hold" nodeType="afterEffect">
                                  <p:stCondLst>
                                    <p:cond delay="0"/>
                                  </p:stCondLst>
                                  <p:childTnLst>
                                    <p:animScale>
                                      <p:cBhvr>
                                        <p:cTn id="13" dur="2000" fill="hold"/>
                                        <p:tgtEl>
                                          <p:spTgt spid="22537"/>
                                        </p:tgtEl>
                                      </p:cBhvr>
                                      <p:by x="50000" y="100000"/>
                                    </p:animScale>
                                  </p:childTnLst>
                                </p:cTn>
                              </p:par>
                              <p:par>
                                <p:cTn id="14" presetID="35" presetClass="path" presetSubtype="0" accel="40000" decel="50000" fill="hold" nodeType="withEffect">
                                  <p:stCondLst>
                                    <p:cond delay="0"/>
                                  </p:stCondLst>
                                  <p:childTnLst>
                                    <p:animMotion origin="layout" path="M 4.78693E-6 -3.2948E-6 L -0.07098 -0.00046 " pathEditMode="relative" rAng="0" ptsTypes="AA">
                                      <p:cBhvr>
                                        <p:cTn id="15" dur="2000" fill="hold"/>
                                        <p:tgtEl>
                                          <p:spTgt spid="3"/>
                                        </p:tgtEl>
                                        <p:attrNameLst>
                                          <p:attrName>ppt_x</p:attrName>
                                          <p:attrName>ppt_y</p:attrName>
                                        </p:attrNameLst>
                                      </p:cBhvr>
                                      <p:rCtr x="-36" y="0"/>
                                    </p:animMotion>
                                  </p:childTnLst>
                                </p:cTn>
                              </p:par>
                              <p:par>
                                <p:cTn id="16" presetID="63" presetClass="path" presetSubtype="0" accel="50000" decel="50000" fill="hold" nodeType="withEffect">
                                  <p:stCondLst>
                                    <p:cond delay="0"/>
                                  </p:stCondLst>
                                  <p:childTnLst>
                                    <p:animMotion origin="layout" path="M 4.88946E-6 -3.2948E-6 L 0.06296 -0.00046 " pathEditMode="relative" rAng="0" ptsTypes="AA">
                                      <p:cBhvr>
                                        <p:cTn id="17" dur="2000" fill="hold"/>
                                        <p:tgtEl>
                                          <p:spTgt spid="4"/>
                                        </p:tgtEl>
                                        <p:attrNameLst>
                                          <p:attrName>ppt_x</p:attrName>
                                          <p:attrName>ppt_y</p:attrName>
                                        </p:attrNameLst>
                                      </p:cBhvr>
                                      <p:rCtr x="31" y="0"/>
                                    </p:animMotion>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ntr" presetSubtype="0" fill="hold" nodeType="clickEffect">
                                  <p:stCondLst>
                                    <p:cond delay="0"/>
                                  </p:stCondLst>
                                  <p:childTnLst>
                                    <p:set>
                                      <p:cBhvr>
                                        <p:cTn id="33" dur="1" fill="hold">
                                          <p:stCondLst>
                                            <p:cond delay="0"/>
                                          </p:stCondLst>
                                        </p:cTn>
                                        <p:tgtEl>
                                          <p:spTgt spid="14"/>
                                        </p:tgtEl>
                                        <p:attrNameLst>
                                          <p:attrName>style.visibility</p:attrName>
                                        </p:attrNameLst>
                                      </p:cBhvr>
                                      <p:to>
                                        <p:strVal val="visible"/>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1" presetClass="entr" presetSubtype="0" fill="hold" nodeType="clickEffect">
                                  <p:stCondLst>
                                    <p:cond delay="0"/>
                                  </p:stCondLst>
                                  <p:childTnLst>
                                    <p:set>
                                      <p:cBhvr>
                                        <p:cTn id="37"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05"/>
          <p:cNvSpPr>
            <a:spLocks noChangeArrowheads="1"/>
          </p:cNvSpPr>
          <p:nvPr/>
        </p:nvSpPr>
        <p:spPr bwMode="auto">
          <a:xfrm>
            <a:off x="7616825" y="2276475"/>
            <a:ext cx="576263" cy="360363"/>
          </a:xfrm>
          <a:prstGeom prst="rect">
            <a:avLst/>
          </a:prstGeom>
          <a:solidFill>
            <a:srgbClr val="99CCFF"/>
          </a:solidFill>
          <a:ln w="9525">
            <a:noFill/>
            <a:miter lim="800000"/>
            <a:headEnd/>
            <a:tailEnd/>
          </a:ln>
        </p:spPr>
        <p:txBody>
          <a:bodyPr wrap="none" anchor="ctr"/>
          <a:lstStyle/>
          <a:p>
            <a:endParaRPr lang="en-US"/>
          </a:p>
        </p:txBody>
      </p:sp>
      <p:sp>
        <p:nvSpPr>
          <p:cNvPr id="136194" name="Rectangle 2"/>
          <p:cNvSpPr>
            <a:spLocks noGrp="1" noChangeArrowheads="1"/>
          </p:cNvSpPr>
          <p:nvPr>
            <p:ph type="title"/>
          </p:nvPr>
        </p:nvSpPr>
        <p:spPr/>
        <p:txBody>
          <a:bodyPr/>
          <a:lstStyle/>
          <a:p>
            <a:pPr eaLnBrk="1" hangingPunct="1">
              <a:defRPr/>
            </a:pPr>
            <a:r>
              <a:rPr lang="fr-FR" smtClean="0"/>
              <a:t>MOSFET Typical Lenghts and Ratios</a:t>
            </a:r>
          </a:p>
        </p:txBody>
      </p:sp>
      <p:sp>
        <p:nvSpPr>
          <p:cNvPr id="24580" name="Freeform 5"/>
          <p:cNvSpPr>
            <a:spLocks/>
          </p:cNvSpPr>
          <p:nvPr/>
        </p:nvSpPr>
        <p:spPr bwMode="auto">
          <a:xfrm>
            <a:off x="2236788" y="2370138"/>
            <a:ext cx="3128962" cy="1360487"/>
          </a:xfrm>
          <a:custGeom>
            <a:avLst/>
            <a:gdLst>
              <a:gd name="T0" fmla="*/ 0 w 1971"/>
              <a:gd name="T1" fmla="*/ 2147483647 h 840"/>
              <a:gd name="T2" fmla="*/ 2147483647 w 1971"/>
              <a:gd name="T3" fmla="*/ 0 h 840"/>
              <a:gd name="T4" fmla="*/ 2147483647 w 1971"/>
              <a:gd name="T5" fmla="*/ 2147483647 h 840"/>
              <a:gd name="T6" fmla="*/ 2147483647 w 1971"/>
              <a:gd name="T7" fmla="*/ 2147483647 h 840"/>
              <a:gd name="T8" fmla="*/ 2147483647 w 1971"/>
              <a:gd name="T9" fmla="*/ 2147483647 h 840"/>
              <a:gd name="T10" fmla="*/ 2147483647 w 1971"/>
              <a:gd name="T11" fmla="*/ 2147483647 h 840"/>
              <a:gd name="T12" fmla="*/ 2147483647 w 1971"/>
              <a:gd name="T13" fmla="*/ 2147483647 h 840"/>
              <a:gd name="T14" fmla="*/ 0 w 1971"/>
              <a:gd name="T15" fmla="*/ 2147483647 h 840"/>
              <a:gd name="T16" fmla="*/ 0 60000 65536"/>
              <a:gd name="T17" fmla="*/ 0 60000 65536"/>
              <a:gd name="T18" fmla="*/ 0 60000 65536"/>
              <a:gd name="T19" fmla="*/ 0 60000 65536"/>
              <a:gd name="T20" fmla="*/ 0 60000 65536"/>
              <a:gd name="T21" fmla="*/ 0 60000 65536"/>
              <a:gd name="T22" fmla="*/ 0 60000 65536"/>
              <a:gd name="T23" fmla="*/ 0 60000 65536"/>
              <a:gd name="T24" fmla="*/ 0 w 1971"/>
              <a:gd name="T25" fmla="*/ 0 h 840"/>
              <a:gd name="T26" fmla="*/ 1971 w 1971"/>
              <a:gd name="T27" fmla="*/ 840 h 8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71" h="840">
                <a:moveTo>
                  <a:pt x="0" y="19"/>
                </a:moveTo>
                <a:lnTo>
                  <a:pt x="1969" y="0"/>
                </a:lnTo>
                <a:lnTo>
                  <a:pt x="1971" y="714"/>
                </a:lnTo>
                <a:cubicBezTo>
                  <a:pt x="1873" y="840"/>
                  <a:pt x="1542" y="771"/>
                  <a:pt x="1383" y="757"/>
                </a:cubicBezTo>
                <a:cubicBezTo>
                  <a:pt x="1224" y="744"/>
                  <a:pt x="1128" y="693"/>
                  <a:pt x="1017" y="633"/>
                </a:cubicBezTo>
                <a:cubicBezTo>
                  <a:pt x="906" y="573"/>
                  <a:pt x="864" y="451"/>
                  <a:pt x="718" y="396"/>
                </a:cubicBezTo>
                <a:cubicBezTo>
                  <a:pt x="572" y="341"/>
                  <a:pt x="262" y="365"/>
                  <a:pt x="142" y="302"/>
                </a:cubicBezTo>
                <a:cubicBezTo>
                  <a:pt x="22" y="239"/>
                  <a:pt x="30" y="78"/>
                  <a:pt x="0" y="19"/>
                </a:cubicBezTo>
                <a:close/>
              </a:path>
            </a:pathLst>
          </a:custGeom>
          <a:solidFill>
            <a:srgbClr val="FFCCFF"/>
          </a:solidFill>
          <a:ln w="9525" cap="flat">
            <a:noFill/>
            <a:prstDash val="lgDash"/>
            <a:round/>
            <a:headEnd/>
            <a:tailEnd/>
          </a:ln>
        </p:spPr>
        <p:txBody>
          <a:bodyPr/>
          <a:lstStyle/>
          <a:p>
            <a:endParaRPr lang="en-US"/>
          </a:p>
        </p:txBody>
      </p:sp>
      <p:sp>
        <p:nvSpPr>
          <p:cNvPr id="24581" name="Freeform 6"/>
          <p:cNvSpPr>
            <a:spLocks/>
          </p:cNvSpPr>
          <p:nvPr/>
        </p:nvSpPr>
        <p:spPr bwMode="auto">
          <a:xfrm>
            <a:off x="488950" y="2397125"/>
            <a:ext cx="2378075" cy="1271588"/>
          </a:xfrm>
          <a:custGeom>
            <a:avLst/>
            <a:gdLst>
              <a:gd name="T0" fmla="*/ 2147483647 w 1498"/>
              <a:gd name="T1" fmla="*/ 2147483647 h 801"/>
              <a:gd name="T2" fmla="*/ 2147483647 w 1498"/>
              <a:gd name="T3" fmla="*/ 0 h 801"/>
              <a:gd name="T4" fmla="*/ 0 w 1498"/>
              <a:gd name="T5" fmla="*/ 2147483647 h 801"/>
              <a:gd name="T6" fmla="*/ 2147483647 w 1498"/>
              <a:gd name="T7" fmla="*/ 2147483647 h 801"/>
              <a:gd name="T8" fmla="*/ 2147483647 w 1498"/>
              <a:gd name="T9" fmla="*/ 2147483647 h 801"/>
              <a:gd name="T10" fmla="*/ 2147483647 w 1498"/>
              <a:gd name="T11" fmla="*/ 2147483647 h 801"/>
              <a:gd name="T12" fmla="*/ 2147483647 w 1498"/>
              <a:gd name="T13" fmla="*/ 2147483647 h 801"/>
              <a:gd name="T14" fmla="*/ 2147483647 w 1498"/>
              <a:gd name="T15" fmla="*/ 2147483647 h 801"/>
              <a:gd name="T16" fmla="*/ 2147483647 w 1498"/>
              <a:gd name="T17" fmla="*/ 2147483647 h 801"/>
              <a:gd name="T18" fmla="*/ 2147483647 w 1498"/>
              <a:gd name="T19" fmla="*/ 2147483647 h 80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98"/>
              <a:gd name="T31" fmla="*/ 0 h 801"/>
              <a:gd name="T32" fmla="*/ 1498 w 1498"/>
              <a:gd name="T33" fmla="*/ 801 h 80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98" h="801">
                <a:moveTo>
                  <a:pt x="1275" y="2"/>
                </a:moveTo>
                <a:lnTo>
                  <a:pt x="2" y="0"/>
                </a:lnTo>
                <a:lnTo>
                  <a:pt x="0" y="681"/>
                </a:lnTo>
                <a:cubicBezTo>
                  <a:pt x="98" y="801"/>
                  <a:pt x="429" y="735"/>
                  <a:pt x="588" y="722"/>
                </a:cubicBezTo>
                <a:cubicBezTo>
                  <a:pt x="747" y="709"/>
                  <a:pt x="865" y="659"/>
                  <a:pt x="954" y="604"/>
                </a:cubicBezTo>
                <a:cubicBezTo>
                  <a:pt x="1043" y="548"/>
                  <a:pt x="1079" y="435"/>
                  <a:pt x="1125" y="391"/>
                </a:cubicBezTo>
                <a:cubicBezTo>
                  <a:pt x="1171" y="347"/>
                  <a:pt x="1175" y="352"/>
                  <a:pt x="1227" y="341"/>
                </a:cubicBezTo>
                <a:cubicBezTo>
                  <a:pt x="1279" y="330"/>
                  <a:pt x="1422" y="335"/>
                  <a:pt x="1440" y="325"/>
                </a:cubicBezTo>
                <a:cubicBezTo>
                  <a:pt x="1458" y="315"/>
                  <a:pt x="1365" y="332"/>
                  <a:pt x="1338" y="278"/>
                </a:cubicBezTo>
                <a:cubicBezTo>
                  <a:pt x="1311" y="224"/>
                  <a:pt x="1498" y="48"/>
                  <a:pt x="1275" y="2"/>
                </a:cubicBezTo>
                <a:close/>
              </a:path>
            </a:pathLst>
          </a:custGeom>
          <a:solidFill>
            <a:srgbClr val="FFCCFF"/>
          </a:solidFill>
          <a:ln w="9525" cap="flat">
            <a:noFill/>
            <a:prstDash val="lgDash"/>
            <a:round/>
            <a:headEnd/>
            <a:tailEnd/>
          </a:ln>
        </p:spPr>
        <p:txBody>
          <a:bodyPr/>
          <a:lstStyle/>
          <a:p>
            <a:endParaRPr lang="en-US"/>
          </a:p>
        </p:txBody>
      </p:sp>
      <p:sp>
        <p:nvSpPr>
          <p:cNvPr id="24582" name="Text Box 7"/>
          <p:cNvSpPr txBox="1">
            <a:spLocks noChangeArrowheads="1"/>
          </p:cNvSpPr>
          <p:nvPr/>
        </p:nvSpPr>
        <p:spPr bwMode="auto">
          <a:xfrm>
            <a:off x="2281238" y="1262063"/>
            <a:ext cx="1382712" cy="366712"/>
          </a:xfrm>
          <a:prstGeom prst="rect">
            <a:avLst/>
          </a:prstGeom>
          <a:noFill/>
          <a:ln w="9525">
            <a:noFill/>
            <a:miter lim="800000"/>
            <a:headEnd/>
            <a:tailEnd/>
          </a:ln>
        </p:spPr>
        <p:txBody>
          <a:bodyPr>
            <a:spAutoFit/>
          </a:bodyPr>
          <a:lstStyle/>
          <a:p>
            <a:pPr>
              <a:spcBef>
                <a:spcPct val="50000"/>
              </a:spcBef>
            </a:pPr>
            <a:r>
              <a:rPr lang="en-GB" sz="1800">
                <a:latin typeface="Arial" charset="0"/>
              </a:rPr>
              <a:t>L</a:t>
            </a:r>
            <a:r>
              <a:rPr lang="en-GB" sz="1800" baseline="-25000">
                <a:latin typeface="Arial" charset="0"/>
              </a:rPr>
              <a:t>gate,phys</a:t>
            </a:r>
          </a:p>
        </p:txBody>
      </p:sp>
      <p:sp>
        <p:nvSpPr>
          <p:cNvPr id="24583" name="Line 8"/>
          <p:cNvSpPr>
            <a:spLocks noChangeShapeType="1"/>
          </p:cNvSpPr>
          <p:nvPr/>
        </p:nvSpPr>
        <p:spPr bwMode="auto">
          <a:xfrm>
            <a:off x="1784350" y="1635125"/>
            <a:ext cx="2286000" cy="0"/>
          </a:xfrm>
          <a:prstGeom prst="line">
            <a:avLst/>
          </a:prstGeom>
          <a:noFill/>
          <a:ln w="9525">
            <a:solidFill>
              <a:schemeClr val="tx1"/>
            </a:solidFill>
            <a:round/>
            <a:headEnd type="triangle" w="med" len="med"/>
            <a:tailEnd type="triangle" w="med" len="med"/>
          </a:ln>
        </p:spPr>
        <p:txBody>
          <a:bodyPr/>
          <a:lstStyle/>
          <a:p>
            <a:endParaRPr lang="en-US"/>
          </a:p>
        </p:txBody>
      </p:sp>
      <p:sp>
        <p:nvSpPr>
          <p:cNvPr id="24584" name="Rectangle 17"/>
          <p:cNvSpPr>
            <a:spLocks noChangeArrowheads="1"/>
          </p:cNvSpPr>
          <p:nvPr/>
        </p:nvSpPr>
        <p:spPr bwMode="auto">
          <a:xfrm>
            <a:off x="1784350" y="1787525"/>
            <a:ext cx="2286000" cy="533400"/>
          </a:xfrm>
          <a:prstGeom prst="rect">
            <a:avLst/>
          </a:prstGeom>
          <a:solidFill>
            <a:schemeClr val="folHlink"/>
          </a:solidFill>
          <a:ln w="9525">
            <a:solidFill>
              <a:schemeClr val="tx1"/>
            </a:solidFill>
            <a:miter lim="800000"/>
            <a:headEnd/>
            <a:tailEnd/>
          </a:ln>
        </p:spPr>
        <p:txBody>
          <a:bodyPr wrap="none" anchor="ctr"/>
          <a:lstStyle/>
          <a:p>
            <a:endParaRPr lang="en-US"/>
          </a:p>
        </p:txBody>
      </p:sp>
      <p:sp>
        <p:nvSpPr>
          <p:cNvPr id="24585" name="Line 18"/>
          <p:cNvSpPr>
            <a:spLocks noChangeShapeType="1"/>
          </p:cNvSpPr>
          <p:nvPr/>
        </p:nvSpPr>
        <p:spPr bwMode="auto">
          <a:xfrm>
            <a:off x="488950" y="2397125"/>
            <a:ext cx="3810000" cy="0"/>
          </a:xfrm>
          <a:prstGeom prst="line">
            <a:avLst/>
          </a:prstGeom>
          <a:noFill/>
          <a:ln w="9525">
            <a:solidFill>
              <a:schemeClr val="tx1"/>
            </a:solidFill>
            <a:round/>
            <a:headEnd/>
            <a:tailEnd/>
          </a:ln>
        </p:spPr>
        <p:txBody>
          <a:bodyPr/>
          <a:lstStyle/>
          <a:p>
            <a:endParaRPr lang="en-US"/>
          </a:p>
        </p:txBody>
      </p:sp>
      <p:sp>
        <p:nvSpPr>
          <p:cNvPr id="24586" name="Freeform 19"/>
          <p:cNvSpPr>
            <a:spLocks/>
          </p:cNvSpPr>
          <p:nvPr/>
        </p:nvSpPr>
        <p:spPr bwMode="auto">
          <a:xfrm>
            <a:off x="3721100" y="2397125"/>
            <a:ext cx="1644650" cy="838200"/>
          </a:xfrm>
          <a:custGeom>
            <a:avLst/>
            <a:gdLst>
              <a:gd name="T0" fmla="*/ 0 w 1248"/>
              <a:gd name="T1" fmla="*/ 0 h 812"/>
              <a:gd name="T2" fmla="*/ 2147483647 w 1248"/>
              <a:gd name="T3" fmla="*/ 0 h 812"/>
              <a:gd name="T4" fmla="*/ 2147483647 w 1248"/>
              <a:gd name="T5" fmla="*/ 2147483647 h 812"/>
              <a:gd name="T6" fmla="*/ 2147483647 w 1248"/>
              <a:gd name="T7" fmla="*/ 2147483647 h 812"/>
              <a:gd name="T8" fmla="*/ 2147483647 w 1248"/>
              <a:gd name="T9" fmla="*/ 2147483647 h 812"/>
              <a:gd name="T10" fmla="*/ 2147483647 w 1248"/>
              <a:gd name="T11" fmla="*/ 2147483647 h 812"/>
              <a:gd name="T12" fmla="*/ 0 w 1248"/>
              <a:gd name="T13" fmla="*/ 0 h 812"/>
              <a:gd name="T14" fmla="*/ 0 60000 65536"/>
              <a:gd name="T15" fmla="*/ 0 60000 65536"/>
              <a:gd name="T16" fmla="*/ 0 60000 65536"/>
              <a:gd name="T17" fmla="*/ 0 60000 65536"/>
              <a:gd name="T18" fmla="*/ 0 60000 65536"/>
              <a:gd name="T19" fmla="*/ 0 60000 65536"/>
              <a:gd name="T20" fmla="*/ 0 60000 65536"/>
              <a:gd name="T21" fmla="*/ 0 w 1248"/>
              <a:gd name="T22" fmla="*/ 0 h 812"/>
              <a:gd name="T23" fmla="*/ 1248 w 1248"/>
              <a:gd name="T24" fmla="*/ 812 h 8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48" h="812">
                <a:moveTo>
                  <a:pt x="0" y="0"/>
                </a:moveTo>
                <a:lnTo>
                  <a:pt x="1246" y="0"/>
                </a:lnTo>
                <a:lnTo>
                  <a:pt x="1248" y="690"/>
                </a:lnTo>
                <a:cubicBezTo>
                  <a:pt x="1150" y="812"/>
                  <a:pt x="819" y="745"/>
                  <a:pt x="660" y="732"/>
                </a:cubicBezTo>
                <a:cubicBezTo>
                  <a:pt x="501" y="719"/>
                  <a:pt x="387" y="677"/>
                  <a:pt x="294" y="612"/>
                </a:cubicBezTo>
                <a:cubicBezTo>
                  <a:pt x="201" y="547"/>
                  <a:pt x="151" y="444"/>
                  <a:pt x="102" y="342"/>
                </a:cubicBezTo>
                <a:cubicBezTo>
                  <a:pt x="53" y="240"/>
                  <a:pt x="21" y="71"/>
                  <a:pt x="0" y="0"/>
                </a:cubicBezTo>
                <a:close/>
              </a:path>
            </a:pathLst>
          </a:custGeom>
          <a:solidFill>
            <a:srgbClr val="FF3300"/>
          </a:solidFill>
          <a:ln w="9525">
            <a:solidFill>
              <a:schemeClr val="tx1"/>
            </a:solidFill>
            <a:round/>
            <a:headEnd/>
            <a:tailEnd/>
          </a:ln>
        </p:spPr>
        <p:txBody>
          <a:bodyPr/>
          <a:lstStyle/>
          <a:p>
            <a:endParaRPr lang="en-US"/>
          </a:p>
        </p:txBody>
      </p:sp>
      <p:sp>
        <p:nvSpPr>
          <p:cNvPr id="24587" name="Text Box 22"/>
          <p:cNvSpPr txBox="1">
            <a:spLocks noChangeArrowheads="1"/>
          </p:cNvSpPr>
          <p:nvPr/>
        </p:nvSpPr>
        <p:spPr bwMode="auto">
          <a:xfrm>
            <a:off x="4440238" y="1981200"/>
            <a:ext cx="762000" cy="366713"/>
          </a:xfrm>
          <a:prstGeom prst="rect">
            <a:avLst/>
          </a:prstGeom>
          <a:noFill/>
          <a:ln w="9525">
            <a:noFill/>
            <a:miter lim="800000"/>
            <a:headEnd/>
            <a:tailEnd/>
          </a:ln>
        </p:spPr>
        <p:txBody>
          <a:bodyPr>
            <a:spAutoFit/>
          </a:bodyPr>
          <a:lstStyle/>
          <a:p>
            <a:pPr algn="ctr">
              <a:spcBef>
                <a:spcPct val="50000"/>
              </a:spcBef>
            </a:pPr>
            <a:r>
              <a:rPr lang="en-GB" sz="1800">
                <a:latin typeface="Arial" charset="0"/>
              </a:rPr>
              <a:t>drain</a:t>
            </a:r>
            <a:endParaRPr lang="en-GB" sz="1800" baseline="-25000">
              <a:latin typeface="Arial" charset="0"/>
            </a:endParaRPr>
          </a:p>
        </p:txBody>
      </p:sp>
      <p:sp>
        <p:nvSpPr>
          <p:cNvPr id="24588" name="Text Box 23"/>
          <p:cNvSpPr txBox="1">
            <a:spLocks noChangeArrowheads="1"/>
          </p:cNvSpPr>
          <p:nvPr/>
        </p:nvSpPr>
        <p:spPr bwMode="auto">
          <a:xfrm>
            <a:off x="2470150" y="1863725"/>
            <a:ext cx="914400" cy="366713"/>
          </a:xfrm>
          <a:prstGeom prst="rect">
            <a:avLst/>
          </a:prstGeom>
          <a:noFill/>
          <a:ln w="9525">
            <a:noFill/>
            <a:miter lim="800000"/>
            <a:headEnd/>
            <a:tailEnd/>
          </a:ln>
        </p:spPr>
        <p:txBody>
          <a:bodyPr>
            <a:spAutoFit/>
          </a:bodyPr>
          <a:lstStyle/>
          <a:p>
            <a:pPr algn="ctr">
              <a:spcBef>
                <a:spcPct val="50000"/>
              </a:spcBef>
            </a:pPr>
            <a:r>
              <a:rPr lang="en-GB" sz="1800">
                <a:latin typeface="Arial" charset="0"/>
              </a:rPr>
              <a:t>gate</a:t>
            </a:r>
            <a:endParaRPr lang="en-GB" sz="1800" baseline="-25000">
              <a:latin typeface="Arial" charset="0"/>
            </a:endParaRPr>
          </a:p>
        </p:txBody>
      </p:sp>
      <p:sp>
        <p:nvSpPr>
          <p:cNvPr id="24589" name="Rectangle 32"/>
          <p:cNvSpPr>
            <a:spLocks noChangeArrowheads="1"/>
          </p:cNvSpPr>
          <p:nvPr/>
        </p:nvSpPr>
        <p:spPr bwMode="auto">
          <a:xfrm>
            <a:off x="3965575" y="2413000"/>
            <a:ext cx="534988" cy="112713"/>
          </a:xfrm>
          <a:prstGeom prst="rect">
            <a:avLst/>
          </a:prstGeom>
          <a:solidFill>
            <a:srgbClr val="FF3300"/>
          </a:solidFill>
          <a:ln w="9525">
            <a:noFill/>
            <a:miter lim="800000"/>
            <a:headEnd/>
            <a:tailEnd/>
          </a:ln>
        </p:spPr>
        <p:txBody>
          <a:bodyPr wrap="none" anchor="ctr"/>
          <a:lstStyle/>
          <a:p>
            <a:endParaRPr lang="en-US"/>
          </a:p>
        </p:txBody>
      </p:sp>
      <p:sp>
        <p:nvSpPr>
          <p:cNvPr id="24590" name="Line 49"/>
          <p:cNvSpPr>
            <a:spLocks noChangeShapeType="1"/>
          </p:cNvSpPr>
          <p:nvPr/>
        </p:nvSpPr>
        <p:spPr bwMode="auto">
          <a:xfrm>
            <a:off x="2784475" y="2414588"/>
            <a:ext cx="0" cy="503237"/>
          </a:xfrm>
          <a:prstGeom prst="line">
            <a:avLst/>
          </a:prstGeom>
          <a:noFill/>
          <a:ln w="9525">
            <a:solidFill>
              <a:schemeClr val="tx1"/>
            </a:solidFill>
            <a:round/>
            <a:headEnd type="triangle" w="med" len="med"/>
            <a:tailEnd type="triangle" w="med" len="med"/>
          </a:ln>
        </p:spPr>
        <p:txBody>
          <a:bodyPr/>
          <a:lstStyle/>
          <a:p>
            <a:endParaRPr lang="en-US"/>
          </a:p>
        </p:txBody>
      </p:sp>
      <p:sp>
        <p:nvSpPr>
          <p:cNvPr id="24591" name="Text Box 50"/>
          <p:cNvSpPr txBox="1">
            <a:spLocks noChangeArrowheads="1"/>
          </p:cNvSpPr>
          <p:nvPr/>
        </p:nvSpPr>
        <p:spPr bwMode="auto">
          <a:xfrm>
            <a:off x="2857500" y="2557463"/>
            <a:ext cx="576263" cy="366712"/>
          </a:xfrm>
          <a:prstGeom prst="rect">
            <a:avLst/>
          </a:prstGeom>
          <a:noFill/>
          <a:ln w="9525">
            <a:noFill/>
            <a:miter lim="800000"/>
            <a:headEnd/>
            <a:tailEnd/>
          </a:ln>
        </p:spPr>
        <p:txBody>
          <a:bodyPr wrap="none">
            <a:spAutoFit/>
          </a:bodyPr>
          <a:lstStyle/>
          <a:p>
            <a:r>
              <a:rPr lang="fr-FR" sz="1800">
                <a:latin typeface="Arial" charset="0"/>
              </a:rPr>
              <a:t>T</a:t>
            </a:r>
            <a:r>
              <a:rPr lang="fr-FR" sz="1800" baseline="-25000">
                <a:latin typeface="Arial" charset="0"/>
              </a:rPr>
              <a:t>dep</a:t>
            </a:r>
          </a:p>
        </p:txBody>
      </p:sp>
      <p:sp>
        <p:nvSpPr>
          <p:cNvPr id="24592" name="Freeform 51"/>
          <p:cNvSpPr>
            <a:spLocks/>
          </p:cNvSpPr>
          <p:nvPr/>
        </p:nvSpPr>
        <p:spPr bwMode="auto">
          <a:xfrm flipH="1">
            <a:off x="514350" y="2405063"/>
            <a:ext cx="1622425" cy="838200"/>
          </a:xfrm>
          <a:custGeom>
            <a:avLst/>
            <a:gdLst>
              <a:gd name="T0" fmla="*/ 0 w 1248"/>
              <a:gd name="T1" fmla="*/ 0 h 812"/>
              <a:gd name="T2" fmla="*/ 2147483647 w 1248"/>
              <a:gd name="T3" fmla="*/ 0 h 812"/>
              <a:gd name="T4" fmla="*/ 2147483647 w 1248"/>
              <a:gd name="T5" fmla="*/ 2147483647 h 812"/>
              <a:gd name="T6" fmla="*/ 2147483647 w 1248"/>
              <a:gd name="T7" fmla="*/ 2147483647 h 812"/>
              <a:gd name="T8" fmla="*/ 2147483647 w 1248"/>
              <a:gd name="T9" fmla="*/ 2147483647 h 812"/>
              <a:gd name="T10" fmla="*/ 2147483647 w 1248"/>
              <a:gd name="T11" fmla="*/ 2147483647 h 812"/>
              <a:gd name="T12" fmla="*/ 0 w 1248"/>
              <a:gd name="T13" fmla="*/ 0 h 812"/>
              <a:gd name="T14" fmla="*/ 0 60000 65536"/>
              <a:gd name="T15" fmla="*/ 0 60000 65536"/>
              <a:gd name="T16" fmla="*/ 0 60000 65536"/>
              <a:gd name="T17" fmla="*/ 0 60000 65536"/>
              <a:gd name="T18" fmla="*/ 0 60000 65536"/>
              <a:gd name="T19" fmla="*/ 0 60000 65536"/>
              <a:gd name="T20" fmla="*/ 0 60000 65536"/>
              <a:gd name="T21" fmla="*/ 0 w 1248"/>
              <a:gd name="T22" fmla="*/ 0 h 812"/>
              <a:gd name="T23" fmla="*/ 1248 w 1248"/>
              <a:gd name="T24" fmla="*/ 812 h 8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48" h="812">
                <a:moveTo>
                  <a:pt x="0" y="0"/>
                </a:moveTo>
                <a:lnTo>
                  <a:pt x="1246" y="0"/>
                </a:lnTo>
                <a:lnTo>
                  <a:pt x="1248" y="690"/>
                </a:lnTo>
                <a:cubicBezTo>
                  <a:pt x="1150" y="812"/>
                  <a:pt x="819" y="745"/>
                  <a:pt x="660" y="732"/>
                </a:cubicBezTo>
                <a:cubicBezTo>
                  <a:pt x="501" y="719"/>
                  <a:pt x="387" y="677"/>
                  <a:pt x="294" y="612"/>
                </a:cubicBezTo>
                <a:cubicBezTo>
                  <a:pt x="201" y="547"/>
                  <a:pt x="151" y="444"/>
                  <a:pt x="102" y="342"/>
                </a:cubicBezTo>
                <a:cubicBezTo>
                  <a:pt x="53" y="240"/>
                  <a:pt x="21" y="71"/>
                  <a:pt x="0" y="0"/>
                </a:cubicBezTo>
                <a:close/>
              </a:path>
            </a:pathLst>
          </a:custGeom>
          <a:solidFill>
            <a:srgbClr val="FF3300"/>
          </a:solidFill>
          <a:ln w="9525">
            <a:solidFill>
              <a:schemeClr val="tx1"/>
            </a:solidFill>
            <a:round/>
            <a:headEnd/>
            <a:tailEnd/>
          </a:ln>
        </p:spPr>
        <p:txBody>
          <a:bodyPr/>
          <a:lstStyle/>
          <a:p>
            <a:endParaRPr lang="en-US"/>
          </a:p>
        </p:txBody>
      </p:sp>
      <p:sp>
        <p:nvSpPr>
          <p:cNvPr id="24593" name="Text Box 21"/>
          <p:cNvSpPr txBox="1">
            <a:spLocks noChangeArrowheads="1"/>
          </p:cNvSpPr>
          <p:nvPr/>
        </p:nvSpPr>
        <p:spPr bwMode="auto">
          <a:xfrm>
            <a:off x="623888" y="1981200"/>
            <a:ext cx="914400" cy="366713"/>
          </a:xfrm>
          <a:prstGeom prst="rect">
            <a:avLst/>
          </a:prstGeom>
          <a:noFill/>
          <a:ln w="9525">
            <a:noFill/>
            <a:miter lim="800000"/>
            <a:headEnd/>
            <a:tailEnd/>
          </a:ln>
        </p:spPr>
        <p:txBody>
          <a:bodyPr>
            <a:spAutoFit/>
          </a:bodyPr>
          <a:lstStyle/>
          <a:p>
            <a:pPr algn="ctr">
              <a:spcBef>
                <a:spcPct val="50000"/>
              </a:spcBef>
            </a:pPr>
            <a:r>
              <a:rPr lang="en-GB" sz="1800">
                <a:latin typeface="Arial" charset="0"/>
              </a:rPr>
              <a:t>source</a:t>
            </a:r>
            <a:endParaRPr lang="en-GB" sz="1800" baseline="-25000">
              <a:latin typeface="Arial" charset="0"/>
            </a:endParaRPr>
          </a:p>
        </p:txBody>
      </p:sp>
      <p:sp>
        <p:nvSpPr>
          <p:cNvPr id="24594" name="Line 52"/>
          <p:cNvSpPr>
            <a:spLocks noChangeShapeType="1"/>
          </p:cNvSpPr>
          <p:nvPr/>
        </p:nvSpPr>
        <p:spPr bwMode="auto">
          <a:xfrm>
            <a:off x="2136775" y="2414588"/>
            <a:ext cx="0" cy="1223962"/>
          </a:xfrm>
          <a:prstGeom prst="line">
            <a:avLst/>
          </a:prstGeom>
          <a:noFill/>
          <a:ln w="9525">
            <a:solidFill>
              <a:schemeClr val="tx1"/>
            </a:solidFill>
            <a:prstDash val="dash"/>
            <a:round/>
            <a:headEnd/>
            <a:tailEnd/>
          </a:ln>
        </p:spPr>
        <p:txBody>
          <a:bodyPr/>
          <a:lstStyle/>
          <a:p>
            <a:endParaRPr lang="en-US"/>
          </a:p>
        </p:txBody>
      </p:sp>
      <p:sp>
        <p:nvSpPr>
          <p:cNvPr id="24595" name="Line 53"/>
          <p:cNvSpPr>
            <a:spLocks noChangeShapeType="1"/>
          </p:cNvSpPr>
          <p:nvPr/>
        </p:nvSpPr>
        <p:spPr bwMode="auto">
          <a:xfrm>
            <a:off x="3721100" y="2414588"/>
            <a:ext cx="0" cy="1223962"/>
          </a:xfrm>
          <a:prstGeom prst="line">
            <a:avLst/>
          </a:prstGeom>
          <a:noFill/>
          <a:ln w="9525">
            <a:solidFill>
              <a:schemeClr val="tx1"/>
            </a:solidFill>
            <a:prstDash val="dash"/>
            <a:round/>
            <a:headEnd/>
            <a:tailEnd/>
          </a:ln>
        </p:spPr>
        <p:txBody>
          <a:bodyPr/>
          <a:lstStyle/>
          <a:p>
            <a:endParaRPr lang="en-US"/>
          </a:p>
        </p:txBody>
      </p:sp>
      <p:sp>
        <p:nvSpPr>
          <p:cNvPr id="24596" name="Line 54"/>
          <p:cNvSpPr>
            <a:spLocks noChangeShapeType="1"/>
          </p:cNvSpPr>
          <p:nvPr/>
        </p:nvSpPr>
        <p:spPr bwMode="auto">
          <a:xfrm>
            <a:off x="2136775" y="3422650"/>
            <a:ext cx="1584325" cy="0"/>
          </a:xfrm>
          <a:prstGeom prst="line">
            <a:avLst/>
          </a:prstGeom>
          <a:noFill/>
          <a:ln w="9525">
            <a:solidFill>
              <a:schemeClr val="tx1"/>
            </a:solidFill>
            <a:round/>
            <a:headEnd type="triangle" w="med" len="med"/>
            <a:tailEnd type="triangle" w="med" len="med"/>
          </a:ln>
        </p:spPr>
        <p:txBody>
          <a:bodyPr/>
          <a:lstStyle/>
          <a:p>
            <a:endParaRPr lang="en-US"/>
          </a:p>
        </p:txBody>
      </p:sp>
      <p:sp>
        <p:nvSpPr>
          <p:cNvPr id="24597" name="Text Box 55"/>
          <p:cNvSpPr txBox="1">
            <a:spLocks noChangeArrowheads="1"/>
          </p:cNvSpPr>
          <p:nvPr/>
        </p:nvSpPr>
        <p:spPr bwMode="auto">
          <a:xfrm>
            <a:off x="2713038" y="3494088"/>
            <a:ext cx="431800" cy="366712"/>
          </a:xfrm>
          <a:prstGeom prst="rect">
            <a:avLst/>
          </a:prstGeom>
          <a:noFill/>
          <a:ln w="9525">
            <a:noFill/>
            <a:miter lim="800000"/>
            <a:headEnd/>
            <a:tailEnd/>
          </a:ln>
        </p:spPr>
        <p:txBody>
          <a:bodyPr>
            <a:spAutoFit/>
          </a:bodyPr>
          <a:lstStyle/>
          <a:p>
            <a:pPr>
              <a:spcBef>
                <a:spcPct val="50000"/>
              </a:spcBef>
            </a:pPr>
            <a:r>
              <a:rPr lang="en-GB" sz="1800">
                <a:latin typeface="Arial" charset="0"/>
              </a:rPr>
              <a:t>L</a:t>
            </a:r>
            <a:r>
              <a:rPr lang="en-GB" sz="1800" baseline="-25000">
                <a:latin typeface="Arial" charset="0"/>
              </a:rPr>
              <a:t>el</a:t>
            </a:r>
          </a:p>
        </p:txBody>
      </p:sp>
      <p:sp>
        <p:nvSpPr>
          <p:cNvPr id="24598" name="Line 56"/>
          <p:cNvSpPr>
            <a:spLocks noChangeShapeType="1"/>
          </p:cNvSpPr>
          <p:nvPr/>
        </p:nvSpPr>
        <p:spPr bwMode="auto">
          <a:xfrm>
            <a:off x="4368800" y="2414588"/>
            <a:ext cx="0" cy="719137"/>
          </a:xfrm>
          <a:prstGeom prst="line">
            <a:avLst/>
          </a:prstGeom>
          <a:noFill/>
          <a:ln w="9525">
            <a:solidFill>
              <a:schemeClr val="tx1"/>
            </a:solidFill>
            <a:round/>
            <a:headEnd type="triangle" w="med" len="med"/>
            <a:tailEnd type="triangle" w="med" len="med"/>
          </a:ln>
        </p:spPr>
        <p:txBody>
          <a:bodyPr/>
          <a:lstStyle/>
          <a:p>
            <a:endParaRPr lang="en-US"/>
          </a:p>
        </p:txBody>
      </p:sp>
      <p:sp>
        <p:nvSpPr>
          <p:cNvPr id="24599" name="Text Box 57"/>
          <p:cNvSpPr txBox="1">
            <a:spLocks noChangeArrowheads="1"/>
          </p:cNvSpPr>
          <p:nvPr/>
        </p:nvSpPr>
        <p:spPr bwMode="auto">
          <a:xfrm>
            <a:off x="4440238" y="2557463"/>
            <a:ext cx="369887" cy="366712"/>
          </a:xfrm>
          <a:prstGeom prst="rect">
            <a:avLst/>
          </a:prstGeom>
          <a:noFill/>
          <a:ln w="9525">
            <a:noFill/>
            <a:miter lim="800000"/>
            <a:headEnd/>
            <a:tailEnd/>
          </a:ln>
        </p:spPr>
        <p:txBody>
          <a:bodyPr wrap="none">
            <a:spAutoFit/>
          </a:bodyPr>
          <a:lstStyle/>
          <a:p>
            <a:r>
              <a:rPr lang="fr-FR" sz="1800">
                <a:latin typeface="Arial" charset="0"/>
              </a:rPr>
              <a:t>X</a:t>
            </a:r>
            <a:r>
              <a:rPr lang="fr-FR" sz="1800" baseline="-25000">
                <a:latin typeface="Arial" charset="0"/>
              </a:rPr>
              <a:t>j</a:t>
            </a:r>
          </a:p>
        </p:txBody>
      </p:sp>
      <p:sp>
        <p:nvSpPr>
          <p:cNvPr id="24600" name="Line 58"/>
          <p:cNvSpPr>
            <a:spLocks noChangeShapeType="1"/>
          </p:cNvSpPr>
          <p:nvPr/>
        </p:nvSpPr>
        <p:spPr bwMode="auto">
          <a:xfrm>
            <a:off x="1497013" y="1628775"/>
            <a:ext cx="1008062" cy="720725"/>
          </a:xfrm>
          <a:prstGeom prst="line">
            <a:avLst/>
          </a:prstGeom>
          <a:noFill/>
          <a:ln w="9525">
            <a:solidFill>
              <a:schemeClr val="tx1"/>
            </a:solidFill>
            <a:round/>
            <a:headEnd/>
            <a:tailEnd type="triangle" w="med" len="med"/>
          </a:ln>
        </p:spPr>
        <p:txBody>
          <a:bodyPr/>
          <a:lstStyle/>
          <a:p>
            <a:endParaRPr lang="en-US"/>
          </a:p>
        </p:txBody>
      </p:sp>
      <p:sp>
        <p:nvSpPr>
          <p:cNvPr id="24601" name="Text Box 59"/>
          <p:cNvSpPr txBox="1">
            <a:spLocks noChangeArrowheads="1"/>
          </p:cNvSpPr>
          <p:nvPr/>
        </p:nvSpPr>
        <p:spPr bwMode="auto">
          <a:xfrm>
            <a:off x="992188" y="1341438"/>
            <a:ext cx="484187" cy="366712"/>
          </a:xfrm>
          <a:prstGeom prst="rect">
            <a:avLst/>
          </a:prstGeom>
          <a:noFill/>
          <a:ln w="9525">
            <a:noFill/>
            <a:miter lim="800000"/>
            <a:headEnd/>
            <a:tailEnd/>
          </a:ln>
        </p:spPr>
        <p:txBody>
          <a:bodyPr>
            <a:spAutoFit/>
          </a:bodyPr>
          <a:lstStyle/>
          <a:p>
            <a:r>
              <a:rPr lang="fr-FR" sz="1800">
                <a:latin typeface="Arial" charset="0"/>
              </a:rPr>
              <a:t>T</a:t>
            </a:r>
            <a:r>
              <a:rPr lang="fr-FR" sz="1800" baseline="-25000">
                <a:latin typeface="Arial" charset="0"/>
              </a:rPr>
              <a:t>ox</a:t>
            </a:r>
          </a:p>
        </p:txBody>
      </p:sp>
      <p:sp>
        <p:nvSpPr>
          <p:cNvPr id="24602" name="Line 60"/>
          <p:cNvSpPr>
            <a:spLocks noChangeShapeType="1"/>
          </p:cNvSpPr>
          <p:nvPr/>
        </p:nvSpPr>
        <p:spPr bwMode="auto">
          <a:xfrm>
            <a:off x="1433513" y="5008563"/>
            <a:ext cx="473075" cy="0"/>
          </a:xfrm>
          <a:prstGeom prst="line">
            <a:avLst/>
          </a:prstGeom>
          <a:noFill/>
          <a:ln w="38100">
            <a:solidFill>
              <a:schemeClr val="tx1"/>
            </a:solidFill>
            <a:round/>
            <a:headEnd/>
            <a:tailEnd/>
          </a:ln>
        </p:spPr>
        <p:txBody>
          <a:bodyPr/>
          <a:lstStyle/>
          <a:p>
            <a:endParaRPr lang="en-US"/>
          </a:p>
        </p:txBody>
      </p:sp>
      <p:sp>
        <p:nvSpPr>
          <p:cNvPr id="24603" name="Line 61"/>
          <p:cNvSpPr>
            <a:spLocks noChangeShapeType="1"/>
          </p:cNvSpPr>
          <p:nvPr/>
        </p:nvSpPr>
        <p:spPr bwMode="auto">
          <a:xfrm>
            <a:off x="2217738" y="5008563"/>
            <a:ext cx="354012" cy="0"/>
          </a:xfrm>
          <a:prstGeom prst="line">
            <a:avLst/>
          </a:prstGeom>
          <a:noFill/>
          <a:ln w="38100">
            <a:solidFill>
              <a:schemeClr val="tx1"/>
            </a:solidFill>
            <a:round/>
            <a:headEnd/>
            <a:tailEnd/>
          </a:ln>
        </p:spPr>
        <p:txBody>
          <a:bodyPr/>
          <a:lstStyle/>
          <a:p>
            <a:endParaRPr lang="en-US"/>
          </a:p>
        </p:txBody>
      </p:sp>
      <p:sp>
        <p:nvSpPr>
          <p:cNvPr id="24604" name="Rectangle 62"/>
          <p:cNvSpPr>
            <a:spLocks noChangeArrowheads="1"/>
          </p:cNvSpPr>
          <p:nvPr/>
        </p:nvSpPr>
        <p:spPr bwMode="auto">
          <a:xfrm>
            <a:off x="5243513" y="4813300"/>
            <a:ext cx="101600" cy="365125"/>
          </a:xfrm>
          <a:prstGeom prst="rect">
            <a:avLst/>
          </a:prstGeom>
          <a:noFill/>
          <a:ln w="9525">
            <a:noFill/>
            <a:miter lim="800000"/>
            <a:headEnd/>
            <a:tailEnd/>
          </a:ln>
        </p:spPr>
        <p:txBody>
          <a:bodyPr wrap="none" lIns="0" tIns="0" rIns="0" bIns="0">
            <a:spAutoFit/>
          </a:bodyPr>
          <a:lstStyle/>
          <a:p>
            <a:pPr eaLnBrk="0" hangingPunct="0"/>
            <a:r>
              <a:rPr lang="en-US" b="1">
                <a:latin typeface="Arial" charset="0"/>
              </a:rPr>
              <a:t>;</a:t>
            </a:r>
          </a:p>
        </p:txBody>
      </p:sp>
      <p:sp>
        <p:nvSpPr>
          <p:cNvPr id="24605" name="Rectangle 63"/>
          <p:cNvSpPr>
            <a:spLocks noChangeArrowheads="1"/>
          </p:cNvSpPr>
          <p:nvPr/>
        </p:nvSpPr>
        <p:spPr bwMode="auto">
          <a:xfrm>
            <a:off x="2632075" y="4792663"/>
            <a:ext cx="420688" cy="365125"/>
          </a:xfrm>
          <a:prstGeom prst="rect">
            <a:avLst/>
          </a:prstGeom>
          <a:noFill/>
          <a:ln w="9525">
            <a:noFill/>
            <a:miter lim="800000"/>
            <a:headEnd/>
            <a:tailEnd/>
          </a:ln>
        </p:spPr>
        <p:txBody>
          <a:bodyPr wrap="none" lIns="0" tIns="0" rIns="0" bIns="0">
            <a:spAutoFit/>
          </a:bodyPr>
          <a:lstStyle/>
          <a:p>
            <a:pPr eaLnBrk="0" hangingPunct="0"/>
            <a:r>
              <a:rPr lang="en-US" b="1">
                <a:latin typeface="Arial" charset="0"/>
              </a:rPr>
              <a:t>     </a:t>
            </a:r>
          </a:p>
        </p:txBody>
      </p:sp>
      <p:sp>
        <p:nvSpPr>
          <p:cNvPr id="24606" name="Rectangle 64"/>
          <p:cNvSpPr>
            <a:spLocks noChangeArrowheads="1"/>
          </p:cNvSpPr>
          <p:nvPr/>
        </p:nvSpPr>
        <p:spPr bwMode="auto">
          <a:xfrm>
            <a:off x="2571750" y="4792663"/>
            <a:ext cx="101600" cy="365125"/>
          </a:xfrm>
          <a:prstGeom prst="rect">
            <a:avLst/>
          </a:prstGeom>
          <a:noFill/>
          <a:ln w="9525">
            <a:noFill/>
            <a:miter lim="800000"/>
            <a:headEnd/>
            <a:tailEnd/>
          </a:ln>
        </p:spPr>
        <p:txBody>
          <a:bodyPr wrap="none" lIns="0" tIns="0" rIns="0" bIns="0">
            <a:spAutoFit/>
          </a:bodyPr>
          <a:lstStyle/>
          <a:p>
            <a:pPr eaLnBrk="0" hangingPunct="0"/>
            <a:r>
              <a:rPr lang="en-US" b="1">
                <a:latin typeface="Arial" charset="0"/>
              </a:rPr>
              <a:t>;</a:t>
            </a:r>
          </a:p>
        </p:txBody>
      </p:sp>
      <p:sp>
        <p:nvSpPr>
          <p:cNvPr id="24607" name="Rectangle 65"/>
          <p:cNvSpPr>
            <a:spLocks noChangeArrowheads="1"/>
          </p:cNvSpPr>
          <p:nvPr/>
        </p:nvSpPr>
        <p:spPr bwMode="auto">
          <a:xfrm>
            <a:off x="2378075" y="4792663"/>
            <a:ext cx="252413" cy="365125"/>
          </a:xfrm>
          <a:prstGeom prst="rect">
            <a:avLst/>
          </a:prstGeom>
          <a:noFill/>
          <a:ln w="9525">
            <a:noFill/>
            <a:miter lim="800000"/>
            <a:headEnd/>
            <a:tailEnd/>
          </a:ln>
        </p:spPr>
        <p:txBody>
          <a:bodyPr wrap="none" lIns="0" tIns="0" rIns="0" bIns="0">
            <a:spAutoFit/>
          </a:bodyPr>
          <a:lstStyle/>
          <a:p>
            <a:pPr eaLnBrk="0" hangingPunct="0"/>
            <a:r>
              <a:rPr lang="en-US" b="1">
                <a:latin typeface="Arial" charset="0"/>
              </a:rPr>
              <a:t>   </a:t>
            </a:r>
          </a:p>
        </p:txBody>
      </p:sp>
      <p:sp>
        <p:nvSpPr>
          <p:cNvPr id="24608" name="Rectangle 66"/>
          <p:cNvSpPr>
            <a:spLocks noChangeArrowheads="1"/>
          </p:cNvSpPr>
          <p:nvPr/>
        </p:nvSpPr>
        <p:spPr bwMode="auto">
          <a:xfrm>
            <a:off x="2325688" y="5059363"/>
            <a:ext cx="169862" cy="365125"/>
          </a:xfrm>
          <a:prstGeom prst="rect">
            <a:avLst/>
          </a:prstGeom>
          <a:noFill/>
          <a:ln w="9525">
            <a:noFill/>
            <a:miter lim="800000"/>
            <a:headEnd/>
            <a:tailEnd/>
          </a:ln>
        </p:spPr>
        <p:txBody>
          <a:bodyPr wrap="none" lIns="0" tIns="0" rIns="0" bIns="0">
            <a:spAutoFit/>
          </a:bodyPr>
          <a:lstStyle/>
          <a:p>
            <a:pPr eaLnBrk="0" hangingPunct="0"/>
            <a:r>
              <a:rPr lang="en-US" b="1">
                <a:latin typeface="Arial" charset="0"/>
              </a:rPr>
              <a:t>3</a:t>
            </a:r>
          </a:p>
        </p:txBody>
      </p:sp>
      <p:sp>
        <p:nvSpPr>
          <p:cNvPr id="24609" name="Rectangle 67"/>
          <p:cNvSpPr>
            <a:spLocks noChangeArrowheads="1"/>
          </p:cNvSpPr>
          <p:nvPr/>
        </p:nvSpPr>
        <p:spPr bwMode="auto">
          <a:xfrm>
            <a:off x="2324100" y="4579938"/>
            <a:ext cx="169863" cy="365125"/>
          </a:xfrm>
          <a:prstGeom prst="rect">
            <a:avLst/>
          </a:prstGeom>
          <a:noFill/>
          <a:ln w="9525">
            <a:noFill/>
            <a:miter lim="800000"/>
            <a:headEnd/>
            <a:tailEnd/>
          </a:ln>
        </p:spPr>
        <p:txBody>
          <a:bodyPr wrap="none" lIns="0" tIns="0" rIns="0" bIns="0">
            <a:spAutoFit/>
          </a:bodyPr>
          <a:lstStyle/>
          <a:p>
            <a:pPr eaLnBrk="0" hangingPunct="0"/>
            <a:r>
              <a:rPr lang="en-US" b="1">
                <a:latin typeface="Arial" charset="0"/>
              </a:rPr>
              <a:t>1</a:t>
            </a:r>
          </a:p>
        </p:txBody>
      </p:sp>
      <p:sp>
        <p:nvSpPr>
          <p:cNvPr id="24610" name="Rectangle 68"/>
          <p:cNvSpPr>
            <a:spLocks noChangeArrowheads="1"/>
          </p:cNvSpPr>
          <p:nvPr/>
        </p:nvSpPr>
        <p:spPr bwMode="auto">
          <a:xfrm>
            <a:off x="1984375" y="4754563"/>
            <a:ext cx="166688" cy="365125"/>
          </a:xfrm>
          <a:prstGeom prst="rect">
            <a:avLst/>
          </a:prstGeom>
          <a:noFill/>
          <a:ln w="9525">
            <a:noFill/>
            <a:miter lim="800000"/>
            <a:headEnd/>
            <a:tailEnd/>
          </a:ln>
        </p:spPr>
        <p:txBody>
          <a:bodyPr wrap="none" lIns="0" tIns="0" rIns="0" bIns="0">
            <a:spAutoFit/>
          </a:bodyPr>
          <a:lstStyle/>
          <a:p>
            <a:pPr eaLnBrk="0" hangingPunct="0"/>
            <a:r>
              <a:rPr lang="en-US" b="1">
                <a:latin typeface="Symbol" pitchFamily="18" charset="2"/>
              </a:rPr>
              <a:t>»</a:t>
            </a:r>
          </a:p>
        </p:txBody>
      </p:sp>
      <p:sp>
        <p:nvSpPr>
          <p:cNvPr id="24611" name="Rectangle 69"/>
          <p:cNvSpPr>
            <a:spLocks noChangeArrowheads="1"/>
          </p:cNvSpPr>
          <p:nvPr/>
        </p:nvSpPr>
        <p:spPr bwMode="auto">
          <a:xfrm>
            <a:off x="1657350" y="5173663"/>
            <a:ext cx="169863" cy="244475"/>
          </a:xfrm>
          <a:prstGeom prst="rect">
            <a:avLst/>
          </a:prstGeom>
          <a:noFill/>
          <a:ln w="9525">
            <a:noFill/>
            <a:miter lim="800000"/>
            <a:headEnd/>
            <a:tailEnd/>
          </a:ln>
        </p:spPr>
        <p:txBody>
          <a:bodyPr wrap="none" lIns="0" tIns="0" rIns="0" bIns="0">
            <a:spAutoFit/>
          </a:bodyPr>
          <a:lstStyle/>
          <a:p>
            <a:pPr eaLnBrk="0" hangingPunct="0"/>
            <a:r>
              <a:rPr lang="en-US" b="1" i="1" baseline="-25000">
                <a:latin typeface="Arial" charset="0"/>
              </a:rPr>
              <a:t>el</a:t>
            </a:r>
            <a:endParaRPr lang="en-US" b="1" baseline="-25000">
              <a:latin typeface="Arial" charset="0"/>
            </a:endParaRPr>
          </a:p>
        </p:txBody>
      </p:sp>
      <p:sp>
        <p:nvSpPr>
          <p:cNvPr id="24612" name="Rectangle 70"/>
          <p:cNvSpPr>
            <a:spLocks noChangeArrowheads="1"/>
          </p:cNvSpPr>
          <p:nvPr/>
        </p:nvSpPr>
        <p:spPr bwMode="auto">
          <a:xfrm>
            <a:off x="1746250" y="4622800"/>
            <a:ext cx="84138" cy="365125"/>
          </a:xfrm>
          <a:prstGeom prst="rect">
            <a:avLst/>
          </a:prstGeom>
          <a:noFill/>
          <a:ln w="9525">
            <a:noFill/>
            <a:miter lim="800000"/>
            <a:headEnd/>
            <a:tailEnd/>
          </a:ln>
        </p:spPr>
        <p:txBody>
          <a:bodyPr wrap="none" lIns="0" tIns="0" rIns="0" bIns="0">
            <a:spAutoFit/>
          </a:bodyPr>
          <a:lstStyle/>
          <a:p>
            <a:pPr eaLnBrk="0" hangingPunct="0"/>
            <a:r>
              <a:rPr lang="en-US" b="1" i="1">
                <a:latin typeface="Arial" charset="0"/>
              </a:rPr>
              <a:t>j</a:t>
            </a:r>
            <a:endParaRPr lang="en-US" b="1">
              <a:latin typeface="Arial" charset="0"/>
            </a:endParaRPr>
          </a:p>
        </p:txBody>
      </p:sp>
      <p:sp>
        <p:nvSpPr>
          <p:cNvPr id="24613" name="Line 71"/>
          <p:cNvSpPr>
            <a:spLocks noChangeShapeType="1"/>
          </p:cNvSpPr>
          <p:nvPr/>
        </p:nvSpPr>
        <p:spPr bwMode="auto">
          <a:xfrm>
            <a:off x="3262313" y="4976813"/>
            <a:ext cx="481012" cy="0"/>
          </a:xfrm>
          <a:prstGeom prst="line">
            <a:avLst/>
          </a:prstGeom>
          <a:noFill/>
          <a:ln w="38100">
            <a:solidFill>
              <a:schemeClr val="tx1"/>
            </a:solidFill>
            <a:round/>
            <a:headEnd/>
            <a:tailEnd/>
          </a:ln>
        </p:spPr>
        <p:txBody>
          <a:bodyPr/>
          <a:lstStyle/>
          <a:p>
            <a:endParaRPr lang="en-US"/>
          </a:p>
        </p:txBody>
      </p:sp>
      <p:sp>
        <p:nvSpPr>
          <p:cNvPr id="24614" name="Rectangle 72"/>
          <p:cNvSpPr>
            <a:spLocks noChangeArrowheads="1"/>
          </p:cNvSpPr>
          <p:nvPr/>
        </p:nvSpPr>
        <p:spPr bwMode="auto">
          <a:xfrm>
            <a:off x="4043363" y="5027613"/>
            <a:ext cx="846137" cy="365125"/>
          </a:xfrm>
          <a:prstGeom prst="rect">
            <a:avLst/>
          </a:prstGeom>
          <a:noFill/>
          <a:ln w="9525">
            <a:noFill/>
            <a:miter lim="800000"/>
            <a:headEnd/>
            <a:tailEnd/>
          </a:ln>
        </p:spPr>
        <p:txBody>
          <a:bodyPr wrap="none" lIns="0" tIns="0" rIns="0" bIns="0">
            <a:spAutoFit/>
          </a:bodyPr>
          <a:lstStyle/>
          <a:p>
            <a:pPr eaLnBrk="0" hangingPunct="0"/>
            <a:r>
              <a:rPr lang="en-US" b="1">
                <a:latin typeface="Arial" charset="0"/>
              </a:rPr>
              <a:t>30</a:t>
            </a:r>
            <a:r>
              <a:rPr lang="en-US" b="1">
                <a:latin typeface="Arial" charset="0"/>
                <a:sym typeface="Symbol" pitchFamily="18" charset="2"/>
              </a:rPr>
              <a:t></a:t>
            </a:r>
            <a:r>
              <a:rPr lang="en-US" b="1">
                <a:latin typeface="Arial" charset="0"/>
              </a:rPr>
              <a:t>40</a:t>
            </a:r>
          </a:p>
        </p:txBody>
      </p:sp>
      <p:sp>
        <p:nvSpPr>
          <p:cNvPr id="24615" name="Rectangle 73"/>
          <p:cNvSpPr>
            <a:spLocks noChangeArrowheads="1"/>
          </p:cNvSpPr>
          <p:nvPr/>
        </p:nvSpPr>
        <p:spPr bwMode="auto">
          <a:xfrm>
            <a:off x="4405313" y="4548188"/>
            <a:ext cx="169862" cy="365125"/>
          </a:xfrm>
          <a:prstGeom prst="rect">
            <a:avLst/>
          </a:prstGeom>
          <a:noFill/>
          <a:ln w="9525">
            <a:noFill/>
            <a:miter lim="800000"/>
            <a:headEnd/>
            <a:tailEnd/>
          </a:ln>
        </p:spPr>
        <p:txBody>
          <a:bodyPr wrap="none" lIns="0" tIns="0" rIns="0" bIns="0">
            <a:spAutoFit/>
          </a:bodyPr>
          <a:lstStyle/>
          <a:p>
            <a:pPr eaLnBrk="0" hangingPunct="0"/>
            <a:r>
              <a:rPr lang="en-US" b="1">
                <a:latin typeface="Arial" charset="0"/>
              </a:rPr>
              <a:t>1</a:t>
            </a:r>
          </a:p>
        </p:txBody>
      </p:sp>
      <p:sp>
        <p:nvSpPr>
          <p:cNvPr id="24616" name="Rectangle 74"/>
          <p:cNvSpPr>
            <a:spLocks noChangeArrowheads="1"/>
          </p:cNvSpPr>
          <p:nvPr/>
        </p:nvSpPr>
        <p:spPr bwMode="auto">
          <a:xfrm>
            <a:off x="3787775" y="4722813"/>
            <a:ext cx="166688" cy="365125"/>
          </a:xfrm>
          <a:prstGeom prst="rect">
            <a:avLst/>
          </a:prstGeom>
          <a:noFill/>
          <a:ln w="9525">
            <a:noFill/>
            <a:miter lim="800000"/>
            <a:headEnd/>
            <a:tailEnd/>
          </a:ln>
        </p:spPr>
        <p:txBody>
          <a:bodyPr wrap="none" lIns="0" tIns="0" rIns="0" bIns="0">
            <a:spAutoFit/>
          </a:bodyPr>
          <a:lstStyle/>
          <a:p>
            <a:pPr eaLnBrk="0" hangingPunct="0"/>
            <a:r>
              <a:rPr lang="en-US" b="1">
                <a:latin typeface="Symbol" pitchFamily="18" charset="2"/>
              </a:rPr>
              <a:t>»</a:t>
            </a:r>
          </a:p>
        </p:txBody>
      </p:sp>
      <p:sp>
        <p:nvSpPr>
          <p:cNvPr id="24617" name="Rectangle 75"/>
          <p:cNvSpPr>
            <a:spLocks noChangeArrowheads="1"/>
          </p:cNvSpPr>
          <p:nvPr/>
        </p:nvSpPr>
        <p:spPr bwMode="auto">
          <a:xfrm>
            <a:off x="3454400" y="5141913"/>
            <a:ext cx="169863" cy="244475"/>
          </a:xfrm>
          <a:prstGeom prst="rect">
            <a:avLst/>
          </a:prstGeom>
          <a:noFill/>
          <a:ln w="9525">
            <a:noFill/>
            <a:miter lim="800000"/>
            <a:headEnd/>
            <a:tailEnd/>
          </a:ln>
        </p:spPr>
        <p:txBody>
          <a:bodyPr wrap="none" lIns="0" tIns="0" rIns="0" bIns="0">
            <a:spAutoFit/>
          </a:bodyPr>
          <a:lstStyle/>
          <a:p>
            <a:pPr eaLnBrk="0" hangingPunct="0"/>
            <a:r>
              <a:rPr lang="en-US" b="1" i="1" baseline="-25000">
                <a:latin typeface="Arial" charset="0"/>
              </a:rPr>
              <a:t>el</a:t>
            </a:r>
            <a:endParaRPr lang="en-US" b="1" baseline="-25000">
              <a:latin typeface="Arial" charset="0"/>
            </a:endParaRPr>
          </a:p>
        </p:txBody>
      </p:sp>
      <p:sp>
        <p:nvSpPr>
          <p:cNvPr id="24618" name="Rectangle 76"/>
          <p:cNvSpPr>
            <a:spLocks noChangeArrowheads="1"/>
          </p:cNvSpPr>
          <p:nvPr/>
        </p:nvSpPr>
        <p:spPr bwMode="auto">
          <a:xfrm>
            <a:off x="3452813" y="4568825"/>
            <a:ext cx="236537" cy="244475"/>
          </a:xfrm>
          <a:prstGeom prst="rect">
            <a:avLst/>
          </a:prstGeom>
          <a:noFill/>
          <a:ln w="9525">
            <a:noFill/>
            <a:miter lim="800000"/>
            <a:headEnd/>
            <a:tailEnd/>
          </a:ln>
        </p:spPr>
        <p:txBody>
          <a:bodyPr wrap="none" lIns="0" tIns="0" rIns="0" bIns="0">
            <a:spAutoFit/>
          </a:bodyPr>
          <a:lstStyle/>
          <a:p>
            <a:pPr eaLnBrk="0" hangingPunct="0"/>
            <a:r>
              <a:rPr lang="en-US" b="1" i="1" baseline="-25000">
                <a:latin typeface="Arial" charset="0"/>
              </a:rPr>
              <a:t>ox</a:t>
            </a:r>
            <a:endParaRPr lang="en-US" b="1" baseline="-25000">
              <a:latin typeface="Arial" charset="0"/>
            </a:endParaRPr>
          </a:p>
        </p:txBody>
      </p:sp>
      <p:sp>
        <p:nvSpPr>
          <p:cNvPr id="24619" name="Rectangle 77"/>
          <p:cNvSpPr>
            <a:spLocks noChangeArrowheads="1"/>
          </p:cNvSpPr>
          <p:nvPr/>
        </p:nvSpPr>
        <p:spPr bwMode="auto">
          <a:xfrm>
            <a:off x="3306763" y="5027613"/>
            <a:ext cx="185737" cy="365125"/>
          </a:xfrm>
          <a:prstGeom prst="rect">
            <a:avLst/>
          </a:prstGeom>
          <a:noFill/>
          <a:ln w="9525">
            <a:noFill/>
            <a:miter lim="800000"/>
            <a:headEnd/>
            <a:tailEnd/>
          </a:ln>
        </p:spPr>
        <p:txBody>
          <a:bodyPr wrap="none" lIns="0" tIns="0" rIns="0" bIns="0">
            <a:spAutoFit/>
          </a:bodyPr>
          <a:lstStyle/>
          <a:p>
            <a:pPr eaLnBrk="0" hangingPunct="0"/>
            <a:r>
              <a:rPr lang="en-US" b="1" i="1">
                <a:latin typeface="Arial" charset="0"/>
              </a:rPr>
              <a:t>L</a:t>
            </a:r>
            <a:endParaRPr lang="en-US" b="1">
              <a:latin typeface="Arial" charset="0"/>
            </a:endParaRPr>
          </a:p>
        </p:txBody>
      </p:sp>
      <p:sp>
        <p:nvSpPr>
          <p:cNvPr id="24620" name="Rectangle 78"/>
          <p:cNvSpPr>
            <a:spLocks noChangeArrowheads="1"/>
          </p:cNvSpPr>
          <p:nvPr/>
        </p:nvSpPr>
        <p:spPr bwMode="auto">
          <a:xfrm>
            <a:off x="3243263" y="4508500"/>
            <a:ext cx="219075" cy="365125"/>
          </a:xfrm>
          <a:prstGeom prst="rect">
            <a:avLst/>
          </a:prstGeom>
          <a:noFill/>
          <a:ln w="9525">
            <a:noFill/>
            <a:miter lim="800000"/>
            <a:headEnd/>
            <a:tailEnd/>
          </a:ln>
        </p:spPr>
        <p:txBody>
          <a:bodyPr lIns="0" tIns="0" rIns="0" bIns="0">
            <a:spAutoFit/>
          </a:bodyPr>
          <a:lstStyle/>
          <a:p>
            <a:pPr eaLnBrk="0" hangingPunct="0"/>
            <a:r>
              <a:rPr lang="en-US" b="1" i="1">
                <a:latin typeface="Arial" charset="0"/>
              </a:rPr>
              <a:t>T</a:t>
            </a:r>
            <a:endParaRPr lang="en-US" b="1">
              <a:latin typeface="Arial" charset="0"/>
            </a:endParaRPr>
          </a:p>
        </p:txBody>
      </p:sp>
      <p:sp>
        <p:nvSpPr>
          <p:cNvPr id="24621" name="Line 79"/>
          <p:cNvSpPr>
            <a:spLocks noChangeShapeType="1"/>
          </p:cNvSpPr>
          <p:nvPr/>
        </p:nvSpPr>
        <p:spPr bwMode="auto">
          <a:xfrm>
            <a:off x="5510213" y="5008563"/>
            <a:ext cx="652462" cy="0"/>
          </a:xfrm>
          <a:prstGeom prst="line">
            <a:avLst/>
          </a:prstGeom>
          <a:noFill/>
          <a:ln w="38100">
            <a:solidFill>
              <a:schemeClr val="tx1"/>
            </a:solidFill>
            <a:round/>
            <a:headEnd/>
            <a:tailEnd/>
          </a:ln>
        </p:spPr>
        <p:txBody>
          <a:bodyPr/>
          <a:lstStyle/>
          <a:p>
            <a:endParaRPr lang="en-US"/>
          </a:p>
        </p:txBody>
      </p:sp>
      <p:sp>
        <p:nvSpPr>
          <p:cNvPr id="24622" name="Line 80"/>
          <p:cNvSpPr>
            <a:spLocks noChangeShapeType="1"/>
          </p:cNvSpPr>
          <p:nvPr/>
        </p:nvSpPr>
        <p:spPr bwMode="auto">
          <a:xfrm flipV="1">
            <a:off x="6454775" y="5013325"/>
            <a:ext cx="269875" cy="0"/>
          </a:xfrm>
          <a:prstGeom prst="line">
            <a:avLst/>
          </a:prstGeom>
          <a:noFill/>
          <a:ln w="38100">
            <a:solidFill>
              <a:schemeClr val="tx1"/>
            </a:solidFill>
            <a:round/>
            <a:headEnd/>
            <a:tailEnd/>
          </a:ln>
        </p:spPr>
        <p:txBody>
          <a:bodyPr/>
          <a:lstStyle/>
          <a:p>
            <a:endParaRPr lang="en-US"/>
          </a:p>
        </p:txBody>
      </p:sp>
      <p:sp>
        <p:nvSpPr>
          <p:cNvPr id="24623" name="Rectangle 81"/>
          <p:cNvSpPr>
            <a:spLocks noChangeArrowheads="1"/>
          </p:cNvSpPr>
          <p:nvPr/>
        </p:nvSpPr>
        <p:spPr bwMode="auto">
          <a:xfrm>
            <a:off x="6615113" y="4797425"/>
            <a:ext cx="168275" cy="365125"/>
          </a:xfrm>
          <a:prstGeom prst="rect">
            <a:avLst/>
          </a:prstGeom>
          <a:noFill/>
          <a:ln w="9525">
            <a:noFill/>
            <a:miter lim="800000"/>
            <a:headEnd/>
            <a:tailEnd/>
          </a:ln>
        </p:spPr>
        <p:txBody>
          <a:bodyPr wrap="none" lIns="0" tIns="0" rIns="0" bIns="0">
            <a:spAutoFit/>
          </a:bodyPr>
          <a:lstStyle/>
          <a:p>
            <a:pPr eaLnBrk="0" hangingPunct="0"/>
            <a:r>
              <a:rPr lang="en-US" b="1">
                <a:latin typeface="Arial" charset="0"/>
              </a:rPr>
              <a:t>  </a:t>
            </a:r>
          </a:p>
        </p:txBody>
      </p:sp>
      <p:sp>
        <p:nvSpPr>
          <p:cNvPr id="24624" name="Rectangle 82"/>
          <p:cNvSpPr>
            <a:spLocks noChangeArrowheads="1"/>
          </p:cNvSpPr>
          <p:nvPr/>
        </p:nvSpPr>
        <p:spPr bwMode="auto">
          <a:xfrm>
            <a:off x="6537325" y="5064125"/>
            <a:ext cx="169863" cy="365125"/>
          </a:xfrm>
          <a:prstGeom prst="rect">
            <a:avLst/>
          </a:prstGeom>
          <a:noFill/>
          <a:ln w="9525">
            <a:noFill/>
            <a:miter lim="800000"/>
            <a:headEnd/>
            <a:tailEnd/>
          </a:ln>
        </p:spPr>
        <p:txBody>
          <a:bodyPr wrap="none" lIns="0" tIns="0" rIns="0" bIns="0">
            <a:spAutoFit/>
          </a:bodyPr>
          <a:lstStyle/>
          <a:p>
            <a:pPr eaLnBrk="0" hangingPunct="0"/>
            <a:r>
              <a:rPr lang="en-US" b="1">
                <a:latin typeface="Arial" charset="0"/>
              </a:rPr>
              <a:t>3</a:t>
            </a:r>
          </a:p>
        </p:txBody>
      </p:sp>
      <p:sp>
        <p:nvSpPr>
          <p:cNvPr id="24625" name="Rectangle 83"/>
          <p:cNvSpPr>
            <a:spLocks noChangeArrowheads="1"/>
          </p:cNvSpPr>
          <p:nvPr/>
        </p:nvSpPr>
        <p:spPr bwMode="auto">
          <a:xfrm>
            <a:off x="6535738" y="4584700"/>
            <a:ext cx="169862" cy="365125"/>
          </a:xfrm>
          <a:prstGeom prst="rect">
            <a:avLst/>
          </a:prstGeom>
          <a:noFill/>
          <a:ln w="9525">
            <a:noFill/>
            <a:miter lim="800000"/>
            <a:headEnd/>
            <a:tailEnd/>
          </a:ln>
        </p:spPr>
        <p:txBody>
          <a:bodyPr wrap="none" lIns="0" tIns="0" rIns="0" bIns="0">
            <a:spAutoFit/>
          </a:bodyPr>
          <a:lstStyle/>
          <a:p>
            <a:pPr eaLnBrk="0" hangingPunct="0"/>
            <a:r>
              <a:rPr lang="en-US" b="1">
                <a:latin typeface="Arial" charset="0"/>
              </a:rPr>
              <a:t>1</a:t>
            </a:r>
          </a:p>
        </p:txBody>
      </p:sp>
      <p:sp>
        <p:nvSpPr>
          <p:cNvPr id="24626" name="Rectangle 84"/>
          <p:cNvSpPr>
            <a:spLocks noChangeArrowheads="1"/>
          </p:cNvSpPr>
          <p:nvPr/>
        </p:nvSpPr>
        <p:spPr bwMode="auto">
          <a:xfrm>
            <a:off x="6219825" y="4759325"/>
            <a:ext cx="166688" cy="365125"/>
          </a:xfrm>
          <a:prstGeom prst="rect">
            <a:avLst/>
          </a:prstGeom>
          <a:noFill/>
          <a:ln w="9525">
            <a:noFill/>
            <a:miter lim="800000"/>
            <a:headEnd/>
            <a:tailEnd/>
          </a:ln>
        </p:spPr>
        <p:txBody>
          <a:bodyPr wrap="none" lIns="0" tIns="0" rIns="0" bIns="0">
            <a:spAutoFit/>
          </a:bodyPr>
          <a:lstStyle/>
          <a:p>
            <a:pPr eaLnBrk="0" hangingPunct="0"/>
            <a:r>
              <a:rPr lang="en-US" b="1">
                <a:latin typeface="Symbol" pitchFamily="18" charset="2"/>
              </a:rPr>
              <a:t>»</a:t>
            </a:r>
          </a:p>
        </p:txBody>
      </p:sp>
      <p:sp>
        <p:nvSpPr>
          <p:cNvPr id="24627" name="Rectangle 85"/>
          <p:cNvSpPr>
            <a:spLocks noChangeArrowheads="1"/>
          </p:cNvSpPr>
          <p:nvPr/>
        </p:nvSpPr>
        <p:spPr bwMode="auto">
          <a:xfrm>
            <a:off x="5767388" y="5173663"/>
            <a:ext cx="169862" cy="244475"/>
          </a:xfrm>
          <a:prstGeom prst="rect">
            <a:avLst/>
          </a:prstGeom>
          <a:noFill/>
          <a:ln w="9525">
            <a:noFill/>
            <a:miter lim="800000"/>
            <a:headEnd/>
            <a:tailEnd/>
          </a:ln>
        </p:spPr>
        <p:txBody>
          <a:bodyPr wrap="none" lIns="0" tIns="0" rIns="0" bIns="0">
            <a:spAutoFit/>
          </a:bodyPr>
          <a:lstStyle/>
          <a:p>
            <a:pPr eaLnBrk="0" hangingPunct="0"/>
            <a:r>
              <a:rPr lang="en-US" b="1" i="1" baseline="-25000">
                <a:latin typeface="Arial" charset="0"/>
              </a:rPr>
              <a:t>el</a:t>
            </a:r>
            <a:endParaRPr lang="en-US" b="1" baseline="-25000">
              <a:latin typeface="Arial" charset="0"/>
            </a:endParaRPr>
          </a:p>
        </p:txBody>
      </p:sp>
      <p:sp>
        <p:nvSpPr>
          <p:cNvPr id="24628" name="Rectangle 86"/>
          <p:cNvSpPr>
            <a:spLocks noChangeArrowheads="1"/>
          </p:cNvSpPr>
          <p:nvPr/>
        </p:nvSpPr>
        <p:spPr bwMode="auto">
          <a:xfrm>
            <a:off x="5665788" y="4622800"/>
            <a:ext cx="360362" cy="244475"/>
          </a:xfrm>
          <a:prstGeom prst="rect">
            <a:avLst/>
          </a:prstGeom>
          <a:noFill/>
          <a:ln w="9525">
            <a:noFill/>
            <a:miter lim="800000"/>
            <a:headEnd/>
            <a:tailEnd/>
          </a:ln>
        </p:spPr>
        <p:txBody>
          <a:bodyPr wrap="none" lIns="0" tIns="0" rIns="0" bIns="0">
            <a:spAutoFit/>
          </a:bodyPr>
          <a:lstStyle/>
          <a:p>
            <a:pPr eaLnBrk="0" hangingPunct="0"/>
            <a:r>
              <a:rPr lang="en-US" b="1" i="1" baseline="-25000">
                <a:latin typeface="Arial" charset="0"/>
              </a:rPr>
              <a:t>dep</a:t>
            </a:r>
            <a:endParaRPr lang="en-US" b="1" baseline="-25000">
              <a:latin typeface="Arial" charset="0"/>
            </a:endParaRPr>
          </a:p>
        </p:txBody>
      </p:sp>
      <p:sp>
        <p:nvSpPr>
          <p:cNvPr id="24629" name="Rectangle 87"/>
          <p:cNvSpPr>
            <a:spLocks noChangeArrowheads="1"/>
          </p:cNvSpPr>
          <p:nvPr/>
        </p:nvSpPr>
        <p:spPr bwMode="auto">
          <a:xfrm>
            <a:off x="5616575" y="5059363"/>
            <a:ext cx="185738" cy="365125"/>
          </a:xfrm>
          <a:prstGeom prst="rect">
            <a:avLst/>
          </a:prstGeom>
          <a:noFill/>
          <a:ln w="9525">
            <a:noFill/>
            <a:miter lim="800000"/>
            <a:headEnd/>
            <a:tailEnd/>
          </a:ln>
        </p:spPr>
        <p:txBody>
          <a:bodyPr wrap="none" lIns="0" tIns="0" rIns="0" bIns="0">
            <a:spAutoFit/>
          </a:bodyPr>
          <a:lstStyle/>
          <a:p>
            <a:pPr eaLnBrk="0" hangingPunct="0"/>
            <a:r>
              <a:rPr lang="en-US" b="1" i="1">
                <a:latin typeface="Arial" charset="0"/>
              </a:rPr>
              <a:t>L</a:t>
            </a:r>
            <a:endParaRPr lang="en-US" b="1">
              <a:latin typeface="Arial" charset="0"/>
            </a:endParaRPr>
          </a:p>
        </p:txBody>
      </p:sp>
      <p:sp>
        <p:nvSpPr>
          <p:cNvPr id="24630" name="Rectangle 88"/>
          <p:cNvSpPr>
            <a:spLocks noChangeArrowheads="1"/>
          </p:cNvSpPr>
          <p:nvPr/>
        </p:nvSpPr>
        <p:spPr bwMode="auto">
          <a:xfrm>
            <a:off x="5527675" y="4508500"/>
            <a:ext cx="185738" cy="365125"/>
          </a:xfrm>
          <a:prstGeom prst="rect">
            <a:avLst/>
          </a:prstGeom>
          <a:noFill/>
          <a:ln w="9525">
            <a:noFill/>
            <a:miter lim="800000"/>
            <a:headEnd/>
            <a:tailEnd/>
          </a:ln>
        </p:spPr>
        <p:txBody>
          <a:bodyPr wrap="none" lIns="0" tIns="0" rIns="0" bIns="0">
            <a:spAutoFit/>
          </a:bodyPr>
          <a:lstStyle/>
          <a:p>
            <a:pPr eaLnBrk="0" hangingPunct="0"/>
            <a:r>
              <a:rPr lang="en-US" b="1" i="1">
                <a:latin typeface="Arial" charset="0"/>
              </a:rPr>
              <a:t>T</a:t>
            </a:r>
            <a:endParaRPr lang="en-US" b="1">
              <a:latin typeface="Arial" charset="0"/>
            </a:endParaRPr>
          </a:p>
        </p:txBody>
      </p:sp>
      <p:sp>
        <p:nvSpPr>
          <p:cNvPr id="24631" name="Rectangle 89"/>
          <p:cNvSpPr>
            <a:spLocks noChangeArrowheads="1"/>
          </p:cNvSpPr>
          <p:nvPr/>
        </p:nvSpPr>
        <p:spPr bwMode="auto">
          <a:xfrm>
            <a:off x="1504950" y="5059363"/>
            <a:ext cx="185738" cy="365125"/>
          </a:xfrm>
          <a:prstGeom prst="rect">
            <a:avLst/>
          </a:prstGeom>
          <a:noFill/>
          <a:ln w="9525">
            <a:noFill/>
            <a:miter lim="800000"/>
            <a:headEnd/>
            <a:tailEnd/>
          </a:ln>
        </p:spPr>
        <p:txBody>
          <a:bodyPr wrap="none" lIns="0" tIns="0" rIns="0" bIns="0">
            <a:spAutoFit/>
          </a:bodyPr>
          <a:lstStyle/>
          <a:p>
            <a:pPr eaLnBrk="0" hangingPunct="0"/>
            <a:r>
              <a:rPr lang="en-US" b="1" i="1">
                <a:latin typeface="Arial" charset="0"/>
              </a:rPr>
              <a:t>L</a:t>
            </a:r>
            <a:endParaRPr lang="en-US" b="1">
              <a:latin typeface="Arial" charset="0"/>
            </a:endParaRPr>
          </a:p>
        </p:txBody>
      </p:sp>
      <p:sp>
        <p:nvSpPr>
          <p:cNvPr id="24632" name="Rectangle 90"/>
          <p:cNvSpPr>
            <a:spLocks noChangeArrowheads="1"/>
          </p:cNvSpPr>
          <p:nvPr/>
        </p:nvSpPr>
        <p:spPr bwMode="auto">
          <a:xfrm>
            <a:off x="1571625" y="4524375"/>
            <a:ext cx="203200" cy="365125"/>
          </a:xfrm>
          <a:prstGeom prst="rect">
            <a:avLst/>
          </a:prstGeom>
          <a:noFill/>
          <a:ln w="9525">
            <a:noFill/>
            <a:miter lim="800000"/>
            <a:headEnd/>
            <a:tailEnd/>
          </a:ln>
        </p:spPr>
        <p:txBody>
          <a:bodyPr wrap="none" lIns="0" tIns="0" rIns="0" bIns="0">
            <a:spAutoFit/>
          </a:bodyPr>
          <a:lstStyle/>
          <a:p>
            <a:pPr eaLnBrk="0" hangingPunct="0"/>
            <a:r>
              <a:rPr lang="en-US" b="1" i="1">
                <a:latin typeface="Arial" charset="0"/>
              </a:rPr>
              <a:t>X</a:t>
            </a:r>
            <a:endParaRPr lang="en-US" b="1">
              <a:latin typeface="Arial" charset="0"/>
            </a:endParaRPr>
          </a:p>
        </p:txBody>
      </p:sp>
      <p:sp>
        <p:nvSpPr>
          <p:cNvPr id="24633" name="Rectangle 91"/>
          <p:cNvSpPr>
            <a:spLocks noChangeArrowheads="1"/>
          </p:cNvSpPr>
          <p:nvPr/>
        </p:nvSpPr>
        <p:spPr bwMode="auto">
          <a:xfrm>
            <a:off x="1281113" y="4508500"/>
            <a:ext cx="7467600" cy="1030288"/>
          </a:xfrm>
          <a:prstGeom prst="rect">
            <a:avLst/>
          </a:prstGeom>
          <a:noFill/>
          <a:ln w="28575">
            <a:solidFill>
              <a:schemeClr val="accent2"/>
            </a:solidFill>
            <a:miter lim="800000"/>
            <a:headEnd/>
            <a:tailEnd/>
          </a:ln>
        </p:spPr>
        <p:txBody>
          <a:bodyPr wrap="none" anchor="ctr"/>
          <a:lstStyle/>
          <a:p>
            <a:endParaRPr lang="en-US"/>
          </a:p>
        </p:txBody>
      </p:sp>
      <p:sp>
        <p:nvSpPr>
          <p:cNvPr id="24634" name="Line 92"/>
          <p:cNvSpPr>
            <a:spLocks noChangeShapeType="1"/>
          </p:cNvSpPr>
          <p:nvPr/>
        </p:nvSpPr>
        <p:spPr bwMode="auto">
          <a:xfrm>
            <a:off x="7262813" y="5008563"/>
            <a:ext cx="652462" cy="0"/>
          </a:xfrm>
          <a:prstGeom prst="line">
            <a:avLst/>
          </a:prstGeom>
          <a:noFill/>
          <a:ln w="38100">
            <a:solidFill>
              <a:schemeClr val="tx1"/>
            </a:solidFill>
            <a:round/>
            <a:headEnd/>
            <a:tailEnd/>
          </a:ln>
        </p:spPr>
        <p:txBody>
          <a:bodyPr/>
          <a:lstStyle/>
          <a:p>
            <a:endParaRPr lang="en-US"/>
          </a:p>
        </p:txBody>
      </p:sp>
      <p:sp>
        <p:nvSpPr>
          <p:cNvPr id="24635" name="Line 93"/>
          <p:cNvSpPr>
            <a:spLocks noChangeShapeType="1"/>
          </p:cNvSpPr>
          <p:nvPr/>
        </p:nvSpPr>
        <p:spPr bwMode="auto">
          <a:xfrm flipV="1">
            <a:off x="8207375" y="5013325"/>
            <a:ext cx="269875" cy="0"/>
          </a:xfrm>
          <a:prstGeom prst="line">
            <a:avLst/>
          </a:prstGeom>
          <a:noFill/>
          <a:ln w="38100">
            <a:solidFill>
              <a:schemeClr val="tx1"/>
            </a:solidFill>
            <a:round/>
            <a:headEnd/>
            <a:tailEnd/>
          </a:ln>
        </p:spPr>
        <p:txBody>
          <a:bodyPr/>
          <a:lstStyle/>
          <a:p>
            <a:endParaRPr lang="en-US"/>
          </a:p>
        </p:txBody>
      </p:sp>
      <p:sp>
        <p:nvSpPr>
          <p:cNvPr id="24636" name="Rectangle 94"/>
          <p:cNvSpPr>
            <a:spLocks noChangeArrowheads="1"/>
          </p:cNvSpPr>
          <p:nvPr/>
        </p:nvSpPr>
        <p:spPr bwMode="auto">
          <a:xfrm>
            <a:off x="8367713" y="4797425"/>
            <a:ext cx="168275" cy="365125"/>
          </a:xfrm>
          <a:prstGeom prst="rect">
            <a:avLst/>
          </a:prstGeom>
          <a:noFill/>
          <a:ln w="9525">
            <a:noFill/>
            <a:miter lim="800000"/>
            <a:headEnd/>
            <a:tailEnd/>
          </a:ln>
        </p:spPr>
        <p:txBody>
          <a:bodyPr wrap="none" lIns="0" tIns="0" rIns="0" bIns="0">
            <a:spAutoFit/>
          </a:bodyPr>
          <a:lstStyle/>
          <a:p>
            <a:pPr eaLnBrk="0" hangingPunct="0"/>
            <a:r>
              <a:rPr lang="en-US" b="1">
                <a:latin typeface="Arial" charset="0"/>
              </a:rPr>
              <a:t>  </a:t>
            </a:r>
          </a:p>
        </p:txBody>
      </p:sp>
      <p:sp>
        <p:nvSpPr>
          <p:cNvPr id="24637" name="Rectangle 95"/>
          <p:cNvSpPr>
            <a:spLocks noChangeArrowheads="1"/>
          </p:cNvSpPr>
          <p:nvPr/>
        </p:nvSpPr>
        <p:spPr bwMode="auto">
          <a:xfrm>
            <a:off x="8289925" y="5064125"/>
            <a:ext cx="169863" cy="365125"/>
          </a:xfrm>
          <a:prstGeom prst="rect">
            <a:avLst/>
          </a:prstGeom>
          <a:noFill/>
          <a:ln w="9525">
            <a:noFill/>
            <a:miter lim="800000"/>
            <a:headEnd/>
            <a:tailEnd/>
          </a:ln>
        </p:spPr>
        <p:txBody>
          <a:bodyPr wrap="none" lIns="0" tIns="0" rIns="0" bIns="0">
            <a:spAutoFit/>
          </a:bodyPr>
          <a:lstStyle/>
          <a:p>
            <a:pPr eaLnBrk="0" hangingPunct="0"/>
            <a:r>
              <a:rPr lang="en-US" b="1">
                <a:latin typeface="Arial" charset="0"/>
              </a:rPr>
              <a:t>5</a:t>
            </a:r>
          </a:p>
        </p:txBody>
      </p:sp>
      <p:sp>
        <p:nvSpPr>
          <p:cNvPr id="24638" name="Rectangle 96"/>
          <p:cNvSpPr>
            <a:spLocks noChangeArrowheads="1"/>
          </p:cNvSpPr>
          <p:nvPr/>
        </p:nvSpPr>
        <p:spPr bwMode="auto">
          <a:xfrm>
            <a:off x="8288338" y="4584700"/>
            <a:ext cx="169862" cy="365125"/>
          </a:xfrm>
          <a:prstGeom prst="rect">
            <a:avLst/>
          </a:prstGeom>
          <a:noFill/>
          <a:ln w="9525">
            <a:noFill/>
            <a:miter lim="800000"/>
            <a:headEnd/>
            <a:tailEnd/>
          </a:ln>
        </p:spPr>
        <p:txBody>
          <a:bodyPr wrap="none" lIns="0" tIns="0" rIns="0" bIns="0">
            <a:spAutoFit/>
          </a:bodyPr>
          <a:lstStyle/>
          <a:p>
            <a:pPr eaLnBrk="0" hangingPunct="0"/>
            <a:r>
              <a:rPr lang="en-US" b="1">
                <a:latin typeface="Arial" charset="0"/>
              </a:rPr>
              <a:t>1</a:t>
            </a:r>
          </a:p>
        </p:txBody>
      </p:sp>
      <p:sp>
        <p:nvSpPr>
          <p:cNvPr id="24639" name="Rectangle 97"/>
          <p:cNvSpPr>
            <a:spLocks noChangeArrowheads="1"/>
          </p:cNvSpPr>
          <p:nvPr/>
        </p:nvSpPr>
        <p:spPr bwMode="auto">
          <a:xfrm>
            <a:off x="7972425" y="4759325"/>
            <a:ext cx="166688" cy="365125"/>
          </a:xfrm>
          <a:prstGeom prst="rect">
            <a:avLst/>
          </a:prstGeom>
          <a:noFill/>
          <a:ln w="9525">
            <a:noFill/>
            <a:miter lim="800000"/>
            <a:headEnd/>
            <a:tailEnd/>
          </a:ln>
        </p:spPr>
        <p:txBody>
          <a:bodyPr wrap="none" lIns="0" tIns="0" rIns="0" bIns="0">
            <a:spAutoFit/>
          </a:bodyPr>
          <a:lstStyle/>
          <a:p>
            <a:pPr eaLnBrk="0" hangingPunct="0"/>
            <a:r>
              <a:rPr lang="en-US" b="1">
                <a:latin typeface="Symbol" pitchFamily="18" charset="2"/>
              </a:rPr>
              <a:t>»</a:t>
            </a:r>
          </a:p>
        </p:txBody>
      </p:sp>
      <p:sp>
        <p:nvSpPr>
          <p:cNvPr id="24640" name="Rectangle 98"/>
          <p:cNvSpPr>
            <a:spLocks noChangeArrowheads="1"/>
          </p:cNvSpPr>
          <p:nvPr/>
        </p:nvSpPr>
        <p:spPr bwMode="auto">
          <a:xfrm>
            <a:off x="7519988" y="5173663"/>
            <a:ext cx="247650" cy="244475"/>
          </a:xfrm>
          <a:prstGeom prst="rect">
            <a:avLst/>
          </a:prstGeom>
          <a:noFill/>
          <a:ln w="9525">
            <a:noFill/>
            <a:miter lim="800000"/>
            <a:headEnd/>
            <a:tailEnd/>
          </a:ln>
        </p:spPr>
        <p:txBody>
          <a:bodyPr wrap="none" lIns="0" tIns="0" rIns="0" bIns="0">
            <a:spAutoFit/>
          </a:bodyPr>
          <a:lstStyle/>
          <a:p>
            <a:pPr eaLnBrk="0" hangingPunct="0"/>
            <a:r>
              <a:rPr lang="en-US" b="1" i="1" baseline="-25000">
                <a:latin typeface="Arial" charset="0"/>
              </a:rPr>
              <a:t>dd</a:t>
            </a:r>
            <a:endParaRPr lang="en-US" b="1" baseline="-25000">
              <a:latin typeface="Arial" charset="0"/>
            </a:endParaRPr>
          </a:p>
        </p:txBody>
      </p:sp>
      <p:sp>
        <p:nvSpPr>
          <p:cNvPr id="24641" name="Rectangle 99"/>
          <p:cNvSpPr>
            <a:spLocks noChangeArrowheads="1"/>
          </p:cNvSpPr>
          <p:nvPr/>
        </p:nvSpPr>
        <p:spPr bwMode="auto">
          <a:xfrm>
            <a:off x="7418388" y="4622800"/>
            <a:ext cx="192087" cy="244475"/>
          </a:xfrm>
          <a:prstGeom prst="rect">
            <a:avLst/>
          </a:prstGeom>
          <a:noFill/>
          <a:ln w="9525">
            <a:noFill/>
            <a:miter lim="800000"/>
            <a:headEnd/>
            <a:tailEnd/>
          </a:ln>
        </p:spPr>
        <p:txBody>
          <a:bodyPr wrap="none" lIns="0" tIns="0" rIns="0" bIns="0">
            <a:spAutoFit/>
          </a:bodyPr>
          <a:lstStyle/>
          <a:p>
            <a:pPr eaLnBrk="0" hangingPunct="0"/>
            <a:r>
              <a:rPr lang="en-US" b="1" i="1" baseline="-25000">
                <a:latin typeface="Arial" charset="0"/>
              </a:rPr>
              <a:t>th</a:t>
            </a:r>
            <a:endParaRPr lang="en-US" b="1" baseline="-25000">
              <a:latin typeface="Arial" charset="0"/>
            </a:endParaRPr>
          </a:p>
        </p:txBody>
      </p:sp>
      <p:sp>
        <p:nvSpPr>
          <p:cNvPr id="24642" name="Rectangle 100"/>
          <p:cNvSpPr>
            <a:spLocks noChangeArrowheads="1"/>
          </p:cNvSpPr>
          <p:nvPr/>
        </p:nvSpPr>
        <p:spPr bwMode="auto">
          <a:xfrm>
            <a:off x="7369175" y="5059363"/>
            <a:ext cx="203200" cy="365125"/>
          </a:xfrm>
          <a:prstGeom prst="rect">
            <a:avLst/>
          </a:prstGeom>
          <a:noFill/>
          <a:ln w="9525">
            <a:noFill/>
            <a:miter lim="800000"/>
            <a:headEnd/>
            <a:tailEnd/>
          </a:ln>
        </p:spPr>
        <p:txBody>
          <a:bodyPr wrap="none" lIns="0" tIns="0" rIns="0" bIns="0">
            <a:spAutoFit/>
          </a:bodyPr>
          <a:lstStyle/>
          <a:p>
            <a:pPr eaLnBrk="0" hangingPunct="0"/>
            <a:r>
              <a:rPr lang="en-US" b="1" i="1">
                <a:latin typeface="Arial" charset="0"/>
              </a:rPr>
              <a:t>V</a:t>
            </a:r>
            <a:endParaRPr lang="en-US" b="1">
              <a:latin typeface="Arial" charset="0"/>
            </a:endParaRPr>
          </a:p>
        </p:txBody>
      </p:sp>
      <p:sp>
        <p:nvSpPr>
          <p:cNvPr id="24643" name="Rectangle 101"/>
          <p:cNvSpPr>
            <a:spLocks noChangeArrowheads="1"/>
          </p:cNvSpPr>
          <p:nvPr/>
        </p:nvSpPr>
        <p:spPr bwMode="auto">
          <a:xfrm>
            <a:off x="7280275" y="4508500"/>
            <a:ext cx="203200" cy="365125"/>
          </a:xfrm>
          <a:prstGeom prst="rect">
            <a:avLst/>
          </a:prstGeom>
          <a:noFill/>
          <a:ln w="9525">
            <a:noFill/>
            <a:miter lim="800000"/>
            <a:headEnd/>
            <a:tailEnd/>
          </a:ln>
        </p:spPr>
        <p:txBody>
          <a:bodyPr wrap="none" lIns="0" tIns="0" rIns="0" bIns="0">
            <a:spAutoFit/>
          </a:bodyPr>
          <a:lstStyle/>
          <a:p>
            <a:pPr eaLnBrk="0" hangingPunct="0"/>
            <a:r>
              <a:rPr lang="en-US" b="1" i="1">
                <a:latin typeface="Arial" charset="0"/>
              </a:rPr>
              <a:t>V</a:t>
            </a:r>
            <a:endParaRPr lang="en-US" b="1">
              <a:latin typeface="Arial" charset="0"/>
            </a:endParaRPr>
          </a:p>
        </p:txBody>
      </p:sp>
      <p:sp>
        <p:nvSpPr>
          <p:cNvPr id="24644" name="Line 102"/>
          <p:cNvSpPr>
            <a:spLocks noChangeShapeType="1"/>
          </p:cNvSpPr>
          <p:nvPr/>
        </p:nvSpPr>
        <p:spPr bwMode="auto">
          <a:xfrm>
            <a:off x="4100513" y="4965700"/>
            <a:ext cx="685800" cy="0"/>
          </a:xfrm>
          <a:prstGeom prst="line">
            <a:avLst/>
          </a:prstGeom>
          <a:noFill/>
          <a:ln w="38100">
            <a:solidFill>
              <a:schemeClr val="tx1"/>
            </a:solidFill>
            <a:round/>
            <a:headEnd/>
            <a:tailEnd/>
          </a:ln>
        </p:spPr>
        <p:txBody>
          <a:bodyPr wrap="none" anchor="ctr"/>
          <a:lstStyle/>
          <a:p>
            <a:endParaRPr lang="en-US"/>
          </a:p>
        </p:txBody>
      </p:sp>
      <p:pic>
        <p:nvPicPr>
          <p:cNvPr id="24645" name="Object 103"/>
          <p:cNvPicPr>
            <a:picLocks noChangeAspect="1" noChangeArrowheads="1"/>
          </p:cNvPicPr>
          <p:nvPr/>
        </p:nvPicPr>
        <p:blipFill>
          <a:blip r:embed="rId3" cstate="print"/>
          <a:srcRect r="-1041"/>
          <a:stretch>
            <a:fillRect/>
          </a:stretch>
        </p:blipFill>
        <p:spPr bwMode="auto">
          <a:xfrm>
            <a:off x="6608763" y="1052513"/>
            <a:ext cx="2376487" cy="514350"/>
          </a:xfrm>
          <a:prstGeom prst="rect">
            <a:avLst/>
          </a:prstGeom>
          <a:noFill/>
          <a:ln w="9525">
            <a:noFill/>
            <a:miter lim="800000"/>
            <a:headEnd/>
            <a:tailEnd/>
          </a:ln>
        </p:spPr>
      </p:pic>
      <p:pic>
        <p:nvPicPr>
          <p:cNvPr id="24646" name="Object 104"/>
          <p:cNvPicPr>
            <a:picLocks noChangeAspect="1" noChangeArrowheads="1"/>
          </p:cNvPicPr>
          <p:nvPr/>
        </p:nvPicPr>
        <p:blipFill>
          <a:blip r:embed="rId4" cstate="print"/>
          <a:srcRect/>
          <a:stretch>
            <a:fillRect/>
          </a:stretch>
        </p:blipFill>
        <p:spPr bwMode="auto">
          <a:xfrm>
            <a:off x="6681788" y="1878013"/>
            <a:ext cx="2709862" cy="758825"/>
          </a:xfrm>
          <a:prstGeom prst="rect">
            <a:avLst/>
          </a:prstGeom>
          <a:noFill/>
          <a:ln w="9525">
            <a:noFill/>
            <a:miter lim="800000"/>
            <a:headEnd/>
            <a:tailEnd/>
          </a:ln>
        </p:spPr>
      </p:pic>
      <p:sp>
        <p:nvSpPr>
          <p:cNvPr id="24647" name="Text Box 106"/>
          <p:cNvSpPr txBox="1">
            <a:spLocks noChangeArrowheads="1"/>
          </p:cNvSpPr>
          <p:nvPr/>
        </p:nvSpPr>
        <p:spPr bwMode="auto">
          <a:xfrm>
            <a:off x="1281113" y="4003675"/>
            <a:ext cx="6197600" cy="457200"/>
          </a:xfrm>
          <a:prstGeom prst="rect">
            <a:avLst/>
          </a:prstGeom>
          <a:noFill/>
          <a:ln w="9525">
            <a:noFill/>
            <a:miter lim="800000"/>
            <a:headEnd/>
            <a:tailEnd/>
          </a:ln>
        </p:spPr>
        <p:txBody>
          <a:bodyPr wrap="none">
            <a:spAutoFit/>
          </a:bodyPr>
          <a:lstStyle/>
          <a:p>
            <a:r>
              <a:rPr lang="fr-FR">
                <a:latin typeface="Arial" charset="0"/>
              </a:rPr>
              <a:t>Good design rules of MOSFET architecture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84275" y="909638"/>
            <a:ext cx="6364288" cy="511175"/>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5603" name="Rectangle 2"/>
          <p:cNvSpPr>
            <a:spLocks noChangeArrowheads="1"/>
          </p:cNvSpPr>
          <p:nvPr/>
        </p:nvSpPr>
        <p:spPr bwMode="auto">
          <a:xfrm>
            <a:off x="5353050" y="3181350"/>
            <a:ext cx="825500" cy="1400175"/>
          </a:xfrm>
          <a:prstGeom prst="rect">
            <a:avLst/>
          </a:prstGeom>
          <a:solidFill>
            <a:srgbClr val="FF9900"/>
          </a:solidFill>
          <a:ln w="9525">
            <a:noFill/>
            <a:miter lim="800000"/>
            <a:headEnd/>
            <a:tailEnd/>
          </a:ln>
        </p:spPr>
        <p:txBody>
          <a:bodyPr wrap="none" anchor="ctr"/>
          <a:lstStyle/>
          <a:p>
            <a:endParaRPr lang="en-US"/>
          </a:p>
        </p:txBody>
      </p:sp>
      <p:sp>
        <p:nvSpPr>
          <p:cNvPr id="25604" name="Rectangle 3"/>
          <p:cNvSpPr>
            <a:spLocks noChangeArrowheads="1"/>
          </p:cNvSpPr>
          <p:nvPr/>
        </p:nvSpPr>
        <p:spPr bwMode="auto">
          <a:xfrm>
            <a:off x="6305550" y="3181350"/>
            <a:ext cx="825500" cy="1400175"/>
          </a:xfrm>
          <a:prstGeom prst="rect">
            <a:avLst/>
          </a:prstGeom>
          <a:solidFill>
            <a:srgbClr val="FF9900"/>
          </a:solidFill>
          <a:ln w="9525">
            <a:noFill/>
            <a:miter lim="800000"/>
            <a:headEnd/>
            <a:tailEnd/>
          </a:ln>
        </p:spPr>
        <p:txBody>
          <a:bodyPr wrap="none" anchor="ctr"/>
          <a:lstStyle/>
          <a:p>
            <a:endParaRPr lang="en-US"/>
          </a:p>
        </p:txBody>
      </p:sp>
      <p:sp>
        <p:nvSpPr>
          <p:cNvPr id="25605" name="Rectangle 4"/>
          <p:cNvSpPr>
            <a:spLocks noChangeArrowheads="1"/>
          </p:cNvSpPr>
          <p:nvPr/>
        </p:nvSpPr>
        <p:spPr bwMode="auto">
          <a:xfrm>
            <a:off x="4414838" y="3181350"/>
            <a:ext cx="825500" cy="1400175"/>
          </a:xfrm>
          <a:prstGeom prst="rect">
            <a:avLst/>
          </a:prstGeom>
          <a:solidFill>
            <a:srgbClr val="FF9900"/>
          </a:solidFill>
          <a:ln w="9525">
            <a:noFill/>
            <a:miter lim="800000"/>
            <a:headEnd/>
            <a:tailEnd/>
          </a:ln>
        </p:spPr>
        <p:txBody>
          <a:bodyPr wrap="none" anchor="ctr"/>
          <a:lstStyle/>
          <a:p>
            <a:endParaRPr lang="en-US"/>
          </a:p>
        </p:txBody>
      </p:sp>
      <p:sp>
        <p:nvSpPr>
          <p:cNvPr id="25606" name="Rectangle 5"/>
          <p:cNvSpPr>
            <a:spLocks noChangeArrowheads="1"/>
          </p:cNvSpPr>
          <p:nvPr/>
        </p:nvSpPr>
        <p:spPr bwMode="auto">
          <a:xfrm>
            <a:off x="5302250" y="1520825"/>
            <a:ext cx="825500" cy="1400175"/>
          </a:xfrm>
          <a:prstGeom prst="rect">
            <a:avLst/>
          </a:prstGeom>
          <a:solidFill>
            <a:srgbClr val="FF9900"/>
          </a:solidFill>
          <a:ln w="9525">
            <a:noFill/>
            <a:miter lim="800000"/>
            <a:headEnd/>
            <a:tailEnd/>
          </a:ln>
        </p:spPr>
        <p:txBody>
          <a:bodyPr wrap="none" anchor="ctr"/>
          <a:lstStyle/>
          <a:p>
            <a:endParaRPr lang="en-US"/>
          </a:p>
        </p:txBody>
      </p:sp>
      <p:sp>
        <p:nvSpPr>
          <p:cNvPr id="25607" name="Rectangle 6"/>
          <p:cNvSpPr>
            <a:spLocks noChangeArrowheads="1"/>
          </p:cNvSpPr>
          <p:nvPr/>
        </p:nvSpPr>
        <p:spPr bwMode="auto">
          <a:xfrm>
            <a:off x="6256338" y="1520825"/>
            <a:ext cx="825500" cy="1400175"/>
          </a:xfrm>
          <a:prstGeom prst="rect">
            <a:avLst/>
          </a:prstGeom>
          <a:solidFill>
            <a:srgbClr val="FF9900"/>
          </a:solidFill>
          <a:ln w="9525">
            <a:noFill/>
            <a:miter lim="800000"/>
            <a:headEnd/>
            <a:tailEnd/>
          </a:ln>
        </p:spPr>
        <p:txBody>
          <a:bodyPr wrap="none" anchor="ctr"/>
          <a:lstStyle/>
          <a:p>
            <a:endParaRPr lang="en-US"/>
          </a:p>
        </p:txBody>
      </p:sp>
      <p:sp>
        <p:nvSpPr>
          <p:cNvPr id="25608" name="Rectangle 7"/>
          <p:cNvSpPr>
            <a:spLocks noChangeArrowheads="1"/>
          </p:cNvSpPr>
          <p:nvPr/>
        </p:nvSpPr>
        <p:spPr bwMode="auto">
          <a:xfrm>
            <a:off x="3152775" y="4787900"/>
            <a:ext cx="1739900" cy="725488"/>
          </a:xfrm>
          <a:prstGeom prst="rect">
            <a:avLst/>
          </a:prstGeom>
          <a:solidFill>
            <a:srgbClr val="FF9900"/>
          </a:solidFill>
          <a:ln w="9525">
            <a:noFill/>
            <a:miter lim="800000"/>
            <a:headEnd/>
            <a:tailEnd/>
          </a:ln>
        </p:spPr>
        <p:txBody>
          <a:bodyPr wrap="none" anchor="ctr"/>
          <a:lstStyle/>
          <a:p>
            <a:endParaRPr lang="en-US"/>
          </a:p>
        </p:txBody>
      </p:sp>
      <p:sp>
        <p:nvSpPr>
          <p:cNvPr id="25609" name="Rectangle 8"/>
          <p:cNvSpPr>
            <a:spLocks noChangeArrowheads="1"/>
          </p:cNvSpPr>
          <p:nvPr/>
        </p:nvSpPr>
        <p:spPr bwMode="auto">
          <a:xfrm>
            <a:off x="5599113" y="4814888"/>
            <a:ext cx="1443037" cy="725487"/>
          </a:xfrm>
          <a:prstGeom prst="rect">
            <a:avLst/>
          </a:prstGeom>
          <a:solidFill>
            <a:srgbClr val="FF9900"/>
          </a:solidFill>
          <a:ln w="9525">
            <a:noFill/>
            <a:miter lim="800000"/>
            <a:headEnd/>
            <a:tailEnd/>
          </a:ln>
        </p:spPr>
        <p:txBody>
          <a:bodyPr wrap="none" anchor="ctr"/>
          <a:lstStyle/>
          <a:p>
            <a:endParaRPr lang="en-US"/>
          </a:p>
        </p:txBody>
      </p:sp>
      <p:sp>
        <p:nvSpPr>
          <p:cNvPr id="25610" name="Rectangle 9"/>
          <p:cNvSpPr>
            <a:spLocks noChangeArrowheads="1"/>
          </p:cNvSpPr>
          <p:nvPr/>
        </p:nvSpPr>
        <p:spPr bwMode="auto">
          <a:xfrm>
            <a:off x="4365625" y="1520825"/>
            <a:ext cx="825500" cy="1400175"/>
          </a:xfrm>
          <a:prstGeom prst="rect">
            <a:avLst/>
          </a:prstGeom>
          <a:solidFill>
            <a:srgbClr val="FF9900"/>
          </a:solidFill>
          <a:ln w="9525">
            <a:noFill/>
            <a:miter lim="800000"/>
            <a:headEnd/>
            <a:tailEnd/>
          </a:ln>
        </p:spPr>
        <p:txBody>
          <a:bodyPr wrap="none" anchor="ctr"/>
          <a:lstStyle/>
          <a:p>
            <a:endParaRPr lang="en-US"/>
          </a:p>
        </p:txBody>
      </p:sp>
      <p:sp>
        <p:nvSpPr>
          <p:cNvPr id="25611" name="Line 10"/>
          <p:cNvSpPr>
            <a:spLocks noChangeShapeType="1"/>
          </p:cNvSpPr>
          <p:nvPr/>
        </p:nvSpPr>
        <p:spPr bwMode="auto">
          <a:xfrm>
            <a:off x="2878138" y="3849688"/>
            <a:ext cx="728662" cy="0"/>
          </a:xfrm>
          <a:prstGeom prst="line">
            <a:avLst/>
          </a:prstGeom>
          <a:noFill/>
          <a:ln w="20638">
            <a:solidFill>
              <a:schemeClr val="tx1"/>
            </a:solidFill>
            <a:round/>
            <a:headEnd/>
            <a:tailEnd/>
          </a:ln>
        </p:spPr>
        <p:txBody>
          <a:bodyPr/>
          <a:lstStyle/>
          <a:p>
            <a:endParaRPr lang="en-US"/>
          </a:p>
        </p:txBody>
      </p:sp>
      <p:sp>
        <p:nvSpPr>
          <p:cNvPr id="25612" name="Line 11"/>
          <p:cNvSpPr>
            <a:spLocks noChangeShapeType="1"/>
          </p:cNvSpPr>
          <p:nvPr/>
        </p:nvSpPr>
        <p:spPr bwMode="auto">
          <a:xfrm>
            <a:off x="4441825" y="3849688"/>
            <a:ext cx="736600" cy="0"/>
          </a:xfrm>
          <a:prstGeom prst="line">
            <a:avLst/>
          </a:prstGeom>
          <a:noFill/>
          <a:ln w="20638">
            <a:solidFill>
              <a:schemeClr val="tx1"/>
            </a:solidFill>
            <a:round/>
            <a:headEnd/>
            <a:tailEnd/>
          </a:ln>
        </p:spPr>
        <p:txBody>
          <a:bodyPr/>
          <a:lstStyle/>
          <a:p>
            <a:endParaRPr lang="en-US"/>
          </a:p>
        </p:txBody>
      </p:sp>
      <p:sp>
        <p:nvSpPr>
          <p:cNvPr id="25613" name="Line 12"/>
          <p:cNvSpPr>
            <a:spLocks noChangeShapeType="1"/>
          </p:cNvSpPr>
          <p:nvPr/>
        </p:nvSpPr>
        <p:spPr bwMode="auto">
          <a:xfrm>
            <a:off x="5473700" y="3849688"/>
            <a:ext cx="722313" cy="0"/>
          </a:xfrm>
          <a:prstGeom prst="line">
            <a:avLst/>
          </a:prstGeom>
          <a:noFill/>
          <a:ln w="20638">
            <a:solidFill>
              <a:schemeClr val="tx1"/>
            </a:solidFill>
            <a:round/>
            <a:headEnd/>
            <a:tailEnd/>
          </a:ln>
        </p:spPr>
        <p:txBody>
          <a:bodyPr/>
          <a:lstStyle/>
          <a:p>
            <a:endParaRPr lang="en-US"/>
          </a:p>
        </p:txBody>
      </p:sp>
      <p:sp>
        <p:nvSpPr>
          <p:cNvPr id="25614" name="Line 13"/>
          <p:cNvSpPr>
            <a:spLocks noChangeShapeType="1"/>
          </p:cNvSpPr>
          <p:nvPr/>
        </p:nvSpPr>
        <p:spPr bwMode="auto">
          <a:xfrm>
            <a:off x="6292850" y="3849688"/>
            <a:ext cx="923925" cy="0"/>
          </a:xfrm>
          <a:prstGeom prst="line">
            <a:avLst/>
          </a:prstGeom>
          <a:noFill/>
          <a:ln w="20638">
            <a:solidFill>
              <a:schemeClr val="tx1"/>
            </a:solidFill>
            <a:round/>
            <a:headEnd/>
            <a:tailEnd/>
          </a:ln>
        </p:spPr>
        <p:txBody>
          <a:bodyPr/>
          <a:lstStyle/>
          <a:p>
            <a:endParaRPr lang="en-US"/>
          </a:p>
        </p:txBody>
      </p:sp>
      <p:sp>
        <p:nvSpPr>
          <p:cNvPr id="25615" name="Rectangle 14"/>
          <p:cNvSpPr>
            <a:spLocks noChangeArrowheads="1"/>
          </p:cNvSpPr>
          <p:nvPr/>
        </p:nvSpPr>
        <p:spPr bwMode="auto">
          <a:xfrm>
            <a:off x="7548563" y="3736975"/>
            <a:ext cx="342900" cy="427038"/>
          </a:xfrm>
          <a:prstGeom prst="rect">
            <a:avLst/>
          </a:prstGeom>
          <a:noFill/>
          <a:ln w="9525">
            <a:noFill/>
            <a:miter lim="800000"/>
            <a:headEnd/>
            <a:tailEnd/>
          </a:ln>
        </p:spPr>
        <p:txBody>
          <a:bodyPr wrap="none" lIns="0" tIns="0" rIns="0" bIns="0">
            <a:spAutoFit/>
          </a:bodyPr>
          <a:lstStyle/>
          <a:p>
            <a:pPr eaLnBrk="0" hangingPunct="0"/>
            <a:r>
              <a:rPr lang="en-US" sz="2800" b="1" i="1"/>
              <a:t>ds</a:t>
            </a:r>
            <a:endParaRPr lang="en-US" sz="2800" b="1"/>
          </a:p>
        </p:txBody>
      </p:sp>
      <p:sp>
        <p:nvSpPr>
          <p:cNvPr id="25616" name="Rectangle 15"/>
          <p:cNvSpPr>
            <a:spLocks noChangeArrowheads="1"/>
          </p:cNvSpPr>
          <p:nvPr/>
        </p:nvSpPr>
        <p:spPr bwMode="auto">
          <a:xfrm>
            <a:off x="6704013" y="4029075"/>
            <a:ext cx="277812" cy="427038"/>
          </a:xfrm>
          <a:prstGeom prst="rect">
            <a:avLst/>
          </a:prstGeom>
          <a:noFill/>
          <a:ln w="9525">
            <a:noFill/>
            <a:miter lim="800000"/>
            <a:headEnd/>
            <a:tailEnd/>
          </a:ln>
        </p:spPr>
        <p:txBody>
          <a:bodyPr wrap="none" lIns="0" tIns="0" rIns="0" bIns="0">
            <a:spAutoFit/>
          </a:bodyPr>
          <a:lstStyle/>
          <a:p>
            <a:pPr eaLnBrk="0" hangingPunct="0"/>
            <a:r>
              <a:rPr lang="en-US" sz="2800" b="1" i="1"/>
              <a:t>el</a:t>
            </a:r>
            <a:endParaRPr lang="en-US" sz="2800" b="1"/>
          </a:p>
        </p:txBody>
      </p:sp>
      <p:sp>
        <p:nvSpPr>
          <p:cNvPr id="25617" name="Rectangle 16"/>
          <p:cNvSpPr>
            <a:spLocks noChangeArrowheads="1"/>
          </p:cNvSpPr>
          <p:nvPr/>
        </p:nvSpPr>
        <p:spPr bwMode="auto">
          <a:xfrm>
            <a:off x="6550025" y="3408363"/>
            <a:ext cx="555625" cy="427037"/>
          </a:xfrm>
          <a:prstGeom prst="rect">
            <a:avLst/>
          </a:prstGeom>
          <a:noFill/>
          <a:ln w="9525">
            <a:noFill/>
            <a:miter lim="800000"/>
            <a:headEnd/>
            <a:tailEnd/>
          </a:ln>
        </p:spPr>
        <p:txBody>
          <a:bodyPr wrap="none" lIns="0" tIns="0" rIns="0" bIns="0">
            <a:spAutoFit/>
          </a:bodyPr>
          <a:lstStyle/>
          <a:p>
            <a:pPr eaLnBrk="0" hangingPunct="0"/>
            <a:r>
              <a:rPr lang="en-US" sz="2800" b="1" i="1"/>
              <a:t>dep</a:t>
            </a:r>
            <a:endParaRPr lang="en-US" sz="2800" b="1"/>
          </a:p>
        </p:txBody>
      </p:sp>
      <p:sp>
        <p:nvSpPr>
          <p:cNvPr id="25618" name="Rectangle 17"/>
          <p:cNvSpPr>
            <a:spLocks noChangeArrowheads="1"/>
          </p:cNvSpPr>
          <p:nvPr/>
        </p:nvSpPr>
        <p:spPr bwMode="auto">
          <a:xfrm>
            <a:off x="5784850" y="4029075"/>
            <a:ext cx="276225" cy="427038"/>
          </a:xfrm>
          <a:prstGeom prst="rect">
            <a:avLst/>
          </a:prstGeom>
          <a:noFill/>
          <a:ln w="9525">
            <a:noFill/>
            <a:miter lim="800000"/>
            <a:headEnd/>
            <a:tailEnd/>
          </a:ln>
        </p:spPr>
        <p:txBody>
          <a:bodyPr wrap="none" lIns="0" tIns="0" rIns="0" bIns="0">
            <a:spAutoFit/>
          </a:bodyPr>
          <a:lstStyle/>
          <a:p>
            <a:pPr eaLnBrk="0" hangingPunct="0"/>
            <a:r>
              <a:rPr lang="en-US" sz="2800" b="1" i="1"/>
              <a:t>el</a:t>
            </a:r>
            <a:endParaRPr lang="en-US" sz="2800" b="1"/>
          </a:p>
        </p:txBody>
      </p:sp>
      <p:sp>
        <p:nvSpPr>
          <p:cNvPr id="25619" name="Rectangle 18"/>
          <p:cNvSpPr>
            <a:spLocks noChangeArrowheads="1"/>
          </p:cNvSpPr>
          <p:nvPr/>
        </p:nvSpPr>
        <p:spPr bwMode="auto">
          <a:xfrm>
            <a:off x="5724525" y="3443288"/>
            <a:ext cx="385763" cy="427037"/>
          </a:xfrm>
          <a:prstGeom prst="rect">
            <a:avLst/>
          </a:prstGeom>
          <a:noFill/>
          <a:ln w="9525">
            <a:noFill/>
            <a:miter lim="800000"/>
            <a:headEnd/>
            <a:tailEnd/>
          </a:ln>
        </p:spPr>
        <p:txBody>
          <a:bodyPr wrap="none" lIns="0" tIns="0" rIns="0" bIns="0">
            <a:spAutoFit/>
          </a:bodyPr>
          <a:lstStyle/>
          <a:p>
            <a:pPr eaLnBrk="0" hangingPunct="0"/>
            <a:r>
              <a:rPr lang="en-US" sz="2800" b="1" i="1"/>
              <a:t>ox</a:t>
            </a:r>
            <a:endParaRPr lang="en-US" sz="2800" b="1"/>
          </a:p>
        </p:txBody>
      </p:sp>
      <p:sp>
        <p:nvSpPr>
          <p:cNvPr id="25620" name="Rectangle 19"/>
          <p:cNvSpPr>
            <a:spLocks noChangeArrowheads="1"/>
          </p:cNvSpPr>
          <p:nvPr/>
        </p:nvSpPr>
        <p:spPr bwMode="auto">
          <a:xfrm>
            <a:off x="4759325" y="4211638"/>
            <a:ext cx="277813" cy="427037"/>
          </a:xfrm>
          <a:prstGeom prst="rect">
            <a:avLst/>
          </a:prstGeom>
          <a:noFill/>
          <a:ln w="9525">
            <a:noFill/>
            <a:miter lim="800000"/>
            <a:headEnd/>
            <a:tailEnd/>
          </a:ln>
        </p:spPr>
        <p:txBody>
          <a:bodyPr wrap="none" lIns="0" tIns="0" rIns="0" bIns="0">
            <a:spAutoFit/>
          </a:bodyPr>
          <a:lstStyle/>
          <a:p>
            <a:pPr eaLnBrk="0" hangingPunct="0"/>
            <a:r>
              <a:rPr lang="en-US" sz="2800" b="1" i="1"/>
              <a:t>el</a:t>
            </a:r>
            <a:endParaRPr lang="en-US" sz="2800" b="1"/>
          </a:p>
        </p:txBody>
      </p:sp>
      <p:sp>
        <p:nvSpPr>
          <p:cNvPr id="25621" name="Rectangle 20"/>
          <p:cNvSpPr>
            <a:spLocks noChangeArrowheads="1"/>
          </p:cNvSpPr>
          <p:nvPr/>
        </p:nvSpPr>
        <p:spPr bwMode="auto">
          <a:xfrm>
            <a:off x="4927600" y="3408363"/>
            <a:ext cx="106363" cy="427037"/>
          </a:xfrm>
          <a:prstGeom prst="rect">
            <a:avLst/>
          </a:prstGeom>
          <a:noFill/>
          <a:ln w="9525">
            <a:noFill/>
            <a:miter lim="800000"/>
            <a:headEnd/>
            <a:tailEnd/>
          </a:ln>
        </p:spPr>
        <p:txBody>
          <a:bodyPr wrap="none" lIns="0" tIns="0" rIns="0" bIns="0">
            <a:spAutoFit/>
          </a:bodyPr>
          <a:lstStyle/>
          <a:p>
            <a:pPr eaLnBrk="0" hangingPunct="0"/>
            <a:r>
              <a:rPr lang="en-US" sz="2800" b="1" i="1"/>
              <a:t>j</a:t>
            </a:r>
            <a:endParaRPr lang="en-US" sz="2800" b="1"/>
          </a:p>
        </p:txBody>
      </p:sp>
      <p:sp>
        <p:nvSpPr>
          <p:cNvPr id="25622" name="Rectangle 21"/>
          <p:cNvSpPr>
            <a:spLocks noChangeArrowheads="1"/>
          </p:cNvSpPr>
          <p:nvPr/>
        </p:nvSpPr>
        <p:spPr bwMode="auto">
          <a:xfrm>
            <a:off x="3135313" y="4029075"/>
            <a:ext cx="385762" cy="427038"/>
          </a:xfrm>
          <a:prstGeom prst="rect">
            <a:avLst/>
          </a:prstGeom>
          <a:noFill/>
          <a:ln w="9525">
            <a:noFill/>
            <a:miter lim="800000"/>
            <a:headEnd/>
            <a:tailEnd/>
          </a:ln>
        </p:spPr>
        <p:txBody>
          <a:bodyPr wrap="none" lIns="0" tIns="0" rIns="0" bIns="0">
            <a:spAutoFit/>
          </a:bodyPr>
          <a:lstStyle/>
          <a:p>
            <a:pPr eaLnBrk="0" hangingPunct="0"/>
            <a:r>
              <a:rPr lang="en-US" sz="2800" b="1" i="1"/>
              <a:t>ox</a:t>
            </a:r>
            <a:endParaRPr lang="en-US" sz="2800" b="1"/>
          </a:p>
        </p:txBody>
      </p:sp>
      <p:sp>
        <p:nvSpPr>
          <p:cNvPr id="25623" name="Rectangle 22"/>
          <p:cNvSpPr>
            <a:spLocks noChangeArrowheads="1"/>
          </p:cNvSpPr>
          <p:nvPr/>
        </p:nvSpPr>
        <p:spPr bwMode="auto">
          <a:xfrm>
            <a:off x="3173413" y="3521075"/>
            <a:ext cx="228600" cy="304800"/>
          </a:xfrm>
          <a:prstGeom prst="rect">
            <a:avLst/>
          </a:prstGeom>
          <a:noFill/>
          <a:ln w="9525">
            <a:noFill/>
            <a:miter lim="800000"/>
            <a:headEnd/>
            <a:tailEnd/>
          </a:ln>
        </p:spPr>
        <p:txBody>
          <a:bodyPr wrap="none" lIns="0" tIns="0" rIns="0" bIns="0">
            <a:spAutoFit/>
          </a:bodyPr>
          <a:lstStyle/>
          <a:p>
            <a:pPr eaLnBrk="0" hangingPunct="0"/>
            <a:r>
              <a:rPr lang="en-US" sz="2000" b="1" i="1"/>
              <a:t>Si</a:t>
            </a:r>
            <a:endParaRPr lang="en-US" sz="2000" b="1"/>
          </a:p>
        </p:txBody>
      </p:sp>
      <p:sp>
        <p:nvSpPr>
          <p:cNvPr id="25624" name="Rectangle 23"/>
          <p:cNvSpPr>
            <a:spLocks noChangeArrowheads="1"/>
          </p:cNvSpPr>
          <p:nvPr/>
        </p:nvSpPr>
        <p:spPr bwMode="auto">
          <a:xfrm>
            <a:off x="7265988" y="3609975"/>
            <a:ext cx="255587" cy="427038"/>
          </a:xfrm>
          <a:prstGeom prst="rect">
            <a:avLst/>
          </a:prstGeom>
          <a:noFill/>
          <a:ln w="9525">
            <a:noFill/>
            <a:miter lim="800000"/>
            <a:headEnd/>
            <a:tailEnd/>
          </a:ln>
        </p:spPr>
        <p:txBody>
          <a:bodyPr wrap="none" lIns="0" tIns="0" rIns="0" bIns="0">
            <a:spAutoFit/>
          </a:bodyPr>
          <a:lstStyle/>
          <a:p>
            <a:pPr eaLnBrk="0" hangingPunct="0"/>
            <a:r>
              <a:rPr lang="en-US" sz="2800" b="1" i="1"/>
              <a:t>V</a:t>
            </a:r>
            <a:endParaRPr lang="en-US" sz="2800" b="1"/>
          </a:p>
        </p:txBody>
      </p:sp>
      <p:sp>
        <p:nvSpPr>
          <p:cNvPr id="25625" name="Rectangle 24"/>
          <p:cNvSpPr>
            <a:spLocks noChangeArrowheads="1"/>
          </p:cNvSpPr>
          <p:nvPr/>
        </p:nvSpPr>
        <p:spPr bwMode="auto">
          <a:xfrm>
            <a:off x="6456363" y="3902075"/>
            <a:ext cx="236537" cy="427038"/>
          </a:xfrm>
          <a:prstGeom prst="rect">
            <a:avLst/>
          </a:prstGeom>
          <a:noFill/>
          <a:ln w="9525">
            <a:noFill/>
            <a:miter lim="800000"/>
            <a:headEnd/>
            <a:tailEnd/>
          </a:ln>
        </p:spPr>
        <p:txBody>
          <a:bodyPr wrap="none" lIns="0" tIns="0" rIns="0" bIns="0">
            <a:spAutoFit/>
          </a:bodyPr>
          <a:lstStyle/>
          <a:p>
            <a:pPr eaLnBrk="0" hangingPunct="0"/>
            <a:r>
              <a:rPr lang="en-US" sz="2800" b="1" i="1"/>
              <a:t>L</a:t>
            </a:r>
            <a:endParaRPr lang="en-US" sz="2800" b="1"/>
          </a:p>
        </p:txBody>
      </p:sp>
      <p:sp>
        <p:nvSpPr>
          <p:cNvPr id="25626" name="Rectangle 25"/>
          <p:cNvSpPr>
            <a:spLocks noChangeArrowheads="1"/>
          </p:cNvSpPr>
          <p:nvPr/>
        </p:nvSpPr>
        <p:spPr bwMode="auto">
          <a:xfrm>
            <a:off x="6300788" y="3282950"/>
            <a:ext cx="234950" cy="427038"/>
          </a:xfrm>
          <a:prstGeom prst="rect">
            <a:avLst/>
          </a:prstGeom>
          <a:noFill/>
          <a:ln w="9525">
            <a:noFill/>
            <a:miter lim="800000"/>
            <a:headEnd/>
            <a:tailEnd/>
          </a:ln>
        </p:spPr>
        <p:txBody>
          <a:bodyPr wrap="none" lIns="0" tIns="0" rIns="0" bIns="0">
            <a:spAutoFit/>
          </a:bodyPr>
          <a:lstStyle/>
          <a:p>
            <a:pPr eaLnBrk="0" hangingPunct="0"/>
            <a:r>
              <a:rPr lang="en-US" sz="2800" b="1" i="1"/>
              <a:t>T</a:t>
            </a:r>
            <a:endParaRPr lang="en-US" sz="2800" b="1"/>
          </a:p>
        </p:txBody>
      </p:sp>
      <p:sp>
        <p:nvSpPr>
          <p:cNvPr id="25627" name="Rectangle 26"/>
          <p:cNvSpPr>
            <a:spLocks noChangeArrowheads="1"/>
          </p:cNvSpPr>
          <p:nvPr/>
        </p:nvSpPr>
        <p:spPr bwMode="auto">
          <a:xfrm>
            <a:off x="5535613" y="3902075"/>
            <a:ext cx="234950" cy="427038"/>
          </a:xfrm>
          <a:prstGeom prst="rect">
            <a:avLst/>
          </a:prstGeom>
          <a:noFill/>
          <a:ln w="9525">
            <a:noFill/>
            <a:miter lim="800000"/>
            <a:headEnd/>
            <a:tailEnd/>
          </a:ln>
        </p:spPr>
        <p:txBody>
          <a:bodyPr wrap="none" lIns="0" tIns="0" rIns="0" bIns="0">
            <a:spAutoFit/>
          </a:bodyPr>
          <a:lstStyle/>
          <a:p>
            <a:pPr eaLnBrk="0" hangingPunct="0"/>
            <a:r>
              <a:rPr lang="en-US" sz="2800" b="1" i="1"/>
              <a:t>L</a:t>
            </a:r>
            <a:endParaRPr lang="en-US" sz="2800" b="1"/>
          </a:p>
        </p:txBody>
      </p:sp>
      <p:sp>
        <p:nvSpPr>
          <p:cNvPr id="25628" name="Rectangle 27"/>
          <p:cNvSpPr>
            <a:spLocks noChangeArrowheads="1"/>
          </p:cNvSpPr>
          <p:nvPr/>
        </p:nvSpPr>
        <p:spPr bwMode="auto">
          <a:xfrm>
            <a:off x="5481638" y="3316288"/>
            <a:ext cx="236537" cy="427037"/>
          </a:xfrm>
          <a:prstGeom prst="rect">
            <a:avLst/>
          </a:prstGeom>
          <a:noFill/>
          <a:ln w="9525">
            <a:noFill/>
            <a:miter lim="800000"/>
            <a:headEnd/>
            <a:tailEnd/>
          </a:ln>
        </p:spPr>
        <p:txBody>
          <a:bodyPr wrap="none" lIns="0" tIns="0" rIns="0" bIns="0">
            <a:spAutoFit/>
          </a:bodyPr>
          <a:lstStyle/>
          <a:p>
            <a:pPr eaLnBrk="0" hangingPunct="0"/>
            <a:r>
              <a:rPr lang="en-US" sz="2800" b="1" i="1"/>
              <a:t>T</a:t>
            </a:r>
            <a:endParaRPr lang="en-US" sz="2800" b="1"/>
          </a:p>
        </p:txBody>
      </p:sp>
      <p:sp>
        <p:nvSpPr>
          <p:cNvPr id="25629" name="Rectangle 28"/>
          <p:cNvSpPr>
            <a:spLocks noChangeArrowheads="1"/>
          </p:cNvSpPr>
          <p:nvPr/>
        </p:nvSpPr>
        <p:spPr bwMode="auto">
          <a:xfrm>
            <a:off x="4511675" y="4008438"/>
            <a:ext cx="236538" cy="427037"/>
          </a:xfrm>
          <a:prstGeom prst="rect">
            <a:avLst/>
          </a:prstGeom>
          <a:noFill/>
          <a:ln w="9525">
            <a:noFill/>
            <a:miter lim="800000"/>
            <a:headEnd/>
            <a:tailEnd/>
          </a:ln>
        </p:spPr>
        <p:txBody>
          <a:bodyPr wrap="none" lIns="0" tIns="0" rIns="0" bIns="0">
            <a:spAutoFit/>
          </a:bodyPr>
          <a:lstStyle/>
          <a:p>
            <a:pPr eaLnBrk="0" hangingPunct="0"/>
            <a:r>
              <a:rPr lang="en-US" sz="2800" b="1" i="1"/>
              <a:t>L</a:t>
            </a:r>
            <a:endParaRPr lang="en-US" sz="2800" b="1"/>
          </a:p>
        </p:txBody>
      </p:sp>
      <p:sp>
        <p:nvSpPr>
          <p:cNvPr id="25630" name="Rectangle 29"/>
          <p:cNvSpPr>
            <a:spLocks noChangeArrowheads="1"/>
          </p:cNvSpPr>
          <p:nvPr/>
        </p:nvSpPr>
        <p:spPr bwMode="auto">
          <a:xfrm>
            <a:off x="4511675" y="3230563"/>
            <a:ext cx="257175" cy="427037"/>
          </a:xfrm>
          <a:prstGeom prst="rect">
            <a:avLst/>
          </a:prstGeom>
          <a:noFill/>
          <a:ln w="9525">
            <a:noFill/>
            <a:miter lim="800000"/>
            <a:headEnd/>
            <a:tailEnd/>
          </a:ln>
        </p:spPr>
        <p:txBody>
          <a:bodyPr wrap="none" lIns="0" tIns="0" rIns="0" bIns="0">
            <a:spAutoFit/>
          </a:bodyPr>
          <a:lstStyle/>
          <a:p>
            <a:pPr eaLnBrk="0" hangingPunct="0"/>
            <a:r>
              <a:rPr lang="en-US" sz="2800" b="1" i="1"/>
              <a:t>X</a:t>
            </a:r>
            <a:endParaRPr lang="en-US" sz="2800" b="1"/>
          </a:p>
        </p:txBody>
      </p:sp>
      <p:sp>
        <p:nvSpPr>
          <p:cNvPr id="25631" name="Rectangle 30"/>
          <p:cNvSpPr>
            <a:spLocks noChangeArrowheads="1"/>
          </p:cNvSpPr>
          <p:nvPr/>
        </p:nvSpPr>
        <p:spPr bwMode="auto">
          <a:xfrm>
            <a:off x="1119188" y="3609975"/>
            <a:ext cx="919162" cy="427038"/>
          </a:xfrm>
          <a:prstGeom prst="rect">
            <a:avLst/>
          </a:prstGeom>
          <a:noFill/>
          <a:ln w="9525">
            <a:noFill/>
            <a:miter lim="800000"/>
            <a:headEnd/>
            <a:tailEnd/>
          </a:ln>
        </p:spPr>
        <p:txBody>
          <a:bodyPr wrap="none" lIns="0" tIns="0" rIns="0" bIns="0">
            <a:spAutoFit/>
          </a:bodyPr>
          <a:lstStyle/>
          <a:p>
            <a:pPr eaLnBrk="0" hangingPunct="0"/>
            <a:r>
              <a:rPr lang="en-US" sz="2800" b="1" i="1"/>
              <a:t>DIBL</a:t>
            </a:r>
            <a:endParaRPr lang="en-US" sz="2800" b="1"/>
          </a:p>
        </p:txBody>
      </p:sp>
      <p:sp>
        <p:nvSpPr>
          <p:cNvPr id="25632" name="Rectangle 31"/>
          <p:cNvSpPr>
            <a:spLocks noChangeArrowheads="1"/>
          </p:cNvSpPr>
          <p:nvPr/>
        </p:nvSpPr>
        <p:spPr bwMode="auto">
          <a:xfrm>
            <a:off x="5226050" y="3954463"/>
            <a:ext cx="147638" cy="427037"/>
          </a:xfrm>
          <a:prstGeom prst="rect">
            <a:avLst/>
          </a:prstGeom>
          <a:noFill/>
          <a:ln w="9525">
            <a:noFill/>
            <a:miter lim="800000"/>
            <a:headEnd/>
            <a:tailEnd/>
          </a:ln>
        </p:spPr>
        <p:txBody>
          <a:bodyPr wrap="none" lIns="0" tIns="0" rIns="0" bIns="0">
            <a:spAutoFit/>
          </a:bodyPr>
          <a:lstStyle/>
          <a:p>
            <a:pPr eaLnBrk="0" hangingPunct="0"/>
            <a:r>
              <a:rPr lang="en-US" sz="2800" b="1">
                <a:latin typeface="Symbol" pitchFamily="18" charset="2"/>
              </a:rPr>
              <a:t>÷</a:t>
            </a:r>
            <a:endParaRPr lang="en-US" sz="2800" b="1"/>
          </a:p>
        </p:txBody>
      </p:sp>
      <p:sp>
        <p:nvSpPr>
          <p:cNvPr id="25633" name="Rectangle 32"/>
          <p:cNvSpPr>
            <a:spLocks noChangeArrowheads="1"/>
          </p:cNvSpPr>
          <p:nvPr/>
        </p:nvSpPr>
        <p:spPr bwMode="auto">
          <a:xfrm>
            <a:off x="5226050" y="3660775"/>
            <a:ext cx="147638" cy="427038"/>
          </a:xfrm>
          <a:prstGeom prst="rect">
            <a:avLst/>
          </a:prstGeom>
          <a:noFill/>
          <a:ln w="9525">
            <a:noFill/>
            <a:miter lim="800000"/>
            <a:headEnd/>
            <a:tailEnd/>
          </a:ln>
        </p:spPr>
        <p:txBody>
          <a:bodyPr wrap="none" lIns="0" tIns="0" rIns="0" bIns="0">
            <a:spAutoFit/>
          </a:bodyPr>
          <a:lstStyle/>
          <a:p>
            <a:pPr eaLnBrk="0" hangingPunct="0"/>
            <a:r>
              <a:rPr lang="en-US" sz="2800" b="1">
                <a:latin typeface="Symbol" pitchFamily="18" charset="2"/>
              </a:rPr>
              <a:t>÷</a:t>
            </a:r>
            <a:endParaRPr lang="en-US" sz="2800" b="1"/>
          </a:p>
        </p:txBody>
      </p:sp>
      <p:sp>
        <p:nvSpPr>
          <p:cNvPr id="25634" name="Rectangle 33"/>
          <p:cNvSpPr>
            <a:spLocks noChangeArrowheads="1"/>
          </p:cNvSpPr>
          <p:nvPr/>
        </p:nvSpPr>
        <p:spPr bwMode="auto">
          <a:xfrm>
            <a:off x="5226050" y="3308350"/>
            <a:ext cx="147638" cy="427038"/>
          </a:xfrm>
          <a:prstGeom prst="rect">
            <a:avLst/>
          </a:prstGeom>
          <a:noFill/>
          <a:ln w="9525">
            <a:noFill/>
            <a:miter lim="800000"/>
            <a:headEnd/>
            <a:tailEnd/>
          </a:ln>
        </p:spPr>
        <p:txBody>
          <a:bodyPr wrap="none" lIns="0" tIns="0" rIns="0" bIns="0">
            <a:spAutoFit/>
          </a:bodyPr>
          <a:lstStyle/>
          <a:p>
            <a:pPr eaLnBrk="0" hangingPunct="0"/>
            <a:r>
              <a:rPr lang="en-US" sz="2800" b="1">
                <a:latin typeface="Symbol" pitchFamily="18" charset="2"/>
              </a:rPr>
              <a:t>÷</a:t>
            </a:r>
            <a:endParaRPr lang="en-US" sz="2800" b="1"/>
          </a:p>
        </p:txBody>
      </p:sp>
      <p:sp>
        <p:nvSpPr>
          <p:cNvPr id="25635" name="Rectangle 34"/>
          <p:cNvSpPr>
            <a:spLocks noChangeArrowheads="1"/>
          </p:cNvSpPr>
          <p:nvPr/>
        </p:nvSpPr>
        <p:spPr bwMode="auto">
          <a:xfrm>
            <a:off x="5226050" y="4192588"/>
            <a:ext cx="147638" cy="427037"/>
          </a:xfrm>
          <a:prstGeom prst="rect">
            <a:avLst/>
          </a:prstGeom>
          <a:noFill/>
          <a:ln w="9525">
            <a:noFill/>
            <a:miter lim="800000"/>
            <a:headEnd/>
            <a:tailEnd/>
          </a:ln>
        </p:spPr>
        <p:txBody>
          <a:bodyPr wrap="none" lIns="0" tIns="0" rIns="0" bIns="0">
            <a:spAutoFit/>
          </a:bodyPr>
          <a:lstStyle/>
          <a:p>
            <a:pPr eaLnBrk="0" hangingPunct="0"/>
            <a:r>
              <a:rPr lang="en-US" sz="2800" b="1">
                <a:latin typeface="Symbol" pitchFamily="18" charset="2"/>
              </a:rPr>
              <a:t>ø</a:t>
            </a:r>
            <a:endParaRPr lang="en-US" sz="2800" b="1"/>
          </a:p>
        </p:txBody>
      </p:sp>
      <p:sp>
        <p:nvSpPr>
          <p:cNvPr id="25636" name="Rectangle 35"/>
          <p:cNvSpPr>
            <a:spLocks noChangeArrowheads="1"/>
          </p:cNvSpPr>
          <p:nvPr/>
        </p:nvSpPr>
        <p:spPr bwMode="auto">
          <a:xfrm>
            <a:off x="5226050" y="3071813"/>
            <a:ext cx="147638" cy="427037"/>
          </a:xfrm>
          <a:prstGeom prst="rect">
            <a:avLst/>
          </a:prstGeom>
          <a:noFill/>
          <a:ln w="9525">
            <a:noFill/>
            <a:miter lim="800000"/>
            <a:headEnd/>
            <a:tailEnd/>
          </a:ln>
        </p:spPr>
        <p:txBody>
          <a:bodyPr wrap="none" lIns="0" tIns="0" rIns="0" bIns="0">
            <a:spAutoFit/>
          </a:bodyPr>
          <a:lstStyle/>
          <a:p>
            <a:pPr eaLnBrk="0" hangingPunct="0"/>
            <a:r>
              <a:rPr lang="en-US" sz="2800" b="1">
                <a:latin typeface="Symbol" pitchFamily="18" charset="2"/>
              </a:rPr>
              <a:t>ö</a:t>
            </a:r>
            <a:endParaRPr lang="en-US" sz="2800" b="1"/>
          </a:p>
        </p:txBody>
      </p:sp>
      <p:sp>
        <p:nvSpPr>
          <p:cNvPr id="25637" name="Rectangle 36"/>
          <p:cNvSpPr>
            <a:spLocks noChangeArrowheads="1"/>
          </p:cNvSpPr>
          <p:nvPr/>
        </p:nvSpPr>
        <p:spPr bwMode="auto">
          <a:xfrm>
            <a:off x="3684588" y="3954463"/>
            <a:ext cx="147637" cy="427037"/>
          </a:xfrm>
          <a:prstGeom prst="rect">
            <a:avLst/>
          </a:prstGeom>
          <a:noFill/>
          <a:ln w="9525">
            <a:noFill/>
            <a:miter lim="800000"/>
            <a:headEnd/>
            <a:tailEnd/>
          </a:ln>
        </p:spPr>
        <p:txBody>
          <a:bodyPr wrap="none" lIns="0" tIns="0" rIns="0" bIns="0">
            <a:spAutoFit/>
          </a:bodyPr>
          <a:lstStyle/>
          <a:p>
            <a:pPr eaLnBrk="0" hangingPunct="0"/>
            <a:r>
              <a:rPr lang="en-US" sz="2800" b="1">
                <a:latin typeface="Symbol" pitchFamily="18" charset="2"/>
              </a:rPr>
              <a:t>ç</a:t>
            </a:r>
            <a:endParaRPr lang="en-US" sz="2800" b="1"/>
          </a:p>
        </p:txBody>
      </p:sp>
      <p:sp>
        <p:nvSpPr>
          <p:cNvPr id="25638" name="Rectangle 37"/>
          <p:cNvSpPr>
            <a:spLocks noChangeArrowheads="1"/>
          </p:cNvSpPr>
          <p:nvPr/>
        </p:nvSpPr>
        <p:spPr bwMode="auto">
          <a:xfrm>
            <a:off x="3684588" y="3660775"/>
            <a:ext cx="147637" cy="427038"/>
          </a:xfrm>
          <a:prstGeom prst="rect">
            <a:avLst/>
          </a:prstGeom>
          <a:noFill/>
          <a:ln w="9525">
            <a:noFill/>
            <a:miter lim="800000"/>
            <a:headEnd/>
            <a:tailEnd/>
          </a:ln>
        </p:spPr>
        <p:txBody>
          <a:bodyPr wrap="none" lIns="0" tIns="0" rIns="0" bIns="0">
            <a:spAutoFit/>
          </a:bodyPr>
          <a:lstStyle/>
          <a:p>
            <a:pPr eaLnBrk="0" hangingPunct="0"/>
            <a:r>
              <a:rPr lang="en-US" sz="2800" b="1">
                <a:latin typeface="Symbol" pitchFamily="18" charset="2"/>
              </a:rPr>
              <a:t>ç</a:t>
            </a:r>
            <a:endParaRPr lang="en-US" sz="2800" b="1"/>
          </a:p>
        </p:txBody>
      </p:sp>
      <p:sp>
        <p:nvSpPr>
          <p:cNvPr id="25639" name="Rectangle 38"/>
          <p:cNvSpPr>
            <a:spLocks noChangeArrowheads="1"/>
          </p:cNvSpPr>
          <p:nvPr/>
        </p:nvSpPr>
        <p:spPr bwMode="auto">
          <a:xfrm>
            <a:off x="3684588" y="3308350"/>
            <a:ext cx="147637" cy="427038"/>
          </a:xfrm>
          <a:prstGeom prst="rect">
            <a:avLst/>
          </a:prstGeom>
          <a:noFill/>
          <a:ln w="9525">
            <a:noFill/>
            <a:miter lim="800000"/>
            <a:headEnd/>
            <a:tailEnd/>
          </a:ln>
        </p:spPr>
        <p:txBody>
          <a:bodyPr wrap="none" lIns="0" tIns="0" rIns="0" bIns="0">
            <a:spAutoFit/>
          </a:bodyPr>
          <a:lstStyle/>
          <a:p>
            <a:pPr eaLnBrk="0" hangingPunct="0"/>
            <a:r>
              <a:rPr lang="en-US" sz="2800" b="1">
                <a:latin typeface="Symbol" pitchFamily="18" charset="2"/>
              </a:rPr>
              <a:t>ç</a:t>
            </a:r>
            <a:endParaRPr lang="en-US" sz="2800" b="1"/>
          </a:p>
        </p:txBody>
      </p:sp>
      <p:sp>
        <p:nvSpPr>
          <p:cNvPr id="25640" name="Rectangle 39"/>
          <p:cNvSpPr>
            <a:spLocks noChangeArrowheads="1"/>
          </p:cNvSpPr>
          <p:nvPr/>
        </p:nvSpPr>
        <p:spPr bwMode="auto">
          <a:xfrm>
            <a:off x="3684588" y="4192588"/>
            <a:ext cx="147637" cy="427037"/>
          </a:xfrm>
          <a:prstGeom prst="rect">
            <a:avLst/>
          </a:prstGeom>
          <a:noFill/>
          <a:ln w="9525">
            <a:noFill/>
            <a:miter lim="800000"/>
            <a:headEnd/>
            <a:tailEnd/>
          </a:ln>
        </p:spPr>
        <p:txBody>
          <a:bodyPr wrap="none" lIns="0" tIns="0" rIns="0" bIns="0">
            <a:spAutoFit/>
          </a:bodyPr>
          <a:lstStyle/>
          <a:p>
            <a:pPr eaLnBrk="0" hangingPunct="0"/>
            <a:r>
              <a:rPr lang="en-US" sz="2800" b="1">
                <a:latin typeface="Symbol" pitchFamily="18" charset="2"/>
              </a:rPr>
              <a:t>è</a:t>
            </a:r>
            <a:endParaRPr lang="en-US" sz="2800" b="1"/>
          </a:p>
        </p:txBody>
      </p:sp>
      <p:sp>
        <p:nvSpPr>
          <p:cNvPr id="25641" name="Rectangle 40"/>
          <p:cNvSpPr>
            <a:spLocks noChangeArrowheads="1"/>
          </p:cNvSpPr>
          <p:nvPr/>
        </p:nvSpPr>
        <p:spPr bwMode="auto">
          <a:xfrm>
            <a:off x="3684588" y="3071813"/>
            <a:ext cx="147637" cy="427037"/>
          </a:xfrm>
          <a:prstGeom prst="rect">
            <a:avLst/>
          </a:prstGeom>
          <a:noFill/>
          <a:ln w="9525">
            <a:noFill/>
            <a:miter lim="800000"/>
            <a:headEnd/>
            <a:tailEnd/>
          </a:ln>
        </p:spPr>
        <p:txBody>
          <a:bodyPr wrap="none" lIns="0" tIns="0" rIns="0" bIns="0">
            <a:spAutoFit/>
          </a:bodyPr>
          <a:lstStyle/>
          <a:p>
            <a:pPr eaLnBrk="0" hangingPunct="0"/>
            <a:r>
              <a:rPr lang="en-US" sz="2800" b="1">
                <a:latin typeface="Symbol" pitchFamily="18" charset="2"/>
              </a:rPr>
              <a:t>æ</a:t>
            </a:r>
            <a:endParaRPr lang="en-US" sz="2800" b="1"/>
          </a:p>
        </p:txBody>
      </p:sp>
      <p:sp>
        <p:nvSpPr>
          <p:cNvPr id="25642" name="Rectangle 41"/>
          <p:cNvSpPr>
            <a:spLocks noChangeArrowheads="1"/>
          </p:cNvSpPr>
          <p:nvPr/>
        </p:nvSpPr>
        <p:spPr bwMode="auto">
          <a:xfrm>
            <a:off x="4110038" y="3567113"/>
            <a:ext cx="211137" cy="427037"/>
          </a:xfrm>
          <a:prstGeom prst="rect">
            <a:avLst/>
          </a:prstGeom>
          <a:noFill/>
          <a:ln w="9525">
            <a:noFill/>
            <a:miter lim="800000"/>
            <a:headEnd/>
            <a:tailEnd/>
          </a:ln>
        </p:spPr>
        <p:txBody>
          <a:bodyPr wrap="none" lIns="0" tIns="0" rIns="0" bIns="0">
            <a:spAutoFit/>
          </a:bodyPr>
          <a:lstStyle/>
          <a:p>
            <a:pPr eaLnBrk="0" hangingPunct="0"/>
            <a:r>
              <a:rPr lang="en-US" sz="2800" b="1">
                <a:latin typeface="Symbol" pitchFamily="18" charset="2"/>
              </a:rPr>
              <a:t>+</a:t>
            </a:r>
            <a:endParaRPr lang="en-US" sz="2800" b="1"/>
          </a:p>
        </p:txBody>
      </p:sp>
      <p:sp>
        <p:nvSpPr>
          <p:cNvPr id="25643" name="Rectangle 42"/>
          <p:cNvSpPr>
            <a:spLocks noChangeArrowheads="1"/>
          </p:cNvSpPr>
          <p:nvPr/>
        </p:nvSpPr>
        <p:spPr bwMode="auto">
          <a:xfrm>
            <a:off x="2149475" y="3567113"/>
            <a:ext cx="211138" cy="427037"/>
          </a:xfrm>
          <a:prstGeom prst="rect">
            <a:avLst/>
          </a:prstGeom>
          <a:noFill/>
          <a:ln w="9525">
            <a:noFill/>
            <a:miter lim="800000"/>
            <a:headEnd/>
            <a:tailEnd/>
          </a:ln>
        </p:spPr>
        <p:txBody>
          <a:bodyPr wrap="none" lIns="0" tIns="0" rIns="0" bIns="0">
            <a:spAutoFit/>
          </a:bodyPr>
          <a:lstStyle/>
          <a:p>
            <a:pPr eaLnBrk="0" hangingPunct="0"/>
            <a:r>
              <a:rPr lang="en-US" sz="2800" b="1">
                <a:latin typeface="Symbol" pitchFamily="18" charset="2"/>
              </a:rPr>
              <a:t>=</a:t>
            </a:r>
            <a:endParaRPr lang="en-US" sz="2800" b="1"/>
          </a:p>
        </p:txBody>
      </p:sp>
      <p:sp>
        <p:nvSpPr>
          <p:cNvPr id="25644" name="Rectangle 43"/>
          <p:cNvSpPr>
            <a:spLocks noChangeArrowheads="1"/>
          </p:cNvSpPr>
          <p:nvPr/>
        </p:nvSpPr>
        <p:spPr bwMode="auto">
          <a:xfrm>
            <a:off x="4748213" y="3875088"/>
            <a:ext cx="192087" cy="427037"/>
          </a:xfrm>
          <a:prstGeom prst="rect">
            <a:avLst/>
          </a:prstGeom>
          <a:noFill/>
          <a:ln w="9525">
            <a:noFill/>
            <a:miter lim="800000"/>
            <a:headEnd/>
            <a:tailEnd/>
          </a:ln>
        </p:spPr>
        <p:txBody>
          <a:bodyPr wrap="none" lIns="0" tIns="0" rIns="0" bIns="0">
            <a:spAutoFit/>
          </a:bodyPr>
          <a:lstStyle/>
          <a:p>
            <a:pPr eaLnBrk="0" hangingPunct="0"/>
            <a:r>
              <a:rPr lang="en-US" sz="2800" b="1"/>
              <a:t>2</a:t>
            </a:r>
          </a:p>
        </p:txBody>
      </p:sp>
      <p:sp>
        <p:nvSpPr>
          <p:cNvPr id="25645" name="Rectangle 44"/>
          <p:cNvSpPr>
            <a:spLocks noChangeArrowheads="1"/>
          </p:cNvSpPr>
          <p:nvPr/>
        </p:nvSpPr>
        <p:spPr bwMode="auto">
          <a:xfrm>
            <a:off x="4889500" y="3098800"/>
            <a:ext cx="193675" cy="427038"/>
          </a:xfrm>
          <a:prstGeom prst="rect">
            <a:avLst/>
          </a:prstGeom>
          <a:noFill/>
          <a:ln w="9525">
            <a:noFill/>
            <a:miter lim="800000"/>
            <a:headEnd/>
            <a:tailEnd/>
          </a:ln>
        </p:spPr>
        <p:txBody>
          <a:bodyPr wrap="none" lIns="0" tIns="0" rIns="0" bIns="0">
            <a:spAutoFit/>
          </a:bodyPr>
          <a:lstStyle/>
          <a:p>
            <a:pPr eaLnBrk="0" hangingPunct="0"/>
            <a:r>
              <a:rPr lang="en-US" sz="2800" b="1"/>
              <a:t>2</a:t>
            </a:r>
          </a:p>
        </p:txBody>
      </p:sp>
      <p:sp>
        <p:nvSpPr>
          <p:cNvPr id="25646" name="Rectangle 45"/>
          <p:cNvSpPr>
            <a:spLocks noChangeArrowheads="1"/>
          </p:cNvSpPr>
          <p:nvPr/>
        </p:nvSpPr>
        <p:spPr bwMode="auto">
          <a:xfrm>
            <a:off x="3856038" y="3609975"/>
            <a:ext cx="193675" cy="427038"/>
          </a:xfrm>
          <a:prstGeom prst="rect">
            <a:avLst/>
          </a:prstGeom>
          <a:noFill/>
          <a:ln w="9525">
            <a:noFill/>
            <a:miter lim="800000"/>
            <a:headEnd/>
            <a:tailEnd/>
          </a:ln>
        </p:spPr>
        <p:txBody>
          <a:bodyPr wrap="none" lIns="0" tIns="0" rIns="0" bIns="0">
            <a:spAutoFit/>
          </a:bodyPr>
          <a:lstStyle/>
          <a:p>
            <a:pPr eaLnBrk="0" hangingPunct="0"/>
            <a:r>
              <a:rPr lang="en-US" sz="2800" b="1"/>
              <a:t>1</a:t>
            </a:r>
          </a:p>
        </p:txBody>
      </p:sp>
      <p:sp>
        <p:nvSpPr>
          <p:cNvPr id="25647" name="Rectangle 46"/>
          <p:cNvSpPr>
            <a:spLocks noChangeArrowheads="1"/>
          </p:cNvSpPr>
          <p:nvPr/>
        </p:nvSpPr>
        <p:spPr bwMode="auto">
          <a:xfrm>
            <a:off x="2895600" y="3860800"/>
            <a:ext cx="168275" cy="427038"/>
          </a:xfrm>
          <a:prstGeom prst="rect">
            <a:avLst/>
          </a:prstGeom>
          <a:noFill/>
          <a:ln w="9525">
            <a:noFill/>
            <a:miter lim="800000"/>
            <a:headEnd/>
            <a:tailEnd/>
          </a:ln>
        </p:spPr>
        <p:txBody>
          <a:bodyPr wrap="none" lIns="0" tIns="0" rIns="0" bIns="0">
            <a:spAutoFit/>
          </a:bodyPr>
          <a:lstStyle/>
          <a:p>
            <a:pPr eaLnBrk="0" hangingPunct="0"/>
            <a:r>
              <a:rPr lang="en-US" sz="2800" b="1" i="1">
                <a:latin typeface="Symbol" pitchFamily="18" charset="2"/>
              </a:rPr>
              <a:t>e</a:t>
            </a:r>
            <a:endParaRPr lang="en-US" sz="2800" b="1"/>
          </a:p>
        </p:txBody>
      </p:sp>
      <p:sp>
        <p:nvSpPr>
          <p:cNvPr id="25648" name="Rectangle 47"/>
          <p:cNvSpPr>
            <a:spLocks noChangeArrowheads="1"/>
          </p:cNvSpPr>
          <p:nvPr/>
        </p:nvSpPr>
        <p:spPr bwMode="auto">
          <a:xfrm>
            <a:off x="2919413" y="3306763"/>
            <a:ext cx="168275" cy="427037"/>
          </a:xfrm>
          <a:prstGeom prst="rect">
            <a:avLst/>
          </a:prstGeom>
          <a:noFill/>
          <a:ln w="9525">
            <a:noFill/>
            <a:miter lim="800000"/>
            <a:headEnd/>
            <a:tailEnd/>
          </a:ln>
        </p:spPr>
        <p:txBody>
          <a:bodyPr wrap="none" lIns="0" tIns="0" rIns="0" bIns="0">
            <a:spAutoFit/>
          </a:bodyPr>
          <a:lstStyle/>
          <a:p>
            <a:pPr eaLnBrk="0" hangingPunct="0"/>
            <a:r>
              <a:rPr lang="en-US" sz="2800" b="1" i="1">
                <a:latin typeface="Symbol" pitchFamily="18" charset="2"/>
              </a:rPr>
              <a:t>e</a:t>
            </a:r>
            <a:endParaRPr lang="en-US" sz="2800" b="1"/>
          </a:p>
        </p:txBody>
      </p:sp>
      <p:sp>
        <p:nvSpPr>
          <p:cNvPr id="25649" name="Line 48"/>
          <p:cNvSpPr>
            <a:spLocks noChangeShapeType="1"/>
          </p:cNvSpPr>
          <p:nvPr/>
        </p:nvSpPr>
        <p:spPr bwMode="auto">
          <a:xfrm>
            <a:off x="2846388" y="2171700"/>
            <a:ext cx="731837" cy="0"/>
          </a:xfrm>
          <a:prstGeom prst="line">
            <a:avLst/>
          </a:prstGeom>
          <a:noFill/>
          <a:ln w="20638">
            <a:solidFill>
              <a:schemeClr val="tx1"/>
            </a:solidFill>
            <a:round/>
            <a:headEnd/>
            <a:tailEnd/>
          </a:ln>
        </p:spPr>
        <p:txBody>
          <a:bodyPr/>
          <a:lstStyle/>
          <a:p>
            <a:endParaRPr lang="en-US"/>
          </a:p>
        </p:txBody>
      </p:sp>
      <p:sp>
        <p:nvSpPr>
          <p:cNvPr id="25650" name="Line 49"/>
          <p:cNvSpPr>
            <a:spLocks noChangeShapeType="1"/>
          </p:cNvSpPr>
          <p:nvPr/>
        </p:nvSpPr>
        <p:spPr bwMode="auto">
          <a:xfrm>
            <a:off x="4411663" y="2171700"/>
            <a:ext cx="738187" cy="0"/>
          </a:xfrm>
          <a:prstGeom prst="line">
            <a:avLst/>
          </a:prstGeom>
          <a:noFill/>
          <a:ln w="20638">
            <a:solidFill>
              <a:schemeClr val="tx1"/>
            </a:solidFill>
            <a:round/>
            <a:headEnd/>
            <a:tailEnd/>
          </a:ln>
        </p:spPr>
        <p:txBody>
          <a:bodyPr/>
          <a:lstStyle/>
          <a:p>
            <a:endParaRPr lang="en-US"/>
          </a:p>
        </p:txBody>
      </p:sp>
      <p:sp>
        <p:nvSpPr>
          <p:cNvPr id="25651" name="Line 50"/>
          <p:cNvSpPr>
            <a:spLocks noChangeShapeType="1"/>
          </p:cNvSpPr>
          <p:nvPr/>
        </p:nvSpPr>
        <p:spPr bwMode="auto">
          <a:xfrm>
            <a:off x="5446713" y="2171700"/>
            <a:ext cx="720725" cy="0"/>
          </a:xfrm>
          <a:prstGeom prst="line">
            <a:avLst/>
          </a:prstGeom>
          <a:noFill/>
          <a:ln w="20638">
            <a:solidFill>
              <a:schemeClr val="tx1"/>
            </a:solidFill>
            <a:round/>
            <a:headEnd/>
            <a:tailEnd/>
          </a:ln>
        </p:spPr>
        <p:txBody>
          <a:bodyPr/>
          <a:lstStyle/>
          <a:p>
            <a:endParaRPr lang="en-US"/>
          </a:p>
        </p:txBody>
      </p:sp>
      <p:sp>
        <p:nvSpPr>
          <p:cNvPr id="25652" name="Line 51"/>
          <p:cNvSpPr>
            <a:spLocks noChangeShapeType="1"/>
          </p:cNvSpPr>
          <p:nvPr/>
        </p:nvSpPr>
        <p:spPr bwMode="auto">
          <a:xfrm>
            <a:off x="6267450" y="2171700"/>
            <a:ext cx="923925" cy="0"/>
          </a:xfrm>
          <a:prstGeom prst="line">
            <a:avLst/>
          </a:prstGeom>
          <a:noFill/>
          <a:ln w="20638">
            <a:solidFill>
              <a:schemeClr val="tx1"/>
            </a:solidFill>
            <a:round/>
            <a:headEnd/>
            <a:tailEnd/>
          </a:ln>
        </p:spPr>
        <p:txBody>
          <a:bodyPr/>
          <a:lstStyle/>
          <a:p>
            <a:endParaRPr lang="en-US"/>
          </a:p>
        </p:txBody>
      </p:sp>
      <p:sp>
        <p:nvSpPr>
          <p:cNvPr id="25653" name="Rectangle 52"/>
          <p:cNvSpPr>
            <a:spLocks noChangeArrowheads="1"/>
          </p:cNvSpPr>
          <p:nvPr/>
        </p:nvSpPr>
        <p:spPr bwMode="auto">
          <a:xfrm>
            <a:off x="7510463" y="2062163"/>
            <a:ext cx="300037" cy="427037"/>
          </a:xfrm>
          <a:prstGeom prst="rect">
            <a:avLst/>
          </a:prstGeom>
          <a:noFill/>
          <a:ln w="9525">
            <a:noFill/>
            <a:miter lim="800000"/>
            <a:headEnd/>
            <a:tailEnd/>
          </a:ln>
        </p:spPr>
        <p:txBody>
          <a:bodyPr wrap="none" lIns="0" tIns="0" rIns="0" bIns="0">
            <a:spAutoFit/>
          </a:bodyPr>
          <a:lstStyle/>
          <a:p>
            <a:pPr eaLnBrk="0" hangingPunct="0"/>
            <a:r>
              <a:rPr lang="en-US" sz="2800" b="1" i="1"/>
              <a:t>bi</a:t>
            </a:r>
            <a:endParaRPr lang="en-US" sz="2800" b="1"/>
          </a:p>
        </p:txBody>
      </p:sp>
      <p:sp>
        <p:nvSpPr>
          <p:cNvPr id="25654" name="Rectangle 53"/>
          <p:cNvSpPr>
            <a:spLocks noChangeArrowheads="1"/>
          </p:cNvSpPr>
          <p:nvPr/>
        </p:nvSpPr>
        <p:spPr bwMode="auto">
          <a:xfrm>
            <a:off x="6678613" y="2344738"/>
            <a:ext cx="277812" cy="427037"/>
          </a:xfrm>
          <a:prstGeom prst="rect">
            <a:avLst/>
          </a:prstGeom>
          <a:noFill/>
          <a:ln w="9525">
            <a:noFill/>
            <a:miter lim="800000"/>
            <a:headEnd/>
            <a:tailEnd/>
          </a:ln>
        </p:spPr>
        <p:txBody>
          <a:bodyPr wrap="none" lIns="0" tIns="0" rIns="0" bIns="0">
            <a:spAutoFit/>
          </a:bodyPr>
          <a:lstStyle/>
          <a:p>
            <a:pPr eaLnBrk="0" hangingPunct="0"/>
            <a:r>
              <a:rPr lang="en-US" sz="2800" b="1" i="1"/>
              <a:t>el</a:t>
            </a:r>
            <a:endParaRPr lang="en-US" sz="2800" b="1"/>
          </a:p>
        </p:txBody>
      </p:sp>
      <p:sp>
        <p:nvSpPr>
          <p:cNvPr id="25655" name="Rectangle 54"/>
          <p:cNvSpPr>
            <a:spLocks noChangeArrowheads="1"/>
          </p:cNvSpPr>
          <p:nvPr/>
        </p:nvSpPr>
        <p:spPr bwMode="auto">
          <a:xfrm>
            <a:off x="6524625" y="1746250"/>
            <a:ext cx="555625" cy="427038"/>
          </a:xfrm>
          <a:prstGeom prst="rect">
            <a:avLst/>
          </a:prstGeom>
          <a:noFill/>
          <a:ln w="9525">
            <a:noFill/>
            <a:miter lim="800000"/>
            <a:headEnd/>
            <a:tailEnd/>
          </a:ln>
        </p:spPr>
        <p:txBody>
          <a:bodyPr wrap="none" lIns="0" tIns="0" rIns="0" bIns="0">
            <a:spAutoFit/>
          </a:bodyPr>
          <a:lstStyle/>
          <a:p>
            <a:pPr eaLnBrk="0" hangingPunct="0"/>
            <a:r>
              <a:rPr lang="en-US" sz="2800" b="1" i="1"/>
              <a:t>dep</a:t>
            </a:r>
            <a:endParaRPr lang="en-US" sz="2800" b="1"/>
          </a:p>
        </p:txBody>
      </p:sp>
      <p:sp>
        <p:nvSpPr>
          <p:cNvPr id="25656" name="Rectangle 55"/>
          <p:cNvSpPr>
            <a:spLocks noChangeArrowheads="1"/>
          </p:cNvSpPr>
          <p:nvPr/>
        </p:nvSpPr>
        <p:spPr bwMode="auto">
          <a:xfrm>
            <a:off x="5756275" y="2344738"/>
            <a:ext cx="277813" cy="427037"/>
          </a:xfrm>
          <a:prstGeom prst="rect">
            <a:avLst/>
          </a:prstGeom>
          <a:noFill/>
          <a:ln w="9525">
            <a:noFill/>
            <a:miter lim="800000"/>
            <a:headEnd/>
            <a:tailEnd/>
          </a:ln>
        </p:spPr>
        <p:txBody>
          <a:bodyPr wrap="none" lIns="0" tIns="0" rIns="0" bIns="0">
            <a:spAutoFit/>
          </a:bodyPr>
          <a:lstStyle/>
          <a:p>
            <a:pPr eaLnBrk="0" hangingPunct="0"/>
            <a:r>
              <a:rPr lang="en-US" sz="2800" b="1" i="1"/>
              <a:t>el</a:t>
            </a:r>
            <a:endParaRPr lang="en-US" sz="2800" b="1"/>
          </a:p>
        </p:txBody>
      </p:sp>
      <p:sp>
        <p:nvSpPr>
          <p:cNvPr id="25657" name="Rectangle 56"/>
          <p:cNvSpPr>
            <a:spLocks noChangeArrowheads="1"/>
          </p:cNvSpPr>
          <p:nvPr/>
        </p:nvSpPr>
        <p:spPr bwMode="auto">
          <a:xfrm>
            <a:off x="5699125" y="1766888"/>
            <a:ext cx="384175" cy="427037"/>
          </a:xfrm>
          <a:prstGeom prst="rect">
            <a:avLst/>
          </a:prstGeom>
          <a:noFill/>
          <a:ln w="9525">
            <a:noFill/>
            <a:miter lim="800000"/>
            <a:headEnd/>
            <a:tailEnd/>
          </a:ln>
        </p:spPr>
        <p:txBody>
          <a:bodyPr wrap="none" lIns="0" tIns="0" rIns="0" bIns="0">
            <a:spAutoFit/>
          </a:bodyPr>
          <a:lstStyle/>
          <a:p>
            <a:pPr eaLnBrk="0" hangingPunct="0"/>
            <a:r>
              <a:rPr lang="en-US" sz="2800" b="1" i="1"/>
              <a:t>ox</a:t>
            </a:r>
            <a:endParaRPr lang="en-US" sz="2800" b="1"/>
          </a:p>
        </p:txBody>
      </p:sp>
      <p:sp>
        <p:nvSpPr>
          <p:cNvPr id="25658" name="Rectangle 57"/>
          <p:cNvSpPr>
            <a:spLocks noChangeArrowheads="1"/>
          </p:cNvSpPr>
          <p:nvPr/>
        </p:nvSpPr>
        <p:spPr bwMode="auto">
          <a:xfrm>
            <a:off x="4732338" y="2520950"/>
            <a:ext cx="276225" cy="427038"/>
          </a:xfrm>
          <a:prstGeom prst="rect">
            <a:avLst/>
          </a:prstGeom>
          <a:noFill/>
          <a:ln w="9525">
            <a:noFill/>
            <a:miter lim="800000"/>
            <a:headEnd/>
            <a:tailEnd/>
          </a:ln>
        </p:spPr>
        <p:txBody>
          <a:bodyPr wrap="none" lIns="0" tIns="0" rIns="0" bIns="0">
            <a:spAutoFit/>
          </a:bodyPr>
          <a:lstStyle/>
          <a:p>
            <a:pPr eaLnBrk="0" hangingPunct="0"/>
            <a:r>
              <a:rPr lang="en-US" sz="2800" b="1" i="1"/>
              <a:t>el</a:t>
            </a:r>
            <a:endParaRPr lang="en-US" sz="2800" b="1"/>
          </a:p>
        </p:txBody>
      </p:sp>
      <p:sp>
        <p:nvSpPr>
          <p:cNvPr id="25659" name="Rectangle 58"/>
          <p:cNvSpPr>
            <a:spLocks noChangeArrowheads="1"/>
          </p:cNvSpPr>
          <p:nvPr/>
        </p:nvSpPr>
        <p:spPr bwMode="auto">
          <a:xfrm>
            <a:off x="4899025" y="1746250"/>
            <a:ext cx="106363" cy="427038"/>
          </a:xfrm>
          <a:prstGeom prst="rect">
            <a:avLst/>
          </a:prstGeom>
          <a:noFill/>
          <a:ln w="9525">
            <a:noFill/>
            <a:miter lim="800000"/>
            <a:headEnd/>
            <a:tailEnd/>
          </a:ln>
        </p:spPr>
        <p:txBody>
          <a:bodyPr wrap="none" lIns="0" tIns="0" rIns="0" bIns="0">
            <a:spAutoFit/>
          </a:bodyPr>
          <a:lstStyle/>
          <a:p>
            <a:pPr eaLnBrk="0" hangingPunct="0"/>
            <a:r>
              <a:rPr lang="en-US" sz="2800" b="1" i="1"/>
              <a:t>j</a:t>
            </a:r>
            <a:endParaRPr lang="en-US" sz="2800" b="1"/>
          </a:p>
        </p:txBody>
      </p:sp>
      <p:sp>
        <p:nvSpPr>
          <p:cNvPr id="25660" name="Rectangle 59"/>
          <p:cNvSpPr>
            <a:spLocks noChangeArrowheads="1"/>
          </p:cNvSpPr>
          <p:nvPr/>
        </p:nvSpPr>
        <p:spPr bwMode="auto">
          <a:xfrm>
            <a:off x="3108325" y="2344738"/>
            <a:ext cx="385763" cy="427037"/>
          </a:xfrm>
          <a:prstGeom prst="rect">
            <a:avLst/>
          </a:prstGeom>
          <a:noFill/>
          <a:ln w="9525">
            <a:noFill/>
            <a:miter lim="800000"/>
            <a:headEnd/>
            <a:tailEnd/>
          </a:ln>
        </p:spPr>
        <p:txBody>
          <a:bodyPr wrap="none" lIns="0" tIns="0" rIns="0" bIns="0">
            <a:spAutoFit/>
          </a:bodyPr>
          <a:lstStyle/>
          <a:p>
            <a:pPr eaLnBrk="0" hangingPunct="0"/>
            <a:r>
              <a:rPr lang="en-US" sz="2800" b="1" i="1"/>
              <a:t>ox</a:t>
            </a:r>
            <a:endParaRPr lang="en-US" sz="2800" b="1"/>
          </a:p>
        </p:txBody>
      </p:sp>
      <p:sp>
        <p:nvSpPr>
          <p:cNvPr id="25661" name="Rectangle 60"/>
          <p:cNvSpPr>
            <a:spLocks noChangeArrowheads="1"/>
          </p:cNvSpPr>
          <p:nvPr/>
        </p:nvSpPr>
        <p:spPr bwMode="auto">
          <a:xfrm>
            <a:off x="3144838" y="1811338"/>
            <a:ext cx="228600" cy="304800"/>
          </a:xfrm>
          <a:prstGeom prst="rect">
            <a:avLst/>
          </a:prstGeom>
          <a:noFill/>
          <a:ln w="9525">
            <a:noFill/>
            <a:miter lim="800000"/>
            <a:headEnd/>
            <a:tailEnd/>
          </a:ln>
        </p:spPr>
        <p:txBody>
          <a:bodyPr wrap="none" lIns="0" tIns="0" rIns="0" bIns="0">
            <a:spAutoFit/>
          </a:bodyPr>
          <a:lstStyle/>
          <a:p>
            <a:pPr eaLnBrk="0" hangingPunct="0"/>
            <a:r>
              <a:rPr lang="en-US" sz="2000" b="1" i="1"/>
              <a:t>Si</a:t>
            </a:r>
            <a:endParaRPr lang="en-US" sz="2000" b="1"/>
          </a:p>
        </p:txBody>
      </p:sp>
      <p:sp>
        <p:nvSpPr>
          <p:cNvPr id="25662" name="Rectangle 61"/>
          <p:cNvSpPr>
            <a:spLocks noChangeArrowheads="1"/>
          </p:cNvSpPr>
          <p:nvPr/>
        </p:nvSpPr>
        <p:spPr bwMode="auto">
          <a:xfrm>
            <a:off x="7240588" y="1941513"/>
            <a:ext cx="257175" cy="427037"/>
          </a:xfrm>
          <a:prstGeom prst="rect">
            <a:avLst/>
          </a:prstGeom>
          <a:noFill/>
          <a:ln w="9525">
            <a:noFill/>
            <a:miter lim="800000"/>
            <a:headEnd/>
            <a:tailEnd/>
          </a:ln>
        </p:spPr>
        <p:txBody>
          <a:bodyPr wrap="none" lIns="0" tIns="0" rIns="0" bIns="0">
            <a:spAutoFit/>
          </a:bodyPr>
          <a:lstStyle/>
          <a:p>
            <a:pPr eaLnBrk="0" hangingPunct="0"/>
            <a:r>
              <a:rPr lang="en-US" sz="2800" b="1" i="1"/>
              <a:t>V</a:t>
            </a:r>
            <a:endParaRPr lang="en-US" sz="2800" b="1"/>
          </a:p>
        </p:txBody>
      </p:sp>
      <p:sp>
        <p:nvSpPr>
          <p:cNvPr id="25663" name="Rectangle 62"/>
          <p:cNvSpPr>
            <a:spLocks noChangeArrowheads="1"/>
          </p:cNvSpPr>
          <p:nvPr/>
        </p:nvSpPr>
        <p:spPr bwMode="auto">
          <a:xfrm>
            <a:off x="6430963" y="2222500"/>
            <a:ext cx="236537" cy="427038"/>
          </a:xfrm>
          <a:prstGeom prst="rect">
            <a:avLst/>
          </a:prstGeom>
          <a:noFill/>
          <a:ln w="9525">
            <a:noFill/>
            <a:miter lim="800000"/>
            <a:headEnd/>
            <a:tailEnd/>
          </a:ln>
        </p:spPr>
        <p:txBody>
          <a:bodyPr wrap="none" lIns="0" tIns="0" rIns="0" bIns="0">
            <a:spAutoFit/>
          </a:bodyPr>
          <a:lstStyle/>
          <a:p>
            <a:pPr eaLnBrk="0" hangingPunct="0"/>
            <a:r>
              <a:rPr lang="en-US" sz="2800" b="1" i="1"/>
              <a:t>L</a:t>
            </a:r>
            <a:endParaRPr lang="en-US" sz="2800" b="1"/>
          </a:p>
        </p:txBody>
      </p:sp>
      <p:sp>
        <p:nvSpPr>
          <p:cNvPr id="25664" name="Rectangle 63"/>
          <p:cNvSpPr>
            <a:spLocks noChangeArrowheads="1"/>
          </p:cNvSpPr>
          <p:nvPr/>
        </p:nvSpPr>
        <p:spPr bwMode="auto">
          <a:xfrm>
            <a:off x="6276975" y="1625600"/>
            <a:ext cx="234950" cy="427038"/>
          </a:xfrm>
          <a:prstGeom prst="rect">
            <a:avLst/>
          </a:prstGeom>
          <a:noFill/>
          <a:ln w="9525">
            <a:noFill/>
            <a:miter lim="800000"/>
            <a:headEnd/>
            <a:tailEnd/>
          </a:ln>
        </p:spPr>
        <p:txBody>
          <a:bodyPr wrap="none" lIns="0" tIns="0" rIns="0" bIns="0">
            <a:spAutoFit/>
          </a:bodyPr>
          <a:lstStyle/>
          <a:p>
            <a:pPr eaLnBrk="0" hangingPunct="0"/>
            <a:r>
              <a:rPr lang="en-US" sz="2800" b="1" i="1"/>
              <a:t>T</a:t>
            </a:r>
            <a:endParaRPr lang="en-US" sz="2800" b="1"/>
          </a:p>
        </p:txBody>
      </p:sp>
      <p:sp>
        <p:nvSpPr>
          <p:cNvPr id="25665" name="Rectangle 64"/>
          <p:cNvSpPr>
            <a:spLocks noChangeArrowheads="1"/>
          </p:cNvSpPr>
          <p:nvPr/>
        </p:nvSpPr>
        <p:spPr bwMode="auto">
          <a:xfrm>
            <a:off x="5507038" y="2222500"/>
            <a:ext cx="236537" cy="427038"/>
          </a:xfrm>
          <a:prstGeom prst="rect">
            <a:avLst/>
          </a:prstGeom>
          <a:noFill/>
          <a:ln w="9525">
            <a:noFill/>
            <a:miter lim="800000"/>
            <a:headEnd/>
            <a:tailEnd/>
          </a:ln>
        </p:spPr>
        <p:txBody>
          <a:bodyPr wrap="none" lIns="0" tIns="0" rIns="0" bIns="0">
            <a:spAutoFit/>
          </a:bodyPr>
          <a:lstStyle/>
          <a:p>
            <a:pPr eaLnBrk="0" hangingPunct="0"/>
            <a:r>
              <a:rPr lang="en-US" sz="2800" b="1" i="1"/>
              <a:t>L</a:t>
            </a:r>
            <a:endParaRPr lang="en-US" sz="2800" b="1"/>
          </a:p>
        </p:txBody>
      </p:sp>
      <p:sp>
        <p:nvSpPr>
          <p:cNvPr id="25666" name="Rectangle 65"/>
          <p:cNvSpPr>
            <a:spLocks noChangeArrowheads="1"/>
          </p:cNvSpPr>
          <p:nvPr/>
        </p:nvSpPr>
        <p:spPr bwMode="auto">
          <a:xfrm>
            <a:off x="5456238" y="1646238"/>
            <a:ext cx="234950" cy="427037"/>
          </a:xfrm>
          <a:prstGeom prst="rect">
            <a:avLst/>
          </a:prstGeom>
          <a:noFill/>
          <a:ln w="9525">
            <a:noFill/>
            <a:miter lim="800000"/>
            <a:headEnd/>
            <a:tailEnd/>
          </a:ln>
        </p:spPr>
        <p:txBody>
          <a:bodyPr wrap="none" lIns="0" tIns="0" rIns="0" bIns="0">
            <a:spAutoFit/>
          </a:bodyPr>
          <a:lstStyle/>
          <a:p>
            <a:pPr eaLnBrk="0" hangingPunct="0"/>
            <a:r>
              <a:rPr lang="en-US" sz="2800" b="1" i="1"/>
              <a:t>T</a:t>
            </a:r>
            <a:endParaRPr lang="en-US" sz="2800" b="1"/>
          </a:p>
        </p:txBody>
      </p:sp>
      <p:sp>
        <p:nvSpPr>
          <p:cNvPr id="25667" name="Rectangle 66"/>
          <p:cNvSpPr>
            <a:spLocks noChangeArrowheads="1"/>
          </p:cNvSpPr>
          <p:nvPr/>
        </p:nvSpPr>
        <p:spPr bwMode="auto">
          <a:xfrm>
            <a:off x="4483100" y="2325688"/>
            <a:ext cx="234950" cy="427037"/>
          </a:xfrm>
          <a:prstGeom prst="rect">
            <a:avLst/>
          </a:prstGeom>
          <a:noFill/>
          <a:ln w="9525">
            <a:noFill/>
            <a:miter lim="800000"/>
            <a:headEnd/>
            <a:tailEnd/>
          </a:ln>
        </p:spPr>
        <p:txBody>
          <a:bodyPr wrap="none" lIns="0" tIns="0" rIns="0" bIns="0">
            <a:spAutoFit/>
          </a:bodyPr>
          <a:lstStyle/>
          <a:p>
            <a:pPr eaLnBrk="0" hangingPunct="0"/>
            <a:r>
              <a:rPr lang="en-US" sz="2800" b="1" i="1"/>
              <a:t>L</a:t>
            </a:r>
            <a:endParaRPr lang="en-US" sz="2800" b="1"/>
          </a:p>
        </p:txBody>
      </p:sp>
      <p:sp>
        <p:nvSpPr>
          <p:cNvPr id="25668" name="Rectangle 67"/>
          <p:cNvSpPr>
            <a:spLocks noChangeArrowheads="1"/>
          </p:cNvSpPr>
          <p:nvPr/>
        </p:nvSpPr>
        <p:spPr bwMode="auto">
          <a:xfrm>
            <a:off x="4483100" y="1576388"/>
            <a:ext cx="255588" cy="427037"/>
          </a:xfrm>
          <a:prstGeom prst="rect">
            <a:avLst/>
          </a:prstGeom>
          <a:noFill/>
          <a:ln w="9525">
            <a:noFill/>
            <a:miter lim="800000"/>
            <a:headEnd/>
            <a:tailEnd/>
          </a:ln>
        </p:spPr>
        <p:txBody>
          <a:bodyPr wrap="none" lIns="0" tIns="0" rIns="0" bIns="0">
            <a:spAutoFit/>
          </a:bodyPr>
          <a:lstStyle/>
          <a:p>
            <a:pPr eaLnBrk="0" hangingPunct="0"/>
            <a:r>
              <a:rPr lang="en-US" sz="2800" b="1" i="1"/>
              <a:t>X</a:t>
            </a:r>
            <a:endParaRPr lang="en-US" sz="2800" b="1"/>
          </a:p>
        </p:txBody>
      </p:sp>
      <p:sp>
        <p:nvSpPr>
          <p:cNvPr id="25669" name="Rectangle 68"/>
          <p:cNvSpPr>
            <a:spLocks noChangeArrowheads="1"/>
          </p:cNvSpPr>
          <p:nvPr/>
        </p:nvSpPr>
        <p:spPr bwMode="auto">
          <a:xfrm>
            <a:off x="1233488" y="1941513"/>
            <a:ext cx="728662" cy="427037"/>
          </a:xfrm>
          <a:prstGeom prst="rect">
            <a:avLst/>
          </a:prstGeom>
          <a:noFill/>
          <a:ln w="9525">
            <a:noFill/>
            <a:miter lim="800000"/>
            <a:headEnd/>
            <a:tailEnd/>
          </a:ln>
        </p:spPr>
        <p:txBody>
          <a:bodyPr wrap="none" lIns="0" tIns="0" rIns="0" bIns="0">
            <a:spAutoFit/>
          </a:bodyPr>
          <a:lstStyle/>
          <a:p>
            <a:pPr eaLnBrk="0" hangingPunct="0"/>
            <a:r>
              <a:rPr lang="en-US" sz="2800" b="1" i="1"/>
              <a:t>SCE</a:t>
            </a:r>
            <a:endParaRPr lang="en-US" sz="2800" b="1"/>
          </a:p>
        </p:txBody>
      </p:sp>
      <p:sp>
        <p:nvSpPr>
          <p:cNvPr id="25670" name="Rectangle 69"/>
          <p:cNvSpPr>
            <a:spLocks noChangeArrowheads="1"/>
          </p:cNvSpPr>
          <p:nvPr/>
        </p:nvSpPr>
        <p:spPr bwMode="auto">
          <a:xfrm>
            <a:off x="5197475" y="2273300"/>
            <a:ext cx="149225" cy="427038"/>
          </a:xfrm>
          <a:prstGeom prst="rect">
            <a:avLst/>
          </a:prstGeom>
          <a:noFill/>
          <a:ln w="9525">
            <a:noFill/>
            <a:miter lim="800000"/>
            <a:headEnd/>
            <a:tailEnd/>
          </a:ln>
        </p:spPr>
        <p:txBody>
          <a:bodyPr wrap="none" lIns="0" tIns="0" rIns="0" bIns="0">
            <a:spAutoFit/>
          </a:bodyPr>
          <a:lstStyle/>
          <a:p>
            <a:pPr eaLnBrk="0" hangingPunct="0"/>
            <a:r>
              <a:rPr lang="en-US" sz="2800" b="1">
                <a:latin typeface="Symbol" pitchFamily="18" charset="2"/>
              </a:rPr>
              <a:t>÷</a:t>
            </a:r>
            <a:endParaRPr lang="en-US" sz="2800" b="1"/>
          </a:p>
        </p:txBody>
      </p:sp>
      <p:sp>
        <p:nvSpPr>
          <p:cNvPr id="25671" name="Rectangle 70"/>
          <p:cNvSpPr>
            <a:spLocks noChangeArrowheads="1"/>
          </p:cNvSpPr>
          <p:nvPr/>
        </p:nvSpPr>
        <p:spPr bwMode="auto">
          <a:xfrm>
            <a:off x="5197475" y="1990725"/>
            <a:ext cx="149225" cy="427038"/>
          </a:xfrm>
          <a:prstGeom prst="rect">
            <a:avLst/>
          </a:prstGeom>
          <a:noFill/>
          <a:ln w="9525">
            <a:noFill/>
            <a:miter lim="800000"/>
            <a:headEnd/>
            <a:tailEnd/>
          </a:ln>
        </p:spPr>
        <p:txBody>
          <a:bodyPr wrap="none" lIns="0" tIns="0" rIns="0" bIns="0">
            <a:spAutoFit/>
          </a:bodyPr>
          <a:lstStyle/>
          <a:p>
            <a:pPr eaLnBrk="0" hangingPunct="0"/>
            <a:r>
              <a:rPr lang="en-US" sz="2800" b="1">
                <a:latin typeface="Symbol" pitchFamily="18" charset="2"/>
              </a:rPr>
              <a:t>÷</a:t>
            </a:r>
            <a:endParaRPr lang="en-US" sz="2800" b="1"/>
          </a:p>
        </p:txBody>
      </p:sp>
      <p:sp>
        <p:nvSpPr>
          <p:cNvPr id="25672" name="Rectangle 71"/>
          <p:cNvSpPr>
            <a:spLocks noChangeArrowheads="1"/>
          </p:cNvSpPr>
          <p:nvPr/>
        </p:nvSpPr>
        <p:spPr bwMode="auto">
          <a:xfrm>
            <a:off x="5197475" y="1651000"/>
            <a:ext cx="149225" cy="427038"/>
          </a:xfrm>
          <a:prstGeom prst="rect">
            <a:avLst/>
          </a:prstGeom>
          <a:noFill/>
          <a:ln w="9525">
            <a:noFill/>
            <a:miter lim="800000"/>
            <a:headEnd/>
            <a:tailEnd/>
          </a:ln>
        </p:spPr>
        <p:txBody>
          <a:bodyPr wrap="none" lIns="0" tIns="0" rIns="0" bIns="0">
            <a:spAutoFit/>
          </a:bodyPr>
          <a:lstStyle/>
          <a:p>
            <a:pPr eaLnBrk="0" hangingPunct="0"/>
            <a:r>
              <a:rPr lang="en-US" sz="2800" b="1">
                <a:latin typeface="Symbol" pitchFamily="18" charset="2"/>
              </a:rPr>
              <a:t>÷</a:t>
            </a:r>
            <a:endParaRPr lang="en-US" sz="2800" b="1"/>
          </a:p>
        </p:txBody>
      </p:sp>
      <p:sp>
        <p:nvSpPr>
          <p:cNvPr id="25673" name="Rectangle 72"/>
          <p:cNvSpPr>
            <a:spLocks noChangeArrowheads="1"/>
          </p:cNvSpPr>
          <p:nvPr/>
        </p:nvSpPr>
        <p:spPr bwMode="auto">
          <a:xfrm>
            <a:off x="5197475" y="2501900"/>
            <a:ext cx="149225" cy="427038"/>
          </a:xfrm>
          <a:prstGeom prst="rect">
            <a:avLst/>
          </a:prstGeom>
          <a:noFill/>
          <a:ln w="9525">
            <a:noFill/>
            <a:miter lim="800000"/>
            <a:headEnd/>
            <a:tailEnd/>
          </a:ln>
        </p:spPr>
        <p:txBody>
          <a:bodyPr wrap="none" lIns="0" tIns="0" rIns="0" bIns="0">
            <a:spAutoFit/>
          </a:bodyPr>
          <a:lstStyle/>
          <a:p>
            <a:pPr eaLnBrk="0" hangingPunct="0"/>
            <a:r>
              <a:rPr lang="en-US" sz="2800" b="1">
                <a:latin typeface="Symbol" pitchFamily="18" charset="2"/>
              </a:rPr>
              <a:t>ø</a:t>
            </a:r>
            <a:endParaRPr lang="en-US" sz="2800" b="1"/>
          </a:p>
        </p:txBody>
      </p:sp>
      <p:sp>
        <p:nvSpPr>
          <p:cNvPr id="25674" name="Rectangle 73"/>
          <p:cNvSpPr>
            <a:spLocks noChangeArrowheads="1"/>
          </p:cNvSpPr>
          <p:nvPr/>
        </p:nvSpPr>
        <p:spPr bwMode="auto">
          <a:xfrm>
            <a:off x="5197475" y="1420813"/>
            <a:ext cx="149225" cy="427037"/>
          </a:xfrm>
          <a:prstGeom prst="rect">
            <a:avLst/>
          </a:prstGeom>
          <a:noFill/>
          <a:ln w="9525">
            <a:noFill/>
            <a:miter lim="800000"/>
            <a:headEnd/>
            <a:tailEnd/>
          </a:ln>
        </p:spPr>
        <p:txBody>
          <a:bodyPr wrap="none" lIns="0" tIns="0" rIns="0" bIns="0">
            <a:spAutoFit/>
          </a:bodyPr>
          <a:lstStyle/>
          <a:p>
            <a:pPr eaLnBrk="0" hangingPunct="0"/>
            <a:r>
              <a:rPr lang="en-US" sz="2800" b="1">
                <a:latin typeface="Symbol" pitchFamily="18" charset="2"/>
              </a:rPr>
              <a:t>ö</a:t>
            </a:r>
            <a:endParaRPr lang="en-US" sz="2800" b="1"/>
          </a:p>
        </p:txBody>
      </p:sp>
      <p:sp>
        <p:nvSpPr>
          <p:cNvPr id="25675" name="Rectangle 74"/>
          <p:cNvSpPr>
            <a:spLocks noChangeArrowheads="1"/>
          </p:cNvSpPr>
          <p:nvPr/>
        </p:nvSpPr>
        <p:spPr bwMode="auto">
          <a:xfrm>
            <a:off x="3654425" y="2273300"/>
            <a:ext cx="147638" cy="427038"/>
          </a:xfrm>
          <a:prstGeom prst="rect">
            <a:avLst/>
          </a:prstGeom>
          <a:noFill/>
          <a:ln w="9525">
            <a:noFill/>
            <a:miter lim="800000"/>
            <a:headEnd/>
            <a:tailEnd/>
          </a:ln>
        </p:spPr>
        <p:txBody>
          <a:bodyPr wrap="none" lIns="0" tIns="0" rIns="0" bIns="0">
            <a:spAutoFit/>
          </a:bodyPr>
          <a:lstStyle/>
          <a:p>
            <a:pPr eaLnBrk="0" hangingPunct="0"/>
            <a:r>
              <a:rPr lang="en-US" sz="2800" b="1">
                <a:latin typeface="Symbol" pitchFamily="18" charset="2"/>
              </a:rPr>
              <a:t>ç</a:t>
            </a:r>
            <a:endParaRPr lang="en-US" sz="2800" b="1"/>
          </a:p>
        </p:txBody>
      </p:sp>
      <p:sp>
        <p:nvSpPr>
          <p:cNvPr id="25676" name="Rectangle 75"/>
          <p:cNvSpPr>
            <a:spLocks noChangeArrowheads="1"/>
          </p:cNvSpPr>
          <p:nvPr/>
        </p:nvSpPr>
        <p:spPr bwMode="auto">
          <a:xfrm>
            <a:off x="3654425" y="1990725"/>
            <a:ext cx="147638" cy="427038"/>
          </a:xfrm>
          <a:prstGeom prst="rect">
            <a:avLst/>
          </a:prstGeom>
          <a:noFill/>
          <a:ln w="9525">
            <a:noFill/>
            <a:miter lim="800000"/>
            <a:headEnd/>
            <a:tailEnd/>
          </a:ln>
        </p:spPr>
        <p:txBody>
          <a:bodyPr wrap="none" lIns="0" tIns="0" rIns="0" bIns="0">
            <a:spAutoFit/>
          </a:bodyPr>
          <a:lstStyle/>
          <a:p>
            <a:pPr eaLnBrk="0" hangingPunct="0"/>
            <a:r>
              <a:rPr lang="en-US" sz="2800" b="1">
                <a:latin typeface="Symbol" pitchFamily="18" charset="2"/>
              </a:rPr>
              <a:t>ç</a:t>
            </a:r>
            <a:endParaRPr lang="en-US" sz="2800" b="1"/>
          </a:p>
        </p:txBody>
      </p:sp>
      <p:sp>
        <p:nvSpPr>
          <p:cNvPr id="25677" name="Rectangle 76"/>
          <p:cNvSpPr>
            <a:spLocks noChangeArrowheads="1"/>
          </p:cNvSpPr>
          <p:nvPr/>
        </p:nvSpPr>
        <p:spPr bwMode="auto">
          <a:xfrm>
            <a:off x="3654425" y="1651000"/>
            <a:ext cx="147638" cy="427038"/>
          </a:xfrm>
          <a:prstGeom prst="rect">
            <a:avLst/>
          </a:prstGeom>
          <a:noFill/>
          <a:ln w="9525">
            <a:noFill/>
            <a:miter lim="800000"/>
            <a:headEnd/>
            <a:tailEnd/>
          </a:ln>
        </p:spPr>
        <p:txBody>
          <a:bodyPr wrap="none" lIns="0" tIns="0" rIns="0" bIns="0">
            <a:spAutoFit/>
          </a:bodyPr>
          <a:lstStyle/>
          <a:p>
            <a:pPr eaLnBrk="0" hangingPunct="0"/>
            <a:r>
              <a:rPr lang="en-US" sz="2800" b="1">
                <a:latin typeface="Symbol" pitchFamily="18" charset="2"/>
              </a:rPr>
              <a:t>ç</a:t>
            </a:r>
            <a:endParaRPr lang="en-US" sz="2800" b="1"/>
          </a:p>
        </p:txBody>
      </p:sp>
      <p:sp>
        <p:nvSpPr>
          <p:cNvPr id="25678" name="Rectangle 77"/>
          <p:cNvSpPr>
            <a:spLocks noChangeArrowheads="1"/>
          </p:cNvSpPr>
          <p:nvPr/>
        </p:nvSpPr>
        <p:spPr bwMode="auto">
          <a:xfrm>
            <a:off x="3654425" y="2501900"/>
            <a:ext cx="147638" cy="427038"/>
          </a:xfrm>
          <a:prstGeom prst="rect">
            <a:avLst/>
          </a:prstGeom>
          <a:noFill/>
          <a:ln w="9525">
            <a:noFill/>
            <a:miter lim="800000"/>
            <a:headEnd/>
            <a:tailEnd/>
          </a:ln>
        </p:spPr>
        <p:txBody>
          <a:bodyPr wrap="none" lIns="0" tIns="0" rIns="0" bIns="0">
            <a:spAutoFit/>
          </a:bodyPr>
          <a:lstStyle/>
          <a:p>
            <a:pPr eaLnBrk="0" hangingPunct="0"/>
            <a:r>
              <a:rPr lang="en-US" sz="2800" b="1">
                <a:latin typeface="Symbol" pitchFamily="18" charset="2"/>
              </a:rPr>
              <a:t>è</a:t>
            </a:r>
            <a:endParaRPr lang="en-US" sz="2800" b="1"/>
          </a:p>
        </p:txBody>
      </p:sp>
      <p:sp>
        <p:nvSpPr>
          <p:cNvPr id="25679" name="Rectangle 78"/>
          <p:cNvSpPr>
            <a:spLocks noChangeArrowheads="1"/>
          </p:cNvSpPr>
          <p:nvPr/>
        </p:nvSpPr>
        <p:spPr bwMode="auto">
          <a:xfrm>
            <a:off x="3654425" y="1420813"/>
            <a:ext cx="147638" cy="427037"/>
          </a:xfrm>
          <a:prstGeom prst="rect">
            <a:avLst/>
          </a:prstGeom>
          <a:noFill/>
          <a:ln w="9525">
            <a:noFill/>
            <a:miter lim="800000"/>
            <a:headEnd/>
            <a:tailEnd/>
          </a:ln>
        </p:spPr>
        <p:txBody>
          <a:bodyPr wrap="none" lIns="0" tIns="0" rIns="0" bIns="0">
            <a:spAutoFit/>
          </a:bodyPr>
          <a:lstStyle/>
          <a:p>
            <a:pPr eaLnBrk="0" hangingPunct="0"/>
            <a:r>
              <a:rPr lang="en-US" sz="2800" b="1">
                <a:latin typeface="Symbol" pitchFamily="18" charset="2"/>
              </a:rPr>
              <a:t>æ</a:t>
            </a:r>
            <a:endParaRPr lang="en-US" sz="2800" b="1"/>
          </a:p>
        </p:txBody>
      </p:sp>
      <p:sp>
        <p:nvSpPr>
          <p:cNvPr id="25680" name="Rectangle 79"/>
          <p:cNvSpPr>
            <a:spLocks noChangeArrowheads="1"/>
          </p:cNvSpPr>
          <p:nvPr/>
        </p:nvSpPr>
        <p:spPr bwMode="auto">
          <a:xfrm>
            <a:off x="4081463" y="1900238"/>
            <a:ext cx="212725" cy="427037"/>
          </a:xfrm>
          <a:prstGeom prst="rect">
            <a:avLst/>
          </a:prstGeom>
          <a:noFill/>
          <a:ln w="9525">
            <a:noFill/>
            <a:miter lim="800000"/>
            <a:headEnd/>
            <a:tailEnd/>
          </a:ln>
        </p:spPr>
        <p:txBody>
          <a:bodyPr wrap="none" lIns="0" tIns="0" rIns="0" bIns="0">
            <a:spAutoFit/>
          </a:bodyPr>
          <a:lstStyle/>
          <a:p>
            <a:pPr eaLnBrk="0" hangingPunct="0"/>
            <a:r>
              <a:rPr lang="en-US" sz="2800" b="1">
                <a:latin typeface="Symbol" pitchFamily="18" charset="2"/>
              </a:rPr>
              <a:t>+</a:t>
            </a:r>
            <a:endParaRPr lang="en-US" sz="2800" b="1"/>
          </a:p>
        </p:txBody>
      </p:sp>
      <p:sp>
        <p:nvSpPr>
          <p:cNvPr id="25681" name="Rectangle 80"/>
          <p:cNvSpPr>
            <a:spLocks noChangeArrowheads="1"/>
          </p:cNvSpPr>
          <p:nvPr/>
        </p:nvSpPr>
        <p:spPr bwMode="auto">
          <a:xfrm>
            <a:off x="2141538" y="1900238"/>
            <a:ext cx="212725" cy="427037"/>
          </a:xfrm>
          <a:prstGeom prst="rect">
            <a:avLst/>
          </a:prstGeom>
          <a:noFill/>
          <a:ln w="9525">
            <a:noFill/>
            <a:miter lim="800000"/>
            <a:headEnd/>
            <a:tailEnd/>
          </a:ln>
        </p:spPr>
        <p:txBody>
          <a:bodyPr wrap="none" lIns="0" tIns="0" rIns="0" bIns="0">
            <a:spAutoFit/>
          </a:bodyPr>
          <a:lstStyle/>
          <a:p>
            <a:pPr eaLnBrk="0" hangingPunct="0"/>
            <a:r>
              <a:rPr lang="en-US" sz="2800" b="1">
                <a:latin typeface="Symbol" pitchFamily="18" charset="2"/>
              </a:rPr>
              <a:t>=</a:t>
            </a:r>
            <a:endParaRPr lang="en-US" sz="2800" b="1"/>
          </a:p>
        </p:txBody>
      </p:sp>
      <p:sp>
        <p:nvSpPr>
          <p:cNvPr id="25682" name="Rectangle 81"/>
          <p:cNvSpPr>
            <a:spLocks noChangeArrowheads="1"/>
          </p:cNvSpPr>
          <p:nvPr/>
        </p:nvSpPr>
        <p:spPr bwMode="auto">
          <a:xfrm>
            <a:off x="4719638" y="2197100"/>
            <a:ext cx="193675" cy="427038"/>
          </a:xfrm>
          <a:prstGeom prst="rect">
            <a:avLst/>
          </a:prstGeom>
          <a:noFill/>
          <a:ln w="9525">
            <a:noFill/>
            <a:miter lim="800000"/>
            <a:headEnd/>
            <a:tailEnd/>
          </a:ln>
        </p:spPr>
        <p:txBody>
          <a:bodyPr wrap="none" lIns="0" tIns="0" rIns="0" bIns="0">
            <a:spAutoFit/>
          </a:bodyPr>
          <a:lstStyle/>
          <a:p>
            <a:pPr eaLnBrk="0" hangingPunct="0"/>
            <a:r>
              <a:rPr lang="en-US" sz="2800" b="1"/>
              <a:t>2</a:t>
            </a:r>
          </a:p>
        </p:txBody>
      </p:sp>
      <p:sp>
        <p:nvSpPr>
          <p:cNvPr id="25683" name="Rectangle 82"/>
          <p:cNvSpPr>
            <a:spLocks noChangeArrowheads="1"/>
          </p:cNvSpPr>
          <p:nvPr/>
        </p:nvSpPr>
        <p:spPr bwMode="auto">
          <a:xfrm>
            <a:off x="4864100" y="1446213"/>
            <a:ext cx="193675" cy="427037"/>
          </a:xfrm>
          <a:prstGeom prst="rect">
            <a:avLst/>
          </a:prstGeom>
          <a:noFill/>
          <a:ln w="9525">
            <a:noFill/>
            <a:miter lim="800000"/>
            <a:headEnd/>
            <a:tailEnd/>
          </a:ln>
        </p:spPr>
        <p:txBody>
          <a:bodyPr wrap="none" lIns="0" tIns="0" rIns="0" bIns="0">
            <a:spAutoFit/>
          </a:bodyPr>
          <a:lstStyle/>
          <a:p>
            <a:pPr eaLnBrk="0" hangingPunct="0"/>
            <a:r>
              <a:rPr lang="en-US" sz="2800" b="1"/>
              <a:t>2</a:t>
            </a:r>
          </a:p>
        </p:txBody>
      </p:sp>
      <p:sp>
        <p:nvSpPr>
          <p:cNvPr id="25684" name="Rectangle 83"/>
          <p:cNvSpPr>
            <a:spLocks noChangeArrowheads="1"/>
          </p:cNvSpPr>
          <p:nvPr/>
        </p:nvSpPr>
        <p:spPr bwMode="auto">
          <a:xfrm>
            <a:off x="7878763" y="1941513"/>
            <a:ext cx="96837" cy="427037"/>
          </a:xfrm>
          <a:prstGeom prst="rect">
            <a:avLst/>
          </a:prstGeom>
          <a:noFill/>
          <a:ln w="9525">
            <a:noFill/>
            <a:miter lim="800000"/>
            <a:headEnd/>
            <a:tailEnd/>
          </a:ln>
        </p:spPr>
        <p:txBody>
          <a:bodyPr wrap="none" lIns="0" tIns="0" rIns="0" bIns="0">
            <a:spAutoFit/>
          </a:bodyPr>
          <a:lstStyle/>
          <a:p>
            <a:pPr eaLnBrk="0" hangingPunct="0"/>
            <a:r>
              <a:rPr lang="en-US" sz="2800" b="1"/>
              <a:t> </a:t>
            </a:r>
          </a:p>
        </p:txBody>
      </p:sp>
      <p:sp>
        <p:nvSpPr>
          <p:cNvPr id="25685" name="Rectangle 84"/>
          <p:cNvSpPr>
            <a:spLocks noChangeArrowheads="1"/>
          </p:cNvSpPr>
          <p:nvPr/>
        </p:nvSpPr>
        <p:spPr bwMode="auto">
          <a:xfrm>
            <a:off x="3829050" y="1941513"/>
            <a:ext cx="192088" cy="427037"/>
          </a:xfrm>
          <a:prstGeom prst="rect">
            <a:avLst/>
          </a:prstGeom>
          <a:noFill/>
          <a:ln w="9525">
            <a:noFill/>
            <a:miter lim="800000"/>
            <a:headEnd/>
            <a:tailEnd/>
          </a:ln>
        </p:spPr>
        <p:txBody>
          <a:bodyPr wrap="none" lIns="0" tIns="0" rIns="0" bIns="0">
            <a:spAutoFit/>
          </a:bodyPr>
          <a:lstStyle/>
          <a:p>
            <a:pPr eaLnBrk="0" hangingPunct="0"/>
            <a:r>
              <a:rPr lang="en-US" sz="2800" b="1"/>
              <a:t>1</a:t>
            </a:r>
          </a:p>
        </p:txBody>
      </p:sp>
      <p:sp>
        <p:nvSpPr>
          <p:cNvPr id="25686" name="Rectangle 85"/>
          <p:cNvSpPr>
            <a:spLocks noChangeArrowheads="1"/>
          </p:cNvSpPr>
          <p:nvPr/>
        </p:nvSpPr>
        <p:spPr bwMode="auto">
          <a:xfrm>
            <a:off x="2863850" y="2181225"/>
            <a:ext cx="168275" cy="427038"/>
          </a:xfrm>
          <a:prstGeom prst="rect">
            <a:avLst/>
          </a:prstGeom>
          <a:noFill/>
          <a:ln w="9525">
            <a:noFill/>
            <a:miter lim="800000"/>
            <a:headEnd/>
            <a:tailEnd/>
          </a:ln>
        </p:spPr>
        <p:txBody>
          <a:bodyPr wrap="none" lIns="0" tIns="0" rIns="0" bIns="0">
            <a:spAutoFit/>
          </a:bodyPr>
          <a:lstStyle/>
          <a:p>
            <a:pPr eaLnBrk="0" hangingPunct="0"/>
            <a:r>
              <a:rPr lang="en-US" sz="2800" b="1" i="1">
                <a:latin typeface="Symbol" pitchFamily="18" charset="2"/>
              </a:rPr>
              <a:t>e</a:t>
            </a:r>
            <a:endParaRPr lang="en-US" sz="2800" b="1"/>
          </a:p>
        </p:txBody>
      </p:sp>
      <p:sp>
        <p:nvSpPr>
          <p:cNvPr id="25687" name="Rectangle 86"/>
          <p:cNvSpPr>
            <a:spLocks noChangeArrowheads="1"/>
          </p:cNvSpPr>
          <p:nvPr/>
        </p:nvSpPr>
        <p:spPr bwMode="auto">
          <a:xfrm>
            <a:off x="2887663" y="1649413"/>
            <a:ext cx="169862" cy="427037"/>
          </a:xfrm>
          <a:prstGeom prst="rect">
            <a:avLst/>
          </a:prstGeom>
          <a:noFill/>
          <a:ln w="9525">
            <a:noFill/>
            <a:miter lim="800000"/>
            <a:headEnd/>
            <a:tailEnd/>
          </a:ln>
        </p:spPr>
        <p:txBody>
          <a:bodyPr wrap="none" lIns="0" tIns="0" rIns="0" bIns="0">
            <a:spAutoFit/>
          </a:bodyPr>
          <a:lstStyle/>
          <a:p>
            <a:pPr eaLnBrk="0" hangingPunct="0"/>
            <a:r>
              <a:rPr lang="en-US" sz="2800" b="1" i="1">
                <a:latin typeface="Symbol" pitchFamily="18" charset="2"/>
              </a:rPr>
              <a:t>e</a:t>
            </a:r>
            <a:endParaRPr lang="en-US" sz="2800" b="1"/>
          </a:p>
        </p:txBody>
      </p:sp>
      <p:sp>
        <p:nvSpPr>
          <p:cNvPr id="25688" name="Text Box 88"/>
          <p:cNvSpPr txBox="1">
            <a:spLocks noChangeArrowheads="1"/>
          </p:cNvSpPr>
          <p:nvPr/>
        </p:nvSpPr>
        <p:spPr bwMode="auto">
          <a:xfrm>
            <a:off x="2312988" y="3595688"/>
            <a:ext cx="611187" cy="457200"/>
          </a:xfrm>
          <a:prstGeom prst="rect">
            <a:avLst/>
          </a:prstGeom>
          <a:noFill/>
          <a:ln w="9525">
            <a:noFill/>
            <a:miter lim="800000"/>
            <a:headEnd/>
            <a:tailEnd/>
          </a:ln>
        </p:spPr>
        <p:txBody>
          <a:bodyPr wrap="none">
            <a:spAutoFit/>
          </a:bodyPr>
          <a:lstStyle/>
          <a:p>
            <a:r>
              <a:rPr lang="fr-FR"/>
              <a:t>0.8</a:t>
            </a:r>
            <a:endParaRPr lang="en-GB"/>
          </a:p>
        </p:txBody>
      </p:sp>
      <p:sp>
        <p:nvSpPr>
          <p:cNvPr id="25689" name="Text Box 89"/>
          <p:cNvSpPr txBox="1">
            <a:spLocks noChangeArrowheads="1"/>
          </p:cNvSpPr>
          <p:nvPr/>
        </p:nvSpPr>
        <p:spPr bwMode="auto">
          <a:xfrm>
            <a:off x="2286000" y="1909763"/>
            <a:ext cx="612775" cy="457200"/>
          </a:xfrm>
          <a:prstGeom prst="rect">
            <a:avLst/>
          </a:prstGeom>
          <a:noFill/>
          <a:ln w="9525">
            <a:noFill/>
            <a:miter lim="800000"/>
            <a:headEnd/>
            <a:tailEnd/>
          </a:ln>
        </p:spPr>
        <p:txBody>
          <a:bodyPr wrap="none">
            <a:spAutoFit/>
          </a:bodyPr>
          <a:lstStyle/>
          <a:p>
            <a:r>
              <a:rPr lang="fr-FR"/>
              <a:t>0.8</a:t>
            </a:r>
            <a:endParaRPr lang="en-GB"/>
          </a:p>
        </p:txBody>
      </p:sp>
      <p:sp>
        <p:nvSpPr>
          <p:cNvPr id="25690" name="Line 91"/>
          <p:cNvSpPr>
            <a:spLocks noChangeShapeType="1"/>
          </p:cNvSpPr>
          <p:nvPr/>
        </p:nvSpPr>
        <p:spPr bwMode="auto">
          <a:xfrm>
            <a:off x="2728913" y="5084763"/>
            <a:ext cx="363537" cy="4762"/>
          </a:xfrm>
          <a:prstGeom prst="line">
            <a:avLst/>
          </a:prstGeom>
          <a:noFill/>
          <a:ln w="6350">
            <a:solidFill>
              <a:srgbClr val="000000"/>
            </a:solidFill>
            <a:round/>
            <a:headEnd/>
            <a:tailEnd/>
          </a:ln>
        </p:spPr>
        <p:txBody>
          <a:bodyPr/>
          <a:lstStyle/>
          <a:p>
            <a:endParaRPr lang="en-US"/>
          </a:p>
        </p:txBody>
      </p:sp>
      <p:sp>
        <p:nvSpPr>
          <p:cNvPr id="25691" name="Line 92"/>
          <p:cNvSpPr>
            <a:spLocks noChangeShapeType="1"/>
          </p:cNvSpPr>
          <p:nvPr/>
        </p:nvSpPr>
        <p:spPr bwMode="auto">
          <a:xfrm>
            <a:off x="4930775" y="5162550"/>
            <a:ext cx="598488" cy="4763"/>
          </a:xfrm>
          <a:prstGeom prst="line">
            <a:avLst/>
          </a:prstGeom>
          <a:noFill/>
          <a:ln w="6350">
            <a:solidFill>
              <a:srgbClr val="000000"/>
            </a:solidFill>
            <a:round/>
            <a:headEnd/>
            <a:tailEnd/>
          </a:ln>
        </p:spPr>
        <p:txBody>
          <a:bodyPr/>
          <a:lstStyle/>
          <a:p>
            <a:endParaRPr lang="en-US"/>
          </a:p>
        </p:txBody>
      </p:sp>
      <p:sp>
        <p:nvSpPr>
          <p:cNvPr id="25692" name="Rectangle 93"/>
          <p:cNvSpPr>
            <a:spLocks noChangeArrowheads="1"/>
          </p:cNvSpPr>
          <p:nvPr/>
        </p:nvSpPr>
        <p:spPr bwMode="auto">
          <a:xfrm>
            <a:off x="7343775" y="4916488"/>
            <a:ext cx="825500" cy="549275"/>
          </a:xfrm>
          <a:prstGeom prst="rect">
            <a:avLst/>
          </a:prstGeom>
          <a:noFill/>
          <a:ln w="9525">
            <a:noFill/>
            <a:miter lim="800000"/>
            <a:headEnd/>
            <a:tailEnd/>
          </a:ln>
        </p:spPr>
        <p:txBody>
          <a:bodyPr wrap="none" lIns="0" tIns="0" rIns="0" bIns="0">
            <a:spAutoFit/>
          </a:bodyPr>
          <a:lstStyle/>
          <a:p>
            <a:r>
              <a:rPr lang="en-GB" sz="3600" i="1">
                <a:solidFill>
                  <a:srgbClr val="000000"/>
                </a:solidFill>
              </a:rPr>
              <a:t>dsat</a:t>
            </a:r>
            <a:endParaRPr lang="en-GB" sz="3600"/>
          </a:p>
        </p:txBody>
      </p:sp>
      <p:sp>
        <p:nvSpPr>
          <p:cNvPr id="25693" name="Rectangle 94"/>
          <p:cNvSpPr>
            <a:spLocks noChangeArrowheads="1"/>
          </p:cNvSpPr>
          <p:nvPr/>
        </p:nvSpPr>
        <p:spPr bwMode="auto">
          <a:xfrm>
            <a:off x="5919788" y="4916488"/>
            <a:ext cx="247650" cy="549275"/>
          </a:xfrm>
          <a:prstGeom prst="rect">
            <a:avLst/>
          </a:prstGeom>
          <a:noFill/>
          <a:ln w="9525">
            <a:noFill/>
            <a:miter lim="800000"/>
            <a:headEnd/>
            <a:tailEnd/>
          </a:ln>
        </p:spPr>
        <p:txBody>
          <a:bodyPr wrap="none" lIns="0" tIns="0" rIns="0" bIns="0">
            <a:spAutoFit/>
          </a:bodyPr>
          <a:lstStyle/>
          <a:p>
            <a:r>
              <a:rPr lang="en-GB" sz="3600" i="1">
                <a:solidFill>
                  <a:srgbClr val="000000"/>
                </a:solidFill>
              </a:rPr>
              <a:t>g</a:t>
            </a:r>
            <a:endParaRPr lang="en-GB" sz="3600"/>
          </a:p>
        </p:txBody>
      </p:sp>
      <p:sp>
        <p:nvSpPr>
          <p:cNvPr id="25694" name="Rectangle 95"/>
          <p:cNvSpPr>
            <a:spLocks noChangeArrowheads="1"/>
          </p:cNvSpPr>
          <p:nvPr/>
        </p:nvSpPr>
        <p:spPr bwMode="auto">
          <a:xfrm>
            <a:off x="4392613" y="4916488"/>
            <a:ext cx="466725" cy="549275"/>
          </a:xfrm>
          <a:prstGeom prst="rect">
            <a:avLst/>
          </a:prstGeom>
          <a:noFill/>
          <a:ln w="9525">
            <a:noFill/>
            <a:miter lim="800000"/>
            <a:headEnd/>
            <a:tailEnd/>
          </a:ln>
        </p:spPr>
        <p:txBody>
          <a:bodyPr wrap="none" lIns="0" tIns="0" rIns="0" bIns="0">
            <a:spAutoFit/>
          </a:bodyPr>
          <a:lstStyle/>
          <a:p>
            <a:r>
              <a:rPr lang="en-GB" sz="3600" i="1">
                <a:solidFill>
                  <a:srgbClr val="000000"/>
                </a:solidFill>
              </a:rPr>
              <a:t>ox</a:t>
            </a:r>
            <a:endParaRPr lang="en-GB" sz="3600"/>
          </a:p>
        </p:txBody>
      </p:sp>
      <p:sp>
        <p:nvSpPr>
          <p:cNvPr id="25695" name="Rectangle 96"/>
          <p:cNvSpPr>
            <a:spLocks noChangeArrowheads="1"/>
          </p:cNvSpPr>
          <p:nvPr/>
        </p:nvSpPr>
        <p:spPr bwMode="auto">
          <a:xfrm>
            <a:off x="3490913" y="4916488"/>
            <a:ext cx="495300" cy="549275"/>
          </a:xfrm>
          <a:prstGeom prst="rect">
            <a:avLst/>
          </a:prstGeom>
          <a:noFill/>
          <a:ln w="9525">
            <a:noFill/>
            <a:miter lim="800000"/>
            <a:headEnd/>
            <a:tailEnd/>
          </a:ln>
        </p:spPr>
        <p:txBody>
          <a:bodyPr wrap="none" lIns="0" tIns="0" rIns="0" bIns="0">
            <a:spAutoFit/>
          </a:bodyPr>
          <a:lstStyle/>
          <a:p>
            <a:r>
              <a:rPr lang="en-GB" sz="3600" i="1">
                <a:solidFill>
                  <a:srgbClr val="000000"/>
                </a:solidFill>
              </a:rPr>
              <a:t>eff</a:t>
            </a:r>
            <a:endParaRPr lang="en-GB" sz="3600"/>
          </a:p>
        </p:txBody>
      </p:sp>
      <p:sp>
        <p:nvSpPr>
          <p:cNvPr id="25696" name="Rectangle 97"/>
          <p:cNvSpPr>
            <a:spLocks noChangeArrowheads="1"/>
          </p:cNvSpPr>
          <p:nvPr/>
        </p:nvSpPr>
        <p:spPr bwMode="auto">
          <a:xfrm>
            <a:off x="1290638" y="4916488"/>
            <a:ext cx="823912" cy="549275"/>
          </a:xfrm>
          <a:prstGeom prst="rect">
            <a:avLst/>
          </a:prstGeom>
          <a:noFill/>
          <a:ln w="9525">
            <a:noFill/>
            <a:miter lim="800000"/>
            <a:headEnd/>
            <a:tailEnd/>
          </a:ln>
        </p:spPr>
        <p:txBody>
          <a:bodyPr wrap="none" lIns="0" tIns="0" rIns="0" bIns="0">
            <a:spAutoFit/>
          </a:bodyPr>
          <a:lstStyle/>
          <a:p>
            <a:r>
              <a:rPr lang="en-GB" sz="3600" b="1" i="1">
                <a:solidFill>
                  <a:srgbClr val="000000"/>
                </a:solidFill>
              </a:rPr>
              <a:t>dsat</a:t>
            </a:r>
            <a:endParaRPr lang="en-GB" sz="3600" b="1"/>
          </a:p>
        </p:txBody>
      </p:sp>
      <p:sp>
        <p:nvSpPr>
          <p:cNvPr id="25697" name="Rectangle 98"/>
          <p:cNvSpPr>
            <a:spLocks noChangeArrowheads="1"/>
          </p:cNvSpPr>
          <p:nvPr/>
        </p:nvSpPr>
        <p:spPr bwMode="auto">
          <a:xfrm>
            <a:off x="7042150" y="4791075"/>
            <a:ext cx="301625" cy="549275"/>
          </a:xfrm>
          <a:prstGeom prst="rect">
            <a:avLst/>
          </a:prstGeom>
          <a:noFill/>
          <a:ln w="9525">
            <a:noFill/>
            <a:miter lim="800000"/>
            <a:headEnd/>
            <a:tailEnd/>
          </a:ln>
        </p:spPr>
        <p:txBody>
          <a:bodyPr wrap="none" lIns="0" tIns="0" rIns="0" bIns="0">
            <a:spAutoFit/>
          </a:bodyPr>
          <a:lstStyle/>
          <a:p>
            <a:r>
              <a:rPr lang="en-GB" sz="3600" i="1">
                <a:solidFill>
                  <a:srgbClr val="000000"/>
                </a:solidFill>
              </a:rPr>
              <a:t>V</a:t>
            </a:r>
            <a:endParaRPr lang="en-GB" sz="3600"/>
          </a:p>
        </p:txBody>
      </p:sp>
      <p:sp>
        <p:nvSpPr>
          <p:cNvPr id="25698" name="Rectangle 99"/>
          <p:cNvSpPr>
            <a:spLocks noChangeArrowheads="1"/>
          </p:cNvSpPr>
          <p:nvPr/>
        </p:nvSpPr>
        <p:spPr bwMode="auto">
          <a:xfrm>
            <a:off x="5594350" y="4791075"/>
            <a:ext cx="466725" cy="549275"/>
          </a:xfrm>
          <a:prstGeom prst="rect">
            <a:avLst/>
          </a:prstGeom>
          <a:noFill/>
          <a:ln w="9525">
            <a:noFill/>
            <a:miter lim="800000"/>
            <a:headEnd/>
            <a:tailEnd/>
          </a:ln>
        </p:spPr>
        <p:txBody>
          <a:bodyPr wrap="none" lIns="0" tIns="0" rIns="0" bIns="0">
            <a:spAutoFit/>
          </a:bodyPr>
          <a:lstStyle/>
          <a:p>
            <a:r>
              <a:rPr lang="fr-FR" sz="3600" i="1">
                <a:solidFill>
                  <a:srgbClr val="000000"/>
                </a:solidFill>
              </a:rPr>
              <a:t>(</a:t>
            </a:r>
            <a:r>
              <a:rPr lang="en-GB" sz="3600" i="1">
                <a:solidFill>
                  <a:srgbClr val="000000"/>
                </a:solidFill>
              </a:rPr>
              <a:t>V</a:t>
            </a:r>
            <a:endParaRPr lang="en-GB" sz="3600"/>
          </a:p>
        </p:txBody>
      </p:sp>
      <p:sp>
        <p:nvSpPr>
          <p:cNvPr id="25699" name="Rectangle 100"/>
          <p:cNvSpPr>
            <a:spLocks noChangeArrowheads="1"/>
          </p:cNvSpPr>
          <p:nvPr/>
        </p:nvSpPr>
        <p:spPr bwMode="auto">
          <a:xfrm>
            <a:off x="5040313" y="5054600"/>
            <a:ext cx="512762" cy="549275"/>
          </a:xfrm>
          <a:prstGeom prst="rect">
            <a:avLst/>
          </a:prstGeom>
          <a:noFill/>
          <a:ln w="9525">
            <a:noFill/>
            <a:miter lim="800000"/>
            <a:headEnd/>
            <a:tailEnd/>
          </a:ln>
        </p:spPr>
        <p:txBody>
          <a:bodyPr wrap="none" lIns="0" tIns="0" rIns="0" bIns="0">
            <a:spAutoFit/>
          </a:bodyPr>
          <a:lstStyle/>
          <a:p>
            <a:r>
              <a:rPr lang="en-GB" sz="3600" i="1">
                <a:solidFill>
                  <a:srgbClr val="000000"/>
                </a:solidFill>
              </a:rPr>
              <a:t>L</a:t>
            </a:r>
            <a:r>
              <a:rPr lang="fr-FR" sz="3600" i="1" baseline="-25000">
                <a:solidFill>
                  <a:srgbClr val="000000"/>
                </a:solidFill>
              </a:rPr>
              <a:t>el</a:t>
            </a:r>
            <a:endParaRPr lang="en-GB" sz="3600"/>
          </a:p>
        </p:txBody>
      </p:sp>
      <p:sp>
        <p:nvSpPr>
          <p:cNvPr id="25700" name="Rectangle 101"/>
          <p:cNvSpPr>
            <a:spLocks noChangeArrowheads="1"/>
          </p:cNvSpPr>
          <p:nvPr/>
        </p:nvSpPr>
        <p:spPr bwMode="auto">
          <a:xfrm>
            <a:off x="4938713" y="4581525"/>
            <a:ext cx="649287" cy="549275"/>
          </a:xfrm>
          <a:prstGeom prst="rect">
            <a:avLst/>
          </a:prstGeom>
          <a:noFill/>
          <a:ln w="9525">
            <a:noFill/>
            <a:miter lim="800000"/>
            <a:headEnd/>
            <a:tailEnd/>
          </a:ln>
        </p:spPr>
        <p:txBody>
          <a:bodyPr wrap="none" lIns="0" tIns="0" rIns="0" bIns="0">
            <a:spAutoFit/>
          </a:bodyPr>
          <a:lstStyle/>
          <a:p>
            <a:r>
              <a:rPr lang="en-GB" sz="3600" i="1">
                <a:solidFill>
                  <a:srgbClr val="000000"/>
                </a:solidFill>
              </a:rPr>
              <a:t>W</a:t>
            </a:r>
            <a:r>
              <a:rPr lang="fr-FR" sz="3600" i="1" baseline="-25000">
                <a:solidFill>
                  <a:srgbClr val="000000"/>
                </a:solidFill>
              </a:rPr>
              <a:t>el</a:t>
            </a:r>
            <a:endParaRPr lang="en-GB" sz="3600"/>
          </a:p>
        </p:txBody>
      </p:sp>
      <p:sp>
        <p:nvSpPr>
          <p:cNvPr id="25701" name="Rectangle 102"/>
          <p:cNvSpPr>
            <a:spLocks noChangeArrowheads="1"/>
          </p:cNvSpPr>
          <p:nvPr/>
        </p:nvSpPr>
        <p:spPr bwMode="auto">
          <a:xfrm>
            <a:off x="4051300" y="4791075"/>
            <a:ext cx="330200" cy="549275"/>
          </a:xfrm>
          <a:prstGeom prst="rect">
            <a:avLst/>
          </a:prstGeom>
          <a:noFill/>
          <a:ln w="9525">
            <a:noFill/>
            <a:miter lim="800000"/>
            <a:headEnd/>
            <a:tailEnd/>
          </a:ln>
        </p:spPr>
        <p:txBody>
          <a:bodyPr wrap="none" lIns="0" tIns="0" rIns="0" bIns="0">
            <a:spAutoFit/>
          </a:bodyPr>
          <a:lstStyle/>
          <a:p>
            <a:r>
              <a:rPr lang="en-GB" sz="3600" i="1">
                <a:solidFill>
                  <a:srgbClr val="000000"/>
                </a:solidFill>
              </a:rPr>
              <a:t>C</a:t>
            </a:r>
            <a:endParaRPr lang="en-GB" sz="3600"/>
          </a:p>
        </p:txBody>
      </p:sp>
      <p:sp>
        <p:nvSpPr>
          <p:cNvPr id="25702" name="Rectangle 103"/>
          <p:cNvSpPr>
            <a:spLocks noChangeArrowheads="1"/>
          </p:cNvSpPr>
          <p:nvPr/>
        </p:nvSpPr>
        <p:spPr bwMode="auto">
          <a:xfrm>
            <a:off x="1087438" y="4791075"/>
            <a:ext cx="193675" cy="549275"/>
          </a:xfrm>
          <a:prstGeom prst="rect">
            <a:avLst/>
          </a:prstGeom>
          <a:noFill/>
          <a:ln w="9525">
            <a:noFill/>
            <a:miter lim="800000"/>
            <a:headEnd/>
            <a:tailEnd/>
          </a:ln>
        </p:spPr>
        <p:txBody>
          <a:bodyPr wrap="none" lIns="0" tIns="0" rIns="0" bIns="0">
            <a:spAutoFit/>
          </a:bodyPr>
          <a:lstStyle/>
          <a:p>
            <a:r>
              <a:rPr lang="en-GB" sz="3600" b="1" i="1">
                <a:solidFill>
                  <a:srgbClr val="000000"/>
                </a:solidFill>
              </a:rPr>
              <a:t>I</a:t>
            </a:r>
            <a:endParaRPr lang="en-GB" sz="3600" b="1"/>
          </a:p>
        </p:txBody>
      </p:sp>
      <p:sp>
        <p:nvSpPr>
          <p:cNvPr id="25703" name="Rectangle 104"/>
          <p:cNvSpPr>
            <a:spLocks noChangeArrowheads="1"/>
          </p:cNvSpPr>
          <p:nvPr/>
        </p:nvSpPr>
        <p:spPr bwMode="auto">
          <a:xfrm>
            <a:off x="2292350" y="4752975"/>
            <a:ext cx="271463" cy="549275"/>
          </a:xfrm>
          <a:prstGeom prst="rect">
            <a:avLst/>
          </a:prstGeom>
          <a:noFill/>
          <a:ln w="9525">
            <a:noFill/>
            <a:miter lim="800000"/>
            <a:headEnd/>
            <a:tailEnd/>
          </a:ln>
        </p:spPr>
        <p:txBody>
          <a:bodyPr wrap="none" lIns="0" tIns="0" rIns="0" bIns="0">
            <a:spAutoFit/>
          </a:bodyPr>
          <a:lstStyle/>
          <a:p>
            <a:r>
              <a:rPr lang="en-GB" sz="3600">
                <a:solidFill>
                  <a:srgbClr val="000000"/>
                </a:solidFill>
                <a:latin typeface="Symbol" pitchFamily="18" charset="2"/>
              </a:rPr>
              <a:t>=</a:t>
            </a:r>
            <a:endParaRPr lang="en-GB" sz="3600"/>
          </a:p>
        </p:txBody>
      </p:sp>
      <p:sp>
        <p:nvSpPr>
          <p:cNvPr id="25704" name="Rectangle 105"/>
          <p:cNvSpPr>
            <a:spLocks noChangeArrowheads="1"/>
          </p:cNvSpPr>
          <p:nvPr/>
        </p:nvSpPr>
        <p:spPr bwMode="auto">
          <a:xfrm>
            <a:off x="2790825" y="5054600"/>
            <a:ext cx="249238" cy="549275"/>
          </a:xfrm>
          <a:prstGeom prst="rect">
            <a:avLst/>
          </a:prstGeom>
          <a:noFill/>
          <a:ln w="9525">
            <a:noFill/>
            <a:miter lim="800000"/>
            <a:headEnd/>
            <a:tailEnd/>
          </a:ln>
        </p:spPr>
        <p:txBody>
          <a:bodyPr wrap="none" lIns="0" tIns="0" rIns="0" bIns="0">
            <a:spAutoFit/>
          </a:bodyPr>
          <a:lstStyle/>
          <a:p>
            <a:r>
              <a:rPr lang="en-GB" sz="3600">
                <a:solidFill>
                  <a:srgbClr val="000000"/>
                </a:solidFill>
              </a:rPr>
              <a:t>2</a:t>
            </a:r>
            <a:endParaRPr lang="en-GB" sz="3600"/>
          </a:p>
        </p:txBody>
      </p:sp>
      <p:sp>
        <p:nvSpPr>
          <p:cNvPr id="25705" name="Rectangle 106"/>
          <p:cNvSpPr>
            <a:spLocks noChangeArrowheads="1"/>
          </p:cNvSpPr>
          <p:nvPr/>
        </p:nvSpPr>
        <p:spPr bwMode="auto">
          <a:xfrm>
            <a:off x="2781300" y="4581525"/>
            <a:ext cx="249238" cy="549275"/>
          </a:xfrm>
          <a:prstGeom prst="rect">
            <a:avLst/>
          </a:prstGeom>
          <a:noFill/>
          <a:ln w="9525">
            <a:noFill/>
            <a:miter lim="800000"/>
            <a:headEnd/>
            <a:tailEnd/>
          </a:ln>
        </p:spPr>
        <p:txBody>
          <a:bodyPr wrap="none" lIns="0" tIns="0" rIns="0" bIns="0">
            <a:spAutoFit/>
          </a:bodyPr>
          <a:lstStyle/>
          <a:p>
            <a:r>
              <a:rPr lang="en-GB" sz="3600">
                <a:solidFill>
                  <a:srgbClr val="000000"/>
                </a:solidFill>
              </a:rPr>
              <a:t>1</a:t>
            </a:r>
            <a:endParaRPr lang="en-GB" sz="3600"/>
          </a:p>
        </p:txBody>
      </p:sp>
      <p:sp>
        <p:nvSpPr>
          <p:cNvPr id="25706" name="Rectangle 107"/>
          <p:cNvSpPr>
            <a:spLocks noChangeArrowheads="1"/>
          </p:cNvSpPr>
          <p:nvPr/>
        </p:nvSpPr>
        <p:spPr bwMode="auto">
          <a:xfrm>
            <a:off x="3170238" y="4752975"/>
            <a:ext cx="285750" cy="549275"/>
          </a:xfrm>
          <a:prstGeom prst="rect">
            <a:avLst/>
          </a:prstGeom>
          <a:noFill/>
          <a:ln w="9525">
            <a:noFill/>
            <a:miter lim="800000"/>
            <a:headEnd/>
            <a:tailEnd/>
          </a:ln>
        </p:spPr>
        <p:txBody>
          <a:bodyPr wrap="none" lIns="0" tIns="0" rIns="0" bIns="0">
            <a:spAutoFit/>
          </a:bodyPr>
          <a:lstStyle/>
          <a:p>
            <a:r>
              <a:rPr lang="en-GB" sz="3600" i="1">
                <a:solidFill>
                  <a:srgbClr val="000000"/>
                </a:solidFill>
                <a:latin typeface="Symbol" pitchFamily="18" charset="2"/>
              </a:rPr>
              <a:t>m</a:t>
            </a:r>
            <a:endParaRPr lang="en-GB" sz="3600"/>
          </a:p>
        </p:txBody>
      </p:sp>
      <p:sp>
        <p:nvSpPr>
          <p:cNvPr id="25707" name="Rectangle 108"/>
          <p:cNvSpPr>
            <a:spLocks noChangeArrowheads="1"/>
          </p:cNvSpPr>
          <p:nvPr/>
        </p:nvSpPr>
        <p:spPr bwMode="auto">
          <a:xfrm>
            <a:off x="6178550" y="4826000"/>
            <a:ext cx="889000" cy="549275"/>
          </a:xfrm>
          <a:prstGeom prst="rect">
            <a:avLst/>
          </a:prstGeom>
          <a:noFill/>
          <a:ln w="9525">
            <a:noFill/>
            <a:miter lim="800000"/>
            <a:headEnd/>
            <a:tailEnd/>
          </a:ln>
        </p:spPr>
        <p:txBody>
          <a:bodyPr wrap="none" lIns="0" tIns="0" rIns="0" bIns="0">
            <a:spAutoFit/>
          </a:bodyPr>
          <a:lstStyle/>
          <a:p>
            <a:r>
              <a:rPr lang="fr-FR" sz="3600" i="1">
                <a:solidFill>
                  <a:srgbClr val="000000"/>
                </a:solidFill>
              </a:rPr>
              <a:t>-</a:t>
            </a:r>
            <a:r>
              <a:rPr lang="en-GB" sz="3600" i="1">
                <a:solidFill>
                  <a:srgbClr val="000000"/>
                </a:solidFill>
              </a:rPr>
              <a:t>V</a:t>
            </a:r>
            <a:r>
              <a:rPr lang="fr-FR" sz="3600" i="1" baseline="-25000">
                <a:solidFill>
                  <a:srgbClr val="000000"/>
                </a:solidFill>
              </a:rPr>
              <a:t>th</a:t>
            </a:r>
            <a:r>
              <a:rPr lang="fr-FR" sz="3600" i="1">
                <a:solidFill>
                  <a:srgbClr val="000000"/>
                </a:solidFill>
              </a:rPr>
              <a:t>)</a:t>
            </a:r>
            <a:endParaRPr lang="en-GB" sz="3600" baseline="-25000"/>
          </a:p>
        </p:txBody>
      </p:sp>
      <p:sp>
        <p:nvSpPr>
          <p:cNvPr id="25708" name="Rectangle 109"/>
          <p:cNvSpPr>
            <a:spLocks noChangeArrowheads="1"/>
          </p:cNvSpPr>
          <p:nvPr/>
        </p:nvSpPr>
        <p:spPr bwMode="auto">
          <a:xfrm>
            <a:off x="3492500" y="5654675"/>
            <a:ext cx="5708650" cy="366713"/>
          </a:xfrm>
          <a:prstGeom prst="rect">
            <a:avLst/>
          </a:prstGeom>
          <a:noFill/>
          <a:ln w="9525">
            <a:noFill/>
            <a:miter lim="800000"/>
            <a:headEnd/>
            <a:tailEnd/>
          </a:ln>
        </p:spPr>
        <p:txBody>
          <a:bodyPr wrap="none">
            <a:spAutoFit/>
          </a:bodyPr>
          <a:lstStyle/>
          <a:p>
            <a:r>
              <a:rPr lang="en-US" sz="1800" b="1" i="1">
                <a:latin typeface="Arial" charset="0"/>
              </a:rPr>
              <a:t>T. Skotnicki et al. IEEE EDL, March’88 &amp; IEDM’1994</a:t>
            </a:r>
            <a:endParaRPr lang="en-GB" sz="1800" b="1" i="1">
              <a:latin typeface="Arial" charset="0"/>
            </a:endParaRPr>
          </a:p>
        </p:txBody>
      </p:sp>
      <p:sp>
        <p:nvSpPr>
          <p:cNvPr id="134254" name="Rectangle 110"/>
          <p:cNvSpPr>
            <a:spLocks noGrp="1" noChangeArrowheads="1"/>
          </p:cNvSpPr>
          <p:nvPr>
            <p:ph type="title"/>
          </p:nvPr>
        </p:nvSpPr>
        <p:spPr/>
        <p:txBody>
          <a:bodyPr/>
          <a:lstStyle/>
          <a:p>
            <a:pPr eaLnBrk="1" hangingPunct="1">
              <a:defRPr/>
            </a:pPr>
            <a:r>
              <a:rPr lang="fr-FR" dirty="0" err="1" smtClean="0"/>
              <a:t>Scaling</a:t>
            </a:r>
            <a:r>
              <a:rPr lang="fr-FR" dirty="0" smtClean="0"/>
              <a:t> </a:t>
            </a:r>
            <a:r>
              <a:rPr lang="fr-FR" dirty="0" err="1" smtClean="0"/>
              <a:t>rules</a:t>
            </a:r>
            <a:r>
              <a:rPr lang="fr-FR" dirty="0" smtClean="0"/>
              <a:t> (MASTAR Model)</a:t>
            </a:r>
          </a:p>
        </p:txBody>
      </p:sp>
      <p:sp>
        <p:nvSpPr>
          <p:cNvPr id="25710" name="Rectangle 68"/>
          <p:cNvSpPr>
            <a:spLocks noChangeArrowheads="1"/>
          </p:cNvSpPr>
          <p:nvPr/>
        </p:nvSpPr>
        <p:spPr bwMode="auto">
          <a:xfrm>
            <a:off x="1274763" y="909638"/>
            <a:ext cx="6126162" cy="431800"/>
          </a:xfrm>
          <a:prstGeom prst="rect">
            <a:avLst/>
          </a:prstGeom>
          <a:noFill/>
          <a:ln w="9525">
            <a:noFill/>
            <a:miter lim="800000"/>
            <a:headEnd/>
            <a:tailEnd/>
          </a:ln>
        </p:spPr>
        <p:txBody>
          <a:bodyPr wrap="none" lIns="0" tIns="0" rIns="0" bIns="0">
            <a:spAutoFit/>
          </a:bodyPr>
          <a:lstStyle/>
          <a:p>
            <a:pPr eaLnBrk="0" hangingPunct="0"/>
            <a:r>
              <a:rPr lang="en-US" sz="2800" b="1" i="1"/>
              <a:t>V</a:t>
            </a:r>
            <a:r>
              <a:rPr lang="en-US" sz="2800" b="1" i="1" baseline="-25000"/>
              <a:t>TH</a:t>
            </a:r>
            <a:r>
              <a:rPr lang="en-US" sz="2800" b="1" i="1"/>
              <a:t>(short Mosfet)=V</a:t>
            </a:r>
            <a:r>
              <a:rPr lang="en-US" sz="2800" b="1" i="1" baseline="-25000"/>
              <a:t>TH</a:t>
            </a:r>
            <a:r>
              <a:rPr lang="en-US" sz="2800" b="1" i="1"/>
              <a:t>(long)-SCE-DIBL</a:t>
            </a:r>
            <a:endParaRPr lang="en-US" sz="2800" b="1"/>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p:txBody>
          <a:bodyPr/>
          <a:lstStyle/>
          <a:p>
            <a:pPr eaLnBrk="1" hangingPunct="1">
              <a:defRPr/>
            </a:pPr>
            <a:r>
              <a:rPr lang="fr-FR" sz="3000" smtClean="0"/>
              <a:t>Why is it so difficult to get a « Good Scaling » ?</a:t>
            </a:r>
          </a:p>
        </p:txBody>
      </p:sp>
      <p:grpSp>
        <p:nvGrpSpPr>
          <p:cNvPr id="26627" name="Group 100"/>
          <p:cNvGrpSpPr>
            <a:grpSpLocks/>
          </p:cNvGrpSpPr>
          <p:nvPr/>
        </p:nvGrpSpPr>
        <p:grpSpPr bwMode="auto">
          <a:xfrm>
            <a:off x="2360613" y="1844675"/>
            <a:ext cx="4876800" cy="2598738"/>
            <a:chOff x="1487" y="1162"/>
            <a:chExt cx="3072" cy="1637"/>
          </a:xfrm>
        </p:grpSpPr>
        <p:sp>
          <p:nvSpPr>
            <p:cNvPr id="26640" name="Freeform 4"/>
            <p:cNvSpPr>
              <a:spLocks/>
            </p:cNvSpPr>
            <p:nvPr/>
          </p:nvSpPr>
          <p:spPr bwMode="auto">
            <a:xfrm>
              <a:off x="2588" y="1860"/>
              <a:ext cx="1971" cy="857"/>
            </a:xfrm>
            <a:custGeom>
              <a:avLst/>
              <a:gdLst>
                <a:gd name="T0" fmla="*/ 0 w 1971"/>
                <a:gd name="T1" fmla="*/ 19 h 840"/>
                <a:gd name="T2" fmla="*/ 1969 w 1971"/>
                <a:gd name="T3" fmla="*/ 0 h 840"/>
                <a:gd name="T4" fmla="*/ 1971 w 1971"/>
                <a:gd name="T5" fmla="*/ 838 h 840"/>
                <a:gd name="T6" fmla="*/ 1383 w 1971"/>
                <a:gd name="T7" fmla="*/ 889 h 840"/>
                <a:gd name="T8" fmla="*/ 1017 w 1971"/>
                <a:gd name="T9" fmla="*/ 743 h 840"/>
                <a:gd name="T10" fmla="*/ 718 w 1971"/>
                <a:gd name="T11" fmla="*/ 464 h 840"/>
                <a:gd name="T12" fmla="*/ 142 w 1971"/>
                <a:gd name="T13" fmla="*/ 354 h 840"/>
                <a:gd name="T14" fmla="*/ 0 w 1971"/>
                <a:gd name="T15" fmla="*/ 19 h 840"/>
                <a:gd name="T16" fmla="*/ 0 60000 65536"/>
                <a:gd name="T17" fmla="*/ 0 60000 65536"/>
                <a:gd name="T18" fmla="*/ 0 60000 65536"/>
                <a:gd name="T19" fmla="*/ 0 60000 65536"/>
                <a:gd name="T20" fmla="*/ 0 60000 65536"/>
                <a:gd name="T21" fmla="*/ 0 60000 65536"/>
                <a:gd name="T22" fmla="*/ 0 60000 65536"/>
                <a:gd name="T23" fmla="*/ 0 60000 65536"/>
                <a:gd name="T24" fmla="*/ 0 w 1971"/>
                <a:gd name="T25" fmla="*/ 0 h 840"/>
                <a:gd name="T26" fmla="*/ 1971 w 1971"/>
                <a:gd name="T27" fmla="*/ 840 h 8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71" h="840">
                  <a:moveTo>
                    <a:pt x="0" y="19"/>
                  </a:moveTo>
                  <a:lnTo>
                    <a:pt x="1969" y="0"/>
                  </a:lnTo>
                  <a:lnTo>
                    <a:pt x="1971" y="714"/>
                  </a:lnTo>
                  <a:cubicBezTo>
                    <a:pt x="1873" y="840"/>
                    <a:pt x="1542" y="771"/>
                    <a:pt x="1383" y="757"/>
                  </a:cubicBezTo>
                  <a:cubicBezTo>
                    <a:pt x="1224" y="744"/>
                    <a:pt x="1128" y="693"/>
                    <a:pt x="1017" y="633"/>
                  </a:cubicBezTo>
                  <a:cubicBezTo>
                    <a:pt x="906" y="573"/>
                    <a:pt x="864" y="451"/>
                    <a:pt x="718" y="396"/>
                  </a:cubicBezTo>
                  <a:cubicBezTo>
                    <a:pt x="572" y="341"/>
                    <a:pt x="262" y="365"/>
                    <a:pt x="142" y="302"/>
                  </a:cubicBezTo>
                  <a:cubicBezTo>
                    <a:pt x="22" y="239"/>
                    <a:pt x="30" y="78"/>
                    <a:pt x="0" y="19"/>
                  </a:cubicBezTo>
                  <a:close/>
                </a:path>
              </a:pathLst>
            </a:custGeom>
            <a:solidFill>
              <a:srgbClr val="FFCCFF"/>
            </a:solidFill>
            <a:ln w="9525" cap="flat">
              <a:noFill/>
              <a:prstDash val="lgDash"/>
              <a:round/>
              <a:headEnd/>
              <a:tailEnd/>
            </a:ln>
          </p:spPr>
          <p:txBody>
            <a:bodyPr/>
            <a:lstStyle/>
            <a:p>
              <a:endParaRPr lang="en-US"/>
            </a:p>
          </p:txBody>
        </p:sp>
        <p:sp>
          <p:nvSpPr>
            <p:cNvPr id="26641" name="Freeform 5"/>
            <p:cNvSpPr>
              <a:spLocks/>
            </p:cNvSpPr>
            <p:nvPr/>
          </p:nvSpPr>
          <p:spPr bwMode="auto">
            <a:xfrm>
              <a:off x="1487" y="1877"/>
              <a:ext cx="1498" cy="801"/>
            </a:xfrm>
            <a:custGeom>
              <a:avLst/>
              <a:gdLst>
                <a:gd name="T0" fmla="*/ 1275 w 1498"/>
                <a:gd name="T1" fmla="*/ 2 h 801"/>
                <a:gd name="T2" fmla="*/ 2 w 1498"/>
                <a:gd name="T3" fmla="*/ 0 h 801"/>
                <a:gd name="T4" fmla="*/ 0 w 1498"/>
                <a:gd name="T5" fmla="*/ 681 h 801"/>
                <a:gd name="T6" fmla="*/ 588 w 1498"/>
                <a:gd name="T7" fmla="*/ 722 h 801"/>
                <a:gd name="T8" fmla="*/ 954 w 1498"/>
                <a:gd name="T9" fmla="*/ 604 h 801"/>
                <a:gd name="T10" fmla="*/ 1125 w 1498"/>
                <a:gd name="T11" fmla="*/ 391 h 801"/>
                <a:gd name="T12" fmla="*/ 1227 w 1498"/>
                <a:gd name="T13" fmla="*/ 341 h 801"/>
                <a:gd name="T14" fmla="*/ 1440 w 1498"/>
                <a:gd name="T15" fmla="*/ 325 h 801"/>
                <a:gd name="T16" fmla="*/ 1338 w 1498"/>
                <a:gd name="T17" fmla="*/ 278 h 801"/>
                <a:gd name="T18" fmla="*/ 1275 w 1498"/>
                <a:gd name="T19" fmla="*/ 2 h 80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98"/>
                <a:gd name="T31" fmla="*/ 0 h 801"/>
                <a:gd name="T32" fmla="*/ 1498 w 1498"/>
                <a:gd name="T33" fmla="*/ 801 h 80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98" h="801">
                  <a:moveTo>
                    <a:pt x="1275" y="2"/>
                  </a:moveTo>
                  <a:lnTo>
                    <a:pt x="2" y="0"/>
                  </a:lnTo>
                  <a:lnTo>
                    <a:pt x="0" y="681"/>
                  </a:lnTo>
                  <a:cubicBezTo>
                    <a:pt x="98" y="801"/>
                    <a:pt x="429" y="735"/>
                    <a:pt x="588" y="722"/>
                  </a:cubicBezTo>
                  <a:cubicBezTo>
                    <a:pt x="747" y="709"/>
                    <a:pt x="865" y="659"/>
                    <a:pt x="954" y="604"/>
                  </a:cubicBezTo>
                  <a:cubicBezTo>
                    <a:pt x="1043" y="548"/>
                    <a:pt x="1079" y="435"/>
                    <a:pt x="1125" y="391"/>
                  </a:cubicBezTo>
                  <a:cubicBezTo>
                    <a:pt x="1171" y="347"/>
                    <a:pt x="1175" y="352"/>
                    <a:pt x="1227" y="341"/>
                  </a:cubicBezTo>
                  <a:cubicBezTo>
                    <a:pt x="1279" y="330"/>
                    <a:pt x="1422" y="335"/>
                    <a:pt x="1440" y="325"/>
                  </a:cubicBezTo>
                  <a:cubicBezTo>
                    <a:pt x="1458" y="315"/>
                    <a:pt x="1365" y="332"/>
                    <a:pt x="1338" y="278"/>
                  </a:cubicBezTo>
                  <a:cubicBezTo>
                    <a:pt x="1311" y="224"/>
                    <a:pt x="1498" y="48"/>
                    <a:pt x="1275" y="2"/>
                  </a:cubicBezTo>
                  <a:close/>
                </a:path>
              </a:pathLst>
            </a:custGeom>
            <a:solidFill>
              <a:srgbClr val="FFCCFF"/>
            </a:solidFill>
            <a:ln w="9525" cap="flat">
              <a:noFill/>
              <a:prstDash val="lgDash"/>
              <a:round/>
              <a:headEnd/>
              <a:tailEnd/>
            </a:ln>
          </p:spPr>
          <p:txBody>
            <a:bodyPr/>
            <a:lstStyle/>
            <a:p>
              <a:endParaRPr lang="en-US"/>
            </a:p>
          </p:txBody>
        </p:sp>
        <p:sp>
          <p:nvSpPr>
            <p:cNvPr id="26642" name="Text Box 6"/>
            <p:cNvSpPr txBox="1">
              <a:spLocks noChangeArrowheads="1"/>
            </p:cNvSpPr>
            <p:nvPr/>
          </p:nvSpPr>
          <p:spPr bwMode="auto">
            <a:xfrm>
              <a:off x="2616" y="1162"/>
              <a:ext cx="871" cy="231"/>
            </a:xfrm>
            <a:prstGeom prst="rect">
              <a:avLst/>
            </a:prstGeom>
            <a:noFill/>
            <a:ln w="9525">
              <a:noFill/>
              <a:miter lim="800000"/>
              <a:headEnd/>
              <a:tailEnd/>
            </a:ln>
          </p:spPr>
          <p:txBody>
            <a:bodyPr>
              <a:spAutoFit/>
            </a:bodyPr>
            <a:lstStyle/>
            <a:p>
              <a:pPr>
                <a:spcBef>
                  <a:spcPct val="50000"/>
                </a:spcBef>
              </a:pPr>
              <a:r>
                <a:rPr lang="en-GB" sz="1800">
                  <a:latin typeface="Arial" charset="0"/>
                </a:rPr>
                <a:t>L</a:t>
              </a:r>
              <a:r>
                <a:rPr lang="en-GB" sz="1800" baseline="-25000">
                  <a:latin typeface="Arial" charset="0"/>
                </a:rPr>
                <a:t>gate,phys</a:t>
              </a:r>
            </a:p>
          </p:txBody>
        </p:sp>
        <p:sp>
          <p:nvSpPr>
            <p:cNvPr id="26643" name="Line 7"/>
            <p:cNvSpPr>
              <a:spLocks noChangeShapeType="1"/>
            </p:cNvSpPr>
            <p:nvPr/>
          </p:nvSpPr>
          <p:spPr bwMode="auto">
            <a:xfrm>
              <a:off x="2303" y="1397"/>
              <a:ext cx="1440" cy="0"/>
            </a:xfrm>
            <a:prstGeom prst="line">
              <a:avLst/>
            </a:prstGeom>
            <a:noFill/>
            <a:ln w="9525">
              <a:solidFill>
                <a:schemeClr val="tx1"/>
              </a:solidFill>
              <a:round/>
              <a:headEnd type="triangle" w="med" len="med"/>
              <a:tailEnd type="triangle" w="med" len="med"/>
            </a:ln>
          </p:spPr>
          <p:txBody>
            <a:bodyPr/>
            <a:lstStyle/>
            <a:p>
              <a:endParaRPr lang="en-US"/>
            </a:p>
          </p:txBody>
        </p:sp>
        <p:sp>
          <p:nvSpPr>
            <p:cNvPr id="26644" name="Rectangle 8"/>
            <p:cNvSpPr>
              <a:spLocks noChangeArrowheads="1"/>
            </p:cNvSpPr>
            <p:nvPr/>
          </p:nvSpPr>
          <p:spPr bwMode="auto">
            <a:xfrm>
              <a:off x="2303" y="1493"/>
              <a:ext cx="1440" cy="336"/>
            </a:xfrm>
            <a:prstGeom prst="rect">
              <a:avLst/>
            </a:prstGeom>
            <a:solidFill>
              <a:schemeClr val="folHlink"/>
            </a:solidFill>
            <a:ln w="9525">
              <a:solidFill>
                <a:schemeClr val="tx1"/>
              </a:solidFill>
              <a:miter lim="800000"/>
              <a:headEnd/>
              <a:tailEnd/>
            </a:ln>
          </p:spPr>
          <p:txBody>
            <a:bodyPr wrap="none" anchor="ctr"/>
            <a:lstStyle/>
            <a:p>
              <a:endParaRPr lang="en-US"/>
            </a:p>
          </p:txBody>
        </p:sp>
        <p:sp>
          <p:nvSpPr>
            <p:cNvPr id="26645" name="Line 9"/>
            <p:cNvSpPr>
              <a:spLocks noChangeShapeType="1"/>
            </p:cNvSpPr>
            <p:nvPr/>
          </p:nvSpPr>
          <p:spPr bwMode="auto">
            <a:xfrm>
              <a:off x="1487" y="1877"/>
              <a:ext cx="2400" cy="0"/>
            </a:xfrm>
            <a:prstGeom prst="line">
              <a:avLst/>
            </a:prstGeom>
            <a:noFill/>
            <a:ln w="9525">
              <a:solidFill>
                <a:schemeClr val="tx1"/>
              </a:solidFill>
              <a:round/>
              <a:headEnd/>
              <a:tailEnd/>
            </a:ln>
          </p:spPr>
          <p:txBody>
            <a:bodyPr/>
            <a:lstStyle/>
            <a:p>
              <a:endParaRPr lang="en-US"/>
            </a:p>
          </p:txBody>
        </p:sp>
        <p:sp>
          <p:nvSpPr>
            <p:cNvPr id="26646" name="Freeform 10"/>
            <p:cNvSpPr>
              <a:spLocks/>
            </p:cNvSpPr>
            <p:nvPr/>
          </p:nvSpPr>
          <p:spPr bwMode="auto">
            <a:xfrm>
              <a:off x="3523" y="1877"/>
              <a:ext cx="1036" cy="528"/>
            </a:xfrm>
            <a:custGeom>
              <a:avLst/>
              <a:gdLst>
                <a:gd name="T0" fmla="*/ 0 w 1248"/>
                <a:gd name="T1" fmla="*/ 0 h 812"/>
                <a:gd name="T2" fmla="*/ 281 w 1248"/>
                <a:gd name="T3" fmla="*/ 0 h 812"/>
                <a:gd name="T4" fmla="*/ 281 w 1248"/>
                <a:gd name="T5" fmla="*/ 22 h 812"/>
                <a:gd name="T6" fmla="*/ 149 w 1248"/>
                <a:gd name="T7" fmla="*/ 23 h 812"/>
                <a:gd name="T8" fmla="*/ 66 w 1248"/>
                <a:gd name="T9" fmla="*/ 20 h 812"/>
                <a:gd name="T10" fmla="*/ 23 w 1248"/>
                <a:gd name="T11" fmla="*/ 11 h 812"/>
                <a:gd name="T12" fmla="*/ 0 w 1248"/>
                <a:gd name="T13" fmla="*/ 0 h 812"/>
                <a:gd name="T14" fmla="*/ 0 60000 65536"/>
                <a:gd name="T15" fmla="*/ 0 60000 65536"/>
                <a:gd name="T16" fmla="*/ 0 60000 65536"/>
                <a:gd name="T17" fmla="*/ 0 60000 65536"/>
                <a:gd name="T18" fmla="*/ 0 60000 65536"/>
                <a:gd name="T19" fmla="*/ 0 60000 65536"/>
                <a:gd name="T20" fmla="*/ 0 60000 65536"/>
                <a:gd name="T21" fmla="*/ 0 w 1248"/>
                <a:gd name="T22" fmla="*/ 0 h 812"/>
                <a:gd name="T23" fmla="*/ 1248 w 1248"/>
                <a:gd name="T24" fmla="*/ 812 h 8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48" h="812">
                  <a:moveTo>
                    <a:pt x="0" y="0"/>
                  </a:moveTo>
                  <a:lnTo>
                    <a:pt x="1246" y="0"/>
                  </a:lnTo>
                  <a:lnTo>
                    <a:pt x="1248" y="690"/>
                  </a:lnTo>
                  <a:cubicBezTo>
                    <a:pt x="1150" y="812"/>
                    <a:pt x="819" y="745"/>
                    <a:pt x="660" y="732"/>
                  </a:cubicBezTo>
                  <a:cubicBezTo>
                    <a:pt x="501" y="719"/>
                    <a:pt x="387" y="677"/>
                    <a:pt x="294" y="612"/>
                  </a:cubicBezTo>
                  <a:cubicBezTo>
                    <a:pt x="201" y="547"/>
                    <a:pt x="151" y="444"/>
                    <a:pt x="102" y="342"/>
                  </a:cubicBezTo>
                  <a:cubicBezTo>
                    <a:pt x="53" y="240"/>
                    <a:pt x="21" y="71"/>
                    <a:pt x="0" y="0"/>
                  </a:cubicBezTo>
                  <a:close/>
                </a:path>
              </a:pathLst>
            </a:custGeom>
            <a:solidFill>
              <a:srgbClr val="FF3300"/>
            </a:solidFill>
            <a:ln w="9525">
              <a:solidFill>
                <a:schemeClr val="tx1"/>
              </a:solidFill>
              <a:round/>
              <a:headEnd/>
              <a:tailEnd/>
            </a:ln>
          </p:spPr>
          <p:txBody>
            <a:bodyPr/>
            <a:lstStyle/>
            <a:p>
              <a:endParaRPr lang="en-US"/>
            </a:p>
          </p:txBody>
        </p:sp>
        <p:sp>
          <p:nvSpPr>
            <p:cNvPr id="26647" name="Text Box 11"/>
            <p:cNvSpPr txBox="1">
              <a:spLocks noChangeArrowheads="1"/>
            </p:cNvSpPr>
            <p:nvPr/>
          </p:nvSpPr>
          <p:spPr bwMode="auto">
            <a:xfrm>
              <a:off x="3976" y="1615"/>
              <a:ext cx="480" cy="231"/>
            </a:xfrm>
            <a:prstGeom prst="rect">
              <a:avLst/>
            </a:prstGeom>
            <a:noFill/>
            <a:ln w="9525">
              <a:noFill/>
              <a:miter lim="800000"/>
              <a:headEnd/>
              <a:tailEnd/>
            </a:ln>
          </p:spPr>
          <p:txBody>
            <a:bodyPr>
              <a:spAutoFit/>
            </a:bodyPr>
            <a:lstStyle/>
            <a:p>
              <a:pPr algn="ctr">
                <a:spcBef>
                  <a:spcPct val="50000"/>
                </a:spcBef>
              </a:pPr>
              <a:r>
                <a:rPr lang="en-GB" sz="1800">
                  <a:latin typeface="Arial" charset="0"/>
                </a:rPr>
                <a:t>drain</a:t>
              </a:r>
              <a:endParaRPr lang="en-GB" sz="1800" baseline="-25000">
                <a:latin typeface="Arial" charset="0"/>
              </a:endParaRPr>
            </a:p>
          </p:txBody>
        </p:sp>
        <p:sp>
          <p:nvSpPr>
            <p:cNvPr id="26648" name="Text Box 12"/>
            <p:cNvSpPr txBox="1">
              <a:spLocks noChangeArrowheads="1"/>
            </p:cNvSpPr>
            <p:nvPr/>
          </p:nvSpPr>
          <p:spPr bwMode="auto">
            <a:xfrm>
              <a:off x="2735" y="1541"/>
              <a:ext cx="576" cy="231"/>
            </a:xfrm>
            <a:prstGeom prst="rect">
              <a:avLst/>
            </a:prstGeom>
            <a:noFill/>
            <a:ln w="9525">
              <a:noFill/>
              <a:miter lim="800000"/>
              <a:headEnd/>
              <a:tailEnd/>
            </a:ln>
          </p:spPr>
          <p:txBody>
            <a:bodyPr>
              <a:spAutoFit/>
            </a:bodyPr>
            <a:lstStyle/>
            <a:p>
              <a:pPr algn="ctr">
                <a:spcBef>
                  <a:spcPct val="50000"/>
                </a:spcBef>
              </a:pPr>
              <a:r>
                <a:rPr lang="en-GB" sz="1800">
                  <a:latin typeface="Arial" charset="0"/>
                </a:rPr>
                <a:t>gate</a:t>
              </a:r>
              <a:endParaRPr lang="en-GB" sz="1800" baseline="-25000">
                <a:latin typeface="Arial" charset="0"/>
              </a:endParaRPr>
            </a:p>
          </p:txBody>
        </p:sp>
        <p:sp>
          <p:nvSpPr>
            <p:cNvPr id="26649" name="Rectangle 13"/>
            <p:cNvSpPr>
              <a:spLocks noChangeArrowheads="1"/>
            </p:cNvSpPr>
            <p:nvPr/>
          </p:nvSpPr>
          <p:spPr bwMode="auto">
            <a:xfrm>
              <a:off x="3677" y="1887"/>
              <a:ext cx="337" cy="71"/>
            </a:xfrm>
            <a:prstGeom prst="rect">
              <a:avLst/>
            </a:prstGeom>
            <a:solidFill>
              <a:srgbClr val="FF3300"/>
            </a:solidFill>
            <a:ln w="9525">
              <a:noFill/>
              <a:miter lim="800000"/>
              <a:headEnd/>
              <a:tailEnd/>
            </a:ln>
          </p:spPr>
          <p:txBody>
            <a:bodyPr wrap="none" anchor="ctr"/>
            <a:lstStyle/>
            <a:p>
              <a:endParaRPr lang="en-US"/>
            </a:p>
          </p:txBody>
        </p:sp>
        <p:sp>
          <p:nvSpPr>
            <p:cNvPr id="26650" name="Line 14"/>
            <p:cNvSpPr>
              <a:spLocks noChangeShapeType="1"/>
            </p:cNvSpPr>
            <p:nvPr/>
          </p:nvSpPr>
          <p:spPr bwMode="auto">
            <a:xfrm>
              <a:off x="2933" y="1888"/>
              <a:ext cx="0" cy="317"/>
            </a:xfrm>
            <a:prstGeom prst="line">
              <a:avLst/>
            </a:prstGeom>
            <a:noFill/>
            <a:ln w="9525">
              <a:solidFill>
                <a:schemeClr val="tx1"/>
              </a:solidFill>
              <a:round/>
              <a:headEnd type="triangle" w="med" len="med"/>
              <a:tailEnd type="triangle" w="med" len="med"/>
            </a:ln>
          </p:spPr>
          <p:txBody>
            <a:bodyPr/>
            <a:lstStyle/>
            <a:p>
              <a:endParaRPr lang="en-US"/>
            </a:p>
          </p:txBody>
        </p:sp>
        <p:sp>
          <p:nvSpPr>
            <p:cNvPr id="26651" name="Text Box 15"/>
            <p:cNvSpPr txBox="1">
              <a:spLocks noChangeArrowheads="1"/>
            </p:cNvSpPr>
            <p:nvPr/>
          </p:nvSpPr>
          <p:spPr bwMode="auto">
            <a:xfrm>
              <a:off x="2979" y="1978"/>
              <a:ext cx="363" cy="231"/>
            </a:xfrm>
            <a:prstGeom prst="rect">
              <a:avLst/>
            </a:prstGeom>
            <a:noFill/>
            <a:ln w="9525">
              <a:noFill/>
              <a:miter lim="800000"/>
              <a:headEnd/>
              <a:tailEnd/>
            </a:ln>
          </p:spPr>
          <p:txBody>
            <a:bodyPr wrap="none">
              <a:spAutoFit/>
            </a:bodyPr>
            <a:lstStyle/>
            <a:p>
              <a:r>
                <a:rPr lang="fr-FR" sz="1800">
                  <a:latin typeface="Arial" charset="0"/>
                </a:rPr>
                <a:t>T</a:t>
              </a:r>
              <a:r>
                <a:rPr lang="fr-FR" sz="1800" baseline="-25000">
                  <a:latin typeface="Arial" charset="0"/>
                </a:rPr>
                <a:t>dep</a:t>
              </a:r>
            </a:p>
          </p:txBody>
        </p:sp>
        <p:sp>
          <p:nvSpPr>
            <p:cNvPr id="26652" name="Freeform 16"/>
            <p:cNvSpPr>
              <a:spLocks/>
            </p:cNvSpPr>
            <p:nvPr/>
          </p:nvSpPr>
          <p:spPr bwMode="auto">
            <a:xfrm flipH="1">
              <a:off x="1503" y="1882"/>
              <a:ext cx="1022" cy="528"/>
            </a:xfrm>
            <a:custGeom>
              <a:avLst/>
              <a:gdLst>
                <a:gd name="T0" fmla="*/ 0 w 1248"/>
                <a:gd name="T1" fmla="*/ 0 h 812"/>
                <a:gd name="T2" fmla="*/ 252 w 1248"/>
                <a:gd name="T3" fmla="*/ 0 h 812"/>
                <a:gd name="T4" fmla="*/ 252 w 1248"/>
                <a:gd name="T5" fmla="*/ 22 h 812"/>
                <a:gd name="T6" fmla="*/ 133 w 1248"/>
                <a:gd name="T7" fmla="*/ 23 h 812"/>
                <a:gd name="T8" fmla="*/ 59 w 1248"/>
                <a:gd name="T9" fmla="*/ 20 h 812"/>
                <a:gd name="T10" fmla="*/ 20 w 1248"/>
                <a:gd name="T11" fmla="*/ 11 h 812"/>
                <a:gd name="T12" fmla="*/ 0 w 1248"/>
                <a:gd name="T13" fmla="*/ 0 h 812"/>
                <a:gd name="T14" fmla="*/ 0 60000 65536"/>
                <a:gd name="T15" fmla="*/ 0 60000 65536"/>
                <a:gd name="T16" fmla="*/ 0 60000 65536"/>
                <a:gd name="T17" fmla="*/ 0 60000 65536"/>
                <a:gd name="T18" fmla="*/ 0 60000 65536"/>
                <a:gd name="T19" fmla="*/ 0 60000 65536"/>
                <a:gd name="T20" fmla="*/ 0 60000 65536"/>
                <a:gd name="T21" fmla="*/ 0 w 1248"/>
                <a:gd name="T22" fmla="*/ 0 h 812"/>
                <a:gd name="T23" fmla="*/ 1248 w 1248"/>
                <a:gd name="T24" fmla="*/ 812 h 8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48" h="812">
                  <a:moveTo>
                    <a:pt x="0" y="0"/>
                  </a:moveTo>
                  <a:lnTo>
                    <a:pt x="1246" y="0"/>
                  </a:lnTo>
                  <a:lnTo>
                    <a:pt x="1248" y="690"/>
                  </a:lnTo>
                  <a:cubicBezTo>
                    <a:pt x="1150" y="812"/>
                    <a:pt x="819" y="745"/>
                    <a:pt x="660" y="732"/>
                  </a:cubicBezTo>
                  <a:cubicBezTo>
                    <a:pt x="501" y="719"/>
                    <a:pt x="387" y="677"/>
                    <a:pt x="294" y="612"/>
                  </a:cubicBezTo>
                  <a:cubicBezTo>
                    <a:pt x="201" y="547"/>
                    <a:pt x="151" y="444"/>
                    <a:pt x="102" y="342"/>
                  </a:cubicBezTo>
                  <a:cubicBezTo>
                    <a:pt x="53" y="240"/>
                    <a:pt x="21" y="71"/>
                    <a:pt x="0" y="0"/>
                  </a:cubicBezTo>
                  <a:close/>
                </a:path>
              </a:pathLst>
            </a:custGeom>
            <a:solidFill>
              <a:srgbClr val="FF3300"/>
            </a:solidFill>
            <a:ln w="9525">
              <a:solidFill>
                <a:schemeClr val="tx1"/>
              </a:solidFill>
              <a:round/>
              <a:headEnd/>
              <a:tailEnd/>
            </a:ln>
          </p:spPr>
          <p:txBody>
            <a:bodyPr/>
            <a:lstStyle/>
            <a:p>
              <a:endParaRPr lang="en-US"/>
            </a:p>
          </p:txBody>
        </p:sp>
        <p:sp>
          <p:nvSpPr>
            <p:cNvPr id="26653" name="Text Box 17"/>
            <p:cNvSpPr txBox="1">
              <a:spLocks noChangeArrowheads="1"/>
            </p:cNvSpPr>
            <p:nvPr/>
          </p:nvSpPr>
          <p:spPr bwMode="auto">
            <a:xfrm>
              <a:off x="1572" y="1615"/>
              <a:ext cx="576" cy="231"/>
            </a:xfrm>
            <a:prstGeom prst="rect">
              <a:avLst/>
            </a:prstGeom>
            <a:noFill/>
            <a:ln w="9525">
              <a:noFill/>
              <a:miter lim="800000"/>
              <a:headEnd/>
              <a:tailEnd/>
            </a:ln>
          </p:spPr>
          <p:txBody>
            <a:bodyPr>
              <a:spAutoFit/>
            </a:bodyPr>
            <a:lstStyle/>
            <a:p>
              <a:pPr algn="ctr">
                <a:spcBef>
                  <a:spcPct val="50000"/>
                </a:spcBef>
              </a:pPr>
              <a:r>
                <a:rPr lang="en-GB" sz="1800">
                  <a:latin typeface="Arial" charset="0"/>
                </a:rPr>
                <a:t>source</a:t>
              </a:r>
              <a:endParaRPr lang="en-GB" sz="1800" baseline="-25000">
                <a:latin typeface="Arial" charset="0"/>
              </a:endParaRPr>
            </a:p>
          </p:txBody>
        </p:sp>
        <p:sp>
          <p:nvSpPr>
            <p:cNvPr id="26654" name="Line 18"/>
            <p:cNvSpPr>
              <a:spLocks noChangeShapeType="1"/>
            </p:cNvSpPr>
            <p:nvPr/>
          </p:nvSpPr>
          <p:spPr bwMode="auto">
            <a:xfrm>
              <a:off x="2525" y="1888"/>
              <a:ext cx="0" cy="771"/>
            </a:xfrm>
            <a:prstGeom prst="line">
              <a:avLst/>
            </a:prstGeom>
            <a:noFill/>
            <a:ln w="9525">
              <a:solidFill>
                <a:schemeClr val="tx1"/>
              </a:solidFill>
              <a:prstDash val="dash"/>
              <a:round/>
              <a:headEnd/>
              <a:tailEnd/>
            </a:ln>
          </p:spPr>
          <p:txBody>
            <a:bodyPr/>
            <a:lstStyle/>
            <a:p>
              <a:endParaRPr lang="en-US"/>
            </a:p>
          </p:txBody>
        </p:sp>
        <p:sp>
          <p:nvSpPr>
            <p:cNvPr id="26655" name="Line 19"/>
            <p:cNvSpPr>
              <a:spLocks noChangeShapeType="1"/>
            </p:cNvSpPr>
            <p:nvPr/>
          </p:nvSpPr>
          <p:spPr bwMode="auto">
            <a:xfrm>
              <a:off x="3523" y="1888"/>
              <a:ext cx="0" cy="771"/>
            </a:xfrm>
            <a:prstGeom prst="line">
              <a:avLst/>
            </a:prstGeom>
            <a:noFill/>
            <a:ln w="9525">
              <a:solidFill>
                <a:schemeClr val="tx1"/>
              </a:solidFill>
              <a:prstDash val="dash"/>
              <a:round/>
              <a:headEnd/>
              <a:tailEnd/>
            </a:ln>
          </p:spPr>
          <p:txBody>
            <a:bodyPr/>
            <a:lstStyle/>
            <a:p>
              <a:endParaRPr lang="en-US"/>
            </a:p>
          </p:txBody>
        </p:sp>
        <p:sp>
          <p:nvSpPr>
            <p:cNvPr id="26656" name="Line 20"/>
            <p:cNvSpPr>
              <a:spLocks noChangeShapeType="1"/>
            </p:cNvSpPr>
            <p:nvPr/>
          </p:nvSpPr>
          <p:spPr bwMode="auto">
            <a:xfrm>
              <a:off x="2525" y="2523"/>
              <a:ext cx="998" cy="0"/>
            </a:xfrm>
            <a:prstGeom prst="line">
              <a:avLst/>
            </a:prstGeom>
            <a:noFill/>
            <a:ln w="9525">
              <a:solidFill>
                <a:schemeClr val="tx1"/>
              </a:solidFill>
              <a:round/>
              <a:headEnd type="triangle" w="med" len="med"/>
              <a:tailEnd type="triangle" w="med" len="med"/>
            </a:ln>
          </p:spPr>
          <p:txBody>
            <a:bodyPr/>
            <a:lstStyle/>
            <a:p>
              <a:endParaRPr lang="en-US"/>
            </a:p>
          </p:txBody>
        </p:sp>
        <p:sp>
          <p:nvSpPr>
            <p:cNvPr id="26657" name="Text Box 21"/>
            <p:cNvSpPr txBox="1">
              <a:spLocks noChangeArrowheads="1"/>
            </p:cNvSpPr>
            <p:nvPr/>
          </p:nvSpPr>
          <p:spPr bwMode="auto">
            <a:xfrm>
              <a:off x="2888" y="2568"/>
              <a:ext cx="272" cy="231"/>
            </a:xfrm>
            <a:prstGeom prst="rect">
              <a:avLst/>
            </a:prstGeom>
            <a:noFill/>
            <a:ln w="9525">
              <a:noFill/>
              <a:miter lim="800000"/>
              <a:headEnd/>
              <a:tailEnd/>
            </a:ln>
          </p:spPr>
          <p:txBody>
            <a:bodyPr>
              <a:spAutoFit/>
            </a:bodyPr>
            <a:lstStyle/>
            <a:p>
              <a:pPr>
                <a:spcBef>
                  <a:spcPct val="50000"/>
                </a:spcBef>
              </a:pPr>
              <a:r>
                <a:rPr lang="en-GB" sz="1800">
                  <a:latin typeface="Arial" charset="0"/>
                </a:rPr>
                <a:t>L</a:t>
              </a:r>
              <a:r>
                <a:rPr lang="en-GB" sz="1800" baseline="-25000">
                  <a:latin typeface="Arial" charset="0"/>
                </a:rPr>
                <a:t>el</a:t>
              </a:r>
            </a:p>
          </p:txBody>
        </p:sp>
        <p:sp>
          <p:nvSpPr>
            <p:cNvPr id="26658" name="Line 22"/>
            <p:cNvSpPr>
              <a:spLocks noChangeShapeType="1"/>
            </p:cNvSpPr>
            <p:nvPr/>
          </p:nvSpPr>
          <p:spPr bwMode="auto">
            <a:xfrm>
              <a:off x="3931" y="1888"/>
              <a:ext cx="0" cy="453"/>
            </a:xfrm>
            <a:prstGeom prst="line">
              <a:avLst/>
            </a:prstGeom>
            <a:noFill/>
            <a:ln w="9525">
              <a:solidFill>
                <a:schemeClr val="tx1"/>
              </a:solidFill>
              <a:round/>
              <a:headEnd type="triangle" w="med" len="med"/>
              <a:tailEnd type="triangle" w="med" len="med"/>
            </a:ln>
          </p:spPr>
          <p:txBody>
            <a:bodyPr/>
            <a:lstStyle/>
            <a:p>
              <a:endParaRPr lang="en-US"/>
            </a:p>
          </p:txBody>
        </p:sp>
        <p:sp>
          <p:nvSpPr>
            <p:cNvPr id="26659" name="Text Box 23"/>
            <p:cNvSpPr txBox="1">
              <a:spLocks noChangeArrowheads="1"/>
            </p:cNvSpPr>
            <p:nvPr/>
          </p:nvSpPr>
          <p:spPr bwMode="auto">
            <a:xfrm>
              <a:off x="3976" y="1978"/>
              <a:ext cx="233" cy="231"/>
            </a:xfrm>
            <a:prstGeom prst="rect">
              <a:avLst/>
            </a:prstGeom>
            <a:noFill/>
            <a:ln w="9525">
              <a:noFill/>
              <a:miter lim="800000"/>
              <a:headEnd/>
              <a:tailEnd/>
            </a:ln>
          </p:spPr>
          <p:txBody>
            <a:bodyPr wrap="none">
              <a:spAutoFit/>
            </a:bodyPr>
            <a:lstStyle/>
            <a:p>
              <a:r>
                <a:rPr lang="fr-FR" sz="1800">
                  <a:latin typeface="Arial" charset="0"/>
                </a:rPr>
                <a:t>X</a:t>
              </a:r>
              <a:r>
                <a:rPr lang="fr-FR" sz="1800" baseline="-25000">
                  <a:latin typeface="Arial" charset="0"/>
                </a:rPr>
                <a:t>j</a:t>
              </a:r>
            </a:p>
          </p:txBody>
        </p:sp>
      </p:grpSp>
      <p:pic>
        <p:nvPicPr>
          <p:cNvPr id="26628" name="Picture 70"/>
          <p:cNvPicPr>
            <a:picLocks noChangeAspect="1" noChangeArrowheads="1"/>
          </p:cNvPicPr>
          <p:nvPr/>
        </p:nvPicPr>
        <p:blipFill>
          <a:blip r:embed="rId3" cstate="print"/>
          <a:srcRect/>
          <a:stretch>
            <a:fillRect/>
          </a:stretch>
        </p:blipFill>
        <p:spPr bwMode="auto">
          <a:xfrm>
            <a:off x="8121650" y="981075"/>
            <a:ext cx="1189038" cy="912813"/>
          </a:xfrm>
          <a:prstGeom prst="rect">
            <a:avLst/>
          </a:prstGeom>
          <a:solidFill>
            <a:srgbClr val="FFFF00"/>
          </a:solidFill>
          <a:ln w="9525">
            <a:solidFill>
              <a:srgbClr val="FF9900"/>
            </a:solidFill>
            <a:miter lim="800000"/>
            <a:headEnd/>
            <a:tailEnd/>
          </a:ln>
        </p:spPr>
      </p:pic>
      <p:pic>
        <p:nvPicPr>
          <p:cNvPr id="26629" name="Picture 72"/>
          <p:cNvPicPr>
            <a:picLocks noChangeAspect="1" noChangeArrowheads="1"/>
          </p:cNvPicPr>
          <p:nvPr/>
        </p:nvPicPr>
        <p:blipFill>
          <a:blip r:embed="rId4" cstate="print"/>
          <a:srcRect/>
          <a:stretch>
            <a:fillRect/>
          </a:stretch>
        </p:blipFill>
        <p:spPr bwMode="auto">
          <a:xfrm>
            <a:off x="200025" y="981075"/>
            <a:ext cx="1658938" cy="896938"/>
          </a:xfrm>
          <a:prstGeom prst="rect">
            <a:avLst/>
          </a:prstGeom>
          <a:solidFill>
            <a:srgbClr val="FFFF00"/>
          </a:solidFill>
          <a:ln w="9525">
            <a:solidFill>
              <a:srgbClr val="FF9900"/>
            </a:solidFill>
            <a:miter lim="800000"/>
            <a:headEnd/>
            <a:tailEnd/>
          </a:ln>
        </p:spPr>
      </p:pic>
      <p:pic>
        <p:nvPicPr>
          <p:cNvPr id="26630" name="Picture 74"/>
          <p:cNvPicPr>
            <a:picLocks noChangeAspect="1" noChangeArrowheads="1"/>
          </p:cNvPicPr>
          <p:nvPr/>
        </p:nvPicPr>
        <p:blipFill>
          <a:blip r:embed="rId5" cstate="print"/>
          <a:srcRect/>
          <a:stretch>
            <a:fillRect/>
          </a:stretch>
        </p:blipFill>
        <p:spPr bwMode="auto">
          <a:xfrm>
            <a:off x="344488" y="4868863"/>
            <a:ext cx="1304925" cy="933450"/>
          </a:xfrm>
          <a:prstGeom prst="rect">
            <a:avLst/>
          </a:prstGeom>
          <a:solidFill>
            <a:srgbClr val="FFFF00"/>
          </a:solidFill>
          <a:ln w="9525">
            <a:solidFill>
              <a:srgbClr val="FF9900"/>
            </a:solidFill>
            <a:miter lim="800000"/>
            <a:headEnd/>
            <a:tailEnd/>
          </a:ln>
        </p:spPr>
      </p:pic>
      <p:pic>
        <p:nvPicPr>
          <p:cNvPr id="26631" name="Picture 87"/>
          <p:cNvPicPr>
            <a:picLocks noChangeAspect="1" noChangeArrowheads="1"/>
          </p:cNvPicPr>
          <p:nvPr/>
        </p:nvPicPr>
        <p:blipFill>
          <a:blip r:embed="rId6" cstate="print"/>
          <a:srcRect/>
          <a:stretch>
            <a:fillRect/>
          </a:stretch>
        </p:blipFill>
        <p:spPr bwMode="auto">
          <a:xfrm>
            <a:off x="8048625" y="4868863"/>
            <a:ext cx="1304925" cy="935037"/>
          </a:xfrm>
          <a:prstGeom prst="rect">
            <a:avLst/>
          </a:prstGeom>
          <a:solidFill>
            <a:srgbClr val="FFFF00"/>
          </a:solidFill>
          <a:ln w="9525">
            <a:solidFill>
              <a:srgbClr val="FF9900"/>
            </a:solidFill>
            <a:miter lim="800000"/>
            <a:headEnd/>
            <a:tailEnd/>
          </a:ln>
        </p:spPr>
      </p:pic>
      <p:sp>
        <p:nvSpPr>
          <p:cNvPr id="26632" name="Freeform 92"/>
          <p:cNvSpPr>
            <a:spLocks/>
          </p:cNvSpPr>
          <p:nvPr/>
        </p:nvSpPr>
        <p:spPr bwMode="auto">
          <a:xfrm>
            <a:off x="1938338" y="1411288"/>
            <a:ext cx="2563812" cy="1550987"/>
          </a:xfrm>
          <a:custGeom>
            <a:avLst/>
            <a:gdLst>
              <a:gd name="T0" fmla="*/ 0 w 1615"/>
              <a:gd name="T1" fmla="*/ 0 h 977"/>
              <a:gd name="T2" fmla="*/ 2147483647 w 1615"/>
              <a:gd name="T3" fmla="*/ 0 h 977"/>
              <a:gd name="T4" fmla="*/ 2147483647 w 1615"/>
              <a:gd name="T5" fmla="*/ 2147483647 h 977"/>
              <a:gd name="T6" fmla="*/ 0 60000 65536"/>
              <a:gd name="T7" fmla="*/ 0 60000 65536"/>
              <a:gd name="T8" fmla="*/ 0 60000 65536"/>
              <a:gd name="T9" fmla="*/ 0 w 1615"/>
              <a:gd name="T10" fmla="*/ 0 h 977"/>
              <a:gd name="T11" fmla="*/ 1615 w 1615"/>
              <a:gd name="T12" fmla="*/ 977 h 977"/>
            </a:gdLst>
            <a:ahLst/>
            <a:cxnLst>
              <a:cxn ang="T6">
                <a:pos x="T0" y="T1"/>
              </a:cxn>
              <a:cxn ang="T7">
                <a:pos x="T2" y="T3"/>
              </a:cxn>
              <a:cxn ang="T8">
                <a:pos x="T4" y="T5"/>
              </a:cxn>
            </a:cxnLst>
            <a:rect l="T9" t="T10" r="T11" b="T12"/>
            <a:pathLst>
              <a:path w="1615" h="977">
                <a:moveTo>
                  <a:pt x="0" y="0"/>
                </a:moveTo>
                <a:lnTo>
                  <a:pt x="814" y="0"/>
                </a:lnTo>
                <a:lnTo>
                  <a:pt x="1615" y="977"/>
                </a:lnTo>
              </a:path>
            </a:pathLst>
          </a:custGeom>
          <a:noFill/>
          <a:ln w="57150" cmpd="sng">
            <a:solidFill>
              <a:schemeClr val="accent2"/>
            </a:solidFill>
            <a:round/>
            <a:headEnd type="none" w="med" len="med"/>
            <a:tailEnd type="triangle" w="med" len="med"/>
          </a:ln>
        </p:spPr>
        <p:txBody>
          <a:bodyPr/>
          <a:lstStyle/>
          <a:p>
            <a:endParaRPr lang="en-US"/>
          </a:p>
        </p:txBody>
      </p:sp>
      <p:sp>
        <p:nvSpPr>
          <p:cNvPr id="26633" name="Text Box 93"/>
          <p:cNvSpPr txBox="1">
            <a:spLocks noChangeArrowheads="1"/>
          </p:cNvSpPr>
          <p:nvPr/>
        </p:nvSpPr>
        <p:spPr bwMode="auto">
          <a:xfrm>
            <a:off x="2000250" y="908050"/>
            <a:ext cx="2197100" cy="457200"/>
          </a:xfrm>
          <a:prstGeom prst="rect">
            <a:avLst/>
          </a:prstGeom>
          <a:noFill/>
          <a:ln w="9525">
            <a:noFill/>
            <a:miter lim="800000"/>
            <a:headEnd/>
            <a:tailEnd/>
          </a:ln>
        </p:spPr>
        <p:txBody>
          <a:bodyPr wrap="none">
            <a:spAutoFit/>
          </a:bodyPr>
          <a:lstStyle/>
          <a:p>
            <a:r>
              <a:rPr lang="fr-FR" b="1">
                <a:solidFill>
                  <a:schemeClr val="accent2"/>
                </a:solidFill>
                <a:latin typeface="Arial" charset="0"/>
              </a:rPr>
              <a:t>Oxide Scaling</a:t>
            </a:r>
          </a:p>
        </p:txBody>
      </p:sp>
      <p:sp>
        <p:nvSpPr>
          <p:cNvPr id="26634" name="Freeform 94"/>
          <p:cNvSpPr>
            <a:spLocks/>
          </p:cNvSpPr>
          <p:nvPr/>
        </p:nvSpPr>
        <p:spPr bwMode="auto">
          <a:xfrm flipH="1">
            <a:off x="6176963" y="1412875"/>
            <a:ext cx="1871662" cy="1550988"/>
          </a:xfrm>
          <a:custGeom>
            <a:avLst/>
            <a:gdLst>
              <a:gd name="T0" fmla="*/ 0 w 1615"/>
              <a:gd name="T1" fmla="*/ 0 h 977"/>
              <a:gd name="T2" fmla="*/ 2147483647 w 1615"/>
              <a:gd name="T3" fmla="*/ 0 h 977"/>
              <a:gd name="T4" fmla="*/ 2147483647 w 1615"/>
              <a:gd name="T5" fmla="*/ 2147483647 h 977"/>
              <a:gd name="T6" fmla="*/ 0 60000 65536"/>
              <a:gd name="T7" fmla="*/ 0 60000 65536"/>
              <a:gd name="T8" fmla="*/ 0 60000 65536"/>
              <a:gd name="T9" fmla="*/ 0 w 1615"/>
              <a:gd name="T10" fmla="*/ 0 h 977"/>
              <a:gd name="T11" fmla="*/ 1615 w 1615"/>
              <a:gd name="T12" fmla="*/ 977 h 977"/>
            </a:gdLst>
            <a:ahLst/>
            <a:cxnLst>
              <a:cxn ang="T6">
                <a:pos x="T0" y="T1"/>
              </a:cxn>
              <a:cxn ang="T7">
                <a:pos x="T2" y="T3"/>
              </a:cxn>
              <a:cxn ang="T8">
                <a:pos x="T4" y="T5"/>
              </a:cxn>
            </a:cxnLst>
            <a:rect l="T9" t="T10" r="T11" b="T12"/>
            <a:pathLst>
              <a:path w="1615" h="977">
                <a:moveTo>
                  <a:pt x="0" y="0"/>
                </a:moveTo>
                <a:lnTo>
                  <a:pt x="814" y="0"/>
                </a:lnTo>
                <a:lnTo>
                  <a:pt x="1615" y="977"/>
                </a:lnTo>
              </a:path>
            </a:pathLst>
          </a:custGeom>
          <a:noFill/>
          <a:ln w="57150" cmpd="sng">
            <a:solidFill>
              <a:schemeClr val="accent2"/>
            </a:solidFill>
            <a:round/>
            <a:headEnd type="none" w="med" len="med"/>
            <a:tailEnd type="triangle" w="med" len="med"/>
          </a:ln>
        </p:spPr>
        <p:txBody>
          <a:bodyPr/>
          <a:lstStyle/>
          <a:p>
            <a:endParaRPr lang="en-US"/>
          </a:p>
        </p:txBody>
      </p:sp>
      <p:sp>
        <p:nvSpPr>
          <p:cNvPr id="26635" name="Text Box 95"/>
          <p:cNvSpPr txBox="1">
            <a:spLocks noChangeArrowheads="1"/>
          </p:cNvSpPr>
          <p:nvPr/>
        </p:nvSpPr>
        <p:spPr bwMode="auto">
          <a:xfrm>
            <a:off x="5529263" y="908050"/>
            <a:ext cx="2619375" cy="457200"/>
          </a:xfrm>
          <a:prstGeom prst="rect">
            <a:avLst/>
          </a:prstGeom>
          <a:noFill/>
          <a:ln w="9525">
            <a:noFill/>
            <a:miter lim="800000"/>
            <a:headEnd/>
            <a:tailEnd/>
          </a:ln>
        </p:spPr>
        <p:txBody>
          <a:bodyPr wrap="none">
            <a:spAutoFit/>
          </a:bodyPr>
          <a:lstStyle/>
          <a:p>
            <a:r>
              <a:rPr lang="fr-FR" b="1">
                <a:solidFill>
                  <a:schemeClr val="accent2"/>
                </a:solidFill>
                <a:latin typeface="Arial" charset="0"/>
              </a:rPr>
              <a:t>Junction Scaling</a:t>
            </a:r>
          </a:p>
        </p:txBody>
      </p:sp>
      <p:sp>
        <p:nvSpPr>
          <p:cNvPr id="26636" name="Freeform 96"/>
          <p:cNvSpPr>
            <a:spLocks/>
          </p:cNvSpPr>
          <p:nvPr/>
        </p:nvSpPr>
        <p:spPr bwMode="auto">
          <a:xfrm flipH="1" flipV="1">
            <a:off x="5384800" y="3933825"/>
            <a:ext cx="2663825" cy="1441450"/>
          </a:xfrm>
          <a:custGeom>
            <a:avLst/>
            <a:gdLst>
              <a:gd name="T0" fmla="*/ 0 w 1615"/>
              <a:gd name="T1" fmla="*/ 0 h 977"/>
              <a:gd name="T2" fmla="*/ 2147483647 w 1615"/>
              <a:gd name="T3" fmla="*/ 0 h 977"/>
              <a:gd name="T4" fmla="*/ 2147483647 w 1615"/>
              <a:gd name="T5" fmla="*/ 2147483647 h 977"/>
              <a:gd name="T6" fmla="*/ 0 60000 65536"/>
              <a:gd name="T7" fmla="*/ 0 60000 65536"/>
              <a:gd name="T8" fmla="*/ 0 60000 65536"/>
              <a:gd name="T9" fmla="*/ 0 w 1615"/>
              <a:gd name="T10" fmla="*/ 0 h 977"/>
              <a:gd name="T11" fmla="*/ 1615 w 1615"/>
              <a:gd name="T12" fmla="*/ 977 h 977"/>
            </a:gdLst>
            <a:ahLst/>
            <a:cxnLst>
              <a:cxn ang="T6">
                <a:pos x="T0" y="T1"/>
              </a:cxn>
              <a:cxn ang="T7">
                <a:pos x="T2" y="T3"/>
              </a:cxn>
              <a:cxn ang="T8">
                <a:pos x="T4" y="T5"/>
              </a:cxn>
            </a:cxnLst>
            <a:rect l="T9" t="T10" r="T11" b="T12"/>
            <a:pathLst>
              <a:path w="1615" h="977">
                <a:moveTo>
                  <a:pt x="0" y="0"/>
                </a:moveTo>
                <a:lnTo>
                  <a:pt x="814" y="0"/>
                </a:lnTo>
                <a:lnTo>
                  <a:pt x="1615" y="977"/>
                </a:lnTo>
              </a:path>
            </a:pathLst>
          </a:custGeom>
          <a:noFill/>
          <a:ln w="57150" cmpd="sng">
            <a:solidFill>
              <a:schemeClr val="accent2"/>
            </a:solidFill>
            <a:round/>
            <a:headEnd type="none" w="med" len="med"/>
            <a:tailEnd type="triangle" w="med" len="med"/>
          </a:ln>
        </p:spPr>
        <p:txBody>
          <a:bodyPr/>
          <a:lstStyle/>
          <a:p>
            <a:endParaRPr lang="en-US"/>
          </a:p>
        </p:txBody>
      </p:sp>
      <p:sp>
        <p:nvSpPr>
          <p:cNvPr id="26637" name="Text Box 97"/>
          <p:cNvSpPr txBox="1">
            <a:spLocks noChangeArrowheads="1"/>
          </p:cNvSpPr>
          <p:nvPr/>
        </p:nvSpPr>
        <p:spPr bwMode="auto">
          <a:xfrm>
            <a:off x="4808538" y="5445125"/>
            <a:ext cx="3262312" cy="457200"/>
          </a:xfrm>
          <a:prstGeom prst="rect">
            <a:avLst/>
          </a:prstGeom>
          <a:noFill/>
          <a:ln w="9525">
            <a:noFill/>
            <a:miter lim="800000"/>
            <a:headEnd/>
            <a:tailEnd/>
          </a:ln>
        </p:spPr>
        <p:txBody>
          <a:bodyPr wrap="none">
            <a:spAutoFit/>
          </a:bodyPr>
          <a:lstStyle/>
          <a:p>
            <a:r>
              <a:rPr lang="fr-FR" b="1">
                <a:solidFill>
                  <a:schemeClr val="accent2"/>
                </a:solidFill>
                <a:latin typeface="Arial" charset="0"/>
              </a:rPr>
              <a:t>Subthreshold control</a:t>
            </a:r>
          </a:p>
        </p:txBody>
      </p:sp>
      <p:sp>
        <p:nvSpPr>
          <p:cNvPr id="26638" name="Freeform 98"/>
          <p:cNvSpPr>
            <a:spLocks/>
          </p:cNvSpPr>
          <p:nvPr/>
        </p:nvSpPr>
        <p:spPr bwMode="auto">
          <a:xfrm flipV="1">
            <a:off x="1712913" y="3500438"/>
            <a:ext cx="2592387" cy="1801812"/>
          </a:xfrm>
          <a:custGeom>
            <a:avLst/>
            <a:gdLst>
              <a:gd name="T0" fmla="*/ 0 w 1615"/>
              <a:gd name="T1" fmla="*/ 0 h 977"/>
              <a:gd name="T2" fmla="*/ 2147483647 w 1615"/>
              <a:gd name="T3" fmla="*/ 0 h 977"/>
              <a:gd name="T4" fmla="*/ 2147483647 w 1615"/>
              <a:gd name="T5" fmla="*/ 2147483647 h 977"/>
              <a:gd name="T6" fmla="*/ 0 60000 65536"/>
              <a:gd name="T7" fmla="*/ 0 60000 65536"/>
              <a:gd name="T8" fmla="*/ 0 60000 65536"/>
              <a:gd name="T9" fmla="*/ 0 w 1615"/>
              <a:gd name="T10" fmla="*/ 0 h 977"/>
              <a:gd name="T11" fmla="*/ 1615 w 1615"/>
              <a:gd name="T12" fmla="*/ 977 h 977"/>
            </a:gdLst>
            <a:ahLst/>
            <a:cxnLst>
              <a:cxn ang="T6">
                <a:pos x="T0" y="T1"/>
              </a:cxn>
              <a:cxn ang="T7">
                <a:pos x="T2" y="T3"/>
              </a:cxn>
              <a:cxn ang="T8">
                <a:pos x="T4" y="T5"/>
              </a:cxn>
            </a:cxnLst>
            <a:rect l="T9" t="T10" r="T11" b="T12"/>
            <a:pathLst>
              <a:path w="1615" h="977">
                <a:moveTo>
                  <a:pt x="0" y="0"/>
                </a:moveTo>
                <a:lnTo>
                  <a:pt x="814" y="0"/>
                </a:lnTo>
                <a:lnTo>
                  <a:pt x="1615" y="977"/>
                </a:lnTo>
              </a:path>
            </a:pathLst>
          </a:custGeom>
          <a:noFill/>
          <a:ln w="57150" cmpd="sng">
            <a:solidFill>
              <a:schemeClr val="accent2"/>
            </a:solidFill>
            <a:round/>
            <a:headEnd type="none" w="med" len="med"/>
            <a:tailEnd type="triangle" w="med" len="med"/>
          </a:ln>
        </p:spPr>
        <p:txBody>
          <a:bodyPr/>
          <a:lstStyle/>
          <a:p>
            <a:endParaRPr lang="en-US"/>
          </a:p>
        </p:txBody>
      </p:sp>
      <p:sp>
        <p:nvSpPr>
          <p:cNvPr id="26639" name="Text Box 99"/>
          <p:cNvSpPr txBox="1">
            <a:spLocks noChangeArrowheads="1"/>
          </p:cNvSpPr>
          <p:nvPr/>
        </p:nvSpPr>
        <p:spPr bwMode="auto">
          <a:xfrm>
            <a:off x="1712913" y="5373688"/>
            <a:ext cx="2554287" cy="457200"/>
          </a:xfrm>
          <a:prstGeom prst="rect">
            <a:avLst/>
          </a:prstGeom>
          <a:noFill/>
          <a:ln w="9525">
            <a:noFill/>
            <a:miter lim="800000"/>
            <a:headEnd/>
            <a:tailEnd/>
          </a:ln>
        </p:spPr>
        <p:txBody>
          <a:bodyPr wrap="none">
            <a:spAutoFit/>
          </a:bodyPr>
          <a:lstStyle/>
          <a:p>
            <a:r>
              <a:rPr lang="fr-FR" b="1">
                <a:solidFill>
                  <a:schemeClr val="accent2"/>
                </a:solidFill>
                <a:latin typeface="Arial" charset="0"/>
              </a:rPr>
              <a:t>Doping increase</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p:txBody>
          <a:bodyPr/>
          <a:lstStyle/>
          <a:p>
            <a:pPr eaLnBrk="1" hangingPunct="1">
              <a:defRPr/>
            </a:pPr>
            <a:r>
              <a:rPr lang="fr-FR" smtClean="0"/>
              <a:t>T</a:t>
            </a:r>
            <a:r>
              <a:rPr lang="fr-FR" baseline="-25000" smtClean="0"/>
              <a:t>ox</a:t>
            </a:r>
            <a:r>
              <a:rPr lang="fr-FR" smtClean="0"/>
              <a:t>/L</a:t>
            </a:r>
            <a:r>
              <a:rPr lang="fr-FR" baseline="-25000" smtClean="0"/>
              <a:t>el</a:t>
            </a:r>
            <a:r>
              <a:rPr lang="fr-FR" smtClean="0"/>
              <a:t> ratio : Gate Oxide Scaling</a:t>
            </a:r>
          </a:p>
        </p:txBody>
      </p:sp>
      <p:grpSp>
        <p:nvGrpSpPr>
          <p:cNvPr id="27651" name="Group 4"/>
          <p:cNvGrpSpPr>
            <a:grpSpLocks/>
          </p:cNvGrpSpPr>
          <p:nvPr/>
        </p:nvGrpSpPr>
        <p:grpSpPr bwMode="auto">
          <a:xfrm>
            <a:off x="344488" y="1838325"/>
            <a:ext cx="4876800" cy="2598738"/>
            <a:chOff x="1487" y="1162"/>
            <a:chExt cx="3072" cy="1637"/>
          </a:xfrm>
        </p:grpSpPr>
        <p:sp>
          <p:nvSpPr>
            <p:cNvPr id="27659" name="Freeform 5"/>
            <p:cNvSpPr>
              <a:spLocks/>
            </p:cNvSpPr>
            <p:nvPr/>
          </p:nvSpPr>
          <p:spPr bwMode="auto">
            <a:xfrm>
              <a:off x="2588" y="1860"/>
              <a:ext cx="1971" cy="857"/>
            </a:xfrm>
            <a:custGeom>
              <a:avLst/>
              <a:gdLst>
                <a:gd name="T0" fmla="*/ 0 w 1971"/>
                <a:gd name="T1" fmla="*/ 19 h 840"/>
                <a:gd name="T2" fmla="*/ 1969 w 1971"/>
                <a:gd name="T3" fmla="*/ 0 h 840"/>
                <a:gd name="T4" fmla="*/ 1971 w 1971"/>
                <a:gd name="T5" fmla="*/ 838 h 840"/>
                <a:gd name="T6" fmla="*/ 1383 w 1971"/>
                <a:gd name="T7" fmla="*/ 889 h 840"/>
                <a:gd name="T8" fmla="*/ 1017 w 1971"/>
                <a:gd name="T9" fmla="*/ 743 h 840"/>
                <a:gd name="T10" fmla="*/ 718 w 1971"/>
                <a:gd name="T11" fmla="*/ 464 h 840"/>
                <a:gd name="T12" fmla="*/ 142 w 1971"/>
                <a:gd name="T13" fmla="*/ 354 h 840"/>
                <a:gd name="T14" fmla="*/ 0 w 1971"/>
                <a:gd name="T15" fmla="*/ 19 h 840"/>
                <a:gd name="T16" fmla="*/ 0 60000 65536"/>
                <a:gd name="T17" fmla="*/ 0 60000 65536"/>
                <a:gd name="T18" fmla="*/ 0 60000 65536"/>
                <a:gd name="T19" fmla="*/ 0 60000 65536"/>
                <a:gd name="T20" fmla="*/ 0 60000 65536"/>
                <a:gd name="T21" fmla="*/ 0 60000 65536"/>
                <a:gd name="T22" fmla="*/ 0 60000 65536"/>
                <a:gd name="T23" fmla="*/ 0 60000 65536"/>
                <a:gd name="T24" fmla="*/ 0 w 1971"/>
                <a:gd name="T25" fmla="*/ 0 h 840"/>
                <a:gd name="T26" fmla="*/ 1971 w 1971"/>
                <a:gd name="T27" fmla="*/ 840 h 8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71" h="840">
                  <a:moveTo>
                    <a:pt x="0" y="19"/>
                  </a:moveTo>
                  <a:lnTo>
                    <a:pt x="1969" y="0"/>
                  </a:lnTo>
                  <a:lnTo>
                    <a:pt x="1971" y="714"/>
                  </a:lnTo>
                  <a:cubicBezTo>
                    <a:pt x="1873" y="840"/>
                    <a:pt x="1542" y="771"/>
                    <a:pt x="1383" y="757"/>
                  </a:cubicBezTo>
                  <a:cubicBezTo>
                    <a:pt x="1224" y="744"/>
                    <a:pt x="1128" y="693"/>
                    <a:pt x="1017" y="633"/>
                  </a:cubicBezTo>
                  <a:cubicBezTo>
                    <a:pt x="906" y="573"/>
                    <a:pt x="864" y="451"/>
                    <a:pt x="718" y="396"/>
                  </a:cubicBezTo>
                  <a:cubicBezTo>
                    <a:pt x="572" y="341"/>
                    <a:pt x="262" y="365"/>
                    <a:pt x="142" y="302"/>
                  </a:cubicBezTo>
                  <a:cubicBezTo>
                    <a:pt x="22" y="239"/>
                    <a:pt x="30" y="78"/>
                    <a:pt x="0" y="19"/>
                  </a:cubicBezTo>
                  <a:close/>
                </a:path>
              </a:pathLst>
            </a:custGeom>
            <a:solidFill>
              <a:srgbClr val="FFCCFF"/>
            </a:solidFill>
            <a:ln w="9525" cap="flat">
              <a:noFill/>
              <a:prstDash val="lgDash"/>
              <a:round/>
              <a:headEnd/>
              <a:tailEnd/>
            </a:ln>
          </p:spPr>
          <p:txBody>
            <a:bodyPr/>
            <a:lstStyle/>
            <a:p>
              <a:endParaRPr lang="en-US"/>
            </a:p>
          </p:txBody>
        </p:sp>
        <p:sp>
          <p:nvSpPr>
            <p:cNvPr id="27660" name="Freeform 6"/>
            <p:cNvSpPr>
              <a:spLocks/>
            </p:cNvSpPr>
            <p:nvPr/>
          </p:nvSpPr>
          <p:spPr bwMode="auto">
            <a:xfrm>
              <a:off x="1487" y="1877"/>
              <a:ext cx="1498" cy="801"/>
            </a:xfrm>
            <a:custGeom>
              <a:avLst/>
              <a:gdLst>
                <a:gd name="T0" fmla="*/ 1275 w 1498"/>
                <a:gd name="T1" fmla="*/ 2 h 801"/>
                <a:gd name="T2" fmla="*/ 2 w 1498"/>
                <a:gd name="T3" fmla="*/ 0 h 801"/>
                <a:gd name="T4" fmla="*/ 0 w 1498"/>
                <a:gd name="T5" fmla="*/ 681 h 801"/>
                <a:gd name="T6" fmla="*/ 588 w 1498"/>
                <a:gd name="T7" fmla="*/ 722 h 801"/>
                <a:gd name="T8" fmla="*/ 954 w 1498"/>
                <a:gd name="T9" fmla="*/ 604 h 801"/>
                <a:gd name="T10" fmla="*/ 1125 w 1498"/>
                <a:gd name="T11" fmla="*/ 391 h 801"/>
                <a:gd name="T12" fmla="*/ 1227 w 1498"/>
                <a:gd name="T13" fmla="*/ 341 h 801"/>
                <a:gd name="T14" fmla="*/ 1440 w 1498"/>
                <a:gd name="T15" fmla="*/ 325 h 801"/>
                <a:gd name="T16" fmla="*/ 1338 w 1498"/>
                <a:gd name="T17" fmla="*/ 278 h 801"/>
                <a:gd name="T18" fmla="*/ 1275 w 1498"/>
                <a:gd name="T19" fmla="*/ 2 h 80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98"/>
                <a:gd name="T31" fmla="*/ 0 h 801"/>
                <a:gd name="T32" fmla="*/ 1498 w 1498"/>
                <a:gd name="T33" fmla="*/ 801 h 80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98" h="801">
                  <a:moveTo>
                    <a:pt x="1275" y="2"/>
                  </a:moveTo>
                  <a:lnTo>
                    <a:pt x="2" y="0"/>
                  </a:lnTo>
                  <a:lnTo>
                    <a:pt x="0" y="681"/>
                  </a:lnTo>
                  <a:cubicBezTo>
                    <a:pt x="98" y="801"/>
                    <a:pt x="429" y="735"/>
                    <a:pt x="588" y="722"/>
                  </a:cubicBezTo>
                  <a:cubicBezTo>
                    <a:pt x="747" y="709"/>
                    <a:pt x="865" y="659"/>
                    <a:pt x="954" y="604"/>
                  </a:cubicBezTo>
                  <a:cubicBezTo>
                    <a:pt x="1043" y="548"/>
                    <a:pt x="1079" y="435"/>
                    <a:pt x="1125" y="391"/>
                  </a:cubicBezTo>
                  <a:cubicBezTo>
                    <a:pt x="1171" y="347"/>
                    <a:pt x="1175" y="352"/>
                    <a:pt x="1227" y="341"/>
                  </a:cubicBezTo>
                  <a:cubicBezTo>
                    <a:pt x="1279" y="330"/>
                    <a:pt x="1422" y="335"/>
                    <a:pt x="1440" y="325"/>
                  </a:cubicBezTo>
                  <a:cubicBezTo>
                    <a:pt x="1458" y="315"/>
                    <a:pt x="1365" y="332"/>
                    <a:pt x="1338" y="278"/>
                  </a:cubicBezTo>
                  <a:cubicBezTo>
                    <a:pt x="1311" y="224"/>
                    <a:pt x="1498" y="48"/>
                    <a:pt x="1275" y="2"/>
                  </a:cubicBezTo>
                  <a:close/>
                </a:path>
              </a:pathLst>
            </a:custGeom>
            <a:solidFill>
              <a:srgbClr val="FFCCFF"/>
            </a:solidFill>
            <a:ln w="9525" cap="flat">
              <a:noFill/>
              <a:prstDash val="lgDash"/>
              <a:round/>
              <a:headEnd/>
              <a:tailEnd/>
            </a:ln>
          </p:spPr>
          <p:txBody>
            <a:bodyPr/>
            <a:lstStyle/>
            <a:p>
              <a:endParaRPr lang="en-US"/>
            </a:p>
          </p:txBody>
        </p:sp>
        <p:sp>
          <p:nvSpPr>
            <p:cNvPr id="27661" name="Text Box 7"/>
            <p:cNvSpPr txBox="1">
              <a:spLocks noChangeArrowheads="1"/>
            </p:cNvSpPr>
            <p:nvPr/>
          </p:nvSpPr>
          <p:spPr bwMode="auto">
            <a:xfrm>
              <a:off x="2616" y="1162"/>
              <a:ext cx="871" cy="231"/>
            </a:xfrm>
            <a:prstGeom prst="rect">
              <a:avLst/>
            </a:prstGeom>
            <a:noFill/>
            <a:ln w="9525">
              <a:noFill/>
              <a:miter lim="800000"/>
              <a:headEnd/>
              <a:tailEnd/>
            </a:ln>
          </p:spPr>
          <p:txBody>
            <a:bodyPr>
              <a:spAutoFit/>
            </a:bodyPr>
            <a:lstStyle/>
            <a:p>
              <a:pPr>
                <a:spcBef>
                  <a:spcPct val="50000"/>
                </a:spcBef>
              </a:pPr>
              <a:r>
                <a:rPr lang="en-GB" sz="1800">
                  <a:latin typeface="Arial" charset="0"/>
                </a:rPr>
                <a:t>L</a:t>
              </a:r>
              <a:r>
                <a:rPr lang="en-GB" sz="1800" baseline="-25000">
                  <a:latin typeface="Arial" charset="0"/>
                </a:rPr>
                <a:t>gate,phys</a:t>
              </a:r>
            </a:p>
          </p:txBody>
        </p:sp>
        <p:sp>
          <p:nvSpPr>
            <p:cNvPr id="27662" name="Line 8"/>
            <p:cNvSpPr>
              <a:spLocks noChangeShapeType="1"/>
            </p:cNvSpPr>
            <p:nvPr/>
          </p:nvSpPr>
          <p:spPr bwMode="auto">
            <a:xfrm>
              <a:off x="2303" y="1397"/>
              <a:ext cx="1440" cy="0"/>
            </a:xfrm>
            <a:prstGeom prst="line">
              <a:avLst/>
            </a:prstGeom>
            <a:noFill/>
            <a:ln w="9525">
              <a:solidFill>
                <a:schemeClr val="tx1"/>
              </a:solidFill>
              <a:round/>
              <a:headEnd type="triangle" w="med" len="med"/>
              <a:tailEnd type="triangle" w="med" len="med"/>
            </a:ln>
          </p:spPr>
          <p:txBody>
            <a:bodyPr/>
            <a:lstStyle/>
            <a:p>
              <a:endParaRPr lang="en-US"/>
            </a:p>
          </p:txBody>
        </p:sp>
        <p:sp>
          <p:nvSpPr>
            <p:cNvPr id="27663" name="Rectangle 9"/>
            <p:cNvSpPr>
              <a:spLocks noChangeArrowheads="1"/>
            </p:cNvSpPr>
            <p:nvPr/>
          </p:nvSpPr>
          <p:spPr bwMode="auto">
            <a:xfrm>
              <a:off x="2303" y="1493"/>
              <a:ext cx="1440" cy="336"/>
            </a:xfrm>
            <a:prstGeom prst="rect">
              <a:avLst/>
            </a:prstGeom>
            <a:solidFill>
              <a:schemeClr val="folHlink"/>
            </a:solidFill>
            <a:ln w="9525">
              <a:solidFill>
                <a:schemeClr val="tx1"/>
              </a:solidFill>
              <a:miter lim="800000"/>
              <a:headEnd/>
              <a:tailEnd/>
            </a:ln>
          </p:spPr>
          <p:txBody>
            <a:bodyPr wrap="none" anchor="ctr"/>
            <a:lstStyle/>
            <a:p>
              <a:endParaRPr lang="en-US"/>
            </a:p>
          </p:txBody>
        </p:sp>
        <p:sp>
          <p:nvSpPr>
            <p:cNvPr id="27664" name="Line 10"/>
            <p:cNvSpPr>
              <a:spLocks noChangeShapeType="1"/>
            </p:cNvSpPr>
            <p:nvPr/>
          </p:nvSpPr>
          <p:spPr bwMode="auto">
            <a:xfrm>
              <a:off x="1487" y="1877"/>
              <a:ext cx="2400" cy="0"/>
            </a:xfrm>
            <a:prstGeom prst="line">
              <a:avLst/>
            </a:prstGeom>
            <a:noFill/>
            <a:ln w="9525">
              <a:solidFill>
                <a:schemeClr val="tx1"/>
              </a:solidFill>
              <a:round/>
              <a:headEnd/>
              <a:tailEnd/>
            </a:ln>
          </p:spPr>
          <p:txBody>
            <a:bodyPr/>
            <a:lstStyle/>
            <a:p>
              <a:endParaRPr lang="en-US"/>
            </a:p>
          </p:txBody>
        </p:sp>
        <p:sp>
          <p:nvSpPr>
            <p:cNvPr id="27665" name="Freeform 11"/>
            <p:cNvSpPr>
              <a:spLocks/>
            </p:cNvSpPr>
            <p:nvPr/>
          </p:nvSpPr>
          <p:spPr bwMode="auto">
            <a:xfrm>
              <a:off x="3523" y="1877"/>
              <a:ext cx="1036" cy="528"/>
            </a:xfrm>
            <a:custGeom>
              <a:avLst/>
              <a:gdLst>
                <a:gd name="T0" fmla="*/ 0 w 1248"/>
                <a:gd name="T1" fmla="*/ 0 h 812"/>
                <a:gd name="T2" fmla="*/ 281 w 1248"/>
                <a:gd name="T3" fmla="*/ 0 h 812"/>
                <a:gd name="T4" fmla="*/ 281 w 1248"/>
                <a:gd name="T5" fmla="*/ 22 h 812"/>
                <a:gd name="T6" fmla="*/ 149 w 1248"/>
                <a:gd name="T7" fmla="*/ 23 h 812"/>
                <a:gd name="T8" fmla="*/ 66 w 1248"/>
                <a:gd name="T9" fmla="*/ 20 h 812"/>
                <a:gd name="T10" fmla="*/ 23 w 1248"/>
                <a:gd name="T11" fmla="*/ 11 h 812"/>
                <a:gd name="T12" fmla="*/ 0 w 1248"/>
                <a:gd name="T13" fmla="*/ 0 h 812"/>
                <a:gd name="T14" fmla="*/ 0 60000 65536"/>
                <a:gd name="T15" fmla="*/ 0 60000 65536"/>
                <a:gd name="T16" fmla="*/ 0 60000 65536"/>
                <a:gd name="T17" fmla="*/ 0 60000 65536"/>
                <a:gd name="T18" fmla="*/ 0 60000 65536"/>
                <a:gd name="T19" fmla="*/ 0 60000 65536"/>
                <a:gd name="T20" fmla="*/ 0 60000 65536"/>
                <a:gd name="T21" fmla="*/ 0 w 1248"/>
                <a:gd name="T22" fmla="*/ 0 h 812"/>
                <a:gd name="T23" fmla="*/ 1248 w 1248"/>
                <a:gd name="T24" fmla="*/ 812 h 8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48" h="812">
                  <a:moveTo>
                    <a:pt x="0" y="0"/>
                  </a:moveTo>
                  <a:lnTo>
                    <a:pt x="1246" y="0"/>
                  </a:lnTo>
                  <a:lnTo>
                    <a:pt x="1248" y="690"/>
                  </a:lnTo>
                  <a:cubicBezTo>
                    <a:pt x="1150" y="812"/>
                    <a:pt x="819" y="745"/>
                    <a:pt x="660" y="732"/>
                  </a:cubicBezTo>
                  <a:cubicBezTo>
                    <a:pt x="501" y="719"/>
                    <a:pt x="387" y="677"/>
                    <a:pt x="294" y="612"/>
                  </a:cubicBezTo>
                  <a:cubicBezTo>
                    <a:pt x="201" y="547"/>
                    <a:pt x="151" y="444"/>
                    <a:pt x="102" y="342"/>
                  </a:cubicBezTo>
                  <a:cubicBezTo>
                    <a:pt x="53" y="240"/>
                    <a:pt x="21" y="71"/>
                    <a:pt x="0" y="0"/>
                  </a:cubicBezTo>
                  <a:close/>
                </a:path>
              </a:pathLst>
            </a:custGeom>
            <a:solidFill>
              <a:srgbClr val="FF3300"/>
            </a:solidFill>
            <a:ln w="9525">
              <a:solidFill>
                <a:schemeClr val="tx1"/>
              </a:solidFill>
              <a:round/>
              <a:headEnd/>
              <a:tailEnd/>
            </a:ln>
          </p:spPr>
          <p:txBody>
            <a:bodyPr/>
            <a:lstStyle/>
            <a:p>
              <a:endParaRPr lang="en-US"/>
            </a:p>
          </p:txBody>
        </p:sp>
        <p:sp>
          <p:nvSpPr>
            <p:cNvPr id="27666" name="Text Box 12"/>
            <p:cNvSpPr txBox="1">
              <a:spLocks noChangeArrowheads="1"/>
            </p:cNvSpPr>
            <p:nvPr/>
          </p:nvSpPr>
          <p:spPr bwMode="auto">
            <a:xfrm>
              <a:off x="3976" y="1615"/>
              <a:ext cx="480" cy="231"/>
            </a:xfrm>
            <a:prstGeom prst="rect">
              <a:avLst/>
            </a:prstGeom>
            <a:noFill/>
            <a:ln w="9525">
              <a:noFill/>
              <a:miter lim="800000"/>
              <a:headEnd/>
              <a:tailEnd/>
            </a:ln>
          </p:spPr>
          <p:txBody>
            <a:bodyPr>
              <a:spAutoFit/>
            </a:bodyPr>
            <a:lstStyle/>
            <a:p>
              <a:pPr algn="ctr">
                <a:spcBef>
                  <a:spcPct val="50000"/>
                </a:spcBef>
              </a:pPr>
              <a:r>
                <a:rPr lang="en-GB" sz="1800">
                  <a:latin typeface="Arial" charset="0"/>
                </a:rPr>
                <a:t>drain</a:t>
              </a:r>
              <a:endParaRPr lang="en-GB" sz="1800" baseline="-25000">
                <a:latin typeface="Arial" charset="0"/>
              </a:endParaRPr>
            </a:p>
          </p:txBody>
        </p:sp>
        <p:sp>
          <p:nvSpPr>
            <p:cNvPr id="27667" name="Text Box 13"/>
            <p:cNvSpPr txBox="1">
              <a:spLocks noChangeArrowheads="1"/>
            </p:cNvSpPr>
            <p:nvPr/>
          </p:nvSpPr>
          <p:spPr bwMode="auto">
            <a:xfrm>
              <a:off x="2735" y="1541"/>
              <a:ext cx="576" cy="326"/>
            </a:xfrm>
            <a:prstGeom prst="rect">
              <a:avLst/>
            </a:prstGeom>
            <a:noFill/>
            <a:ln w="9525">
              <a:noFill/>
              <a:miter lim="800000"/>
              <a:headEnd/>
              <a:tailEnd/>
            </a:ln>
          </p:spPr>
          <p:txBody>
            <a:bodyPr>
              <a:spAutoFit/>
            </a:bodyPr>
            <a:lstStyle/>
            <a:p>
              <a:pPr algn="ctr">
                <a:spcBef>
                  <a:spcPct val="50000"/>
                </a:spcBef>
              </a:pPr>
              <a:r>
                <a:rPr lang="en-GB" sz="1400">
                  <a:latin typeface="Arial" charset="0"/>
                </a:rPr>
                <a:t>Poly-Si gate</a:t>
              </a:r>
              <a:endParaRPr lang="en-GB" sz="1400" baseline="-25000">
                <a:latin typeface="Arial" charset="0"/>
              </a:endParaRPr>
            </a:p>
          </p:txBody>
        </p:sp>
        <p:sp>
          <p:nvSpPr>
            <p:cNvPr id="27668" name="Rectangle 14"/>
            <p:cNvSpPr>
              <a:spLocks noChangeArrowheads="1"/>
            </p:cNvSpPr>
            <p:nvPr/>
          </p:nvSpPr>
          <p:spPr bwMode="auto">
            <a:xfrm>
              <a:off x="3677" y="1887"/>
              <a:ext cx="337" cy="71"/>
            </a:xfrm>
            <a:prstGeom prst="rect">
              <a:avLst/>
            </a:prstGeom>
            <a:solidFill>
              <a:srgbClr val="FF3300"/>
            </a:solidFill>
            <a:ln w="9525">
              <a:noFill/>
              <a:miter lim="800000"/>
              <a:headEnd/>
              <a:tailEnd/>
            </a:ln>
          </p:spPr>
          <p:txBody>
            <a:bodyPr wrap="none" anchor="ctr"/>
            <a:lstStyle/>
            <a:p>
              <a:endParaRPr lang="en-US"/>
            </a:p>
          </p:txBody>
        </p:sp>
        <p:sp>
          <p:nvSpPr>
            <p:cNvPr id="27669" name="Line 15"/>
            <p:cNvSpPr>
              <a:spLocks noChangeShapeType="1"/>
            </p:cNvSpPr>
            <p:nvPr/>
          </p:nvSpPr>
          <p:spPr bwMode="auto">
            <a:xfrm>
              <a:off x="2933" y="1888"/>
              <a:ext cx="0" cy="317"/>
            </a:xfrm>
            <a:prstGeom prst="line">
              <a:avLst/>
            </a:prstGeom>
            <a:noFill/>
            <a:ln w="9525">
              <a:solidFill>
                <a:schemeClr val="tx1"/>
              </a:solidFill>
              <a:round/>
              <a:headEnd type="triangle" w="med" len="med"/>
              <a:tailEnd type="triangle" w="med" len="med"/>
            </a:ln>
          </p:spPr>
          <p:txBody>
            <a:bodyPr/>
            <a:lstStyle/>
            <a:p>
              <a:endParaRPr lang="en-US"/>
            </a:p>
          </p:txBody>
        </p:sp>
        <p:sp>
          <p:nvSpPr>
            <p:cNvPr id="27670" name="Text Box 16"/>
            <p:cNvSpPr txBox="1">
              <a:spLocks noChangeArrowheads="1"/>
            </p:cNvSpPr>
            <p:nvPr/>
          </p:nvSpPr>
          <p:spPr bwMode="auto">
            <a:xfrm>
              <a:off x="2979" y="1978"/>
              <a:ext cx="363" cy="231"/>
            </a:xfrm>
            <a:prstGeom prst="rect">
              <a:avLst/>
            </a:prstGeom>
            <a:noFill/>
            <a:ln w="9525">
              <a:noFill/>
              <a:miter lim="800000"/>
              <a:headEnd/>
              <a:tailEnd/>
            </a:ln>
          </p:spPr>
          <p:txBody>
            <a:bodyPr wrap="none">
              <a:spAutoFit/>
            </a:bodyPr>
            <a:lstStyle/>
            <a:p>
              <a:r>
                <a:rPr lang="fr-FR" sz="1800">
                  <a:latin typeface="Arial" charset="0"/>
                </a:rPr>
                <a:t>T</a:t>
              </a:r>
              <a:r>
                <a:rPr lang="fr-FR" sz="1800" baseline="-25000">
                  <a:latin typeface="Arial" charset="0"/>
                </a:rPr>
                <a:t>dep</a:t>
              </a:r>
            </a:p>
          </p:txBody>
        </p:sp>
        <p:sp>
          <p:nvSpPr>
            <p:cNvPr id="27671" name="Freeform 17"/>
            <p:cNvSpPr>
              <a:spLocks/>
            </p:cNvSpPr>
            <p:nvPr/>
          </p:nvSpPr>
          <p:spPr bwMode="auto">
            <a:xfrm flipH="1">
              <a:off x="1503" y="1882"/>
              <a:ext cx="1022" cy="528"/>
            </a:xfrm>
            <a:custGeom>
              <a:avLst/>
              <a:gdLst>
                <a:gd name="T0" fmla="*/ 0 w 1248"/>
                <a:gd name="T1" fmla="*/ 0 h 812"/>
                <a:gd name="T2" fmla="*/ 252 w 1248"/>
                <a:gd name="T3" fmla="*/ 0 h 812"/>
                <a:gd name="T4" fmla="*/ 252 w 1248"/>
                <a:gd name="T5" fmla="*/ 22 h 812"/>
                <a:gd name="T6" fmla="*/ 133 w 1248"/>
                <a:gd name="T7" fmla="*/ 23 h 812"/>
                <a:gd name="T8" fmla="*/ 59 w 1248"/>
                <a:gd name="T9" fmla="*/ 20 h 812"/>
                <a:gd name="T10" fmla="*/ 20 w 1248"/>
                <a:gd name="T11" fmla="*/ 11 h 812"/>
                <a:gd name="T12" fmla="*/ 0 w 1248"/>
                <a:gd name="T13" fmla="*/ 0 h 812"/>
                <a:gd name="T14" fmla="*/ 0 60000 65536"/>
                <a:gd name="T15" fmla="*/ 0 60000 65536"/>
                <a:gd name="T16" fmla="*/ 0 60000 65536"/>
                <a:gd name="T17" fmla="*/ 0 60000 65536"/>
                <a:gd name="T18" fmla="*/ 0 60000 65536"/>
                <a:gd name="T19" fmla="*/ 0 60000 65536"/>
                <a:gd name="T20" fmla="*/ 0 60000 65536"/>
                <a:gd name="T21" fmla="*/ 0 w 1248"/>
                <a:gd name="T22" fmla="*/ 0 h 812"/>
                <a:gd name="T23" fmla="*/ 1248 w 1248"/>
                <a:gd name="T24" fmla="*/ 812 h 8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48" h="812">
                  <a:moveTo>
                    <a:pt x="0" y="0"/>
                  </a:moveTo>
                  <a:lnTo>
                    <a:pt x="1246" y="0"/>
                  </a:lnTo>
                  <a:lnTo>
                    <a:pt x="1248" y="690"/>
                  </a:lnTo>
                  <a:cubicBezTo>
                    <a:pt x="1150" y="812"/>
                    <a:pt x="819" y="745"/>
                    <a:pt x="660" y="732"/>
                  </a:cubicBezTo>
                  <a:cubicBezTo>
                    <a:pt x="501" y="719"/>
                    <a:pt x="387" y="677"/>
                    <a:pt x="294" y="612"/>
                  </a:cubicBezTo>
                  <a:cubicBezTo>
                    <a:pt x="201" y="547"/>
                    <a:pt x="151" y="444"/>
                    <a:pt x="102" y="342"/>
                  </a:cubicBezTo>
                  <a:cubicBezTo>
                    <a:pt x="53" y="240"/>
                    <a:pt x="21" y="71"/>
                    <a:pt x="0" y="0"/>
                  </a:cubicBezTo>
                  <a:close/>
                </a:path>
              </a:pathLst>
            </a:custGeom>
            <a:solidFill>
              <a:srgbClr val="FF3300"/>
            </a:solidFill>
            <a:ln w="9525">
              <a:solidFill>
                <a:schemeClr val="tx1"/>
              </a:solidFill>
              <a:round/>
              <a:headEnd/>
              <a:tailEnd/>
            </a:ln>
          </p:spPr>
          <p:txBody>
            <a:bodyPr/>
            <a:lstStyle/>
            <a:p>
              <a:endParaRPr lang="en-US"/>
            </a:p>
          </p:txBody>
        </p:sp>
        <p:sp>
          <p:nvSpPr>
            <p:cNvPr id="27672" name="Text Box 18"/>
            <p:cNvSpPr txBox="1">
              <a:spLocks noChangeArrowheads="1"/>
            </p:cNvSpPr>
            <p:nvPr/>
          </p:nvSpPr>
          <p:spPr bwMode="auto">
            <a:xfrm>
              <a:off x="1572" y="1615"/>
              <a:ext cx="576" cy="231"/>
            </a:xfrm>
            <a:prstGeom prst="rect">
              <a:avLst/>
            </a:prstGeom>
            <a:noFill/>
            <a:ln w="9525">
              <a:noFill/>
              <a:miter lim="800000"/>
              <a:headEnd/>
              <a:tailEnd/>
            </a:ln>
          </p:spPr>
          <p:txBody>
            <a:bodyPr>
              <a:spAutoFit/>
            </a:bodyPr>
            <a:lstStyle/>
            <a:p>
              <a:pPr algn="ctr">
                <a:spcBef>
                  <a:spcPct val="50000"/>
                </a:spcBef>
              </a:pPr>
              <a:r>
                <a:rPr lang="en-GB" sz="1800">
                  <a:latin typeface="Arial" charset="0"/>
                </a:rPr>
                <a:t>source</a:t>
              </a:r>
              <a:endParaRPr lang="en-GB" sz="1800" baseline="-25000">
                <a:latin typeface="Arial" charset="0"/>
              </a:endParaRPr>
            </a:p>
          </p:txBody>
        </p:sp>
        <p:sp>
          <p:nvSpPr>
            <p:cNvPr id="27673" name="Line 19"/>
            <p:cNvSpPr>
              <a:spLocks noChangeShapeType="1"/>
            </p:cNvSpPr>
            <p:nvPr/>
          </p:nvSpPr>
          <p:spPr bwMode="auto">
            <a:xfrm>
              <a:off x="2525" y="1888"/>
              <a:ext cx="0" cy="771"/>
            </a:xfrm>
            <a:prstGeom prst="line">
              <a:avLst/>
            </a:prstGeom>
            <a:noFill/>
            <a:ln w="9525">
              <a:solidFill>
                <a:schemeClr val="tx1"/>
              </a:solidFill>
              <a:prstDash val="dash"/>
              <a:round/>
              <a:headEnd/>
              <a:tailEnd/>
            </a:ln>
          </p:spPr>
          <p:txBody>
            <a:bodyPr/>
            <a:lstStyle/>
            <a:p>
              <a:endParaRPr lang="en-US"/>
            </a:p>
          </p:txBody>
        </p:sp>
        <p:sp>
          <p:nvSpPr>
            <p:cNvPr id="27674" name="Line 20"/>
            <p:cNvSpPr>
              <a:spLocks noChangeShapeType="1"/>
            </p:cNvSpPr>
            <p:nvPr/>
          </p:nvSpPr>
          <p:spPr bwMode="auto">
            <a:xfrm>
              <a:off x="3523" y="1888"/>
              <a:ext cx="0" cy="771"/>
            </a:xfrm>
            <a:prstGeom prst="line">
              <a:avLst/>
            </a:prstGeom>
            <a:noFill/>
            <a:ln w="9525">
              <a:solidFill>
                <a:schemeClr val="tx1"/>
              </a:solidFill>
              <a:prstDash val="dash"/>
              <a:round/>
              <a:headEnd/>
              <a:tailEnd/>
            </a:ln>
          </p:spPr>
          <p:txBody>
            <a:bodyPr/>
            <a:lstStyle/>
            <a:p>
              <a:endParaRPr lang="en-US"/>
            </a:p>
          </p:txBody>
        </p:sp>
        <p:sp>
          <p:nvSpPr>
            <p:cNvPr id="27675" name="Line 21"/>
            <p:cNvSpPr>
              <a:spLocks noChangeShapeType="1"/>
            </p:cNvSpPr>
            <p:nvPr/>
          </p:nvSpPr>
          <p:spPr bwMode="auto">
            <a:xfrm>
              <a:off x="2525" y="2523"/>
              <a:ext cx="998" cy="0"/>
            </a:xfrm>
            <a:prstGeom prst="line">
              <a:avLst/>
            </a:prstGeom>
            <a:noFill/>
            <a:ln w="9525">
              <a:solidFill>
                <a:schemeClr val="tx1"/>
              </a:solidFill>
              <a:round/>
              <a:headEnd type="triangle" w="med" len="med"/>
              <a:tailEnd type="triangle" w="med" len="med"/>
            </a:ln>
          </p:spPr>
          <p:txBody>
            <a:bodyPr/>
            <a:lstStyle/>
            <a:p>
              <a:endParaRPr lang="en-US"/>
            </a:p>
          </p:txBody>
        </p:sp>
        <p:sp>
          <p:nvSpPr>
            <p:cNvPr id="27676" name="Text Box 22"/>
            <p:cNvSpPr txBox="1">
              <a:spLocks noChangeArrowheads="1"/>
            </p:cNvSpPr>
            <p:nvPr/>
          </p:nvSpPr>
          <p:spPr bwMode="auto">
            <a:xfrm>
              <a:off x="2888" y="2568"/>
              <a:ext cx="272" cy="231"/>
            </a:xfrm>
            <a:prstGeom prst="rect">
              <a:avLst/>
            </a:prstGeom>
            <a:noFill/>
            <a:ln w="9525">
              <a:noFill/>
              <a:miter lim="800000"/>
              <a:headEnd/>
              <a:tailEnd/>
            </a:ln>
          </p:spPr>
          <p:txBody>
            <a:bodyPr>
              <a:spAutoFit/>
            </a:bodyPr>
            <a:lstStyle/>
            <a:p>
              <a:pPr>
                <a:spcBef>
                  <a:spcPct val="50000"/>
                </a:spcBef>
              </a:pPr>
              <a:r>
                <a:rPr lang="en-GB" sz="1800">
                  <a:latin typeface="Arial" charset="0"/>
                </a:rPr>
                <a:t>L</a:t>
              </a:r>
              <a:r>
                <a:rPr lang="en-GB" sz="1800" baseline="-25000">
                  <a:latin typeface="Arial" charset="0"/>
                </a:rPr>
                <a:t>el</a:t>
              </a:r>
            </a:p>
          </p:txBody>
        </p:sp>
        <p:sp>
          <p:nvSpPr>
            <p:cNvPr id="27677" name="Line 23"/>
            <p:cNvSpPr>
              <a:spLocks noChangeShapeType="1"/>
            </p:cNvSpPr>
            <p:nvPr/>
          </p:nvSpPr>
          <p:spPr bwMode="auto">
            <a:xfrm>
              <a:off x="3931" y="1888"/>
              <a:ext cx="0" cy="453"/>
            </a:xfrm>
            <a:prstGeom prst="line">
              <a:avLst/>
            </a:prstGeom>
            <a:noFill/>
            <a:ln w="9525">
              <a:solidFill>
                <a:schemeClr val="tx1"/>
              </a:solidFill>
              <a:round/>
              <a:headEnd type="triangle" w="med" len="med"/>
              <a:tailEnd type="triangle" w="med" len="med"/>
            </a:ln>
          </p:spPr>
          <p:txBody>
            <a:bodyPr/>
            <a:lstStyle/>
            <a:p>
              <a:endParaRPr lang="en-US"/>
            </a:p>
          </p:txBody>
        </p:sp>
        <p:sp>
          <p:nvSpPr>
            <p:cNvPr id="27678" name="Text Box 24"/>
            <p:cNvSpPr txBox="1">
              <a:spLocks noChangeArrowheads="1"/>
            </p:cNvSpPr>
            <p:nvPr/>
          </p:nvSpPr>
          <p:spPr bwMode="auto">
            <a:xfrm>
              <a:off x="3976" y="1978"/>
              <a:ext cx="233" cy="231"/>
            </a:xfrm>
            <a:prstGeom prst="rect">
              <a:avLst/>
            </a:prstGeom>
            <a:noFill/>
            <a:ln w="9525">
              <a:noFill/>
              <a:miter lim="800000"/>
              <a:headEnd/>
              <a:tailEnd/>
            </a:ln>
          </p:spPr>
          <p:txBody>
            <a:bodyPr wrap="none">
              <a:spAutoFit/>
            </a:bodyPr>
            <a:lstStyle/>
            <a:p>
              <a:r>
                <a:rPr lang="fr-FR" sz="1800">
                  <a:latin typeface="Arial" charset="0"/>
                </a:rPr>
                <a:t>X</a:t>
              </a:r>
              <a:r>
                <a:rPr lang="fr-FR" sz="1800" baseline="-25000">
                  <a:latin typeface="Arial" charset="0"/>
                </a:rPr>
                <a:t>j</a:t>
              </a:r>
            </a:p>
          </p:txBody>
        </p:sp>
      </p:grpSp>
      <p:sp>
        <p:nvSpPr>
          <p:cNvPr id="27652" name="Line 25"/>
          <p:cNvSpPr>
            <a:spLocks noChangeShapeType="1"/>
          </p:cNvSpPr>
          <p:nvPr/>
        </p:nvSpPr>
        <p:spPr bwMode="auto">
          <a:xfrm>
            <a:off x="2792413" y="981075"/>
            <a:ext cx="0" cy="4319588"/>
          </a:xfrm>
          <a:prstGeom prst="line">
            <a:avLst/>
          </a:prstGeom>
          <a:noFill/>
          <a:ln w="57150">
            <a:solidFill>
              <a:schemeClr val="accent2"/>
            </a:solidFill>
            <a:prstDash val="sysDot"/>
            <a:round/>
            <a:headEnd/>
            <a:tailEnd type="triangle" w="med" len="med"/>
          </a:ln>
        </p:spPr>
        <p:txBody>
          <a:bodyPr/>
          <a:lstStyle/>
          <a:p>
            <a:endParaRPr lang="en-US"/>
          </a:p>
        </p:txBody>
      </p:sp>
      <p:sp>
        <p:nvSpPr>
          <p:cNvPr id="27653" name="Text Box 34"/>
          <p:cNvSpPr txBox="1">
            <a:spLocks noChangeArrowheads="1"/>
          </p:cNvSpPr>
          <p:nvPr/>
        </p:nvSpPr>
        <p:spPr bwMode="auto">
          <a:xfrm>
            <a:off x="2576513" y="5229225"/>
            <a:ext cx="454025" cy="457200"/>
          </a:xfrm>
          <a:prstGeom prst="rect">
            <a:avLst/>
          </a:prstGeom>
          <a:noFill/>
          <a:ln w="9525">
            <a:noFill/>
            <a:miter lim="800000"/>
            <a:headEnd/>
            <a:tailEnd/>
          </a:ln>
        </p:spPr>
        <p:txBody>
          <a:bodyPr wrap="none">
            <a:spAutoFit/>
          </a:bodyPr>
          <a:lstStyle/>
          <a:p>
            <a:r>
              <a:rPr lang="fr-FR">
                <a:solidFill>
                  <a:schemeClr val="accent2"/>
                </a:solidFill>
              </a:rPr>
              <a:t>zz</a:t>
            </a:r>
          </a:p>
        </p:txBody>
      </p:sp>
      <p:sp>
        <p:nvSpPr>
          <p:cNvPr id="27654" name="Line 35"/>
          <p:cNvSpPr>
            <a:spLocks noChangeShapeType="1"/>
          </p:cNvSpPr>
          <p:nvPr/>
        </p:nvSpPr>
        <p:spPr bwMode="auto">
          <a:xfrm>
            <a:off x="5816600" y="5013325"/>
            <a:ext cx="3313113" cy="0"/>
          </a:xfrm>
          <a:prstGeom prst="line">
            <a:avLst/>
          </a:prstGeom>
          <a:noFill/>
          <a:ln w="57150">
            <a:solidFill>
              <a:schemeClr val="accent2"/>
            </a:solidFill>
            <a:prstDash val="sysDot"/>
            <a:round/>
            <a:headEnd/>
            <a:tailEnd type="triangle" w="med" len="med"/>
          </a:ln>
        </p:spPr>
        <p:txBody>
          <a:bodyPr/>
          <a:lstStyle/>
          <a:p>
            <a:endParaRPr lang="en-US"/>
          </a:p>
        </p:txBody>
      </p:sp>
      <p:sp>
        <p:nvSpPr>
          <p:cNvPr id="27655" name="Text Box 36"/>
          <p:cNvSpPr txBox="1">
            <a:spLocks noChangeArrowheads="1"/>
          </p:cNvSpPr>
          <p:nvPr/>
        </p:nvSpPr>
        <p:spPr bwMode="auto">
          <a:xfrm>
            <a:off x="9201150" y="4797425"/>
            <a:ext cx="454025" cy="457200"/>
          </a:xfrm>
          <a:prstGeom prst="rect">
            <a:avLst/>
          </a:prstGeom>
          <a:noFill/>
          <a:ln w="9525">
            <a:noFill/>
            <a:miter lim="800000"/>
            <a:headEnd/>
            <a:tailEnd/>
          </a:ln>
        </p:spPr>
        <p:txBody>
          <a:bodyPr wrap="none">
            <a:spAutoFit/>
          </a:bodyPr>
          <a:lstStyle/>
          <a:p>
            <a:r>
              <a:rPr lang="fr-FR">
                <a:solidFill>
                  <a:schemeClr val="accent2"/>
                </a:solidFill>
              </a:rPr>
              <a:t>zz</a:t>
            </a:r>
          </a:p>
        </p:txBody>
      </p:sp>
      <p:grpSp>
        <p:nvGrpSpPr>
          <p:cNvPr id="27656" name="Group 38"/>
          <p:cNvGrpSpPr>
            <a:grpSpLocks/>
          </p:cNvGrpSpPr>
          <p:nvPr/>
        </p:nvGrpSpPr>
        <p:grpSpPr bwMode="auto">
          <a:xfrm>
            <a:off x="5600700" y="1557338"/>
            <a:ext cx="4032250" cy="3170237"/>
            <a:chOff x="3528" y="981"/>
            <a:chExt cx="2540" cy="1997"/>
          </a:xfrm>
        </p:grpSpPr>
        <p:pic>
          <p:nvPicPr>
            <p:cNvPr id="27657" name="Picture 33"/>
            <p:cNvPicPr>
              <a:picLocks noChangeAspect="1" noChangeArrowheads="1"/>
            </p:cNvPicPr>
            <p:nvPr/>
          </p:nvPicPr>
          <p:blipFill>
            <a:blip r:embed="rId3" cstate="print"/>
            <a:srcRect/>
            <a:stretch>
              <a:fillRect/>
            </a:stretch>
          </p:blipFill>
          <p:spPr bwMode="auto">
            <a:xfrm>
              <a:off x="3528" y="981"/>
              <a:ext cx="2540" cy="1997"/>
            </a:xfrm>
            <a:prstGeom prst="rect">
              <a:avLst/>
            </a:prstGeom>
            <a:noFill/>
            <a:ln w="9525">
              <a:noFill/>
              <a:miter lim="800000"/>
              <a:headEnd/>
              <a:tailEnd/>
            </a:ln>
          </p:spPr>
        </p:pic>
        <p:sp>
          <p:nvSpPr>
            <p:cNvPr id="27658" name="Line 37"/>
            <p:cNvSpPr>
              <a:spLocks noChangeShapeType="1"/>
            </p:cNvSpPr>
            <p:nvPr/>
          </p:nvSpPr>
          <p:spPr bwMode="auto">
            <a:xfrm>
              <a:off x="4526" y="1434"/>
              <a:ext cx="272" cy="0"/>
            </a:xfrm>
            <a:prstGeom prst="line">
              <a:avLst/>
            </a:prstGeom>
            <a:noFill/>
            <a:ln w="38100">
              <a:solidFill>
                <a:schemeClr val="tx1"/>
              </a:solidFill>
              <a:round/>
              <a:headEnd type="triangle" w="med" len="med"/>
              <a:tailEnd type="triangle" w="med" len="med"/>
            </a:ln>
          </p:spPr>
          <p:txBody>
            <a:bodyPr/>
            <a:lstStyle/>
            <a:p>
              <a:endParaRPr lang="en-US"/>
            </a:p>
          </p:txBody>
        </p:sp>
      </p:gr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p:txBody>
          <a:bodyPr/>
          <a:lstStyle/>
          <a:p>
            <a:pPr eaLnBrk="1" hangingPunct="1">
              <a:defRPr/>
            </a:pPr>
            <a:r>
              <a:rPr lang="fr-FR" smtClean="0"/>
              <a:t>The Gate-Poly Silicon Depletion</a:t>
            </a:r>
          </a:p>
        </p:txBody>
      </p:sp>
      <p:sp>
        <p:nvSpPr>
          <p:cNvPr id="28675" name="Rectangle 4"/>
          <p:cNvSpPr>
            <a:spLocks noChangeArrowheads="1"/>
          </p:cNvSpPr>
          <p:nvPr/>
        </p:nvSpPr>
        <p:spPr bwMode="auto">
          <a:xfrm>
            <a:off x="2417763" y="2197100"/>
            <a:ext cx="514350" cy="550863"/>
          </a:xfrm>
          <a:prstGeom prst="rect">
            <a:avLst/>
          </a:prstGeom>
          <a:solidFill>
            <a:srgbClr val="FFFF66"/>
          </a:solidFill>
          <a:ln w="9525">
            <a:noFill/>
            <a:miter lim="800000"/>
            <a:headEnd/>
            <a:tailEnd/>
          </a:ln>
        </p:spPr>
        <p:txBody>
          <a:bodyPr wrap="none" anchor="ctr"/>
          <a:lstStyle/>
          <a:p>
            <a:endParaRPr lang="en-US"/>
          </a:p>
        </p:txBody>
      </p:sp>
      <p:sp>
        <p:nvSpPr>
          <p:cNvPr id="28676" name="Rectangle 5"/>
          <p:cNvSpPr>
            <a:spLocks noChangeArrowheads="1"/>
          </p:cNvSpPr>
          <p:nvPr/>
        </p:nvSpPr>
        <p:spPr bwMode="auto">
          <a:xfrm>
            <a:off x="1352550" y="3419475"/>
            <a:ext cx="788988" cy="401638"/>
          </a:xfrm>
          <a:prstGeom prst="rect">
            <a:avLst/>
          </a:prstGeom>
          <a:solidFill>
            <a:srgbClr val="FFFF66"/>
          </a:solidFill>
          <a:ln w="9525">
            <a:noFill/>
            <a:miter lim="800000"/>
            <a:headEnd/>
            <a:tailEnd/>
          </a:ln>
        </p:spPr>
        <p:txBody>
          <a:bodyPr wrap="none" anchor="ctr"/>
          <a:lstStyle/>
          <a:p>
            <a:endParaRPr lang="en-US"/>
          </a:p>
        </p:txBody>
      </p:sp>
      <p:pic>
        <p:nvPicPr>
          <p:cNvPr id="28677" name="Object 6"/>
          <p:cNvPicPr>
            <a:picLocks noChangeAspect="1" noChangeArrowheads="1"/>
          </p:cNvPicPr>
          <p:nvPr/>
        </p:nvPicPr>
        <p:blipFill>
          <a:blip r:embed="rId3" cstate="print"/>
          <a:srcRect/>
          <a:stretch>
            <a:fillRect/>
          </a:stretch>
        </p:blipFill>
        <p:spPr bwMode="auto">
          <a:xfrm>
            <a:off x="563563" y="1081088"/>
            <a:ext cx="2217737" cy="830262"/>
          </a:xfrm>
          <a:prstGeom prst="rect">
            <a:avLst/>
          </a:prstGeom>
          <a:noFill/>
          <a:ln w="9525">
            <a:noFill/>
            <a:miter lim="800000"/>
            <a:headEnd/>
            <a:tailEnd/>
          </a:ln>
        </p:spPr>
      </p:pic>
      <p:pic>
        <p:nvPicPr>
          <p:cNvPr id="28678" name="Object 7"/>
          <p:cNvPicPr>
            <a:picLocks noChangeAspect="1" noChangeArrowheads="1"/>
          </p:cNvPicPr>
          <p:nvPr/>
        </p:nvPicPr>
        <p:blipFill>
          <a:blip r:embed="rId4" cstate="print"/>
          <a:srcRect/>
          <a:stretch>
            <a:fillRect/>
          </a:stretch>
        </p:blipFill>
        <p:spPr bwMode="auto">
          <a:xfrm>
            <a:off x="577850" y="1976438"/>
            <a:ext cx="3822700" cy="955675"/>
          </a:xfrm>
          <a:prstGeom prst="rect">
            <a:avLst/>
          </a:prstGeom>
          <a:noFill/>
          <a:ln w="9525">
            <a:noFill/>
            <a:miter lim="800000"/>
            <a:headEnd/>
            <a:tailEnd/>
          </a:ln>
        </p:spPr>
      </p:pic>
      <p:pic>
        <p:nvPicPr>
          <p:cNvPr id="28679" name="Object 8"/>
          <p:cNvPicPr>
            <a:picLocks noChangeAspect="1" noChangeArrowheads="1"/>
          </p:cNvPicPr>
          <p:nvPr/>
        </p:nvPicPr>
        <p:blipFill>
          <a:blip r:embed="rId5" cstate="print"/>
          <a:srcRect/>
          <a:stretch>
            <a:fillRect/>
          </a:stretch>
        </p:blipFill>
        <p:spPr bwMode="auto">
          <a:xfrm>
            <a:off x="644525" y="2971800"/>
            <a:ext cx="1692275" cy="779463"/>
          </a:xfrm>
          <a:prstGeom prst="rect">
            <a:avLst/>
          </a:prstGeom>
          <a:noFill/>
          <a:ln w="9525">
            <a:noFill/>
            <a:miter lim="800000"/>
            <a:headEnd/>
            <a:tailEnd/>
          </a:ln>
        </p:spPr>
      </p:pic>
      <p:sp>
        <p:nvSpPr>
          <p:cNvPr id="156681" name="Text Box 9"/>
          <p:cNvSpPr txBox="1">
            <a:spLocks noChangeArrowheads="1"/>
          </p:cNvSpPr>
          <p:nvPr/>
        </p:nvSpPr>
        <p:spPr bwMode="auto">
          <a:xfrm>
            <a:off x="5240338" y="5510213"/>
            <a:ext cx="3846512" cy="457200"/>
          </a:xfrm>
          <a:prstGeom prst="rect">
            <a:avLst/>
          </a:prstGeom>
          <a:noFill/>
          <a:ln w="9525">
            <a:noFill/>
            <a:miter lim="800000"/>
            <a:headEnd/>
            <a:tailEnd/>
          </a:ln>
        </p:spPr>
        <p:txBody>
          <a:bodyPr wrap="none">
            <a:spAutoFit/>
          </a:bodyPr>
          <a:lstStyle/>
          <a:p>
            <a:r>
              <a:rPr lang="fr-FR" i="1"/>
              <a:t>Ref.: E. Josse et al., IEDM’99</a:t>
            </a:r>
            <a:endParaRPr lang="en-GB" i="1"/>
          </a:p>
        </p:txBody>
      </p:sp>
      <p:sp>
        <p:nvSpPr>
          <p:cNvPr id="156682" name="Text Box 10"/>
          <p:cNvSpPr txBox="1">
            <a:spLocks noChangeArrowheads="1"/>
          </p:cNvSpPr>
          <p:nvPr/>
        </p:nvSpPr>
        <p:spPr bwMode="auto">
          <a:xfrm>
            <a:off x="412750" y="4284663"/>
            <a:ext cx="3757613" cy="1187450"/>
          </a:xfrm>
          <a:prstGeom prst="rect">
            <a:avLst/>
          </a:prstGeom>
          <a:noFill/>
          <a:ln w="9525">
            <a:noFill/>
            <a:miter lim="800000"/>
            <a:headEnd/>
            <a:tailEnd/>
          </a:ln>
        </p:spPr>
        <p:txBody>
          <a:bodyPr>
            <a:spAutoFit/>
          </a:bodyPr>
          <a:lstStyle/>
          <a:p>
            <a:r>
              <a:rPr lang="fr-FR" b="1">
                <a:solidFill>
                  <a:srgbClr val="FF0000"/>
                </a:solidFill>
              </a:rPr>
              <a:t>                  N+	         P+</a:t>
            </a:r>
          </a:p>
          <a:p>
            <a:endParaRPr lang="fr-FR" b="1">
              <a:solidFill>
                <a:srgbClr val="FF0000"/>
              </a:solidFill>
            </a:endParaRPr>
          </a:p>
          <a:p>
            <a:r>
              <a:rPr lang="fr-FR" b="1">
                <a:solidFill>
                  <a:srgbClr val="FF0000"/>
                </a:solidFill>
              </a:rPr>
              <a:t>T</a:t>
            </a:r>
            <a:r>
              <a:rPr lang="fr-FR" b="1" baseline="-25000">
                <a:solidFill>
                  <a:srgbClr val="FF0000"/>
                </a:solidFill>
              </a:rPr>
              <a:t>dep</a:t>
            </a:r>
            <a:r>
              <a:rPr lang="fr-FR" b="1" baseline="30000">
                <a:solidFill>
                  <a:srgbClr val="FF0000"/>
                </a:solidFill>
              </a:rPr>
              <a:t>poly</a:t>
            </a:r>
            <a:r>
              <a:rPr lang="fr-FR" b="1">
                <a:solidFill>
                  <a:srgbClr val="FF0000"/>
                </a:solidFill>
              </a:rPr>
              <a:t> =  0.4nm     0.6nm</a:t>
            </a:r>
            <a:endParaRPr lang="en-GB" b="1" baseline="30000">
              <a:solidFill>
                <a:srgbClr val="FF0000"/>
              </a:solidFill>
            </a:endParaRPr>
          </a:p>
        </p:txBody>
      </p:sp>
      <p:sp>
        <p:nvSpPr>
          <p:cNvPr id="156683" name="Line 11"/>
          <p:cNvSpPr>
            <a:spLocks noChangeShapeType="1"/>
          </p:cNvSpPr>
          <p:nvPr/>
        </p:nvSpPr>
        <p:spPr bwMode="auto">
          <a:xfrm>
            <a:off x="2889250" y="4284663"/>
            <a:ext cx="0" cy="1447800"/>
          </a:xfrm>
          <a:prstGeom prst="line">
            <a:avLst/>
          </a:prstGeom>
          <a:noFill/>
          <a:ln w="9525">
            <a:solidFill>
              <a:srgbClr val="FF0000"/>
            </a:solidFill>
            <a:round/>
            <a:headEnd/>
            <a:tailEnd/>
          </a:ln>
        </p:spPr>
        <p:txBody>
          <a:bodyPr/>
          <a:lstStyle/>
          <a:p>
            <a:endParaRPr lang="en-US"/>
          </a:p>
        </p:txBody>
      </p:sp>
      <p:sp>
        <p:nvSpPr>
          <p:cNvPr id="156684" name="Line 12"/>
          <p:cNvSpPr>
            <a:spLocks noChangeShapeType="1"/>
          </p:cNvSpPr>
          <p:nvPr/>
        </p:nvSpPr>
        <p:spPr bwMode="auto">
          <a:xfrm>
            <a:off x="1733550" y="4894263"/>
            <a:ext cx="2228850" cy="0"/>
          </a:xfrm>
          <a:prstGeom prst="line">
            <a:avLst/>
          </a:prstGeom>
          <a:noFill/>
          <a:ln w="9525">
            <a:solidFill>
              <a:srgbClr val="FF0000"/>
            </a:solidFill>
            <a:round/>
            <a:headEnd/>
            <a:tailEnd/>
          </a:ln>
        </p:spPr>
        <p:txBody>
          <a:bodyPr/>
          <a:lstStyle/>
          <a:p>
            <a:endParaRPr lang="en-US"/>
          </a:p>
        </p:txBody>
      </p:sp>
      <p:grpSp>
        <p:nvGrpSpPr>
          <p:cNvPr id="2" name="Group 13"/>
          <p:cNvGrpSpPr>
            <a:grpSpLocks/>
          </p:cNvGrpSpPr>
          <p:nvPr/>
        </p:nvGrpSpPr>
        <p:grpSpPr bwMode="auto">
          <a:xfrm>
            <a:off x="4459288" y="850900"/>
            <a:ext cx="5251450" cy="4605338"/>
            <a:chOff x="2809" y="536"/>
            <a:chExt cx="3308" cy="2901"/>
          </a:xfrm>
        </p:grpSpPr>
        <p:sp>
          <p:nvSpPr>
            <p:cNvPr id="28716" name="Rectangle 14"/>
            <p:cNvSpPr>
              <a:spLocks noChangeArrowheads="1"/>
            </p:cNvSpPr>
            <p:nvPr/>
          </p:nvSpPr>
          <p:spPr bwMode="auto">
            <a:xfrm>
              <a:off x="3530" y="610"/>
              <a:ext cx="2401" cy="2336"/>
            </a:xfrm>
            <a:prstGeom prst="rect">
              <a:avLst/>
            </a:prstGeom>
            <a:noFill/>
            <a:ln w="9525">
              <a:noFill/>
              <a:miter lim="800000"/>
              <a:headEnd/>
              <a:tailEnd/>
            </a:ln>
          </p:spPr>
          <p:txBody>
            <a:bodyPr/>
            <a:lstStyle/>
            <a:p>
              <a:endParaRPr lang="en-US"/>
            </a:p>
          </p:txBody>
        </p:sp>
        <p:sp>
          <p:nvSpPr>
            <p:cNvPr id="28717" name="Rectangle 15"/>
            <p:cNvSpPr>
              <a:spLocks noChangeArrowheads="1"/>
            </p:cNvSpPr>
            <p:nvPr/>
          </p:nvSpPr>
          <p:spPr bwMode="auto">
            <a:xfrm>
              <a:off x="3530" y="610"/>
              <a:ext cx="2401" cy="2336"/>
            </a:xfrm>
            <a:prstGeom prst="rect">
              <a:avLst/>
            </a:prstGeom>
            <a:noFill/>
            <a:ln w="30163">
              <a:solidFill>
                <a:srgbClr val="000000"/>
              </a:solidFill>
              <a:miter lim="800000"/>
              <a:headEnd/>
              <a:tailEnd/>
            </a:ln>
          </p:spPr>
          <p:txBody>
            <a:bodyPr/>
            <a:lstStyle/>
            <a:p>
              <a:endParaRPr lang="en-US"/>
            </a:p>
          </p:txBody>
        </p:sp>
        <p:sp>
          <p:nvSpPr>
            <p:cNvPr id="28718" name="Freeform 16"/>
            <p:cNvSpPr>
              <a:spLocks/>
            </p:cNvSpPr>
            <p:nvPr/>
          </p:nvSpPr>
          <p:spPr bwMode="auto">
            <a:xfrm>
              <a:off x="3520" y="610"/>
              <a:ext cx="20" cy="2335"/>
            </a:xfrm>
            <a:custGeom>
              <a:avLst/>
              <a:gdLst>
                <a:gd name="T0" fmla="*/ 19 w 20"/>
                <a:gd name="T1" fmla="*/ 0 h 4670"/>
                <a:gd name="T2" fmla="*/ 0 w 20"/>
                <a:gd name="T3" fmla="*/ 0 h 4670"/>
                <a:gd name="T4" fmla="*/ 1 w 20"/>
                <a:gd name="T5" fmla="*/ 19 h 4670"/>
                <a:gd name="T6" fmla="*/ 20 w 20"/>
                <a:gd name="T7" fmla="*/ 19 h 4670"/>
                <a:gd name="T8" fmla="*/ 19 w 20"/>
                <a:gd name="T9" fmla="*/ 0 h 4670"/>
                <a:gd name="T10" fmla="*/ 0 60000 65536"/>
                <a:gd name="T11" fmla="*/ 0 60000 65536"/>
                <a:gd name="T12" fmla="*/ 0 60000 65536"/>
                <a:gd name="T13" fmla="*/ 0 60000 65536"/>
                <a:gd name="T14" fmla="*/ 0 60000 65536"/>
                <a:gd name="T15" fmla="*/ 0 w 20"/>
                <a:gd name="T16" fmla="*/ 0 h 4670"/>
                <a:gd name="T17" fmla="*/ 20 w 20"/>
                <a:gd name="T18" fmla="*/ 4670 h 4670"/>
              </a:gdLst>
              <a:ahLst/>
              <a:cxnLst>
                <a:cxn ang="T10">
                  <a:pos x="T0" y="T1"/>
                </a:cxn>
                <a:cxn ang="T11">
                  <a:pos x="T2" y="T3"/>
                </a:cxn>
                <a:cxn ang="T12">
                  <a:pos x="T4" y="T5"/>
                </a:cxn>
                <a:cxn ang="T13">
                  <a:pos x="T6" y="T7"/>
                </a:cxn>
                <a:cxn ang="T14">
                  <a:pos x="T8" y="T9"/>
                </a:cxn>
              </a:cxnLst>
              <a:rect l="T15" t="T16" r="T17" b="T18"/>
              <a:pathLst>
                <a:path w="20" h="4670">
                  <a:moveTo>
                    <a:pt x="19" y="0"/>
                  </a:moveTo>
                  <a:lnTo>
                    <a:pt x="0" y="0"/>
                  </a:lnTo>
                  <a:lnTo>
                    <a:pt x="1" y="4670"/>
                  </a:lnTo>
                  <a:lnTo>
                    <a:pt x="20" y="4670"/>
                  </a:lnTo>
                  <a:lnTo>
                    <a:pt x="19" y="0"/>
                  </a:lnTo>
                  <a:close/>
                </a:path>
              </a:pathLst>
            </a:custGeom>
            <a:solidFill>
              <a:srgbClr val="000000"/>
            </a:solidFill>
            <a:ln w="9525">
              <a:noFill/>
              <a:round/>
              <a:headEnd/>
              <a:tailEnd/>
            </a:ln>
          </p:spPr>
          <p:txBody>
            <a:bodyPr/>
            <a:lstStyle/>
            <a:p>
              <a:endParaRPr lang="en-US"/>
            </a:p>
          </p:txBody>
        </p:sp>
        <p:sp>
          <p:nvSpPr>
            <p:cNvPr id="28719" name="Freeform 17"/>
            <p:cNvSpPr>
              <a:spLocks/>
            </p:cNvSpPr>
            <p:nvPr/>
          </p:nvSpPr>
          <p:spPr bwMode="auto">
            <a:xfrm>
              <a:off x="3530" y="2936"/>
              <a:ext cx="31" cy="19"/>
            </a:xfrm>
            <a:custGeom>
              <a:avLst/>
              <a:gdLst>
                <a:gd name="T0" fmla="*/ 1 w 31"/>
                <a:gd name="T1" fmla="*/ 0 h 36"/>
                <a:gd name="T2" fmla="*/ 0 w 31"/>
                <a:gd name="T3" fmla="*/ 1 h 36"/>
                <a:gd name="T4" fmla="*/ 30 w 31"/>
                <a:gd name="T5" fmla="*/ 1 h 36"/>
                <a:gd name="T6" fmla="*/ 31 w 31"/>
                <a:gd name="T7" fmla="*/ 1 h 36"/>
                <a:gd name="T8" fmla="*/ 1 w 31"/>
                <a:gd name="T9" fmla="*/ 0 h 36"/>
                <a:gd name="T10" fmla="*/ 0 60000 65536"/>
                <a:gd name="T11" fmla="*/ 0 60000 65536"/>
                <a:gd name="T12" fmla="*/ 0 60000 65536"/>
                <a:gd name="T13" fmla="*/ 0 60000 65536"/>
                <a:gd name="T14" fmla="*/ 0 60000 65536"/>
                <a:gd name="T15" fmla="*/ 0 w 31"/>
                <a:gd name="T16" fmla="*/ 0 h 36"/>
                <a:gd name="T17" fmla="*/ 31 w 31"/>
                <a:gd name="T18" fmla="*/ 36 h 36"/>
              </a:gdLst>
              <a:ahLst/>
              <a:cxnLst>
                <a:cxn ang="T10">
                  <a:pos x="T0" y="T1"/>
                </a:cxn>
                <a:cxn ang="T11">
                  <a:pos x="T2" y="T3"/>
                </a:cxn>
                <a:cxn ang="T12">
                  <a:pos x="T4" y="T5"/>
                </a:cxn>
                <a:cxn ang="T13">
                  <a:pos x="T6" y="T7"/>
                </a:cxn>
                <a:cxn ang="T14">
                  <a:pos x="T8" y="T9"/>
                </a:cxn>
              </a:cxnLst>
              <a:rect l="T15" t="T16" r="T17" b="T18"/>
              <a:pathLst>
                <a:path w="31" h="36">
                  <a:moveTo>
                    <a:pt x="1" y="0"/>
                  </a:moveTo>
                  <a:lnTo>
                    <a:pt x="0" y="34"/>
                  </a:lnTo>
                  <a:lnTo>
                    <a:pt x="30" y="36"/>
                  </a:lnTo>
                  <a:lnTo>
                    <a:pt x="31" y="1"/>
                  </a:lnTo>
                  <a:lnTo>
                    <a:pt x="1" y="0"/>
                  </a:lnTo>
                  <a:close/>
                </a:path>
              </a:pathLst>
            </a:custGeom>
            <a:solidFill>
              <a:srgbClr val="000000"/>
            </a:solidFill>
            <a:ln w="9525">
              <a:noFill/>
              <a:round/>
              <a:headEnd/>
              <a:tailEnd/>
            </a:ln>
          </p:spPr>
          <p:txBody>
            <a:bodyPr/>
            <a:lstStyle/>
            <a:p>
              <a:endParaRPr lang="en-US"/>
            </a:p>
          </p:txBody>
        </p:sp>
        <p:sp>
          <p:nvSpPr>
            <p:cNvPr id="28720" name="Freeform 18"/>
            <p:cNvSpPr>
              <a:spLocks/>
            </p:cNvSpPr>
            <p:nvPr/>
          </p:nvSpPr>
          <p:spPr bwMode="auto">
            <a:xfrm>
              <a:off x="3530" y="2890"/>
              <a:ext cx="31" cy="18"/>
            </a:xfrm>
            <a:custGeom>
              <a:avLst/>
              <a:gdLst>
                <a:gd name="T0" fmla="*/ 1 w 31"/>
                <a:gd name="T1" fmla="*/ 0 h 37"/>
                <a:gd name="T2" fmla="*/ 0 w 31"/>
                <a:gd name="T3" fmla="*/ 0 h 37"/>
                <a:gd name="T4" fmla="*/ 30 w 31"/>
                <a:gd name="T5" fmla="*/ 0 h 37"/>
                <a:gd name="T6" fmla="*/ 31 w 31"/>
                <a:gd name="T7" fmla="*/ 0 h 37"/>
                <a:gd name="T8" fmla="*/ 1 w 31"/>
                <a:gd name="T9" fmla="*/ 0 h 37"/>
                <a:gd name="T10" fmla="*/ 0 60000 65536"/>
                <a:gd name="T11" fmla="*/ 0 60000 65536"/>
                <a:gd name="T12" fmla="*/ 0 60000 65536"/>
                <a:gd name="T13" fmla="*/ 0 60000 65536"/>
                <a:gd name="T14" fmla="*/ 0 60000 65536"/>
                <a:gd name="T15" fmla="*/ 0 w 31"/>
                <a:gd name="T16" fmla="*/ 0 h 37"/>
                <a:gd name="T17" fmla="*/ 31 w 31"/>
                <a:gd name="T18" fmla="*/ 37 h 37"/>
              </a:gdLst>
              <a:ahLst/>
              <a:cxnLst>
                <a:cxn ang="T10">
                  <a:pos x="T0" y="T1"/>
                </a:cxn>
                <a:cxn ang="T11">
                  <a:pos x="T2" y="T3"/>
                </a:cxn>
                <a:cxn ang="T12">
                  <a:pos x="T4" y="T5"/>
                </a:cxn>
                <a:cxn ang="T13">
                  <a:pos x="T6" y="T7"/>
                </a:cxn>
                <a:cxn ang="T14">
                  <a:pos x="T8" y="T9"/>
                </a:cxn>
              </a:cxnLst>
              <a:rect l="T15" t="T16" r="T17" b="T18"/>
              <a:pathLst>
                <a:path w="31" h="37">
                  <a:moveTo>
                    <a:pt x="1" y="0"/>
                  </a:moveTo>
                  <a:lnTo>
                    <a:pt x="0" y="35"/>
                  </a:lnTo>
                  <a:lnTo>
                    <a:pt x="30" y="37"/>
                  </a:lnTo>
                  <a:lnTo>
                    <a:pt x="31" y="2"/>
                  </a:lnTo>
                  <a:lnTo>
                    <a:pt x="1" y="0"/>
                  </a:lnTo>
                  <a:close/>
                </a:path>
              </a:pathLst>
            </a:custGeom>
            <a:solidFill>
              <a:srgbClr val="000000"/>
            </a:solidFill>
            <a:ln w="9525">
              <a:noFill/>
              <a:round/>
              <a:headEnd/>
              <a:tailEnd/>
            </a:ln>
          </p:spPr>
          <p:txBody>
            <a:bodyPr/>
            <a:lstStyle/>
            <a:p>
              <a:endParaRPr lang="en-US"/>
            </a:p>
          </p:txBody>
        </p:sp>
        <p:sp>
          <p:nvSpPr>
            <p:cNvPr id="28721" name="Freeform 19"/>
            <p:cNvSpPr>
              <a:spLocks/>
            </p:cNvSpPr>
            <p:nvPr/>
          </p:nvSpPr>
          <p:spPr bwMode="auto">
            <a:xfrm>
              <a:off x="3530" y="2843"/>
              <a:ext cx="31" cy="19"/>
            </a:xfrm>
            <a:custGeom>
              <a:avLst/>
              <a:gdLst>
                <a:gd name="T0" fmla="*/ 1 w 31"/>
                <a:gd name="T1" fmla="*/ 0 h 37"/>
                <a:gd name="T2" fmla="*/ 0 w 31"/>
                <a:gd name="T3" fmla="*/ 1 h 37"/>
                <a:gd name="T4" fmla="*/ 30 w 31"/>
                <a:gd name="T5" fmla="*/ 1 h 37"/>
                <a:gd name="T6" fmla="*/ 31 w 31"/>
                <a:gd name="T7" fmla="*/ 1 h 37"/>
                <a:gd name="T8" fmla="*/ 1 w 31"/>
                <a:gd name="T9" fmla="*/ 0 h 37"/>
                <a:gd name="T10" fmla="*/ 0 60000 65536"/>
                <a:gd name="T11" fmla="*/ 0 60000 65536"/>
                <a:gd name="T12" fmla="*/ 0 60000 65536"/>
                <a:gd name="T13" fmla="*/ 0 60000 65536"/>
                <a:gd name="T14" fmla="*/ 0 60000 65536"/>
                <a:gd name="T15" fmla="*/ 0 w 31"/>
                <a:gd name="T16" fmla="*/ 0 h 37"/>
                <a:gd name="T17" fmla="*/ 31 w 31"/>
                <a:gd name="T18" fmla="*/ 37 h 37"/>
              </a:gdLst>
              <a:ahLst/>
              <a:cxnLst>
                <a:cxn ang="T10">
                  <a:pos x="T0" y="T1"/>
                </a:cxn>
                <a:cxn ang="T11">
                  <a:pos x="T2" y="T3"/>
                </a:cxn>
                <a:cxn ang="T12">
                  <a:pos x="T4" y="T5"/>
                </a:cxn>
                <a:cxn ang="T13">
                  <a:pos x="T6" y="T7"/>
                </a:cxn>
                <a:cxn ang="T14">
                  <a:pos x="T8" y="T9"/>
                </a:cxn>
              </a:cxnLst>
              <a:rect l="T15" t="T16" r="T17" b="T18"/>
              <a:pathLst>
                <a:path w="31" h="37">
                  <a:moveTo>
                    <a:pt x="1" y="0"/>
                  </a:moveTo>
                  <a:lnTo>
                    <a:pt x="0" y="35"/>
                  </a:lnTo>
                  <a:lnTo>
                    <a:pt x="30" y="37"/>
                  </a:lnTo>
                  <a:lnTo>
                    <a:pt x="31" y="2"/>
                  </a:lnTo>
                  <a:lnTo>
                    <a:pt x="1" y="0"/>
                  </a:lnTo>
                  <a:close/>
                </a:path>
              </a:pathLst>
            </a:custGeom>
            <a:solidFill>
              <a:srgbClr val="000000"/>
            </a:solidFill>
            <a:ln w="9525">
              <a:noFill/>
              <a:round/>
              <a:headEnd/>
              <a:tailEnd/>
            </a:ln>
          </p:spPr>
          <p:txBody>
            <a:bodyPr/>
            <a:lstStyle/>
            <a:p>
              <a:endParaRPr lang="en-US"/>
            </a:p>
          </p:txBody>
        </p:sp>
        <p:sp>
          <p:nvSpPr>
            <p:cNvPr id="28722" name="Freeform 20"/>
            <p:cNvSpPr>
              <a:spLocks/>
            </p:cNvSpPr>
            <p:nvPr/>
          </p:nvSpPr>
          <p:spPr bwMode="auto">
            <a:xfrm>
              <a:off x="3530" y="2797"/>
              <a:ext cx="31" cy="19"/>
            </a:xfrm>
            <a:custGeom>
              <a:avLst/>
              <a:gdLst>
                <a:gd name="T0" fmla="*/ 1 w 31"/>
                <a:gd name="T1" fmla="*/ 0 h 37"/>
                <a:gd name="T2" fmla="*/ 0 w 31"/>
                <a:gd name="T3" fmla="*/ 1 h 37"/>
                <a:gd name="T4" fmla="*/ 30 w 31"/>
                <a:gd name="T5" fmla="*/ 1 h 37"/>
                <a:gd name="T6" fmla="*/ 31 w 31"/>
                <a:gd name="T7" fmla="*/ 1 h 37"/>
                <a:gd name="T8" fmla="*/ 1 w 31"/>
                <a:gd name="T9" fmla="*/ 0 h 37"/>
                <a:gd name="T10" fmla="*/ 0 60000 65536"/>
                <a:gd name="T11" fmla="*/ 0 60000 65536"/>
                <a:gd name="T12" fmla="*/ 0 60000 65536"/>
                <a:gd name="T13" fmla="*/ 0 60000 65536"/>
                <a:gd name="T14" fmla="*/ 0 60000 65536"/>
                <a:gd name="T15" fmla="*/ 0 w 31"/>
                <a:gd name="T16" fmla="*/ 0 h 37"/>
                <a:gd name="T17" fmla="*/ 31 w 31"/>
                <a:gd name="T18" fmla="*/ 37 h 37"/>
              </a:gdLst>
              <a:ahLst/>
              <a:cxnLst>
                <a:cxn ang="T10">
                  <a:pos x="T0" y="T1"/>
                </a:cxn>
                <a:cxn ang="T11">
                  <a:pos x="T2" y="T3"/>
                </a:cxn>
                <a:cxn ang="T12">
                  <a:pos x="T4" y="T5"/>
                </a:cxn>
                <a:cxn ang="T13">
                  <a:pos x="T6" y="T7"/>
                </a:cxn>
                <a:cxn ang="T14">
                  <a:pos x="T8" y="T9"/>
                </a:cxn>
              </a:cxnLst>
              <a:rect l="T15" t="T16" r="T17" b="T18"/>
              <a:pathLst>
                <a:path w="31" h="37">
                  <a:moveTo>
                    <a:pt x="1" y="0"/>
                  </a:moveTo>
                  <a:lnTo>
                    <a:pt x="0" y="35"/>
                  </a:lnTo>
                  <a:lnTo>
                    <a:pt x="30" y="37"/>
                  </a:lnTo>
                  <a:lnTo>
                    <a:pt x="31" y="2"/>
                  </a:lnTo>
                  <a:lnTo>
                    <a:pt x="1" y="0"/>
                  </a:lnTo>
                  <a:close/>
                </a:path>
              </a:pathLst>
            </a:custGeom>
            <a:solidFill>
              <a:srgbClr val="000000"/>
            </a:solidFill>
            <a:ln w="9525">
              <a:noFill/>
              <a:round/>
              <a:headEnd/>
              <a:tailEnd/>
            </a:ln>
          </p:spPr>
          <p:txBody>
            <a:bodyPr/>
            <a:lstStyle/>
            <a:p>
              <a:endParaRPr lang="en-US"/>
            </a:p>
          </p:txBody>
        </p:sp>
        <p:sp>
          <p:nvSpPr>
            <p:cNvPr id="28723" name="Freeform 21"/>
            <p:cNvSpPr>
              <a:spLocks/>
            </p:cNvSpPr>
            <p:nvPr/>
          </p:nvSpPr>
          <p:spPr bwMode="auto">
            <a:xfrm>
              <a:off x="3530" y="2751"/>
              <a:ext cx="31" cy="18"/>
            </a:xfrm>
            <a:custGeom>
              <a:avLst/>
              <a:gdLst>
                <a:gd name="T0" fmla="*/ 1 w 31"/>
                <a:gd name="T1" fmla="*/ 0 h 37"/>
                <a:gd name="T2" fmla="*/ 0 w 31"/>
                <a:gd name="T3" fmla="*/ 0 h 37"/>
                <a:gd name="T4" fmla="*/ 30 w 31"/>
                <a:gd name="T5" fmla="*/ 0 h 37"/>
                <a:gd name="T6" fmla="*/ 31 w 31"/>
                <a:gd name="T7" fmla="*/ 0 h 37"/>
                <a:gd name="T8" fmla="*/ 1 w 31"/>
                <a:gd name="T9" fmla="*/ 0 h 37"/>
                <a:gd name="T10" fmla="*/ 0 60000 65536"/>
                <a:gd name="T11" fmla="*/ 0 60000 65536"/>
                <a:gd name="T12" fmla="*/ 0 60000 65536"/>
                <a:gd name="T13" fmla="*/ 0 60000 65536"/>
                <a:gd name="T14" fmla="*/ 0 60000 65536"/>
                <a:gd name="T15" fmla="*/ 0 w 31"/>
                <a:gd name="T16" fmla="*/ 0 h 37"/>
                <a:gd name="T17" fmla="*/ 31 w 31"/>
                <a:gd name="T18" fmla="*/ 37 h 37"/>
              </a:gdLst>
              <a:ahLst/>
              <a:cxnLst>
                <a:cxn ang="T10">
                  <a:pos x="T0" y="T1"/>
                </a:cxn>
                <a:cxn ang="T11">
                  <a:pos x="T2" y="T3"/>
                </a:cxn>
                <a:cxn ang="T12">
                  <a:pos x="T4" y="T5"/>
                </a:cxn>
                <a:cxn ang="T13">
                  <a:pos x="T6" y="T7"/>
                </a:cxn>
                <a:cxn ang="T14">
                  <a:pos x="T8" y="T9"/>
                </a:cxn>
              </a:cxnLst>
              <a:rect l="T15" t="T16" r="T17" b="T18"/>
              <a:pathLst>
                <a:path w="31" h="37">
                  <a:moveTo>
                    <a:pt x="1" y="0"/>
                  </a:moveTo>
                  <a:lnTo>
                    <a:pt x="0" y="35"/>
                  </a:lnTo>
                  <a:lnTo>
                    <a:pt x="30" y="37"/>
                  </a:lnTo>
                  <a:lnTo>
                    <a:pt x="31" y="2"/>
                  </a:lnTo>
                  <a:lnTo>
                    <a:pt x="1" y="0"/>
                  </a:lnTo>
                  <a:close/>
                </a:path>
              </a:pathLst>
            </a:custGeom>
            <a:solidFill>
              <a:srgbClr val="000000"/>
            </a:solidFill>
            <a:ln w="9525">
              <a:noFill/>
              <a:round/>
              <a:headEnd/>
              <a:tailEnd/>
            </a:ln>
          </p:spPr>
          <p:txBody>
            <a:bodyPr/>
            <a:lstStyle/>
            <a:p>
              <a:endParaRPr lang="en-US"/>
            </a:p>
          </p:txBody>
        </p:sp>
        <p:sp>
          <p:nvSpPr>
            <p:cNvPr id="28724" name="Freeform 22"/>
            <p:cNvSpPr>
              <a:spLocks/>
            </p:cNvSpPr>
            <p:nvPr/>
          </p:nvSpPr>
          <p:spPr bwMode="auto">
            <a:xfrm>
              <a:off x="3530" y="2705"/>
              <a:ext cx="31" cy="19"/>
            </a:xfrm>
            <a:custGeom>
              <a:avLst/>
              <a:gdLst>
                <a:gd name="T0" fmla="*/ 1 w 31"/>
                <a:gd name="T1" fmla="*/ 0 h 36"/>
                <a:gd name="T2" fmla="*/ 0 w 31"/>
                <a:gd name="T3" fmla="*/ 1 h 36"/>
                <a:gd name="T4" fmla="*/ 30 w 31"/>
                <a:gd name="T5" fmla="*/ 1 h 36"/>
                <a:gd name="T6" fmla="*/ 31 w 31"/>
                <a:gd name="T7" fmla="*/ 1 h 36"/>
                <a:gd name="T8" fmla="*/ 1 w 31"/>
                <a:gd name="T9" fmla="*/ 0 h 36"/>
                <a:gd name="T10" fmla="*/ 0 60000 65536"/>
                <a:gd name="T11" fmla="*/ 0 60000 65536"/>
                <a:gd name="T12" fmla="*/ 0 60000 65536"/>
                <a:gd name="T13" fmla="*/ 0 60000 65536"/>
                <a:gd name="T14" fmla="*/ 0 60000 65536"/>
                <a:gd name="T15" fmla="*/ 0 w 31"/>
                <a:gd name="T16" fmla="*/ 0 h 36"/>
                <a:gd name="T17" fmla="*/ 31 w 31"/>
                <a:gd name="T18" fmla="*/ 36 h 36"/>
              </a:gdLst>
              <a:ahLst/>
              <a:cxnLst>
                <a:cxn ang="T10">
                  <a:pos x="T0" y="T1"/>
                </a:cxn>
                <a:cxn ang="T11">
                  <a:pos x="T2" y="T3"/>
                </a:cxn>
                <a:cxn ang="T12">
                  <a:pos x="T4" y="T5"/>
                </a:cxn>
                <a:cxn ang="T13">
                  <a:pos x="T6" y="T7"/>
                </a:cxn>
                <a:cxn ang="T14">
                  <a:pos x="T8" y="T9"/>
                </a:cxn>
              </a:cxnLst>
              <a:rect l="T15" t="T16" r="T17" b="T18"/>
              <a:pathLst>
                <a:path w="31" h="36">
                  <a:moveTo>
                    <a:pt x="1" y="0"/>
                  </a:moveTo>
                  <a:lnTo>
                    <a:pt x="0" y="34"/>
                  </a:lnTo>
                  <a:lnTo>
                    <a:pt x="30" y="36"/>
                  </a:lnTo>
                  <a:lnTo>
                    <a:pt x="31" y="1"/>
                  </a:lnTo>
                  <a:lnTo>
                    <a:pt x="1" y="0"/>
                  </a:lnTo>
                  <a:close/>
                </a:path>
              </a:pathLst>
            </a:custGeom>
            <a:solidFill>
              <a:srgbClr val="000000"/>
            </a:solidFill>
            <a:ln w="9525">
              <a:noFill/>
              <a:round/>
              <a:headEnd/>
              <a:tailEnd/>
            </a:ln>
          </p:spPr>
          <p:txBody>
            <a:bodyPr/>
            <a:lstStyle/>
            <a:p>
              <a:endParaRPr lang="en-US"/>
            </a:p>
          </p:txBody>
        </p:sp>
        <p:sp>
          <p:nvSpPr>
            <p:cNvPr id="28725" name="Freeform 23"/>
            <p:cNvSpPr>
              <a:spLocks/>
            </p:cNvSpPr>
            <p:nvPr/>
          </p:nvSpPr>
          <p:spPr bwMode="auto">
            <a:xfrm>
              <a:off x="3530" y="2659"/>
              <a:ext cx="31" cy="18"/>
            </a:xfrm>
            <a:custGeom>
              <a:avLst/>
              <a:gdLst>
                <a:gd name="T0" fmla="*/ 1 w 31"/>
                <a:gd name="T1" fmla="*/ 0 h 37"/>
                <a:gd name="T2" fmla="*/ 0 w 31"/>
                <a:gd name="T3" fmla="*/ 0 h 37"/>
                <a:gd name="T4" fmla="*/ 30 w 31"/>
                <a:gd name="T5" fmla="*/ 0 h 37"/>
                <a:gd name="T6" fmla="*/ 31 w 31"/>
                <a:gd name="T7" fmla="*/ 0 h 37"/>
                <a:gd name="T8" fmla="*/ 1 w 31"/>
                <a:gd name="T9" fmla="*/ 0 h 37"/>
                <a:gd name="T10" fmla="*/ 0 60000 65536"/>
                <a:gd name="T11" fmla="*/ 0 60000 65536"/>
                <a:gd name="T12" fmla="*/ 0 60000 65536"/>
                <a:gd name="T13" fmla="*/ 0 60000 65536"/>
                <a:gd name="T14" fmla="*/ 0 60000 65536"/>
                <a:gd name="T15" fmla="*/ 0 w 31"/>
                <a:gd name="T16" fmla="*/ 0 h 37"/>
                <a:gd name="T17" fmla="*/ 31 w 31"/>
                <a:gd name="T18" fmla="*/ 37 h 37"/>
              </a:gdLst>
              <a:ahLst/>
              <a:cxnLst>
                <a:cxn ang="T10">
                  <a:pos x="T0" y="T1"/>
                </a:cxn>
                <a:cxn ang="T11">
                  <a:pos x="T2" y="T3"/>
                </a:cxn>
                <a:cxn ang="T12">
                  <a:pos x="T4" y="T5"/>
                </a:cxn>
                <a:cxn ang="T13">
                  <a:pos x="T6" y="T7"/>
                </a:cxn>
                <a:cxn ang="T14">
                  <a:pos x="T8" y="T9"/>
                </a:cxn>
              </a:cxnLst>
              <a:rect l="T15" t="T16" r="T17" b="T18"/>
              <a:pathLst>
                <a:path w="31" h="37">
                  <a:moveTo>
                    <a:pt x="1" y="0"/>
                  </a:moveTo>
                  <a:lnTo>
                    <a:pt x="0" y="35"/>
                  </a:lnTo>
                  <a:lnTo>
                    <a:pt x="30" y="37"/>
                  </a:lnTo>
                  <a:lnTo>
                    <a:pt x="31" y="2"/>
                  </a:lnTo>
                  <a:lnTo>
                    <a:pt x="1" y="0"/>
                  </a:lnTo>
                  <a:close/>
                </a:path>
              </a:pathLst>
            </a:custGeom>
            <a:solidFill>
              <a:srgbClr val="000000"/>
            </a:solidFill>
            <a:ln w="9525">
              <a:noFill/>
              <a:round/>
              <a:headEnd/>
              <a:tailEnd/>
            </a:ln>
          </p:spPr>
          <p:txBody>
            <a:bodyPr/>
            <a:lstStyle/>
            <a:p>
              <a:endParaRPr lang="en-US"/>
            </a:p>
          </p:txBody>
        </p:sp>
        <p:sp>
          <p:nvSpPr>
            <p:cNvPr id="28726" name="Freeform 24"/>
            <p:cNvSpPr>
              <a:spLocks/>
            </p:cNvSpPr>
            <p:nvPr/>
          </p:nvSpPr>
          <p:spPr bwMode="auto">
            <a:xfrm>
              <a:off x="3530" y="2613"/>
              <a:ext cx="31" cy="19"/>
            </a:xfrm>
            <a:custGeom>
              <a:avLst/>
              <a:gdLst>
                <a:gd name="T0" fmla="*/ 1 w 31"/>
                <a:gd name="T1" fmla="*/ 0 h 37"/>
                <a:gd name="T2" fmla="*/ 0 w 31"/>
                <a:gd name="T3" fmla="*/ 1 h 37"/>
                <a:gd name="T4" fmla="*/ 30 w 31"/>
                <a:gd name="T5" fmla="*/ 1 h 37"/>
                <a:gd name="T6" fmla="*/ 31 w 31"/>
                <a:gd name="T7" fmla="*/ 1 h 37"/>
                <a:gd name="T8" fmla="*/ 1 w 31"/>
                <a:gd name="T9" fmla="*/ 0 h 37"/>
                <a:gd name="T10" fmla="*/ 0 60000 65536"/>
                <a:gd name="T11" fmla="*/ 0 60000 65536"/>
                <a:gd name="T12" fmla="*/ 0 60000 65536"/>
                <a:gd name="T13" fmla="*/ 0 60000 65536"/>
                <a:gd name="T14" fmla="*/ 0 60000 65536"/>
                <a:gd name="T15" fmla="*/ 0 w 31"/>
                <a:gd name="T16" fmla="*/ 0 h 37"/>
                <a:gd name="T17" fmla="*/ 31 w 31"/>
                <a:gd name="T18" fmla="*/ 37 h 37"/>
              </a:gdLst>
              <a:ahLst/>
              <a:cxnLst>
                <a:cxn ang="T10">
                  <a:pos x="T0" y="T1"/>
                </a:cxn>
                <a:cxn ang="T11">
                  <a:pos x="T2" y="T3"/>
                </a:cxn>
                <a:cxn ang="T12">
                  <a:pos x="T4" y="T5"/>
                </a:cxn>
                <a:cxn ang="T13">
                  <a:pos x="T6" y="T7"/>
                </a:cxn>
                <a:cxn ang="T14">
                  <a:pos x="T8" y="T9"/>
                </a:cxn>
              </a:cxnLst>
              <a:rect l="T15" t="T16" r="T17" b="T18"/>
              <a:pathLst>
                <a:path w="31" h="37">
                  <a:moveTo>
                    <a:pt x="1" y="0"/>
                  </a:moveTo>
                  <a:lnTo>
                    <a:pt x="0" y="35"/>
                  </a:lnTo>
                  <a:lnTo>
                    <a:pt x="30" y="37"/>
                  </a:lnTo>
                  <a:lnTo>
                    <a:pt x="31" y="2"/>
                  </a:lnTo>
                  <a:lnTo>
                    <a:pt x="1" y="0"/>
                  </a:lnTo>
                  <a:close/>
                </a:path>
              </a:pathLst>
            </a:custGeom>
            <a:solidFill>
              <a:srgbClr val="000000"/>
            </a:solidFill>
            <a:ln w="9525">
              <a:noFill/>
              <a:round/>
              <a:headEnd/>
              <a:tailEnd/>
            </a:ln>
          </p:spPr>
          <p:txBody>
            <a:bodyPr/>
            <a:lstStyle/>
            <a:p>
              <a:endParaRPr lang="en-US"/>
            </a:p>
          </p:txBody>
        </p:sp>
        <p:sp>
          <p:nvSpPr>
            <p:cNvPr id="28727" name="Freeform 25"/>
            <p:cNvSpPr>
              <a:spLocks/>
            </p:cNvSpPr>
            <p:nvPr/>
          </p:nvSpPr>
          <p:spPr bwMode="auto">
            <a:xfrm>
              <a:off x="3530" y="2566"/>
              <a:ext cx="31" cy="19"/>
            </a:xfrm>
            <a:custGeom>
              <a:avLst/>
              <a:gdLst>
                <a:gd name="T0" fmla="*/ 1 w 31"/>
                <a:gd name="T1" fmla="*/ 0 h 37"/>
                <a:gd name="T2" fmla="*/ 0 w 31"/>
                <a:gd name="T3" fmla="*/ 1 h 37"/>
                <a:gd name="T4" fmla="*/ 30 w 31"/>
                <a:gd name="T5" fmla="*/ 1 h 37"/>
                <a:gd name="T6" fmla="*/ 31 w 31"/>
                <a:gd name="T7" fmla="*/ 1 h 37"/>
                <a:gd name="T8" fmla="*/ 1 w 31"/>
                <a:gd name="T9" fmla="*/ 0 h 37"/>
                <a:gd name="T10" fmla="*/ 0 60000 65536"/>
                <a:gd name="T11" fmla="*/ 0 60000 65536"/>
                <a:gd name="T12" fmla="*/ 0 60000 65536"/>
                <a:gd name="T13" fmla="*/ 0 60000 65536"/>
                <a:gd name="T14" fmla="*/ 0 60000 65536"/>
                <a:gd name="T15" fmla="*/ 0 w 31"/>
                <a:gd name="T16" fmla="*/ 0 h 37"/>
                <a:gd name="T17" fmla="*/ 31 w 31"/>
                <a:gd name="T18" fmla="*/ 37 h 37"/>
              </a:gdLst>
              <a:ahLst/>
              <a:cxnLst>
                <a:cxn ang="T10">
                  <a:pos x="T0" y="T1"/>
                </a:cxn>
                <a:cxn ang="T11">
                  <a:pos x="T2" y="T3"/>
                </a:cxn>
                <a:cxn ang="T12">
                  <a:pos x="T4" y="T5"/>
                </a:cxn>
                <a:cxn ang="T13">
                  <a:pos x="T6" y="T7"/>
                </a:cxn>
                <a:cxn ang="T14">
                  <a:pos x="T8" y="T9"/>
                </a:cxn>
              </a:cxnLst>
              <a:rect l="T15" t="T16" r="T17" b="T18"/>
              <a:pathLst>
                <a:path w="31" h="37">
                  <a:moveTo>
                    <a:pt x="1" y="0"/>
                  </a:moveTo>
                  <a:lnTo>
                    <a:pt x="0" y="35"/>
                  </a:lnTo>
                  <a:lnTo>
                    <a:pt x="30" y="37"/>
                  </a:lnTo>
                  <a:lnTo>
                    <a:pt x="31" y="2"/>
                  </a:lnTo>
                  <a:lnTo>
                    <a:pt x="1" y="0"/>
                  </a:lnTo>
                  <a:close/>
                </a:path>
              </a:pathLst>
            </a:custGeom>
            <a:solidFill>
              <a:srgbClr val="000000"/>
            </a:solidFill>
            <a:ln w="9525">
              <a:noFill/>
              <a:round/>
              <a:headEnd/>
              <a:tailEnd/>
            </a:ln>
          </p:spPr>
          <p:txBody>
            <a:bodyPr/>
            <a:lstStyle/>
            <a:p>
              <a:endParaRPr lang="en-US"/>
            </a:p>
          </p:txBody>
        </p:sp>
        <p:sp>
          <p:nvSpPr>
            <p:cNvPr id="28728" name="Freeform 26"/>
            <p:cNvSpPr>
              <a:spLocks/>
            </p:cNvSpPr>
            <p:nvPr/>
          </p:nvSpPr>
          <p:spPr bwMode="auto">
            <a:xfrm>
              <a:off x="3530" y="2511"/>
              <a:ext cx="31" cy="19"/>
            </a:xfrm>
            <a:custGeom>
              <a:avLst/>
              <a:gdLst>
                <a:gd name="T0" fmla="*/ 1 w 31"/>
                <a:gd name="T1" fmla="*/ 0 h 37"/>
                <a:gd name="T2" fmla="*/ 0 w 31"/>
                <a:gd name="T3" fmla="*/ 1 h 37"/>
                <a:gd name="T4" fmla="*/ 30 w 31"/>
                <a:gd name="T5" fmla="*/ 1 h 37"/>
                <a:gd name="T6" fmla="*/ 31 w 31"/>
                <a:gd name="T7" fmla="*/ 1 h 37"/>
                <a:gd name="T8" fmla="*/ 1 w 31"/>
                <a:gd name="T9" fmla="*/ 0 h 37"/>
                <a:gd name="T10" fmla="*/ 0 60000 65536"/>
                <a:gd name="T11" fmla="*/ 0 60000 65536"/>
                <a:gd name="T12" fmla="*/ 0 60000 65536"/>
                <a:gd name="T13" fmla="*/ 0 60000 65536"/>
                <a:gd name="T14" fmla="*/ 0 60000 65536"/>
                <a:gd name="T15" fmla="*/ 0 w 31"/>
                <a:gd name="T16" fmla="*/ 0 h 37"/>
                <a:gd name="T17" fmla="*/ 31 w 31"/>
                <a:gd name="T18" fmla="*/ 37 h 37"/>
              </a:gdLst>
              <a:ahLst/>
              <a:cxnLst>
                <a:cxn ang="T10">
                  <a:pos x="T0" y="T1"/>
                </a:cxn>
                <a:cxn ang="T11">
                  <a:pos x="T2" y="T3"/>
                </a:cxn>
                <a:cxn ang="T12">
                  <a:pos x="T4" y="T5"/>
                </a:cxn>
                <a:cxn ang="T13">
                  <a:pos x="T6" y="T7"/>
                </a:cxn>
                <a:cxn ang="T14">
                  <a:pos x="T8" y="T9"/>
                </a:cxn>
              </a:cxnLst>
              <a:rect l="T15" t="T16" r="T17" b="T18"/>
              <a:pathLst>
                <a:path w="31" h="37">
                  <a:moveTo>
                    <a:pt x="1" y="0"/>
                  </a:moveTo>
                  <a:lnTo>
                    <a:pt x="0" y="35"/>
                  </a:lnTo>
                  <a:lnTo>
                    <a:pt x="30" y="37"/>
                  </a:lnTo>
                  <a:lnTo>
                    <a:pt x="31" y="2"/>
                  </a:lnTo>
                  <a:lnTo>
                    <a:pt x="1" y="0"/>
                  </a:lnTo>
                  <a:close/>
                </a:path>
              </a:pathLst>
            </a:custGeom>
            <a:solidFill>
              <a:srgbClr val="000000"/>
            </a:solidFill>
            <a:ln w="9525">
              <a:noFill/>
              <a:round/>
              <a:headEnd/>
              <a:tailEnd/>
            </a:ln>
          </p:spPr>
          <p:txBody>
            <a:bodyPr/>
            <a:lstStyle/>
            <a:p>
              <a:endParaRPr lang="en-US"/>
            </a:p>
          </p:txBody>
        </p:sp>
        <p:sp>
          <p:nvSpPr>
            <p:cNvPr id="28729" name="Freeform 27"/>
            <p:cNvSpPr>
              <a:spLocks/>
            </p:cNvSpPr>
            <p:nvPr/>
          </p:nvSpPr>
          <p:spPr bwMode="auto">
            <a:xfrm>
              <a:off x="3530" y="2466"/>
              <a:ext cx="31" cy="18"/>
            </a:xfrm>
            <a:custGeom>
              <a:avLst/>
              <a:gdLst>
                <a:gd name="T0" fmla="*/ 1 w 31"/>
                <a:gd name="T1" fmla="*/ 0 h 37"/>
                <a:gd name="T2" fmla="*/ 0 w 31"/>
                <a:gd name="T3" fmla="*/ 0 h 37"/>
                <a:gd name="T4" fmla="*/ 30 w 31"/>
                <a:gd name="T5" fmla="*/ 0 h 37"/>
                <a:gd name="T6" fmla="*/ 31 w 31"/>
                <a:gd name="T7" fmla="*/ 0 h 37"/>
                <a:gd name="T8" fmla="*/ 1 w 31"/>
                <a:gd name="T9" fmla="*/ 0 h 37"/>
                <a:gd name="T10" fmla="*/ 0 60000 65536"/>
                <a:gd name="T11" fmla="*/ 0 60000 65536"/>
                <a:gd name="T12" fmla="*/ 0 60000 65536"/>
                <a:gd name="T13" fmla="*/ 0 60000 65536"/>
                <a:gd name="T14" fmla="*/ 0 60000 65536"/>
                <a:gd name="T15" fmla="*/ 0 w 31"/>
                <a:gd name="T16" fmla="*/ 0 h 37"/>
                <a:gd name="T17" fmla="*/ 31 w 31"/>
                <a:gd name="T18" fmla="*/ 37 h 37"/>
              </a:gdLst>
              <a:ahLst/>
              <a:cxnLst>
                <a:cxn ang="T10">
                  <a:pos x="T0" y="T1"/>
                </a:cxn>
                <a:cxn ang="T11">
                  <a:pos x="T2" y="T3"/>
                </a:cxn>
                <a:cxn ang="T12">
                  <a:pos x="T4" y="T5"/>
                </a:cxn>
                <a:cxn ang="T13">
                  <a:pos x="T6" y="T7"/>
                </a:cxn>
                <a:cxn ang="T14">
                  <a:pos x="T8" y="T9"/>
                </a:cxn>
              </a:cxnLst>
              <a:rect l="T15" t="T16" r="T17" b="T18"/>
              <a:pathLst>
                <a:path w="31" h="37">
                  <a:moveTo>
                    <a:pt x="1" y="0"/>
                  </a:moveTo>
                  <a:lnTo>
                    <a:pt x="0" y="35"/>
                  </a:lnTo>
                  <a:lnTo>
                    <a:pt x="30" y="37"/>
                  </a:lnTo>
                  <a:lnTo>
                    <a:pt x="31" y="2"/>
                  </a:lnTo>
                  <a:lnTo>
                    <a:pt x="1" y="0"/>
                  </a:lnTo>
                  <a:close/>
                </a:path>
              </a:pathLst>
            </a:custGeom>
            <a:solidFill>
              <a:srgbClr val="000000"/>
            </a:solidFill>
            <a:ln w="9525">
              <a:noFill/>
              <a:round/>
              <a:headEnd/>
              <a:tailEnd/>
            </a:ln>
          </p:spPr>
          <p:txBody>
            <a:bodyPr/>
            <a:lstStyle/>
            <a:p>
              <a:endParaRPr lang="en-US"/>
            </a:p>
          </p:txBody>
        </p:sp>
        <p:sp>
          <p:nvSpPr>
            <p:cNvPr id="28730" name="Freeform 28"/>
            <p:cNvSpPr>
              <a:spLocks/>
            </p:cNvSpPr>
            <p:nvPr/>
          </p:nvSpPr>
          <p:spPr bwMode="auto">
            <a:xfrm>
              <a:off x="3530" y="2419"/>
              <a:ext cx="31" cy="18"/>
            </a:xfrm>
            <a:custGeom>
              <a:avLst/>
              <a:gdLst>
                <a:gd name="T0" fmla="*/ 1 w 31"/>
                <a:gd name="T1" fmla="*/ 0 h 37"/>
                <a:gd name="T2" fmla="*/ 0 w 31"/>
                <a:gd name="T3" fmla="*/ 0 h 37"/>
                <a:gd name="T4" fmla="*/ 30 w 31"/>
                <a:gd name="T5" fmla="*/ 0 h 37"/>
                <a:gd name="T6" fmla="*/ 31 w 31"/>
                <a:gd name="T7" fmla="*/ 0 h 37"/>
                <a:gd name="T8" fmla="*/ 1 w 31"/>
                <a:gd name="T9" fmla="*/ 0 h 37"/>
                <a:gd name="T10" fmla="*/ 0 60000 65536"/>
                <a:gd name="T11" fmla="*/ 0 60000 65536"/>
                <a:gd name="T12" fmla="*/ 0 60000 65536"/>
                <a:gd name="T13" fmla="*/ 0 60000 65536"/>
                <a:gd name="T14" fmla="*/ 0 60000 65536"/>
                <a:gd name="T15" fmla="*/ 0 w 31"/>
                <a:gd name="T16" fmla="*/ 0 h 37"/>
                <a:gd name="T17" fmla="*/ 31 w 31"/>
                <a:gd name="T18" fmla="*/ 37 h 37"/>
              </a:gdLst>
              <a:ahLst/>
              <a:cxnLst>
                <a:cxn ang="T10">
                  <a:pos x="T0" y="T1"/>
                </a:cxn>
                <a:cxn ang="T11">
                  <a:pos x="T2" y="T3"/>
                </a:cxn>
                <a:cxn ang="T12">
                  <a:pos x="T4" y="T5"/>
                </a:cxn>
                <a:cxn ang="T13">
                  <a:pos x="T6" y="T7"/>
                </a:cxn>
                <a:cxn ang="T14">
                  <a:pos x="T8" y="T9"/>
                </a:cxn>
              </a:cxnLst>
              <a:rect l="T15" t="T16" r="T17" b="T18"/>
              <a:pathLst>
                <a:path w="31" h="37">
                  <a:moveTo>
                    <a:pt x="1" y="0"/>
                  </a:moveTo>
                  <a:lnTo>
                    <a:pt x="0" y="35"/>
                  </a:lnTo>
                  <a:lnTo>
                    <a:pt x="30" y="37"/>
                  </a:lnTo>
                  <a:lnTo>
                    <a:pt x="31" y="2"/>
                  </a:lnTo>
                  <a:lnTo>
                    <a:pt x="1" y="0"/>
                  </a:lnTo>
                  <a:close/>
                </a:path>
              </a:pathLst>
            </a:custGeom>
            <a:solidFill>
              <a:srgbClr val="000000"/>
            </a:solidFill>
            <a:ln w="9525">
              <a:noFill/>
              <a:round/>
              <a:headEnd/>
              <a:tailEnd/>
            </a:ln>
          </p:spPr>
          <p:txBody>
            <a:bodyPr/>
            <a:lstStyle/>
            <a:p>
              <a:endParaRPr lang="en-US"/>
            </a:p>
          </p:txBody>
        </p:sp>
        <p:sp>
          <p:nvSpPr>
            <p:cNvPr id="28731" name="Freeform 29"/>
            <p:cNvSpPr>
              <a:spLocks/>
            </p:cNvSpPr>
            <p:nvPr/>
          </p:nvSpPr>
          <p:spPr bwMode="auto">
            <a:xfrm>
              <a:off x="3530" y="2372"/>
              <a:ext cx="31" cy="19"/>
            </a:xfrm>
            <a:custGeom>
              <a:avLst/>
              <a:gdLst>
                <a:gd name="T0" fmla="*/ 1 w 31"/>
                <a:gd name="T1" fmla="*/ 0 h 37"/>
                <a:gd name="T2" fmla="*/ 0 w 31"/>
                <a:gd name="T3" fmla="*/ 1 h 37"/>
                <a:gd name="T4" fmla="*/ 30 w 31"/>
                <a:gd name="T5" fmla="*/ 1 h 37"/>
                <a:gd name="T6" fmla="*/ 31 w 31"/>
                <a:gd name="T7" fmla="*/ 1 h 37"/>
                <a:gd name="T8" fmla="*/ 1 w 31"/>
                <a:gd name="T9" fmla="*/ 0 h 37"/>
                <a:gd name="T10" fmla="*/ 0 60000 65536"/>
                <a:gd name="T11" fmla="*/ 0 60000 65536"/>
                <a:gd name="T12" fmla="*/ 0 60000 65536"/>
                <a:gd name="T13" fmla="*/ 0 60000 65536"/>
                <a:gd name="T14" fmla="*/ 0 60000 65536"/>
                <a:gd name="T15" fmla="*/ 0 w 31"/>
                <a:gd name="T16" fmla="*/ 0 h 37"/>
                <a:gd name="T17" fmla="*/ 31 w 31"/>
                <a:gd name="T18" fmla="*/ 37 h 37"/>
              </a:gdLst>
              <a:ahLst/>
              <a:cxnLst>
                <a:cxn ang="T10">
                  <a:pos x="T0" y="T1"/>
                </a:cxn>
                <a:cxn ang="T11">
                  <a:pos x="T2" y="T3"/>
                </a:cxn>
                <a:cxn ang="T12">
                  <a:pos x="T4" y="T5"/>
                </a:cxn>
                <a:cxn ang="T13">
                  <a:pos x="T6" y="T7"/>
                </a:cxn>
                <a:cxn ang="T14">
                  <a:pos x="T8" y="T9"/>
                </a:cxn>
              </a:cxnLst>
              <a:rect l="T15" t="T16" r="T17" b="T18"/>
              <a:pathLst>
                <a:path w="31" h="37">
                  <a:moveTo>
                    <a:pt x="1" y="0"/>
                  </a:moveTo>
                  <a:lnTo>
                    <a:pt x="0" y="35"/>
                  </a:lnTo>
                  <a:lnTo>
                    <a:pt x="30" y="37"/>
                  </a:lnTo>
                  <a:lnTo>
                    <a:pt x="31" y="2"/>
                  </a:lnTo>
                  <a:lnTo>
                    <a:pt x="1" y="0"/>
                  </a:lnTo>
                  <a:close/>
                </a:path>
              </a:pathLst>
            </a:custGeom>
            <a:solidFill>
              <a:srgbClr val="000000"/>
            </a:solidFill>
            <a:ln w="9525">
              <a:noFill/>
              <a:round/>
              <a:headEnd/>
              <a:tailEnd/>
            </a:ln>
          </p:spPr>
          <p:txBody>
            <a:bodyPr/>
            <a:lstStyle/>
            <a:p>
              <a:endParaRPr lang="en-US"/>
            </a:p>
          </p:txBody>
        </p:sp>
        <p:sp>
          <p:nvSpPr>
            <p:cNvPr id="28732" name="Freeform 30"/>
            <p:cNvSpPr>
              <a:spLocks/>
            </p:cNvSpPr>
            <p:nvPr/>
          </p:nvSpPr>
          <p:spPr bwMode="auto">
            <a:xfrm>
              <a:off x="3530" y="2327"/>
              <a:ext cx="31" cy="18"/>
            </a:xfrm>
            <a:custGeom>
              <a:avLst/>
              <a:gdLst>
                <a:gd name="T0" fmla="*/ 1 w 31"/>
                <a:gd name="T1" fmla="*/ 0 h 37"/>
                <a:gd name="T2" fmla="*/ 0 w 31"/>
                <a:gd name="T3" fmla="*/ 0 h 37"/>
                <a:gd name="T4" fmla="*/ 30 w 31"/>
                <a:gd name="T5" fmla="*/ 0 h 37"/>
                <a:gd name="T6" fmla="*/ 31 w 31"/>
                <a:gd name="T7" fmla="*/ 0 h 37"/>
                <a:gd name="T8" fmla="*/ 1 w 31"/>
                <a:gd name="T9" fmla="*/ 0 h 37"/>
                <a:gd name="T10" fmla="*/ 0 60000 65536"/>
                <a:gd name="T11" fmla="*/ 0 60000 65536"/>
                <a:gd name="T12" fmla="*/ 0 60000 65536"/>
                <a:gd name="T13" fmla="*/ 0 60000 65536"/>
                <a:gd name="T14" fmla="*/ 0 60000 65536"/>
                <a:gd name="T15" fmla="*/ 0 w 31"/>
                <a:gd name="T16" fmla="*/ 0 h 37"/>
                <a:gd name="T17" fmla="*/ 31 w 31"/>
                <a:gd name="T18" fmla="*/ 37 h 37"/>
              </a:gdLst>
              <a:ahLst/>
              <a:cxnLst>
                <a:cxn ang="T10">
                  <a:pos x="T0" y="T1"/>
                </a:cxn>
                <a:cxn ang="T11">
                  <a:pos x="T2" y="T3"/>
                </a:cxn>
                <a:cxn ang="T12">
                  <a:pos x="T4" y="T5"/>
                </a:cxn>
                <a:cxn ang="T13">
                  <a:pos x="T6" y="T7"/>
                </a:cxn>
                <a:cxn ang="T14">
                  <a:pos x="T8" y="T9"/>
                </a:cxn>
              </a:cxnLst>
              <a:rect l="T15" t="T16" r="T17" b="T18"/>
              <a:pathLst>
                <a:path w="31" h="37">
                  <a:moveTo>
                    <a:pt x="1" y="0"/>
                  </a:moveTo>
                  <a:lnTo>
                    <a:pt x="0" y="35"/>
                  </a:lnTo>
                  <a:lnTo>
                    <a:pt x="30" y="37"/>
                  </a:lnTo>
                  <a:lnTo>
                    <a:pt x="31" y="2"/>
                  </a:lnTo>
                  <a:lnTo>
                    <a:pt x="1" y="0"/>
                  </a:lnTo>
                  <a:close/>
                </a:path>
              </a:pathLst>
            </a:custGeom>
            <a:solidFill>
              <a:srgbClr val="000000"/>
            </a:solidFill>
            <a:ln w="9525">
              <a:noFill/>
              <a:round/>
              <a:headEnd/>
              <a:tailEnd/>
            </a:ln>
          </p:spPr>
          <p:txBody>
            <a:bodyPr/>
            <a:lstStyle/>
            <a:p>
              <a:endParaRPr lang="en-US"/>
            </a:p>
          </p:txBody>
        </p:sp>
        <p:sp>
          <p:nvSpPr>
            <p:cNvPr id="28733" name="Freeform 31"/>
            <p:cNvSpPr>
              <a:spLocks/>
            </p:cNvSpPr>
            <p:nvPr/>
          </p:nvSpPr>
          <p:spPr bwMode="auto">
            <a:xfrm>
              <a:off x="3530" y="2280"/>
              <a:ext cx="31" cy="19"/>
            </a:xfrm>
            <a:custGeom>
              <a:avLst/>
              <a:gdLst>
                <a:gd name="T0" fmla="*/ 1 w 31"/>
                <a:gd name="T1" fmla="*/ 0 h 37"/>
                <a:gd name="T2" fmla="*/ 0 w 31"/>
                <a:gd name="T3" fmla="*/ 1 h 37"/>
                <a:gd name="T4" fmla="*/ 30 w 31"/>
                <a:gd name="T5" fmla="*/ 1 h 37"/>
                <a:gd name="T6" fmla="*/ 31 w 31"/>
                <a:gd name="T7" fmla="*/ 1 h 37"/>
                <a:gd name="T8" fmla="*/ 1 w 31"/>
                <a:gd name="T9" fmla="*/ 0 h 37"/>
                <a:gd name="T10" fmla="*/ 0 60000 65536"/>
                <a:gd name="T11" fmla="*/ 0 60000 65536"/>
                <a:gd name="T12" fmla="*/ 0 60000 65536"/>
                <a:gd name="T13" fmla="*/ 0 60000 65536"/>
                <a:gd name="T14" fmla="*/ 0 60000 65536"/>
                <a:gd name="T15" fmla="*/ 0 w 31"/>
                <a:gd name="T16" fmla="*/ 0 h 37"/>
                <a:gd name="T17" fmla="*/ 31 w 31"/>
                <a:gd name="T18" fmla="*/ 37 h 37"/>
              </a:gdLst>
              <a:ahLst/>
              <a:cxnLst>
                <a:cxn ang="T10">
                  <a:pos x="T0" y="T1"/>
                </a:cxn>
                <a:cxn ang="T11">
                  <a:pos x="T2" y="T3"/>
                </a:cxn>
                <a:cxn ang="T12">
                  <a:pos x="T4" y="T5"/>
                </a:cxn>
                <a:cxn ang="T13">
                  <a:pos x="T6" y="T7"/>
                </a:cxn>
                <a:cxn ang="T14">
                  <a:pos x="T8" y="T9"/>
                </a:cxn>
              </a:cxnLst>
              <a:rect l="T15" t="T16" r="T17" b="T18"/>
              <a:pathLst>
                <a:path w="31" h="37">
                  <a:moveTo>
                    <a:pt x="1" y="0"/>
                  </a:moveTo>
                  <a:lnTo>
                    <a:pt x="0" y="35"/>
                  </a:lnTo>
                  <a:lnTo>
                    <a:pt x="30" y="37"/>
                  </a:lnTo>
                  <a:lnTo>
                    <a:pt x="31" y="2"/>
                  </a:lnTo>
                  <a:lnTo>
                    <a:pt x="1" y="0"/>
                  </a:lnTo>
                  <a:close/>
                </a:path>
              </a:pathLst>
            </a:custGeom>
            <a:solidFill>
              <a:srgbClr val="000000"/>
            </a:solidFill>
            <a:ln w="9525">
              <a:noFill/>
              <a:round/>
              <a:headEnd/>
              <a:tailEnd/>
            </a:ln>
          </p:spPr>
          <p:txBody>
            <a:bodyPr/>
            <a:lstStyle/>
            <a:p>
              <a:endParaRPr lang="en-US"/>
            </a:p>
          </p:txBody>
        </p:sp>
        <p:sp>
          <p:nvSpPr>
            <p:cNvPr id="28734" name="Freeform 32"/>
            <p:cNvSpPr>
              <a:spLocks/>
            </p:cNvSpPr>
            <p:nvPr/>
          </p:nvSpPr>
          <p:spPr bwMode="auto">
            <a:xfrm>
              <a:off x="3530" y="2235"/>
              <a:ext cx="31" cy="18"/>
            </a:xfrm>
            <a:custGeom>
              <a:avLst/>
              <a:gdLst>
                <a:gd name="T0" fmla="*/ 1 w 31"/>
                <a:gd name="T1" fmla="*/ 0 h 37"/>
                <a:gd name="T2" fmla="*/ 0 w 31"/>
                <a:gd name="T3" fmla="*/ 0 h 37"/>
                <a:gd name="T4" fmla="*/ 30 w 31"/>
                <a:gd name="T5" fmla="*/ 0 h 37"/>
                <a:gd name="T6" fmla="*/ 31 w 31"/>
                <a:gd name="T7" fmla="*/ 0 h 37"/>
                <a:gd name="T8" fmla="*/ 1 w 31"/>
                <a:gd name="T9" fmla="*/ 0 h 37"/>
                <a:gd name="T10" fmla="*/ 0 60000 65536"/>
                <a:gd name="T11" fmla="*/ 0 60000 65536"/>
                <a:gd name="T12" fmla="*/ 0 60000 65536"/>
                <a:gd name="T13" fmla="*/ 0 60000 65536"/>
                <a:gd name="T14" fmla="*/ 0 60000 65536"/>
                <a:gd name="T15" fmla="*/ 0 w 31"/>
                <a:gd name="T16" fmla="*/ 0 h 37"/>
                <a:gd name="T17" fmla="*/ 31 w 31"/>
                <a:gd name="T18" fmla="*/ 37 h 37"/>
              </a:gdLst>
              <a:ahLst/>
              <a:cxnLst>
                <a:cxn ang="T10">
                  <a:pos x="T0" y="T1"/>
                </a:cxn>
                <a:cxn ang="T11">
                  <a:pos x="T2" y="T3"/>
                </a:cxn>
                <a:cxn ang="T12">
                  <a:pos x="T4" y="T5"/>
                </a:cxn>
                <a:cxn ang="T13">
                  <a:pos x="T6" y="T7"/>
                </a:cxn>
                <a:cxn ang="T14">
                  <a:pos x="T8" y="T9"/>
                </a:cxn>
              </a:cxnLst>
              <a:rect l="T15" t="T16" r="T17" b="T18"/>
              <a:pathLst>
                <a:path w="31" h="37">
                  <a:moveTo>
                    <a:pt x="1" y="0"/>
                  </a:moveTo>
                  <a:lnTo>
                    <a:pt x="0" y="35"/>
                  </a:lnTo>
                  <a:lnTo>
                    <a:pt x="30" y="37"/>
                  </a:lnTo>
                  <a:lnTo>
                    <a:pt x="31" y="2"/>
                  </a:lnTo>
                  <a:lnTo>
                    <a:pt x="1" y="0"/>
                  </a:lnTo>
                  <a:close/>
                </a:path>
              </a:pathLst>
            </a:custGeom>
            <a:solidFill>
              <a:srgbClr val="000000"/>
            </a:solidFill>
            <a:ln w="9525">
              <a:noFill/>
              <a:round/>
              <a:headEnd/>
              <a:tailEnd/>
            </a:ln>
          </p:spPr>
          <p:txBody>
            <a:bodyPr/>
            <a:lstStyle/>
            <a:p>
              <a:endParaRPr lang="en-US"/>
            </a:p>
          </p:txBody>
        </p:sp>
        <p:sp>
          <p:nvSpPr>
            <p:cNvPr id="28735" name="Freeform 33"/>
            <p:cNvSpPr>
              <a:spLocks/>
            </p:cNvSpPr>
            <p:nvPr/>
          </p:nvSpPr>
          <p:spPr bwMode="auto">
            <a:xfrm>
              <a:off x="3530" y="2188"/>
              <a:ext cx="31" cy="18"/>
            </a:xfrm>
            <a:custGeom>
              <a:avLst/>
              <a:gdLst>
                <a:gd name="T0" fmla="*/ 1 w 31"/>
                <a:gd name="T1" fmla="*/ 0 h 37"/>
                <a:gd name="T2" fmla="*/ 0 w 31"/>
                <a:gd name="T3" fmla="*/ 0 h 37"/>
                <a:gd name="T4" fmla="*/ 30 w 31"/>
                <a:gd name="T5" fmla="*/ 0 h 37"/>
                <a:gd name="T6" fmla="*/ 31 w 31"/>
                <a:gd name="T7" fmla="*/ 0 h 37"/>
                <a:gd name="T8" fmla="*/ 1 w 31"/>
                <a:gd name="T9" fmla="*/ 0 h 37"/>
                <a:gd name="T10" fmla="*/ 0 60000 65536"/>
                <a:gd name="T11" fmla="*/ 0 60000 65536"/>
                <a:gd name="T12" fmla="*/ 0 60000 65536"/>
                <a:gd name="T13" fmla="*/ 0 60000 65536"/>
                <a:gd name="T14" fmla="*/ 0 60000 65536"/>
                <a:gd name="T15" fmla="*/ 0 w 31"/>
                <a:gd name="T16" fmla="*/ 0 h 37"/>
                <a:gd name="T17" fmla="*/ 31 w 31"/>
                <a:gd name="T18" fmla="*/ 37 h 37"/>
              </a:gdLst>
              <a:ahLst/>
              <a:cxnLst>
                <a:cxn ang="T10">
                  <a:pos x="T0" y="T1"/>
                </a:cxn>
                <a:cxn ang="T11">
                  <a:pos x="T2" y="T3"/>
                </a:cxn>
                <a:cxn ang="T12">
                  <a:pos x="T4" y="T5"/>
                </a:cxn>
                <a:cxn ang="T13">
                  <a:pos x="T6" y="T7"/>
                </a:cxn>
                <a:cxn ang="T14">
                  <a:pos x="T8" y="T9"/>
                </a:cxn>
              </a:cxnLst>
              <a:rect l="T15" t="T16" r="T17" b="T18"/>
              <a:pathLst>
                <a:path w="31" h="37">
                  <a:moveTo>
                    <a:pt x="1" y="0"/>
                  </a:moveTo>
                  <a:lnTo>
                    <a:pt x="0" y="35"/>
                  </a:lnTo>
                  <a:lnTo>
                    <a:pt x="30" y="37"/>
                  </a:lnTo>
                  <a:lnTo>
                    <a:pt x="31" y="2"/>
                  </a:lnTo>
                  <a:lnTo>
                    <a:pt x="1" y="0"/>
                  </a:lnTo>
                  <a:close/>
                </a:path>
              </a:pathLst>
            </a:custGeom>
            <a:solidFill>
              <a:srgbClr val="000000"/>
            </a:solidFill>
            <a:ln w="9525">
              <a:noFill/>
              <a:round/>
              <a:headEnd/>
              <a:tailEnd/>
            </a:ln>
          </p:spPr>
          <p:txBody>
            <a:bodyPr/>
            <a:lstStyle/>
            <a:p>
              <a:endParaRPr lang="en-US"/>
            </a:p>
          </p:txBody>
        </p:sp>
        <p:sp>
          <p:nvSpPr>
            <p:cNvPr id="28736" name="Freeform 34"/>
            <p:cNvSpPr>
              <a:spLocks/>
            </p:cNvSpPr>
            <p:nvPr/>
          </p:nvSpPr>
          <p:spPr bwMode="auto">
            <a:xfrm>
              <a:off x="3530" y="2142"/>
              <a:ext cx="31" cy="19"/>
            </a:xfrm>
            <a:custGeom>
              <a:avLst/>
              <a:gdLst>
                <a:gd name="T0" fmla="*/ 1 w 31"/>
                <a:gd name="T1" fmla="*/ 0 h 37"/>
                <a:gd name="T2" fmla="*/ 0 w 31"/>
                <a:gd name="T3" fmla="*/ 1 h 37"/>
                <a:gd name="T4" fmla="*/ 30 w 31"/>
                <a:gd name="T5" fmla="*/ 1 h 37"/>
                <a:gd name="T6" fmla="*/ 31 w 31"/>
                <a:gd name="T7" fmla="*/ 1 h 37"/>
                <a:gd name="T8" fmla="*/ 1 w 31"/>
                <a:gd name="T9" fmla="*/ 0 h 37"/>
                <a:gd name="T10" fmla="*/ 0 60000 65536"/>
                <a:gd name="T11" fmla="*/ 0 60000 65536"/>
                <a:gd name="T12" fmla="*/ 0 60000 65536"/>
                <a:gd name="T13" fmla="*/ 0 60000 65536"/>
                <a:gd name="T14" fmla="*/ 0 60000 65536"/>
                <a:gd name="T15" fmla="*/ 0 w 31"/>
                <a:gd name="T16" fmla="*/ 0 h 37"/>
                <a:gd name="T17" fmla="*/ 31 w 31"/>
                <a:gd name="T18" fmla="*/ 37 h 37"/>
              </a:gdLst>
              <a:ahLst/>
              <a:cxnLst>
                <a:cxn ang="T10">
                  <a:pos x="T0" y="T1"/>
                </a:cxn>
                <a:cxn ang="T11">
                  <a:pos x="T2" y="T3"/>
                </a:cxn>
                <a:cxn ang="T12">
                  <a:pos x="T4" y="T5"/>
                </a:cxn>
                <a:cxn ang="T13">
                  <a:pos x="T6" y="T7"/>
                </a:cxn>
                <a:cxn ang="T14">
                  <a:pos x="T8" y="T9"/>
                </a:cxn>
              </a:cxnLst>
              <a:rect l="T15" t="T16" r="T17" b="T18"/>
              <a:pathLst>
                <a:path w="31" h="37">
                  <a:moveTo>
                    <a:pt x="1" y="0"/>
                  </a:moveTo>
                  <a:lnTo>
                    <a:pt x="0" y="35"/>
                  </a:lnTo>
                  <a:lnTo>
                    <a:pt x="30" y="37"/>
                  </a:lnTo>
                  <a:lnTo>
                    <a:pt x="31" y="2"/>
                  </a:lnTo>
                  <a:lnTo>
                    <a:pt x="1" y="0"/>
                  </a:lnTo>
                  <a:close/>
                </a:path>
              </a:pathLst>
            </a:custGeom>
            <a:solidFill>
              <a:srgbClr val="000000"/>
            </a:solidFill>
            <a:ln w="9525">
              <a:noFill/>
              <a:round/>
              <a:headEnd/>
              <a:tailEnd/>
            </a:ln>
          </p:spPr>
          <p:txBody>
            <a:bodyPr/>
            <a:lstStyle/>
            <a:p>
              <a:endParaRPr lang="en-US"/>
            </a:p>
          </p:txBody>
        </p:sp>
        <p:sp>
          <p:nvSpPr>
            <p:cNvPr id="28737" name="Freeform 35"/>
            <p:cNvSpPr>
              <a:spLocks/>
            </p:cNvSpPr>
            <p:nvPr/>
          </p:nvSpPr>
          <p:spPr bwMode="auto">
            <a:xfrm>
              <a:off x="3530" y="2096"/>
              <a:ext cx="31" cy="18"/>
            </a:xfrm>
            <a:custGeom>
              <a:avLst/>
              <a:gdLst>
                <a:gd name="T0" fmla="*/ 1 w 31"/>
                <a:gd name="T1" fmla="*/ 0 h 37"/>
                <a:gd name="T2" fmla="*/ 0 w 31"/>
                <a:gd name="T3" fmla="*/ 0 h 37"/>
                <a:gd name="T4" fmla="*/ 30 w 31"/>
                <a:gd name="T5" fmla="*/ 0 h 37"/>
                <a:gd name="T6" fmla="*/ 31 w 31"/>
                <a:gd name="T7" fmla="*/ 0 h 37"/>
                <a:gd name="T8" fmla="*/ 1 w 31"/>
                <a:gd name="T9" fmla="*/ 0 h 37"/>
                <a:gd name="T10" fmla="*/ 0 60000 65536"/>
                <a:gd name="T11" fmla="*/ 0 60000 65536"/>
                <a:gd name="T12" fmla="*/ 0 60000 65536"/>
                <a:gd name="T13" fmla="*/ 0 60000 65536"/>
                <a:gd name="T14" fmla="*/ 0 60000 65536"/>
                <a:gd name="T15" fmla="*/ 0 w 31"/>
                <a:gd name="T16" fmla="*/ 0 h 37"/>
                <a:gd name="T17" fmla="*/ 31 w 31"/>
                <a:gd name="T18" fmla="*/ 37 h 37"/>
              </a:gdLst>
              <a:ahLst/>
              <a:cxnLst>
                <a:cxn ang="T10">
                  <a:pos x="T0" y="T1"/>
                </a:cxn>
                <a:cxn ang="T11">
                  <a:pos x="T2" y="T3"/>
                </a:cxn>
                <a:cxn ang="T12">
                  <a:pos x="T4" y="T5"/>
                </a:cxn>
                <a:cxn ang="T13">
                  <a:pos x="T6" y="T7"/>
                </a:cxn>
                <a:cxn ang="T14">
                  <a:pos x="T8" y="T9"/>
                </a:cxn>
              </a:cxnLst>
              <a:rect l="T15" t="T16" r="T17" b="T18"/>
              <a:pathLst>
                <a:path w="31" h="37">
                  <a:moveTo>
                    <a:pt x="1" y="0"/>
                  </a:moveTo>
                  <a:lnTo>
                    <a:pt x="0" y="35"/>
                  </a:lnTo>
                  <a:lnTo>
                    <a:pt x="30" y="37"/>
                  </a:lnTo>
                  <a:lnTo>
                    <a:pt x="31" y="2"/>
                  </a:lnTo>
                  <a:lnTo>
                    <a:pt x="1" y="0"/>
                  </a:lnTo>
                  <a:close/>
                </a:path>
              </a:pathLst>
            </a:custGeom>
            <a:solidFill>
              <a:srgbClr val="000000"/>
            </a:solidFill>
            <a:ln w="9525">
              <a:noFill/>
              <a:round/>
              <a:headEnd/>
              <a:tailEnd/>
            </a:ln>
          </p:spPr>
          <p:txBody>
            <a:bodyPr/>
            <a:lstStyle/>
            <a:p>
              <a:endParaRPr lang="en-US"/>
            </a:p>
          </p:txBody>
        </p:sp>
        <p:sp>
          <p:nvSpPr>
            <p:cNvPr id="28738" name="Freeform 36"/>
            <p:cNvSpPr>
              <a:spLocks/>
            </p:cNvSpPr>
            <p:nvPr/>
          </p:nvSpPr>
          <p:spPr bwMode="auto">
            <a:xfrm>
              <a:off x="3530" y="2050"/>
              <a:ext cx="31" cy="19"/>
            </a:xfrm>
            <a:custGeom>
              <a:avLst/>
              <a:gdLst>
                <a:gd name="T0" fmla="*/ 1 w 31"/>
                <a:gd name="T1" fmla="*/ 0 h 37"/>
                <a:gd name="T2" fmla="*/ 0 w 31"/>
                <a:gd name="T3" fmla="*/ 1 h 37"/>
                <a:gd name="T4" fmla="*/ 30 w 31"/>
                <a:gd name="T5" fmla="*/ 1 h 37"/>
                <a:gd name="T6" fmla="*/ 31 w 31"/>
                <a:gd name="T7" fmla="*/ 1 h 37"/>
                <a:gd name="T8" fmla="*/ 1 w 31"/>
                <a:gd name="T9" fmla="*/ 0 h 37"/>
                <a:gd name="T10" fmla="*/ 0 60000 65536"/>
                <a:gd name="T11" fmla="*/ 0 60000 65536"/>
                <a:gd name="T12" fmla="*/ 0 60000 65536"/>
                <a:gd name="T13" fmla="*/ 0 60000 65536"/>
                <a:gd name="T14" fmla="*/ 0 60000 65536"/>
                <a:gd name="T15" fmla="*/ 0 w 31"/>
                <a:gd name="T16" fmla="*/ 0 h 37"/>
                <a:gd name="T17" fmla="*/ 31 w 31"/>
                <a:gd name="T18" fmla="*/ 37 h 37"/>
              </a:gdLst>
              <a:ahLst/>
              <a:cxnLst>
                <a:cxn ang="T10">
                  <a:pos x="T0" y="T1"/>
                </a:cxn>
                <a:cxn ang="T11">
                  <a:pos x="T2" y="T3"/>
                </a:cxn>
                <a:cxn ang="T12">
                  <a:pos x="T4" y="T5"/>
                </a:cxn>
                <a:cxn ang="T13">
                  <a:pos x="T6" y="T7"/>
                </a:cxn>
                <a:cxn ang="T14">
                  <a:pos x="T8" y="T9"/>
                </a:cxn>
              </a:cxnLst>
              <a:rect l="T15" t="T16" r="T17" b="T18"/>
              <a:pathLst>
                <a:path w="31" h="37">
                  <a:moveTo>
                    <a:pt x="1" y="0"/>
                  </a:moveTo>
                  <a:lnTo>
                    <a:pt x="0" y="35"/>
                  </a:lnTo>
                  <a:lnTo>
                    <a:pt x="30" y="37"/>
                  </a:lnTo>
                  <a:lnTo>
                    <a:pt x="31" y="2"/>
                  </a:lnTo>
                  <a:lnTo>
                    <a:pt x="1" y="0"/>
                  </a:lnTo>
                  <a:close/>
                </a:path>
              </a:pathLst>
            </a:custGeom>
            <a:solidFill>
              <a:srgbClr val="000000"/>
            </a:solidFill>
            <a:ln w="9525">
              <a:noFill/>
              <a:round/>
              <a:headEnd/>
              <a:tailEnd/>
            </a:ln>
          </p:spPr>
          <p:txBody>
            <a:bodyPr/>
            <a:lstStyle/>
            <a:p>
              <a:endParaRPr lang="en-US"/>
            </a:p>
          </p:txBody>
        </p:sp>
        <p:sp>
          <p:nvSpPr>
            <p:cNvPr id="28739" name="Freeform 37"/>
            <p:cNvSpPr>
              <a:spLocks/>
            </p:cNvSpPr>
            <p:nvPr/>
          </p:nvSpPr>
          <p:spPr bwMode="auto">
            <a:xfrm>
              <a:off x="3530" y="2004"/>
              <a:ext cx="31" cy="18"/>
            </a:xfrm>
            <a:custGeom>
              <a:avLst/>
              <a:gdLst>
                <a:gd name="T0" fmla="*/ 1 w 31"/>
                <a:gd name="T1" fmla="*/ 0 h 37"/>
                <a:gd name="T2" fmla="*/ 0 w 31"/>
                <a:gd name="T3" fmla="*/ 0 h 37"/>
                <a:gd name="T4" fmla="*/ 30 w 31"/>
                <a:gd name="T5" fmla="*/ 0 h 37"/>
                <a:gd name="T6" fmla="*/ 31 w 31"/>
                <a:gd name="T7" fmla="*/ 0 h 37"/>
                <a:gd name="T8" fmla="*/ 1 w 31"/>
                <a:gd name="T9" fmla="*/ 0 h 37"/>
                <a:gd name="T10" fmla="*/ 0 60000 65536"/>
                <a:gd name="T11" fmla="*/ 0 60000 65536"/>
                <a:gd name="T12" fmla="*/ 0 60000 65536"/>
                <a:gd name="T13" fmla="*/ 0 60000 65536"/>
                <a:gd name="T14" fmla="*/ 0 60000 65536"/>
                <a:gd name="T15" fmla="*/ 0 w 31"/>
                <a:gd name="T16" fmla="*/ 0 h 37"/>
                <a:gd name="T17" fmla="*/ 31 w 31"/>
                <a:gd name="T18" fmla="*/ 37 h 37"/>
              </a:gdLst>
              <a:ahLst/>
              <a:cxnLst>
                <a:cxn ang="T10">
                  <a:pos x="T0" y="T1"/>
                </a:cxn>
                <a:cxn ang="T11">
                  <a:pos x="T2" y="T3"/>
                </a:cxn>
                <a:cxn ang="T12">
                  <a:pos x="T4" y="T5"/>
                </a:cxn>
                <a:cxn ang="T13">
                  <a:pos x="T6" y="T7"/>
                </a:cxn>
                <a:cxn ang="T14">
                  <a:pos x="T8" y="T9"/>
                </a:cxn>
              </a:cxnLst>
              <a:rect l="T15" t="T16" r="T17" b="T18"/>
              <a:pathLst>
                <a:path w="31" h="37">
                  <a:moveTo>
                    <a:pt x="1" y="0"/>
                  </a:moveTo>
                  <a:lnTo>
                    <a:pt x="0" y="35"/>
                  </a:lnTo>
                  <a:lnTo>
                    <a:pt x="30" y="37"/>
                  </a:lnTo>
                  <a:lnTo>
                    <a:pt x="31" y="2"/>
                  </a:lnTo>
                  <a:lnTo>
                    <a:pt x="1" y="0"/>
                  </a:lnTo>
                  <a:close/>
                </a:path>
              </a:pathLst>
            </a:custGeom>
            <a:solidFill>
              <a:srgbClr val="000000"/>
            </a:solidFill>
            <a:ln w="9525">
              <a:noFill/>
              <a:round/>
              <a:headEnd/>
              <a:tailEnd/>
            </a:ln>
          </p:spPr>
          <p:txBody>
            <a:bodyPr/>
            <a:lstStyle/>
            <a:p>
              <a:endParaRPr lang="en-US"/>
            </a:p>
          </p:txBody>
        </p:sp>
        <p:sp>
          <p:nvSpPr>
            <p:cNvPr id="28740" name="Freeform 38"/>
            <p:cNvSpPr>
              <a:spLocks/>
            </p:cNvSpPr>
            <p:nvPr/>
          </p:nvSpPr>
          <p:spPr bwMode="auto">
            <a:xfrm>
              <a:off x="3530" y="1958"/>
              <a:ext cx="31" cy="18"/>
            </a:xfrm>
            <a:custGeom>
              <a:avLst/>
              <a:gdLst>
                <a:gd name="T0" fmla="*/ 1 w 31"/>
                <a:gd name="T1" fmla="*/ 0 h 37"/>
                <a:gd name="T2" fmla="*/ 0 w 31"/>
                <a:gd name="T3" fmla="*/ 0 h 37"/>
                <a:gd name="T4" fmla="*/ 30 w 31"/>
                <a:gd name="T5" fmla="*/ 0 h 37"/>
                <a:gd name="T6" fmla="*/ 31 w 31"/>
                <a:gd name="T7" fmla="*/ 0 h 37"/>
                <a:gd name="T8" fmla="*/ 1 w 31"/>
                <a:gd name="T9" fmla="*/ 0 h 37"/>
                <a:gd name="T10" fmla="*/ 0 60000 65536"/>
                <a:gd name="T11" fmla="*/ 0 60000 65536"/>
                <a:gd name="T12" fmla="*/ 0 60000 65536"/>
                <a:gd name="T13" fmla="*/ 0 60000 65536"/>
                <a:gd name="T14" fmla="*/ 0 60000 65536"/>
                <a:gd name="T15" fmla="*/ 0 w 31"/>
                <a:gd name="T16" fmla="*/ 0 h 37"/>
                <a:gd name="T17" fmla="*/ 31 w 31"/>
                <a:gd name="T18" fmla="*/ 37 h 37"/>
              </a:gdLst>
              <a:ahLst/>
              <a:cxnLst>
                <a:cxn ang="T10">
                  <a:pos x="T0" y="T1"/>
                </a:cxn>
                <a:cxn ang="T11">
                  <a:pos x="T2" y="T3"/>
                </a:cxn>
                <a:cxn ang="T12">
                  <a:pos x="T4" y="T5"/>
                </a:cxn>
                <a:cxn ang="T13">
                  <a:pos x="T6" y="T7"/>
                </a:cxn>
                <a:cxn ang="T14">
                  <a:pos x="T8" y="T9"/>
                </a:cxn>
              </a:cxnLst>
              <a:rect l="T15" t="T16" r="T17" b="T18"/>
              <a:pathLst>
                <a:path w="31" h="37">
                  <a:moveTo>
                    <a:pt x="1" y="0"/>
                  </a:moveTo>
                  <a:lnTo>
                    <a:pt x="0" y="35"/>
                  </a:lnTo>
                  <a:lnTo>
                    <a:pt x="30" y="37"/>
                  </a:lnTo>
                  <a:lnTo>
                    <a:pt x="31" y="2"/>
                  </a:lnTo>
                  <a:lnTo>
                    <a:pt x="1" y="0"/>
                  </a:lnTo>
                  <a:close/>
                </a:path>
              </a:pathLst>
            </a:custGeom>
            <a:solidFill>
              <a:srgbClr val="000000"/>
            </a:solidFill>
            <a:ln w="9525">
              <a:noFill/>
              <a:round/>
              <a:headEnd/>
              <a:tailEnd/>
            </a:ln>
          </p:spPr>
          <p:txBody>
            <a:bodyPr/>
            <a:lstStyle/>
            <a:p>
              <a:endParaRPr lang="en-US"/>
            </a:p>
          </p:txBody>
        </p:sp>
        <p:sp>
          <p:nvSpPr>
            <p:cNvPr id="28741" name="Freeform 39"/>
            <p:cNvSpPr>
              <a:spLocks/>
            </p:cNvSpPr>
            <p:nvPr/>
          </p:nvSpPr>
          <p:spPr bwMode="auto">
            <a:xfrm>
              <a:off x="3530" y="1911"/>
              <a:ext cx="31" cy="19"/>
            </a:xfrm>
            <a:custGeom>
              <a:avLst/>
              <a:gdLst>
                <a:gd name="T0" fmla="*/ 1 w 31"/>
                <a:gd name="T1" fmla="*/ 0 h 37"/>
                <a:gd name="T2" fmla="*/ 0 w 31"/>
                <a:gd name="T3" fmla="*/ 1 h 37"/>
                <a:gd name="T4" fmla="*/ 30 w 31"/>
                <a:gd name="T5" fmla="*/ 1 h 37"/>
                <a:gd name="T6" fmla="*/ 31 w 31"/>
                <a:gd name="T7" fmla="*/ 1 h 37"/>
                <a:gd name="T8" fmla="*/ 1 w 31"/>
                <a:gd name="T9" fmla="*/ 0 h 37"/>
                <a:gd name="T10" fmla="*/ 0 60000 65536"/>
                <a:gd name="T11" fmla="*/ 0 60000 65536"/>
                <a:gd name="T12" fmla="*/ 0 60000 65536"/>
                <a:gd name="T13" fmla="*/ 0 60000 65536"/>
                <a:gd name="T14" fmla="*/ 0 60000 65536"/>
                <a:gd name="T15" fmla="*/ 0 w 31"/>
                <a:gd name="T16" fmla="*/ 0 h 37"/>
                <a:gd name="T17" fmla="*/ 31 w 31"/>
                <a:gd name="T18" fmla="*/ 37 h 37"/>
              </a:gdLst>
              <a:ahLst/>
              <a:cxnLst>
                <a:cxn ang="T10">
                  <a:pos x="T0" y="T1"/>
                </a:cxn>
                <a:cxn ang="T11">
                  <a:pos x="T2" y="T3"/>
                </a:cxn>
                <a:cxn ang="T12">
                  <a:pos x="T4" y="T5"/>
                </a:cxn>
                <a:cxn ang="T13">
                  <a:pos x="T6" y="T7"/>
                </a:cxn>
                <a:cxn ang="T14">
                  <a:pos x="T8" y="T9"/>
                </a:cxn>
              </a:cxnLst>
              <a:rect l="T15" t="T16" r="T17" b="T18"/>
              <a:pathLst>
                <a:path w="31" h="37">
                  <a:moveTo>
                    <a:pt x="1" y="0"/>
                  </a:moveTo>
                  <a:lnTo>
                    <a:pt x="0" y="35"/>
                  </a:lnTo>
                  <a:lnTo>
                    <a:pt x="30" y="37"/>
                  </a:lnTo>
                  <a:lnTo>
                    <a:pt x="31" y="2"/>
                  </a:lnTo>
                  <a:lnTo>
                    <a:pt x="1" y="0"/>
                  </a:lnTo>
                  <a:close/>
                </a:path>
              </a:pathLst>
            </a:custGeom>
            <a:solidFill>
              <a:srgbClr val="000000"/>
            </a:solidFill>
            <a:ln w="9525">
              <a:noFill/>
              <a:round/>
              <a:headEnd/>
              <a:tailEnd/>
            </a:ln>
          </p:spPr>
          <p:txBody>
            <a:bodyPr/>
            <a:lstStyle/>
            <a:p>
              <a:endParaRPr lang="en-US"/>
            </a:p>
          </p:txBody>
        </p:sp>
        <p:sp>
          <p:nvSpPr>
            <p:cNvPr id="28742" name="Freeform 40"/>
            <p:cNvSpPr>
              <a:spLocks/>
            </p:cNvSpPr>
            <p:nvPr/>
          </p:nvSpPr>
          <p:spPr bwMode="auto">
            <a:xfrm>
              <a:off x="3530" y="1865"/>
              <a:ext cx="31" cy="18"/>
            </a:xfrm>
            <a:custGeom>
              <a:avLst/>
              <a:gdLst>
                <a:gd name="T0" fmla="*/ 1 w 31"/>
                <a:gd name="T1" fmla="*/ 0 h 37"/>
                <a:gd name="T2" fmla="*/ 0 w 31"/>
                <a:gd name="T3" fmla="*/ 0 h 37"/>
                <a:gd name="T4" fmla="*/ 30 w 31"/>
                <a:gd name="T5" fmla="*/ 0 h 37"/>
                <a:gd name="T6" fmla="*/ 31 w 31"/>
                <a:gd name="T7" fmla="*/ 0 h 37"/>
                <a:gd name="T8" fmla="*/ 1 w 31"/>
                <a:gd name="T9" fmla="*/ 0 h 37"/>
                <a:gd name="T10" fmla="*/ 0 60000 65536"/>
                <a:gd name="T11" fmla="*/ 0 60000 65536"/>
                <a:gd name="T12" fmla="*/ 0 60000 65536"/>
                <a:gd name="T13" fmla="*/ 0 60000 65536"/>
                <a:gd name="T14" fmla="*/ 0 60000 65536"/>
                <a:gd name="T15" fmla="*/ 0 w 31"/>
                <a:gd name="T16" fmla="*/ 0 h 37"/>
                <a:gd name="T17" fmla="*/ 31 w 31"/>
                <a:gd name="T18" fmla="*/ 37 h 37"/>
              </a:gdLst>
              <a:ahLst/>
              <a:cxnLst>
                <a:cxn ang="T10">
                  <a:pos x="T0" y="T1"/>
                </a:cxn>
                <a:cxn ang="T11">
                  <a:pos x="T2" y="T3"/>
                </a:cxn>
                <a:cxn ang="T12">
                  <a:pos x="T4" y="T5"/>
                </a:cxn>
                <a:cxn ang="T13">
                  <a:pos x="T6" y="T7"/>
                </a:cxn>
                <a:cxn ang="T14">
                  <a:pos x="T8" y="T9"/>
                </a:cxn>
              </a:cxnLst>
              <a:rect l="T15" t="T16" r="T17" b="T18"/>
              <a:pathLst>
                <a:path w="31" h="37">
                  <a:moveTo>
                    <a:pt x="1" y="0"/>
                  </a:moveTo>
                  <a:lnTo>
                    <a:pt x="0" y="35"/>
                  </a:lnTo>
                  <a:lnTo>
                    <a:pt x="30" y="37"/>
                  </a:lnTo>
                  <a:lnTo>
                    <a:pt x="31" y="2"/>
                  </a:lnTo>
                  <a:lnTo>
                    <a:pt x="1" y="0"/>
                  </a:lnTo>
                  <a:close/>
                </a:path>
              </a:pathLst>
            </a:custGeom>
            <a:solidFill>
              <a:srgbClr val="000000"/>
            </a:solidFill>
            <a:ln w="9525">
              <a:noFill/>
              <a:round/>
              <a:headEnd/>
              <a:tailEnd/>
            </a:ln>
          </p:spPr>
          <p:txBody>
            <a:bodyPr/>
            <a:lstStyle/>
            <a:p>
              <a:endParaRPr lang="en-US"/>
            </a:p>
          </p:txBody>
        </p:sp>
        <p:sp>
          <p:nvSpPr>
            <p:cNvPr id="28743" name="Freeform 41"/>
            <p:cNvSpPr>
              <a:spLocks/>
            </p:cNvSpPr>
            <p:nvPr/>
          </p:nvSpPr>
          <p:spPr bwMode="auto">
            <a:xfrm>
              <a:off x="3530" y="1819"/>
              <a:ext cx="31" cy="19"/>
            </a:xfrm>
            <a:custGeom>
              <a:avLst/>
              <a:gdLst>
                <a:gd name="T0" fmla="*/ 1 w 31"/>
                <a:gd name="T1" fmla="*/ 0 h 37"/>
                <a:gd name="T2" fmla="*/ 0 w 31"/>
                <a:gd name="T3" fmla="*/ 1 h 37"/>
                <a:gd name="T4" fmla="*/ 30 w 31"/>
                <a:gd name="T5" fmla="*/ 1 h 37"/>
                <a:gd name="T6" fmla="*/ 31 w 31"/>
                <a:gd name="T7" fmla="*/ 1 h 37"/>
                <a:gd name="T8" fmla="*/ 1 w 31"/>
                <a:gd name="T9" fmla="*/ 0 h 37"/>
                <a:gd name="T10" fmla="*/ 0 60000 65536"/>
                <a:gd name="T11" fmla="*/ 0 60000 65536"/>
                <a:gd name="T12" fmla="*/ 0 60000 65536"/>
                <a:gd name="T13" fmla="*/ 0 60000 65536"/>
                <a:gd name="T14" fmla="*/ 0 60000 65536"/>
                <a:gd name="T15" fmla="*/ 0 w 31"/>
                <a:gd name="T16" fmla="*/ 0 h 37"/>
                <a:gd name="T17" fmla="*/ 31 w 31"/>
                <a:gd name="T18" fmla="*/ 37 h 37"/>
              </a:gdLst>
              <a:ahLst/>
              <a:cxnLst>
                <a:cxn ang="T10">
                  <a:pos x="T0" y="T1"/>
                </a:cxn>
                <a:cxn ang="T11">
                  <a:pos x="T2" y="T3"/>
                </a:cxn>
                <a:cxn ang="T12">
                  <a:pos x="T4" y="T5"/>
                </a:cxn>
                <a:cxn ang="T13">
                  <a:pos x="T6" y="T7"/>
                </a:cxn>
                <a:cxn ang="T14">
                  <a:pos x="T8" y="T9"/>
                </a:cxn>
              </a:cxnLst>
              <a:rect l="T15" t="T16" r="T17" b="T18"/>
              <a:pathLst>
                <a:path w="31" h="37">
                  <a:moveTo>
                    <a:pt x="1" y="0"/>
                  </a:moveTo>
                  <a:lnTo>
                    <a:pt x="0" y="35"/>
                  </a:lnTo>
                  <a:lnTo>
                    <a:pt x="30" y="37"/>
                  </a:lnTo>
                  <a:lnTo>
                    <a:pt x="31" y="2"/>
                  </a:lnTo>
                  <a:lnTo>
                    <a:pt x="1" y="0"/>
                  </a:lnTo>
                  <a:close/>
                </a:path>
              </a:pathLst>
            </a:custGeom>
            <a:solidFill>
              <a:srgbClr val="000000"/>
            </a:solidFill>
            <a:ln w="9525">
              <a:noFill/>
              <a:round/>
              <a:headEnd/>
              <a:tailEnd/>
            </a:ln>
          </p:spPr>
          <p:txBody>
            <a:bodyPr/>
            <a:lstStyle/>
            <a:p>
              <a:endParaRPr lang="en-US"/>
            </a:p>
          </p:txBody>
        </p:sp>
        <p:sp>
          <p:nvSpPr>
            <p:cNvPr id="28744" name="Freeform 42"/>
            <p:cNvSpPr>
              <a:spLocks/>
            </p:cNvSpPr>
            <p:nvPr/>
          </p:nvSpPr>
          <p:spPr bwMode="auto">
            <a:xfrm>
              <a:off x="3530" y="1764"/>
              <a:ext cx="31" cy="18"/>
            </a:xfrm>
            <a:custGeom>
              <a:avLst/>
              <a:gdLst>
                <a:gd name="T0" fmla="*/ 1 w 31"/>
                <a:gd name="T1" fmla="*/ 0 h 36"/>
                <a:gd name="T2" fmla="*/ 0 w 31"/>
                <a:gd name="T3" fmla="*/ 1 h 36"/>
                <a:gd name="T4" fmla="*/ 30 w 31"/>
                <a:gd name="T5" fmla="*/ 1 h 36"/>
                <a:gd name="T6" fmla="*/ 31 w 31"/>
                <a:gd name="T7" fmla="*/ 1 h 36"/>
                <a:gd name="T8" fmla="*/ 1 w 31"/>
                <a:gd name="T9" fmla="*/ 0 h 36"/>
                <a:gd name="T10" fmla="*/ 0 60000 65536"/>
                <a:gd name="T11" fmla="*/ 0 60000 65536"/>
                <a:gd name="T12" fmla="*/ 0 60000 65536"/>
                <a:gd name="T13" fmla="*/ 0 60000 65536"/>
                <a:gd name="T14" fmla="*/ 0 60000 65536"/>
                <a:gd name="T15" fmla="*/ 0 w 31"/>
                <a:gd name="T16" fmla="*/ 0 h 36"/>
                <a:gd name="T17" fmla="*/ 31 w 31"/>
                <a:gd name="T18" fmla="*/ 36 h 36"/>
              </a:gdLst>
              <a:ahLst/>
              <a:cxnLst>
                <a:cxn ang="T10">
                  <a:pos x="T0" y="T1"/>
                </a:cxn>
                <a:cxn ang="T11">
                  <a:pos x="T2" y="T3"/>
                </a:cxn>
                <a:cxn ang="T12">
                  <a:pos x="T4" y="T5"/>
                </a:cxn>
                <a:cxn ang="T13">
                  <a:pos x="T6" y="T7"/>
                </a:cxn>
                <a:cxn ang="T14">
                  <a:pos x="T8" y="T9"/>
                </a:cxn>
              </a:cxnLst>
              <a:rect l="T15" t="T16" r="T17" b="T18"/>
              <a:pathLst>
                <a:path w="31" h="36">
                  <a:moveTo>
                    <a:pt x="1" y="0"/>
                  </a:moveTo>
                  <a:lnTo>
                    <a:pt x="0" y="35"/>
                  </a:lnTo>
                  <a:lnTo>
                    <a:pt x="30" y="36"/>
                  </a:lnTo>
                  <a:lnTo>
                    <a:pt x="31" y="2"/>
                  </a:lnTo>
                  <a:lnTo>
                    <a:pt x="1" y="0"/>
                  </a:lnTo>
                  <a:close/>
                </a:path>
              </a:pathLst>
            </a:custGeom>
            <a:solidFill>
              <a:srgbClr val="000000"/>
            </a:solidFill>
            <a:ln w="9525">
              <a:noFill/>
              <a:round/>
              <a:headEnd/>
              <a:tailEnd/>
            </a:ln>
          </p:spPr>
          <p:txBody>
            <a:bodyPr/>
            <a:lstStyle/>
            <a:p>
              <a:endParaRPr lang="en-US"/>
            </a:p>
          </p:txBody>
        </p:sp>
        <p:sp>
          <p:nvSpPr>
            <p:cNvPr id="28745" name="Freeform 43"/>
            <p:cNvSpPr>
              <a:spLocks/>
            </p:cNvSpPr>
            <p:nvPr/>
          </p:nvSpPr>
          <p:spPr bwMode="auto">
            <a:xfrm>
              <a:off x="3530" y="1717"/>
              <a:ext cx="31" cy="19"/>
            </a:xfrm>
            <a:custGeom>
              <a:avLst/>
              <a:gdLst>
                <a:gd name="T0" fmla="*/ 1 w 31"/>
                <a:gd name="T1" fmla="*/ 0 h 37"/>
                <a:gd name="T2" fmla="*/ 0 w 31"/>
                <a:gd name="T3" fmla="*/ 1 h 37"/>
                <a:gd name="T4" fmla="*/ 30 w 31"/>
                <a:gd name="T5" fmla="*/ 1 h 37"/>
                <a:gd name="T6" fmla="*/ 31 w 31"/>
                <a:gd name="T7" fmla="*/ 1 h 37"/>
                <a:gd name="T8" fmla="*/ 1 w 31"/>
                <a:gd name="T9" fmla="*/ 0 h 37"/>
                <a:gd name="T10" fmla="*/ 0 60000 65536"/>
                <a:gd name="T11" fmla="*/ 0 60000 65536"/>
                <a:gd name="T12" fmla="*/ 0 60000 65536"/>
                <a:gd name="T13" fmla="*/ 0 60000 65536"/>
                <a:gd name="T14" fmla="*/ 0 60000 65536"/>
                <a:gd name="T15" fmla="*/ 0 w 31"/>
                <a:gd name="T16" fmla="*/ 0 h 37"/>
                <a:gd name="T17" fmla="*/ 31 w 31"/>
                <a:gd name="T18" fmla="*/ 37 h 37"/>
              </a:gdLst>
              <a:ahLst/>
              <a:cxnLst>
                <a:cxn ang="T10">
                  <a:pos x="T0" y="T1"/>
                </a:cxn>
                <a:cxn ang="T11">
                  <a:pos x="T2" y="T3"/>
                </a:cxn>
                <a:cxn ang="T12">
                  <a:pos x="T4" y="T5"/>
                </a:cxn>
                <a:cxn ang="T13">
                  <a:pos x="T6" y="T7"/>
                </a:cxn>
                <a:cxn ang="T14">
                  <a:pos x="T8" y="T9"/>
                </a:cxn>
              </a:cxnLst>
              <a:rect l="T15" t="T16" r="T17" b="T18"/>
              <a:pathLst>
                <a:path w="31" h="37">
                  <a:moveTo>
                    <a:pt x="1" y="0"/>
                  </a:moveTo>
                  <a:lnTo>
                    <a:pt x="0" y="35"/>
                  </a:lnTo>
                  <a:lnTo>
                    <a:pt x="30" y="37"/>
                  </a:lnTo>
                  <a:lnTo>
                    <a:pt x="31" y="2"/>
                  </a:lnTo>
                  <a:lnTo>
                    <a:pt x="1" y="0"/>
                  </a:lnTo>
                  <a:close/>
                </a:path>
              </a:pathLst>
            </a:custGeom>
            <a:solidFill>
              <a:srgbClr val="000000"/>
            </a:solidFill>
            <a:ln w="9525">
              <a:noFill/>
              <a:round/>
              <a:headEnd/>
              <a:tailEnd/>
            </a:ln>
          </p:spPr>
          <p:txBody>
            <a:bodyPr/>
            <a:lstStyle/>
            <a:p>
              <a:endParaRPr lang="en-US"/>
            </a:p>
          </p:txBody>
        </p:sp>
        <p:sp>
          <p:nvSpPr>
            <p:cNvPr id="28746" name="Freeform 44"/>
            <p:cNvSpPr>
              <a:spLocks/>
            </p:cNvSpPr>
            <p:nvPr/>
          </p:nvSpPr>
          <p:spPr bwMode="auto">
            <a:xfrm>
              <a:off x="3530" y="1672"/>
              <a:ext cx="31" cy="18"/>
            </a:xfrm>
            <a:custGeom>
              <a:avLst/>
              <a:gdLst>
                <a:gd name="T0" fmla="*/ 1 w 31"/>
                <a:gd name="T1" fmla="*/ 0 h 37"/>
                <a:gd name="T2" fmla="*/ 0 w 31"/>
                <a:gd name="T3" fmla="*/ 0 h 37"/>
                <a:gd name="T4" fmla="*/ 30 w 31"/>
                <a:gd name="T5" fmla="*/ 0 h 37"/>
                <a:gd name="T6" fmla="*/ 31 w 31"/>
                <a:gd name="T7" fmla="*/ 0 h 37"/>
                <a:gd name="T8" fmla="*/ 1 w 31"/>
                <a:gd name="T9" fmla="*/ 0 h 37"/>
                <a:gd name="T10" fmla="*/ 0 60000 65536"/>
                <a:gd name="T11" fmla="*/ 0 60000 65536"/>
                <a:gd name="T12" fmla="*/ 0 60000 65536"/>
                <a:gd name="T13" fmla="*/ 0 60000 65536"/>
                <a:gd name="T14" fmla="*/ 0 60000 65536"/>
                <a:gd name="T15" fmla="*/ 0 w 31"/>
                <a:gd name="T16" fmla="*/ 0 h 37"/>
                <a:gd name="T17" fmla="*/ 31 w 31"/>
                <a:gd name="T18" fmla="*/ 37 h 37"/>
              </a:gdLst>
              <a:ahLst/>
              <a:cxnLst>
                <a:cxn ang="T10">
                  <a:pos x="T0" y="T1"/>
                </a:cxn>
                <a:cxn ang="T11">
                  <a:pos x="T2" y="T3"/>
                </a:cxn>
                <a:cxn ang="T12">
                  <a:pos x="T4" y="T5"/>
                </a:cxn>
                <a:cxn ang="T13">
                  <a:pos x="T6" y="T7"/>
                </a:cxn>
                <a:cxn ang="T14">
                  <a:pos x="T8" y="T9"/>
                </a:cxn>
              </a:cxnLst>
              <a:rect l="T15" t="T16" r="T17" b="T18"/>
              <a:pathLst>
                <a:path w="31" h="37">
                  <a:moveTo>
                    <a:pt x="1" y="0"/>
                  </a:moveTo>
                  <a:lnTo>
                    <a:pt x="0" y="35"/>
                  </a:lnTo>
                  <a:lnTo>
                    <a:pt x="30" y="37"/>
                  </a:lnTo>
                  <a:lnTo>
                    <a:pt x="31" y="2"/>
                  </a:lnTo>
                  <a:lnTo>
                    <a:pt x="1" y="0"/>
                  </a:lnTo>
                  <a:close/>
                </a:path>
              </a:pathLst>
            </a:custGeom>
            <a:solidFill>
              <a:srgbClr val="000000"/>
            </a:solidFill>
            <a:ln w="9525">
              <a:noFill/>
              <a:round/>
              <a:headEnd/>
              <a:tailEnd/>
            </a:ln>
          </p:spPr>
          <p:txBody>
            <a:bodyPr/>
            <a:lstStyle/>
            <a:p>
              <a:endParaRPr lang="en-US"/>
            </a:p>
          </p:txBody>
        </p:sp>
        <p:sp>
          <p:nvSpPr>
            <p:cNvPr id="28747" name="Freeform 45"/>
            <p:cNvSpPr>
              <a:spLocks/>
            </p:cNvSpPr>
            <p:nvPr/>
          </p:nvSpPr>
          <p:spPr bwMode="auto">
            <a:xfrm>
              <a:off x="3530" y="1625"/>
              <a:ext cx="31" cy="18"/>
            </a:xfrm>
            <a:custGeom>
              <a:avLst/>
              <a:gdLst>
                <a:gd name="T0" fmla="*/ 1 w 31"/>
                <a:gd name="T1" fmla="*/ 0 h 37"/>
                <a:gd name="T2" fmla="*/ 0 w 31"/>
                <a:gd name="T3" fmla="*/ 0 h 37"/>
                <a:gd name="T4" fmla="*/ 30 w 31"/>
                <a:gd name="T5" fmla="*/ 0 h 37"/>
                <a:gd name="T6" fmla="*/ 31 w 31"/>
                <a:gd name="T7" fmla="*/ 0 h 37"/>
                <a:gd name="T8" fmla="*/ 1 w 31"/>
                <a:gd name="T9" fmla="*/ 0 h 37"/>
                <a:gd name="T10" fmla="*/ 0 60000 65536"/>
                <a:gd name="T11" fmla="*/ 0 60000 65536"/>
                <a:gd name="T12" fmla="*/ 0 60000 65536"/>
                <a:gd name="T13" fmla="*/ 0 60000 65536"/>
                <a:gd name="T14" fmla="*/ 0 60000 65536"/>
                <a:gd name="T15" fmla="*/ 0 w 31"/>
                <a:gd name="T16" fmla="*/ 0 h 37"/>
                <a:gd name="T17" fmla="*/ 31 w 31"/>
                <a:gd name="T18" fmla="*/ 37 h 37"/>
              </a:gdLst>
              <a:ahLst/>
              <a:cxnLst>
                <a:cxn ang="T10">
                  <a:pos x="T0" y="T1"/>
                </a:cxn>
                <a:cxn ang="T11">
                  <a:pos x="T2" y="T3"/>
                </a:cxn>
                <a:cxn ang="T12">
                  <a:pos x="T4" y="T5"/>
                </a:cxn>
                <a:cxn ang="T13">
                  <a:pos x="T6" y="T7"/>
                </a:cxn>
                <a:cxn ang="T14">
                  <a:pos x="T8" y="T9"/>
                </a:cxn>
              </a:cxnLst>
              <a:rect l="T15" t="T16" r="T17" b="T18"/>
              <a:pathLst>
                <a:path w="31" h="37">
                  <a:moveTo>
                    <a:pt x="1" y="0"/>
                  </a:moveTo>
                  <a:lnTo>
                    <a:pt x="0" y="35"/>
                  </a:lnTo>
                  <a:lnTo>
                    <a:pt x="30" y="37"/>
                  </a:lnTo>
                  <a:lnTo>
                    <a:pt x="31" y="2"/>
                  </a:lnTo>
                  <a:lnTo>
                    <a:pt x="1" y="0"/>
                  </a:lnTo>
                  <a:close/>
                </a:path>
              </a:pathLst>
            </a:custGeom>
            <a:solidFill>
              <a:srgbClr val="000000"/>
            </a:solidFill>
            <a:ln w="9525">
              <a:noFill/>
              <a:round/>
              <a:headEnd/>
              <a:tailEnd/>
            </a:ln>
          </p:spPr>
          <p:txBody>
            <a:bodyPr/>
            <a:lstStyle/>
            <a:p>
              <a:endParaRPr lang="en-US"/>
            </a:p>
          </p:txBody>
        </p:sp>
        <p:sp>
          <p:nvSpPr>
            <p:cNvPr id="28748" name="Freeform 46"/>
            <p:cNvSpPr>
              <a:spLocks/>
            </p:cNvSpPr>
            <p:nvPr/>
          </p:nvSpPr>
          <p:spPr bwMode="auto">
            <a:xfrm>
              <a:off x="3530" y="1579"/>
              <a:ext cx="31" cy="19"/>
            </a:xfrm>
            <a:custGeom>
              <a:avLst/>
              <a:gdLst>
                <a:gd name="T0" fmla="*/ 1 w 31"/>
                <a:gd name="T1" fmla="*/ 0 h 37"/>
                <a:gd name="T2" fmla="*/ 0 w 31"/>
                <a:gd name="T3" fmla="*/ 1 h 37"/>
                <a:gd name="T4" fmla="*/ 30 w 31"/>
                <a:gd name="T5" fmla="*/ 1 h 37"/>
                <a:gd name="T6" fmla="*/ 31 w 31"/>
                <a:gd name="T7" fmla="*/ 1 h 37"/>
                <a:gd name="T8" fmla="*/ 1 w 31"/>
                <a:gd name="T9" fmla="*/ 0 h 37"/>
                <a:gd name="T10" fmla="*/ 0 60000 65536"/>
                <a:gd name="T11" fmla="*/ 0 60000 65536"/>
                <a:gd name="T12" fmla="*/ 0 60000 65536"/>
                <a:gd name="T13" fmla="*/ 0 60000 65536"/>
                <a:gd name="T14" fmla="*/ 0 60000 65536"/>
                <a:gd name="T15" fmla="*/ 0 w 31"/>
                <a:gd name="T16" fmla="*/ 0 h 37"/>
                <a:gd name="T17" fmla="*/ 31 w 31"/>
                <a:gd name="T18" fmla="*/ 37 h 37"/>
              </a:gdLst>
              <a:ahLst/>
              <a:cxnLst>
                <a:cxn ang="T10">
                  <a:pos x="T0" y="T1"/>
                </a:cxn>
                <a:cxn ang="T11">
                  <a:pos x="T2" y="T3"/>
                </a:cxn>
                <a:cxn ang="T12">
                  <a:pos x="T4" y="T5"/>
                </a:cxn>
                <a:cxn ang="T13">
                  <a:pos x="T6" y="T7"/>
                </a:cxn>
                <a:cxn ang="T14">
                  <a:pos x="T8" y="T9"/>
                </a:cxn>
              </a:cxnLst>
              <a:rect l="T15" t="T16" r="T17" b="T18"/>
              <a:pathLst>
                <a:path w="31" h="37">
                  <a:moveTo>
                    <a:pt x="1" y="0"/>
                  </a:moveTo>
                  <a:lnTo>
                    <a:pt x="0" y="35"/>
                  </a:lnTo>
                  <a:lnTo>
                    <a:pt x="30" y="37"/>
                  </a:lnTo>
                  <a:lnTo>
                    <a:pt x="31" y="2"/>
                  </a:lnTo>
                  <a:lnTo>
                    <a:pt x="1" y="0"/>
                  </a:lnTo>
                  <a:close/>
                </a:path>
              </a:pathLst>
            </a:custGeom>
            <a:solidFill>
              <a:srgbClr val="000000"/>
            </a:solidFill>
            <a:ln w="9525">
              <a:noFill/>
              <a:round/>
              <a:headEnd/>
              <a:tailEnd/>
            </a:ln>
          </p:spPr>
          <p:txBody>
            <a:bodyPr/>
            <a:lstStyle/>
            <a:p>
              <a:endParaRPr lang="en-US"/>
            </a:p>
          </p:txBody>
        </p:sp>
        <p:sp>
          <p:nvSpPr>
            <p:cNvPr id="28749" name="Freeform 47"/>
            <p:cNvSpPr>
              <a:spLocks/>
            </p:cNvSpPr>
            <p:nvPr/>
          </p:nvSpPr>
          <p:spPr bwMode="auto">
            <a:xfrm>
              <a:off x="3530" y="1533"/>
              <a:ext cx="31" cy="18"/>
            </a:xfrm>
            <a:custGeom>
              <a:avLst/>
              <a:gdLst>
                <a:gd name="T0" fmla="*/ 1 w 31"/>
                <a:gd name="T1" fmla="*/ 0 h 36"/>
                <a:gd name="T2" fmla="*/ 0 w 31"/>
                <a:gd name="T3" fmla="*/ 1 h 36"/>
                <a:gd name="T4" fmla="*/ 30 w 31"/>
                <a:gd name="T5" fmla="*/ 1 h 36"/>
                <a:gd name="T6" fmla="*/ 31 w 31"/>
                <a:gd name="T7" fmla="*/ 1 h 36"/>
                <a:gd name="T8" fmla="*/ 1 w 31"/>
                <a:gd name="T9" fmla="*/ 0 h 36"/>
                <a:gd name="T10" fmla="*/ 0 60000 65536"/>
                <a:gd name="T11" fmla="*/ 0 60000 65536"/>
                <a:gd name="T12" fmla="*/ 0 60000 65536"/>
                <a:gd name="T13" fmla="*/ 0 60000 65536"/>
                <a:gd name="T14" fmla="*/ 0 60000 65536"/>
                <a:gd name="T15" fmla="*/ 0 w 31"/>
                <a:gd name="T16" fmla="*/ 0 h 36"/>
                <a:gd name="T17" fmla="*/ 31 w 31"/>
                <a:gd name="T18" fmla="*/ 36 h 36"/>
              </a:gdLst>
              <a:ahLst/>
              <a:cxnLst>
                <a:cxn ang="T10">
                  <a:pos x="T0" y="T1"/>
                </a:cxn>
                <a:cxn ang="T11">
                  <a:pos x="T2" y="T3"/>
                </a:cxn>
                <a:cxn ang="T12">
                  <a:pos x="T4" y="T5"/>
                </a:cxn>
                <a:cxn ang="T13">
                  <a:pos x="T6" y="T7"/>
                </a:cxn>
                <a:cxn ang="T14">
                  <a:pos x="T8" y="T9"/>
                </a:cxn>
              </a:cxnLst>
              <a:rect l="T15" t="T16" r="T17" b="T18"/>
              <a:pathLst>
                <a:path w="31" h="36">
                  <a:moveTo>
                    <a:pt x="1" y="0"/>
                  </a:moveTo>
                  <a:lnTo>
                    <a:pt x="0" y="35"/>
                  </a:lnTo>
                  <a:lnTo>
                    <a:pt x="30" y="36"/>
                  </a:lnTo>
                  <a:lnTo>
                    <a:pt x="31" y="2"/>
                  </a:lnTo>
                  <a:lnTo>
                    <a:pt x="1" y="0"/>
                  </a:lnTo>
                  <a:close/>
                </a:path>
              </a:pathLst>
            </a:custGeom>
            <a:solidFill>
              <a:srgbClr val="000000"/>
            </a:solidFill>
            <a:ln w="9525">
              <a:noFill/>
              <a:round/>
              <a:headEnd/>
              <a:tailEnd/>
            </a:ln>
          </p:spPr>
          <p:txBody>
            <a:bodyPr/>
            <a:lstStyle/>
            <a:p>
              <a:endParaRPr lang="en-US"/>
            </a:p>
          </p:txBody>
        </p:sp>
        <p:sp>
          <p:nvSpPr>
            <p:cNvPr id="28750" name="Freeform 48"/>
            <p:cNvSpPr>
              <a:spLocks/>
            </p:cNvSpPr>
            <p:nvPr/>
          </p:nvSpPr>
          <p:spPr bwMode="auto">
            <a:xfrm>
              <a:off x="3530" y="1487"/>
              <a:ext cx="31" cy="19"/>
            </a:xfrm>
            <a:custGeom>
              <a:avLst/>
              <a:gdLst>
                <a:gd name="T0" fmla="*/ 1 w 31"/>
                <a:gd name="T1" fmla="*/ 0 h 37"/>
                <a:gd name="T2" fmla="*/ 0 w 31"/>
                <a:gd name="T3" fmla="*/ 1 h 37"/>
                <a:gd name="T4" fmla="*/ 30 w 31"/>
                <a:gd name="T5" fmla="*/ 1 h 37"/>
                <a:gd name="T6" fmla="*/ 31 w 31"/>
                <a:gd name="T7" fmla="*/ 1 h 37"/>
                <a:gd name="T8" fmla="*/ 1 w 31"/>
                <a:gd name="T9" fmla="*/ 0 h 37"/>
                <a:gd name="T10" fmla="*/ 0 60000 65536"/>
                <a:gd name="T11" fmla="*/ 0 60000 65536"/>
                <a:gd name="T12" fmla="*/ 0 60000 65536"/>
                <a:gd name="T13" fmla="*/ 0 60000 65536"/>
                <a:gd name="T14" fmla="*/ 0 60000 65536"/>
                <a:gd name="T15" fmla="*/ 0 w 31"/>
                <a:gd name="T16" fmla="*/ 0 h 37"/>
                <a:gd name="T17" fmla="*/ 31 w 31"/>
                <a:gd name="T18" fmla="*/ 37 h 37"/>
              </a:gdLst>
              <a:ahLst/>
              <a:cxnLst>
                <a:cxn ang="T10">
                  <a:pos x="T0" y="T1"/>
                </a:cxn>
                <a:cxn ang="T11">
                  <a:pos x="T2" y="T3"/>
                </a:cxn>
                <a:cxn ang="T12">
                  <a:pos x="T4" y="T5"/>
                </a:cxn>
                <a:cxn ang="T13">
                  <a:pos x="T6" y="T7"/>
                </a:cxn>
                <a:cxn ang="T14">
                  <a:pos x="T8" y="T9"/>
                </a:cxn>
              </a:cxnLst>
              <a:rect l="T15" t="T16" r="T17" b="T18"/>
              <a:pathLst>
                <a:path w="31" h="37">
                  <a:moveTo>
                    <a:pt x="1" y="0"/>
                  </a:moveTo>
                  <a:lnTo>
                    <a:pt x="0" y="35"/>
                  </a:lnTo>
                  <a:lnTo>
                    <a:pt x="30" y="37"/>
                  </a:lnTo>
                  <a:lnTo>
                    <a:pt x="31" y="2"/>
                  </a:lnTo>
                  <a:lnTo>
                    <a:pt x="1" y="0"/>
                  </a:lnTo>
                  <a:close/>
                </a:path>
              </a:pathLst>
            </a:custGeom>
            <a:solidFill>
              <a:srgbClr val="000000"/>
            </a:solidFill>
            <a:ln w="9525">
              <a:noFill/>
              <a:round/>
              <a:headEnd/>
              <a:tailEnd/>
            </a:ln>
          </p:spPr>
          <p:txBody>
            <a:bodyPr/>
            <a:lstStyle/>
            <a:p>
              <a:endParaRPr lang="en-US"/>
            </a:p>
          </p:txBody>
        </p:sp>
        <p:sp>
          <p:nvSpPr>
            <p:cNvPr id="28751" name="Freeform 49"/>
            <p:cNvSpPr>
              <a:spLocks/>
            </p:cNvSpPr>
            <p:nvPr/>
          </p:nvSpPr>
          <p:spPr bwMode="auto">
            <a:xfrm>
              <a:off x="3530" y="1441"/>
              <a:ext cx="31" cy="18"/>
            </a:xfrm>
            <a:custGeom>
              <a:avLst/>
              <a:gdLst>
                <a:gd name="T0" fmla="*/ 1 w 31"/>
                <a:gd name="T1" fmla="*/ 0 h 37"/>
                <a:gd name="T2" fmla="*/ 0 w 31"/>
                <a:gd name="T3" fmla="*/ 0 h 37"/>
                <a:gd name="T4" fmla="*/ 30 w 31"/>
                <a:gd name="T5" fmla="*/ 0 h 37"/>
                <a:gd name="T6" fmla="*/ 31 w 31"/>
                <a:gd name="T7" fmla="*/ 0 h 37"/>
                <a:gd name="T8" fmla="*/ 1 w 31"/>
                <a:gd name="T9" fmla="*/ 0 h 37"/>
                <a:gd name="T10" fmla="*/ 0 60000 65536"/>
                <a:gd name="T11" fmla="*/ 0 60000 65536"/>
                <a:gd name="T12" fmla="*/ 0 60000 65536"/>
                <a:gd name="T13" fmla="*/ 0 60000 65536"/>
                <a:gd name="T14" fmla="*/ 0 60000 65536"/>
                <a:gd name="T15" fmla="*/ 0 w 31"/>
                <a:gd name="T16" fmla="*/ 0 h 37"/>
                <a:gd name="T17" fmla="*/ 31 w 31"/>
                <a:gd name="T18" fmla="*/ 37 h 37"/>
              </a:gdLst>
              <a:ahLst/>
              <a:cxnLst>
                <a:cxn ang="T10">
                  <a:pos x="T0" y="T1"/>
                </a:cxn>
                <a:cxn ang="T11">
                  <a:pos x="T2" y="T3"/>
                </a:cxn>
                <a:cxn ang="T12">
                  <a:pos x="T4" y="T5"/>
                </a:cxn>
                <a:cxn ang="T13">
                  <a:pos x="T6" y="T7"/>
                </a:cxn>
                <a:cxn ang="T14">
                  <a:pos x="T8" y="T9"/>
                </a:cxn>
              </a:cxnLst>
              <a:rect l="T15" t="T16" r="T17" b="T18"/>
              <a:pathLst>
                <a:path w="31" h="37">
                  <a:moveTo>
                    <a:pt x="1" y="0"/>
                  </a:moveTo>
                  <a:lnTo>
                    <a:pt x="0" y="35"/>
                  </a:lnTo>
                  <a:lnTo>
                    <a:pt x="30" y="37"/>
                  </a:lnTo>
                  <a:lnTo>
                    <a:pt x="31" y="2"/>
                  </a:lnTo>
                  <a:lnTo>
                    <a:pt x="1" y="0"/>
                  </a:lnTo>
                  <a:close/>
                </a:path>
              </a:pathLst>
            </a:custGeom>
            <a:solidFill>
              <a:srgbClr val="000000"/>
            </a:solidFill>
            <a:ln w="9525">
              <a:noFill/>
              <a:round/>
              <a:headEnd/>
              <a:tailEnd/>
            </a:ln>
          </p:spPr>
          <p:txBody>
            <a:bodyPr/>
            <a:lstStyle/>
            <a:p>
              <a:endParaRPr lang="en-US"/>
            </a:p>
          </p:txBody>
        </p:sp>
        <p:sp>
          <p:nvSpPr>
            <p:cNvPr id="28752" name="Freeform 50"/>
            <p:cNvSpPr>
              <a:spLocks/>
            </p:cNvSpPr>
            <p:nvPr/>
          </p:nvSpPr>
          <p:spPr bwMode="auto">
            <a:xfrm>
              <a:off x="3530" y="1394"/>
              <a:ext cx="31" cy="18"/>
            </a:xfrm>
            <a:custGeom>
              <a:avLst/>
              <a:gdLst>
                <a:gd name="T0" fmla="*/ 1 w 31"/>
                <a:gd name="T1" fmla="*/ 0 h 37"/>
                <a:gd name="T2" fmla="*/ 0 w 31"/>
                <a:gd name="T3" fmla="*/ 0 h 37"/>
                <a:gd name="T4" fmla="*/ 30 w 31"/>
                <a:gd name="T5" fmla="*/ 0 h 37"/>
                <a:gd name="T6" fmla="*/ 31 w 31"/>
                <a:gd name="T7" fmla="*/ 0 h 37"/>
                <a:gd name="T8" fmla="*/ 1 w 31"/>
                <a:gd name="T9" fmla="*/ 0 h 37"/>
                <a:gd name="T10" fmla="*/ 0 60000 65536"/>
                <a:gd name="T11" fmla="*/ 0 60000 65536"/>
                <a:gd name="T12" fmla="*/ 0 60000 65536"/>
                <a:gd name="T13" fmla="*/ 0 60000 65536"/>
                <a:gd name="T14" fmla="*/ 0 60000 65536"/>
                <a:gd name="T15" fmla="*/ 0 w 31"/>
                <a:gd name="T16" fmla="*/ 0 h 37"/>
                <a:gd name="T17" fmla="*/ 31 w 31"/>
                <a:gd name="T18" fmla="*/ 37 h 37"/>
              </a:gdLst>
              <a:ahLst/>
              <a:cxnLst>
                <a:cxn ang="T10">
                  <a:pos x="T0" y="T1"/>
                </a:cxn>
                <a:cxn ang="T11">
                  <a:pos x="T2" y="T3"/>
                </a:cxn>
                <a:cxn ang="T12">
                  <a:pos x="T4" y="T5"/>
                </a:cxn>
                <a:cxn ang="T13">
                  <a:pos x="T6" y="T7"/>
                </a:cxn>
                <a:cxn ang="T14">
                  <a:pos x="T8" y="T9"/>
                </a:cxn>
              </a:cxnLst>
              <a:rect l="T15" t="T16" r="T17" b="T18"/>
              <a:pathLst>
                <a:path w="31" h="37">
                  <a:moveTo>
                    <a:pt x="1" y="0"/>
                  </a:moveTo>
                  <a:lnTo>
                    <a:pt x="0" y="35"/>
                  </a:lnTo>
                  <a:lnTo>
                    <a:pt x="30" y="37"/>
                  </a:lnTo>
                  <a:lnTo>
                    <a:pt x="31" y="2"/>
                  </a:lnTo>
                  <a:lnTo>
                    <a:pt x="1" y="0"/>
                  </a:lnTo>
                  <a:close/>
                </a:path>
              </a:pathLst>
            </a:custGeom>
            <a:solidFill>
              <a:srgbClr val="000000"/>
            </a:solidFill>
            <a:ln w="9525">
              <a:noFill/>
              <a:round/>
              <a:headEnd/>
              <a:tailEnd/>
            </a:ln>
          </p:spPr>
          <p:txBody>
            <a:bodyPr/>
            <a:lstStyle/>
            <a:p>
              <a:endParaRPr lang="en-US"/>
            </a:p>
          </p:txBody>
        </p:sp>
        <p:sp>
          <p:nvSpPr>
            <p:cNvPr id="28753" name="Freeform 51"/>
            <p:cNvSpPr>
              <a:spLocks/>
            </p:cNvSpPr>
            <p:nvPr/>
          </p:nvSpPr>
          <p:spPr bwMode="auto">
            <a:xfrm>
              <a:off x="3530" y="1348"/>
              <a:ext cx="31" cy="19"/>
            </a:xfrm>
            <a:custGeom>
              <a:avLst/>
              <a:gdLst>
                <a:gd name="T0" fmla="*/ 1 w 31"/>
                <a:gd name="T1" fmla="*/ 0 h 37"/>
                <a:gd name="T2" fmla="*/ 0 w 31"/>
                <a:gd name="T3" fmla="*/ 1 h 37"/>
                <a:gd name="T4" fmla="*/ 30 w 31"/>
                <a:gd name="T5" fmla="*/ 1 h 37"/>
                <a:gd name="T6" fmla="*/ 31 w 31"/>
                <a:gd name="T7" fmla="*/ 1 h 37"/>
                <a:gd name="T8" fmla="*/ 1 w 31"/>
                <a:gd name="T9" fmla="*/ 0 h 37"/>
                <a:gd name="T10" fmla="*/ 0 60000 65536"/>
                <a:gd name="T11" fmla="*/ 0 60000 65536"/>
                <a:gd name="T12" fmla="*/ 0 60000 65536"/>
                <a:gd name="T13" fmla="*/ 0 60000 65536"/>
                <a:gd name="T14" fmla="*/ 0 60000 65536"/>
                <a:gd name="T15" fmla="*/ 0 w 31"/>
                <a:gd name="T16" fmla="*/ 0 h 37"/>
                <a:gd name="T17" fmla="*/ 31 w 31"/>
                <a:gd name="T18" fmla="*/ 37 h 37"/>
              </a:gdLst>
              <a:ahLst/>
              <a:cxnLst>
                <a:cxn ang="T10">
                  <a:pos x="T0" y="T1"/>
                </a:cxn>
                <a:cxn ang="T11">
                  <a:pos x="T2" y="T3"/>
                </a:cxn>
                <a:cxn ang="T12">
                  <a:pos x="T4" y="T5"/>
                </a:cxn>
                <a:cxn ang="T13">
                  <a:pos x="T6" y="T7"/>
                </a:cxn>
                <a:cxn ang="T14">
                  <a:pos x="T8" y="T9"/>
                </a:cxn>
              </a:cxnLst>
              <a:rect l="T15" t="T16" r="T17" b="T18"/>
              <a:pathLst>
                <a:path w="31" h="37">
                  <a:moveTo>
                    <a:pt x="1" y="0"/>
                  </a:moveTo>
                  <a:lnTo>
                    <a:pt x="0" y="35"/>
                  </a:lnTo>
                  <a:lnTo>
                    <a:pt x="30" y="37"/>
                  </a:lnTo>
                  <a:lnTo>
                    <a:pt x="31" y="2"/>
                  </a:lnTo>
                  <a:lnTo>
                    <a:pt x="1" y="0"/>
                  </a:lnTo>
                  <a:close/>
                </a:path>
              </a:pathLst>
            </a:custGeom>
            <a:solidFill>
              <a:srgbClr val="000000"/>
            </a:solidFill>
            <a:ln w="9525">
              <a:noFill/>
              <a:round/>
              <a:headEnd/>
              <a:tailEnd/>
            </a:ln>
          </p:spPr>
          <p:txBody>
            <a:bodyPr/>
            <a:lstStyle/>
            <a:p>
              <a:endParaRPr lang="en-US"/>
            </a:p>
          </p:txBody>
        </p:sp>
        <p:sp>
          <p:nvSpPr>
            <p:cNvPr id="28754" name="Freeform 52"/>
            <p:cNvSpPr>
              <a:spLocks/>
            </p:cNvSpPr>
            <p:nvPr/>
          </p:nvSpPr>
          <p:spPr bwMode="auto">
            <a:xfrm>
              <a:off x="3530" y="1302"/>
              <a:ext cx="31" cy="18"/>
            </a:xfrm>
            <a:custGeom>
              <a:avLst/>
              <a:gdLst>
                <a:gd name="T0" fmla="*/ 1 w 31"/>
                <a:gd name="T1" fmla="*/ 0 h 36"/>
                <a:gd name="T2" fmla="*/ 0 w 31"/>
                <a:gd name="T3" fmla="*/ 1 h 36"/>
                <a:gd name="T4" fmla="*/ 30 w 31"/>
                <a:gd name="T5" fmla="*/ 1 h 36"/>
                <a:gd name="T6" fmla="*/ 31 w 31"/>
                <a:gd name="T7" fmla="*/ 1 h 36"/>
                <a:gd name="T8" fmla="*/ 1 w 31"/>
                <a:gd name="T9" fmla="*/ 0 h 36"/>
                <a:gd name="T10" fmla="*/ 0 60000 65536"/>
                <a:gd name="T11" fmla="*/ 0 60000 65536"/>
                <a:gd name="T12" fmla="*/ 0 60000 65536"/>
                <a:gd name="T13" fmla="*/ 0 60000 65536"/>
                <a:gd name="T14" fmla="*/ 0 60000 65536"/>
                <a:gd name="T15" fmla="*/ 0 w 31"/>
                <a:gd name="T16" fmla="*/ 0 h 36"/>
                <a:gd name="T17" fmla="*/ 31 w 31"/>
                <a:gd name="T18" fmla="*/ 36 h 36"/>
              </a:gdLst>
              <a:ahLst/>
              <a:cxnLst>
                <a:cxn ang="T10">
                  <a:pos x="T0" y="T1"/>
                </a:cxn>
                <a:cxn ang="T11">
                  <a:pos x="T2" y="T3"/>
                </a:cxn>
                <a:cxn ang="T12">
                  <a:pos x="T4" y="T5"/>
                </a:cxn>
                <a:cxn ang="T13">
                  <a:pos x="T6" y="T7"/>
                </a:cxn>
                <a:cxn ang="T14">
                  <a:pos x="T8" y="T9"/>
                </a:cxn>
              </a:cxnLst>
              <a:rect l="T15" t="T16" r="T17" b="T18"/>
              <a:pathLst>
                <a:path w="31" h="36">
                  <a:moveTo>
                    <a:pt x="1" y="0"/>
                  </a:moveTo>
                  <a:lnTo>
                    <a:pt x="0" y="35"/>
                  </a:lnTo>
                  <a:lnTo>
                    <a:pt x="30" y="36"/>
                  </a:lnTo>
                  <a:lnTo>
                    <a:pt x="31" y="2"/>
                  </a:lnTo>
                  <a:lnTo>
                    <a:pt x="1" y="0"/>
                  </a:lnTo>
                  <a:close/>
                </a:path>
              </a:pathLst>
            </a:custGeom>
            <a:solidFill>
              <a:srgbClr val="000000"/>
            </a:solidFill>
            <a:ln w="9525">
              <a:noFill/>
              <a:round/>
              <a:headEnd/>
              <a:tailEnd/>
            </a:ln>
          </p:spPr>
          <p:txBody>
            <a:bodyPr/>
            <a:lstStyle/>
            <a:p>
              <a:endParaRPr lang="en-US"/>
            </a:p>
          </p:txBody>
        </p:sp>
        <p:sp>
          <p:nvSpPr>
            <p:cNvPr id="28755" name="Freeform 53"/>
            <p:cNvSpPr>
              <a:spLocks/>
            </p:cNvSpPr>
            <p:nvPr/>
          </p:nvSpPr>
          <p:spPr bwMode="auto">
            <a:xfrm>
              <a:off x="3530" y="1256"/>
              <a:ext cx="31" cy="19"/>
            </a:xfrm>
            <a:custGeom>
              <a:avLst/>
              <a:gdLst>
                <a:gd name="T0" fmla="*/ 1 w 31"/>
                <a:gd name="T1" fmla="*/ 0 h 37"/>
                <a:gd name="T2" fmla="*/ 0 w 31"/>
                <a:gd name="T3" fmla="*/ 1 h 37"/>
                <a:gd name="T4" fmla="*/ 30 w 31"/>
                <a:gd name="T5" fmla="*/ 1 h 37"/>
                <a:gd name="T6" fmla="*/ 31 w 31"/>
                <a:gd name="T7" fmla="*/ 1 h 37"/>
                <a:gd name="T8" fmla="*/ 1 w 31"/>
                <a:gd name="T9" fmla="*/ 0 h 37"/>
                <a:gd name="T10" fmla="*/ 0 60000 65536"/>
                <a:gd name="T11" fmla="*/ 0 60000 65536"/>
                <a:gd name="T12" fmla="*/ 0 60000 65536"/>
                <a:gd name="T13" fmla="*/ 0 60000 65536"/>
                <a:gd name="T14" fmla="*/ 0 60000 65536"/>
                <a:gd name="T15" fmla="*/ 0 w 31"/>
                <a:gd name="T16" fmla="*/ 0 h 37"/>
                <a:gd name="T17" fmla="*/ 31 w 31"/>
                <a:gd name="T18" fmla="*/ 37 h 37"/>
              </a:gdLst>
              <a:ahLst/>
              <a:cxnLst>
                <a:cxn ang="T10">
                  <a:pos x="T0" y="T1"/>
                </a:cxn>
                <a:cxn ang="T11">
                  <a:pos x="T2" y="T3"/>
                </a:cxn>
                <a:cxn ang="T12">
                  <a:pos x="T4" y="T5"/>
                </a:cxn>
                <a:cxn ang="T13">
                  <a:pos x="T6" y="T7"/>
                </a:cxn>
                <a:cxn ang="T14">
                  <a:pos x="T8" y="T9"/>
                </a:cxn>
              </a:cxnLst>
              <a:rect l="T15" t="T16" r="T17" b="T18"/>
              <a:pathLst>
                <a:path w="31" h="37">
                  <a:moveTo>
                    <a:pt x="1" y="0"/>
                  </a:moveTo>
                  <a:lnTo>
                    <a:pt x="0" y="35"/>
                  </a:lnTo>
                  <a:lnTo>
                    <a:pt x="30" y="37"/>
                  </a:lnTo>
                  <a:lnTo>
                    <a:pt x="31" y="2"/>
                  </a:lnTo>
                  <a:lnTo>
                    <a:pt x="1" y="0"/>
                  </a:lnTo>
                  <a:close/>
                </a:path>
              </a:pathLst>
            </a:custGeom>
            <a:solidFill>
              <a:srgbClr val="000000"/>
            </a:solidFill>
            <a:ln w="9525">
              <a:noFill/>
              <a:round/>
              <a:headEnd/>
              <a:tailEnd/>
            </a:ln>
          </p:spPr>
          <p:txBody>
            <a:bodyPr/>
            <a:lstStyle/>
            <a:p>
              <a:endParaRPr lang="en-US"/>
            </a:p>
          </p:txBody>
        </p:sp>
        <p:sp>
          <p:nvSpPr>
            <p:cNvPr id="28756" name="Freeform 54"/>
            <p:cNvSpPr>
              <a:spLocks/>
            </p:cNvSpPr>
            <p:nvPr/>
          </p:nvSpPr>
          <p:spPr bwMode="auto">
            <a:xfrm>
              <a:off x="3530" y="1210"/>
              <a:ext cx="31" cy="18"/>
            </a:xfrm>
            <a:custGeom>
              <a:avLst/>
              <a:gdLst>
                <a:gd name="T0" fmla="*/ 1 w 31"/>
                <a:gd name="T1" fmla="*/ 0 h 37"/>
                <a:gd name="T2" fmla="*/ 0 w 31"/>
                <a:gd name="T3" fmla="*/ 0 h 37"/>
                <a:gd name="T4" fmla="*/ 30 w 31"/>
                <a:gd name="T5" fmla="*/ 0 h 37"/>
                <a:gd name="T6" fmla="*/ 31 w 31"/>
                <a:gd name="T7" fmla="*/ 0 h 37"/>
                <a:gd name="T8" fmla="*/ 1 w 31"/>
                <a:gd name="T9" fmla="*/ 0 h 37"/>
                <a:gd name="T10" fmla="*/ 0 60000 65536"/>
                <a:gd name="T11" fmla="*/ 0 60000 65536"/>
                <a:gd name="T12" fmla="*/ 0 60000 65536"/>
                <a:gd name="T13" fmla="*/ 0 60000 65536"/>
                <a:gd name="T14" fmla="*/ 0 60000 65536"/>
                <a:gd name="T15" fmla="*/ 0 w 31"/>
                <a:gd name="T16" fmla="*/ 0 h 37"/>
                <a:gd name="T17" fmla="*/ 31 w 31"/>
                <a:gd name="T18" fmla="*/ 37 h 37"/>
              </a:gdLst>
              <a:ahLst/>
              <a:cxnLst>
                <a:cxn ang="T10">
                  <a:pos x="T0" y="T1"/>
                </a:cxn>
                <a:cxn ang="T11">
                  <a:pos x="T2" y="T3"/>
                </a:cxn>
                <a:cxn ang="T12">
                  <a:pos x="T4" y="T5"/>
                </a:cxn>
                <a:cxn ang="T13">
                  <a:pos x="T6" y="T7"/>
                </a:cxn>
                <a:cxn ang="T14">
                  <a:pos x="T8" y="T9"/>
                </a:cxn>
              </a:cxnLst>
              <a:rect l="T15" t="T16" r="T17" b="T18"/>
              <a:pathLst>
                <a:path w="31" h="37">
                  <a:moveTo>
                    <a:pt x="1" y="0"/>
                  </a:moveTo>
                  <a:lnTo>
                    <a:pt x="0" y="35"/>
                  </a:lnTo>
                  <a:lnTo>
                    <a:pt x="30" y="37"/>
                  </a:lnTo>
                  <a:lnTo>
                    <a:pt x="31" y="2"/>
                  </a:lnTo>
                  <a:lnTo>
                    <a:pt x="1" y="0"/>
                  </a:lnTo>
                  <a:close/>
                </a:path>
              </a:pathLst>
            </a:custGeom>
            <a:solidFill>
              <a:srgbClr val="000000"/>
            </a:solidFill>
            <a:ln w="9525">
              <a:noFill/>
              <a:round/>
              <a:headEnd/>
              <a:tailEnd/>
            </a:ln>
          </p:spPr>
          <p:txBody>
            <a:bodyPr/>
            <a:lstStyle/>
            <a:p>
              <a:endParaRPr lang="en-US"/>
            </a:p>
          </p:txBody>
        </p:sp>
        <p:sp>
          <p:nvSpPr>
            <p:cNvPr id="28757" name="Freeform 55"/>
            <p:cNvSpPr>
              <a:spLocks/>
            </p:cNvSpPr>
            <p:nvPr/>
          </p:nvSpPr>
          <p:spPr bwMode="auto">
            <a:xfrm>
              <a:off x="3530" y="1164"/>
              <a:ext cx="31" cy="18"/>
            </a:xfrm>
            <a:custGeom>
              <a:avLst/>
              <a:gdLst>
                <a:gd name="T0" fmla="*/ 1 w 31"/>
                <a:gd name="T1" fmla="*/ 0 h 37"/>
                <a:gd name="T2" fmla="*/ 0 w 31"/>
                <a:gd name="T3" fmla="*/ 0 h 37"/>
                <a:gd name="T4" fmla="*/ 30 w 31"/>
                <a:gd name="T5" fmla="*/ 0 h 37"/>
                <a:gd name="T6" fmla="*/ 31 w 31"/>
                <a:gd name="T7" fmla="*/ 0 h 37"/>
                <a:gd name="T8" fmla="*/ 1 w 31"/>
                <a:gd name="T9" fmla="*/ 0 h 37"/>
                <a:gd name="T10" fmla="*/ 0 60000 65536"/>
                <a:gd name="T11" fmla="*/ 0 60000 65536"/>
                <a:gd name="T12" fmla="*/ 0 60000 65536"/>
                <a:gd name="T13" fmla="*/ 0 60000 65536"/>
                <a:gd name="T14" fmla="*/ 0 60000 65536"/>
                <a:gd name="T15" fmla="*/ 0 w 31"/>
                <a:gd name="T16" fmla="*/ 0 h 37"/>
                <a:gd name="T17" fmla="*/ 31 w 31"/>
                <a:gd name="T18" fmla="*/ 37 h 37"/>
              </a:gdLst>
              <a:ahLst/>
              <a:cxnLst>
                <a:cxn ang="T10">
                  <a:pos x="T0" y="T1"/>
                </a:cxn>
                <a:cxn ang="T11">
                  <a:pos x="T2" y="T3"/>
                </a:cxn>
                <a:cxn ang="T12">
                  <a:pos x="T4" y="T5"/>
                </a:cxn>
                <a:cxn ang="T13">
                  <a:pos x="T6" y="T7"/>
                </a:cxn>
                <a:cxn ang="T14">
                  <a:pos x="T8" y="T9"/>
                </a:cxn>
              </a:cxnLst>
              <a:rect l="T15" t="T16" r="T17" b="T18"/>
              <a:pathLst>
                <a:path w="31" h="37">
                  <a:moveTo>
                    <a:pt x="1" y="0"/>
                  </a:moveTo>
                  <a:lnTo>
                    <a:pt x="0" y="35"/>
                  </a:lnTo>
                  <a:lnTo>
                    <a:pt x="30" y="37"/>
                  </a:lnTo>
                  <a:lnTo>
                    <a:pt x="31" y="2"/>
                  </a:lnTo>
                  <a:lnTo>
                    <a:pt x="1" y="0"/>
                  </a:lnTo>
                  <a:close/>
                </a:path>
              </a:pathLst>
            </a:custGeom>
            <a:solidFill>
              <a:srgbClr val="000000"/>
            </a:solidFill>
            <a:ln w="9525">
              <a:noFill/>
              <a:round/>
              <a:headEnd/>
              <a:tailEnd/>
            </a:ln>
          </p:spPr>
          <p:txBody>
            <a:bodyPr/>
            <a:lstStyle/>
            <a:p>
              <a:endParaRPr lang="en-US"/>
            </a:p>
          </p:txBody>
        </p:sp>
        <p:sp>
          <p:nvSpPr>
            <p:cNvPr id="28758" name="Freeform 56"/>
            <p:cNvSpPr>
              <a:spLocks/>
            </p:cNvSpPr>
            <p:nvPr/>
          </p:nvSpPr>
          <p:spPr bwMode="auto">
            <a:xfrm>
              <a:off x="3530" y="1117"/>
              <a:ext cx="31" cy="19"/>
            </a:xfrm>
            <a:custGeom>
              <a:avLst/>
              <a:gdLst>
                <a:gd name="T0" fmla="*/ 1 w 31"/>
                <a:gd name="T1" fmla="*/ 0 h 37"/>
                <a:gd name="T2" fmla="*/ 0 w 31"/>
                <a:gd name="T3" fmla="*/ 1 h 37"/>
                <a:gd name="T4" fmla="*/ 30 w 31"/>
                <a:gd name="T5" fmla="*/ 1 h 37"/>
                <a:gd name="T6" fmla="*/ 31 w 31"/>
                <a:gd name="T7" fmla="*/ 1 h 37"/>
                <a:gd name="T8" fmla="*/ 1 w 31"/>
                <a:gd name="T9" fmla="*/ 0 h 37"/>
                <a:gd name="T10" fmla="*/ 0 60000 65536"/>
                <a:gd name="T11" fmla="*/ 0 60000 65536"/>
                <a:gd name="T12" fmla="*/ 0 60000 65536"/>
                <a:gd name="T13" fmla="*/ 0 60000 65536"/>
                <a:gd name="T14" fmla="*/ 0 60000 65536"/>
                <a:gd name="T15" fmla="*/ 0 w 31"/>
                <a:gd name="T16" fmla="*/ 0 h 37"/>
                <a:gd name="T17" fmla="*/ 31 w 31"/>
                <a:gd name="T18" fmla="*/ 37 h 37"/>
              </a:gdLst>
              <a:ahLst/>
              <a:cxnLst>
                <a:cxn ang="T10">
                  <a:pos x="T0" y="T1"/>
                </a:cxn>
                <a:cxn ang="T11">
                  <a:pos x="T2" y="T3"/>
                </a:cxn>
                <a:cxn ang="T12">
                  <a:pos x="T4" y="T5"/>
                </a:cxn>
                <a:cxn ang="T13">
                  <a:pos x="T6" y="T7"/>
                </a:cxn>
                <a:cxn ang="T14">
                  <a:pos x="T8" y="T9"/>
                </a:cxn>
              </a:cxnLst>
              <a:rect l="T15" t="T16" r="T17" b="T18"/>
              <a:pathLst>
                <a:path w="31" h="37">
                  <a:moveTo>
                    <a:pt x="1" y="0"/>
                  </a:moveTo>
                  <a:lnTo>
                    <a:pt x="0" y="35"/>
                  </a:lnTo>
                  <a:lnTo>
                    <a:pt x="30" y="37"/>
                  </a:lnTo>
                  <a:lnTo>
                    <a:pt x="31" y="2"/>
                  </a:lnTo>
                  <a:lnTo>
                    <a:pt x="1" y="0"/>
                  </a:lnTo>
                  <a:close/>
                </a:path>
              </a:pathLst>
            </a:custGeom>
            <a:solidFill>
              <a:srgbClr val="000000"/>
            </a:solidFill>
            <a:ln w="9525">
              <a:noFill/>
              <a:round/>
              <a:headEnd/>
              <a:tailEnd/>
            </a:ln>
          </p:spPr>
          <p:txBody>
            <a:bodyPr/>
            <a:lstStyle/>
            <a:p>
              <a:endParaRPr lang="en-US"/>
            </a:p>
          </p:txBody>
        </p:sp>
        <p:sp>
          <p:nvSpPr>
            <p:cNvPr id="28759" name="Freeform 57"/>
            <p:cNvSpPr>
              <a:spLocks/>
            </p:cNvSpPr>
            <p:nvPr/>
          </p:nvSpPr>
          <p:spPr bwMode="auto">
            <a:xfrm>
              <a:off x="3530" y="1072"/>
              <a:ext cx="31" cy="18"/>
            </a:xfrm>
            <a:custGeom>
              <a:avLst/>
              <a:gdLst>
                <a:gd name="T0" fmla="*/ 1 w 31"/>
                <a:gd name="T1" fmla="*/ 0 h 36"/>
                <a:gd name="T2" fmla="*/ 0 w 31"/>
                <a:gd name="T3" fmla="*/ 1 h 36"/>
                <a:gd name="T4" fmla="*/ 30 w 31"/>
                <a:gd name="T5" fmla="*/ 1 h 36"/>
                <a:gd name="T6" fmla="*/ 31 w 31"/>
                <a:gd name="T7" fmla="*/ 1 h 36"/>
                <a:gd name="T8" fmla="*/ 1 w 31"/>
                <a:gd name="T9" fmla="*/ 0 h 36"/>
                <a:gd name="T10" fmla="*/ 0 60000 65536"/>
                <a:gd name="T11" fmla="*/ 0 60000 65536"/>
                <a:gd name="T12" fmla="*/ 0 60000 65536"/>
                <a:gd name="T13" fmla="*/ 0 60000 65536"/>
                <a:gd name="T14" fmla="*/ 0 60000 65536"/>
                <a:gd name="T15" fmla="*/ 0 w 31"/>
                <a:gd name="T16" fmla="*/ 0 h 36"/>
                <a:gd name="T17" fmla="*/ 31 w 31"/>
                <a:gd name="T18" fmla="*/ 36 h 36"/>
              </a:gdLst>
              <a:ahLst/>
              <a:cxnLst>
                <a:cxn ang="T10">
                  <a:pos x="T0" y="T1"/>
                </a:cxn>
                <a:cxn ang="T11">
                  <a:pos x="T2" y="T3"/>
                </a:cxn>
                <a:cxn ang="T12">
                  <a:pos x="T4" y="T5"/>
                </a:cxn>
                <a:cxn ang="T13">
                  <a:pos x="T6" y="T7"/>
                </a:cxn>
                <a:cxn ang="T14">
                  <a:pos x="T8" y="T9"/>
                </a:cxn>
              </a:cxnLst>
              <a:rect l="T15" t="T16" r="T17" b="T18"/>
              <a:pathLst>
                <a:path w="31" h="36">
                  <a:moveTo>
                    <a:pt x="1" y="0"/>
                  </a:moveTo>
                  <a:lnTo>
                    <a:pt x="0" y="34"/>
                  </a:lnTo>
                  <a:lnTo>
                    <a:pt x="30" y="36"/>
                  </a:lnTo>
                  <a:lnTo>
                    <a:pt x="31" y="1"/>
                  </a:lnTo>
                  <a:lnTo>
                    <a:pt x="1" y="0"/>
                  </a:lnTo>
                  <a:close/>
                </a:path>
              </a:pathLst>
            </a:custGeom>
            <a:solidFill>
              <a:srgbClr val="000000"/>
            </a:solidFill>
            <a:ln w="9525">
              <a:noFill/>
              <a:round/>
              <a:headEnd/>
              <a:tailEnd/>
            </a:ln>
          </p:spPr>
          <p:txBody>
            <a:bodyPr/>
            <a:lstStyle/>
            <a:p>
              <a:endParaRPr lang="en-US"/>
            </a:p>
          </p:txBody>
        </p:sp>
        <p:sp>
          <p:nvSpPr>
            <p:cNvPr id="28760" name="Freeform 58"/>
            <p:cNvSpPr>
              <a:spLocks/>
            </p:cNvSpPr>
            <p:nvPr/>
          </p:nvSpPr>
          <p:spPr bwMode="auto">
            <a:xfrm>
              <a:off x="3530" y="1025"/>
              <a:ext cx="31" cy="19"/>
            </a:xfrm>
            <a:custGeom>
              <a:avLst/>
              <a:gdLst>
                <a:gd name="T0" fmla="*/ 1 w 31"/>
                <a:gd name="T1" fmla="*/ 0 h 37"/>
                <a:gd name="T2" fmla="*/ 0 w 31"/>
                <a:gd name="T3" fmla="*/ 1 h 37"/>
                <a:gd name="T4" fmla="*/ 30 w 31"/>
                <a:gd name="T5" fmla="*/ 1 h 37"/>
                <a:gd name="T6" fmla="*/ 31 w 31"/>
                <a:gd name="T7" fmla="*/ 1 h 37"/>
                <a:gd name="T8" fmla="*/ 1 w 31"/>
                <a:gd name="T9" fmla="*/ 0 h 37"/>
                <a:gd name="T10" fmla="*/ 0 60000 65536"/>
                <a:gd name="T11" fmla="*/ 0 60000 65536"/>
                <a:gd name="T12" fmla="*/ 0 60000 65536"/>
                <a:gd name="T13" fmla="*/ 0 60000 65536"/>
                <a:gd name="T14" fmla="*/ 0 60000 65536"/>
                <a:gd name="T15" fmla="*/ 0 w 31"/>
                <a:gd name="T16" fmla="*/ 0 h 37"/>
                <a:gd name="T17" fmla="*/ 31 w 31"/>
                <a:gd name="T18" fmla="*/ 37 h 37"/>
              </a:gdLst>
              <a:ahLst/>
              <a:cxnLst>
                <a:cxn ang="T10">
                  <a:pos x="T0" y="T1"/>
                </a:cxn>
                <a:cxn ang="T11">
                  <a:pos x="T2" y="T3"/>
                </a:cxn>
                <a:cxn ang="T12">
                  <a:pos x="T4" y="T5"/>
                </a:cxn>
                <a:cxn ang="T13">
                  <a:pos x="T6" y="T7"/>
                </a:cxn>
                <a:cxn ang="T14">
                  <a:pos x="T8" y="T9"/>
                </a:cxn>
              </a:cxnLst>
              <a:rect l="T15" t="T16" r="T17" b="T18"/>
              <a:pathLst>
                <a:path w="31" h="37">
                  <a:moveTo>
                    <a:pt x="1" y="0"/>
                  </a:moveTo>
                  <a:lnTo>
                    <a:pt x="0" y="35"/>
                  </a:lnTo>
                  <a:lnTo>
                    <a:pt x="30" y="37"/>
                  </a:lnTo>
                  <a:lnTo>
                    <a:pt x="31" y="2"/>
                  </a:lnTo>
                  <a:lnTo>
                    <a:pt x="1" y="0"/>
                  </a:lnTo>
                  <a:close/>
                </a:path>
              </a:pathLst>
            </a:custGeom>
            <a:solidFill>
              <a:srgbClr val="000000"/>
            </a:solidFill>
            <a:ln w="9525">
              <a:noFill/>
              <a:round/>
              <a:headEnd/>
              <a:tailEnd/>
            </a:ln>
          </p:spPr>
          <p:txBody>
            <a:bodyPr/>
            <a:lstStyle/>
            <a:p>
              <a:endParaRPr lang="en-US"/>
            </a:p>
          </p:txBody>
        </p:sp>
        <p:sp>
          <p:nvSpPr>
            <p:cNvPr id="28761" name="Freeform 59"/>
            <p:cNvSpPr>
              <a:spLocks/>
            </p:cNvSpPr>
            <p:nvPr/>
          </p:nvSpPr>
          <p:spPr bwMode="auto">
            <a:xfrm>
              <a:off x="3530" y="970"/>
              <a:ext cx="31" cy="18"/>
            </a:xfrm>
            <a:custGeom>
              <a:avLst/>
              <a:gdLst>
                <a:gd name="T0" fmla="*/ 1 w 31"/>
                <a:gd name="T1" fmla="*/ 0 h 37"/>
                <a:gd name="T2" fmla="*/ 0 w 31"/>
                <a:gd name="T3" fmla="*/ 0 h 37"/>
                <a:gd name="T4" fmla="*/ 30 w 31"/>
                <a:gd name="T5" fmla="*/ 0 h 37"/>
                <a:gd name="T6" fmla="*/ 31 w 31"/>
                <a:gd name="T7" fmla="*/ 0 h 37"/>
                <a:gd name="T8" fmla="*/ 1 w 31"/>
                <a:gd name="T9" fmla="*/ 0 h 37"/>
                <a:gd name="T10" fmla="*/ 0 60000 65536"/>
                <a:gd name="T11" fmla="*/ 0 60000 65536"/>
                <a:gd name="T12" fmla="*/ 0 60000 65536"/>
                <a:gd name="T13" fmla="*/ 0 60000 65536"/>
                <a:gd name="T14" fmla="*/ 0 60000 65536"/>
                <a:gd name="T15" fmla="*/ 0 w 31"/>
                <a:gd name="T16" fmla="*/ 0 h 37"/>
                <a:gd name="T17" fmla="*/ 31 w 31"/>
                <a:gd name="T18" fmla="*/ 37 h 37"/>
              </a:gdLst>
              <a:ahLst/>
              <a:cxnLst>
                <a:cxn ang="T10">
                  <a:pos x="T0" y="T1"/>
                </a:cxn>
                <a:cxn ang="T11">
                  <a:pos x="T2" y="T3"/>
                </a:cxn>
                <a:cxn ang="T12">
                  <a:pos x="T4" y="T5"/>
                </a:cxn>
                <a:cxn ang="T13">
                  <a:pos x="T6" y="T7"/>
                </a:cxn>
                <a:cxn ang="T14">
                  <a:pos x="T8" y="T9"/>
                </a:cxn>
              </a:cxnLst>
              <a:rect l="T15" t="T16" r="T17" b="T18"/>
              <a:pathLst>
                <a:path w="31" h="37">
                  <a:moveTo>
                    <a:pt x="1" y="0"/>
                  </a:moveTo>
                  <a:lnTo>
                    <a:pt x="0" y="35"/>
                  </a:lnTo>
                  <a:lnTo>
                    <a:pt x="30" y="37"/>
                  </a:lnTo>
                  <a:lnTo>
                    <a:pt x="31" y="2"/>
                  </a:lnTo>
                  <a:lnTo>
                    <a:pt x="1" y="0"/>
                  </a:lnTo>
                  <a:close/>
                </a:path>
              </a:pathLst>
            </a:custGeom>
            <a:solidFill>
              <a:srgbClr val="000000"/>
            </a:solidFill>
            <a:ln w="9525">
              <a:noFill/>
              <a:round/>
              <a:headEnd/>
              <a:tailEnd/>
            </a:ln>
          </p:spPr>
          <p:txBody>
            <a:bodyPr/>
            <a:lstStyle/>
            <a:p>
              <a:endParaRPr lang="en-US"/>
            </a:p>
          </p:txBody>
        </p:sp>
        <p:sp>
          <p:nvSpPr>
            <p:cNvPr id="28762" name="Freeform 60"/>
            <p:cNvSpPr>
              <a:spLocks/>
            </p:cNvSpPr>
            <p:nvPr/>
          </p:nvSpPr>
          <p:spPr bwMode="auto">
            <a:xfrm>
              <a:off x="3530" y="923"/>
              <a:ext cx="31" cy="19"/>
            </a:xfrm>
            <a:custGeom>
              <a:avLst/>
              <a:gdLst>
                <a:gd name="T0" fmla="*/ 1 w 31"/>
                <a:gd name="T1" fmla="*/ 0 h 36"/>
                <a:gd name="T2" fmla="*/ 0 w 31"/>
                <a:gd name="T3" fmla="*/ 1 h 36"/>
                <a:gd name="T4" fmla="*/ 30 w 31"/>
                <a:gd name="T5" fmla="*/ 1 h 36"/>
                <a:gd name="T6" fmla="*/ 31 w 31"/>
                <a:gd name="T7" fmla="*/ 1 h 36"/>
                <a:gd name="T8" fmla="*/ 1 w 31"/>
                <a:gd name="T9" fmla="*/ 0 h 36"/>
                <a:gd name="T10" fmla="*/ 0 60000 65536"/>
                <a:gd name="T11" fmla="*/ 0 60000 65536"/>
                <a:gd name="T12" fmla="*/ 0 60000 65536"/>
                <a:gd name="T13" fmla="*/ 0 60000 65536"/>
                <a:gd name="T14" fmla="*/ 0 60000 65536"/>
                <a:gd name="T15" fmla="*/ 0 w 31"/>
                <a:gd name="T16" fmla="*/ 0 h 36"/>
                <a:gd name="T17" fmla="*/ 31 w 31"/>
                <a:gd name="T18" fmla="*/ 36 h 36"/>
              </a:gdLst>
              <a:ahLst/>
              <a:cxnLst>
                <a:cxn ang="T10">
                  <a:pos x="T0" y="T1"/>
                </a:cxn>
                <a:cxn ang="T11">
                  <a:pos x="T2" y="T3"/>
                </a:cxn>
                <a:cxn ang="T12">
                  <a:pos x="T4" y="T5"/>
                </a:cxn>
                <a:cxn ang="T13">
                  <a:pos x="T6" y="T7"/>
                </a:cxn>
                <a:cxn ang="T14">
                  <a:pos x="T8" y="T9"/>
                </a:cxn>
              </a:cxnLst>
              <a:rect l="T15" t="T16" r="T17" b="T18"/>
              <a:pathLst>
                <a:path w="31" h="36">
                  <a:moveTo>
                    <a:pt x="1" y="0"/>
                  </a:moveTo>
                  <a:lnTo>
                    <a:pt x="0" y="34"/>
                  </a:lnTo>
                  <a:lnTo>
                    <a:pt x="30" y="36"/>
                  </a:lnTo>
                  <a:lnTo>
                    <a:pt x="31" y="1"/>
                  </a:lnTo>
                  <a:lnTo>
                    <a:pt x="1" y="0"/>
                  </a:lnTo>
                  <a:close/>
                </a:path>
              </a:pathLst>
            </a:custGeom>
            <a:solidFill>
              <a:srgbClr val="000000"/>
            </a:solidFill>
            <a:ln w="9525">
              <a:noFill/>
              <a:round/>
              <a:headEnd/>
              <a:tailEnd/>
            </a:ln>
          </p:spPr>
          <p:txBody>
            <a:bodyPr/>
            <a:lstStyle/>
            <a:p>
              <a:endParaRPr lang="en-US"/>
            </a:p>
          </p:txBody>
        </p:sp>
        <p:sp>
          <p:nvSpPr>
            <p:cNvPr id="28763" name="Freeform 61"/>
            <p:cNvSpPr>
              <a:spLocks/>
            </p:cNvSpPr>
            <p:nvPr/>
          </p:nvSpPr>
          <p:spPr bwMode="auto">
            <a:xfrm>
              <a:off x="3530" y="878"/>
              <a:ext cx="31" cy="18"/>
            </a:xfrm>
            <a:custGeom>
              <a:avLst/>
              <a:gdLst>
                <a:gd name="T0" fmla="*/ 1 w 31"/>
                <a:gd name="T1" fmla="*/ 0 h 37"/>
                <a:gd name="T2" fmla="*/ 0 w 31"/>
                <a:gd name="T3" fmla="*/ 0 h 37"/>
                <a:gd name="T4" fmla="*/ 30 w 31"/>
                <a:gd name="T5" fmla="*/ 0 h 37"/>
                <a:gd name="T6" fmla="*/ 31 w 31"/>
                <a:gd name="T7" fmla="*/ 0 h 37"/>
                <a:gd name="T8" fmla="*/ 1 w 31"/>
                <a:gd name="T9" fmla="*/ 0 h 37"/>
                <a:gd name="T10" fmla="*/ 0 60000 65536"/>
                <a:gd name="T11" fmla="*/ 0 60000 65536"/>
                <a:gd name="T12" fmla="*/ 0 60000 65536"/>
                <a:gd name="T13" fmla="*/ 0 60000 65536"/>
                <a:gd name="T14" fmla="*/ 0 60000 65536"/>
                <a:gd name="T15" fmla="*/ 0 w 31"/>
                <a:gd name="T16" fmla="*/ 0 h 37"/>
                <a:gd name="T17" fmla="*/ 31 w 31"/>
                <a:gd name="T18" fmla="*/ 37 h 37"/>
              </a:gdLst>
              <a:ahLst/>
              <a:cxnLst>
                <a:cxn ang="T10">
                  <a:pos x="T0" y="T1"/>
                </a:cxn>
                <a:cxn ang="T11">
                  <a:pos x="T2" y="T3"/>
                </a:cxn>
                <a:cxn ang="T12">
                  <a:pos x="T4" y="T5"/>
                </a:cxn>
                <a:cxn ang="T13">
                  <a:pos x="T6" y="T7"/>
                </a:cxn>
                <a:cxn ang="T14">
                  <a:pos x="T8" y="T9"/>
                </a:cxn>
              </a:cxnLst>
              <a:rect l="T15" t="T16" r="T17" b="T18"/>
              <a:pathLst>
                <a:path w="31" h="37">
                  <a:moveTo>
                    <a:pt x="1" y="0"/>
                  </a:moveTo>
                  <a:lnTo>
                    <a:pt x="0" y="35"/>
                  </a:lnTo>
                  <a:lnTo>
                    <a:pt x="30" y="37"/>
                  </a:lnTo>
                  <a:lnTo>
                    <a:pt x="31" y="2"/>
                  </a:lnTo>
                  <a:lnTo>
                    <a:pt x="1" y="0"/>
                  </a:lnTo>
                  <a:close/>
                </a:path>
              </a:pathLst>
            </a:custGeom>
            <a:solidFill>
              <a:srgbClr val="000000"/>
            </a:solidFill>
            <a:ln w="9525">
              <a:noFill/>
              <a:round/>
              <a:headEnd/>
              <a:tailEnd/>
            </a:ln>
          </p:spPr>
          <p:txBody>
            <a:bodyPr/>
            <a:lstStyle/>
            <a:p>
              <a:endParaRPr lang="en-US"/>
            </a:p>
          </p:txBody>
        </p:sp>
        <p:sp>
          <p:nvSpPr>
            <p:cNvPr id="28764" name="Freeform 62"/>
            <p:cNvSpPr>
              <a:spLocks/>
            </p:cNvSpPr>
            <p:nvPr/>
          </p:nvSpPr>
          <p:spPr bwMode="auto">
            <a:xfrm>
              <a:off x="3530" y="831"/>
              <a:ext cx="31" cy="19"/>
            </a:xfrm>
            <a:custGeom>
              <a:avLst/>
              <a:gdLst>
                <a:gd name="T0" fmla="*/ 1 w 31"/>
                <a:gd name="T1" fmla="*/ 0 h 37"/>
                <a:gd name="T2" fmla="*/ 0 w 31"/>
                <a:gd name="T3" fmla="*/ 1 h 37"/>
                <a:gd name="T4" fmla="*/ 30 w 31"/>
                <a:gd name="T5" fmla="*/ 1 h 37"/>
                <a:gd name="T6" fmla="*/ 31 w 31"/>
                <a:gd name="T7" fmla="*/ 1 h 37"/>
                <a:gd name="T8" fmla="*/ 1 w 31"/>
                <a:gd name="T9" fmla="*/ 0 h 37"/>
                <a:gd name="T10" fmla="*/ 0 60000 65536"/>
                <a:gd name="T11" fmla="*/ 0 60000 65536"/>
                <a:gd name="T12" fmla="*/ 0 60000 65536"/>
                <a:gd name="T13" fmla="*/ 0 60000 65536"/>
                <a:gd name="T14" fmla="*/ 0 60000 65536"/>
                <a:gd name="T15" fmla="*/ 0 w 31"/>
                <a:gd name="T16" fmla="*/ 0 h 37"/>
                <a:gd name="T17" fmla="*/ 31 w 31"/>
                <a:gd name="T18" fmla="*/ 37 h 37"/>
              </a:gdLst>
              <a:ahLst/>
              <a:cxnLst>
                <a:cxn ang="T10">
                  <a:pos x="T0" y="T1"/>
                </a:cxn>
                <a:cxn ang="T11">
                  <a:pos x="T2" y="T3"/>
                </a:cxn>
                <a:cxn ang="T12">
                  <a:pos x="T4" y="T5"/>
                </a:cxn>
                <a:cxn ang="T13">
                  <a:pos x="T6" y="T7"/>
                </a:cxn>
                <a:cxn ang="T14">
                  <a:pos x="T8" y="T9"/>
                </a:cxn>
              </a:cxnLst>
              <a:rect l="T15" t="T16" r="T17" b="T18"/>
              <a:pathLst>
                <a:path w="31" h="37">
                  <a:moveTo>
                    <a:pt x="1" y="0"/>
                  </a:moveTo>
                  <a:lnTo>
                    <a:pt x="0" y="35"/>
                  </a:lnTo>
                  <a:lnTo>
                    <a:pt x="30" y="37"/>
                  </a:lnTo>
                  <a:lnTo>
                    <a:pt x="31" y="2"/>
                  </a:lnTo>
                  <a:lnTo>
                    <a:pt x="1" y="0"/>
                  </a:lnTo>
                  <a:close/>
                </a:path>
              </a:pathLst>
            </a:custGeom>
            <a:solidFill>
              <a:srgbClr val="000000"/>
            </a:solidFill>
            <a:ln w="9525">
              <a:noFill/>
              <a:round/>
              <a:headEnd/>
              <a:tailEnd/>
            </a:ln>
          </p:spPr>
          <p:txBody>
            <a:bodyPr/>
            <a:lstStyle/>
            <a:p>
              <a:endParaRPr lang="en-US"/>
            </a:p>
          </p:txBody>
        </p:sp>
        <p:sp>
          <p:nvSpPr>
            <p:cNvPr id="28765" name="Freeform 63"/>
            <p:cNvSpPr>
              <a:spLocks/>
            </p:cNvSpPr>
            <p:nvPr/>
          </p:nvSpPr>
          <p:spPr bwMode="auto">
            <a:xfrm>
              <a:off x="3530" y="785"/>
              <a:ext cx="31" cy="19"/>
            </a:xfrm>
            <a:custGeom>
              <a:avLst/>
              <a:gdLst>
                <a:gd name="T0" fmla="*/ 1 w 31"/>
                <a:gd name="T1" fmla="*/ 0 h 37"/>
                <a:gd name="T2" fmla="*/ 0 w 31"/>
                <a:gd name="T3" fmla="*/ 1 h 37"/>
                <a:gd name="T4" fmla="*/ 30 w 31"/>
                <a:gd name="T5" fmla="*/ 1 h 37"/>
                <a:gd name="T6" fmla="*/ 31 w 31"/>
                <a:gd name="T7" fmla="*/ 1 h 37"/>
                <a:gd name="T8" fmla="*/ 1 w 31"/>
                <a:gd name="T9" fmla="*/ 0 h 37"/>
                <a:gd name="T10" fmla="*/ 0 60000 65536"/>
                <a:gd name="T11" fmla="*/ 0 60000 65536"/>
                <a:gd name="T12" fmla="*/ 0 60000 65536"/>
                <a:gd name="T13" fmla="*/ 0 60000 65536"/>
                <a:gd name="T14" fmla="*/ 0 60000 65536"/>
                <a:gd name="T15" fmla="*/ 0 w 31"/>
                <a:gd name="T16" fmla="*/ 0 h 37"/>
                <a:gd name="T17" fmla="*/ 31 w 31"/>
                <a:gd name="T18" fmla="*/ 37 h 37"/>
              </a:gdLst>
              <a:ahLst/>
              <a:cxnLst>
                <a:cxn ang="T10">
                  <a:pos x="T0" y="T1"/>
                </a:cxn>
                <a:cxn ang="T11">
                  <a:pos x="T2" y="T3"/>
                </a:cxn>
                <a:cxn ang="T12">
                  <a:pos x="T4" y="T5"/>
                </a:cxn>
                <a:cxn ang="T13">
                  <a:pos x="T6" y="T7"/>
                </a:cxn>
                <a:cxn ang="T14">
                  <a:pos x="T8" y="T9"/>
                </a:cxn>
              </a:cxnLst>
              <a:rect l="T15" t="T16" r="T17" b="T18"/>
              <a:pathLst>
                <a:path w="31" h="37">
                  <a:moveTo>
                    <a:pt x="1" y="0"/>
                  </a:moveTo>
                  <a:lnTo>
                    <a:pt x="0" y="35"/>
                  </a:lnTo>
                  <a:lnTo>
                    <a:pt x="30" y="37"/>
                  </a:lnTo>
                  <a:lnTo>
                    <a:pt x="31" y="2"/>
                  </a:lnTo>
                  <a:lnTo>
                    <a:pt x="1" y="0"/>
                  </a:lnTo>
                  <a:close/>
                </a:path>
              </a:pathLst>
            </a:custGeom>
            <a:solidFill>
              <a:srgbClr val="000000"/>
            </a:solidFill>
            <a:ln w="9525">
              <a:noFill/>
              <a:round/>
              <a:headEnd/>
              <a:tailEnd/>
            </a:ln>
          </p:spPr>
          <p:txBody>
            <a:bodyPr/>
            <a:lstStyle/>
            <a:p>
              <a:endParaRPr lang="en-US"/>
            </a:p>
          </p:txBody>
        </p:sp>
        <p:sp>
          <p:nvSpPr>
            <p:cNvPr id="28766" name="Freeform 64"/>
            <p:cNvSpPr>
              <a:spLocks/>
            </p:cNvSpPr>
            <p:nvPr/>
          </p:nvSpPr>
          <p:spPr bwMode="auto">
            <a:xfrm>
              <a:off x="3530" y="739"/>
              <a:ext cx="31" cy="18"/>
            </a:xfrm>
            <a:custGeom>
              <a:avLst/>
              <a:gdLst>
                <a:gd name="T0" fmla="*/ 1 w 31"/>
                <a:gd name="T1" fmla="*/ 0 h 37"/>
                <a:gd name="T2" fmla="*/ 0 w 31"/>
                <a:gd name="T3" fmla="*/ 0 h 37"/>
                <a:gd name="T4" fmla="*/ 30 w 31"/>
                <a:gd name="T5" fmla="*/ 0 h 37"/>
                <a:gd name="T6" fmla="*/ 31 w 31"/>
                <a:gd name="T7" fmla="*/ 0 h 37"/>
                <a:gd name="T8" fmla="*/ 1 w 31"/>
                <a:gd name="T9" fmla="*/ 0 h 37"/>
                <a:gd name="T10" fmla="*/ 0 60000 65536"/>
                <a:gd name="T11" fmla="*/ 0 60000 65536"/>
                <a:gd name="T12" fmla="*/ 0 60000 65536"/>
                <a:gd name="T13" fmla="*/ 0 60000 65536"/>
                <a:gd name="T14" fmla="*/ 0 60000 65536"/>
                <a:gd name="T15" fmla="*/ 0 w 31"/>
                <a:gd name="T16" fmla="*/ 0 h 37"/>
                <a:gd name="T17" fmla="*/ 31 w 31"/>
                <a:gd name="T18" fmla="*/ 37 h 37"/>
              </a:gdLst>
              <a:ahLst/>
              <a:cxnLst>
                <a:cxn ang="T10">
                  <a:pos x="T0" y="T1"/>
                </a:cxn>
                <a:cxn ang="T11">
                  <a:pos x="T2" y="T3"/>
                </a:cxn>
                <a:cxn ang="T12">
                  <a:pos x="T4" y="T5"/>
                </a:cxn>
                <a:cxn ang="T13">
                  <a:pos x="T6" y="T7"/>
                </a:cxn>
                <a:cxn ang="T14">
                  <a:pos x="T8" y="T9"/>
                </a:cxn>
              </a:cxnLst>
              <a:rect l="T15" t="T16" r="T17" b="T18"/>
              <a:pathLst>
                <a:path w="31" h="37">
                  <a:moveTo>
                    <a:pt x="1" y="0"/>
                  </a:moveTo>
                  <a:lnTo>
                    <a:pt x="0" y="35"/>
                  </a:lnTo>
                  <a:lnTo>
                    <a:pt x="30" y="37"/>
                  </a:lnTo>
                  <a:lnTo>
                    <a:pt x="31" y="2"/>
                  </a:lnTo>
                  <a:lnTo>
                    <a:pt x="1" y="0"/>
                  </a:lnTo>
                  <a:close/>
                </a:path>
              </a:pathLst>
            </a:custGeom>
            <a:solidFill>
              <a:srgbClr val="000000"/>
            </a:solidFill>
            <a:ln w="9525">
              <a:noFill/>
              <a:round/>
              <a:headEnd/>
              <a:tailEnd/>
            </a:ln>
          </p:spPr>
          <p:txBody>
            <a:bodyPr/>
            <a:lstStyle/>
            <a:p>
              <a:endParaRPr lang="en-US"/>
            </a:p>
          </p:txBody>
        </p:sp>
        <p:sp>
          <p:nvSpPr>
            <p:cNvPr id="28767" name="Freeform 65"/>
            <p:cNvSpPr>
              <a:spLocks/>
            </p:cNvSpPr>
            <p:nvPr/>
          </p:nvSpPr>
          <p:spPr bwMode="auto">
            <a:xfrm>
              <a:off x="3530" y="693"/>
              <a:ext cx="31" cy="19"/>
            </a:xfrm>
            <a:custGeom>
              <a:avLst/>
              <a:gdLst>
                <a:gd name="T0" fmla="*/ 1 w 31"/>
                <a:gd name="T1" fmla="*/ 0 h 37"/>
                <a:gd name="T2" fmla="*/ 0 w 31"/>
                <a:gd name="T3" fmla="*/ 1 h 37"/>
                <a:gd name="T4" fmla="*/ 30 w 31"/>
                <a:gd name="T5" fmla="*/ 1 h 37"/>
                <a:gd name="T6" fmla="*/ 31 w 31"/>
                <a:gd name="T7" fmla="*/ 1 h 37"/>
                <a:gd name="T8" fmla="*/ 1 w 31"/>
                <a:gd name="T9" fmla="*/ 0 h 37"/>
                <a:gd name="T10" fmla="*/ 0 60000 65536"/>
                <a:gd name="T11" fmla="*/ 0 60000 65536"/>
                <a:gd name="T12" fmla="*/ 0 60000 65536"/>
                <a:gd name="T13" fmla="*/ 0 60000 65536"/>
                <a:gd name="T14" fmla="*/ 0 60000 65536"/>
                <a:gd name="T15" fmla="*/ 0 w 31"/>
                <a:gd name="T16" fmla="*/ 0 h 37"/>
                <a:gd name="T17" fmla="*/ 31 w 31"/>
                <a:gd name="T18" fmla="*/ 37 h 37"/>
              </a:gdLst>
              <a:ahLst/>
              <a:cxnLst>
                <a:cxn ang="T10">
                  <a:pos x="T0" y="T1"/>
                </a:cxn>
                <a:cxn ang="T11">
                  <a:pos x="T2" y="T3"/>
                </a:cxn>
                <a:cxn ang="T12">
                  <a:pos x="T4" y="T5"/>
                </a:cxn>
                <a:cxn ang="T13">
                  <a:pos x="T6" y="T7"/>
                </a:cxn>
                <a:cxn ang="T14">
                  <a:pos x="T8" y="T9"/>
                </a:cxn>
              </a:cxnLst>
              <a:rect l="T15" t="T16" r="T17" b="T18"/>
              <a:pathLst>
                <a:path w="31" h="37">
                  <a:moveTo>
                    <a:pt x="1" y="0"/>
                  </a:moveTo>
                  <a:lnTo>
                    <a:pt x="0" y="35"/>
                  </a:lnTo>
                  <a:lnTo>
                    <a:pt x="30" y="37"/>
                  </a:lnTo>
                  <a:lnTo>
                    <a:pt x="31" y="2"/>
                  </a:lnTo>
                  <a:lnTo>
                    <a:pt x="1" y="0"/>
                  </a:lnTo>
                  <a:close/>
                </a:path>
              </a:pathLst>
            </a:custGeom>
            <a:solidFill>
              <a:srgbClr val="000000"/>
            </a:solidFill>
            <a:ln w="9525">
              <a:noFill/>
              <a:round/>
              <a:headEnd/>
              <a:tailEnd/>
            </a:ln>
          </p:spPr>
          <p:txBody>
            <a:bodyPr/>
            <a:lstStyle/>
            <a:p>
              <a:endParaRPr lang="en-US"/>
            </a:p>
          </p:txBody>
        </p:sp>
        <p:sp>
          <p:nvSpPr>
            <p:cNvPr id="28768" name="Freeform 66"/>
            <p:cNvSpPr>
              <a:spLocks/>
            </p:cNvSpPr>
            <p:nvPr/>
          </p:nvSpPr>
          <p:spPr bwMode="auto">
            <a:xfrm>
              <a:off x="3530" y="647"/>
              <a:ext cx="31" cy="18"/>
            </a:xfrm>
            <a:custGeom>
              <a:avLst/>
              <a:gdLst>
                <a:gd name="T0" fmla="*/ 1 w 31"/>
                <a:gd name="T1" fmla="*/ 0 h 37"/>
                <a:gd name="T2" fmla="*/ 0 w 31"/>
                <a:gd name="T3" fmla="*/ 0 h 37"/>
                <a:gd name="T4" fmla="*/ 30 w 31"/>
                <a:gd name="T5" fmla="*/ 0 h 37"/>
                <a:gd name="T6" fmla="*/ 31 w 31"/>
                <a:gd name="T7" fmla="*/ 0 h 37"/>
                <a:gd name="T8" fmla="*/ 1 w 31"/>
                <a:gd name="T9" fmla="*/ 0 h 37"/>
                <a:gd name="T10" fmla="*/ 0 60000 65536"/>
                <a:gd name="T11" fmla="*/ 0 60000 65536"/>
                <a:gd name="T12" fmla="*/ 0 60000 65536"/>
                <a:gd name="T13" fmla="*/ 0 60000 65536"/>
                <a:gd name="T14" fmla="*/ 0 60000 65536"/>
                <a:gd name="T15" fmla="*/ 0 w 31"/>
                <a:gd name="T16" fmla="*/ 0 h 37"/>
                <a:gd name="T17" fmla="*/ 31 w 31"/>
                <a:gd name="T18" fmla="*/ 37 h 37"/>
              </a:gdLst>
              <a:ahLst/>
              <a:cxnLst>
                <a:cxn ang="T10">
                  <a:pos x="T0" y="T1"/>
                </a:cxn>
                <a:cxn ang="T11">
                  <a:pos x="T2" y="T3"/>
                </a:cxn>
                <a:cxn ang="T12">
                  <a:pos x="T4" y="T5"/>
                </a:cxn>
                <a:cxn ang="T13">
                  <a:pos x="T6" y="T7"/>
                </a:cxn>
                <a:cxn ang="T14">
                  <a:pos x="T8" y="T9"/>
                </a:cxn>
              </a:cxnLst>
              <a:rect l="T15" t="T16" r="T17" b="T18"/>
              <a:pathLst>
                <a:path w="31" h="37">
                  <a:moveTo>
                    <a:pt x="1" y="0"/>
                  </a:moveTo>
                  <a:lnTo>
                    <a:pt x="0" y="35"/>
                  </a:lnTo>
                  <a:lnTo>
                    <a:pt x="30" y="37"/>
                  </a:lnTo>
                  <a:lnTo>
                    <a:pt x="31" y="2"/>
                  </a:lnTo>
                  <a:lnTo>
                    <a:pt x="1" y="0"/>
                  </a:lnTo>
                  <a:close/>
                </a:path>
              </a:pathLst>
            </a:custGeom>
            <a:solidFill>
              <a:srgbClr val="000000"/>
            </a:solidFill>
            <a:ln w="9525">
              <a:noFill/>
              <a:round/>
              <a:headEnd/>
              <a:tailEnd/>
            </a:ln>
          </p:spPr>
          <p:txBody>
            <a:bodyPr/>
            <a:lstStyle/>
            <a:p>
              <a:endParaRPr lang="en-US"/>
            </a:p>
          </p:txBody>
        </p:sp>
        <p:sp>
          <p:nvSpPr>
            <p:cNvPr id="28769" name="Freeform 67"/>
            <p:cNvSpPr>
              <a:spLocks/>
            </p:cNvSpPr>
            <p:nvPr/>
          </p:nvSpPr>
          <p:spPr bwMode="auto">
            <a:xfrm>
              <a:off x="3530" y="601"/>
              <a:ext cx="31" cy="18"/>
            </a:xfrm>
            <a:custGeom>
              <a:avLst/>
              <a:gdLst>
                <a:gd name="T0" fmla="*/ 1 w 31"/>
                <a:gd name="T1" fmla="*/ 0 h 37"/>
                <a:gd name="T2" fmla="*/ 0 w 31"/>
                <a:gd name="T3" fmla="*/ 0 h 37"/>
                <a:gd name="T4" fmla="*/ 30 w 31"/>
                <a:gd name="T5" fmla="*/ 0 h 37"/>
                <a:gd name="T6" fmla="*/ 31 w 31"/>
                <a:gd name="T7" fmla="*/ 0 h 37"/>
                <a:gd name="T8" fmla="*/ 1 w 31"/>
                <a:gd name="T9" fmla="*/ 0 h 37"/>
                <a:gd name="T10" fmla="*/ 0 60000 65536"/>
                <a:gd name="T11" fmla="*/ 0 60000 65536"/>
                <a:gd name="T12" fmla="*/ 0 60000 65536"/>
                <a:gd name="T13" fmla="*/ 0 60000 65536"/>
                <a:gd name="T14" fmla="*/ 0 60000 65536"/>
                <a:gd name="T15" fmla="*/ 0 w 31"/>
                <a:gd name="T16" fmla="*/ 0 h 37"/>
                <a:gd name="T17" fmla="*/ 31 w 31"/>
                <a:gd name="T18" fmla="*/ 37 h 37"/>
              </a:gdLst>
              <a:ahLst/>
              <a:cxnLst>
                <a:cxn ang="T10">
                  <a:pos x="T0" y="T1"/>
                </a:cxn>
                <a:cxn ang="T11">
                  <a:pos x="T2" y="T3"/>
                </a:cxn>
                <a:cxn ang="T12">
                  <a:pos x="T4" y="T5"/>
                </a:cxn>
                <a:cxn ang="T13">
                  <a:pos x="T6" y="T7"/>
                </a:cxn>
                <a:cxn ang="T14">
                  <a:pos x="T8" y="T9"/>
                </a:cxn>
              </a:cxnLst>
              <a:rect l="T15" t="T16" r="T17" b="T18"/>
              <a:pathLst>
                <a:path w="31" h="37">
                  <a:moveTo>
                    <a:pt x="1" y="0"/>
                  </a:moveTo>
                  <a:lnTo>
                    <a:pt x="0" y="35"/>
                  </a:lnTo>
                  <a:lnTo>
                    <a:pt x="30" y="37"/>
                  </a:lnTo>
                  <a:lnTo>
                    <a:pt x="31" y="2"/>
                  </a:lnTo>
                  <a:lnTo>
                    <a:pt x="1" y="0"/>
                  </a:lnTo>
                  <a:close/>
                </a:path>
              </a:pathLst>
            </a:custGeom>
            <a:solidFill>
              <a:srgbClr val="000000"/>
            </a:solidFill>
            <a:ln w="9525">
              <a:noFill/>
              <a:round/>
              <a:headEnd/>
              <a:tailEnd/>
            </a:ln>
          </p:spPr>
          <p:txBody>
            <a:bodyPr/>
            <a:lstStyle/>
            <a:p>
              <a:endParaRPr lang="en-US"/>
            </a:p>
          </p:txBody>
        </p:sp>
        <p:sp>
          <p:nvSpPr>
            <p:cNvPr id="28770" name="Freeform 68"/>
            <p:cNvSpPr>
              <a:spLocks/>
            </p:cNvSpPr>
            <p:nvPr/>
          </p:nvSpPr>
          <p:spPr bwMode="auto">
            <a:xfrm>
              <a:off x="3490" y="2936"/>
              <a:ext cx="40" cy="19"/>
            </a:xfrm>
            <a:custGeom>
              <a:avLst/>
              <a:gdLst>
                <a:gd name="T0" fmla="*/ 0 w 40"/>
                <a:gd name="T1" fmla="*/ 0 h 36"/>
                <a:gd name="T2" fmla="*/ 0 w 40"/>
                <a:gd name="T3" fmla="*/ 1 h 36"/>
                <a:gd name="T4" fmla="*/ 40 w 40"/>
                <a:gd name="T5" fmla="*/ 1 h 36"/>
                <a:gd name="T6" fmla="*/ 40 w 40"/>
                <a:gd name="T7" fmla="*/ 1 h 36"/>
                <a:gd name="T8" fmla="*/ 0 w 40"/>
                <a:gd name="T9" fmla="*/ 0 h 36"/>
                <a:gd name="T10" fmla="*/ 0 60000 65536"/>
                <a:gd name="T11" fmla="*/ 0 60000 65536"/>
                <a:gd name="T12" fmla="*/ 0 60000 65536"/>
                <a:gd name="T13" fmla="*/ 0 60000 65536"/>
                <a:gd name="T14" fmla="*/ 0 60000 65536"/>
                <a:gd name="T15" fmla="*/ 0 w 40"/>
                <a:gd name="T16" fmla="*/ 0 h 36"/>
                <a:gd name="T17" fmla="*/ 40 w 40"/>
                <a:gd name="T18" fmla="*/ 36 h 36"/>
              </a:gdLst>
              <a:ahLst/>
              <a:cxnLst>
                <a:cxn ang="T10">
                  <a:pos x="T0" y="T1"/>
                </a:cxn>
                <a:cxn ang="T11">
                  <a:pos x="T2" y="T3"/>
                </a:cxn>
                <a:cxn ang="T12">
                  <a:pos x="T4" y="T5"/>
                </a:cxn>
                <a:cxn ang="T13">
                  <a:pos x="T6" y="T7"/>
                </a:cxn>
                <a:cxn ang="T14">
                  <a:pos x="T8" y="T9"/>
                </a:cxn>
              </a:cxnLst>
              <a:rect l="T15" t="T16" r="T17" b="T18"/>
              <a:pathLst>
                <a:path w="40" h="36">
                  <a:moveTo>
                    <a:pt x="0" y="0"/>
                  </a:moveTo>
                  <a:lnTo>
                    <a:pt x="0" y="34"/>
                  </a:lnTo>
                  <a:lnTo>
                    <a:pt x="40" y="36"/>
                  </a:lnTo>
                  <a:lnTo>
                    <a:pt x="40" y="1"/>
                  </a:lnTo>
                  <a:lnTo>
                    <a:pt x="0" y="0"/>
                  </a:lnTo>
                  <a:close/>
                </a:path>
              </a:pathLst>
            </a:custGeom>
            <a:solidFill>
              <a:srgbClr val="000000"/>
            </a:solidFill>
            <a:ln w="9525">
              <a:noFill/>
              <a:round/>
              <a:headEnd/>
              <a:tailEnd/>
            </a:ln>
          </p:spPr>
          <p:txBody>
            <a:bodyPr/>
            <a:lstStyle/>
            <a:p>
              <a:endParaRPr lang="en-US"/>
            </a:p>
          </p:txBody>
        </p:sp>
        <p:sp>
          <p:nvSpPr>
            <p:cNvPr id="28771" name="Freeform 69"/>
            <p:cNvSpPr>
              <a:spLocks/>
            </p:cNvSpPr>
            <p:nvPr/>
          </p:nvSpPr>
          <p:spPr bwMode="auto">
            <a:xfrm>
              <a:off x="3490" y="2705"/>
              <a:ext cx="40" cy="19"/>
            </a:xfrm>
            <a:custGeom>
              <a:avLst/>
              <a:gdLst>
                <a:gd name="T0" fmla="*/ 0 w 40"/>
                <a:gd name="T1" fmla="*/ 0 h 36"/>
                <a:gd name="T2" fmla="*/ 0 w 40"/>
                <a:gd name="T3" fmla="*/ 1 h 36"/>
                <a:gd name="T4" fmla="*/ 40 w 40"/>
                <a:gd name="T5" fmla="*/ 1 h 36"/>
                <a:gd name="T6" fmla="*/ 40 w 40"/>
                <a:gd name="T7" fmla="*/ 1 h 36"/>
                <a:gd name="T8" fmla="*/ 0 w 40"/>
                <a:gd name="T9" fmla="*/ 0 h 36"/>
                <a:gd name="T10" fmla="*/ 0 60000 65536"/>
                <a:gd name="T11" fmla="*/ 0 60000 65536"/>
                <a:gd name="T12" fmla="*/ 0 60000 65536"/>
                <a:gd name="T13" fmla="*/ 0 60000 65536"/>
                <a:gd name="T14" fmla="*/ 0 60000 65536"/>
                <a:gd name="T15" fmla="*/ 0 w 40"/>
                <a:gd name="T16" fmla="*/ 0 h 36"/>
                <a:gd name="T17" fmla="*/ 40 w 40"/>
                <a:gd name="T18" fmla="*/ 36 h 36"/>
              </a:gdLst>
              <a:ahLst/>
              <a:cxnLst>
                <a:cxn ang="T10">
                  <a:pos x="T0" y="T1"/>
                </a:cxn>
                <a:cxn ang="T11">
                  <a:pos x="T2" y="T3"/>
                </a:cxn>
                <a:cxn ang="T12">
                  <a:pos x="T4" y="T5"/>
                </a:cxn>
                <a:cxn ang="T13">
                  <a:pos x="T6" y="T7"/>
                </a:cxn>
                <a:cxn ang="T14">
                  <a:pos x="T8" y="T9"/>
                </a:cxn>
              </a:cxnLst>
              <a:rect l="T15" t="T16" r="T17" b="T18"/>
              <a:pathLst>
                <a:path w="40" h="36">
                  <a:moveTo>
                    <a:pt x="0" y="0"/>
                  </a:moveTo>
                  <a:lnTo>
                    <a:pt x="0" y="34"/>
                  </a:lnTo>
                  <a:lnTo>
                    <a:pt x="40" y="36"/>
                  </a:lnTo>
                  <a:lnTo>
                    <a:pt x="40" y="1"/>
                  </a:lnTo>
                  <a:lnTo>
                    <a:pt x="0" y="0"/>
                  </a:lnTo>
                  <a:close/>
                </a:path>
              </a:pathLst>
            </a:custGeom>
            <a:solidFill>
              <a:srgbClr val="000000"/>
            </a:solidFill>
            <a:ln w="9525">
              <a:noFill/>
              <a:round/>
              <a:headEnd/>
              <a:tailEnd/>
            </a:ln>
          </p:spPr>
          <p:txBody>
            <a:bodyPr/>
            <a:lstStyle/>
            <a:p>
              <a:endParaRPr lang="en-US"/>
            </a:p>
          </p:txBody>
        </p:sp>
        <p:sp>
          <p:nvSpPr>
            <p:cNvPr id="28772" name="Freeform 70"/>
            <p:cNvSpPr>
              <a:spLocks/>
            </p:cNvSpPr>
            <p:nvPr/>
          </p:nvSpPr>
          <p:spPr bwMode="auto">
            <a:xfrm>
              <a:off x="3490" y="2466"/>
              <a:ext cx="40" cy="18"/>
            </a:xfrm>
            <a:custGeom>
              <a:avLst/>
              <a:gdLst>
                <a:gd name="T0" fmla="*/ 0 w 40"/>
                <a:gd name="T1" fmla="*/ 0 h 37"/>
                <a:gd name="T2" fmla="*/ 0 w 40"/>
                <a:gd name="T3" fmla="*/ 0 h 37"/>
                <a:gd name="T4" fmla="*/ 40 w 40"/>
                <a:gd name="T5" fmla="*/ 0 h 37"/>
                <a:gd name="T6" fmla="*/ 40 w 40"/>
                <a:gd name="T7" fmla="*/ 0 h 37"/>
                <a:gd name="T8" fmla="*/ 0 w 40"/>
                <a:gd name="T9" fmla="*/ 0 h 37"/>
                <a:gd name="T10" fmla="*/ 0 60000 65536"/>
                <a:gd name="T11" fmla="*/ 0 60000 65536"/>
                <a:gd name="T12" fmla="*/ 0 60000 65536"/>
                <a:gd name="T13" fmla="*/ 0 60000 65536"/>
                <a:gd name="T14" fmla="*/ 0 60000 65536"/>
                <a:gd name="T15" fmla="*/ 0 w 40"/>
                <a:gd name="T16" fmla="*/ 0 h 37"/>
                <a:gd name="T17" fmla="*/ 40 w 40"/>
                <a:gd name="T18" fmla="*/ 37 h 37"/>
              </a:gdLst>
              <a:ahLst/>
              <a:cxnLst>
                <a:cxn ang="T10">
                  <a:pos x="T0" y="T1"/>
                </a:cxn>
                <a:cxn ang="T11">
                  <a:pos x="T2" y="T3"/>
                </a:cxn>
                <a:cxn ang="T12">
                  <a:pos x="T4" y="T5"/>
                </a:cxn>
                <a:cxn ang="T13">
                  <a:pos x="T6" y="T7"/>
                </a:cxn>
                <a:cxn ang="T14">
                  <a:pos x="T8" y="T9"/>
                </a:cxn>
              </a:cxnLst>
              <a:rect l="T15" t="T16" r="T17" b="T18"/>
              <a:pathLst>
                <a:path w="40" h="37">
                  <a:moveTo>
                    <a:pt x="0" y="0"/>
                  </a:moveTo>
                  <a:lnTo>
                    <a:pt x="0" y="35"/>
                  </a:lnTo>
                  <a:lnTo>
                    <a:pt x="40" y="37"/>
                  </a:lnTo>
                  <a:lnTo>
                    <a:pt x="40" y="2"/>
                  </a:lnTo>
                  <a:lnTo>
                    <a:pt x="0" y="0"/>
                  </a:lnTo>
                  <a:close/>
                </a:path>
              </a:pathLst>
            </a:custGeom>
            <a:solidFill>
              <a:srgbClr val="000000"/>
            </a:solidFill>
            <a:ln w="9525">
              <a:noFill/>
              <a:round/>
              <a:headEnd/>
              <a:tailEnd/>
            </a:ln>
          </p:spPr>
          <p:txBody>
            <a:bodyPr/>
            <a:lstStyle/>
            <a:p>
              <a:endParaRPr lang="en-US"/>
            </a:p>
          </p:txBody>
        </p:sp>
        <p:sp>
          <p:nvSpPr>
            <p:cNvPr id="28773" name="Freeform 71"/>
            <p:cNvSpPr>
              <a:spLocks/>
            </p:cNvSpPr>
            <p:nvPr/>
          </p:nvSpPr>
          <p:spPr bwMode="auto">
            <a:xfrm>
              <a:off x="3490" y="2235"/>
              <a:ext cx="40" cy="18"/>
            </a:xfrm>
            <a:custGeom>
              <a:avLst/>
              <a:gdLst>
                <a:gd name="T0" fmla="*/ 0 w 40"/>
                <a:gd name="T1" fmla="*/ 0 h 37"/>
                <a:gd name="T2" fmla="*/ 0 w 40"/>
                <a:gd name="T3" fmla="*/ 0 h 37"/>
                <a:gd name="T4" fmla="*/ 40 w 40"/>
                <a:gd name="T5" fmla="*/ 0 h 37"/>
                <a:gd name="T6" fmla="*/ 40 w 40"/>
                <a:gd name="T7" fmla="*/ 0 h 37"/>
                <a:gd name="T8" fmla="*/ 0 w 40"/>
                <a:gd name="T9" fmla="*/ 0 h 37"/>
                <a:gd name="T10" fmla="*/ 0 60000 65536"/>
                <a:gd name="T11" fmla="*/ 0 60000 65536"/>
                <a:gd name="T12" fmla="*/ 0 60000 65536"/>
                <a:gd name="T13" fmla="*/ 0 60000 65536"/>
                <a:gd name="T14" fmla="*/ 0 60000 65536"/>
                <a:gd name="T15" fmla="*/ 0 w 40"/>
                <a:gd name="T16" fmla="*/ 0 h 37"/>
                <a:gd name="T17" fmla="*/ 40 w 40"/>
                <a:gd name="T18" fmla="*/ 37 h 37"/>
              </a:gdLst>
              <a:ahLst/>
              <a:cxnLst>
                <a:cxn ang="T10">
                  <a:pos x="T0" y="T1"/>
                </a:cxn>
                <a:cxn ang="T11">
                  <a:pos x="T2" y="T3"/>
                </a:cxn>
                <a:cxn ang="T12">
                  <a:pos x="T4" y="T5"/>
                </a:cxn>
                <a:cxn ang="T13">
                  <a:pos x="T6" y="T7"/>
                </a:cxn>
                <a:cxn ang="T14">
                  <a:pos x="T8" y="T9"/>
                </a:cxn>
              </a:cxnLst>
              <a:rect l="T15" t="T16" r="T17" b="T18"/>
              <a:pathLst>
                <a:path w="40" h="37">
                  <a:moveTo>
                    <a:pt x="0" y="0"/>
                  </a:moveTo>
                  <a:lnTo>
                    <a:pt x="0" y="35"/>
                  </a:lnTo>
                  <a:lnTo>
                    <a:pt x="40" y="37"/>
                  </a:lnTo>
                  <a:lnTo>
                    <a:pt x="40" y="2"/>
                  </a:lnTo>
                  <a:lnTo>
                    <a:pt x="0" y="0"/>
                  </a:lnTo>
                  <a:close/>
                </a:path>
              </a:pathLst>
            </a:custGeom>
            <a:solidFill>
              <a:srgbClr val="000000"/>
            </a:solidFill>
            <a:ln w="9525">
              <a:noFill/>
              <a:round/>
              <a:headEnd/>
              <a:tailEnd/>
            </a:ln>
          </p:spPr>
          <p:txBody>
            <a:bodyPr/>
            <a:lstStyle/>
            <a:p>
              <a:endParaRPr lang="en-US"/>
            </a:p>
          </p:txBody>
        </p:sp>
        <p:sp>
          <p:nvSpPr>
            <p:cNvPr id="28774" name="Freeform 72"/>
            <p:cNvSpPr>
              <a:spLocks/>
            </p:cNvSpPr>
            <p:nvPr/>
          </p:nvSpPr>
          <p:spPr bwMode="auto">
            <a:xfrm>
              <a:off x="3490" y="2004"/>
              <a:ext cx="40" cy="18"/>
            </a:xfrm>
            <a:custGeom>
              <a:avLst/>
              <a:gdLst>
                <a:gd name="T0" fmla="*/ 0 w 40"/>
                <a:gd name="T1" fmla="*/ 0 h 37"/>
                <a:gd name="T2" fmla="*/ 0 w 40"/>
                <a:gd name="T3" fmla="*/ 0 h 37"/>
                <a:gd name="T4" fmla="*/ 40 w 40"/>
                <a:gd name="T5" fmla="*/ 0 h 37"/>
                <a:gd name="T6" fmla="*/ 40 w 40"/>
                <a:gd name="T7" fmla="*/ 0 h 37"/>
                <a:gd name="T8" fmla="*/ 0 w 40"/>
                <a:gd name="T9" fmla="*/ 0 h 37"/>
                <a:gd name="T10" fmla="*/ 0 60000 65536"/>
                <a:gd name="T11" fmla="*/ 0 60000 65536"/>
                <a:gd name="T12" fmla="*/ 0 60000 65536"/>
                <a:gd name="T13" fmla="*/ 0 60000 65536"/>
                <a:gd name="T14" fmla="*/ 0 60000 65536"/>
                <a:gd name="T15" fmla="*/ 0 w 40"/>
                <a:gd name="T16" fmla="*/ 0 h 37"/>
                <a:gd name="T17" fmla="*/ 40 w 40"/>
                <a:gd name="T18" fmla="*/ 37 h 37"/>
              </a:gdLst>
              <a:ahLst/>
              <a:cxnLst>
                <a:cxn ang="T10">
                  <a:pos x="T0" y="T1"/>
                </a:cxn>
                <a:cxn ang="T11">
                  <a:pos x="T2" y="T3"/>
                </a:cxn>
                <a:cxn ang="T12">
                  <a:pos x="T4" y="T5"/>
                </a:cxn>
                <a:cxn ang="T13">
                  <a:pos x="T6" y="T7"/>
                </a:cxn>
                <a:cxn ang="T14">
                  <a:pos x="T8" y="T9"/>
                </a:cxn>
              </a:cxnLst>
              <a:rect l="T15" t="T16" r="T17" b="T18"/>
              <a:pathLst>
                <a:path w="40" h="37">
                  <a:moveTo>
                    <a:pt x="0" y="0"/>
                  </a:moveTo>
                  <a:lnTo>
                    <a:pt x="0" y="35"/>
                  </a:lnTo>
                  <a:lnTo>
                    <a:pt x="40" y="37"/>
                  </a:lnTo>
                  <a:lnTo>
                    <a:pt x="40" y="2"/>
                  </a:lnTo>
                  <a:lnTo>
                    <a:pt x="0" y="0"/>
                  </a:lnTo>
                  <a:close/>
                </a:path>
              </a:pathLst>
            </a:custGeom>
            <a:solidFill>
              <a:srgbClr val="000000"/>
            </a:solidFill>
            <a:ln w="9525">
              <a:noFill/>
              <a:round/>
              <a:headEnd/>
              <a:tailEnd/>
            </a:ln>
          </p:spPr>
          <p:txBody>
            <a:bodyPr/>
            <a:lstStyle/>
            <a:p>
              <a:endParaRPr lang="en-US"/>
            </a:p>
          </p:txBody>
        </p:sp>
        <p:sp>
          <p:nvSpPr>
            <p:cNvPr id="28775" name="Freeform 73"/>
            <p:cNvSpPr>
              <a:spLocks/>
            </p:cNvSpPr>
            <p:nvPr/>
          </p:nvSpPr>
          <p:spPr bwMode="auto">
            <a:xfrm>
              <a:off x="3490" y="1773"/>
              <a:ext cx="40" cy="18"/>
            </a:xfrm>
            <a:custGeom>
              <a:avLst/>
              <a:gdLst>
                <a:gd name="T0" fmla="*/ 0 w 40"/>
                <a:gd name="T1" fmla="*/ 0 h 37"/>
                <a:gd name="T2" fmla="*/ 0 w 40"/>
                <a:gd name="T3" fmla="*/ 0 h 37"/>
                <a:gd name="T4" fmla="*/ 40 w 40"/>
                <a:gd name="T5" fmla="*/ 0 h 37"/>
                <a:gd name="T6" fmla="*/ 40 w 40"/>
                <a:gd name="T7" fmla="*/ 0 h 37"/>
                <a:gd name="T8" fmla="*/ 0 w 40"/>
                <a:gd name="T9" fmla="*/ 0 h 37"/>
                <a:gd name="T10" fmla="*/ 0 60000 65536"/>
                <a:gd name="T11" fmla="*/ 0 60000 65536"/>
                <a:gd name="T12" fmla="*/ 0 60000 65536"/>
                <a:gd name="T13" fmla="*/ 0 60000 65536"/>
                <a:gd name="T14" fmla="*/ 0 60000 65536"/>
                <a:gd name="T15" fmla="*/ 0 w 40"/>
                <a:gd name="T16" fmla="*/ 0 h 37"/>
                <a:gd name="T17" fmla="*/ 40 w 40"/>
                <a:gd name="T18" fmla="*/ 37 h 37"/>
              </a:gdLst>
              <a:ahLst/>
              <a:cxnLst>
                <a:cxn ang="T10">
                  <a:pos x="T0" y="T1"/>
                </a:cxn>
                <a:cxn ang="T11">
                  <a:pos x="T2" y="T3"/>
                </a:cxn>
                <a:cxn ang="T12">
                  <a:pos x="T4" y="T5"/>
                </a:cxn>
                <a:cxn ang="T13">
                  <a:pos x="T6" y="T7"/>
                </a:cxn>
                <a:cxn ang="T14">
                  <a:pos x="T8" y="T9"/>
                </a:cxn>
              </a:cxnLst>
              <a:rect l="T15" t="T16" r="T17" b="T18"/>
              <a:pathLst>
                <a:path w="40" h="37">
                  <a:moveTo>
                    <a:pt x="0" y="0"/>
                  </a:moveTo>
                  <a:lnTo>
                    <a:pt x="0" y="35"/>
                  </a:lnTo>
                  <a:lnTo>
                    <a:pt x="40" y="37"/>
                  </a:lnTo>
                  <a:lnTo>
                    <a:pt x="40" y="2"/>
                  </a:lnTo>
                  <a:lnTo>
                    <a:pt x="0" y="0"/>
                  </a:lnTo>
                  <a:close/>
                </a:path>
              </a:pathLst>
            </a:custGeom>
            <a:solidFill>
              <a:srgbClr val="000000"/>
            </a:solidFill>
            <a:ln w="9525">
              <a:noFill/>
              <a:round/>
              <a:headEnd/>
              <a:tailEnd/>
            </a:ln>
          </p:spPr>
          <p:txBody>
            <a:bodyPr/>
            <a:lstStyle/>
            <a:p>
              <a:endParaRPr lang="en-US"/>
            </a:p>
          </p:txBody>
        </p:sp>
        <p:sp>
          <p:nvSpPr>
            <p:cNvPr id="28776" name="Freeform 74"/>
            <p:cNvSpPr>
              <a:spLocks/>
            </p:cNvSpPr>
            <p:nvPr/>
          </p:nvSpPr>
          <p:spPr bwMode="auto">
            <a:xfrm>
              <a:off x="3490" y="1533"/>
              <a:ext cx="40" cy="18"/>
            </a:xfrm>
            <a:custGeom>
              <a:avLst/>
              <a:gdLst>
                <a:gd name="T0" fmla="*/ 0 w 40"/>
                <a:gd name="T1" fmla="*/ 0 h 36"/>
                <a:gd name="T2" fmla="*/ 0 w 40"/>
                <a:gd name="T3" fmla="*/ 1 h 36"/>
                <a:gd name="T4" fmla="*/ 40 w 40"/>
                <a:gd name="T5" fmla="*/ 1 h 36"/>
                <a:gd name="T6" fmla="*/ 40 w 40"/>
                <a:gd name="T7" fmla="*/ 1 h 36"/>
                <a:gd name="T8" fmla="*/ 0 w 40"/>
                <a:gd name="T9" fmla="*/ 0 h 36"/>
                <a:gd name="T10" fmla="*/ 0 60000 65536"/>
                <a:gd name="T11" fmla="*/ 0 60000 65536"/>
                <a:gd name="T12" fmla="*/ 0 60000 65536"/>
                <a:gd name="T13" fmla="*/ 0 60000 65536"/>
                <a:gd name="T14" fmla="*/ 0 60000 65536"/>
                <a:gd name="T15" fmla="*/ 0 w 40"/>
                <a:gd name="T16" fmla="*/ 0 h 36"/>
                <a:gd name="T17" fmla="*/ 40 w 40"/>
                <a:gd name="T18" fmla="*/ 36 h 36"/>
              </a:gdLst>
              <a:ahLst/>
              <a:cxnLst>
                <a:cxn ang="T10">
                  <a:pos x="T0" y="T1"/>
                </a:cxn>
                <a:cxn ang="T11">
                  <a:pos x="T2" y="T3"/>
                </a:cxn>
                <a:cxn ang="T12">
                  <a:pos x="T4" y="T5"/>
                </a:cxn>
                <a:cxn ang="T13">
                  <a:pos x="T6" y="T7"/>
                </a:cxn>
                <a:cxn ang="T14">
                  <a:pos x="T8" y="T9"/>
                </a:cxn>
              </a:cxnLst>
              <a:rect l="T15" t="T16" r="T17" b="T18"/>
              <a:pathLst>
                <a:path w="40" h="36">
                  <a:moveTo>
                    <a:pt x="0" y="0"/>
                  </a:moveTo>
                  <a:lnTo>
                    <a:pt x="0" y="35"/>
                  </a:lnTo>
                  <a:lnTo>
                    <a:pt x="40" y="36"/>
                  </a:lnTo>
                  <a:lnTo>
                    <a:pt x="40" y="2"/>
                  </a:lnTo>
                  <a:lnTo>
                    <a:pt x="0" y="0"/>
                  </a:lnTo>
                  <a:close/>
                </a:path>
              </a:pathLst>
            </a:custGeom>
            <a:solidFill>
              <a:srgbClr val="000000"/>
            </a:solidFill>
            <a:ln w="9525">
              <a:noFill/>
              <a:round/>
              <a:headEnd/>
              <a:tailEnd/>
            </a:ln>
          </p:spPr>
          <p:txBody>
            <a:bodyPr/>
            <a:lstStyle/>
            <a:p>
              <a:endParaRPr lang="en-US"/>
            </a:p>
          </p:txBody>
        </p:sp>
        <p:sp>
          <p:nvSpPr>
            <p:cNvPr id="28777" name="Freeform 75"/>
            <p:cNvSpPr>
              <a:spLocks/>
            </p:cNvSpPr>
            <p:nvPr/>
          </p:nvSpPr>
          <p:spPr bwMode="auto">
            <a:xfrm>
              <a:off x="3490" y="1302"/>
              <a:ext cx="40" cy="18"/>
            </a:xfrm>
            <a:custGeom>
              <a:avLst/>
              <a:gdLst>
                <a:gd name="T0" fmla="*/ 0 w 40"/>
                <a:gd name="T1" fmla="*/ 0 h 36"/>
                <a:gd name="T2" fmla="*/ 0 w 40"/>
                <a:gd name="T3" fmla="*/ 1 h 36"/>
                <a:gd name="T4" fmla="*/ 40 w 40"/>
                <a:gd name="T5" fmla="*/ 1 h 36"/>
                <a:gd name="T6" fmla="*/ 40 w 40"/>
                <a:gd name="T7" fmla="*/ 1 h 36"/>
                <a:gd name="T8" fmla="*/ 0 w 40"/>
                <a:gd name="T9" fmla="*/ 0 h 36"/>
                <a:gd name="T10" fmla="*/ 0 60000 65536"/>
                <a:gd name="T11" fmla="*/ 0 60000 65536"/>
                <a:gd name="T12" fmla="*/ 0 60000 65536"/>
                <a:gd name="T13" fmla="*/ 0 60000 65536"/>
                <a:gd name="T14" fmla="*/ 0 60000 65536"/>
                <a:gd name="T15" fmla="*/ 0 w 40"/>
                <a:gd name="T16" fmla="*/ 0 h 36"/>
                <a:gd name="T17" fmla="*/ 40 w 40"/>
                <a:gd name="T18" fmla="*/ 36 h 36"/>
              </a:gdLst>
              <a:ahLst/>
              <a:cxnLst>
                <a:cxn ang="T10">
                  <a:pos x="T0" y="T1"/>
                </a:cxn>
                <a:cxn ang="T11">
                  <a:pos x="T2" y="T3"/>
                </a:cxn>
                <a:cxn ang="T12">
                  <a:pos x="T4" y="T5"/>
                </a:cxn>
                <a:cxn ang="T13">
                  <a:pos x="T6" y="T7"/>
                </a:cxn>
                <a:cxn ang="T14">
                  <a:pos x="T8" y="T9"/>
                </a:cxn>
              </a:cxnLst>
              <a:rect l="T15" t="T16" r="T17" b="T18"/>
              <a:pathLst>
                <a:path w="40" h="36">
                  <a:moveTo>
                    <a:pt x="0" y="0"/>
                  </a:moveTo>
                  <a:lnTo>
                    <a:pt x="0" y="35"/>
                  </a:lnTo>
                  <a:lnTo>
                    <a:pt x="40" y="36"/>
                  </a:lnTo>
                  <a:lnTo>
                    <a:pt x="40" y="2"/>
                  </a:lnTo>
                  <a:lnTo>
                    <a:pt x="0" y="0"/>
                  </a:lnTo>
                  <a:close/>
                </a:path>
              </a:pathLst>
            </a:custGeom>
            <a:solidFill>
              <a:srgbClr val="000000"/>
            </a:solidFill>
            <a:ln w="9525">
              <a:noFill/>
              <a:round/>
              <a:headEnd/>
              <a:tailEnd/>
            </a:ln>
          </p:spPr>
          <p:txBody>
            <a:bodyPr/>
            <a:lstStyle/>
            <a:p>
              <a:endParaRPr lang="en-US"/>
            </a:p>
          </p:txBody>
        </p:sp>
        <p:sp>
          <p:nvSpPr>
            <p:cNvPr id="28778" name="Freeform 76"/>
            <p:cNvSpPr>
              <a:spLocks/>
            </p:cNvSpPr>
            <p:nvPr/>
          </p:nvSpPr>
          <p:spPr bwMode="auto">
            <a:xfrm>
              <a:off x="3490" y="1072"/>
              <a:ext cx="40" cy="18"/>
            </a:xfrm>
            <a:custGeom>
              <a:avLst/>
              <a:gdLst>
                <a:gd name="T0" fmla="*/ 0 w 40"/>
                <a:gd name="T1" fmla="*/ 0 h 36"/>
                <a:gd name="T2" fmla="*/ 0 w 40"/>
                <a:gd name="T3" fmla="*/ 1 h 36"/>
                <a:gd name="T4" fmla="*/ 40 w 40"/>
                <a:gd name="T5" fmla="*/ 1 h 36"/>
                <a:gd name="T6" fmla="*/ 40 w 40"/>
                <a:gd name="T7" fmla="*/ 1 h 36"/>
                <a:gd name="T8" fmla="*/ 0 w 40"/>
                <a:gd name="T9" fmla="*/ 0 h 36"/>
                <a:gd name="T10" fmla="*/ 0 60000 65536"/>
                <a:gd name="T11" fmla="*/ 0 60000 65536"/>
                <a:gd name="T12" fmla="*/ 0 60000 65536"/>
                <a:gd name="T13" fmla="*/ 0 60000 65536"/>
                <a:gd name="T14" fmla="*/ 0 60000 65536"/>
                <a:gd name="T15" fmla="*/ 0 w 40"/>
                <a:gd name="T16" fmla="*/ 0 h 36"/>
                <a:gd name="T17" fmla="*/ 40 w 40"/>
                <a:gd name="T18" fmla="*/ 36 h 36"/>
              </a:gdLst>
              <a:ahLst/>
              <a:cxnLst>
                <a:cxn ang="T10">
                  <a:pos x="T0" y="T1"/>
                </a:cxn>
                <a:cxn ang="T11">
                  <a:pos x="T2" y="T3"/>
                </a:cxn>
                <a:cxn ang="T12">
                  <a:pos x="T4" y="T5"/>
                </a:cxn>
                <a:cxn ang="T13">
                  <a:pos x="T6" y="T7"/>
                </a:cxn>
                <a:cxn ang="T14">
                  <a:pos x="T8" y="T9"/>
                </a:cxn>
              </a:cxnLst>
              <a:rect l="T15" t="T16" r="T17" b="T18"/>
              <a:pathLst>
                <a:path w="40" h="36">
                  <a:moveTo>
                    <a:pt x="0" y="0"/>
                  </a:moveTo>
                  <a:lnTo>
                    <a:pt x="0" y="34"/>
                  </a:lnTo>
                  <a:lnTo>
                    <a:pt x="40" y="36"/>
                  </a:lnTo>
                  <a:lnTo>
                    <a:pt x="40" y="1"/>
                  </a:lnTo>
                  <a:lnTo>
                    <a:pt x="0" y="0"/>
                  </a:lnTo>
                  <a:close/>
                </a:path>
              </a:pathLst>
            </a:custGeom>
            <a:solidFill>
              <a:srgbClr val="000000"/>
            </a:solidFill>
            <a:ln w="9525">
              <a:noFill/>
              <a:round/>
              <a:headEnd/>
              <a:tailEnd/>
            </a:ln>
          </p:spPr>
          <p:txBody>
            <a:bodyPr/>
            <a:lstStyle/>
            <a:p>
              <a:endParaRPr lang="en-US"/>
            </a:p>
          </p:txBody>
        </p:sp>
        <p:sp>
          <p:nvSpPr>
            <p:cNvPr id="28779" name="Freeform 77"/>
            <p:cNvSpPr>
              <a:spLocks/>
            </p:cNvSpPr>
            <p:nvPr/>
          </p:nvSpPr>
          <p:spPr bwMode="auto">
            <a:xfrm>
              <a:off x="3490" y="831"/>
              <a:ext cx="40" cy="19"/>
            </a:xfrm>
            <a:custGeom>
              <a:avLst/>
              <a:gdLst>
                <a:gd name="T0" fmla="*/ 0 w 40"/>
                <a:gd name="T1" fmla="*/ 0 h 37"/>
                <a:gd name="T2" fmla="*/ 0 w 40"/>
                <a:gd name="T3" fmla="*/ 1 h 37"/>
                <a:gd name="T4" fmla="*/ 40 w 40"/>
                <a:gd name="T5" fmla="*/ 1 h 37"/>
                <a:gd name="T6" fmla="*/ 40 w 40"/>
                <a:gd name="T7" fmla="*/ 1 h 37"/>
                <a:gd name="T8" fmla="*/ 0 w 40"/>
                <a:gd name="T9" fmla="*/ 0 h 37"/>
                <a:gd name="T10" fmla="*/ 0 60000 65536"/>
                <a:gd name="T11" fmla="*/ 0 60000 65536"/>
                <a:gd name="T12" fmla="*/ 0 60000 65536"/>
                <a:gd name="T13" fmla="*/ 0 60000 65536"/>
                <a:gd name="T14" fmla="*/ 0 60000 65536"/>
                <a:gd name="T15" fmla="*/ 0 w 40"/>
                <a:gd name="T16" fmla="*/ 0 h 37"/>
                <a:gd name="T17" fmla="*/ 40 w 40"/>
                <a:gd name="T18" fmla="*/ 37 h 37"/>
              </a:gdLst>
              <a:ahLst/>
              <a:cxnLst>
                <a:cxn ang="T10">
                  <a:pos x="T0" y="T1"/>
                </a:cxn>
                <a:cxn ang="T11">
                  <a:pos x="T2" y="T3"/>
                </a:cxn>
                <a:cxn ang="T12">
                  <a:pos x="T4" y="T5"/>
                </a:cxn>
                <a:cxn ang="T13">
                  <a:pos x="T6" y="T7"/>
                </a:cxn>
                <a:cxn ang="T14">
                  <a:pos x="T8" y="T9"/>
                </a:cxn>
              </a:cxnLst>
              <a:rect l="T15" t="T16" r="T17" b="T18"/>
              <a:pathLst>
                <a:path w="40" h="37">
                  <a:moveTo>
                    <a:pt x="0" y="0"/>
                  </a:moveTo>
                  <a:lnTo>
                    <a:pt x="0" y="35"/>
                  </a:lnTo>
                  <a:lnTo>
                    <a:pt x="40" y="37"/>
                  </a:lnTo>
                  <a:lnTo>
                    <a:pt x="40" y="2"/>
                  </a:lnTo>
                  <a:lnTo>
                    <a:pt x="0" y="0"/>
                  </a:lnTo>
                  <a:close/>
                </a:path>
              </a:pathLst>
            </a:custGeom>
            <a:solidFill>
              <a:srgbClr val="000000"/>
            </a:solidFill>
            <a:ln w="9525">
              <a:noFill/>
              <a:round/>
              <a:headEnd/>
              <a:tailEnd/>
            </a:ln>
          </p:spPr>
          <p:txBody>
            <a:bodyPr/>
            <a:lstStyle/>
            <a:p>
              <a:endParaRPr lang="en-US"/>
            </a:p>
          </p:txBody>
        </p:sp>
        <p:sp>
          <p:nvSpPr>
            <p:cNvPr id="28780" name="Freeform 78"/>
            <p:cNvSpPr>
              <a:spLocks/>
            </p:cNvSpPr>
            <p:nvPr/>
          </p:nvSpPr>
          <p:spPr bwMode="auto">
            <a:xfrm>
              <a:off x="3490" y="601"/>
              <a:ext cx="40" cy="18"/>
            </a:xfrm>
            <a:custGeom>
              <a:avLst/>
              <a:gdLst>
                <a:gd name="T0" fmla="*/ 0 w 40"/>
                <a:gd name="T1" fmla="*/ 0 h 37"/>
                <a:gd name="T2" fmla="*/ 0 w 40"/>
                <a:gd name="T3" fmla="*/ 0 h 37"/>
                <a:gd name="T4" fmla="*/ 40 w 40"/>
                <a:gd name="T5" fmla="*/ 0 h 37"/>
                <a:gd name="T6" fmla="*/ 40 w 40"/>
                <a:gd name="T7" fmla="*/ 0 h 37"/>
                <a:gd name="T8" fmla="*/ 0 w 40"/>
                <a:gd name="T9" fmla="*/ 0 h 37"/>
                <a:gd name="T10" fmla="*/ 0 60000 65536"/>
                <a:gd name="T11" fmla="*/ 0 60000 65536"/>
                <a:gd name="T12" fmla="*/ 0 60000 65536"/>
                <a:gd name="T13" fmla="*/ 0 60000 65536"/>
                <a:gd name="T14" fmla="*/ 0 60000 65536"/>
                <a:gd name="T15" fmla="*/ 0 w 40"/>
                <a:gd name="T16" fmla="*/ 0 h 37"/>
                <a:gd name="T17" fmla="*/ 40 w 40"/>
                <a:gd name="T18" fmla="*/ 37 h 37"/>
              </a:gdLst>
              <a:ahLst/>
              <a:cxnLst>
                <a:cxn ang="T10">
                  <a:pos x="T0" y="T1"/>
                </a:cxn>
                <a:cxn ang="T11">
                  <a:pos x="T2" y="T3"/>
                </a:cxn>
                <a:cxn ang="T12">
                  <a:pos x="T4" y="T5"/>
                </a:cxn>
                <a:cxn ang="T13">
                  <a:pos x="T6" y="T7"/>
                </a:cxn>
                <a:cxn ang="T14">
                  <a:pos x="T8" y="T9"/>
                </a:cxn>
              </a:cxnLst>
              <a:rect l="T15" t="T16" r="T17" b="T18"/>
              <a:pathLst>
                <a:path w="40" h="37">
                  <a:moveTo>
                    <a:pt x="0" y="0"/>
                  </a:moveTo>
                  <a:lnTo>
                    <a:pt x="0" y="35"/>
                  </a:lnTo>
                  <a:lnTo>
                    <a:pt x="40" y="37"/>
                  </a:lnTo>
                  <a:lnTo>
                    <a:pt x="40" y="2"/>
                  </a:lnTo>
                  <a:lnTo>
                    <a:pt x="0" y="0"/>
                  </a:lnTo>
                  <a:close/>
                </a:path>
              </a:pathLst>
            </a:custGeom>
            <a:solidFill>
              <a:srgbClr val="000000"/>
            </a:solidFill>
            <a:ln w="9525">
              <a:noFill/>
              <a:round/>
              <a:headEnd/>
              <a:tailEnd/>
            </a:ln>
          </p:spPr>
          <p:txBody>
            <a:bodyPr/>
            <a:lstStyle/>
            <a:p>
              <a:endParaRPr lang="en-US"/>
            </a:p>
          </p:txBody>
        </p:sp>
        <p:sp>
          <p:nvSpPr>
            <p:cNvPr id="28781" name="Freeform 79"/>
            <p:cNvSpPr>
              <a:spLocks/>
            </p:cNvSpPr>
            <p:nvPr/>
          </p:nvSpPr>
          <p:spPr bwMode="auto">
            <a:xfrm>
              <a:off x="3530" y="2933"/>
              <a:ext cx="2400" cy="25"/>
            </a:xfrm>
            <a:custGeom>
              <a:avLst/>
              <a:gdLst>
                <a:gd name="T0" fmla="*/ 0 w 2400"/>
                <a:gd name="T1" fmla="*/ 0 h 48"/>
                <a:gd name="T2" fmla="*/ 0 w 2400"/>
                <a:gd name="T3" fmla="*/ 1 h 48"/>
                <a:gd name="T4" fmla="*/ 2400 w 2400"/>
                <a:gd name="T5" fmla="*/ 1 h 48"/>
                <a:gd name="T6" fmla="*/ 2400 w 2400"/>
                <a:gd name="T7" fmla="*/ 1 h 48"/>
                <a:gd name="T8" fmla="*/ 0 w 2400"/>
                <a:gd name="T9" fmla="*/ 0 h 48"/>
                <a:gd name="T10" fmla="*/ 0 60000 65536"/>
                <a:gd name="T11" fmla="*/ 0 60000 65536"/>
                <a:gd name="T12" fmla="*/ 0 60000 65536"/>
                <a:gd name="T13" fmla="*/ 0 60000 65536"/>
                <a:gd name="T14" fmla="*/ 0 60000 65536"/>
                <a:gd name="T15" fmla="*/ 0 w 2400"/>
                <a:gd name="T16" fmla="*/ 0 h 48"/>
                <a:gd name="T17" fmla="*/ 2400 w 2400"/>
                <a:gd name="T18" fmla="*/ 48 h 48"/>
              </a:gdLst>
              <a:ahLst/>
              <a:cxnLst>
                <a:cxn ang="T10">
                  <a:pos x="T0" y="T1"/>
                </a:cxn>
                <a:cxn ang="T11">
                  <a:pos x="T2" y="T3"/>
                </a:cxn>
                <a:cxn ang="T12">
                  <a:pos x="T4" y="T5"/>
                </a:cxn>
                <a:cxn ang="T13">
                  <a:pos x="T6" y="T7"/>
                </a:cxn>
                <a:cxn ang="T14">
                  <a:pos x="T8" y="T9"/>
                </a:cxn>
              </a:cxnLst>
              <a:rect l="T15" t="T16" r="T17" b="T18"/>
              <a:pathLst>
                <a:path w="2400" h="48">
                  <a:moveTo>
                    <a:pt x="0" y="0"/>
                  </a:moveTo>
                  <a:lnTo>
                    <a:pt x="0" y="46"/>
                  </a:lnTo>
                  <a:lnTo>
                    <a:pt x="2400" y="48"/>
                  </a:lnTo>
                  <a:lnTo>
                    <a:pt x="2400" y="2"/>
                  </a:lnTo>
                  <a:lnTo>
                    <a:pt x="0" y="0"/>
                  </a:lnTo>
                  <a:close/>
                </a:path>
              </a:pathLst>
            </a:custGeom>
            <a:solidFill>
              <a:srgbClr val="000000"/>
            </a:solidFill>
            <a:ln w="9525">
              <a:noFill/>
              <a:round/>
              <a:headEnd/>
              <a:tailEnd/>
            </a:ln>
          </p:spPr>
          <p:txBody>
            <a:bodyPr/>
            <a:lstStyle/>
            <a:p>
              <a:endParaRPr lang="en-US"/>
            </a:p>
          </p:txBody>
        </p:sp>
        <p:sp>
          <p:nvSpPr>
            <p:cNvPr id="28782" name="Freeform 80"/>
            <p:cNvSpPr>
              <a:spLocks/>
            </p:cNvSpPr>
            <p:nvPr/>
          </p:nvSpPr>
          <p:spPr bwMode="auto">
            <a:xfrm>
              <a:off x="3520" y="2917"/>
              <a:ext cx="20" cy="29"/>
            </a:xfrm>
            <a:custGeom>
              <a:avLst/>
              <a:gdLst>
                <a:gd name="T0" fmla="*/ 0 w 20"/>
                <a:gd name="T1" fmla="*/ 1 h 58"/>
                <a:gd name="T2" fmla="*/ 19 w 20"/>
                <a:gd name="T3" fmla="*/ 1 h 58"/>
                <a:gd name="T4" fmla="*/ 20 w 20"/>
                <a:gd name="T5" fmla="*/ 1 h 58"/>
                <a:gd name="T6" fmla="*/ 1 w 20"/>
                <a:gd name="T7" fmla="*/ 0 h 58"/>
                <a:gd name="T8" fmla="*/ 0 w 20"/>
                <a:gd name="T9" fmla="*/ 1 h 58"/>
                <a:gd name="T10" fmla="*/ 0 60000 65536"/>
                <a:gd name="T11" fmla="*/ 0 60000 65536"/>
                <a:gd name="T12" fmla="*/ 0 60000 65536"/>
                <a:gd name="T13" fmla="*/ 0 60000 65536"/>
                <a:gd name="T14" fmla="*/ 0 60000 65536"/>
                <a:gd name="T15" fmla="*/ 0 w 20"/>
                <a:gd name="T16" fmla="*/ 0 h 58"/>
                <a:gd name="T17" fmla="*/ 20 w 20"/>
                <a:gd name="T18" fmla="*/ 58 h 58"/>
              </a:gdLst>
              <a:ahLst/>
              <a:cxnLst>
                <a:cxn ang="T10">
                  <a:pos x="T0" y="T1"/>
                </a:cxn>
                <a:cxn ang="T11">
                  <a:pos x="T2" y="T3"/>
                </a:cxn>
                <a:cxn ang="T12">
                  <a:pos x="T4" y="T5"/>
                </a:cxn>
                <a:cxn ang="T13">
                  <a:pos x="T6" y="T7"/>
                </a:cxn>
                <a:cxn ang="T14">
                  <a:pos x="T8" y="T9"/>
                </a:cxn>
              </a:cxnLst>
              <a:rect l="T15" t="T16" r="T17" b="T18"/>
              <a:pathLst>
                <a:path w="20" h="58">
                  <a:moveTo>
                    <a:pt x="0" y="56"/>
                  </a:moveTo>
                  <a:lnTo>
                    <a:pt x="19" y="58"/>
                  </a:lnTo>
                  <a:lnTo>
                    <a:pt x="20" y="2"/>
                  </a:lnTo>
                  <a:lnTo>
                    <a:pt x="1" y="0"/>
                  </a:lnTo>
                  <a:lnTo>
                    <a:pt x="0" y="56"/>
                  </a:lnTo>
                  <a:close/>
                </a:path>
              </a:pathLst>
            </a:custGeom>
            <a:solidFill>
              <a:srgbClr val="000000"/>
            </a:solidFill>
            <a:ln w="9525">
              <a:noFill/>
              <a:round/>
              <a:headEnd/>
              <a:tailEnd/>
            </a:ln>
          </p:spPr>
          <p:txBody>
            <a:bodyPr/>
            <a:lstStyle/>
            <a:p>
              <a:endParaRPr lang="en-US"/>
            </a:p>
          </p:txBody>
        </p:sp>
        <p:sp>
          <p:nvSpPr>
            <p:cNvPr id="28783" name="Freeform 81"/>
            <p:cNvSpPr>
              <a:spLocks/>
            </p:cNvSpPr>
            <p:nvPr/>
          </p:nvSpPr>
          <p:spPr bwMode="auto">
            <a:xfrm>
              <a:off x="3580" y="2917"/>
              <a:ext cx="20" cy="29"/>
            </a:xfrm>
            <a:custGeom>
              <a:avLst/>
              <a:gdLst>
                <a:gd name="T0" fmla="*/ 0 w 20"/>
                <a:gd name="T1" fmla="*/ 1 h 58"/>
                <a:gd name="T2" fmla="*/ 19 w 20"/>
                <a:gd name="T3" fmla="*/ 1 h 58"/>
                <a:gd name="T4" fmla="*/ 20 w 20"/>
                <a:gd name="T5" fmla="*/ 1 h 58"/>
                <a:gd name="T6" fmla="*/ 1 w 20"/>
                <a:gd name="T7" fmla="*/ 0 h 58"/>
                <a:gd name="T8" fmla="*/ 0 w 20"/>
                <a:gd name="T9" fmla="*/ 1 h 58"/>
                <a:gd name="T10" fmla="*/ 0 60000 65536"/>
                <a:gd name="T11" fmla="*/ 0 60000 65536"/>
                <a:gd name="T12" fmla="*/ 0 60000 65536"/>
                <a:gd name="T13" fmla="*/ 0 60000 65536"/>
                <a:gd name="T14" fmla="*/ 0 60000 65536"/>
                <a:gd name="T15" fmla="*/ 0 w 20"/>
                <a:gd name="T16" fmla="*/ 0 h 58"/>
                <a:gd name="T17" fmla="*/ 20 w 20"/>
                <a:gd name="T18" fmla="*/ 58 h 58"/>
              </a:gdLst>
              <a:ahLst/>
              <a:cxnLst>
                <a:cxn ang="T10">
                  <a:pos x="T0" y="T1"/>
                </a:cxn>
                <a:cxn ang="T11">
                  <a:pos x="T2" y="T3"/>
                </a:cxn>
                <a:cxn ang="T12">
                  <a:pos x="T4" y="T5"/>
                </a:cxn>
                <a:cxn ang="T13">
                  <a:pos x="T6" y="T7"/>
                </a:cxn>
                <a:cxn ang="T14">
                  <a:pos x="T8" y="T9"/>
                </a:cxn>
              </a:cxnLst>
              <a:rect l="T15" t="T16" r="T17" b="T18"/>
              <a:pathLst>
                <a:path w="20" h="58">
                  <a:moveTo>
                    <a:pt x="0" y="56"/>
                  </a:moveTo>
                  <a:lnTo>
                    <a:pt x="19" y="58"/>
                  </a:lnTo>
                  <a:lnTo>
                    <a:pt x="20" y="2"/>
                  </a:lnTo>
                  <a:lnTo>
                    <a:pt x="1" y="0"/>
                  </a:lnTo>
                  <a:lnTo>
                    <a:pt x="0" y="56"/>
                  </a:lnTo>
                  <a:close/>
                </a:path>
              </a:pathLst>
            </a:custGeom>
            <a:solidFill>
              <a:srgbClr val="000000"/>
            </a:solidFill>
            <a:ln w="9525">
              <a:noFill/>
              <a:round/>
              <a:headEnd/>
              <a:tailEnd/>
            </a:ln>
          </p:spPr>
          <p:txBody>
            <a:bodyPr/>
            <a:lstStyle/>
            <a:p>
              <a:endParaRPr lang="en-US"/>
            </a:p>
          </p:txBody>
        </p:sp>
        <p:sp>
          <p:nvSpPr>
            <p:cNvPr id="28784" name="Freeform 82"/>
            <p:cNvSpPr>
              <a:spLocks/>
            </p:cNvSpPr>
            <p:nvPr/>
          </p:nvSpPr>
          <p:spPr bwMode="auto">
            <a:xfrm>
              <a:off x="3637" y="2917"/>
              <a:ext cx="26" cy="29"/>
            </a:xfrm>
            <a:custGeom>
              <a:avLst/>
              <a:gdLst>
                <a:gd name="T0" fmla="*/ 0 w 26"/>
                <a:gd name="T1" fmla="*/ 1 h 58"/>
                <a:gd name="T2" fmla="*/ 25 w 26"/>
                <a:gd name="T3" fmla="*/ 1 h 58"/>
                <a:gd name="T4" fmla="*/ 26 w 26"/>
                <a:gd name="T5" fmla="*/ 1 h 58"/>
                <a:gd name="T6" fmla="*/ 1 w 26"/>
                <a:gd name="T7" fmla="*/ 0 h 58"/>
                <a:gd name="T8" fmla="*/ 0 w 26"/>
                <a:gd name="T9" fmla="*/ 1 h 58"/>
                <a:gd name="T10" fmla="*/ 0 60000 65536"/>
                <a:gd name="T11" fmla="*/ 0 60000 65536"/>
                <a:gd name="T12" fmla="*/ 0 60000 65536"/>
                <a:gd name="T13" fmla="*/ 0 60000 65536"/>
                <a:gd name="T14" fmla="*/ 0 60000 65536"/>
                <a:gd name="T15" fmla="*/ 0 w 26"/>
                <a:gd name="T16" fmla="*/ 0 h 58"/>
                <a:gd name="T17" fmla="*/ 26 w 26"/>
                <a:gd name="T18" fmla="*/ 58 h 58"/>
              </a:gdLst>
              <a:ahLst/>
              <a:cxnLst>
                <a:cxn ang="T10">
                  <a:pos x="T0" y="T1"/>
                </a:cxn>
                <a:cxn ang="T11">
                  <a:pos x="T2" y="T3"/>
                </a:cxn>
                <a:cxn ang="T12">
                  <a:pos x="T4" y="T5"/>
                </a:cxn>
                <a:cxn ang="T13">
                  <a:pos x="T6" y="T7"/>
                </a:cxn>
                <a:cxn ang="T14">
                  <a:pos x="T8" y="T9"/>
                </a:cxn>
              </a:cxnLst>
              <a:rect l="T15" t="T16" r="T17" b="T18"/>
              <a:pathLst>
                <a:path w="26" h="58">
                  <a:moveTo>
                    <a:pt x="0" y="56"/>
                  </a:moveTo>
                  <a:lnTo>
                    <a:pt x="25" y="58"/>
                  </a:lnTo>
                  <a:lnTo>
                    <a:pt x="26" y="2"/>
                  </a:lnTo>
                  <a:lnTo>
                    <a:pt x="1" y="0"/>
                  </a:lnTo>
                  <a:lnTo>
                    <a:pt x="0" y="56"/>
                  </a:lnTo>
                  <a:close/>
                </a:path>
              </a:pathLst>
            </a:custGeom>
            <a:solidFill>
              <a:srgbClr val="000000"/>
            </a:solidFill>
            <a:ln w="9525">
              <a:noFill/>
              <a:round/>
              <a:headEnd/>
              <a:tailEnd/>
            </a:ln>
          </p:spPr>
          <p:txBody>
            <a:bodyPr/>
            <a:lstStyle/>
            <a:p>
              <a:endParaRPr lang="en-US"/>
            </a:p>
          </p:txBody>
        </p:sp>
        <p:sp>
          <p:nvSpPr>
            <p:cNvPr id="28785" name="Freeform 83"/>
            <p:cNvSpPr>
              <a:spLocks/>
            </p:cNvSpPr>
            <p:nvPr/>
          </p:nvSpPr>
          <p:spPr bwMode="auto">
            <a:xfrm>
              <a:off x="3697" y="2917"/>
              <a:ext cx="26" cy="29"/>
            </a:xfrm>
            <a:custGeom>
              <a:avLst/>
              <a:gdLst>
                <a:gd name="T0" fmla="*/ 0 w 26"/>
                <a:gd name="T1" fmla="*/ 1 h 58"/>
                <a:gd name="T2" fmla="*/ 25 w 26"/>
                <a:gd name="T3" fmla="*/ 1 h 58"/>
                <a:gd name="T4" fmla="*/ 26 w 26"/>
                <a:gd name="T5" fmla="*/ 1 h 58"/>
                <a:gd name="T6" fmla="*/ 1 w 26"/>
                <a:gd name="T7" fmla="*/ 0 h 58"/>
                <a:gd name="T8" fmla="*/ 0 w 26"/>
                <a:gd name="T9" fmla="*/ 1 h 58"/>
                <a:gd name="T10" fmla="*/ 0 60000 65536"/>
                <a:gd name="T11" fmla="*/ 0 60000 65536"/>
                <a:gd name="T12" fmla="*/ 0 60000 65536"/>
                <a:gd name="T13" fmla="*/ 0 60000 65536"/>
                <a:gd name="T14" fmla="*/ 0 60000 65536"/>
                <a:gd name="T15" fmla="*/ 0 w 26"/>
                <a:gd name="T16" fmla="*/ 0 h 58"/>
                <a:gd name="T17" fmla="*/ 26 w 26"/>
                <a:gd name="T18" fmla="*/ 58 h 58"/>
              </a:gdLst>
              <a:ahLst/>
              <a:cxnLst>
                <a:cxn ang="T10">
                  <a:pos x="T0" y="T1"/>
                </a:cxn>
                <a:cxn ang="T11">
                  <a:pos x="T2" y="T3"/>
                </a:cxn>
                <a:cxn ang="T12">
                  <a:pos x="T4" y="T5"/>
                </a:cxn>
                <a:cxn ang="T13">
                  <a:pos x="T6" y="T7"/>
                </a:cxn>
                <a:cxn ang="T14">
                  <a:pos x="T8" y="T9"/>
                </a:cxn>
              </a:cxnLst>
              <a:rect l="T15" t="T16" r="T17" b="T18"/>
              <a:pathLst>
                <a:path w="26" h="58">
                  <a:moveTo>
                    <a:pt x="0" y="56"/>
                  </a:moveTo>
                  <a:lnTo>
                    <a:pt x="25" y="58"/>
                  </a:lnTo>
                  <a:lnTo>
                    <a:pt x="26" y="2"/>
                  </a:lnTo>
                  <a:lnTo>
                    <a:pt x="1" y="0"/>
                  </a:lnTo>
                  <a:lnTo>
                    <a:pt x="0" y="56"/>
                  </a:lnTo>
                  <a:close/>
                </a:path>
              </a:pathLst>
            </a:custGeom>
            <a:solidFill>
              <a:srgbClr val="000000"/>
            </a:solidFill>
            <a:ln w="9525">
              <a:noFill/>
              <a:round/>
              <a:headEnd/>
              <a:tailEnd/>
            </a:ln>
          </p:spPr>
          <p:txBody>
            <a:bodyPr/>
            <a:lstStyle/>
            <a:p>
              <a:endParaRPr lang="en-US"/>
            </a:p>
          </p:txBody>
        </p:sp>
        <p:sp>
          <p:nvSpPr>
            <p:cNvPr id="28786" name="Freeform 84"/>
            <p:cNvSpPr>
              <a:spLocks/>
            </p:cNvSpPr>
            <p:nvPr/>
          </p:nvSpPr>
          <p:spPr bwMode="auto">
            <a:xfrm>
              <a:off x="3757" y="2917"/>
              <a:ext cx="26" cy="29"/>
            </a:xfrm>
            <a:custGeom>
              <a:avLst/>
              <a:gdLst>
                <a:gd name="T0" fmla="*/ 0 w 26"/>
                <a:gd name="T1" fmla="*/ 1 h 58"/>
                <a:gd name="T2" fmla="*/ 25 w 26"/>
                <a:gd name="T3" fmla="*/ 1 h 58"/>
                <a:gd name="T4" fmla="*/ 26 w 26"/>
                <a:gd name="T5" fmla="*/ 1 h 58"/>
                <a:gd name="T6" fmla="*/ 1 w 26"/>
                <a:gd name="T7" fmla="*/ 0 h 58"/>
                <a:gd name="T8" fmla="*/ 0 w 26"/>
                <a:gd name="T9" fmla="*/ 1 h 58"/>
                <a:gd name="T10" fmla="*/ 0 60000 65536"/>
                <a:gd name="T11" fmla="*/ 0 60000 65536"/>
                <a:gd name="T12" fmla="*/ 0 60000 65536"/>
                <a:gd name="T13" fmla="*/ 0 60000 65536"/>
                <a:gd name="T14" fmla="*/ 0 60000 65536"/>
                <a:gd name="T15" fmla="*/ 0 w 26"/>
                <a:gd name="T16" fmla="*/ 0 h 58"/>
                <a:gd name="T17" fmla="*/ 26 w 26"/>
                <a:gd name="T18" fmla="*/ 58 h 58"/>
              </a:gdLst>
              <a:ahLst/>
              <a:cxnLst>
                <a:cxn ang="T10">
                  <a:pos x="T0" y="T1"/>
                </a:cxn>
                <a:cxn ang="T11">
                  <a:pos x="T2" y="T3"/>
                </a:cxn>
                <a:cxn ang="T12">
                  <a:pos x="T4" y="T5"/>
                </a:cxn>
                <a:cxn ang="T13">
                  <a:pos x="T6" y="T7"/>
                </a:cxn>
                <a:cxn ang="T14">
                  <a:pos x="T8" y="T9"/>
                </a:cxn>
              </a:cxnLst>
              <a:rect l="T15" t="T16" r="T17" b="T18"/>
              <a:pathLst>
                <a:path w="26" h="58">
                  <a:moveTo>
                    <a:pt x="0" y="56"/>
                  </a:moveTo>
                  <a:lnTo>
                    <a:pt x="25" y="58"/>
                  </a:lnTo>
                  <a:lnTo>
                    <a:pt x="26" y="2"/>
                  </a:lnTo>
                  <a:lnTo>
                    <a:pt x="1" y="0"/>
                  </a:lnTo>
                  <a:lnTo>
                    <a:pt x="0" y="56"/>
                  </a:lnTo>
                  <a:close/>
                </a:path>
              </a:pathLst>
            </a:custGeom>
            <a:solidFill>
              <a:srgbClr val="000000"/>
            </a:solidFill>
            <a:ln w="9525">
              <a:noFill/>
              <a:round/>
              <a:headEnd/>
              <a:tailEnd/>
            </a:ln>
          </p:spPr>
          <p:txBody>
            <a:bodyPr/>
            <a:lstStyle/>
            <a:p>
              <a:endParaRPr lang="en-US"/>
            </a:p>
          </p:txBody>
        </p:sp>
        <p:sp>
          <p:nvSpPr>
            <p:cNvPr id="28787" name="Freeform 85"/>
            <p:cNvSpPr>
              <a:spLocks/>
            </p:cNvSpPr>
            <p:nvPr/>
          </p:nvSpPr>
          <p:spPr bwMode="auto">
            <a:xfrm>
              <a:off x="3817" y="2917"/>
              <a:ext cx="26" cy="29"/>
            </a:xfrm>
            <a:custGeom>
              <a:avLst/>
              <a:gdLst>
                <a:gd name="T0" fmla="*/ 0 w 26"/>
                <a:gd name="T1" fmla="*/ 1 h 58"/>
                <a:gd name="T2" fmla="*/ 25 w 26"/>
                <a:gd name="T3" fmla="*/ 1 h 58"/>
                <a:gd name="T4" fmla="*/ 26 w 26"/>
                <a:gd name="T5" fmla="*/ 1 h 58"/>
                <a:gd name="T6" fmla="*/ 1 w 26"/>
                <a:gd name="T7" fmla="*/ 0 h 58"/>
                <a:gd name="T8" fmla="*/ 0 w 26"/>
                <a:gd name="T9" fmla="*/ 1 h 58"/>
                <a:gd name="T10" fmla="*/ 0 60000 65536"/>
                <a:gd name="T11" fmla="*/ 0 60000 65536"/>
                <a:gd name="T12" fmla="*/ 0 60000 65536"/>
                <a:gd name="T13" fmla="*/ 0 60000 65536"/>
                <a:gd name="T14" fmla="*/ 0 60000 65536"/>
                <a:gd name="T15" fmla="*/ 0 w 26"/>
                <a:gd name="T16" fmla="*/ 0 h 58"/>
                <a:gd name="T17" fmla="*/ 26 w 26"/>
                <a:gd name="T18" fmla="*/ 58 h 58"/>
              </a:gdLst>
              <a:ahLst/>
              <a:cxnLst>
                <a:cxn ang="T10">
                  <a:pos x="T0" y="T1"/>
                </a:cxn>
                <a:cxn ang="T11">
                  <a:pos x="T2" y="T3"/>
                </a:cxn>
                <a:cxn ang="T12">
                  <a:pos x="T4" y="T5"/>
                </a:cxn>
                <a:cxn ang="T13">
                  <a:pos x="T6" y="T7"/>
                </a:cxn>
                <a:cxn ang="T14">
                  <a:pos x="T8" y="T9"/>
                </a:cxn>
              </a:cxnLst>
              <a:rect l="T15" t="T16" r="T17" b="T18"/>
              <a:pathLst>
                <a:path w="26" h="58">
                  <a:moveTo>
                    <a:pt x="0" y="56"/>
                  </a:moveTo>
                  <a:lnTo>
                    <a:pt x="25" y="58"/>
                  </a:lnTo>
                  <a:lnTo>
                    <a:pt x="26" y="2"/>
                  </a:lnTo>
                  <a:lnTo>
                    <a:pt x="1" y="0"/>
                  </a:lnTo>
                  <a:lnTo>
                    <a:pt x="0" y="56"/>
                  </a:lnTo>
                  <a:close/>
                </a:path>
              </a:pathLst>
            </a:custGeom>
            <a:solidFill>
              <a:srgbClr val="000000"/>
            </a:solidFill>
            <a:ln w="9525">
              <a:noFill/>
              <a:round/>
              <a:headEnd/>
              <a:tailEnd/>
            </a:ln>
          </p:spPr>
          <p:txBody>
            <a:bodyPr/>
            <a:lstStyle/>
            <a:p>
              <a:endParaRPr lang="en-US"/>
            </a:p>
          </p:txBody>
        </p:sp>
        <p:sp>
          <p:nvSpPr>
            <p:cNvPr id="28788" name="Freeform 86"/>
            <p:cNvSpPr>
              <a:spLocks/>
            </p:cNvSpPr>
            <p:nvPr/>
          </p:nvSpPr>
          <p:spPr bwMode="auto">
            <a:xfrm>
              <a:off x="3877" y="2917"/>
              <a:ext cx="26" cy="29"/>
            </a:xfrm>
            <a:custGeom>
              <a:avLst/>
              <a:gdLst>
                <a:gd name="T0" fmla="*/ 0 w 26"/>
                <a:gd name="T1" fmla="*/ 1 h 58"/>
                <a:gd name="T2" fmla="*/ 25 w 26"/>
                <a:gd name="T3" fmla="*/ 1 h 58"/>
                <a:gd name="T4" fmla="*/ 26 w 26"/>
                <a:gd name="T5" fmla="*/ 1 h 58"/>
                <a:gd name="T6" fmla="*/ 1 w 26"/>
                <a:gd name="T7" fmla="*/ 0 h 58"/>
                <a:gd name="T8" fmla="*/ 0 w 26"/>
                <a:gd name="T9" fmla="*/ 1 h 58"/>
                <a:gd name="T10" fmla="*/ 0 60000 65536"/>
                <a:gd name="T11" fmla="*/ 0 60000 65536"/>
                <a:gd name="T12" fmla="*/ 0 60000 65536"/>
                <a:gd name="T13" fmla="*/ 0 60000 65536"/>
                <a:gd name="T14" fmla="*/ 0 60000 65536"/>
                <a:gd name="T15" fmla="*/ 0 w 26"/>
                <a:gd name="T16" fmla="*/ 0 h 58"/>
                <a:gd name="T17" fmla="*/ 26 w 26"/>
                <a:gd name="T18" fmla="*/ 58 h 58"/>
              </a:gdLst>
              <a:ahLst/>
              <a:cxnLst>
                <a:cxn ang="T10">
                  <a:pos x="T0" y="T1"/>
                </a:cxn>
                <a:cxn ang="T11">
                  <a:pos x="T2" y="T3"/>
                </a:cxn>
                <a:cxn ang="T12">
                  <a:pos x="T4" y="T5"/>
                </a:cxn>
                <a:cxn ang="T13">
                  <a:pos x="T6" y="T7"/>
                </a:cxn>
                <a:cxn ang="T14">
                  <a:pos x="T8" y="T9"/>
                </a:cxn>
              </a:cxnLst>
              <a:rect l="T15" t="T16" r="T17" b="T18"/>
              <a:pathLst>
                <a:path w="26" h="58">
                  <a:moveTo>
                    <a:pt x="0" y="56"/>
                  </a:moveTo>
                  <a:lnTo>
                    <a:pt x="25" y="58"/>
                  </a:lnTo>
                  <a:lnTo>
                    <a:pt x="26" y="2"/>
                  </a:lnTo>
                  <a:lnTo>
                    <a:pt x="1" y="0"/>
                  </a:lnTo>
                  <a:lnTo>
                    <a:pt x="0" y="56"/>
                  </a:lnTo>
                  <a:close/>
                </a:path>
              </a:pathLst>
            </a:custGeom>
            <a:solidFill>
              <a:srgbClr val="000000"/>
            </a:solidFill>
            <a:ln w="9525">
              <a:noFill/>
              <a:round/>
              <a:headEnd/>
              <a:tailEnd/>
            </a:ln>
          </p:spPr>
          <p:txBody>
            <a:bodyPr/>
            <a:lstStyle/>
            <a:p>
              <a:endParaRPr lang="en-US"/>
            </a:p>
          </p:txBody>
        </p:sp>
        <p:sp>
          <p:nvSpPr>
            <p:cNvPr id="28789" name="Freeform 87"/>
            <p:cNvSpPr>
              <a:spLocks/>
            </p:cNvSpPr>
            <p:nvPr/>
          </p:nvSpPr>
          <p:spPr bwMode="auto">
            <a:xfrm>
              <a:off x="3938" y="2917"/>
              <a:ext cx="26" cy="29"/>
            </a:xfrm>
            <a:custGeom>
              <a:avLst/>
              <a:gdLst>
                <a:gd name="T0" fmla="*/ 0 w 26"/>
                <a:gd name="T1" fmla="*/ 1 h 58"/>
                <a:gd name="T2" fmla="*/ 25 w 26"/>
                <a:gd name="T3" fmla="*/ 1 h 58"/>
                <a:gd name="T4" fmla="*/ 26 w 26"/>
                <a:gd name="T5" fmla="*/ 1 h 58"/>
                <a:gd name="T6" fmla="*/ 1 w 26"/>
                <a:gd name="T7" fmla="*/ 0 h 58"/>
                <a:gd name="T8" fmla="*/ 0 w 26"/>
                <a:gd name="T9" fmla="*/ 1 h 58"/>
                <a:gd name="T10" fmla="*/ 0 60000 65536"/>
                <a:gd name="T11" fmla="*/ 0 60000 65536"/>
                <a:gd name="T12" fmla="*/ 0 60000 65536"/>
                <a:gd name="T13" fmla="*/ 0 60000 65536"/>
                <a:gd name="T14" fmla="*/ 0 60000 65536"/>
                <a:gd name="T15" fmla="*/ 0 w 26"/>
                <a:gd name="T16" fmla="*/ 0 h 58"/>
                <a:gd name="T17" fmla="*/ 26 w 26"/>
                <a:gd name="T18" fmla="*/ 58 h 58"/>
              </a:gdLst>
              <a:ahLst/>
              <a:cxnLst>
                <a:cxn ang="T10">
                  <a:pos x="T0" y="T1"/>
                </a:cxn>
                <a:cxn ang="T11">
                  <a:pos x="T2" y="T3"/>
                </a:cxn>
                <a:cxn ang="T12">
                  <a:pos x="T4" y="T5"/>
                </a:cxn>
                <a:cxn ang="T13">
                  <a:pos x="T6" y="T7"/>
                </a:cxn>
                <a:cxn ang="T14">
                  <a:pos x="T8" y="T9"/>
                </a:cxn>
              </a:cxnLst>
              <a:rect l="T15" t="T16" r="T17" b="T18"/>
              <a:pathLst>
                <a:path w="26" h="58">
                  <a:moveTo>
                    <a:pt x="0" y="56"/>
                  </a:moveTo>
                  <a:lnTo>
                    <a:pt x="25" y="58"/>
                  </a:lnTo>
                  <a:lnTo>
                    <a:pt x="26" y="2"/>
                  </a:lnTo>
                  <a:lnTo>
                    <a:pt x="1" y="0"/>
                  </a:lnTo>
                  <a:lnTo>
                    <a:pt x="0" y="56"/>
                  </a:lnTo>
                  <a:close/>
                </a:path>
              </a:pathLst>
            </a:custGeom>
            <a:solidFill>
              <a:srgbClr val="000000"/>
            </a:solidFill>
            <a:ln w="9525">
              <a:noFill/>
              <a:round/>
              <a:headEnd/>
              <a:tailEnd/>
            </a:ln>
          </p:spPr>
          <p:txBody>
            <a:bodyPr/>
            <a:lstStyle/>
            <a:p>
              <a:endParaRPr lang="en-US"/>
            </a:p>
          </p:txBody>
        </p:sp>
        <p:sp>
          <p:nvSpPr>
            <p:cNvPr id="28790" name="Freeform 88"/>
            <p:cNvSpPr>
              <a:spLocks/>
            </p:cNvSpPr>
            <p:nvPr/>
          </p:nvSpPr>
          <p:spPr bwMode="auto">
            <a:xfrm>
              <a:off x="3998" y="2917"/>
              <a:ext cx="26" cy="29"/>
            </a:xfrm>
            <a:custGeom>
              <a:avLst/>
              <a:gdLst>
                <a:gd name="T0" fmla="*/ 0 w 26"/>
                <a:gd name="T1" fmla="*/ 1 h 58"/>
                <a:gd name="T2" fmla="*/ 25 w 26"/>
                <a:gd name="T3" fmla="*/ 1 h 58"/>
                <a:gd name="T4" fmla="*/ 26 w 26"/>
                <a:gd name="T5" fmla="*/ 1 h 58"/>
                <a:gd name="T6" fmla="*/ 1 w 26"/>
                <a:gd name="T7" fmla="*/ 0 h 58"/>
                <a:gd name="T8" fmla="*/ 0 w 26"/>
                <a:gd name="T9" fmla="*/ 1 h 58"/>
                <a:gd name="T10" fmla="*/ 0 60000 65536"/>
                <a:gd name="T11" fmla="*/ 0 60000 65536"/>
                <a:gd name="T12" fmla="*/ 0 60000 65536"/>
                <a:gd name="T13" fmla="*/ 0 60000 65536"/>
                <a:gd name="T14" fmla="*/ 0 60000 65536"/>
                <a:gd name="T15" fmla="*/ 0 w 26"/>
                <a:gd name="T16" fmla="*/ 0 h 58"/>
                <a:gd name="T17" fmla="*/ 26 w 26"/>
                <a:gd name="T18" fmla="*/ 58 h 58"/>
              </a:gdLst>
              <a:ahLst/>
              <a:cxnLst>
                <a:cxn ang="T10">
                  <a:pos x="T0" y="T1"/>
                </a:cxn>
                <a:cxn ang="T11">
                  <a:pos x="T2" y="T3"/>
                </a:cxn>
                <a:cxn ang="T12">
                  <a:pos x="T4" y="T5"/>
                </a:cxn>
                <a:cxn ang="T13">
                  <a:pos x="T6" y="T7"/>
                </a:cxn>
                <a:cxn ang="T14">
                  <a:pos x="T8" y="T9"/>
                </a:cxn>
              </a:cxnLst>
              <a:rect l="T15" t="T16" r="T17" b="T18"/>
              <a:pathLst>
                <a:path w="26" h="58">
                  <a:moveTo>
                    <a:pt x="0" y="56"/>
                  </a:moveTo>
                  <a:lnTo>
                    <a:pt x="25" y="58"/>
                  </a:lnTo>
                  <a:lnTo>
                    <a:pt x="26" y="2"/>
                  </a:lnTo>
                  <a:lnTo>
                    <a:pt x="1" y="0"/>
                  </a:lnTo>
                  <a:lnTo>
                    <a:pt x="0" y="56"/>
                  </a:lnTo>
                  <a:close/>
                </a:path>
              </a:pathLst>
            </a:custGeom>
            <a:solidFill>
              <a:srgbClr val="000000"/>
            </a:solidFill>
            <a:ln w="9525">
              <a:noFill/>
              <a:round/>
              <a:headEnd/>
              <a:tailEnd/>
            </a:ln>
          </p:spPr>
          <p:txBody>
            <a:bodyPr/>
            <a:lstStyle/>
            <a:p>
              <a:endParaRPr lang="en-US"/>
            </a:p>
          </p:txBody>
        </p:sp>
        <p:sp>
          <p:nvSpPr>
            <p:cNvPr id="28791" name="Freeform 89"/>
            <p:cNvSpPr>
              <a:spLocks/>
            </p:cNvSpPr>
            <p:nvPr/>
          </p:nvSpPr>
          <p:spPr bwMode="auto">
            <a:xfrm>
              <a:off x="4058" y="2917"/>
              <a:ext cx="26" cy="29"/>
            </a:xfrm>
            <a:custGeom>
              <a:avLst/>
              <a:gdLst>
                <a:gd name="T0" fmla="*/ 0 w 26"/>
                <a:gd name="T1" fmla="*/ 1 h 58"/>
                <a:gd name="T2" fmla="*/ 25 w 26"/>
                <a:gd name="T3" fmla="*/ 1 h 58"/>
                <a:gd name="T4" fmla="*/ 26 w 26"/>
                <a:gd name="T5" fmla="*/ 1 h 58"/>
                <a:gd name="T6" fmla="*/ 1 w 26"/>
                <a:gd name="T7" fmla="*/ 0 h 58"/>
                <a:gd name="T8" fmla="*/ 0 w 26"/>
                <a:gd name="T9" fmla="*/ 1 h 58"/>
                <a:gd name="T10" fmla="*/ 0 60000 65536"/>
                <a:gd name="T11" fmla="*/ 0 60000 65536"/>
                <a:gd name="T12" fmla="*/ 0 60000 65536"/>
                <a:gd name="T13" fmla="*/ 0 60000 65536"/>
                <a:gd name="T14" fmla="*/ 0 60000 65536"/>
                <a:gd name="T15" fmla="*/ 0 w 26"/>
                <a:gd name="T16" fmla="*/ 0 h 58"/>
                <a:gd name="T17" fmla="*/ 26 w 26"/>
                <a:gd name="T18" fmla="*/ 58 h 58"/>
              </a:gdLst>
              <a:ahLst/>
              <a:cxnLst>
                <a:cxn ang="T10">
                  <a:pos x="T0" y="T1"/>
                </a:cxn>
                <a:cxn ang="T11">
                  <a:pos x="T2" y="T3"/>
                </a:cxn>
                <a:cxn ang="T12">
                  <a:pos x="T4" y="T5"/>
                </a:cxn>
                <a:cxn ang="T13">
                  <a:pos x="T6" y="T7"/>
                </a:cxn>
                <a:cxn ang="T14">
                  <a:pos x="T8" y="T9"/>
                </a:cxn>
              </a:cxnLst>
              <a:rect l="T15" t="T16" r="T17" b="T18"/>
              <a:pathLst>
                <a:path w="26" h="58">
                  <a:moveTo>
                    <a:pt x="0" y="56"/>
                  </a:moveTo>
                  <a:lnTo>
                    <a:pt x="25" y="58"/>
                  </a:lnTo>
                  <a:lnTo>
                    <a:pt x="26" y="2"/>
                  </a:lnTo>
                  <a:lnTo>
                    <a:pt x="1" y="0"/>
                  </a:lnTo>
                  <a:lnTo>
                    <a:pt x="0" y="56"/>
                  </a:lnTo>
                  <a:close/>
                </a:path>
              </a:pathLst>
            </a:custGeom>
            <a:solidFill>
              <a:srgbClr val="000000"/>
            </a:solidFill>
            <a:ln w="9525">
              <a:noFill/>
              <a:round/>
              <a:headEnd/>
              <a:tailEnd/>
            </a:ln>
          </p:spPr>
          <p:txBody>
            <a:bodyPr/>
            <a:lstStyle/>
            <a:p>
              <a:endParaRPr lang="en-US"/>
            </a:p>
          </p:txBody>
        </p:sp>
        <p:sp>
          <p:nvSpPr>
            <p:cNvPr id="28792" name="Freeform 90"/>
            <p:cNvSpPr>
              <a:spLocks/>
            </p:cNvSpPr>
            <p:nvPr/>
          </p:nvSpPr>
          <p:spPr bwMode="auto">
            <a:xfrm>
              <a:off x="4118" y="2917"/>
              <a:ext cx="26" cy="29"/>
            </a:xfrm>
            <a:custGeom>
              <a:avLst/>
              <a:gdLst>
                <a:gd name="T0" fmla="*/ 0 w 26"/>
                <a:gd name="T1" fmla="*/ 1 h 58"/>
                <a:gd name="T2" fmla="*/ 25 w 26"/>
                <a:gd name="T3" fmla="*/ 1 h 58"/>
                <a:gd name="T4" fmla="*/ 26 w 26"/>
                <a:gd name="T5" fmla="*/ 1 h 58"/>
                <a:gd name="T6" fmla="*/ 1 w 26"/>
                <a:gd name="T7" fmla="*/ 0 h 58"/>
                <a:gd name="T8" fmla="*/ 0 w 26"/>
                <a:gd name="T9" fmla="*/ 1 h 58"/>
                <a:gd name="T10" fmla="*/ 0 60000 65536"/>
                <a:gd name="T11" fmla="*/ 0 60000 65536"/>
                <a:gd name="T12" fmla="*/ 0 60000 65536"/>
                <a:gd name="T13" fmla="*/ 0 60000 65536"/>
                <a:gd name="T14" fmla="*/ 0 60000 65536"/>
                <a:gd name="T15" fmla="*/ 0 w 26"/>
                <a:gd name="T16" fmla="*/ 0 h 58"/>
                <a:gd name="T17" fmla="*/ 26 w 26"/>
                <a:gd name="T18" fmla="*/ 58 h 58"/>
              </a:gdLst>
              <a:ahLst/>
              <a:cxnLst>
                <a:cxn ang="T10">
                  <a:pos x="T0" y="T1"/>
                </a:cxn>
                <a:cxn ang="T11">
                  <a:pos x="T2" y="T3"/>
                </a:cxn>
                <a:cxn ang="T12">
                  <a:pos x="T4" y="T5"/>
                </a:cxn>
                <a:cxn ang="T13">
                  <a:pos x="T6" y="T7"/>
                </a:cxn>
                <a:cxn ang="T14">
                  <a:pos x="T8" y="T9"/>
                </a:cxn>
              </a:cxnLst>
              <a:rect l="T15" t="T16" r="T17" b="T18"/>
              <a:pathLst>
                <a:path w="26" h="58">
                  <a:moveTo>
                    <a:pt x="0" y="56"/>
                  </a:moveTo>
                  <a:lnTo>
                    <a:pt x="25" y="58"/>
                  </a:lnTo>
                  <a:lnTo>
                    <a:pt x="26" y="2"/>
                  </a:lnTo>
                  <a:lnTo>
                    <a:pt x="1" y="0"/>
                  </a:lnTo>
                  <a:lnTo>
                    <a:pt x="0" y="56"/>
                  </a:lnTo>
                  <a:close/>
                </a:path>
              </a:pathLst>
            </a:custGeom>
            <a:solidFill>
              <a:srgbClr val="000000"/>
            </a:solidFill>
            <a:ln w="9525">
              <a:noFill/>
              <a:round/>
              <a:headEnd/>
              <a:tailEnd/>
            </a:ln>
          </p:spPr>
          <p:txBody>
            <a:bodyPr/>
            <a:lstStyle/>
            <a:p>
              <a:endParaRPr lang="en-US"/>
            </a:p>
          </p:txBody>
        </p:sp>
        <p:sp>
          <p:nvSpPr>
            <p:cNvPr id="28793" name="Freeform 91"/>
            <p:cNvSpPr>
              <a:spLocks/>
            </p:cNvSpPr>
            <p:nvPr/>
          </p:nvSpPr>
          <p:spPr bwMode="auto">
            <a:xfrm>
              <a:off x="4178" y="2917"/>
              <a:ext cx="26" cy="29"/>
            </a:xfrm>
            <a:custGeom>
              <a:avLst/>
              <a:gdLst>
                <a:gd name="T0" fmla="*/ 0 w 26"/>
                <a:gd name="T1" fmla="*/ 1 h 58"/>
                <a:gd name="T2" fmla="*/ 25 w 26"/>
                <a:gd name="T3" fmla="*/ 1 h 58"/>
                <a:gd name="T4" fmla="*/ 26 w 26"/>
                <a:gd name="T5" fmla="*/ 1 h 58"/>
                <a:gd name="T6" fmla="*/ 1 w 26"/>
                <a:gd name="T7" fmla="*/ 0 h 58"/>
                <a:gd name="T8" fmla="*/ 0 w 26"/>
                <a:gd name="T9" fmla="*/ 1 h 58"/>
                <a:gd name="T10" fmla="*/ 0 60000 65536"/>
                <a:gd name="T11" fmla="*/ 0 60000 65536"/>
                <a:gd name="T12" fmla="*/ 0 60000 65536"/>
                <a:gd name="T13" fmla="*/ 0 60000 65536"/>
                <a:gd name="T14" fmla="*/ 0 60000 65536"/>
                <a:gd name="T15" fmla="*/ 0 w 26"/>
                <a:gd name="T16" fmla="*/ 0 h 58"/>
                <a:gd name="T17" fmla="*/ 26 w 26"/>
                <a:gd name="T18" fmla="*/ 58 h 58"/>
              </a:gdLst>
              <a:ahLst/>
              <a:cxnLst>
                <a:cxn ang="T10">
                  <a:pos x="T0" y="T1"/>
                </a:cxn>
                <a:cxn ang="T11">
                  <a:pos x="T2" y="T3"/>
                </a:cxn>
                <a:cxn ang="T12">
                  <a:pos x="T4" y="T5"/>
                </a:cxn>
                <a:cxn ang="T13">
                  <a:pos x="T6" y="T7"/>
                </a:cxn>
                <a:cxn ang="T14">
                  <a:pos x="T8" y="T9"/>
                </a:cxn>
              </a:cxnLst>
              <a:rect l="T15" t="T16" r="T17" b="T18"/>
              <a:pathLst>
                <a:path w="26" h="58">
                  <a:moveTo>
                    <a:pt x="0" y="56"/>
                  </a:moveTo>
                  <a:lnTo>
                    <a:pt x="25" y="58"/>
                  </a:lnTo>
                  <a:lnTo>
                    <a:pt x="26" y="2"/>
                  </a:lnTo>
                  <a:lnTo>
                    <a:pt x="1" y="0"/>
                  </a:lnTo>
                  <a:lnTo>
                    <a:pt x="0" y="56"/>
                  </a:lnTo>
                  <a:close/>
                </a:path>
              </a:pathLst>
            </a:custGeom>
            <a:solidFill>
              <a:srgbClr val="000000"/>
            </a:solidFill>
            <a:ln w="9525">
              <a:noFill/>
              <a:round/>
              <a:headEnd/>
              <a:tailEnd/>
            </a:ln>
          </p:spPr>
          <p:txBody>
            <a:bodyPr/>
            <a:lstStyle/>
            <a:p>
              <a:endParaRPr lang="en-US"/>
            </a:p>
          </p:txBody>
        </p:sp>
        <p:sp>
          <p:nvSpPr>
            <p:cNvPr id="28794" name="Freeform 92"/>
            <p:cNvSpPr>
              <a:spLocks/>
            </p:cNvSpPr>
            <p:nvPr/>
          </p:nvSpPr>
          <p:spPr bwMode="auto">
            <a:xfrm>
              <a:off x="4238" y="2917"/>
              <a:ext cx="26" cy="29"/>
            </a:xfrm>
            <a:custGeom>
              <a:avLst/>
              <a:gdLst>
                <a:gd name="T0" fmla="*/ 0 w 26"/>
                <a:gd name="T1" fmla="*/ 1 h 58"/>
                <a:gd name="T2" fmla="*/ 25 w 26"/>
                <a:gd name="T3" fmla="*/ 1 h 58"/>
                <a:gd name="T4" fmla="*/ 26 w 26"/>
                <a:gd name="T5" fmla="*/ 1 h 58"/>
                <a:gd name="T6" fmla="*/ 1 w 26"/>
                <a:gd name="T7" fmla="*/ 0 h 58"/>
                <a:gd name="T8" fmla="*/ 0 w 26"/>
                <a:gd name="T9" fmla="*/ 1 h 58"/>
                <a:gd name="T10" fmla="*/ 0 60000 65536"/>
                <a:gd name="T11" fmla="*/ 0 60000 65536"/>
                <a:gd name="T12" fmla="*/ 0 60000 65536"/>
                <a:gd name="T13" fmla="*/ 0 60000 65536"/>
                <a:gd name="T14" fmla="*/ 0 60000 65536"/>
                <a:gd name="T15" fmla="*/ 0 w 26"/>
                <a:gd name="T16" fmla="*/ 0 h 58"/>
                <a:gd name="T17" fmla="*/ 26 w 26"/>
                <a:gd name="T18" fmla="*/ 58 h 58"/>
              </a:gdLst>
              <a:ahLst/>
              <a:cxnLst>
                <a:cxn ang="T10">
                  <a:pos x="T0" y="T1"/>
                </a:cxn>
                <a:cxn ang="T11">
                  <a:pos x="T2" y="T3"/>
                </a:cxn>
                <a:cxn ang="T12">
                  <a:pos x="T4" y="T5"/>
                </a:cxn>
                <a:cxn ang="T13">
                  <a:pos x="T6" y="T7"/>
                </a:cxn>
                <a:cxn ang="T14">
                  <a:pos x="T8" y="T9"/>
                </a:cxn>
              </a:cxnLst>
              <a:rect l="T15" t="T16" r="T17" b="T18"/>
              <a:pathLst>
                <a:path w="26" h="58">
                  <a:moveTo>
                    <a:pt x="0" y="56"/>
                  </a:moveTo>
                  <a:lnTo>
                    <a:pt x="25" y="58"/>
                  </a:lnTo>
                  <a:lnTo>
                    <a:pt x="26" y="2"/>
                  </a:lnTo>
                  <a:lnTo>
                    <a:pt x="1" y="0"/>
                  </a:lnTo>
                  <a:lnTo>
                    <a:pt x="0" y="56"/>
                  </a:lnTo>
                  <a:close/>
                </a:path>
              </a:pathLst>
            </a:custGeom>
            <a:solidFill>
              <a:srgbClr val="000000"/>
            </a:solidFill>
            <a:ln w="9525">
              <a:noFill/>
              <a:round/>
              <a:headEnd/>
              <a:tailEnd/>
            </a:ln>
          </p:spPr>
          <p:txBody>
            <a:bodyPr/>
            <a:lstStyle/>
            <a:p>
              <a:endParaRPr lang="en-US"/>
            </a:p>
          </p:txBody>
        </p:sp>
        <p:sp>
          <p:nvSpPr>
            <p:cNvPr id="28795" name="Freeform 93"/>
            <p:cNvSpPr>
              <a:spLocks/>
            </p:cNvSpPr>
            <p:nvPr/>
          </p:nvSpPr>
          <p:spPr bwMode="auto">
            <a:xfrm>
              <a:off x="4298" y="2917"/>
              <a:ext cx="26" cy="29"/>
            </a:xfrm>
            <a:custGeom>
              <a:avLst/>
              <a:gdLst>
                <a:gd name="T0" fmla="*/ 0 w 26"/>
                <a:gd name="T1" fmla="*/ 1 h 58"/>
                <a:gd name="T2" fmla="*/ 25 w 26"/>
                <a:gd name="T3" fmla="*/ 1 h 58"/>
                <a:gd name="T4" fmla="*/ 26 w 26"/>
                <a:gd name="T5" fmla="*/ 1 h 58"/>
                <a:gd name="T6" fmla="*/ 1 w 26"/>
                <a:gd name="T7" fmla="*/ 0 h 58"/>
                <a:gd name="T8" fmla="*/ 0 w 26"/>
                <a:gd name="T9" fmla="*/ 1 h 58"/>
                <a:gd name="T10" fmla="*/ 0 60000 65536"/>
                <a:gd name="T11" fmla="*/ 0 60000 65536"/>
                <a:gd name="T12" fmla="*/ 0 60000 65536"/>
                <a:gd name="T13" fmla="*/ 0 60000 65536"/>
                <a:gd name="T14" fmla="*/ 0 60000 65536"/>
                <a:gd name="T15" fmla="*/ 0 w 26"/>
                <a:gd name="T16" fmla="*/ 0 h 58"/>
                <a:gd name="T17" fmla="*/ 26 w 26"/>
                <a:gd name="T18" fmla="*/ 58 h 58"/>
              </a:gdLst>
              <a:ahLst/>
              <a:cxnLst>
                <a:cxn ang="T10">
                  <a:pos x="T0" y="T1"/>
                </a:cxn>
                <a:cxn ang="T11">
                  <a:pos x="T2" y="T3"/>
                </a:cxn>
                <a:cxn ang="T12">
                  <a:pos x="T4" y="T5"/>
                </a:cxn>
                <a:cxn ang="T13">
                  <a:pos x="T6" y="T7"/>
                </a:cxn>
                <a:cxn ang="T14">
                  <a:pos x="T8" y="T9"/>
                </a:cxn>
              </a:cxnLst>
              <a:rect l="T15" t="T16" r="T17" b="T18"/>
              <a:pathLst>
                <a:path w="26" h="58">
                  <a:moveTo>
                    <a:pt x="0" y="56"/>
                  </a:moveTo>
                  <a:lnTo>
                    <a:pt x="25" y="58"/>
                  </a:lnTo>
                  <a:lnTo>
                    <a:pt x="26" y="2"/>
                  </a:lnTo>
                  <a:lnTo>
                    <a:pt x="1" y="0"/>
                  </a:lnTo>
                  <a:lnTo>
                    <a:pt x="0" y="56"/>
                  </a:lnTo>
                  <a:close/>
                </a:path>
              </a:pathLst>
            </a:custGeom>
            <a:solidFill>
              <a:srgbClr val="000000"/>
            </a:solidFill>
            <a:ln w="9525">
              <a:noFill/>
              <a:round/>
              <a:headEnd/>
              <a:tailEnd/>
            </a:ln>
          </p:spPr>
          <p:txBody>
            <a:bodyPr/>
            <a:lstStyle/>
            <a:p>
              <a:endParaRPr lang="en-US"/>
            </a:p>
          </p:txBody>
        </p:sp>
        <p:sp>
          <p:nvSpPr>
            <p:cNvPr id="28796" name="Freeform 94"/>
            <p:cNvSpPr>
              <a:spLocks/>
            </p:cNvSpPr>
            <p:nvPr/>
          </p:nvSpPr>
          <p:spPr bwMode="auto">
            <a:xfrm>
              <a:off x="4358" y="2917"/>
              <a:ext cx="26" cy="29"/>
            </a:xfrm>
            <a:custGeom>
              <a:avLst/>
              <a:gdLst>
                <a:gd name="T0" fmla="*/ 0 w 26"/>
                <a:gd name="T1" fmla="*/ 1 h 58"/>
                <a:gd name="T2" fmla="*/ 25 w 26"/>
                <a:gd name="T3" fmla="*/ 1 h 58"/>
                <a:gd name="T4" fmla="*/ 26 w 26"/>
                <a:gd name="T5" fmla="*/ 1 h 58"/>
                <a:gd name="T6" fmla="*/ 1 w 26"/>
                <a:gd name="T7" fmla="*/ 0 h 58"/>
                <a:gd name="T8" fmla="*/ 0 w 26"/>
                <a:gd name="T9" fmla="*/ 1 h 58"/>
                <a:gd name="T10" fmla="*/ 0 60000 65536"/>
                <a:gd name="T11" fmla="*/ 0 60000 65536"/>
                <a:gd name="T12" fmla="*/ 0 60000 65536"/>
                <a:gd name="T13" fmla="*/ 0 60000 65536"/>
                <a:gd name="T14" fmla="*/ 0 60000 65536"/>
                <a:gd name="T15" fmla="*/ 0 w 26"/>
                <a:gd name="T16" fmla="*/ 0 h 58"/>
                <a:gd name="T17" fmla="*/ 26 w 26"/>
                <a:gd name="T18" fmla="*/ 58 h 58"/>
              </a:gdLst>
              <a:ahLst/>
              <a:cxnLst>
                <a:cxn ang="T10">
                  <a:pos x="T0" y="T1"/>
                </a:cxn>
                <a:cxn ang="T11">
                  <a:pos x="T2" y="T3"/>
                </a:cxn>
                <a:cxn ang="T12">
                  <a:pos x="T4" y="T5"/>
                </a:cxn>
                <a:cxn ang="T13">
                  <a:pos x="T6" y="T7"/>
                </a:cxn>
                <a:cxn ang="T14">
                  <a:pos x="T8" y="T9"/>
                </a:cxn>
              </a:cxnLst>
              <a:rect l="T15" t="T16" r="T17" b="T18"/>
              <a:pathLst>
                <a:path w="26" h="58">
                  <a:moveTo>
                    <a:pt x="0" y="56"/>
                  </a:moveTo>
                  <a:lnTo>
                    <a:pt x="25" y="58"/>
                  </a:lnTo>
                  <a:lnTo>
                    <a:pt x="26" y="2"/>
                  </a:lnTo>
                  <a:lnTo>
                    <a:pt x="1" y="0"/>
                  </a:lnTo>
                  <a:lnTo>
                    <a:pt x="0" y="56"/>
                  </a:lnTo>
                  <a:close/>
                </a:path>
              </a:pathLst>
            </a:custGeom>
            <a:solidFill>
              <a:srgbClr val="000000"/>
            </a:solidFill>
            <a:ln w="9525">
              <a:noFill/>
              <a:round/>
              <a:headEnd/>
              <a:tailEnd/>
            </a:ln>
          </p:spPr>
          <p:txBody>
            <a:bodyPr/>
            <a:lstStyle/>
            <a:p>
              <a:endParaRPr lang="en-US"/>
            </a:p>
          </p:txBody>
        </p:sp>
        <p:sp>
          <p:nvSpPr>
            <p:cNvPr id="28797" name="Freeform 95"/>
            <p:cNvSpPr>
              <a:spLocks/>
            </p:cNvSpPr>
            <p:nvPr/>
          </p:nvSpPr>
          <p:spPr bwMode="auto">
            <a:xfrm>
              <a:off x="4418" y="2917"/>
              <a:ext cx="26" cy="29"/>
            </a:xfrm>
            <a:custGeom>
              <a:avLst/>
              <a:gdLst>
                <a:gd name="T0" fmla="*/ 0 w 26"/>
                <a:gd name="T1" fmla="*/ 1 h 58"/>
                <a:gd name="T2" fmla="*/ 25 w 26"/>
                <a:gd name="T3" fmla="*/ 1 h 58"/>
                <a:gd name="T4" fmla="*/ 26 w 26"/>
                <a:gd name="T5" fmla="*/ 1 h 58"/>
                <a:gd name="T6" fmla="*/ 1 w 26"/>
                <a:gd name="T7" fmla="*/ 0 h 58"/>
                <a:gd name="T8" fmla="*/ 0 w 26"/>
                <a:gd name="T9" fmla="*/ 1 h 58"/>
                <a:gd name="T10" fmla="*/ 0 60000 65536"/>
                <a:gd name="T11" fmla="*/ 0 60000 65536"/>
                <a:gd name="T12" fmla="*/ 0 60000 65536"/>
                <a:gd name="T13" fmla="*/ 0 60000 65536"/>
                <a:gd name="T14" fmla="*/ 0 60000 65536"/>
                <a:gd name="T15" fmla="*/ 0 w 26"/>
                <a:gd name="T16" fmla="*/ 0 h 58"/>
                <a:gd name="T17" fmla="*/ 26 w 26"/>
                <a:gd name="T18" fmla="*/ 58 h 58"/>
              </a:gdLst>
              <a:ahLst/>
              <a:cxnLst>
                <a:cxn ang="T10">
                  <a:pos x="T0" y="T1"/>
                </a:cxn>
                <a:cxn ang="T11">
                  <a:pos x="T2" y="T3"/>
                </a:cxn>
                <a:cxn ang="T12">
                  <a:pos x="T4" y="T5"/>
                </a:cxn>
                <a:cxn ang="T13">
                  <a:pos x="T6" y="T7"/>
                </a:cxn>
                <a:cxn ang="T14">
                  <a:pos x="T8" y="T9"/>
                </a:cxn>
              </a:cxnLst>
              <a:rect l="T15" t="T16" r="T17" b="T18"/>
              <a:pathLst>
                <a:path w="26" h="58">
                  <a:moveTo>
                    <a:pt x="0" y="56"/>
                  </a:moveTo>
                  <a:lnTo>
                    <a:pt x="25" y="58"/>
                  </a:lnTo>
                  <a:lnTo>
                    <a:pt x="26" y="2"/>
                  </a:lnTo>
                  <a:lnTo>
                    <a:pt x="1" y="0"/>
                  </a:lnTo>
                  <a:lnTo>
                    <a:pt x="0" y="56"/>
                  </a:lnTo>
                  <a:close/>
                </a:path>
              </a:pathLst>
            </a:custGeom>
            <a:solidFill>
              <a:srgbClr val="000000"/>
            </a:solidFill>
            <a:ln w="9525">
              <a:noFill/>
              <a:round/>
              <a:headEnd/>
              <a:tailEnd/>
            </a:ln>
          </p:spPr>
          <p:txBody>
            <a:bodyPr/>
            <a:lstStyle/>
            <a:p>
              <a:endParaRPr lang="en-US"/>
            </a:p>
          </p:txBody>
        </p:sp>
        <p:sp>
          <p:nvSpPr>
            <p:cNvPr id="28798" name="Freeform 96"/>
            <p:cNvSpPr>
              <a:spLocks/>
            </p:cNvSpPr>
            <p:nvPr/>
          </p:nvSpPr>
          <p:spPr bwMode="auto">
            <a:xfrm>
              <a:off x="4478" y="2917"/>
              <a:ext cx="26" cy="29"/>
            </a:xfrm>
            <a:custGeom>
              <a:avLst/>
              <a:gdLst>
                <a:gd name="T0" fmla="*/ 0 w 26"/>
                <a:gd name="T1" fmla="*/ 1 h 58"/>
                <a:gd name="T2" fmla="*/ 25 w 26"/>
                <a:gd name="T3" fmla="*/ 1 h 58"/>
                <a:gd name="T4" fmla="*/ 26 w 26"/>
                <a:gd name="T5" fmla="*/ 1 h 58"/>
                <a:gd name="T6" fmla="*/ 1 w 26"/>
                <a:gd name="T7" fmla="*/ 0 h 58"/>
                <a:gd name="T8" fmla="*/ 0 w 26"/>
                <a:gd name="T9" fmla="*/ 1 h 58"/>
                <a:gd name="T10" fmla="*/ 0 60000 65536"/>
                <a:gd name="T11" fmla="*/ 0 60000 65536"/>
                <a:gd name="T12" fmla="*/ 0 60000 65536"/>
                <a:gd name="T13" fmla="*/ 0 60000 65536"/>
                <a:gd name="T14" fmla="*/ 0 60000 65536"/>
                <a:gd name="T15" fmla="*/ 0 w 26"/>
                <a:gd name="T16" fmla="*/ 0 h 58"/>
                <a:gd name="T17" fmla="*/ 26 w 26"/>
                <a:gd name="T18" fmla="*/ 58 h 58"/>
              </a:gdLst>
              <a:ahLst/>
              <a:cxnLst>
                <a:cxn ang="T10">
                  <a:pos x="T0" y="T1"/>
                </a:cxn>
                <a:cxn ang="T11">
                  <a:pos x="T2" y="T3"/>
                </a:cxn>
                <a:cxn ang="T12">
                  <a:pos x="T4" y="T5"/>
                </a:cxn>
                <a:cxn ang="T13">
                  <a:pos x="T6" y="T7"/>
                </a:cxn>
                <a:cxn ang="T14">
                  <a:pos x="T8" y="T9"/>
                </a:cxn>
              </a:cxnLst>
              <a:rect l="T15" t="T16" r="T17" b="T18"/>
              <a:pathLst>
                <a:path w="26" h="58">
                  <a:moveTo>
                    <a:pt x="0" y="56"/>
                  </a:moveTo>
                  <a:lnTo>
                    <a:pt x="25" y="58"/>
                  </a:lnTo>
                  <a:lnTo>
                    <a:pt x="26" y="2"/>
                  </a:lnTo>
                  <a:lnTo>
                    <a:pt x="1" y="0"/>
                  </a:lnTo>
                  <a:lnTo>
                    <a:pt x="0" y="56"/>
                  </a:lnTo>
                  <a:close/>
                </a:path>
              </a:pathLst>
            </a:custGeom>
            <a:solidFill>
              <a:srgbClr val="000000"/>
            </a:solidFill>
            <a:ln w="9525">
              <a:noFill/>
              <a:round/>
              <a:headEnd/>
              <a:tailEnd/>
            </a:ln>
          </p:spPr>
          <p:txBody>
            <a:bodyPr/>
            <a:lstStyle/>
            <a:p>
              <a:endParaRPr lang="en-US"/>
            </a:p>
          </p:txBody>
        </p:sp>
        <p:sp>
          <p:nvSpPr>
            <p:cNvPr id="28799" name="Freeform 97"/>
            <p:cNvSpPr>
              <a:spLocks/>
            </p:cNvSpPr>
            <p:nvPr/>
          </p:nvSpPr>
          <p:spPr bwMode="auto">
            <a:xfrm>
              <a:off x="4538" y="2917"/>
              <a:ext cx="26" cy="29"/>
            </a:xfrm>
            <a:custGeom>
              <a:avLst/>
              <a:gdLst>
                <a:gd name="T0" fmla="*/ 0 w 26"/>
                <a:gd name="T1" fmla="*/ 1 h 58"/>
                <a:gd name="T2" fmla="*/ 25 w 26"/>
                <a:gd name="T3" fmla="*/ 1 h 58"/>
                <a:gd name="T4" fmla="*/ 26 w 26"/>
                <a:gd name="T5" fmla="*/ 1 h 58"/>
                <a:gd name="T6" fmla="*/ 1 w 26"/>
                <a:gd name="T7" fmla="*/ 0 h 58"/>
                <a:gd name="T8" fmla="*/ 0 w 26"/>
                <a:gd name="T9" fmla="*/ 1 h 58"/>
                <a:gd name="T10" fmla="*/ 0 60000 65536"/>
                <a:gd name="T11" fmla="*/ 0 60000 65536"/>
                <a:gd name="T12" fmla="*/ 0 60000 65536"/>
                <a:gd name="T13" fmla="*/ 0 60000 65536"/>
                <a:gd name="T14" fmla="*/ 0 60000 65536"/>
                <a:gd name="T15" fmla="*/ 0 w 26"/>
                <a:gd name="T16" fmla="*/ 0 h 58"/>
                <a:gd name="T17" fmla="*/ 26 w 26"/>
                <a:gd name="T18" fmla="*/ 58 h 58"/>
              </a:gdLst>
              <a:ahLst/>
              <a:cxnLst>
                <a:cxn ang="T10">
                  <a:pos x="T0" y="T1"/>
                </a:cxn>
                <a:cxn ang="T11">
                  <a:pos x="T2" y="T3"/>
                </a:cxn>
                <a:cxn ang="T12">
                  <a:pos x="T4" y="T5"/>
                </a:cxn>
                <a:cxn ang="T13">
                  <a:pos x="T6" y="T7"/>
                </a:cxn>
                <a:cxn ang="T14">
                  <a:pos x="T8" y="T9"/>
                </a:cxn>
              </a:cxnLst>
              <a:rect l="T15" t="T16" r="T17" b="T18"/>
              <a:pathLst>
                <a:path w="26" h="58">
                  <a:moveTo>
                    <a:pt x="0" y="56"/>
                  </a:moveTo>
                  <a:lnTo>
                    <a:pt x="25" y="58"/>
                  </a:lnTo>
                  <a:lnTo>
                    <a:pt x="26" y="2"/>
                  </a:lnTo>
                  <a:lnTo>
                    <a:pt x="1" y="0"/>
                  </a:lnTo>
                  <a:lnTo>
                    <a:pt x="0" y="56"/>
                  </a:lnTo>
                  <a:close/>
                </a:path>
              </a:pathLst>
            </a:custGeom>
            <a:solidFill>
              <a:srgbClr val="000000"/>
            </a:solidFill>
            <a:ln w="9525">
              <a:noFill/>
              <a:round/>
              <a:headEnd/>
              <a:tailEnd/>
            </a:ln>
          </p:spPr>
          <p:txBody>
            <a:bodyPr/>
            <a:lstStyle/>
            <a:p>
              <a:endParaRPr lang="en-US"/>
            </a:p>
          </p:txBody>
        </p:sp>
        <p:sp>
          <p:nvSpPr>
            <p:cNvPr id="28800" name="Freeform 98"/>
            <p:cNvSpPr>
              <a:spLocks/>
            </p:cNvSpPr>
            <p:nvPr/>
          </p:nvSpPr>
          <p:spPr bwMode="auto">
            <a:xfrm>
              <a:off x="4597" y="2917"/>
              <a:ext cx="27" cy="29"/>
            </a:xfrm>
            <a:custGeom>
              <a:avLst/>
              <a:gdLst>
                <a:gd name="T0" fmla="*/ 0 w 27"/>
                <a:gd name="T1" fmla="*/ 1 h 58"/>
                <a:gd name="T2" fmla="*/ 26 w 27"/>
                <a:gd name="T3" fmla="*/ 1 h 58"/>
                <a:gd name="T4" fmla="*/ 27 w 27"/>
                <a:gd name="T5" fmla="*/ 1 h 58"/>
                <a:gd name="T6" fmla="*/ 2 w 27"/>
                <a:gd name="T7" fmla="*/ 0 h 58"/>
                <a:gd name="T8" fmla="*/ 0 w 27"/>
                <a:gd name="T9" fmla="*/ 1 h 58"/>
                <a:gd name="T10" fmla="*/ 0 60000 65536"/>
                <a:gd name="T11" fmla="*/ 0 60000 65536"/>
                <a:gd name="T12" fmla="*/ 0 60000 65536"/>
                <a:gd name="T13" fmla="*/ 0 60000 65536"/>
                <a:gd name="T14" fmla="*/ 0 60000 65536"/>
                <a:gd name="T15" fmla="*/ 0 w 27"/>
                <a:gd name="T16" fmla="*/ 0 h 58"/>
                <a:gd name="T17" fmla="*/ 27 w 27"/>
                <a:gd name="T18" fmla="*/ 58 h 58"/>
              </a:gdLst>
              <a:ahLst/>
              <a:cxnLst>
                <a:cxn ang="T10">
                  <a:pos x="T0" y="T1"/>
                </a:cxn>
                <a:cxn ang="T11">
                  <a:pos x="T2" y="T3"/>
                </a:cxn>
                <a:cxn ang="T12">
                  <a:pos x="T4" y="T5"/>
                </a:cxn>
                <a:cxn ang="T13">
                  <a:pos x="T6" y="T7"/>
                </a:cxn>
                <a:cxn ang="T14">
                  <a:pos x="T8" y="T9"/>
                </a:cxn>
              </a:cxnLst>
              <a:rect l="T15" t="T16" r="T17" b="T18"/>
              <a:pathLst>
                <a:path w="27" h="58">
                  <a:moveTo>
                    <a:pt x="0" y="56"/>
                  </a:moveTo>
                  <a:lnTo>
                    <a:pt x="26" y="58"/>
                  </a:lnTo>
                  <a:lnTo>
                    <a:pt x="27" y="2"/>
                  </a:lnTo>
                  <a:lnTo>
                    <a:pt x="2" y="0"/>
                  </a:lnTo>
                  <a:lnTo>
                    <a:pt x="0" y="56"/>
                  </a:lnTo>
                  <a:close/>
                </a:path>
              </a:pathLst>
            </a:custGeom>
            <a:solidFill>
              <a:srgbClr val="000000"/>
            </a:solidFill>
            <a:ln w="9525">
              <a:noFill/>
              <a:round/>
              <a:headEnd/>
              <a:tailEnd/>
            </a:ln>
          </p:spPr>
          <p:txBody>
            <a:bodyPr/>
            <a:lstStyle/>
            <a:p>
              <a:endParaRPr lang="en-US"/>
            </a:p>
          </p:txBody>
        </p:sp>
        <p:sp>
          <p:nvSpPr>
            <p:cNvPr id="28801" name="Freeform 99"/>
            <p:cNvSpPr>
              <a:spLocks/>
            </p:cNvSpPr>
            <p:nvPr/>
          </p:nvSpPr>
          <p:spPr bwMode="auto">
            <a:xfrm>
              <a:off x="4657" y="2917"/>
              <a:ext cx="27" cy="29"/>
            </a:xfrm>
            <a:custGeom>
              <a:avLst/>
              <a:gdLst>
                <a:gd name="T0" fmla="*/ 0 w 27"/>
                <a:gd name="T1" fmla="*/ 1 h 58"/>
                <a:gd name="T2" fmla="*/ 26 w 27"/>
                <a:gd name="T3" fmla="*/ 1 h 58"/>
                <a:gd name="T4" fmla="*/ 27 w 27"/>
                <a:gd name="T5" fmla="*/ 1 h 58"/>
                <a:gd name="T6" fmla="*/ 2 w 27"/>
                <a:gd name="T7" fmla="*/ 0 h 58"/>
                <a:gd name="T8" fmla="*/ 0 w 27"/>
                <a:gd name="T9" fmla="*/ 1 h 58"/>
                <a:gd name="T10" fmla="*/ 0 60000 65536"/>
                <a:gd name="T11" fmla="*/ 0 60000 65536"/>
                <a:gd name="T12" fmla="*/ 0 60000 65536"/>
                <a:gd name="T13" fmla="*/ 0 60000 65536"/>
                <a:gd name="T14" fmla="*/ 0 60000 65536"/>
                <a:gd name="T15" fmla="*/ 0 w 27"/>
                <a:gd name="T16" fmla="*/ 0 h 58"/>
                <a:gd name="T17" fmla="*/ 27 w 27"/>
                <a:gd name="T18" fmla="*/ 58 h 58"/>
              </a:gdLst>
              <a:ahLst/>
              <a:cxnLst>
                <a:cxn ang="T10">
                  <a:pos x="T0" y="T1"/>
                </a:cxn>
                <a:cxn ang="T11">
                  <a:pos x="T2" y="T3"/>
                </a:cxn>
                <a:cxn ang="T12">
                  <a:pos x="T4" y="T5"/>
                </a:cxn>
                <a:cxn ang="T13">
                  <a:pos x="T6" y="T7"/>
                </a:cxn>
                <a:cxn ang="T14">
                  <a:pos x="T8" y="T9"/>
                </a:cxn>
              </a:cxnLst>
              <a:rect l="T15" t="T16" r="T17" b="T18"/>
              <a:pathLst>
                <a:path w="27" h="58">
                  <a:moveTo>
                    <a:pt x="0" y="56"/>
                  </a:moveTo>
                  <a:lnTo>
                    <a:pt x="26" y="58"/>
                  </a:lnTo>
                  <a:lnTo>
                    <a:pt x="27" y="2"/>
                  </a:lnTo>
                  <a:lnTo>
                    <a:pt x="2" y="0"/>
                  </a:lnTo>
                  <a:lnTo>
                    <a:pt x="0" y="56"/>
                  </a:lnTo>
                  <a:close/>
                </a:path>
              </a:pathLst>
            </a:custGeom>
            <a:solidFill>
              <a:srgbClr val="000000"/>
            </a:solidFill>
            <a:ln w="9525">
              <a:noFill/>
              <a:round/>
              <a:headEnd/>
              <a:tailEnd/>
            </a:ln>
          </p:spPr>
          <p:txBody>
            <a:bodyPr/>
            <a:lstStyle/>
            <a:p>
              <a:endParaRPr lang="en-US"/>
            </a:p>
          </p:txBody>
        </p:sp>
        <p:sp>
          <p:nvSpPr>
            <p:cNvPr id="28802" name="Freeform 100"/>
            <p:cNvSpPr>
              <a:spLocks/>
            </p:cNvSpPr>
            <p:nvPr/>
          </p:nvSpPr>
          <p:spPr bwMode="auto">
            <a:xfrm>
              <a:off x="4717" y="2917"/>
              <a:ext cx="27" cy="29"/>
            </a:xfrm>
            <a:custGeom>
              <a:avLst/>
              <a:gdLst>
                <a:gd name="T0" fmla="*/ 0 w 27"/>
                <a:gd name="T1" fmla="*/ 1 h 58"/>
                <a:gd name="T2" fmla="*/ 26 w 27"/>
                <a:gd name="T3" fmla="*/ 1 h 58"/>
                <a:gd name="T4" fmla="*/ 27 w 27"/>
                <a:gd name="T5" fmla="*/ 1 h 58"/>
                <a:gd name="T6" fmla="*/ 1 w 27"/>
                <a:gd name="T7" fmla="*/ 0 h 58"/>
                <a:gd name="T8" fmla="*/ 0 w 27"/>
                <a:gd name="T9" fmla="*/ 1 h 58"/>
                <a:gd name="T10" fmla="*/ 0 60000 65536"/>
                <a:gd name="T11" fmla="*/ 0 60000 65536"/>
                <a:gd name="T12" fmla="*/ 0 60000 65536"/>
                <a:gd name="T13" fmla="*/ 0 60000 65536"/>
                <a:gd name="T14" fmla="*/ 0 60000 65536"/>
                <a:gd name="T15" fmla="*/ 0 w 27"/>
                <a:gd name="T16" fmla="*/ 0 h 58"/>
                <a:gd name="T17" fmla="*/ 27 w 27"/>
                <a:gd name="T18" fmla="*/ 58 h 58"/>
              </a:gdLst>
              <a:ahLst/>
              <a:cxnLst>
                <a:cxn ang="T10">
                  <a:pos x="T0" y="T1"/>
                </a:cxn>
                <a:cxn ang="T11">
                  <a:pos x="T2" y="T3"/>
                </a:cxn>
                <a:cxn ang="T12">
                  <a:pos x="T4" y="T5"/>
                </a:cxn>
                <a:cxn ang="T13">
                  <a:pos x="T6" y="T7"/>
                </a:cxn>
                <a:cxn ang="T14">
                  <a:pos x="T8" y="T9"/>
                </a:cxn>
              </a:cxnLst>
              <a:rect l="T15" t="T16" r="T17" b="T18"/>
              <a:pathLst>
                <a:path w="27" h="58">
                  <a:moveTo>
                    <a:pt x="0" y="56"/>
                  </a:moveTo>
                  <a:lnTo>
                    <a:pt x="26" y="58"/>
                  </a:lnTo>
                  <a:lnTo>
                    <a:pt x="27" y="2"/>
                  </a:lnTo>
                  <a:lnTo>
                    <a:pt x="1" y="0"/>
                  </a:lnTo>
                  <a:lnTo>
                    <a:pt x="0" y="56"/>
                  </a:lnTo>
                  <a:close/>
                </a:path>
              </a:pathLst>
            </a:custGeom>
            <a:solidFill>
              <a:srgbClr val="000000"/>
            </a:solidFill>
            <a:ln w="9525">
              <a:noFill/>
              <a:round/>
              <a:headEnd/>
              <a:tailEnd/>
            </a:ln>
          </p:spPr>
          <p:txBody>
            <a:bodyPr/>
            <a:lstStyle/>
            <a:p>
              <a:endParaRPr lang="en-US"/>
            </a:p>
          </p:txBody>
        </p:sp>
        <p:sp>
          <p:nvSpPr>
            <p:cNvPr id="28803" name="Freeform 101"/>
            <p:cNvSpPr>
              <a:spLocks/>
            </p:cNvSpPr>
            <p:nvPr/>
          </p:nvSpPr>
          <p:spPr bwMode="auto">
            <a:xfrm>
              <a:off x="4777" y="2917"/>
              <a:ext cx="27" cy="29"/>
            </a:xfrm>
            <a:custGeom>
              <a:avLst/>
              <a:gdLst>
                <a:gd name="T0" fmla="*/ 0 w 27"/>
                <a:gd name="T1" fmla="*/ 1 h 58"/>
                <a:gd name="T2" fmla="*/ 26 w 27"/>
                <a:gd name="T3" fmla="*/ 1 h 58"/>
                <a:gd name="T4" fmla="*/ 27 w 27"/>
                <a:gd name="T5" fmla="*/ 1 h 58"/>
                <a:gd name="T6" fmla="*/ 1 w 27"/>
                <a:gd name="T7" fmla="*/ 0 h 58"/>
                <a:gd name="T8" fmla="*/ 0 w 27"/>
                <a:gd name="T9" fmla="*/ 1 h 58"/>
                <a:gd name="T10" fmla="*/ 0 60000 65536"/>
                <a:gd name="T11" fmla="*/ 0 60000 65536"/>
                <a:gd name="T12" fmla="*/ 0 60000 65536"/>
                <a:gd name="T13" fmla="*/ 0 60000 65536"/>
                <a:gd name="T14" fmla="*/ 0 60000 65536"/>
                <a:gd name="T15" fmla="*/ 0 w 27"/>
                <a:gd name="T16" fmla="*/ 0 h 58"/>
                <a:gd name="T17" fmla="*/ 27 w 27"/>
                <a:gd name="T18" fmla="*/ 58 h 58"/>
              </a:gdLst>
              <a:ahLst/>
              <a:cxnLst>
                <a:cxn ang="T10">
                  <a:pos x="T0" y="T1"/>
                </a:cxn>
                <a:cxn ang="T11">
                  <a:pos x="T2" y="T3"/>
                </a:cxn>
                <a:cxn ang="T12">
                  <a:pos x="T4" y="T5"/>
                </a:cxn>
                <a:cxn ang="T13">
                  <a:pos x="T6" y="T7"/>
                </a:cxn>
                <a:cxn ang="T14">
                  <a:pos x="T8" y="T9"/>
                </a:cxn>
              </a:cxnLst>
              <a:rect l="T15" t="T16" r="T17" b="T18"/>
              <a:pathLst>
                <a:path w="27" h="58">
                  <a:moveTo>
                    <a:pt x="0" y="56"/>
                  </a:moveTo>
                  <a:lnTo>
                    <a:pt x="26" y="58"/>
                  </a:lnTo>
                  <a:lnTo>
                    <a:pt x="27" y="2"/>
                  </a:lnTo>
                  <a:lnTo>
                    <a:pt x="1" y="0"/>
                  </a:lnTo>
                  <a:lnTo>
                    <a:pt x="0" y="56"/>
                  </a:lnTo>
                  <a:close/>
                </a:path>
              </a:pathLst>
            </a:custGeom>
            <a:solidFill>
              <a:srgbClr val="000000"/>
            </a:solidFill>
            <a:ln w="9525">
              <a:noFill/>
              <a:round/>
              <a:headEnd/>
              <a:tailEnd/>
            </a:ln>
          </p:spPr>
          <p:txBody>
            <a:bodyPr/>
            <a:lstStyle/>
            <a:p>
              <a:endParaRPr lang="en-US"/>
            </a:p>
          </p:txBody>
        </p:sp>
        <p:sp>
          <p:nvSpPr>
            <p:cNvPr id="28804" name="Freeform 102"/>
            <p:cNvSpPr>
              <a:spLocks/>
            </p:cNvSpPr>
            <p:nvPr/>
          </p:nvSpPr>
          <p:spPr bwMode="auto">
            <a:xfrm>
              <a:off x="4837" y="2917"/>
              <a:ext cx="27" cy="29"/>
            </a:xfrm>
            <a:custGeom>
              <a:avLst/>
              <a:gdLst>
                <a:gd name="T0" fmla="*/ 0 w 27"/>
                <a:gd name="T1" fmla="*/ 1 h 58"/>
                <a:gd name="T2" fmla="*/ 26 w 27"/>
                <a:gd name="T3" fmla="*/ 1 h 58"/>
                <a:gd name="T4" fmla="*/ 27 w 27"/>
                <a:gd name="T5" fmla="*/ 1 h 58"/>
                <a:gd name="T6" fmla="*/ 1 w 27"/>
                <a:gd name="T7" fmla="*/ 0 h 58"/>
                <a:gd name="T8" fmla="*/ 0 w 27"/>
                <a:gd name="T9" fmla="*/ 1 h 58"/>
                <a:gd name="T10" fmla="*/ 0 60000 65536"/>
                <a:gd name="T11" fmla="*/ 0 60000 65536"/>
                <a:gd name="T12" fmla="*/ 0 60000 65536"/>
                <a:gd name="T13" fmla="*/ 0 60000 65536"/>
                <a:gd name="T14" fmla="*/ 0 60000 65536"/>
                <a:gd name="T15" fmla="*/ 0 w 27"/>
                <a:gd name="T16" fmla="*/ 0 h 58"/>
                <a:gd name="T17" fmla="*/ 27 w 27"/>
                <a:gd name="T18" fmla="*/ 58 h 58"/>
              </a:gdLst>
              <a:ahLst/>
              <a:cxnLst>
                <a:cxn ang="T10">
                  <a:pos x="T0" y="T1"/>
                </a:cxn>
                <a:cxn ang="T11">
                  <a:pos x="T2" y="T3"/>
                </a:cxn>
                <a:cxn ang="T12">
                  <a:pos x="T4" y="T5"/>
                </a:cxn>
                <a:cxn ang="T13">
                  <a:pos x="T6" y="T7"/>
                </a:cxn>
                <a:cxn ang="T14">
                  <a:pos x="T8" y="T9"/>
                </a:cxn>
              </a:cxnLst>
              <a:rect l="T15" t="T16" r="T17" b="T18"/>
              <a:pathLst>
                <a:path w="27" h="58">
                  <a:moveTo>
                    <a:pt x="0" y="56"/>
                  </a:moveTo>
                  <a:lnTo>
                    <a:pt x="26" y="58"/>
                  </a:lnTo>
                  <a:lnTo>
                    <a:pt x="27" y="2"/>
                  </a:lnTo>
                  <a:lnTo>
                    <a:pt x="1" y="0"/>
                  </a:lnTo>
                  <a:lnTo>
                    <a:pt x="0" y="56"/>
                  </a:lnTo>
                  <a:close/>
                </a:path>
              </a:pathLst>
            </a:custGeom>
            <a:solidFill>
              <a:srgbClr val="000000"/>
            </a:solidFill>
            <a:ln w="9525">
              <a:noFill/>
              <a:round/>
              <a:headEnd/>
              <a:tailEnd/>
            </a:ln>
          </p:spPr>
          <p:txBody>
            <a:bodyPr/>
            <a:lstStyle/>
            <a:p>
              <a:endParaRPr lang="en-US"/>
            </a:p>
          </p:txBody>
        </p:sp>
        <p:sp>
          <p:nvSpPr>
            <p:cNvPr id="28805" name="Freeform 103"/>
            <p:cNvSpPr>
              <a:spLocks/>
            </p:cNvSpPr>
            <p:nvPr/>
          </p:nvSpPr>
          <p:spPr bwMode="auto">
            <a:xfrm>
              <a:off x="4897" y="2917"/>
              <a:ext cx="27" cy="29"/>
            </a:xfrm>
            <a:custGeom>
              <a:avLst/>
              <a:gdLst>
                <a:gd name="T0" fmla="*/ 0 w 27"/>
                <a:gd name="T1" fmla="*/ 1 h 58"/>
                <a:gd name="T2" fmla="*/ 26 w 27"/>
                <a:gd name="T3" fmla="*/ 1 h 58"/>
                <a:gd name="T4" fmla="*/ 27 w 27"/>
                <a:gd name="T5" fmla="*/ 1 h 58"/>
                <a:gd name="T6" fmla="*/ 1 w 27"/>
                <a:gd name="T7" fmla="*/ 0 h 58"/>
                <a:gd name="T8" fmla="*/ 0 w 27"/>
                <a:gd name="T9" fmla="*/ 1 h 58"/>
                <a:gd name="T10" fmla="*/ 0 60000 65536"/>
                <a:gd name="T11" fmla="*/ 0 60000 65536"/>
                <a:gd name="T12" fmla="*/ 0 60000 65536"/>
                <a:gd name="T13" fmla="*/ 0 60000 65536"/>
                <a:gd name="T14" fmla="*/ 0 60000 65536"/>
                <a:gd name="T15" fmla="*/ 0 w 27"/>
                <a:gd name="T16" fmla="*/ 0 h 58"/>
                <a:gd name="T17" fmla="*/ 27 w 27"/>
                <a:gd name="T18" fmla="*/ 58 h 58"/>
              </a:gdLst>
              <a:ahLst/>
              <a:cxnLst>
                <a:cxn ang="T10">
                  <a:pos x="T0" y="T1"/>
                </a:cxn>
                <a:cxn ang="T11">
                  <a:pos x="T2" y="T3"/>
                </a:cxn>
                <a:cxn ang="T12">
                  <a:pos x="T4" y="T5"/>
                </a:cxn>
                <a:cxn ang="T13">
                  <a:pos x="T6" y="T7"/>
                </a:cxn>
                <a:cxn ang="T14">
                  <a:pos x="T8" y="T9"/>
                </a:cxn>
              </a:cxnLst>
              <a:rect l="T15" t="T16" r="T17" b="T18"/>
              <a:pathLst>
                <a:path w="27" h="58">
                  <a:moveTo>
                    <a:pt x="0" y="56"/>
                  </a:moveTo>
                  <a:lnTo>
                    <a:pt x="26" y="58"/>
                  </a:lnTo>
                  <a:lnTo>
                    <a:pt x="27" y="2"/>
                  </a:lnTo>
                  <a:lnTo>
                    <a:pt x="1" y="0"/>
                  </a:lnTo>
                  <a:lnTo>
                    <a:pt x="0" y="56"/>
                  </a:lnTo>
                  <a:close/>
                </a:path>
              </a:pathLst>
            </a:custGeom>
            <a:solidFill>
              <a:srgbClr val="000000"/>
            </a:solidFill>
            <a:ln w="9525">
              <a:noFill/>
              <a:round/>
              <a:headEnd/>
              <a:tailEnd/>
            </a:ln>
          </p:spPr>
          <p:txBody>
            <a:bodyPr/>
            <a:lstStyle/>
            <a:p>
              <a:endParaRPr lang="en-US"/>
            </a:p>
          </p:txBody>
        </p:sp>
        <p:sp>
          <p:nvSpPr>
            <p:cNvPr id="28806" name="Freeform 104"/>
            <p:cNvSpPr>
              <a:spLocks/>
            </p:cNvSpPr>
            <p:nvPr/>
          </p:nvSpPr>
          <p:spPr bwMode="auto">
            <a:xfrm>
              <a:off x="4957" y="2917"/>
              <a:ext cx="27" cy="29"/>
            </a:xfrm>
            <a:custGeom>
              <a:avLst/>
              <a:gdLst>
                <a:gd name="T0" fmla="*/ 0 w 27"/>
                <a:gd name="T1" fmla="*/ 1 h 58"/>
                <a:gd name="T2" fmla="*/ 26 w 27"/>
                <a:gd name="T3" fmla="*/ 1 h 58"/>
                <a:gd name="T4" fmla="*/ 27 w 27"/>
                <a:gd name="T5" fmla="*/ 1 h 58"/>
                <a:gd name="T6" fmla="*/ 1 w 27"/>
                <a:gd name="T7" fmla="*/ 0 h 58"/>
                <a:gd name="T8" fmla="*/ 0 w 27"/>
                <a:gd name="T9" fmla="*/ 1 h 58"/>
                <a:gd name="T10" fmla="*/ 0 60000 65536"/>
                <a:gd name="T11" fmla="*/ 0 60000 65536"/>
                <a:gd name="T12" fmla="*/ 0 60000 65536"/>
                <a:gd name="T13" fmla="*/ 0 60000 65536"/>
                <a:gd name="T14" fmla="*/ 0 60000 65536"/>
                <a:gd name="T15" fmla="*/ 0 w 27"/>
                <a:gd name="T16" fmla="*/ 0 h 58"/>
                <a:gd name="T17" fmla="*/ 27 w 27"/>
                <a:gd name="T18" fmla="*/ 58 h 58"/>
              </a:gdLst>
              <a:ahLst/>
              <a:cxnLst>
                <a:cxn ang="T10">
                  <a:pos x="T0" y="T1"/>
                </a:cxn>
                <a:cxn ang="T11">
                  <a:pos x="T2" y="T3"/>
                </a:cxn>
                <a:cxn ang="T12">
                  <a:pos x="T4" y="T5"/>
                </a:cxn>
                <a:cxn ang="T13">
                  <a:pos x="T6" y="T7"/>
                </a:cxn>
                <a:cxn ang="T14">
                  <a:pos x="T8" y="T9"/>
                </a:cxn>
              </a:cxnLst>
              <a:rect l="T15" t="T16" r="T17" b="T18"/>
              <a:pathLst>
                <a:path w="27" h="58">
                  <a:moveTo>
                    <a:pt x="0" y="56"/>
                  </a:moveTo>
                  <a:lnTo>
                    <a:pt x="26" y="58"/>
                  </a:lnTo>
                  <a:lnTo>
                    <a:pt x="27" y="2"/>
                  </a:lnTo>
                  <a:lnTo>
                    <a:pt x="1" y="0"/>
                  </a:lnTo>
                  <a:lnTo>
                    <a:pt x="0" y="56"/>
                  </a:lnTo>
                  <a:close/>
                </a:path>
              </a:pathLst>
            </a:custGeom>
            <a:solidFill>
              <a:srgbClr val="000000"/>
            </a:solidFill>
            <a:ln w="9525">
              <a:noFill/>
              <a:round/>
              <a:headEnd/>
              <a:tailEnd/>
            </a:ln>
          </p:spPr>
          <p:txBody>
            <a:bodyPr/>
            <a:lstStyle/>
            <a:p>
              <a:endParaRPr lang="en-US"/>
            </a:p>
          </p:txBody>
        </p:sp>
        <p:sp>
          <p:nvSpPr>
            <p:cNvPr id="28807" name="Freeform 105"/>
            <p:cNvSpPr>
              <a:spLocks/>
            </p:cNvSpPr>
            <p:nvPr/>
          </p:nvSpPr>
          <p:spPr bwMode="auto">
            <a:xfrm>
              <a:off x="5018" y="2917"/>
              <a:ext cx="27" cy="29"/>
            </a:xfrm>
            <a:custGeom>
              <a:avLst/>
              <a:gdLst>
                <a:gd name="T0" fmla="*/ 0 w 27"/>
                <a:gd name="T1" fmla="*/ 1 h 58"/>
                <a:gd name="T2" fmla="*/ 26 w 27"/>
                <a:gd name="T3" fmla="*/ 1 h 58"/>
                <a:gd name="T4" fmla="*/ 27 w 27"/>
                <a:gd name="T5" fmla="*/ 1 h 58"/>
                <a:gd name="T6" fmla="*/ 1 w 27"/>
                <a:gd name="T7" fmla="*/ 0 h 58"/>
                <a:gd name="T8" fmla="*/ 0 w 27"/>
                <a:gd name="T9" fmla="*/ 1 h 58"/>
                <a:gd name="T10" fmla="*/ 0 60000 65536"/>
                <a:gd name="T11" fmla="*/ 0 60000 65536"/>
                <a:gd name="T12" fmla="*/ 0 60000 65536"/>
                <a:gd name="T13" fmla="*/ 0 60000 65536"/>
                <a:gd name="T14" fmla="*/ 0 60000 65536"/>
                <a:gd name="T15" fmla="*/ 0 w 27"/>
                <a:gd name="T16" fmla="*/ 0 h 58"/>
                <a:gd name="T17" fmla="*/ 27 w 27"/>
                <a:gd name="T18" fmla="*/ 58 h 58"/>
              </a:gdLst>
              <a:ahLst/>
              <a:cxnLst>
                <a:cxn ang="T10">
                  <a:pos x="T0" y="T1"/>
                </a:cxn>
                <a:cxn ang="T11">
                  <a:pos x="T2" y="T3"/>
                </a:cxn>
                <a:cxn ang="T12">
                  <a:pos x="T4" y="T5"/>
                </a:cxn>
                <a:cxn ang="T13">
                  <a:pos x="T6" y="T7"/>
                </a:cxn>
                <a:cxn ang="T14">
                  <a:pos x="T8" y="T9"/>
                </a:cxn>
              </a:cxnLst>
              <a:rect l="T15" t="T16" r="T17" b="T18"/>
              <a:pathLst>
                <a:path w="27" h="58">
                  <a:moveTo>
                    <a:pt x="0" y="56"/>
                  </a:moveTo>
                  <a:lnTo>
                    <a:pt x="26" y="58"/>
                  </a:lnTo>
                  <a:lnTo>
                    <a:pt x="27" y="2"/>
                  </a:lnTo>
                  <a:lnTo>
                    <a:pt x="1" y="0"/>
                  </a:lnTo>
                  <a:lnTo>
                    <a:pt x="0" y="56"/>
                  </a:lnTo>
                  <a:close/>
                </a:path>
              </a:pathLst>
            </a:custGeom>
            <a:solidFill>
              <a:srgbClr val="000000"/>
            </a:solidFill>
            <a:ln w="9525">
              <a:noFill/>
              <a:round/>
              <a:headEnd/>
              <a:tailEnd/>
            </a:ln>
          </p:spPr>
          <p:txBody>
            <a:bodyPr/>
            <a:lstStyle/>
            <a:p>
              <a:endParaRPr lang="en-US"/>
            </a:p>
          </p:txBody>
        </p:sp>
        <p:sp>
          <p:nvSpPr>
            <p:cNvPr id="28808" name="Freeform 106"/>
            <p:cNvSpPr>
              <a:spLocks/>
            </p:cNvSpPr>
            <p:nvPr/>
          </p:nvSpPr>
          <p:spPr bwMode="auto">
            <a:xfrm>
              <a:off x="5078" y="2917"/>
              <a:ext cx="27" cy="29"/>
            </a:xfrm>
            <a:custGeom>
              <a:avLst/>
              <a:gdLst>
                <a:gd name="T0" fmla="*/ 0 w 27"/>
                <a:gd name="T1" fmla="*/ 1 h 58"/>
                <a:gd name="T2" fmla="*/ 26 w 27"/>
                <a:gd name="T3" fmla="*/ 1 h 58"/>
                <a:gd name="T4" fmla="*/ 27 w 27"/>
                <a:gd name="T5" fmla="*/ 1 h 58"/>
                <a:gd name="T6" fmla="*/ 1 w 27"/>
                <a:gd name="T7" fmla="*/ 0 h 58"/>
                <a:gd name="T8" fmla="*/ 0 w 27"/>
                <a:gd name="T9" fmla="*/ 1 h 58"/>
                <a:gd name="T10" fmla="*/ 0 60000 65536"/>
                <a:gd name="T11" fmla="*/ 0 60000 65536"/>
                <a:gd name="T12" fmla="*/ 0 60000 65536"/>
                <a:gd name="T13" fmla="*/ 0 60000 65536"/>
                <a:gd name="T14" fmla="*/ 0 60000 65536"/>
                <a:gd name="T15" fmla="*/ 0 w 27"/>
                <a:gd name="T16" fmla="*/ 0 h 58"/>
                <a:gd name="T17" fmla="*/ 27 w 27"/>
                <a:gd name="T18" fmla="*/ 58 h 58"/>
              </a:gdLst>
              <a:ahLst/>
              <a:cxnLst>
                <a:cxn ang="T10">
                  <a:pos x="T0" y="T1"/>
                </a:cxn>
                <a:cxn ang="T11">
                  <a:pos x="T2" y="T3"/>
                </a:cxn>
                <a:cxn ang="T12">
                  <a:pos x="T4" y="T5"/>
                </a:cxn>
                <a:cxn ang="T13">
                  <a:pos x="T6" y="T7"/>
                </a:cxn>
                <a:cxn ang="T14">
                  <a:pos x="T8" y="T9"/>
                </a:cxn>
              </a:cxnLst>
              <a:rect l="T15" t="T16" r="T17" b="T18"/>
              <a:pathLst>
                <a:path w="27" h="58">
                  <a:moveTo>
                    <a:pt x="0" y="56"/>
                  </a:moveTo>
                  <a:lnTo>
                    <a:pt x="26" y="58"/>
                  </a:lnTo>
                  <a:lnTo>
                    <a:pt x="27" y="2"/>
                  </a:lnTo>
                  <a:lnTo>
                    <a:pt x="1" y="0"/>
                  </a:lnTo>
                  <a:lnTo>
                    <a:pt x="0" y="56"/>
                  </a:lnTo>
                  <a:close/>
                </a:path>
              </a:pathLst>
            </a:custGeom>
            <a:solidFill>
              <a:srgbClr val="000000"/>
            </a:solidFill>
            <a:ln w="9525">
              <a:noFill/>
              <a:round/>
              <a:headEnd/>
              <a:tailEnd/>
            </a:ln>
          </p:spPr>
          <p:txBody>
            <a:bodyPr/>
            <a:lstStyle/>
            <a:p>
              <a:endParaRPr lang="en-US"/>
            </a:p>
          </p:txBody>
        </p:sp>
        <p:sp>
          <p:nvSpPr>
            <p:cNvPr id="28809" name="Freeform 107"/>
            <p:cNvSpPr>
              <a:spLocks/>
            </p:cNvSpPr>
            <p:nvPr/>
          </p:nvSpPr>
          <p:spPr bwMode="auto">
            <a:xfrm>
              <a:off x="5138" y="2917"/>
              <a:ext cx="27" cy="29"/>
            </a:xfrm>
            <a:custGeom>
              <a:avLst/>
              <a:gdLst>
                <a:gd name="T0" fmla="*/ 0 w 27"/>
                <a:gd name="T1" fmla="*/ 1 h 58"/>
                <a:gd name="T2" fmla="*/ 25 w 27"/>
                <a:gd name="T3" fmla="*/ 1 h 58"/>
                <a:gd name="T4" fmla="*/ 27 w 27"/>
                <a:gd name="T5" fmla="*/ 1 h 58"/>
                <a:gd name="T6" fmla="*/ 1 w 27"/>
                <a:gd name="T7" fmla="*/ 0 h 58"/>
                <a:gd name="T8" fmla="*/ 0 w 27"/>
                <a:gd name="T9" fmla="*/ 1 h 58"/>
                <a:gd name="T10" fmla="*/ 0 60000 65536"/>
                <a:gd name="T11" fmla="*/ 0 60000 65536"/>
                <a:gd name="T12" fmla="*/ 0 60000 65536"/>
                <a:gd name="T13" fmla="*/ 0 60000 65536"/>
                <a:gd name="T14" fmla="*/ 0 60000 65536"/>
                <a:gd name="T15" fmla="*/ 0 w 27"/>
                <a:gd name="T16" fmla="*/ 0 h 58"/>
                <a:gd name="T17" fmla="*/ 27 w 27"/>
                <a:gd name="T18" fmla="*/ 58 h 58"/>
              </a:gdLst>
              <a:ahLst/>
              <a:cxnLst>
                <a:cxn ang="T10">
                  <a:pos x="T0" y="T1"/>
                </a:cxn>
                <a:cxn ang="T11">
                  <a:pos x="T2" y="T3"/>
                </a:cxn>
                <a:cxn ang="T12">
                  <a:pos x="T4" y="T5"/>
                </a:cxn>
                <a:cxn ang="T13">
                  <a:pos x="T6" y="T7"/>
                </a:cxn>
                <a:cxn ang="T14">
                  <a:pos x="T8" y="T9"/>
                </a:cxn>
              </a:cxnLst>
              <a:rect l="T15" t="T16" r="T17" b="T18"/>
              <a:pathLst>
                <a:path w="27" h="58">
                  <a:moveTo>
                    <a:pt x="0" y="56"/>
                  </a:moveTo>
                  <a:lnTo>
                    <a:pt x="25" y="58"/>
                  </a:lnTo>
                  <a:lnTo>
                    <a:pt x="27" y="2"/>
                  </a:lnTo>
                  <a:lnTo>
                    <a:pt x="1" y="0"/>
                  </a:lnTo>
                  <a:lnTo>
                    <a:pt x="0" y="56"/>
                  </a:lnTo>
                  <a:close/>
                </a:path>
              </a:pathLst>
            </a:custGeom>
            <a:solidFill>
              <a:srgbClr val="000000"/>
            </a:solidFill>
            <a:ln w="9525">
              <a:noFill/>
              <a:round/>
              <a:headEnd/>
              <a:tailEnd/>
            </a:ln>
          </p:spPr>
          <p:txBody>
            <a:bodyPr/>
            <a:lstStyle/>
            <a:p>
              <a:endParaRPr lang="en-US"/>
            </a:p>
          </p:txBody>
        </p:sp>
        <p:sp>
          <p:nvSpPr>
            <p:cNvPr id="28810" name="Freeform 108"/>
            <p:cNvSpPr>
              <a:spLocks/>
            </p:cNvSpPr>
            <p:nvPr/>
          </p:nvSpPr>
          <p:spPr bwMode="auto">
            <a:xfrm>
              <a:off x="5198" y="2917"/>
              <a:ext cx="26" cy="29"/>
            </a:xfrm>
            <a:custGeom>
              <a:avLst/>
              <a:gdLst>
                <a:gd name="T0" fmla="*/ 0 w 26"/>
                <a:gd name="T1" fmla="*/ 1 h 58"/>
                <a:gd name="T2" fmla="*/ 25 w 26"/>
                <a:gd name="T3" fmla="*/ 1 h 58"/>
                <a:gd name="T4" fmla="*/ 26 w 26"/>
                <a:gd name="T5" fmla="*/ 1 h 58"/>
                <a:gd name="T6" fmla="*/ 1 w 26"/>
                <a:gd name="T7" fmla="*/ 0 h 58"/>
                <a:gd name="T8" fmla="*/ 0 w 26"/>
                <a:gd name="T9" fmla="*/ 1 h 58"/>
                <a:gd name="T10" fmla="*/ 0 60000 65536"/>
                <a:gd name="T11" fmla="*/ 0 60000 65536"/>
                <a:gd name="T12" fmla="*/ 0 60000 65536"/>
                <a:gd name="T13" fmla="*/ 0 60000 65536"/>
                <a:gd name="T14" fmla="*/ 0 60000 65536"/>
                <a:gd name="T15" fmla="*/ 0 w 26"/>
                <a:gd name="T16" fmla="*/ 0 h 58"/>
                <a:gd name="T17" fmla="*/ 26 w 26"/>
                <a:gd name="T18" fmla="*/ 58 h 58"/>
              </a:gdLst>
              <a:ahLst/>
              <a:cxnLst>
                <a:cxn ang="T10">
                  <a:pos x="T0" y="T1"/>
                </a:cxn>
                <a:cxn ang="T11">
                  <a:pos x="T2" y="T3"/>
                </a:cxn>
                <a:cxn ang="T12">
                  <a:pos x="T4" y="T5"/>
                </a:cxn>
                <a:cxn ang="T13">
                  <a:pos x="T6" y="T7"/>
                </a:cxn>
                <a:cxn ang="T14">
                  <a:pos x="T8" y="T9"/>
                </a:cxn>
              </a:cxnLst>
              <a:rect l="T15" t="T16" r="T17" b="T18"/>
              <a:pathLst>
                <a:path w="26" h="58">
                  <a:moveTo>
                    <a:pt x="0" y="56"/>
                  </a:moveTo>
                  <a:lnTo>
                    <a:pt x="25" y="58"/>
                  </a:lnTo>
                  <a:lnTo>
                    <a:pt x="26" y="2"/>
                  </a:lnTo>
                  <a:lnTo>
                    <a:pt x="1" y="0"/>
                  </a:lnTo>
                  <a:lnTo>
                    <a:pt x="0" y="56"/>
                  </a:lnTo>
                  <a:close/>
                </a:path>
              </a:pathLst>
            </a:custGeom>
            <a:solidFill>
              <a:srgbClr val="000000"/>
            </a:solidFill>
            <a:ln w="9525">
              <a:noFill/>
              <a:round/>
              <a:headEnd/>
              <a:tailEnd/>
            </a:ln>
          </p:spPr>
          <p:txBody>
            <a:bodyPr/>
            <a:lstStyle/>
            <a:p>
              <a:endParaRPr lang="en-US"/>
            </a:p>
          </p:txBody>
        </p:sp>
        <p:sp>
          <p:nvSpPr>
            <p:cNvPr id="28811" name="Freeform 109"/>
            <p:cNvSpPr>
              <a:spLocks/>
            </p:cNvSpPr>
            <p:nvPr/>
          </p:nvSpPr>
          <p:spPr bwMode="auto">
            <a:xfrm>
              <a:off x="5258" y="2917"/>
              <a:ext cx="26" cy="29"/>
            </a:xfrm>
            <a:custGeom>
              <a:avLst/>
              <a:gdLst>
                <a:gd name="T0" fmla="*/ 0 w 26"/>
                <a:gd name="T1" fmla="*/ 1 h 58"/>
                <a:gd name="T2" fmla="*/ 25 w 26"/>
                <a:gd name="T3" fmla="*/ 1 h 58"/>
                <a:gd name="T4" fmla="*/ 26 w 26"/>
                <a:gd name="T5" fmla="*/ 1 h 58"/>
                <a:gd name="T6" fmla="*/ 1 w 26"/>
                <a:gd name="T7" fmla="*/ 0 h 58"/>
                <a:gd name="T8" fmla="*/ 0 w 26"/>
                <a:gd name="T9" fmla="*/ 1 h 58"/>
                <a:gd name="T10" fmla="*/ 0 60000 65536"/>
                <a:gd name="T11" fmla="*/ 0 60000 65536"/>
                <a:gd name="T12" fmla="*/ 0 60000 65536"/>
                <a:gd name="T13" fmla="*/ 0 60000 65536"/>
                <a:gd name="T14" fmla="*/ 0 60000 65536"/>
                <a:gd name="T15" fmla="*/ 0 w 26"/>
                <a:gd name="T16" fmla="*/ 0 h 58"/>
                <a:gd name="T17" fmla="*/ 26 w 26"/>
                <a:gd name="T18" fmla="*/ 58 h 58"/>
              </a:gdLst>
              <a:ahLst/>
              <a:cxnLst>
                <a:cxn ang="T10">
                  <a:pos x="T0" y="T1"/>
                </a:cxn>
                <a:cxn ang="T11">
                  <a:pos x="T2" y="T3"/>
                </a:cxn>
                <a:cxn ang="T12">
                  <a:pos x="T4" y="T5"/>
                </a:cxn>
                <a:cxn ang="T13">
                  <a:pos x="T6" y="T7"/>
                </a:cxn>
                <a:cxn ang="T14">
                  <a:pos x="T8" y="T9"/>
                </a:cxn>
              </a:cxnLst>
              <a:rect l="T15" t="T16" r="T17" b="T18"/>
              <a:pathLst>
                <a:path w="26" h="58">
                  <a:moveTo>
                    <a:pt x="0" y="56"/>
                  </a:moveTo>
                  <a:lnTo>
                    <a:pt x="25" y="58"/>
                  </a:lnTo>
                  <a:lnTo>
                    <a:pt x="26" y="2"/>
                  </a:lnTo>
                  <a:lnTo>
                    <a:pt x="1" y="0"/>
                  </a:lnTo>
                  <a:lnTo>
                    <a:pt x="0" y="56"/>
                  </a:lnTo>
                  <a:close/>
                </a:path>
              </a:pathLst>
            </a:custGeom>
            <a:solidFill>
              <a:srgbClr val="000000"/>
            </a:solidFill>
            <a:ln w="9525">
              <a:noFill/>
              <a:round/>
              <a:headEnd/>
              <a:tailEnd/>
            </a:ln>
          </p:spPr>
          <p:txBody>
            <a:bodyPr/>
            <a:lstStyle/>
            <a:p>
              <a:endParaRPr lang="en-US"/>
            </a:p>
          </p:txBody>
        </p:sp>
        <p:sp>
          <p:nvSpPr>
            <p:cNvPr id="28812" name="Freeform 110"/>
            <p:cNvSpPr>
              <a:spLocks/>
            </p:cNvSpPr>
            <p:nvPr/>
          </p:nvSpPr>
          <p:spPr bwMode="auto">
            <a:xfrm>
              <a:off x="5318" y="2917"/>
              <a:ext cx="26" cy="29"/>
            </a:xfrm>
            <a:custGeom>
              <a:avLst/>
              <a:gdLst>
                <a:gd name="T0" fmla="*/ 0 w 26"/>
                <a:gd name="T1" fmla="*/ 1 h 58"/>
                <a:gd name="T2" fmla="*/ 25 w 26"/>
                <a:gd name="T3" fmla="*/ 1 h 58"/>
                <a:gd name="T4" fmla="*/ 26 w 26"/>
                <a:gd name="T5" fmla="*/ 1 h 58"/>
                <a:gd name="T6" fmla="*/ 1 w 26"/>
                <a:gd name="T7" fmla="*/ 0 h 58"/>
                <a:gd name="T8" fmla="*/ 0 w 26"/>
                <a:gd name="T9" fmla="*/ 1 h 58"/>
                <a:gd name="T10" fmla="*/ 0 60000 65536"/>
                <a:gd name="T11" fmla="*/ 0 60000 65536"/>
                <a:gd name="T12" fmla="*/ 0 60000 65536"/>
                <a:gd name="T13" fmla="*/ 0 60000 65536"/>
                <a:gd name="T14" fmla="*/ 0 60000 65536"/>
                <a:gd name="T15" fmla="*/ 0 w 26"/>
                <a:gd name="T16" fmla="*/ 0 h 58"/>
                <a:gd name="T17" fmla="*/ 26 w 26"/>
                <a:gd name="T18" fmla="*/ 58 h 58"/>
              </a:gdLst>
              <a:ahLst/>
              <a:cxnLst>
                <a:cxn ang="T10">
                  <a:pos x="T0" y="T1"/>
                </a:cxn>
                <a:cxn ang="T11">
                  <a:pos x="T2" y="T3"/>
                </a:cxn>
                <a:cxn ang="T12">
                  <a:pos x="T4" y="T5"/>
                </a:cxn>
                <a:cxn ang="T13">
                  <a:pos x="T6" y="T7"/>
                </a:cxn>
                <a:cxn ang="T14">
                  <a:pos x="T8" y="T9"/>
                </a:cxn>
              </a:cxnLst>
              <a:rect l="T15" t="T16" r="T17" b="T18"/>
              <a:pathLst>
                <a:path w="26" h="58">
                  <a:moveTo>
                    <a:pt x="0" y="56"/>
                  </a:moveTo>
                  <a:lnTo>
                    <a:pt x="25" y="58"/>
                  </a:lnTo>
                  <a:lnTo>
                    <a:pt x="26" y="2"/>
                  </a:lnTo>
                  <a:lnTo>
                    <a:pt x="1" y="0"/>
                  </a:lnTo>
                  <a:lnTo>
                    <a:pt x="0" y="56"/>
                  </a:lnTo>
                  <a:close/>
                </a:path>
              </a:pathLst>
            </a:custGeom>
            <a:solidFill>
              <a:srgbClr val="000000"/>
            </a:solidFill>
            <a:ln w="9525">
              <a:noFill/>
              <a:round/>
              <a:headEnd/>
              <a:tailEnd/>
            </a:ln>
          </p:spPr>
          <p:txBody>
            <a:bodyPr/>
            <a:lstStyle/>
            <a:p>
              <a:endParaRPr lang="en-US"/>
            </a:p>
          </p:txBody>
        </p:sp>
        <p:sp>
          <p:nvSpPr>
            <p:cNvPr id="28813" name="Freeform 111"/>
            <p:cNvSpPr>
              <a:spLocks/>
            </p:cNvSpPr>
            <p:nvPr/>
          </p:nvSpPr>
          <p:spPr bwMode="auto">
            <a:xfrm>
              <a:off x="5378" y="2917"/>
              <a:ext cx="26" cy="29"/>
            </a:xfrm>
            <a:custGeom>
              <a:avLst/>
              <a:gdLst>
                <a:gd name="T0" fmla="*/ 0 w 26"/>
                <a:gd name="T1" fmla="*/ 1 h 58"/>
                <a:gd name="T2" fmla="*/ 25 w 26"/>
                <a:gd name="T3" fmla="*/ 1 h 58"/>
                <a:gd name="T4" fmla="*/ 26 w 26"/>
                <a:gd name="T5" fmla="*/ 1 h 58"/>
                <a:gd name="T6" fmla="*/ 1 w 26"/>
                <a:gd name="T7" fmla="*/ 0 h 58"/>
                <a:gd name="T8" fmla="*/ 0 w 26"/>
                <a:gd name="T9" fmla="*/ 1 h 58"/>
                <a:gd name="T10" fmla="*/ 0 60000 65536"/>
                <a:gd name="T11" fmla="*/ 0 60000 65536"/>
                <a:gd name="T12" fmla="*/ 0 60000 65536"/>
                <a:gd name="T13" fmla="*/ 0 60000 65536"/>
                <a:gd name="T14" fmla="*/ 0 60000 65536"/>
                <a:gd name="T15" fmla="*/ 0 w 26"/>
                <a:gd name="T16" fmla="*/ 0 h 58"/>
                <a:gd name="T17" fmla="*/ 26 w 26"/>
                <a:gd name="T18" fmla="*/ 58 h 58"/>
              </a:gdLst>
              <a:ahLst/>
              <a:cxnLst>
                <a:cxn ang="T10">
                  <a:pos x="T0" y="T1"/>
                </a:cxn>
                <a:cxn ang="T11">
                  <a:pos x="T2" y="T3"/>
                </a:cxn>
                <a:cxn ang="T12">
                  <a:pos x="T4" y="T5"/>
                </a:cxn>
                <a:cxn ang="T13">
                  <a:pos x="T6" y="T7"/>
                </a:cxn>
                <a:cxn ang="T14">
                  <a:pos x="T8" y="T9"/>
                </a:cxn>
              </a:cxnLst>
              <a:rect l="T15" t="T16" r="T17" b="T18"/>
              <a:pathLst>
                <a:path w="26" h="58">
                  <a:moveTo>
                    <a:pt x="0" y="56"/>
                  </a:moveTo>
                  <a:lnTo>
                    <a:pt x="25" y="58"/>
                  </a:lnTo>
                  <a:lnTo>
                    <a:pt x="26" y="2"/>
                  </a:lnTo>
                  <a:lnTo>
                    <a:pt x="1" y="0"/>
                  </a:lnTo>
                  <a:lnTo>
                    <a:pt x="0" y="56"/>
                  </a:lnTo>
                  <a:close/>
                </a:path>
              </a:pathLst>
            </a:custGeom>
            <a:solidFill>
              <a:srgbClr val="000000"/>
            </a:solidFill>
            <a:ln w="9525">
              <a:noFill/>
              <a:round/>
              <a:headEnd/>
              <a:tailEnd/>
            </a:ln>
          </p:spPr>
          <p:txBody>
            <a:bodyPr/>
            <a:lstStyle/>
            <a:p>
              <a:endParaRPr lang="en-US"/>
            </a:p>
          </p:txBody>
        </p:sp>
        <p:sp>
          <p:nvSpPr>
            <p:cNvPr id="28814" name="Freeform 112"/>
            <p:cNvSpPr>
              <a:spLocks/>
            </p:cNvSpPr>
            <p:nvPr/>
          </p:nvSpPr>
          <p:spPr bwMode="auto">
            <a:xfrm>
              <a:off x="5438" y="2917"/>
              <a:ext cx="26" cy="29"/>
            </a:xfrm>
            <a:custGeom>
              <a:avLst/>
              <a:gdLst>
                <a:gd name="T0" fmla="*/ 0 w 26"/>
                <a:gd name="T1" fmla="*/ 1 h 58"/>
                <a:gd name="T2" fmla="*/ 25 w 26"/>
                <a:gd name="T3" fmla="*/ 1 h 58"/>
                <a:gd name="T4" fmla="*/ 26 w 26"/>
                <a:gd name="T5" fmla="*/ 1 h 58"/>
                <a:gd name="T6" fmla="*/ 1 w 26"/>
                <a:gd name="T7" fmla="*/ 0 h 58"/>
                <a:gd name="T8" fmla="*/ 0 w 26"/>
                <a:gd name="T9" fmla="*/ 1 h 58"/>
                <a:gd name="T10" fmla="*/ 0 60000 65536"/>
                <a:gd name="T11" fmla="*/ 0 60000 65536"/>
                <a:gd name="T12" fmla="*/ 0 60000 65536"/>
                <a:gd name="T13" fmla="*/ 0 60000 65536"/>
                <a:gd name="T14" fmla="*/ 0 60000 65536"/>
                <a:gd name="T15" fmla="*/ 0 w 26"/>
                <a:gd name="T16" fmla="*/ 0 h 58"/>
                <a:gd name="T17" fmla="*/ 26 w 26"/>
                <a:gd name="T18" fmla="*/ 58 h 58"/>
              </a:gdLst>
              <a:ahLst/>
              <a:cxnLst>
                <a:cxn ang="T10">
                  <a:pos x="T0" y="T1"/>
                </a:cxn>
                <a:cxn ang="T11">
                  <a:pos x="T2" y="T3"/>
                </a:cxn>
                <a:cxn ang="T12">
                  <a:pos x="T4" y="T5"/>
                </a:cxn>
                <a:cxn ang="T13">
                  <a:pos x="T6" y="T7"/>
                </a:cxn>
                <a:cxn ang="T14">
                  <a:pos x="T8" y="T9"/>
                </a:cxn>
              </a:cxnLst>
              <a:rect l="T15" t="T16" r="T17" b="T18"/>
              <a:pathLst>
                <a:path w="26" h="58">
                  <a:moveTo>
                    <a:pt x="0" y="56"/>
                  </a:moveTo>
                  <a:lnTo>
                    <a:pt x="25" y="58"/>
                  </a:lnTo>
                  <a:lnTo>
                    <a:pt x="26" y="2"/>
                  </a:lnTo>
                  <a:lnTo>
                    <a:pt x="1" y="0"/>
                  </a:lnTo>
                  <a:lnTo>
                    <a:pt x="0" y="56"/>
                  </a:lnTo>
                  <a:close/>
                </a:path>
              </a:pathLst>
            </a:custGeom>
            <a:solidFill>
              <a:srgbClr val="000000"/>
            </a:solidFill>
            <a:ln w="9525">
              <a:noFill/>
              <a:round/>
              <a:headEnd/>
              <a:tailEnd/>
            </a:ln>
          </p:spPr>
          <p:txBody>
            <a:bodyPr/>
            <a:lstStyle/>
            <a:p>
              <a:endParaRPr lang="en-US"/>
            </a:p>
          </p:txBody>
        </p:sp>
        <p:sp>
          <p:nvSpPr>
            <p:cNvPr id="28815" name="Freeform 113"/>
            <p:cNvSpPr>
              <a:spLocks/>
            </p:cNvSpPr>
            <p:nvPr/>
          </p:nvSpPr>
          <p:spPr bwMode="auto">
            <a:xfrm>
              <a:off x="5498" y="2917"/>
              <a:ext cx="26" cy="29"/>
            </a:xfrm>
            <a:custGeom>
              <a:avLst/>
              <a:gdLst>
                <a:gd name="T0" fmla="*/ 0 w 26"/>
                <a:gd name="T1" fmla="*/ 1 h 58"/>
                <a:gd name="T2" fmla="*/ 25 w 26"/>
                <a:gd name="T3" fmla="*/ 1 h 58"/>
                <a:gd name="T4" fmla="*/ 26 w 26"/>
                <a:gd name="T5" fmla="*/ 1 h 58"/>
                <a:gd name="T6" fmla="*/ 1 w 26"/>
                <a:gd name="T7" fmla="*/ 0 h 58"/>
                <a:gd name="T8" fmla="*/ 0 w 26"/>
                <a:gd name="T9" fmla="*/ 1 h 58"/>
                <a:gd name="T10" fmla="*/ 0 60000 65536"/>
                <a:gd name="T11" fmla="*/ 0 60000 65536"/>
                <a:gd name="T12" fmla="*/ 0 60000 65536"/>
                <a:gd name="T13" fmla="*/ 0 60000 65536"/>
                <a:gd name="T14" fmla="*/ 0 60000 65536"/>
                <a:gd name="T15" fmla="*/ 0 w 26"/>
                <a:gd name="T16" fmla="*/ 0 h 58"/>
                <a:gd name="T17" fmla="*/ 26 w 26"/>
                <a:gd name="T18" fmla="*/ 58 h 58"/>
              </a:gdLst>
              <a:ahLst/>
              <a:cxnLst>
                <a:cxn ang="T10">
                  <a:pos x="T0" y="T1"/>
                </a:cxn>
                <a:cxn ang="T11">
                  <a:pos x="T2" y="T3"/>
                </a:cxn>
                <a:cxn ang="T12">
                  <a:pos x="T4" y="T5"/>
                </a:cxn>
                <a:cxn ang="T13">
                  <a:pos x="T6" y="T7"/>
                </a:cxn>
                <a:cxn ang="T14">
                  <a:pos x="T8" y="T9"/>
                </a:cxn>
              </a:cxnLst>
              <a:rect l="T15" t="T16" r="T17" b="T18"/>
              <a:pathLst>
                <a:path w="26" h="58">
                  <a:moveTo>
                    <a:pt x="0" y="56"/>
                  </a:moveTo>
                  <a:lnTo>
                    <a:pt x="25" y="58"/>
                  </a:lnTo>
                  <a:lnTo>
                    <a:pt x="26" y="2"/>
                  </a:lnTo>
                  <a:lnTo>
                    <a:pt x="1" y="0"/>
                  </a:lnTo>
                  <a:lnTo>
                    <a:pt x="0" y="56"/>
                  </a:lnTo>
                  <a:close/>
                </a:path>
              </a:pathLst>
            </a:custGeom>
            <a:solidFill>
              <a:srgbClr val="000000"/>
            </a:solidFill>
            <a:ln w="9525">
              <a:noFill/>
              <a:round/>
              <a:headEnd/>
              <a:tailEnd/>
            </a:ln>
          </p:spPr>
          <p:txBody>
            <a:bodyPr/>
            <a:lstStyle/>
            <a:p>
              <a:endParaRPr lang="en-US"/>
            </a:p>
          </p:txBody>
        </p:sp>
        <p:sp>
          <p:nvSpPr>
            <p:cNvPr id="28816" name="Freeform 114"/>
            <p:cNvSpPr>
              <a:spLocks/>
            </p:cNvSpPr>
            <p:nvPr/>
          </p:nvSpPr>
          <p:spPr bwMode="auto">
            <a:xfrm>
              <a:off x="5558" y="2917"/>
              <a:ext cx="26" cy="29"/>
            </a:xfrm>
            <a:custGeom>
              <a:avLst/>
              <a:gdLst>
                <a:gd name="T0" fmla="*/ 0 w 26"/>
                <a:gd name="T1" fmla="*/ 1 h 58"/>
                <a:gd name="T2" fmla="*/ 25 w 26"/>
                <a:gd name="T3" fmla="*/ 1 h 58"/>
                <a:gd name="T4" fmla="*/ 26 w 26"/>
                <a:gd name="T5" fmla="*/ 1 h 58"/>
                <a:gd name="T6" fmla="*/ 1 w 26"/>
                <a:gd name="T7" fmla="*/ 0 h 58"/>
                <a:gd name="T8" fmla="*/ 0 w 26"/>
                <a:gd name="T9" fmla="*/ 1 h 58"/>
                <a:gd name="T10" fmla="*/ 0 60000 65536"/>
                <a:gd name="T11" fmla="*/ 0 60000 65536"/>
                <a:gd name="T12" fmla="*/ 0 60000 65536"/>
                <a:gd name="T13" fmla="*/ 0 60000 65536"/>
                <a:gd name="T14" fmla="*/ 0 60000 65536"/>
                <a:gd name="T15" fmla="*/ 0 w 26"/>
                <a:gd name="T16" fmla="*/ 0 h 58"/>
                <a:gd name="T17" fmla="*/ 26 w 26"/>
                <a:gd name="T18" fmla="*/ 58 h 58"/>
              </a:gdLst>
              <a:ahLst/>
              <a:cxnLst>
                <a:cxn ang="T10">
                  <a:pos x="T0" y="T1"/>
                </a:cxn>
                <a:cxn ang="T11">
                  <a:pos x="T2" y="T3"/>
                </a:cxn>
                <a:cxn ang="T12">
                  <a:pos x="T4" y="T5"/>
                </a:cxn>
                <a:cxn ang="T13">
                  <a:pos x="T6" y="T7"/>
                </a:cxn>
                <a:cxn ang="T14">
                  <a:pos x="T8" y="T9"/>
                </a:cxn>
              </a:cxnLst>
              <a:rect l="T15" t="T16" r="T17" b="T18"/>
              <a:pathLst>
                <a:path w="26" h="58">
                  <a:moveTo>
                    <a:pt x="0" y="56"/>
                  </a:moveTo>
                  <a:lnTo>
                    <a:pt x="25" y="58"/>
                  </a:lnTo>
                  <a:lnTo>
                    <a:pt x="26" y="2"/>
                  </a:lnTo>
                  <a:lnTo>
                    <a:pt x="1" y="0"/>
                  </a:lnTo>
                  <a:lnTo>
                    <a:pt x="0" y="56"/>
                  </a:lnTo>
                  <a:close/>
                </a:path>
              </a:pathLst>
            </a:custGeom>
            <a:solidFill>
              <a:srgbClr val="000000"/>
            </a:solidFill>
            <a:ln w="9525">
              <a:noFill/>
              <a:round/>
              <a:headEnd/>
              <a:tailEnd/>
            </a:ln>
          </p:spPr>
          <p:txBody>
            <a:bodyPr/>
            <a:lstStyle/>
            <a:p>
              <a:endParaRPr lang="en-US"/>
            </a:p>
          </p:txBody>
        </p:sp>
        <p:sp>
          <p:nvSpPr>
            <p:cNvPr id="28817" name="Freeform 115"/>
            <p:cNvSpPr>
              <a:spLocks/>
            </p:cNvSpPr>
            <p:nvPr/>
          </p:nvSpPr>
          <p:spPr bwMode="auto">
            <a:xfrm>
              <a:off x="5618" y="2917"/>
              <a:ext cx="26" cy="29"/>
            </a:xfrm>
            <a:custGeom>
              <a:avLst/>
              <a:gdLst>
                <a:gd name="T0" fmla="*/ 0 w 26"/>
                <a:gd name="T1" fmla="*/ 1 h 58"/>
                <a:gd name="T2" fmla="*/ 25 w 26"/>
                <a:gd name="T3" fmla="*/ 1 h 58"/>
                <a:gd name="T4" fmla="*/ 26 w 26"/>
                <a:gd name="T5" fmla="*/ 1 h 58"/>
                <a:gd name="T6" fmla="*/ 1 w 26"/>
                <a:gd name="T7" fmla="*/ 0 h 58"/>
                <a:gd name="T8" fmla="*/ 0 w 26"/>
                <a:gd name="T9" fmla="*/ 1 h 58"/>
                <a:gd name="T10" fmla="*/ 0 60000 65536"/>
                <a:gd name="T11" fmla="*/ 0 60000 65536"/>
                <a:gd name="T12" fmla="*/ 0 60000 65536"/>
                <a:gd name="T13" fmla="*/ 0 60000 65536"/>
                <a:gd name="T14" fmla="*/ 0 60000 65536"/>
                <a:gd name="T15" fmla="*/ 0 w 26"/>
                <a:gd name="T16" fmla="*/ 0 h 58"/>
                <a:gd name="T17" fmla="*/ 26 w 26"/>
                <a:gd name="T18" fmla="*/ 58 h 58"/>
              </a:gdLst>
              <a:ahLst/>
              <a:cxnLst>
                <a:cxn ang="T10">
                  <a:pos x="T0" y="T1"/>
                </a:cxn>
                <a:cxn ang="T11">
                  <a:pos x="T2" y="T3"/>
                </a:cxn>
                <a:cxn ang="T12">
                  <a:pos x="T4" y="T5"/>
                </a:cxn>
                <a:cxn ang="T13">
                  <a:pos x="T6" y="T7"/>
                </a:cxn>
                <a:cxn ang="T14">
                  <a:pos x="T8" y="T9"/>
                </a:cxn>
              </a:cxnLst>
              <a:rect l="T15" t="T16" r="T17" b="T18"/>
              <a:pathLst>
                <a:path w="26" h="58">
                  <a:moveTo>
                    <a:pt x="0" y="56"/>
                  </a:moveTo>
                  <a:lnTo>
                    <a:pt x="25" y="58"/>
                  </a:lnTo>
                  <a:lnTo>
                    <a:pt x="26" y="2"/>
                  </a:lnTo>
                  <a:lnTo>
                    <a:pt x="1" y="0"/>
                  </a:lnTo>
                  <a:lnTo>
                    <a:pt x="0" y="56"/>
                  </a:lnTo>
                  <a:close/>
                </a:path>
              </a:pathLst>
            </a:custGeom>
            <a:solidFill>
              <a:srgbClr val="000000"/>
            </a:solidFill>
            <a:ln w="9525">
              <a:noFill/>
              <a:round/>
              <a:headEnd/>
              <a:tailEnd/>
            </a:ln>
          </p:spPr>
          <p:txBody>
            <a:bodyPr/>
            <a:lstStyle/>
            <a:p>
              <a:endParaRPr lang="en-US"/>
            </a:p>
          </p:txBody>
        </p:sp>
        <p:sp>
          <p:nvSpPr>
            <p:cNvPr id="28818" name="Freeform 116"/>
            <p:cNvSpPr>
              <a:spLocks/>
            </p:cNvSpPr>
            <p:nvPr/>
          </p:nvSpPr>
          <p:spPr bwMode="auto">
            <a:xfrm>
              <a:off x="5678" y="2917"/>
              <a:ext cx="26" cy="29"/>
            </a:xfrm>
            <a:custGeom>
              <a:avLst/>
              <a:gdLst>
                <a:gd name="T0" fmla="*/ 0 w 26"/>
                <a:gd name="T1" fmla="*/ 1 h 58"/>
                <a:gd name="T2" fmla="*/ 25 w 26"/>
                <a:gd name="T3" fmla="*/ 1 h 58"/>
                <a:gd name="T4" fmla="*/ 26 w 26"/>
                <a:gd name="T5" fmla="*/ 1 h 58"/>
                <a:gd name="T6" fmla="*/ 1 w 26"/>
                <a:gd name="T7" fmla="*/ 0 h 58"/>
                <a:gd name="T8" fmla="*/ 0 w 26"/>
                <a:gd name="T9" fmla="*/ 1 h 58"/>
                <a:gd name="T10" fmla="*/ 0 60000 65536"/>
                <a:gd name="T11" fmla="*/ 0 60000 65536"/>
                <a:gd name="T12" fmla="*/ 0 60000 65536"/>
                <a:gd name="T13" fmla="*/ 0 60000 65536"/>
                <a:gd name="T14" fmla="*/ 0 60000 65536"/>
                <a:gd name="T15" fmla="*/ 0 w 26"/>
                <a:gd name="T16" fmla="*/ 0 h 58"/>
                <a:gd name="T17" fmla="*/ 26 w 26"/>
                <a:gd name="T18" fmla="*/ 58 h 58"/>
              </a:gdLst>
              <a:ahLst/>
              <a:cxnLst>
                <a:cxn ang="T10">
                  <a:pos x="T0" y="T1"/>
                </a:cxn>
                <a:cxn ang="T11">
                  <a:pos x="T2" y="T3"/>
                </a:cxn>
                <a:cxn ang="T12">
                  <a:pos x="T4" y="T5"/>
                </a:cxn>
                <a:cxn ang="T13">
                  <a:pos x="T6" y="T7"/>
                </a:cxn>
                <a:cxn ang="T14">
                  <a:pos x="T8" y="T9"/>
                </a:cxn>
              </a:cxnLst>
              <a:rect l="T15" t="T16" r="T17" b="T18"/>
              <a:pathLst>
                <a:path w="26" h="58">
                  <a:moveTo>
                    <a:pt x="0" y="56"/>
                  </a:moveTo>
                  <a:lnTo>
                    <a:pt x="25" y="58"/>
                  </a:lnTo>
                  <a:lnTo>
                    <a:pt x="26" y="2"/>
                  </a:lnTo>
                  <a:lnTo>
                    <a:pt x="1" y="0"/>
                  </a:lnTo>
                  <a:lnTo>
                    <a:pt x="0" y="56"/>
                  </a:lnTo>
                  <a:close/>
                </a:path>
              </a:pathLst>
            </a:custGeom>
            <a:solidFill>
              <a:srgbClr val="000000"/>
            </a:solidFill>
            <a:ln w="9525">
              <a:noFill/>
              <a:round/>
              <a:headEnd/>
              <a:tailEnd/>
            </a:ln>
          </p:spPr>
          <p:txBody>
            <a:bodyPr/>
            <a:lstStyle/>
            <a:p>
              <a:endParaRPr lang="en-US"/>
            </a:p>
          </p:txBody>
        </p:sp>
        <p:sp>
          <p:nvSpPr>
            <p:cNvPr id="28819" name="Freeform 117"/>
            <p:cNvSpPr>
              <a:spLocks/>
            </p:cNvSpPr>
            <p:nvPr/>
          </p:nvSpPr>
          <p:spPr bwMode="auto">
            <a:xfrm>
              <a:off x="5738" y="2917"/>
              <a:ext cx="26" cy="29"/>
            </a:xfrm>
            <a:custGeom>
              <a:avLst/>
              <a:gdLst>
                <a:gd name="T0" fmla="*/ 0 w 26"/>
                <a:gd name="T1" fmla="*/ 1 h 58"/>
                <a:gd name="T2" fmla="*/ 25 w 26"/>
                <a:gd name="T3" fmla="*/ 1 h 58"/>
                <a:gd name="T4" fmla="*/ 26 w 26"/>
                <a:gd name="T5" fmla="*/ 1 h 58"/>
                <a:gd name="T6" fmla="*/ 1 w 26"/>
                <a:gd name="T7" fmla="*/ 0 h 58"/>
                <a:gd name="T8" fmla="*/ 0 w 26"/>
                <a:gd name="T9" fmla="*/ 1 h 58"/>
                <a:gd name="T10" fmla="*/ 0 60000 65536"/>
                <a:gd name="T11" fmla="*/ 0 60000 65536"/>
                <a:gd name="T12" fmla="*/ 0 60000 65536"/>
                <a:gd name="T13" fmla="*/ 0 60000 65536"/>
                <a:gd name="T14" fmla="*/ 0 60000 65536"/>
                <a:gd name="T15" fmla="*/ 0 w 26"/>
                <a:gd name="T16" fmla="*/ 0 h 58"/>
                <a:gd name="T17" fmla="*/ 26 w 26"/>
                <a:gd name="T18" fmla="*/ 58 h 58"/>
              </a:gdLst>
              <a:ahLst/>
              <a:cxnLst>
                <a:cxn ang="T10">
                  <a:pos x="T0" y="T1"/>
                </a:cxn>
                <a:cxn ang="T11">
                  <a:pos x="T2" y="T3"/>
                </a:cxn>
                <a:cxn ang="T12">
                  <a:pos x="T4" y="T5"/>
                </a:cxn>
                <a:cxn ang="T13">
                  <a:pos x="T6" y="T7"/>
                </a:cxn>
                <a:cxn ang="T14">
                  <a:pos x="T8" y="T9"/>
                </a:cxn>
              </a:cxnLst>
              <a:rect l="T15" t="T16" r="T17" b="T18"/>
              <a:pathLst>
                <a:path w="26" h="58">
                  <a:moveTo>
                    <a:pt x="0" y="56"/>
                  </a:moveTo>
                  <a:lnTo>
                    <a:pt x="25" y="58"/>
                  </a:lnTo>
                  <a:lnTo>
                    <a:pt x="26" y="2"/>
                  </a:lnTo>
                  <a:lnTo>
                    <a:pt x="1" y="0"/>
                  </a:lnTo>
                  <a:lnTo>
                    <a:pt x="0" y="56"/>
                  </a:lnTo>
                  <a:close/>
                </a:path>
              </a:pathLst>
            </a:custGeom>
            <a:solidFill>
              <a:srgbClr val="000000"/>
            </a:solidFill>
            <a:ln w="9525">
              <a:noFill/>
              <a:round/>
              <a:headEnd/>
              <a:tailEnd/>
            </a:ln>
          </p:spPr>
          <p:txBody>
            <a:bodyPr/>
            <a:lstStyle/>
            <a:p>
              <a:endParaRPr lang="en-US"/>
            </a:p>
          </p:txBody>
        </p:sp>
        <p:sp>
          <p:nvSpPr>
            <p:cNvPr id="28820" name="Freeform 118"/>
            <p:cNvSpPr>
              <a:spLocks/>
            </p:cNvSpPr>
            <p:nvPr/>
          </p:nvSpPr>
          <p:spPr bwMode="auto">
            <a:xfrm>
              <a:off x="5798" y="2917"/>
              <a:ext cx="26" cy="29"/>
            </a:xfrm>
            <a:custGeom>
              <a:avLst/>
              <a:gdLst>
                <a:gd name="T0" fmla="*/ 0 w 26"/>
                <a:gd name="T1" fmla="*/ 1 h 58"/>
                <a:gd name="T2" fmla="*/ 25 w 26"/>
                <a:gd name="T3" fmla="*/ 1 h 58"/>
                <a:gd name="T4" fmla="*/ 26 w 26"/>
                <a:gd name="T5" fmla="*/ 1 h 58"/>
                <a:gd name="T6" fmla="*/ 1 w 26"/>
                <a:gd name="T7" fmla="*/ 0 h 58"/>
                <a:gd name="T8" fmla="*/ 0 w 26"/>
                <a:gd name="T9" fmla="*/ 1 h 58"/>
                <a:gd name="T10" fmla="*/ 0 60000 65536"/>
                <a:gd name="T11" fmla="*/ 0 60000 65536"/>
                <a:gd name="T12" fmla="*/ 0 60000 65536"/>
                <a:gd name="T13" fmla="*/ 0 60000 65536"/>
                <a:gd name="T14" fmla="*/ 0 60000 65536"/>
                <a:gd name="T15" fmla="*/ 0 w 26"/>
                <a:gd name="T16" fmla="*/ 0 h 58"/>
                <a:gd name="T17" fmla="*/ 26 w 26"/>
                <a:gd name="T18" fmla="*/ 58 h 58"/>
              </a:gdLst>
              <a:ahLst/>
              <a:cxnLst>
                <a:cxn ang="T10">
                  <a:pos x="T0" y="T1"/>
                </a:cxn>
                <a:cxn ang="T11">
                  <a:pos x="T2" y="T3"/>
                </a:cxn>
                <a:cxn ang="T12">
                  <a:pos x="T4" y="T5"/>
                </a:cxn>
                <a:cxn ang="T13">
                  <a:pos x="T6" y="T7"/>
                </a:cxn>
                <a:cxn ang="T14">
                  <a:pos x="T8" y="T9"/>
                </a:cxn>
              </a:cxnLst>
              <a:rect l="T15" t="T16" r="T17" b="T18"/>
              <a:pathLst>
                <a:path w="26" h="58">
                  <a:moveTo>
                    <a:pt x="0" y="56"/>
                  </a:moveTo>
                  <a:lnTo>
                    <a:pt x="25" y="58"/>
                  </a:lnTo>
                  <a:lnTo>
                    <a:pt x="26" y="2"/>
                  </a:lnTo>
                  <a:lnTo>
                    <a:pt x="1" y="0"/>
                  </a:lnTo>
                  <a:lnTo>
                    <a:pt x="0" y="56"/>
                  </a:lnTo>
                  <a:close/>
                </a:path>
              </a:pathLst>
            </a:custGeom>
            <a:solidFill>
              <a:srgbClr val="000000"/>
            </a:solidFill>
            <a:ln w="9525">
              <a:noFill/>
              <a:round/>
              <a:headEnd/>
              <a:tailEnd/>
            </a:ln>
          </p:spPr>
          <p:txBody>
            <a:bodyPr/>
            <a:lstStyle/>
            <a:p>
              <a:endParaRPr lang="en-US"/>
            </a:p>
          </p:txBody>
        </p:sp>
        <p:sp>
          <p:nvSpPr>
            <p:cNvPr id="28821" name="Freeform 119"/>
            <p:cNvSpPr>
              <a:spLocks/>
            </p:cNvSpPr>
            <p:nvPr/>
          </p:nvSpPr>
          <p:spPr bwMode="auto">
            <a:xfrm>
              <a:off x="5858" y="2917"/>
              <a:ext cx="26" cy="29"/>
            </a:xfrm>
            <a:custGeom>
              <a:avLst/>
              <a:gdLst>
                <a:gd name="T0" fmla="*/ 0 w 26"/>
                <a:gd name="T1" fmla="*/ 1 h 58"/>
                <a:gd name="T2" fmla="*/ 25 w 26"/>
                <a:gd name="T3" fmla="*/ 1 h 58"/>
                <a:gd name="T4" fmla="*/ 26 w 26"/>
                <a:gd name="T5" fmla="*/ 1 h 58"/>
                <a:gd name="T6" fmla="*/ 1 w 26"/>
                <a:gd name="T7" fmla="*/ 0 h 58"/>
                <a:gd name="T8" fmla="*/ 0 w 26"/>
                <a:gd name="T9" fmla="*/ 1 h 58"/>
                <a:gd name="T10" fmla="*/ 0 60000 65536"/>
                <a:gd name="T11" fmla="*/ 0 60000 65536"/>
                <a:gd name="T12" fmla="*/ 0 60000 65536"/>
                <a:gd name="T13" fmla="*/ 0 60000 65536"/>
                <a:gd name="T14" fmla="*/ 0 60000 65536"/>
                <a:gd name="T15" fmla="*/ 0 w 26"/>
                <a:gd name="T16" fmla="*/ 0 h 58"/>
                <a:gd name="T17" fmla="*/ 26 w 26"/>
                <a:gd name="T18" fmla="*/ 58 h 58"/>
              </a:gdLst>
              <a:ahLst/>
              <a:cxnLst>
                <a:cxn ang="T10">
                  <a:pos x="T0" y="T1"/>
                </a:cxn>
                <a:cxn ang="T11">
                  <a:pos x="T2" y="T3"/>
                </a:cxn>
                <a:cxn ang="T12">
                  <a:pos x="T4" y="T5"/>
                </a:cxn>
                <a:cxn ang="T13">
                  <a:pos x="T6" y="T7"/>
                </a:cxn>
                <a:cxn ang="T14">
                  <a:pos x="T8" y="T9"/>
                </a:cxn>
              </a:cxnLst>
              <a:rect l="T15" t="T16" r="T17" b="T18"/>
              <a:pathLst>
                <a:path w="26" h="58">
                  <a:moveTo>
                    <a:pt x="0" y="56"/>
                  </a:moveTo>
                  <a:lnTo>
                    <a:pt x="25" y="58"/>
                  </a:lnTo>
                  <a:lnTo>
                    <a:pt x="26" y="2"/>
                  </a:lnTo>
                  <a:lnTo>
                    <a:pt x="1" y="0"/>
                  </a:lnTo>
                  <a:lnTo>
                    <a:pt x="0" y="56"/>
                  </a:lnTo>
                  <a:close/>
                </a:path>
              </a:pathLst>
            </a:custGeom>
            <a:solidFill>
              <a:srgbClr val="000000"/>
            </a:solidFill>
            <a:ln w="9525">
              <a:noFill/>
              <a:round/>
              <a:headEnd/>
              <a:tailEnd/>
            </a:ln>
          </p:spPr>
          <p:txBody>
            <a:bodyPr/>
            <a:lstStyle/>
            <a:p>
              <a:endParaRPr lang="en-US"/>
            </a:p>
          </p:txBody>
        </p:sp>
        <p:sp>
          <p:nvSpPr>
            <p:cNvPr id="28822" name="Freeform 120"/>
            <p:cNvSpPr>
              <a:spLocks/>
            </p:cNvSpPr>
            <p:nvPr/>
          </p:nvSpPr>
          <p:spPr bwMode="auto">
            <a:xfrm>
              <a:off x="5918" y="2917"/>
              <a:ext cx="26" cy="29"/>
            </a:xfrm>
            <a:custGeom>
              <a:avLst/>
              <a:gdLst>
                <a:gd name="T0" fmla="*/ 0 w 26"/>
                <a:gd name="T1" fmla="*/ 1 h 58"/>
                <a:gd name="T2" fmla="*/ 25 w 26"/>
                <a:gd name="T3" fmla="*/ 1 h 58"/>
                <a:gd name="T4" fmla="*/ 26 w 26"/>
                <a:gd name="T5" fmla="*/ 1 h 58"/>
                <a:gd name="T6" fmla="*/ 1 w 26"/>
                <a:gd name="T7" fmla="*/ 0 h 58"/>
                <a:gd name="T8" fmla="*/ 0 w 26"/>
                <a:gd name="T9" fmla="*/ 1 h 58"/>
                <a:gd name="T10" fmla="*/ 0 60000 65536"/>
                <a:gd name="T11" fmla="*/ 0 60000 65536"/>
                <a:gd name="T12" fmla="*/ 0 60000 65536"/>
                <a:gd name="T13" fmla="*/ 0 60000 65536"/>
                <a:gd name="T14" fmla="*/ 0 60000 65536"/>
                <a:gd name="T15" fmla="*/ 0 w 26"/>
                <a:gd name="T16" fmla="*/ 0 h 58"/>
                <a:gd name="T17" fmla="*/ 26 w 26"/>
                <a:gd name="T18" fmla="*/ 58 h 58"/>
              </a:gdLst>
              <a:ahLst/>
              <a:cxnLst>
                <a:cxn ang="T10">
                  <a:pos x="T0" y="T1"/>
                </a:cxn>
                <a:cxn ang="T11">
                  <a:pos x="T2" y="T3"/>
                </a:cxn>
                <a:cxn ang="T12">
                  <a:pos x="T4" y="T5"/>
                </a:cxn>
                <a:cxn ang="T13">
                  <a:pos x="T6" y="T7"/>
                </a:cxn>
                <a:cxn ang="T14">
                  <a:pos x="T8" y="T9"/>
                </a:cxn>
              </a:cxnLst>
              <a:rect l="T15" t="T16" r="T17" b="T18"/>
              <a:pathLst>
                <a:path w="26" h="58">
                  <a:moveTo>
                    <a:pt x="0" y="56"/>
                  </a:moveTo>
                  <a:lnTo>
                    <a:pt x="25" y="58"/>
                  </a:lnTo>
                  <a:lnTo>
                    <a:pt x="26" y="2"/>
                  </a:lnTo>
                  <a:lnTo>
                    <a:pt x="1" y="0"/>
                  </a:lnTo>
                  <a:lnTo>
                    <a:pt x="0" y="56"/>
                  </a:lnTo>
                  <a:close/>
                </a:path>
              </a:pathLst>
            </a:custGeom>
            <a:solidFill>
              <a:srgbClr val="000000"/>
            </a:solidFill>
            <a:ln w="9525">
              <a:noFill/>
              <a:round/>
              <a:headEnd/>
              <a:tailEnd/>
            </a:ln>
          </p:spPr>
          <p:txBody>
            <a:bodyPr/>
            <a:lstStyle/>
            <a:p>
              <a:endParaRPr lang="en-US"/>
            </a:p>
          </p:txBody>
        </p:sp>
        <p:sp>
          <p:nvSpPr>
            <p:cNvPr id="28823" name="Freeform 121"/>
            <p:cNvSpPr>
              <a:spLocks/>
            </p:cNvSpPr>
            <p:nvPr/>
          </p:nvSpPr>
          <p:spPr bwMode="auto">
            <a:xfrm>
              <a:off x="3520" y="2945"/>
              <a:ext cx="20" cy="38"/>
            </a:xfrm>
            <a:custGeom>
              <a:avLst/>
              <a:gdLst>
                <a:gd name="T0" fmla="*/ 0 w 20"/>
                <a:gd name="T1" fmla="*/ 1 h 76"/>
                <a:gd name="T2" fmla="*/ 19 w 20"/>
                <a:gd name="T3" fmla="*/ 1 h 76"/>
                <a:gd name="T4" fmla="*/ 20 w 20"/>
                <a:gd name="T5" fmla="*/ 1 h 76"/>
                <a:gd name="T6" fmla="*/ 1 w 20"/>
                <a:gd name="T7" fmla="*/ 0 h 76"/>
                <a:gd name="T8" fmla="*/ 0 w 20"/>
                <a:gd name="T9" fmla="*/ 1 h 76"/>
                <a:gd name="T10" fmla="*/ 0 60000 65536"/>
                <a:gd name="T11" fmla="*/ 0 60000 65536"/>
                <a:gd name="T12" fmla="*/ 0 60000 65536"/>
                <a:gd name="T13" fmla="*/ 0 60000 65536"/>
                <a:gd name="T14" fmla="*/ 0 60000 65536"/>
                <a:gd name="T15" fmla="*/ 0 w 20"/>
                <a:gd name="T16" fmla="*/ 0 h 76"/>
                <a:gd name="T17" fmla="*/ 20 w 20"/>
                <a:gd name="T18" fmla="*/ 76 h 76"/>
              </a:gdLst>
              <a:ahLst/>
              <a:cxnLst>
                <a:cxn ang="T10">
                  <a:pos x="T0" y="T1"/>
                </a:cxn>
                <a:cxn ang="T11">
                  <a:pos x="T2" y="T3"/>
                </a:cxn>
                <a:cxn ang="T12">
                  <a:pos x="T4" y="T5"/>
                </a:cxn>
                <a:cxn ang="T13">
                  <a:pos x="T6" y="T7"/>
                </a:cxn>
                <a:cxn ang="T14">
                  <a:pos x="T8" y="T9"/>
                </a:cxn>
              </a:cxnLst>
              <a:rect l="T15" t="T16" r="T17" b="T18"/>
              <a:pathLst>
                <a:path w="20" h="76">
                  <a:moveTo>
                    <a:pt x="0" y="74"/>
                  </a:moveTo>
                  <a:lnTo>
                    <a:pt x="19" y="76"/>
                  </a:lnTo>
                  <a:lnTo>
                    <a:pt x="20" y="2"/>
                  </a:lnTo>
                  <a:lnTo>
                    <a:pt x="1" y="0"/>
                  </a:lnTo>
                  <a:lnTo>
                    <a:pt x="0" y="74"/>
                  </a:lnTo>
                  <a:close/>
                </a:path>
              </a:pathLst>
            </a:custGeom>
            <a:solidFill>
              <a:srgbClr val="000000"/>
            </a:solidFill>
            <a:ln w="9525">
              <a:noFill/>
              <a:round/>
              <a:headEnd/>
              <a:tailEnd/>
            </a:ln>
          </p:spPr>
          <p:txBody>
            <a:bodyPr/>
            <a:lstStyle/>
            <a:p>
              <a:endParaRPr lang="en-US"/>
            </a:p>
          </p:txBody>
        </p:sp>
        <p:sp>
          <p:nvSpPr>
            <p:cNvPr id="28824" name="Freeform 122"/>
            <p:cNvSpPr>
              <a:spLocks/>
            </p:cNvSpPr>
            <p:nvPr/>
          </p:nvSpPr>
          <p:spPr bwMode="auto">
            <a:xfrm>
              <a:off x="4118" y="2945"/>
              <a:ext cx="26" cy="38"/>
            </a:xfrm>
            <a:custGeom>
              <a:avLst/>
              <a:gdLst>
                <a:gd name="T0" fmla="*/ 0 w 26"/>
                <a:gd name="T1" fmla="*/ 1 h 76"/>
                <a:gd name="T2" fmla="*/ 25 w 26"/>
                <a:gd name="T3" fmla="*/ 1 h 76"/>
                <a:gd name="T4" fmla="*/ 26 w 26"/>
                <a:gd name="T5" fmla="*/ 1 h 76"/>
                <a:gd name="T6" fmla="*/ 1 w 26"/>
                <a:gd name="T7" fmla="*/ 0 h 76"/>
                <a:gd name="T8" fmla="*/ 0 w 26"/>
                <a:gd name="T9" fmla="*/ 1 h 76"/>
                <a:gd name="T10" fmla="*/ 0 60000 65536"/>
                <a:gd name="T11" fmla="*/ 0 60000 65536"/>
                <a:gd name="T12" fmla="*/ 0 60000 65536"/>
                <a:gd name="T13" fmla="*/ 0 60000 65536"/>
                <a:gd name="T14" fmla="*/ 0 60000 65536"/>
                <a:gd name="T15" fmla="*/ 0 w 26"/>
                <a:gd name="T16" fmla="*/ 0 h 76"/>
                <a:gd name="T17" fmla="*/ 26 w 26"/>
                <a:gd name="T18" fmla="*/ 76 h 76"/>
              </a:gdLst>
              <a:ahLst/>
              <a:cxnLst>
                <a:cxn ang="T10">
                  <a:pos x="T0" y="T1"/>
                </a:cxn>
                <a:cxn ang="T11">
                  <a:pos x="T2" y="T3"/>
                </a:cxn>
                <a:cxn ang="T12">
                  <a:pos x="T4" y="T5"/>
                </a:cxn>
                <a:cxn ang="T13">
                  <a:pos x="T6" y="T7"/>
                </a:cxn>
                <a:cxn ang="T14">
                  <a:pos x="T8" y="T9"/>
                </a:cxn>
              </a:cxnLst>
              <a:rect l="T15" t="T16" r="T17" b="T18"/>
              <a:pathLst>
                <a:path w="26" h="76">
                  <a:moveTo>
                    <a:pt x="0" y="74"/>
                  </a:moveTo>
                  <a:lnTo>
                    <a:pt x="25" y="76"/>
                  </a:lnTo>
                  <a:lnTo>
                    <a:pt x="26" y="2"/>
                  </a:lnTo>
                  <a:lnTo>
                    <a:pt x="1" y="0"/>
                  </a:lnTo>
                  <a:lnTo>
                    <a:pt x="0" y="74"/>
                  </a:lnTo>
                  <a:close/>
                </a:path>
              </a:pathLst>
            </a:custGeom>
            <a:solidFill>
              <a:srgbClr val="000000"/>
            </a:solidFill>
            <a:ln w="9525">
              <a:noFill/>
              <a:round/>
              <a:headEnd/>
              <a:tailEnd/>
            </a:ln>
          </p:spPr>
          <p:txBody>
            <a:bodyPr/>
            <a:lstStyle/>
            <a:p>
              <a:endParaRPr lang="en-US"/>
            </a:p>
          </p:txBody>
        </p:sp>
        <p:sp>
          <p:nvSpPr>
            <p:cNvPr id="28825" name="Freeform 123"/>
            <p:cNvSpPr>
              <a:spLocks/>
            </p:cNvSpPr>
            <p:nvPr/>
          </p:nvSpPr>
          <p:spPr bwMode="auto">
            <a:xfrm>
              <a:off x="4717" y="2945"/>
              <a:ext cx="27" cy="38"/>
            </a:xfrm>
            <a:custGeom>
              <a:avLst/>
              <a:gdLst>
                <a:gd name="T0" fmla="*/ 0 w 27"/>
                <a:gd name="T1" fmla="*/ 1 h 76"/>
                <a:gd name="T2" fmla="*/ 26 w 27"/>
                <a:gd name="T3" fmla="*/ 1 h 76"/>
                <a:gd name="T4" fmla="*/ 27 w 27"/>
                <a:gd name="T5" fmla="*/ 1 h 76"/>
                <a:gd name="T6" fmla="*/ 1 w 27"/>
                <a:gd name="T7" fmla="*/ 0 h 76"/>
                <a:gd name="T8" fmla="*/ 0 w 27"/>
                <a:gd name="T9" fmla="*/ 1 h 76"/>
                <a:gd name="T10" fmla="*/ 0 60000 65536"/>
                <a:gd name="T11" fmla="*/ 0 60000 65536"/>
                <a:gd name="T12" fmla="*/ 0 60000 65536"/>
                <a:gd name="T13" fmla="*/ 0 60000 65536"/>
                <a:gd name="T14" fmla="*/ 0 60000 65536"/>
                <a:gd name="T15" fmla="*/ 0 w 27"/>
                <a:gd name="T16" fmla="*/ 0 h 76"/>
                <a:gd name="T17" fmla="*/ 27 w 27"/>
                <a:gd name="T18" fmla="*/ 76 h 76"/>
              </a:gdLst>
              <a:ahLst/>
              <a:cxnLst>
                <a:cxn ang="T10">
                  <a:pos x="T0" y="T1"/>
                </a:cxn>
                <a:cxn ang="T11">
                  <a:pos x="T2" y="T3"/>
                </a:cxn>
                <a:cxn ang="T12">
                  <a:pos x="T4" y="T5"/>
                </a:cxn>
                <a:cxn ang="T13">
                  <a:pos x="T6" y="T7"/>
                </a:cxn>
                <a:cxn ang="T14">
                  <a:pos x="T8" y="T9"/>
                </a:cxn>
              </a:cxnLst>
              <a:rect l="T15" t="T16" r="T17" b="T18"/>
              <a:pathLst>
                <a:path w="27" h="76">
                  <a:moveTo>
                    <a:pt x="0" y="74"/>
                  </a:moveTo>
                  <a:lnTo>
                    <a:pt x="26" y="76"/>
                  </a:lnTo>
                  <a:lnTo>
                    <a:pt x="27" y="2"/>
                  </a:lnTo>
                  <a:lnTo>
                    <a:pt x="1" y="0"/>
                  </a:lnTo>
                  <a:lnTo>
                    <a:pt x="0" y="74"/>
                  </a:lnTo>
                  <a:close/>
                </a:path>
              </a:pathLst>
            </a:custGeom>
            <a:solidFill>
              <a:srgbClr val="000000"/>
            </a:solidFill>
            <a:ln w="9525">
              <a:noFill/>
              <a:round/>
              <a:headEnd/>
              <a:tailEnd/>
            </a:ln>
          </p:spPr>
          <p:txBody>
            <a:bodyPr/>
            <a:lstStyle/>
            <a:p>
              <a:endParaRPr lang="en-US"/>
            </a:p>
          </p:txBody>
        </p:sp>
        <p:sp>
          <p:nvSpPr>
            <p:cNvPr id="28826" name="Freeform 124"/>
            <p:cNvSpPr>
              <a:spLocks/>
            </p:cNvSpPr>
            <p:nvPr/>
          </p:nvSpPr>
          <p:spPr bwMode="auto">
            <a:xfrm>
              <a:off x="5318" y="2945"/>
              <a:ext cx="26" cy="38"/>
            </a:xfrm>
            <a:custGeom>
              <a:avLst/>
              <a:gdLst>
                <a:gd name="T0" fmla="*/ 0 w 26"/>
                <a:gd name="T1" fmla="*/ 1 h 76"/>
                <a:gd name="T2" fmla="*/ 25 w 26"/>
                <a:gd name="T3" fmla="*/ 1 h 76"/>
                <a:gd name="T4" fmla="*/ 26 w 26"/>
                <a:gd name="T5" fmla="*/ 1 h 76"/>
                <a:gd name="T6" fmla="*/ 1 w 26"/>
                <a:gd name="T7" fmla="*/ 0 h 76"/>
                <a:gd name="T8" fmla="*/ 0 w 26"/>
                <a:gd name="T9" fmla="*/ 1 h 76"/>
                <a:gd name="T10" fmla="*/ 0 60000 65536"/>
                <a:gd name="T11" fmla="*/ 0 60000 65536"/>
                <a:gd name="T12" fmla="*/ 0 60000 65536"/>
                <a:gd name="T13" fmla="*/ 0 60000 65536"/>
                <a:gd name="T14" fmla="*/ 0 60000 65536"/>
                <a:gd name="T15" fmla="*/ 0 w 26"/>
                <a:gd name="T16" fmla="*/ 0 h 76"/>
                <a:gd name="T17" fmla="*/ 26 w 26"/>
                <a:gd name="T18" fmla="*/ 76 h 76"/>
              </a:gdLst>
              <a:ahLst/>
              <a:cxnLst>
                <a:cxn ang="T10">
                  <a:pos x="T0" y="T1"/>
                </a:cxn>
                <a:cxn ang="T11">
                  <a:pos x="T2" y="T3"/>
                </a:cxn>
                <a:cxn ang="T12">
                  <a:pos x="T4" y="T5"/>
                </a:cxn>
                <a:cxn ang="T13">
                  <a:pos x="T6" y="T7"/>
                </a:cxn>
                <a:cxn ang="T14">
                  <a:pos x="T8" y="T9"/>
                </a:cxn>
              </a:cxnLst>
              <a:rect l="T15" t="T16" r="T17" b="T18"/>
              <a:pathLst>
                <a:path w="26" h="76">
                  <a:moveTo>
                    <a:pt x="0" y="74"/>
                  </a:moveTo>
                  <a:lnTo>
                    <a:pt x="25" y="76"/>
                  </a:lnTo>
                  <a:lnTo>
                    <a:pt x="26" y="2"/>
                  </a:lnTo>
                  <a:lnTo>
                    <a:pt x="1" y="0"/>
                  </a:lnTo>
                  <a:lnTo>
                    <a:pt x="0" y="74"/>
                  </a:lnTo>
                  <a:close/>
                </a:path>
              </a:pathLst>
            </a:custGeom>
            <a:solidFill>
              <a:srgbClr val="000000"/>
            </a:solidFill>
            <a:ln w="9525">
              <a:noFill/>
              <a:round/>
              <a:headEnd/>
              <a:tailEnd/>
            </a:ln>
          </p:spPr>
          <p:txBody>
            <a:bodyPr/>
            <a:lstStyle/>
            <a:p>
              <a:endParaRPr lang="en-US"/>
            </a:p>
          </p:txBody>
        </p:sp>
        <p:sp>
          <p:nvSpPr>
            <p:cNvPr id="28827" name="Freeform 125"/>
            <p:cNvSpPr>
              <a:spLocks/>
            </p:cNvSpPr>
            <p:nvPr/>
          </p:nvSpPr>
          <p:spPr bwMode="auto">
            <a:xfrm>
              <a:off x="5918" y="2945"/>
              <a:ext cx="26" cy="38"/>
            </a:xfrm>
            <a:custGeom>
              <a:avLst/>
              <a:gdLst>
                <a:gd name="T0" fmla="*/ 0 w 26"/>
                <a:gd name="T1" fmla="*/ 1 h 76"/>
                <a:gd name="T2" fmla="*/ 25 w 26"/>
                <a:gd name="T3" fmla="*/ 1 h 76"/>
                <a:gd name="T4" fmla="*/ 26 w 26"/>
                <a:gd name="T5" fmla="*/ 1 h 76"/>
                <a:gd name="T6" fmla="*/ 1 w 26"/>
                <a:gd name="T7" fmla="*/ 0 h 76"/>
                <a:gd name="T8" fmla="*/ 0 w 26"/>
                <a:gd name="T9" fmla="*/ 1 h 76"/>
                <a:gd name="T10" fmla="*/ 0 60000 65536"/>
                <a:gd name="T11" fmla="*/ 0 60000 65536"/>
                <a:gd name="T12" fmla="*/ 0 60000 65536"/>
                <a:gd name="T13" fmla="*/ 0 60000 65536"/>
                <a:gd name="T14" fmla="*/ 0 60000 65536"/>
                <a:gd name="T15" fmla="*/ 0 w 26"/>
                <a:gd name="T16" fmla="*/ 0 h 76"/>
                <a:gd name="T17" fmla="*/ 26 w 26"/>
                <a:gd name="T18" fmla="*/ 76 h 76"/>
              </a:gdLst>
              <a:ahLst/>
              <a:cxnLst>
                <a:cxn ang="T10">
                  <a:pos x="T0" y="T1"/>
                </a:cxn>
                <a:cxn ang="T11">
                  <a:pos x="T2" y="T3"/>
                </a:cxn>
                <a:cxn ang="T12">
                  <a:pos x="T4" y="T5"/>
                </a:cxn>
                <a:cxn ang="T13">
                  <a:pos x="T6" y="T7"/>
                </a:cxn>
                <a:cxn ang="T14">
                  <a:pos x="T8" y="T9"/>
                </a:cxn>
              </a:cxnLst>
              <a:rect l="T15" t="T16" r="T17" b="T18"/>
              <a:pathLst>
                <a:path w="26" h="76">
                  <a:moveTo>
                    <a:pt x="0" y="74"/>
                  </a:moveTo>
                  <a:lnTo>
                    <a:pt x="25" y="76"/>
                  </a:lnTo>
                  <a:lnTo>
                    <a:pt x="26" y="2"/>
                  </a:lnTo>
                  <a:lnTo>
                    <a:pt x="1" y="0"/>
                  </a:lnTo>
                  <a:lnTo>
                    <a:pt x="0" y="74"/>
                  </a:lnTo>
                  <a:close/>
                </a:path>
              </a:pathLst>
            </a:custGeom>
            <a:solidFill>
              <a:srgbClr val="000000"/>
            </a:solidFill>
            <a:ln w="9525">
              <a:noFill/>
              <a:round/>
              <a:headEnd/>
              <a:tailEnd/>
            </a:ln>
          </p:spPr>
          <p:txBody>
            <a:bodyPr/>
            <a:lstStyle/>
            <a:p>
              <a:endParaRPr lang="en-US"/>
            </a:p>
          </p:txBody>
        </p:sp>
        <p:sp>
          <p:nvSpPr>
            <p:cNvPr id="28828" name="Freeform 126"/>
            <p:cNvSpPr>
              <a:spLocks/>
            </p:cNvSpPr>
            <p:nvPr/>
          </p:nvSpPr>
          <p:spPr bwMode="auto">
            <a:xfrm>
              <a:off x="3738" y="2417"/>
              <a:ext cx="95" cy="41"/>
            </a:xfrm>
            <a:custGeom>
              <a:avLst/>
              <a:gdLst>
                <a:gd name="T0" fmla="*/ 95 w 95"/>
                <a:gd name="T1" fmla="*/ 1 h 82"/>
                <a:gd name="T2" fmla="*/ 89 w 95"/>
                <a:gd name="T3" fmla="*/ 0 h 82"/>
                <a:gd name="T4" fmla="*/ 40 w 95"/>
                <a:gd name="T5" fmla="*/ 1 h 82"/>
                <a:gd name="T6" fmla="*/ 0 w 95"/>
                <a:gd name="T7" fmla="*/ 1 h 82"/>
                <a:gd name="T8" fmla="*/ 5 w 95"/>
                <a:gd name="T9" fmla="*/ 1 h 82"/>
                <a:gd name="T10" fmla="*/ 45 w 95"/>
                <a:gd name="T11" fmla="*/ 1 h 82"/>
                <a:gd name="T12" fmla="*/ 95 w 95"/>
                <a:gd name="T13" fmla="*/ 1 h 82"/>
                <a:gd name="T14" fmla="*/ 0 60000 65536"/>
                <a:gd name="T15" fmla="*/ 0 60000 65536"/>
                <a:gd name="T16" fmla="*/ 0 60000 65536"/>
                <a:gd name="T17" fmla="*/ 0 60000 65536"/>
                <a:gd name="T18" fmla="*/ 0 60000 65536"/>
                <a:gd name="T19" fmla="*/ 0 60000 65536"/>
                <a:gd name="T20" fmla="*/ 0 60000 65536"/>
                <a:gd name="T21" fmla="*/ 0 w 95"/>
                <a:gd name="T22" fmla="*/ 0 h 82"/>
                <a:gd name="T23" fmla="*/ 95 w 95"/>
                <a:gd name="T24" fmla="*/ 82 h 8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5" h="82">
                  <a:moveTo>
                    <a:pt x="95" y="45"/>
                  </a:moveTo>
                  <a:lnTo>
                    <a:pt x="89" y="0"/>
                  </a:lnTo>
                  <a:lnTo>
                    <a:pt x="40" y="19"/>
                  </a:lnTo>
                  <a:lnTo>
                    <a:pt x="0" y="37"/>
                  </a:lnTo>
                  <a:lnTo>
                    <a:pt x="5" y="82"/>
                  </a:lnTo>
                  <a:lnTo>
                    <a:pt x="45" y="64"/>
                  </a:lnTo>
                  <a:lnTo>
                    <a:pt x="95" y="45"/>
                  </a:lnTo>
                  <a:close/>
                </a:path>
              </a:pathLst>
            </a:custGeom>
            <a:solidFill>
              <a:srgbClr val="000000"/>
            </a:solidFill>
            <a:ln w="9525">
              <a:noFill/>
              <a:round/>
              <a:headEnd/>
              <a:tailEnd/>
            </a:ln>
          </p:spPr>
          <p:txBody>
            <a:bodyPr/>
            <a:lstStyle/>
            <a:p>
              <a:endParaRPr lang="en-US"/>
            </a:p>
          </p:txBody>
        </p:sp>
        <p:sp>
          <p:nvSpPr>
            <p:cNvPr id="28829" name="Freeform 127"/>
            <p:cNvSpPr>
              <a:spLocks/>
            </p:cNvSpPr>
            <p:nvPr/>
          </p:nvSpPr>
          <p:spPr bwMode="auto">
            <a:xfrm>
              <a:off x="4850" y="2795"/>
              <a:ext cx="781" cy="68"/>
            </a:xfrm>
            <a:custGeom>
              <a:avLst/>
              <a:gdLst>
                <a:gd name="T0" fmla="*/ 781 w 781"/>
                <a:gd name="T1" fmla="*/ 0 h 138"/>
                <a:gd name="T2" fmla="*/ 781 w 781"/>
                <a:gd name="T3" fmla="*/ 0 h 138"/>
                <a:gd name="T4" fmla="*/ 641 w 781"/>
                <a:gd name="T5" fmla="*/ 0 h 138"/>
                <a:gd name="T6" fmla="*/ 641 w 781"/>
                <a:gd name="T7" fmla="*/ 0 h 138"/>
                <a:gd name="T8" fmla="*/ 642 w 781"/>
                <a:gd name="T9" fmla="*/ 0 h 138"/>
                <a:gd name="T10" fmla="*/ 511 w 781"/>
                <a:gd name="T11" fmla="*/ 0 h 138"/>
                <a:gd name="T12" fmla="*/ 391 w 781"/>
                <a:gd name="T13" fmla="*/ 0 h 138"/>
                <a:gd name="T14" fmla="*/ 390 w 781"/>
                <a:gd name="T15" fmla="*/ 0 h 138"/>
                <a:gd name="T16" fmla="*/ 281 w 781"/>
                <a:gd name="T17" fmla="*/ 0 h 138"/>
                <a:gd name="T18" fmla="*/ 281 w 781"/>
                <a:gd name="T19" fmla="*/ 0 h 138"/>
                <a:gd name="T20" fmla="*/ 282 w 781"/>
                <a:gd name="T21" fmla="*/ 0 h 138"/>
                <a:gd name="T22" fmla="*/ 191 w 781"/>
                <a:gd name="T23" fmla="*/ 0 h 138"/>
                <a:gd name="T24" fmla="*/ 190 w 781"/>
                <a:gd name="T25" fmla="*/ 0 h 138"/>
                <a:gd name="T26" fmla="*/ 192 w 781"/>
                <a:gd name="T27" fmla="*/ 0 h 138"/>
                <a:gd name="T28" fmla="*/ 113 w 781"/>
                <a:gd name="T29" fmla="*/ 0 h 138"/>
                <a:gd name="T30" fmla="*/ 110 w 781"/>
                <a:gd name="T31" fmla="*/ 0 h 138"/>
                <a:gd name="T32" fmla="*/ 113 w 781"/>
                <a:gd name="T33" fmla="*/ 0 h 138"/>
                <a:gd name="T34" fmla="*/ 53 w 781"/>
                <a:gd name="T35" fmla="*/ 0 h 138"/>
                <a:gd name="T36" fmla="*/ 50 w 781"/>
                <a:gd name="T37" fmla="*/ 0 h 138"/>
                <a:gd name="T38" fmla="*/ 0 w 781"/>
                <a:gd name="T39" fmla="*/ 0 h 138"/>
                <a:gd name="T40" fmla="*/ 0 w 781"/>
                <a:gd name="T41" fmla="*/ 0 h 138"/>
                <a:gd name="T42" fmla="*/ 50 w 781"/>
                <a:gd name="T43" fmla="*/ 0 h 138"/>
                <a:gd name="T44" fmla="*/ 50 w 781"/>
                <a:gd name="T45" fmla="*/ 0 h 138"/>
                <a:gd name="T46" fmla="*/ 48 w 781"/>
                <a:gd name="T47" fmla="*/ 0 h 138"/>
                <a:gd name="T48" fmla="*/ 108 w 781"/>
                <a:gd name="T49" fmla="*/ 0 h 138"/>
                <a:gd name="T50" fmla="*/ 109 w 781"/>
                <a:gd name="T51" fmla="*/ 0 h 138"/>
                <a:gd name="T52" fmla="*/ 189 w 781"/>
                <a:gd name="T53" fmla="*/ 0 h 138"/>
                <a:gd name="T54" fmla="*/ 189 w 781"/>
                <a:gd name="T55" fmla="*/ 0 h 138"/>
                <a:gd name="T56" fmla="*/ 280 w 781"/>
                <a:gd name="T57" fmla="*/ 0 h 138"/>
                <a:gd name="T58" fmla="*/ 281 w 781"/>
                <a:gd name="T59" fmla="*/ 0 h 138"/>
                <a:gd name="T60" fmla="*/ 390 w 781"/>
                <a:gd name="T61" fmla="*/ 0 h 138"/>
                <a:gd name="T62" fmla="*/ 390 w 781"/>
                <a:gd name="T63" fmla="*/ 0 h 138"/>
                <a:gd name="T64" fmla="*/ 389 w 781"/>
                <a:gd name="T65" fmla="*/ 0 h 138"/>
                <a:gd name="T66" fmla="*/ 509 w 781"/>
                <a:gd name="T67" fmla="*/ 0 h 138"/>
                <a:gd name="T68" fmla="*/ 640 w 781"/>
                <a:gd name="T69" fmla="*/ 0 h 138"/>
                <a:gd name="T70" fmla="*/ 641 w 781"/>
                <a:gd name="T71" fmla="*/ 0 h 138"/>
                <a:gd name="T72" fmla="*/ 781 w 781"/>
                <a:gd name="T73" fmla="*/ 0 h 13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81"/>
                <a:gd name="T112" fmla="*/ 0 h 138"/>
                <a:gd name="T113" fmla="*/ 781 w 781"/>
                <a:gd name="T114" fmla="*/ 138 h 13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81" h="138">
                  <a:moveTo>
                    <a:pt x="781" y="138"/>
                  </a:moveTo>
                  <a:lnTo>
                    <a:pt x="781" y="91"/>
                  </a:lnTo>
                  <a:lnTo>
                    <a:pt x="641" y="91"/>
                  </a:lnTo>
                  <a:lnTo>
                    <a:pt x="641" y="115"/>
                  </a:lnTo>
                  <a:lnTo>
                    <a:pt x="642" y="91"/>
                  </a:lnTo>
                  <a:lnTo>
                    <a:pt x="511" y="74"/>
                  </a:lnTo>
                  <a:lnTo>
                    <a:pt x="391" y="54"/>
                  </a:lnTo>
                  <a:lnTo>
                    <a:pt x="390" y="54"/>
                  </a:lnTo>
                  <a:lnTo>
                    <a:pt x="281" y="54"/>
                  </a:lnTo>
                  <a:lnTo>
                    <a:pt x="281" y="78"/>
                  </a:lnTo>
                  <a:lnTo>
                    <a:pt x="282" y="54"/>
                  </a:lnTo>
                  <a:lnTo>
                    <a:pt x="191" y="37"/>
                  </a:lnTo>
                  <a:lnTo>
                    <a:pt x="190" y="60"/>
                  </a:lnTo>
                  <a:lnTo>
                    <a:pt x="192" y="39"/>
                  </a:lnTo>
                  <a:lnTo>
                    <a:pt x="113" y="20"/>
                  </a:lnTo>
                  <a:lnTo>
                    <a:pt x="110" y="41"/>
                  </a:lnTo>
                  <a:lnTo>
                    <a:pt x="113" y="20"/>
                  </a:lnTo>
                  <a:lnTo>
                    <a:pt x="53" y="2"/>
                  </a:lnTo>
                  <a:lnTo>
                    <a:pt x="50" y="0"/>
                  </a:lnTo>
                  <a:lnTo>
                    <a:pt x="0" y="0"/>
                  </a:lnTo>
                  <a:lnTo>
                    <a:pt x="0" y="47"/>
                  </a:lnTo>
                  <a:lnTo>
                    <a:pt x="50" y="47"/>
                  </a:lnTo>
                  <a:lnTo>
                    <a:pt x="50" y="23"/>
                  </a:lnTo>
                  <a:lnTo>
                    <a:pt x="48" y="47"/>
                  </a:lnTo>
                  <a:lnTo>
                    <a:pt x="108" y="64"/>
                  </a:lnTo>
                  <a:lnTo>
                    <a:pt x="109" y="64"/>
                  </a:lnTo>
                  <a:lnTo>
                    <a:pt x="189" y="84"/>
                  </a:lnTo>
                  <a:lnTo>
                    <a:pt x="280" y="101"/>
                  </a:lnTo>
                  <a:lnTo>
                    <a:pt x="281" y="101"/>
                  </a:lnTo>
                  <a:lnTo>
                    <a:pt x="390" y="101"/>
                  </a:lnTo>
                  <a:lnTo>
                    <a:pt x="390" y="78"/>
                  </a:lnTo>
                  <a:lnTo>
                    <a:pt x="389" y="101"/>
                  </a:lnTo>
                  <a:lnTo>
                    <a:pt x="509" y="120"/>
                  </a:lnTo>
                  <a:lnTo>
                    <a:pt x="640" y="138"/>
                  </a:lnTo>
                  <a:lnTo>
                    <a:pt x="641" y="138"/>
                  </a:lnTo>
                  <a:lnTo>
                    <a:pt x="781" y="138"/>
                  </a:lnTo>
                  <a:close/>
                </a:path>
              </a:pathLst>
            </a:custGeom>
            <a:solidFill>
              <a:srgbClr val="000000"/>
            </a:solidFill>
            <a:ln w="9525">
              <a:noFill/>
              <a:round/>
              <a:headEnd/>
              <a:tailEnd/>
            </a:ln>
          </p:spPr>
          <p:txBody>
            <a:bodyPr/>
            <a:lstStyle/>
            <a:p>
              <a:endParaRPr lang="en-US"/>
            </a:p>
          </p:txBody>
        </p:sp>
        <p:sp>
          <p:nvSpPr>
            <p:cNvPr id="28830" name="Freeform 128"/>
            <p:cNvSpPr>
              <a:spLocks/>
            </p:cNvSpPr>
            <p:nvPr/>
          </p:nvSpPr>
          <p:spPr bwMode="auto">
            <a:xfrm>
              <a:off x="4428" y="2740"/>
              <a:ext cx="424" cy="78"/>
            </a:xfrm>
            <a:custGeom>
              <a:avLst/>
              <a:gdLst>
                <a:gd name="T0" fmla="*/ 420 w 424"/>
                <a:gd name="T1" fmla="*/ 1 h 156"/>
                <a:gd name="T2" fmla="*/ 424 w 424"/>
                <a:gd name="T3" fmla="*/ 1 h 156"/>
                <a:gd name="T4" fmla="*/ 355 w 424"/>
                <a:gd name="T5" fmla="*/ 1 h 156"/>
                <a:gd name="T6" fmla="*/ 353 w 424"/>
                <a:gd name="T7" fmla="*/ 1 h 156"/>
                <a:gd name="T8" fmla="*/ 293 w 424"/>
                <a:gd name="T9" fmla="*/ 1 h 156"/>
                <a:gd name="T10" fmla="*/ 293 w 424"/>
                <a:gd name="T11" fmla="*/ 1 h 156"/>
                <a:gd name="T12" fmla="*/ 295 w 424"/>
                <a:gd name="T13" fmla="*/ 1 h 156"/>
                <a:gd name="T14" fmla="*/ 184 w 424"/>
                <a:gd name="T15" fmla="*/ 1 h 156"/>
                <a:gd name="T16" fmla="*/ 183 w 424"/>
                <a:gd name="T17" fmla="*/ 1 h 156"/>
                <a:gd name="T18" fmla="*/ 94 w 424"/>
                <a:gd name="T19" fmla="*/ 1 h 156"/>
                <a:gd name="T20" fmla="*/ 93 w 424"/>
                <a:gd name="T21" fmla="*/ 1 h 156"/>
                <a:gd name="T22" fmla="*/ 96 w 424"/>
                <a:gd name="T23" fmla="*/ 1 h 156"/>
                <a:gd name="T24" fmla="*/ 5 w 424"/>
                <a:gd name="T25" fmla="*/ 0 h 156"/>
                <a:gd name="T26" fmla="*/ 0 w 424"/>
                <a:gd name="T27" fmla="*/ 1 h 156"/>
                <a:gd name="T28" fmla="*/ 91 w 424"/>
                <a:gd name="T29" fmla="*/ 1 h 156"/>
                <a:gd name="T30" fmla="*/ 92 w 424"/>
                <a:gd name="T31" fmla="*/ 1 h 156"/>
                <a:gd name="T32" fmla="*/ 181 w 424"/>
                <a:gd name="T33" fmla="*/ 1 h 156"/>
                <a:gd name="T34" fmla="*/ 182 w 424"/>
                <a:gd name="T35" fmla="*/ 1 h 156"/>
                <a:gd name="T36" fmla="*/ 180 w 424"/>
                <a:gd name="T37" fmla="*/ 1 h 156"/>
                <a:gd name="T38" fmla="*/ 290 w 424"/>
                <a:gd name="T39" fmla="*/ 1 h 156"/>
                <a:gd name="T40" fmla="*/ 293 w 424"/>
                <a:gd name="T41" fmla="*/ 1 h 156"/>
                <a:gd name="T42" fmla="*/ 353 w 424"/>
                <a:gd name="T43" fmla="*/ 1 h 156"/>
                <a:gd name="T44" fmla="*/ 353 w 424"/>
                <a:gd name="T45" fmla="*/ 1 h 156"/>
                <a:gd name="T46" fmla="*/ 350 w 424"/>
                <a:gd name="T47" fmla="*/ 1 h 156"/>
                <a:gd name="T48" fmla="*/ 420 w 424"/>
                <a:gd name="T49" fmla="*/ 1 h 1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24"/>
                <a:gd name="T76" fmla="*/ 0 h 156"/>
                <a:gd name="T77" fmla="*/ 424 w 424"/>
                <a:gd name="T78" fmla="*/ 156 h 15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24" h="156">
                  <a:moveTo>
                    <a:pt x="420" y="156"/>
                  </a:moveTo>
                  <a:lnTo>
                    <a:pt x="424" y="111"/>
                  </a:lnTo>
                  <a:lnTo>
                    <a:pt x="355" y="92"/>
                  </a:lnTo>
                  <a:lnTo>
                    <a:pt x="353" y="90"/>
                  </a:lnTo>
                  <a:lnTo>
                    <a:pt x="293" y="90"/>
                  </a:lnTo>
                  <a:lnTo>
                    <a:pt x="293" y="113"/>
                  </a:lnTo>
                  <a:lnTo>
                    <a:pt x="295" y="92"/>
                  </a:lnTo>
                  <a:lnTo>
                    <a:pt x="184" y="55"/>
                  </a:lnTo>
                  <a:lnTo>
                    <a:pt x="183" y="53"/>
                  </a:lnTo>
                  <a:lnTo>
                    <a:pt x="94" y="35"/>
                  </a:lnTo>
                  <a:lnTo>
                    <a:pt x="93" y="59"/>
                  </a:lnTo>
                  <a:lnTo>
                    <a:pt x="96" y="37"/>
                  </a:lnTo>
                  <a:lnTo>
                    <a:pt x="5" y="0"/>
                  </a:lnTo>
                  <a:lnTo>
                    <a:pt x="0" y="45"/>
                  </a:lnTo>
                  <a:lnTo>
                    <a:pt x="91" y="82"/>
                  </a:lnTo>
                  <a:lnTo>
                    <a:pt x="92" y="82"/>
                  </a:lnTo>
                  <a:lnTo>
                    <a:pt x="181" y="99"/>
                  </a:lnTo>
                  <a:lnTo>
                    <a:pt x="182" y="76"/>
                  </a:lnTo>
                  <a:lnTo>
                    <a:pt x="180" y="99"/>
                  </a:lnTo>
                  <a:lnTo>
                    <a:pt x="290" y="136"/>
                  </a:lnTo>
                  <a:lnTo>
                    <a:pt x="293" y="136"/>
                  </a:lnTo>
                  <a:lnTo>
                    <a:pt x="353" y="136"/>
                  </a:lnTo>
                  <a:lnTo>
                    <a:pt x="353" y="113"/>
                  </a:lnTo>
                  <a:lnTo>
                    <a:pt x="350" y="136"/>
                  </a:lnTo>
                  <a:lnTo>
                    <a:pt x="420" y="156"/>
                  </a:lnTo>
                  <a:close/>
                </a:path>
              </a:pathLst>
            </a:custGeom>
            <a:solidFill>
              <a:srgbClr val="000000"/>
            </a:solidFill>
            <a:ln w="9525">
              <a:noFill/>
              <a:round/>
              <a:headEnd/>
              <a:tailEnd/>
            </a:ln>
          </p:spPr>
          <p:txBody>
            <a:bodyPr/>
            <a:lstStyle/>
            <a:p>
              <a:endParaRPr lang="en-US"/>
            </a:p>
          </p:txBody>
        </p:sp>
        <p:sp>
          <p:nvSpPr>
            <p:cNvPr id="28831" name="Freeform 129"/>
            <p:cNvSpPr>
              <a:spLocks/>
            </p:cNvSpPr>
            <p:nvPr/>
          </p:nvSpPr>
          <p:spPr bwMode="auto">
            <a:xfrm>
              <a:off x="4127" y="2666"/>
              <a:ext cx="306" cy="97"/>
            </a:xfrm>
            <a:custGeom>
              <a:avLst/>
              <a:gdLst>
                <a:gd name="T0" fmla="*/ 300 w 306"/>
                <a:gd name="T1" fmla="*/ 1 h 192"/>
                <a:gd name="T2" fmla="*/ 306 w 306"/>
                <a:gd name="T3" fmla="*/ 1 h 192"/>
                <a:gd name="T4" fmla="*/ 136 w 306"/>
                <a:gd name="T5" fmla="*/ 1 h 192"/>
                <a:gd name="T6" fmla="*/ 133 w 306"/>
                <a:gd name="T7" fmla="*/ 1 h 192"/>
                <a:gd name="T8" fmla="*/ 137 w 306"/>
                <a:gd name="T9" fmla="*/ 1 h 192"/>
                <a:gd name="T10" fmla="*/ 8 w 306"/>
                <a:gd name="T11" fmla="*/ 0 h 192"/>
                <a:gd name="T12" fmla="*/ 0 w 306"/>
                <a:gd name="T13" fmla="*/ 1 h 192"/>
                <a:gd name="T14" fmla="*/ 130 w 306"/>
                <a:gd name="T15" fmla="*/ 1 h 192"/>
                <a:gd name="T16" fmla="*/ 130 w 306"/>
                <a:gd name="T17" fmla="*/ 1 h 192"/>
                <a:gd name="T18" fmla="*/ 300 w 306"/>
                <a:gd name="T19" fmla="*/ 1 h 1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6"/>
                <a:gd name="T31" fmla="*/ 0 h 192"/>
                <a:gd name="T32" fmla="*/ 306 w 306"/>
                <a:gd name="T33" fmla="*/ 192 h 19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6" h="192">
                  <a:moveTo>
                    <a:pt x="300" y="192"/>
                  </a:moveTo>
                  <a:lnTo>
                    <a:pt x="306" y="147"/>
                  </a:lnTo>
                  <a:lnTo>
                    <a:pt x="136" y="74"/>
                  </a:lnTo>
                  <a:lnTo>
                    <a:pt x="133" y="95"/>
                  </a:lnTo>
                  <a:lnTo>
                    <a:pt x="137" y="74"/>
                  </a:lnTo>
                  <a:lnTo>
                    <a:pt x="8" y="0"/>
                  </a:lnTo>
                  <a:lnTo>
                    <a:pt x="0" y="45"/>
                  </a:lnTo>
                  <a:lnTo>
                    <a:pt x="130" y="118"/>
                  </a:lnTo>
                  <a:lnTo>
                    <a:pt x="300" y="192"/>
                  </a:lnTo>
                  <a:close/>
                </a:path>
              </a:pathLst>
            </a:custGeom>
            <a:solidFill>
              <a:srgbClr val="000000"/>
            </a:solidFill>
            <a:ln w="9525">
              <a:noFill/>
              <a:round/>
              <a:headEnd/>
              <a:tailEnd/>
            </a:ln>
          </p:spPr>
          <p:txBody>
            <a:bodyPr/>
            <a:lstStyle/>
            <a:p>
              <a:endParaRPr lang="en-US"/>
            </a:p>
          </p:txBody>
        </p:sp>
        <p:sp>
          <p:nvSpPr>
            <p:cNvPr id="28832" name="Freeform 130"/>
            <p:cNvSpPr>
              <a:spLocks/>
            </p:cNvSpPr>
            <p:nvPr/>
          </p:nvSpPr>
          <p:spPr bwMode="auto">
            <a:xfrm>
              <a:off x="3945" y="2594"/>
              <a:ext cx="191" cy="94"/>
            </a:xfrm>
            <a:custGeom>
              <a:avLst/>
              <a:gdLst>
                <a:gd name="T0" fmla="*/ 181 w 191"/>
                <a:gd name="T1" fmla="*/ 0 h 189"/>
                <a:gd name="T2" fmla="*/ 191 w 191"/>
                <a:gd name="T3" fmla="*/ 0 h 189"/>
                <a:gd name="T4" fmla="*/ 140 w 191"/>
                <a:gd name="T5" fmla="*/ 0 h 189"/>
                <a:gd name="T6" fmla="*/ 91 w 191"/>
                <a:gd name="T7" fmla="*/ 0 h 189"/>
                <a:gd name="T8" fmla="*/ 85 w 191"/>
                <a:gd name="T9" fmla="*/ 0 h 189"/>
                <a:gd name="T10" fmla="*/ 92 w 191"/>
                <a:gd name="T11" fmla="*/ 0 h 189"/>
                <a:gd name="T12" fmla="*/ 12 w 191"/>
                <a:gd name="T13" fmla="*/ 0 h 189"/>
                <a:gd name="T14" fmla="*/ 0 w 191"/>
                <a:gd name="T15" fmla="*/ 0 h 189"/>
                <a:gd name="T16" fmla="*/ 80 w 191"/>
                <a:gd name="T17" fmla="*/ 0 h 189"/>
                <a:gd name="T18" fmla="*/ 81 w 191"/>
                <a:gd name="T19" fmla="*/ 0 h 189"/>
                <a:gd name="T20" fmla="*/ 131 w 191"/>
                <a:gd name="T21" fmla="*/ 0 h 189"/>
                <a:gd name="T22" fmla="*/ 181 w 191"/>
                <a:gd name="T23" fmla="*/ 0 h 1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91"/>
                <a:gd name="T37" fmla="*/ 0 h 189"/>
                <a:gd name="T38" fmla="*/ 191 w 191"/>
                <a:gd name="T39" fmla="*/ 189 h 1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91" h="189">
                  <a:moveTo>
                    <a:pt x="181" y="189"/>
                  </a:moveTo>
                  <a:lnTo>
                    <a:pt x="191" y="146"/>
                  </a:lnTo>
                  <a:lnTo>
                    <a:pt x="140" y="109"/>
                  </a:lnTo>
                  <a:lnTo>
                    <a:pt x="91" y="72"/>
                  </a:lnTo>
                  <a:lnTo>
                    <a:pt x="85" y="93"/>
                  </a:lnTo>
                  <a:lnTo>
                    <a:pt x="92" y="74"/>
                  </a:lnTo>
                  <a:lnTo>
                    <a:pt x="12" y="0"/>
                  </a:lnTo>
                  <a:lnTo>
                    <a:pt x="0" y="41"/>
                  </a:lnTo>
                  <a:lnTo>
                    <a:pt x="80" y="115"/>
                  </a:lnTo>
                  <a:lnTo>
                    <a:pt x="81" y="115"/>
                  </a:lnTo>
                  <a:lnTo>
                    <a:pt x="131" y="152"/>
                  </a:lnTo>
                  <a:lnTo>
                    <a:pt x="181" y="189"/>
                  </a:lnTo>
                  <a:close/>
                </a:path>
              </a:pathLst>
            </a:custGeom>
            <a:solidFill>
              <a:srgbClr val="000000"/>
            </a:solidFill>
            <a:ln w="9525">
              <a:noFill/>
              <a:round/>
              <a:headEnd/>
              <a:tailEnd/>
            </a:ln>
          </p:spPr>
          <p:txBody>
            <a:bodyPr/>
            <a:lstStyle/>
            <a:p>
              <a:endParaRPr lang="en-US"/>
            </a:p>
          </p:txBody>
        </p:sp>
        <p:sp>
          <p:nvSpPr>
            <p:cNvPr id="28833" name="Freeform 131"/>
            <p:cNvSpPr>
              <a:spLocks/>
            </p:cNvSpPr>
            <p:nvPr/>
          </p:nvSpPr>
          <p:spPr bwMode="auto">
            <a:xfrm>
              <a:off x="3822" y="2511"/>
              <a:ext cx="136" cy="102"/>
            </a:xfrm>
            <a:custGeom>
              <a:avLst/>
              <a:gdLst>
                <a:gd name="T0" fmla="*/ 121 w 136"/>
                <a:gd name="T1" fmla="*/ 1 h 204"/>
                <a:gd name="T2" fmla="*/ 136 w 136"/>
                <a:gd name="T3" fmla="*/ 1 h 204"/>
                <a:gd name="T4" fmla="*/ 65 w 136"/>
                <a:gd name="T5" fmla="*/ 1 h 204"/>
                <a:gd name="T6" fmla="*/ 58 w 136"/>
                <a:gd name="T7" fmla="*/ 1 h 204"/>
                <a:gd name="T8" fmla="*/ 66 w 136"/>
                <a:gd name="T9" fmla="*/ 1 h 204"/>
                <a:gd name="T10" fmla="*/ 16 w 136"/>
                <a:gd name="T11" fmla="*/ 0 h 204"/>
                <a:gd name="T12" fmla="*/ 0 w 136"/>
                <a:gd name="T13" fmla="*/ 1 h 204"/>
                <a:gd name="T14" fmla="*/ 51 w 136"/>
                <a:gd name="T15" fmla="*/ 1 h 204"/>
                <a:gd name="T16" fmla="*/ 51 w 136"/>
                <a:gd name="T17" fmla="*/ 1 h 204"/>
                <a:gd name="T18" fmla="*/ 121 w 136"/>
                <a:gd name="T19" fmla="*/ 1 h 2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6"/>
                <a:gd name="T31" fmla="*/ 0 h 204"/>
                <a:gd name="T32" fmla="*/ 136 w 136"/>
                <a:gd name="T33" fmla="*/ 204 h 20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6" h="204">
                  <a:moveTo>
                    <a:pt x="121" y="204"/>
                  </a:moveTo>
                  <a:lnTo>
                    <a:pt x="136" y="167"/>
                  </a:lnTo>
                  <a:lnTo>
                    <a:pt x="65" y="74"/>
                  </a:lnTo>
                  <a:lnTo>
                    <a:pt x="58" y="92"/>
                  </a:lnTo>
                  <a:lnTo>
                    <a:pt x="66" y="74"/>
                  </a:lnTo>
                  <a:lnTo>
                    <a:pt x="16" y="0"/>
                  </a:lnTo>
                  <a:lnTo>
                    <a:pt x="0" y="37"/>
                  </a:lnTo>
                  <a:lnTo>
                    <a:pt x="51" y="111"/>
                  </a:lnTo>
                  <a:lnTo>
                    <a:pt x="121" y="204"/>
                  </a:lnTo>
                  <a:close/>
                </a:path>
              </a:pathLst>
            </a:custGeom>
            <a:solidFill>
              <a:srgbClr val="000000"/>
            </a:solidFill>
            <a:ln w="9525">
              <a:noFill/>
              <a:round/>
              <a:headEnd/>
              <a:tailEnd/>
            </a:ln>
          </p:spPr>
          <p:txBody>
            <a:bodyPr/>
            <a:lstStyle/>
            <a:p>
              <a:endParaRPr lang="en-US"/>
            </a:p>
          </p:txBody>
        </p:sp>
        <p:sp>
          <p:nvSpPr>
            <p:cNvPr id="28834" name="Freeform 132"/>
            <p:cNvSpPr>
              <a:spLocks/>
            </p:cNvSpPr>
            <p:nvPr/>
          </p:nvSpPr>
          <p:spPr bwMode="auto">
            <a:xfrm>
              <a:off x="3732" y="2438"/>
              <a:ext cx="106" cy="91"/>
            </a:xfrm>
            <a:custGeom>
              <a:avLst/>
              <a:gdLst>
                <a:gd name="T0" fmla="*/ 90 w 106"/>
                <a:gd name="T1" fmla="*/ 1 h 180"/>
                <a:gd name="T2" fmla="*/ 106 w 106"/>
                <a:gd name="T3" fmla="*/ 1 h 180"/>
                <a:gd name="T4" fmla="*/ 56 w 106"/>
                <a:gd name="T5" fmla="*/ 1 h 180"/>
                <a:gd name="T6" fmla="*/ 48 w 106"/>
                <a:gd name="T7" fmla="*/ 1 h 180"/>
                <a:gd name="T8" fmla="*/ 58 w 106"/>
                <a:gd name="T9" fmla="*/ 1 h 180"/>
                <a:gd name="T10" fmla="*/ 18 w 106"/>
                <a:gd name="T11" fmla="*/ 0 h 180"/>
                <a:gd name="T12" fmla="*/ 0 w 106"/>
                <a:gd name="T13" fmla="*/ 1 h 180"/>
                <a:gd name="T14" fmla="*/ 40 w 106"/>
                <a:gd name="T15" fmla="*/ 1 h 180"/>
                <a:gd name="T16" fmla="*/ 41 w 106"/>
                <a:gd name="T17" fmla="*/ 1 h 180"/>
                <a:gd name="T18" fmla="*/ 90 w 106"/>
                <a:gd name="T19" fmla="*/ 1 h 1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6"/>
                <a:gd name="T31" fmla="*/ 0 h 180"/>
                <a:gd name="T32" fmla="*/ 106 w 106"/>
                <a:gd name="T33" fmla="*/ 180 h 18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6" h="180">
                  <a:moveTo>
                    <a:pt x="90" y="180"/>
                  </a:moveTo>
                  <a:lnTo>
                    <a:pt x="106" y="145"/>
                  </a:lnTo>
                  <a:lnTo>
                    <a:pt x="56" y="72"/>
                  </a:lnTo>
                  <a:lnTo>
                    <a:pt x="48" y="89"/>
                  </a:lnTo>
                  <a:lnTo>
                    <a:pt x="58" y="73"/>
                  </a:lnTo>
                  <a:lnTo>
                    <a:pt x="18" y="0"/>
                  </a:lnTo>
                  <a:lnTo>
                    <a:pt x="0" y="33"/>
                  </a:lnTo>
                  <a:lnTo>
                    <a:pt x="40" y="106"/>
                  </a:lnTo>
                  <a:lnTo>
                    <a:pt x="41" y="106"/>
                  </a:lnTo>
                  <a:lnTo>
                    <a:pt x="90" y="180"/>
                  </a:lnTo>
                  <a:close/>
                </a:path>
              </a:pathLst>
            </a:custGeom>
            <a:solidFill>
              <a:srgbClr val="000000"/>
            </a:solidFill>
            <a:ln w="9525">
              <a:noFill/>
              <a:round/>
              <a:headEnd/>
              <a:tailEnd/>
            </a:ln>
          </p:spPr>
          <p:txBody>
            <a:bodyPr/>
            <a:lstStyle/>
            <a:p>
              <a:endParaRPr lang="en-US"/>
            </a:p>
          </p:txBody>
        </p:sp>
        <p:sp>
          <p:nvSpPr>
            <p:cNvPr id="28835" name="Freeform 133"/>
            <p:cNvSpPr>
              <a:spLocks/>
            </p:cNvSpPr>
            <p:nvPr/>
          </p:nvSpPr>
          <p:spPr bwMode="auto">
            <a:xfrm>
              <a:off x="4848" y="2759"/>
              <a:ext cx="784" cy="86"/>
            </a:xfrm>
            <a:custGeom>
              <a:avLst/>
              <a:gdLst>
                <a:gd name="T0" fmla="*/ 782 w 784"/>
                <a:gd name="T1" fmla="*/ 0 h 173"/>
                <a:gd name="T2" fmla="*/ 784 w 784"/>
                <a:gd name="T3" fmla="*/ 0 h 173"/>
                <a:gd name="T4" fmla="*/ 644 w 784"/>
                <a:gd name="T5" fmla="*/ 0 h 173"/>
                <a:gd name="T6" fmla="*/ 643 w 784"/>
                <a:gd name="T7" fmla="*/ 0 h 173"/>
                <a:gd name="T8" fmla="*/ 512 w 784"/>
                <a:gd name="T9" fmla="*/ 0 h 173"/>
                <a:gd name="T10" fmla="*/ 512 w 784"/>
                <a:gd name="T11" fmla="*/ 0 h 173"/>
                <a:gd name="T12" fmla="*/ 513 w 784"/>
                <a:gd name="T13" fmla="*/ 0 h 173"/>
                <a:gd name="T14" fmla="*/ 393 w 784"/>
                <a:gd name="T15" fmla="*/ 0 h 173"/>
                <a:gd name="T16" fmla="*/ 392 w 784"/>
                <a:gd name="T17" fmla="*/ 0 h 173"/>
                <a:gd name="T18" fmla="*/ 394 w 784"/>
                <a:gd name="T19" fmla="*/ 0 h 173"/>
                <a:gd name="T20" fmla="*/ 285 w 784"/>
                <a:gd name="T21" fmla="*/ 0 h 173"/>
                <a:gd name="T22" fmla="*/ 284 w 784"/>
                <a:gd name="T23" fmla="*/ 0 h 173"/>
                <a:gd name="T24" fmla="*/ 193 w 784"/>
                <a:gd name="T25" fmla="*/ 0 h 173"/>
                <a:gd name="T26" fmla="*/ 192 w 784"/>
                <a:gd name="T27" fmla="*/ 0 h 173"/>
                <a:gd name="T28" fmla="*/ 194 w 784"/>
                <a:gd name="T29" fmla="*/ 0 h 173"/>
                <a:gd name="T30" fmla="*/ 115 w 784"/>
                <a:gd name="T31" fmla="*/ 0 h 173"/>
                <a:gd name="T32" fmla="*/ 112 w 784"/>
                <a:gd name="T33" fmla="*/ 0 h 173"/>
                <a:gd name="T34" fmla="*/ 52 w 784"/>
                <a:gd name="T35" fmla="*/ 0 h 173"/>
                <a:gd name="T36" fmla="*/ 52 w 784"/>
                <a:gd name="T37" fmla="*/ 0 h 173"/>
                <a:gd name="T38" fmla="*/ 55 w 784"/>
                <a:gd name="T39" fmla="*/ 0 h 173"/>
                <a:gd name="T40" fmla="*/ 4 w 784"/>
                <a:gd name="T41" fmla="*/ 0 h 173"/>
                <a:gd name="T42" fmla="*/ 0 w 784"/>
                <a:gd name="T43" fmla="*/ 0 h 173"/>
                <a:gd name="T44" fmla="*/ 50 w 784"/>
                <a:gd name="T45" fmla="*/ 0 h 173"/>
                <a:gd name="T46" fmla="*/ 52 w 784"/>
                <a:gd name="T47" fmla="*/ 0 h 173"/>
                <a:gd name="T48" fmla="*/ 112 w 784"/>
                <a:gd name="T49" fmla="*/ 0 h 173"/>
                <a:gd name="T50" fmla="*/ 112 w 784"/>
                <a:gd name="T51" fmla="*/ 0 h 173"/>
                <a:gd name="T52" fmla="*/ 111 w 784"/>
                <a:gd name="T53" fmla="*/ 0 h 173"/>
                <a:gd name="T54" fmla="*/ 191 w 784"/>
                <a:gd name="T55" fmla="*/ 0 h 173"/>
                <a:gd name="T56" fmla="*/ 191 w 784"/>
                <a:gd name="T57" fmla="*/ 0 h 173"/>
                <a:gd name="T58" fmla="*/ 282 w 784"/>
                <a:gd name="T59" fmla="*/ 0 h 173"/>
                <a:gd name="T60" fmla="*/ 283 w 784"/>
                <a:gd name="T61" fmla="*/ 0 h 173"/>
                <a:gd name="T62" fmla="*/ 281 w 784"/>
                <a:gd name="T63" fmla="*/ 0 h 173"/>
                <a:gd name="T64" fmla="*/ 390 w 784"/>
                <a:gd name="T65" fmla="*/ 0 h 173"/>
                <a:gd name="T66" fmla="*/ 391 w 784"/>
                <a:gd name="T67" fmla="*/ 0 h 173"/>
                <a:gd name="T68" fmla="*/ 511 w 784"/>
                <a:gd name="T69" fmla="*/ 0 h 173"/>
                <a:gd name="T70" fmla="*/ 512 w 784"/>
                <a:gd name="T71" fmla="*/ 0 h 173"/>
                <a:gd name="T72" fmla="*/ 643 w 784"/>
                <a:gd name="T73" fmla="*/ 0 h 173"/>
                <a:gd name="T74" fmla="*/ 643 w 784"/>
                <a:gd name="T75" fmla="*/ 0 h 173"/>
                <a:gd name="T76" fmla="*/ 642 w 784"/>
                <a:gd name="T77" fmla="*/ 0 h 173"/>
                <a:gd name="T78" fmla="*/ 782 w 784"/>
                <a:gd name="T79" fmla="*/ 0 h 17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84"/>
                <a:gd name="T121" fmla="*/ 0 h 173"/>
                <a:gd name="T122" fmla="*/ 784 w 784"/>
                <a:gd name="T123" fmla="*/ 173 h 17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84" h="173">
                  <a:moveTo>
                    <a:pt x="782" y="173"/>
                  </a:moveTo>
                  <a:lnTo>
                    <a:pt x="784" y="126"/>
                  </a:lnTo>
                  <a:lnTo>
                    <a:pt x="644" y="109"/>
                  </a:lnTo>
                  <a:lnTo>
                    <a:pt x="643" y="109"/>
                  </a:lnTo>
                  <a:lnTo>
                    <a:pt x="512" y="109"/>
                  </a:lnTo>
                  <a:lnTo>
                    <a:pt x="512" y="132"/>
                  </a:lnTo>
                  <a:lnTo>
                    <a:pt x="513" y="109"/>
                  </a:lnTo>
                  <a:lnTo>
                    <a:pt x="393" y="90"/>
                  </a:lnTo>
                  <a:lnTo>
                    <a:pt x="392" y="113"/>
                  </a:lnTo>
                  <a:lnTo>
                    <a:pt x="394" y="92"/>
                  </a:lnTo>
                  <a:lnTo>
                    <a:pt x="285" y="55"/>
                  </a:lnTo>
                  <a:lnTo>
                    <a:pt x="284" y="53"/>
                  </a:lnTo>
                  <a:lnTo>
                    <a:pt x="193" y="35"/>
                  </a:lnTo>
                  <a:lnTo>
                    <a:pt x="192" y="59"/>
                  </a:lnTo>
                  <a:lnTo>
                    <a:pt x="194" y="37"/>
                  </a:lnTo>
                  <a:lnTo>
                    <a:pt x="115" y="18"/>
                  </a:lnTo>
                  <a:lnTo>
                    <a:pt x="112" y="16"/>
                  </a:lnTo>
                  <a:lnTo>
                    <a:pt x="52" y="16"/>
                  </a:lnTo>
                  <a:lnTo>
                    <a:pt x="52" y="39"/>
                  </a:lnTo>
                  <a:lnTo>
                    <a:pt x="55" y="18"/>
                  </a:lnTo>
                  <a:lnTo>
                    <a:pt x="4" y="0"/>
                  </a:lnTo>
                  <a:lnTo>
                    <a:pt x="0" y="45"/>
                  </a:lnTo>
                  <a:lnTo>
                    <a:pt x="50" y="62"/>
                  </a:lnTo>
                  <a:lnTo>
                    <a:pt x="52" y="62"/>
                  </a:lnTo>
                  <a:lnTo>
                    <a:pt x="112" y="62"/>
                  </a:lnTo>
                  <a:lnTo>
                    <a:pt x="112" y="39"/>
                  </a:lnTo>
                  <a:lnTo>
                    <a:pt x="111" y="62"/>
                  </a:lnTo>
                  <a:lnTo>
                    <a:pt x="191" y="82"/>
                  </a:lnTo>
                  <a:lnTo>
                    <a:pt x="282" y="99"/>
                  </a:lnTo>
                  <a:lnTo>
                    <a:pt x="283" y="76"/>
                  </a:lnTo>
                  <a:lnTo>
                    <a:pt x="281" y="99"/>
                  </a:lnTo>
                  <a:lnTo>
                    <a:pt x="390" y="136"/>
                  </a:lnTo>
                  <a:lnTo>
                    <a:pt x="391" y="136"/>
                  </a:lnTo>
                  <a:lnTo>
                    <a:pt x="511" y="156"/>
                  </a:lnTo>
                  <a:lnTo>
                    <a:pt x="512" y="156"/>
                  </a:lnTo>
                  <a:lnTo>
                    <a:pt x="643" y="156"/>
                  </a:lnTo>
                  <a:lnTo>
                    <a:pt x="643" y="132"/>
                  </a:lnTo>
                  <a:lnTo>
                    <a:pt x="642" y="156"/>
                  </a:lnTo>
                  <a:lnTo>
                    <a:pt x="782" y="173"/>
                  </a:lnTo>
                  <a:close/>
                </a:path>
              </a:pathLst>
            </a:custGeom>
            <a:solidFill>
              <a:srgbClr val="000000"/>
            </a:solidFill>
            <a:ln w="9525">
              <a:noFill/>
              <a:round/>
              <a:headEnd/>
              <a:tailEnd/>
            </a:ln>
          </p:spPr>
          <p:txBody>
            <a:bodyPr/>
            <a:lstStyle/>
            <a:p>
              <a:endParaRPr lang="en-US"/>
            </a:p>
          </p:txBody>
        </p:sp>
        <p:sp>
          <p:nvSpPr>
            <p:cNvPr id="28836" name="Freeform 134"/>
            <p:cNvSpPr>
              <a:spLocks/>
            </p:cNvSpPr>
            <p:nvPr/>
          </p:nvSpPr>
          <p:spPr bwMode="auto">
            <a:xfrm>
              <a:off x="4428" y="2694"/>
              <a:ext cx="424" cy="87"/>
            </a:xfrm>
            <a:custGeom>
              <a:avLst/>
              <a:gdLst>
                <a:gd name="T0" fmla="*/ 420 w 424"/>
                <a:gd name="T1" fmla="*/ 0 h 175"/>
                <a:gd name="T2" fmla="*/ 424 w 424"/>
                <a:gd name="T3" fmla="*/ 0 h 175"/>
                <a:gd name="T4" fmla="*/ 355 w 424"/>
                <a:gd name="T5" fmla="*/ 0 h 175"/>
                <a:gd name="T6" fmla="*/ 295 w 424"/>
                <a:gd name="T7" fmla="*/ 0 h 175"/>
                <a:gd name="T8" fmla="*/ 294 w 424"/>
                <a:gd name="T9" fmla="*/ 0 h 175"/>
                <a:gd name="T10" fmla="*/ 183 w 424"/>
                <a:gd name="T11" fmla="*/ 0 h 175"/>
                <a:gd name="T12" fmla="*/ 182 w 424"/>
                <a:gd name="T13" fmla="*/ 0 h 175"/>
                <a:gd name="T14" fmla="*/ 185 w 424"/>
                <a:gd name="T15" fmla="*/ 0 h 175"/>
                <a:gd name="T16" fmla="*/ 96 w 424"/>
                <a:gd name="T17" fmla="*/ 0 h 175"/>
                <a:gd name="T18" fmla="*/ 5 w 424"/>
                <a:gd name="T19" fmla="*/ 0 h 175"/>
                <a:gd name="T20" fmla="*/ 0 w 424"/>
                <a:gd name="T21" fmla="*/ 0 h 175"/>
                <a:gd name="T22" fmla="*/ 91 w 424"/>
                <a:gd name="T23" fmla="*/ 0 h 175"/>
                <a:gd name="T24" fmla="*/ 180 w 424"/>
                <a:gd name="T25" fmla="*/ 0 h 175"/>
                <a:gd name="T26" fmla="*/ 181 w 424"/>
                <a:gd name="T27" fmla="*/ 0 h 175"/>
                <a:gd name="T28" fmla="*/ 292 w 424"/>
                <a:gd name="T29" fmla="*/ 0 h 175"/>
                <a:gd name="T30" fmla="*/ 293 w 424"/>
                <a:gd name="T31" fmla="*/ 0 h 175"/>
                <a:gd name="T32" fmla="*/ 290 w 424"/>
                <a:gd name="T33" fmla="*/ 0 h 175"/>
                <a:gd name="T34" fmla="*/ 350 w 424"/>
                <a:gd name="T35" fmla="*/ 0 h 175"/>
                <a:gd name="T36" fmla="*/ 420 w 424"/>
                <a:gd name="T37" fmla="*/ 0 h 17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24"/>
                <a:gd name="T58" fmla="*/ 0 h 175"/>
                <a:gd name="T59" fmla="*/ 424 w 424"/>
                <a:gd name="T60" fmla="*/ 175 h 17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24" h="175">
                  <a:moveTo>
                    <a:pt x="420" y="175"/>
                  </a:moveTo>
                  <a:lnTo>
                    <a:pt x="424" y="130"/>
                  </a:lnTo>
                  <a:lnTo>
                    <a:pt x="355" y="111"/>
                  </a:lnTo>
                  <a:lnTo>
                    <a:pt x="295" y="93"/>
                  </a:lnTo>
                  <a:lnTo>
                    <a:pt x="294" y="91"/>
                  </a:lnTo>
                  <a:lnTo>
                    <a:pt x="183" y="72"/>
                  </a:lnTo>
                  <a:lnTo>
                    <a:pt x="182" y="95"/>
                  </a:lnTo>
                  <a:lnTo>
                    <a:pt x="185" y="74"/>
                  </a:lnTo>
                  <a:lnTo>
                    <a:pt x="96" y="37"/>
                  </a:lnTo>
                  <a:lnTo>
                    <a:pt x="5" y="0"/>
                  </a:lnTo>
                  <a:lnTo>
                    <a:pt x="0" y="45"/>
                  </a:lnTo>
                  <a:lnTo>
                    <a:pt x="91" y="82"/>
                  </a:lnTo>
                  <a:lnTo>
                    <a:pt x="180" y="119"/>
                  </a:lnTo>
                  <a:lnTo>
                    <a:pt x="181" y="119"/>
                  </a:lnTo>
                  <a:lnTo>
                    <a:pt x="292" y="138"/>
                  </a:lnTo>
                  <a:lnTo>
                    <a:pt x="293" y="115"/>
                  </a:lnTo>
                  <a:lnTo>
                    <a:pt x="290" y="138"/>
                  </a:lnTo>
                  <a:lnTo>
                    <a:pt x="350" y="156"/>
                  </a:lnTo>
                  <a:lnTo>
                    <a:pt x="420" y="175"/>
                  </a:lnTo>
                  <a:close/>
                </a:path>
              </a:pathLst>
            </a:custGeom>
            <a:solidFill>
              <a:srgbClr val="000000"/>
            </a:solidFill>
            <a:ln w="9525">
              <a:noFill/>
              <a:round/>
              <a:headEnd/>
              <a:tailEnd/>
            </a:ln>
          </p:spPr>
          <p:txBody>
            <a:bodyPr/>
            <a:lstStyle/>
            <a:p>
              <a:endParaRPr lang="en-US"/>
            </a:p>
          </p:txBody>
        </p:sp>
        <p:sp>
          <p:nvSpPr>
            <p:cNvPr id="28837" name="Freeform 135"/>
            <p:cNvSpPr>
              <a:spLocks/>
            </p:cNvSpPr>
            <p:nvPr/>
          </p:nvSpPr>
          <p:spPr bwMode="auto">
            <a:xfrm>
              <a:off x="4126" y="2601"/>
              <a:ext cx="308" cy="115"/>
            </a:xfrm>
            <a:custGeom>
              <a:avLst/>
              <a:gdLst>
                <a:gd name="T0" fmla="*/ 301 w 308"/>
                <a:gd name="T1" fmla="*/ 1 h 229"/>
                <a:gd name="T2" fmla="*/ 308 w 308"/>
                <a:gd name="T3" fmla="*/ 1 h 229"/>
                <a:gd name="T4" fmla="*/ 138 w 308"/>
                <a:gd name="T5" fmla="*/ 1 h 229"/>
                <a:gd name="T6" fmla="*/ 134 w 308"/>
                <a:gd name="T7" fmla="*/ 1 h 229"/>
                <a:gd name="T8" fmla="*/ 139 w 308"/>
                <a:gd name="T9" fmla="*/ 1 h 229"/>
                <a:gd name="T10" fmla="*/ 10 w 308"/>
                <a:gd name="T11" fmla="*/ 0 h 229"/>
                <a:gd name="T12" fmla="*/ 0 w 308"/>
                <a:gd name="T13" fmla="*/ 1 h 229"/>
                <a:gd name="T14" fmla="*/ 130 w 308"/>
                <a:gd name="T15" fmla="*/ 1 h 229"/>
                <a:gd name="T16" fmla="*/ 131 w 308"/>
                <a:gd name="T17" fmla="*/ 1 h 229"/>
                <a:gd name="T18" fmla="*/ 301 w 308"/>
                <a:gd name="T19" fmla="*/ 1 h 2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8"/>
                <a:gd name="T31" fmla="*/ 0 h 229"/>
                <a:gd name="T32" fmla="*/ 308 w 308"/>
                <a:gd name="T33" fmla="*/ 229 h 22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8" h="229">
                  <a:moveTo>
                    <a:pt x="301" y="229"/>
                  </a:moveTo>
                  <a:lnTo>
                    <a:pt x="308" y="184"/>
                  </a:lnTo>
                  <a:lnTo>
                    <a:pt x="138" y="93"/>
                  </a:lnTo>
                  <a:lnTo>
                    <a:pt x="134" y="114"/>
                  </a:lnTo>
                  <a:lnTo>
                    <a:pt x="139" y="93"/>
                  </a:lnTo>
                  <a:lnTo>
                    <a:pt x="10" y="0"/>
                  </a:lnTo>
                  <a:lnTo>
                    <a:pt x="0" y="43"/>
                  </a:lnTo>
                  <a:lnTo>
                    <a:pt x="130" y="136"/>
                  </a:lnTo>
                  <a:lnTo>
                    <a:pt x="131" y="138"/>
                  </a:lnTo>
                  <a:lnTo>
                    <a:pt x="301" y="229"/>
                  </a:lnTo>
                  <a:close/>
                </a:path>
              </a:pathLst>
            </a:custGeom>
            <a:solidFill>
              <a:srgbClr val="000000"/>
            </a:solidFill>
            <a:ln w="9525">
              <a:noFill/>
              <a:round/>
              <a:headEnd/>
              <a:tailEnd/>
            </a:ln>
          </p:spPr>
          <p:txBody>
            <a:bodyPr/>
            <a:lstStyle/>
            <a:p>
              <a:endParaRPr lang="en-US"/>
            </a:p>
          </p:txBody>
        </p:sp>
        <p:sp>
          <p:nvSpPr>
            <p:cNvPr id="28838" name="Freeform 136"/>
            <p:cNvSpPr>
              <a:spLocks/>
            </p:cNvSpPr>
            <p:nvPr/>
          </p:nvSpPr>
          <p:spPr bwMode="auto">
            <a:xfrm>
              <a:off x="3944" y="2510"/>
              <a:ext cx="192" cy="113"/>
            </a:xfrm>
            <a:custGeom>
              <a:avLst/>
              <a:gdLst>
                <a:gd name="T0" fmla="*/ 182 w 192"/>
                <a:gd name="T1" fmla="*/ 1 h 226"/>
                <a:gd name="T2" fmla="*/ 192 w 192"/>
                <a:gd name="T3" fmla="*/ 1 h 226"/>
                <a:gd name="T4" fmla="*/ 141 w 192"/>
                <a:gd name="T5" fmla="*/ 1 h 226"/>
                <a:gd name="T6" fmla="*/ 136 w 192"/>
                <a:gd name="T7" fmla="*/ 1 h 226"/>
                <a:gd name="T8" fmla="*/ 142 w 192"/>
                <a:gd name="T9" fmla="*/ 1 h 226"/>
                <a:gd name="T10" fmla="*/ 93 w 192"/>
                <a:gd name="T11" fmla="*/ 1 h 226"/>
                <a:gd name="T12" fmla="*/ 86 w 192"/>
                <a:gd name="T13" fmla="*/ 1 h 226"/>
                <a:gd name="T14" fmla="*/ 94 w 192"/>
                <a:gd name="T15" fmla="*/ 1 h 226"/>
                <a:gd name="T16" fmla="*/ 14 w 192"/>
                <a:gd name="T17" fmla="*/ 0 h 226"/>
                <a:gd name="T18" fmla="*/ 0 w 192"/>
                <a:gd name="T19" fmla="*/ 1 h 226"/>
                <a:gd name="T20" fmla="*/ 80 w 192"/>
                <a:gd name="T21" fmla="*/ 1 h 226"/>
                <a:gd name="T22" fmla="*/ 80 w 192"/>
                <a:gd name="T23" fmla="*/ 1 h 226"/>
                <a:gd name="T24" fmla="*/ 130 w 192"/>
                <a:gd name="T25" fmla="*/ 1 h 226"/>
                <a:gd name="T26" fmla="*/ 132 w 192"/>
                <a:gd name="T27" fmla="*/ 1 h 226"/>
                <a:gd name="T28" fmla="*/ 182 w 192"/>
                <a:gd name="T29" fmla="*/ 1 h 22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2"/>
                <a:gd name="T46" fmla="*/ 0 h 226"/>
                <a:gd name="T47" fmla="*/ 192 w 192"/>
                <a:gd name="T48" fmla="*/ 226 h 22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2" h="226">
                  <a:moveTo>
                    <a:pt x="182" y="226"/>
                  </a:moveTo>
                  <a:lnTo>
                    <a:pt x="192" y="183"/>
                  </a:lnTo>
                  <a:lnTo>
                    <a:pt x="141" y="146"/>
                  </a:lnTo>
                  <a:lnTo>
                    <a:pt x="136" y="167"/>
                  </a:lnTo>
                  <a:lnTo>
                    <a:pt x="142" y="148"/>
                  </a:lnTo>
                  <a:lnTo>
                    <a:pt x="93" y="94"/>
                  </a:lnTo>
                  <a:lnTo>
                    <a:pt x="86" y="113"/>
                  </a:lnTo>
                  <a:lnTo>
                    <a:pt x="94" y="94"/>
                  </a:lnTo>
                  <a:lnTo>
                    <a:pt x="14" y="0"/>
                  </a:lnTo>
                  <a:lnTo>
                    <a:pt x="0" y="39"/>
                  </a:lnTo>
                  <a:lnTo>
                    <a:pt x="80" y="132"/>
                  </a:lnTo>
                  <a:lnTo>
                    <a:pt x="130" y="187"/>
                  </a:lnTo>
                  <a:lnTo>
                    <a:pt x="132" y="189"/>
                  </a:lnTo>
                  <a:lnTo>
                    <a:pt x="182" y="226"/>
                  </a:lnTo>
                  <a:close/>
                </a:path>
              </a:pathLst>
            </a:custGeom>
            <a:solidFill>
              <a:srgbClr val="000000"/>
            </a:solidFill>
            <a:ln w="9525">
              <a:noFill/>
              <a:round/>
              <a:headEnd/>
              <a:tailEnd/>
            </a:ln>
          </p:spPr>
          <p:txBody>
            <a:bodyPr/>
            <a:lstStyle/>
            <a:p>
              <a:endParaRPr lang="en-US"/>
            </a:p>
          </p:txBody>
        </p:sp>
        <p:sp>
          <p:nvSpPr>
            <p:cNvPr id="28839" name="Freeform 137"/>
            <p:cNvSpPr>
              <a:spLocks/>
            </p:cNvSpPr>
            <p:nvPr/>
          </p:nvSpPr>
          <p:spPr bwMode="auto">
            <a:xfrm>
              <a:off x="3821" y="2420"/>
              <a:ext cx="137" cy="110"/>
            </a:xfrm>
            <a:custGeom>
              <a:avLst/>
              <a:gdLst>
                <a:gd name="T0" fmla="*/ 122 w 137"/>
                <a:gd name="T1" fmla="*/ 1 h 219"/>
                <a:gd name="T2" fmla="*/ 137 w 137"/>
                <a:gd name="T3" fmla="*/ 1 h 219"/>
                <a:gd name="T4" fmla="*/ 66 w 137"/>
                <a:gd name="T5" fmla="*/ 1 h 219"/>
                <a:gd name="T6" fmla="*/ 59 w 137"/>
                <a:gd name="T7" fmla="*/ 1 h 219"/>
                <a:gd name="T8" fmla="*/ 68 w 137"/>
                <a:gd name="T9" fmla="*/ 1 h 219"/>
                <a:gd name="T10" fmla="*/ 18 w 137"/>
                <a:gd name="T11" fmla="*/ 0 h 219"/>
                <a:gd name="T12" fmla="*/ 0 w 137"/>
                <a:gd name="T13" fmla="*/ 1 h 219"/>
                <a:gd name="T14" fmla="*/ 51 w 137"/>
                <a:gd name="T15" fmla="*/ 1 h 219"/>
                <a:gd name="T16" fmla="*/ 52 w 137"/>
                <a:gd name="T17" fmla="*/ 1 h 219"/>
                <a:gd name="T18" fmla="*/ 122 w 137"/>
                <a:gd name="T19" fmla="*/ 1 h 2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7"/>
                <a:gd name="T31" fmla="*/ 0 h 219"/>
                <a:gd name="T32" fmla="*/ 137 w 137"/>
                <a:gd name="T33" fmla="*/ 219 h 2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7" h="219">
                  <a:moveTo>
                    <a:pt x="122" y="219"/>
                  </a:moveTo>
                  <a:lnTo>
                    <a:pt x="137" y="182"/>
                  </a:lnTo>
                  <a:lnTo>
                    <a:pt x="66" y="91"/>
                  </a:lnTo>
                  <a:lnTo>
                    <a:pt x="59" y="109"/>
                  </a:lnTo>
                  <a:lnTo>
                    <a:pt x="68" y="93"/>
                  </a:lnTo>
                  <a:lnTo>
                    <a:pt x="18" y="0"/>
                  </a:lnTo>
                  <a:lnTo>
                    <a:pt x="0" y="33"/>
                  </a:lnTo>
                  <a:lnTo>
                    <a:pt x="51" y="126"/>
                  </a:lnTo>
                  <a:lnTo>
                    <a:pt x="52" y="128"/>
                  </a:lnTo>
                  <a:lnTo>
                    <a:pt x="122" y="219"/>
                  </a:lnTo>
                  <a:close/>
                </a:path>
              </a:pathLst>
            </a:custGeom>
            <a:solidFill>
              <a:srgbClr val="000000"/>
            </a:solidFill>
            <a:ln w="9525">
              <a:noFill/>
              <a:round/>
              <a:headEnd/>
              <a:tailEnd/>
            </a:ln>
          </p:spPr>
          <p:txBody>
            <a:bodyPr/>
            <a:lstStyle/>
            <a:p>
              <a:endParaRPr lang="en-US"/>
            </a:p>
          </p:txBody>
        </p:sp>
        <p:sp>
          <p:nvSpPr>
            <p:cNvPr id="28840" name="Freeform 138"/>
            <p:cNvSpPr>
              <a:spLocks/>
            </p:cNvSpPr>
            <p:nvPr/>
          </p:nvSpPr>
          <p:spPr bwMode="auto">
            <a:xfrm>
              <a:off x="3732" y="2336"/>
              <a:ext cx="107" cy="100"/>
            </a:xfrm>
            <a:custGeom>
              <a:avLst/>
              <a:gdLst>
                <a:gd name="T0" fmla="*/ 89 w 107"/>
                <a:gd name="T1" fmla="*/ 1 h 200"/>
                <a:gd name="T2" fmla="*/ 107 w 107"/>
                <a:gd name="T3" fmla="*/ 1 h 200"/>
                <a:gd name="T4" fmla="*/ 58 w 107"/>
                <a:gd name="T5" fmla="*/ 1 h 200"/>
                <a:gd name="T6" fmla="*/ 18 w 107"/>
                <a:gd name="T7" fmla="*/ 0 h 200"/>
                <a:gd name="T8" fmla="*/ 0 w 107"/>
                <a:gd name="T9" fmla="*/ 1 h 200"/>
                <a:gd name="T10" fmla="*/ 40 w 107"/>
                <a:gd name="T11" fmla="*/ 1 h 200"/>
                <a:gd name="T12" fmla="*/ 89 w 107"/>
                <a:gd name="T13" fmla="*/ 1 h 200"/>
                <a:gd name="T14" fmla="*/ 0 60000 65536"/>
                <a:gd name="T15" fmla="*/ 0 60000 65536"/>
                <a:gd name="T16" fmla="*/ 0 60000 65536"/>
                <a:gd name="T17" fmla="*/ 0 60000 65536"/>
                <a:gd name="T18" fmla="*/ 0 60000 65536"/>
                <a:gd name="T19" fmla="*/ 0 60000 65536"/>
                <a:gd name="T20" fmla="*/ 0 60000 65536"/>
                <a:gd name="T21" fmla="*/ 0 w 107"/>
                <a:gd name="T22" fmla="*/ 0 h 200"/>
                <a:gd name="T23" fmla="*/ 107 w 107"/>
                <a:gd name="T24" fmla="*/ 200 h 2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7" h="200">
                  <a:moveTo>
                    <a:pt x="89" y="200"/>
                  </a:moveTo>
                  <a:lnTo>
                    <a:pt x="107" y="167"/>
                  </a:lnTo>
                  <a:lnTo>
                    <a:pt x="58" y="74"/>
                  </a:lnTo>
                  <a:lnTo>
                    <a:pt x="18" y="0"/>
                  </a:lnTo>
                  <a:lnTo>
                    <a:pt x="0" y="33"/>
                  </a:lnTo>
                  <a:lnTo>
                    <a:pt x="40" y="107"/>
                  </a:lnTo>
                  <a:lnTo>
                    <a:pt x="89" y="200"/>
                  </a:lnTo>
                  <a:close/>
                </a:path>
              </a:pathLst>
            </a:custGeom>
            <a:solidFill>
              <a:srgbClr val="000000"/>
            </a:solidFill>
            <a:ln w="9525">
              <a:noFill/>
              <a:round/>
              <a:headEnd/>
              <a:tailEnd/>
            </a:ln>
          </p:spPr>
          <p:txBody>
            <a:bodyPr/>
            <a:lstStyle/>
            <a:p>
              <a:endParaRPr lang="en-US"/>
            </a:p>
          </p:txBody>
        </p:sp>
        <p:sp>
          <p:nvSpPr>
            <p:cNvPr id="28841" name="Freeform 139"/>
            <p:cNvSpPr>
              <a:spLocks/>
            </p:cNvSpPr>
            <p:nvPr/>
          </p:nvSpPr>
          <p:spPr bwMode="auto">
            <a:xfrm>
              <a:off x="4848" y="2712"/>
              <a:ext cx="784" cy="96"/>
            </a:xfrm>
            <a:custGeom>
              <a:avLst/>
              <a:gdLst>
                <a:gd name="T0" fmla="*/ 782 w 784"/>
                <a:gd name="T1" fmla="*/ 1 h 192"/>
                <a:gd name="T2" fmla="*/ 784 w 784"/>
                <a:gd name="T3" fmla="*/ 1 h 192"/>
                <a:gd name="T4" fmla="*/ 644 w 784"/>
                <a:gd name="T5" fmla="*/ 1 h 192"/>
                <a:gd name="T6" fmla="*/ 513 w 784"/>
                <a:gd name="T7" fmla="*/ 1 h 192"/>
                <a:gd name="T8" fmla="*/ 393 w 784"/>
                <a:gd name="T9" fmla="*/ 1 h 192"/>
                <a:gd name="T10" fmla="*/ 284 w 784"/>
                <a:gd name="T11" fmla="*/ 1 h 192"/>
                <a:gd name="T12" fmla="*/ 193 w 784"/>
                <a:gd name="T13" fmla="*/ 1 h 192"/>
                <a:gd name="T14" fmla="*/ 192 w 784"/>
                <a:gd name="T15" fmla="*/ 1 h 192"/>
                <a:gd name="T16" fmla="*/ 194 w 784"/>
                <a:gd name="T17" fmla="*/ 1 h 192"/>
                <a:gd name="T18" fmla="*/ 115 w 784"/>
                <a:gd name="T19" fmla="*/ 1 h 192"/>
                <a:gd name="T20" fmla="*/ 112 w 784"/>
                <a:gd name="T21" fmla="*/ 1 h 192"/>
                <a:gd name="T22" fmla="*/ 115 w 784"/>
                <a:gd name="T23" fmla="*/ 1 h 192"/>
                <a:gd name="T24" fmla="*/ 55 w 784"/>
                <a:gd name="T25" fmla="*/ 1 h 192"/>
                <a:gd name="T26" fmla="*/ 52 w 784"/>
                <a:gd name="T27" fmla="*/ 1 h 192"/>
                <a:gd name="T28" fmla="*/ 56 w 784"/>
                <a:gd name="T29" fmla="*/ 1 h 192"/>
                <a:gd name="T30" fmla="*/ 5 w 784"/>
                <a:gd name="T31" fmla="*/ 0 h 192"/>
                <a:gd name="T32" fmla="*/ 0 w 784"/>
                <a:gd name="T33" fmla="*/ 1 h 192"/>
                <a:gd name="T34" fmla="*/ 50 w 784"/>
                <a:gd name="T35" fmla="*/ 1 h 192"/>
                <a:gd name="T36" fmla="*/ 50 w 784"/>
                <a:gd name="T37" fmla="*/ 1 h 192"/>
                <a:gd name="T38" fmla="*/ 110 w 784"/>
                <a:gd name="T39" fmla="*/ 1 h 192"/>
                <a:gd name="T40" fmla="*/ 111 w 784"/>
                <a:gd name="T41" fmla="*/ 1 h 192"/>
                <a:gd name="T42" fmla="*/ 191 w 784"/>
                <a:gd name="T43" fmla="*/ 1 h 192"/>
                <a:gd name="T44" fmla="*/ 191 w 784"/>
                <a:gd name="T45" fmla="*/ 1 h 192"/>
                <a:gd name="T46" fmla="*/ 282 w 784"/>
                <a:gd name="T47" fmla="*/ 1 h 192"/>
                <a:gd name="T48" fmla="*/ 391 w 784"/>
                <a:gd name="T49" fmla="*/ 1 h 192"/>
                <a:gd name="T50" fmla="*/ 511 w 784"/>
                <a:gd name="T51" fmla="*/ 1 h 192"/>
                <a:gd name="T52" fmla="*/ 642 w 784"/>
                <a:gd name="T53" fmla="*/ 1 h 192"/>
                <a:gd name="T54" fmla="*/ 782 w 784"/>
                <a:gd name="T55" fmla="*/ 1 h 19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84"/>
                <a:gd name="T85" fmla="*/ 0 h 192"/>
                <a:gd name="T86" fmla="*/ 784 w 784"/>
                <a:gd name="T87" fmla="*/ 192 h 19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84" h="192">
                  <a:moveTo>
                    <a:pt x="782" y="192"/>
                  </a:moveTo>
                  <a:lnTo>
                    <a:pt x="784" y="146"/>
                  </a:lnTo>
                  <a:lnTo>
                    <a:pt x="644" y="128"/>
                  </a:lnTo>
                  <a:lnTo>
                    <a:pt x="513" y="109"/>
                  </a:lnTo>
                  <a:lnTo>
                    <a:pt x="393" y="91"/>
                  </a:lnTo>
                  <a:lnTo>
                    <a:pt x="284" y="72"/>
                  </a:lnTo>
                  <a:lnTo>
                    <a:pt x="193" y="54"/>
                  </a:lnTo>
                  <a:lnTo>
                    <a:pt x="192" y="78"/>
                  </a:lnTo>
                  <a:lnTo>
                    <a:pt x="194" y="56"/>
                  </a:lnTo>
                  <a:lnTo>
                    <a:pt x="115" y="37"/>
                  </a:lnTo>
                  <a:lnTo>
                    <a:pt x="112" y="58"/>
                  </a:lnTo>
                  <a:lnTo>
                    <a:pt x="115" y="37"/>
                  </a:lnTo>
                  <a:lnTo>
                    <a:pt x="55" y="20"/>
                  </a:lnTo>
                  <a:lnTo>
                    <a:pt x="52" y="41"/>
                  </a:lnTo>
                  <a:lnTo>
                    <a:pt x="56" y="20"/>
                  </a:lnTo>
                  <a:lnTo>
                    <a:pt x="5" y="0"/>
                  </a:lnTo>
                  <a:lnTo>
                    <a:pt x="0" y="45"/>
                  </a:lnTo>
                  <a:lnTo>
                    <a:pt x="50" y="64"/>
                  </a:lnTo>
                  <a:lnTo>
                    <a:pt x="110" y="82"/>
                  </a:lnTo>
                  <a:lnTo>
                    <a:pt x="111" y="82"/>
                  </a:lnTo>
                  <a:lnTo>
                    <a:pt x="191" y="101"/>
                  </a:lnTo>
                  <a:lnTo>
                    <a:pt x="282" y="119"/>
                  </a:lnTo>
                  <a:lnTo>
                    <a:pt x="391" y="138"/>
                  </a:lnTo>
                  <a:lnTo>
                    <a:pt x="511" y="155"/>
                  </a:lnTo>
                  <a:lnTo>
                    <a:pt x="642" y="175"/>
                  </a:lnTo>
                  <a:lnTo>
                    <a:pt x="782" y="192"/>
                  </a:lnTo>
                  <a:close/>
                </a:path>
              </a:pathLst>
            </a:custGeom>
            <a:solidFill>
              <a:srgbClr val="000000"/>
            </a:solidFill>
            <a:ln w="9525">
              <a:noFill/>
              <a:round/>
              <a:headEnd/>
              <a:tailEnd/>
            </a:ln>
          </p:spPr>
          <p:txBody>
            <a:bodyPr/>
            <a:lstStyle/>
            <a:p>
              <a:endParaRPr lang="en-US"/>
            </a:p>
          </p:txBody>
        </p:sp>
        <p:sp>
          <p:nvSpPr>
            <p:cNvPr id="28842" name="Freeform 140"/>
            <p:cNvSpPr>
              <a:spLocks/>
            </p:cNvSpPr>
            <p:nvPr/>
          </p:nvSpPr>
          <p:spPr bwMode="auto">
            <a:xfrm>
              <a:off x="4426" y="2620"/>
              <a:ext cx="426" cy="114"/>
            </a:xfrm>
            <a:custGeom>
              <a:avLst/>
              <a:gdLst>
                <a:gd name="T0" fmla="*/ 423 w 426"/>
                <a:gd name="T1" fmla="*/ 0 h 229"/>
                <a:gd name="T2" fmla="*/ 426 w 426"/>
                <a:gd name="T3" fmla="*/ 0 h 229"/>
                <a:gd name="T4" fmla="*/ 357 w 426"/>
                <a:gd name="T5" fmla="*/ 0 h 229"/>
                <a:gd name="T6" fmla="*/ 355 w 426"/>
                <a:gd name="T7" fmla="*/ 0 h 229"/>
                <a:gd name="T8" fmla="*/ 357 w 426"/>
                <a:gd name="T9" fmla="*/ 0 h 229"/>
                <a:gd name="T10" fmla="*/ 297 w 426"/>
                <a:gd name="T11" fmla="*/ 0 h 229"/>
                <a:gd name="T12" fmla="*/ 295 w 426"/>
                <a:gd name="T13" fmla="*/ 0 h 229"/>
                <a:gd name="T14" fmla="*/ 298 w 426"/>
                <a:gd name="T15" fmla="*/ 0 h 229"/>
                <a:gd name="T16" fmla="*/ 187 w 426"/>
                <a:gd name="T17" fmla="*/ 0 h 229"/>
                <a:gd name="T18" fmla="*/ 187 w 426"/>
                <a:gd name="T19" fmla="*/ 0 h 229"/>
                <a:gd name="T20" fmla="*/ 98 w 426"/>
                <a:gd name="T21" fmla="*/ 0 h 229"/>
                <a:gd name="T22" fmla="*/ 95 w 426"/>
                <a:gd name="T23" fmla="*/ 0 h 229"/>
                <a:gd name="T24" fmla="*/ 99 w 426"/>
                <a:gd name="T25" fmla="*/ 0 h 229"/>
                <a:gd name="T26" fmla="*/ 8 w 426"/>
                <a:gd name="T27" fmla="*/ 0 h 229"/>
                <a:gd name="T28" fmla="*/ 0 w 426"/>
                <a:gd name="T29" fmla="*/ 0 h 229"/>
                <a:gd name="T30" fmla="*/ 90 w 426"/>
                <a:gd name="T31" fmla="*/ 0 h 229"/>
                <a:gd name="T32" fmla="*/ 93 w 426"/>
                <a:gd name="T33" fmla="*/ 0 h 229"/>
                <a:gd name="T34" fmla="*/ 182 w 426"/>
                <a:gd name="T35" fmla="*/ 0 h 229"/>
                <a:gd name="T36" fmla="*/ 184 w 426"/>
                <a:gd name="T37" fmla="*/ 0 h 229"/>
                <a:gd name="T38" fmla="*/ 181 w 426"/>
                <a:gd name="T39" fmla="*/ 0 h 229"/>
                <a:gd name="T40" fmla="*/ 291 w 426"/>
                <a:gd name="T41" fmla="*/ 0 h 229"/>
                <a:gd name="T42" fmla="*/ 292 w 426"/>
                <a:gd name="T43" fmla="*/ 0 h 229"/>
                <a:gd name="T44" fmla="*/ 352 w 426"/>
                <a:gd name="T45" fmla="*/ 0 h 229"/>
                <a:gd name="T46" fmla="*/ 353 w 426"/>
                <a:gd name="T47" fmla="*/ 0 h 229"/>
                <a:gd name="T48" fmla="*/ 423 w 426"/>
                <a:gd name="T49" fmla="*/ 0 h 22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26"/>
                <a:gd name="T76" fmla="*/ 0 h 229"/>
                <a:gd name="T77" fmla="*/ 426 w 426"/>
                <a:gd name="T78" fmla="*/ 229 h 22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26" h="229">
                  <a:moveTo>
                    <a:pt x="423" y="229"/>
                  </a:moveTo>
                  <a:lnTo>
                    <a:pt x="426" y="184"/>
                  </a:lnTo>
                  <a:lnTo>
                    <a:pt x="357" y="167"/>
                  </a:lnTo>
                  <a:lnTo>
                    <a:pt x="355" y="188"/>
                  </a:lnTo>
                  <a:lnTo>
                    <a:pt x="357" y="167"/>
                  </a:lnTo>
                  <a:lnTo>
                    <a:pt x="297" y="147"/>
                  </a:lnTo>
                  <a:lnTo>
                    <a:pt x="295" y="169"/>
                  </a:lnTo>
                  <a:lnTo>
                    <a:pt x="298" y="147"/>
                  </a:lnTo>
                  <a:lnTo>
                    <a:pt x="187" y="93"/>
                  </a:lnTo>
                  <a:lnTo>
                    <a:pt x="98" y="56"/>
                  </a:lnTo>
                  <a:lnTo>
                    <a:pt x="95" y="77"/>
                  </a:lnTo>
                  <a:lnTo>
                    <a:pt x="99" y="56"/>
                  </a:lnTo>
                  <a:lnTo>
                    <a:pt x="8" y="0"/>
                  </a:lnTo>
                  <a:lnTo>
                    <a:pt x="0" y="42"/>
                  </a:lnTo>
                  <a:lnTo>
                    <a:pt x="90" y="99"/>
                  </a:lnTo>
                  <a:lnTo>
                    <a:pt x="93" y="101"/>
                  </a:lnTo>
                  <a:lnTo>
                    <a:pt x="182" y="138"/>
                  </a:lnTo>
                  <a:lnTo>
                    <a:pt x="184" y="114"/>
                  </a:lnTo>
                  <a:lnTo>
                    <a:pt x="181" y="138"/>
                  </a:lnTo>
                  <a:lnTo>
                    <a:pt x="291" y="192"/>
                  </a:lnTo>
                  <a:lnTo>
                    <a:pt x="292" y="192"/>
                  </a:lnTo>
                  <a:lnTo>
                    <a:pt x="352" y="211"/>
                  </a:lnTo>
                  <a:lnTo>
                    <a:pt x="353" y="211"/>
                  </a:lnTo>
                  <a:lnTo>
                    <a:pt x="423" y="229"/>
                  </a:lnTo>
                  <a:close/>
                </a:path>
              </a:pathLst>
            </a:custGeom>
            <a:solidFill>
              <a:srgbClr val="000000"/>
            </a:solidFill>
            <a:ln w="9525">
              <a:noFill/>
              <a:round/>
              <a:headEnd/>
              <a:tailEnd/>
            </a:ln>
          </p:spPr>
          <p:txBody>
            <a:bodyPr/>
            <a:lstStyle/>
            <a:p>
              <a:endParaRPr lang="en-US"/>
            </a:p>
          </p:txBody>
        </p:sp>
        <p:sp>
          <p:nvSpPr>
            <p:cNvPr id="28843" name="Freeform 141"/>
            <p:cNvSpPr>
              <a:spLocks/>
            </p:cNvSpPr>
            <p:nvPr/>
          </p:nvSpPr>
          <p:spPr bwMode="auto">
            <a:xfrm>
              <a:off x="4125" y="2509"/>
              <a:ext cx="309" cy="132"/>
            </a:xfrm>
            <a:custGeom>
              <a:avLst/>
              <a:gdLst>
                <a:gd name="T0" fmla="*/ 301 w 309"/>
                <a:gd name="T1" fmla="*/ 2 h 264"/>
                <a:gd name="T2" fmla="*/ 309 w 309"/>
                <a:gd name="T3" fmla="*/ 1 h 264"/>
                <a:gd name="T4" fmla="*/ 139 w 309"/>
                <a:gd name="T5" fmla="*/ 1 h 264"/>
                <a:gd name="T6" fmla="*/ 135 w 309"/>
                <a:gd name="T7" fmla="*/ 1 h 264"/>
                <a:gd name="T8" fmla="*/ 140 w 309"/>
                <a:gd name="T9" fmla="*/ 1 h 264"/>
                <a:gd name="T10" fmla="*/ 11 w 309"/>
                <a:gd name="T11" fmla="*/ 0 h 264"/>
                <a:gd name="T12" fmla="*/ 0 w 309"/>
                <a:gd name="T13" fmla="*/ 1 h 264"/>
                <a:gd name="T14" fmla="*/ 130 w 309"/>
                <a:gd name="T15" fmla="*/ 1 h 264"/>
                <a:gd name="T16" fmla="*/ 131 w 309"/>
                <a:gd name="T17" fmla="*/ 1 h 264"/>
                <a:gd name="T18" fmla="*/ 301 w 309"/>
                <a:gd name="T19" fmla="*/ 2 h 2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9"/>
                <a:gd name="T31" fmla="*/ 0 h 264"/>
                <a:gd name="T32" fmla="*/ 309 w 309"/>
                <a:gd name="T33" fmla="*/ 264 h 26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9" h="264">
                  <a:moveTo>
                    <a:pt x="301" y="264"/>
                  </a:moveTo>
                  <a:lnTo>
                    <a:pt x="309" y="222"/>
                  </a:lnTo>
                  <a:lnTo>
                    <a:pt x="139" y="111"/>
                  </a:lnTo>
                  <a:lnTo>
                    <a:pt x="135" y="132"/>
                  </a:lnTo>
                  <a:lnTo>
                    <a:pt x="140" y="111"/>
                  </a:lnTo>
                  <a:lnTo>
                    <a:pt x="11" y="0"/>
                  </a:lnTo>
                  <a:lnTo>
                    <a:pt x="0" y="43"/>
                  </a:lnTo>
                  <a:lnTo>
                    <a:pt x="130" y="154"/>
                  </a:lnTo>
                  <a:lnTo>
                    <a:pt x="131" y="154"/>
                  </a:lnTo>
                  <a:lnTo>
                    <a:pt x="301" y="264"/>
                  </a:lnTo>
                  <a:close/>
                </a:path>
              </a:pathLst>
            </a:custGeom>
            <a:solidFill>
              <a:srgbClr val="000000"/>
            </a:solidFill>
            <a:ln w="9525">
              <a:noFill/>
              <a:round/>
              <a:headEnd/>
              <a:tailEnd/>
            </a:ln>
          </p:spPr>
          <p:txBody>
            <a:bodyPr/>
            <a:lstStyle/>
            <a:p>
              <a:endParaRPr lang="en-US"/>
            </a:p>
          </p:txBody>
        </p:sp>
        <p:sp>
          <p:nvSpPr>
            <p:cNvPr id="28844" name="Freeform 142"/>
            <p:cNvSpPr>
              <a:spLocks/>
            </p:cNvSpPr>
            <p:nvPr/>
          </p:nvSpPr>
          <p:spPr bwMode="auto">
            <a:xfrm>
              <a:off x="3943" y="2401"/>
              <a:ext cx="194" cy="129"/>
            </a:xfrm>
            <a:custGeom>
              <a:avLst/>
              <a:gdLst>
                <a:gd name="T0" fmla="*/ 181 w 194"/>
                <a:gd name="T1" fmla="*/ 2 h 258"/>
                <a:gd name="T2" fmla="*/ 194 w 194"/>
                <a:gd name="T3" fmla="*/ 1 h 258"/>
                <a:gd name="T4" fmla="*/ 143 w 194"/>
                <a:gd name="T5" fmla="*/ 1 h 258"/>
                <a:gd name="T6" fmla="*/ 94 w 194"/>
                <a:gd name="T7" fmla="*/ 1 h 258"/>
                <a:gd name="T8" fmla="*/ 87 w 194"/>
                <a:gd name="T9" fmla="*/ 1 h 258"/>
                <a:gd name="T10" fmla="*/ 95 w 194"/>
                <a:gd name="T11" fmla="*/ 1 h 258"/>
                <a:gd name="T12" fmla="*/ 15 w 194"/>
                <a:gd name="T13" fmla="*/ 0 h 258"/>
                <a:gd name="T14" fmla="*/ 0 w 194"/>
                <a:gd name="T15" fmla="*/ 1 h 258"/>
                <a:gd name="T16" fmla="*/ 80 w 194"/>
                <a:gd name="T17" fmla="*/ 1 h 258"/>
                <a:gd name="T18" fmla="*/ 81 w 194"/>
                <a:gd name="T19" fmla="*/ 1 h 258"/>
                <a:gd name="T20" fmla="*/ 131 w 194"/>
                <a:gd name="T21" fmla="*/ 1 h 258"/>
                <a:gd name="T22" fmla="*/ 181 w 194"/>
                <a:gd name="T23" fmla="*/ 2 h 25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94"/>
                <a:gd name="T37" fmla="*/ 0 h 258"/>
                <a:gd name="T38" fmla="*/ 194 w 194"/>
                <a:gd name="T39" fmla="*/ 258 h 25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94" h="258">
                  <a:moveTo>
                    <a:pt x="181" y="258"/>
                  </a:moveTo>
                  <a:lnTo>
                    <a:pt x="194" y="219"/>
                  </a:lnTo>
                  <a:lnTo>
                    <a:pt x="143" y="165"/>
                  </a:lnTo>
                  <a:lnTo>
                    <a:pt x="94" y="109"/>
                  </a:lnTo>
                  <a:lnTo>
                    <a:pt x="87" y="128"/>
                  </a:lnTo>
                  <a:lnTo>
                    <a:pt x="95" y="111"/>
                  </a:lnTo>
                  <a:lnTo>
                    <a:pt x="15" y="0"/>
                  </a:lnTo>
                  <a:lnTo>
                    <a:pt x="0" y="37"/>
                  </a:lnTo>
                  <a:lnTo>
                    <a:pt x="80" y="148"/>
                  </a:lnTo>
                  <a:lnTo>
                    <a:pt x="81" y="148"/>
                  </a:lnTo>
                  <a:lnTo>
                    <a:pt x="131" y="204"/>
                  </a:lnTo>
                  <a:lnTo>
                    <a:pt x="181" y="258"/>
                  </a:lnTo>
                  <a:close/>
                </a:path>
              </a:pathLst>
            </a:custGeom>
            <a:solidFill>
              <a:srgbClr val="000000"/>
            </a:solidFill>
            <a:ln w="9525">
              <a:noFill/>
              <a:round/>
              <a:headEnd/>
              <a:tailEnd/>
            </a:ln>
          </p:spPr>
          <p:txBody>
            <a:bodyPr/>
            <a:lstStyle/>
            <a:p>
              <a:endParaRPr lang="en-US"/>
            </a:p>
          </p:txBody>
        </p:sp>
        <p:sp>
          <p:nvSpPr>
            <p:cNvPr id="28845" name="Freeform 143"/>
            <p:cNvSpPr>
              <a:spLocks/>
            </p:cNvSpPr>
            <p:nvPr/>
          </p:nvSpPr>
          <p:spPr bwMode="auto">
            <a:xfrm>
              <a:off x="3821" y="2300"/>
              <a:ext cx="138" cy="118"/>
            </a:xfrm>
            <a:custGeom>
              <a:avLst/>
              <a:gdLst>
                <a:gd name="T0" fmla="*/ 122 w 138"/>
                <a:gd name="T1" fmla="*/ 0 h 237"/>
                <a:gd name="T2" fmla="*/ 138 w 138"/>
                <a:gd name="T3" fmla="*/ 0 h 237"/>
                <a:gd name="T4" fmla="*/ 67 w 138"/>
                <a:gd name="T5" fmla="*/ 0 h 237"/>
                <a:gd name="T6" fmla="*/ 59 w 138"/>
                <a:gd name="T7" fmla="*/ 0 h 237"/>
                <a:gd name="T8" fmla="*/ 68 w 138"/>
                <a:gd name="T9" fmla="*/ 0 h 237"/>
                <a:gd name="T10" fmla="*/ 18 w 138"/>
                <a:gd name="T11" fmla="*/ 0 h 237"/>
                <a:gd name="T12" fmla="*/ 0 w 138"/>
                <a:gd name="T13" fmla="*/ 0 h 237"/>
                <a:gd name="T14" fmla="*/ 51 w 138"/>
                <a:gd name="T15" fmla="*/ 0 h 237"/>
                <a:gd name="T16" fmla="*/ 52 w 138"/>
                <a:gd name="T17" fmla="*/ 0 h 237"/>
                <a:gd name="T18" fmla="*/ 122 w 138"/>
                <a:gd name="T19" fmla="*/ 0 h 2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8"/>
                <a:gd name="T31" fmla="*/ 0 h 237"/>
                <a:gd name="T32" fmla="*/ 138 w 138"/>
                <a:gd name="T33" fmla="*/ 237 h 23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8" h="237">
                  <a:moveTo>
                    <a:pt x="122" y="237"/>
                  </a:moveTo>
                  <a:lnTo>
                    <a:pt x="138" y="202"/>
                  </a:lnTo>
                  <a:lnTo>
                    <a:pt x="67" y="91"/>
                  </a:lnTo>
                  <a:lnTo>
                    <a:pt x="59" y="109"/>
                  </a:lnTo>
                  <a:lnTo>
                    <a:pt x="68" y="93"/>
                  </a:lnTo>
                  <a:lnTo>
                    <a:pt x="18" y="0"/>
                  </a:lnTo>
                  <a:lnTo>
                    <a:pt x="0" y="33"/>
                  </a:lnTo>
                  <a:lnTo>
                    <a:pt x="51" y="126"/>
                  </a:lnTo>
                  <a:lnTo>
                    <a:pt x="52" y="126"/>
                  </a:lnTo>
                  <a:lnTo>
                    <a:pt x="122" y="237"/>
                  </a:lnTo>
                  <a:close/>
                </a:path>
              </a:pathLst>
            </a:custGeom>
            <a:solidFill>
              <a:srgbClr val="000000"/>
            </a:solidFill>
            <a:ln w="9525">
              <a:noFill/>
              <a:round/>
              <a:headEnd/>
              <a:tailEnd/>
            </a:ln>
          </p:spPr>
          <p:txBody>
            <a:bodyPr/>
            <a:lstStyle/>
            <a:p>
              <a:endParaRPr lang="en-US"/>
            </a:p>
          </p:txBody>
        </p:sp>
        <p:sp>
          <p:nvSpPr>
            <p:cNvPr id="28846" name="Freeform 144"/>
            <p:cNvSpPr>
              <a:spLocks/>
            </p:cNvSpPr>
            <p:nvPr/>
          </p:nvSpPr>
          <p:spPr bwMode="auto">
            <a:xfrm>
              <a:off x="3731" y="2208"/>
              <a:ext cx="108" cy="108"/>
            </a:xfrm>
            <a:custGeom>
              <a:avLst/>
              <a:gdLst>
                <a:gd name="T0" fmla="*/ 90 w 108"/>
                <a:gd name="T1" fmla="*/ 1 h 215"/>
                <a:gd name="T2" fmla="*/ 108 w 108"/>
                <a:gd name="T3" fmla="*/ 1 h 215"/>
                <a:gd name="T4" fmla="*/ 59 w 108"/>
                <a:gd name="T5" fmla="*/ 1 h 215"/>
                <a:gd name="T6" fmla="*/ 49 w 108"/>
                <a:gd name="T7" fmla="*/ 1 h 215"/>
                <a:gd name="T8" fmla="*/ 60 w 108"/>
                <a:gd name="T9" fmla="*/ 1 h 215"/>
                <a:gd name="T10" fmla="*/ 20 w 108"/>
                <a:gd name="T11" fmla="*/ 0 h 215"/>
                <a:gd name="T12" fmla="*/ 0 w 108"/>
                <a:gd name="T13" fmla="*/ 1 h 215"/>
                <a:gd name="T14" fmla="*/ 40 w 108"/>
                <a:gd name="T15" fmla="*/ 1 h 215"/>
                <a:gd name="T16" fmla="*/ 41 w 108"/>
                <a:gd name="T17" fmla="*/ 1 h 215"/>
                <a:gd name="T18" fmla="*/ 90 w 108"/>
                <a:gd name="T19" fmla="*/ 1 h 2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8"/>
                <a:gd name="T31" fmla="*/ 0 h 215"/>
                <a:gd name="T32" fmla="*/ 108 w 108"/>
                <a:gd name="T33" fmla="*/ 215 h 2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8" h="215">
                  <a:moveTo>
                    <a:pt x="90" y="215"/>
                  </a:moveTo>
                  <a:lnTo>
                    <a:pt x="108" y="182"/>
                  </a:lnTo>
                  <a:lnTo>
                    <a:pt x="59" y="91"/>
                  </a:lnTo>
                  <a:lnTo>
                    <a:pt x="49" y="106"/>
                  </a:lnTo>
                  <a:lnTo>
                    <a:pt x="60" y="93"/>
                  </a:lnTo>
                  <a:lnTo>
                    <a:pt x="20" y="0"/>
                  </a:lnTo>
                  <a:lnTo>
                    <a:pt x="0" y="29"/>
                  </a:lnTo>
                  <a:lnTo>
                    <a:pt x="40" y="122"/>
                  </a:lnTo>
                  <a:lnTo>
                    <a:pt x="41" y="124"/>
                  </a:lnTo>
                  <a:lnTo>
                    <a:pt x="90" y="215"/>
                  </a:lnTo>
                  <a:close/>
                </a:path>
              </a:pathLst>
            </a:custGeom>
            <a:solidFill>
              <a:srgbClr val="000000"/>
            </a:solidFill>
            <a:ln w="9525">
              <a:noFill/>
              <a:round/>
              <a:headEnd/>
              <a:tailEnd/>
            </a:ln>
          </p:spPr>
          <p:txBody>
            <a:bodyPr/>
            <a:lstStyle/>
            <a:p>
              <a:endParaRPr lang="en-US"/>
            </a:p>
          </p:txBody>
        </p:sp>
        <p:sp>
          <p:nvSpPr>
            <p:cNvPr id="28847" name="Freeform 145"/>
            <p:cNvSpPr>
              <a:spLocks/>
            </p:cNvSpPr>
            <p:nvPr/>
          </p:nvSpPr>
          <p:spPr bwMode="auto">
            <a:xfrm>
              <a:off x="4848" y="2638"/>
              <a:ext cx="784" cy="125"/>
            </a:xfrm>
            <a:custGeom>
              <a:avLst/>
              <a:gdLst>
                <a:gd name="T0" fmla="*/ 782 w 784"/>
                <a:gd name="T1" fmla="*/ 1 h 248"/>
                <a:gd name="T2" fmla="*/ 784 w 784"/>
                <a:gd name="T3" fmla="*/ 1 h 248"/>
                <a:gd name="T4" fmla="*/ 644 w 784"/>
                <a:gd name="T5" fmla="*/ 1 h 248"/>
                <a:gd name="T6" fmla="*/ 513 w 784"/>
                <a:gd name="T7" fmla="*/ 1 h 248"/>
                <a:gd name="T8" fmla="*/ 512 w 784"/>
                <a:gd name="T9" fmla="*/ 1 h 248"/>
                <a:gd name="T10" fmla="*/ 514 w 784"/>
                <a:gd name="T11" fmla="*/ 1 h 248"/>
                <a:gd name="T12" fmla="*/ 394 w 784"/>
                <a:gd name="T13" fmla="*/ 1 h 248"/>
                <a:gd name="T14" fmla="*/ 285 w 784"/>
                <a:gd name="T15" fmla="*/ 1 h 248"/>
                <a:gd name="T16" fmla="*/ 285 w 784"/>
                <a:gd name="T17" fmla="*/ 1 h 248"/>
                <a:gd name="T18" fmla="*/ 194 w 784"/>
                <a:gd name="T19" fmla="*/ 1 h 248"/>
                <a:gd name="T20" fmla="*/ 192 w 784"/>
                <a:gd name="T21" fmla="*/ 1 h 248"/>
                <a:gd name="T22" fmla="*/ 196 w 784"/>
                <a:gd name="T23" fmla="*/ 1 h 248"/>
                <a:gd name="T24" fmla="*/ 116 w 784"/>
                <a:gd name="T25" fmla="*/ 1 h 248"/>
                <a:gd name="T26" fmla="*/ 115 w 784"/>
                <a:gd name="T27" fmla="*/ 1 h 248"/>
                <a:gd name="T28" fmla="*/ 55 w 784"/>
                <a:gd name="T29" fmla="*/ 1 h 248"/>
                <a:gd name="T30" fmla="*/ 52 w 784"/>
                <a:gd name="T31" fmla="*/ 1 h 248"/>
                <a:gd name="T32" fmla="*/ 56 w 784"/>
                <a:gd name="T33" fmla="*/ 1 h 248"/>
                <a:gd name="T34" fmla="*/ 5 w 784"/>
                <a:gd name="T35" fmla="*/ 0 h 248"/>
                <a:gd name="T36" fmla="*/ 0 w 784"/>
                <a:gd name="T37" fmla="*/ 1 h 248"/>
                <a:gd name="T38" fmla="*/ 50 w 784"/>
                <a:gd name="T39" fmla="*/ 1 h 248"/>
                <a:gd name="T40" fmla="*/ 50 w 784"/>
                <a:gd name="T41" fmla="*/ 1 h 248"/>
                <a:gd name="T42" fmla="*/ 110 w 784"/>
                <a:gd name="T43" fmla="*/ 1 h 248"/>
                <a:gd name="T44" fmla="*/ 112 w 784"/>
                <a:gd name="T45" fmla="*/ 1 h 248"/>
                <a:gd name="T46" fmla="*/ 109 w 784"/>
                <a:gd name="T47" fmla="*/ 1 h 248"/>
                <a:gd name="T48" fmla="*/ 189 w 784"/>
                <a:gd name="T49" fmla="*/ 1 h 248"/>
                <a:gd name="T50" fmla="*/ 191 w 784"/>
                <a:gd name="T51" fmla="*/ 1 h 248"/>
                <a:gd name="T52" fmla="*/ 282 w 784"/>
                <a:gd name="T53" fmla="*/ 1 h 248"/>
                <a:gd name="T54" fmla="*/ 283 w 784"/>
                <a:gd name="T55" fmla="*/ 1 h 248"/>
                <a:gd name="T56" fmla="*/ 281 w 784"/>
                <a:gd name="T57" fmla="*/ 1 h 248"/>
                <a:gd name="T58" fmla="*/ 390 w 784"/>
                <a:gd name="T59" fmla="*/ 1 h 248"/>
                <a:gd name="T60" fmla="*/ 510 w 784"/>
                <a:gd name="T61" fmla="*/ 1 h 248"/>
                <a:gd name="T62" fmla="*/ 511 w 784"/>
                <a:gd name="T63" fmla="*/ 1 h 248"/>
                <a:gd name="T64" fmla="*/ 642 w 784"/>
                <a:gd name="T65" fmla="*/ 1 h 248"/>
                <a:gd name="T66" fmla="*/ 782 w 784"/>
                <a:gd name="T67" fmla="*/ 1 h 24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84"/>
                <a:gd name="T103" fmla="*/ 0 h 248"/>
                <a:gd name="T104" fmla="*/ 784 w 784"/>
                <a:gd name="T105" fmla="*/ 248 h 24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84" h="248">
                  <a:moveTo>
                    <a:pt x="782" y="248"/>
                  </a:moveTo>
                  <a:lnTo>
                    <a:pt x="784" y="201"/>
                  </a:lnTo>
                  <a:lnTo>
                    <a:pt x="644" y="182"/>
                  </a:lnTo>
                  <a:lnTo>
                    <a:pt x="513" y="165"/>
                  </a:lnTo>
                  <a:lnTo>
                    <a:pt x="512" y="188"/>
                  </a:lnTo>
                  <a:lnTo>
                    <a:pt x="514" y="167"/>
                  </a:lnTo>
                  <a:lnTo>
                    <a:pt x="394" y="130"/>
                  </a:lnTo>
                  <a:lnTo>
                    <a:pt x="285" y="93"/>
                  </a:lnTo>
                  <a:lnTo>
                    <a:pt x="194" y="73"/>
                  </a:lnTo>
                  <a:lnTo>
                    <a:pt x="192" y="95"/>
                  </a:lnTo>
                  <a:lnTo>
                    <a:pt x="196" y="73"/>
                  </a:lnTo>
                  <a:lnTo>
                    <a:pt x="116" y="36"/>
                  </a:lnTo>
                  <a:lnTo>
                    <a:pt x="115" y="36"/>
                  </a:lnTo>
                  <a:lnTo>
                    <a:pt x="55" y="19"/>
                  </a:lnTo>
                  <a:lnTo>
                    <a:pt x="52" y="40"/>
                  </a:lnTo>
                  <a:lnTo>
                    <a:pt x="56" y="19"/>
                  </a:lnTo>
                  <a:lnTo>
                    <a:pt x="5" y="0"/>
                  </a:lnTo>
                  <a:lnTo>
                    <a:pt x="0" y="44"/>
                  </a:lnTo>
                  <a:lnTo>
                    <a:pt x="50" y="64"/>
                  </a:lnTo>
                  <a:lnTo>
                    <a:pt x="110" y="81"/>
                  </a:lnTo>
                  <a:lnTo>
                    <a:pt x="112" y="58"/>
                  </a:lnTo>
                  <a:lnTo>
                    <a:pt x="109" y="81"/>
                  </a:lnTo>
                  <a:lnTo>
                    <a:pt x="189" y="118"/>
                  </a:lnTo>
                  <a:lnTo>
                    <a:pt x="191" y="118"/>
                  </a:lnTo>
                  <a:lnTo>
                    <a:pt x="282" y="137"/>
                  </a:lnTo>
                  <a:lnTo>
                    <a:pt x="283" y="114"/>
                  </a:lnTo>
                  <a:lnTo>
                    <a:pt x="281" y="137"/>
                  </a:lnTo>
                  <a:lnTo>
                    <a:pt x="390" y="174"/>
                  </a:lnTo>
                  <a:lnTo>
                    <a:pt x="510" y="211"/>
                  </a:lnTo>
                  <a:lnTo>
                    <a:pt x="511" y="211"/>
                  </a:lnTo>
                  <a:lnTo>
                    <a:pt x="642" y="229"/>
                  </a:lnTo>
                  <a:lnTo>
                    <a:pt x="782" y="248"/>
                  </a:lnTo>
                  <a:close/>
                </a:path>
              </a:pathLst>
            </a:custGeom>
            <a:solidFill>
              <a:srgbClr val="000000"/>
            </a:solidFill>
            <a:ln w="9525">
              <a:noFill/>
              <a:round/>
              <a:headEnd/>
              <a:tailEnd/>
            </a:ln>
          </p:spPr>
          <p:txBody>
            <a:bodyPr/>
            <a:lstStyle/>
            <a:p>
              <a:endParaRPr lang="en-US"/>
            </a:p>
          </p:txBody>
        </p:sp>
        <p:sp>
          <p:nvSpPr>
            <p:cNvPr id="28848" name="Freeform 146"/>
            <p:cNvSpPr>
              <a:spLocks/>
            </p:cNvSpPr>
            <p:nvPr/>
          </p:nvSpPr>
          <p:spPr bwMode="auto">
            <a:xfrm>
              <a:off x="4426" y="2537"/>
              <a:ext cx="426" cy="124"/>
            </a:xfrm>
            <a:custGeom>
              <a:avLst/>
              <a:gdLst>
                <a:gd name="T0" fmla="*/ 423 w 426"/>
                <a:gd name="T1" fmla="*/ 1 h 246"/>
                <a:gd name="T2" fmla="*/ 426 w 426"/>
                <a:gd name="T3" fmla="*/ 1 h 246"/>
                <a:gd name="T4" fmla="*/ 357 w 426"/>
                <a:gd name="T5" fmla="*/ 1 h 246"/>
                <a:gd name="T6" fmla="*/ 355 w 426"/>
                <a:gd name="T7" fmla="*/ 1 h 246"/>
                <a:gd name="T8" fmla="*/ 359 w 426"/>
                <a:gd name="T9" fmla="*/ 1 h 246"/>
                <a:gd name="T10" fmla="*/ 299 w 426"/>
                <a:gd name="T11" fmla="*/ 1 h 246"/>
                <a:gd name="T12" fmla="*/ 297 w 426"/>
                <a:gd name="T13" fmla="*/ 1 h 246"/>
                <a:gd name="T14" fmla="*/ 186 w 426"/>
                <a:gd name="T15" fmla="*/ 1 h 246"/>
                <a:gd name="T16" fmla="*/ 184 w 426"/>
                <a:gd name="T17" fmla="*/ 1 h 246"/>
                <a:gd name="T18" fmla="*/ 188 w 426"/>
                <a:gd name="T19" fmla="*/ 1 h 246"/>
                <a:gd name="T20" fmla="*/ 99 w 426"/>
                <a:gd name="T21" fmla="*/ 1 h 246"/>
                <a:gd name="T22" fmla="*/ 8 w 426"/>
                <a:gd name="T23" fmla="*/ 0 h 246"/>
                <a:gd name="T24" fmla="*/ 0 w 426"/>
                <a:gd name="T25" fmla="*/ 1 h 246"/>
                <a:gd name="T26" fmla="*/ 90 w 426"/>
                <a:gd name="T27" fmla="*/ 1 h 246"/>
                <a:gd name="T28" fmla="*/ 180 w 426"/>
                <a:gd name="T29" fmla="*/ 1 h 246"/>
                <a:gd name="T30" fmla="*/ 182 w 426"/>
                <a:gd name="T31" fmla="*/ 1 h 246"/>
                <a:gd name="T32" fmla="*/ 292 w 426"/>
                <a:gd name="T33" fmla="*/ 1 h 246"/>
                <a:gd name="T34" fmla="*/ 295 w 426"/>
                <a:gd name="T35" fmla="*/ 1 h 246"/>
                <a:gd name="T36" fmla="*/ 290 w 426"/>
                <a:gd name="T37" fmla="*/ 1 h 246"/>
                <a:gd name="T38" fmla="*/ 350 w 426"/>
                <a:gd name="T39" fmla="*/ 1 h 246"/>
                <a:gd name="T40" fmla="*/ 353 w 426"/>
                <a:gd name="T41" fmla="*/ 1 h 246"/>
                <a:gd name="T42" fmla="*/ 423 w 426"/>
                <a:gd name="T43" fmla="*/ 1 h 24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26"/>
                <a:gd name="T67" fmla="*/ 0 h 246"/>
                <a:gd name="T68" fmla="*/ 426 w 426"/>
                <a:gd name="T69" fmla="*/ 246 h 24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26" h="246">
                  <a:moveTo>
                    <a:pt x="423" y="246"/>
                  </a:moveTo>
                  <a:lnTo>
                    <a:pt x="426" y="202"/>
                  </a:lnTo>
                  <a:lnTo>
                    <a:pt x="357" y="184"/>
                  </a:lnTo>
                  <a:lnTo>
                    <a:pt x="355" y="205"/>
                  </a:lnTo>
                  <a:lnTo>
                    <a:pt x="359" y="184"/>
                  </a:lnTo>
                  <a:lnTo>
                    <a:pt x="299" y="147"/>
                  </a:lnTo>
                  <a:lnTo>
                    <a:pt x="297" y="147"/>
                  </a:lnTo>
                  <a:lnTo>
                    <a:pt x="186" y="110"/>
                  </a:lnTo>
                  <a:lnTo>
                    <a:pt x="184" y="132"/>
                  </a:lnTo>
                  <a:lnTo>
                    <a:pt x="188" y="110"/>
                  </a:lnTo>
                  <a:lnTo>
                    <a:pt x="99" y="54"/>
                  </a:lnTo>
                  <a:lnTo>
                    <a:pt x="8" y="0"/>
                  </a:lnTo>
                  <a:lnTo>
                    <a:pt x="0" y="42"/>
                  </a:lnTo>
                  <a:lnTo>
                    <a:pt x="90" y="97"/>
                  </a:lnTo>
                  <a:lnTo>
                    <a:pt x="180" y="153"/>
                  </a:lnTo>
                  <a:lnTo>
                    <a:pt x="182" y="155"/>
                  </a:lnTo>
                  <a:lnTo>
                    <a:pt x="292" y="192"/>
                  </a:lnTo>
                  <a:lnTo>
                    <a:pt x="295" y="169"/>
                  </a:lnTo>
                  <a:lnTo>
                    <a:pt x="290" y="190"/>
                  </a:lnTo>
                  <a:lnTo>
                    <a:pt x="350" y="227"/>
                  </a:lnTo>
                  <a:lnTo>
                    <a:pt x="353" y="229"/>
                  </a:lnTo>
                  <a:lnTo>
                    <a:pt x="423" y="246"/>
                  </a:lnTo>
                  <a:close/>
                </a:path>
              </a:pathLst>
            </a:custGeom>
            <a:solidFill>
              <a:srgbClr val="000000"/>
            </a:solidFill>
            <a:ln w="9525">
              <a:noFill/>
              <a:round/>
              <a:headEnd/>
              <a:tailEnd/>
            </a:ln>
          </p:spPr>
          <p:txBody>
            <a:bodyPr/>
            <a:lstStyle/>
            <a:p>
              <a:endParaRPr lang="en-US"/>
            </a:p>
          </p:txBody>
        </p:sp>
        <p:sp>
          <p:nvSpPr>
            <p:cNvPr id="28849" name="Freeform 147"/>
            <p:cNvSpPr>
              <a:spLocks/>
            </p:cNvSpPr>
            <p:nvPr/>
          </p:nvSpPr>
          <p:spPr bwMode="auto">
            <a:xfrm>
              <a:off x="4124" y="2390"/>
              <a:ext cx="311" cy="169"/>
            </a:xfrm>
            <a:custGeom>
              <a:avLst/>
              <a:gdLst>
                <a:gd name="T0" fmla="*/ 301 w 311"/>
                <a:gd name="T1" fmla="*/ 2 h 337"/>
                <a:gd name="T2" fmla="*/ 311 w 311"/>
                <a:gd name="T3" fmla="*/ 2 h 337"/>
                <a:gd name="T4" fmla="*/ 141 w 311"/>
                <a:gd name="T5" fmla="*/ 1 h 337"/>
                <a:gd name="T6" fmla="*/ 136 w 311"/>
                <a:gd name="T7" fmla="*/ 1 h 337"/>
                <a:gd name="T8" fmla="*/ 143 w 311"/>
                <a:gd name="T9" fmla="*/ 1 h 337"/>
                <a:gd name="T10" fmla="*/ 14 w 311"/>
                <a:gd name="T11" fmla="*/ 0 h 337"/>
                <a:gd name="T12" fmla="*/ 0 w 311"/>
                <a:gd name="T13" fmla="*/ 1 h 337"/>
                <a:gd name="T14" fmla="*/ 129 w 311"/>
                <a:gd name="T15" fmla="*/ 1 h 337"/>
                <a:gd name="T16" fmla="*/ 131 w 311"/>
                <a:gd name="T17" fmla="*/ 1 h 337"/>
                <a:gd name="T18" fmla="*/ 301 w 311"/>
                <a:gd name="T19" fmla="*/ 2 h 3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1"/>
                <a:gd name="T31" fmla="*/ 0 h 337"/>
                <a:gd name="T32" fmla="*/ 311 w 311"/>
                <a:gd name="T33" fmla="*/ 337 h 33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1" h="337">
                  <a:moveTo>
                    <a:pt x="301" y="337"/>
                  </a:moveTo>
                  <a:lnTo>
                    <a:pt x="311" y="295"/>
                  </a:lnTo>
                  <a:lnTo>
                    <a:pt x="141" y="147"/>
                  </a:lnTo>
                  <a:lnTo>
                    <a:pt x="136" y="169"/>
                  </a:lnTo>
                  <a:lnTo>
                    <a:pt x="143" y="149"/>
                  </a:lnTo>
                  <a:lnTo>
                    <a:pt x="14" y="0"/>
                  </a:lnTo>
                  <a:lnTo>
                    <a:pt x="0" y="38"/>
                  </a:lnTo>
                  <a:lnTo>
                    <a:pt x="129" y="188"/>
                  </a:lnTo>
                  <a:lnTo>
                    <a:pt x="131" y="190"/>
                  </a:lnTo>
                  <a:lnTo>
                    <a:pt x="301" y="337"/>
                  </a:lnTo>
                  <a:close/>
                </a:path>
              </a:pathLst>
            </a:custGeom>
            <a:solidFill>
              <a:srgbClr val="000000"/>
            </a:solidFill>
            <a:ln w="9525">
              <a:noFill/>
              <a:round/>
              <a:headEnd/>
              <a:tailEnd/>
            </a:ln>
          </p:spPr>
          <p:txBody>
            <a:bodyPr/>
            <a:lstStyle/>
            <a:p>
              <a:endParaRPr lang="en-US"/>
            </a:p>
          </p:txBody>
        </p:sp>
        <p:sp>
          <p:nvSpPr>
            <p:cNvPr id="28850" name="Freeform 148"/>
            <p:cNvSpPr>
              <a:spLocks/>
            </p:cNvSpPr>
            <p:nvPr/>
          </p:nvSpPr>
          <p:spPr bwMode="auto">
            <a:xfrm>
              <a:off x="3942" y="2262"/>
              <a:ext cx="197" cy="147"/>
            </a:xfrm>
            <a:custGeom>
              <a:avLst/>
              <a:gdLst>
                <a:gd name="T0" fmla="*/ 181 w 197"/>
                <a:gd name="T1" fmla="*/ 1 h 295"/>
                <a:gd name="T2" fmla="*/ 197 w 197"/>
                <a:gd name="T3" fmla="*/ 1 h 295"/>
                <a:gd name="T4" fmla="*/ 146 w 197"/>
                <a:gd name="T5" fmla="*/ 0 h 295"/>
                <a:gd name="T6" fmla="*/ 144 w 197"/>
                <a:gd name="T7" fmla="*/ 0 h 295"/>
                <a:gd name="T8" fmla="*/ 95 w 197"/>
                <a:gd name="T9" fmla="*/ 0 h 295"/>
                <a:gd name="T10" fmla="*/ 88 w 197"/>
                <a:gd name="T11" fmla="*/ 0 h 295"/>
                <a:gd name="T12" fmla="*/ 97 w 197"/>
                <a:gd name="T13" fmla="*/ 0 h 295"/>
                <a:gd name="T14" fmla="*/ 17 w 197"/>
                <a:gd name="T15" fmla="*/ 0 h 295"/>
                <a:gd name="T16" fmla="*/ 0 w 197"/>
                <a:gd name="T17" fmla="*/ 0 h 295"/>
                <a:gd name="T18" fmla="*/ 80 w 197"/>
                <a:gd name="T19" fmla="*/ 0 h 295"/>
                <a:gd name="T20" fmla="*/ 82 w 197"/>
                <a:gd name="T21" fmla="*/ 0 h 295"/>
                <a:gd name="T22" fmla="*/ 132 w 197"/>
                <a:gd name="T23" fmla="*/ 0 h 295"/>
                <a:gd name="T24" fmla="*/ 138 w 197"/>
                <a:gd name="T25" fmla="*/ 0 h 295"/>
                <a:gd name="T26" fmla="*/ 131 w 197"/>
                <a:gd name="T27" fmla="*/ 0 h 295"/>
                <a:gd name="T28" fmla="*/ 181 w 197"/>
                <a:gd name="T29" fmla="*/ 1 h 29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7"/>
                <a:gd name="T46" fmla="*/ 0 h 295"/>
                <a:gd name="T47" fmla="*/ 197 w 197"/>
                <a:gd name="T48" fmla="*/ 295 h 29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7" h="295">
                  <a:moveTo>
                    <a:pt x="181" y="295"/>
                  </a:moveTo>
                  <a:lnTo>
                    <a:pt x="197" y="259"/>
                  </a:lnTo>
                  <a:lnTo>
                    <a:pt x="146" y="185"/>
                  </a:lnTo>
                  <a:lnTo>
                    <a:pt x="144" y="183"/>
                  </a:lnTo>
                  <a:lnTo>
                    <a:pt x="95" y="129"/>
                  </a:lnTo>
                  <a:lnTo>
                    <a:pt x="88" y="148"/>
                  </a:lnTo>
                  <a:lnTo>
                    <a:pt x="97" y="130"/>
                  </a:lnTo>
                  <a:lnTo>
                    <a:pt x="17" y="0"/>
                  </a:lnTo>
                  <a:lnTo>
                    <a:pt x="0" y="35"/>
                  </a:lnTo>
                  <a:lnTo>
                    <a:pt x="80" y="165"/>
                  </a:lnTo>
                  <a:lnTo>
                    <a:pt x="82" y="167"/>
                  </a:lnTo>
                  <a:lnTo>
                    <a:pt x="132" y="222"/>
                  </a:lnTo>
                  <a:lnTo>
                    <a:pt x="138" y="202"/>
                  </a:lnTo>
                  <a:lnTo>
                    <a:pt x="131" y="222"/>
                  </a:lnTo>
                  <a:lnTo>
                    <a:pt x="181" y="295"/>
                  </a:lnTo>
                  <a:close/>
                </a:path>
              </a:pathLst>
            </a:custGeom>
            <a:solidFill>
              <a:srgbClr val="000000"/>
            </a:solidFill>
            <a:ln w="9525">
              <a:noFill/>
              <a:round/>
              <a:headEnd/>
              <a:tailEnd/>
            </a:ln>
          </p:spPr>
          <p:txBody>
            <a:bodyPr/>
            <a:lstStyle/>
            <a:p>
              <a:endParaRPr lang="en-US"/>
            </a:p>
          </p:txBody>
        </p:sp>
        <p:sp>
          <p:nvSpPr>
            <p:cNvPr id="28851" name="Freeform 149"/>
            <p:cNvSpPr>
              <a:spLocks/>
            </p:cNvSpPr>
            <p:nvPr/>
          </p:nvSpPr>
          <p:spPr bwMode="auto">
            <a:xfrm>
              <a:off x="3820" y="2153"/>
              <a:ext cx="139" cy="126"/>
            </a:xfrm>
            <a:custGeom>
              <a:avLst/>
              <a:gdLst>
                <a:gd name="T0" fmla="*/ 123 w 139"/>
                <a:gd name="T1" fmla="*/ 1 h 252"/>
                <a:gd name="T2" fmla="*/ 139 w 139"/>
                <a:gd name="T3" fmla="*/ 1 h 252"/>
                <a:gd name="T4" fmla="*/ 68 w 139"/>
                <a:gd name="T5" fmla="*/ 1 h 252"/>
                <a:gd name="T6" fmla="*/ 60 w 139"/>
                <a:gd name="T7" fmla="*/ 1 h 252"/>
                <a:gd name="T8" fmla="*/ 69 w 139"/>
                <a:gd name="T9" fmla="*/ 1 h 252"/>
                <a:gd name="T10" fmla="*/ 19 w 139"/>
                <a:gd name="T11" fmla="*/ 0 h 252"/>
                <a:gd name="T12" fmla="*/ 0 w 139"/>
                <a:gd name="T13" fmla="*/ 1 h 252"/>
                <a:gd name="T14" fmla="*/ 51 w 139"/>
                <a:gd name="T15" fmla="*/ 1 h 252"/>
                <a:gd name="T16" fmla="*/ 53 w 139"/>
                <a:gd name="T17" fmla="*/ 1 h 252"/>
                <a:gd name="T18" fmla="*/ 123 w 139"/>
                <a:gd name="T19" fmla="*/ 1 h 2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9"/>
                <a:gd name="T31" fmla="*/ 0 h 252"/>
                <a:gd name="T32" fmla="*/ 139 w 139"/>
                <a:gd name="T33" fmla="*/ 252 h 25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9" h="252">
                  <a:moveTo>
                    <a:pt x="123" y="252"/>
                  </a:moveTo>
                  <a:lnTo>
                    <a:pt x="139" y="217"/>
                  </a:lnTo>
                  <a:lnTo>
                    <a:pt x="68" y="107"/>
                  </a:lnTo>
                  <a:lnTo>
                    <a:pt x="60" y="124"/>
                  </a:lnTo>
                  <a:lnTo>
                    <a:pt x="69" y="111"/>
                  </a:lnTo>
                  <a:lnTo>
                    <a:pt x="19" y="0"/>
                  </a:lnTo>
                  <a:lnTo>
                    <a:pt x="0" y="29"/>
                  </a:lnTo>
                  <a:lnTo>
                    <a:pt x="51" y="140"/>
                  </a:lnTo>
                  <a:lnTo>
                    <a:pt x="53" y="142"/>
                  </a:lnTo>
                  <a:lnTo>
                    <a:pt x="123" y="252"/>
                  </a:lnTo>
                  <a:close/>
                </a:path>
              </a:pathLst>
            </a:custGeom>
            <a:solidFill>
              <a:srgbClr val="000000"/>
            </a:solidFill>
            <a:ln w="9525">
              <a:noFill/>
              <a:round/>
              <a:headEnd/>
              <a:tailEnd/>
            </a:ln>
          </p:spPr>
          <p:txBody>
            <a:bodyPr/>
            <a:lstStyle/>
            <a:p>
              <a:endParaRPr lang="en-US"/>
            </a:p>
          </p:txBody>
        </p:sp>
        <p:sp>
          <p:nvSpPr>
            <p:cNvPr id="28852" name="Freeform 150"/>
            <p:cNvSpPr>
              <a:spLocks/>
            </p:cNvSpPr>
            <p:nvPr/>
          </p:nvSpPr>
          <p:spPr bwMode="auto">
            <a:xfrm>
              <a:off x="3730" y="2043"/>
              <a:ext cx="109" cy="125"/>
            </a:xfrm>
            <a:custGeom>
              <a:avLst/>
              <a:gdLst>
                <a:gd name="T0" fmla="*/ 90 w 109"/>
                <a:gd name="T1" fmla="*/ 1 h 248"/>
                <a:gd name="T2" fmla="*/ 109 w 109"/>
                <a:gd name="T3" fmla="*/ 1 h 248"/>
                <a:gd name="T4" fmla="*/ 60 w 109"/>
                <a:gd name="T5" fmla="*/ 1 h 248"/>
                <a:gd name="T6" fmla="*/ 50 w 109"/>
                <a:gd name="T7" fmla="*/ 1 h 248"/>
                <a:gd name="T8" fmla="*/ 61 w 109"/>
                <a:gd name="T9" fmla="*/ 1 h 248"/>
                <a:gd name="T10" fmla="*/ 21 w 109"/>
                <a:gd name="T11" fmla="*/ 0 h 248"/>
                <a:gd name="T12" fmla="*/ 0 w 109"/>
                <a:gd name="T13" fmla="*/ 1 h 248"/>
                <a:gd name="T14" fmla="*/ 40 w 109"/>
                <a:gd name="T15" fmla="*/ 1 h 248"/>
                <a:gd name="T16" fmla="*/ 41 w 109"/>
                <a:gd name="T17" fmla="*/ 1 h 248"/>
                <a:gd name="T18" fmla="*/ 90 w 109"/>
                <a:gd name="T19" fmla="*/ 1 h 2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9"/>
                <a:gd name="T31" fmla="*/ 0 h 248"/>
                <a:gd name="T32" fmla="*/ 109 w 109"/>
                <a:gd name="T33" fmla="*/ 248 h 2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9" h="248">
                  <a:moveTo>
                    <a:pt x="90" y="248"/>
                  </a:moveTo>
                  <a:lnTo>
                    <a:pt x="109" y="219"/>
                  </a:lnTo>
                  <a:lnTo>
                    <a:pt x="60" y="108"/>
                  </a:lnTo>
                  <a:lnTo>
                    <a:pt x="50" y="122"/>
                  </a:lnTo>
                  <a:lnTo>
                    <a:pt x="61" y="110"/>
                  </a:lnTo>
                  <a:lnTo>
                    <a:pt x="21" y="0"/>
                  </a:lnTo>
                  <a:lnTo>
                    <a:pt x="0" y="25"/>
                  </a:lnTo>
                  <a:lnTo>
                    <a:pt x="40" y="136"/>
                  </a:lnTo>
                  <a:lnTo>
                    <a:pt x="41" y="137"/>
                  </a:lnTo>
                  <a:lnTo>
                    <a:pt x="90" y="248"/>
                  </a:lnTo>
                  <a:close/>
                </a:path>
              </a:pathLst>
            </a:custGeom>
            <a:solidFill>
              <a:srgbClr val="000000"/>
            </a:solidFill>
            <a:ln w="9525">
              <a:noFill/>
              <a:round/>
              <a:headEnd/>
              <a:tailEnd/>
            </a:ln>
          </p:spPr>
          <p:txBody>
            <a:bodyPr/>
            <a:lstStyle/>
            <a:p>
              <a:endParaRPr lang="en-US"/>
            </a:p>
          </p:txBody>
        </p:sp>
        <p:sp>
          <p:nvSpPr>
            <p:cNvPr id="28853" name="Freeform 151"/>
            <p:cNvSpPr>
              <a:spLocks/>
            </p:cNvSpPr>
            <p:nvPr/>
          </p:nvSpPr>
          <p:spPr bwMode="auto">
            <a:xfrm>
              <a:off x="4848" y="2546"/>
              <a:ext cx="784" cy="152"/>
            </a:xfrm>
            <a:custGeom>
              <a:avLst/>
              <a:gdLst>
                <a:gd name="T0" fmla="*/ 782 w 784"/>
                <a:gd name="T1" fmla="*/ 2 h 303"/>
                <a:gd name="T2" fmla="*/ 784 w 784"/>
                <a:gd name="T3" fmla="*/ 1 h 303"/>
                <a:gd name="T4" fmla="*/ 644 w 784"/>
                <a:gd name="T5" fmla="*/ 1 h 303"/>
                <a:gd name="T6" fmla="*/ 643 w 784"/>
                <a:gd name="T7" fmla="*/ 2 h 303"/>
                <a:gd name="T8" fmla="*/ 645 w 784"/>
                <a:gd name="T9" fmla="*/ 1 h 303"/>
                <a:gd name="T10" fmla="*/ 514 w 784"/>
                <a:gd name="T11" fmla="*/ 1 h 303"/>
                <a:gd name="T12" fmla="*/ 394 w 784"/>
                <a:gd name="T13" fmla="*/ 1 h 303"/>
                <a:gd name="T14" fmla="*/ 285 w 784"/>
                <a:gd name="T15" fmla="*/ 1 h 303"/>
                <a:gd name="T16" fmla="*/ 283 w 784"/>
                <a:gd name="T17" fmla="*/ 1 h 303"/>
                <a:gd name="T18" fmla="*/ 286 w 784"/>
                <a:gd name="T19" fmla="*/ 1 h 303"/>
                <a:gd name="T20" fmla="*/ 196 w 784"/>
                <a:gd name="T21" fmla="*/ 1 h 303"/>
                <a:gd name="T22" fmla="*/ 192 w 784"/>
                <a:gd name="T23" fmla="*/ 1 h 303"/>
                <a:gd name="T24" fmla="*/ 196 w 784"/>
                <a:gd name="T25" fmla="*/ 1 h 303"/>
                <a:gd name="T26" fmla="*/ 116 w 784"/>
                <a:gd name="T27" fmla="*/ 1 h 303"/>
                <a:gd name="T28" fmla="*/ 112 w 784"/>
                <a:gd name="T29" fmla="*/ 1 h 303"/>
                <a:gd name="T30" fmla="*/ 117 w 784"/>
                <a:gd name="T31" fmla="*/ 1 h 303"/>
                <a:gd name="T32" fmla="*/ 57 w 784"/>
                <a:gd name="T33" fmla="*/ 1 h 303"/>
                <a:gd name="T34" fmla="*/ 56 w 784"/>
                <a:gd name="T35" fmla="*/ 1 h 303"/>
                <a:gd name="T36" fmla="*/ 5 w 784"/>
                <a:gd name="T37" fmla="*/ 0 h 303"/>
                <a:gd name="T38" fmla="*/ 0 w 784"/>
                <a:gd name="T39" fmla="*/ 1 h 303"/>
                <a:gd name="T40" fmla="*/ 50 w 784"/>
                <a:gd name="T41" fmla="*/ 1 h 303"/>
                <a:gd name="T42" fmla="*/ 52 w 784"/>
                <a:gd name="T43" fmla="*/ 1 h 303"/>
                <a:gd name="T44" fmla="*/ 48 w 784"/>
                <a:gd name="T45" fmla="*/ 1 h 303"/>
                <a:gd name="T46" fmla="*/ 108 w 784"/>
                <a:gd name="T47" fmla="*/ 1 h 303"/>
                <a:gd name="T48" fmla="*/ 109 w 784"/>
                <a:gd name="T49" fmla="*/ 1 h 303"/>
                <a:gd name="T50" fmla="*/ 189 w 784"/>
                <a:gd name="T51" fmla="*/ 1 h 303"/>
                <a:gd name="T52" fmla="*/ 190 w 784"/>
                <a:gd name="T53" fmla="*/ 1 h 303"/>
                <a:gd name="T54" fmla="*/ 281 w 784"/>
                <a:gd name="T55" fmla="*/ 1 h 303"/>
                <a:gd name="T56" fmla="*/ 281 w 784"/>
                <a:gd name="T57" fmla="*/ 1 h 303"/>
                <a:gd name="T58" fmla="*/ 390 w 784"/>
                <a:gd name="T59" fmla="*/ 1 h 303"/>
                <a:gd name="T60" fmla="*/ 510 w 784"/>
                <a:gd name="T61" fmla="*/ 1 h 303"/>
                <a:gd name="T62" fmla="*/ 641 w 784"/>
                <a:gd name="T63" fmla="*/ 2 h 303"/>
                <a:gd name="T64" fmla="*/ 642 w 784"/>
                <a:gd name="T65" fmla="*/ 2 h 303"/>
                <a:gd name="T66" fmla="*/ 782 w 784"/>
                <a:gd name="T67" fmla="*/ 2 h 30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84"/>
                <a:gd name="T103" fmla="*/ 0 h 303"/>
                <a:gd name="T104" fmla="*/ 784 w 784"/>
                <a:gd name="T105" fmla="*/ 303 h 30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84" h="303">
                  <a:moveTo>
                    <a:pt x="782" y="303"/>
                  </a:moveTo>
                  <a:lnTo>
                    <a:pt x="784" y="256"/>
                  </a:lnTo>
                  <a:lnTo>
                    <a:pt x="644" y="239"/>
                  </a:lnTo>
                  <a:lnTo>
                    <a:pt x="643" y="262"/>
                  </a:lnTo>
                  <a:lnTo>
                    <a:pt x="645" y="241"/>
                  </a:lnTo>
                  <a:lnTo>
                    <a:pt x="514" y="204"/>
                  </a:lnTo>
                  <a:lnTo>
                    <a:pt x="394" y="167"/>
                  </a:lnTo>
                  <a:lnTo>
                    <a:pt x="285" y="130"/>
                  </a:lnTo>
                  <a:lnTo>
                    <a:pt x="283" y="152"/>
                  </a:lnTo>
                  <a:lnTo>
                    <a:pt x="286" y="130"/>
                  </a:lnTo>
                  <a:lnTo>
                    <a:pt x="196" y="93"/>
                  </a:lnTo>
                  <a:lnTo>
                    <a:pt x="192" y="115"/>
                  </a:lnTo>
                  <a:lnTo>
                    <a:pt x="196" y="93"/>
                  </a:lnTo>
                  <a:lnTo>
                    <a:pt x="116" y="56"/>
                  </a:lnTo>
                  <a:lnTo>
                    <a:pt x="112" y="78"/>
                  </a:lnTo>
                  <a:lnTo>
                    <a:pt x="117" y="56"/>
                  </a:lnTo>
                  <a:lnTo>
                    <a:pt x="57" y="20"/>
                  </a:lnTo>
                  <a:lnTo>
                    <a:pt x="56" y="20"/>
                  </a:lnTo>
                  <a:lnTo>
                    <a:pt x="5" y="0"/>
                  </a:lnTo>
                  <a:lnTo>
                    <a:pt x="0" y="45"/>
                  </a:lnTo>
                  <a:lnTo>
                    <a:pt x="50" y="64"/>
                  </a:lnTo>
                  <a:lnTo>
                    <a:pt x="52" y="41"/>
                  </a:lnTo>
                  <a:lnTo>
                    <a:pt x="48" y="62"/>
                  </a:lnTo>
                  <a:lnTo>
                    <a:pt x="108" y="99"/>
                  </a:lnTo>
                  <a:lnTo>
                    <a:pt x="109" y="101"/>
                  </a:lnTo>
                  <a:lnTo>
                    <a:pt x="189" y="138"/>
                  </a:lnTo>
                  <a:lnTo>
                    <a:pt x="190" y="138"/>
                  </a:lnTo>
                  <a:lnTo>
                    <a:pt x="281" y="175"/>
                  </a:lnTo>
                  <a:lnTo>
                    <a:pt x="390" y="212"/>
                  </a:lnTo>
                  <a:lnTo>
                    <a:pt x="510" y="249"/>
                  </a:lnTo>
                  <a:lnTo>
                    <a:pt x="641" y="286"/>
                  </a:lnTo>
                  <a:lnTo>
                    <a:pt x="642" y="286"/>
                  </a:lnTo>
                  <a:lnTo>
                    <a:pt x="782" y="303"/>
                  </a:lnTo>
                  <a:close/>
                </a:path>
              </a:pathLst>
            </a:custGeom>
            <a:solidFill>
              <a:srgbClr val="000000"/>
            </a:solidFill>
            <a:ln w="9525">
              <a:noFill/>
              <a:round/>
              <a:headEnd/>
              <a:tailEnd/>
            </a:ln>
          </p:spPr>
          <p:txBody>
            <a:bodyPr/>
            <a:lstStyle/>
            <a:p>
              <a:endParaRPr lang="en-US"/>
            </a:p>
          </p:txBody>
        </p:sp>
        <p:sp>
          <p:nvSpPr>
            <p:cNvPr id="28854" name="Freeform 152"/>
            <p:cNvSpPr>
              <a:spLocks/>
            </p:cNvSpPr>
            <p:nvPr/>
          </p:nvSpPr>
          <p:spPr bwMode="auto">
            <a:xfrm>
              <a:off x="4425" y="2407"/>
              <a:ext cx="429" cy="161"/>
            </a:xfrm>
            <a:custGeom>
              <a:avLst/>
              <a:gdLst>
                <a:gd name="T0" fmla="*/ 422 w 429"/>
                <a:gd name="T1" fmla="*/ 2 h 322"/>
                <a:gd name="T2" fmla="*/ 429 w 429"/>
                <a:gd name="T3" fmla="*/ 2 h 322"/>
                <a:gd name="T4" fmla="*/ 360 w 429"/>
                <a:gd name="T5" fmla="*/ 1 h 322"/>
                <a:gd name="T6" fmla="*/ 356 w 429"/>
                <a:gd name="T7" fmla="*/ 2 h 322"/>
                <a:gd name="T8" fmla="*/ 360 w 429"/>
                <a:gd name="T9" fmla="*/ 1 h 322"/>
                <a:gd name="T10" fmla="*/ 300 w 429"/>
                <a:gd name="T11" fmla="*/ 1 h 322"/>
                <a:gd name="T12" fmla="*/ 299 w 429"/>
                <a:gd name="T13" fmla="*/ 1 h 322"/>
                <a:gd name="T14" fmla="*/ 188 w 429"/>
                <a:gd name="T15" fmla="*/ 1 h 322"/>
                <a:gd name="T16" fmla="*/ 185 w 429"/>
                <a:gd name="T17" fmla="*/ 1 h 322"/>
                <a:gd name="T18" fmla="*/ 190 w 429"/>
                <a:gd name="T19" fmla="*/ 1 h 322"/>
                <a:gd name="T20" fmla="*/ 101 w 429"/>
                <a:gd name="T21" fmla="*/ 1 h 322"/>
                <a:gd name="T22" fmla="*/ 10 w 429"/>
                <a:gd name="T23" fmla="*/ 0 h 322"/>
                <a:gd name="T24" fmla="*/ 0 w 429"/>
                <a:gd name="T25" fmla="*/ 1 h 322"/>
                <a:gd name="T26" fmla="*/ 90 w 429"/>
                <a:gd name="T27" fmla="*/ 1 h 322"/>
                <a:gd name="T28" fmla="*/ 180 w 429"/>
                <a:gd name="T29" fmla="*/ 1 h 322"/>
                <a:gd name="T30" fmla="*/ 182 w 429"/>
                <a:gd name="T31" fmla="*/ 1 h 322"/>
                <a:gd name="T32" fmla="*/ 292 w 429"/>
                <a:gd name="T33" fmla="*/ 1 h 322"/>
                <a:gd name="T34" fmla="*/ 296 w 429"/>
                <a:gd name="T35" fmla="*/ 1 h 322"/>
                <a:gd name="T36" fmla="*/ 291 w 429"/>
                <a:gd name="T37" fmla="*/ 1 h 322"/>
                <a:gd name="T38" fmla="*/ 351 w 429"/>
                <a:gd name="T39" fmla="*/ 2 h 322"/>
                <a:gd name="T40" fmla="*/ 352 w 429"/>
                <a:gd name="T41" fmla="*/ 2 h 322"/>
                <a:gd name="T42" fmla="*/ 422 w 429"/>
                <a:gd name="T43" fmla="*/ 2 h 32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29"/>
                <a:gd name="T67" fmla="*/ 0 h 322"/>
                <a:gd name="T68" fmla="*/ 429 w 429"/>
                <a:gd name="T69" fmla="*/ 322 h 32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29" h="322">
                  <a:moveTo>
                    <a:pt x="422" y="322"/>
                  </a:moveTo>
                  <a:lnTo>
                    <a:pt x="429" y="277"/>
                  </a:lnTo>
                  <a:lnTo>
                    <a:pt x="360" y="240"/>
                  </a:lnTo>
                  <a:lnTo>
                    <a:pt x="356" y="262"/>
                  </a:lnTo>
                  <a:lnTo>
                    <a:pt x="360" y="240"/>
                  </a:lnTo>
                  <a:lnTo>
                    <a:pt x="300" y="203"/>
                  </a:lnTo>
                  <a:lnTo>
                    <a:pt x="299" y="203"/>
                  </a:lnTo>
                  <a:lnTo>
                    <a:pt x="188" y="149"/>
                  </a:lnTo>
                  <a:lnTo>
                    <a:pt x="185" y="170"/>
                  </a:lnTo>
                  <a:lnTo>
                    <a:pt x="190" y="149"/>
                  </a:lnTo>
                  <a:lnTo>
                    <a:pt x="101" y="75"/>
                  </a:lnTo>
                  <a:lnTo>
                    <a:pt x="10" y="0"/>
                  </a:lnTo>
                  <a:lnTo>
                    <a:pt x="0" y="42"/>
                  </a:lnTo>
                  <a:lnTo>
                    <a:pt x="90" y="118"/>
                  </a:lnTo>
                  <a:lnTo>
                    <a:pt x="180" y="192"/>
                  </a:lnTo>
                  <a:lnTo>
                    <a:pt x="182" y="194"/>
                  </a:lnTo>
                  <a:lnTo>
                    <a:pt x="292" y="248"/>
                  </a:lnTo>
                  <a:lnTo>
                    <a:pt x="296" y="225"/>
                  </a:lnTo>
                  <a:lnTo>
                    <a:pt x="291" y="246"/>
                  </a:lnTo>
                  <a:lnTo>
                    <a:pt x="351" y="283"/>
                  </a:lnTo>
                  <a:lnTo>
                    <a:pt x="352" y="285"/>
                  </a:lnTo>
                  <a:lnTo>
                    <a:pt x="422" y="322"/>
                  </a:lnTo>
                  <a:close/>
                </a:path>
              </a:pathLst>
            </a:custGeom>
            <a:solidFill>
              <a:srgbClr val="000000"/>
            </a:solidFill>
            <a:ln w="9525">
              <a:noFill/>
              <a:round/>
              <a:headEnd/>
              <a:tailEnd/>
            </a:ln>
          </p:spPr>
          <p:txBody>
            <a:bodyPr/>
            <a:lstStyle/>
            <a:p>
              <a:endParaRPr lang="en-US"/>
            </a:p>
          </p:txBody>
        </p:sp>
        <p:sp>
          <p:nvSpPr>
            <p:cNvPr id="28855" name="Freeform 153"/>
            <p:cNvSpPr>
              <a:spLocks/>
            </p:cNvSpPr>
            <p:nvPr/>
          </p:nvSpPr>
          <p:spPr bwMode="auto">
            <a:xfrm>
              <a:off x="4123" y="2235"/>
              <a:ext cx="314" cy="194"/>
            </a:xfrm>
            <a:custGeom>
              <a:avLst/>
              <a:gdLst>
                <a:gd name="T0" fmla="*/ 302 w 314"/>
                <a:gd name="T1" fmla="*/ 2 h 388"/>
                <a:gd name="T2" fmla="*/ 314 w 314"/>
                <a:gd name="T3" fmla="*/ 2 h 388"/>
                <a:gd name="T4" fmla="*/ 143 w 314"/>
                <a:gd name="T5" fmla="*/ 1 h 388"/>
                <a:gd name="T6" fmla="*/ 137 w 314"/>
                <a:gd name="T7" fmla="*/ 1 h 388"/>
                <a:gd name="T8" fmla="*/ 145 w 314"/>
                <a:gd name="T9" fmla="*/ 1 h 388"/>
                <a:gd name="T10" fmla="*/ 16 w 314"/>
                <a:gd name="T11" fmla="*/ 0 h 388"/>
                <a:gd name="T12" fmla="*/ 0 w 314"/>
                <a:gd name="T13" fmla="*/ 1 h 388"/>
                <a:gd name="T14" fmla="*/ 129 w 314"/>
                <a:gd name="T15" fmla="*/ 1 h 388"/>
                <a:gd name="T16" fmla="*/ 132 w 314"/>
                <a:gd name="T17" fmla="*/ 1 h 388"/>
                <a:gd name="T18" fmla="*/ 302 w 314"/>
                <a:gd name="T19" fmla="*/ 2 h 3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4"/>
                <a:gd name="T31" fmla="*/ 0 h 388"/>
                <a:gd name="T32" fmla="*/ 314 w 314"/>
                <a:gd name="T33" fmla="*/ 388 h 3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4" h="388">
                  <a:moveTo>
                    <a:pt x="302" y="388"/>
                  </a:moveTo>
                  <a:lnTo>
                    <a:pt x="314" y="348"/>
                  </a:lnTo>
                  <a:lnTo>
                    <a:pt x="143" y="183"/>
                  </a:lnTo>
                  <a:lnTo>
                    <a:pt x="137" y="202"/>
                  </a:lnTo>
                  <a:lnTo>
                    <a:pt x="145" y="184"/>
                  </a:lnTo>
                  <a:lnTo>
                    <a:pt x="16" y="0"/>
                  </a:lnTo>
                  <a:lnTo>
                    <a:pt x="0" y="37"/>
                  </a:lnTo>
                  <a:lnTo>
                    <a:pt x="129" y="221"/>
                  </a:lnTo>
                  <a:lnTo>
                    <a:pt x="132" y="223"/>
                  </a:lnTo>
                  <a:lnTo>
                    <a:pt x="302" y="388"/>
                  </a:lnTo>
                  <a:close/>
                </a:path>
              </a:pathLst>
            </a:custGeom>
            <a:solidFill>
              <a:srgbClr val="000000"/>
            </a:solidFill>
            <a:ln w="9525">
              <a:noFill/>
              <a:round/>
              <a:headEnd/>
              <a:tailEnd/>
            </a:ln>
          </p:spPr>
          <p:txBody>
            <a:bodyPr/>
            <a:lstStyle/>
            <a:p>
              <a:endParaRPr lang="en-US"/>
            </a:p>
          </p:txBody>
        </p:sp>
        <p:sp>
          <p:nvSpPr>
            <p:cNvPr id="28856" name="Freeform 154"/>
            <p:cNvSpPr>
              <a:spLocks/>
            </p:cNvSpPr>
            <p:nvPr/>
          </p:nvSpPr>
          <p:spPr bwMode="auto">
            <a:xfrm>
              <a:off x="3942" y="2078"/>
              <a:ext cx="197" cy="175"/>
            </a:xfrm>
            <a:custGeom>
              <a:avLst/>
              <a:gdLst>
                <a:gd name="T0" fmla="*/ 181 w 197"/>
                <a:gd name="T1" fmla="*/ 2 h 349"/>
                <a:gd name="T2" fmla="*/ 197 w 197"/>
                <a:gd name="T3" fmla="*/ 2 h 349"/>
                <a:gd name="T4" fmla="*/ 146 w 197"/>
                <a:gd name="T5" fmla="*/ 1 h 349"/>
                <a:gd name="T6" fmla="*/ 138 w 197"/>
                <a:gd name="T7" fmla="*/ 1 h 349"/>
                <a:gd name="T8" fmla="*/ 147 w 197"/>
                <a:gd name="T9" fmla="*/ 1 h 349"/>
                <a:gd name="T10" fmla="*/ 98 w 197"/>
                <a:gd name="T11" fmla="*/ 1 h 349"/>
                <a:gd name="T12" fmla="*/ 18 w 197"/>
                <a:gd name="T13" fmla="*/ 0 h 349"/>
                <a:gd name="T14" fmla="*/ 0 w 197"/>
                <a:gd name="T15" fmla="*/ 1 h 349"/>
                <a:gd name="T16" fmla="*/ 80 w 197"/>
                <a:gd name="T17" fmla="*/ 1 h 349"/>
                <a:gd name="T18" fmla="*/ 129 w 197"/>
                <a:gd name="T19" fmla="*/ 2 h 349"/>
                <a:gd name="T20" fmla="*/ 131 w 197"/>
                <a:gd name="T21" fmla="*/ 2 h 349"/>
                <a:gd name="T22" fmla="*/ 181 w 197"/>
                <a:gd name="T23" fmla="*/ 2 h 34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97"/>
                <a:gd name="T37" fmla="*/ 0 h 349"/>
                <a:gd name="T38" fmla="*/ 197 w 197"/>
                <a:gd name="T39" fmla="*/ 349 h 34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97" h="349">
                  <a:moveTo>
                    <a:pt x="181" y="349"/>
                  </a:moveTo>
                  <a:lnTo>
                    <a:pt x="197" y="312"/>
                  </a:lnTo>
                  <a:lnTo>
                    <a:pt x="146" y="238"/>
                  </a:lnTo>
                  <a:lnTo>
                    <a:pt x="138" y="256"/>
                  </a:lnTo>
                  <a:lnTo>
                    <a:pt x="147" y="240"/>
                  </a:lnTo>
                  <a:lnTo>
                    <a:pt x="98" y="147"/>
                  </a:lnTo>
                  <a:lnTo>
                    <a:pt x="18" y="0"/>
                  </a:lnTo>
                  <a:lnTo>
                    <a:pt x="0" y="33"/>
                  </a:lnTo>
                  <a:lnTo>
                    <a:pt x="80" y="180"/>
                  </a:lnTo>
                  <a:lnTo>
                    <a:pt x="129" y="273"/>
                  </a:lnTo>
                  <a:lnTo>
                    <a:pt x="131" y="275"/>
                  </a:lnTo>
                  <a:lnTo>
                    <a:pt x="181" y="349"/>
                  </a:lnTo>
                  <a:close/>
                </a:path>
              </a:pathLst>
            </a:custGeom>
            <a:solidFill>
              <a:srgbClr val="000000"/>
            </a:solidFill>
            <a:ln w="9525">
              <a:noFill/>
              <a:round/>
              <a:headEnd/>
              <a:tailEnd/>
            </a:ln>
          </p:spPr>
          <p:txBody>
            <a:bodyPr/>
            <a:lstStyle/>
            <a:p>
              <a:endParaRPr lang="en-US"/>
            </a:p>
          </p:txBody>
        </p:sp>
        <p:sp>
          <p:nvSpPr>
            <p:cNvPr id="28857" name="Freeform 155"/>
            <p:cNvSpPr>
              <a:spLocks/>
            </p:cNvSpPr>
            <p:nvPr/>
          </p:nvSpPr>
          <p:spPr bwMode="auto">
            <a:xfrm>
              <a:off x="3820" y="1950"/>
              <a:ext cx="140" cy="145"/>
            </a:xfrm>
            <a:custGeom>
              <a:avLst/>
              <a:gdLst>
                <a:gd name="T0" fmla="*/ 122 w 140"/>
                <a:gd name="T1" fmla="*/ 2 h 290"/>
                <a:gd name="T2" fmla="*/ 140 w 140"/>
                <a:gd name="T3" fmla="*/ 2 h 290"/>
                <a:gd name="T4" fmla="*/ 69 w 140"/>
                <a:gd name="T5" fmla="*/ 1 h 290"/>
                <a:gd name="T6" fmla="*/ 60 w 140"/>
                <a:gd name="T7" fmla="*/ 1 h 290"/>
                <a:gd name="T8" fmla="*/ 71 w 140"/>
                <a:gd name="T9" fmla="*/ 1 h 290"/>
                <a:gd name="T10" fmla="*/ 20 w 140"/>
                <a:gd name="T11" fmla="*/ 0 h 290"/>
                <a:gd name="T12" fmla="*/ 0 w 140"/>
                <a:gd name="T13" fmla="*/ 1 h 290"/>
                <a:gd name="T14" fmla="*/ 51 w 140"/>
                <a:gd name="T15" fmla="*/ 1 h 290"/>
                <a:gd name="T16" fmla="*/ 52 w 140"/>
                <a:gd name="T17" fmla="*/ 1 h 290"/>
                <a:gd name="T18" fmla="*/ 122 w 140"/>
                <a:gd name="T19" fmla="*/ 2 h 2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0"/>
                <a:gd name="T31" fmla="*/ 0 h 290"/>
                <a:gd name="T32" fmla="*/ 140 w 140"/>
                <a:gd name="T33" fmla="*/ 290 h 2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0" h="290">
                  <a:moveTo>
                    <a:pt x="122" y="290"/>
                  </a:moveTo>
                  <a:lnTo>
                    <a:pt x="140" y="257"/>
                  </a:lnTo>
                  <a:lnTo>
                    <a:pt x="69" y="128"/>
                  </a:lnTo>
                  <a:lnTo>
                    <a:pt x="60" y="144"/>
                  </a:lnTo>
                  <a:lnTo>
                    <a:pt x="71" y="130"/>
                  </a:lnTo>
                  <a:lnTo>
                    <a:pt x="20" y="0"/>
                  </a:lnTo>
                  <a:lnTo>
                    <a:pt x="0" y="27"/>
                  </a:lnTo>
                  <a:lnTo>
                    <a:pt x="51" y="158"/>
                  </a:lnTo>
                  <a:lnTo>
                    <a:pt x="52" y="161"/>
                  </a:lnTo>
                  <a:lnTo>
                    <a:pt x="122" y="290"/>
                  </a:lnTo>
                  <a:close/>
                </a:path>
              </a:pathLst>
            </a:custGeom>
            <a:solidFill>
              <a:srgbClr val="000000"/>
            </a:solidFill>
            <a:ln w="9525">
              <a:noFill/>
              <a:round/>
              <a:headEnd/>
              <a:tailEnd/>
            </a:ln>
          </p:spPr>
          <p:txBody>
            <a:bodyPr/>
            <a:lstStyle/>
            <a:p>
              <a:endParaRPr lang="en-US"/>
            </a:p>
          </p:txBody>
        </p:sp>
        <p:sp>
          <p:nvSpPr>
            <p:cNvPr id="28858" name="Freeform 156"/>
            <p:cNvSpPr>
              <a:spLocks/>
            </p:cNvSpPr>
            <p:nvPr/>
          </p:nvSpPr>
          <p:spPr bwMode="auto">
            <a:xfrm>
              <a:off x="3730" y="1840"/>
              <a:ext cx="109" cy="125"/>
            </a:xfrm>
            <a:custGeom>
              <a:avLst/>
              <a:gdLst>
                <a:gd name="T0" fmla="*/ 90 w 109"/>
                <a:gd name="T1" fmla="*/ 1 h 248"/>
                <a:gd name="T2" fmla="*/ 109 w 109"/>
                <a:gd name="T3" fmla="*/ 1 h 248"/>
                <a:gd name="T4" fmla="*/ 60 w 109"/>
                <a:gd name="T5" fmla="*/ 1 h 248"/>
                <a:gd name="T6" fmla="*/ 50 w 109"/>
                <a:gd name="T7" fmla="*/ 1 h 248"/>
                <a:gd name="T8" fmla="*/ 61 w 109"/>
                <a:gd name="T9" fmla="*/ 1 h 248"/>
                <a:gd name="T10" fmla="*/ 21 w 109"/>
                <a:gd name="T11" fmla="*/ 0 h 248"/>
                <a:gd name="T12" fmla="*/ 0 w 109"/>
                <a:gd name="T13" fmla="*/ 1 h 248"/>
                <a:gd name="T14" fmla="*/ 40 w 109"/>
                <a:gd name="T15" fmla="*/ 1 h 248"/>
                <a:gd name="T16" fmla="*/ 41 w 109"/>
                <a:gd name="T17" fmla="*/ 1 h 248"/>
                <a:gd name="T18" fmla="*/ 90 w 109"/>
                <a:gd name="T19" fmla="*/ 1 h 2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9"/>
                <a:gd name="T31" fmla="*/ 0 h 248"/>
                <a:gd name="T32" fmla="*/ 109 w 109"/>
                <a:gd name="T33" fmla="*/ 248 h 2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9" h="248">
                  <a:moveTo>
                    <a:pt x="90" y="248"/>
                  </a:moveTo>
                  <a:lnTo>
                    <a:pt x="109" y="219"/>
                  </a:lnTo>
                  <a:lnTo>
                    <a:pt x="60" y="109"/>
                  </a:lnTo>
                  <a:lnTo>
                    <a:pt x="50" y="122"/>
                  </a:lnTo>
                  <a:lnTo>
                    <a:pt x="61" y="111"/>
                  </a:lnTo>
                  <a:lnTo>
                    <a:pt x="21" y="0"/>
                  </a:lnTo>
                  <a:lnTo>
                    <a:pt x="0" y="25"/>
                  </a:lnTo>
                  <a:lnTo>
                    <a:pt x="40" y="136"/>
                  </a:lnTo>
                  <a:lnTo>
                    <a:pt x="41" y="138"/>
                  </a:lnTo>
                  <a:lnTo>
                    <a:pt x="90" y="248"/>
                  </a:lnTo>
                  <a:close/>
                </a:path>
              </a:pathLst>
            </a:custGeom>
            <a:solidFill>
              <a:srgbClr val="000000"/>
            </a:solidFill>
            <a:ln w="9525">
              <a:noFill/>
              <a:round/>
              <a:headEnd/>
              <a:tailEnd/>
            </a:ln>
          </p:spPr>
          <p:txBody>
            <a:bodyPr/>
            <a:lstStyle/>
            <a:p>
              <a:endParaRPr lang="en-US"/>
            </a:p>
          </p:txBody>
        </p:sp>
        <p:sp>
          <p:nvSpPr>
            <p:cNvPr id="28859" name="Freeform 157"/>
            <p:cNvSpPr>
              <a:spLocks/>
            </p:cNvSpPr>
            <p:nvPr/>
          </p:nvSpPr>
          <p:spPr bwMode="auto">
            <a:xfrm>
              <a:off x="4848" y="2454"/>
              <a:ext cx="785" cy="179"/>
            </a:xfrm>
            <a:custGeom>
              <a:avLst/>
              <a:gdLst>
                <a:gd name="T0" fmla="*/ 782 w 785"/>
                <a:gd name="T1" fmla="*/ 1 h 359"/>
                <a:gd name="T2" fmla="*/ 785 w 785"/>
                <a:gd name="T3" fmla="*/ 1 h 359"/>
                <a:gd name="T4" fmla="*/ 645 w 785"/>
                <a:gd name="T5" fmla="*/ 1 h 359"/>
                <a:gd name="T6" fmla="*/ 505 w 785"/>
                <a:gd name="T7" fmla="*/ 0 h 359"/>
                <a:gd name="T8" fmla="*/ 503 w 785"/>
                <a:gd name="T9" fmla="*/ 1 h 359"/>
                <a:gd name="T10" fmla="*/ 505 w 785"/>
                <a:gd name="T11" fmla="*/ 0 h 359"/>
                <a:gd name="T12" fmla="*/ 394 w 785"/>
                <a:gd name="T13" fmla="*/ 0 h 359"/>
                <a:gd name="T14" fmla="*/ 392 w 785"/>
                <a:gd name="T15" fmla="*/ 0 h 359"/>
                <a:gd name="T16" fmla="*/ 396 w 785"/>
                <a:gd name="T17" fmla="*/ 0 h 359"/>
                <a:gd name="T18" fmla="*/ 287 w 785"/>
                <a:gd name="T19" fmla="*/ 0 h 359"/>
                <a:gd name="T20" fmla="*/ 286 w 785"/>
                <a:gd name="T21" fmla="*/ 0 h 359"/>
                <a:gd name="T22" fmla="*/ 196 w 785"/>
                <a:gd name="T23" fmla="*/ 0 h 359"/>
                <a:gd name="T24" fmla="*/ 192 w 785"/>
                <a:gd name="T25" fmla="*/ 0 h 359"/>
                <a:gd name="T26" fmla="*/ 197 w 785"/>
                <a:gd name="T27" fmla="*/ 0 h 359"/>
                <a:gd name="T28" fmla="*/ 117 w 785"/>
                <a:gd name="T29" fmla="*/ 0 h 359"/>
                <a:gd name="T30" fmla="*/ 57 w 785"/>
                <a:gd name="T31" fmla="*/ 0 h 359"/>
                <a:gd name="T32" fmla="*/ 56 w 785"/>
                <a:gd name="T33" fmla="*/ 0 h 359"/>
                <a:gd name="T34" fmla="*/ 5 w 785"/>
                <a:gd name="T35" fmla="*/ 0 h 359"/>
                <a:gd name="T36" fmla="*/ 0 w 785"/>
                <a:gd name="T37" fmla="*/ 0 h 359"/>
                <a:gd name="T38" fmla="*/ 50 w 785"/>
                <a:gd name="T39" fmla="*/ 0 h 359"/>
                <a:gd name="T40" fmla="*/ 52 w 785"/>
                <a:gd name="T41" fmla="*/ 0 h 359"/>
                <a:gd name="T42" fmla="*/ 48 w 785"/>
                <a:gd name="T43" fmla="*/ 0 h 359"/>
                <a:gd name="T44" fmla="*/ 108 w 785"/>
                <a:gd name="T45" fmla="*/ 0 h 359"/>
                <a:gd name="T46" fmla="*/ 188 w 785"/>
                <a:gd name="T47" fmla="*/ 0 h 359"/>
                <a:gd name="T48" fmla="*/ 190 w 785"/>
                <a:gd name="T49" fmla="*/ 0 h 359"/>
                <a:gd name="T50" fmla="*/ 281 w 785"/>
                <a:gd name="T51" fmla="*/ 0 h 359"/>
                <a:gd name="T52" fmla="*/ 283 w 785"/>
                <a:gd name="T53" fmla="*/ 0 h 359"/>
                <a:gd name="T54" fmla="*/ 280 w 785"/>
                <a:gd name="T55" fmla="*/ 0 h 359"/>
                <a:gd name="T56" fmla="*/ 389 w 785"/>
                <a:gd name="T57" fmla="*/ 0 h 359"/>
                <a:gd name="T58" fmla="*/ 390 w 785"/>
                <a:gd name="T59" fmla="*/ 0 h 359"/>
                <a:gd name="T60" fmla="*/ 501 w 785"/>
                <a:gd name="T61" fmla="*/ 1 h 359"/>
                <a:gd name="T62" fmla="*/ 502 w 785"/>
                <a:gd name="T63" fmla="*/ 1 h 359"/>
                <a:gd name="T64" fmla="*/ 642 w 785"/>
                <a:gd name="T65" fmla="*/ 1 h 359"/>
                <a:gd name="T66" fmla="*/ 782 w 785"/>
                <a:gd name="T67" fmla="*/ 1 h 3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85"/>
                <a:gd name="T103" fmla="*/ 0 h 359"/>
                <a:gd name="T104" fmla="*/ 785 w 785"/>
                <a:gd name="T105" fmla="*/ 359 h 35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85" h="359">
                  <a:moveTo>
                    <a:pt x="782" y="359"/>
                  </a:moveTo>
                  <a:lnTo>
                    <a:pt x="785" y="314"/>
                  </a:lnTo>
                  <a:lnTo>
                    <a:pt x="645" y="277"/>
                  </a:lnTo>
                  <a:lnTo>
                    <a:pt x="505" y="240"/>
                  </a:lnTo>
                  <a:lnTo>
                    <a:pt x="503" y="262"/>
                  </a:lnTo>
                  <a:lnTo>
                    <a:pt x="505" y="240"/>
                  </a:lnTo>
                  <a:lnTo>
                    <a:pt x="394" y="204"/>
                  </a:lnTo>
                  <a:lnTo>
                    <a:pt x="392" y="225"/>
                  </a:lnTo>
                  <a:lnTo>
                    <a:pt x="396" y="204"/>
                  </a:lnTo>
                  <a:lnTo>
                    <a:pt x="287" y="147"/>
                  </a:lnTo>
                  <a:lnTo>
                    <a:pt x="286" y="147"/>
                  </a:lnTo>
                  <a:lnTo>
                    <a:pt x="196" y="110"/>
                  </a:lnTo>
                  <a:lnTo>
                    <a:pt x="192" y="132"/>
                  </a:lnTo>
                  <a:lnTo>
                    <a:pt x="197" y="110"/>
                  </a:lnTo>
                  <a:lnTo>
                    <a:pt x="117" y="56"/>
                  </a:lnTo>
                  <a:lnTo>
                    <a:pt x="57" y="19"/>
                  </a:lnTo>
                  <a:lnTo>
                    <a:pt x="56" y="19"/>
                  </a:lnTo>
                  <a:lnTo>
                    <a:pt x="5" y="0"/>
                  </a:lnTo>
                  <a:lnTo>
                    <a:pt x="0" y="44"/>
                  </a:lnTo>
                  <a:lnTo>
                    <a:pt x="50" y="64"/>
                  </a:lnTo>
                  <a:lnTo>
                    <a:pt x="52" y="41"/>
                  </a:lnTo>
                  <a:lnTo>
                    <a:pt x="48" y="62"/>
                  </a:lnTo>
                  <a:lnTo>
                    <a:pt x="108" y="99"/>
                  </a:lnTo>
                  <a:lnTo>
                    <a:pt x="188" y="153"/>
                  </a:lnTo>
                  <a:lnTo>
                    <a:pt x="190" y="155"/>
                  </a:lnTo>
                  <a:lnTo>
                    <a:pt x="281" y="192"/>
                  </a:lnTo>
                  <a:lnTo>
                    <a:pt x="283" y="169"/>
                  </a:lnTo>
                  <a:lnTo>
                    <a:pt x="280" y="192"/>
                  </a:lnTo>
                  <a:lnTo>
                    <a:pt x="389" y="248"/>
                  </a:lnTo>
                  <a:lnTo>
                    <a:pt x="390" y="248"/>
                  </a:lnTo>
                  <a:lnTo>
                    <a:pt x="501" y="285"/>
                  </a:lnTo>
                  <a:lnTo>
                    <a:pt x="502" y="285"/>
                  </a:lnTo>
                  <a:lnTo>
                    <a:pt x="642" y="322"/>
                  </a:lnTo>
                  <a:lnTo>
                    <a:pt x="782" y="359"/>
                  </a:lnTo>
                  <a:close/>
                </a:path>
              </a:pathLst>
            </a:custGeom>
            <a:solidFill>
              <a:srgbClr val="000000"/>
            </a:solidFill>
            <a:ln w="9525">
              <a:noFill/>
              <a:round/>
              <a:headEnd/>
              <a:tailEnd/>
            </a:ln>
          </p:spPr>
          <p:txBody>
            <a:bodyPr/>
            <a:lstStyle/>
            <a:p>
              <a:endParaRPr lang="en-US"/>
            </a:p>
          </p:txBody>
        </p:sp>
        <p:sp>
          <p:nvSpPr>
            <p:cNvPr id="28860" name="Freeform 158"/>
            <p:cNvSpPr>
              <a:spLocks/>
            </p:cNvSpPr>
            <p:nvPr/>
          </p:nvSpPr>
          <p:spPr bwMode="auto">
            <a:xfrm>
              <a:off x="4424" y="2279"/>
              <a:ext cx="430" cy="197"/>
            </a:xfrm>
            <a:custGeom>
              <a:avLst/>
              <a:gdLst>
                <a:gd name="T0" fmla="*/ 423 w 430"/>
                <a:gd name="T1" fmla="*/ 2 h 394"/>
                <a:gd name="T2" fmla="*/ 430 w 430"/>
                <a:gd name="T3" fmla="*/ 2 h 394"/>
                <a:gd name="T4" fmla="*/ 361 w 430"/>
                <a:gd name="T5" fmla="*/ 2 h 394"/>
                <a:gd name="T6" fmla="*/ 357 w 430"/>
                <a:gd name="T7" fmla="*/ 2 h 394"/>
                <a:gd name="T8" fmla="*/ 363 w 430"/>
                <a:gd name="T9" fmla="*/ 2 h 394"/>
                <a:gd name="T10" fmla="*/ 303 w 430"/>
                <a:gd name="T11" fmla="*/ 2 h 394"/>
                <a:gd name="T12" fmla="*/ 301 w 430"/>
                <a:gd name="T13" fmla="*/ 2 h 394"/>
                <a:gd name="T14" fmla="*/ 190 w 430"/>
                <a:gd name="T15" fmla="*/ 1 h 394"/>
                <a:gd name="T16" fmla="*/ 186 w 430"/>
                <a:gd name="T17" fmla="*/ 1 h 394"/>
                <a:gd name="T18" fmla="*/ 192 w 430"/>
                <a:gd name="T19" fmla="*/ 1 h 394"/>
                <a:gd name="T20" fmla="*/ 103 w 430"/>
                <a:gd name="T21" fmla="*/ 1 h 394"/>
                <a:gd name="T22" fmla="*/ 13 w 430"/>
                <a:gd name="T23" fmla="*/ 0 h 394"/>
                <a:gd name="T24" fmla="*/ 0 w 430"/>
                <a:gd name="T25" fmla="*/ 1 h 394"/>
                <a:gd name="T26" fmla="*/ 90 w 430"/>
                <a:gd name="T27" fmla="*/ 1 h 394"/>
                <a:gd name="T28" fmla="*/ 180 w 430"/>
                <a:gd name="T29" fmla="*/ 1 h 394"/>
                <a:gd name="T30" fmla="*/ 182 w 430"/>
                <a:gd name="T31" fmla="*/ 1 h 394"/>
                <a:gd name="T32" fmla="*/ 292 w 430"/>
                <a:gd name="T33" fmla="*/ 2 h 394"/>
                <a:gd name="T34" fmla="*/ 297 w 430"/>
                <a:gd name="T35" fmla="*/ 2 h 394"/>
                <a:gd name="T36" fmla="*/ 291 w 430"/>
                <a:gd name="T37" fmla="*/ 2 h 394"/>
                <a:gd name="T38" fmla="*/ 351 w 430"/>
                <a:gd name="T39" fmla="*/ 2 h 394"/>
                <a:gd name="T40" fmla="*/ 353 w 430"/>
                <a:gd name="T41" fmla="*/ 2 h 394"/>
                <a:gd name="T42" fmla="*/ 423 w 430"/>
                <a:gd name="T43" fmla="*/ 2 h 39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30"/>
                <a:gd name="T67" fmla="*/ 0 h 394"/>
                <a:gd name="T68" fmla="*/ 430 w 430"/>
                <a:gd name="T69" fmla="*/ 394 h 39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30" h="394">
                  <a:moveTo>
                    <a:pt x="423" y="394"/>
                  </a:moveTo>
                  <a:lnTo>
                    <a:pt x="430" y="350"/>
                  </a:lnTo>
                  <a:lnTo>
                    <a:pt x="361" y="313"/>
                  </a:lnTo>
                  <a:lnTo>
                    <a:pt x="357" y="334"/>
                  </a:lnTo>
                  <a:lnTo>
                    <a:pt x="363" y="315"/>
                  </a:lnTo>
                  <a:lnTo>
                    <a:pt x="303" y="259"/>
                  </a:lnTo>
                  <a:lnTo>
                    <a:pt x="301" y="257"/>
                  </a:lnTo>
                  <a:lnTo>
                    <a:pt x="190" y="183"/>
                  </a:lnTo>
                  <a:lnTo>
                    <a:pt x="186" y="204"/>
                  </a:lnTo>
                  <a:lnTo>
                    <a:pt x="192" y="185"/>
                  </a:lnTo>
                  <a:lnTo>
                    <a:pt x="103" y="94"/>
                  </a:lnTo>
                  <a:lnTo>
                    <a:pt x="13" y="0"/>
                  </a:lnTo>
                  <a:lnTo>
                    <a:pt x="0" y="41"/>
                  </a:lnTo>
                  <a:lnTo>
                    <a:pt x="90" y="134"/>
                  </a:lnTo>
                  <a:lnTo>
                    <a:pt x="180" y="226"/>
                  </a:lnTo>
                  <a:lnTo>
                    <a:pt x="182" y="226"/>
                  </a:lnTo>
                  <a:lnTo>
                    <a:pt x="292" y="299"/>
                  </a:lnTo>
                  <a:lnTo>
                    <a:pt x="297" y="278"/>
                  </a:lnTo>
                  <a:lnTo>
                    <a:pt x="291" y="299"/>
                  </a:lnTo>
                  <a:lnTo>
                    <a:pt x="351" y="356"/>
                  </a:lnTo>
                  <a:lnTo>
                    <a:pt x="353" y="358"/>
                  </a:lnTo>
                  <a:lnTo>
                    <a:pt x="423" y="394"/>
                  </a:lnTo>
                  <a:close/>
                </a:path>
              </a:pathLst>
            </a:custGeom>
            <a:solidFill>
              <a:srgbClr val="000000"/>
            </a:solidFill>
            <a:ln w="9525">
              <a:noFill/>
              <a:round/>
              <a:headEnd/>
              <a:tailEnd/>
            </a:ln>
          </p:spPr>
          <p:txBody>
            <a:bodyPr/>
            <a:lstStyle/>
            <a:p>
              <a:endParaRPr lang="en-US"/>
            </a:p>
          </p:txBody>
        </p:sp>
        <p:sp>
          <p:nvSpPr>
            <p:cNvPr id="28861" name="Freeform 159"/>
            <p:cNvSpPr>
              <a:spLocks/>
            </p:cNvSpPr>
            <p:nvPr/>
          </p:nvSpPr>
          <p:spPr bwMode="auto">
            <a:xfrm>
              <a:off x="4123" y="2087"/>
              <a:ext cx="315" cy="212"/>
            </a:xfrm>
            <a:custGeom>
              <a:avLst/>
              <a:gdLst>
                <a:gd name="T0" fmla="*/ 301 w 315"/>
                <a:gd name="T1" fmla="*/ 2 h 423"/>
                <a:gd name="T2" fmla="*/ 315 w 315"/>
                <a:gd name="T3" fmla="*/ 2 h 423"/>
                <a:gd name="T4" fmla="*/ 144 w 315"/>
                <a:gd name="T5" fmla="*/ 1 h 423"/>
                <a:gd name="T6" fmla="*/ 137 w 315"/>
                <a:gd name="T7" fmla="*/ 1 h 423"/>
                <a:gd name="T8" fmla="*/ 145 w 315"/>
                <a:gd name="T9" fmla="*/ 1 h 423"/>
                <a:gd name="T10" fmla="*/ 16 w 315"/>
                <a:gd name="T11" fmla="*/ 0 h 423"/>
                <a:gd name="T12" fmla="*/ 0 w 315"/>
                <a:gd name="T13" fmla="*/ 1 h 423"/>
                <a:gd name="T14" fmla="*/ 129 w 315"/>
                <a:gd name="T15" fmla="*/ 1 h 423"/>
                <a:gd name="T16" fmla="*/ 130 w 315"/>
                <a:gd name="T17" fmla="*/ 1 h 423"/>
                <a:gd name="T18" fmla="*/ 301 w 315"/>
                <a:gd name="T19" fmla="*/ 2 h 4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5"/>
                <a:gd name="T31" fmla="*/ 0 h 423"/>
                <a:gd name="T32" fmla="*/ 315 w 315"/>
                <a:gd name="T33" fmla="*/ 423 h 4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5" h="423">
                  <a:moveTo>
                    <a:pt x="301" y="423"/>
                  </a:moveTo>
                  <a:lnTo>
                    <a:pt x="315" y="384"/>
                  </a:lnTo>
                  <a:lnTo>
                    <a:pt x="144" y="182"/>
                  </a:lnTo>
                  <a:lnTo>
                    <a:pt x="137" y="202"/>
                  </a:lnTo>
                  <a:lnTo>
                    <a:pt x="145" y="184"/>
                  </a:lnTo>
                  <a:lnTo>
                    <a:pt x="16" y="0"/>
                  </a:lnTo>
                  <a:lnTo>
                    <a:pt x="0" y="37"/>
                  </a:lnTo>
                  <a:lnTo>
                    <a:pt x="129" y="221"/>
                  </a:lnTo>
                  <a:lnTo>
                    <a:pt x="130" y="221"/>
                  </a:lnTo>
                  <a:lnTo>
                    <a:pt x="301" y="423"/>
                  </a:lnTo>
                  <a:close/>
                </a:path>
              </a:pathLst>
            </a:custGeom>
            <a:solidFill>
              <a:srgbClr val="000000"/>
            </a:solidFill>
            <a:ln w="9525">
              <a:noFill/>
              <a:round/>
              <a:headEnd/>
              <a:tailEnd/>
            </a:ln>
          </p:spPr>
          <p:txBody>
            <a:bodyPr/>
            <a:lstStyle/>
            <a:p>
              <a:endParaRPr lang="en-US"/>
            </a:p>
          </p:txBody>
        </p:sp>
        <p:sp>
          <p:nvSpPr>
            <p:cNvPr id="28862" name="Freeform 160"/>
            <p:cNvSpPr>
              <a:spLocks/>
            </p:cNvSpPr>
            <p:nvPr/>
          </p:nvSpPr>
          <p:spPr bwMode="auto">
            <a:xfrm>
              <a:off x="3941" y="1912"/>
              <a:ext cx="199" cy="192"/>
            </a:xfrm>
            <a:custGeom>
              <a:avLst/>
              <a:gdLst>
                <a:gd name="T0" fmla="*/ 181 w 199"/>
                <a:gd name="T1" fmla="*/ 2 h 384"/>
                <a:gd name="T2" fmla="*/ 199 w 199"/>
                <a:gd name="T3" fmla="*/ 2 h 384"/>
                <a:gd name="T4" fmla="*/ 148 w 199"/>
                <a:gd name="T5" fmla="*/ 2 h 384"/>
                <a:gd name="T6" fmla="*/ 99 w 199"/>
                <a:gd name="T7" fmla="*/ 1 h 384"/>
                <a:gd name="T8" fmla="*/ 89 w 199"/>
                <a:gd name="T9" fmla="*/ 1 h 384"/>
                <a:gd name="T10" fmla="*/ 99 w 199"/>
                <a:gd name="T11" fmla="*/ 1 h 384"/>
                <a:gd name="T12" fmla="*/ 19 w 199"/>
                <a:gd name="T13" fmla="*/ 0 h 384"/>
                <a:gd name="T14" fmla="*/ 0 w 199"/>
                <a:gd name="T15" fmla="*/ 1 h 384"/>
                <a:gd name="T16" fmla="*/ 80 w 199"/>
                <a:gd name="T17" fmla="*/ 1 h 384"/>
                <a:gd name="T18" fmla="*/ 81 w 199"/>
                <a:gd name="T19" fmla="*/ 1 h 384"/>
                <a:gd name="T20" fmla="*/ 130 w 199"/>
                <a:gd name="T21" fmla="*/ 2 h 384"/>
                <a:gd name="T22" fmla="*/ 181 w 199"/>
                <a:gd name="T23" fmla="*/ 2 h 38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99"/>
                <a:gd name="T37" fmla="*/ 0 h 384"/>
                <a:gd name="T38" fmla="*/ 199 w 199"/>
                <a:gd name="T39" fmla="*/ 384 h 38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99" h="384">
                  <a:moveTo>
                    <a:pt x="181" y="384"/>
                  </a:moveTo>
                  <a:lnTo>
                    <a:pt x="199" y="351"/>
                  </a:lnTo>
                  <a:lnTo>
                    <a:pt x="148" y="258"/>
                  </a:lnTo>
                  <a:lnTo>
                    <a:pt x="99" y="167"/>
                  </a:lnTo>
                  <a:lnTo>
                    <a:pt x="89" y="182"/>
                  </a:lnTo>
                  <a:lnTo>
                    <a:pt x="99" y="167"/>
                  </a:lnTo>
                  <a:lnTo>
                    <a:pt x="19" y="0"/>
                  </a:lnTo>
                  <a:lnTo>
                    <a:pt x="0" y="31"/>
                  </a:lnTo>
                  <a:lnTo>
                    <a:pt x="80" y="198"/>
                  </a:lnTo>
                  <a:lnTo>
                    <a:pt x="81" y="200"/>
                  </a:lnTo>
                  <a:lnTo>
                    <a:pt x="130" y="291"/>
                  </a:lnTo>
                  <a:lnTo>
                    <a:pt x="181" y="384"/>
                  </a:lnTo>
                  <a:close/>
                </a:path>
              </a:pathLst>
            </a:custGeom>
            <a:solidFill>
              <a:srgbClr val="000000"/>
            </a:solidFill>
            <a:ln w="9525">
              <a:noFill/>
              <a:round/>
              <a:headEnd/>
              <a:tailEnd/>
            </a:ln>
          </p:spPr>
          <p:txBody>
            <a:bodyPr/>
            <a:lstStyle/>
            <a:p>
              <a:endParaRPr lang="en-US"/>
            </a:p>
          </p:txBody>
        </p:sp>
        <p:sp>
          <p:nvSpPr>
            <p:cNvPr id="28863" name="Freeform 161"/>
            <p:cNvSpPr>
              <a:spLocks/>
            </p:cNvSpPr>
            <p:nvPr/>
          </p:nvSpPr>
          <p:spPr bwMode="auto">
            <a:xfrm>
              <a:off x="3820" y="1774"/>
              <a:ext cx="140" cy="154"/>
            </a:xfrm>
            <a:custGeom>
              <a:avLst/>
              <a:gdLst>
                <a:gd name="T0" fmla="*/ 121 w 140"/>
                <a:gd name="T1" fmla="*/ 2 h 307"/>
                <a:gd name="T2" fmla="*/ 140 w 140"/>
                <a:gd name="T3" fmla="*/ 2 h 307"/>
                <a:gd name="T4" fmla="*/ 69 w 140"/>
                <a:gd name="T5" fmla="*/ 1 h 307"/>
                <a:gd name="T6" fmla="*/ 60 w 140"/>
                <a:gd name="T7" fmla="*/ 1 h 307"/>
                <a:gd name="T8" fmla="*/ 71 w 140"/>
                <a:gd name="T9" fmla="*/ 1 h 307"/>
                <a:gd name="T10" fmla="*/ 20 w 140"/>
                <a:gd name="T11" fmla="*/ 0 h 307"/>
                <a:gd name="T12" fmla="*/ 0 w 140"/>
                <a:gd name="T13" fmla="*/ 1 h 307"/>
                <a:gd name="T14" fmla="*/ 51 w 140"/>
                <a:gd name="T15" fmla="*/ 1 h 307"/>
                <a:gd name="T16" fmla="*/ 51 w 140"/>
                <a:gd name="T17" fmla="*/ 1 h 307"/>
                <a:gd name="T18" fmla="*/ 121 w 140"/>
                <a:gd name="T19" fmla="*/ 2 h 3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0"/>
                <a:gd name="T31" fmla="*/ 0 h 307"/>
                <a:gd name="T32" fmla="*/ 140 w 140"/>
                <a:gd name="T33" fmla="*/ 307 h 3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0" h="307">
                  <a:moveTo>
                    <a:pt x="121" y="307"/>
                  </a:moveTo>
                  <a:lnTo>
                    <a:pt x="140" y="276"/>
                  </a:lnTo>
                  <a:lnTo>
                    <a:pt x="69" y="128"/>
                  </a:lnTo>
                  <a:lnTo>
                    <a:pt x="60" y="144"/>
                  </a:lnTo>
                  <a:lnTo>
                    <a:pt x="71" y="130"/>
                  </a:lnTo>
                  <a:lnTo>
                    <a:pt x="20" y="0"/>
                  </a:lnTo>
                  <a:lnTo>
                    <a:pt x="0" y="27"/>
                  </a:lnTo>
                  <a:lnTo>
                    <a:pt x="51" y="157"/>
                  </a:lnTo>
                  <a:lnTo>
                    <a:pt x="51" y="159"/>
                  </a:lnTo>
                  <a:lnTo>
                    <a:pt x="121" y="307"/>
                  </a:lnTo>
                  <a:close/>
                </a:path>
              </a:pathLst>
            </a:custGeom>
            <a:solidFill>
              <a:srgbClr val="000000"/>
            </a:solidFill>
            <a:ln w="9525">
              <a:noFill/>
              <a:round/>
              <a:headEnd/>
              <a:tailEnd/>
            </a:ln>
          </p:spPr>
          <p:txBody>
            <a:bodyPr/>
            <a:lstStyle/>
            <a:p>
              <a:endParaRPr lang="en-US"/>
            </a:p>
          </p:txBody>
        </p:sp>
        <p:sp>
          <p:nvSpPr>
            <p:cNvPr id="28864" name="Freeform 162"/>
            <p:cNvSpPr>
              <a:spLocks/>
            </p:cNvSpPr>
            <p:nvPr/>
          </p:nvSpPr>
          <p:spPr bwMode="auto">
            <a:xfrm>
              <a:off x="3730" y="1656"/>
              <a:ext cx="110" cy="132"/>
            </a:xfrm>
            <a:custGeom>
              <a:avLst/>
              <a:gdLst>
                <a:gd name="T0" fmla="*/ 90 w 110"/>
                <a:gd name="T1" fmla="*/ 2 h 264"/>
                <a:gd name="T2" fmla="*/ 110 w 110"/>
                <a:gd name="T3" fmla="*/ 1 h 264"/>
                <a:gd name="T4" fmla="*/ 61 w 110"/>
                <a:gd name="T5" fmla="*/ 1 h 264"/>
                <a:gd name="T6" fmla="*/ 50 w 110"/>
                <a:gd name="T7" fmla="*/ 1 h 264"/>
                <a:gd name="T8" fmla="*/ 61 w 110"/>
                <a:gd name="T9" fmla="*/ 1 h 264"/>
                <a:gd name="T10" fmla="*/ 21 w 110"/>
                <a:gd name="T11" fmla="*/ 0 h 264"/>
                <a:gd name="T12" fmla="*/ 0 w 110"/>
                <a:gd name="T13" fmla="*/ 1 h 264"/>
                <a:gd name="T14" fmla="*/ 40 w 110"/>
                <a:gd name="T15" fmla="*/ 1 h 264"/>
                <a:gd name="T16" fmla="*/ 41 w 110"/>
                <a:gd name="T17" fmla="*/ 1 h 264"/>
                <a:gd name="T18" fmla="*/ 90 w 110"/>
                <a:gd name="T19" fmla="*/ 2 h 2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0"/>
                <a:gd name="T31" fmla="*/ 0 h 264"/>
                <a:gd name="T32" fmla="*/ 110 w 110"/>
                <a:gd name="T33" fmla="*/ 264 h 26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0" h="264">
                  <a:moveTo>
                    <a:pt x="90" y="264"/>
                  </a:moveTo>
                  <a:lnTo>
                    <a:pt x="110" y="237"/>
                  </a:lnTo>
                  <a:lnTo>
                    <a:pt x="61" y="109"/>
                  </a:lnTo>
                  <a:lnTo>
                    <a:pt x="50" y="122"/>
                  </a:lnTo>
                  <a:lnTo>
                    <a:pt x="61" y="111"/>
                  </a:lnTo>
                  <a:lnTo>
                    <a:pt x="21" y="0"/>
                  </a:lnTo>
                  <a:lnTo>
                    <a:pt x="0" y="25"/>
                  </a:lnTo>
                  <a:lnTo>
                    <a:pt x="40" y="136"/>
                  </a:lnTo>
                  <a:lnTo>
                    <a:pt x="41" y="136"/>
                  </a:lnTo>
                  <a:lnTo>
                    <a:pt x="90" y="264"/>
                  </a:lnTo>
                  <a:close/>
                </a:path>
              </a:pathLst>
            </a:custGeom>
            <a:solidFill>
              <a:srgbClr val="000000"/>
            </a:solidFill>
            <a:ln w="9525">
              <a:noFill/>
              <a:round/>
              <a:headEnd/>
              <a:tailEnd/>
            </a:ln>
          </p:spPr>
          <p:txBody>
            <a:bodyPr/>
            <a:lstStyle/>
            <a:p>
              <a:endParaRPr lang="en-US"/>
            </a:p>
          </p:txBody>
        </p:sp>
        <p:sp>
          <p:nvSpPr>
            <p:cNvPr id="28865" name="Freeform 163"/>
            <p:cNvSpPr>
              <a:spLocks/>
            </p:cNvSpPr>
            <p:nvPr/>
          </p:nvSpPr>
          <p:spPr bwMode="auto">
            <a:xfrm>
              <a:off x="4846" y="2297"/>
              <a:ext cx="787" cy="226"/>
            </a:xfrm>
            <a:custGeom>
              <a:avLst/>
              <a:gdLst>
                <a:gd name="T0" fmla="*/ 784 w 787"/>
                <a:gd name="T1" fmla="*/ 1 h 453"/>
                <a:gd name="T2" fmla="*/ 787 w 787"/>
                <a:gd name="T3" fmla="*/ 1 h 453"/>
                <a:gd name="T4" fmla="*/ 647 w 787"/>
                <a:gd name="T5" fmla="*/ 1 h 453"/>
                <a:gd name="T6" fmla="*/ 645 w 787"/>
                <a:gd name="T7" fmla="*/ 1 h 453"/>
                <a:gd name="T8" fmla="*/ 648 w 787"/>
                <a:gd name="T9" fmla="*/ 1 h 453"/>
                <a:gd name="T10" fmla="*/ 508 w 787"/>
                <a:gd name="T11" fmla="*/ 1 h 453"/>
                <a:gd name="T12" fmla="*/ 505 w 787"/>
                <a:gd name="T13" fmla="*/ 1 h 453"/>
                <a:gd name="T14" fmla="*/ 508 w 787"/>
                <a:gd name="T15" fmla="*/ 1 h 453"/>
                <a:gd name="T16" fmla="*/ 388 w 787"/>
                <a:gd name="T17" fmla="*/ 1 h 453"/>
                <a:gd name="T18" fmla="*/ 385 w 787"/>
                <a:gd name="T19" fmla="*/ 1 h 453"/>
                <a:gd name="T20" fmla="*/ 389 w 787"/>
                <a:gd name="T21" fmla="*/ 1 h 453"/>
                <a:gd name="T22" fmla="*/ 289 w 787"/>
                <a:gd name="T23" fmla="*/ 0 h 453"/>
                <a:gd name="T24" fmla="*/ 285 w 787"/>
                <a:gd name="T25" fmla="*/ 0 h 453"/>
                <a:gd name="T26" fmla="*/ 290 w 787"/>
                <a:gd name="T27" fmla="*/ 0 h 453"/>
                <a:gd name="T28" fmla="*/ 200 w 787"/>
                <a:gd name="T29" fmla="*/ 0 h 453"/>
                <a:gd name="T30" fmla="*/ 200 w 787"/>
                <a:gd name="T31" fmla="*/ 0 h 453"/>
                <a:gd name="T32" fmla="*/ 120 w 787"/>
                <a:gd name="T33" fmla="*/ 0 h 453"/>
                <a:gd name="T34" fmla="*/ 119 w 787"/>
                <a:gd name="T35" fmla="*/ 0 h 453"/>
                <a:gd name="T36" fmla="*/ 59 w 787"/>
                <a:gd name="T37" fmla="*/ 0 h 453"/>
                <a:gd name="T38" fmla="*/ 54 w 787"/>
                <a:gd name="T39" fmla="*/ 0 h 453"/>
                <a:gd name="T40" fmla="*/ 60 w 787"/>
                <a:gd name="T41" fmla="*/ 0 h 453"/>
                <a:gd name="T42" fmla="*/ 9 w 787"/>
                <a:gd name="T43" fmla="*/ 0 h 453"/>
                <a:gd name="T44" fmla="*/ 0 w 787"/>
                <a:gd name="T45" fmla="*/ 0 h 453"/>
                <a:gd name="T46" fmla="*/ 50 w 787"/>
                <a:gd name="T47" fmla="*/ 0 h 453"/>
                <a:gd name="T48" fmla="*/ 50 w 787"/>
                <a:gd name="T49" fmla="*/ 0 h 453"/>
                <a:gd name="T50" fmla="*/ 110 w 787"/>
                <a:gd name="T51" fmla="*/ 0 h 453"/>
                <a:gd name="T52" fmla="*/ 114 w 787"/>
                <a:gd name="T53" fmla="*/ 0 h 453"/>
                <a:gd name="T54" fmla="*/ 110 w 787"/>
                <a:gd name="T55" fmla="*/ 0 h 453"/>
                <a:gd name="T56" fmla="*/ 190 w 787"/>
                <a:gd name="T57" fmla="*/ 0 h 453"/>
                <a:gd name="T58" fmla="*/ 194 w 787"/>
                <a:gd name="T59" fmla="*/ 0 h 453"/>
                <a:gd name="T60" fmla="*/ 189 w 787"/>
                <a:gd name="T61" fmla="*/ 0 h 453"/>
                <a:gd name="T62" fmla="*/ 280 w 787"/>
                <a:gd name="T63" fmla="*/ 0 h 453"/>
                <a:gd name="T64" fmla="*/ 282 w 787"/>
                <a:gd name="T65" fmla="*/ 0 h 453"/>
                <a:gd name="T66" fmla="*/ 382 w 787"/>
                <a:gd name="T67" fmla="*/ 1 h 453"/>
                <a:gd name="T68" fmla="*/ 382 w 787"/>
                <a:gd name="T69" fmla="*/ 1 h 453"/>
                <a:gd name="T70" fmla="*/ 502 w 787"/>
                <a:gd name="T71" fmla="*/ 1 h 453"/>
                <a:gd name="T72" fmla="*/ 503 w 787"/>
                <a:gd name="T73" fmla="*/ 1 h 453"/>
                <a:gd name="T74" fmla="*/ 643 w 787"/>
                <a:gd name="T75" fmla="*/ 1 h 453"/>
                <a:gd name="T76" fmla="*/ 644 w 787"/>
                <a:gd name="T77" fmla="*/ 1 h 453"/>
                <a:gd name="T78" fmla="*/ 784 w 787"/>
                <a:gd name="T79" fmla="*/ 1 h 45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87"/>
                <a:gd name="T121" fmla="*/ 0 h 453"/>
                <a:gd name="T122" fmla="*/ 787 w 787"/>
                <a:gd name="T123" fmla="*/ 453 h 45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87" h="453">
                  <a:moveTo>
                    <a:pt x="784" y="453"/>
                  </a:moveTo>
                  <a:lnTo>
                    <a:pt x="787" y="408"/>
                  </a:lnTo>
                  <a:lnTo>
                    <a:pt x="647" y="371"/>
                  </a:lnTo>
                  <a:lnTo>
                    <a:pt x="645" y="392"/>
                  </a:lnTo>
                  <a:lnTo>
                    <a:pt x="648" y="371"/>
                  </a:lnTo>
                  <a:lnTo>
                    <a:pt x="508" y="315"/>
                  </a:lnTo>
                  <a:lnTo>
                    <a:pt x="505" y="336"/>
                  </a:lnTo>
                  <a:lnTo>
                    <a:pt x="508" y="315"/>
                  </a:lnTo>
                  <a:lnTo>
                    <a:pt x="388" y="260"/>
                  </a:lnTo>
                  <a:lnTo>
                    <a:pt x="385" y="282"/>
                  </a:lnTo>
                  <a:lnTo>
                    <a:pt x="389" y="260"/>
                  </a:lnTo>
                  <a:lnTo>
                    <a:pt x="289" y="204"/>
                  </a:lnTo>
                  <a:lnTo>
                    <a:pt x="285" y="225"/>
                  </a:lnTo>
                  <a:lnTo>
                    <a:pt x="290" y="204"/>
                  </a:lnTo>
                  <a:lnTo>
                    <a:pt x="200" y="130"/>
                  </a:lnTo>
                  <a:lnTo>
                    <a:pt x="120" y="74"/>
                  </a:lnTo>
                  <a:lnTo>
                    <a:pt x="119" y="74"/>
                  </a:lnTo>
                  <a:lnTo>
                    <a:pt x="59" y="37"/>
                  </a:lnTo>
                  <a:lnTo>
                    <a:pt x="54" y="59"/>
                  </a:lnTo>
                  <a:lnTo>
                    <a:pt x="60" y="37"/>
                  </a:lnTo>
                  <a:lnTo>
                    <a:pt x="9" y="0"/>
                  </a:lnTo>
                  <a:lnTo>
                    <a:pt x="0" y="43"/>
                  </a:lnTo>
                  <a:lnTo>
                    <a:pt x="50" y="80"/>
                  </a:lnTo>
                  <a:lnTo>
                    <a:pt x="110" y="117"/>
                  </a:lnTo>
                  <a:lnTo>
                    <a:pt x="114" y="95"/>
                  </a:lnTo>
                  <a:lnTo>
                    <a:pt x="110" y="117"/>
                  </a:lnTo>
                  <a:lnTo>
                    <a:pt x="190" y="173"/>
                  </a:lnTo>
                  <a:lnTo>
                    <a:pt x="194" y="152"/>
                  </a:lnTo>
                  <a:lnTo>
                    <a:pt x="189" y="173"/>
                  </a:lnTo>
                  <a:lnTo>
                    <a:pt x="280" y="247"/>
                  </a:lnTo>
                  <a:lnTo>
                    <a:pt x="282" y="249"/>
                  </a:lnTo>
                  <a:lnTo>
                    <a:pt x="382" y="305"/>
                  </a:lnTo>
                  <a:lnTo>
                    <a:pt x="502" y="359"/>
                  </a:lnTo>
                  <a:lnTo>
                    <a:pt x="503" y="359"/>
                  </a:lnTo>
                  <a:lnTo>
                    <a:pt x="643" y="416"/>
                  </a:lnTo>
                  <a:lnTo>
                    <a:pt x="644" y="416"/>
                  </a:lnTo>
                  <a:lnTo>
                    <a:pt x="784" y="453"/>
                  </a:lnTo>
                  <a:close/>
                </a:path>
              </a:pathLst>
            </a:custGeom>
            <a:solidFill>
              <a:srgbClr val="000000"/>
            </a:solidFill>
            <a:ln w="9525">
              <a:noFill/>
              <a:round/>
              <a:headEnd/>
              <a:tailEnd/>
            </a:ln>
          </p:spPr>
          <p:txBody>
            <a:bodyPr/>
            <a:lstStyle/>
            <a:p>
              <a:endParaRPr lang="en-US"/>
            </a:p>
          </p:txBody>
        </p:sp>
        <p:sp>
          <p:nvSpPr>
            <p:cNvPr id="28866" name="Freeform 164"/>
            <p:cNvSpPr>
              <a:spLocks/>
            </p:cNvSpPr>
            <p:nvPr/>
          </p:nvSpPr>
          <p:spPr bwMode="auto">
            <a:xfrm>
              <a:off x="4424" y="2095"/>
              <a:ext cx="431" cy="223"/>
            </a:xfrm>
            <a:custGeom>
              <a:avLst/>
              <a:gdLst>
                <a:gd name="T0" fmla="*/ 421 w 431"/>
                <a:gd name="T1" fmla="*/ 2 h 446"/>
                <a:gd name="T2" fmla="*/ 431 w 431"/>
                <a:gd name="T3" fmla="*/ 2 h 446"/>
                <a:gd name="T4" fmla="*/ 362 w 431"/>
                <a:gd name="T5" fmla="*/ 2 h 446"/>
                <a:gd name="T6" fmla="*/ 361 w 431"/>
                <a:gd name="T7" fmla="*/ 2 h 446"/>
                <a:gd name="T8" fmla="*/ 301 w 431"/>
                <a:gd name="T9" fmla="*/ 2 h 446"/>
                <a:gd name="T10" fmla="*/ 297 w 431"/>
                <a:gd name="T11" fmla="*/ 2 h 446"/>
                <a:gd name="T12" fmla="*/ 303 w 431"/>
                <a:gd name="T13" fmla="*/ 2 h 446"/>
                <a:gd name="T14" fmla="*/ 192 w 431"/>
                <a:gd name="T15" fmla="*/ 1 h 446"/>
                <a:gd name="T16" fmla="*/ 186 w 431"/>
                <a:gd name="T17" fmla="*/ 1 h 446"/>
                <a:gd name="T18" fmla="*/ 192 w 431"/>
                <a:gd name="T19" fmla="*/ 1 h 446"/>
                <a:gd name="T20" fmla="*/ 103 w 431"/>
                <a:gd name="T21" fmla="*/ 1 h 446"/>
                <a:gd name="T22" fmla="*/ 97 w 431"/>
                <a:gd name="T23" fmla="*/ 1 h 446"/>
                <a:gd name="T24" fmla="*/ 104 w 431"/>
                <a:gd name="T25" fmla="*/ 1 h 446"/>
                <a:gd name="T26" fmla="*/ 14 w 431"/>
                <a:gd name="T27" fmla="*/ 0 h 446"/>
                <a:gd name="T28" fmla="*/ 0 w 431"/>
                <a:gd name="T29" fmla="*/ 1 h 446"/>
                <a:gd name="T30" fmla="*/ 90 w 431"/>
                <a:gd name="T31" fmla="*/ 1 h 446"/>
                <a:gd name="T32" fmla="*/ 90 w 431"/>
                <a:gd name="T33" fmla="*/ 1 h 446"/>
                <a:gd name="T34" fmla="*/ 180 w 431"/>
                <a:gd name="T35" fmla="*/ 1 h 446"/>
                <a:gd name="T36" fmla="*/ 181 w 431"/>
                <a:gd name="T37" fmla="*/ 1 h 446"/>
                <a:gd name="T38" fmla="*/ 291 w 431"/>
                <a:gd name="T39" fmla="*/ 2 h 446"/>
                <a:gd name="T40" fmla="*/ 292 w 431"/>
                <a:gd name="T41" fmla="*/ 2 h 446"/>
                <a:gd name="T42" fmla="*/ 352 w 431"/>
                <a:gd name="T43" fmla="*/ 2 h 446"/>
                <a:gd name="T44" fmla="*/ 357 w 431"/>
                <a:gd name="T45" fmla="*/ 2 h 446"/>
                <a:gd name="T46" fmla="*/ 351 w 431"/>
                <a:gd name="T47" fmla="*/ 2 h 446"/>
                <a:gd name="T48" fmla="*/ 421 w 431"/>
                <a:gd name="T49" fmla="*/ 2 h 44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31"/>
                <a:gd name="T76" fmla="*/ 0 h 446"/>
                <a:gd name="T77" fmla="*/ 431 w 431"/>
                <a:gd name="T78" fmla="*/ 446 h 44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31" h="446">
                  <a:moveTo>
                    <a:pt x="421" y="446"/>
                  </a:moveTo>
                  <a:lnTo>
                    <a:pt x="431" y="403"/>
                  </a:lnTo>
                  <a:lnTo>
                    <a:pt x="362" y="349"/>
                  </a:lnTo>
                  <a:lnTo>
                    <a:pt x="361" y="349"/>
                  </a:lnTo>
                  <a:lnTo>
                    <a:pt x="301" y="312"/>
                  </a:lnTo>
                  <a:lnTo>
                    <a:pt x="297" y="333"/>
                  </a:lnTo>
                  <a:lnTo>
                    <a:pt x="303" y="314"/>
                  </a:lnTo>
                  <a:lnTo>
                    <a:pt x="192" y="203"/>
                  </a:lnTo>
                  <a:lnTo>
                    <a:pt x="186" y="223"/>
                  </a:lnTo>
                  <a:lnTo>
                    <a:pt x="192" y="203"/>
                  </a:lnTo>
                  <a:lnTo>
                    <a:pt x="103" y="110"/>
                  </a:lnTo>
                  <a:lnTo>
                    <a:pt x="97" y="130"/>
                  </a:lnTo>
                  <a:lnTo>
                    <a:pt x="104" y="110"/>
                  </a:lnTo>
                  <a:lnTo>
                    <a:pt x="14" y="0"/>
                  </a:lnTo>
                  <a:lnTo>
                    <a:pt x="0" y="38"/>
                  </a:lnTo>
                  <a:lnTo>
                    <a:pt x="90" y="149"/>
                  </a:lnTo>
                  <a:lnTo>
                    <a:pt x="90" y="151"/>
                  </a:lnTo>
                  <a:lnTo>
                    <a:pt x="180" y="244"/>
                  </a:lnTo>
                  <a:lnTo>
                    <a:pt x="181" y="244"/>
                  </a:lnTo>
                  <a:lnTo>
                    <a:pt x="291" y="355"/>
                  </a:lnTo>
                  <a:lnTo>
                    <a:pt x="292" y="355"/>
                  </a:lnTo>
                  <a:lnTo>
                    <a:pt x="352" y="392"/>
                  </a:lnTo>
                  <a:lnTo>
                    <a:pt x="357" y="370"/>
                  </a:lnTo>
                  <a:lnTo>
                    <a:pt x="351" y="392"/>
                  </a:lnTo>
                  <a:lnTo>
                    <a:pt x="421" y="446"/>
                  </a:lnTo>
                  <a:close/>
                </a:path>
              </a:pathLst>
            </a:custGeom>
            <a:solidFill>
              <a:srgbClr val="000000"/>
            </a:solidFill>
            <a:ln w="9525">
              <a:noFill/>
              <a:round/>
              <a:headEnd/>
              <a:tailEnd/>
            </a:ln>
          </p:spPr>
          <p:txBody>
            <a:bodyPr/>
            <a:lstStyle/>
            <a:p>
              <a:endParaRPr lang="en-US"/>
            </a:p>
          </p:txBody>
        </p:sp>
        <p:sp>
          <p:nvSpPr>
            <p:cNvPr id="28867" name="Freeform 165"/>
            <p:cNvSpPr>
              <a:spLocks/>
            </p:cNvSpPr>
            <p:nvPr/>
          </p:nvSpPr>
          <p:spPr bwMode="auto">
            <a:xfrm>
              <a:off x="4122" y="1857"/>
              <a:ext cx="316" cy="257"/>
            </a:xfrm>
            <a:custGeom>
              <a:avLst/>
              <a:gdLst>
                <a:gd name="T0" fmla="*/ 302 w 316"/>
                <a:gd name="T1" fmla="*/ 3 h 514"/>
                <a:gd name="T2" fmla="*/ 316 w 316"/>
                <a:gd name="T3" fmla="*/ 2 h 514"/>
                <a:gd name="T4" fmla="*/ 225 w 316"/>
                <a:gd name="T5" fmla="*/ 2 h 514"/>
                <a:gd name="T6" fmla="*/ 218 w 316"/>
                <a:gd name="T7" fmla="*/ 2 h 514"/>
                <a:gd name="T8" fmla="*/ 226 w 316"/>
                <a:gd name="T9" fmla="*/ 2 h 514"/>
                <a:gd name="T10" fmla="*/ 146 w 316"/>
                <a:gd name="T11" fmla="*/ 1 h 514"/>
                <a:gd name="T12" fmla="*/ 138 w 316"/>
                <a:gd name="T13" fmla="*/ 1 h 514"/>
                <a:gd name="T14" fmla="*/ 147 w 316"/>
                <a:gd name="T15" fmla="*/ 1 h 514"/>
                <a:gd name="T16" fmla="*/ 78 w 316"/>
                <a:gd name="T17" fmla="*/ 1 h 514"/>
                <a:gd name="T18" fmla="*/ 18 w 316"/>
                <a:gd name="T19" fmla="*/ 0 h 514"/>
                <a:gd name="T20" fmla="*/ 0 w 316"/>
                <a:gd name="T21" fmla="*/ 1 h 514"/>
                <a:gd name="T22" fmla="*/ 60 w 316"/>
                <a:gd name="T23" fmla="*/ 1 h 514"/>
                <a:gd name="T24" fmla="*/ 129 w 316"/>
                <a:gd name="T25" fmla="*/ 2 h 514"/>
                <a:gd name="T26" fmla="*/ 129 w 316"/>
                <a:gd name="T27" fmla="*/ 2 h 514"/>
                <a:gd name="T28" fmla="*/ 209 w 316"/>
                <a:gd name="T29" fmla="*/ 2 h 514"/>
                <a:gd name="T30" fmla="*/ 211 w 316"/>
                <a:gd name="T31" fmla="*/ 2 h 514"/>
                <a:gd name="T32" fmla="*/ 302 w 316"/>
                <a:gd name="T33" fmla="*/ 3 h 5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16"/>
                <a:gd name="T52" fmla="*/ 0 h 514"/>
                <a:gd name="T53" fmla="*/ 316 w 316"/>
                <a:gd name="T54" fmla="*/ 514 h 5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16" h="514">
                  <a:moveTo>
                    <a:pt x="302" y="514"/>
                  </a:moveTo>
                  <a:lnTo>
                    <a:pt x="316" y="476"/>
                  </a:lnTo>
                  <a:lnTo>
                    <a:pt x="225" y="365"/>
                  </a:lnTo>
                  <a:lnTo>
                    <a:pt x="218" y="384"/>
                  </a:lnTo>
                  <a:lnTo>
                    <a:pt x="226" y="367"/>
                  </a:lnTo>
                  <a:lnTo>
                    <a:pt x="146" y="239"/>
                  </a:lnTo>
                  <a:lnTo>
                    <a:pt x="138" y="256"/>
                  </a:lnTo>
                  <a:lnTo>
                    <a:pt x="147" y="241"/>
                  </a:lnTo>
                  <a:lnTo>
                    <a:pt x="78" y="111"/>
                  </a:lnTo>
                  <a:lnTo>
                    <a:pt x="18" y="0"/>
                  </a:lnTo>
                  <a:lnTo>
                    <a:pt x="0" y="33"/>
                  </a:lnTo>
                  <a:lnTo>
                    <a:pt x="60" y="144"/>
                  </a:lnTo>
                  <a:lnTo>
                    <a:pt x="129" y="274"/>
                  </a:lnTo>
                  <a:lnTo>
                    <a:pt x="209" y="402"/>
                  </a:lnTo>
                  <a:lnTo>
                    <a:pt x="211" y="404"/>
                  </a:lnTo>
                  <a:lnTo>
                    <a:pt x="302" y="514"/>
                  </a:lnTo>
                  <a:close/>
                </a:path>
              </a:pathLst>
            </a:custGeom>
            <a:solidFill>
              <a:srgbClr val="000000"/>
            </a:solidFill>
            <a:ln w="9525">
              <a:noFill/>
              <a:round/>
              <a:headEnd/>
              <a:tailEnd/>
            </a:ln>
          </p:spPr>
          <p:txBody>
            <a:bodyPr/>
            <a:lstStyle/>
            <a:p>
              <a:endParaRPr lang="en-US"/>
            </a:p>
          </p:txBody>
        </p:sp>
        <p:sp>
          <p:nvSpPr>
            <p:cNvPr id="28868" name="Freeform 166"/>
            <p:cNvSpPr>
              <a:spLocks/>
            </p:cNvSpPr>
            <p:nvPr/>
          </p:nvSpPr>
          <p:spPr bwMode="auto">
            <a:xfrm>
              <a:off x="3941" y="1673"/>
              <a:ext cx="199" cy="200"/>
            </a:xfrm>
            <a:custGeom>
              <a:avLst/>
              <a:gdLst>
                <a:gd name="T0" fmla="*/ 181 w 199"/>
                <a:gd name="T1" fmla="*/ 1 h 402"/>
                <a:gd name="T2" fmla="*/ 199 w 199"/>
                <a:gd name="T3" fmla="*/ 1 h 402"/>
                <a:gd name="T4" fmla="*/ 148 w 199"/>
                <a:gd name="T5" fmla="*/ 1 h 402"/>
                <a:gd name="T6" fmla="*/ 139 w 199"/>
                <a:gd name="T7" fmla="*/ 1 h 402"/>
                <a:gd name="T8" fmla="*/ 148 w 199"/>
                <a:gd name="T9" fmla="*/ 1 h 402"/>
                <a:gd name="T10" fmla="*/ 99 w 199"/>
                <a:gd name="T11" fmla="*/ 0 h 402"/>
                <a:gd name="T12" fmla="*/ 99 w 199"/>
                <a:gd name="T13" fmla="*/ 0 h 402"/>
                <a:gd name="T14" fmla="*/ 19 w 199"/>
                <a:gd name="T15" fmla="*/ 0 h 402"/>
                <a:gd name="T16" fmla="*/ 0 w 199"/>
                <a:gd name="T17" fmla="*/ 0 h 402"/>
                <a:gd name="T18" fmla="*/ 80 w 199"/>
                <a:gd name="T19" fmla="*/ 0 h 402"/>
                <a:gd name="T20" fmla="*/ 89 w 199"/>
                <a:gd name="T21" fmla="*/ 0 h 402"/>
                <a:gd name="T22" fmla="*/ 80 w 199"/>
                <a:gd name="T23" fmla="*/ 0 h 402"/>
                <a:gd name="T24" fmla="*/ 129 w 199"/>
                <a:gd name="T25" fmla="*/ 1 h 402"/>
                <a:gd name="T26" fmla="*/ 130 w 199"/>
                <a:gd name="T27" fmla="*/ 1 h 402"/>
                <a:gd name="T28" fmla="*/ 181 w 199"/>
                <a:gd name="T29" fmla="*/ 1 h 40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9"/>
                <a:gd name="T46" fmla="*/ 0 h 402"/>
                <a:gd name="T47" fmla="*/ 199 w 199"/>
                <a:gd name="T48" fmla="*/ 402 h 40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9" h="402">
                  <a:moveTo>
                    <a:pt x="181" y="402"/>
                  </a:moveTo>
                  <a:lnTo>
                    <a:pt x="199" y="369"/>
                  </a:lnTo>
                  <a:lnTo>
                    <a:pt x="148" y="276"/>
                  </a:lnTo>
                  <a:lnTo>
                    <a:pt x="139" y="291"/>
                  </a:lnTo>
                  <a:lnTo>
                    <a:pt x="148" y="278"/>
                  </a:lnTo>
                  <a:lnTo>
                    <a:pt x="99" y="167"/>
                  </a:lnTo>
                  <a:lnTo>
                    <a:pt x="99" y="165"/>
                  </a:lnTo>
                  <a:lnTo>
                    <a:pt x="19" y="0"/>
                  </a:lnTo>
                  <a:lnTo>
                    <a:pt x="0" y="31"/>
                  </a:lnTo>
                  <a:lnTo>
                    <a:pt x="80" y="196"/>
                  </a:lnTo>
                  <a:lnTo>
                    <a:pt x="89" y="181"/>
                  </a:lnTo>
                  <a:lnTo>
                    <a:pt x="80" y="196"/>
                  </a:lnTo>
                  <a:lnTo>
                    <a:pt x="129" y="307"/>
                  </a:lnTo>
                  <a:lnTo>
                    <a:pt x="130" y="309"/>
                  </a:lnTo>
                  <a:lnTo>
                    <a:pt x="181" y="402"/>
                  </a:lnTo>
                  <a:close/>
                </a:path>
              </a:pathLst>
            </a:custGeom>
            <a:solidFill>
              <a:srgbClr val="000000"/>
            </a:solidFill>
            <a:ln w="9525">
              <a:noFill/>
              <a:round/>
              <a:headEnd/>
              <a:tailEnd/>
            </a:ln>
          </p:spPr>
          <p:txBody>
            <a:bodyPr/>
            <a:lstStyle/>
            <a:p>
              <a:endParaRPr lang="en-US"/>
            </a:p>
          </p:txBody>
        </p:sp>
        <p:sp>
          <p:nvSpPr>
            <p:cNvPr id="28869" name="Freeform 167"/>
            <p:cNvSpPr>
              <a:spLocks/>
            </p:cNvSpPr>
            <p:nvPr/>
          </p:nvSpPr>
          <p:spPr bwMode="auto">
            <a:xfrm>
              <a:off x="3819" y="1517"/>
              <a:ext cx="142" cy="171"/>
            </a:xfrm>
            <a:custGeom>
              <a:avLst/>
              <a:gdLst>
                <a:gd name="T0" fmla="*/ 122 w 142"/>
                <a:gd name="T1" fmla="*/ 2 h 341"/>
                <a:gd name="T2" fmla="*/ 142 w 142"/>
                <a:gd name="T3" fmla="*/ 2 h 341"/>
                <a:gd name="T4" fmla="*/ 72 w 142"/>
                <a:gd name="T5" fmla="*/ 1 h 341"/>
                <a:gd name="T6" fmla="*/ 61 w 142"/>
                <a:gd name="T7" fmla="*/ 1 h 341"/>
                <a:gd name="T8" fmla="*/ 72 w 142"/>
                <a:gd name="T9" fmla="*/ 1 h 341"/>
                <a:gd name="T10" fmla="*/ 21 w 142"/>
                <a:gd name="T11" fmla="*/ 0 h 341"/>
                <a:gd name="T12" fmla="*/ 0 w 142"/>
                <a:gd name="T13" fmla="*/ 1 h 341"/>
                <a:gd name="T14" fmla="*/ 50 w 142"/>
                <a:gd name="T15" fmla="*/ 1 h 341"/>
                <a:gd name="T16" fmla="*/ 52 w 142"/>
                <a:gd name="T17" fmla="*/ 1 h 341"/>
                <a:gd name="T18" fmla="*/ 122 w 142"/>
                <a:gd name="T19" fmla="*/ 2 h 3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2"/>
                <a:gd name="T31" fmla="*/ 0 h 341"/>
                <a:gd name="T32" fmla="*/ 142 w 142"/>
                <a:gd name="T33" fmla="*/ 341 h 34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2" h="341">
                  <a:moveTo>
                    <a:pt x="122" y="341"/>
                  </a:moveTo>
                  <a:lnTo>
                    <a:pt x="142" y="312"/>
                  </a:lnTo>
                  <a:lnTo>
                    <a:pt x="72" y="145"/>
                  </a:lnTo>
                  <a:lnTo>
                    <a:pt x="61" y="159"/>
                  </a:lnTo>
                  <a:lnTo>
                    <a:pt x="72" y="147"/>
                  </a:lnTo>
                  <a:lnTo>
                    <a:pt x="21" y="0"/>
                  </a:lnTo>
                  <a:lnTo>
                    <a:pt x="0" y="25"/>
                  </a:lnTo>
                  <a:lnTo>
                    <a:pt x="50" y="172"/>
                  </a:lnTo>
                  <a:lnTo>
                    <a:pt x="52" y="174"/>
                  </a:lnTo>
                  <a:lnTo>
                    <a:pt x="122" y="341"/>
                  </a:lnTo>
                  <a:close/>
                </a:path>
              </a:pathLst>
            </a:custGeom>
            <a:solidFill>
              <a:srgbClr val="000000"/>
            </a:solidFill>
            <a:ln w="9525">
              <a:noFill/>
              <a:round/>
              <a:headEnd/>
              <a:tailEnd/>
            </a:ln>
          </p:spPr>
          <p:txBody>
            <a:bodyPr/>
            <a:lstStyle/>
            <a:p>
              <a:endParaRPr lang="en-US"/>
            </a:p>
          </p:txBody>
        </p:sp>
        <p:sp>
          <p:nvSpPr>
            <p:cNvPr id="28870" name="Freeform 168"/>
            <p:cNvSpPr>
              <a:spLocks/>
            </p:cNvSpPr>
            <p:nvPr/>
          </p:nvSpPr>
          <p:spPr bwMode="auto">
            <a:xfrm>
              <a:off x="3730" y="1388"/>
              <a:ext cx="110" cy="142"/>
            </a:xfrm>
            <a:custGeom>
              <a:avLst/>
              <a:gdLst>
                <a:gd name="T0" fmla="*/ 90 w 110"/>
                <a:gd name="T1" fmla="*/ 2 h 284"/>
                <a:gd name="T2" fmla="*/ 110 w 110"/>
                <a:gd name="T3" fmla="*/ 2 h 284"/>
                <a:gd name="T4" fmla="*/ 61 w 110"/>
                <a:gd name="T5" fmla="*/ 1 h 284"/>
                <a:gd name="T6" fmla="*/ 50 w 110"/>
                <a:gd name="T7" fmla="*/ 1 h 284"/>
                <a:gd name="T8" fmla="*/ 62 w 110"/>
                <a:gd name="T9" fmla="*/ 1 h 284"/>
                <a:gd name="T10" fmla="*/ 22 w 110"/>
                <a:gd name="T11" fmla="*/ 0 h 284"/>
                <a:gd name="T12" fmla="*/ 0 w 110"/>
                <a:gd name="T13" fmla="*/ 1 h 284"/>
                <a:gd name="T14" fmla="*/ 40 w 110"/>
                <a:gd name="T15" fmla="*/ 1 h 284"/>
                <a:gd name="T16" fmla="*/ 41 w 110"/>
                <a:gd name="T17" fmla="*/ 1 h 284"/>
                <a:gd name="T18" fmla="*/ 90 w 110"/>
                <a:gd name="T19" fmla="*/ 2 h 28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0"/>
                <a:gd name="T31" fmla="*/ 0 h 284"/>
                <a:gd name="T32" fmla="*/ 110 w 110"/>
                <a:gd name="T33" fmla="*/ 284 h 28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0" h="284">
                  <a:moveTo>
                    <a:pt x="90" y="284"/>
                  </a:moveTo>
                  <a:lnTo>
                    <a:pt x="110" y="257"/>
                  </a:lnTo>
                  <a:lnTo>
                    <a:pt x="61" y="128"/>
                  </a:lnTo>
                  <a:lnTo>
                    <a:pt x="50" y="142"/>
                  </a:lnTo>
                  <a:lnTo>
                    <a:pt x="62" y="130"/>
                  </a:lnTo>
                  <a:lnTo>
                    <a:pt x="22" y="0"/>
                  </a:lnTo>
                  <a:lnTo>
                    <a:pt x="0" y="24"/>
                  </a:lnTo>
                  <a:lnTo>
                    <a:pt x="40" y="154"/>
                  </a:lnTo>
                  <a:lnTo>
                    <a:pt x="41" y="156"/>
                  </a:lnTo>
                  <a:lnTo>
                    <a:pt x="90" y="284"/>
                  </a:lnTo>
                  <a:close/>
                </a:path>
              </a:pathLst>
            </a:custGeom>
            <a:solidFill>
              <a:srgbClr val="000000"/>
            </a:solidFill>
            <a:ln w="9525">
              <a:noFill/>
              <a:round/>
              <a:headEnd/>
              <a:tailEnd/>
            </a:ln>
          </p:spPr>
          <p:txBody>
            <a:bodyPr/>
            <a:lstStyle/>
            <a:p>
              <a:endParaRPr lang="en-US"/>
            </a:p>
          </p:txBody>
        </p:sp>
        <p:sp>
          <p:nvSpPr>
            <p:cNvPr id="28871" name="Freeform 169"/>
            <p:cNvSpPr>
              <a:spLocks/>
            </p:cNvSpPr>
            <p:nvPr/>
          </p:nvSpPr>
          <p:spPr bwMode="auto">
            <a:xfrm>
              <a:off x="5601" y="2825"/>
              <a:ext cx="60" cy="55"/>
            </a:xfrm>
            <a:custGeom>
              <a:avLst/>
              <a:gdLst>
                <a:gd name="T0" fmla="*/ 30 w 60"/>
                <a:gd name="T1" fmla="*/ 0 h 111"/>
                <a:gd name="T2" fmla="*/ 60 w 60"/>
                <a:gd name="T3" fmla="*/ 0 h 111"/>
                <a:gd name="T4" fmla="*/ 0 w 60"/>
                <a:gd name="T5" fmla="*/ 0 h 111"/>
                <a:gd name="T6" fmla="*/ 30 w 60"/>
                <a:gd name="T7" fmla="*/ 0 h 111"/>
                <a:gd name="T8" fmla="*/ 0 60000 65536"/>
                <a:gd name="T9" fmla="*/ 0 60000 65536"/>
                <a:gd name="T10" fmla="*/ 0 60000 65536"/>
                <a:gd name="T11" fmla="*/ 0 60000 65536"/>
                <a:gd name="T12" fmla="*/ 0 w 60"/>
                <a:gd name="T13" fmla="*/ 0 h 111"/>
                <a:gd name="T14" fmla="*/ 60 w 60"/>
                <a:gd name="T15" fmla="*/ 111 h 111"/>
              </a:gdLst>
              <a:ahLst/>
              <a:cxnLst>
                <a:cxn ang="T8">
                  <a:pos x="T0" y="T1"/>
                </a:cxn>
                <a:cxn ang="T9">
                  <a:pos x="T2" y="T3"/>
                </a:cxn>
                <a:cxn ang="T10">
                  <a:pos x="T4" y="T5"/>
                </a:cxn>
                <a:cxn ang="T11">
                  <a:pos x="T6" y="T7"/>
                </a:cxn>
              </a:cxnLst>
              <a:rect l="T12" t="T13" r="T14" b="T15"/>
              <a:pathLst>
                <a:path w="60" h="111">
                  <a:moveTo>
                    <a:pt x="30" y="0"/>
                  </a:moveTo>
                  <a:lnTo>
                    <a:pt x="60" y="111"/>
                  </a:lnTo>
                  <a:lnTo>
                    <a:pt x="0" y="111"/>
                  </a:lnTo>
                  <a:lnTo>
                    <a:pt x="30" y="0"/>
                  </a:lnTo>
                  <a:close/>
                </a:path>
              </a:pathLst>
            </a:custGeom>
            <a:noFill/>
            <a:ln w="39688">
              <a:solidFill>
                <a:srgbClr val="000000"/>
              </a:solidFill>
              <a:prstDash val="solid"/>
              <a:round/>
              <a:headEnd/>
              <a:tailEnd/>
            </a:ln>
          </p:spPr>
          <p:txBody>
            <a:bodyPr/>
            <a:lstStyle/>
            <a:p>
              <a:endParaRPr lang="en-US"/>
            </a:p>
          </p:txBody>
        </p:sp>
        <p:sp>
          <p:nvSpPr>
            <p:cNvPr id="28872" name="Freeform 170"/>
            <p:cNvSpPr>
              <a:spLocks/>
            </p:cNvSpPr>
            <p:nvPr/>
          </p:nvSpPr>
          <p:spPr bwMode="auto">
            <a:xfrm>
              <a:off x="4821" y="2778"/>
              <a:ext cx="59" cy="55"/>
            </a:xfrm>
            <a:custGeom>
              <a:avLst/>
              <a:gdLst>
                <a:gd name="T0" fmla="*/ 29 w 59"/>
                <a:gd name="T1" fmla="*/ 0 h 111"/>
                <a:gd name="T2" fmla="*/ 59 w 59"/>
                <a:gd name="T3" fmla="*/ 0 h 111"/>
                <a:gd name="T4" fmla="*/ 0 w 59"/>
                <a:gd name="T5" fmla="*/ 0 h 111"/>
                <a:gd name="T6" fmla="*/ 29 w 59"/>
                <a:gd name="T7" fmla="*/ 0 h 111"/>
                <a:gd name="T8" fmla="*/ 0 60000 65536"/>
                <a:gd name="T9" fmla="*/ 0 60000 65536"/>
                <a:gd name="T10" fmla="*/ 0 60000 65536"/>
                <a:gd name="T11" fmla="*/ 0 60000 65536"/>
                <a:gd name="T12" fmla="*/ 0 w 59"/>
                <a:gd name="T13" fmla="*/ 0 h 111"/>
                <a:gd name="T14" fmla="*/ 59 w 59"/>
                <a:gd name="T15" fmla="*/ 111 h 111"/>
              </a:gdLst>
              <a:ahLst/>
              <a:cxnLst>
                <a:cxn ang="T8">
                  <a:pos x="T0" y="T1"/>
                </a:cxn>
                <a:cxn ang="T9">
                  <a:pos x="T2" y="T3"/>
                </a:cxn>
                <a:cxn ang="T10">
                  <a:pos x="T4" y="T5"/>
                </a:cxn>
                <a:cxn ang="T11">
                  <a:pos x="T6" y="T7"/>
                </a:cxn>
              </a:cxnLst>
              <a:rect l="T12" t="T13" r="T14" b="T15"/>
              <a:pathLst>
                <a:path w="59" h="111">
                  <a:moveTo>
                    <a:pt x="29" y="0"/>
                  </a:moveTo>
                  <a:lnTo>
                    <a:pt x="59" y="111"/>
                  </a:lnTo>
                  <a:lnTo>
                    <a:pt x="0" y="111"/>
                  </a:lnTo>
                  <a:lnTo>
                    <a:pt x="29" y="0"/>
                  </a:lnTo>
                  <a:close/>
                </a:path>
              </a:pathLst>
            </a:custGeom>
            <a:noFill/>
            <a:ln w="39688">
              <a:solidFill>
                <a:srgbClr val="000000"/>
              </a:solidFill>
              <a:prstDash val="solid"/>
              <a:round/>
              <a:headEnd/>
              <a:tailEnd/>
            </a:ln>
          </p:spPr>
          <p:txBody>
            <a:bodyPr/>
            <a:lstStyle/>
            <a:p>
              <a:endParaRPr lang="en-US"/>
            </a:p>
          </p:txBody>
        </p:sp>
        <p:sp>
          <p:nvSpPr>
            <p:cNvPr id="28873" name="Freeform 171"/>
            <p:cNvSpPr>
              <a:spLocks/>
            </p:cNvSpPr>
            <p:nvPr/>
          </p:nvSpPr>
          <p:spPr bwMode="auto">
            <a:xfrm>
              <a:off x="4400" y="2723"/>
              <a:ext cx="60" cy="55"/>
            </a:xfrm>
            <a:custGeom>
              <a:avLst/>
              <a:gdLst>
                <a:gd name="T0" fmla="*/ 30 w 60"/>
                <a:gd name="T1" fmla="*/ 0 h 111"/>
                <a:gd name="T2" fmla="*/ 60 w 60"/>
                <a:gd name="T3" fmla="*/ 0 h 111"/>
                <a:gd name="T4" fmla="*/ 0 w 60"/>
                <a:gd name="T5" fmla="*/ 0 h 111"/>
                <a:gd name="T6" fmla="*/ 30 w 60"/>
                <a:gd name="T7" fmla="*/ 0 h 111"/>
                <a:gd name="T8" fmla="*/ 0 60000 65536"/>
                <a:gd name="T9" fmla="*/ 0 60000 65536"/>
                <a:gd name="T10" fmla="*/ 0 60000 65536"/>
                <a:gd name="T11" fmla="*/ 0 60000 65536"/>
                <a:gd name="T12" fmla="*/ 0 w 60"/>
                <a:gd name="T13" fmla="*/ 0 h 111"/>
                <a:gd name="T14" fmla="*/ 60 w 60"/>
                <a:gd name="T15" fmla="*/ 111 h 111"/>
              </a:gdLst>
              <a:ahLst/>
              <a:cxnLst>
                <a:cxn ang="T8">
                  <a:pos x="T0" y="T1"/>
                </a:cxn>
                <a:cxn ang="T9">
                  <a:pos x="T2" y="T3"/>
                </a:cxn>
                <a:cxn ang="T10">
                  <a:pos x="T4" y="T5"/>
                </a:cxn>
                <a:cxn ang="T11">
                  <a:pos x="T6" y="T7"/>
                </a:cxn>
              </a:cxnLst>
              <a:rect l="T12" t="T13" r="T14" b="T15"/>
              <a:pathLst>
                <a:path w="60" h="111">
                  <a:moveTo>
                    <a:pt x="30" y="0"/>
                  </a:moveTo>
                  <a:lnTo>
                    <a:pt x="60" y="111"/>
                  </a:lnTo>
                  <a:lnTo>
                    <a:pt x="0" y="111"/>
                  </a:lnTo>
                  <a:lnTo>
                    <a:pt x="30" y="0"/>
                  </a:lnTo>
                  <a:close/>
                </a:path>
              </a:pathLst>
            </a:custGeom>
            <a:noFill/>
            <a:ln w="39688">
              <a:solidFill>
                <a:srgbClr val="000000"/>
              </a:solidFill>
              <a:prstDash val="solid"/>
              <a:round/>
              <a:headEnd/>
              <a:tailEnd/>
            </a:ln>
          </p:spPr>
          <p:txBody>
            <a:bodyPr/>
            <a:lstStyle/>
            <a:p>
              <a:endParaRPr lang="en-US"/>
            </a:p>
          </p:txBody>
        </p:sp>
        <p:sp>
          <p:nvSpPr>
            <p:cNvPr id="28874" name="Freeform 172"/>
            <p:cNvSpPr>
              <a:spLocks/>
            </p:cNvSpPr>
            <p:nvPr/>
          </p:nvSpPr>
          <p:spPr bwMode="auto">
            <a:xfrm>
              <a:off x="4100" y="2649"/>
              <a:ext cx="60" cy="55"/>
            </a:xfrm>
            <a:custGeom>
              <a:avLst/>
              <a:gdLst>
                <a:gd name="T0" fmla="*/ 30 w 60"/>
                <a:gd name="T1" fmla="*/ 0 h 111"/>
                <a:gd name="T2" fmla="*/ 60 w 60"/>
                <a:gd name="T3" fmla="*/ 0 h 111"/>
                <a:gd name="T4" fmla="*/ 0 w 60"/>
                <a:gd name="T5" fmla="*/ 0 h 111"/>
                <a:gd name="T6" fmla="*/ 30 w 60"/>
                <a:gd name="T7" fmla="*/ 0 h 111"/>
                <a:gd name="T8" fmla="*/ 0 60000 65536"/>
                <a:gd name="T9" fmla="*/ 0 60000 65536"/>
                <a:gd name="T10" fmla="*/ 0 60000 65536"/>
                <a:gd name="T11" fmla="*/ 0 60000 65536"/>
                <a:gd name="T12" fmla="*/ 0 w 60"/>
                <a:gd name="T13" fmla="*/ 0 h 111"/>
                <a:gd name="T14" fmla="*/ 60 w 60"/>
                <a:gd name="T15" fmla="*/ 111 h 111"/>
              </a:gdLst>
              <a:ahLst/>
              <a:cxnLst>
                <a:cxn ang="T8">
                  <a:pos x="T0" y="T1"/>
                </a:cxn>
                <a:cxn ang="T9">
                  <a:pos x="T2" y="T3"/>
                </a:cxn>
                <a:cxn ang="T10">
                  <a:pos x="T4" y="T5"/>
                </a:cxn>
                <a:cxn ang="T11">
                  <a:pos x="T6" y="T7"/>
                </a:cxn>
              </a:cxnLst>
              <a:rect l="T12" t="T13" r="T14" b="T15"/>
              <a:pathLst>
                <a:path w="60" h="111">
                  <a:moveTo>
                    <a:pt x="30" y="0"/>
                  </a:moveTo>
                  <a:lnTo>
                    <a:pt x="60" y="111"/>
                  </a:lnTo>
                  <a:lnTo>
                    <a:pt x="0" y="111"/>
                  </a:lnTo>
                  <a:lnTo>
                    <a:pt x="30" y="0"/>
                  </a:lnTo>
                  <a:close/>
                </a:path>
              </a:pathLst>
            </a:custGeom>
            <a:noFill/>
            <a:ln w="39688">
              <a:solidFill>
                <a:srgbClr val="000000"/>
              </a:solidFill>
              <a:prstDash val="solid"/>
              <a:round/>
              <a:headEnd/>
              <a:tailEnd/>
            </a:ln>
          </p:spPr>
          <p:txBody>
            <a:bodyPr/>
            <a:lstStyle/>
            <a:p>
              <a:endParaRPr lang="en-US"/>
            </a:p>
          </p:txBody>
        </p:sp>
        <p:sp>
          <p:nvSpPr>
            <p:cNvPr id="28875" name="Freeform 173"/>
            <p:cNvSpPr>
              <a:spLocks/>
            </p:cNvSpPr>
            <p:nvPr/>
          </p:nvSpPr>
          <p:spPr bwMode="auto">
            <a:xfrm>
              <a:off x="3920" y="2575"/>
              <a:ext cx="60" cy="56"/>
            </a:xfrm>
            <a:custGeom>
              <a:avLst/>
              <a:gdLst>
                <a:gd name="T0" fmla="*/ 30 w 60"/>
                <a:gd name="T1" fmla="*/ 0 h 111"/>
                <a:gd name="T2" fmla="*/ 60 w 60"/>
                <a:gd name="T3" fmla="*/ 1 h 111"/>
                <a:gd name="T4" fmla="*/ 0 w 60"/>
                <a:gd name="T5" fmla="*/ 1 h 111"/>
                <a:gd name="T6" fmla="*/ 30 w 60"/>
                <a:gd name="T7" fmla="*/ 0 h 111"/>
                <a:gd name="T8" fmla="*/ 0 60000 65536"/>
                <a:gd name="T9" fmla="*/ 0 60000 65536"/>
                <a:gd name="T10" fmla="*/ 0 60000 65536"/>
                <a:gd name="T11" fmla="*/ 0 60000 65536"/>
                <a:gd name="T12" fmla="*/ 0 w 60"/>
                <a:gd name="T13" fmla="*/ 0 h 111"/>
                <a:gd name="T14" fmla="*/ 60 w 60"/>
                <a:gd name="T15" fmla="*/ 111 h 111"/>
              </a:gdLst>
              <a:ahLst/>
              <a:cxnLst>
                <a:cxn ang="T8">
                  <a:pos x="T0" y="T1"/>
                </a:cxn>
                <a:cxn ang="T9">
                  <a:pos x="T2" y="T3"/>
                </a:cxn>
                <a:cxn ang="T10">
                  <a:pos x="T4" y="T5"/>
                </a:cxn>
                <a:cxn ang="T11">
                  <a:pos x="T6" y="T7"/>
                </a:cxn>
              </a:cxnLst>
              <a:rect l="T12" t="T13" r="T14" b="T15"/>
              <a:pathLst>
                <a:path w="60" h="111">
                  <a:moveTo>
                    <a:pt x="30" y="0"/>
                  </a:moveTo>
                  <a:lnTo>
                    <a:pt x="60" y="111"/>
                  </a:lnTo>
                  <a:lnTo>
                    <a:pt x="0" y="111"/>
                  </a:lnTo>
                  <a:lnTo>
                    <a:pt x="30" y="0"/>
                  </a:lnTo>
                  <a:close/>
                </a:path>
              </a:pathLst>
            </a:custGeom>
            <a:noFill/>
            <a:ln w="39688">
              <a:solidFill>
                <a:srgbClr val="000000"/>
              </a:solidFill>
              <a:prstDash val="solid"/>
              <a:round/>
              <a:headEnd/>
              <a:tailEnd/>
            </a:ln>
          </p:spPr>
          <p:txBody>
            <a:bodyPr/>
            <a:lstStyle/>
            <a:p>
              <a:endParaRPr lang="en-US"/>
            </a:p>
          </p:txBody>
        </p:sp>
        <p:sp>
          <p:nvSpPr>
            <p:cNvPr id="28876" name="Freeform 174"/>
            <p:cNvSpPr>
              <a:spLocks/>
            </p:cNvSpPr>
            <p:nvPr/>
          </p:nvSpPr>
          <p:spPr bwMode="auto">
            <a:xfrm>
              <a:off x="3800" y="2493"/>
              <a:ext cx="60" cy="55"/>
            </a:xfrm>
            <a:custGeom>
              <a:avLst/>
              <a:gdLst>
                <a:gd name="T0" fmla="*/ 30 w 60"/>
                <a:gd name="T1" fmla="*/ 0 h 111"/>
                <a:gd name="T2" fmla="*/ 60 w 60"/>
                <a:gd name="T3" fmla="*/ 0 h 111"/>
                <a:gd name="T4" fmla="*/ 0 w 60"/>
                <a:gd name="T5" fmla="*/ 0 h 111"/>
                <a:gd name="T6" fmla="*/ 30 w 60"/>
                <a:gd name="T7" fmla="*/ 0 h 111"/>
                <a:gd name="T8" fmla="*/ 0 60000 65536"/>
                <a:gd name="T9" fmla="*/ 0 60000 65536"/>
                <a:gd name="T10" fmla="*/ 0 60000 65536"/>
                <a:gd name="T11" fmla="*/ 0 60000 65536"/>
                <a:gd name="T12" fmla="*/ 0 w 60"/>
                <a:gd name="T13" fmla="*/ 0 h 111"/>
                <a:gd name="T14" fmla="*/ 60 w 60"/>
                <a:gd name="T15" fmla="*/ 111 h 111"/>
              </a:gdLst>
              <a:ahLst/>
              <a:cxnLst>
                <a:cxn ang="T8">
                  <a:pos x="T0" y="T1"/>
                </a:cxn>
                <a:cxn ang="T9">
                  <a:pos x="T2" y="T3"/>
                </a:cxn>
                <a:cxn ang="T10">
                  <a:pos x="T4" y="T5"/>
                </a:cxn>
                <a:cxn ang="T11">
                  <a:pos x="T6" y="T7"/>
                </a:cxn>
              </a:cxnLst>
              <a:rect l="T12" t="T13" r="T14" b="T15"/>
              <a:pathLst>
                <a:path w="60" h="111">
                  <a:moveTo>
                    <a:pt x="30" y="0"/>
                  </a:moveTo>
                  <a:lnTo>
                    <a:pt x="60" y="111"/>
                  </a:lnTo>
                  <a:lnTo>
                    <a:pt x="0" y="111"/>
                  </a:lnTo>
                  <a:lnTo>
                    <a:pt x="30" y="0"/>
                  </a:lnTo>
                  <a:close/>
                </a:path>
              </a:pathLst>
            </a:custGeom>
            <a:noFill/>
            <a:ln w="39688">
              <a:solidFill>
                <a:srgbClr val="000000"/>
              </a:solidFill>
              <a:prstDash val="solid"/>
              <a:round/>
              <a:headEnd/>
              <a:tailEnd/>
            </a:ln>
          </p:spPr>
          <p:txBody>
            <a:bodyPr/>
            <a:lstStyle/>
            <a:p>
              <a:endParaRPr lang="en-US"/>
            </a:p>
          </p:txBody>
        </p:sp>
        <p:sp>
          <p:nvSpPr>
            <p:cNvPr id="28877" name="Freeform 175"/>
            <p:cNvSpPr>
              <a:spLocks/>
            </p:cNvSpPr>
            <p:nvPr/>
          </p:nvSpPr>
          <p:spPr bwMode="auto">
            <a:xfrm>
              <a:off x="3710" y="2418"/>
              <a:ext cx="60" cy="56"/>
            </a:xfrm>
            <a:custGeom>
              <a:avLst/>
              <a:gdLst>
                <a:gd name="T0" fmla="*/ 30 w 60"/>
                <a:gd name="T1" fmla="*/ 0 h 113"/>
                <a:gd name="T2" fmla="*/ 60 w 60"/>
                <a:gd name="T3" fmla="*/ 0 h 113"/>
                <a:gd name="T4" fmla="*/ 0 w 60"/>
                <a:gd name="T5" fmla="*/ 0 h 113"/>
                <a:gd name="T6" fmla="*/ 30 w 60"/>
                <a:gd name="T7" fmla="*/ 0 h 113"/>
                <a:gd name="T8" fmla="*/ 0 60000 65536"/>
                <a:gd name="T9" fmla="*/ 0 60000 65536"/>
                <a:gd name="T10" fmla="*/ 0 60000 65536"/>
                <a:gd name="T11" fmla="*/ 0 60000 65536"/>
                <a:gd name="T12" fmla="*/ 0 w 60"/>
                <a:gd name="T13" fmla="*/ 0 h 113"/>
                <a:gd name="T14" fmla="*/ 60 w 60"/>
                <a:gd name="T15" fmla="*/ 113 h 113"/>
              </a:gdLst>
              <a:ahLst/>
              <a:cxnLst>
                <a:cxn ang="T8">
                  <a:pos x="T0" y="T1"/>
                </a:cxn>
                <a:cxn ang="T9">
                  <a:pos x="T2" y="T3"/>
                </a:cxn>
                <a:cxn ang="T10">
                  <a:pos x="T4" y="T5"/>
                </a:cxn>
                <a:cxn ang="T11">
                  <a:pos x="T6" y="T7"/>
                </a:cxn>
              </a:cxnLst>
              <a:rect l="T12" t="T13" r="T14" b="T15"/>
              <a:pathLst>
                <a:path w="60" h="113">
                  <a:moveTo>
                    <a:pt x="30" y="0"/>
                  </a:moveTo>
                  <a:lnTo>
                    <a:pt x="60" y="113"/>
                  </a:lnTo>
                  <a:lnTo>
                    <a:pt x="0" y="113"/>
                  </a:lnTo>
                  <a:lnTo>
                    <a:pt x="30" y="0"/>
                  </a:lnTo>
                  <a:close/>
                </a:path>
              </a:pathLst>
            </a:custGeom>
            <a:noFill/>
            <a:ln w="39688">
              <a:solidFill>
                <a:srgbClr val="000000"/>
              </a:solidFill>
              <a:prstDash val="solid"/>
              <a:round/>
              <a:headEnd/>
              <a:tailEnd/>
            </a:ln>
          </p:spPr>
          <p:txBody>
            <a:bodyPr/>
            <a:lstStyle/>
            <a:p>
              <a:endParaRPr lang="en-US"/>
            </a:p>
          </p:txBody>
        </p:sp>
        <p:sp>
          <p:nvSpPr>
            <p:cNvPr id="28878" name="Oval 176"/>
            <p:cNvSpPr>
              <a:spLocks noChangeArrowheads="1"/>
            </p:cNvSpPr>
            <p:nvPr/>
          </p:nvSpPr>
          <p:spPr bwMode="auto">
            <a:xfrm>
              <a:off x="5601" y="2806"/>
              <a:ext cx="61" cy="57"/>
            </a:xfrm>
            <a:prstGeom prst="ellipse">
              <a:avLst/>
            </a:prstGeom>
            <a:noFill/>
            <a:ln w="39688">
              <a:solidFill>
                <a:srgbClr val="000000"/>
              </a:solidFill>
              <a:round/>
              <a:headEnd/>
              <a:tailEnd/>
            </a:ln>
          </p:spPr>
          <p:txBody>
            <a:bodyPr/>
            <a:lstStyle/>
            <a:p>
              <a:endParaRPr lang="en-US"/>
            </a:p>
          </p:txBody>
        </p:sp>
        <p:sp>
          <p:nvSpPr>
            <p:cNvPr id="28879" name="Oval 177"/>
            <p:cNvSpPr>
              <a:spLocks noChangeArrowheads="1"/>
            </p:cNvSpPr>
            <p:nvPr/>
          </p:nvSpPr>
          <p:spPr bwMode="auto">
            <a:xfrm>
              <a:off x="4821" y="2741"/>
              <a:ext cx="61" cy="56"/>
            </a:xfrm>
            <a:prstGeom prst="ellipse">
              <a:avLst/>
            </a:prstGeom>
            <a:noFill/>
            <a:ln w="39688">
              <a:solidFill>
                <a:srgbClr val="000000"/>
              </a:solidFill>
              <a:round/>
              <a:headEnd/>
              <a:tailEnd/>
            </a:ln>
          </p:spPr>
          <p:txBody>
            <a:bodyPr/>
            <a:lstStyle/>
            <a:p>
              <a:endParaRPr lang="en-US"/>
            </a:p>
          </p:txBody>
        </p:sp>
        <p:sp>
          <p:nvSpPr>
            <p:cNvPr id="28880" name="Oval 178"/>
            <p:cNvSpPr>
              <a:spLocks noChangeArrowheads="1"/>
            </p:cNvSpPr>
            <p:nvPr/>
          </p:nvSpPr>
          <p:spPr bwMode="auto">
            <a:xfrm>
              <a:off x="4400" y="2677"/>
              <a:ext cx="61" cy="56"/>
            </a:xfrm>
            <a:prstGeom prst="ellipse">
              <a:avLst/>
            </a:prstGeom>
            <a:noFill/>
            <a:ln w="39688">
              <a:solidFill>
                <a:srgbClr val="000000"/>
              </a:solidFill>
              <a:round/>
              <a:headEnd/>
              <a:tailEnd/>
            </a:ln>
          </p:spPr>
          <p:txBody>
            <a:bodyPr/>
            <a:lstStyle/>
            <a:p>
              <a:endParaRPr lang="en-US"/>
            </a:p>
          </p:txBody>
        </p:sp>
        <p:sp>
          <p:nvSpPr>
            <p:cNvPr id="28881" name="Oval 179"/>
            <p:cNvSpPr>
              <a:spLocks noChangeArrowheads="1"/>
            </p:cNvSpPr>
            <p:nvPr/>
          </p:nvSpPr>
          <p:spPr bwMode="auto">
            <a:xfrm>
              <a:off x="4100" y="2585"/>
              <a:ext cx="61" cy="56"/>
            </a:xfrm>
            <a:prstGeom prst="ellipse">
              <a:avLst/>
            </a:prstGeom>
            <a:noFill/>
            <a:ln w="39688">
              <a:solidFill>
                <a:srgbClr val="000000"/>
              </a:solidFill>
              <a:round/>
              <a:headEnd/>
              <a:tailEnd/>
            </a:ln>
          </p:spPr>
          <p:txBody>
            <a:bodyPr/>
            <a:lstStyle/>
            <a:p>
              <a:endParaRPr lang="en-US"/>
            </a:p>
          </p:txBody>
        </p:sp>
        <p:sp>
          <p:nvSpPr>
            <p:cNvPr id="28882" name="Oval 180"/>
            <p:cNvSpPr>
              <a:spLocks noChangeArrowheads="1"/>
            </p:cNvSpPr>
            <p:nvPr/>
          </p:nvSpPr>
          <p:spPr bwMode="auto">
            <a:xfrm>
              <a:off x="3920" y="2493"/>
              <a:ext cx="61" cy="56"/>
            </a:xfrm>
            <a:prstGeom prst="ellipse">
              <a:avLst/>
            </a:prstGeom>
            <a:noFill/>
            <a:ln w="39688">
              <a:solidFill>
                <a:srgbClr val="000000"/>
              </a:solidFill>
              <a:round/>
              <a:headEnd/>
              <a:tailEnd/>
            </a:ln>
          </p:spPr>
          <p:txBody>
            <a:bodyPr/>
            <a:lstStyle/>
            <a:p>
              <a:endParaRPr lang="en-US"/>
            </a:p>
          </p:txBody>
        </p:sp>
        <p:sp>
          <p:nvSpPr>
            <p:cNvPr id="28883" name="Oval 181"/>
            <p:cNvSpPr>
              <a:spLocks noChangeArrowheads="1"/>
            </p:cNvSpPr>
            <p:nvPr/>
          </p:nvSpPr>
          <p:spPr bwMode="auto">
            <a:xfrm>
              <a:off x="3800" y="2400"/>
              <a:ext cx="61" cy="57"/>
            </a:xfrm>
            <a:prstGeom prst="ellipse">
              <a:avLst/>
            </a:prstGeom>
            <a:noFill/>
            <a:ln w="39688">
              <a:solidFill>
                <a:srgbClr val="000000"/>
              </a:solidFill>
              <a:round/>
              <a:headEnd/>
              <a:tailEnd/>
            </a:ln>
          </p:spPr>
          <p:txBody>
            <a:bodyPr/>
            <a:lstStyle/>
            <a:p>
              <a:endParaRPr lang="en-US"/>
            </a:p>
          </p:txBody>
        </p:sp>
        <p:sp>
          <p:nvSpPr>
            <p:cNvPr id="28884" name="Oval 182"/>
            <p:cNvSpPr>
              <a:spLocks noChangeArrowheads="1"/>
            </p:cNvSpPr>
            <p:nvPr/>
          </p:nvSpPr>
          <p:spPr bwMode="auto">
            <a:xfrm>
              <a:off x="3710" y="2317"/>
              <a:ext cx="61" cy="56"/>
            </a:xfrm>
            <a:prstGeom prst="ellipse">
              <a:avLst/>
            </a:prstGeom>
            <a:noFill/>
            <a:ln w="39688">
              <a:solidFill>
                <a:srgbClr val="000000"/>
              </a:solidFill>
              <a:round/>
              <a:headEnd/>
              <a:tailEnd/>
            </a:ln>
          </p:spPr>
          <p:txBody>
            <a:bodyPr/>
            <a:lstStyle/>
            <a:p>
              <a:endParaRPr lang="en-US"/>
            </a:p>
          </p:txBody>
        </p:sp>
        <p:sp>
          <p:nvSpPr>
            <p:cNvPr id="28885" name="Freeform 183"/>
            <p:cNvSpPr>
              <a:spLocks/>
            </p:cNvSpPr>
            <p:nvPr/>
          </p:nvSpPr>
          <p:spPr bwMode="auto">
            <a:xfrm>
              <a:off x="5593" y="2762"/>
              <a:ext cx="47" cy="43"/>
            </a:xfrm>
            <a:custGeom>
              <a:avLst/>
              <a:gdLst>
                <a:gd name="T0" fmla="*/ 29 w 47"/>
                <a:gd name="T1" fmla="*/ 0 h 87"/>
                <a:gd name="T2" fmla="*/ 47 w 47"/>
                <a:gd name="T3" fmla="*/ 0 h 87"/>
                <a:gd name="T4" fmla="*/ 18 w 47"/>
                <a:gd name="T5" fmla="*/ 0 h 87"/>
                <a:gd name="T6" fmla="*/ 0 w 47"/>
                <a:gd name="T7" fmla="*/ 0 h 87"/>
                <a:gd name="T8" fmla="*/ 29 w 47"/>
                <a:gd name="T9" fmla="*/ 0 h 87"/>
                <a:gd name="T10" fmla="*/ 0 60000 65536"/>
                <a:gd name="T11" fmla="*/ 0 60000 65536"/>
                <a:gd name="T12" fmla="*/ 0 60000 65536"/>
                <a:gd name="T13" fmla="*/ 0 60000 65536"/>
                <a:gd name="T14" fmla="*/ 0 60000 65536"/>
                <a:gd name="T15" fmla="*/ 0 w 47"/>
                <a:gd name="T16" fmla="*/ 0 h 87"/>
                <a:gd name="T17" fmla="*/ 47 w 47"/>
                <a:gd name="T18" fmla="*/ 87 h 87"/>
              </a:gdLst>
              <a:ahLst/>
              <a:cxnLst>
                <a:cxn ang="T10">
                  <a:pos x="T0" y="T1"/>
                </a:cxn>
                <a:cxn ang="T11">
                  <a:pos x="T2" y="T3"/>
                </a:cxn>
                <a:cxn ang="T12">
                  <a:pos x="T4" y="T5"/>
                </a:cxn>
                <a:cxn ang="T13">
                  <a:pos x="T6" y="T7"/>
                </a:cxn>
                <a:cxn ang="T14">
                  <a:pos x="T8" y="T9"/>
                </a:cxn>
              </a:cxnLst>
              <a:rect l="T15" t="T16" r="T17" b="T18"/>
              <a:pathLst>
                <a:path w="47" h="87">
                  <a:moveTo>
                    <a:pt x="29" y="87"/>
                  </a:moveTo>
                  <a:lnTo>
                    <a:pt x="47" y="54"/>
                  </a:lnTo>
                  <a:lnTo>
                    <a:pt x="18" y="0"/>
                  </a:lnTo>
                  <a:lnTo>
                    <a:pt x="0" y="33"/>
                  </a:lnTo>
                  <a:lnTo>
                    <a:pt x="29" y="87"/>
                  </a:lnTo>
                  <a:close/>
                </a:path>
              </a:pathLst>
            </a:custGeom>
            <a:solidFill>
              <a:srgbClr val="000000"/>
            </a:solidFill>
            <a:ln w="9525">
              <a:noFill/>
              <a:round/>
              <a:headEnd/>
              <a:tailEnd/>
            </a:ln>
          </p:spPr>
          <p:txBody>
            <a:bodyPr/>
            <a:lstStyle/>
            <a:p>
              <a:endParaRPr lang="en-US"/>
            </a:p>
          </p:txBody>
        </p:sp>
        <p:sp>
          <p:nvSpPr>
            <p:cNvPr id="28886" name="Freeform 184"/>
            <p:cNvSpPr>
              <a:spLocks/>
            </p:cNvSpPr>
            <p:nvPr/>
          </p:nvSpPr>
          <p:spPr bwMode="auto">
            <a:xfrm>
              <a:off x="5622" y="2789"/>
              <a:ext cx="49" cy="44"/>
            </a:xfrm>
            <a:custGeom>
              <a:avLst/>
              <a:gdLst>
                <a:gd name="T0" fmla="*/ 18 w 49"/>
                <a:gd name="T1" fmla="*/ 0 h 90"/>
                <a:gd name="T2" fmla="*/ 0 w 49"/>
                <a:gd name="T3" fmla="*/ 0 h 90"/>
                <a:gd name="T4" fmla="*/ 31 w 49"/>
                <a:gd name="T5" fmla="*/ 0 h 90"/>
                <a:gd name="T6" fmla="*/ 49 w 49"/>
                <a:gd name="T7" fmla="*/ 0 h 90"/>
                <a:gd name="T8" fmla="*/ 18 w 49"/>
                <a:gd name="T9" fmla="*/ 0 h 90"/>
                <a:gd name="T10" fmla="*/ 0 60000 65536"/>
                <a:gd name="T11" fmla="*/ 0 60000 65536"/>
                <a:gd name="T12" fmla="*/ 0 60000 65536"/>
                <a:gd name="T13" fmla="*/ 0 60000 65536"/>
                <a:gd name="T14" fmla="*/ 0 60000 65536"/>
                <a:gd name="T15" fmla="*/ 0 w 49"/>
                <a:gd name="T16" fmla="*/ 0 h 90"/>
                <a:gd name="T17" fmla="*/ 49 w 49"/>
                <a:gd name="T18" fmla="*/ 90 h 90"/>
              </a:gdLst>
              <a:ahLst/>
              <a:cxnLst>
                <a:cxn ang="T10">
                  <a:pos x="T0" y="T1"/>
                </a:cxn>
                <a:cxn ang="T11">
                  <a:pos x="T2" y="T3"/>
                </a:cxn>
                <a:cxn ang="T12">
                  <a:pos x="T4" y="T5"/>
                </a:cxn>
                <a:cxn ang="T13">
                  <a:pos x="T6" y="T7"/>
                </a:cxn>
                <a:cxn ang="T14">
                  <a:pos x="T8" y="T9"/>
                </a:cxn>
              </a:cxnLst>
              <a:rect l="T15" t="T16" r="T17" b="T18"/>
              <a:pathLst>
                <a:path w="49" h="90">
                  <a:moveTo>
                    <a:pt x="18" y="0"/>
                  </a:moveTo>
                  <a:lnTo>
                    <a:pt x="0" y="33"/>
                  </a:lnTo>
                  <a:lnTo>
                    <a:pt x="31" y="90"/>
                  </a:lnTo>
                  <a:lnTo>
                    <a:pt x="49" y="57"/>
                  </a:lnTo>
                  <a:lnTo>
                    <a:pt x="18" y="0"/>
                  </a:lnTo>
                  <a:close/>
                </a:path>
              </a:pathLst>
            </a:custGeom>
            <a:solidFill>
              <a:srgbClr val="000000"/>
            </a:solidFill>
            <a:ln w="9525">
              <a:noFill/>
              <a:round/>
              <a:headEnd/>
              <a:tailEnd/>
            </a:ln>
          </p:spPr>
          <p:txBody>
            <a:bodyPr/>
            <a:lstStyle/>
            <a:p>
              <a:endParaRPr lang="en-US"/>
            </a:p>
          </p:txBody>
        </p:sp>
        <p:sp>
          <p:nvSpPr>
            <p:cNvPr id="28887" name="Freeform 185"/>
            <p:cNvSpPr>
              <a:spLocks/>
            </p:cNvSpPr>
            <p:nvPr/>
          </p:nvSpPr>
          <p:spPr bwMode="auto">
            <a:xfrm>
              <a:off x="5593" y="2789"/>
              <a:ext cx="47" cy="44"/>
            </a:xfrm>
            <a:custGeom>
              <a:avLst/>
              <a:gdLst>
                <a:gd name="T0" fmla="*/ 47 w 47"/>
                <a:gd name="T1" fmla="*/ 0 h 90"/>
                <a:gd name="T2" fmla="*/ 29 w 47"/>
                <a:gd name="T3" fmla="*/ 0 h 90"/>
                <a:gd name="T4" fmla="*/ 0 w 47"/>
                <a:gd name="T5" fmla="*/ 0 h 90"/>
                <a:gd name="T6" fmla="*/ 18 w 47"/>
                <a:gd name="T7" fmla="*/ 0 h 90"/>
                <a:gd name="T8" fmla="*/ 47 w 47"/>
                <a:gd name="T9" fmla="*/ 0 h 90"/>
                <a:gd name="T10" fmla="*/ 0 60000 65536"/>
                <a:gd name="T11" fmla="*/ 0 60000 65536"/>
                <a:gd name="T12" fmla="*/ 0 60000 65536"/>
                <a:gd name="T13" fmla="*/ 0 60000 65536"/>
                <a:gd name="T14" fmla="*/ 0 60000 65536"/>
                <a:gd name="T15" fmla="*/ 0 w 47"/>
                <a:gd name="T16" fmla="*/ 0 h 90"/>
                <a:gd name="T17" fmla="*/ 47 w 47"/>
                <a:gd name="T18" fmla="*/ 90 h 90"/>
              </a:gdLst>
              <a:ahLst/>
              <a:cxnLst>
                <a:cxn ang="T10">
                  <a:pos x="T0" y="T1"/>
                </a:cxn>
                <a:cxn ang="T11">
                  <a:pos x="T2" y="T3"/>
                </a:cxn>
                <a:cxn ang="T12">
                  <a:pos x="T4" y="T5"/>
                </a:cxn>
                <a:cxn ang="T13">
                  <a:pos x="T6" y="T7"/>
                </a:cxn>
                <a:cxn ang="T14">
                  <a:pos x="T8" y="T9"/>
                </a:cxn>
              </a:cxnLst>
              <a:rect l="T15" t="T16" r="T17" b="T18"/>
              <a:pathLst>
                <a:path w="47" h="90">
                  <a:moveTo>
                    <a:pt x="47" y="33"/>
                  </a:moveTo>
                  <a:lnTo>
                    <a:pt x="29" y="0"/>
                  </a:lnTo>
                  <a:lnTo>
                    <a:pt x="0" y="57"/>
                  </a:lnTo>
                  <a:lnTo>
                    <a:pt x="18" y="90"/>
                  </a:lnTo>
                  <a:lnTo>
                    <a:pt x="47" y="33"/>
                  </a:lnTo>
                  <a:close/>
                </a:path>
              </a:pathLst>
            </a:custGeom>
            <a:solidFill>
              <a:srgbClr val="000000"/>
            </a:solidFill>
            <a:ln w="9525">
              <a:noFill/>
              <a:round/>
              <a:headEnd/>
              <a:tailEnd/>
            </a:ln>
          </p:spPr>
          <p:txBody>
            <a:bodyPr/>
            <a:lstStyle/>
            <a:p>
              <a:endParaRPr lang="en-US"/>
            </a:p>
          </p:txBody>
        </p:sp>
        <p:sp>
          <p:nvSpPr>
            <p:cNvPr id="28888" name="Freeform 186"/>
            <p:cNvSpPr>
              <a:spLocks/>
            </p:cNvSpPr>
            <p:nvPr/>
          </p:nvSpPr>
          <p:spPr bwMode="auto">
            <a:xfrm>
              <a:off x="5622" y="2762"/>
              <a:ext cx="49" cy="43"/>
            </a:xfrm>
            <a:custGeom>
              <a:avLst/>
              <a:gdLst>
                <a:gd name="T0" fmla="*/ 0 w 49"/>
                <a:gd name="T1" fmla="*/ 0 h 87"/>
                <a:gd name="T2" fmla="*/ 18 w 49"/>
                <a:gd name="T3" fmla="*/ 0 h 87"/>
                <a:gd name="T4" fmla="*/ 49 w 49"/>
                <a:gd name="T5" fmla="*/ 0 h 87"/>
                <a:gd name="T6" fmla="*/ 31 w 49"/>
                <a:gd name="T7" fmla="*/ 0 h 87"/>
                <a:gd name="T8" fmla="*/ 0 w 49"/>
                <a:gd name="T9" fmla="*/ 0 h 87"/>
                <a:gd name="T10" fmla="*/ 0 60000 65536"/>
                <a:gd name="T11" fmla="*/ 0 60000 65536"/>
                <a:gd name="T12" fmla="*/ 0 60000 65536"/>
                <a:gd name="T13" fmla="*/ 0 60000 65536"/>
                <a:gd name="T14" fmla="*/ 0 60000 65536"/>
                <a:gd name="T15" fmla="*/ 0 w 49"/>
                <a:gd name="T16" fmla="*/ 0 h 87"/>
                <a:gd name="T17" fmla="*/ 49 w 49"/>
                <a:gd name="T18" fmla="*/ 87 h 87"/>
              </a:gdLst>
              <a:ahLst/>
              <a:cxnLst>
                <a:cxn ang="T10">
                  <a:pos x="T0" y="T1"/>
                </a:cxn>
                <a:cxn ang="T11">
                  <a:pos x="T2" y="T3"/>
                </a:cxn>
                <a:cxn ang="T12">
                  <a:pos x="T4" y="T5"/>
                </a:cxn>
                <a:cxn ang="T13">
                  <a:pos x="T6" y="T7"/>
                </a:cxn>
                <a:cxn ang="T14">
                  <a:pos x="T8" y="T9"/>
                </a:cxn>
              </a:cxnLst>
              <a:rect l="T15" t="T16" r="T17" b="T18"/>
              <a:pathLst>
                <a:path w="49" h="87">
                  <a:moveTo>
                    <a:pt x="0" y="54"/>
                  </a:moveTo>
                  <a:lnTo>
                    <a:pt x="18" y="87"/>
                  </a:lnTo>
                  <a:lnTo>
                    <a:pt x="49" y="33"/>
                  </a:lnTo>
                  <a:lnTo>
                    <a:pt x="31" y="0"/>
                  </a:lnTo>
                  <a:lnTo>
                    <a:pt x="0" y="54"/>
                  </a:lnTo>
                  <a:close/>
                </a:path>
              </a:pathLst>
            </a:custGeom>
            <a:solidFill>
              <a:srgbClr val="000000"/>
            </a:solidFill>
            <a:ln w="9525">
              <a:noFill/>
              <a:round/>
              <a:headEnd/>
              <a:tailEnd/>
            </a:ln>
          </p:spPr>
          <p:txBody>
            <a:bodyPr/>
            <a:lstStyle/>
            <a:p>
              <a:endParaRPr lang="en-US"/>
            </a:p>
          </p:txBody>
        </p:sp>
        <p:sp>
          <p:nvSpPr>
            <p:cNvPr id="28889" name="Freeform 187"/>
            <p:cNvSpPr>
              <a:spLocks/>
            </p:cNvSpPr>
            <p:nvPr/>
          </p:nvSpPr>
          <p:spPr bwMode="auto">
            <a:xfrm>
              <a:off x="5618" y="2769"/>
              <a:ext cx="26" cy="28"/>
            </a:xfrm>
            <a:custGeom>
              <a:avLst/>
              <a:gdLst>
                <a:gd name="T0" fmla="*/ 0 w 26"/>
                <a:gd name="T1" fmla="*/ 1 h 56"/>
                <a:gd name="T2" fmla="*/ 25 w 26"/>
                <a:gd name="T3" fmla="*/ 1 h 56"/>
                <a:gd name="T4" fmla="*/ 26 w 26"/>
                <a:gd name="T5" fmla="*/ 1 h 56"/>
                <a:gd name="T6" fmla="*/ 1 w 26"/>
                <a:gd name="T7" fmla="*/ 0 h 56"/>
                <a:gd name="T8" fmla="*/ 0 w 26"/>
                <a:gd name="T9" fmla="*/ 1 h 56"/>
                <a:gd name="T10" fmla="*/ 0 60000 65536"/>
                <a:gd name="T11" fmla="*/ 0 60000 65536"/>
                <a:gd name="T12" fmla="*/ 0 60000 65536"/>
                <a:gd name="T13" fmla="*/ 0 60000 65536"/>
                <a:gd name="T14" fmla="*/ 0 60000 65536"/>
                <a:gd name="T15" fmla="*/ 0 w 26"/>
                <a:gd name="T16" fmla="*/ 0 h 56"/>
                <a:gd name="T17" fmla="*/ 26 w 26"/>
                <a:gd name="T18" fmla="*/ 56 h 56"/>
              </a:gdLst>
              <a:ahLst/>
              <a:cxnLst>
                <a:cxn ang="T10">
                  <a:pos x="T0" y="T1"/>
                </a:cxn>
                <a:cxn ang="T11">
                  <a:pos x="T2" y="T3"/>
                </a:cxn>
                <a:cxn ang="T12">
                  <a:pos x="T4" y="T5"/>
                </a:cxn>
                <a:cxn ang="T13">
                  <a:pos x="T6" y="T7"/>
                </a:cxn>
                <a:cxn ang="T14">
                  <a:pos x="T8" y="T9"/>
                </a:cxn>
              </a:cxnLst>
              <a:rect l="T15" t="T16" r="T17" b="T18"/>
              <a:pathLst>
                <a:path w="26" h="56">
                  <a:moveTo>
                    <a:pt x="0" y="54"/>
                  </a:moveTo>
                  <a:lnTo>
                    <a:pt x="25" y="56"/>
                  </a:lnTo>
                  <a:lnTo>
                    <a:pt x="26" y="2"/>
                  </a:lnTo>
                  <a:lnTo>
                    <a:pt x="1" y="0"/>
                  </a:lnTo>
                  <a:lnTo>
                    <a:pt x="0" y="54"/>
                  </a:lnTo>
                  <a:close/>
                </a:path>
              </a:pathLst>
            </a:custGeom>
            <a:solidFill>
              <a:srgbClr val="000000"/>
            </a:solidFill>
            <a:ln w="9525">
              <a:noFill/>
              <a:round/>
              <a:headEnd/>
              <a:tailEnd/>
            </a:ln>
          </p:spPr>
          <p:txBody>
            <a:bodyPr/>
            <a:lstStyle/>
            <a:p>
              <a:endParaRPr lang="en-US"/>
            </a:p>
          </p:txBody>
        </p:sp>
        <p:sp>
          <p:nvSpPr>
            <p:cNvPr id="28890" name="Freeform 188"/>
            <p:cNvSpPr>
              <a:spLocks/>
            </p:cNvSpPr>
            <p:nvPr/>
          </p:nvSpPr>
          <p:spPr bwMode="auto">
            <a:xfrm>
              <a:off x="5618" y="2797"/>
              <a:ext cx="26" cy="29"/>
            </a:xfrm>
            <a:custGeom>
              <a:avLst/>
              <a:gdLst>
                <a:gd name="T0" fmla="*/ 25 w 26"/>
                <a:gd name="T1" fmla="*/ 0 h 58"/>
                <a:gd name="T2" fmla="*/ 0 w 26"/>
                <a:gd name="T3" fmla="*/ 1 h 58"/>
                <a:gd name="T4" fmla="*/ 1 w 26"/>
                <a:gd name="T5" fmla="*/ 1 h 58"/>
                <a:gd name="T6" fmla="*/ 26 w 26"/>
                <a:gd name="T7" fmla="*/ 1 h 58"/>
                <a:gd name="T8" fmla="*/ 25 w 26"/>
                <a:gd name="T9" fmla="*/ 0 h 58"/>
                <a:gd name="T10" fmla="*/ 0 60000 65536"/>
                <a:gd name="T11" fmla="*/ 0 60000 65536"/>
                <a:gd name="T12" fmla="*/ 0 60000 65536"/>
                <a:gd name="T13" fmla="*/ 0 60000 65536"/>
                <a:gd name="T14" fmla="*/ 0 60000 65536"/>
                <a:gd name="T15" fmla="*/ 0 w 26"/>
                <a:gd name="T16" fmla="*/ 0 h 58"/>
                <a:gd name="T17" fmla="*/ 26 w 26"/>
                <a:gd name="T18" fmla="*/ 58 h 58"/>
              </a:gdLst>
              <a:ahLst/>
              <a:cxnLst>
                <a:cxn ang="T10">
                  <a:pos x="T0" y="T1"/>
                </a:cxn>
                <a:cxn ang="T11">
                  <a:pos x="T2" y="T3"/>
                </a:cxn>
                <a:cxn ang="T12">
                  <a:pos x="T4" y="T5"/>
                </a:cxn>
                <a:cxn ang="T13">
                  <a:pos x="T6" y="T7"/>
                </a:cxn>
                <a:cxn ang="T14">
                  <a:pos x="T8" y="T9"/>
                </a:cxn>
              </a:cxnLst>
              <a:rect l="T15" t="T16" r="T17" b="T18"/>
              <a:pathLst>
                <a:path w="26" h="58">
                  <a:moveTo>
                    <a:pt x="25" y="0"/>
                  </a:moveTo>
                  <a:lnTo>
                    <a:pt x="0" y="2"/>
                  </a:lnTo>
                  <a:lnTo>
                    <a:pt x="1" y="58"/>
                  </a:lnTo>
                  <a:lnTo>
                    <a:pt x="26" y="56"/>
                  </a:lnTo>
                  <a:lnTo>
                    <a:pt x="25" y="0"/>
                  </a:lnTo>
                  <a:close/>
                </a:path>
              </a:pathLst>
            </a:custGeom>
            <a:solidFill>
              <a:srgbClr val="000000"/>
            </a:solidFill>
            <a:ln w="9525">
              <a:noFill/>
              <a:round/>
              <a:headEnd/>
              <a:tailEnd/>
            </a:ln>
          </p:spPr>
          <p:txBody>
            <a:bodyPr/>
            <a:lstStyle/>
            <a:p>
              <a:endParaRPr lang="en-US"/>
            </a:p>
          </p:txBody>
        </p:sp>
        <p:sp>
          <p:nvSpPr>
            <p:cNvPr id="28891" name="Freeform 189"/>
            <p:cNvSpPr>
              <a:spLocks/>
            </p:cNvSpPr>
            <p:nvPr/>
          </p:nvSpPr>
          <p:spPr bwMode="auto">
            <a:xfrm>
              <a:off x="4812" y="2688"/>
              <a:ext cx="47" cy="43"/>
            </a:xfrm>
            <a:custGeom>
              <a:avLst/>
              <a:gdLst>
                <a:gd name="T0" fmla="*/ 30 w 47"/>
                <a:gd name="T1" fmla="*/ 0 h 87"/>
                <a:gd name="T2" fmla="*/ 47 w 47"/>
                <a:gd name="T3" fmla="*/ 0 h 87"/>
                <a:gd name="T4" fmla="*/ 18 w 47"/>
                <a:gd name="T5" fmla="*/ 0 h 87"/>
                <a:gd name="T6" fmla="*/ 0 w 47"/>
                <a:gd name="T7" fmla="*/ 0 h 87"/>
                <a:gd name="T8" fmla="*/ 30 w 47"/>
                <a:gd name="T9" fmla="*/ 0 h 87"/>
                <a:gd name="T10" fmla="*/ 0 60000 65536"/>
                <a:gd name="T11" fmla="*/ 0 60000 65536"/>
                <a:gd name="T12" fmla="*/ 0 60000 65536"/>
                <a:gd name="T13" fmla="*/ 0 60000 65536"/>
                <a:gd name="T14" fmla="*/ 0 60000 65536"/>
                <a:gd name="T15" fmla="*/ 0 w 47"/>
                <a:gd name="T16" fmla="*/ 0 h 87"/>
                <a:gd name="T17" fmla="*/ 47 w 47"/>
                <a:gd name="T18" fmla="*/ 87 h 87"/>
              </a:gdLst>
              <a:ahLst/>
              <a:cxnLst>
                <a:cxn ang="T10">
                  <a:pos x="T0" y="T1"/>
                </a:cxn>
                <a:cxn ang="T11">
                  <a:pos x="T2" y="T3"/>
                </a:cxn>
                <a:cxn ang="T12">
                  <a:pos x="T4" y="T5"/>
                </a:cxn>
                <a:cxn ang="T13">
                  <a:pos x="T6" y="T7"/>
                </a:cxn>
                <a:cxn ang="T14">
                  <a:pos x="T8" y="T9"/>
                </a:cxn>
              </a:cxnLst>
              <a:rect l="T15" t="T16" r="T17" b="T18"/>
              <a:pathLst>
                <a:path w="47" h="87">
                  <a:moveTo>
                    <a:pt x="30" y="87"/>
                  </a:moveTo>
                  <a:lnTo>
                    <a:pt x="47" y="54"/>
                  </a:lnTo>
                  <a:lnTo>
                    <a:pt x="18" y="0"/>
                  </a:lnTo>
                  <a:lnTo>
                    <a:pt x="0" y="33"/>
                  </a:lnTo>
                  <a:lnTo>
                    <a:pt x="30" y="87"/>
                  </a:lnTo>
                  <a:close/>
                </a:path>
              </a:pathLst>
            </a:custGeom>
            <a:solidFill>
              <a:srgbClr val="000000"/>
            </a:solidFill>
            <a:ln w="9525">
              <a:noFill/>
              <a:round/>
              <a:headEnd/>
              <a:tailEnd/>
            </a:ln>
          </p:spPr>
          <p:txBody>
            <a:bodyPr/>
            <a:lstStyle/>
            <a:p>
              <a:endParaRPr lang="en-US"/>
            </a:p>
          </p:txBody>
        </p:sp>
        <p:sp>
          <p:nvSpPr>
            <p:cNvPr id="28892" name="Freeform 190"/>
            <p:cNvSpPr>
              <a:spLocks/>
            </p:cNvSpPr>
            <p:nvPr/>
          </p:nvSpPr>
          <p:spPr bwMode="auto">
            <a:xfrm>
              <a:off x="4842" y="2715"/>
              <a:ext cx="48" cy="45"/>
            </a:xfrm>
            <a:custGeom>
              <a:avLst/>
              <a:gdLst>
                <a:gd name="T0" fmla="*/ 17 w 48"/>
                <a:gd name="T1" fmla="*/ 0 h 89"/>
                <a:gd name="T2" fmla="*/ 0 w 48"/>
                <a:gd name="T3" fmla="*/ 1 h 89"/>
                <a:gd name="T4" fmla="*/ 30 w 48"/>
                <a:gd name="T5" fmla="*/ 1 h 89"/>
                <a:gd name="T6" fmla="*/ 48 w 48"/>
                <a:gd name="T7" fmla="*/ 1 h 89"/>
                <a:gd name="T8" fmla="*/ 17 w 48"/>
                <a:gd name="T9" fmla="*/ 0 h 89"/>
                <a:gd name="T10" fmla="*/ 0 60000 65536"/>
                <a:gd name="T11" fmla="*/ 0 60000 65536"/>
                <a:gd name="T12" fmla="*/ 0 60000 65536"/>
                <a:gd name="T13" fmla="*/ 0 60000 65536"/>
                <a:gd name="T14" fmla="*/ 0 60000 65536"/>
                <a:gd name="T15" fmla="*/ 0 w 48"/>
                <a:gd name="T16" fmla="*/ 0 h 89"/>
                <a:gd name="T17" fmla="*/ 48 w 48"/>
                <a:gd name="T18" fmla="*/ 89 h 89"/>
              </a:gdLst>
              <a:ahLst/>
              <a:cxnLst>
                <a:cxn ang="T10">
                  <a:pos x="T0" y="T1"/>
                </a:cxn>
                <a:cxn ang="T11">
                  <a:pos x="T2" y="T3"/>
                </a:cxn>
                <a:cxn ang="T12">
                  <a:pos x="T4" y="T5"/>
                </a:cxn>
                <a:cxn ang="T13">
                  <a:pos x="T6" y="T7"/>
                </a:cxn>
                <a:cxn ang="T14">
                  <a:pos x="T8" y="T9"/>
                </a:cxn>
              </a:cxnLst>
              <a:rect l="T15" t="T16" r="T17" b="T18"/>
              <a:pathLst>
                <a:path w="48" h="89">
                  <a:moveTo>
                    <a:pt x="17" y="0"/>
                  </a:moveTo>
                  <a:lnTo>
                    <a:pt x="0" y="33"/>
                  </a:lnTo>
                  <a:lnTo>
                    <a:pt x="30" y="89"/>
                  </a:lnTo>
                  <a:lnTo>
                    <a:pt x="48" y="56"/>
                  </a:lnTo>
                  <a:lnTo>
                    <a:pt x="17" y="0"/>
                  </a:lnTo>
                  <a:close/>
                </a:path>
              </a:pathLst>
            </a:custGeom>
            <a:solidFill>
              <a:srgbClr val="000000"/>
            </a:solidFill>
            <a:ln w="9525">
              <a:noFill/>
              <a:round/>
              <a:headEnd/>
              <a:tailEnd/>
            </a:ln>
          </p:spPr>
          <p:txBody>
            <a:bodyPr/>
            <a:lstStyle/>
            <a:p>
              <a:endParaRPr lang="en-US"/>
            </a:p>
          </p:txBody>
        </p:sp>
        <p:sp>
          <p:nvSpPr>
            <p:cNvPr id="28893" name="Freeform 191"/>
            <p:cNvSpPr>
              <a:spLocks/>
            </p:cNvSpPr>
            <p:nvPr/>
          </p:nvSpPr>
          <p:spPr bwMode="auto">
            <a:xfrm>
              <a:off x="4812" y="2715"/>
              <a:ext cx="47" cy="45"/>
            </a:xfrm>
            <a:custGeom>
              <a:avLst/>
              <a:gdLst>
                <a:gd name="T0" fmla="*/ 47 w 47"/>
                <a:gd name="T1" fmla="*/ 1 h 89"/>
                <a:gd name="T2" fmla="*/ 30 w 47"/>
                <a:gd name="T3" fmla="*/ 0 h 89"/>
                <a:gd name="T4" fmla="*/ 0 w 47"/>
                <a:gd name="T5" fmla="*/ 1 h 89"/>
                <a:gd name="T6" fmla="*/ 18 w 47"/>
                <a:gd name="T7" fmla="*/ 1 h 89"/>
                <a:gd name="T8" fmla="*/ 47 w 47"/>
                <a:gd name="T9" fmla="*/ 1 h 89"/>
                <a:gd name="T10" fmla="*/ 0 60000 65536"/>
                <a:gd name="T11" fmla="*/ 0 60000 65536"/>
                <a:gd name="T12" fmla="*/ 0 60000 65536"/>
                <a:gd name="T13" fmla="*/ 0 60000 65536"/>
                <a:gd name="T14" fmla="*/ 0 60000 65536"/>
                <a:gd name="T15" fmla="*/ 0 w 47"/>
                <a:gd name="T16" fmla="*/ 0 h 89"/>
                <a:gd name="T17" fmla="*/ 47 w 47"/>
                <a:gd name="T18" fmla="*/ 89 h 89"/>
              </a:gdLst>
              <a:ahLst/>
              <a:cxnLst>
                <a:cxn ang="T10">
                  <a:pos x="T0" y="T1"/>
                </a:cxn>
                <a:cxn ang="T11">
                  <a:pos x="T2" y="T3"/>
                </a:cxn>
                <a:cxn ang="T12">
                  <a:pos x="T4" y="T5"/>
                </a:cxn>
                <a:cxn ang="T13">
                  <a:pos x="T6" y="T7"/>
                </a:cxn>
                <a:cxn ang="T14">
                  <a:pos x="T8" y="T9"/>
                </a:cxn>
              </a:cxnLst>
              <a:rect l="T15" t="T16" r="T17" b="T18"/>
              <a:pathLst>
                <a:path w="47" h="89">
                  <a:moveTo>
                    <a:pt x="47" y="33"/>
                  </a:moveTo>
                  <a:lnTo>
                    <a:pt x="30" y="0"/>
                  </a:lnTo>
                  <a:lnTo>
                    <a:pt x="0" y="56"/>
                  </a:lnTo>
                  <a:lnTo>
                    <a:pt x="18" y="89"/>
                  </a:lnTo>
                  <a:lnTo>
                    <a:pt x="47" y="33"/>
                  </a:lnTo>
                  <a:close/>
                </a:path>
              </a:pathLst>
            </a:custGeom>
            <a:solidFill>
              <a:srgbClr val="000000"/>
            </a:solidFill>
            <a:ln w="9525">
              <a:noFill/>
              <a:round/>
              <a:headEnd/>
              <a:tailEnd/>
            </a:ln>
          </p:spPr>
          <p:txBody>
            <a:bodyPr/>
            <a:lstStyle/>
            <a:p>
              <a:endParaRPr lang="en-US"/>
            </a:p>
          </p:txBody>
        </p:sp>
        <p:sp>
          <p:nvSpPr>
            <p:cNvPr id="28894" name="Freeform 192"/>
            <p:cNvSpPr>
              <a:spLocks/>
            </p:cNvSpPr>
            <p:nvPr/>
          </p:nvSpPr>
          <p:spPr bwMode="auto">
            <a:xfrm>
              <a:off x="4842" y="2688"/>
              <a:ext cx="48" cy="43"/>
            </a:xfrm>
            <a:custGeom>
              <a:avLst/>
              <a:gdLst>
                <a:gd name="T0" fmla="*/ 0 w 48"/>
                <a:gd name="T1" fmla="*/ 0 h 87"/>
                <a:gd name="T2" fmla="*/ 17 w 48"/>
                <a:gd name="T3" fmla="*/ 0 h 87"/>
                <a:gd name="T4" fmla="*/ 48 w 48"/>
                <a:gd name="T5" fmla="*/ 0 h 87"/>
                <a:gd name="T6" fmla="*/ 30 w 48"/>
                <a:gd name="T7" fmla="*/ 0 h 87"/>
                <a:gd name="T8" fmla="*/ 0 w 48"/>
                <a:gd name="T9" fmla="*/ 0 h 87"/>
                <a:gd name="T10" fmla="*/ 0 60000 65536"/>
                <a:gd name="T11" fmla="*/ 0 60000 65536"/>
                <a:gd name="T12" fmla="*/ 0 60000 65536"/>
                <a:gd name="T13" fmla="*/ 0 60000 65536"/>
                <a:gd name="T14" fmla="*/ 0 60000 65536"/>
                <a:gd name="T15" fmla="*/ 0 w 48"/>
                <a:gd name="T16" fmla="*/ 0 h 87"/>
                <a:gd name="T17" fmla="*/ 48 w 48"/>
                <a:gd name="T18" fmla="*/ 87 h 87"/>
              </a:gdLst>
              <a:ahLst/>
              <a:cxnLst>
                <a:cxn ang="T10">
                  <a:pos x="T0" y="T1"/>
                </a:cxn>
                <a:cxn ang="T11">
                  <a:pos x="T2" y="T3"/>
                </a:cxn>
                <a:cxn ang="T12">
                  <a:pos x="T4" y="T5"/>
                </a:cxn>
                <a:cxn ang="T13">
                  <a:pos x="T6" y="T7"/>
                </a:cxn>
                <a:cxn ang="T14">
                  <a:pos x="T8" y="T9"/>
                </a:cxn>
              </a:cxnLst>
              <a:rect l="T15" t="T16" r="T17" b="T18"/>
              <a:pathLst>
                <a:path w="48" h="87">
                  <a:moveTo>
                    <a:pt x="0" y="54"/>
                  </a:moveTo>
                  <a:lnTo>
                    <a:pt x="17" y="87"/>
                  </a:lnTo>
                  <a:lnTo>
                    <a:pt x="48" y="33"/>
                  </a:lnTo>
                  <a:lnTo>
                    <a:pt x="30" y="0"/>
                  </a:lnTo>
                  <a:lnTo>
                    <a:pt x="0" y="54"/>
                  </a:lnTo>
                  <a:close/>
                </a:path>
              </a:pathLst>
            </a:custGeom>
            <a:solidFill>
              <a:srgbClr val="000000"/>
            </a:solidFill>
            <a:ln w="9525">
              <a:noFill/>
              <a:round/>
              <a:headEnd/>
              <a:tailEnd/>
            </a:ln>
          </p:spPr>
          <p:txBody>
            <a:bodyPr/>
            <a:lstStyle/>
            <a:p>
              <a:endParaRPr lang="en-US"/>
            </a:p>
          </p:txBody>
        </p:sp>
        <p:sp>
          <p:nvSpPr>
            <p:cNvPr id="28895" name="Freeform 193"/>
            <p:cNvSpPr>
              <a:spLocks/>
            </p:cNvSpPr>
            <p:nvPr/>
          </p:nvSpPr>
          <p:spPr bwMode="auto">
            <a:xfrm>
              <a:off x="4837" y="2696"/>
              <a:ext cx="27" cy="28"/>
            </a:xfrm>
            <a:custGeom>
              <a:avLst/>
              <a:gdLst>
                <a:gd name="T0" fmla="*/ 0 w 27"/>
                <a:gd name="T1" fmla="*/ 1 h 56"/>
                <a:gd name="T2" fmla="*/ 26 w 27"/>
                <a:gd name="T3" fmla="*/ 1 h 56"/>
                <a:gd name="T4" fmla="*/ 27 w 27"/>
                <a:gd name="T5" fmla="*/ 1 h 56"/>
                <a:gd name="T6" fmla="*/ 1 w 27"/>
                <a:gd name="T7" fmla="*/ 0 h 56"/>
                <a:gd name="T8" fmla="*/ 0 w 27"/>
                <a:gd name="T9" fmla="*/ 1 h 56"/>
                <a:gd name="T10" fmla="*/ 0 60000 65536"/>
                <a:gd name="T11" fmla="*/ 0 60000 65536"/>
                <a:gd name="T12" fmla="*/ 0 60000 65536"/>
                <a:gd name="T13" fmla="*/ 0 60000 65536"/>
                <a:gd name="T14" fmla="*/ 0 60000 65536"/>
                <a:gd name="T15" fmla="*/ 0 w 27"/>
                <a:gd name="T16" fmla="*/ 0 h 56"/>
                <a:gd name="T17" fmla="*/ 27 w 27"/>
                <a:gd name="T18" fmla="*/ 56 h 56"/>
              </a:gdLst>
              <a:ahLst/>
              <a:cxnLst>
                <a:cxn ang="T10">
                  <a:pos x="T0" y="T1"/>
                </a:cxn>
                <a:cxn ang="T11">
                  <a:pos x="T2" y="T3"/>
                </a:cxn>
                <a:cxn ang="T12">
                  <a:pos x="T4" y="T5"/>
                </a:cxn>
                <a:cxn ang="T13">
                  <a:pos x="T6" y="T7"/>
                </a:cxn>
                <a:cxn ang="T14">
                  <a:pos x="T8" y="T9"/>
                </a:cxn>
              </a:cxnLst>
              <a:rect l="T15" t="T16" r="T17" b="T18"/>
              <a:pathLst>
                <a:path w="27" h="56">
                  <a:moveTo>
                    <a:pt x="0" y="54"/>
                  </a:moveTo>
                  <a:lnTo>
                    <a:pt x="26" y="56"/>
                  </a:lnTo>
                  <a:lnTo>
                    <a:pt x="27" y="2"/>
                  </a:lnTo>
                  <a:lnTo>
                    <a:pt x="1" y="0"/>
                  </a:lnTo>
                  <a:lnTo>
                    <a:pt x="0" y="54"/>
                  </a:lnTo>
                  <a:close/>
                </a:path>
              </a:pathLst>
            </a:custGeom>
            <a:solidFill>
              <a:srgbClr val="000000"/>
            </a:solidFill>
            <a:ln w="9525">
              <a:noFill/>
              <a:round/>
              <a:headEnd/>
              <a:tailEnd/>
            </a:ln>
          </p:spPr>
          <p:txBody>
            <a:bodyPr/>
            <a:lstStyle/>
            <a:p>
              <a:endParaRPr lang="en-US"/>
            </a:p>
          </p:txBody>
        </p:sp>
        <p:sp>
          <p:nvSpPr>
            <p:cNvPr id="28896" name="Freeform 194"/>
            <p:cNvSpPr>
              <a:spLocks/>
            </p:cNvSpPr>
            <p:nvPr/>
          </p:nvSpPr>
          <p:spPr bwMode="auto">
            <a:xfrm>
              <a:off x="4837" y="2723"/>
              <a:ext cx="27" cy="29"/>
            </a:xfrm>
            <a:custGeom>
              <a:avLst/>
              <a:gdLst>
                <a:gd name="T0" fmla="*/ 26 w 27"/>
                <a:gd name="T1" fmla="*/ 0 h 59"/>
                <a:gd name="T2" fmla="*/ 0 w 27"/>
                <a:gd name="T3" fmla="*/ 0 h 59"/>
                <a:gd name="T4" fmla="*/ 1 w 27"/>
                <a:gd name="T5" fmla="*/ 0 h 59"/>
                <a:gd name="T6" fmla="*/ 27 w 27"/>
                <a:gd name="T7" fmla="*/ 0 h 59"/>
                <a:gd name="T8" fmla="*/ 26 w 27"/>
                <a:gd name="T9" fmla="*/ 0 h 59"/>
                <a:gd name="T10" fmla="*/ 0 60000 65536"/>
                <a:gd name="T11" fmla="*/ 0 60000 65536"/>
                <a:gd name="T12" fmla="*/ 0 60000 65536"/>
                <a:gd name="T13" fmla="*/ 0 60000 65536"/>
                <a:gd name="T14" fmla="*/ 0 60000 65536"/>
                <a:gd name="T15" fmla="*/ 0 w 27"/>
                <a:gd name="T16" fmla="*/ 0 h 59"/>
                <a:gd name="T17" fmla="*/ 27 w 27"/>
                <a:gd name="T18" fmla="*/ 59 h 59"/>
              </a:gdLst>
              <a:ahLst/>
              <a:cxnLst>
                <a:cxn ang="T10">
                  <a:pos x="T0" y="T1"/>
                </a:cxn>
                <a:cxn ang="T11">
                  <a:pos x="T2" y="T3"/>
                </a:cxn>
                <a:cxn ang="T12">
                  <a:pos x="T4" y="T5"/>
                </a:cxn>
                <a:cxn ang="T13">
                  <a:pos x="T6" y="T7"/>
                </a:cxn>
                <a:cxn ang="T14">
                  <a:pos x="T8" y="T9"/>
                </a:cxn>
              </a:cxnLst>
              <a:rect l="T15" t="T16" r="T17" b="T18"/>
              <a:pathLst>
                <a:path w="27" h="59">
                  <a:moveTo>
                    <a:pt x="26" y="0"/>
                  </a:moveTo>
                  <a:lnTo>
                    <a:pt x="0" y="2"/>
                  </a:lnTo>
                  <a:lnTo>
                    <a:pt x="1" y="59"/>
                  </a:lnTo>
                  <a:lnTo>
                    <a:pt x="27" y="57"/>
                  </a:lnTo>
                  <a:lnTo>
                    <a:pt x="26" y="0"/>
                  </a:lnTo>
                  <a:close/>
                </a:path>
              </a:pathLst>
            </a:custGeom>
            <a:solidFill>
              <a:srgbClr val="000000"/>
            </a:solidFill>
            <a:ln w="9525">
              <a:noFill/>
              <a:round/>
              <a:headEnd/>
              <a:tailEnd/>
            </a:ln>
          </p:spPr>
          <p:txBody>
            <a:bodyPr/>
            <a:lstStyle/>
            <a:p>
              <a:endParaRPr lang="en-US"/>
            </a:p>
          </p:txBody>
        </p:sp>
        <p:sp>
          <p:nvSpPr>
            <p:cNvPr id="28897" name="Freeform 195"/>
            <p:cNvSpPr>
              <a:spLocks/>
            </p:cNvSpPr>
            <p:nvPr/>
          </p:nvSpPr>
          <p:spPr bwMode="auto">
            <a:xfrm>
              <a:off x="4391" y="2596"/>
              <a:ext cx="49" cy="43"/>
            </a:xfrm>
            <a:custGeom>
              <a:avLst/>
              <a:gdLst>
                <a:gd name="T0" fmla="*/ 31 w 49"/>
                <a:gd name="T1" fmla="*/ 0 h 88"/>
                <a:gd name="T2" fmla="*/ 49 w 49"/>
                <a:gd name="T3" fmla="*/ 0 h 88"/>
                <a:gd name="T4" fmla="*/ 18 w 49"/>
                <a:gd name="T5" fmla="*/ 0 h 88"/>
                <a:gd name="T6" fmla="*/ 0 w 49"/>
                <a:gd name="T7" fmla="*/ 0 h 88"/>
                <a:gd name="T8" fmla="*/ 31 w 49"/>
                <a:gd name="T9" fmla="*/ 0 h 88"/>
                <a:gd name="T10" fmla="*/ 0 60000 65536"/>
                <a:gd name="T11" fmla="*/ 0 60000 65536"/>
                <a:gd name="T12" fmla="*/ 0 60000 65536"/>
                <a:gd name="T13" fmla="*/ 0 60000 65536"/>
                <a:gd name="T14" fmla="*/ 0 60000 65536"/>
                <a:gd name="T15" fmla="*/ 0 w 49"/>
                <a:gd name="T16" fmla="*/ 0 h 88"/>
                <a:gd name="T17" fmla="*/ 49 w 49"/>
                <a:gd name="T18" fmla="*/ 88 h 88"/>
              </a:gdLst>
              <a:ahLst/>
              <a:cxnLst>
                <a:cxn ang="T10">
                  <a:pos x="T0" y="T1"/>
                </a:cxn>
                <a:cxn ang="T11">
                  <a:pos x="T2" y="T3"/>
                </a:cxn>
                <a:cxn ang="T12">
                  <a:pos x="T4" y="T5"/>
                </a:cxn>
                <a:cxn ang="T13">
                  <a:pos x="T6" y="T7"/>
                </a:cxn>
                <a:cxn ang="T14">
                  <a:pos x="T8" y="T9"/>
                </a:cxn>
              </a:cxnLst>
              <a:rect l="T15" t="T16" r="T17" b="T18"/>
              <a:pathLst>
                <a:path w="49" h="88">
                  <a:moveTo>
                    <a:pt x="31" y="88"/>
                  </a:moveTo>
                  <a:lnTo>
                    <a:pt x="49" y="55"/>
                  </a:lnTo>
                  <a:lnTo>
                    <a:pt x="18" y="0"/>
                  </a:lnTo>
                  <a:lnTo>
                    <a:pt x="0" y="33"/>
                  </a:lnTo>
                  <a:lnTo>
                    <a:pt x="31" y="88"/>
                  </a:lnTo>
                  <a:close/>
                </a:path>
              </a:pathLst>
            </a:custGeom>
            <a:solidFill>
              <a:srgbClr val="000000"/>
            </a:solidFill>
            <a:ln w="9525">
              <a:noFill/>
              <a:round/>
              <a:headEnd/>
              <a:tailEnd/>
            </a:ln>
          </p:spPr>
          <p:txBody>
            <a:bodyPr/>
            <a:lstStyle/>
            <a:p>
              <a:endParaRPr lang="en-US"/>
            </a:p>
          </p:txBody>
        </p:sp>
        <p:sp>
          <p:nvSpPr>
            <p:cNvPr id="28898" name="Freeform 196"/>
            <p:cNvSpPr>
              <a:spLocks/>
            </p:cNvSpPr>
            <p:nvPr/>
          </p:nvSpPr>
          <p:spPr bwMode="auto">
            <a:xfrm>
              <a:off x="4422" y="2623"/>
              <a:ext cx="47" cy="44"/>
            </a:xfrm>
            <a:custGeom>
              <a:avLst/>
              <a:gdLst>
                <a:gd name="T0" fmla="*/ 18 w 47"/>
                <a:gd name="T1" fmla="*/ 0 h 89"/>
                <a:gd name="T2" fmla="*/ 0 w 47"/>
                <a:gd name="T3" fmla="*/ 0 h 89"/>
                <a:gd name="T4" fmla="*/ 29 w 47"/>
                <a:gd name="T5" fmla="*/ 0 h 89"/>
                <a:gd name="T6" fmla="*/ 47 w 47"/>
                <a:gd name="T7" fmla="*/ 0 h 89"/>
                <a:gd name="T8" fmla="*/ 18 w 47"/>
                <a:gd name="T9" fmla="*/ 0 h 89"/>
                <a:gd name="T10" fmla="*/ 0 60000 65536"/>
                <a:gd name="T11" fmla="*/ 0 60000 65536"/>
                <a:gd name="T12" fmla="*/ 0 60000 65536"/>
                <a:gd name="T13" fmla="*/ 0 60000 65536"/>
                <a:gd name="T14" fmla="*/ 0 60000 65536"/>
                <a:gd name="T15" fmla="*/ 0 w 47"/>
                <a:gd name="T16" fmla="*/ 0 h 89"/>
                <a:gd name="T17" fmla="*/ 47 w 47"/>
                <a:gd name="T18" fmla="*/ 89 h 89"/>
              </a:gdLst>
              <a:ahLst/>
              <a:cxnLst>
                <a:cxn ang="T10">
                  <a:pos x="T0" y="T1"/>
                </a:cxn>
                <a:cxn ang="T11">
                  <a:pos x="T2" y="T3"/>
                </a:cxn>
                <a:cxn ang="T12">
                  <a:pos x="T4" y="T5"/>
                </a:cxn>
                <a:cxn ang="T13">
                  <a:pos x="T6" y="T7"/>
                </a:cxn>
                <a:cxn ang="T14">
                  <a:pos x="T8" y="T9"/>
                </a:cxn>
              </a:cxnLst>
              <a:rect l="T15" t="T16" r="T17" b="T18"/>
              <a:pathLst>
                <a:path w="47" h="89">
                  <a:moveTo>
                    <a:pt x="18" y="0"/>
                  </a:moveTo>
                  <a:lnTo>
                    <a:pt x="0" y="33"/>
                  </a:lnTo>
                  <a:lnTo>
                    <a:pt x="29" y="89"/>
                  </a:lnTo>
                  <a:lnTo>
                    <a:pt x="47" y="56"/>
                  </a:lnTo>
                  <a:lnTo>
                    <a:pt x="18" y="0"/>
                  </a:lnTo>
                  <a:close/>
                </a:path>
              </a:pathLst>
            </a:custGeom>
            <a:solidFill>
              <a:srgbClr val="000000"/>
            </a:solidFill>
            <a:ln w="9525">
              <a:noFill/>
              <a:round/>
              <a:headEnd/>
              <a:tailEnd/>
            </a:ln>
          </p:spPr>
          <p:txBody>
            <a:bodyPr/>
            <a:lstStyle/>
            <a:p>
              <a:endParaRPr lang="en-US"/>
            </a:p>
          </p:txBody>
        </p:sp>
        <p:sp>
          <p:nvSpPr>
            <p:cNvPr id="28899" name="Freeform 197"/>
            <p:cNvSpPr>
              <a:spLocks/>
            </p:cNvSpPr>
            <p:nvPr/>
          </p:nvSpPr>
          <p:spPr bwMode="auto">
            <a:xfrm>
              <a:off x="4391" y="2623"/>
              <a:ext cx="49" cy="44"/>
            </a:xfrm>
            <a:custGeom>
              <a:avLst/>
              <a:gdLst>
                <a:gd name="T0" fmla="*/ 49 w 49"/>
                <a:gd name="T1" fmla="*/ 0 h 89"/>
                <a:gd name="T2" fmla="*/ 31 w 49"/>
                <a:gd name="T3" fmla="*/ 0 h 89"/>
                <a:gd name="T4" fmla="*/ 0 w 49"/>
                <a:gd name="T5" fmla="*/ 0 h 89"/>
                <a:gd name="T6" fmla="*/ 18 w 49"/>
                <a:gd name="T7" fmla="*/ 0 h 89"/>
                <a:gd name="T8" fmla="*/ 49 w 49"/>
                <a:gd name="T9" fmla="*/ 0 h 89"/>
                <a:gd name="T10" fmla="*/ 0 60000 65536"/>
                <a:gd name="T11" fmla="*/ 0 60000 65536"/>
                <a:gd name="T12" fmla="*/ 0 60000 65536"/>
                <a:gd name="T13" fmla="*/ 0 60000 65536"/>
                <a:gd name="T14" fmla="*/ 0 60000 65536"/>
                <a:gd name="T15" fmla="*/ 0 w 49"/>
                <a:gd name="T16" fmla="*/ 0 h 89"/>
                <a:gd name="T17" fmla="*/ 49 w 49"/>
                <a:gd name="T18" fmla="*/ 89 h 89"/>
              </a:gdLst>
              <a:ahLst/>
              <a:cxnLst>
                <a:cxn ang="T10">
                  <a:pos x="T0" y="T1"/>
                </a:cxn>
                <a:cxn ang="T11">
                  <a:pos x="T2" y="T3"/>
                </a:cxn>
                <a:cxn ang="T12">
                  <a:pos x="T4" y="T5"/>
                </a:cxn>
                <a:cxn ang="T13">
                  <a:pos x="T6" y="T7"/>
                </a:cxn>
                <a:cxn ang="T14">
                  <a:pos x="T8" y="T9"/>
                </a:cxn>
              </a:cxnLst>
              <a:rect l="T15" t="T16" r="T17" b="T18"/>
              <a:pathLst>
                <a:path w="49" h="89">
                  <a:moveTo>
                    <a:pt x="49" y="33"/>
                  </a:moveTo>
                  <a:lnTo>
                    <a:pt x="31" y="0"/>
                  </a:lnTo>
                  <a:lnTo>
                    <a:pt x="0" y="56"/>
                  </a:lnTo>
                  <a:lnTo>
                    <a:pt x="18" y="89"/>
                  </a:lnTo>
                  <a:lnTo>
                    <a:pt x="49" y="33"/>
                  </a:lnTo>
                  <a:close/>
                </a:path>
              </a:pathLst>
            </a:custGeom>
            <a:solidFill>
              <a:srgbClr val="000000"/>
            </a:solidFill>
            <a:ln w="9525">
              <a:noFill/>
              <a:round/>
              <a:headEnd/>
              <a:tailEnd/>
            </a:ln>
          </p:spPr>
          <p:txBody>
            <a:bodyPr/>
            <a:lstStyle/>
            <a:p>
              <a:endParaRPr lang="en-US"/>
            </a:p>
          </p:txBody>
        </p:sp>
        <p:sp>
          <p:nvSpPr>
            <p:cNvPr id="28900" name="Freeform 198"/>
            <p:cNvSpPr>
              <a:spLocks/>
            </p:cNvSpPr>
            <p:nvPr/>
          </p:nvSpPr>
          <p:spPr bwMode="auto">
            <a:xfrm>
              <a:off x="4422" y="2596"/>
              <a:ext cx="47" cy="43"/>
            </a:xfrm>
            <a:custGeom>
              <a:avLst/>
              <a:gdLst>
                <a:gd name="T0" fmla="*/ 0 w 47"/>
                <a:gd name="T1" fmla="*/ 0 h 88"/>
                <a:gd name="T2" fmla="*/ 18 w 47"/>
                <a:gd name="T3" fmla="*/ 0 h 88"/>
                <a:gd name="T4" fmla="*/ 47 w 47"/>
                <a:gd name="T5" fmla="*/ 0 h 88"/>
                <a:gd name="T6" fmla="*/ 29 w 47"/>
                <a:gd name="T7" fmla="*/ 0 h 88"/>
                <a:gd name="T8" fmla="*/ 0 w 47"/>
                <a:gd name="T9" fmla="*/ 0 h 88"/>
                <a:gd name="T10" fmla="*/ 0 60000 65536"/>
                <a:gd name="T11" fmla="*/ 0 60000 65536"/>
                <a:gd name="T12" fmla="*/ 0 60000 65536"/>
                <a:gd name="T13" fmla="*/ 0 60000 65536"/>
                <a:gd name="T14" fmla="*/ 0 60000 65536"/>
                <a:gd name="T15" fmla="*/ 0 w 47"/>
                <a:gd name="T16" fmla="*/ 0 h 88"/>
                <a:gd name="T17" fmla="*/ 47 w 47"/>
                <a:gd name="T18" fmla="*/ 88 h 88"/>
              </a:gdLst>
              <a:ahLst/>
              <a:cxnLst>
                <a:cxn ang="T10">
                  <a:pos x="T0" y="T1"/>
                </a:cxn>
                <a:cxn ang="T11">
                  <a:pos x="T2" y="T3"/>
                </a:cxn>
                <a:cxn ang="T12">
                  <a:pos x="T4" y="T5"/>
                </a:cxn>
                <a:cxn ang="T13">
                  <a:pos x="T6" y="T7"/>
                </a:cxn>
                <a:cxn ang="T14">
                  <a:pos x="T8" y="T9"/>
                </a:cxn>
              </a:cxnLst>
              <a:rect l="T15" t="T16" r="T17" b="T18"/>
              <a:pathLst>
                <a:path w="47" h="88">
                  <a:moveTo>
                    <a:pt x="0" y="55"/>
                  </a:moveTo>
                  <a:lnTo>
                    <a:pt x="18" y="88"/>
                  </a:lnTo>
                  <a:lnTo>
                    <a:pt x="47" y="33"/>
                  </a:lnTo>
                  <a:lnTo>
                    <a:pt x="29" y="0"/>
                  </a:lnTo>
                  <a:lnTo>
                    <a:pt x="0" y="55"/>
                  </a:lnTo>
                  <a:close/>
                </a:path>
              </a:pathLst>
            </a:custGeom>
            <a:solidFill>
              <a:srgbClr val="000000"/>
            </a:solidFill>
            <a:ln w="9525">
              <a:noFill/>
              <a:round/>
              <a:headEnd/>
              <a:tailEnd/>
            </a:ln>
          </p:spPr>
          <p:txBody>
            <a:bodyPr/>
            <a:lstStyle/>
            <a:p>
              <a:endParaRPr lang="en-US"/>
            </a:p>
          </p:txBody>
        </p:sp>
        <p:sp>
          <p:nvSpPr>
            <p:cNvPr id="28901" name="Freeform 199"/>
            <p:cNvSpPr>
              <a:spLocks/>
            </p:cNvSpPr>
            <p:nvPr/>
          </p:nvSpPr>
          <p:spPr bwMode="auto">
            <a:xfrm>
              <a:off x="4418" y="2603"/>
              <a:ext cx="26" cy="29"/>
            </a:xfrm>
            <a:custGeom>
              <a:avLst/>
              <a:gdLst>
                <a:gd name="T0" fmla="*/ 0 w 26"/>
                <a:gd name="T1" fmla="*/ 1 h 56"/>
                <a:gd name="T2" fmla="*/ 25 w 26"/>
                <a:gd name="T3" fmla="*/ 1 h 56"/>
                <a:gd name="T4" fmla="*/ 26 w 26"/>
                <a:gd name="T5" fmla="*/ 1 h 56"/>
                <a:gd name="T6" fmla="*/ 1 w 26"/>
                <a:gd name="T7" fmla="*/ 0 h 56"/>
                <a:gd name="T8" fmla="*/ 0 w 26"/>
                <a:gd name="T9" fmla="*/ 1 h 56"/>
                <a:gd name="T10" fmla="*/ 0 60000 65536"/>
                <a:gd name="T11" fmla="*/ 0 60000 65536"/>
                <a:gd name="T12" fmla="*/ 0 60000 65536"/>
                <a:gd name="T13" fmla="*/ 0 60000 65536"/>
                <a:gd name="T14" fmla="*/ 0 60000 65536"/>
                <a:gd name="T15" fmla="*/ 0 w 26"/>
                <a:gd name="T16" fmla="*/ 0 h 56"/>
                <a:gd name="T17" fmla="*/ 26 w 26"/>
                <a:gd name="T18" fmla="*/ 56 h 56"/>
              </a:gdLst>
              <a:ahLst/>
              <a:cxnLst>
                <a:cxn ang="T10">
                  <a:pos x="T0" y="T1"/>
                </a:cxn>
                <a:cxn ang="T11">
                  <a:pos x="T2" y="T3"/>
                </a:cxn>
                <a:cxn ang="T12">
                  <a:pos x="T4" y="T5"/>
                </a:cxn>
                <a:cxn ang="T13">
                  <a:pos x="T6" y="T7"/>
                </a:cxn>
                <a:cxn ang="T14">
                  <a:pos x="T8" y="T9"/>
                </a:cxn>
              </a:cxnLst>
              <a:rect l="T15" t="T16" r="T17" b="T18"/>
              <a:pathLst>
                <a:path w="26" h="56">
                  <a:moveTo>
                    <a:pt x="0" y="54"/>
                  </a:moveTo>
                  <a:lnTo>
                    <a:pt x="25" y="56"/>
                  </a:lnTo>
                  <a:lnTo>
                    <a:pt x="26" y="2"/>
                  </a:lnTo>
                  <a:lnTo>
                    <a:pt x="1" y="0"/>
                  </a:lnTo>
                  <a:lnTo>
                    <a:pt x="0" y="54"/>
                  </a:lnTo>
                  <a:close/>
                </a:path>
              </a:pathLst>
            </a:custGeom>
            <a:solidFill>
              <a:srgbClr val="000000"/>
            </a:solidFill>
            <a:ln w="9525">
              <a:noFill/>
              <a:round/>
              <a:headEnd/>
              <a:tailEnd/>
            </a:ln>
          </p:spPr>
          <p:txBody>
            <a:bodyPr/>
            <a:lstStyle/>
            <a:p>
              <a:endParaRPr lang="en-US"/>
            </a:p>
          </p:txBody>
        </p:sp>
        <p:sp>
          <p:nvSpPr>
            <p:cNvPr id="28902" name="Freeform 200"/>
            <p:cNvSpPr>
              <a:spLocks/>
            </p:cNvSpPr>
            <p:nvPr/>
          </p:nvSpPr>
          <p:spPr bwMode="auto">
            <a:xfrm>
              <a:off x="4418" y="2631"/>
              <a:ext cx="26" cy="29"/>
            </a:xfrm>
            <a:custGeom>
              <a:avLst/>
              <a:gdLst>
                <a:gd name="T0" fmla="*/ 25 w 26"/>
                <a:gd name="T1" fmla="*/ 0 h 58"/>
                <a:gd name="T2" fmla="*/ 0 w 26"/>
                <a:gd name="T3" fmla="*/ 1 h 58"/>
                <a:gd name="T4" fmla="*/ 1 w 26"/>
                <a:gd name="T5" fmla="*/ 1 h 58"/>
                <a:gd name="T6" fmla="*/ 26 w 26"/>
                <a:gd name="T7" fmla="*/ 1 h 58"/>
                <a:gd name="T8" fmla="*/ 25 w 26"/>
                <a:gd name="T9" fmla="*/ 0 h 58"/>
                <a:gd name="T10" fmla="*/ 0 60000 65536"/>
                <a:gd name="T11" fmla="*/ 0 60000 65536"/>
                <a:gd name="T12" fmla="*/ 0 60000 65536"/>
                <a:gd name="T13" fmla="*/ 0 60000 65536"/>
                <a:gd name="T14" fmla="*/ 0 60000 65536"/>
                <a:gd name="T15" fmla="*/ 0 w 26"/>
                <a:gd name="T16" fmla="*/ 0 h 58"/>
                <a:gd name="T17" fmla="*/ 26 w 26"/>
                <a:gd name="T18" fmla="*/ 58 h 58"/>
              </a:gdLst>
              <a:ahLst/>
              <a:cxnLst>
                <a:cxn ang="T10">
                  <a:pos x="T0" y="T1"/>
                </a:cxn>
                <a:cxn ang="T11">
                  <a:pos x="T2" y="T3"/>
                </a:cxn>
                <a:cxn ang="T12">
                  <a:pos x="T4" y="T5"/>
                </a:cxn>
                <a:cxn ang="T13">
                  <a:pos x="T6" y="T7"/>
                </a:cxn>
                <a:cxn ang="T14">
                  <a:pos x="T8" y="T9"/>
                </a:cxn>
              </a:cxnLst>
              <a:rect l="T15" t="T16" r="T17" b="T18"/>
              <a:pathLst>
                <a:path w="26" h="58">
                  <a:moveTo>
                    <a:pt x="25" y="0"/>
                  </a:moveTo>
                  <a:lnTo>
                    <a:pt x="0" y="2"/>
                  </a:lnTo>
                  <a:lnTo>
                    <a:pt x="1" y="58"/>
                  </a:lnTo>
                  <a:lnTo>
                    <a:pt x="26" y="56"/>
                  </a:lnTo>
                  <a:lnTo>
                    <a:pt x="25" y="0"/>
                  </a:lnTo>
                  <a:close/>
                </a:path>
              </a:pathLst>
            </a:custGeom>
            <a:solidFill>
              <a:srgbClr val="000000"/>
            </a:solidFill>
            <a:ln w="9525">
              <a:noFill/>
              <a:round/>
              <a:headEnd/>
              <a:tailEnd/>
            </a:ln>
          </p:spPr>
          <p:txBody>
            <a:bodyPr/>
            <a:lstStyle/>
            <a:p>
              <a:endParaRPr lang="en-US"/>
            </a:p>
          </p:txBody>
        </p:sp>
        <p:sp>
          <p:nvSpPr>
            <p:cNvPr id="28903" name="Freeform 201"/>
            <p:cNvSpPr>
              <a:spLocks/>
            </p:cNvSpPr>
            <p:nvPr/>
          </p:nvSpPr>
          <p:spPr bwMode="auto">
            <a:xfrm>
              <a:off x="4091" y="2485"/>
              <a:ext cx="49" cy="44"/>
            </a:xfrm>
            <a:custGeom>
              <a:avLst/>
              <a:gdLst>
                <a:gd name="T0" fmla="*/ 31 w 49"/>
                <a:gd name="T1" fmla="*/ 1 h 87"/>
                <a:gd name="T2" fmla="*/ 49 w 49"/>
                <a:gd name="T3" fmla="*/ 1 h 87"/>
                <a:gd name="T4" fmla="*/ 18 w 49"/>
                <a:gd name="T5" fmla="*/ 0 h 87"/>
                <a:gd name="T6" fmla="*/ 0 w 49"/>
                <a:gd name="T7" fmla="*/ 1 h 87"/>
                <a:gd name="T8" fmla="*/ 31 w 49"/>
                <a:gd name="T9" fmla="*/ 1 h 87"/>
                <a:gd name="T10" fmla="*/ 0 60000 65536"/>
                <a:gd name="T11" fmla="*/ 0 60000 65536"/>
                <a:gd name="T12" fmla="*/ 0 60000 65536"/>
                <a:gd name="T13" fmla="*/ 0 60000 65536"/>
                <a:gd name="T14" fmla="*/ 0 60000 65536"/>
                <a:gd name="T15" fmla="*/ 0 w 49"/>
                <a:gd name="T16" fmla="*/ 0 h 87"/>
                <a:gd name="T17" fmla="*/ 49 w 49"/>
                <a:gd name="T18" fmla="*/ 87 h 87"/>
              </a:gdLst>
              <a:ahLst/>
              <a:cxnLst>
                <a:cxn ang="T10">
                  <a:pos x="T0" y="T1"/>
                </a:cxn>
                <a:cxn ang="T11">
                  <a:pos x="T2" y="T3"/>
                </a:cxn>
                <a:cxn ang="T12">
                  <a:pos x="T4" y="T5"/>
                </a:cxn>
                <a:cxn ang="T13">
                  <a:pos x="T6" y="T7"/>
                </a:cxn>
                <a:cxn ang="T14">
                  <a:pos x="T8" y="T9"/>
                </a:cxn>
              </a:cxnLst>
              <a:rect l="T15" t="T16" r="T17" b="T18"/>
              <a:pathLst>
                <a:path w="49" h="87">
                  <a:moveTo>
                    <a:pt x="31" y="87"/>
                  </a:moveTo>
                  <a:lnTo>
                    <a:pt x="49" y="54"/>
                  </a:lnTo>
                  <a:lnTo>
                    <a:pt x="18" y="0"/>
                  </a:lnTo>
                  <a:lnTo>
                    <a:pt x="0" y="33"/>
                  </a:lnTo>
                  <a:lnTo>
                    <a:pt x="31" y="87"/>
                  </a:lnTo>
                  <a:close/>
                </a:path>
              </a:pathLst>
            </a:custGeom>
            <a:solidFill>
              <a:srgbClr val="000000"/>
            </a:solidFill>
            <a:ln w="9525">
              <a:noFill/>
              <a:round/>
              <a:headEnd/>
              <a:tailEnd/>
            </a:ln>
          </p:spPr>
          <p:txBody>
            <a:bodyPr/>
            <a:lstStyle/>
            <a:p>
              <a:endParaRPr lang="en-US"/>
            </a:p>
          </p:txBody>
        </p:sp>
        <p:sp>
          <p:nvSpPr>
            <p:cNvPr id="28904" name="Freeform 202"/>
            <p:cNvSpPr>
              <a:spLocks/>
            </p:cNvSpPr>
            <p:nvPr/>
          </p:nvSpPr>
          <p:spPr bwMode="auto">
            <a:xfrm>
              <a:off x="4122" y="2512"/>
              <a:ext cx="47" cy="45"/>
            </a:xfrm>
            <a:custGeom>
              <a:avLst/>
              <a:gdLst>
                <a:gd name="T0" fmla="*/ 18 w 47"/>
                <a:gd name="T1" fmla="*/ 0 h 90"/>
                <a:gd name="T2" fmla="*/ 0 w 47"/>
                <a:gd name="T3" fmla="*/ 1 h 90"/>
                <a:gd name="T4" fmla="*/ 29 w 47"/>
                <a:gd name="T5" fmla="*/ 1 h 90"/>
                <a:gd name="T6" fmla="*/ 47 w 47"/>
                <a:gd name="T7" fmla="*/ 1 h 90"/>
                <a:gd name="T8" fmla="*/ 18 w 47"/>
                <a:gd name="T9" fmla="*/ 0 h 90"/>
                <a:gd name="T10" fmla="*/ 0 60000 65536"/>
                <a:gd name="T11" fmla="*/ 0 60000 65536"/>
                <a:gd name="T12" fmla="*/ 0 60000 65536"/>
                <a:gd name="T13" fmla="*/ 0 60000 65536"/>
                <a:gd name="T14" fmla="*/ 0 60000 65536"/>
                <a:gd name="T15" fmla="*/ 0 w 47"/>
                <a:gd name="T16" fmla="*/ 0 h 90"/>
                <a:gd name="T17" fmla="*/ 47 w 47"/>
                <a:gd name="T18" fmla="*/ 90 h 90"/>
              </a:gdLst>
              <a:ahLst/>
              <a:cxnLst>
                <a:cxn ang="T10">
                  <a:pos x="T0" y="T1"/>
                </a:cxn>
                <a:cxn ang="T11">
                  <a:pos x="T2" y="T3"/>
                </a:cxn>
                <a:cxn ang="T12">
                  <a:pos x="T4" y="T5"/>
                </a:cxn>
                <a:cxn ang="T13">
                  <a:pos x="T6" y="T7"/>
                </a:cxn>
                <a:cxn ang="T14">
                  <a:pos x="T8" y="T9"/>
                </a:cxn>
              </a:cxnLst>
              <a:rect l="T15" t="T16" r="T17" b="T18"/>
              <a:pathLst>
                <a:path w="47" h="90">
                  <a:moveTo>
                    <a:pt x="18" y="0"/>
                  </a:moveTo>
                  <a:lnTo>
                    <a:pt x="0" y="33"/>
                  </a:lnTo>
                  <a:lnTo>
                    <a:pt x="29" y="90"/>
                  </a:lnTo>
                  <a:lnTo>
                    <a:pt x="47" y="57"/>
                  </a:lnTo>
                  <a:lnTo>
                    <a:pt x="18" y="0"/>
                  </a:lnTo>
                  <a:close/>
                </a:path>
              </a:pathLst>
            </a:custGeom>
            <a:solidFill>
              <a:srgbClr val="000000"/>
            </a:solidFill>
            <a:ln w="9525">
              <a:noFill/>
              <a:round/>
              <a:headEnd/>
              <a:tailEnd/>
            </a:ln>
          </p:spPr>
          <p:txBody>
            <a:bodyPr/>
            <a:lstStyle/>
            <a:p>
              <a:endParaRPr lang="en-US"/>
            </a:p>
          </p:txBody>
        </p:sp>
        <p:sp>
          <p:nvSpPr>
            <p:cNvPr id="28905" name="Freeform 203"/>
            <p:cNvSpPr>
              <a:spLocks/>
            </p:cNvSpPr>
            <p:nvPr/>
          </p:nvSpPr>
          <p:spPr bwMode="auto">
            <a:xfrm>
              <a:off x="4091" y="2512"/>
              <a:ext cx="49" cy="45"/>
            </a:xfrm>
            <a:custGeom>
              <a:avLst/>
              <a:gdLst>
                <a:gd name="T0" fmla="*/ 49 w 49"/>
                <a:gd name="T1" fmla="*/ 1 h 90"/>
                <a:gd name="T2" fmla="*/ 31 w 49"/>
                <a:gd name="T3" fmla="*/ 0 h 90"/>
                <a:gd name="T4" fmla="*/ 0 w 49"/>
                <a:gd name="T5" fmla="*/ 1 h 90"/>
                <a:gd name="T6" fmla="*/ 18 w 49"/>
                <a:gd name="T7" fmla="*/ 1 h 90"/>
                <a:gd name="T8" fmla="*/ 49 w 49"/>
                <a:gd name="T9" fmla="*/ 1 h 90"/>
                <a:gd name="T10" fmla="*/ 0 60000 65536"/>
                <a:gd name="T11" fmla="*/ 0 60000 65536"/>
                <a:gd name="T12" fmla="*/ 0 60000 65536"/>
                <a:gd name="T13" fmla="*/ 0 60000 65536"/>
                <a:gd name="T14" fmla="*/ 0 60000 65536"/>
                <a:gd name="T15" fmla="*/ 0 w 49"/>
                <a:gd name="T16" fmla="*/ 0 h 90"/>
                <a:gd name="T17" fmla="*/ 49 w 49"/>
                <a:gd name="T18" fmla="*/ 90 h 90"/>
              </a:gdLst>
              <a:ahLst/>
              <a:cxnLst>
                <a:cxn ang="T10">
                  <a:pos x="T0" y="T1"/>
                </a:cxn>
                <a:cxn ang="T11">
                  <a:pos x="T2" y="T3"/>
                </a:cxn>
                <a:cxn ang="T12">
                  <a:pos x="T4" y="T5"/>
                </a:cxn>
                <a:cxn ang="T13">
                  <a:pos x="T6" y="T7"/>
                </a:cxn>
                <a:cxn ang="T14">
                  <a:pos x="T8" y="T9"/>
                </a:cxn>
              </a:cxnLst>
              <a:rect l="T15" t="T16" r="T17" b="T18"/>
              <a:pathLst>
                <a:path w="49" h="90">
                  <a:moveTo>
                    <a:pt x="49" y="33"/>
                  </a:moveTo>
                  <a:lnTo>
                    <a:pt x="31" y="0"/>
                  </a:lnTo>
                  <a:lnTo>
                    <a:pt x="0" y="57"/>
                  </a:lnTo>
                  <a:lnTo>
                    <a:pt x="18" y="90"/>
                  </a:lnTo>
                  <a:lnTo>
                    <a:pt x="49" y="33"/>
                  </a:lnTo>
                  <a:close/>
                </a:path>
              </a:pathLst>
            </a:custGeom>
            <a:solidFill>
              <a:srgbClr val="000000"/>
            </a:solidFill>
            <a:ln w="9525">
              <a:noFill/>
              <a:round/>
              <a:headEnd/>
              <a:tailEnd/>
            </a:ln>
          </p:spPr>
          <p:txBody>
            <a:bodyPr/>
            <a:lstStyle/>
            <a:p>
              <a:endParaRPr lang="en-US"/>
            </a:p>
          </p:txBody>
        </p:sp>
        <p:sp>
          <p:nvSpPr>
            <p:cNvPr id="28906" name="Freeform 204"/>
            <p:cNvSpPr>
              <a:spLocks/>
            </p:cNvSpPr>
            <p:nvPr/>
          </p:nvSpPr>
          <p:spPr bwMode="auto">
            <a:xfrm>
              <a:off x="4122" y="2485"/>
              <a:ext cx="47" cy="44"/>
            </a:xfrm>
            <a:custGeom>
              <a:avLst/>
              <a:gdLst>
                <a:gd name="T0" fmla="*/ 0 w 47"/>
                <a:gd name="T1" fmla="*/ 1 h 87"/>
                <a:gd name="T2" fmla="*/ 18 w 47"/>
                <a:gd name="T3" fmla="*/ 1 h 87"/>
                <a:gd name="T4" fmla="*/ 47 w 47"/>
                <a:gd name="T5" fmla="*/ 1 h 87"/>
                <a:gd name="T6" fmla="*/ 29 w 47"/>
                <a:gd name="T7" fmla="*/ 0 h 87"/>
                <a:gd name="T8" fmla="*/ 0 w 47"/>
                <a:gd name="T9" fmla="*/ 1 h 87"/>
                <a:gd name="T10" fmla="*/ 0 60000 65536"/>
                <a:gd name="T11" fmla="*/ 0 60000 65536"/>
                <a:gd name="T12" fmla="*/ 0 60000 65536"/>
                <a:gd name="T13" fmla="*/ 0 60000 65536"/>
                <a:gd name="T14" fmla="*/ 0 60000 65536"/>
                <a:gd name="T15" fmla="*/ 0 w 47"/>
                <a:gd name="T16" fmla="*/ 0 h 87"/>
                <a:gd name="T17" fmla="*/ 47 w 47"/>
                <a:gd name="T18" fmla="*/ 87 h 87"/>
              </a:gdLst>
              <a:ahLst/>
              <a:cxnLst>
                <a:cxn ang="T10">
                  <a:pos x="T0" y="T1"/>
                </a:cxn>
                <a:cxn ang="T11">
                  <a:pos x="T2" y="T3"/>
                </a:cxn>
                <a:cxn ang="T12">
                  <a:pos x="T4" y="T5"/>
                </a:cxn>
                <a:cxn ang="T13">
                  <a:pos x="T6" y="T7"/>
                </a:cxn>
                <a:cxn ang="T14">
                  <a:pos x="T8" y="T9"/>
                </a:cxn>
              </a:cxnLst>
              <a:rect l="T15" t="T16" r="T17" b="T18"/>
              <a:pathLst>
                <a:path w="47" h="87">
                  <a:moveTo>
                    <a:pt x="0" y="54"/>
                  </a:moveTo>
                  <a:lnTo>
                    <a:pt x="18" y="87"/>
                  </a:lnTo>
                  <a:lnTo>
                    <a:pt x="47" y="33"/>
                  </a:lnTo>
                  <a:lnTo>
                    <a:pt x="29" y="0"/>
                  </a:lnTo>
                  <a:lnTo>
                    <a:pt x="0" y="54"/>
                  </a:lnTo>
                  <a:close/>
                </a:path>
              </a:pathLst>
            </a:custGeom>
            <a:solidFill>
              <a:srgbClr val="000000"/>
            </a:solidFill>
            <a:ln w="9525">
              <a:noFill/>
              <a:round/>
              <a:headEnd/>
              <a:tailEnd/>
            </a:ln>
          </p:spPr>
          <p:txBody>
            <a:bodyPr/>
            <a:lstStyle/>
            <a:p>
              <a:endParaRPr lang="en-US"/>
            </a:p>
          </p:txBody>
        </p:sp>
        <p:sp>
          <p:nvSpPr>
            <p:cNvPr id="28907" name="Freeform 205"/>
            <p:cNvSpPr>
              <a:spLocks/>
            </p:cNvSpPr>
            <p:nvPr/>
          </p:nvSpPr>
          <p:spPr bwMode="auto">
            <a:xfrm>
              <a:off x="4118" y="2493"/>
              <a:ext cx="26" cy="28"/>
            </a:xfrm>
            <a:custGeom>
              <a:avLst/>
              <a:gdLst>
                <a:gd name="T0" fmla="*/ 0 w 26"/>
                <a:gd name="T1" fmla="*/ 0 h 57"/>
                <a:gd name="T2" fmla="*/ 25 w 26"/>
                <a:gd name="T3" fmla="*/ 0 h 57"/>
                <a:gd name="T4" fmla="*/ 26 w 26"/>
                <a:gd name="T5" fmla="*/ 0 h 57"/>
                <a:gd name="T6" fmla="*/ 1 w 26"/>
                <a:gd name="T7" fmla="*/ 0 h 57"/>
                <a:gd name="T8" fmla="*/ 0 w 26"/>
                <a:gd name="T9" fmla="*/ 0 h 57"/>
                <a:gd name="T10" fmla="*/ 0 60000 65536"/>
                <a:gd name="T11" fmla="*/ 0 60000 65536"/>
                <a:gd name="T12" fmla="*/ 0 60000 65536"/>
                <a:gd name="T13" fmla="*/ 0 60000 65536"/>
                <a:gd name="T14" fmla="*/ 0 60000 65536"/>
                <a:gd name="T15" fmla="*/ 0 w 26"/>
                <a:gd name="T16" fmla="*/ 0 h 57"/>
                <a:gd name="T17" fmla="*/ 26 w 26"/>
                <a:gd name="T18" fmla="*/ 57 h 57"/>
              </a:gdLst>
              <a:ahLst/>
              <a:cxnLst>
                <a:cxn ang="T10">
                  <a:pos x="T0" y="T1"/>
                </a:cxn>
                <a:cxn ang="T11">
                  <a:pos x="T2" y="T3"/>
                </a:cxn>
                <a:cxn ang="T12">
                  <a:pos x="T4" y="T5"/>
                </a:cxn>
                <a:cxn ang="T13">
                  <a:pos x="T6" y="T7"/>
                </a:cxn>
                <a:cxn ang="T14">
                  <a:pos x="T8" y="T9"/>
                </a:cxn>
              </a:cxnLst>
              <a:rect l="T15" t="T16" r="T17" b="T18"/>
              <a:pathLst>
                <a:path w="26" h="57">
                  <a:moveTo>
                    <a:pt x="0" y="55"/>
                  </a:moveTo>
                  <a:lnTo>
                    <a:pt x="25" y="57"/>
                  </a:lnTo>
                  <a:lnTo>
                    <a:pt x="26" y="2"/>
                  </a:lnTo>
                  <a:lnTo>
                    <a:pt x="1" y="0"/>
                  </a:lnTo>
                  <a:lnTo>
                    <a:pt x="0" y="55"/>
                  </a:lnTo>
                  <a:close/>
                </a:path>
              </a:pathLst>
            </a:custGeom>
            <a:solidFill>
              <a:srgbClr val="000000"/>
            </a:solidFill>
            <a:ln w="9525">
              <a:noFill/>
              <a:round/>
              <a:headEnd/>
              <a:tailEnd/>
            </a:ln>
          </p:spPr>
          <p:txBody>
            <a:bodyPr/>
            <a:lstStyle/>
            <a:p>
              <a:endParaRPr lang="en-US"/>
            </a:p>
          </p:txBody>
        </p:sp>
        <p:sp>
          <p:nvSpPr>
            <p:cNvPr id="28908" name="Freeform 206"/>
            <p:cNvSpPr>
              <a:spLocks/>
            </p:cNvSpPr>
            <p:nvPr/>
          </p:nvSpPr>
          <p:spPr bwMode="auto">
            <a:xfrm>
              <a:off x="4118" y="2520"/>
              <a:ext cx="26" cy="29"/>
            </a:xfrm>
            <a:custGeom>
              <a:avLst/>
              <a:gdLst>
                <a:gd name="T0" fmla="*/ 25 w 26"/>
                <a:gd name="T1" fmla="*/ 0 h 58"/>
                <a:gd name="T2" fmla="*/ 0 w 26"/>
                <a:gd name="T3" fmla="*/ 1 h 58"/>
                <a:gd name="T4" fmla="*/ 1 w 26"/>
                <a:gd name="T5" fmla="*/ 1 h 58"/>
                <a:gd name="T6" fmla="*/ 26 w 26"/>
                <a:gd name="T7" fmla="*/ 1 h 58"/>
                <a:gd name="T8" fmla="*/ 25 w 26"/>
                <a:gd name="T9" fmla="*/ 0 h 58"/>
                <a:gd name="T10" fmla="*/ 0 60000 65536"/>
                <a:gd name="T11" fmla="*/ 0 60000 65536"/>
                <a:gd name="T12" fmla="*/ 0 60000 65536"/>
                <a:gd name="T13" fmla="*/ 0 60000 65536"/>
                <a:gd name="T14" fmla="*/ 0 60000 65536"/>
                <a:gd name="T15" fmla="*/ 0 w 26"/>
                <a:gd name="T16" fmla="*/ 0 h 58"/>
                <a:gd name="T17" fmla="*/ 26 w 26"/>
                <a:gd name="T18" fmla="*/ 58 h 58"/>
              </a:gdLst>
              <a:ahLst/>
              <a:cxnLst>
                <a:cxn ang="T10">
                  <a:pos x="T0" y="T1"/>
                </a:cxn>
                <a:cxn ang="T11">
                  <a:pos x="T2" y="T3"/>
                </a:cxn>
                <a:cxn ang="T12">
                  <a:pos x="T4" y="T5"/>
                </a:cxn>
                <a:cxn ang="T13">
                  <a:pos x="T6" y="T7"/>
                </a:cxn>
                <a:cxn ang="T14">
                  <a:pos x="T8" y="T9"/>
                </a:cxn>
              </a:cxnLst>
              <a:rect l="T15" t="T16" r="T17" b="T18"/>
              <a:pathLst>
                <a:path w="26" h="58">
                  <a:moveTo>
                    <a:pt x="25" y="0"/>
                  </a:moveTo>
                  <a:lnTo>
                    <a:pt x="0" y="2"/>
                  </a:lnTo>
                  <a:lnTo>
                    <a:pt x="1" y="58"/>
                  </a:lnTo>
                  <a:lnTo>
                    <a:pt x="26" y="56"/>
                  </a:lnTo>
                  <a:lnTo>
                    <a:pt x="25" y="0"/>
                  </a:lnTo>
                  <a:close/>
                </a:path>
              </a:pathLst>
            </a:custGeom>
            <a:solidFill>
              <a:srgbClr val="000000"/>
            </a:solidFill>
            <a:ln w="9525">
              <a:noFill/>
              <a:round/>
              <a:headEnd/>
              <a:tailEnd/>
            </a:ln>
          </p:spPr>
          <p:txBody>
            <a:bodyPr/>
            <a:lstStyle/>
            <a:p>
              <a:endParaRPr lang="en-US"/>
            </a:p>
          </p:txBody>
        </p:sp>
        <p:sp>
          <p:nvSpPr>
            <p:cNvPr id="28909" name="Freeform 207"/>
            <p:cNvSpPr>
              <a:spLocks/>
            </p:cNvSpPr>
            <p:nvPr/>
          </p:nvSpPr>
          <p:spPr bwMode="auto">
            <a:xfrm>
              <a:off x="3912" y="2373"/>
              <a:ext cx="48" cy="45"/>
            </a:xfrm>
            <a:custGeom>
              <a:avLst/>
              <a:gdLst>
                <a:gd name="T0" fmla="*/ 30 w 48"/>
                <a:gd name="T1" fmla="*/ 1 h 89"/>
                <a:gd name="T2" fmla="*/ 48 w 48"/>
                <a:gd name="T3" fmla="*/ 1 h 89"/>
                <a:gd name="T4" fmla="*/ 17 w 48"/>
                <a:gd name="T5" fmla="*/ 0 h 89"/>
                <a:gd name="T6" fmla="*/ 0 w 48"/>
                <a:gd name="T7" fmla="*/ 1 h 89"/>
                <a:gd name="T8" fmla="*/ 30 w 48"/>
                <a:gd name="T9" fmla="*/ 1 h 89"/>
                <a:gd name="T10" fmla="*/ 0 60000 65536"/>
                <a:gd name="T11" fmla="*/ 0 60000 65536"/>
                <a:gd name="T12" fmla="*/ 0 60000 65536"/>
                <a:gd name="T13" fmla="*/ 0 60000 65536"/>
                <a:gd name="T14" fmla="*/ 0 60000 65536"/>
                <a:gd name="T15" fmla="*/ 0 w 48"/>
                <a:gd name="T16" fmla="*/ 0 h 89"/>
                <a:gd name="T17" fmla="*/ 48 w 48"/>
                <a:gd name="T18" fmla="*/ 89 h 89"/>
              </a:gdLst>
              <a:ahLst/>
              <a:cxnLst>
                <a:cxn ang="T10">
                  <a:pos x="T0" y="T1"/>
                </a:cxn>
                <a:cxn ang="T11">
                  <a:pos x="T2" y="T3"/>
                </a:cxn>
                <a:cxn ang="T12">
                  <a:pos x="T4" y="T5"/>
                </a:cxn>
                <a:cxn ang="T13">
                  <a:pos x="T6" y="T7"/>
                </a:cxn>
                <a:cxn ang="T14">
                  <a:pos x="T8" y="T9"/>
                </a:cxn>
              </a:cxnLst>
              <a:rect l="T15" t="T16" r="T17" b="T18"/>
              <a:pathLst>
                <a:path w="48" h="89">
                  <a:moveTo>
                    <a:pt x="30" y="89"/>
                  </a:moveTo>
                  <a:lnTo>
                    <a:pt x="48" y="56"/>
                  </a:lnTo>
                  <a:lnTo>
                    <a:pt x="17" y="0"/>
                  </a:lnTo>
                  <a:lnTo>
                    <a:pt x="0" y="33"/>
                  </a:lnTo>
                  <a:lnTo>
                    <a:pt x="30" y="89"/>
                  </a:lnTo>
                  <a:close/>
                </a:path>
              </a:pathLst>
            </a:custGeom>
            <a:solidFill>
              <a:srgbClr val="000000"/>
            </a:solidFill>
            <a:ln w="9525">
              <a:noFill/>
              <a:round/>
              <a:headEnd/>
              <a:tailEnd/>
            </a:ln>
          </p:spPr>
          <p:txBody>
            <a:bodyPr/>
            <a:lstStyle/>
            <a:p>
              <a:endParaRPr lang="en-US"/>
            </a:p>
          </p:txBody>
        </p:sp>
        <p:sp>
          <p:nvSpPr>
            <p:cNvPr id="28910" name="Freeform 208"/>
            <p:cNvSpPr>
              <a:spLocks/>
            </p:cNvSpPr>
            <p:nvPr/>
          </p:nvSpPr>
          <p:spPr bwMode="auto">
            <a:xfrm>
              <a:off x="3942" y="2401"/>
              <a:ext cx="47" cy="45"/>
            </a:xfrm>
            <a:custGeom>
              <a:avLst/>
              <a:gdLst>
                <a:gd name="T0" fmla="*/ 18 w 47"/>
                <a:gd name="T1" fmla="*/ 0 h 89"/>
                <a:gd name="T2" fmla="*/ 0 w 47"/>
                <a:gd name="T3" fmla="*/ 1 h 89"/>
                <a:gd name="T4" fmla="*/ 30 w 47"/>
                <a:gd name="T5" fmla="*/ 1 h 89"/>
                <a:gd name="T6" fmla="*/ 47 w 47"/>
                <a:gd name="T7" fmla="*/ 1 h 89"/>
                <a:gd name="T8" fmla="*/ 18 w 47"/>
                <a:gd name="T9" fmla="*/ 0 h 89"/>
                <a:gd name="T10" fmla="*/ 0 60000 65536"/>
                <a:gd name="T11" fmla="*/ 0 60000 65536"/>
                <a:gd name="T12" fmla="*/ 0 60000 65536"/>
                <a:gd name="T13" fmla="*/ 0 60000 65536"/>
                <a:gd name="T14" fmla="*/ 0 60000 65536"/>
                <a:gd name="T15" fmla="*/ 0 w 47"/>
                <a:gd name="T16" fmla="*/ 0 h 89"/>
                <a:gd name="T17" fmla="*/ 47 w 47"/>
                <a:gd name="T18" fmla="*/ 89 h 89"/>
              </a:gdLst>
              <a:ahLst/>
              <a:cxnLst>
                <a:cxn ang="T10">
                  <a:pos x="T0" y="T1"/>
                </a:cxn>
                <a:cxn ang="T11">
                  <a:pos x="T2" y="T3"/>
                </a:cxn>
                <a:cxn ang="T12">
                  <a:pos x="T4" y="T5"/>
                </a:cxn>
                <a:cxn ang="T13">
                  <a:pos x="T6" y="T7"/>
                </a:cxn>
                <a:cxn ang="T14">
                  <a:pos x="T8" y="T9"/>
                </a:cxn>
              </a:cxnLst>
              <a:rect l="T15" t="T16" r="T17" b="T18"/>
              <a:pathLst>
                <a:path w="47" h="89">
                  <a:moveTo>
                    <a:pt x="18" y="0"/>
                  </a:moveTo>
                  <a:lnTo>
                    <a:pt x="0" y="33"/>
                  </a:lnTo>
                  <a:lnTo>
                    <a:pt x="30" y="89"/>
                  </a:lnTo>
                  <a:lnTo>
                    <a:pt x="47" y="56"/>
                  </a:lnTo>
                  <a:lnTo>
                    <a:pt x="18" y="0"/>
                  </a:lnTo>
                  <a:close/>
                </a:path>
              </a:pathLst>
            </a:custGeom>
            <a:solidFill>
              <a:srgbClr val="000000"/>
            </a:solidFill>
            <a:ln w="9525">
              <a:noFill/>
              <a:round/>
              <a:headEnd/>
              <a:tailEnd/>
            </a:ln>
          </p:spPr>
          <p:txBody>
            <a:bodyPr/>
            <a:lstStyle/>
            <a:p>
              <a:endParaRPr lang="en-US"/>
            </a:p>
          </p:txBody>
        </p:sp>
        <p:sp>
          <p:nvSpPr>
            <p:cNvPr id="28911" name="Freeform 209"/>
            <p:cNvSpPr>
              <a:spLocks/>
            </p:cNvSpPr>
            <p:nvPr/>
          </p:nvSpPr>
          <p:spPr bwMode="auto">
            <a:xfrm>
              <a:off x="3912" y="2401"/>
              <a:ext cx="48" cy="45"/>
            </a:xfrm>
            <a:custGeom>
              <a:avLst/>
              <a:gdLst>
                <a:gd name="T0" fmla="*/ 48 w 48"/>
                <a:gd name="T1" fmla="*/ 1 h 89"/>
                <a:gd name="T2" fmla="*/ 30 w 48"/>
                <a:gd name="T3" fmla="*/ 0 h 89"/>
                <a:gd name="T4" fmla="*/ 0 w 48"/>
                <a:gd name="T5" fmla="*/ 1 h 89"/>
                <a:gd name="T6" fmla="*/ 17 w 48"/>
                <a:gd name="T7" fmla="*/ 1 h 89"/>
                <a:gd name="T8" fmla="*/ 48 w 48"/>
                <a:gd name="T9" fmla="*/ 1 h 89"/>
                <a:gd name="T10" fmla="*/ 0 60000 65536"/>
                <a:gd name="T11" fmla="*/ 0 60000 65536"/>
                <a:gd name="T12" fmla="*/ 0 60000 65536"/>
                <a:gd name="T13" fmla="*/ 0 60000 65536"/>
                <a:gd name="T14" fmla="*/ 0 60000 65536"/>
                <a:gd name="T15" fmla="*/ 0 w 48"/>
                <a:gd name="T16" fmla="*/ 0 h 89"/>
                <a:gd name="T17" fmla="*/ 48 w 48"/>
                <a:gd name="T18" fmla="*/ 89 h 89"/>
              </a:gdLst>
              <a:ahLst/>
              <a:cxnLst>
                <a:cxn ang="T10">
                  <a:pos x="T0" y="T1"/>
                </a:cxn>
                <a:cxn ang="T11">
                  <a:pos x="T2" y="T3"/>
                </a:cxn>
                <a:cxn ang="T12">
                  <a:pos x="T4" y="T5"/>
                </a:cxn>
                <a:cxn ang="T13">
                  <a:pos x="T6" y="T7"/>
                </a:cxn>
                <a:cxn ang="T14">
                  <a:pos x="T8" y="T9"/>
                </a:cxn>
              </a:cxnLst>
              <a:rect l="T15" t="T16" r="T17" b="T18"/>
              <a:pathLst>
                <a:path w="48" h="89">
                  <a:moveTo>
                    <a:pt x="48" y="33"/>
                  </a:moveTo>
                  <a:lnTo>
                    <a:pt x="30" y="0"/>
                  </a:lnTo>
                  <a:lnTo>
                    <a:pt x="0" y="56"/>
                  </a:lnTo>
                  <a:lnTo>
                    <a:pt x="17" y="89"/>
                  </a:lnTo>
                  <a:lnTo>
                    <a:pt x="48" y="33"/>
                  </a:lnTo>
                  <a:close/>
                </a:path>
              </a:pathLst>
            </a:custGeom>
            <a:solidFill>
              <a:srgbClr val="000000"/>
            </a:solidFill>
            <a:ln w="9525">
              <a:noFill/>
              <a:round/>
              <a:headEnd/>
              <a:tailEnd/>
            </a:ln>
          </p:spPr>
          <p:txBody>
            <a:bodyPr/>
            <a:lstStyle/>
            <a:p>
              <a:endParaRPr lang="en-US"/>
            </a:p>
          </p:txBody>
        </p:sp>
        <p:sp>
          <p:nvSpPr>
            <p:cNvPr id="28912" name="Freeform 210"/>
            <p:cNvSpPr>
              <a:spLocks/>
            </p:cNvSpPr>
            <p:nvPr/>
          </p:nvSpPr>
          <p:spPr bwMode="auto">
            <a:xfrm>
              <a:off x="3942" y="2373"/>
              <a:ext cx="47" cy="45"/>
            </a:xfrm>
            <a:custGeom>
              <a:avLst/>
              <a:gdLst>
                <a:gd name="T0" fmla="*/ 0 w 47"/>
                <a:gd name="T1" fmla="*/ 1 h 89"/>
                <a:gd name="T2" fmla="*/ 18 w 47"/>
                <a:gd name="T3" fmla="*/ 1 h 89"/>
                <a:gd name="T4" fmla="*/ 47 w 47"/>
                <a:gd name="T5" fmla="*/ 1 h 89"/>
                <a:gd name="T6" fmla="*/ 30 w 47"/>
                <a:gd name="T7" fmla="*/ 0 h 89"/>
                <a:gd name="T8" fmla="*/ 0 w 47"/>
                <a:gd name="T9" fmla="*/ 1 h 89"/>
                <a:gd name="T10" fmla="*/ 0 60000 65536"/>
                <a:gd name="T11" fmla="*/ 0 60000 65536"/>
                <a:gd name="T12" fmla="*/ 0 60000 65536"/>
                <a:gd name="T13" fmla="*/ 0 60000 65536"/>
                <a:gd name="T14" fmla="*/ 0 60000 65536"/>
                <a:gd name="T15" fmla="*/ 0 w 47"/>
                <a:gd name="T16" fmla="*/ 0 h 89"/>
                <a:gd name="T17" fmla="*/ 47 w 47"/>
                <a:gd name="T18" fmla="*/ 89 h 89"/>
              </a:gdLst>
              <a:ahLst/>
              <a:cxnLst>
                <a:cxn ang="T10">
                  <a:pos x="T0" y="T1"/>
                </a:cxn>
                <a:cxn ang="T11">
                  <a:pos x="T2" y="T3"/>
                </a:cxn>
                <a:cxn ang="T12">
                  <a:pos x="T4" y="T5"/>
                </a:cxn>
                <a:cxn ang="T13">
                  <a:pos x="T6" y="T7"/>
                </a:cxn>
                <a:cxn ang="T14">
                  <a:pos x="T8" y="T9"/>
                </a:cxn>
              </a:cxnLst>
              <a:rect l="T15" t="T16" r="T17" b="T18"/>
              <a:pathLst>
                <a:path w="47" h="89">
                  <a:moveTo>
                    <a:pt x="0" y="56"/>
                  </a:moveTo>
                  <a:lnTo>
                    <a:pt x="18" y="89"/>
                  </a:lnTo>
                  <a:lnTo>
                    <a:pt x="47" y="33"/>
                  </a:lnTo>
                  <a:lnTo>
                    <a:pt x="30" y="0"/>
                  </a:lnTo>
                  <a:lnTo>
                    <a:pt x="0" y="56"/>
                  </a:lnTo>
                  <a:close/>
                </a:path>
              </a:pathLst>
            </a:custGeom>
            <a:solidFill>
              <a:srgbClr val="000000"/>
            </a:solidFill>
            <a:ln w="9525">
              <a:noFill/>
              <a:round/>
              <a:headEnd/>
              <a:tailEnd/>
            </a:ln>
          </p:spPr>
          <p:txBody>
            <a:bodyPr/>
            <a:lstStyle/>
            <a:p>
              <a:endParaRPr lang="en-US"/>
            </a:p>
          </p:txBody>
        </p:sp>
        <p:sp>
          <p:nvSpPr>
            <p:cNvPr id="28913" name="Freeform 211"/>
            <p:cNvSpPr>
              <a:spLocks/>
            </p:cNvSpPr>
            <p:nvPr/>
          </p:nvSpPr>
          <p:spPr bwMode="auto">
            <a:xfrm>
              <a:off x="3938" y="2381"/>
              <a:ext cx="26" cy="29"/>
            </a:xfrm>
            <a:custGeom>
              <a:avLst/>
              <a:gdLst>
                <a:gd name="T0" fmla="*/ 0 w 26"/>
                <a:gd name="T1" fmla="*/ 1 h 58"/>
                <a:gd name="T2" fmla="*/ 25 w 26"/>
                <a:gd name="T3" fmla="*/ 1 h 58"/>
                <a:gd name="T4" fmla="*/ 26 w 26"/>
                <a:gd name="T5" fmla="*/ 1 h 58"/>
                <a:gd name="T6" fmla="*/ 1 w 26"/>
                <a:gd name="T7" fmla="*/ 0 h 58"/>
                <a:gd name="T8" fmla="*/ 0 w 26"/>
                <a:gd name="T9" fmla="*/ 1 h 58"/>
                <a:gd name="T10" fmla="*/ 0 60000 65536"/>
                <a:gd name="T11" fmla="*/ 0 60000 65536"/>
                <a:gd name="T12" fmla="*/ 0 60000 65536"/>
                <a:gd name="T13" fmla="*/ 0 60000 65536"/>
                <a:gd name="T14" fmla="*/ 0 60000 65536"/>
                <a:gd name="T15" fmla="*/ 0 w 26"/>
                <a:gd name="T16" fmla="*/ 0 h 58"/>
                <a:gd name="T17" fmla="*/ 26 w 26"/>
                <a:gd name="T18" fmla="*/ 58 h 58"/>
              </a:gdLst>
              <a:ahLst/>
              <a:cxnLst>
                <a:cxn ang="T10">
                  <a:pos x="T0" y="T1"/>
                </a:cxn>
                <a:cxn ang="T11">
                  <a:pos x="T2" y="T3"/>
                </a:cxn>
                <a:cxn ang="T12">
                  <a:pos x="T4" y="T5"/>
                </a:cxn>
                <a:cxn ang="T13">
                  <a:pos x="T6" y="T7"/>
                </a:cxn>
                <a:cxn ang="T14">
                  <a:pos x="T8" y="T9"/>
                </a:cxn>
              </a:cxnLst>
              <a:rect l="T15" t="T16" r="T17" b="T18"/>
              <a:pathLst>
                <a:path w="26" h="58">
                  <a:moveTo>
                    <a:pt x="0" y="56"/>
                  </a:moveTo>
                  <a:lnTo>
                    <a:pt x="25" y="58"/>
                  </a:lnTo>
                  <a:lnTo>
                    <a:pt x="26" y="2"/>
                  </a:lnTo>
                  <a:lnTo>
                    <a:pt x="1" y="0"/>
                  </a:lnTo>
                  <a:lnTo>
                    <a:pt x="0" y="56"/>
                  </a:lnTo>
                  <a:close/>
                </a:path>
              </a:pathLst>
            </a:custGeom>
            <a:solidFill>
              <a:srgbClr val="000000"/>
            </a:solidFill>
            <a:ln w="9525">
              <a:noFill/>
              <a:round/>
              <a:headEnd/>
              <a:tailEnd/>
            </a:ln>
          </p:spPr>
          <p:txBody>
            <a:bodyPr/>
            <a:lstStyle/>
            <a:p>
              <a:endParaRPr lang="en-US"/>
            </a:p>
          </p:txBody>
        </p:sp>
        <p:sp>
          <p:nvSpPr>
            <p:cNvPr id="28914" name="Freeform 212"/>
            <p:cNvSpPr>
              <a:spLocks/>
            </p:cNvSpPr>
            <p:nvPr/>
          </p:nvSpPr>
          <p:spPr bwMode="auto">
            <a:xfrm>
              <a:off x="3938" y="2409"/>
              <a:ext cx="26" cy="29"/>
            </a:xfrm>
            <a:custGeom>
              <a:avLst/>
              <a:gdLst>
                <a:gd name="T0" fmla="*/ 25 w 26"/>
                <a:gd name="T1" fmla="*/ 0 h 59"/>
                <a:gd name="T2" fmla="*/ 0 w 26"/>
                <a:gd name="T3" fmla="*/ 0 h 59"/>
                <a:gd name="T4" fmla="*/ 1 w 26"/>
                <a:gd name="T5" fmla="*/ 0 h 59"/>
                <a:gd name="T6" fmla="*/ 26 w 26"/>
                <a:gd name="T7" fmla="*/ 0 h 59"/>
                <a:gd name="T8" fmla="*/ 25 w 26"/>
                <a:gd name="T9" fmla="*/ 0 h 59"/>
                <a:gd name="T10" fmla="*/ 0 60000 65536"/>
                <a:gd name="T11" fmla="*/ 0 60000 65536"/>
                <a:gd name="T12" fmla="*/ 0 60000 65536"/>
                <a:gd name="T13" fmla="*/ 0 60000 65536"/>
                <a:gd name="T14" fmla="*/ 0 60000 65536"/>
                <a:gd name="T15" fmla="*/ 0 w 26"/>
                <a:gd name="T16" fmla="*/ 0 h 59"/>
                <a:gd name="T17" fmla="*/ 26 w 26"/>
                <a:gd name="T18" fmla="*/ 59 h 59"/>
              </a:gdLst>
              <a:ahLst/>
              <a:cxnLst>
                <a:cxn ang="T10">
                  <a:pos x="T0" y="T1"/>
                </a:cxn>
                <a:cxn ang="T11">
                  <a:pos x="T2" y="T3"/>
                </a:cxn>
                <a:cxn ang="T12">
                  <a:pos x="T4" y="T5"/>
                </a:cxn>
                <a:cxn ang="T13">
                  <a:pos x="T6" y="T7"/>
                </a:cxn>
                <a:cxn ang="T14">
                  <a:pos x="T8" y="T9"/>
                </a:cxn>
              </a:cxnLst>
              <a:rect l="T15" t="T16" r="T17" b="T18"/>
              <a:pathLst>
                <a:path w="26" h="59">
                  <a:moveTo>
                    <a:pt x="25" y="0"/>
                  </a:moveTo>
                  <a:lnTo>
                    <a:pt x="0" y="2"/>
                  </a:lnTo>
                  <a:lnTo>
                    <a:pt x="1" y="59"/>
                  </a:lnTo>
                  <a:lnTo>
                    <a:pt x="26" y="57"/>
                  </a:lnTo>
                  <a:lnTo>
                    <a:pt x="25" y="0"/>
                  </a:lnTo>
                  <a:close/>
                </a:path>
              </a:pathLst>
            </a:custGeom>
            <a:solidFill>
              <a:srgbClr val="000000"/>
            </a:solidFill>
            <a:ln w="9525">
              <a:noFill/>
              <a:round/>
              <a:headEnd/>
              <a:tailEnd/>
            </a:ln>
          </p:spPr>
          <p:txBody>
            <a:bodyPr/>
            <a:lstStyle/>
            <a:p>
              <a:endParaRPr lang="en-US"/>
            </a:p>
          </p:txBody>
        </p:sp>
        <p:sp>
          <p:nvSpPr>
            <p:cNvPr id="28915" name="Freeform 213"/>
            <p:cNvSpPr>
              <a:spLocks/>
            </p:cNvSpPr>
            <p:nvPr/>
          </p:nvSpPr>
          <p:spPr bwMode="auto">
            <a:xfrm>
              <a:off x="3792" y="2272"/>
              <a:ext cx="47" cy="44"/>
            </a:xfrm>
            <a:custGeom>
              <a:avLst/>
              <a:gdLst>
                <a:gd name="T0" fmla="*/ 29 w 47"/>
                <a:gd name="T1" fmla="*/ 1 h 87"/>
                <a:gd name="T2" fmla="*/ 47 w 47"/>
                <a:gd name="T3" fmla="*/ 1 h 87"/>
                <a:gd name="T4" fmla="*/ 18 w 47"/>
                <a:gd name="T5" fmla="*/ 0 h 87"/>
                <a:gd name="T6" fmla="*/ 0 w 47"/>
                <a:gd name="T7" fmla="*/ 1 h 87"/>
                <a:gd name="T8" fmla="*/ 29 w 47"/>
                <a:gd name="T9" fmla="*/ 1 h 87"/>
                <a:gd name="T10" fmla="*/ 0 60000 65536"/>
                <a:gd name="T11" fmla="*/ 0 60000 65536"/>
                <a:gd name="T12" fmla="*/ 0 60000 65536"/>
                <a:gd name="T13" fmla="*/ 0 60000 65536"/>
                <a:gd name="T14" fmla="*/ 0 60000 65536"/>
                <a:gd name="T15" fmla="*/ 0 w 47"/>
                <a:gd name="T16" fmla="*/ 0 h 87"/>
                <a:gd name="T17" fmla="*/ 47 w 47"/>
                <a:gd name="T18" fmla="*/ 87 h 87"/>
              </a:gdLst>
              <a:ahLst/>
              <a:cxnLst>
                <a:cxn ang="T10">
                  <a:pos x="T0" y="T1"/>
                </a:cxn>
                <a:cxn ang="T11">
                  <a:pos x="T2" y="T3"/>
                </a:cxn>
                <a:cxn ang="T12">
                  <a:pos x="T4" y="T5"/>
                </a:cxn>
                <a:cxn ang="T13">
                  <a:pos x="T6" y="T7"/>
                </a:cxn>
                <a:cxn ang="T14">
                  <a:pos x="T8" y="T9"/>
                </a:cxn>
              </a:cxnLst>
              <a:rect l="T15" t="T16" r="T17" b="T18"/>
              <a:pathLst>
                <a:path w="47" h="87">
                  <a:moveTo>
                    <a:pt x="29" y="87"/>
                  </a:moveTo>
                  <a:lnTo>
                    <a:pt x="47" y="54"/>
                  </a:lnTo>
                  <a:lnTo>
                    <a:pt x="18" y="0"/>
                  </a:lnTo>
                  <a:lnTo>
                    <a:pt x="0" y="33"/>
                  </a:lnTo>
                  <a:lnTo>
                    <a:pt x="29" y="87"/>
                  </a:lnTo>
                  <a:close/>
                </a:path>
              </a:pathLst>
            </a:custGeom>
            <a:solidFill>
              <a:srgbClr val="000000"/>
            </a:solidFill>
            <a:ln w="9525">
              <a:noFill/>
              <a:round/>
              <a:headEnd/>
              <a:tailEnd/>
            </a:ln>
          </p:spPr>
          <p:txBody>
            <a:bodyPr/>
            <a:lstStyle/>
            <a:p>
              <a:endParaRPr lang="en-US"/>
            </a:p>
          </p:txBody>
        </p:sp>
        <p:sp>
          <p:nvSpPr>
            <p:cNvPr id="28916" name="Freeform 214"/>
            <p:cNvSpPr>
              <a:spLocks/>
            </p:cNvSpPr>
            <p:nvPr/>
          </p:nvSpPr>
          <p:spPr bwMode="auto">
            <a:xfrm>
              <a:off x="3821" y="2300"/>
              <a:ext cx="48" cy="44"/>
            </a:xfrm>
            <a:custGeom>
              <a:avLst/>
              <a:gdLst>
                <a:gd name="T0" fmla="*/ 18 w 48"/>
                <a:gd name="T1" fmla="*/ 0 h 89"/>
                <a:gd name="T2" fmla="*/ 0 w 48"/>
                <a:gd name="T3" fmla="*/ 0 h 89"/>
                <a:gd name="T4" fmla="*/ 31 w 48"/>
                <a:gd name="T5" fmla="*/ 0 h 89"/>
                <a:gd name="T6" fmla="*/ 48 w 48"/>
                <a:gd name="T7" fmla="*/ 0 h 89"/>
                <a:gd name="T8" fmla="*/ 18 w 48"/>
                <a:gd name="T9" fmla="*/ 0 h 89"/>
                <a:gd name="T10" fmla="*/ 0 60000 65536"/>
                <a:gd name="T11" fmla="*/ 0 60000 65536"/>
                <a:gd name="T12" fmla="*/ 0 60000 65536"/>
                <a:gd name="T13" fmla="*/ 0 60000 65536"/>
                <a:gd name="T14" fmla="*/ 0 60000 65536"/>
                <a:gd name="T15" fmla="*/ 0 w 48"/>
                <a:gd name="T16" fmla="*/ 0 h 89"/>
                <a:gd name="T17" fmla="*/ 48 w 48"/>
                <a:gd name="T18" fmla="*/ 89 h 89"/>
              </a:gdLst>
              <a:ahLst/>
              <a:cxnLst>
                <a:cxn ang="T10">
                  <a:pos x="T0" y="T1"/>
                </a:cxn>
                <a:cxn ang="T11">
                  <a:pos x="T2" y="T3"/>
                </a:cxn>
                <a:cxn ang="T12">
                  <a:pos x="T4" y="T5"/>
                </a:cxn>
                <a:cxn ang="T13">
                  <a:pos x="T6" y="T7"/>
                </a:cxn>
                <a:cxn ang="T14">
                  <a:pos x="T8" y="T9"/>
                </a:cxn>
              </a:cxnLst>
              <a:rect l="T15" t="T16" r="T17" b="T18"/>
              <a:pathLst>
                <a:path w="48" h="89">
                  <a:moveTo>
                    <a:pt x="18" y="0"/>
                  </a:moveTo>
                  <a:lnTo>
                    <a:pt x="0" y="33"/>
                  </a:lnTo>
                  <a:lnTo>
                    <a:pt x="31" y="89"/>
                  </a:lnTo>
                  <a:lnTo>
                    <a:pt x="48" y="56"/>
                  </a:lnTo>
                  <a:lnTo>
                    <a:pt x="18" y="0"/>
                  </a:lnTo>
                  <a:close/>
                </a:path>
              </a:pathLst>
            </a:custGeom>
            <a:solidFill>
              <a:srgbClr val="000000"/>
            </a:solidFill>
            <a:ln w="9525">
              <a:noFill/>
              <a:round/>
              <a:headEnd/>
              <a:tailEnd/>
            </a:ln>
          </p:spPr>
          <p:txBody>
            <a:bodyPr/>
            <a:lstStyle/>
            <a:p>
              <a:endParaRPr lang="en-US"/>
            </a:p>
          </p:txBody>
        </p:sp>
        <p:sp>
          <p:nvSpPr>
            <p:cNvPr id="28917" name="Freeform 215"/>
            <p:cNvSpPr>
              <a:spLocks/>
            </p:cNvSpPr>
            <p:nvPr/>
          </p:nvSpPr>
          <p:spPr bwMode="auto">
            <a:xfrm>
              <a:off x="3792" y="2300"/>
              <a:ext cx="47" cy="44"/>
            </a:xfrm>
            <a:custGeom>
              <a:avLst/>
              <a:gdLst>
                <a:gd name="T0" fmla="*/ 47 w 47"/>
                <a:gd name="T1" fmla="*/ 0 h 89"/>
                <a:gd name="T2" fmla="*/ 29 w 47"/>
                <a:gd name="T3" fmla="*/ 0 h 89"/>
                <a:gd name="T4" fmla="*/ 0 w 47"/>
                <a:gd name="T5" fmla="*/ 0 h 89"/>
                <a:gd name="T6" fmla="*/ 18 w 47"/>
                <a:gd name="T7" fmla="*/ 0 h 89"/>
                <a:gd name="T8" fmla="*/ 47 w 47"/>
                <a:gd name="T9" fmla="*/ 0 h 89"/>
                <a:gd name="T10" fmla="*/ 0 60000 65536"/>
                <a:gd name="T11" fmla="*/ 0 60000 65536"/>
                <a:gd name="T12" fmla="*/ 0 60000 65536"/>
                <a:gd name="T13" fmla="*/ 0 60000 65536"/>
                <a:gd name="T14" fmla="*/ 0 60000 65536"/>
                <a:gd name="T15" fmla="*/ 0 w 47"/>
                <a:gd name="T16" fmla="*/ 0 h 89"/>
                <a:gd name="T17" fmla="*/ 47 w 47"/>
                <a:gd name="T18" fmla="*/ 89 h 89"/>
              </a:gdLst>
              <a:ahLst/>
              <a:cxnLst>
                <a:cxn ang="T10">
                  <a:pos x="T0" y="T1"/>
                </a:cxn>
                <a:cxn ang="T11">
                  <a:pos x="T2" y="T3"/>
                </a:cxn>
                <a:cxn ang="T12">
                  <a:pos x="T4" y="T5"/>
                </a:cxn>
                <a:cxn ang="T13">
                  <a:pos x="T6" y="T7"/>
                </a:cxn>
                <a:cxn ang="T14">
                  <a:pos x="T8" y="T9"/>
                </a:cxn>
              </a:cxnLst>
              <a:rect l="T15" t="T16" r="T17" b="T18"/>
              <a:pathLst>
                <a:path w="47" h="89">
                  <a:moveTo>
                    <a:pt x="47" y="33"/>
                  </a:moveTo>
                  <a:lnTo>
                    <a:pt x="29" y="0"/>
                  </a:lnTo>
                  <a:lnTo>
                    <a:pt x="0" y="56"/>
                  </a:lnTo>
                  <a:lnTo>
                    <a:pt x="18" y="89"/>
                  </a:lnTo>
                  <a:lnTo>
                    <a:pt x="47" y="33"/>
                  </a:lnTo>
                  <a:close/>
                </a:path>
              </a:pathLst>
            </a:custGeom>
            <a:solidFill>
              <a:srgbClr val="000000"/>
            </a:solidFill>
            <a:ln w="9525">
              <a:noFill/>
              <a:round/>
              <a:headEnd/>
              <a:tailEnd/>
            </a:ln>
          </p:spPr>
          <p:txBody>
            <a:bodyPr/>
            <a:lstStyle/>
            <a:p>
              <a:endParaRPr lang="en-US"/>
            </a:p>
          </p:txBody>
        </p:sp>
        <p:sp>
          <p:nvSpPr>
            <p:cNvPr id="28918" name="Freeform 216"/>
            <p:cNvSpPr>
              <a:spLocks/>
            </p:cNvSpPr>
            <p:nvPr/>
          </p:nvSpPr>
          <p:spPr bwMode="auto">
            <a:xfrm>
              <a:off x="3821" y="2272"/>
              <a:ext cx="48" cy="44"/>
            </a:xfrm>
            <a:custGeom>
              <a:avLst/>
              <a:gdLst>
                <a:gd name="T0" fmla="*/ 0 w 48"/>
                <a:gd name="T1" fmla="*/ 1 h 87"/>
                <a:gd name="T2" fmla="*/ 18 w 48"/>
                <a:gd name="T3" fmla="*/ 1 h 87"/>
                <a:gd name="T4" fmla="*/ 48 w 48"/>
                <a:gd name="T5" fmla="*/ 1 h 87"/>
                <a:gd name="T6" fmla="*/ 31 w 48"/>
                <a:gd name="T7" fmla="*/ 0 h 87"/>
                <a:gd name="T8" fmla="*/ 0 w 48"/>
                <a:gd name="T9" fmla="*/ 1 h 87"/>
                <a:gd name="T10" fmla="*/ 0 60000 65536"/>
                <a:gd name="T11" fmla="*/ 0 60000 65536"/>
                <a:gd name="T12" fmla="*/ 0 60000 65536"/>
                <a:gd name="T13" fmla="*/ 0 60000 65536"/>
                <a:gd name="T14" fmla="*/ 0 60000 65536"/>
                <a:gd name="T15" fmla="*/ 0 w 48"/>
                <a:gd name="T16" fmla="*/ 0 h 87"/>
                <a:gd name="T17" fmla="*/ 48 w 48"/>
                <a:gd name="T18" fmla="*/ 87 h 87"/>
              </a:gdLst>
              <a:ahLst/>
              <a:cxnLst>
                <a:cxn ang="T10">
                  <a:pos x="T0" y="T1"/>
                </a:cxn>
                <a:cxn ang="T11">
                  <a:pos x="T2" y="T3"/>
                </a:cxn>
                <a:cxn ang="T12">
                  <a:pos x="T4" y="T5"/>
                </a:cxn>
                <a:cxn ang="T13">
                  <a:pos x="T6" y="T7"/>
                </a:cxn>
                <a:cxn ang="T14">
                  <a:pos x="T8" y="T9"/>
                </a:cxn>
              </a:cxnLst>
              <a:rect l="T15" t="T16" r="T17" b="T18"/>
              <a:pathLst>
                <a:path w="48" h="87">
                  <a:moveTo>
                    <a:pt x="0" y="54"/>
                  </a:moveTo>
                  <a:lnTo>
                    <a:pt x="18" y="87"/>
                  </a:lnTo>
                  <a:lnTo>
                    <a:pt x="48" y="33"/>
                  </a:lnTo>
                  <a:lnTo>
                    <a:pt x="31" y="0"/>
                  </a:lnTo>
                  <a:lnTo>
                    <a:pt x="0" y="54"/>
                  </a:lnTo>
                  <a:close/>
                </a:path>
              </a:pathLst>
            </a:custGeom>
            <a:solidFill>
              <a:srgbClr val="000000"/>
            </a:solidFill>
            <a:ln w="9525">
              <a:noFill/>
              <a:round/>
              <a:headEnd/>
              <a:tailEnd/>
            </a:ln>
          </p:spPr>
          <p:txBody>
            <a:bodyPr/>
            <a:lstStyle/>
            <a:p>
              <a:endParaRPr lang="en-US"/>
            </a:p>
          </p:txBody>
        </p:sp>
        <p:sp>
          <p:nvSpPr>
            <p:cNvPr id="28919" name="Freeform 217"/>
            <p:cNvSpPr>
              <a:spLocks/>
            </p:cNvSpPr>
            <p:nvPr/>
          </p:nvSpPr>
          <p:spPr bwMode="auto">
            <a:xfrm>
              <a:off x="3817" y="2280"/>
              <a:ext cx="26" cy="28"/>
            </a:xfrm>
            <a:custGeom>
              <a:avLst/>
              <a:gdLst>
                <a:gd name="T0" fmla="*/ 0 w 26"/>
                <a:gd name="T1" fmla="*/ 0 h 57"/>
                <a:gd name="T2" fmla="*/ 25 w 26"/>
                <a:gd name="T3" fmla="*/ 0 h 57"/>
                <a:gd name="T4" fmla="*/ 26 w 26"/>
                <a:gd name="T5" fmla="*/ 0 h 57"/>
                <a:gd name="T6" fmla="*/ 1 w 26"/>
                <a:gd name="T7" fmla="*/ 0 h 57"/>
                <a:gd name="T8" fmla="*/ 0 w 26"/>
                <a:gd name="T9" fmla="*/ 0 h 57"/>
                <a:gd name="T10" fmla="*/ 0 60000 65536"/>
                <a:gd name="T11" fmla="*/ 0 60000 65536"/>
                <a:gd name="T12" fmla="*/ 0 60000 65536"/>
                <a:gd name="T13" fmla="*/ 0 60000 65536"/>
                <a:gd name="T14" fmla="*/ 0 60000 65536"/>
                <a:gd name="T15" fmla="*/ 0 w 26"/>
                <a:gd name="T16" fmla="*/ 0 h 57"/>
                <a:gd name="T17" fmla="*/ 26 w 26"/>
                <a:gd name="T18" fmla="*/ 57 h 57"/>
              </a:gdLst>
              <a:ahLst/>
              <a:cxnLst>
                <a:cxn ang="T10">
                  <a:pos x="T0" y="T1"/>
                </a:cxn>
                <a:cxn ang="T11">
                  <a:pos x="T2" y="T3"/>
                </a:cxn>
                <a:cxn ang="T12">
                  <a:pos x="T4" y="T5"/>
                </a:cxn>
                <a:cxn ang="T13">
                  <a:pos x="T6" y="T7"/>
                </a:cxn>
                <a:cxn ang="T14">
                  <a:pos x="T8" y="T9"/>
                </a:cxn>
              </a:cxnLst>
              <a:rect l="T15" t="T16" r="T17" b="T18"/>
              <a:pathLst>
                <a:path w="26" h="57">
                  <a:moveTo>
                    <a:pt x="0" y="55"/>
                  </a:moveTo>
                  <a:lnTo>
                    <a:pt x="25" y="57"/>
                  </a:lnTo>
                  <a:lnTo>
                    <a:pt x="26" y="2"/>
                  </a:lnTo>
                  <a:lnTo>
                    <a:pt x="1" y="0"/>
                  </a:lnTo>
                  <a:lnTo>
                    <a:pt x="0" y="55"/>
                  </a:lnTo>
                  <a:close/>
                </a:path>
              </a:pathLst>
            </a:custGeom>
            <a:solidFill>
              <a:srgbClr val="000000"/>
            </a:solidFill>
            <a:ln w="9525">
              <a:noFill/>
              <a:round/>
              <a:headEnd/>
              <a:tailEnd/>
            </a:ln>
          </p:spPr>
          <p:txBody>
            <a:bodyPr/>
            <a:lstStyle/>
            <a:p>
              <a:endParaRPr lang="en-US"/>
            </a:p>
          </p:txBody>
        </p:sp>
        <p:sp>
          <p:nvSpPr>
            <p:cNvPr id="28920" name="Freeform 218"/>
            <p:cNvSpPr>
              <a:spLocks/>
            </p:cNvSpPr>
            <p:nvPr/>
          </p:nvSpPr>
          <p:spPr bwMode="auto">
            <a:xfrm>
              <a:off x="3817" y="2307"/>
              <a:ext cx="26" cy="29"/>
            </a:xfrm>
            <a:custGeom>
              <a:avLst/>
              <a:gdLst>
                <a:gd name="T0" fmla="*/ 25 w 26"/>
                <a:gd name="T1" fmla="*/ 0 h 58"/>
                <a:gd name="T2" fmla="*/ 0 w 26"/>
                <a:gd name="T3" fmla="*/ 1 h 58"/>
                <a:gd name="T4" fmla="*/ 1 w 26"/>
                <a:gd name="T5" fmla="*/ 1 h 58"/>
                <a:gd name="T6" fmla="*/ 26 w 26"/>
                <a:gd name="T7" fmla="*/ 1 h 58"/>
                <a:gd name="T8" fmla="*/ 25 w 26"/>
                <a:gd name="T9" fmla="*/ 0 h 58"/>
                <a:gd name="T10" fmla="*/ 0 60000 65536"/>
                <a:gd name="T11" fmla="*/ 0 60000 65536"/>
                <a:gd name="T12" fmla="*/ 0 60000 65536"/>
                <a:gd name="T13" fmla="*/ 0 60000 65536"/>
                <a:gd name="T14" fmla="*/ 0 60000 65536"/>
                <a:gd name="T15" fmla="*/ 0 w 26"/>
                <a:gd name="T16" fmla="*/ 0 h 58"/>
                <a:gd name="T17" fmla="*/ 26 w 26"/>
                <a:gd name="T18" fmla="*/ 58 h 58"/>
              </a:gdLst>
              <a:ahLst/>
              <a:cxnLst>
                <a:cxn ang="T10">
                  <a:pos x="T0" y="T1"/>
                </a:cxn>
                <a:cxn ang="T11">
                  <a:pos x="T2" y="T3"/>
                </a:cxn>
                <a:cxn ang="T12">
                  <a:pos x="T4" y="T5"/>
                </a:cxn>
                <a:cxn ang="T13">
                  <a:pos x="T6" y="T7"/>
                </a:cxn>
                <a:cxn ang="T14">
                  <a:pos x="T8" y="T9"/>
                </a:cxn>
              </a:cxnLst>
              <a:rect l="T15" t="T16" r="T17" b="T18"/>
              <a:pathLst>
                <a:path w="26" h="58">
                  <a:moveTo>
                    <a:pt x="25" y="0"/>
                  </a:moveTo>
                  <a:lnTo>
                    <a:pt x="0" y="2"/>
                  </a:lnTo>
                  <a:lnTo>
                    <a:pt x="1" y="58"/>
                  </a:lnTo>
                  <a:lnTo>
                    <a:pt x="26" y="56"/>
                  </a:lnTo>
                  <a:lnTo>
                    <a:pt x="25" y="0"/>
                  </a:lnTo>
                  <a:close/>
                </a:path>
              </a:pathLst>
            </a:custGeom>
            <a:solidFill>
              <a:srgbClr val="000000"/>
            </a:solidFill>
            <a:ln w="9525">
              <a:noFill/>
              <a:round/>
              <a:headEnd/>
              <a:tailEnd/>
            </a:ln>
          </p:spPr>
          <p:txBody>
            <a:bodyPr/>
            <a:lstStyle/>
            <a:p>
              <a:endParaRPr lang="en-US"/>
            </a:p>
          </p:txBody>
        </p:sp>
        <p:sp>
          <p:nvSpPr>
            <p:cNvPr id="28921" name="Freeform 219"/>
            <p:cNvSpPr>
              <a:spLocks/>
            </p:cNvSpPr>
            <p:nvPr/>
          </p:nvSpPr>
          <p:spPr bwMode="auto">
            <a:xfrm>
              <a:off x="3701" y="2180"/>
              <a:ext cx="49" cy="44"/>
            </a:xfrm>
            <a:custGeom>
              <a:avLst/>
              <a:gdLst>
                <a:gd name="T0" fmla="*/ 31 w 49"/>
                <a:gd name="T1" fmla="*/ 1 h 88"/>
                <a:gd name="T2" fmla="*/ 49 w 49"/>
                <a:gd name="T3" fmla="*/ 1 h 88"/>
                <a:gd name="T4" fmla="*/ 18 w 49"/>
                <a:gd name="T5" fmla="*/ 0 h 88"/>
                <a:gd name="T6" fmla="*/ 0 w 49"/>
                <a:gd name="T7" fmla="*/ 1 h 88"/>
                <a:gd name="T8" fmla="*/ 31 w 49"/>
                <a:gd name="T9" fmla="*/ 1 h 88"/>
                <a:gd name="T10" fmla="*/ 0 60000 65536"/>
                <a:gd name="T11" fmla="*/ 0 60000 65536"/>
                <a:gd name="T12" fmla="*/ 0 60000 65536"/>
                <a:gd name="T13" fmla="*/ 0 60000 65536"/>
                <a:gd name="T14" fmla="*/ 0 60000 65536"/>
                <a:gd name="T15" fmla="*/ 0 w 49"/>
                <a:gd name="T16" fmla="*/ 0 h 88"/>
                <a:gd name="T17" fmla="*/ 49 w 49"/>
                <a:gd name="T18" fmla="*/ 88 h 88"/>
              </a:gdLst>
              <a:ahLst/>
              <a:cxnLst>
                <a:cxn ang="T10">
                  <a:pos x="T0" y="T1"/>
                </a:cxn>
                <a:cxn ang="T11">
                  <a:pos x="T2" y="T3"/>
                </a:cxn>
                <a:cxn ang="T12">
                  <a:pos x="T4" y="T5"/>
                </a:cxn>
                <a:cxn ang="T13">
                  <a:pos x="T6" y="T7"/>
                </a:cxn>
                <a:cxn ang="T14">
                  <a:pos x="T8" y="T9"/>
                </a:cxn>
              </a:cxnLst>
              <a:rect l="T15" t="T16" r="T17" b="T18"/>
              <a:pathLst>
                <a:path w="49" h="88">
                  <a:moveTo>
                    <a:pt x="31" y="88"/>
                  </a:moveTo>
                  <a:lnTo>
                    <a:pt x="49" y="55"/>
                  </a:lnTo>
                  <a:lnTo>
                    <a:pt x="18" y="0"/>
                  </a:lnTo>
                  <a:lnTo>
                    <a:pt x="0" y="33"/>
                  </a:lnTo>
                  <a:lnTo>
                    <a:pt x="31" y="88"/>
                  </a:lnTo>
                  <a:close/>
                </a:path>
              </a:pathLst>
            </a:custGeom>
            <a:solidFill>
              <a:srgbClr val="000000"/>
            </a:solidFill>
            <a:ln w="9525">
              <a:noFill/>
              <a:round/>
              <a:headEnd/>
              <a:tailEnd/>
            </a:ln>
          </p:spPr>
          <p:txBody>
            <a:bodyPr/>
            <a:lstStyle/>
            <a:p>
              <a:endParaRPr lang="en-US"/>
            </a:p>
          </p:txBody>
        </p:sp>
        <p:sp>
          <p:nvSpPr>
            <p:cNvPr id="28922" name="Freeform 220"/>
            <p:cNvSpPr>
              <a:spLocks/>
            </p:cNvSpPr>
            <p:nvPr/>
          </p:nvSpPr>
          <p:spPr bwMode="auto">
            <a:xfrm>
              <a:off x="3732" y="2207"/>
              <a:ext cx="47" cy="45"/>
            </a:xfrm>
            <a:custGeom>
              <a:avLst/>
              <a:gdLst>
                <a:gd name="T0" fmla="*/ 18 w 47"/>
                <a:gd name="T1" fmla="*/ 0 h 89"/>
                <a:gd name="T2" fmla="*/ 0 w 47"/>
                <a:gd name="T3" fmla="*/ 1 h 89"/>
                <a:gd name="T4" fmla="*/ 29 w 47"/>
                <a:gd name="T5" fmla="*/ 1 h 89"/>
                <a:gd name="T6" fmla="*/ 47 w 47"/>
                <a:gd name="T7" fmla="*/ 1 h 89"/>
                <a:gd name="T8" fmla="*/ 18 w 47"/>
                <a:gd name="T9" fmla="*/ 0 h 89"/>
                <a:gd name="T10" fmla="*/ 0 60000 65536"/>
                <a:gd name="T11" fmla="*/ 0 60000 65536"/>
                <a:gd name="T12" fmla="*/ 0 60000 65536"/>
                <a:gd name="T13" fmla="*/ 0 60000 65536"/>
                <a:gd name="T14" fmla="*/ 0 60000 65536"/>
                <a:gd name="T15" fmla="*/ 0 w 47"/>
                <a:gd name="T16" fmla="*/ 0 h 89"/>
                <a:gd name="T17" fmla="*/ 47 w 47"/>
                <a:gd name="T18" fmla="*/ 89 h 89"/>
              </a:gdLst>
              <a:ahLst/>
              <a:cxnLst>
                <a:cxn ang="T10">
                  <a:pos x="T0" y="T1"/>
                </a:cxn>
                <a:cxn ang="T11">
                  <a:pos x="T2" y="T3"/>
                </a:cxn>
                <a:cxn ang="T12">
                  <a:pos x="T4" y="T5"/>
                </a:cxn>
                <a:cxn ang="T13">
                  <a:pos x="T6" y="T7"/>
                </a:cxn>
                <a:cxn ang="T14">
                  <a:pos x="T8" y="T9"/>
                </a:cxn>
              </a:cxnLst>
              <a:rect l="T15" t="T16" r="T17" b="T18"/>
              <a:pathLst>
                <a:path w="47" h="89">
                  <a:moveTo>
                    <a:pt x="18" y="0"/>
                  </a:moveTo>
                  <a:lnTo>
                    <a:pt x="0" y="33"/>
                  </a:lnTo>
                  <a:lnTo>
                    <a:pt x="29" y="89"/>
                  </a:lnTo>
                  <a:lnTo>
                    <a:pt x="47" y="56"/>
                  </a:lnTo>
                  <a:lnTo>
                    <a:pt x="18" y="0"/>
                  </a:lnTo>
                  <a:close/>
                </a:path>
              </a:pathLst>
            </a:custGeom>
            <a:solidFill>
              <a:srgbClr val="000000"/>
            </a:solidFill>
            <a:ln w="9525">
              <a:noFill/>
              <a:round/>
              <a:headEnd/>
              <a:tailEnd/>
            </a:ln>
          </p:spPr>
          <p:txBody>
            <a:bodyPr/>
            <a:lstStyle/>
            <a:p>
              <a:endParaRPr lang="en-US"/>
            </a:p>
          </p:txBody>
        </p:sp>
        <p:sp>
          <p:nvSpPr>
            <p:cNvPr id="28923" name="Freeform 221"/>
            <p:cNvSpPr>
              <a:spLocks/>
            </p:cNvSpPr>
            <p:nvPr/>
          </p:nvSpPr>
          <p:spPr bwMode="auto">
            <a:xfrm>
              <a:off x="3701" y="2207"/>
              <a:ext cx="49" cy="45"/>
            </a:xfrm>
            <a:custGeom>
              <a:avLst/>
              <a:gdLst>
                <a:gd name="T0" fmla="*/ 49 w 49"/>
                <a:gd name="T1" fmla="*/ 1 h 89"/>
                <a:gd name="T2" fmla="*/ 31 w 49"/>
                <a:gd name="T3" fmla="*/ 0 h 89"/>
                <a:gd name="T4" fmla="*/ 0 w 49"/>
                <a:gd name="T5" fmla="*/ 1 h 89"/>
                <a:gd name="T6" fmla="*/ 18 w 49"/>
                <a:gd name="T7" fmla="*/ 1 h 89"/>
                <a:gd name="T8" fmla="*/ 49 w 49"/>
                <a:gd name="T9" fmla="*/ 1 h 89"/>
                <a:gd name="T10" fmla="*/ 0 60000 65536"/>
                <a:gd name="T11" fmla="*/ 0 60000 65536"/>
                <a:gd name="T12" fmla="*/ 0 60000 65536"/>
                <a:gd name="T13" fmla="*/ 0 60000 65536"/>
                <a:gd name="T14" fmla="*/ 0 60000 65536"/>
                <a:gd name="T15" fmla="*/ 0 w 49"/>
                <a:gd name="T16" fmla="*/ 0 h 89"/>
                <a:gd name="T17" fmla="*/ 49 w 49"/>
                <a:gd name="T18" fmla="*/ 89 h 89"/>
              </a:gdLst>
              <a:ahLst/>
              <a:cxnLst>
                <a:cxn ang="T10">
                  <a:pos x="T0" y="T1"/>
                </a:cxn>
                <a:cxn ang="T11">
                  <a:pos x="T2" y="T3"/>
                </a:cxn>
                <a:cxn ang="T12">
                  <a:pos x="T4" y="T5"/>
                </a:cxn>
                <a:cxn ang="T13">
                  <a:pos x="T6" y="T7"/>
                </a:cxn>
                <a:cxn ang="T14">
                  <a:pos x="T8" y="T9"/>
                </a:cxn>
              </a:cxnLst>
              <a:rect l="T15" t="T16" r="T17" b="T18"/>
              <a:pathLst>
                <a:path w="49" h="89">
                  <a:moveTo>
                    <a:pt x="49" y="33"/>
                  </a:moveTo>
                  <a:lnTo>
                    <a:pt x="31" y="0"/>
                  </a:lnTo>
                  <a:lnTo>
                    <a:pt x="0" y="56"/>
                  </a:lnTo>
                  <a:lnTo>
                    <a:pt x="18" y="89"/>
                  </a:lnTo>
                  <a:lnTo>
                    <a:pt x="49" y="33"/>
                  </a:lnTo>
                  <a:close/>
                </a:path>
              </a:pathLst>
            </a:custGeom>
            <a:solidFill>
              <a:srgbClr val="000000"/>
            </a:solidFill>
            <a:ln w="9525">
              <a:noFill/>
              <a:round/>
              <a:headEnd/>
              <a:tailEnd/>
            </a:ln>
          </p:spPr>
          <p:txBody>
            <a:bodyPr/>
            <a:lstStyle/>
            <a:p>
              <a:endParaRPr lang="en-US"/>
            </a:p>
          </p:txBody>
        </p:sp>
        <p:sp>
          <p:nvSpPr>
            <p:cNvPr id="28924" name="Freeform 222"/>
            <p:cNvSpPr>
              <a:spLocks/>
            </p:cNvSpPr>
            <p:nvPr/>
          </p:nvSpPr>
          <p:spPr bwMode="auto">
            <a:xfrm>
              <a:off x="3732" y="2180"/>
              <a:ext cx="47" cy="44"/>
            </a:xfrm>
            <a:custGeom>
              <a:avLst/>
              <a:gdLst>
                <a:gd name="T0" fmla="*/ 0 w 47"/>
                <a:gd name="T1" fmla="*/ 1 h 88"/>
                <a:gd name="T2" fmla="*/ 18 w 47"/>
                <a:gd name="T3" fmla="*/ 1 h 88"/>
                <a:gd name="T4" fmla="*/ 47 w 47"/>
                <a:gd name="T5" fmla="*/ 1 h 88"/>
                <a:gd name="T6" fmla="*/ 29 w 47"/>
                <a:gd name="T7" fmla="*/ 0 h 88"/>
                <a:gd name="T8" fmla="*/ 0 w 47"/>
                <a:gd name="T9" fmla="*/ 1 h 88"/>
                <a:gd name="T10" fmla="*/ 0 60000 65536"/>
                <a:gd name="T11" fmla="*/ 0 60000 65536"/>
                <a:gd name="T12" fmla="*/ 0 60000 65536"/>
                <a:gd name="T13" fmla="*/ 0 60000 65536"/>
                <a:gd name="T14" fmla="*/ 0 60000 65536"/>
                <a:gd name="T15" fmla="*/ 0 w 47"/>
                <a:gd name="T16" fmla="*/ 0 h 88"/>
                <a:gd name="T17" fmla="*/ 47 w 47"/>
                <a:gd name="T18" fmla="*/ 88 h 88"/>
              </a:gdLst>
              <a:ahLst/>
              <a:cxnLst>
                <a:cxn ang="T10">
                  <a:pos x="T0" y="T1"/>
                </a:cxn>
                <a:cxn ang="T11">
                  <a:pos x="T2" y="T3"/>
                </a:cxn>
                <a:cxn ang="T12">
                  <a:pos x="T4" y="T5"/>
                </a:cxn>
                <a:cxn ang="T13">
                  <a:pos x="T6" y="T7"/>
                </a:cxn>
                <a:cxn ang="T14">
                  <a:pos x="T8" y="T9"/>
                </a:cxn>
              </a:cxnLst>
              <a:rect l="T15" t="T16" r="T17" b="T18"/>
              <a:pathLst>
                <a:path w="47" h="88">
                  <a:moveTo>
                    <a:pt x="0" y="55"/>
                  </a:moveTo>
                  <a:lnTo>
                    <a:pt x="18" y="88"/>
                  </a:lnTo>
                  <a:lnTo>
                    <a:pt x="47" y="33"/>
                  </a:lnTo>
                  <a:lnTo>
                    <a:pt x="29" y="0"/>
                  </a:lnTo>
                  <a:lnTo>
                    <a:pt x="0" y="55"/>
                  </a:lnTo>
                  <a:close/>
                </a:path>
              </a:pathLst>
            </a:custGeom>
            <a:solidFill>
              <a:srgbClr val="000000"/>
            </a:solidFill>
            <a:ln w="9525">
              <a:noFill/>
              <a:round/>
              <a:headEnd/>
              <a:tailEnd/>
            </a:ln>
          </p:spPr>
          <p:txBody>
            <a:bodyPr/>
            <a:lstStyle/>
            <a:p>
              <a:endParaRPr lang="en-US"/>
            </a:p>
          </p:txBody>
        </p:sp>
        <p:sp>
          <p:nvSpPr>
            <p:cNvPr id="28925" name="Freeform 223"/>
            <p:cNvSpPr>
              <a:spLocks/>
            </p:cNvSpPr>
            <p:nvPr/>
          </p:nvSpPr>
          <p:spPr bwMode="auto">
            <a:xfrm>
              <a:off x="3727" y="2188"/>
              <a:ext cx="27" cy="28"/>
            </a:xfrm>
            <a:custGeom>
              <a:avLst/>
              <a:gdLst>
                <a:gd name="T0" fmla="*/ 0 w 27"/>
                <a:gd name="T1" fmla="*/ 1 h 56"/>
                <a:gd name="T2" fmla="*/ 26 w 27"/>
                <a:gd name="T3" fmla="*/ 1 h 56"/>
                <a:gd name="T4" fmla="*/ 27 w 27"/>
                <a:gd name="T5" fmla="*/ 1 h 56"/>
                <a:gd name="T6" fmla="*/ 2 w 27"/>
                <a:gd name="T7" fmla="*/ 0 h 56"/>
                <a:gd name="T8" fmla="*/ 0 w 27"/>
                <a:gd name="T9" fmla="*/ 1 h 56"/>
                <a:gd name="T10" fmla="*/ 0 60000 65536"/>
                <a:gd name="T11" fmla="*/ 0 60000 65536"/>
                <a:gd name="T12" fmla="*/ 0 60000 65536"/>
                <a:gd name="T13" fmla="*/ 0 60000 65536"/>
                <a:gd name="T14" fmla="*/ 0 60000 65536"/>
                <a:gd name="T15" fmla="*/ 0 w 27"/>
                <a:gd name="T16" fmla="*/ 0 h 56"/>
                <a:gd name="T17" fmla="*/ 27 w 27"/>
                <a:gd name="T18" fmla="*/ 56 h 56"/>
              </a:gdLst>
              <a:ahLst/>
              <a:cxnLst>
                <a:cxn ang="T10">
                  <a:pos x="T0" y="T1"/>
                </a:cxn>
                <a:cxn ang="T11">
                  <a:pos x="T2" y="T3"/>
                </a:cxn>
                <a:cxn ang="T12">
                  <a:pos x="T4" y="T5"/>
                </a:cxn>
                <a:cxn ang="T13">
                  <a:pos x="T6" y="T7"/>
                </a:cxn>
                <a:cxn ang="T14">
                  <a:pos x="T8" y="T9"/>
                </a:cxn>
              </a:cxnLst>
              <a:rect l="T15" t="T16" r="T17" b="T18"/>
              <a:pathLst>
                <a:path w="27" h="56">
                  <a:moveTo>
                    <a:pt x="0" y="54"/>
                  </a:moveTo>
                  <a:lnTo>
                    <a:pt x="26" y="56"/>
                  </a:lnTo>
                  <a:lnTo>
                    <a:pt x="27" y="2"/>
                  </a:lnTo>
                  <a:lnTo>
                    <a:pt x="2" y="0"/>
                  </a:lnTo>
                  <a:lnTo>
                    <a:pt x="0" y="54"/>
                  </a:lnTo>
                  <a:close/>
                </a:path>
              </a:pathLst>
            </a:custGeom>
            <a:solidFill>
              <a:srgbClr val="000000"/>
            </a:solidFill>
            <a:ln w="9525">
              <a:noFill/>
              <a:round/>
              <a:headEnd/>
              <a:tailEnd/>
            </a:ln>
          </p:spPr>
          <p:txBody>
            <a:bodyPr/>
            <a:lstStyle/>
            <a:p>
              <a:endParaRPr lang="en-US"/>
            </a:p>
          </p:txBody>
        </p:sp>
        <p:sp>
          <p:nvSpPr>
            <p:cNvPr id="28926" name="Freeform 224"/>
            <p:cNvSpPr>
              <a:spLocks/>
            </p:cNvSpPr>
            <p:nvPr/>
          </p:nvSpPr>
          <p:spPr bwMode="auto">
            <a:xfrm>
              <a:off x="3727" y="2215"/>
              <a:ext cx="27" cy="29"/>
            </a:xfrm>
            <a:custGeom>
              <a:avLst/>
              <a:gdLst>
                <a:gd name="T0" fmla="*/ 26 w 27"/>
                <a:gd name="T1" fmla="*/ 0 h 58"/>
                <a:gd name="T2" fmla="*/ 0 w 27"/>
                <a:gd name="T3" fmla="*/ 1 h 58"/>
                <a:gd name="T4" fmla="*/ 2 w 27"/>
                <a:gd name="T5" fmla="*/ 1 h 58"/>
                <a:gd name="T6" fmla="*/ 27 w 27"/>
                <a:gd name="T7" fmla="*/ 1 h 58"/>
                <a:gd name="T8" fmla="*/ 26 w 27"/>
                <a:gd name="T9" fmla="*/ 0 h 58"/>
                <a:gd name="T10" fmla="*/ 0 60000 65536"/>
                <a:gd name="T11" fmla="*/ 0 60000 65536"/>
                <a:gd name="T12" fmla="*/ 0 60000 65536"/>
                <a:gd name="T13" fmla="*/ 0 60000 65536"/>
                <a:gd name="T14" fmla="*/ 0 60000 65536"/>
                <a:gd name="T15" fmla="*/ 0 w 27"/>
                <a:gd name="T16" fmla="*/ 0 h 58"/>
                <a:gd name="T17" fmla="*/ 27 w 27"/>
                <a:gd name="T18" fmla="*/ 58 h 58"/>
              </a:gdLst>
              <a:ahLst/>
              <a:cxnLst>
                <a:cxn ang="T10">
                  <a:pos x="T0" y="T1"/>
                </a:cxn>
                <a:cxn ang="T11">
                  <a:pos x="T2" y="T3"/>
                </a:cxn>
                <a:cxn ang="T12">
                  <a:pos x="T4" y="T5"/>
                </a:cxn>
                <a:cxn ang="T13">
                  <a:pos x="T6" y="T7"/>
                </a:cxn>
                <a:cxn ang="T14">
                  <a:pos x="T8" y="T9"/>
                </a:cxn>
              </a:cxnLst>
              <a:rect l="T15" t="T16" r="T17" b="T18"/>
              <a:pathLst>
                <a:path w="27" h="58">
                  <a:moveTo>
                    <a:pt x="26" y="0"/>
                  </a:moveTo>
                  <a:lnTo>
                    <a:pt x="0" y="2"/>
                  </a:lnTo>
                  <a:lnTo>
                    <a:pt x="2" y="58"/>
                  </a:lnTo>
                  <a:lnTo>
                    <a:pt x="27" y="57"/>
                  </a:lnTo>
                  <a:lnTo>
                    <a:pt x="26" y="0"/>
                  </a:lnTo>
                  <a:close/>
                </a:path>
              </a:pathLst>
            </a:custGeom>
            <a:solidFill>
              <a:srgbClr val="000000"/>
            </a:solidFill>
            <a:ln w="9525">
              <a:noFill/>
              <a:round/>
              <a:headEnd/>
              <a:tailEnd/>
            </a:ln>
          </p:spPr>
          <p:txBody>
            <a:bodyPr/>
            <a:lstStyle/>
            <a:p>
              <a:endParaRPr lang="en-US"/>
            </a:p>
          </p:txBody>
        </p:sp>
        <p:sp>
          <p:nvSpPr>
            <p:cNvPr id="28927" name="Oval 225"/>
            <p:cNvSpPr>
              <a:spLocks noChangeArrowheads="1"/>
            </p:cNvSpPr>
            <p:nvPr/>
          </p:nvSpPr>
          <p:spPr bwMode="auto">
            <a:xfrm>
              <a:off x="5601" y="2723"/>
              <a:ext cx="61" cy="56"/>
            </a:xfrm>
            <a:prstGeom prst="ellipse">
              <a:avLst/>
            </a:prstGeom>
            <a:noFill/>
            <a:ln w="39688">
              <a:solidFill>
                <a:srgbClr val="000000"/>
              </a:solidFill>
              <a:round/>
              <a:headEnd/>
              <a:tailEnd/>
            </a:ln>
          </p:spPr>
          <p:txBody>
            <a:bodyPr/>
            <a:lstStyle/>
            <a:p>
              <a:endParaRPr lang="en-US"/>
            </a:p>
          </p:txBody>
        </p:sp>
        <p:sp>
          <p:nvSpPr>
            <p:cNvPr id="28928" name="Oval 226"/>
            <p:cNvSpPr>
              <a:spLocks noChangeArrowheads="1"/>
            </p:cNvSpPr>
            <p:nvPr/>
          </p:nvSpPr>
          <p:spPr bwMode="auto">
            <a:xfrm>
              <a:off x="4821" y="2622"/>
              <a:ext cx="61" cy="56"/>
            </a:xfrm>
            <a:prstGeom prst="ellipse">
              <a:avLst/>
            </a:prstGeom>
            <a:noFill/>
            <a:ln w="39688">
              <a:solidFill>
                <a:srgbClr val="000000"/>
              </a:solidFill>
              <a:round/>
              <a:headEnd/>
              <a:tailEnd/>
            </a:ln>
          </p:spPr>
          <p:txBody>
            <a:bodyPr/>
            <a:lstStyle/>
            <a:p>
              <a:endParaRPr lang="en-US"/>
            </a:p>
          </p:txBody>
        </p:sp>
        <p:sp>
          <p:nvSpPr>
            <p:cNvPr id="28929" name="Oval 227"/>
            <p:cNvSpPr>
              <a:spLocks noChangeArrowheads="1"/>
            </p:cNvSpPr>
            <p:nvPr/>
          </p:nvSpPr>
          <p:spPr bwMode="auto">
            <a:xfrm>
              <a:off x="4400" y="2520"/>
              <a:ext cx="61" cy="56"/>
            </a:xfrm>
            <a:prstGeom prst="ellipse">
              <a:avLst/>
            </a:prstGeom>
            <a:noFill/>
            <a:ln w="39688">
              <a:solidFill>
                <a:srgbClr val="000000"/>
              </a:solidFill>
              <a:round/>
              <a:headEnd/>
              <a:tailEnd/>
            </a:ln>
          </p:spPr>
          <p:txBody>
            <a:bodyPr/>
            <a:lstStyle/>
            <a:p>
              <a:endParaRPr lang="en-US"/>
            </a:p>
          </p:txBody>
        </p:sp>
        <p:sp>
          <p:nvSpPr>
            <p:cNvPr id="28930" name="Oval 228"/>
            <p:cNvSpPr>
              <a:spLocks noChangeArrowheads="1"/>
            </p:cNvSpPr>
            <p:nvPr/>
          </p:nvSpPr>
          <p:spPr bwMode="auto">
            <a:xfrm>
              <a:off x="4100" y="2372"/>
              <a:ext cx="61" cy="57"/>
            </a:xfrm>
            <a:prstGeom prst="ellipse">
              <a:avLst/>
            </a:prstGeom>
            <a:noFill/>
            <a:ln w="39688">
              <a:solidFill>
                <a:srgbClr val="000000"/>
              </a:solidFill>
              <a:round/>
              <a:headEnd/>
              <a:tailEnd/>
            </a:ln>
          </p:spPr>
          <p:txBody>
            <a:bodyPr/>
            <a:lstStyle/>
            <a:p>
              <a:endParaRPr lang="en-US"/>
            </a:p>
          </p:txBody>
        </p:sp>
        <p:sp>
          <p:nvSpPr>
            <p:cNvPr id="28931" name="Oval 229"/>
            <p:cNvSpPr>
              <a:spLocks noChangeArrowheads="1"/>
            </p:cNvSpPr>
            <p:nvPr/>
          </p:nvSpPr>
          <p:spPr bwMode="auto">
            <a:xfrm>
              <a:off x="3920" y="2243"/>
              <a:ext cx="61" cy="57"/>
            </a:xfrm>
            <a:prstGeom prst="ellipse">
              <a:avLst/>
            </a:prstGeom>
            <a:noFill/>
            <a:ln w="39688">
              <a:solidFill>
                <a:srgbClr val="000000"/>
              </a:solidFill>
              <a:round/>
              <a:headEnd/>
              <a:tailEnd/>
            </a:ln>
          </p:spPr>
          <p:txBody>
            <a:bodyPr/>
            <a:lstStyle/>
            <a:p>
              <a:endParaRPr lang="en-US"/>
            </a:p>
          </p:txBody>
        </p:sp>
        <p:sp>
          <p:nvSpPr>
            <p:cNvPr id="28932" name="Oval 230"/>
            <p:cNvSpPr>
              <a:spLocks noChangeArrowheads="1"/>
            </p:cNvSpPr>
            <p:nvPr/>
          </p:nvSpPr>
          <p:spPr bwMode="auto">
            <a:xfrm>
              <a:off x="3800" y="2133"/>
              <a:ext cx="61" cy="56"/>
            </a:xfrm>
            <a:prstGeom prst="ellipse">
              <a:avLst/>
            </a:prstGeom>
            <a:noFill/>
            <a:ln w="39688">
              <a:solidFill>
                <a:srgbClr val="000000"/>
              </a:solidFill>
              <a:round/>
              <a:headEnd/>
              <a:tailEnd/>
            </a:ln>
          </p:spPr>
          <p:txBody>
            <a:bodyPr/>
            <a:lstStyle/>
            <a:p>
              <a:endParaRPr lang="en-US"/>
            </a:p>
          </p:txBody>
        </p:sp>
        <p:sp>
          <p:nvSpPr>
            <p:cNvPr id="28933" name="Oval 231"/>
            <p:cNvSpPr>
              <a:spLocks noChangeArrowheads="1"/>
            </p:cNvSpPr>
            <p:nvPr/>
          </p:nvSpPr>
          <p:spPr bwMode="auto">
            <a:xfrm>
              <a:off x="3710" y="2022"/>
              <a:ext cx="61" cy="56"/>
            </a:xfrm>
            <a:prstGeom prst="ellipse">
              <a:avLst/>
            </a:prstGeom>
            <a:noFill/>
            <a:ln w="39688">
              <a:solidFill>
                <a:srgbClr val="000000"/>
              </a:solidFill>
              <a:round/>
              <a:headEnd/>
              <a:tailEnd/>
            </a:ln>
          </p:spPr>
          <p:txBody>
            <a:bodyPr/>
            <a:lstStyle/>
            <a:p>
              <a:endParaRPr lang="en-US"/>
            </a:p>
          </p:txBody>
        </p:sp>
        <p:sp>
          <p:nvSpPr>
            <p:cNvPr id="28934" name="Freeform 232"/>
            <p:cNvSpPr>
              <a:spLocks/>
            </p:cNvSpPr>
            <p:nvPr/>
          </p:nvSpPr>
          <p:spPr bwMode="auto">
            <a:xfrm>
              <a:off x="5618" y="2659"/>
              <a:ext cx="26" cy="28"/>
            </a:xfrm>
            <a:custGeom>
              <a:avLst/>
              <a:gdLst>
                <a:gd name="T0" fmla="*/ 0 w 26"/>
                <a:gd name="T1" fmla="*/ 0 h 57"/>
                <a:gd name="T2" fmla="*/ 25 w 26"/>
                <a:gd name="T3" fmla="*/ 0 h 57"/>
                <a:gd name="T4" fmla="*/ 26 w 26"/>
                <a:gd name="T5" fmla="*/ 0 h 57"/>
                <a:gd name="T6" fmla="*/ 1 w 26"/>
                <a:gd name="T7" fmla="*/ 0 h 57"/>
                <a:gd name="T8" fmla="*/ 0 w 26"/>
                <a:gd name="T9" fmla="*/ 0 h 57"/>
                <a:gd name="T10" fmla="*/ 0 60000 65536"/>
                <a:gd name="T11" fmla="*/ 0 60000 65536"/>
                <a:gd name="T12" fmla="*/ 0 60000 65536"/>
                <a:gd name="T13" fmla="*/ 0 60000 65536"/>
                <a:gd name="T14" fmla="*/ 0 60000 65536"/>
                <a:gd name="T15" fmla="*/ 0 w 26"/>
                <a:gd name="T16" fmla="*/ 0 h 57"/>
                <a:gd name="T17" fmla="*/ 26 w 26"/>
                <a:gd name="T18" fmla="*/ 57 h 57"/>
              </a:gdLst>
              <a:ahLst/>
              <a:cxnLst>
                <a:cxn ang="T10">
                  <a:pos x="T0" y="T1"/>
                </a:cxn>
                <a:cxn ang="T11">
                  <a:pos x="T2" y="T3"/>
                </a:cxn>
                <a:cxn ang="T12">
                  <a:pos x="T4" y="T5"/>
                </a:cxn>
                <a:cxn ang="T13">
                  <a:pos x="T6" y="T7"/>
                </a:cxn>
                <a:cxn ang="T14">
                  <a:pos x="T8" y="T9"/>
                </a:cxn>
              </a:cxnLst>
              <a:rect l="T15" t="T16" r="T17" b="T18"/>
              <a:pathLst>
                <a:path w="26" h="57">
                  <a:moveTo>
                    <a:pt x="0" y="55"/>
                  </a:moveTo>
                  <a:lnTo>
                    <a:pt x="25" y="57"/>
                  </a:lnTo>
                  <a:lnTo>
                    <a:pt x="26" y="2"/>
                  </a:lnTo>
                  <a:lnTo>
                    <a:pt x="1" y="0"/>
                  </a:lnTo>
                  <a:lnTo>
                    <a:pt x="0" y="55"/>
                  </a:lnTo>
                  <a:close/>
                </a:path>
              </a:pathLst>
            </a:custGeom>
            <a:solidFill>
              <a:srgbClr val="000000"/>
            </a:solidFill>
            <a:ln w="9525">
              <a:noFill/>
              <a:round/>
              <a:headEnd/>
              <a:tailEnd/>
            </a:ln>
          </p:spPr>
          <p:txBody>
            <a:bodyPr/>
            <a:lstStyle/>
            <a:p>
              <a:endParaRPr lang="en-US"/>
            </a:p>
          </p:txBody>
        </p:sp>
        <p:sp>
          <p:nvSpPr>
            <p:cNvPr id="28935" name="Freeform 233"/>
            <p:cNvSpPr>
              <a:spLocks/>
            </p:cNvSpPr>
            <p:nvPr/>
          </p:nvSpPr>
          <p:spPr bwMode="auto">
            <a:xfrm>
              <a:off x="5618" y="2686"/>
              <a:ext cx="26" cy="29"/>
            </a:xfrm>
            <a:custGeom>
              <a:avLst/>
              <a:gdLst>
                <a:gd name="T0" fmla="*/ 25 w 26"/>
                <a:gd name="T1" fmla="*/ 0 h 58"/>
                <a:gd name="T2" fmla="*/ 0 w 26"/>
                <a:gd name="T3" fmla="*/ 1 h 58"/>
                <a:gd name="T4" fmla="*/ 1 w 26"/>
                <a:gd name="T5" fmla="*/ 1 h 58"/>
                <a:gd name="T6" fmla="*/ 26 w 26"/>
                <a:gd name="T7" fmla="*/ 1 h 58"/>
                <a:gd name="T8" fmla="*/ 25 w 26"/>
                <a:gd name="T9" fmla="*/ 0 h 58"/>
                <a:gd name="T10" fmla="*/ 0 60000 65536"/>
                <a:gd name="T11" fmla="*/ 0 60000 65536"/>
                <a:gd name="T12" fmla="*/ 0 60000 65536"/>
                <a:gd name="T13" fmla="*/ 0 60000 65536"/>
                <a:gd name="T14" fmla="*/ 0 60000 65536"/>
                <a:gd name="T15" fmla="*/ 0 w 26"/>
                <a:gd name="T16" fmla="*/ 0 h 58"/>
                <a:gd name="T17" fmla="*/ 26 w 26"/>
                <a:gd name="T18" fmla="*/ 58 h 58"/>
              </a:gdLst>
              <a:ahLst/>
              <a:cxnLst>
                <a:cxn ang="T10">
                  <a:pos x="T0" y="T1"/>
                </a:cxn>
                <a:cxn ang="T11">
                  <a:pos x="T2" y="T3"/>
                </a:cxn>
                <a:cxn ang="T12">
                  <a:pos x="T4" y="T5"/>
                </a:cxn>
                <a:cxn ang="T13">
                  <a:pos x="T6" y="T7"/>
                </a:cxn>
                <a:cxn ang="T14">
                  <a:pos x="T8" y="T9"/>
                </a:cxn>
              </a:cxnLst>
              <a:rect l="T15" t="T16" r="T17" b="T18"/>
              <a:pathLst>
                <a:path w="26" h="58">
                  <a:moveTo>
                    <a:pt x="25" y="0"/>
                  </a:moveTo>
                  <a:lnTo>
                    <a:pt x="0" y="2"/>
                  </a:lnTo>
                  <a:lnTo>
                    <a:pt x="1" y="58"/>
                  </a:lnTo>
                  <a:lnTo>
                    <a:pt x="26" y="56"/>
                  </a:lnTo>
                  <a:lnTo>
                    <a:pt x="25" y="0"/>
                  </a:lnTo>
                  <a:close/>
                </a:path>
              </a:pathLst>
            </a:custGeom>
            <a:solidFill>
              <a:srgbClr val="000000"/>
            </a:solidFill>
            <a:ln w="9525">
              <a:noFill/>
              <a:round/>
              <a:headEnd/>
              <a:tailEnd/>
            </a:ln>
          </p:spPr>
          <p:txBody>
            <a:bodyPr/>
            <a:lstStyle/>
            <a:p>
              <a:endParaRPr lang="en-US"/>
            </a:p>
          </p:txBody>
        </p:sp>
        <p:sp>
          <p:nvSpPr>
            <p:cNvPr id="28936" name="Freeform 234"/>
            <p:cNvSpPr>
              <a:spLocks/>
            </p:cNvSpPr>
            <p:nvPr/>
          </p:nvSpPr>
          <p:spPr bwMode="auto">
            <a:xfrm>
              <a:off x="5601" y="2674"/>
              <a:ext cx="31" cy="24"/>
            </a:xfrm>
            <a:custGeom>
              <a:avLst/>
              <a:gdLst>
                <a:gd name="T0" fmla="*/ 31 w 31"/>
                <a:gd name="T1" fmla="*/ 0 h 49"/>
                <a:gd name="T2" fmla="*/ 30 w 31"/>
                <a:gd name="T3" fmla="*/ 0 h 49"/>
                <a:gd name="T4" fmla="*/ 0 w 31"/>
                <a:gd name="T5" fmla="*/ 0 h 49"/>
                <a:gd name="T6" fmla="*/ 1 w 31"/>
                <a:gd name="T7" fmla="*/ 0 h 49"/>
                <a:gd name="T8" fmla="*/ 31 w 31"/>
                <a:gd name="T9" fmla="*/ 0 h 49"/>
                <a:gd name="T10" fmla="*/ 0 60000 65536"/>
                <a:gd name="T11" fmla="*/ 0 60000 65536"/>
                <a:gd name="T12" fmla="*/ 0 60000 65536"/>
                <a:gd name="T13" fmla="*/ 0 60000 65536"/>
                <a:gd name="T14" fmla="*/ 0 60000 65536"/>
                <a:gd name="T15" fmla="*/ 0 w 31"/>
                <a:gd name="T16" fmla="*/ 0 h 49"/>
                <a:gd name="T17" fmla="*/ 31 w 31"/>
                <a:gd name="T18" fmla="*/ 49 h 49"/>
              </a:gdLst>
              <a:ahLst/>
              <a:cxnLst>
                <a:cxn ang="T10">
                  <a:pos x="T0" y="T1"/>
                </a:cxn>
                <a:cxn ang="T11">
                  <a:pos x="T2" y="T3"/>
                </a:cxn>
                <a:cxn ang="T12">
                  <a:pos x="T4" y="T5"/>
                </a:cxn>
                <a:cxn ang="T13">
                  <a:pos x="T6" y="T7"/>
                </a:cxn>
                <a:cxn ang="T14">
                  <a:pos x="T8" y="T9"/>
                </a:cxn>
              </a:cxnLst>
              <a:rect l="T15" t="T16" r="T17" b="T18"/>
              <a:pathLst>
                <a:path w="31" h="49">
                  <a:moveTo>
                    <a:pt x="31" y="47"/>
                  </a:moveTo>
                  <a:lnTo>
                    <a:pt x="30" y="0"/>
                  </a:lnTo>
                  <a:lnTo>
                    <a:pt x="0" y="2"/>
                  </a:lnTo>
                  <a:lnTo>
                    <a:pt x="1" y="49"/>
                  </a:lnTo>
                  <a:lnTo>
                    <a:pt x="31" y="47"/>
                  </a:lnTo>
                  <a:close/>
                </a:path>
              </a:pathLst>
            </a:custGeom>
            <a:solidFill>
              <a:srgbClr val="000000"/>
            </a:solidFill>
            <a:ln w="9525">
              <a:noFill/>
              <a:round/>
              <a:headEnd/>
              <a:tailEnd/>
            </a:ln>
          </p:spPr>
          <p:txBody>
            <a:bodyPr/>
            <a:lstStyle/>
            <a:p>
              <a:endParaRPr lang="en-US"/>
            </a:p>
          </p:txBody>
        </p:sp>
        <p:sp>
          <p:nvSpPr>
            <p:cNvPr id="28937" name="Freeform 235"/>
            <p:cNvSpPr>
              <a:spLocks/>
            </p:cNvSpPr>
            <p:nvPr/>
          </p:nvSpPr>
          <p:spPr bwMode="auto">
            <a:xfrm>
              <a:off x="5631" y="2674"/>
              <a:ext cx="31" cy="24"/>
            </a:xfrm>
            <a:custGeom>
              <a:avLst/>
              <a:gdLst>
                <a:gd name="T0" fmla="*/ 1 w 31"/>
                <a:gd name="T1" fmla="*/ 0 h 49"/>
                <a:gd name="T2" fmla="*/ 0 w 31"/>
                <a:gd name="T3" fmla="*/ 0 h 49"/>
                <a:gd name="T4" fmla="*/ 30 w 31"/>
                <a:gd name="T5" fmla="*/ 0 h 49"/>
                <a:gd name="T6" fmla="*/ 31 w 31"/>
                <a:gd name="T7" fmla="*/ 0 h 49"/>
                <a:gd name="T8" fmla="*/ 1 w 31"/>
                <a:gd name="T9" fmla="*/ 0 h 49"/>
                <a:gd name="T10" fmla="*/ 0 60000 65536"/>
                <a:gd name="T11" fmla="*/ 0 60000 65536"/>
                <a:gd name="T12" fmla="*/ 0 60000 65536"/>
                <a:gd name="T13" fmla="*/ 0 60000 65536"/>
                <a:gd name="T14" fmla="*/ 0 60000 65536"/>
                <a:gd name="T15" fmla="*/ 0 w 31"/>
                <a:gd name="T16" fmla="*/ 0 h 49"/>
                <a:gd name="T17" fmla="*/ 31 w 31"/>
                <a:gd name="T18" fmla="*/ 49 h 49"/>
              </a:gdLst>
              <a:ahLst/>
              <a:cxnLst>
                <a:cxn ang="T10">
                  <a:pos x="T0" y="T1"/>
                </a:cxn>
                <a:cxn ang="T11">
                  <a:pos x="T2" y="T3"/>
                </a:cxn>
                <a:cxn ang="T12">
                  <a:pos x="T4" y="T5"/>
                </a:cxn>
                <a:cxn ang="T13">
                  <a:pos x="T6" y="T7"/>
                </a:cxn>
                <a:cxn ang="T14">
                  <a:pos x="T8" y="T9"/>
                </a:cxn>
              </a:cxnLst>
              <a:rect l="T15" t="T16" r="T17" b="T18"/>
              <a:pathLst>
                <a:path w="31" h="49">
                  <a:moveTo>
                    <a:pt x="1" y="0"/>
                  </a:moveTo>
                  <a:lnTo>
                    <a:pt x="0" y="47"/>
                  </a:lnTo>
                  <a:lnTo>
                    <a:pt x="30" y="49"/>
                  </a:lnTo>
                  <a:lnTo>
                    <a:pt x="31" y="2"/>
                  </a:lnTo>
                  <a:lnTo>
                    <a:pt x="1" y="0"/>
                  </a:lnTo>
                  <a:close/>
                </a:path>
              </a:pathLst>
            </a:custGeom>
            <a:solidFill>
              <a:srgbClr val="000000"/>
            </a:solidFill>
            <a:ln w="9525">
              <a:noFill/>
              <a:round/>
              <a:headEnd/>
              <a:tailEnd/>
            </a:ln>
          </p:spPr>
          <p:txBody>
            <a:bodyPr/>
            <a:lstStyle/>
            <a:p>
              <a:endParaRPr lang="en-US"/>
            </a:p>
          </p:txBody>
        </p:sp>
        <p:sp>
          <p:nvSpPr>
            <p:cNvPr id="28938" name="Freeform 236"/>
            <p:cNvSpPr>
              <a:spLocks/>
            </p:cNvSpPr>
            <p:nvPr/>
          </p:nvSpPr>
          <p:spPr bwMode="auto">
            <a:xfrm>
              <a:off x="4837" y="2530"/>
              <a:ext cx="27" cy="28"/>
            </a:xfrm>
            <a:custGeom>
              <a:avLst/>
              <a:gdLst>
                <a:gd name="T0" fmla="*/ 0 w 27"/>
                <a:gd name="T1" fmla="*/ 1 h 56"/>
                <a:gd name="T2" fmla="*/ 26 w 27"/>
                <a:gd name="T3" fmla="*/ 1 h 56"/>
                <a:gd name="T4" fmla="*/ 27 w 27"/>
                <a:gd name="T5" fmla="*/ 1 h 56"/>
                <a:gd name="T6" fmla="*/ 1 w 27"/>
                <a:gd name="T7" fmla="*/ 0 h 56"/>
                <a:gd name="T8" fmla="*/ 0 w 27"/>
                <a:gd name="T9" fmla="*/ 1 h 56"/>
                <a:gd name="T10" fmla="*/ 0 60000 65536"/>
                <a:gd name="T11" fmla="*/ 0 60000 65536"/>
                <a:gd name="T12" fmla="*/ 0 60000 65536"/>
                <a:gd name="T13" fmla="*/ 0 60000 65536"/>
                <a:gd name="T14" fmla="*/ 0 60000 65536"/>
                <a:gd name="T15" fmla="*/ 0 w 27"/>
                <a:gd name="T16" fmla="*/ 0 h 56"/>
                <a:gd name="T17" fmla="*/ 27 w 27"/>
                <a:gd name="T18" fmla="*/ 56 h 56"/>
              </a:gdLst>
              <a:ahLst/>
              <a:cxnLst>
                <a:cxn ang="T10">
                  <a:pos x="T0" y="T1"/>
                </a:cxn>
                <a:cxn ang="T11">
                  <a:pos x="T2" y="T3"/>
                </a:cxn>
                <a:cxn ang="T12">
                  <a:pos x="T4" y="T5"/>
                </a:cxn>
                <a:cxn ang="T13">
                  <a:pos x="T6" y="T7"/>
                </a:cxn>
                <a:cxn ang="T14">
                  <a:pos x="T8" y="T9"/>
                </a:cxn>
              </a:cxnLst>
              <a:rect l="T15" t="T16" r="T17" b="T18"/>
              <a:pathLst>
                <a:path w="27" h="56">
                  <a:moveTo>
                    <a:pt x="0" y="55"/>
                  </a:moveTo>
                  <a:lnTo>
                    <a:pt x="26" y="56"/>
                  </a:lnTo>
                  <a:lnTo>
                    <a:pt x="27" y="2"/>
                  </a:lnTo>
                  <a:lnTo>
                    <a:pt x="1" y="0"/>
                  </a:lnTo>
                  <a:lnTo>
                    <a:pt x="0" y="55"/>
                  </a:lnTo>
                  <a:close/>
                </a:path>
              </a:pathLst>
            </a:custGeom>
            <a:solidFill>
              <a:srgbClr val="000000"/>
            </a:solidFill>
            <a:ln w="9525">
              <a:noFill/>
              <a:round/>
              <a:headEnd/>
              <a:tailEnd/>
            </a:ln>
          </p:spPr>
          <p:txBody>
            <a:bodyPr/>
            <a:lstStyle/>
            <a:p>
              <a:endParaRPr lang="en-US"/>
            </a:p>
          </p:txBody>
        </p:sp>
        <p:sp>
          <p:nvSpPr>
            <p:cNvPr id="28939" name="Freeform 237"/>
            <p:cNvSpPr>
              <a:spLocks/>
            </p:cNvSpPr>
            <p:nvPr/>
          </p:nvSpPr>
          <p:spPr bwMode="auto">
            <a:xfrm>
              <a:off x="4837" y="2557"/>
              <a:ext cx="27" cy="29"/>
            </a:xfrm>
            <a:custGeom>
              <a:avLst/>
              <a:gdLst>
                <a:gd name="T0" fmla="*/ 26 w 27"/>
                <a:gd name="T1" fmla="*/ 0 h 58"/>
                <a:gd name="T2" fmla="*/ 0 w 27"/>
                <a:gd name="T3" fmla="*/ 1 h 58"/>
                <a:gd name="T4" fmla="*/ 1 w 27"/>
                <a:gd name="T5" fmla="*/ 1 h 58"/>
                <a:gd name="T6" fmla="*/ 27 w 27"/>
                <a:gd name="T7" fmla="*/ 1 h 58"/>
                <a:gd name="T8" fmla="*/ 26 w 27"/>
                <a:gd name="T9" fmla="*/ 0 h 58"/>
                <a:gd name="T10" fmla="*/ 0 60000 65536"/>
                <a:gd name="T11" fmla="*/ 0 60000 65536"/>
                <a:gd name="T12" fmla="*/ 0 60000 65536"/>
                <a:gd name="T13" fmla="*/ 0 60000 65536"/>
                <a:gd name="T14" fmla="*/ 0 60000 65536"/>
                <a:gd name="T15" fmla="*/ 0 w 27"/>
                <a:gd name="T16" fmla="*/ 0 h 58"/>
                <a:gd name="T17" fmla="*/ 27 w 27"/>
                <a:gd name="T18" fmla="*/ 58 h 58"/>
              </a:gdLst>
              <a:ahLst/>
              <a:cxnLst>
                <a:cxn ang="T10">
                  <a:pos x="T0" y="T1"/>
                </a:cxn>
                <a:cxn ang="T11">
                  <a:pos x="T2" y="T3"/>
                </a:cxn>
                <a:cxn ang="T12">
                  <a:pos x="T4" y="T5"/>
                </a:cxn>
                <a:cxn ang="T13">
                  <a:pos x="T6" y="T7"/>
                </a:cxn>
                <a:cxn ang="T14">
                  <a:pos x="T8" y="T9"/>
                </a:cxn>
              </a:cxnLst>
              <a:rect l="T15" t="T16" r="T17" b="T18"/>
              <a:pathLst>
                <a:path w="27" h="58">
                  <a:moveTo>
                    <a:pt x="26" y="0"/>
                  </a:moveTo>
                  <a:lnTo>
                    <a:pt x="0" y="1"/>
                  </a:lnTo>
                  <a:lnTo>
                    <a:pt x="1" y="58"/>
                  </a:lnTo>
                  <a:lnTo>
                    <a:pt x="27" y="56"/>
                  </a:lnTo>
                  <a:lnTo>
                    <a:pt x="26" y="0"/>
                  </a:lnTo>
                  <a:close/>
                </a:path>
              </a:pathLst>
            </a:custGeom>
            <a:solidFill>
              <a:srgbClr val="000000"/>
            </a:solidFill>
            <a:ln w="9525">
              <a:noFill/>
              <a:round/>
              <a:headEnd/>
              <a:tailEnd/>
            </a:ln>
          </p:spPr>
          <p:txBody>
            <a:bodyPr/>
            <a:lstStyle/>
            <a:p>
              <a:endParaRPr lang="en-US"/>
            </a:p>
          </p:txBody>
        </p:sp>
        <p:sp>
          <p:nvSpPr>
            <p:cNvPr id="28940" name="Freeform 238"/>
            <p:cNvSpPr>
              <a:spLocks/>
            </p:cNvSpPr>
            <p:nvPr/>
          </p:nvSpPr>
          <p:spPr bwMode="auto">
            <a:xfrm>
              <a:off x="4821" y="2545"/>
              <a:ext cx="30" cy="24"/>
            </a:xfrm>
            <a:custGeom>
              <a:avLst/>
              <a:gdLst>
                <a:gd name="T0" fmla="*/ 30 w 30"/>
                <a:gd name="T1" fmla="*/ 0 h 49"/>
                <a:gd name="T2" fmla="*/ 29 w 30"/>
                <a:gd name="T3" fmla="*/ 0 h 49"/>
                <a:gd name="T4" fmla="*/ 0 w 30"/>
                <a:gd name="T5" fmla="*/ 0 h 49"/>
                <a:gd name="T6" fmla="*/ 1 w 30"/>
                <a:gd name="T7" fmla="*/ 0 h 49"/>
                <a:gd name="T8" fmla="*/ 30 w 30"/>
                <a:gd name="T9" fmla="*/ 0 h 49"/>
                <a:gd name="T10" fmla="*/ 0 60000 65536"/>
                <a:gd name="T11" fmla="*/ 0 60000 65536"/>
                <a:gd name="T12" fmla="*/ 0 60000 65536"/>
                <a:gd name="T13" fmla="*/ 0 60000 65536"/>
                <a:gd name="T14" fmla="*/ 0 60000 65536"/>
                <a:gd name="T15" fmla="*/ 0 w 30"/>
                <a:gd name="T16" fmla="*/ 0 h 49"/>
                <a:gd name="T17" fmla="*/ 30 w 30"/>
                <a:gd name="T18" fmla="*/ 49 h 49"/>
              </a:gdLst>
              <a:ahLst/>
              <a:cxnLst>
                <a:cxn ang="T10">
                  <a:pos x="T0" y="T1"/>
                </a:cxn>
                <a:cxn ang="T11">
                  <a:pos x="T2" y="T3"/>
                </a:cxn>
                <a:cxn ang="T12">
                  <a:pos x="T4" y="T5"/>
                </a:cxn>
                <a:cxn ang="T13">
                  <a:pos x="T6" y="T7"/>
                </a:cxn>
                <a:cxn ang="T14">
                  <a:pos x="T8" y="T9"/>
                </a:cxn>
              </a:cxnLst>
              <a:rect l="T15" t="T16" r="T17" b="T18"/>
              <a:pathLst>
                <a:path w="30" h="49">
                  <a:moveTo>
                    <a:pt x="30" y="47"/>
                  </a:moveTo>
                  <a:lnTo>
                    <a:pt x="29" y="0"/>
                  </a:lnTo>
                  <a:lnTo>
                    <a:pt x="0" y="2"/>
                  </a:lnTo>
                  <a:lnTo>
                    <a:pt x="1" y="49"/>
                  </a:lnTo>
                  <a:lnTo>
                    <a:pt x="30" y="47"/>
                  </a:lnTo>
                  <a:close/>
                </a:path>
              </a:pathLst>
            </a:custGeom>
            <a:solidFill>
              <a:srgbClr val="000000"/>
            </a:solidFill>
            <a:ln w="9525">
              <a:noFill/>
              <a:round/>
              <a:headEnd/>
              <a:tailEnd/>
            </a:ln>
          </p:spPr>
          <p:txBody>
            <a:bodyPr/>
            <a:lstStyle/>
            <a:p>
              <a:endParaRPr lang="en-US"/>
            </a:p>
          </p:txBody>
        </p:sp>
        <p:sp>
          <p:nvSpPr>
            <p:cNvPr id="28941" name="Freeform 239"/>
            <p:cNvSpPr>
              <a:spLocks/>
            </p:cNvSpPr>
            <p:nvPr/>
          </p:nvSpPr>
          <p:spPr bwMode="auto">
            <a:xfrm>
              <a:off x="4850" y="2545"/>
              <a:ext cx="32" cy="24"/>
            </a:xfrm>
            <a:custGeom>
              <a:avLst/>
              <a:gdLst>
                <a:gd name="T0" fmla="*/ 1 w 32"/>
                <a:gd name="T1" fmla="*/ 0 h 49"/>
                <a:gd name="T2" fmla="*/ 0 w 32"/>
                <a:gd name="T3" fmla="*/ 0 h 49"/>
                <a:gd name="T4" fmla="*/ 30 w 32"/>
                <a:gd name="T5" fmla="*/ 0 h 49"/>
                <a:gd name="T6" fmla="*/ 32 w 32"/>
                <a:gd name="T7" fmla="*/ 0 h 49"/>
                <a:gd name="T8" fmla="*/ 1 w 32"/>
                <a:gd name="T9" fmla="*/ 0 h 49"/>
                <a:gd name="T10" fmla="*/ 0 60000 65536"/>
                <a:gd name="T11" fmla="*/ 0 60000 65536"/>
                <a:gd name="T12" fmla="*/ 0 60000 65536"/>
                <a:gd name="T13" fmla="*/ 0 60000 65536"/>
                <a:gd name="T14" fmla="*/ 0 60000 65536"/>
                <a:gd name="T15" fmla="*/ 0 w 32"/>
                <a:gd name="T16" fmla="*/ 0 h 49"/>
                <a:gd name="T17" fmla="*/ 32 w 32"/>
                <a:gd name="T18" fmla="*/ 49 h 49"/>
              </a:gdLst>
              <a:ahLst/>
              <a:cxnLst>
                <a:cxn ang="T10">
                  <a:pos x="T0" y="T1"/>
                </a:cxn>
                <a:cxn ang="T11">
                  <a:pos x="T2" y="T3"/>
                </a:cxn>
                <a:cxn ang="T12">
                  <a:pos x="T4" y="T5"/>
                </a:cxn>
                <a:cxn ang="T13">
                  <a:pos x="T6" y="T7"/>
                </a:cxn>
                <a:cxn ang="T14">
                  <a:pos x="T8" y="T9"/>
                </a:cxn>
              </a:cxnLst>
              <a:rect l="T15" t="T16" r="T17" b="T18"/>
              <a:pathLst>
                <a:path w="32" h="49">
                  <a:moveTo>
                    <a:pt x="1" y="0"/>
                  </a:moveTo>
                  <a:lnTo>
                    <a:pt x="0" y="47"/>
                  </a:lnTo>
                  <a:lnTo>
                    <a:pt x="30" y="49"/>
                  </a:lnTo>
                  <a:lnTo>
                    <a:pt x="32" y="2"/>
                  </a:lnTo>
                  <a:lnTo>
                    <a:pt x="1" y="0"/>
                  </a:lnTo>
                  <a:close/>
                </a:path>
              </a:pathLst>
            </a:custGeom>
            <a:solidFill>
              <a:srgbClr val="000000"/>
            </a:solidFill>
            <a:ln w="9525">
              <a:noFill/>
              <a:round/>
              <a:headEnd/>
              <a:tailEnd/>
            </a:ln>
          </p:spPr>
          <p:txBody>
            <a:bodyPr/>
            <a:lstStyle/>
            <a:p>
              <a:endParaRPr lang="en-US"/>
            </a:p>
          </p:txBody>
        </p:sp>
        <p:sp>
          <p:nvSpPr>
            <p:cNvPr id="28942" name="Freeform 240"/>
            <p:cNvSpPr>
              <a:spLocks/>
            </p:cNvSpPr>
            <p:nvPr/>
          </p:nvSpPr>
          <p:spPr bwMode="auto">
            <a:xfrm>
              <a:off x="4418" y="2391"/>
              <a:ext cx="26" cy="28"/>
            </a:xfrm>
            <a:custGeom>
              <a:avLst/>
              <a:gdLst>
                <a:gd name="T0" fmla="*/ 0 w 26"/>
                <a:gd name="T1" fmla="*/ 1 h 56"/>
                <a:gd name="T2" fmla="*/ 25 w 26"/>
                <a:gd name="T3" fmla="*/ 1 h 56"/>
                <a:gd name="T4" fmla="*/ 26 w 26"/>
                <a:gd name="T5" fmla="*/ 1 h 56"/>
                <a:gd name="T6" fmla="*/ 1 w 26"/>
                <a:gd name="T7" fmla="*/ 0 h 56"/>
                <a:gd name="T8" fmla="*/ 0 w 26"/>
                <a:gd name="T9" fmla="*/ 1 h 56"/>
                <a:gd name="T10" fmla="*/ 0 60000 65536"/>
                <a:gd name="T11" fmla="*/ 0 60000 65536"/>
                <a:gd name="T12" fmla="*/ 0 60000 65536"/>
                <a:gd name="T13" fmla="*/ 0 60000 65536"/>
                <a:gd name="T14" fmla="*/ 0 60000 65536"/>
                <a:gd name="T15" fmla="*/ 0 w 26"/>
                <a:gd name="T16" fmla="*/ 0 h 56"/>
                <a:gd name="T17" fmla="*/ 26 w 26"/>
                <a:gd name="T18" fmla="*/ 56 h 56"/>
              </a:gdLst>
              <a:ahLst/>
              <a:cxnLst>
                <a:cxn ang="T10">
                  <a:pos x="T0" y="T1"/>
                </a:cxn>
                <a:cxn ang="T11">
                  <a:pos x="T2" y="T3"/>
                </a:cxn>
                <a:cxn ang="T12">
                  <a:pos x="T4" y="T5"/>
                </a:cxn>
                <a:cxn ang="T13">
                  <a:pos x="T6" y="T7"/>
                </a:cxn>
                <a:cxn ang="T14">
                  <a:pos x="T8" y="T9"/>
                </a:cxn>
              </a:cxnLst>
              <a:rect l="T15" t="T16" r="T17" b="T18"/>
              <a:pathLst>
                <a:path w="26" h="56">
                  <a:moveTo>
                    <a:pt x="0" y="54"/>
                  </a:moveTo>
                  <a:lnTo>
                    <a:pt x="25" y="56"/>
                  </a:lnTo>
                  <a:lnTo>
                    <a:pt x="26" y="2"/>
                  </a:lnTo>
                  <a:lnTo>
                    <a:pt x="1" y="0"/>
                  </a:lnTo>
                  <a:lnTo>
                    <a:pt x="0" y="54"/>
                  </a:lnTo>
                  <a:close/>
                </a:path>
              </a:pathLst>
            </a:custGeom>
            <a:solidFill>
              <a:srgbClr val="000000"/>
            </a:solidFill>
            <a:ln w="9525">
              <a:noFill/>
              <a:round/>
              <a:headEnd/>
              <a:tailEnd/>
            </a:ln>
          </p:spPr>
          <p:txBody>
            <a:bodyPr/>
            <a:lstStyle/>
            <a:p>
              <a:endParaRPr lang="en-US"/>
            </a:p>
          </p:txBody>
        </p:sp>
        <p:sp>
          <p:nvSpPr>
            <p:cNvPr id="28943" name="Freeform 241"/>
            <p:cNvSpPr>
              <a:spLocks/>
            </p:cNvSpPr>
            <p:nvPr/>
          </p:nvSpPr>
          <p:spPr bwMode="auto">
            <a:xfrm>
              <a:off x="4418" y="2418"/>
              <a:ext cx="26" cy="29"/>
            </a:xfrm>
            <a:custGeom>
              <a:avLst/>
              <a:gdLst>
                <a:gd name="T0" fmla="*/ 25 w 26"/>
                <a:gd name="T1" fmla="*/ 0 h 58"/>
                <a:gd name="T2" fmla="*/ 0 w 26"/>
                <a:gd name="T3" fmla="*/ 1 h 58"/>
                <a:gd name="T4" fmla="*/ 1 w 26"/>
                <a:gd name="T5" fmla="*/ 1 h 58"/>
                <a:gd name="T6" fmla="*/ 26 w 26"/>
                <a:gd name="T7" fmla="*/ 1 h 58"/>
                <a:gd name="T8" fmla="*/ 25 w 26"/>
                <a:gd name="T9" fmla="*/ 0 h 58"/>
                <a:gd name="T10" fmla="*/ 0 60000 65536"/>
                <a:gd name="T11" fmla="*/ 0 60000 65536"/>
                <a:gd name="T12" fmla="*/ 0 60000 65536"/>
                <a:gd name="T13" fmla="*/ 0 60000 65536"/>
                <a:gd name="T14" fmla="*/ 0 60000 65536"/>
                <a:gd name="T15" fmla="*/ 0 w 26"/>
                <a:gd name="T16" fmla="*/ 0 h 58"/>
                <a:gd name="T17" fmla="*/ 26 w 26"/>
                <a:gd name="T18" fmla="*/ 58 h 58"/>
              </a:gdLst>
              <a:ahLst/>
              <a:cxnLst>
                <a:cxn ang="T10">
                  <a:pos x="T0" y="T1"/>
                </a:cxn>
                <a:cxn ang="T11">
                  <a:pos x="T2" y="T3"/>
                </a:cxn>
                <a:cxn ang="T12">
                  <a:pos x="T4" y="T5"/>
                </a:cxn>
                <a:cxn ang="T13">
                  <a:pos x="T6" y="T7"/>
                </a:cxn>
                <a:cxn ang="T14">
                  <a:pos x="T8" y="T9"/>
                </a:cxn>
              </a:cxnLst>
              <a:rect l="T15" t="T16" r="T17" b="T18"/>
              <a:pathLst>
                <a:path w="26" h="58">
                  <a:moveTo>
                    <a:pt x="25" y="0"/>
                  </a:moveTo>
                  <a:lnTo>
                    <a:pt x="0" y="2"/>
                  </a:lnTo>
                  <a:lnTo>
                    <a:pt x="1" y="58"/>
                  </a:lnTo>
                  <a:lnTo>
                    <a:pt x="26" y="56"/>
                  </a:lnTo>
                  <a:lnTo>
                    <a:pt x="25" y="0"/>
                  </a:lnTo>
                  <a:close/>
                </a:path>
              </a:pathLst>
            </a:custGeom>
            <a:solidFill>
              <a:srgbClr val="000000"/>
            </a:solidFill>
            <a:ln w="9525">
              <a:noFill/>
              <a:round/>
              <a:headEnd/>
              <a:tailEnd/>
            </a:ln>
          </p:spPr>
          <p:txBody>
            <a:bodyPr/>
            <a:lstStyle/>
            <a:p>
              <a:endParaRPr lang="en-US"/>
            </a:p>
          </p:txBody>
        </p:sp>
        <p:sp>
          <p:nvSpPr>
            <p:cNvPr id="28944" name="Freeform 242"/>
            <p:cNvSpPr>
              <a:spLocks/>
            </p:cNvSpPr>
            <p:nvPr/>
          </p:nvSpPr>
          <p:spPr bwMode="auto">
            <a:xfrm>
              <a:off x="4400" y="2406"/>
              <a:ext cx="31" cy="25"/>
            </a:xfrm>
            <a:custGeom>
              <a:avLst/>
              <a:gdLst>
                <a:gd name="T0" fmla="*/ 31 w 31"/>
                <a:gd name="T1" fmla="*/ 1 h 48"/>
                <a:gd name="T2" fmla="*/ 30 w 31"/>
                <a:gd name="T3" fmla="*/ 0 h 48"/>
                <a:gd name="T4" fmla="*/ 0 w 31"/>
                <a:gd name="T5" fmla="*/ 1 h 48"/>
                <a:gd name="T6" fmla="*/ 1 w 31"/>
                <a:gd name="T7" fmla="*/ 1 h 48"/>
                <a:gd name="T8" fmla="*/ 31 w 31"/>
                <a:gd name="T9" fmla="*/ 1 h 48"/>
                <a:gd name="T10" fmla="*/ 0 60000 65536"/>
                <a:gd name="T11" fmla="*/ 0 60000 65536"/>
                <a:gd name="T12" fmla="*/ 0 60000 65536"/>
                <a:gd name="T13" fmla="*/ 0 60000 65536"/>
                <a:gd name="T14" fmla="*/ 0 60000 65536"/>
                <a:gd name="T15" fmla="*/ 0 w 31"/>
                <a:gd name="T16" fmla="*/ 0 h 48"/>
                <a:gd name="T17" fmla="*/ 31 w 31"/>
                <a:gd name="T18" fmla="*/ 48 h 48"/>
              </a:gdLst>
              <a:ahLst/>
              <a:cxnLst>
                <a:cxn ang="T10">
                  <a:pos x="T0" y="T1"/>
                </a:cxn>
                <a:cxn ang="T11">
                  <a:pos x="T2" y="T3"/>
                </a:cxn>
                <a:cxn ang="T12">
                  <a:pos x="T4" y="T5"/>
                </a:cxn>
                <a:cxn ang="T13">
                  <a:pos x="T6" y="T7"/>
                </a:cxn>
                <a:cxn ang="T14">
                  <a:pos x="T8" y="T9"/>
                </a:cxn>
              </a:cxnLst>
              <a:rect l="T15" t="T16" r="T17" b="T18"/>
              <a:pathLst>
                <a:path w="31" h="48">
                  <a:moveTo>
                    <a:pt x="31" y="46"/>
                  </a:moveTo>
                  <a:lnTo>
                    <a:pt x="30" y="0"/>
                  </a:lnTo>
                  <a:lnTo>
                    <a:pt x="0" y="2"/>
                  </a:lnTo>
                  <a:lnTo>
                    <a:pt x="1" y="48"/>
                  </a:lnTo>
                  <a:lnTo>
                    <a:pt x="31" y="46"/>
                  </a:lnTo>
                  <a:close/>
                </a:path>
              </a:pathLst>
            </a:custGeom>
            <a:solidFill>
              <a:srgbClr val="000000"/>
            </a:solidFill>
            <a:ln w="9525">
              <a:noFill/>
              <a:round/>
              <a:headEnd/>
              <a:tailEnd/>
            </a:ln>
          </p:spPr>
          <p:txBody>
            <a:bodyPr/>
            <a:lstStyle/>
            <a:p>
              <a:endParaRPr lang="en-US"/>
            </a:p>
          </p:txBody>
        </p:sp>
        <p:sp>
          <p:nvSpPr>
            <p:cNvPr id="28945" name="Freeform 243"/>
            <p:cNvSpPr>
              <a:spLocks/>
            </p:cNvSpPr>
            <p:nvPr/>
          </p:nvSpPr>
          <p:spPr bwMode="auto">
            <a:xfrm>
              <a:off x="4430" y="2406"/>
              <a:ext cx="31" cy="25"/>
            </a:xfrm>
            <a:custGeom>
              <a:avLst/>
              <a:gdLst>
                <a:gd name="T0" fmla="*/ 1 w 31"/>
                <a:gd name="T1" fmla="*/ 0 h 48"/>
                <a:gd name="T2" fmla="*/ 0 w 31"/>
                <a:gd name="T3" fmla="*/ 1 h 48"/>
                <a:gd name="T4" fmla="*/ 30 w 31"/>
                <a:gd name="T5" fmla="*/ 1 h 48"/>
                <a:gd name="T6" fmla="*/ 31 w 31"/>
                <a:gd name="T7" fmla="*/ 1 h 48"/>
                <a:gd name="T8" fmla="*/ 1 w 31"/>
                <a:gd name="T9" fmla="*/ 0 h 48"/>
                <a:gd name="T10" fmla="*/ 0 60000 65536"/>
                <a:gd name="T11" fmla="*/ 0 60000 65536"/>
                <a:gd name="T12" fmla="*/ 0 60000 65536"/>
                <a:gd name="T13" fmla="*/ 0 60000 65536"/>
                <a:gd name="T14" fmla="*/ 0 60000 65536"/>
                <a:gd name="T15" fmla="*/ 0 w 31"/>
                <a:gd name="T16" fmla="*/ 0 h 48"/>
                <a:gd name="T17" fmla="*/ 31 w 31"/>
                <a:gd name="T18" fmla="*/ 48 h 48"/>
              </a:gdLst>
              <a:ahLst/>
              <a:cxnLst>
                <a:cxn ang="T10">
                  <a:pos x="T0" y="T1"/>
                </a:cxn>
                <a:cxn ang="T11">
                  <a:pos x="T2" y="T3"/>
                </a:cxn>
                <a:cxn ang="T12">
                  <a:pos x="T4" y="T5"/>
                </a:cxn>
                <a:cxn ang="T13">
                  <a:pos x="T6" y="T7"/>
                </a:cxn>
                <a:cxn ang="T14">
                  <a:pos x="T8" y="T9"/>
                </a:cxn>
              </a:cxnLst>
              <a:rect l="T15" t="T16" r="T17" b="T18"/>
              <a:pathLst>
                <a:path w="31" h="48">
                  <a:moveTo>
                    <a:pt x="1" y="0"/>
                  </a:moveTo>
                  <a:lnTo>
                    <a:pt x="0" y="46"/>
                  </a:lnTo>
                  <a:lnTo>
                    <a:pt x="30" y="48"/>
                  </a:lnTo>
                  <a:lnTo>
                    <a:pt x="31" y="2"/>
                  </a:lnTo>
                  <a:lnTo>
                    <a:pt x="1" y="0"/>
                  </a:lnTo>
                  <a:close/>
                </a:path>
              </a:pathLst>
            </a:custGeom>
            <a:solidFill>
              <a:srgbClr val="000000"/>
            </a:solidFill>
            <a:ln w="9525">
              <a:noFill/>
              <a:round/>
              <a:headEnd/>
              <a:tailEnd/>
            </a:ln>
          </p:spPr>
          <p:txBody>
            <a:bodyPr/>
            <a:lstStyle/>
            <a:p>
              <a:endParaRPr lang="en-US"/>
            </a:p>
          </p:txBody>
        </p:sp>
        <p:sp>
          <p:nvSpPr>
            <p:cNvPr id="28946" name="Freeform 244"/>
            <p:cNvSpPr>
              <a:spLocks/>
            </p:cNvSpPr>
            <p:nvPr/>
          </p:nvSpPr>
          <p:spPr bwMode="auto">
            <a:xfrm>
              <a:off x="4118" y="2215"/>
              <a:ext cx="26" cy="29"/>
            </a:xfrm>
            <a:custGeom>
              <a:avLst/>
              <a:gdLst>
                <a:gd name="T0" fmla="*/ 0 w 26"/>
                <a:gd name="T1" fmla="*/ 1 h 58"/>
                <a:gd name="T2" fmla="*/ 25 w 26"/>
                <a:gd name="T3" fmla="*/ 1 h 58"/>
                <a:gd name="T4" fmla="*/ 26 w 26"/>
                <a:gd name="T5" fmla="*/ 1 h 58"/>
                <a:gd name="T6" fmla="*/ 1 w 26"/>
                <a:gd name="T7" fmla="*/ 0 h 58"/>
                <a:gd name="T8" fmla="*/ 0 w 26"/>
                <a:gd name="T9" fmla="*/ 1 h 58"/>
                <a:gd name="T10" fmla="*/ 0 60000 65536"/>
                <a:gd name="T11" fmla="*/ 0 60000 65536"/>
                <a:gd name="T12" fmla="*/ 0 60000 65536"/>
                <a:gd name="T13" fmla="*/ 0 60000 65536"/>
                <a:gd name="T14" fmla="*/ 0 60000 65536"/>
                <a:gd name="T15" fmla="*/ 0 w 26"/>
                <a:gd name="T16" fmla="*/ 0 h 58"/>
                <a:gd name="T17" fmla="*/ 26 w 26"/>
                <a:gd name="T18" fmla="*/ 58 h 58"/>
              </a:gdLst>
              <a:ahLst/>
              <a:cxnLst>
                <a:cxn ang="T10">
                  <a:pos x="T0" y="T1"/>
                </a:cxn>
                <a:cxn ang="T11">
                  <a:pos x="T2" y="T3"/>
                </a:cxn>
                <a:cxn ang="T12">
                  <a:pos x="T4" y="T5"/>
                </a:cxn>
                <a:cxn ang="T13">
                  <a:pos x="T6" y="T7"/>
                </a:cxn>
                <a:cxn ang="T14">
                  <a:pos x="T8" y="T9"/>
                </a:cxn>
              </a:cxnLst>
              <a:rect l="T15" t="T16" r="T17" b="T18"/>
              <a:pathLst>
                <a:path w="26" h="58">
                  <a:moveTo>
                    <a:pt x="0" y="57"/>
                  </a:moveTo>
                  <a:lnTo>
                    <a:pt x="25" y="58"/>
                  </a:lnTo>
                  <a:lnTo>
                    <a:pt x="26" y="2"/>
                  </a:lnTo>
                  <a:lnTo>
                    <a:pt x="1" y="0"/>
                  </a:lnTo>
                  <a:lnTo>
                    <a:pt x="0" y="57"/>
                  </a:lnTo>
                  <a:close/>
                </a:path>
              </a:pathLst>
            </a:custGeom>
            <a:solidFill>
              <a:srgbClr val="000000"/>
            </a:solidFill>
            <a:ln w="9525">
              <a:noFill/>
              <a:round/>
              <a:headEnd/>
              <a:tailEnd/>
            </a:ln>
          </p:spPr>
          <p:txBody>
            <a:bodyPr/>
            <a:lstStyle/>
            <a:p>
              <a:endParaRPr lang="en-US"/>
            </a:p>
          </p:txBody>
        </p:sp>
        <p:sp>
          <p:nvSpPr>
            <p:cNvPr id="28947" name="Freeform 245"/>
            <p:cNvSpPr>
              <a:spLocks/>
            </p:cNvSpPr>
            <p:nvPr/>
          </p:nvSpPr>
          <p:spPr bwMode="auto">
            <a:xfrm>
              <a:off x="4118" y="2243"/>
              <a:ext cx="26" cy="28"/>
            </a:xfrm>
            <a:custGeom>
              <a:avLst/>
              <a:gdLst>
                <a:gd name="T0" fmla="*/ 25 w 26"/>
                <a:gd name="T1" fmla="*/ 0 h 56"/>
                <a:gd name="T2" fmla="*/ 0 w 26"/>
                <a:gd name="T3" fmla="*/ 1 h 56"/>
                <a:gd name="T4" fmla="*/ 1 w 26"/>
                <a:gd name="T5" fmla="*/ 1 h 56"/>
                <a:gd name="T6" fmla="*/ 26 w 26"/>
                <a:gd name="T7" fmla="*/ 1 h 56"/>
                <a:gd name="T8" fmla="*/ 25 w 26"/>
                <a:gd name="T9" fmla="*/ 0 h 56"/>
                <a:gd name="T10" fmla="*/ 0 60000 65536"/>
                <a:gd name="T11" fmla="*/ 0 60000 65536"/>
                <a:gd name="T12" fmla="*/ 0 60000 65536"/>
                <a:gd name="T13" fmla="*/ 0 60000 65536"/>
                <a:gd name="T14" fmla="*/ 0 60000 65536"/>
                <a:gd name="T15" fmla="*/ 0 w 26"/>
                <a:gd name="T16" fmla="*/ 0 h 56"/>
                <a:gd name="T17" fmla="*/ 26 w 26"/>
                <a:gd name="T18" fmla="*/ 56 h 56"/>
              </a:gdLst>
              <a:ahLst/>
              <a:cxnLst>
                <a:cxn ang="T10">
                  <a:pos x="T0" y="T1"/>
                </a:cxn>
                <a:cxn ang="T11">
                  <a:pos x="T2" y="T3"/>
                </a:cxn>
                <a:cxn ang="T12">
                  <a:pos x="T4" y="T5"/>
                </a:cxn>
                <a:cxn ang="T13">
                  <a:pos x="T6" y="T7"/>
                </a:cxn>
                <a:cxn ang="T14">
                  <a:pos x="T8" y="T9"/>
                </a:cxn>
              </a:cxnLst>
              <a:rect l="T15" t="T16" r="T17" b="T18"/>
              <a:pathLst>
                <a:path w="26" h="56">
                  <a:moveTo>
                    <a:pt x="25" y="0"/>
                  </a:moveTo>
                  <a:lnTo>
                    <a:pt x="0" y="1"/>
                  </a:lnTo>
                  <a:lnTo>
                    <a:pt x="1" y="56"/>
                  </a:lnTo>
                  <a:lnTo>
                    <a:pt x="26" y="54"/>
                  </a:lnTo>
                  <a:lnTo>
                    <a:pt x="25" y="0"/>
                  </a:lnTo>
                  <a:close/>
                </a:path>
              </a:pathLst>
            </a:custGeom>
            <a:solidFill>
              <a:srgbClr val="000000"/>
            </a:solidFill>
            <a:ln w="9525">
              <a:noFill/>
              <a:round/>
              <a:headEnd/>
              <a:tailEnd/>
            </a:ln>
          </p:spPr>
          <p:txBody>
            <a:bodyPr/>
            <a:lstStyle/>
            <a:p>
              <a:endParaRPr lang="en-US"/>
            </a:p>
          </p:txBody>
        </p:sp>
        <p:sp>
          <p:nvSpPr>
            <p:cNvPr id="28948" name="Freeform 246"/>
            <p:cNvSpPr>
              <a:spLocks/>
            </p:cNvSpPr>
            <p:nvPr/>
          </p:nvSpPr>
          <p:spPr bwMode="auto">
            <a:xfrm>
              <a:off x="4100" y="2232"/>
              <a:ext cx="31" cy="24"/>
            </a:xfrm>
            <a:custGeom>
              <a:avLst/>
              <a:gdLst>
                <a:gd name="T0" fmla="*/ 31 w 31"/>
                <a:gd name="T1" fmla="*/ 0 h 49"/>
                <a:gd name="T2" fmla="*/ 30 w 31"/>
                <a:gd name="T3" fmla="*/ 0 h 49"/>
                <a:gd name="T4" fmla="*/ 0 w 31"/>
                <a:gd name="T5" fmla="*/ 0 h 49"/>
                <a:gd name="T6" fmla="*/ 1 w 31"/>
                <a:gd name="T7" fmla="*/ 0 h 49"/>
                <a:gd name="T8" fmla="*/ 31 w 31"/>
                <a:gd name="T9" fmla="*/ 0 h 49"/>
                <a:gd name="T10" fmla="*/ 0 60000 65536"/>
                <a:gd name="T11" fmla="*/ 0 60000 65536"/>
                <a:gd name="T12" fmla="*/ 0 60000 65536"/>
                <a:gd name="T13" fmla="*/ 0 60000 65536"/>
                <a:gd name="T14" fmla="*/ 0 60000 65536"/>
                <a:gd name="T15" fmla="*/ 0 w 31"/>
                <a:gd name="T16" fmla="*/ 0 h 49"/>
                <a:gd name="T17" fmla="*/ 31 w 31"/>
                <a:gd name="T18" fmla="*/ 49 h 49"/>
              </a:gdLst>
              <a:ahLst/>
              <a:cxnLst>
                <a:cxn ang="T10">
                  <a:pos x="T0" y="T1"/>
                </a:cxn>
                <a:cxn ang="T11">
                  <a:pos x="T2" y="T3"/>
                </a:cxn>
                <a:cxn ang="T12">
                  <a:pos x="T4" y="T5"/>
                </a:cxn>
                <a:cxn ang="T13">
                  <a:pos x="T6" y="T7"/>
                </a:cxn>
                <a:cxn ang="T14">
                  <a:pos x="T8" y="T9"/>
                </a:cxn>
              </a:cxnLst>
              <a:rect l="T15" t="T16" r="T17" b="T18"/>
              <a:pathLst>
                <a:path w="31" h="49">
                  <a:moveTo>
                    <a:pt x="31" y="47"/>
                  </a:moveTo>
                  <a:lnTo>
                    <a:pt x="30" y="0"/>
                  </a:lnTo>
                  <a:lnTo>
                    <a:pt x="0" y="2"/>
                  </a:lnTo>
                  <a:lnTo>
                    <a:pt x="1" y="49"/>
                  </a:lnTo>
                  <a:lnTo>
                    <a:pt x="31" y="47"/>
                  </a:lnTo>
                  <a:close/>
                </a:path>
              </a:pathLst>
            </a:custGeom>
            <a:solidFill>
              <a:srgbClr val="000000"/>
            </a:solidFill>
            <a:ln w="9525">
              <a:noFill/>
              <a:round/>
              <a:headEnd/>
              <a:tailEnd/>
            </a:ln>
          </p:spPr>
          <p:txBody>
            <a:bodyPr/>
            <a:lstStyle/>
            <a:p>
              <a:endParaRPr lang="en-US"/>
            </a:p>
          </p:txBody>
        </p:sp>
        <p:sp>
          <p:nvSpPr>
            <p:cNvPr id="28949" name="Freeform 247"/>
            <p:cNvSpPr>
              <a:spLocks/>
            </p:cNvSpPr>
            <p:nvPr/>
          </p:nvSpPr>
          <p:spPr bwMode="auto">
            <a:xfrm>
              <a:off x="4130" y="2232"/>
              <a:ext cx="31" cy="24"/>
            </a:xfrm>
            <a:custGeom>
              <a:avLst/>
              <a:gdLst>
                <a:gd name="T0" fmla="*/ 1 w 31"/>
                <a:gd name="T1" fmla="*/ 0 h 49"/>
                <a:gd name="T2" fmla="*/ 0 w 31"/>
                <a:gd name="T3" fmla="*/ 0 h 49"/>
                <a:gd name="T4" fmla="*/ 30 w 31"/>
                <a:gd name="T5" fmla="*/ 0 h 49"/>
                <a:gd name="T6" fmla="*/ 31 w 31"/>
                <a:gd name="T7" fmla="*/ 0 h 49"/>
                <a:gd name="T8" fmla="*/ 1 w 31"/>
                <a:gd name="T9" fmla="*/ 0 h 49"/>
                <a:gd name="T10" fmla="*/ 0 60000 65536"/>
                <a:gd name="T11" fmla="*/ 0 60000 65536"/>
                <a:gd name="T12" fmla="*/ 0 60000 65536"/>
                <a:gd name="T13" fmla="*/ 0 60000 65536"/>
                <a:gd name="T14" fmla="*/ 0 60000 65536"/>
                <a:gd name="T15" fmla="*/ 0 w 31"/>
                <a:gd name="T16" fmla="*/ 0 h 49"/>
                <a:gd name="T17" fmla="*/ 31 w 31"/>
                <a:gd name="T18" fmla="*/ 49 h 49"/>
              </a:gdLst>
              <a:ahLst/>
              <a:cxnLst>
                <a:cxn ang="T10">
                  <a:pos x="T0" y="T1"/>
                </a:cxn>
                <a:cxn ang="T11">
                  <a:pos x="T2" y="T3"/>
                </a:cxn>
                <a:cxn ang="T12">
                  <a:pos x="T4" y="T5"/>
                </a:cxn>
                <a:cxn ang="T13">
                  <a:pos x="T6" y="T7"/>
                </a:cxn>
                <a:cxn ang="T14">
                  <a:pos x="T8" y="T9"/>
                </a:cxn>
              </a:cxnLst>
              <a:rect l="T15" t="T16" r="T17" b="T18"/>
              <a:pathLst>
                <a:path w="31" h="49">
                  <a:moveTo>
                    <a:pt x="1" y="0"/>
                  </a:moveTo>
                  <a:lnTo>
                    <a:pt x="0" y="47"/>
                  </a:lnTo>
                  <a:lnTo>
                    <a:pt x="30" y="49"/>
                  </a:lnTo>
                  <a:lnTo>
                    <a:pt x="31" y="2"/>
                  </a:lnTo>
                  <a:lnTo>
                    <a:pt x="1" y="0"/>
                  </a:lnTo>
                  <a:close/>
                </a:path>
              </a:pathLst>
            </a:custGeom>
            <a:solidFill>
              <a:srgbClr val="000000"/>
            </a:solidFill>
            <a:ln w="9525">
              <a:noFill/>
              <a:round/>
              <a:headEnd/>
              <a:tailEnd/>
            </a:ln>
          </p:spPr>
          <p:txBody>
            <a:bodyPr/>
            <a:lstStyle/>
            <a:p>
              <a:endParaRPr lang="en-US"/>
            </a:p>
          </p:txBody>
        </p:sp>
        <p:sp>
          <p:nvSpPr>
            <p:cNvPr id="28950" name="Freeform 248"/>
            <p:cNvSpPr>
              <a:spLocks/>
            </p:cNvSpPr>
            <p:nvPr/>
          </p:nvSpPr>
          <p:spPr bwMode="auto">
            <a:xfrm>
              <a:off x="3938" y="2059"/>
              <a:ext cx="26" cy="28"/>
            </a:xfrm>
            <a:custGeom>
              <a:avLst/>
              <a:gdLst>
                <a:gd name="T0" fmla="*/ 0 w 26"/>
                <a:gd name="T1" fmla="*/ 1 h 56"/>
                <a:gd name="T2" fmla="*/ 25 w 26"/>
                <a:gd name="T3" fmla="*/ 1 h 56"/>
                <a:gd name="T4" fmla="*/ 26 w 26"/>
                <a:gd name="T5" fmla="*/ 1 h 56"/>
                <a:gd name="T6" fmla="*/ 1 w 26"/>
                <a:gd name="T7" fmla="*/ 0 h 56"/>
                <a:gd name="T8" fmla="*/ 0 w 26"/>
                <a:gd name="T9" fmla="*/ 1 h 56"/>
                <a:gd name="T10" fmla="*/ 0 60000 65536"/>
                <a:gd name="T11" fmla="*/ 0 60000 65536"/>
                <a:gd name="T12" fmla="*/ 0 60000 65536"/>
                <a:gd name="T13" fmla="*/ 0 60000 65536"/>
                <a:gd name="T14" fmla="*/ 0 60000 65536"/>
                <a:gd name="T15" fmla="*/ 0 w 26"/>
                <a:gd name="T16" fmla="*/ 0 h 56"/>
                <a:gd name="T17" fmla="*/ 26 w 26"/>
                <a:gd name="T18" fmla="*/ 56 h 56"/>
              </a:gdLst>
              <a:ahLst/>
              <a:cxnLst>
                <a:cxn ang="T10">
                  <a:pos x="T0" y="T1"/>
                </a:cxn>
                <a:cxn ang="T11">
                  <a:pos x="T2" y="T3"/>
                </a:cxn>
                <a:cxn ang="T12">
                  <a:pos x="T4" y="T5"/>
                </a:cxn>
                <a:cxn ang="T13">
                  <a:pos x="T6" y="T7"/>
                </a:cxn>
                <a:cxn ang="T14">
                  <a:pos x="T8" y="T9"/>
                </a:cxn>
              </a:cxnLst>
              <a:rect l="T15" t="T16" r="T17" b="T18"/>
              <a:pathLst>
                <a:path w="26" h="56">
                  <a:moveTo>
                    <a:pt x="0" y="54"/>
                  </a:moveTo>
                  <a:lnTo>
                    <a:pt x="25" y="56"/>
                  </a:lnTo>
                  <a:lnTo>
                    <a:pt x="26" y="2"/>
                  </a:lnTo>
                  <a:lnTo>
                    <a:pt x="1" y="0"/>
                  </a:lnTo>
                  <a:lnTo>
                    <a:pt x="0" y="54"/>
                  </a:lnTo>
                  <a:close/>
                </a:path>
              </a:pathLst>
            </a:custGeom>
            <a:solidFill>
              <a:srgbClr val="000000"/>
            </a:solidFill>
            <a:ln w="9525">
              <a:noFill/>
              <a:round/>
              <a:headEnd/>
              <a:tailEnd/>
            </a:ln>
          </p:spPr>
          <p:txBody>
            <a:bodyPr/>
            <a:lstStyle/>
            <a:p>
              <a:endParaRPr lang="en-US"/>
            </a:p>
          </p:txBody>
        </p:sp>
        <p:sp>
          <p:nvSpPr>
            <p:cNvPr id="28951" name="Freeform 249"/>
            <p:cNvSpPr>
              <a:spLocks/>
            </p:cNvSpPr>
            <p:nvPr/>
          </p:nvSpPr>
          <p:spPr bwMode="auto">
            <a:xfrm>
              <a:off x="3938" y="2086"/>
              <a:ext cx="26" cy="29"/>
            </a:xfrm>
            <a:custGeom>
              <a:avLst/>
              <a:gdLst>
                <a:gd name="T0" fmla="*/ 25 w 26"/>
                <a:gd name="T1" fmla="*/ 0 h 58"/>
                <a:gd name="T2" fmla="*/ 0 w 26"/>
                <a:gd name="T3" fmla="*/ 1 h 58"/>
                <a:gd name="T4" fmla="*/ 1 w 26"/>
                <a:gd name="T5" fmla="*/ 1 h 58"/>
                <a:gd name="T6" fmla="*/ 26 w 26"/>
                <a:gd name="T7" fmla="*/ 1 h 58"/>
                <a:gd name="T8" fmla="*/ 25 w 26"/>
                <a:gd name="T9" fmla="*/ 0 h 58"/>
                <a:gd name="T10" fmla="*/ 0 60000 65536"/>
                <a:gd name="T11" fmla="*/ 0 60000 65536"/>
                <a:gd name="T12" fmla="*/ 0 60000 65536"/>
                <a:gd name="T13" fmla="*/ 0 60000 65536"/>
                <a:gd name="T14" fmla="*/ 0 60000 65536"/>
                <a:gd name="T15" fmla="*/ 0 w 26"/>
                <a:gd name="T16" fmla="*/ 0 h 58"/>
                <a:gd name="T17" fmla="*/ 26 w 26"/>
                <a:gd name="T18" fmla="*/ 58 h 58"/>
              </a:gdLst>
              <a:ahLst/>
              <a:cxnLst>
                <a:cxn ang="T10">
                  <a:pos x="T0" y="T1"/>
                </a:cxn>
                <a:cxn ang="T11">
                  <a:pos x="T2" y="T3"/>
                </a:cxn>
                <a:cxn ang="T12">
                  <a:pos x="T4" y="T5"/>
                </a:cxn>
                <a:cxn ang="T13">
                  <a:pos x="T6" y="T7"/>
                </a:cxn>
                <a:cxn ang="T14">
                  <a:pos x="T8" y="T9"/>
                </a:cxn>
              </a:cxnLst>
              <a:rect l="T15" t="T16" r="T17" b="T18"/>
              <a:pathLst>
                <a:path w="26" h="58">
                  <a:moveTo>
                    <a:pt x="25" y="0"/>
                  </a:moveTo>
                  <a:lnTo>
                    <a:pt x="0" y="2"/>
                  </a:lnTo>
                  <a:lnTo>
                    <a:pt x="1" y="58"/>
                  </a:lnTo>
                  <a:lnTo>
                    <a:pt x="26" y="56"/>
                  </a:lnTo>
                  <a:lnTo>
                    <a:pt x="25" y="0"/>
                  </a:lnTo>
                  <a:close/>
                </a:path>
              </a:pathLst>
            </a:custGeom>
            <a:solidFill>
              <a:srgbClr val="000000"/>
            </a:solidFill>
            <a:ln w="9525">
              <a:noFill/>
              <a:round/>
              <a:headEnd/>
              <a:tailEnd/>
            </a:ln>
          </p:spPr>
          <p:txBody>
            <a:bodyPr/>
            <a:lstStyle/>
            <a:p>
              <a:endParaRPr lang="en-US"/>
            </a:p>
          </p:txBody>
        </p:sp>
        <p:sp>
          <p:nvSpPr>
            <p:cNvPr id="28952" name="Freeform 250"/>
            <p:cNvSpPr>
              <a:spLocks/>
            </p:cNvSpPr>
            <p:nvPr/>
          </p:nvSpPr>
          <p:spPr bwMode="auto">
            <a:xfrm>
              <a:off x="3920" y="2074"/>
              <a:ext cx="32" cy="25"/>
            </a:xfrm>
            <a:custGeom>
              <a:avLst/>
              <a:gdLst>
                <a:gd name="T0" fmla="*/ 32 w 32"/>
                <a:gd name="T1" fmla="*/ 1 h 48"/>
                <a:gd name="T2" fmla="*/ 30 w 32"/>
                <a:gd name="T3" fmla="*/ 0 h 48"/>
                <a:gd name="T4" fmla="*/ 0 w 32"/>
                <a:gd name="T5" fmla="*/ 1 h 48"/>
                <a:gd name="T6" fmla="*/ 1 w 32"/>
                <a:gd name="T7" fmla="*/ 1 h 48"/>
                <a:gd name="T8" fmla="*/ 32 w 32"/>
                <a:gd name="T9" fmla="*/ 1 h 48"/>
                <a:gd name="T10" fmla="*/ 0 60000 65536"/>
                <a:gd name="T11" fmla="*/ 0 60000 65536"/>
                <a:gd name="T12" fmla="*/ 0 60000 65536"/>
                <a:gd name="T13" fmla="*/ 0 60000 65536"/>
                <a:gd name="T14" fmla="*/ 0 60000 65536"/>
                <a:gd name="T15" fmla="*/ 0 w 32"/>
                <a:gd name="T16" fmla="*/ 0 h 48"/>
                <a:gd name="T17" fmla="*/ 32 w 32"/>
                <a:gd name="T18" fmla="*/ 48 h 48"/>
              </a:gdLst>
              <a:ahLst/>
              <a:cxnLst>
                <a:cxn ang="T10">
                  <a:pos x="T0" y="T1"/>
                </a:cxn>
                <a:cxn ang="T11">
                  <a:pos x="T2" y="T3"/>
                </a:cxn>
                <a:cxn ang="T12">
                  <a:pos x="T4" y="T5"/>
                </a:cxn>
                <a:cxn ang="T13">
                  <a:pos x="T6" y="T7"/>
                </a:cxn>
                <a:cxn ang="T14">
                  <a:pos x="T8" y="T9"/>
                </a:cxn>
              </a:cxnLst>
              <a:rect l="T15" t="T16" r="T17" b="T18"/>
              <a:pathLst>
                <a:path w="32" h="48">
                  <a:moveTo>
                    <a:pt x="32" y="46"/>
                  </a:moveTo>
                  <a:lnTo>
                    <a:pt x="30" y="0"/>
                  </a:lnTo>
                  <a:lnTo>
                    <a:pt x="0" y="2"/>
                  </a:lnTo>
                  <a:lnTo>
                    <a:pt x="1" y="48"/>
                  </a:lnTo>
                  <a:lnTo>
                    <a:pt x="32" y="46"/>
                  </a:lnTo>
                  <a:close/>
                </a:path>
              </a:pathLst>
            </a:custGeom>
            <a:solidFill>
              <a:srgbClr val="000000"/>
            </a:solidFill>
            <a:ln w="9525">
              <a:noFill/>
              <a:round/>
              <a:headEnd/>
              <a:tailEnd/>
            </a:ln>
          </p:spPr>
          <p:txBody>
            <a:bodyPr/>
            <a:lstStyle/>
            <a:p>
              <a:endParaRPr lang="en-US"/>
            </a:p>
          </p:txBody>
        </p:sp>
        <p:sp>
          <p:nvSpPr>
            <p:cNvPr id="28953" name="Freeform 251"/>
            <p:cNvSpPr>
              <a:spLocks/>
            </p:cNvSpPr>
            <p:nvPr/>
          </p:nvSpPr>
          <p:spPr bwMode="auto">
            <a:xfrm>
              <a:off x="3950" y="2074"/>
              <a:ext cx="31" cy="25"/>
            </a:xfrm>
            <a:custGeom>
              <a:avLst/>
              <a:gdLst>
                <a:gd name="T0" fmla="*/ 2 w 31"/>
                <a:gd name="T1" fmla="*/ 0 h 48"/>
                <a:gd name="T2" fmla="*/ 0 w 31"/>
                <a:gd name="T3" fmla="*/ 1 h 48"/>
                <a:gd name="T4" fmla="*/ 30 w 31"/>
                <a:gd name="T5" fmla="*/ 1 h 48"/>
                <a:gd name="T6" fmla="*/ 31 w 31"/>
                <a:gd name="T7" fmla="*/ 1 h 48"/>
                <a:gd name="T8" fmla="*/ 2 w 31"/>
                <a:gd name="T9" fmla="*/ 0 h 48"/>
                <a:gd name="T10" fmla="*/ 0 60000 65536"/>
                <a:gd name="T11" fmla="*/ 0 60000 65536"/>
                <a:gd name="T12" fmla="*/ 0 60000 65536"/>
                <a:gd name="T13" fmla="*/ 0 60000 65536"/>
                <a:gd name="T14" fmla="*/ 0 60000 65536"/>
                <a:gd name="T15" fmla="*/ 0 w 31"/>
                <a:gd name="T16" fmla="*/ 0 h 48"/>
                <a:gd name="T17" fmla="*/ 31 w 31"/>
                <a:gd name="T18" fmla="*/ 48 h 48"/>
              </a:gdLst>
              <a:ahLst/>
              <a:cxnLst>
                <a:cxn ang="T10">
                  <a:pos x="T0" y="T1"/>
                </a:cxn>
                <a:cxn ang="T11">
                  <a:pos x="T2" y="T3"/>
                </a:cxn>
                <a:cxn ang="T12">
                  <a:pos x="T4" y="T5"/>
                </a:cxn>
                <a:cxn ang="T13">
                  <a:pos x="T6" y="T7"/>
                </a:cxn>
                <a:cxn ang="T14">
                  <a:pos x="T8" y="T9"/>
                </a:cxn>
              </a:cxnLst>
              <a:rect l="T15" t="T16" r="T17" b="T18"/>
              <a:pathLst>
                <a:path w="31" h="48">
                  <a:moveTo>
                    <a:pt x="2" y="0"/>
                  </a:moveTo>
                  <a:lnTo>
                    <a:pt x="0" y="46"/>
                  </a:lnTo>
                  <a:lnTo>
                    <a:pt x="30" y="48"/>
                  </a:lnTo>
                  <a:lnTo>
                    <a:pt x="31" y="2"/>
                  </a:lnTo>
                  <a:lnTo>
                    <a:pt x="2" y="0"/>
                  </a:lnTo>
                  <a:close/>
                </a:path>
              </a:pathLst>
            </a:custGeom>
            <a:solidFill>
              <a:srgbClr val="000000"/>
            </a:solidFill>
            <a:ln w="9525">
              <a:noFill/>
              <a:round/>
              <a:headEnd/>
              <a:tailEnd/>
            </a:ln>
          </p:spPr>
          <p:txBody>
            <a:bodyPr/>
            <a:lstStyle/>
            <a:p>
              <a:endParaRPr lang="en-US"/>
            </a:p>
          </p:txBody>
        </p:sp>
        <p:sp>
          <p:nvSpPr>
            <p:cNvPr id="28954" name="Freeform 252"/>
            <p:cNvSpPr>
              <a:spLocks/>
            </p:cNvSpPr>
            <p:nvPr/>
          </p:nvSpPr>
          <p:spPr bwMode="auto">
            <a:xfrm>
              <a:off x="3817" y="1929"/>
              <a:ext cx="26" cy="29"/>
            </a:xfrm>
            <a:custGeom>
              <a:avLst/>
              <a:gdLst>
                <a:gd name="T0" fmla="*/ 0 w 26"/>
                <a:gd name="T1" fmla="*/ 1 h 58"/>
                <a:gd name="T2" fmla="*/ 25 w 26"/>
                <a:gd name="T3" fmla="*/ 1 h 58"/>
                <a:gd name="T4" fmla="*/ 26 w 26"/>
                <a:gd name="T5" fmla="*/ 1 h 58"/>
                <a:gd name="T6" fmla="*/ 1 w 26"/>
                <a:gd name="T7" fmla="*/ 0 h 58"/>
                <a:gd name="T8" fmla="*/ 0 w 26"/>
                <a:gd name="T9" fmla="*/ 1 h 58"/>
                <a:gd name="T10" fmla="*/ 0 60000 65536"/>
                <a:gd name="T11" fmla="*/ 0 60000 65536"/>
                <a:gd name="T12" fmla="*/ 0 60000 65536"/>
                <a:gd name="T13" fmla="*/ 0 60000 65536"/>
                <a:gd name="T14" fmla="*/ 0 60000 65536"/>
                <a:gd name="T15" fmla="*/ 0 w 26"/>
                <a:gd name="T16" fmla="*/ 0 h 58"/>
                <a:gd name="T17" fmla="*/ 26 w 26"/>
                <a:gd name="T18" fmla="*/ 58 h 58"/>
              </a:gdLst>
              <a:ahLst/>
              <a:cxnLst>
                <a:cxn ang="T10">
                  <a:pos x="T0" y="T1"/>
                </a:cxn>
                <a:cxn ang="T11">
                  <a:pos x="T2" y="T3"/>
                </a:cxn>
                <a:cxn ang="T12">
                  <a:pos x="T4" y="T5"/>
                </a:cxn>
                <a:cxn ang="T13">
                  <a:pos x="T6" y="T7"/>
                </a:cxn>
                <a:cxn ang="T14">
                  <a:pos x="T8" y="T9"/>
                </a:cxn>
              </a:cxnLst>
              <a:rect l="T15" t="T16" r="T17" b="T18"/>
              <a:pathLst>
                <a:path w="26" h="58">
                  <a:moveTo>
                    <a:pt x="0" y="56"/>
                  </a:moveTo>
                  <a:lnTo>
                    <a:pt x="25" y="58"/>
                  </a:lnTo>
                  <a:lnTo>
                    <a:pt x="26" y="2"/>
                  </a:lnTo>
                  <a:lnTo>
                    <a:pt x="1" y="0"/>
                  </a:lnTo>
                  <a:lnTo>
                    <a:pt x="0" y="56"/>
                  </a:lnTo>
                  <a:close/>
                </a:path>
              </a:pathLst>
            </a:custGeom>
            <a:solidFill>
              <a:srgbClr val="000000"/>
            </a:solidFill>
            <a:ln w="9525">
              <a:noFill/>
              <a:round/>
              <a:headEnd/>
              <a:tailEnd/>
            </a:ln>
          </p:spPr>
          <p:txBody>
            <a:bodyPr/>
            <a:lstStyle/>
            <a:p>
              <a:endParaRPr lang="en-US"/>
            </a:p>
          </p:txBody>
        </p:sp>
        <p:sp>
          <p:nvSpPr>
            <p:cNvPr id="28955" name="Freeform 253"/>
            <p:cNvSpPr>
              <a:spLocks/>
            </p:cNvSpPr>
            <p:nvPr/>
          </p:nvSpPr>
          <p:spPr bwMode="auto">
            <a:xfrm>
              <a:off x="3817" y="1957"/>
              <a:ext cx="26" cy="29"/>
            </a:xfrm>
            <a:custGeom>
              <a:avLst/>
              <a:gdLst>
                <a:gd name="T0" fmla="*/ 25 w 26"/>
                <a:gd name="T1" fmla="*/ 0 h 58"/>
                <a:gd name="T2" fmla="*/ 0 w 26"/>
                <a:gd name="T3" fmla="*/ 1 h 58"/>
                <a:gd name="T4" fmla="*/ 1 w 26"/>
                <a:gd name="T5" fmla="*/ 1 h 58"/>
                <a:gd name="T6" fmla="*/ 26 w 26"/>
                <a:gd name="T7" fmla="*/ 1 h 58"/>
                <a:gd name="T8" fmla="*/ 25 w 26"/>
                <a:gd name="T9" fmla="*/ 0 h 58"/>
                <a:gd name="T10" fmla="*/ 0 60000 65536"/>
                <a:gd name="T11" fmla="*/ 0 60000 65536"/>
                <a:gd name="T12" fmla="*/ 0 60000 65536"/>
                <a:gd name="T13" fmla="*/ 0 60000 65536"/>
                <a:gd name="T14" fmla="*/ 0 60000 65536"/>
                <a:gd name="T15" fmla="*/ 0 w 26"/>
                <a:gd name="T16" fmla="*/ 0 h 58"/>
                <a:gd name="T17" fmla="*/ 26 w 26"/>
                <a:gd name="T18" fmla="*/ 58 h 58"/>
              </a:gdLst>
              <a:ahLst/>
              <a:cxnLst>
                <a:cxn ang="T10">
                  <a:pos x="T0" y="T1"/>
                </a:cxn>
                <a:cxn ang="T11">
                  <a:pos x="T2" y="T3"/>
                </a:cxn>
                <a:cxn ang="T12">
                  <a:pos x="T4" y="T5"/>
                </a:cxn>
                <a:cxn ang="T13">
                  <a:pos x="T6" y="T7"/>
                </a:cxn>
                <a:cxn ang="T14">
                  <a:pos x="T8" y="T9"/>
                </a:cxn>
              </a:cxnLst>
              <a:rect l="T15" t="T16" r="T17" b="T18"/>
              <a:pathLst>
                <a:path w="26" h="58">
                  <a:moveTo>
                    <a:pt x="25" y="0"/>
                  </a:moveTo>
                  <a:lnTo>
                    <a:pt x="0" y="2"/>
                  </a:lnTo>
                  <a:lnTo>
                    <a:pt x="1" y="58"/>
                  </a:lnTo>
                  <a:lnTo>
                    <a:pt x="26" y="56"/>
                  </a:lnTo>
                  <a:lnTo>
                    <a:pt x="25" y="0"/>
                  </a:lnTo>
                  <a:close/>
                </a:path>
              </a:pathLst>
            </a:custGeom>
            <a:solidFill>
              <a:srgbClr val="000000"/>
            </a:solidFill>
            <a:ln w="9525">
              <a:noFill/>
              <a:round/>
              <a:headEnd/>
              <a:tailEnd/>
            </a:ln>
          </p:spPr>
          <p:txBody>
            <a:bodyPr/>
            <a:lstStyle/>
            <a:p>
              <a:endParaRPr lang="en-US"/>
            </a:p>
          </p:txBody>
        </p:sp>
        <p:sp>
          <p:nvSpPr>
            <p:cNvPr id="28956" name="Freeform 254"/>
            <p:cNvSpPr>
              <a:spLocks/>
            </p:cNvSpPr>
            <p:nvPr/>
          </p:nvSpPr>
          <p:spPr bwMode="auto">
            <a:xfrm>
              <a:off x="3800" y="1945"/>
              <a:ext cx="31" cy="25"/>
            </a:xfrm>
            <a:custGeom>
              <a:avLst/>
              <a:gdLst>
                <a:gd name="T0" fmla="*/ 31 w 31"/>
                <a:gd name="T1" fmla="*/ 1 h 48"/>
                <a:gd name="T2" fmla="*/ 30 w 31"/>
                <a:gd name="T3" fmla="*/ 0 h 48"/>
                <a:gd name="T4" fmla="*/ 0 w 31"/>
                <a:gd name="T5" fmla="*/ 1 h 48"/>
                <a:gd name="T6" fmla="*/ 1 w 31"/>
                <a:gd name="T7" fmla="*/ 1 h 48"/>
                <a:gd name="T8" fmla="*/ 31 w 31"/>
                <a:gd name="T9" fmla="*/ 1 h 48"/>
                <a:gd name="T10" fmla="*/ 0 60000 65536"/>
                <a:gd name="T11" fmla="*/ 0 60000 65536"/>
                <a:gd name="T12" fmla="*/ 0 60000 65536"/>
                <a:gd name="T13" fmla="*/ 0 60000 65536"/>
                <a:gd name="T14" fmla="*/ 0 60000 65536"/>
                <a:gd name="T15" fmla="*/ 0 w 31"/>
                <a:gd name="T16" fmla="*/ 0 h 48"/>
                <a:gd name="T17" fmla="*/ 31 w 31"/>
                <a:gd name="T18" fmla="*/ 48 h 48"/>
              </a:gdLst>
              <a:ahLst/>
              <a:cxnLst>
                <a:cxn ang="T10">
                  <a:pos x="T0" y="T1"/>
                </a:cxn>
                <a:cxn ang="T11">
                  <a:pos x="T2" y="T3"/>
                </a:cxn>
                <a:cxn ang="T12">
                  <a:pos x="T4" y="T5"/>
                </a:cxn>
                <a:cxn ang="T13">
                  <a:pos x="T6" y="T7"/>
                </a:cxn>
                <a:cxn ang="T14">
                  <a:pos x="T8" y="T9"/>
                </a:cxn>
              </a:cxnLst>
              <a:rect l="T15" t="T16" r="T17" b="T18"/>
              <a:pathLst>
                <a:path w="31" h="48">
                  <a:moveTo>
                    <a:pt x="31" y="46"/>
                  </a:moveTo>
                  <a:lnTo>
                    <a:pt x="30" y="0"/>
                  </a:lnTo>
                  <a:lnTo>
                    <a:pt x="0" y="2"/>
                  </a:lnTo>
                  <a:lnTo>
                    <a:pt x="1" y="48"/>
                  </a:lnTo>
                  <a:lnTo>
                    <a:pt x="31" y="46"/>
                  </a:lnTo>
                  <a:close/>
                </a:path>
              </a:pathLst>
            </a:custGeom>
            <a:solidFill>
              <a:srgbClr val="000000"/>
            </a:solidFill>
            <a:ln w="9525">
              <a:noFill/>
              <a:round/>
              <a:headEnd/>
              <a:tailEnd/>
            </a:ln>
          </p:spPr>
          <p:txBody>
            <a:bodyPr/>
            <a:lstStyle/>
            <a:p>
              <a:endParaRPr lang="en-US"/>
            </a:p>
          </p:txBody>
        </p:sp>
        <p:sp>
          <p:nvSpPr>
            <p:cNvPr id="28957" name="Freeform 255"/>
            <p:cNvSpPr>
              <a:spLocks/>
            </p:cNvSpPr>
            <p:nvPr/>
          </p:nvSpPr>
          <p:spPr bwMode="auto">
            <a:xfrm>
              <a:off x="3830" y="1945"/>
              <a:ext cx="31" cy="25"/>
            </a:xfrm>
            <a:custGeom>
              <a:avLst/>
              <a:gdLst>
                <a:gd name="T0" fmla="*/ 1 w 31"/>
                <a:gd name="T1" fmla="*/ 0 h 48"/>
                <a:gd name="T2" fmla="*/ 0 w 31"/>
                <a:gd name="T3" fmla="*/ 1 h 48"/>
                <a:gd name="T4" fmla="*/ 30 w 31"/>
                <a:gd name="T5" fmla="*/ 1 h 48"/>
                <a:gd name="T6" fmla="*/ 31 w 31"/>
                <a:gd name="T7" fmla="*/ 1 h 48"/>
                <a:gd name="T8" fmla="*/ 1 w 31"/>
                <a:gd name="T9" fmla="*/ 0 h 48"/>
                <a:gd name="T10" fmla="*/ 0 60000 65536"/>
                <a:gd name="T11" fmla="*/ 0 60000 65536"/>
                <a:gd name="T12" fmla="*/ 0 60000 65536"/>
                <a:gd name="T13" fmla="*/ 0 60000 65536"/>
                <a:gd name="T14" fmla="*/ 0 60000 65536"/>
                <a:gd name="T15" fmla="*/ 0 w 31"/>
                <a:gd name="T16" fmla="*/ 0 h 48"/>
                <a:gd name="T17" fmla="*/ 31 w 31"/>
                <a:gd name="T18" fmla="*/ 48 h 48"/>
              </a:gdLst>
              <a:ahLst/>
              <a:cxnLst>
                <a:cxn ang="T10">
                  <a:pos x="T0" y="T1"/>
                </a:cxn>
                <a:cxn ang="T11">
                  <a:pos x="T2" y="T3"/>
                </a:cxn>
                <a:cxn ang="T12">
                  <a:pos x="T4" y="T5"/>
                </a:cxn>
                <a:cxn ang="T13">
                  <a:pos x="T6" y="T7"/>
                </a:cxn>
                <a:cxn ang="T14">
                  <a:pos x="T8" y="T9"/>
                </a:cxn>
              </a:cxnLst>
              <a:rect l="T15" t="T16" r="T17" b="T18"/>
              <a:pathLst>
                <a:path w="31" h="48">
                  <a:moveTo>
                    <a:pt x="1" y="0"/>
                  </a:moveTo>
                  <a:lnTo>
                    <a:pt x="0" y="46"/>
                  </a:lnTo>
                  <a:lnTo>
                    <a:pt x="30" y="48"/>
                  </a:lnTo>
                  <a:lnTo>
                    <a:pt x="31" y="2"/>
                  </a:lnTo>
                  <a:lnTo>
                    <a:pt x="1" y="0"/>
                  </a:lnTo>
                  <a:close/>
                </a:path>
              </a:pathLst>
            </a:custGeom>
            <a:solidFill>
              <a:srgbClr val="000000"/>
            </a:solidFill>
            <a:ln w="9525">
              <a:noFill/>
              <a:round/>
              <a:headEnd/>
              <a:tailEnd/>
            </a:ln>
          </p:spPr>
          <p:txBody>
            <a:bodyPr/>
            <a:lstStyle/>
            <a:p>
              <a:endParaRPr lang="en-US"/>
            </a:p>
          </p:txBody>
        </p:sp>
        <p:sp>
          <p:nvSpPr>
            <p:cNvPr id="28958" name="Freeform 256"/>
            <p:cNvSpPr>
              <a:spLocks/>
            </p:cNvSpPr>
            <p:nvPr/>
          </p:nvSpPr>
          <p:spPr bwMode="auto">
            <a:xfrm>
              <a:off x="3727" y="1818"/>
              <a:ext cx="27" cy="29"/>
            </a:xfrm>
            <a:custGeom>
              <a:avLst/>
              <a:gdLst>
                <a:gd name="T0" fmla="*/ 0 w 27"/>
                <a:gd name="T1" fmla="*/ 0 h 59"/>
                <a:gd name="T2" fmla="*/ 26 w 27"/>
                <a:gd name="T3" fmla="*/ 0 h 59"/>
                <a:gd name="T4" fmla="*/ 27 w 27"/>
                <a:gd name="T5" fmla="*/ 0 h 59"/>
                <a:gd name="T6" fmla="*/ 2 w 27"/>
                <a:gd name="T7" fmla="*/ 0 h 59"/>
                <a:gd name="T8" fmla="*/ 0 w 27"/>
                <a:gd name="T9" fmla="*/ 0 h 59"/>
                <a:gd name="T10" fmla="*/ 0 60000 65536"/>
                <a:gd name="T11" fmla="*/ 0 60000 65536"/>
                <a:gd name="T12" fmla="*/ 0 60000 65536"/>
                <a:gd name="T13" fmla="*/ 0 60000 65536"/>
                <a:gd name="T14" fmla="*/ 0 60000 65536"/>
                <a:gd name="T15" fmla="*/ 0 w 27"/>
                <a:gd name="T16" fmla="*/ 0 h 59"/>
                <a:gd name="T17" fmla="*/ 27 w 27"/>
                <a:gd name="T18" fmla="*/ 59 h 59"/>
              </a:gdLst>
              <a:ahLst/>
              <a:cxnLst>
                <a:cxn ang="T10">
                  <a:pos x="T0" y="T1"/>
                </a:cxn>
                <a:cxn ang="T11">
                  <a:pos x="T2" y="T3"/>
                </a:cxn>
                <a:cxn ang="T12">
                  <a:pos x="T4" y="T5"/>
                </a:cxn>
                <a:cxn ang="T13">
                  <a:pos x="T6" y="T7"/>
                </a:cxn>
                <a:cxn ang="T14">
                  <a:pos x="T8" y="T9"/>
                </a:cxn>
              </a:cxnLst>
              <a:rect l="T15" t="T16" r="T17" b="T18"/>
              <a:pathLst>
                <a:path w="27" h="59">
                  <a:moveTo>
                    <a:pt x="0" y="57"/>
                  </a:moveTo>
                  <a:lnTo>
                    <a:pt x="26" y="59"/>
                  </a:lnTo>
                  <a:lnTo>
                    <a:pt x="27" y="2"/>
                  </a:lnTo>
                  <a:lnTo>
                    <a:pt x="2" y="0"/>
                  </a:lnTo>
                  <a:lnTo>
                    <a:pt x="0" y="57"/>
                  </a:lnTo>
                  <a:close/>
                </a:path>
              </a:pathLst>
            </a:custGeom>
            <a:solidFill>
              <a:srgbClr val="000000"/>
            </a:solidFill>
            <a:ln w="9525">
              <a:noFill/>
              <a:round/>
              <a:headEnd/>
              <a:tailEnd/>
            </a:ln>
          </p:spPr>
          <p:txBody>
            <a:bodyPr/>
            <a:lstStyle/>
            <a:p>
              <a:endParaRPr lang="en-US"/>
            </a:p>
          </p:txBody>
        </p:sp>
        <p:sp>
          <p:nvSpPr>
            <p:cNvPr id="28959" name="Freeform 257"/>
            <p:cNvSpPr>
              <a:spLocks/>
            </p:cNvSpPr>
            <p:nvPr/>
          </p:nvSpPr>
          <p:spPr bwMode="auto">
            <a:xfrm>
              <a:off x="3727" y="1846"/>
              <a:ext cx="27" cy="28"/>
            </a:xfrm>
            <a:custGeom>
              <a:avLst/>
              <a:gdLst>
                <a:gd name="T0" fmla="*/ 26 w 27"/>
                <a:gd name="T1" fmla="*/ 0 h 56"/>
                <a:gd name="T2" fmla="*/ 0 w 27"/>
                <a:gd name="T3" fmla="*/ 1 h 56"/>
                <a:gd name="T4" fmla="*/ 2 w 27"/>
                <a:gd name="T5" fmla="*/ 1 h 56"/>
                <a:gd name="T6" fmla="*/ 27 w 27"/>
                <a:gd name="T7" fmla="*/ 1 h 56"/>
                <a:gd name="T8" fmla="*/ 26 w 27"/>
                <a:gd name="T9" fmla="*/ 0 h 56"/>
                <a:gd name="T10" fmla="*/ 0 60000 65536"/>
                <a:gd name="T11" fmla="*/ 0 60000 65536"/>
                <a:gd name="T12" fmla="*/ 0 60000 65536"/>
                <a:gd name="T13" fmla="*/ 0 60000 65536"/>
                <a:gd name="T14" fmla="*/ 0 60000 65536"/>
                <a:gd name="T15" fmla="*/ 0 w 27"/>
                <a:gd name="T16" fmla="*/ 0 h 56"/>
                <a:gd name="T17" fmla="*/ 27 w 27"/>
                <a:gd name="T18" fmla="*/ 56 h 56"/>
              </a:gdLst>
              <a:ahLst/>
              <a:cxnLst>
                <a:cxn ang="T10">
                  <a:pos x="T0" y="T1"/>
                </a:cxn>
                <a:cxn ang="T11">
                  <a:pos x="T2" y="T3"/>
                </a:cxn>
                <a:cxn ang="T12">
                  <a:pos x="T4" y="T5"/>
                </a:cxn>
                <a:cxn ang="T13">
                  <a:pos x="T6" y="T7"/>
                </a:cxn>
                <a:cxn ang="T14">
                  <a:pos x="T8" y="T9"/>
                </a:cxn>
              </a:cxnLst>
              <a:rect l="T15" t="T16" r="T17" b="T18"/>
              <a:pathLst>
                <a:path w="27" h="56">
                  <a:moveTo>
                    <a:pt x="26" y="0"/>
                  </a:moveTo>
                  <a:lnTo>
                    <a:pt x="0" y="2"/>
                  </a:lnTo>
                  <a:lnTo>
                    <a:pt x="2" y="56"/>
                  </a:lnTo>
                  <a:lnTo>
                    <a:pt x="27" y="54"/>
                  </a:lnTo>
                  <a:lnTo>
                    <a:pt x="26" y="0"/>
                  </a:lnTo>
                  <a:close/>
                </a:path>
              </a:pathLst>
            </a:custGeom>
            <a:solidFill>
              <a:srgbClr val="000000"/>
            </a:solidFill>
            <a:ln w="9525">
              <a:noFill/>
              <a:round/>
              <a:headEnd/>
              <a:tailEnd/>
            </a:ln>
          </p:spPr>
          <p:txBody>
            <a:bodyPr/>
            <a:lstStyle/>
            <a:p>
              <a:endParaRPr lang="en-US"/>
            </a:p>
          </p:txBody>
        </p:sp>
        <p:sp>
          <p:nvSpPr>
            <p:cNvPr id="28960" name="Freeform 258"/>
            <p:cNvSpPr>
              <a:spLocks/>
            </p:cNvSpPr>
            <p:nvPr/>
          </p:nvSpPr>
          <p:spPr bwMode="auto">
            <a:xfrm>
              <a:off x="3710" y="1835"/>
              <a:ext cx="31" cy="24"/>
            </a:xfrm>
            <a:custGeom>
              <a:avLst/>
              <a:gdLst>
                <a:gd name="T0" fmla="*/ 31 w 31"/>
                <a:gd name="T1" fmla="*/ 0 h 49"/>
                <a:gd name="T2" fmla="*/ 30 w 31"/>
                <a:gd name="T3" fmla="*/ 0 h 49"/>
                <a:gd name="T4" fmla="*/ 0 w 31"/>
                <a:gd name="T5" fmla="*/ 0 h 49"/>
                <a:gd name="T6" fmla="*/ 1 w 31"/>
                <a:gd name="T7" fmla="*/ 0 h 49"/>
                <a:gd name="T8" fmla="*/ 31 w 31"/>
                <a:gd name="T9" fmla="*/ 0 h 49"/>
                <a:gd name="T10" fmla="*/ 0 60000 65536"/>
                <a:gd name="T11" fmla="*/ 0 60000 65536"/>
                <a:gd name="T12" fmla="*/ 0 60000 65536"/>
                <a:gd name="T13" fmla="*/ 0 60000 65536"/>
                <a:gd name="T14" fmla="*/ 0 60000 65536"/>
                <a:gd name="T15" fmla="*/ 0 w 31"/>
                <a:gd name="T16" fmla="*/ 0 h 49"/>
                <a:gd name="T17" fmla="*/ 31 w 31"/>
                <a:gd name="T18" fmla="*/ 49 h 49"/>
              </a:gdLst>
              <a:ahLst/>
              <a:cxnLst>
                <a:cxn ang="T10">
                  <a:pos x="T0" y="T1"/>
                </a:cxn>
                <a:cxn ang="T11">
                  <a:pos x="T2" y="T3"/>
                </a:cxn>
                <a:cxn ang="T12">
                  <a:pos x="T4" y="T5"/>
                </a:cxn>
                <a:cxn ang="T13">
                  <a:pos x="T6" y="T7"/>
                </a:cxn>
                <a:cxn ang="T14">
                  <a:pos x="T8" y="T9"/>
                </a:cxn>
              </a:cxnLst>
              <a:rect l="T15" t="T16" r="T17" b="T18"/>
              <a:pathLst>
                <a:path w="31" h="49">
                  <a:moveTo>
                    <a:pt x="31" y="47"/>
                  </a:moveTo>
                  <a:lnTo>
                    <a:pt x="30" y="0"/>
                  </a:lnTo>
                  <a:lnTo>
                    <a:pt x="0" y="2"/>
                  </a:lnTo>
                  <a:lnTo>
                    <a:pt x="1" y="49"/>
                  </a:lnTo>
                  <a:lnTo>
                    <a:pt x="31" y="47"/>
                  </a:lnTo>
                  <a:close/>
                </a:path>
              </a:pathLst>
            </a:custGeom>
            <a:solidFill>
              <a:srgbClr val="000000"/>
            </a:solidFill>
            <a:ln w="9525">
              <a:noFill/>
              <a:round/>
              <a:headEnd/>
              <a:tailEnd/>
            </a:ln>
          </p:spPr>
          <p:txBody>
            <a:bodyPr/>
            <a:lstStyle/>
            <a:p>
              <a:endParaRPr lang="en-US"/>
            </a:p>
          </p:txBody>
        </p:sp>
        <p:sp>
          <p:nvSpPr>
            <p:cNvPr id="28961" name="Freeform 259"/>
            <p:cNvSpPr>
              <a:spLocks/>
            </p:cNvSpPr>
            <p:nvPr/>
          </p:nvSpPr>
          <p:spPr bwMode="auto">
            <a:xfrm>
              <a:off x="3740" y="1835"/>
              <a:ext cx="31" cy="24"/>
            </a:xfrm>
            <a:custGeom>
              <a:avLst/>
              <a:gdLst>
                <a:gd name="T0" fmla="*/ 1 w 31"/>
                <a:gd name="T1" fmla="*/ 0 h 49"/>
                <a:gd name="T2" fmla="*/ 0 w 31"/>
                <a:gd name="T3" fmla="*/ 0 h 49"/>
                <a:gd name="T4" fmla="*/ 30 w 31"/>
                <a:gd name="T5" fmla="*/ 0 h 49"/>
                <a:gd name="T6" fmla="*/ 31 w 31"/>
                <a:gd name="T7" fmla="*/ 0 h 49"/>
                <a:gd name="T8" fmla="*/ 1 w 31"/>
                <a:gd name="T9" fmla="*/ 0 h 49"/>
                <a:gd name="T10" fmla="*/ 0 60000 65536"/>
                <a:gd name="T11" fmla="*/ 0 60000 65536"/>
                <a:gd name="T12" fmla="*/ 0 60000 65536"/>
                <a:gd name="T13" fmla="*/ 0 60000 65536"/>
                <a:gd name="T14" fmla="*/ 0 60000 65536"/>
                <a:gd name="T15" fmla="*/ 0 w 31"/>
                <a:gd name="T16" fmla="*/ 0 h 49"/>
                <a:gd name="T17" fmla="*/ 31 w 31"/>
                <a:gd name="T18" fmla="*/ 49 h 49"/>
              </a:gdLst>
              <a:ahLst/>
              <a:cxnLst>
                <a:cxn ang="T10">
                  <a:pos x="T0" y="T1"/>
                </a:cxn>
                <a:cxn ang="T11">
                  <a:pos x="T2" y="T3"/>
                </a:cxn>
                <a:cxn ang="T12">
                  <a:pos x="T4" y="T5"/>
                </a:cxn>
                <a:cxn ang="T13">
                  <a:pos x="T6" y="T7"/>
                </a:cxn>
                <a:cxn ang="T14">
                  <a:pos x="T8" y="T9"/>
                </a:cxn>
              </a:cxnLst>
              <a:rect l="T15" t="T16" r="T17" b="T18"/>
              <a:pathLst>
                <a:path w="31" h="49">
                  <a:moveTo>
                    <a:pt x="1" y="0"/>
                  </a:moveTo>
                  <a:lnTo>
                    <a:pt x="0" y="47"/>
                  </a:lnTo>
                  <a:lnTo>
                    <a:pt x="30" y="49"/>
                  </a:lnTo>
                  <a:lnTo>
                    <a:pt x="31" y="2"/>
                  </a:lnTo>
                  <a:lnTo>
                    <a:pt x="1" y="0"/>
                  </a:lnTo>
                  <a:close/>
                </a:path>
              </a:pathLst>
            </a:custGeom>
            <a:solidFill>
              <a:srgbClr val="000000"/>
            </a:solidFill>
            <a:ln w="9525">
              <a:noFill/>
              <a:round/>
              <a:headEnd/>
              <a:tailEnd/>
            </a:ln>
          </p:spPr>
          <p:txBody>
            <a:bodyPr/>
            <a:lstStyle/>
            <a:p>
              <a:endParaRPr lang="en-US"/>
            </a:p>
          </p:txBody>
        </p:sp>
        <p:sp>
          <p:nvSpPr>
            <p:cNvPr id="28962" name="Rectangle 260"/>
            <p:cNvSpPr>
              <a:spLocks noChangeArrowheads="1"/>
            </p:cNvSpPr>
            <p:nvPr/>
          </p:nvSpPr>
          <p:spPr bwMode="auto">
            <a:xfrm>
              <a:off x="5631" y="2612"/>
              <a:ext cx="41" cy="20"/>
            </a:xfrm>
            <a:prstGeom prst="rect">
              <a:avLst/>
            </a:prstGeom>
            <a:noFill/>
            <a:ln w="39688">
              <a:solidFill>
                <a:srgbClr val="000000"/>
              </a:solidFill>
              <a:miter lim="800000"/>
              <a:headEnd/>
              <a:tailEnd/>
            </a:ln>
          </p:spPr>
          <p:txBody>
            <a:bodyPr/>
            <a:lstStyle/>
            <a:p>
              <a:endParaRPr lang="en-US"/>
            </a:p>
          </p:txBody>
        </p:sp>
        <p:sp>
          <p:nvSpPr>
            <p:cNvPr id="28963" name="Rectangle 261"/>
            <p:cNvSpPr>
              <a:spLocks noChangeArrowheads="1"/>
            </p:cNvSpPr>
            <p:nvPr/>
          </p:nvSpPr>
          <p:spPr bwMode="auto">
            <a:xfrm>
              <a:off x="4850" y="2456"/>
              <a:ext cx="41" cy="19"/>
            </a:xfrm>
            <a:prstGeom prst="rect">
              <a:avLst/>
            </a:prstGeom>
            <a:noFill/>
            <a:ln w="39688">
              <a:solidFill>
                <a:srgbClr val="000000"/>
              </a:solidFill>
              <a:miter lim="800000"/>
              <a:headEnd/>
              <a:tailEnd/>
            </a:ln>
          </p:spPr>
          <p:txBody>
            <a:bodyPr/>
            <a:lstStyle/>
            <a:p>
              <a:endParaRPr lang="en-US"/>
            </a:p>
          </p:txBody>
        </p:sp>
        <p:sp>
          <p:nvSpPr>
            <p:cNvPr id="28964" name="Rectangle 262"/>
            <p:cNvSpPr>
              <a:spLocks noChangeArrowheads="1"/>
            </p:cNvSpPr>
            <p:nvPr/>
          </p:nvSpPr>
          <p:spPr bwMode="auto">
            <a:xfrm>
              <a:off x="4430" y="2280"/>
              <a:ext cx="41" cy="20"/>
            </a:xfrm>
            <a:prstGeom prst="rect">
              <a:avLst/>
            </a:prstGeom>
            <a:noFill/>
            <a:ln w="39688">
              <a:solidFill>
                <a:srgbClr val="000000"/>
              </a:solidFill>
              <a:miter lim="800000"/>
              <a:headEnd/>
              <a:tailEnd/>
            </a:ln>
          </p:spPr>
          <p:txBody>
            <a:bodyPr/>
            <a:lstStyle/>
            <a:p>
              <a:endParaRPr lang="en-US"/>
            </a:p>
          </p:txBody>
        </p:sp>
        <p:sp>
          <p:nvSpPr>
            <p:cNvPr id="28965" name="Rectangle 263"/>
            <p:cNvSpPr>
              <a:spLocks noChangeArrowheads="1"/>
            </p:cNvSpPr>
            <p:nvPr/>
          </p:nvSpPr>
          <p:spPr bwMode="auto">
            <a:xfrm>
              <a:off x="4130" y="2086"/>
              <a:ext cx="41" cy="19"/>
            </a:xfrm>
            <a:prstGeom prst="rect">
              <a:avLst/>
            </a:prstGeom>
            <a:noFill/>
            <a:ln w="39688">
              <a:solidFill>
                <a:srgbClr val="000000"/>
              </a:solidFill>
              <a:miter lim="800000"/>
              <a:headEnd/>
              <a:tailEnd/>
            </a:ln>
          </p:spPr>
          <p:txBody>
            <a:bodyPr/>
            <a:lstStyle/>
            <a:p>
              <a:endParaRPr lang="en-US"/>
            </a:p>
          </p:txBody>
        </p:sp>
        <p:sp>
          <p:nvSpPr>
            <p:cNvPr id="28966" name="Rectangle 264"/>
            <p:cNvSpPr>
              <a:spLocks noChangeArrowheads="1"/>
            </p:cNvSpPr>
            <p:nvPr/>
          </p:nvSpPr>
          <p:spPr bwMode="auto">
            <a:xfrm>
              <a:off x="3950" y="1910"/>
              <a:ext cx="42" cy="20"/>
            </a:xfrm>
            <a:prstGeom prst="rect">
              <a:avLst/>
            </a:prstGeom>
            <a:noFill/>
            <a:ln w="39688">
              <a:solidFill>
                <a:srgbClr val="000000"/>
              </a:solidFill>
              <a:miter lim="800000"/>
              <a:headEnd/>
              <a:tailEnd/>
            </a:ln>
          </p:spPr>
          <p:txBody>
            <a:bodyPr/>
            <a:lstStyle/>
            <a:p>
              <a:endParaRPr lang="en-US"/>
            </a:p>
          </p:txBody>
        </p:sp>
        <p:sp>
          <p:nvSpPr>
            <p:cNvPr id="28967" name="Rectangle 265"/>
            <p:cNvSpPr>
              <a:spLocks noChangeArrowheads="1"/>
            </p:cNvSpPr>
            <p:nvPr/>
          </p:nvSpPr>
          <p:spPr bwMode="auto">
            <a:xfrm>
              <a:off x="3830" y="1773"/>
              <a:ext cx="41" cy="19"/>
            </a:xfrm>
            <a:prstGeom prst="rect">
              <a:avLst/>
            </a:prstGeom>
            <a:noFill/>
            <a:ln w="39688">
              <a:solidFill>
                <a:srgbClr val="000000"/>
              </a:solidFill>
              <a:miter lim="800000"/>
              <a:headEnd/>
              <a:tailEnd/>
            </a:ln>
          </p:spPr>
          <p:txBody>
            <a:bodyPr/>
            <a:lstStyle/>
            <a:p>
              <a:endParaRPr lang="en-US"/>
            </a:p>
          </p:txBody>
        </p:sp>
        <p:sp>
          <p:nvSpPr>
            <p:cNvPr id="28968" name="Rectangle 266"/>
            <p:cNvSpPr>
              <a:spLocks noChangeArrowheads="1"/>
            </p:cNvSpPr>
            <p:nvPr/>
          </p:nvSpPr>
          <p:spPr bwMode="auto">
            <a:xfrm>
              <a:off x="3740" y="1652"/>
              <a:ext cx="41" cy="20"/>
            </a:xfrm>
            <a:prstGeom prst="rect">
              <a:avLst/>
            </a:prstGeom>
            <a:noFill/>
            <a:ln w="39688">
              <a:solidFill>
                <a:srgbClr val="000000"/>
              </a:solidFill>
              <a:miter lim="800000"/>
              <a:headEnd/>
              <a:tailEnd/>
            </a:ln>
          </p:spPr>
          <p:txBody>
            <a:bodyPr/>
            <a:lstStyle/>
            <a:p>
              <a:endParaRPr lang="en-US"/>
            </a:p>
          </p:txBody>
        </p:sp>
        <p:sp>
          <p:nvSpPr>
            <p:cNvPr id="28969" name="Freeform 267"/>
            <p:cNvSpPr>
              <a:spLocks/>
            </p:cNvSpPr>
            <p:nvPr/>
          </p:nvSpPr>
          <p:spPr bwMode="auto">
            <a:xfrm>
              <a:off x="5601" y="2483"/>
              <a:ext cx="60" cy="55"/>
            </a:xfrm>
            <a:custGeom>
              <a:avLst/>
              <a:gdLst>
                <a:gd name="T0" fmla="*/ 30 w 60"/>
                <a:gd name="T1" fmla="*/ 0 h 111"/>
                <a:gd name="T2" fmla="*/ 60 w 60"/>
                <a:gd name="T3" fmla="*/ 0 h 111"/>
                <a:gd name="T4" fmla="*/ 30 w 60"/>
                <a:gd name="T5" fmla="*/ 0 h 111"/>
                <a:gd name="T6" fmla="*/ 0 w 60"/>
                <a:gd name="T7" fmla="*/ 0 h 111"/>
                <a:gd name="T8" fmla="*/ 30 w 60"/>
                <a:gd name="T9" fmla="*/ 0 h 111"/>
                <a:gd name="T10" fmla="*/ 0 60000 65536"/>
                <a:gd name="T11" fmla="*/ 0 60000 65536"/>
                <a:gd name="T12" fmla="*/ 0 60000 65536"/>
                <a:gd name="T13" fmla="*/ 0 60000 65536"/>
                <a:gd name="T14" fmla="*/ 0 60000 65536"/>
                <a:gd name="T15" fmla="*/ 0 w 60"/>
                <a:gd name="T16" fmla="*/ 0 h 111"/>
                <a:gd name="T17" fmla="*/ 60 w 60"/>
                <a:gd name="T18" fmla="*/ 111 h 111"/>
              </a:gdLst>
              <a:ahLst/>
              <a:cxnLst>
                <a:cxn ang="T10">
                  <a:pos x="T0" y="T1"/>
                </a:cxn>
                <a:cxn ang="T11">
                  <a:pos x="T2" y="T3"/>
                </a:cxn>
                <a:cxn ang="T12">
                  <a:pos x="T4" y="T5"/>
                </a:cxn>
                <a:cxn ang="T13">
                  <a:pos x="T6" y="T7"/>
                </a:cxn>
                <a:cxn ang="T14">
                  <a:pos x="T8" y="T9"/>
                </a:cxn>
              </a:cxnLst>
              <a:rect l="T15" t="T16" r="T17" b="T18"/>
              <a:pathLst>
                <a:path w="60" h="111">
                  <a:moveTo>
                    <a:pt x="30" y="0"/>
                  </a:moveTo>
                  <a:lnTo>
                    <a:pt x="60" y="56"/>
                  </a:lnTo>
                  <a:lnTo>
                    <a:pt x="30" y="111"/>
                  </a:lnTo>
                  <a:lnTo>
                    <a:pt x="0" y="56"/>
                  </a:lnTo>
                  <a:lnTo>
                    <a:pt x="30" y="0"/>
                  </a:lnTo>
                  <a:close/>
                </a:path>
              </a:pathLst>
            </a:custGeom>
            <a:noFill/>
            <a:ln w="39688">
              <a:solidFill>
                <a:srgbClr val="000000"/>
              </a:solidFill>
              <a:prstDash val="solid"/>
              <a:round/>
              <a:headEnd/>
              <a:tailEnd/>
            </a:ln>
          </p:spPr>
          <p:txBody>
            <a:bodyPr/>
            <a:lstStyle/>
            <a:p>
              <a:endParaRPr lang="en-US"/>
            </a:p>
          </p:txBody>
        </p:sp>
        <p:sp>
          <p:nvSpPr>
            <p:cNvPr id="28970" name="Freeform 268"/>
            <p:cNvSpPr>
              <a:spLocks/>
            </p:cNvSpPr>
            <p:nvPr/>
          </p:nvSpPr>
          <p:spPr bwMode="auto">
            <a:xfrm>
              <a:off x="4821" y="2280"/>
              <a:ext cx="59" cy="55"/>
            </a:xfrm>
            <a:custGeom>
              <a:avLst/>
              <a:gdLst>
                <a:gd name="T0" fmla="*/ 29 w 59"/>
                <a:gd name="T1" fmla="*/ 0 h 111"/>
                <a:gd name="T2" fmla="*/ 59 w 59"/>
                <a:gd name="T3" fmla="*/ 0 h 111"/>
                <a:gd name="T4" fmla="*/ 29 w 59"/>
                <a:gd name="T5" fmla="*/ 0 h 111"/>
                <a:gd name="T6" fmla="*/ 0 w 59"/>
                <a:gd name="T7" fmla="*/ 0 h 111"/>
                <a:gd name="T8" fmla="*/ 29 w 59"/>
                <a:gd name="T9" fmla="*/ 0 h 111"/>
                <a:gd name="T10" fmla="*/ 0 60000 65536"/>
                <a:gd name="T11" fmla="*/ 0 60000 65536"/>
                <a:gd name="T12" fmla="*/ 0 60000 65536"/>
                <a:gd name="T13" fmla="*/ 0 60000 65536"/>
                <a:gd name="T14" fmla="*/ 0 60000 65536"/>
                <a:gd name="T15" fmla="*/ 0 w 59"/>
                <a:gd name="T16" fmla="*/ 0 h 111"/>
                <a:gd name="T17" fmla="*/ 59 w 59"/>
                <a:gd name="T18" fmla="*/ 111 h 111"/>
              </a:gdLst>
              <a:ahLst/>
              <a:cxnLst>
                <a:cxn ang="T10">
                  <a:pos x="T0" y="T1"/>
                </a:cxn>
                <a:cxn ang="T11">
                  <a:pos x="T2" y="T3"/>
                </a:cxn>
                <a:cxn ang="T12">
                  <a:pos x="T4" y="T5"/>
                </a:cxn>
                <a:cxn ang="T13">
                  <a:pos x="T6" y="T7"/>
                </a:cxn>
                <a:cxn ang="T14">
                  <a:pos x="T8" y="T9"/>
                </a:cxn>
              </a:cxnLst>
              <a:rect l="T15" t="T16" r="T17" b="T18"/>
              <a:pathLst>
                <a:path w="59" h="111">
                  <a:moveTo>
                    <a:pt x="29" y="0"/>
                  </a:moveTo>
                  <a:lnTo>
                    <a:pt x="59" y="55"/>
                  </a:lnTo>
                  <a:lnTo>
                    <a:pt x="29" y="111"/>
                  </a:lnTo>
                  <a:lnTo>
                    <a:pt x="0" y="55"/>
                  </a:lnTo>
                  <a:lnTo>
                    <a:pt x="29" y="0"/>
                  </a:lnTo>
                  <a:close/>
                </a:path>
              </a:pathLst>
            </a:custGeom>
            <a:noFill/>
            <a:ln w="39688">
              <a:solidFill>
                <a:srgbClr val="000000"/>
              </a:solidFill>
              <a:prstDash val="solid"/>
              <a:round/>
              <a:headEnd/>
              <a:tailEnd/>
            </a:ln>
          </p:spPr>
          <p:txBody>
            <a:bodyPr/>
            <a:lstStyle/>
            <a:p>
              <a:endParaRPr lang="en-US"/>
            </a:p>
          </p:txBody>
        </p:sp>
        <p:sp>
          <p:nvSpPr>
            <p:cNvPr id="28971" name="Freeform 269"/>
            <p:cNvSpPr>
              <a:spLocks/>
            </p:cNvSpPr>
            <p:nvPr/>
          </p:nvSpPr>
          <p:spPr bwMode="auto">
            <a:xfrm>
              <a:off x="4400" y="2077"/>
              <a:ext cx="60" cy="56"/>
            </a:xfrm>
            <a:custGeom>
              <a:avLst/>
              <a:gdLst>
                <a:gd name="T0" fmla="*/ 30 w 60"/>
                <a:gd name="T1" fmla="*/ 0 h 110"/>
                <a:gd name="T2" fmla="*/ 60 w 60"/>
                <a:gd name="T3" fmla="*/ 1 h 110"/>
                <a:gd name="T4" fmla="*/ 30 w 60"/>
                <a:gd name="T5" fmla="*/ 1 h 110"/>
                <a:gd name="T6" fmla="*/ 0 w 60"/>
                <a:gd name="T7" fmla="*/ 1 h 110"/>
                <a:gd name="T8" fmla="*/ 30 w 60"/>
                <a:gd name="T9" fmla="*/ 0 h 110"/>
                <a:gd name="T10" fmla="*/ 0 60000 65536"/>
                <a:gd name="T11" fmla="*/ 0 60000 65536"/>
                <a:gd name="T12" fmla="*/ 0 60000 65536"/>
                <a:gd name="T13" fmla="*/ 0 60000 65536"/>
                <a:gd name="T14" fmla="*/ 0 60000 65536"/>
                <a:gd name="T15" fmla="*/ 0 w 60"/>
                <a:gd name="T16" fmla="*/ 0 h 110"/>
                <a:gd name="T17" fmla="*/ 60 w 60"/>
                <a:gd name="T18" fmla="*/ 110 h 110"/>
              </a:gdLst>
              <a:ahLst/>
              <a:cxnLst>
                <a:cxn ang="T10">
                  <a:pos x="T0" y="T1"/>
                </a:cxn>
                <a:cxn ang="T11">
                  <a:pos x="T2" y="T3"/>
                </a:cxn>
                <a:cxn ang="T12">
                  <a:pos x="T4" y="T5"/>
                </a:cxn>
                <a:cxn ang="T13">
                  <a:pos x="T6" y="T7"/>
                </a:cxn>
                <a:cxn ang="T14">
                  <a:pos x="T8" y="T9"/>
                </a:cxn>
              </a:cxnLst>
              <a:rect l="T15" t="T16" r="T17" b="T18"/>
              <a:pathLst>
                <a:path w="60" h="110">
                  <a:moveTo>
                    <a:pt x="30" y="0"/>
                  </a:moveTo>
                  <a:lnTo>
                    <a:pt x="60" y="54"/>
                  </a:lnTo>
                  <a:lnTo>
                    <a:pt x="30" y="110"/>
                  </a:lnTo>
                  <a:lnTo>
                    <a:pt x="0" y="54"/>
                  </a:lnTo>
                  <a:lnTo>
                    <a:pt x="30" y="0"/>
                  </a:lnTo>
                  <a:close/>
                </a:path>
              </a:pathLst>
            </a:custGeom>
            <a:noFill/>
            <a:ln w="39688">
              <a:solidFill>
                <a:srgbClr val="000000"/>
              </a:solidFill>
              <a:prstDash val="solid"/>
              <a:round/>
              <a:headEnd/>
              <a:tailEnd/>
            </a:ln>
          </p:spPr>
          <p:txBody>
            <a:bodyPr/>
            <a:lstStyle/>
            <a:p>
              <a:endParaRPr lang="en-US"/>
            </a:p>
          </p:txBody>
        </p:sp>
        <p:sp>
          <p:nvSpPr>
            <p:cNvPr id="28972" name="Freeform 270"/>
            <p:cNvSpPr>
              <a:spLocks/>
            </p:cNvSpPr>
            <p:nvPr/>
          </p:nvSpPr>
          <p:spPr bwMode="auto">
            <a:xfrm>
              <a:off x="4100" y="1837"/>
              <a:ext cx="60" cy="55"/>
            </a:xfrm>
            <a:custGeom>
              <a:avLst/>
              <a:gdLst>
                <a:gd name="T0" fmla="*/ 30 w 60"/>
                <a:gd name="T1" fmla="*/ 0 h 111"/>
                <a:gd name="T2" fmla="*/ 60 w 60"/>
                <a:gd name="T3" fmla="*/ 0 h 111"/>
                <a:gd name="T4" fmla="*/ 30 w 60"/>
                <a:gd name="T5" fmla="*/ 0 h 111"/>
                <a:gd name="T6" fmla="*/ 0 w 60"/>
                <a:gd name="T7" fmla="*/ 0 h 111"/>
                <a:gd name="T8" fmla="*/ 30 w 60"/>
                <a:gd name="T9" fmla="*/ 0 h 111"/>
                <a:gd name="T10" fmla="*/ 0 60000 65536"/>
                <a:gd name="T11" fmla="*/ 0 60000 65536"/>
                <a:gd name="T12" fmla="*/ 0 60000 65536"/>
                <a:gd name="T13" fmla="*/ 0 60000 65536"/>
                <a:gd name="T14" fmla="*/ 0 60000 65536"/>
                <a:gd name="T15" fmla="*/ 0 w 60"/>
                <a:gd name="T16" fmla="*/ 0 h 111"/>
                <a:gd name="T17" fmla="*/ 60 w 60"/>
                <a:gd name="T18" fmla="*/ 111 h 111"/>
              </a:gdLst>
              <a:ahLst/>
              <a:cxnLst>
                <a:cxn ang="T10">
                  <a:pos x="T0" y="T1"/>
                </a:cxn>
                <a:cxn ang="T11">
                  <a:pos x="T2" y="T3"/>
                </a:cxn>
                <a:cxn ang="T12">
                  <a:pos x="T4" y="T5"/>
                </a:cxn>
                <a:cxn ang="T13">
                  <a:pos x="T6" y="T7"/>
                </a:cxn>
                <a:cxn ang="T14">
                  <a:pos x="T8" y="T9"/>
                </a:cxn>
              </a:cxnLst>
              <a:rect l="T15" t="T16" r="T17" b="T18"/>
              <a:pathLst>
                <a:path w="60" h="111">
                  <a:moveTo>
                    <a:pt x="30" y="0"/>
                  </a:moveTo>
                  <a:lnTo>
                    <a:pt x="60" y="56"/>
                  </a:lnTo>
                  <a:lnTo>
                    <a:pt x="30" y="111"/>
                  </a:lnTo>
                  <a:lnTo>
                    <a:pt x="0" y="56"/>
                  </a:lnTo>
                  <a:lnTo>
                    <a:pt x="30" y="0"/>
                  </a:lnTo>
                  <a:close/>
                </a:path>
              </a:pathLst>
            </a:custGeom>
            <a:noFill/>
            <a:ln w="39688">
              <a:solidFill>
                <a:srgbClr val="000000"/>
              </a:solidFill>
              <a:prstDash val="solid"/>
              <a:round/>
              <a:headEnd/>
              <a:tailEnd/>
            </a:ln>
          </p:spPr>
          <p:txBody>
            <a:bodyPr/>
            <a:lstStyle/>
            <a:p>
              <a:endParaRPr lang="en-US"/>
            </a:p>
          </p:txBody>
        </p:sp>
        <p:sp>
          <p:nvSpPr>
            <p:cNvPr id="28973" name="Freeform 271"/>
            <p:cNvSpPr>
              <a:spLocks/>
            </p:cNvSpPr>
            <p:nvPr/>
          </p:nvSpPr>
          <p:spPr bwMode="auto">
            <a:xfrm>
              <a:off x="3920" y="1652"/>
              <a:ext cx="60" cy="56"/>
            </a:xfrm>
            <a:custGeom>
              <a:avLst/>
              <a:gdLst>
                <a:gd name="T0" fmla="*/ 30 w 60"/>
                <a:gd name="T1" fmla="*/ 0 h 111"/>
                <a:gd name="T2" fmla="*/ 60 w 60"/>
                <a:gd name="T3" fmla="*/ 1 h 111"/>
                <a:gd name="T4" fmla="*/ 30 w 60"/>
                <a:gd name="T5" fmla="*/ 1 h 111"/>
                <a:gd name="T6" fmla="*/ 0 w 60"/>
                <a:gd name="T7" fmla="*/ 1 h 111"/>
                <a:gd name="T8" fmla="*/ 30 w 60"/>
                <a:gd name="T9" fmla="*/ 0 h 111"/>
                <a:gd name="T10" fmla="*/ 0 60000 65536"/>
                <a:gd name="T11" fmla="*/ 0 60000 65536"/>
                <a:gd name="T12" fmla="*/ 0 60000 65536"/>
                <a:gd name="T13" fmla="*/ 0 60000 65536"/>
                <a:gd name="T14" fmla="*/ 0 60000 65536"/>
                <a:gd name="T15" fmla="*/ 0 w 60"/>
                <a:gd name="T16" fmla="*/ 0 h 111"/>
                <a:gd name="T17" fmla="*/ 60 w 60"/>
                <a:gd name="T18" fmla="*/ 111 h 111"/>
              </a:gdLst>
              <a:ahLst/>
              <a:cxnLst>
                <a:cxn ang="T10">
                  <a:pos x="T0" y="T1"/>
                </a:cxn>
                <a:cxn ang="T11">
                  <a:pos x="T2" y="T3"/>
                </a:cxn>
                <a:cxn ang="T12">
                  <a:pos x="T4" y="T5"/>
                </a:cxn>
                <a:cxn ang="T13">
                  <a:pos x="T6" y="T7"/>
                </a:cxn>
                <a:cxn ang="T14">
                  <a:pos x="T8" y="T9"/>
                </a:cxn>
              </a:cxnLst>
              <a:rect l="T15" t="T16" r="T17" b="T18"/>
              <a:pathLst>
                <a:path w="60" h="111">
                  <a:moveTo>
                    <a:pt x="30" y="0"/>
                  </a:moveTo>
                  <a:lnTo>
                    <a:pt x="60" y="57"/>
                  </a:lnTo>
                  <a:lnTo>
                    <a:pt x="30" y="111"/>
                  </a:lnTo>
                  <a:lnTo>
                    <a:pt x="0" y="57"/>
                  </a:lnTo>
                  <a:lnTo>
                    <a:pt x="30" y="0"/>
                  </a:lnTo>
                  <a:close/>
                </a:path>
              </a:pathLst>
            </a:custGeom>
            <a:noFill/>
            <a:ln w="39688">
              <a:solidFill>
                <a:srgbClr val="000000"/>
              </a:solidFill>
              <a:prstDash val="solid"/>
              <a:round/>
              <a:headEnd/>
              <a:tailEnd/>
            </a:ln>
          </p:spPr>
          <p:txBody>
            <a:bodyPr/>
            <a:lstStyle/>
            <a:p>
              <a:endParaRPr lang="en-US"/>
            </a:p>
          </p:txBody>
        </p:sp>
        <p:sp>
          <p:nvSpPr>
            <p:cNvPr id="28974" name="Freeform 272"/>
            <p:cNvSpPr>
              <a:spLocks/>
            </p:cNvSpPr>
            <p:nvPr/>
          </p:nvSpPr>
          <p:spPr bwMode="auto">
            <a:xfrm>
              <a:off x="3800" y="1496"/>
              <a:ext cx="60" cy="55"/>
            </a:xfrm>
            <a:custGeom>
              <a:avLst/>
              <a:gdLst>
                <a:gd name="T0" fmla="*/ 30 w 60"/>
                <a:gd name="T1" fmla="*/ 0 h 110"/>
                <a:gd name="T2" fmla="*/ 60 w 60"/>
                <a:gd name="T3" fmla="*/ 1 h 110"/>
                <a:gd name="T4" fmla="*/ 30 w 60"/>
                <a:gd name="T5" fmla="*/ 1 h 110"/>
                <a:gd name="T6" fmla="*/ 0 w 60"/>
                <a:gd name="T7" fmla="*/ 1 h 110"/>
                <a:gd name="T8" fmla="*/ 30 w 60"/>
                <a:gd name="T9" fmla="*/ 0 h 110"/>
                <a:gd name="T10" fmla="*/ 0 60000 65536"/>
                <a:gd name="T11" fmla="*/ 0 60000 65536"/>
                <a:gd name="T12" fmla="*/ 0 60000 65536"/>
                <a:gd name="T13" fmla="*/ 0 60000 65536"/>
                <a:gd name="T14" fmla="*/ 0 60000 65536"/>
                <a:gd name="T15" fmla="*/ 0 w 60"/>
                <a:gd name="T16" fmla="*/ 0 h 110"/>
                <a:gd name="T17" fmla="*/ 60 w 60"/>
                <a:gd name="T18" fmla="*/ 110 h 110"/>
              </a:gdLst>
              <a:ahLst/>
              <a:cxnLst>
                <a:cxn ang="T10">
                  <a:pos x="T0" y="T1"/>
                </a:cxn>
                <a:cxn ang="T11">
                  <a:pos x="T2" y="T3"/>
                </a:cxn>
                <a:cxn ang="T12">
                  <a:pos x="T4" y="T5"/>
                </a:cxn>
                <a:cxn ang="T13">
                  <a:pos x="T6" y="T7"/>
                </a:cxn>
                <a:cxn ang="T14">
                  <a:pos x="T8" y="T9"/>
                </a:cxn>
              </a:cxnLst>
              <a:rect l="T15" t="T16" r="T17" b="T18"/>
              <a:pathLst>
                <a:path w="60" h="110">
                  <a:moveTo>
                    <a:pt x="30" y="0"/>
                  </a:moveTo>
                  <a:lnTo>
                    <a:pt x="60" y="54"/>
                  </a:lnTo>
                  <a:lnTo>
                    <a:pt x="30" y="110"/>
                  </a:lnTo>
                  <a:lnTo>
                    <a:pt x="0" y="54"/>
                  </a:lnTo>
                  <a:lnTo>
                    <a:pt x="30" y="0"/>
                  </a:lnTo>
                  <a:close/>
                </a:path>
              </a:pathLst>
            </a:custGeom>
            <a:noFill/>
            <a:ln w="39688">
              <a:solidFill>
                <a:srgbClr val="000000"/>
              </a:solidFill>
              <a:prstDash val="solid"/>
              <a:round/>
              <a:headEnd/>
              <a:tailEnd/>
            </a:ln>
          </p:spPr>
          <p:txBody>
            <a:bodyPr/>
            <a:lstStyle/>
            <a:p>
              <a:endParaRPr lang="en-US"/>
            </a:p>
          </p:txBody>
        </p:sp>
        <p:sp>
          <p:nvSpPr>
            <p:cNvPr id="28975" name="Rectangle 273"/>
            <p:cNvSpPr>
              <a:spLocks noChangeArrowheads="1"/>
            </p:cNvSpPr>
            <p:nvPr/>
          </p:nvSpPr>
          <p:spPr bwMode="auto">
            <a:xfrm>
              <a:off x="3249" y="2870"/>
              <a:ext cx="113" cy="224"/>
            </a:xfrm>
            <a:prstGeom prst="rect">
              <a:avLst/>
            </a:prstGeom>
            <a:noFill/>
            <a:ln w="9525">
              <a:noFill/>
              <a:miter lim="800000"/>
              <a:headEnd/>
              <a:tailEnd/>
            </a:ln>
          </p:spPr>
          <p:txBody>
            <a:bodyPr/>
            <a:lstStyle/>
            <a:p>
              <a:endParaRPr lang="en-US"/>
            </a:p>
          </p:txBody>
        </p:sp>
        <p:sp>
          <p:nvSpPr>
            <p:cNvPr id="28976" name="Rectangle 274"/>
            <p:cNvSpPr>
              <a:spLocks noChangeArrowheads="1"/>
            </p:cNvSpPr>
            <p:nvPr/>
          </p:nvSpPr>
          <p:spPr bwMode="auto">
            <a:xfrm>
              <a:off x="3306" y="2877"/>
              <a:ext cx="102" cy="221"/>
            </a:xfrm>
            <a:prstGeom prst="rect">
              <a:avLst/>
            </a:prstGeom>
            <a:noFill/>
            <a:ln w="9525">
              <a:noFill/>
              <a:miter lim="800000"/>
              <a:headEnd/>
              <a:tailEnd/>
            </a:ln>
          </p:spPr>
          <p:txBody>
            <a:bodyPr wrap="none" lIns="0" tIns="0" rIns="0" bIns="0">
              <a:spAutoFit/>
            </a:bodyPr>
            <a:lstStyle/>
            <a:p>
              <a:pPr algn="ctr"/>
              <a:r>
                <a:rPr lang="fr-FR" sz="2300" b="1">
                  <a:solidFill>
                    <a:srgbClr val="000000"/>
                  </a:solidFill>
                  <a:latin typeface="Arial" charset="0"/>
                </a:rPr>
                <a:t>0</a:t>
              </a:r>
              <a:endParaRPr lang="fr-FR"/>
            </a:p>
          </p:txBody>
        </p:sp>
        <p:sp>
          <p:nvSpPr>
            <p:cNvPr id="28977" name="Rectangle 275"/>
            <p:cNvSpPr>
              <a:spLocks noChangeArrowheads="1"/>
            </p:cNvSpPr>
            <p:nvPr/>
          </p:nvSpPr>
          <p:spPr bwMode="auto">
            <a:xfrm>
              <a:off x="3249" y="2640"/>
              <a:ext cx="113" cy="224"/>
            </a:xfrm>
            <a:prstGeom prst="rect">
              <a:avLst/>
            </a:prstGeom>
            <a:noFill/>
            <a:ln w="9525">
              <a:noFill/>
              <a:miter lim="800000"/>
              <a:headEnd/>
              <a:tailEnd/>
            </a:ln>
          </p:spPr>
          <p:txBody>
            <a:bodyPr/>
            <a:lstStyle/>
            <a:p>
              <a:endParaRPr lang="en-US"/>
            </a:p>
          </p:txBody>
        </p:sp>
        <p:sp>
          <p:nvSpPr>
            <p:cNvPr id="28978" name="Rectangle 276"/>
            <p:cNvSpPr>
              <a:spLocks noChangeArrowheads="1"/>
            </p:cNvSpPr>
            <p:nvPr/>
          </p:nvSpPr>
          <p:spPr bwMode="auto">
            <a:xfrm>
              <a:off x="3306" y="2647"/>
              <a:ext cx="102" cy="221"/>
            </a:xfrm>
            <a:prstGeom prst="rect">
              <a:avLst/>
            </a:prstGeom>
            <a:noFill/>
            <a:ln w="9525">
              <a:noFill/>
              <a:miter lim="800000"/>
              <a:headEnd/>
              <a:tailEnd/>
            </a:ln>
          </p:spPr>
          <p:txBody>
            <a:bodyPr wrap="none" lIns="0" tIns="0" rIns="0" bIns="0">
              <a:spAutoFit/>
            </a:bodyPr>
            <a:lstStyle/>
            <a:p>
              <a:pPr algn="ctr"/>
              <a:r>
                <a:rPr lang="fr-FR" sz="2300" b="1">
                  <a:solidFill>
                    <a:srgbClr val="000000"/>
                  </a:solidFill>
                  <a:latin typeface="Arial" charset="0"/>
                </a:rPr>
                <a:t>2</a:t>
              </a:r>
              <a:endParaRPr lang="fr-FR"/>
            </a:p>
          </p:txBody>
        </p:sp>
        <p:sp>
          <p:nvSpPr>
            <p:cNvPr id="28979" name="Rectangle 277"/>
            <p:cNvSpPr>
              <a:spLocks noChangeArrowheads="1"/>
            </p:cNvSpPr>
            <p:nvPr/>
          </p:nvSpPr>
          <p:spPr bwMode="auto">
            <a:xfrm>
              <a:off x="3249" y="2400"/>
              <a:ext cx="113" cy="224"/>
            </a:xfrm>
            <a:prstGeom prst="rect">
              <a:avLst/>
            </a:prstGeom>
            <a:noFill/>
            <a:ln w="9525">
              <a:noFill/>
              <a:miter lim="800000"/>
              <a:headEnd/>
              <a:tailEnd/>
            </a:ln>
          </p:spPr>
          <p:txBody>
            <a:bodyPr/>
            <a:lstStyle/>
            <a:p>
              <a:endParaRPr lang="en-US"/>
            </a:p>
          </p:txBody>
        </p:sp>
        <p:sp>
          <p:nvSpPr>
            <p:cNvPr id="28980" name="Rectangle 278"/>
            <p:cNvSpPr>
              <a:spLocks noChangeArrowheads="1"/>
            </p:cNvSpPr>
            <p:nvPr/>
          </p:nvSpPr>
          <p:spPr bwMode="auto">
            <a:xfrm>
              <a:off x="3306" y="2406"/>
              <a:ext cx="102" cy="221"/>
            </a:xfrm>
            <a:prstGeom prst="rect">
              <a:avLst/>
            </a:prstGeom>
            <a:noFill/>
            <a:ln w="9525">
              <a:noFill/>
              <a:miter lim="800000"/>
              <a:headEnd/>
              <a:tailEnd/>
            </a:ln>
          </p:spPr>
          <p:txBody>
            <a:bodyPr wrap="none" lIns="0" tIns="0" rIns="0" bIns="0">
              <a:spAutoFit/>
            </a:bodyPr>
            <a:lstStyle/>
            <a:p>
              <a:pPr algn="ctr"/>
              <a:r>
                <a:rPr lang="fr-FR" sz="2300" b="1">
                  <a:solidFill>
                    <a:srgbClr val="000000"/>
                  </a:solidFill>
                  <a:latin typeface="Arial" charset="0"/>
                </a:rPr>
                <a:t>4</a:t>
              </a:r>
              <a:endParaRPr lang="fr-FR"/>
            </a:p>
          </p:txBody>
        </p:sp>
        <p:sp>
          <p:nvSpPr>
            <p:cNvPr id="28981" name="Rectangle 279"/>
            <p:cNvSpPr>
              <a:spLocks noChangeArrowheads="1"/>
            </p:cNvSpPr>
            <p:nvPr/>
          </p:nvSpPr>
          <p:spPr bwMode="auto">
            <a:xfrm>
              <a:off x="3249" y="2170"/>
              <a:ext cx="113" cy="224"/>
            </a:xfrm>
            <a:prstGeom prst="rect">
              <a:avLst/>
            </a:prstGeom>
            <a:noFill/>
            <a:ln w="9525">
              <a:noFill/>
              <a:miter lim="800000"/>
              <a:headEnd/>
              <a:tailEnd/>
            </a:ln>
          </p:spPr>
          <p:txBody>
            <a:bodyPr/>
            <a:lstStyle/>
            <a:p>
              <a:endParaRPr lang="en-US"/>
            </a:p>
          </p:txBody>
        </p:sp>
        <p:sp>
          <p:nvSpPr>
            <p:cNvPr id="28982" name="Rectangle 280"/>
            <p:cNvSpPr>
              <a:spLocks noChangeArrowheads="1"/>
            </p:cNvSpPr>
            <p:nvPr/>
          </p:nvSpPr>
          <p:spPr bwMode="auto">
            <a:xfrm>
              <a:off x="3306" y="2176"/>
              <a:ext cx="102" cy="221"/>
            </a:xfrm>
            <a:prstGeom prst="rect">
              <a:avLst/>
            </a:prstGeom>
            <a:noFill/>
            <a:ln w="9525">
              <a:noFill/>
              <a:miter lim="800000"/>
              <a:headEnd/>
              <a:tailEnd/>
            </a:ln>
          </p:spPr>
          <p:txBody>
            <a:bodyPr wrap="none" lIns="0" tIns="0" rIns="0" bIns="0">
              <a:spAutoFit/>
            </a:bodyPr>
            <a:lstStyle/>
            <a:p>
              <a:pPr algn="ctr"/>
              <a:r>
                <a:rPr lang="fr-FR" sz="2300" b="1">
                  <a:solidFill>
                    <a:srgbClr val="000000"/>
                  </a:solidFill>
                  <a:latin typeface="Arial" charset="0"/>
                </a:rPr>
                <a:t>6</a:t>
              </a:r>
              <a:endParaRPr lang="fr-FR"/>
            </a:p>
          </p:txBody>
        </p:sp>
        <p:sp>
          <p:nvSpPr>
            <p:cNvPr id="28983" name="Rectangle 281"/>
            <p:cNvSpPr>
              <a:spLocks noChangeArrowheads="1"/>
            </p:cNvSpPr>
            <p:nvPr/>
          </p:nvSpPr>
          <p:spPr bwMode="auto">
            <a:xfrm>
              <a:off x="3249" y="1939"/>
              <a:ext cx="113" cy="224"/>
            </a:xfrm>
            <a:prstGeom prst="rect">
              <a:avLst/>
            </a:prstGeom>
            <a:noFill/>
            <a:ln w="9525">
              <a:noFill/>
              <a:miter lim="800000"/>
              <a:headEnd/>
              <a:tailEnd/>
            </a:ln>
          </p:spPr>
          <p:txBody>
            <a:bodyPr/>
            <a:lstStyle/>
            <a:p>
              <a:endParaRPr lang="en-US"/>
            </a:p>
          </p:txBody>
        </p:sp>
        <p:sp>
          <p:nvSpPr>
            <p:cNvPr id="28984" name="Rectangle 282"/>
            <p:cNvSpPr>
              <a:spLocks noChangeArrowheads="1"/>
            </p:cNvSpPr>
            <p:nvPr/>
          </p:nvSpPr>
          <p:spPr bwMode="auto">
            <a:xfrm>
              <a:off x="3306" y="1945"/>
              <a:ext cx="102" cy="221"/>
            </a:xfrm>
            <a:prstGeom prst="rect">
              <a:avLst/>
            </a:prstGeom>
            <a:noFill/>
            <a:ln w="9525">
              <a:noFill/>
              <a:miter lim="800000"/>
              <a:headEnd/>
              <a:tailEnd/>
            </a:ln>
          </p:spPr>
          <p:txBody>
            <a:bodyPr wrap="none" lIns="0" tIns="0" rIns="0" bIns="0">
              <a:spAutoFit/>
            </a:bodyPr>
            <a:lstStyle/>
            <a:p>
              <a:pPr algn="ctr"/>
              <a:r>
                <a:rPr lang="fr-FR" sz="2300" b="1">
                  <a:solidFill>
                    <a:srgbClr val="000000"/>
                  </a:solidFill>
                  <a:latin typeface="Arial" charset="0"/>
                </a:rPr>
                <a:t>8</a:t>
              </a:r>
              <a:endParaRPr lang="fr-FR"/>
            </a:p>
          </p:txBody>
        </p:sp>
        <p:sp>
          <p:nvSpPr>
            <p:cNvPr id="28985" name="Rectangle 283"/>
            <p:cNvSpPr>
              <a:spLocks noChangeArrowheads="1"/>
            </p:cNvSpPr>
            <p:nvPr/>
          </p:nvSpPr>
          <p:spPr bwMode="auto">
            <a:xfrm>
              <a:off x="3169" y="1708"/>
              <a:ext cx="226" cy="224"/>
            </a:xfrm>
            <a:prstGeom prst="rect">
              <a:avLst/>
            </a:prstGeom>
            <a:noFill/>
            <a:ln w="9525">
              <a:noFill/>
              <a:miter lim="800000"/>
              <a:headEnd/>
              <a:tailEnd/>
            </a:ln>
          </p:spPr>
          <p:txBody>
            <a:bodyPr/>
            <a:lstStyle/>
            <a:p>
              <a:endParaRPr lang="en-US"/>
            </a:p>
          </p:txBody>
        </p:sp>
        <p:sp>
          <p:nvSpPr>
            <p:cNvPr id="28986" name="Rectangle 284"/>
            <p:cNvSpPr>
              <a:spLocks noChangeArrowheads="1"/>
            </p:cNvSpPr>
            <p:nvPr/>
          </p:nvSpPr>
          <p:spPr bwMode="auto">
            <a:xfrm>
              <a:off x="3232" y="1714"/>
              <a:ext cx="204" cy="221"/>
            </a:xfrm>
            <a:prstGeom prst="rect">
              <a:avLst/>
            </a:prstGeom>
            <a:noFill/>
            <a:ln w="9525">
              <a:noFill/>
              <a:miter lim="800000"/>
              <a:headEnd/>
              <a:tailEnd/>
            </a:ln>
          </p:spPr>
          <p:txBody>
            <a:bodyPr wrap="none" lIns="0" tIns="0" rIns="0" bIns="0">
              <a:spAutoFit/>
            </a:bodyPr>
            <a:lstStyle/>
            <a:p>
              <a:pPr algn="ctr"/>
              <a:r>
                <a:rPr lang="fr-FR" sz="2300" b="1">
                  <a:solidFill>
                    <a:srgbClr val="000000"/>
                  </a:solidFill>
                  <a:latin typeface="Arial" charset="0"/>
                </a:rPr>
                <a:t>10</a:t>
              </a:r>
              <a:endParaRPr lang="fr-FR"/>
            </a:p>
          </p:txBody>
        </p:sp>
        <p:sp>
          <p:nvSpPr>
            <p:cNvPr id="28987" name="Rectangle 285"/>
            <p:cNvSpPr>
              <a:spLocks noChangeArrowheads="1"/>
            </p:cNvSpPr>
            <p:nvPr/>
          </p:nvSpPr>
          <p:spPr bwMode="auto">
            <a:xfrm>
              <a:off x="3169" y="1468"/>
              <a:ext cx="226" cy="224"/>
            </a:xfrm>
            <a:prstGeom prst="rect">
              <a:avLst/>
            </a:prstGeom>
            <a:noFill/>
            <a:ln w="9525">
              <a:noFill/>
              <a:miter lim="800000"/>
              <a:headEnd/>
              <a:tailEnd/>
            </a:ln>
          </p:spPr>
          <p:txBody>
            <a:bodyPr/>
            <a:lstStyle/>
            <a:p>
              <a:endParaRPr lang="en-US"/>
            </a:p>
          </p:txBody>
        </p:sp>
        <p:sp>
          <p:nvSpPr>
            <p:cNvPr id="28988" name="Rectangle 286"/>
            <p:cNvSpPr>
              <a:spLocks noChangeArrowheads="1"/>
            </p:cNvSpPr>
            <p:nvPr/>
          </p:nvSpPr>
          <p:spPr bwMode="auto">
            <a:xfrm>
              <a:off x="3232" y="1474"/>
              <a:ext cx="204" cy="221"/>
            </a:xfrm>
            <a:prstGeom prst="rect">
              <a:avLst/>
            </a:prstGeom>
            <a:noFill/>
            <a:ln w="9525">
              <a:noFill/>
              <a:miter lim="800000"/>
              <a:headEnd/>
              <a:tailEnd/>
            </a:ln>
          </p:spPr>
          <p:txBody>
            <a:bodyPr wrap="none" lIns="0" tIns="0" rIns="0" bIns="0">
              <a:spAutoFit/>
            </a:bodyPr>
            <a:lstStyle/>
            <a:p>
              <a:pPr algn="ctr"/>
              <a:r>
                <a:rPr lang="fr-FR" sz="2300" b="1">
                  <a:solidFill>
                    <a:srgbClr val="000000"/>
                  </a:solidFill>
                  <a:latin typeface="Arial" charset="0"/>
                </a:rPr>
                <a:t>12</a:t>
              </a:r>
              <a:endParaRPr lang="fr-FR"/>
            </a:p>
          </p:txBody>
        </p:sp>
        <p:sp>
          <p:nvSpPr>
            <p:cNvPr id="28989" name="Rectangle 287"/>
            <p:cNvSpPr>
              <a:spLocks noChangeArrowheads="1"/>
            </p:cNvSpPr>
            <p:nvPr/>
          </p:nvSpPr>
          <p:spPr bwMode="auto">
            <a:xfrm>
              <a:off x="3169" y="1237"/>
              <a:ext cx="226" cy="224"/>
            </a:xfrm>
            <a:prstGeom prst="rect">
              <a:avLst/>
            </a:prstGeom>
            <a:noFill/>
            <a:ln w="9525">
              <a:noFill/>
              <a:miter lim="800000"/>
              <a:headEnd/>
              <a:tailEnd/>
            </a:ln>
          </p:spPr>
          <p:txBody>
            <a:bodyPr/>
            <a:lstStyle/>
            <a:p>
              <a:endParaRPr lang="en-US"/>
            </a:p>
          </p:txBody>
        </p:sp>
        <p:sp>
          <p:nvSpPr>
            <p:cNvPr id="28990" name="Rectangle 288"/>
            <p:cNvSpPr>
              <a:spLocks noChangeArrowheads="1"/>
            </p:cNvSpPr>
            <p:nvPr/>
          </p:nvSpPr>
          <p:spPr bwMode="auto">
            <a:xfrm>
              <a:off x="3232" y="1243"/>
              <a:ext cx="204" cy="221"/>
            </a:xfrm>
            <a:prstGeom prst="rect">
              <a:avLst/>
            </a:prstGeom>
            <a:noFill/>
            <a:ln w="9525">
              <a:noFill/>
              <a:miter lim="800000"/>
              <a:headEnd/>
              <a:tailEnd/>
            </a:ln>
          </p:spPr>
          <p:txBody>
            <a:bodyPr wrap="none" lIns="0" tIns="0" rIns="0" bIns="0">
              <a:spAutoFit/>
            </a:bodyPr>
            <a:lstStyle/>
            <a:p>
              <a:pPr algn="ctr"/>
              <a:r>
                <a:rPr lang="fr-FR" sz="2300" b="1">
                  <a:solidFill>
                    <a:srgbClr val="000000"/>
                  </a:solidFill>
                  <a:latin typeface="Arial" charset="0"/>
                </a:rPr>
                <a:t>14</a:t>
              </a:r>
              <a:endParaRPr lang="fr-FR"/>
            </a:p>
          </p:txBody>
        </p:sp>
        <p:sp>
          <p:nvSpPr>
            <p:cNvPr id="28991" name="Rectangle 289"/>
            <p:cNvSpPr>
              <a:spLocks noChangeArrowheads="1"/>
            </p:cNvSpPr>
            <p:nvPr/>
          </p:nvSpPr>
          <p:spPr bwMode="auto">
            <a:xfrm>
              <a:off x="3169" y="1007"/>
              <a:ext cx="226" cy="224"/>
            </a:xfrm>
            <a:prstGeom prst="rect">
              <a:avLst/>
            </a:prstGeom>
            <a:noFill/>
            <a:ln w="9525">
              <a:noFill/>
              <a:miter lim="800000"/>
              <a:headEnd/>
              <a:tailEnd/>
            </a:ln>
          </p:spPr>
          <p:txBody>
            <a:bodyPr/>
            <a:lstStyle/>
            <a:p>
              <a:endParaRPr lang="en-US"/>
            </a:p>
          </p:txBody>
        </p:sp>
        <p:sp>
          <p:nvSpPr>
            <p:cNvPr id="28992" name="Rectangle 290"/>
            <p:cNvSpPr>
              <a:spLocks noChangeArrowheads="1"/>
            </p:cNvSpPr>
            <p:nvPr/>
          </p:nvSpPr>
          <p:spPr bwMode="auto">
            <a:xfrm>
              <a:off x="3232" y="1013"/>
              <a:ext cx="204" cy="221"/>
            </a:xfrm>
            <a:prstGeom prst="rect">
              <a:avLst/>
            </a:prstGeom>
            <a:noFill/>
            <a:ln w="9525">
              <a:noFill/>
              <a:miter lim="800000"/>
              <a:headEnd/>
              <a:tailEnd/>
            </a:ln>
          </p:spPr>
          <p:txBody>
            <a:bodyPr wrap="none" lIns="0" tIns="0" rIns="0" bIns="0">
              <a:spAutoFit/>
            </a:bodyPr>
            <a:lstStyle/>
            <a:p>
              <a:pPr algn="ctr"/>
              <a:r>
                <a:rPr lang="fr-FR" sz="2300" b="1">
                  <a:solidFill>
                    <a:srgbClr val="000000"/>
                  </a:solidFill>
                  <a:latin typeface="Arial" charset="0"/>
                </a:rPr>
                <a:t>16</a:t>
              </a:r>
              <a:endParaRPr lang="fr-FR"/>
            </a:p>
          </p:txBody>
        </p:sp>
        <p:sp>
          <p:nvSpPr>
            <p:cNvPr id="28993" name="Rectangle 291"/>
            <p:cNvSpPr>
              <a:spLocks noChangeArrowheads="1"/>
            </p:cNvSpPr>
            <p:nvPr/>
          </p:nvSpPr>
          <p:spPr bwMode="auto">
            <a:xfrm>
              <a:off x="3169" y="766"/>
              <a:ext cx="226" cy="224"/>
            </a:xfrm>
            <a:prstGeom prst="rect">
              <a:avLst/>
            </a:prstGeom>
            <a:noFill/>
            <a:ln w="9525">
              <a:noFill/>
              <a:miter lim="800000"/>
              <a:headEnd/>
              <a:tailEnd/>
            </a:ln>
          </p:spPr>
          <p:txBody>
            <a:bodyPr/>
            <a:lstStyle/>
            <a:p>
              <a:endParaRPr lang="en-US"/>
            </a:p>
          </p:txBody>
        </p:sp>
        <p:sp>
          <p:nvSpPr>
            <p:cNvPr id="28994" name="Rectangle 292"/>
            <p:cNvSpPr>
              <a:spLocks noChangeArrowheads="1"/>
            </p:cNvSpPr>
            <p:nvPr/>
          </p:nvSpPr>
          <p:spPr bwMode="auto">
            <a:xfrm>
              <a:off x="3232" y="773"/>
              <a:ext cx="204" cy="221"/>
            </a:xfrm>
            <a:prstGeom prst="rect">
              <a:avLst/>
            </a:prstGeom>
            <a:noFill/>
            <a:ln w="9525">
              <a:noFill/>
              <a:miter lim="800000"/>
              <a:headEnd/>
              <a:tailEnd/>
            </a:ln>
          </p:spPr>
          <p:txBody>
            <a:bodyPr wrap="none" lIns="0" tIns="0" rIns="0" bIns="0">
              <a:spAutoFit/>
            </a:bodyPr>
            <a:lstStyle/>
            <a:p>
              <a:pPr algn="ctr"/>
              <a:r>
                <a:rPr lang="fr-FR" sz="2300" b="1">
                  <a:solidFill>
                    <a:srgbClr val="000000"/>
                  </a:solidFill>
                  <a:latin typeface="Arial" charset="0"/>
                </a:rPr>
                <a:t>18</a:t>
              </a:r>
              <a:endParaRPr lang="fr-FR"/>
            </a:p>
          </p:txBody>
        </p:sp>
        <p:sp>
          <p:nvSpPr>
            <p:cNvPr id="28995" name="Rectangle 293"/>
            <p:cNvSpPr>
              <a:spLocks noChangeArrowheads="1"/>
            </p:cNvSpPr>
            <p:nvPr/>
          </p:nvSpPr>
          <p:spPr bwMode="auto">
            <a:xfrm>
              <a:off x="3169" y="536"/>
              <a:ext cx="226" cy="224"/>
            </a:xfrm>
            <a:prstGeom prst="rect">
              <a:avLst/>
            </a:prstGeom>
            <a:noFill/>
            <a:ln w="9525">
              <a:noFill/>
              <a:miter lim="800000"/>
              <a:headEnd/>
              <a:tailEnd/>
            </a:ln>
          </p:spPr>
          <p:txBody>
            <a:bodyPr/>
            <a:lstStyle/>
            <a:p>
              <a:endParaRPr lang="en-US"/>
            </a:p>
          </p:txBody>
        </p:sp>
        <p:sp>
          <p:nvSpPr>
            <p:cNvPr id="28996" name="Rectangle 294"/>
            <p:cNvSpPr>
              <a:spLocks noChangeArrowheads="1"/>
            </p:cNvSpPr>
            <p:nvPr/>
          </p:nvSpPr>
          <p:spPr bwMode="auto">
            <a:xfrm>
              <a:off x="3232" y="543"/>
              <a:ext cx="204" cy="221"/>
            </a:xfrm>
            <a:prstGeom prst="rect">
              <a:avLst/>
            </a:prstGeom>
            <a:noFill/>
            <a:ln w="9525">
              <a:noFill/>
              <a:miter lim="800000"/>
              <a:headEnd/>
              <a:tailEnd/>
            </a:ln>
          </p:spPr>
          <p:txBody>
            <a:bodyPr wrap="none" lIns="0" tIns="0" rIns="0" bIns="0">
              <a:spAutoFit/>
            </a:bodyPr>
            <a:lstStyle/>
            <a:p>
              <a:pPr algn="ctr"/>
              <a:r>
                <a:rPr lang="fr-FR" sz="2300" b="1">
                  <a:solidFill>
                    <a:srgbClr val="000000"/>
                  </a:solidFill>
                  <a:latin typeface="Arial" charset="0"/>
                </a:rPr>
                <a:t>20</a:t>
              </a:r>
              <a:endParaRPr lang="fr-FR"/>
            </a:p>
          </p:txBody>
        </p:sp>
        <p:sp>
          <p:nvSpPr>
            <p:cNvPr id="28997" name="Rectangle 295"/>
            <p:cNvSpPr>
              <a:spLocks noChangeArrowheads="1"/>
            </p:cNvSpPr>
            <p:nvPr/>
          </p:nvSpPr>
          <p:spPr bwMode="auto">
            <a:xfrm>
              <a:off x="3490" y="3040"/>
              <a:ext cx="113" cy="224"/>
            </a:xfrm>
            <a:prstGeom prst="rect">
              <a:avLst/>
            </a:prstGeom>
            <a:noFill/>
            <a:ln w="9525">
              <a:noFill/>
              <a:miter lim="800000"/>
              <a:headEnd/>
              <a:tailEnd/>
            </a:ln>
          </p:spPr>
          <p:txBody>
            <a:bodyPr/>
            <a:lstStyle/>
            <a:p>
              <a:endParaRPr lang="en-US"/>
            </a:p>
          </p:txBody>
        </p:sp>
        <p:sp>
          <p:nvSpPr>
            <p:cNvPr id="28998" name="Rectangle 296"/>
            <p:cNvSpPr>
              <a:spLocks noChangeArrowheads="1"/>
            </p:cNvSpPr>
            <p:nvPr/>
          </p:nvSpPr>
          <p:spPr bwMode="auto">
            <a:xfrm>
              <a:off x="3547" y="3047"/>
              <a:ext cx="102" cy="221"/>
            </a:xfrm>
            <a:prstGeom prst="rect">
              <a:avLst/>
            </a:prstGeom>
            <a:noFill/>
            <a:ln w="9525">
              <a:noFill/>
              <a:miter lim="800000"/>
              <a:headEnd/>
              <a:tailEnd/>
            </a:ln>
          </p:spPr>
          <p:txBody>
            <a:bodyPr wrap="none" lIns="0" tIns="0" rIns="0" bIns="0">
              <a:spAutoFit/>
            </a:bodyPr>
            <a:lstStyle/>
            <a:p>
              <a:pPr algn="ctr"/>
              <a:r>
                <a:rPr lang="fr-FR" sz="2300" b="1">
                  <a:solidFill>
                    <a:srgbClr val="000000"/>
                  </a:solidFill>
                  <a:latin typeface="Arial" charset="0"/>
                </a:rPr>
                <a:t>0</a:t>
              </a:r>
              <a:endParaRPr lang="fr-FR"/>
            </a:p>
          </p:txBody>
        </p:sp>
        <p:sp>
          <p:nvSpPr>
            <p:cNvPr id="28999" name="Rectangle 297"/>
            <p:cNvSpPr>
              <a:spLocks noChangeArrowheads="1"/>
            </p:cNvSpPr>
            <p:nvPr/>
          </p:nvSpPr>
          <p:spPr bwMode="auto">
            <a:xfrm>
              <a:off x="4050" y="3040"/>
              <a:ext cx="227" cy="224"/>
            </a:xfrm>
            <a:prstGeom prst="rect">
              <a:avLst/>
            </a:prstGeom>
            <a:noFill/>
            <a:ln w="9525">
              <a:noFill/>
              <a:miter lim="800000"/>
              <a:headEnd/>
              <a:tailEnd/>
            </a:ln>
          </p:spPr>
          <p:txBody>
            <a:bodyPr/>
            <a:lstStyle/>
            <a:p>
              <a:endParaRPr lang="en-US"/>
            </a:p>
          </p:txBody>
        </p:sp>
        <p:sp>
          <p:nvSpPr>
            <p:cNvPr id="29000" name="Rectangle 298"/>
            <p:cNvSpPr>
              <a:spLocks noChangeArrowheads="1"/>
            </p:cNvSpPr>
            <p:nvPr/>
          </p:nvSpPr>
          <p:spPr bwMode="auto">
            <a:xfrm>
              <a:off x="4113" y="3047"/>
              <a:ext cx="204" cy="221"/>
            </a:xfrm>
            <a:prstGeom prst="rect">
              <a:avLst/>
            </a:prstGeom>
            <a:noFill/>
            <a:ln w="9525">
              <a:noFill/>
              <a:miter lim="800000"/>
              <a:headEnd/>
              <a:tailEnd/>
            </a:ln>
          </p:spPr>
          <p:txBody>
            <a:bodyPr wrap="none" lIns="0" tIns="0" rIns="0" bIns="0">
              <a:spAutoFit/>
            </a:bodyPr>
            <a:lstStyle/>
            <a:p>
              <a:pPr algn="ctr"/>
              <a:r>
                <a:rPr lang="fr-FR" sz="2300" b="1">
                  <a:solidFill>
                    <a:srgbClr val="000000"/>
                  </a:solidFill>
                  <a:latin typeface="Arial" charset="0"/>
                </a:rPr>
                <a:t>10</a:t>
              </a:r>
              <a:endParaRPr lang="fr-FR"/>
            </a:p>
          </p:txBody>
        </p:sp>
        <p:sp>
          <p:nvSpPr>
            <p:cNvPr id="29001" name="Rectangle 299"/>
            <p:cNvSpPr>
              <a:spLocks noChangeArrowheads="1"/>
            </p:cNvSpPr>
            <p:nvPr/>
          </p:nvSpPr>
          <p:spPr bwMode="auto">
            <a:xfrm>
              <a:off x="4650" y="3040"/>
              <a:ext cx="226" cy="224"/>
            </a:xfrm>
            <a:prstGeom prst="rect">
              <a:avLst/>
            </a:prstGeom>
            <a:noFill/>
            <a:ln w="9525">
              <a:noFill/>
              <a:miter lim="800000"/>
              <a:headEnd/>
              <a:tailEnd/>
            </a:ln>
          </p:spPr>
          <p:txBody>
            <a:bodyPr/>
            <a:lstStyle/>
            <a:p>
              <a:endParaRPr lang="en-US"/>
            </a:p>
          </p:txBody>
        </p:sp>
        <p:sp>
          <p:nvSpPr>
            <p:cNvPr id="29002" name="Rectangle 300"/>
            <p:cNvSpPr>
              <a:spLocks noChangeArrowheads="1"/>
            </p:cNvSpPr>
            <p:nvPr/>
          </p:nvSpPr>
          <p:spPr bwMode="auto">
            <a:xfrm>
              <a:off x="4713" y="3047"/>
              <a:ext cx="204" cy="221"/>
            </a:xfrm>
            <a:prstGeom prst="rect">
              <a:avLst/>
            </a:prstGeom>
            <a:noFill/>
            <a:ln w="9525">
              <a:noFill/>
              <a:miter lim="800000"/>
              <a:headEnd/>
              <a:tailEnd/>
            </a:ln>
          </p:spPr>
          <p:txBody>
            <a:bodyPr wrap="none" lIns="0" tIns="0" rIns="0" bIns="0">
              <a:spAutoFit/>
            </a:bodyPr>
            <a:lstStyle/>
            <a:p>
              <a:pPr algn="ctr"/>
              <a:r>
                <a:rPr lang="fr-FR" sz="2300" b="1">
                  <a:solidFill>
                    <a:srgbClr val="000000"/>
                  </a:solidFill>
                  <a:latin typeface="Arial" charset="0"/>
                </a:rPr>
                <a:t>20</a:t>
              </a:r>
              <a:endParaRPr lang="fr-FR"/>
            </a:p>
          </p:txBody>
        </p:sp>
        <p:sp>
          <p:nvSpPr>
            <p:cNvPr id="29003" name="Rectangle 301"/>
            <p:cNvSpPr>
              <a:spLocks noChangeArrowheads="1"/>
            </p:cNvSpPr>
            <p:nvPr/>
          </p:nvSpPr>
          <p:spPr bwMode="auto">
            <a:xfrm>
              <a:off x="5251" y="3040"/>
              <a:ext cx="226" cy="224"/>
            </a:xfrm>
            <a:prstGeom prst="rect">
              <a:avLst/>
            </a:prstGeom>
            <a:noFill/>
            <a:ln w="9525">
              <a:noFill/>
              <a:miter lim="800000"/>
              <a:headEnd/>
              <a:tailEnd/>
            </a:ln>
          </p:spPr>
          <p:txBody>
            <a:bodyPr/>
            <a:lstStyle/>
            <a:p>
              <a:endParaRPr lang="en-US"/>
            </a:p>
          </p:txBody>
        </p:sp>
        <p:sp>
          <p:nvSpPr>
            <p:cNvPr id="29004" name="Rectangle 302"/>
            <p:cNvSpPr>
              <a:spLocks noChangeArrowheads="1"/>
            </p:cNvSpPr>
            <p:nvPr/>
          </p:nvSpPr>
          <p:spPr bwMode="auto">
            <a:xfrm>
              <a:off x="5314" y="3047"/>
              <a:ext cx="204" cy="221"/>
            </a:xfrm>
            <a:prstGeom prst="rect">
              <a:avLst/>
            </a:prstGeom>
            <a:noFill/>
            <a:ln w="9525">
              <a:noFill/>
              <a:miter lim="800000"/>
              <a:headEnd/>
              <a:tailEnd/>
            </a:ln>
          </p:spPr>
          <p:txBody>
            <a:bodyPr wrap="none" lIns="0" tIns="0" rIns="0" bIns="0">
              <a:spAutoFit/>
            </a:bodyPr>
            <a:lstStyle/>
            <a:p>
              <a:pPr algn="ctr"/>
              <a:r>
                <a:rPr lang="fr-FR" sz="2300" b="1">
                  <a:solidFill>
                    <a:srgbClr val="000000"/>
                  </a:solidFill>
                  <a:latin typeface="Arial" charset="0"/>
                </a:rPr>
                <a:t>30</a:t>
              </a:r>
              <a:endParaRPr lang="fr-FR"/>
            </a:p>
          </p:txBody>
        </p:sp>
        <p:sp>
          <p:nvSpPr>
            <p:cNvPr id="29005" name="Rectangle 303"/>
            <p:cNvSpPr>
              <a:spLocks noChangeArrowheads="1"/>
            </p:cNvSpPr>
            <p:nvPr/>
          </p:nvSpPr>
          <p:spPr bwMode="auto">
            <a:xfrm>
              <a:off x="5850" y="3040"/>
              <a:ext cx="227" cy="224"/>
            </a:xfrm>
            <a:prstGeom prst="rect">
              <a:avLst/>
            </a:prstGeom>
            <a:noFill/>
            <a:ln w="9525">
              <a:noFill/>
              <a:miter lim="800000"/>
              <a:headEnd/>
              <a:tailEnd/>
            </a:ln>
          </p:spPr>
          <p:txBody>
            <a:bodyPr/>
            <a:lstStyle/>
            <a:p>
              <a:endParaRPr lang="en-US"/>
            </a:p>
          </p:txBody>
        </p:sp>
        <p:sp>
          <p:nvSpPr>
            <p:cNvPr id="29006" name="Rectangle 304"/>
            <p:cNvSpPr>
              <a:spLocks noChangeArrowheads="1"/>
            </p:cNvSpPr>
            <p:nvPr/>
          </p:nvSpPr>
          <p:spPr bwMode="auto">
            <a:xfrm>
              <a:off x="5913" y="3047"/>
              <a:ext cx="204" cy="221"/>
            </a:xfrm>
            <a:prstGeom prst="rect">
              <a:avLst/>
            </a:prstGeom>
            <a:noFill/>
            <a:ln w="9525">
              <a:noFill/>
              <a:miter lim="800000"/>
              <a:headEnd/>
              <a:tailEnd/>
            </a:ln>
          </p:spPr>
          <p:txBody>
            <a:bodyPr wrap="none" lIns="0" tIns="0" rIns="0" bIns="0">
              <a:spAutoFit/>
            </a:bodyPr>
            <a:lstStyle/>
            <a:p>
              <a:pPr algn="ctr"/>
              <a:r>
                <a:rPr lang="fr-FR" sz="2300" b="1">
                  <a:solidFill>
                    <a:srgbClr val="000000"/>
                  </a:solidFill>
                  <a:latin typeface="Arial" charset="0"/>
                </a:rPr>
                <a:t>40</a:t>
              </a:r>
              <a:endParaRPr lang="fr-FR"/>
            </a:p>
          </p:txBody>
        </p:sp>
        <p:sp>
          <p:nvSpPr>
            <p:cNvPr id="29007" name="Rectangle 305"/>
            <p:cNvSpPr>
              <a:spLocks noChangeArrowheads="1"/>
            </p:cNvSpPr>
            <p:nvPr/>
          </p:nvSpPr>
          <p:spPr bwMode="auto">
            <a:xfrm>
              <a:off x="3701" y="3209"/>
              <a:ext cx="2111" cy="224"/>
            </a:xfrm>
            <a:prstGeom prst="rect">
              <a:avLst/>
            </a:prstGeom>
            <a:noFill/>
            <a:ln w="9525">
              <a:noFill/>
              <a:miter lim="800000"/>
              <a:headEnd/>
              <a:tailEnd/>
            </a:ln>
          </p:spPr>
          <p:txBody>
            <a:bodyPr/>
            <a:lstStyle/>
            <a:p>
              <a:endParaRPr lang="en-US"/>
            </a:p>
          </p:txBody>
        </p:sp>
        <p:sp>
          <p:nvSpPr>
            <p:cNvPr id="29008" name="Rectangle 306"/>
            <p:cNvSpPr>
              <a:spLocks noChangeArrowheads="1"/>
            </p:cNvSpPr>
            <p:nvPr/>
          </p:nvSpPr>
          <p:spPr bwMode="auto">
            <a:xfrm>
              <a:off x="3841" y="3216"/>
              <a:ext cx="1358" cy="221"/>
            </a:xfrm>
            <a:prstGeom prst="rect">
              <a:avLst/>
            </a:prstGeom>
            <a:noFill/>
            <a:ln w="9525">
              <a:noFill/>
              <a:miter lim="800000"/>
              <a:headEnd/>
              <a:tailEnd/>
            </a:ln>
          </p:spPr>
          <p:txBody>
            <a:bodyPr wrap="none" lIns="0" tIns="0" rIns="0" bIns="0">
              <a:spAutoFit/>
            </a:bodyPr>
            <a:lstStyle/>
            <a:p>
              <a:pPr algn="ctr"/>
              <a:r>
                <a:rPr lang="fr-FR" sz="2300" b="1">
                  <a:solidFill>
                    <a:srgbClr val="000000"/>
                  </a:solidFill>
                  <a:latin typeface="Arial" charset="0"/>
                </a:rPr>
                <a:t>CMOS relevant </a:t>
              </a:r>
              <a:endParaRPr lang="fr-FR"/>
            </a:p>
          </p:txBody>
        </p:sp>
        <p:sp>
          <p:nvSpPr>
            <p:cNvPr id="29009" name="Rectangle 307"/>
            <p:cNvSpPr>
              <a:spLocks noChangeArrowheads="1"/>
            </p:cNvSpPr>
            <p:nvPr/>
          </p:nvSpPr>
          <p:spPr bwMode="auto">
            <a:xfrm>
              <a:off x="5266" y="3216"/>
              <a:ext cx="326" cy="221"/>
            </a:xfrm>
            <a:prstGeom prst="rect">
              <a:avLst/>
            </a:prstGeom>
            <a:noFill/>
            <a:ln w="9525">
              <a:noFill/>
              <a:miter lim="800000"/>
              <a:headEnd/>
              <a:tailEnd/>
            </a:ln>
          </p:spPr>
          <p:txBody>
            <a:bodyPr wrap="none" lIns="0" tIns="0" rIns="0" bIns="0">
              <a:spAutoFit/>
            </a:bodyPr>
            <a:lstStyle/>
            <a:p>
              <a:pPr algn="ctr"/>
              <a:r>
                <a:rPr lang="fr-FR" sz="2300" b="1">
                  <a:solidFill>
                    <a:srgbClr val="000000"/>
                  </a:solidFill>
                  <a:latin typeface="Arial" charset="0"/>
                </a:rPr>
                <a:t>Tox</a:t>
              </a:r>
              <a:endParaRPr lang="fr-FR"/>
            </a:p>
          </p:txBody>
        </p:sp>
        <p:sp>
          <p:nvSpPr>
            <p:cNvPr id="29010" name="Rectangle 308"/>
            <p:cNvSpPr>
              <a:spLocks noChangeArrowheads="1"/>
            </p:cNvSpPr>
            <p:nvPr/>
          </p:nvSpPr>
          <p:spPr bwMode="auto">
            <a:xfrm>
              <a:off x="5618" y="3216"/>
              <a:ext cx="235" cy="221"/>
            </a:xfrm>
            <a:prstGeom prst="rect">
              <a:avLst/>
            </a:prstGeom>
            <a:noFill/>
            <a:ln w="9525">
              <a:noFill/>
              <a:miter lim="800000"/>
              <a:headEnd/>
              <a:tailEnd/>
            </a:ln>
          </p:spPr>
          <p:txBody>
            <a:bodyPr wrap="none" lIns="0" tIns="0" rIns="0" bIns="0">
              <a:spAutoFit/>
            </a:bodyPr>
            <a:lstStyle/>
            <a:p>
              <a:pPr algn="ctr"/>
              <a:r>
                <a:rPr lang="fr-FR" sz="2300" b="1">
                  <a:solidFill>
                    <a:srgbClr val="000000"/>
                  </a:solidFill>
                  <a:latin typeface="Arial" charset="0"/>
                </a:rPr>
                <a:t>, A</a:t>
              </a:r>
              <a:endParaRPr lang="fr-FR"/>
            </a:p>
          </p:txBody>
        </p:sp>
        <p:sp>
          <p:nvSpPr>
            <p:cNvPr id="29011" name="Rectangle 309"/>
            <p:cNvSpPr>
              <a:spLocks noChangeArrowheads="1"/>
            </p:cNvSpPr>
            <p:nvPr/>
          </p:nvSpPr>
          <p:spPr bwMode="auto">
            <a:xfrm>
              <a:off x="3620" y="665"/>
              <a:ext cx="1798" cy="169"/>
            </a:xfrm>
            <a:prstGeom prst="rect">
              <a:avLst/>
            </a:prstGeom>
            <a:noFill/>
            <a:ln w="9525">
              <a:noFill/>
              <a:miter lim="800000"/>
              <a:headEnd/>
              <a:tailEnd/>
            </a:ln>
          </p:spPr>
          <p:txBody>
            <a:bodyPr/>
            <a:lstStyle/>
            <a:p>
              <a:endParaRPr lang="en-US"/>
            </a:p>
          </p:txBody>
        </p:sp>
        <p:sp>
          <p:nvSpPr>
            <p:cNvPr id="29012" name="Rectangle 310"/>
            <p:cNvSpPr>
              <a:spLocks noChangeArrowheads="1"/>
            </p:cNvSpPr>
            <p:nvPr/>
          </p:nvSpPr>
          <p:spPr bwMode="auto">
            <a:xfrm>
              <a:off x="3678" y="671"/>
              <a:ext cx="520" cy="173"/>
            </a:xfrm>
            <a:prstGeom prst="rect">
              <a:avLst/>
            </a:prstGeom>
            <a:noFill/>
            <a:ln w="9525">
              <a:noFill/>
              <a:miter lim="800000"/>
              <a:headEnd/>
              <a:tailEnd/>
            </a:ln>
          </p:spPr>
          <p:txBody>
            <a:bodyPr wrap="none" lIns="0" tIns="0" rIns="0" bIns="0">
              <a:spAutoFit/>
            </a:bodyPr>
            <a:lstStyle/>
            <a:p>
              <a:pPr algn="ctr"/>
              <a:r>
                <a:rPr lang="fr-FR" sz="1800" b="1">
                  <a:solidFill>
                    <a:srgbClr val="000000"/>
                  </a:solidFill>
                  <a:latin typeface="Arial" charset="0"/>
                </a:rPr>
                <a:t>NMOS (</a:t>
              </a:r>
              <a:endParaRPr lang="fr-FR"/>
            </a:p>
          </p:txBody>
        </p:sp>
        <p:sp>
          <p:nvSpPr>
            <p:cNvPr id="29013" name="Rectangle 311"/>
            <p:cNvSpPr>
              <a:spLocks noChangeArrowheads="1"/>
            </p:cNvSpPr>
            <p:nvPr/>
          </p:nvSpPr>
          <p:spPr bwMode="auto">
            <a:xfrm>
              <a:off x="4220" y="671"/>
              <a:ext cx="400" cy="173"/>
            </a:xfrm>
            <a:prstGeom prst="rect">
              <a:avLst/>
            </a:prstGeom>
            <a:noFill/>
            <a:ln w="9525">
              <a:noFill/>
              <a:miter lim="800000"/>
              <a:headEnd/>
              <a:tailEnd/>
            </a:ln>
          </p:spPr>
          <p:txBody>
            <a:bodyPr wrap="none" lIns="0" tIns="0" rIns="0" bIns="0">
              <a:spAutoFit/>
            </a:bodyPr>
            <a:lstStyle/>
            <a:p>
              <a:pPr algn="ctr"/>
              <a:r>
                <a:rPr lang="fr-FR" sz="1800" b="1">
                  <a:solidFill>
                    <a:srgbClr val="000000"/>
                  </a:solidFill>
                  <a:latin typeface="Arial" charset="0"/>
                </a:rPr>
                <a:t>Npoly</a:t>
              </a:r>
              <a:endParaRPr lang="fr-FR"/>
            </a:p>
          </p:txBody>
        </p:sp>
        <p:sp>
          <p:nvSpPr>
            <p:cNvPr id="29014" name="Rectangle 312"/>
            <p:cNvSpPr>
              <a:spLocks noChangeArrowheads="1"/>
            </p:cNvSpPr>
            <p:nvPr/>
          </p:nvSpPr>
          <p:spPr bwMode="auto">
            <a:xfrm>
              <a:off x="4649" y="671"/>
              <a:ext cx="612" cy="173"/>
            </a:xfrm>
            <a:prstGeom prst="rect">
              <a:avLst/>
            </a:prstGeom>
            <a:noFill/>
            <a:ln w="9525">
              <a:noFill/>
              <a:miter lim="800000"/>
              <a:headEnd/>
              <a:tailEnd/>
            </a:ln>
          </p:spPr>
          <p:txBody>
            <a:bodyPr wrap="none" lIns="0" tIns="0" rIns="0" bIns="0">
              <a:spAutoFit/>
            </a:bodyPr>
            <a:lstStyle/>
            <a:p>
              <a:pPr algn="ctr"/>
              <a:r>
                <a:rPr lang="fr-FR" sz="1800" b="1">
                  <a:solidFill>
                    <a:srgbClr val="000000"/>
                  </a:solidFill>
                  <a:latin typeface="Arial" charset="0"/>
                </a:rPr>
                <a:t>=1e20cm</a:t>
              </a:r>
              <a:endParaRPr lang="fr-FR"/>
            </a:p>
          </p:txBody>
        </p:sp>
        <p:sp>
          <p:nvSpPr>
            <p:cNvPr id="29015" name="Rectangle 313"/>
            <p:cNvSpPr>
              <a:spLocks noChangeArrowheads="1"/>
            </p:cNvSpPr>
            <p:nvPr/>
          </p:nvSpPr>
          <p:spPr bwMode="auto">
            <a:xfrm>
              <a:off x="5271" y="671"/>
              <a:ext cx="48" cy="173"/>
            </a:xfrm>
            <a:prstGeom prst="rect">
              <a:avLst/>
            </a:prstGeom>
            <a:noFill/>
            <a:ln w="9525">
              <a:noFill/>
              <a:miter lim="800000"/>
              <a:headEnd/>
              <a:tailEnd/>
            </a:ln>
          </p:spPr>
          <p:txBody>
            <a:bodyPr wrap="none" lIns="0" tIns="0" rIns="0" bIns="0">
              <a:spAutoFit/>
            </a:bodyPr>
            <a:lstStyle/>
            <a:p>
              <a:pPr algn="ctr"/>
              <a:r>
                <a:rPr lang="fr-FR" sz="1800" b="1">
                  <a:solidFill>
                    <a:srgbClr val="000000"/>
                  </a:solidFill>
                  <a:latin typeface="Arial" charset="0"/>
                </a:rPr>
                <a:t>-</a:t>
              </a:r>
              <a:endParaRPr lang="fr-FR"/>
            </a:p>
          </p:txBody>
        </p:sp>
        <p:sp>
          <p:nvSpPr>
            <p:cNvPr id="29016" name="Rectangle 314"/>
            <p:cNvSpPr>
              <a:spLocks noChangeArrowheads="1"/>
            </p:cNvSpPr>
            <p:nvPr/>
          </p:nvSpPr>
          <p:spPr bwMode="auto">
            <a:xfrm>
              <a:off x="5324" y="671"/>
              <a:ext cx="128" cy="173"/>
            </a:xfrm>
            <a:prstGeom prst="rect">
              <a:avLst/>
            </a:prstGeom>
            <a:noFill/>
            <a:ln w="9525">
              <a:noFill/>
              <a:miter lim="800000"/>
              <a:headEnd/>
              <a:tailEnd/>
            </a:ln>
          </p:spPr>
          <p:txBody>
            <a:bodyPr wrap="none" lIns="0" tIns="0" rIns="0" bIns="0">
              <a:spAutoFit/>
            </a:bodyPr>
            <a:lstStyle/>
            <a:p>
              <a:pPr algn="ctr"/>
              <a:r>
                <a:rPr lang="fr-FR" sz="1800" b="1">
                  <a:solidFill>
                    <a:srgbClr val="000000"/>
                  </a:solidFill>
                  <a:latin typeface="Arial" charset="0"/>
                </a:rPr>
                <a:t>3)</a:t>
              </a:r>
              <a:endParaRPr lang="fr-FR"/>
            </a:p>
          </p:txBody>
        </p:sp>
        <p:grpSp>
          <p:nvGrpSpPr>
            <p:cNvPr id="29017" name="Group 315"/>
            <p:cNvGrpSpPr>
              <a:grpSpLocks/>
            </p:cNvGrpSpPr>
            <p:nvPr/>
          </p:nvGrpSpPr>
          <p:grpSpPr bwMode="auto">
            <a:xfrm>
              <a:off x="5220" y="932"/>
              <a:ext cx="673" cy="1435"/>
              <a:chOff x="5220" y="932"/>
              <a:chExt cx="673" cy="1435"/>
            </a:xfrm>
          </p:grpSpPr>
          <p:sp>
            <p:nvSpPr>
              <p:cNvPr id="29365" name="Rectangle 316"/>
              <p:cNvSpPr>
                <a:spLocks noChangeArrowheads="1"/>
              </p:cNvSpPr>
              <p:nvPr/>
            </p:nvSpPr>
            <p:spPr bwMode="auto">
              <a:xfrm>
                <a:off x="5220" y="932"/>
                <a:ext cx="641" cy="169"/>
              </a:xfrm>
              <a:prstGeom prst="rect">
                <a:avLst/>
              </a:prstGeom>
              <a:noFill/>
              <a:ln w="9525">
                <a:noFill/>
                <a:miter lim="800000"/>
                <a:headEnd/>
                <a:tailEnd/>
              </a:ln>
            </p:spPr>
            <p:txBody>
              <a:bodyPr/>
              <a:lstStyle/>
              <a:p>
                <a:endParaRPr lang="en-US"/>
              </a:p>
            </p:txBody>
          </p:sp>
          <p:sp>
            <p:nvSpPr>
              <p:cNvPr id="29366" name="Rectangle 317"/>
              <p:cNvSpPr>
                <a:spLocks noChangeArrowheads="1"/>
              </p:cNvSpPr>
              <p:nvPr/>
            </p:nvSpPr>
            <p:spPr bwMode="auto">
              <a:xfrm>
                <a:off x="5264" y="938"/>
                <a:ext cx="176" cy="173"/>
              </a:xfrm>
              <a:prstGeom prst="rect">
                <a:avLst/>
              </a:prstGeom>
              <a:noFill/>
              <a:ln w="9525">
                <a:noFill/>
                <a:miter lim="800000"/>
                <a:headEnd/>
                <a:tailEnd/>
              </a:ln>
            </p:spPr>
            <p:txBody>
              <a:bodyPr wrap="none" lIns="0" tIns="0" rIns="0" bIns="0">
                <a:spAutoFit/>
              </a:bodyPr>
              <a:lstStyle/>
              <a:p>
                <a:pPr algn="ctr"/>
                <a:r>
                  <a:rPr lang="fr-FR" sz="1800" b="1">
                    <a:solidFill>
                      <a:srgbClr val="000000"/>
                    </a:solidFill>
                    <a:latin typeface="Arial" charset="0"/>
                  </a:rPr>
                  <a:t>Tp</a:t>
                </a:r>
                <a:endParaRPr lang="fr-FR"/>
              </a:p>
            </p:txBody>
          </p:sp>
          <p:sp>
            <p:nvSpPr>
              <p:cNvPr id="29367" name="Rectangle 318"/>
              <p:cNvSpPr>
                <a:spLocks noChangeArrowheads="1"/>
              </p:cNvSpPr>
              <p:nvPr/>
            </p:nvSpPr>
            <p:spPr bwMode="auto">
              <a:xfrm>
                <a:off x="5501" y="938"/>
                <a:ext cx="392" cy="173"/>
              </a:xfrm>
              <a:prstGeom prst="rect">
                <a:avLst/>
              </a:prstGeom>
              <a:noFill/>
              <a:ln w="9525">
                <a:noFill/>
                <a:miter lim="800000"/>
                <a:headEnd/>
                <a:tailEnd/>
              </a:ln>
            </p:spPr>
            <p:txBody>
              <a:bodyPr wrap="none" lIns="0" tIns="0" rIns="0" bIns="0">
                <a:spAutoFit/>
              </a:bodyPr>
              <a:lstStyle/>
              <a:p>
                <a:pPr algn="ctr"/>
                <a:r>
                  <a:rPr lang="fr-FR" sz="1800" b="1">
                    <a:solidFill>
                      <a:srgbClr val="000000"/>
                    </a:solidFill>
                    <a:latin typeface="Arial" charset="0"/>
                  </a:rPr>
                  <a:t>(EOT)</a:t>
                </a:r>
                <a:endParaRPr lang="fr-FR"/>
              </a:p>
            </p:txBody>
          </p:sp>
          <p:sp>
            <p:nvSpPr>
              <p:cNvPr id="29368" name="Rectangle 319"/>
              <p:cNvSpPr>
                <a:spLocks noChangeArrowheads="1"/>
              </p:cNvSpPr>
              <p:nvPr/>
            </p:nvSpPr>
            <p:spPr bwMode="auto">
              <a:xfrm>
                <a:off x="5220" y="1089"/>
                <a:ext cx="149" cy="169"/>
              </a:xfrm>
              <a:prstGeom prst="rect">
                <a:avLst/>
              </a:prstGeom>
              <a:noFill/>
              <a:ln w="9525">
                <a:noFill/>
                <a:miter lim="800000"/>
                <a:headEnd/>
                <a:tailEnd/>
              </a:ln>
            </p:spPr>
            <p:txBody>
              <a:bodyPr/>
              <a:lstStyle/>
              <a:p>
                <a:endParaRPr lang="en-US"/>
              </a:p>
            </p:txBody>
          </p:sp>
          <p:sp>
            <p:nvSpPr>
              <p:cNvPr id="29369" name="Rectangle 320"/>
              <p:cNvSpPr>
                <a:spLocks noChangeArrowheads="1"/>
              </p:cNvSpPr>
              <p:nvPr/>
            </p:nvSpPr>
            <p:spPr bwMode="auto">
              <a:xfrm>
                <a:off x="5263" y="1095"/>
                <a:ext cx="140" cy="173"/>
              </a:xfrm>
              <a:prstGeom prst="rect">
                <a:avLst/>
              </a:prstGeom>
              <a:noFill/>
              <a:ln w="9525">
                <a:noFill/>
                <a:miter lim="800000"/>
                <a:headEnd/>
                <a:tailEnd/>
              </a:ln>
            </p:spPr>
            <p:txBody>
              <a:bodyPr wrap="none" lIns="0" tIns="0" rIns="0" bIns="0">
                <a:spAutoFit/>
              </a:bodyPr>
              <a:lstStyle/>
              <a:p>
                <a:pPr algn="ctr"/>
                <a:r>
                  <a:rPr lang="fr-FR" sz="1800" b="1">
                    <a:solidFill>
                      <a:srgbClr val="000000"/>
                    </a:solidFill>
                    <a:latin typeface="Arial" charset="0"/>
                  </a:rPr>
                  <a:t>@</a:t>
                </a:r>
                <a:endParaRPr lang="fr-FR"/>
              </a:p>
            </p:txBody>
          </p:sp>
          <p:sp>
            <p:nvSpPr>
              <p:cNvPr id="29370" name="Rectangle 321"/>
              <p:cNvSpPr>
                <a:spLocks noChangeArrowheads="1"/>
              </p:cNvSpPr>
              <p:nvPr/>
            </p:nvSpPr>
            <p:spPr bwMode="auto">
              <a:xfrm>
                <a:off x="5220" y="1246"/>
                <a:ext cx="313" cy="169"/>
              </a:xfrm>
              <a:prstGeom prst="rect">
                <a:avLst/>
              </a:prstGeom>
              <a:noFill/>
              <a:ln w="9525">
                <a:noFill/>
                <a:miter lim="800000"/>
                <a:headEnd/>
                <a:tailEnd/>
              </a:ln>
            </p:spPr>
            <p:txBody>
              <a:bodyPr/>
              <a:lstStyle/>
              <a:p>
                <a:endParaRPr lang="en-US"/>
              </a:p>
            </p:txBody>
          </p:sp>
          <p:sp>
            <p:nvSpPr>
              <p:cNvPr id="29371" name="Rectangle 322"/>
              <p:cNvSpPr>
                <a:spLocks noChangeArrowheads="1"/>
              </p:cNvSpPr>
              <p:nvPr/>
            </p:nvSpPr>
            <p:spPr bwMode="auto">
              <a:xfrm>
                <a:off x="5269" y="1252"/>
                <a:ext cx="296" cy="173"/>
              </a:xfrm>
              <a:prstGeom prst="rect">
                <a:avLst/>
              </a:prstGeom>
              <a:noFill/>
              <a:ln w="9525">
                <a:noFill/>
                <a:miter lim="800000"/>
                <a:headEnd/>
                <a:tailEnd/>
              </a:ln>
            </p:spPr>
            <p:txBody>
              <a:bodyPr wrap="none" lIns="0" tIns="0" rIns="0" bIns="0">
                <a:spAutoFit/>
              </a:bodyPr>
              <a:lstStyle/>
              <a:p>
                <a:pPr algn="ctr"/>
                <a:r>
                  <a:rPr lang="fr-FR" sz="1800" b="1">
                    <a:solidFill>
                      <a:srgbClr val="000000"/>
                    </a:solidFill>
                    <a:latin typeface="Arial" charset="0"/>
                  </a:rPr>
                  <a:t>1.8V</a:t>
                </a:r>
                <a:endParaRPr lang="fr-FR"/>
              </a:p>
            </p:txBody>
          </p:sp>
          <p:sp>
            <p:nvSpPr>
              <p:cNvPr id="29372" name="Rectangle 323"/>
              <p:cNvSpPr>
                <a:spLocks noChangeArrowheads="1"/>
              </p:cNvSpPr>
              <p:nvPr/>
            </p:nvSpPr>
            <p:spPr bwMode="auto">
              <a:xfrm>
                <a:off x="5220" y="1403"/>
                <a:ext cx="313" cy="169"/>
              </a:xfrm>
              <a:prstGeom prst="rect">
                <a:avLst/>
              </a:prstGeom>
              <a:noFill/>
              <a:ln w="9525">
                <a:noFill/>
                <a:miter lim="800000"/>
                <a:headEnd/>
                <a:tailEnd/>
              </a:ln>
            </p:spPr>
            <p:txBody>
              <a:bodyPr/>
              <a:lstStyle/>
              <a:p>
                <a:endParaRPr lang="en-US"/>
              </a:p>
            </p:txBody>
          </p:sp>
          <p:sp>
            <p:nvSpPr>
              <p:cNvPr id="29373" name="Rectangle 324"/>
              <p:cNvSpPr>
                <a:spLocks noChangeArrowheads="1"/>
              </p:cNvSpPr>
              <p:nvPr/>
            </p:nvSpPr>
            <p:spPr bwMode="auto">
              <a:xfrm>
                <a:off x="5269" y="1409"/>
                <a:ext cx="296" cy="173"/>
              </a:xfrm>
              <a:prstGeom prst="rect">
                <a:avLst/>
              </a:prstGeom>
              <a:noFill/>
              <a:ln w="9525">
                <a:noFill/>
                <a:miter lim="800000"/>
                <a:headEnd/>
                <a:tailEnd/>
              </a:ln>
            </p:spPr>
            <p:txBody>
              <a:bodyPr wrap="none" lIns="0" tIns="0" rIns="0" bIns="0">
                <a:spAutoFit/>
              </a:bodyPr>
              <a:lstStyle/>
              <a:p>
                <a:pPr algn="ctr"/>
                <a:r>
                  <a:rPr lang="fr-FR" sz="1800" b="1">
                    <a:solidFill>
                      <a:srgbClr val="000000"/>
                    </a:solidFill>
                    <a:latin typeface="Arial" charset="0"/>
                  </a:rPr>
                  <a:t>1.3V</a:t>
                </a:r>
                <a:endParaRPr lang="fr-FR"/>
              </a:p>
            </p:txBody>
          </p:sp>
          <p:sp>
            <p:nvSpPr>
              <p:cNvPr id="29374" name="Rectangle 325"/>
              <p:cNvSpPr>
                <a:spLocks noChangeArrowheads="1"/>
              </p:cNvSpPr>
              <p:nvPr/>
            </p:nvSpPr>
            <p:spPr bwMode="auto">
              <a:xfrm>
                <a:off x="5220" y="1560"/>
                <a:ext cx="313" cy="169"/>
              </a:xfrm>
              <a:prstGeom prst="rect">
                <a:avLst/>
              </a:prstGeom>
              <a:noFill/>
              <a:ln w="9525">
                <a:noFill/>
                <a:miter lim="800000"/>
                <a:headEnd/>
                <a:tailEnd/>
              </a:ln>
            </p:spPr>
            <p:txBody>
              <a:bodyPr/>
              <a:lstStyle/>
              <a:p>
                <a:endParaRPr lang="en-US"/>
              </a:p>
            </p:txBody>
          </p:sp>
          <p:sp>
            <p:nvSpPr>
              <p:cNvPr id="29375" name="Rectangle 326"/>
              <p:cNvSpPr>
                <a:spLocks noChangeArrowheads="1"/>
              </p:cNvSpPr>
              <p:nvPr/>
            </p:nvSpPr>
            <p:spPr bwMode="auto">
              <a:xfrm>
                <a:off x="5269" y="1566"/>
                <a:ext cx="296" cy="173"/>
              </a:xfrm>
              <a:prstGeom prst="rect">
                <a:avLst/>
              </a:prstGeom>
              <a:noFill/>
              <a:ln w="9525">
                <a:noFill/>
                <a:miter lim="800000"/>
                <a:headEnd/>
                <a:tailEnd/>
              </a:ln>
            </p:spPr>
            <p:txBody>
              <a:bodyPr wrap="none" lIns="0" tIns="0" rIns="0" bIns="0">
                <a:spAutoFit/>
              </a:bodyPr>
              <a:lstStyle/>
              <a:p>
                <a:pPr algn="ctr"/>
                <a:r>
                  <a:rPr lang="fr-FR" sz="1800" b="1">
                    <a:solidFill>
                      <a:srgbClr val="000000"/>
                    </a:solidFill>
                    <a:latin typeface="Arial" charset="0"/>
                  </a:rPr>
                  <a:t>1.0V</a:t>
                </a:r>
                <a:endParaRPr lang="fr-FR"/>
              </a:p>
            </p:txBody>
          </p:sp>
          <p:sp>
            <p:nvSpPr>
              <p:cNvPr id="29376" name="Rectangle 327"/>
              <p:cNvSpPr>
                <a:spLocks noChangeArrowheads="1"/>
              </p:cNvSpPr>
              <p:nvPr/>
            </p:nvSpPr>
            <p:spPr bwMode="auto">
              <a:xfrm>
                <a:off x="5220" y="1717"/>
                <a:ext cx="313" cy="169"/>
              </a:xfrm>
              <a:prstGeom prst="rect">
                <a:avLst/>
              </a:prstGeom>
              <a:noFill/>
              <a:ln w="9525">
                <a:noFill/>
                <a:miter lim="800000"/>
                <a:headEnd/>
                <a:tailEnd/>
              </a:ln>
            </p:spPr>
            <p:txBody>
              <a:bodyPr/>
              <a:lstStyle/>
              <a:p>
                <a:endParaRPr lang="en-US"/>
              </a:p>
            </p:txBody>
          </p:sp>
          <p:sp>
            <p:nvSpPr>
              <p:cNvPr id="29377" name="Rectangle 328"/>
              <p:cNvSpPr>
                <a:spLocks noChangeArrowheads="1"/>
              </p:cNvSpPr>
              <p:nvPr/>
            </p:nvSpPr>
            <p:spPr bwMode="auto">
              <a:xfrm>
                <a:off x="5269" y="1723"/>
                <a:ext cx="296" cy="173"/>
              </a:xfrm>
              <a:prstGeom prst="rect">
                <a:avLst/>
              </a:prstGeom>
              <a:noFill/>
              <a:ln w="9525">
                <a:noFill/>
                <a:miter lim="800000"/>
                <a:headEnd/>
                <a:tailEnd/>
              </a:ln>
            </p:spPr>
            <p:txBody>
              <a:bodyPr wrap="none" lIns="0" tIns="0" rIns="0" bIns="0">
                <a:spAutoFit/>
              </a:bodyPr>
              <a:lstStyle/>
              <a:p>
                <a:pPr algn="ctr"/>
                <a:r>
                  <a:rPr lang="fr-FR" sz="1800" b="1">
                    <a:solidFill>
                      <a:srgbClr val="000000"/>
                    </a:solidFill>
                    <a:latin typeface="Arial" charset="0"/>
                  </a:rPr>
                  <a:t>0.7V</a:t>
                </a:r>
                <a:endParaRPr lang="fr-FR"/>
              </a:p>
            </p:txBody>
          </p:sp>
          <p:sp>
            <p:nvSpPr>
              <p:cNvPr id="29378" name="Rectangle 329"/>
              <p:cNvSpPr>
                <a:spLocks noChangeArrowheads="1"/>
              </p:cNvSpPr>
              <p:nvPr/>
            </p:nvSpPr>
            <p:spPr bwMode="auto">
              <a:xfrm>
                <a:off x="5220" y="1873"/>
                <a:ext cx="313" cy="169"/>
              </a:xfrm>
              <a:prstGeom prst="rect">
                <a:avLst/>
              </a:prstGeom>
              <a:noFill/>
              <a:ln w="9525">
                <a:noFill/>
                <a:miter lim="800000"/>
                <a:headEnd/>
                <a:tailEnd/>
              </a:ln>
            </p:spPr>
            <p:txBody>
              <a:bodyPr/>
              <a:lstStyle/>
              <a:p>
                <a:endParaRPr lang="en-US"/>
              </a:p>
            </p:txBody>
          </p:sp>
          <p:sp>
            <p:nvSpPr>
              <p:cNvPr id="29379" name="Rectangle 330"/>
              <p:cNvSpPr>
                <a:spLocks noChangeArrowheads="1"/>
              </p:cNvSpPr>
              <p:nvPr/>
            </p:nvSpPr>
            <p:spPr bwMode="auto">
              <a:xfrm>
                <a:off x="5269" y="1879"/>
                <a:ext cx="296" cy="173"/>
              </a:xfrm>
              <a:prstGeom prst="rect">
                <a:avLst/>
              </a:prstGeom>
              <a:noFill/>
              <a:ln w="9525">
                <a:noFill/>
                <a:miter lim="800000"/>
                <a:headEnd/>
                <a:tailEnd/>
              </a:ln>
            </p:spPr>
            <p:txBody>
              <a:bodyPr wrap="none" lIns="0" tIns="0" rIns="0" bIns="0">
                <a:spAutoFit/>
              </a:bodyPr>
              <a:lstStyle/>
              <a:p>
                <a:pPr algn="ctr"/>
                <a:r>
                  <a:rPr lang="fr-FR" sz="1800" b="1">
                    <a:solidFill>
                      <a:srgbClr val="000000"/>
                    </a:solidFill>
                    <a:latin typeface="Arial" charset="0"/>
                  </a:rPr>
                  <a:t>0.5V</a:t>
                </a:r>
                <a:endParaRPr lang="fr-FR"/>
              </a:p>
            </p:txBody>
          </p:sp>
          <p:sp>
            <p:nvSpPr>
              <p:cNvPr id="29380" name="Rectangle 331"/>
              <p:cNvSpPr>
                <a:spLocks noChangeArrowheads="1"/>
              </p:cNvSpPr>
              <p:nvPr/>
            </p:nvSpPr>
            <p:spPr bwMode="auto">
              <a:xfrm>
                <a:off x="5220" y="2031"/>
                <a:ext cx="397" cy="169"/>
              </a:xfrm>
              <a:prstGeom prst="rect">
                <a:avLst/>
              </a:prstGeom>
              <a:noFill/>
              <a:ln w="9525">
                <a:noFill/>
                <a:miter lim="800000"/>
                <a:headEnd/>
                <a:tailEnd/>
              </a:ln>
            </p:spPr>
            <p:txBody>
              <a:bodyPr/>
              <a:lstStyle/>
              <a:p>
                <a:endParaRPr lang="en-US"/>
              </a:p>
            </p:txBody>
          </p:sp>
          <p:sp>
            <p:nvSpPr>
              <p:cNvPr id="29381" name="Rectangle 332"/>
              <p:cNvSpPr>
                <a:spLocks noChangeArrowheads="1"/>
              </p:cNvSpPr>
              <p:nvPr/>
            </p:nvSpPr>
            <p:spPr bwMode="auto">
              <a:xfrm>
                <a:off x="5272" y="2037"/>
                <a:ext cx="376" cy="173"/>
              </a:xfrm>
              <a:prstGeom prst="rect">
                <a:avLst/>
              </a:prstGeom>
              <a:noFill/>
              <a:ln w="9525">
                <a:noFill/>
                <a:miter lim="800000"/>
                <a:headEnd/>
                <a:tailEnd/>
              </a:ln>
            </p:spPr>
            <p:txBody>
              <a:bodyPr wrap="none" lIns="0" tIns="0" rIns="0" bIns="0">
                <a:spAutoFit/>
              </a:bodyPr>
              <a:lstStyle/>
              <a:p>
                <a:pPr algn="ctr"/>
                <a:r>
                  <a:rPr lang="fr-FR" sz="1800" b="1">
                    <a:solidFill>
                      <a:srgbClr val="000000"/>
                    </a:solidFill>
                    <a:latin typeface="Arial" charset="0"/>
                  </a:rPr>
                  <a:t>0.35V</a:t>
                </a:r>
                <a:endParaRPr lang="fr-FR"/>
              </a:p>
            </p:txBody>
          </p:sp>
          <p:sp>
            <p:nvSpPr>
              <p:cNvPr id="29382" name="Rectangle 333"/>
              <p:cNvSpPr>
                <a:spLocks noChangeArrowheads="1"/>
              </p:cNvSpPr>
              <p:nvPr/>
            </p:nvSpPr>
            <p:spPr bwMode="auto">
              <a:xfrm>
                <a:off x="5220" y="2188"/>
                <a:ext cx="397" cy="169"/>
              </a:xfrm>
              <a:prstGeom prst="rect">
                <a:avLst/>
              </a:prstGeom>
              <a:noFill/>
              <a:ln w="9525">
                <a:noFill/>
                <a:miter lim="800000"/>
                <a:headEnd/>
                <a:tailEnd/>
              </a:ln>
            </p:spPr>
            <p:txBody>
              <a:bodyPr/>
              <a:lstStyle/>
              <a:p>
                <a:endParaRPr lang="en-US"/>
              </a:p>
            </p:txBody>
          </p:sp>
          <p:sp>
            <p:nvSpPr>
              <p:cNvPr id="29383" name="Rectangle 334"/>
              <p:cNvSpPr>
                <a:spLocks noChangeArrowheads="1"/>
              </p:cNvSpPr>
              <p:nvPr/>
            </p:nvSpPr>
            <p:spPr bwMode="auto">
              <a:xfrm>
                <a:off x="5272" y="2194"/>
                <a:ext cx="376" cy="173"/>
              </a:xfrm>
              <a:prstGeom prst="rect">
                <a:avLst/>
              </a:prstGeom>
              <a:noFill/>
              <a:ln w="9525">
                <a:noFill/>
                <a:miter lim="800000"/>
                <a:headEnd/>
                <a:tailEnd/>
              </a:ln>
            </p:spPr>
            <p:txBody>
              <a:bodyPr wrap="none" lIns="0" tIns="0" rIns="0" bIns="0">
                <a:spAutoFit/>
              </a:bodyPr>
              <a:lstStyle/>
              <a:p>
                <a:pPr algn="ctr"/>
                <a:r>
                  <a:rPr lang="fr-FR" sz="1800" b="1">
                    <a:solidFill>
                      <a:srgbClr val="000000"/>
                    </a:solidFill>
                    <a:latin typeface="Arial" charset="0"/>
                  </a:rPr>
                  <a:t>0.25V</a:t>
                </a:r>
                <a:endParaRPr lang="fr-FR"/>
              </a:p>
            </p:txBody>
          </p:sp>
        </p:grpSp>
        <p:sp>
          <p:nvSpPr>
            <p:cNvPr id="29018" name="Rectangle 335"/>
            <p:cNvSpPr>
              <a:spLocks noChangeArrowheads="1"/>
            </p:cNvSpPr>
            <p:nvPr/>
          </p:nvSpPr>
          <p:spPr bwMode="auto">
            <a:xfrm>
              <a:off x="2809" y="932"/>
              <a:ext cx="270" cy="1607"/>
            </a:xfrm>
            <a:prstGeom prst="rect">
              <a:avLst/>
            </a:prstGeom>
            <a:noFill/>
            <a:ln w="9525">
              <a:noFill/>
              <a:miter lim="800000"/>
              <a:headEnd/>
              <a:tailEnd/>
            </a:ln>
          </p:spPr>
          <p:txBody>
            <a:bodyPr/>
            <a:lstStyle/>
            <a:p>
              <a:endParaRPr lang="en-US"/>
            </a:p>
          </p:txBody>
        </p:sp>
        <p:sp>
          <p:nvSpPr>
            <p:cNvPr id="29019" name="Rectangle 336"/>
            <p:cNvSpPr>
              <a:spLocks noChangeArrowheads="1"/>
            </p:cNvSpPr>
            <p:nvPr/>
          </p:nvSpPr>
          <p:spPr bwMode="auto">
            <a:xfrm rot="-5400000">
              <a:off x="2615" y="2329"/>
              <a:ext cx="653" cy="221"/>
            </a:xfrm>
            <a:prstGeom prst="rect">
              <a:avLst/>
            </a:prstGeom>
            <a:noFill/>
            <a:ln w="9525">
              <a:noFill/>
              <a:miter lim="800000"/>
              <a:headEnd/>
              <a:tailEnd/>
            </a:ln>
          </p:spPr>
          <p:txBody>
            <a:bodyPr wrap="none" lIns="0" tIns="0" rIns="0" bIns="0">
              <a:spAutoFit/>
            </a:bodyPr>
            <a:lstStyle/>
            <a:p>
              <a:pPr algn="ctr"/>
              <a:r>
                <a:rPr lang="fr-FR" sz="2300" b="1">
                  <a:solidFill>
                    <a:srgbClr val="000000"/>
                  </a:solidFill>
                  <a:latin typeface="Arial" charset="0"/>
                </a:rPr>
                <a:t>EOT of </a:t>
              </a:r>
              <a:endParaRPr lang="fr-FR"/>
            </a:p>
          </p:txBody>
        </p:sp>
        <p:sp>
          <p:nvSpPr>
            <p:cNvPr id="29020" name="Rectangle 337"/>
            <p:cNvSpPr>
              <a:spLocks noChangeArrowheads="1"/>
            </p:cNvSpPr>
            <p:nvPr/>
          </p:nvSpPr>
          <p:spPr bwMode="auto">
            <a:xfrm rot="-5400000">
              <a:off x="2345" y="1362"/>
              <a:ext cx="1192" cy="221"/>
            </a:xfrm>
            <a:prstGeom prst="rect">
              <a:avLst/>
            </a:prstGeom>
            <a:noFill/>
            <a:ln w="9525">
              <a:noFill/>
              <a:miter lim="800000"/>
              <a:headEnd/>
              <a:tailEnd/>
            </a:ln>
          </p:spPr>
          <p:txBody>
            <a:bodyPr wrap="none" lIns="0" tIns="0" rIns="0" bIns="0">
              <a:spAutoFit/>
            </a:bodyPr>
            <a:lstStyle/>
            <a:p>
              <a:pPr algn="ctr"/>
              <a:r>
                <a:rPr lang="fr-FR" sz="2300" b="1">
                  <a:solidFill>
                    <a:srgbClr val="000000"/>
                  </a:solidFill>
                  <a:latin typeface="Arial" charset="0"/>
                </a:rPr>
                <a:t>polydepletion</a:t>
              </a:r>
              <a:endParaRPr lang="fr-FR"/>
            </a:p>
          </p:txBody>
        </p:sp>
        <p:sp>
          <p:nvSpPr>
            <p:cNvPr id="29021" name="Rectangle 338"/>
            <p:cNvSpPr>
              <a:spLocks noChangeArrowheads="1"/>
            </p:cNvSpPr>
            <p:nvPr/>
          </p:nvSpPr>
          <p:spPr bwMode="auto">
            <a:xfrm rot="-5400000">
              <a:off x="2824" y="698"/>
              <a:ext cx="235" cy="221"/>
            </a:xfrm>
            <a:prstGeom prst="rect">
              <a:avLst/>
            </a:prstGeom>
            <a:noFill/>
            <a:ln w="9525">
              <a:noFill/>
              <a:miter lim="800000"/>
              <a:headEnd/>
              <a:tailEnd/>
            </a:ln>
          </p:spPr>
          <p:txBody>
            <a:bodyPr wrap="none" lIns="0" tIns="0" rIns="0" bIns="0">
              <a:spAutoFit/>
            </a:bodyPr>
            <a:lstStyle/>
            <a:p>
              <a:pPr algn="ctr"/>
              <a:r>
                <a:rPr lang="fr-FR" sz="2300" b="1">
                  <a:solidFill>
                    <a:srgbClr val="000000"/>
                  </a:solidFill>
                  <a:latin typeface="Arial" charset="0"/>
                </a:rPr>
                <a:t>, A</a:t>
              </a:r>
              <a:endParaRPr lang="fr-FR"/>
            </a:p>
          </p:txBody>
        </p:sp>
        <p:sp>
          <p:nvSpPr>
            <p:cNvPr id="29022" name="Rectangle 339"/>
            <p:cNvSpPr>
              <a:spLocks noChangeArrowheads="1"/>
            </p:cNvSpPr>
            <p:nvPr/>
          </p:nvSpPr>
          <p:spPr bwMode="auto">
            <a:xfrm>
              <a:off x="3530" y="610"/>
              <a:ext cx="2401" cy="2336"/>
            </a:xfrm>
            <a:prstGeom prst="rect">
              <a:avLst/>
            </a:prstGeom>
            <a:noFill/>
            <a:ln w="9525">
              <a:noFill/>
              <a:miter lim="800000"/>
              <a:headEnd/>
              <a:tailEnd/>
            </a:ln>
          </p:spPr>
          <p:txBody>
            <a:bodyPr/>
            <a:lstStyle/>
            <a:p>
              <a:endParaRPr lang="en-US"/>
            </a:p>
          </p:txBody>
        </p:sp>
        <p:sp>
          <p:nvSpPr>
            <p:cNvPr id="29023" name="Rectangle 340"/>
            <p:cNvSpPr>
              <a:spLocks noChangeArrowheads="1"/>
            </p:cNvSpPr>
            <p:nvPr/>
          </p:nvSpPr>
          <p:spPr bwMode="auto">
            <a:xfrm>
              <a:off x="3530" y="610"/>
              <a:ext cx="2401" cy="2336"/>
            </a:xfrm>
            <a:prstGeom prst="rect">
              <a:avLst/>
            </a:prstGeom>
            <a:noFill/>
            <a:ln w="30163">
              <a:solidFill>
                <a:srgbClr val="000000"/>
              </a:solidFill>
              <a:miter lim="800000"/>
              <a:headEnd/>
              <a:tailEnd/>
            </a:ln>
          </p:spPr>
          <p:txBody>
            <a:bodyPr/>
            <a:lstStyle/>
            <a:p>
              <a:endParaRPr lang="en-US"/>
            </a:p>
          </p:txBody>
        </p:sp>
        <p:sp>
          <p:nvSpPr>
            <p:cNvPr id="29024" name="Freeform 341"/>
            <p:cNvSpPr>
              <a:spLocks/>
            </p:cNvSpPr>
            <p:nvPr/>
          </p:nvSpPr>
          <p:spPr bwMode="auto">
            <a:xfrm>
              <a:off x="3520" y="610"/>
              <a:ext cx="20" cy="2335"/>
            </a:xfrm>
            <a:custGeom>
              <a:avLst/>
              <a:gdLst>
                <a:gd name="T0" fmla="*/ 19 w 20"/>
                <a:gd name="T1" fmla="*/ 0 h 4670"/>
                <a:gd name="T2" fmla="*/ 0 w 20"/>
                <a:gd name="T3" fmla="*/ 0 h 4670"/>
                <a:gd name="T4" fmla="*/ 1 w 20"/>
                <a:gd name="T5" fmla="*/ 19 h 4670"/>
                <a:gd name="T6" fmla="*/ 20 w 20"/>
                <a:gd name="T7" fmla="*/ 19 h 4670"/>
                <a:gd name="T8" fmla="*/ 19 w 20"/>
                <a:gd name="T9" fmla="*/ 0 h 4670"/>
                <a:gd name="T10" fmla="*/ 0 60000 65536"/>
                <a:gd name="T11" fmla="*/ 0 60000 65536"/>
                <a:gd name="T12" fmla="*/ 0 60000 65536"/>
                <a:gd name="T13" fmla="*/ 0 60000 65536"/>
                <a:gd name="T14" fmla="*/ 0 60000 65536"/>
                <a:gd name="T15" fmla="*/ 0 w 20"/>
                <a:gd name="T16" fmla="*/ 0 h 4670"/>
                <a:gd name="T17" fmla="*/ 20 w 20"/>
                <a:gd name="T18" fmla="*/ 4670 h 4670"/>
              </a:gdLst>
              <a:ahLst/>
              <a:cxnLst>
                <a:cxn ang="T10">
                  <a:pos x="T0" y="T1"/>
                </a:cxn>
                <a:cxn ang="T11">
                  <a:pos x="T2" y="T3"/>
                </a:cxn>
                <a:cxn ang="T12">
                  <a:pos x="T4" y="T5"/>
                </a:cxn>
                <a:cxn ang="T13">
                  <a:pos x="T6" y="T7"/>
                </a:cxn>
                <a:cxn ang="T14">
                  <a:pos x="T8" y="T9"/>
                </a:cxn>
              </a:cxnLst>
              <a:rect l="T15" t="T16" r="T17" b="T18"/>
              <a:pathLst>
                <a:path w="20" h="4670">
                  <a:moveTo>
                    <a:pt x="19" y="0"/>
                  </a:moveTo>
                  <a:lnTo>
                    <a:pt x="0" y="0"/>
                  </a:lnTo>
                  <a:lnTo>
                    <a:pt x="1" y="4670"/>
                  </a:lnTo>
                  <a:lnTo>
                    <a:pt x="20" y="4670"/>
                  </a:lnTo>
                  <a:lnTo>
                    <a:pt x="19" y="0"/>
                  </a:lnTo>
                  <a:close/>
                </a:path>
              </a:pathLst>
            </a:custGeom>
            <a:solidFill>
              <a:srgbClr val="000000"/>
            </a:solidFill>
            <a:ln w="9525">
              <a:noFill/>
              <a:round/>
              <a:headEnd/>
              <a:tailEnd/>
            </a:ln>
          </p:spPr>
          <p:txBody>
            <a:bodyPr/>
            <a:lstStyle/>
            <a:p>
              <a:endParaRPr lang="en-US"/>
            </a:p>
          </p:txBody>
        </p:sp>
        <p:sp>
          <p:nvSpPr>
            <p:cNvPr id="29025" name="Freeform 342"/>
            <p:cNvSpPr>
              <a:spLocks/>
            </p:cNvSpPr>
            <p:nvPr/>
          </p:nvSpPr>
          <p:spPr bwMode="auto">
            <a:xfrm>
              <a:off x="3530" y="2936"/>
              <a:ext cx="31" cy="19"/>
            </a:xfrm>
            <a:custGeom>
              <a:avLst/>
              <a:gdLst>
                <a:gd name="T0" fmla="*/ 1 w 31"/>
                <a:gd name="T1" fmla="*/ 0 h 36"/>
                <a:gd name="T2" fmla="*/ 0 w 31"/>
                <a:gd name="T3" fmla="*/ 1 h 36"/>
                <a:gd name="T4" fmla="*/ 30 w 31"/>
                <a:gd name="T5" fmla="*/ 1 h 36"/>
                <a:gd name="T6" fmla="*/ 31 w 31"/>
                <a:gd name="T7" fmla="*/ 1 h 36"/>
                <a:gd name="T8" fmla="*/ 1 w 31"/>
                <a:gd name="T9" fmla="*/ 0 h 36"/>
                <a:gd name="T10" fmla="*/ 0 60000 65536"/>
                <a:gd name="T11" fmla="*/ 0 60000 65536"/>
                <a:gd name="T12" fmla="*/ 0 60000 65536"/>
                <a:gd name="T13" fmla="*/ 0 60000 65536"/>
                <a:gd name="T14" fmla="*/ 0 60000 65536"/>
                <a:gd name="T15" fmla="*/ 0 w 31"/>
                <a:gd name="T16" fmla="*/ 0 h 36"/>
                <a:gd name="T17" fmla="*/ 31 w 31"/>
                <a:gd name="T18" fmla="*/ 36 h 36"/>
              </a:gdLst>
              <a:ahLst/>
              <a:cxnLst>
                <a:cxn ang="T10">
                  <a:pos x="T0" y="T1"/>
                </a:cxn>
                <a:cxn ang="T11">
                  <a:pos x="T2" y="T3"/>
                </a:cxn>
                <a:cxn ang="T12">
                  <a:pos x="T4" y="T5"/>
                </a:cxn>
                <a:cxn ang="T13">
                  <a:pos x="T6" y="T7"/>
                </a:cxn>
                <a:cxn ang="T14">
                  <a:pos x="T8" y="T9"/>
                </a:cxn>
              </a:cxnLst>
              <a:rect l="T15" t="T16" r="T17" b="T18"/>
              <a:pathLst>
                <a:path w="31" h="36">
                  <a:moveTo>
                    <a:pt x="1" y="0"/>
                  </a:moveTo>
                  <a:lnTo>
                    <a:pt x="0" y="34"/>
                  </a:lnTo>
                  <a:lnTo>
                    <a:pt x="30" y="36"/>
                  </a:lnTo>
                  <a:lnTo>
                    <a:pt x="31" y="1"/>
                  </a:lnTo>
                  <a:lnTo>
                    <a:pt x="1" y="0"/>
                  </a:lnTo>
                  <a:close/>
                </a:path>
              </a:pathLst>
            </a:custGeom>
            <a:solidFill>
              <a:srgbClr val="000000"/>
            </a:solidFill>
            <a:ln w="9525">
              <a:noFill/>
              <a:round/>
              <a:headEnd/>
              <a:tailEnd/>
            </a:ln>
          </p:spPr>
          <p:txBody>
            <a:bodyPr/>
            <a:lstStyle/>
            <a:p>
              <a:endParaRPr lang="en-US"/>
            </a:p>
          </p:txBody>
        </p:sp>
        <p:sp>
          <p:nvSpPr>
            <p:cNvPr id="29026" name="Freeform 343"/>
            <p:cNvSpPr>
              <a:spLocks/>
            </p:cNvSpPr>
            <p:nvPr/>
          </p:nvSpPr>
          <p:spPr bwMode="auto">
            <a:xfrm>
              <a:off x="3530" y="2890"/>
              <a:ext cx="31" cy="18"/>
            </a:xfrm>
            <a:custGeom>
              <a:avLst/>
              <a:gdLst>
                <a:gd name="T0" fmla="*/ 1 w 31"/>
                <a:gd name="T1" fmla="*/ 0 h 37"/>
                <a:gd name="T2" fmla="*/ 0 w 31"/>
                <a:gd name="T3" fmla="*/ 0 h 37"/>
                <a:gd name="T4" fmla="*/ 30 w 31"/>
                <a:gd name="T5" fmla="*/ 0 h 37"/>
                <a:gd name="T6" fmla="*/ 31 w 31"/>
                <a:gd name="T7" fmla="*/ 0 h 37"/>
                <a:gd name="T8" fmla="*/ 1 w 31"/>
                <a:gd name="T9" fmla="*/ 0 h 37"/>
                <a:gd name="T10" fmla="*/ 0 60000 65536"/>
                <a:gd name="T11" fmla="*/ 0 60000 65536"/>
                <a:gd name="T12" fmla="*/ 0 60000 65536"/>
                <a:gd name="T13" fmla="*/ 0 60000 65536"/>
                <a:gd name="T14" fmla="*/ 0 60000 65536"/>
                <a:gd name="T15" fmla="*/ 0 w 31"/>
                <a:gd name="T16" fmla="*/ 0 h 37"/>
                <a:gd name="T17" fmla="*/ 31 w 31"/>
                <a:gd name="T18" fmla="*/ 37 h 37"/>
              </a:gdLst>
              <a:ahLst/>
              <a:cxnLst>
                <a:cxn ang="T10">
                  <a:pos x="T0" y="T1"/>
                </a:cxn>
                <a:cxn ang="T11">
                  <a:pos x="T2" y="T3"/>
                </a:cxn>
                <a:cxn ang="T12">
                  <a:pos x="T4" y="T5"/>
                </a:cxn>
                <a:cxn ang="T13">
                  <a:pos x="T6" y="T7"/>
                </a:cxn>
                <a:cxn ang="T14">
                  <a:pos x="T8" y="T9"/>
                </a:cxn>
              </a:cxnLst>
              <a:rect l="T15" t="T16" r="T17" b="T18"/>
              <a:pathLst>
                <a:path w="31" h="37">
                  <a:moveTo>
                    <a:pt x="1" y="0"/>
                  </a:moveTo>
                  <a:lnTo>
                    <a:pt x="0" y="35"/>
                  </a:lnTo>
                  <a:lnTo>
                    <a:pt x="30" y="37"/>
                  </a:lnTo>
                  <a:lnTo>
                    <a:pt x="31" y="2"/>
                  </a:lnTo>
                  <a:lnTo>
                    <a:pt x="1" y="0"/>
                  </a:lnTo>
                  <a:close/>
                </a:path>
              </a:pathLst>
            </a:custGeom>
            <a:solidFill>
              <a:srgbClr val="000000"/>
            </a:solidFill>
            <a:ln w="9525">
              <a:noFill/>
              <a:round/>
              <a:headEnd/>
              <a:tailEnd/>
            </a:ln>
          </p:spPr>
          <p:txBody>
            <a:bodyPr/>
            <a:lstStyle/>
            <a:p>
              <a:endParaRPr lang="en-US"/>
            </a:p>
          </p:txBody>
        </p:sp>
        <p:sp>
          <p:nvSpPr>
            <p:cNvPr id="29027" name="Freeform 344"/>
            <p:cNvSpPr>
              <a:spLocks/>
            </p:cNvSpPr>
            <p:nvPr/>
          </p:nvSpPr>
          <p:spPr bwMode="auto">
            <a:xfrm>
              <a:off x="3530" y="2843"/>
              <a:ext cx="31" cy="19"/>
            </a:xfrm>
            <a:custGeom>
              <a:avLst/>
              <a:gdLst>
                <a:gd name="T0" fmla="*/ 1 w 31"/>
                <a:gd name="T1" fmla="*/ 0 h 37"/>
                <a:gd name="T2" fmla="*/ 0 w 31"/>
                <a:gd name="T3" fmla="*/ 1 h 37"/>
                <a:gd name="T4" fmla="*/ 30 w 31"/>
                <a:gd name="T5" fmla="*/ 1 h 37"/>
                <a:gd name="T6" fmla="*/ 31 w 31"/>
                <a:gd name="T7" fmla="*/ 1 h 37"/>
                <a:gd name="T8" fmla="*/ 1 w 31"/>
                <a:gd name="T9" fmla="*/ 0 h 37"/>
                <a:gd name="T10" fmla="*/ 0 60000 65536"/>
                <a:gd name="T11" fmla="*/ 0 60000 65536"/>
                <a:gd name="T12" fmla="*/ 0 60000 65536"/>
                <a:gd name="T13" fmla="*/ 0 60000 65536"/>
                <a:gd name="T14" fmla="*/ 0 60000 65536"/>
                <a:gd name="T15" fmla="*/ 0 w 31"/>
                <a:gd name="T16" fmla="*/ 0 h 37"/>
                <a:gd name="T17" fmla="*/ 31 w 31"/>
                <a:gd name="T18" fmla="*/ 37 h 37"/>
              </a:gdLst>
              <a:ahLst/>
              <a:cxnLst>
                <a:cxn ang="T10">
                  <a:pos x="T0" y="T1"/>
                </a:cxn>
                <a:cxn ang="T11">
                  <a:pos x="T2" y="T3"/>
                </a:cxn>
                <a:cxn ang="T12">
                  <a:pos x="T4" y="T5"/>
                </a:cxn>
                <a:cxn ang="T13">
                  <a:pos x="T6" y="T7"/>
                </a:cxn>
                <a:cxn ang="T14">
                  <a:pos x="T8" y="T9"/>
                </a:cxn>
              </a:cxnLst>
              <a:rect l="T15" t="T16" r="T17" b="T18"/>
              <a:pathLst>
                <a:path w="31" h="37">
                  <a:moveTo>
                    <a:pt x="1" y="0"/>
                  </a:moveTo>
                  <a:lnTo>
                    <a:pt x="0" y="35"/>
                  </a:lnTo>
                  <a:lnTo>
                    <a:pt x="30" y="37"/>
                  </a:lnTo>
                  <a:lnTo>
                    <a:pt x="31" y="2"/>
                  </a:lnTo>
                  <a:lnTo>
                    <a:pt x="1" y="0"/>
                  </a:lnTo>
                  <a:close/>
                </a:path>
              </a:pathLst>
            </a:custGeom>
            <a:solidFill>
              <a:srgbClr val="000000"/>
            </a:solidFill>
            <a:ln w="9525">
              <a:noFill/>
              <a:round/>
              <a:headEnd/>
              <a:tailEnd/>
            </a:ln>
          </p:spPr>
          <p:txBody>
            <a:bodyPr/>
            <a:lstStyle/>
            <a:p>
              <a:endParaRPr lang="en-US"/>
            </a:p>
          </p:txBody>
        </p:sp>
        <p:sp>
          <p:nvSpPr>
            <p:cNvPr id="29028" name="Freeform 345"/>
            <p:cNvSpPr>
              <a:spLocks/>
            </p:cNvSpPr>
            <p:nvPr/>
          </p:nvSpPr>
          <p:spPr bwMode="auto">
            <a:xfrm>
              <a:off x="3530" y="2797"/>
              <a:ext cx="31" cy="19"/>
            </a:xfrm>
            <a:custGeom>
              <a:avLst/>
              <a:gdLst>
                <a:gd name="T0" fmla="*/ 1 w 31"/>
                <a:gd name="T1" fmla="*/ 0 h 37"/>
                <a:gd name="T2" fmla="*/ 0 w 31"/>
                <a:gd name="T3" fmla="*/ 1 h 37"/>
                <a:gd name="T4" fmla="*/ 30 w 31"/>
                <a:gd name="T5" fmla="*/ 1 h 37"/>
                <a:gd name="T6" fmla="*/ 31 w 31"/>
                <a:gd name="T7" fmla="*/ 1 h 37"/>
                <a:gd name="T8" fmla="*/ 1 w 31"/>
                <a:gd name="T9" fmla="*/ 0 h 37"/>
                <a:gd name="T10" fmla="*/ 0 60000 65536"/>
                <a:gd name="T11" fmla="*/ 0 60000 65536"/>
                <a:gd name="T12" fmla="*/ 0 60000 65536"/>
                <a:gd name="T13" fmla="*/ 0 60000 65536"/>
                <a:gd name="T14" fmla="*/ 0 60000 65536"/>
                <a:gd name="T15" fmla="*/ 0 w 31"/>
                <a:gd name="T16" fmla="*/ 0 h 37"/>
                <a:gd name="T17" fmla="*/ 31 w 31"/>
                <a:gd name="T18" fmla="*/ 37 h 37"/>
              </a:gdLst>
              <a:ahLst/>
              <a:cxnLst>
                <a:cxn ang="T10">
                  <a:pos x="T0" y="T1"/>
                </a:cxn>
                <a:cxn ang="T11">
                  <a:pos x="T2" y="T3"/>
                </a:cxn>
                <a:cxn ang="T12">
                  <a:pos x="T4" y="T5"/>
                </a:cxn>
                <a:cxn ang="T13">
                  <a:pos x="T6" y="T7"/>
                </a:cxn>
                <a:cxn ang="T14">
                  <a:pos x="T8" y="T9"/>
                </a:cxn>
              </a:cxnLst>
              <a:rect l="T15" t="T16" r="T17" b="T18"/>
              <a:pathLst>
                <a:path w="31" h="37">
                  <a:moveTo>
                    <a:pt x="1" y="0"/>
                  </a:moveTo>
                  <a:lnTo>
                    <a:pt x="0" y="35"/>
                  </a:lnTo>
                  <a:lnTo>
                    <a:pt x="30" y="37"/>
                  </a:lnTo>
                  <a:lnTo>
                    <a:pt x="31" y="2"/>
                  </a:lnTo>
                  <a:lnTo>
                    <a:pt x="1" y="0"/>
                  </a:lnTo>
                  <a:close/>
                </a:path>
              </a:pathLst>
            </a:custGeom>
            <a:solidFill>
              <a:srgbClr val="000000"/>
            </a:solidFill>
            <a:ln w="9525">
              <a:noFill/>
              <a:round/>
              <a:headEnd/>
              <a:tailEnd/>
            </a:ln>
          </p:spPr>
          <p:txBody>
            <a:bodyPr/>
            <a:lstStyle/>
            <a:p>
              <a:endParaRPr lang="en-US"/>
            </a:p>
          </p:txBody>
        </p:sp>
        <p:sp>
          <p:nvSpPr>
            <p:cNvPr id="29029" name="Freeform 346"/>
            <p:cNvSpPr>
              <a:spLocks/>
            </p:cNvSpPr>
            <p:nvPr/>
          </p:nvSpPr>
          <p:spPr bwMode="auto">
            <a:xfrm>
              <a:off x="3530" y="2751"/>
              <a:ext cx="31" cy="18"/>
            </a:xfrm>
            <a:custGeom>
              <a:avLst/>
              <a:gdLst>
                <a:gd name="T0" fmla="*/ 1 w 31"/>
                <a:gd name="T1" fmla="*/ 0 h 37"/>
                <a:gd name="T2" fmla="*/ 0 w 31"/>
                <a:gd name="T3" fmla="*/ 0 h 37"/>
                <a:gd name="T4" fmla="*/ 30 w 31"/>
                <a:gd name="T5" fmla="*/ 0 h 37"/>
                <a:gd name="T6" fmla="*/ 31 w 31"/>
                <a:gd name="T7" fmla="*/ 0 h 37"/>
                <a:gd name="T8" fmla="*/ 1 w 31"/>
                <a:gd name="T9" fmla="*/ 0 h 37"/>
                <a:gd name="T10" fmla="*/ 0 60000 65536"/>
                <a:gd name="T11" fmla="*/ 0 60000 65536"/>
                <a:gd name="T12" fmla="*/ 0 60000 65536"/>
                <a:gd name="T13" fmla="*/ 0 60000 65536"/>
                <a:gd name="T14" fmla="*/ 0 60000 65536"/>
                <a:gd name="T15" fmla="*/ 0 w 31"/>
                <a:gd name="T16" fmla="*/ 0 h 37"/>
                <a:gd name="T17" fmla="*/ 31 w 31"/>
                <a:gd name="T18" fmla="*/ 37 h 37"/>
              </a:gdLst>
              <a:ahLst/>
              <a:cxnLst>
                <a:cxn ang="T10">
                  <a:pos x="T0" y="T1"/>
                </a:cxn>
                <a:cxn ang="T11">
                  <a:pos x="T2" y="T3"/>
                </a:cxn>
                <a:cxn ang="T12">
                  <a:pos x="T4" y="T5"/>
                </a:cxn>
                <a:cxn ang="T13">
                  <a:pos x="T6" y="T7"/>
                </a:cxn>
                <a:cxn ang="T14">
                  <a:pos x="T8" y="T9"/>
                </a:cxn>
              </a:cxnLst>
              <a:rect l="T15" t="T16" r="T17" b="T18"/>
              <a:pathLst>
                <a:path w="31" h="37">
                  <a:moveTo>
                    <a:pt x="1" y="0"/>
                  </a:moveTo>
                  <a:lnTo>
                    <a:pt x="0" y="35"/>
                  </a:lnTo>
                  <a:lnTo>
                    <a:pt x="30" y="37"/>
                  </a:lnTo>
                  <a:lnTo>
                    <a:pt x="31" y="2"/>
                  </a:lnTo>
                  <a:lnTo>
                    <a:pt x="1" y="0"/>
                  </a:lnTo>
                  <a:close/>
                </a:path>
              </a:pathLst>
            </a:custGeom>
            <a:solidFill>
              <a:srgbClr val="000000"/>
            </a:solidFill>
            <a:ln w="9525">
              <a:noFill/>
              <a:round/>
              <a:headEnd/>
              <a:tailEnd/>
            </a:ln>
          </p:spPr>
          <p:txBody>
            <a:bodyPr/>
            <a:lstStyle/>
            <a:p>
              <a:endParaRPr lang="en-US"/>
            </a:p>
          </p:txBody>
        </p:sp>
        <p:sp>
          <p:nvSpPr>
            <p:cNvPr id="29030" name="Freeform 347"/>
            <p:cNvSpPr>
              <a:spLocks/>
            </p:cNvSpPr>
            <p:nvPr/>
          </p:nvSpPr>
          <p:spPr bwMode="auto">
            <a:xfrm>
              <a:off x="3530" y="2705"/>
              <a:ext cx="31" cy="19"/>
            </a:xfrm>
            <a:custGeom>
              <a:avLst/>
              <a:gdLst>
                <a:gd name="T0" fmla="*/ 1 w 31"/>
                <a:gd name="T1" fmla="*/ 0 h 36"/>
                <a:gd name="T2" fmla="*/ 0 w 31"/>
                <a:gd name="T3" fmla="*/ 1 h 36"/>
                <a:gd name="T4" fmla="*/ 30 w 31"/>
                <a:gd name="T5" fmla="*/ 1 h 36"/>
                <a:gd name="T6" fmla="*/ 31 w 31"/>
                <a:gd name="T7" fmla="*/ 1 h 36"/>
                <a:gd name="T8" fmla="*/ 1 w 31"/>
                <a:gd name="T9" fmla="*/ 0 h 36"/>
                <a:gd name="T10" fmla="*/ 0 60000 65536"/>
                <a:gd name="T11" fmla="*/ 0 60000 65536"/>
                <a:gd name="T12" fmla="*/ 0 60000 65536"/>
                <a:gd name="T13" fmla="*/ 0 60000 65536"/>
                <a:gd name="T14" fmla="*/ 0 60000 65536"/>
                <a:gd name="T15" fmla="*/ 0 w 31"/>
                <a:gd name="T16" fmla="*/ 0 h 36"/>
                <a:gd name="T17" fmla="*/ 31 w 31"/>
                <a:gd name="T18" fmla="*/ 36 h 36"/>
              </a:gdLst>
              <a:ahLst/>
              <a:cxnLst>
                <a:cxn ang="T10">
                  <a:pos x="T0" y="T1"/>
                </a:cxn>
                <a:cxn ang="T11">
                  <a:pos x="T2" y="T3"/>
                </a:cxn>
                <a:cxn ang="T12">
                  <a:pos x="T4" y="T5"/>
                </a:cxn>
                <a:cxn ang="T13">
                  <a:pos x="T6" y="T7"/>
                </a:cxn>
                <a:cxn ang="T14">
                  <a:pos x="T8" y="T9"/>
                </a:cxn>
              </a:cxnLst>
              <a:rect l="T15" t="T16" r="T17" b="T18"/>
              <a:pathLst>
                <a:path w="31" h="36">
                  <a:moveTo>
                    <a:pt x="1" y="0"/>
                  </a:moveTo>
                  <a:lnTo>
                    <a:pt x="0" y="34"/>
                  </a:lnTo>
                  <a:lnTo>
                    <a:pt x="30" y="36"/>
                  </a:lnTo>
                  <a:lnTo>
                    <a:pt x="31" y="1"/>
                  </a:lnTo>
                  <a:lnTo>
                    <a:pt x="1" y="0"/>
                  </a:lnTo>
                  <a:close/>
                </a:path>
              </a:pathLst>
            </a:custGeom>
            <a:solidFill>
              <a:srgbClr val="000000"/>
            </a:solidFill>
            <a:ln w="9525">
              <a:noFill/>
              <a:round/>
              <a:headEnd/>
              <a:tailEnd/>
            </a:ln>
          </p:spPr>
          <p:txBody>
            <a:bodyPr/>
            <a:lstStyle/>
            <a:p>
              <a:endParaRPr lang="en-US"/>
            </a:p>
          </p:txBody>
        </p:sp>
        <p:sp>
          <p:nvSpPr>
            <p:cNvPr id="29031" name="Freeform 348"/>
            <p:cNvSpPr>
              <a:spLocks/>
            </p:cNvSpPr>
            <p:nvPr/>
          </p:nvSpPr>
          <p:spPr bwMode="auto">
            <a:xfrm>
              <a:off x="3530" y="2659"/>
              <a:ext cx="31" cy="18"/>
            </a:xfrm>
            <a:custGeom>
              <a:avLst/>
              <a:gdLst>
                <a:gd name="T0" fmla="*/ 1 w 31"/>
                <a:gd name="T1" fmla="*/ 0 h 37"/>
                <a:gd name="T2" fmla="*/ 0 w 31"/>
                <a:gd name="T3" fmla="*/ 0 h 37"/>
                <a:gd name="T4" fmla="*/ 30 w 31"/>
                <a:gd name="T5" fmla="*/ 0 h 37"/>
                <a:gd name="T6" fmla="*/ 31 w 31"/>
                <a:gd name="T7" fmla="*/ 0 h 37"/>
                <a:gd name="T8" fmla="*/ 1 w 31"/>
                <a:gd name="T9" fmla="*/ 0 h 37"/>
                <a:gd name="T10" fmla="*/ 0 60000 65536"/>
                <a:gd name="T11" fmla="*/ 0 60000 65536"/>
                <a:gd name="T12" fmla="*/ 0 60000 65536"/>
                <a:gd name="T13" fmla="*/ 0 60000 65536"/>
                <a:gd name="T14" fmla="*/ 0 60000 65536"/>
                <a:gd name="T15" fmla="*/ 0 w 31"/>
                <a:gd name="T16" fmla="*/ 0 h 37"/>
                <a:gd name="T17" fmla="*/ 31 w 31"/>
                <a:gd name="T18" fmla="*/ 37 h 37"/>
              </a:gdLst>
              <a:ahLst/>
              <a:cxnLst>
                <a:cxn ang="T10">
                  <a:pos x="T0" y="T1"/>
                </a:cxn>
                <a:cxn ang="T11">
                  <a:pos x="T2" y="T3"/>
                </a:cxn>
                <a:cxn ang="T12">
                  <a:pos x="T4" y="T5"/>
                </a:cxn>
                <a:cxn ang="T13">
                  <a:pos x="T6" y="T7"/>
                </a:cxn>
                <a:cxn ang="T14">
                  <a:pos x="T8" y="T9"/>
                </a:cxn>
              </a:cxnLst>
              <a:rect l="T15" t="T16" r="T17" b="T18"/>
              <a:pathLst>
                <a:path w="31" h="37">
                  <a:moveTo>
                    <a:pt x="1" y="0"/>
                  </a:moveTo>
                  <a:lnTo>
                    <a:pt x="0" y="35"/>
                  </a:lnTo>
                  <a:lnTo>
                    <a:pt x="30" y="37"/>
                  </a:lnTo>
                  <a:lnTo>
                    <a:pt x="31" y="2"/>
                  </a:lnTo>
                  <a:lnTo>
                    <a:pt x="1" y="0"/>
                  </a:lnTo>
                  <a:close/>
                </a:path>
              </a:pathLst>
            </a:custGeom>
            <a:solidFill>
              <a:srgbClr val="000000"/>
            </a:solidFill>
            <a:ln w="9525">
              <a:noFill/>
              <a:round/>
              <a:headEnd/>
              <a:tailEnd/>
            </a:ln>
          </p:spPr>
          <p:txBody>
            <a:bodyPr/>
            <a:lstStyle/>
            <a:p>
              <a:endParaRPr lang="en-US"/>
            </a:p>
          </p:txBody>
        </p:sp>
        <p:sp>
          <p:nvSpPr>
            <p:cNvPr id="29032" name="Freeform 349"/>
            <p:cNvSpPr>
              <a:spLocks/>
            </p:cNvSpPr>
            <p:nvPr/>
          </p:nvSpPr>
          <p:spPr bwMode="auto">
            <a:xfrm>
              <a:off x="3530" y="2613"/>
              <a:ext cx="31" cy="19"/>
            </a:xfrm>
            <a:custGeom>
              <a:avLst/>
              <a:gdLst>
                <a:gd name="T0" fmla="*/ 1 w 31"/>
                <a:gd name="T1" fmla="*/ 0 h 37"/>
                <a:gd name="T2" fmla="*/ 0 w 31"/>
                <a:gd name="T3" fmla="*/ 1 h 37"/>
                <a:gd name="T4" fmla="*/ 30 w 31"/>
                <a:gd name="T5" fmla="*/ 1 h 37"/>
                <a:gd name="T6" fmla="*/ 31 w 31"/>
                <a:gd name="T7" fmla="*/ 1 h 37"/>
                <a:gd name="T8" fmla="*/ 1 w 31"/>
                <a:gd name="T9" fmla="*/ 0 h 37"/>
                <a:gd name="T10" fmla="*/ 0 60000 65536"/>
                <a:gd name="T11" fmla="*/ 0 60000 65536"/>
                <a:gd name="T12" fmla="*/ 0 60000 65536"/>
                <a:gd name="T13" fmla="*/ 0 60000 65536"/>
                <a:gd name="T14" fmla="*/ 0 60000 65536"/>
                <a:gd name="T15" fmla="*/ 0 w 31"/>
                <a:gd name="T16" fmla="*/ 0 h 37"/>
                <a:gd name="T17" fmla="*/ 31 w 31"/>
                <a:gd name="T18" fmla="*/ 37 h 37"/>
              </a:gdLst>
              <a:ahLst/>
              <a:cxnLst>
                <a:cxn ang="T10">
                  <a:pos x="T0" y="T1"/>
                </a:cxn>
                <a:cxn ang="T11">
                  <a:pos x="T2" y="T3"/>
                </a:cxn>
                <a:cxn ang="T12">
                  <a:pos x="T4" y="T5"/>
                </a:cxn>
                <a:cxn ang="T13">
                  <a:pos x="T6" y="T7"/>
                </a:cxn>
                <a:cxn ang="T14">
                  <a:pos x="T8" y="T9"/>
                </a:cxn>
              </a:cxnLst>
              <a:rect l="T15" t="T16" r="T17" b="T18"/>
              <a:pathLst>
                <a:path w="31" h="37">
                  <a:moveTo>
                    <a:pt x="1" y="0"/>
                  </a:moveTo>
                  <a:lnTo>
                    <a:pt x="0" y="35"/>
                  </a:lnTo>
                  <a:lnTo>
                    <a:pt x="30" y="37"/>
                  </a:lnTo>
                  <a:lnTo>
                    <a:pt x="31" y="2"/>
                  </a:lnTo>
                  <a:lnTo>
                    <a:pt x="1" y="0"/>
                  </a:lnTo>
                  <a:close/>
                </a:path>
              </a:pathLst>
            </a:custGeom>
            <a:solidFill>
              <a:srgbClr val="000000"/>
            </a:solidFill>
            <a:ln w="9525">
              <a:noFill/>
              <a:round/>
              <a:headEnd/>
              <a:tailEnd/>
            </a:ln>
          </p:spPr>
          <p:txBody>
            <a:bodyPr/>
            <a:lstStyle/>
            <a:p>
              <a:endParaRPr lang="en-US"/>
            </a:p>
          </p:txBody>
        </p:sp>
        <p:sp>
          <p:nvSpPr>
            <p:cNvPr id="29033" name="Freeform 350"/>
            <p:cNvSpPr>
              <a:spLocks/>
            </p:cNvSpPr>
            <p:nvPr/>
          </p:nvSpPr>
          <p:spPr bwMode="auto">
            <a:xfrm>
              <a:off x="3530" y="2566"/>
              <a:ext cx="31" cy="19"/>
            </a:xfrm>
            <a:custGeom>
              <a:avLst/>
              <a:gdLst>
                <a:gd name="T0" fmla="*/ 1 w 31"/>
                <a:gd name="T1" fmla="*/ 0 h 37"/>
                <a:gd name="T2" fmla="*/ 0 w 31"/>
                <a:gd name="T3" fmla="*/ 1 h 37"/>
                <a:gd name="T4" fmla="*/ 30 w 31"/>
                <a:gd name="T5" fmla="*/ 1 h 37"/>
                <a:gd name="T6" fmla="*/ 31 w 31"/>
                <a:gd name="T7" fmla="*/ 1 h 37"/>
                <a:gd name="T8" fmla="*/ 1 w 31"/>
                <a:gd name="T9" fmla="*/ 0 h 37"/>
                <a:gd name="T10" fmla="*/ 0 60000 65536"/>
                <a:gd name="T11" fmla="*/ 0 60000 65536"/>
                <a:gd name="T12" fmla="*/ 0 60000 65536"/>
                <a:gd name="T13" fmla="*/ 0 60000 65536"/>
                <a:gd name="T14" fmla="*/ 0 60000 65536"/>
                <a:gd name="T15" fmla="*/ 0 w 31"/>
                <a:gd name="T16" fmla="*/ 0 h 37"/>
                <a:gd name="T17" fmla="*/ 31 w 31"/>
                <a:gd name="T18" fmla="*/ 37 h 37"/>
              </a:gdLst>
              <a:ahLst/>
              <a:cxnLst>
                <a:cxn ang="T10">
                  <a:pos x="T0" y="T1"/>
                </a:cxn>
                <a:cxn ang="T11">
                  <a:pos x="T2" y="T3"/>
                </a:cxn>
                <a:cxn ang="T12">
                  <a:pos x="T4" y="T5"/>
                </a:cxn>
                <a:cxn ang="T13">
                  <a:pos x="T6" y="T7"/>
                </a:cxn>
                <a:cxn ang="T14">
                  <a:pos x="T8" y="T9"/>
                </a:cxn>
              </a:cxnLst>
              <a:rect l="T15" t="T16" r="T17" b="T18"/>
              <a:pathLst>
                <a:path w="31" h="37">
                  <a:moveTo>
                    <a:pt x="1" y="0"/>
                  </a:moveTo>
                  <a:lnTo>
                    <a:pt x="0" y="35"/>
                  </a:lnTo>
                  <a:lnTo>
                    <a:pt x="30" y="37"/>
                  </a:lnTo>
                  <a:lnTo>
                    <a:pt x="31" y="2"/>
                  </a:lnTo>
                  <a:lnTo>
                    <a:pt x="1" y="0"/>
                  </a:lnTo>
                  <a:close/>
                </a:path>
              </a:pathLst>
            </a:custGeom>
            <a:solidFill>
              <a:srgbClr val="000000"/>
            </a:solidFill>
            <a:ln w="9525">
              <a:noFill/>
              <a:round/>
              <a:headEnd/>
              <a:tailEnd/>
            </a:ln>
          </p:spPr>
          <p:txBody>
            <a:bodyPr/>
            <a:lstStyle/>
            <a:p>
              <a:endParaRPr lang="en-US"/>
            </a:p>
          </p:txBody>
        </p:sp>
        <p:sp>
          <p:nvSpPr>
            <p:cNvPr id="29034" name="Freeform 351"/>
            <p:cNvSpPr>
              <a:spLocks/>
            </p:cNvSpPr>
            <p:nvPr/>
          </p:nvSpPr>
          <p:spPr bwMode="auto">
            <a:xfrm>
              <a:off x="3530" y="2511"/>
              <a:ext cx="31" cy="19"/>
            </a:xfrm>
            <a:custGeom>
              <a:avLst/>
              <a:gdLst>
                <a:gd name="T0" fmla="*/ 1 w 31"/>
                <a:gd name="T1" fmla="*/ 0 h 37"/>
                <a:gd name="T2" fmla="*/ 0 w 31"/>
                <a:gd name="T3" fmla="*/ 1 h 37"/>
                <a:gd name="T4" fmla="*/ 30 w 31"/>
                <a:gd name="T5" fmla="*/ 1 h 37"/>
                <a:gd name="T6" fmla="*/ 31 w 31"/>
                <a:gd name="T7" fmla="*/ 1 h 37"/>
                <a:gd name="T8" fmla="*/ 1 w 31"/>
                <a:gd name="T9" fmla="*/ 0 h 37"/>
                <a:gd name="T10" fmla="*/ 0 60000 65536"/>
                <a:gd name="T11" fmla="*/ 0 60000 65536"/>
                <a:gd name="T12" fmla="*/ 0 60000 65536"/>
                <a:gd name="T13" fmla="*/ 0 60000 65536"/>
                <a:gd name="T14" fmla="*/ 0 60000 65536"/>
                <a:gd name="T15" fmla="*/ 0 w 31"/>
                <a:gd name="T16" fmla="*/ 0 h 37"/>
                <a:gd name="T17" fmla="*/ 31 w 31"/>
                <a:gd name="T18" fmla="*/ 37 h 37"/>
              </a:gdLst>
              <a:ahLst/>
              <a:cxnLst>
                <a:cxn ang="T10">
                  <a:pos x="T0" y="T1"/>
                </a:cxn>
                <a:cxn ang="T11">
                  <a:pos x="T2" y="T3"/>
                </a:cxn>
                <a:cxn ang="T12">
                  <a:pos x="T4" y="T5"/>
                </a:cxn>
                <a:cxn ang="T13">
                  <a:pos x="T6" y="T7"/>
                </a:cxn>
                <a:cxn ang="T14">
                  <a:pos x="T8" y="T9"/>
                </a:cxn>
              </a:cxnLst>
              <a:rect l="T15" t="T16" r="T17" b="T18"/>
              <a:pathLst>
                <a:path w="31" h="37">
                  <a:moveTo>
                    <a:pt x="1" y="0"/>
                  </a:moveTo>
                  <a:lnTo>
                    <a:pt x="0" y="35"/>
                  </a:lnTo>
                  <a:lnTo>
                    <a:pt x="30" y="37"/>
                  </a:lnTo>
                  <a:lnTo>
                    <a:pt x="31" y="2"/>
                  </a:lnTo>
                  <a:lnTo>
                    <a:pt x="1" y="0"/>
                  </a:lnTo>
                  <a:close/>
                </a:path>
              </a:pathLst>
            </a:custGeom>
            <a:solidFill>
              <a:srgbClr val="000000"/>
            </a:solidFill>
            <a:ln w="9525">
              <a:noFill/>
              <a:round/>
              <a:headEnd/>
              <a:tailEnd/>
            </a:ln>
          </p:spPr>
          <p:txBody>
            <a:bodyPr/>
            <a:lstStyle/>
            <a:p>
              <a:endParaRPr lang="en-US"/>
            </a:p>
          </p:txBody>
        </p:sp>
        <p:sp>
          <p:nvSpPr>
            <p:cNvPr id="29035" name="Freeform 352"/>
            <p:cNvSpPr>
              <a:spLocks/>
            </p:cNvSpPr>
            <p:nvPr/>
          </p:nvSpPr>
          <p:spPr bwMode="auto">
            <a:xfrm>
              <a:off x="3530" y="2466"/>
              <a:ext cx="31" cy="18"/>
            </a:xfrm>
            <a:custGeom>
              <a:avLst/>
              <a:gdLst>
                <a:gd name="T0" fmla="*/ 1 w 31"/>
                <a:gd name="T1" fmla="*/ 0 h 37"/>
                <a:gd name="T2" fmla="*/ 0 w 31"/>
                <a:gd name="T3" fmla="*/ 0 h 37"/>
                <a:gd name="T4" fmla="*/ 30 w 31"/>
                <a:gd name="T5" fmla="*/ 0 h 37"/>
                <a:gd name="T6" fmla="*/ 31 w 31"/>
                <a:gd name="T7" fmla="*/ 0 h 37"/>
                <a:gd name="T8" fmla="*/ 1 w 31"/>
                <a:gd name="T9" fmla="*/ 0 h 37"/>
                <a:gd name="T10" fmla="*/ 0 60000 65536"/>
                <a:gd name="T11" fmla="*/ 0 60000 65536"/>
                <a:gd name="T12" fmla="*/ 0 60000 65536"/>
                <a:gd name="T13" fmla="*/ 0 60000 65536"/>
                <a:gd name="T14" fmla="*/ 0 60000 65536"/>
                <a:gd name="T15" fmla="*/ 0 w 31"/>
                <a:gd name="T16" fmla="*/ 0 h 37"/>
                <a:gd name="T17" fmla="*/ 31 w 31"/>
                <a:gd name="T18" fmla="*/ 37 h 37"/>
              </a:gdLst>
              <a:ahLst/>
              <a:cxnLst>
                <a:cxn ang="T10">
                  <a:pos x="T0" y="T1"/>
                </a:cxn>
                <a:cxn ang="T11">
                  <a:pos x="T2" y="T3"/>
                </a:cxn>
                <a:cxn ang="T12">
                  <a:pos x="T4" y="T5"/>
                </a:cxn>
                <a:cxn ang="T13">
                  <a:pos x="T6" y="T7"/>
                </a:cxn>
                <a:cxn ang="T14">
                  <a:pos x="T8" y="T9"/>
                </a:cxn>
              </a:cxnLst>
              <a:rect l="T15" t="T16" r="T17" b="T18"/>
              <a:pathLst>
                <a:path w="31" h="37">
                  <a:moveTo>
                    <a:pt x="1" y="0"/>
                  </a:moveTo>
                  <a:lnTo>
                    <a:pt x="0" y="35"/>
                  </a:lnTo>
                  <a:lnTo>
                    <a:pt x="30" y="37"/>
                  </a:lnTo>
                  <a:lnTo>
                    <a:pt x="31" y="2"/>
                  </a:lnTo>
                  <a:lnTo>
                    <a:pt x="1" y="0"/>
                  </a:lnTo>
                  <a:close/>
                </a:path>
              </a:pathLst>
            </a:custGeom>
            <a:solidFill>
              <a:srgbClr val="000000"/>
            </a:solidFill>
            <a:ln w="9525">
              <a:noFill/>
              <a:round/>
              <a:headEnd/>
              <a:tailEnd/>
            </a:ln>
          </p:spPr>
          <p:txBody>
            <a:bodyPr/>
            <a:lstStyle/>
            <a:p>
              <a:endParaRPr lang="en-US"/>
            </a:p>
          </p:txBody>
        </p:sp>
        <p:sp>
          <p:nvSpPr>
            <p:cNvPr id="29036" name="Freeform 353"/>
            <p:cNvSpPr>
              <a:spLocks/>
            </p:cNvSpPr>
            <p:nvPr/>
          </p:nvSpPr>
          <p:spPr bwMode="auto">
            <a:xfrm>
              <a:off x="3530" y="2419"/>
              <a:ext cx="31" cy="18"/>
            </a:xfrm>
            <a:custGeom>
              <a:avLst/>
              <a:gdLst>
                <a:gd name="T0" fmla="*/ 1 w 31"/>
                <a:gd name="T1" fmla="*/ 0 h 37"/>
                <a:gd name="T2" fmla="*/ 0 w 31"/>
                <a:gd name="T3" fmla="*/ 0 h 37"/>
                <a:gd name="T4" fmla="*/ 30 w 31"/>
                <a:gd name="T5" fmla="*/ 0 h 37"/>
                <a:gd name="T6" fmla="*/ 31 w 31"/>
                <a:gd name="T7" fmla="*/ 0 h 37"/>
                <a:gd name="T8" fmla="*/ 1 w 31"/>
                <a:gd name="T9" fmla="*/ 0 h 37"/>
                <a:gd name="T10" fmla="*/ 0 60000 65536"/>
                <a:gd name="T11" fmla="*/ 0 60000 65536"/>
                <a:gd name="T12" fmla="*/ 0 60000 65536"/>
                <a:gd name="T13" fmla="*/ 0 60000 65536"/>
                <a:gd name="T14" fmla="*/ 0 60000 65536"/>
                <a:gd name="T15" fmla="*/ 0 w 31"/>
                <a:gd name="T16" fmla="*/ 0 h 37"/>
                <a:gd name="T17" fmla="*/ 31 w 31"/>
                <a:gd name="T18" fmla="*/ 37 h 37"/>
              </a:gdLst>
              <a:ahLst/>
              <a:cxnLst>
                <a:cxn ang="T10">
                  <a:pos x="T0" y="T1"/>
                </a:cxn>
                <a:cxn ang="T11">
                  <a:pos x="T2" y="T3"/>
                </a:cxn>
                <a:cxn ang="T12">
                  <a:pos x="T4" y="T5"/>
                </a:cxn>
                <a:cxn ang="T13">
                  <a:pos x="T6" y="T7"/>
                </a:cxn>
                <a:cxn ang="T14">
                  <a:pos x="T8" y="T9"/>
                </a:cxn>
              </a:cxnLst>
              <a:rect l="T15" t="T16" r="T17" b="T18"/>
              <a:pathLst>
                <a:path w="31" h="37">
                  <a:moveTo>
                    <a:pt x="1" y="0"/>
                  </a:moveTo>
                  <a:lnTo>
                    <a:pt x="0" y="35"/>
                  </a:lnTo>
                  <a:lnTo>
                    <a:pt x="30" y="37"/>
                  </a:lnTo>
                  <a:lnTo>
                    <a:pt x="31" y="2"/>
                  </a:lnTo>
                  <a:lnTo>
                    <a:pt x="1" y="0"/>
                  </a:lnTo>
                  <a:close/>
                </a:path>
              </a:pathLst>
            </a:custGeom>
            <a:solidFill>
              <a:srgbClr val="000000"/>
            </a:solidFill>
            <a:ln w="9525">
              <a:noFill/>
              <a:round/>
              <a:headEnd/>
              <a:tailEnd/>
            </a:ln>
          </p:spPr>
          <p:txBody>
            <a:bodyPr/>
            <a:lstStyle/>
            <a:p>
              <a:endParaRPr lang="en-US"/>
            </a:p>
          </p:txBody>
        </p:sp>
        <p:sp>
          <p:nvSpPr>
            <p:cNvPr id="29037" name="Freeform 354"/>
            <p:cNvSpPr>
              <a:spLocks/>
            </p:cNvSpPr>
            <p:nvPr/>
          </p:nvSpPr>
          <p:spPr bwMode="auto">
            <a:xfrm>
              <a:off x="3530" y="2372"/>
              <a:ext cx="31" cy="19"/>
            </a:xfrm>
            <a:custGeom>
              <a:avLst/>
              <a:gdLst>
                <a:gd name="T0" fmla="*/ 1 w 31"/>
                <a:gd name="T1" fmla="*/ 0 h 37"/>
                <a:gd name="T2" fmla="*/ 0 w 31"/>
                <a:gd name="T3" fmla="*/ 1 h 37"/>
                <a:gd name="T4" fmla="*/ 30 w 31"/>
                <a:gd name="T5" fmla="*/ 1 h 37"/>
                <a:gd name="T6" fmla="*/ 31 w 31"/>
                <a:gd name="T7" fmla="*/ 1 h 37"/>
                <a:gd name="T8" fmla="*/ 1 w 31"/>
                <a:gd name="T9" fmla="*/ 0 h 37"/>
                <a:gd name="T10" fmla="*/ 0 60000 65536"/>
                <a:gd name="T11" fmla="*/ 0 60000 65536"/>
                <a:gd name="T12" fmla="*/ 0 60000 65536"/>
                <a:gd name="T13" fmla="*/ 0 60000 65536"/>
                <a:gd name="T14" fmla="*/ 0 60000 65536"/>
                <a:gd name="T15" fmla="*/ 0 w 31"/>
                <a:gd name="T16" fmla="*/ 0 h 37"/>
                <a:gd name="T17" fmla="*/ 31 w 31"/>
                <a:gd name="T18" fmla="*/ 37 h 37"/>
              </a:gdLst>
              <a:ahLst/>
              <a:cxnLst>
                <a:cxn ang="T10">
                  <a:pos x="T0" y="T1"/>
                </a:cxn>
                <a:cxn ang="T11">
                  <a:pos x="T2" y="T3"/>
                </a:cxn>
                <a:cxn ang="T12">
                  <a:pos x="T4" y="T5"/>
                </a:cxn>
                <a:cxn ang="T13">
                  <a:pos x="T6" y="T7"/>
                </a:cxn>
                <a:cxn ang="T14">
                  <a:pos x="T8" y="T9"/>
                </a:cxn>
              </a:cxnLst>
              <a:rect l="T15" t="T16" r="T17" b="T18"/>
              <a:pathLst>
                <a:path w="31" h="37">
                  <a:moveTo>
                    <a:pt x="1" y="0"/>
                  </a:moveTo>
                  <a:lnTo>
                    <a:pt x="0" y="35"/>
                  </a:lnTo>
                  <a:lnTo>
                    <a:pt x="30" y="37"/>
                  </a:lnTo>
                  <a:lnTo>
                    <a:pt x="31" y="2"/>
                  </a:lnTo>
                  <a:lnTo>
                    <a:pt x="1" y="0"/>
                  </a:lnTo>
                  <a:close/>
                </a:path>
              </a:pathLst>
            </a:custGeom>
            <a:solidFill>
              <a:srgbClr val="000000"/>
            </a:solidFill>
            <a:ln w="9525">
              <a:noFill/>
              <a:round/>
              <a:headEnd/>
              <a:tailEnd/>
            </a:ln>
          </p:spPr>
          <p:txBody>
            <a:bodyPr/>
            <a:lstStyle/>
            <a:p>
              <a:endParaRPr lang="en-US"/>
            </a:p>
          </p:txBody>
        </p:sp>
        <p:sp>
          <p:nvSpPr>
            <p:cNvPr id="29038" name="Freeform 355"/>
            <p:cNvSpPr>
              <a:spLocks/>
            </p:cNvSpPr>
            <p:nvPr/>
          </p:nvSpPr>
          <p:spPr bwMode="auto">
            <a:xfrm>
              <a:off x="3530" y="2327"/>
              <a:ext cx="31" cy="18"/>
            </a:xfrm>
            <a:custGeom>
              <a:avLst/>
              <a:gdLst>
                <a:gd name="T0" fmla="*/ 1 w 31"/>
                <a:gd name="T1" fmla="*/ 0 h 37"/>
                <a:gd name="T2" fmla="*/ 0 w 31"/>
                <a:gd name="T3" fmla="*/ 0 h 37"/>
                <a:gd name="T4" fmla="*/ 30 w 31"/>
                <a:gd name="T5" fmla="*/ 0 h 37"/>
                <a:gd name="T6" fmla="*/ 31 w 31"/>
                <a:gd name="T7" fmla="*/ 0 h 37"/>
                <a:gd name="T8" fmla="*/ 1 w 31"/>
                <a:gd name="T9" fmla="*/ 0 h 37"/>
                <a:gd name="T10" fmla="*/ 0 60000 65536"/>
                <a:gd name="T11" fmla="*/ 0 60000 65536"/>
                <a:gd name="T12" fmla="*/ 0 60000 65536"/>
                <a:gd name="T13" fmla="*/ 0 60000 65536"/>
                <a:gd name="T14" fmla="*/ 0 60000 65536"/>
                <a:gd name="T15" fmla="*/ 0 w 31"/>
                <a:gd name="T16" fmla="*/ 0 h 37"/>
                <a:gd name="T17" fmla="*/ 31 w 31"/>
                <a:gd name="T18" fmla="*/ 37 h 37"/>
              </a:gdLst>
              <a:ahLst/>
              <a:cxnLst>
                <a:cxn ang="T10">
                  <a:pos x="T0" y="T1"/>
                </a:cxn>
                <a:cxn ang="T11">
                  <a:pos x="T2" y="T3"/>
                </a:cxn>
                <a:cxn ang="T12">
                  <a:pos x="T4" y="T5"/>
                </a:cxn>
                <a:cxn ang="T13">
                  <a:pos x="T6" y="T7"/>
                </a:cxn>
                <a:cxn ang="T14">
                  <a:pos x="T8" y="T9"/>
                </a:cxn>
              </a:cxnLst>
              <a:rect l="T15" t="T16" r="T17" b="T18"/>
              <a:pathLst>
                <a:path w="31" h="37">
                  <a:moveTo>
                    <a:pt x="1" y="0"/>
                  </a:moveTo>
                  <a:lnTo>
                    <a:pt x="0" y="35"/>
                  </a:lnTo>
                  <a:lnTo>
                    <a:pt x="30" y="37"/>
                  </a:lnTo>
                  <a:lnTo>
                    <a:pt x="31" y="2"/>
                  </a:lnTo>
                  <a:lnTo>
                    <a:pt x="1" y="0"/>
                  </a:lnTo>
                  <a:close/>
                </a:path>
              </a:pathLst>
            </a:custGeom>
            <a:solidFill>
              <a:srgbClr val="000000"/>
            </a:solidFill>
            <a:ln w="9525">
              <a:noFill/>
              <a:round/>
              <a:headEnd/>
              <a:tailEnd/>
            </a:ln>
          </p:spPr>
          <p:txBody>
            <a:bodyPr/>
            <a:lstStyle/>
            <a:p>
              <a:endParaRPr lang="en-US"/>
            </a:p>
          </p:txBody>
        </p:sp>
        <p:sp>
          <p:nvSpPr>
            <p:cNvPr id="29039" name="Freeform 356"/>
            <p:cNvSpPr>
              <a:spLocks/>
            </p:cNvSpPr>
            <p:nvPr/>
          </p:nvSpPr>
          <p:spPr bwMode="auto">
            <a:xfrm>
              <a:off x="3530" y="2280"/>
              <a:ext cx="31" cy="19"/>
            </a:xfrm>
            <a:custGeom>
              <a:avLst/>
              <a:gdLst>
                <a:gd name="T0" fmla="*/ 1 w 31"/>
                <a:gd name="T1" fmla="*/ 0 h 37"/>
                <a:gd name="T2" fmla="*/ 0 w 31"/>
                <a:gd name="T3" fmla="*/ 1 h 37"/>
                <a:gd name="T4" fmla="*/ 30 w 31"/>
                <a:gd name="T5" fmla="*/ 1 h 37"/>
                <a:gd name="T6" fmla="*/ 31 w 31"/>
                <a:gd name="T7" fmla="*/ 1 h 37"/>
                <a:gd name="T8" fmla="*/ 1 w 31"/>
                <a:gd name="T9" fmla="*/ 0 h 37"/>
                <a:gd name="T10" fmla="*/ 0 60000 65536"/>
                <a:gd name="T11" fmla="*/ 0 60000 65536"/>
                <a:gd name="T12" fmla="*/ 0 60000 65536"/>
                <a:gd name="T13" fmla="*/ 0 60000 65536"/>
                <a:gd name="T14" fmla="*/ 0 60000 65536"/>
                <a:gd name="T15" fmla="*/ 0 w 31"/>
                <a:gd name="T16" fmla="*/ 0 h 37"/>
                <a:gd name="T17" fmla="*/ 31 w 31"/>
                <a:gd name="T18" fmla="*/ 37 h 37"/>
              </a:gdLst>
              <a:ahLst/>
              <a:cxnLst>
                <a:cxn ang="T10">
                  <a:pos x="T0" y="T1"/>
                </a:cxn>
                <a:cxn ang="T11">
                  <a:pos x="T2" y="T3"/>
                </a:cxn>
                <a:cxn ang="T12">
                  <a:pos x="T4" y="T5"/>
                </a:cxn>
                <a:cxn ang="T13">
                  <a:pos x="T6" y="T7"/>
                </a:cxn>
                <a:cxn ang="T14">
                  <a:pos x="T8" y="T9"/>
                </a:cxn>
              </a:cxnLst>
              <a:rect l="T15" t="T16" r="T17" b="T18"/>
              <a:pathLst>
                <a:path w="31" h="37">
                  <a:moveTo>
                    <a:pt x="1" y="0"/>
                  </a:moveTo>
                  <a:lnTo>
                    <a:pt x="0" y="35"/>
                  </a:lnTo>
                  <a:lnTo>
                    <a:pt x="30" y="37"/>
                  </a:lnTo>
                  <a:lnTo>
                    <a:pt x="31" y="2"/>
                  </a:lnTo>
                  <a:lnTo>
                    <a:pt x="1" y="0"/>
                  </a:lnTo>
                  <a:close/>
                </a:path>
              </a:pathLst>
            </a:custGeom>
            <a:solidFill>
              <a:srgbClr val="000000"/>
            </a:solidFill>
            <a:ln w="9525">
              <a:noFill/>
              <a:round/>
              <a:headEnd/>
              <a:tailEnd/>
            </a:ln>
          </p:spPr>
          <p:txBody>
            <a:bodyPr/>
            <a:lstStyle/>
            <a:p>
              <a:endParaRPr lang="en-US"/>
            </a:p>
          </p:txBody>
        </p:sp>
        <p:sp>
          <p:nvSpPr>
            <p:cNvPr id="29040" name="Freeform 357"/>
            <p:cNvSpPr>
              <a:spLocks/>
            </p:cNvSpPr>
            <p:nvPr/>
          </p:nvSpPr>
          <p:spPr bwMode="auto">
            <a:xfrm>
              <a:off x="3530" y="2235"/>
              <a:ext cx="31" cy="18"/>
            </a:xfrm>
            <a:custGeom>
              <a:avLst/>
              <a:gdLst>
                <a:gd name="T0" fmla="*/ 1 w 31"/>
                <a:gd name="T1" fmla="*/ 0 h 37"/>
                <a:gd name="T2" fmla="*/ 0 w 31"/>
                <a:gd name="T3" fmla="*/ 0 h 37"/>
                <a:gd name="T4" fmla="*/ 30 w 31"/>
                <a:gd name="T5" fmla="*/ 0 h 37"/>
                <a:gd name="T6" fmla="*/ 31 w 31"/>
                <a:gd name="T7" fmla="*/ 0 h 37"/>
                <a:gd name="T8" fmla="*/ 1 w 31"/>
                <a:gd name="T9" fmla="*/ 0 h 37"/>
                <a:gd name="T10" fmla="*/ 0 60000 65536"/>
                <a:gd name="T11" fmla="*/ 0 60000 65536"/>
                <a:gd name="T12" fmla="*/ 0 60000 65536"/>
                <a:gd name="T13" fmla="*/ 0 60000 65536"/>
                <a:gd name="T14" fmla="*/ 0 60000 65536"/>
                <a:gd name="T15" fmla="*/ 0 w 31"/>
                <a:gd name="T16" fmla="*/ 0 h 37"/>
                <a:gd name="T17" fmla="*/ 31 w 31"/>
                <a:gd name="T18" fmla="*/ 37 h 37"/>
              </a:gdLst>
              <a:ahLst/>
              <a:cxnLst>
                <a:cxn ang="T10">
                  <a:pos x="T0" y="T1"/>
                </a:cxn>
                <a:cxn ang="T11">
                  <a:pos x="T2" y="T3"/>
                </a:cxn>
                <a:cxn ang="T12">
                  <a:pos x="T4" y="T5"/>
                </a:cxn>
                <a:cxn ang="T13">
                  <a:pos x="T6" y="T7"/>
                </a:cxn>
                <a:cxn ang="T14">
                  <a:pos x="T8" y="T9"/>
                </a:cxn>
              </a:cxnLst>
              <a:rect l="T15" t="T16" r="T17" b="T18"/>
              <a:pathLst>
                <a:path w="31" h="37">
                  <a:moveTo>
                    <a:pt x="1" y="0"/>
                  </a:moveTo>
                  <a:lnTo>
                    <a:pt x="0" y="35"/>
                  </a:lnTo>
                  <a:lnTo>
                    <a:pt x="30" y="37"/>
                  </a:lnTo>
                  <a:lnTo>
                    <a:pt x="31" y="2"/>
                  </a:lnTo>
                  <a:lnTo>
                    <a:pt x="1" y="0"/>
                  </a:lnTo>
                  <a:close/>
                </a:path>
              </a:pathLst>
            </a:custGeom>
            <a:solidFill>
              <a:srgbClr val="000000"/>
            </a:solidFill>
            <a:ln w="9525">
              <a:noFill/>
              <a:round/>
              <a:headEnd/>
              <a:tailEnd/>
            </a:ln>
          </p:spPr>
          <p:txBody>
            <a:bodyPr/>
            <a:lstStyle/>
            <a:p>
              <a:endParaRPr lang="en-US"/>
            </a:p>
          </p:txBody>
        </p:sp>
        <p:sp>
          <p:nvSpPr>
            <p:cNvPr id="29041" name="Freeform 358"/>
            <p:cNvSpPr>
              <a:spLocks/>
            </p:cNvSpPr>
            <p:nvPr/>
          </p:nvSpPr>
          <p:spPr bwMode="auto">
            <a:xfrm>
              <a:off x="3530" y="2188"/>
              <a:ext cx="31" cy="18"/>
            </a:xfrm>
            <a:custGeom>
              <a:avLst/>
              <a:gdLst>
                <a:gd name="T0" fmla="*/ 1 w 31"/>
                <a:gd name="T1" fmla="*/ 0 h 37"/>
                <a:gd name="T2" fmla="*/ 0 w 31"/>
                <a:gd name="T3" fmla="*/ 0 h 37"/>
                <a:gd name="T4" fmla="*/ 30 w 31"/>
                <a:gd name="T5" fmla="*/ 0 h 37"/>
                <a:gd name="T6" fmla="*/ 31 w 31"/>
                <a:gd name="T7" fmla="*/ 0 h 37"/>
                <a:gd name="T8" fmla="*/ 1 w 31"/>
                <a:gd name="T9" fmla="*/ 0 h 37"/>
                <a:gd name="T10" fmla="*/ 0 60000 65536"/>
                <a:gd name="T11" fmla="*/ 0 60000 65536"/>
                <a:gd name="T12" fmla="*/ 0 60000 65536"/>
                <a:gd name="T13" fmla="*/ 0 60000 65536"/>
                <a:gd name="T14" fmla="*/ 0 60000 65536"/>
                <a:gd name="T15" fmla="*/ 0 w 31"/>
                <a:gd name="T16" fmla="*/ 0 h 37"/>
                <a:gd name="T17" fmla="*/ 31 w 31"/>
                <a:gd name="T18" fmla="*/ 37 h 37"/>
              </a:gdLst>
              <a:ahLst/>
              <a:cxnLst>
                <a:cxn ang="T10">
                  <a:pos x="T0" y="T1"/>
                </a:cxn>
                <a:cxn ang="T11">
                  <a:pos x="T2" y="T3"/>
                </a:cxn>
                <a:cxn ang="T12">
                  <a:pos x="T4" y="T5"/>
                </a:cxn>
                <a:cxn ang="T13">
                  <a:pos x="T6" y="T7"/>
                </a:cxn>
                <a:cxn ang="T14">
                  <a:pos x="T8" y="T9"/>
                </a:cxn>
              </a:cxnLst>
              <a:rect l="T15" t="T16" r="T17" b="T18"/>
              <a:pathLst>
                <a:path w="31" h="37">
                  <a:moveTo>
                    <a:pt x="1" y="0"/>
                  </a:moveTo>
                  <a:lnTo>
                    <a:pt x="0" y="35"/>
                  </a:lnTo>
                  <a:lnTo>
                    <a:pt x="30" y="37"/>
                  </a:lnTo>
                  <a:lnTo>
                    <a:pt x="31" y="2"/>
                  </a:lnTo>
                  <a:lnTo>
                    <a:pt x="1" y="0"/>
                  </a:lnTo>
                  <a:close/>
                </a:path>
              </a:pathLst>
            </a:custGeom>
            <a:solidFill>
              <a:srgbClr val="000000"/>
            </a:solidFill>
            <a:ln w="9525">
              <a:noFill/>
              <a:round/>
              <a:headEnd/>
              <a:tailEnd/>
            </a:ln>
          </p:spPr>
          <p:txBody>
            <a:bodyPr/>
            <a:lstStyle/>
            <a:p>
              <a:endParaRPr lang="en-US"/>
            </a:p>
          </p:txBody>
        </p:sp>
        <p:sp>
          <p:nvSpPr>
            <p:cNvPr id="29042" name="Freeform 359"/>
            <p:cNvSpPr>
              <a:spLocks/>
            </p:cNvSpPr>
            <p:nvPr/>
          </p:nvSpPr>
          <p:spPr bwMode="auto">
            <a:xfrm>
              <a:off x="3530" y="2142"/>
              <a:ext cx="31" cy="19"/>
            </a:xfrm>
            <a:custGeom>
              <a:avLst/>
              <a:gdLst>
                <a:gd name="T0" fmla="*/ 1 w 31"/>
                <a:gd name="T1" fmla="*/ 0 h 37"/>
                <a:gd name="T2" fmla="*/ 0 w 31"/>
                <a:gd name="T3" fmla="*/ 1 h 37"/>
                <a:gd name="T4" fmla="*/ 30 w 31"/>
                <a:gd name="T5" fmla="*/ 1 h 37"/>
                <a:gd name="T6" fmla="*/ 31 w 31"/>
                <a:gd name="T7" fmla="*/ 1 h 37"/>
                <a:gd name="T8" fmla="*/ 1 w 31"/>
                <a:gd name="T9" fmla="*/ 0 h 37"/>
                <a:gd name="T10" fmla="*/ 0 60000 65536"/>
                <a:gd name="T11" fmla="*/ 0 60000 65536"/>
                <a:gd name="T12" fmla="*/ 0 60000 65536"/>
                <a:gd name="T13" fmla="*/ 0 60000 65536"/>
                <a:gd name="T14" fmla="*/ 0 60000 65536"/>
                <a:gd name="T15" fmla="*/ 0 w 31"/>
                <a:gd name="T16" fmla="*/ 0 h 37"/>
                <a:gd name="T17" fmla="*/ 31 w 31"/>
                <a:gd name="T18" fmla="*/ 37 h 37"/>
              </a:gdLst>
              <a:ahLst/>
              <a:cxnLst>
                <a:cxn ang="T10">
                  <a:pos x="T0" y="T1"/>
                </a:cxn>
                <a:cxn ang="T11">
                  <a:pos x="T2" y="T3"/>
                </a:cxn>
                <a:cxn ang="T12">
                  <a:pos x="T4" y="T5"/>
                </a:cxn>
                <a:cxn ang="T13">
                  <a:pos x="T6" y="T7"/>
                </a:cxn>
                <a:cxn ang="T14">
                  <a:pos x="T8" y="T9"/>
                </a:cxn>
              </a:cxnLst>
              <a:rect l="T15" t="T16" r="T17" b="T18"/>
              <a:pathLst>
                <a:path w="31" h="37">
                  <a:moveTo>
                    <a:pt x="1" y="0"/>
                  </a:moveTo>
                  <a:lnTo>
                    <a:pt x="0" y="35"/>
                  </a:lnTo>
                  <a:lnTo>
                    <a:pt x="30" y="37"/>
                  </a:lnTo>
                  <a:lnTo>
                    <a:pt x="31" y="2"/>
                  </a:lnTo>
                  <a:lnTo>
                    <a:pt x="1" y="0"/>
                  </a:lnTo>
                  <a:close/>
                </a:path>
              </a:pathLst>
            </a:custGeom>
            <a:solidFill>
              <a:srgbClr val="000000"/>
            </a:solidFill>
            <a:ln w="9525">
              <a:noFill/>
              <a:round/>
              <a:headEnd/>
              <a:tailEnd/>
            </a:ln>
          </p:spPr>
          <p:txBody>
            <a:bodyPr/>
            <a:lstStyle/>
            <a:p>
              <a:endParaRPr lang="en-US"/>
            </a:p>
          </p:txBody>
        </p:sp>
        <p:sp>
          <p:nvSpPr>
            <p:cNvPr id="29043" name="Freeform 360"/>
            <p:cNvSpPr>
              <a:spLocks/>
            </p:cNvSpPr>
            <p:nvPr/>
          </p:nvSpPr>
          <p:spPr bwMode="auto">
            <a:xfrm>
              <a:off x="3530" y="2096"/>
              <a:ext cx="31" cy="18"/>
            </a:xfrm>
            <a:custGeom>
              <a:avLst/>
              <a:gdLst>
                <a:gd name="T0" fmla="*/ 1 w 31"/>
                <a:gd name="T1" fmla="*/ 0 h 37"/>
                <a:gd name="T2" fmla="*/ 0 w 31"/>
                <a:gd name="T3" fmla="*/ 0 h 37"/>
                <a:gd name="T4" fmla="*/ 30 w 31"/>
                <a:gd name="T5" fmla="*/ 0 h 37"/>
                <a:gd name="T6" fmla="*/ 31 w 31"/>
                <a:gd name="T7" fmla="*/ 0 h 37"/>
                <a:gd name="T8" fmla="*/ 1 w 31"/>
                <a:gd name="T9" fmla="*/ 0 h 37"/>
                <a:gd name="T10" fmla="*/ 0 60000 65536"/>
                <a:gd name="T11" fmla="*/ 0 60000 65536"/>
                <a:gd name="T12" fmla="*/ 0 60000 65536"/>
                <a:gd name="T13" fmla="*/ 0 60000 65536"/>
                <a:gd name="T14" fmla="*/ 0 60000 65536"/>
                <a:gd name="T15" fmla="*/ 0 w 31"/>
                <a:gd name="T16" fmla="*/ 0 h 37"/>
                <a:gd name="T17" fmla="*/ 31 w 31"/>
                <a:gd name="T18" fmla="*/ 37 h 37"/>
              </a:gdLst>
              <a:ahLst/>
              <a:cxnLst>
                <a:cxn ang="T10">
                  <a:pos x="T0" y="T1"/>
                </a:cxn>
                <a:cxn ang="T11">
                  <a:pos x="T2" y="T3"/>
                </a:cxn>
                <a:cxn ang="T12">
                  <a:pos x="T4" y="T5"/>
                </a:cxn>
                <a:cxn ang="T13">
                  <a:pos x="T6" y="T7"/>
                </a:cxn>
                <a:cxn ang="T14">
                  <a:pos x="T8" y="T9"/>
                </a:cxn>
              </a:cxnLst>
              <a:rect l="T15" t="T16" r="T17" b="T18"/>
              <a:pathLst>
                <a:path w="31" h="37">
                  <a:moveTo>
                    <a:pt x="1" y="0"/>
                  </a:moveTo>
                  <a:lnTo>
                    <a:pt x="0" y="35"/>
                  </a:lnTo>
                  <a:lnTo>
                    <a:pt x="30" y="37"/>
                  </a:lnTo>
                  <a:lnTo>
                    <a:pt x="31" y="2"/>
                  </a:lnTo>
                  <a:lnTo>
                    <a:pt x="1" y="0"/>
                  </a:lnTo>
                  <a:close/>
                </a:path>
              </a:pathLst>
            </a:custGeom>
            <a:solidFill>
              <a:srgbClr val="000000"/>
            </a:solidFill>
            <a:ln w="9525">
              <a:noFill/>
              <a:round/>
              <a:headEnd/>
              <a:tailEnd/>
            </a:ln>
          </p:spPr>
          <p:txBody>
            <a:bodyPr/>
            <a:lstStyle/>
            <a:p>
              <a:endParaRPr lang="en-US"/>
            </a:p>
          </p:txBody>
        </p:sp>
        <p:sp>
          <p:nvSpPr>
            <p:cNvPr id="29044" name="Freeform 361"/>
            <p:cNvSpPr>
              <a:spLocks/>
            </p:cNvSpPr>
            <p:nvPr/>
          </p:nvSpPr>
          <p:spPr bwMode="auto">
            <a:xfrm>
              <a:off x="3530" y="2050"/>
              <a:ext cx="31" cy="19"/>
            </a:xfrm>
            <a:custGeom>
              <a:avLst/>
              <a:gdLst>
                <a:gd name="T0" fmla="*/ 1 w 31"/>
                <a:gd name="T1" fmla="*/ 0 h 37"/>
                <a:gd name="T2" fmla="*/ 0 w 31"/>
                <a:gd name="T3" fmla="*/ 1 h 37"/>
                <a:gd name="T4" fmla="*/ 30 w 31"/>
                <a:gd name="T5" fmla="*/ 1 h 37"/>
                <a:gd name="T6" fmla="*/ 31 w 31"/>
                <a:gd name="T7" fmla="*/ 1 h 37"/>
                <a:gd name="T8" fmla="*/ 1 w 31"/>
                <a:gd name="T9" fmla="*/ 0 h 37"/>
                <a:gd name="T10" fmla="*/ 0 60000 65536"/>
                <a:gd name="T11" fmla="*/ 0 60000 65536"/>
                <a:gd name="T12" fmla="*/ 0 60000 65536"/>
                <a:gd name="T13" fmla="*/ 0 60000 65536"/>
                <a:gd name="T14" fmla="*/ 0 60000 65536"/>
                <a:gd name="T15" fmla="*/ 0 w 31"/>
                <a:gd name="T16" fmla="*/ 0 h 37"/>
                <a:gd name="T17" fmla="*/ 31 w 31"/>
                <a:gd name="T18" fmla="*/ 37 h 37"/>
              </a:gdLst>
              <a:ahLst/>
              <a:cxnLst>
                <a:cxn ang="T10">
                  <a:pos x="T0" y="T1"/>
                </a:cxn>
                <a:cxn ang="T11">
                  <a:pos x="T2" y="T3"/>
                </a:cxn>
                <a:cxn ang="T12">
                  <a:pos x="T4" y="T5"/>
                </a:cxn>
                <a:cxn ang="T13">
                  <a:pos x="T6" y="T7"/>
                </a:cxn>
                <a:cxn ang="T14">
                  <a:pos x="T8" y="T9"/>
                </a:cxn>
              </a:cxnLst>
              <a:rect l="T15" t="T16" r="T17" b="T18"/>
              <a:pathLst>
                <a:path w="31" h="37">
                  <a:moveTo>
                    <a:pt x="1" y="0"/>
                  </a:moveTo>
                  <a:lnTo>
                    <a:pt x="0" y="35"/>
                  </a:lnTo>
                  <a:lnTo>
                    <a:pt x="30" y="37"/>
                  </a:lnTo>
                  <a:lnTo>
                    <a:pt x="31" y="2"/>
                  </a:lnTo>
                  <a:lnTo>
                    <a:pt x="1" y="0"/>
                  </a:lnTo>
                  <a:close/>
                </a:path>
              </a:pathLst>
            </a:custGeom>
            <a:solidFill>
              <a:srgbClr val="000000"/>
            </a:solidFill>
            <a:ln w="9525">
              <a:noFill/>
              <a:round/>
              <a:headEnd/>
              <a:tailEnd/>
            </a:ln>
          </p:spPr>
          <p:txBody>
            <a:bodyPr/>
            <a:lstStyle/>
            <a:p>
              <a:endParaRPr lang="en-US"/>
            </a:p>
          </p:txBody>
        </p:sp>
        <p:sp>
          <p:nvSpPr>
            <p:cNvPr id="29045" name="Freeform 362"/>
            <p:cNvSpPr>
              <a:spLocks/>
            </p:cNvSpPr>
            <p:nvPr/>
          </p:nvSpPr>
          <p:spPr bwMode="auto">
            <a:xfrm>
              <a:off x="3530" y="2004"/>
              <a:ext cx="31" cy="18"/>
            </a:xfrm>
            <a:custGeom>
              <a:avLst/>
              <a:gdLst>
                <a:gd name="T0" fmla="*/ 1 w 31"/>
                <a:gd name="T1" fmla="*/ 0 h 37"/>
                <a:gd name="T2" fmla="*/ 0 w 31"/>
                <a:gd name="T3" fmla="*/ 0 h 37"/>
                <a:gd name="T4" fmla="*/ 30 w 31"/>
                <a:gd name="T5" fmla="*/ 0 h 37"/>
                <a:gd name="T6" fmla="*/ 31 w 31"/>
                <a:gd name="T7" fmla="*/ 0 h 37"/>
                <a:gd name="T8" fmla="*/ 1 w 31"/>
                <a:gd name="T9" fmla="*/ 0 h 37"/>
                <a:gd name="T10" fmla="*/ 0 60000 65536"/>
                <a:gd name="T11" fmla="*/ 0 60000 65536"/>
                <a:gd name="T12" fmla="*/ 0 60000 65536"/>
                <a:gd name="T13" fmla="*/ 0 60000 65536"/>
                <a:gd name="T14" fmla="*/ 0 60000 65536"/>
                <a:gd name="T15" fmla="*/ 0 w 31"/>
                <a:gd name="T16" fmla="*/ 0 h 37"/>
                <a:gd name="T17" fmla="*/ 31 w 31"/>
                <a:gd name="T18" fmla="*/ 37 h 37"/>
              </a:gdLst>
              <a:ahLst/>
              <a:cxnLst>
                <a:cxn ang="T10">
                  <a:pos x="T0" y="T1"/>
                </a:cxn>
                <a:cxn ang="T11">
                  <a:pos x="T2" y="T3"/>
                </a:cxn>
                <a:cxn ang="T12">
                  <a:pos x="T4" y="T5"/>
                </a:cxn>
                <a:cxn ang="T13">
                  <a:pos x="T6" y="T7"/>
                </a:cxn>
                <a:cxn ang="T14">
                  <a:pos x="T8" y="T9"/>
                </a:cxn>
              </a:cxnLst>
              <a:rect l="T15" t="T16" r="T17" b="T18"/>
              <a:pathLst>
                <a:path w="31" h="37">
                  <a:moveTo>
                    <a:pt x="1" y="0"/>
                  </a:moveTo>
                  <a:lnTo>
                    <a:pt x="0" y="35"/>
                  </a:lnTo>
                  <a:lnTo>
                    <a:pt x="30" y="37"/>
                  </a:lnTo>
                  <a:lnTo>
                    <a:pt x="31" y="2"/>
                  </a:lnTo>
                  <a:lnTo>
                    <a:pt x="1" y="0"/>
                  </a:lnTo>
                  <a:close/>
                </a:path>
              </a:pathLst>
            </a:custGeom>
            <a:solidFill>
              <a:srgbClr val="000000"/>
            </a:solidFill>
            <a:ln w="9525">
              <a:noFill/>
              <a:round/>
              <a:headEnd/>
              <a:tailEnd/>
            </a:ln>
          </p:spPr>
          <p:txBody>
            <a:bodyPr/>
            <a:lstStyle/>
            <a:p>
              <a:endParaRPr lang="en-US"/>
            </a:p>
          </p:txBody>
        </p:sp>
        <p:sp>
          <p:nvSpPr>
            <p:cNvPr id="29046" name="Freeform 363"/>
            <p:cNvSpPr>
              <a:spLocks/>
            </p:cNvSpPr>
            <p:nvPr/>
          </p:nvSpPr>
          <p:spPr bwMode="auto">
            <a:xfrm>
              <a:off x="3530" y="1958"/>
              <a:ext cx="31" cy="18"/>
            </a:xfrm>
            <a:custGeom>
              <a:avLst/>
              <a:gdLst>
                <a:gd name="T0" fmla="*/ 1 w 31"/>
                <a:gd name="T1" fmla="*/ 0 h 37"/>
                <a:gd name="T2" fmla="*/ 0 w 31"/>
                <a:gd name="T3" fmla="*/ 0 h 37"/>
                <a:gd name="T4" fmla="*/ 30 w 31"/>
                <a:gd name="T5" fmla="*/ 0 h 37"/>
                <a:gd name="T6" fmla="*/ 31 w 31"/>
                <a:gd name="T7" fmla="*/ 0 h 37"/>
                <a:gd name="T8" fmla="*/ 1 w 31"/>
                <a:gd name="T9" fmla="*/ 0 h 37"/>
                <a:gd name="T10" fmla="*/ 0 60000 65536"/>
                <a:gd name="T11" fmla="*/ 0 60000 65536"/>
                <a:gd name="T12" fmla="*/ 0 60000 65536"/>
                <a:gd name="T13" fmla="*/ 0 60000 65536"/>
                <a:gd name="T14" fmla="*/ 0 60000 65536"/>
                <a:gd name="T15" fmla="*/ 0 w 31"/>
                <a:gd name="T16" fmla="*/ 0 h 37"/>
                <a:gd name="T17" fmla="*/ 31 w 31"/>
                <a:gd name="T18" fmla="*/ 37 h 37"/>
              </a:gdLst>
              <a:ahLst/>
              <a:cxnLst>
                <a:cxn ang="T10">
                  <a:pos x="T0" y="T1"/>
                </a:cxn>
                <a:cxn ang="T11">
                  <a:pos x="T2" y="T3"/>
                </a:cxn>
                <a:cxn ang="T12">
                  <a:pos x="T4" y="T5"/>
                </a:cxn>
                <a:cxn ang="T13">
                  <a:pos x="T6" y="T7"/>
                </a:cxn>
                <a:cxn ang="T14">
                  <a:pos x="T8" y="T9"/>
                </a:cxn>
              </a:cxnLst>
              <a:rect l="T15" t="T16" r="T17" b="T18"/>
              <a:pathLst>
                <a:path w="31" h="37">
                  <a:moveTo>
                    <a:pt x="1" y="0"/>
                  </a:moveTo>
                  <a:lnTo>
                    <a:pt x="0" y="35"/>
                  </a:lnTo>
                  <a:lnTo>
                    <a:pt x="30" y="37"/>
                  </a:lnTo>
                  <a:lnTo>
                    <a:pt x="31" y="2"/>
                  </a:lnTo>
                  <a:lnTo>
                    <a:pt x="1" y="0"/>
                  </a:lnTo>
                  <a:close/>
                </a:path>
              </a:pathLst>
            </a:custGeom>
            <a:solidFill>
              <a:srgbClr val="000000"/>
            </a:solidFill>
            <a:ln w="9525">
              <a:noFill/>
              <a:round/>
              <a:headEnd/>
              <a:tailEnd/>
            </a:ln>
          </p:spPr>
          <p:txBody>
            <a:bodyPr/>
            <a:lstStyle/>
            <a:p>
              <a:endParaRPr lang="en-US"/>
            </a:p>
          </p:txBody>
        </p:sp>
        <p:sp>
          <p:nvSpPr>
            <p:cNvPr id="29047" name="Freeform 364"/>
            <p:cNvSpPr>
              <a:spLocks/>
            </p:cNvSpPr>
            <p:nvPr/>
          </p:nvSpPr>
          <p:spPr bwMode="auto">
            <a:xfrm>
              <a:off x="3530" y="1911"/>
              <a:ext cx="31" cy="19"/>
            </a:xfrm>
            <a:custGeom>
              <a:avLst/>
              <a:gdLst>
                <a:gd name="T0" fmla="*/ 1 w 31"/>
                <a:gd name="T1" fmla="*/ 0 h 37"/>
                <a:gd name="T2" fmla="*/ 0 w 31"/>
                <a:gd name="T3" fmla="*/ 1 h 37"/>
                <a:gd name="T4" fmla="*/ 30 w 31"/>
                <a:gd name="T5" fmla="*/ 1 h 37"/>
                <a:gd name="T6" fmla="*/ 31 w 31"/>
                <a:gd name="T7" fmla="*/ 1 h 37"/>
                <a:gd name="T8" fmla="*/ 1 w 31"/>
                <a:gd name="T9" fmla="*/ 0 h 37"/>
                <a:gd name="T10" fmla="*/ 0 60000 65536"/>
                <a:gd name="T11" fmla="*/ 0 60000 65536"/>
                <a:gd name="T12" fmla="*/ 0 60000 65536"/>
                <a:gd name="T13" fmla="*/ 0 60000 65536"/>
                <a:gd name="T14" fmla="*/ 0 60000 65536"/>
                <a:gd name="T15" fmla="*/ 0 w 31"/>
                <a:gd name="T16" fmla="*/ 0 h 37"/>
                <a:gd name="T17" fmla="*/ 31 w 31"/>
                <a:gd name="T18" fmla="*/ 37 h 37"/>
              </a:gdLst>
              <a:ahLst/>
              <a:cxnLst>
                <a:cxn ang="T10">
                  <a:pos x="T0" y="T1"/>
                </a:cxn>
                <a:cxn ang="T11">
                  <a:pos x="T2" y="T3"/>
                </a:cxn>
                <a:cxn ang="T12">
                  <a:pos x="T4" y="T5"/>
                </a:cxn>
                <a:cxn ang="T13">
                  <a:pos x="T6" y="T7"/>
                </a:cxn>
                <a:cxn ang="T14">
                  <a:pos x="T8" y="T9"/>
                </a:cxn>
              </a:cxnLst>
              <a:rect l="T15" t="T16" r="T17" b="T18"/>
              <a:pathLst>
                <a:path w="31" h="37">
                  <a:moveTo>
                    <a:pt x="1" y="0"/>
                  </a:moveTo>
                  <a:lnTo>
                    <a:pt x="0" y="35"/>
                  </a:lnTo>
                  <a:lnTo>
                    <a:pt x="30" y="37"/>
                  </a:lnTo>
                  <a:lnTo>
                    <a:pt x="31" y="2"/>
                  </a:lnTo>
                  <a:lnTo>
                    <a:pt x="1" y="0"/>
                  </a:lnTo>
                  <a:close/>
                </a:path>
              </a:pathLst>
            </a:custGeom>
            <a:solidFill>
              <a:srgbClr val="000000"/>
            </a:solidFill>
            <a:ln w="9525">
              <a:noFill/>
              <a:round/>
              <a:headEnd/>
              <a:tailEnd/>
            </a:ln>
          </p:spPr>
          <p:txBody>
            <a:bodyPr/>
            <a:lstStyle/>
            <a:p>
              <a:endParaRPr lang="en-US"/>
            </a:p>
          </p:txBody>
        </p:sp>
        <p:sp>
          <p:nvSpPr>
            <p:cNvPr id="29048" name="Freeform 365"/>
            <p:cNvSpPr>
              <a:spLocks/>
            </p:cNvSpPr>
            <p:nvPr/>
          </p:nvSpPr>
          <p:spPr bwMode="auto">
            <a:xfrm>
              <a:off x="3530" y="1865"/>
              <a:ext cx="31" cy="18"/>
            </a:xfrm>
            <a:custGeom>
              <a:avLst/>
              <a:gdLst>
                <a:gd name="T0" fmla="*/ 1 w 31"/>
                <a:gd name="T1" fmla="*/ 0 h 37"/>
                <a:gd name="T2" fmla="*/ 0 w 31"/>
                <a:gd name="T3" fmla="*/ 0 h 37"/>
                <a:gd name="T4" fmla="*/ 30 w 31"/>
                <a:gd name="T5" fmla="*/ 0 h 37"/>
                <a:gd name="T6" fmla="*/ 31 w 31"/>
                <a:gd name="T7" fmla="*/ 0 h 37"/>
                <a:gd name="T8" fmla="*/ 1 w 31"/>
                <a:gd name="T9" fmla="*/ 0 h 37"/>
                <a:gd name="T10" fmla="*/ 0 60000 65536"/>
                <a:gd name="T11" fmla="*/ 0 60000 65536"/>
                <a:gd name="T12" fmla="*/ 0 60000 65536"/>
                <a:gd name="T13" fmla="*/ 0 60000 65536"/>
                <a:gd name="T14" fmla="*/ 0 60000 65536"/>
                <a:gd name="T15" fmla="*/ 0 w 31"/>
                <a:gd name="T16" fmla="*/ 0 h 37"/>
                <a:gd name="T17" fmla="*/ 31 w 31"/>
                <a:gd name="T18" fmla="*/ 37 h 37"/>
              </a:gdLst>
              <a:ahLst/>
              <a:cxnLst>
                <a:cxn ang="T10">
                  <a:pos x="T0" y="T1"/>
                </a:cxn>
                <a:cxn ang="T11">
                  <a:pos x="T2" y="T3"/>
                </a:cxn>
                <a:cxn ang="T12">
                  <a:pos x="T4" y="T5"/>
                </a:cxn>
                <a:cxn ang="T13">
                  <a:pos x="T6" y="T7"/>
                </a:cxn>
                <a:cxn ang="T14">
                  <a:pos x="T8" y="T9"/>
                </a:cxn>
              </a:cxnLst>
              <a:rect l="T15" t="T16" r="T17" b="T18"/>
              <a:pathLst>
                <a:path w="31" h="37">
                  <a:moveTo>
                    <a:pt x="1" y="0"/>
                  </a:moveTo>
                  <a:lnTo>
                    <a:pt x="0" y="35"/>
                  </a:lnTo>
                  <a:lnTo>
                    <a:pt x="30" y="37"/>
                  </a:lnTo>
                  <a:lnTo>
                    <a:pt x="31" y="2"/>
                  </a:lnTo>
                  <a:lnTo>
                    <a:pt x="1" y="0"/>
                  </a:lnTo>
                  <a:close/>
                </a:path>
              </a:pathLst>
            </a:custGeom>
            <a:solidFill>
              <a:srgbClr val="000000"/>
            </a:solidFill>
            <a:ln w="9525">
              <a:noFill/>
              <a:round/>
              <a:headEnd/>
              <a:tailEnd/>
            </a:ln>
          </p:spPr>
          <p:txBody>
            <a:bodyPr/>
            <a:lstStyle/>
            <a:p>
              <a:endParaRPr lang="en-US"/>
            </a:p>
          </p:txBody>
        </p:sp>
        <p:sp>
          <p:nvSpPr>
            <p:cNvPr id="29049" name="Freeform 366"/>
            <p:cNvSpPr>
              <a:spLocks/>
            </p:cNvSpPr>
            <p:nvPr/>
          </p:nvSpPr>
          <p:spPr bwMode="auto">
            <a:xfrm>
              <a:off x="3530" y="1819"/>
              <a:ext cx="31" cy="19"/>
            </a:xfrm>
            <a:custGeom>
              <a:avLst/>
              <a:gdLst>
                <a:gd name="T0" fmla="*/ 1 w 31"/>
                <a:gd name="T1" fmla="*/ 0 h 37"/>
                <a:gd name="T2" fmla="*/ 0 w 31"/>
                <a:gd name="T3" fmla="*/ 1 h 37"/>
                <a:gd name="T4" fmla="*/ 30 w 31"/>
                <a:gd name="T5" fmla="*/ 1 h 37"/>
                <a:gd name="T6" fmla="*/ 31 w 31"/>
                <a:gd name="T7" fmla="*/ 1 h 37"/>
                <a:gd name="T8" fmla="*/ 1 w 31"/>
                <a:gd name="T9" fmla="*/ 0 h 37"/>
                <a:gd name="T10" fmla="*/ 0 60000 65536"/>
                <a:gd name="T11" fmla="*/ 0 60000 65536"/>
                <a:gd name="T12" fmla="*/ 0 60000 65536"/>
                <a:gd name="T13" fmla="*/ 0 60000 65536"/>
                <a:gd name="T14" fmla="*/ 0 60000 65536"/>
                <a:gd name="T15" fmla="*/ 0 w 31"/>
                <a:gd name="T16" fmla="*/ 0 h 37"/>
                <a:gd name="T17" fmla="*/ 31 w 31"/>
                <a:gd name="T18" fmla="*/ 37 h 37"/>
              </a:gdLst>
              <a:ahLst/>
              <a:cxnLst>
                <a:cxn ang="T10">
                  <a:pos x="T0" y="T1"/>
                </a:cxn>
                <a:cxn ang="T11">
                  <a:pos x="T2" y="T3"/>
                </a:cxn>
                <a:cxn ang="T12">
                  <a:pos x="T4" y="T5"/>
                </a:cxn>
                <a:cxn ang="T13">
                  <a:pos x="T6" y="T7"/>
                </a:cxn>
                <a:cxn ang="T14">
                  <a:pos x="T8" y="T9"/>
                </a:cxn>
              </a:cxnLst>
              <a:rect l="T15" t="T16" r="T17" b="T18"/>
              <a:pathLst>
                <a:path w="31" h="37">
                  <a:moveTo>
                    <a:pt x="1" y="0"/>
                  </a:moveTo>
                  <a:lnTo>
                    <a:pt x="0" y="35"/>
                  </a:lnTo>
                  <a:lnTo>
                    <a:pt x="30" y="37"/>
                  </a:lnTo>
                  <a:lnTo>
                    <a:pt x="31" y="2"/>
                  </a:lnTo>
                  <a:lnTo>
                    <a:pt x="1" y="0"/>
                  </a:lnTo>
                  <a:close/>
                </a:path>
              </a:pathLst>
            </a:custGeom>
            <a:solidFill>
              <a:srgbClr val="000000"/>
            </a:solidFill>
            <a:ln w="9525">
              <a:noFill/>
              <a:round/>
              <a:headEnd/>
              <a:tailEnd/>
            </a:ln>
          </p:spPr>
          <p:txBody>
            <a:bodyPr/>
            <a:lstStyle/>
            <a:p>
              <a:endParaRPr lang="en-US"/>
            </a:p>
          </p:txBody>
        </p:sp>
        <p:sp>
          <p:nvSpPr>
            <p:cNvPr id="29050" name="Freeform 367"/>
            <p:cNvSpPr>
              <a:spLocks/>
            </p:cNvSpPr>
            <p:nvPr/>
          </p:nvSpPr>
          <p:spPr bwMode="auto">
            <a:xfrm>
              <a:off x="3530" y="1764"/>
              <a:ext cx="31" cy="18"/>
            </a:xfrm>
            <a:custGeom>
              <a:avLst/>
              <a:gdLst>
                <a:gd name="T0" fmla="*/ 1 w 31"/>
                <a:gd name="T1" fmla="*/ 0 h 36"/>
                <a:gd name="T2" fmla="*/ 0 w 31"/>
                <a:gd name="T3" fmla="*/ 1 h 36"/>
                <a:gd name="T4" fmla="*/ 30 w 31"/>
                <a:gd name="T5" fmla="*/ 1 h 36"/>
                <a:gd name="T6" fmla="*/ 31 w 31"/>
                <a:gd name="T7" fmla="*/ 1 h 36"/>
                <a:gd name="T8" fmla="*/ 1 w 31"/>
                <a:gd name="T9" fmla="*/ 0 h 36"/>
                <a:gd name="T10" fmla="*/ 0 60000 65536"/>
                <a:gd name="T11" fmla="*/ 0 60000 65536"/>
                <a:gd name="T12" fmla="*/ 0 60000 65536"/>
                <a:gd name="T13" fmla="*/ 0 60000 65536"/>
                <a:gd name="T14" fmla="*/ 0 60000 65536"/>
                <a:gd name="T15" fmla="*/ 0 w 31"/>
                <a:gd name="T16" fmla="*/ 0 h 36"/>
                <a:gd name="T17" fmla="*/ 31 w 31"/>
                <a:gd name="T18" fmla="*/ 36 h 36"/>
              </a:gdLst>
              <a:ahLst/>
              <a:cxnLst>
                <a:cxn ang="T10">
                  <a:pos x="T0" y="T1"/>
                </a:cxn>
                <a:cxn ang="T11">
                  <a:pos x="T2" y="T3"/>
                </a:cxn>
                <a:cxn ang="T12">
                  <a:pos x="T4" y="T5"/>
                </a:cxn>
                <a:cxn ang="T13">
                  <a:pos x="T6" y="T7"/>
                </a:cxn>
                <a:cxn ang="T14">
                  <a:pos x="T8" y="T9"/>
                </a:cxn>
              </a:cxnLst>
              <a:rect l="T15" t="T16" r="T17" b="T18"/>
              <a:pathLst>
                <a:path w="31" h="36">
                  <a:moveTo>
                    <a:pt x="1" y="0"/>
                  </a:moveTo>
                  <a:lnTo>
                    <a:pt x="0" y="35"/>
                  </a:lnTo>
                  <a:lnTo>
                    <a:pt x="30" y="36"/>
                  </a:lnTo>
                  <a:lnTo>
                    <a:pt x="31" y="2"/>
                  </a:lnTo>
                  <a:lnTo>
                    <a:pt x="1" y="0"/>
                  </a:lnTo>
                  <a:close/>
                </a:path>
              </a:pathLst>
            </a:custGeom>
            <a:solidFill>
              <a:srgbClr val="000000"/>
            </a:solidFill>
            <a:ln w="9525">
              <a:noFill/>
              <a:round/>
              <a:headEnd/>
              <a:tailEnd/>
            </a:ln>
          </p:spPr>
          <p:txBody>
            <a:bodyPr/>
            <a:lstStyle/>
            <a:p>
              <a:endParaRPr lang="en-US"/>
            </a:p>
          </p:txBody>
        </p:sp>
        <p:sp>
          <p:nvSpPr>
            <p:cNvPr id="29051" name="Freeform 368"/>
            <p:cNvSpPr>
              <a:spLocks/>
            </p:cNvSpPr>
            <p:nvPr/>
          </p:nvSpPr>
          <p:spPr bwMode="auto">
            <a:xfrm>
              <a:off x="3530" y="1717"/>
              <a:ext cx="31" cy="19"/>
            </a:xfrm>
            <a:custGeom>
              <a:avLst/>
              <a:gdLst>
                <a:gd name="T0" fmla="*/ 1 w 31"/>
                <a:gd name="T1" fmla="*/ 0 h 37"/>
                <a:gd name="T2" fmla="*/ 0 w 31"/>
                <a:gd name="T3" fmla="*/ 1 h 37"/>
                <a:gd name="T4" fmla="*/ 30 w 31"/>
                <a:gd name="T5" fmla="*/ 1 h 37"/>
                <a:gd name="T6" fmla="*/ 31 w 31"/>
                <a:gd name="T7" fmla="*/ 1 h 37"/>
                <a:gd name="T8" fmla="*/ 1 w 31"/>
                <a:gd name="T9" fmla="*/ 0 h 37"/>
                <a:gd name="T10" fmla="*/ 0 60000 65536"/>
                <a:gd name="T11" fmla="*/ 0 60000 65536"/>
                <a:gd name="T12" fmla="*/ 0 60000 65536"/>
                <a:gd name="T13" fmla="*/ 0 60000 65536"/>
                <a:gd name="T14" fmla="*/ 0 60000 65536"/>
                <a:gd name="T15" fmla="*/ 0 w 31"/>
                <a:gd name="T16" fmla="*/ 0 h 37"/>
                <a:gd name="T17" fmla="*/ 31 w 31"/>
                <a:gd name="T18" fmla="*/ 37 h 37"/>
              </a:gdLst>
              <a:ahLst/>
              <a:cxnLst>
                <a:cxn ang="T10">
                  <a:pos x="T0" y="T1"/>
                </a:cxn>
                <a:cxn ang="T11">
                  <a:pos x="T2" y="T3"/>
                </a:cxn>
                <a:cxn ang="T12">
                  <a:pos x="T4" y="T5"/>
                </a:cxn>
                <a:cxn ang="T13">
                  <a:pos x="T6" y="T7"/>
                </a:cxn>
                <a:cxn ang="T14">
                  <a:pos x="T8" y="T9"/>
                </a:cxn>
              </a:cxnLst>
              <a:rect l="T15" t="T16" r="T17" b="T18"/>
              <a:pathLst>
                <a:path w="31" h="37">
                  <a:moveTo>
                    <a:pt x="1" y="0"/>
                  </a:moveTo>
                  <a:lnTo>
                    <a:pt x="0" y="35"/>
                  </a:lnTo>
                  <a:lnTo>
                    <a:pt x="30" y="37"/>
                  </a:lnTo>
                  <a:lnTo>
                    <a:pt x="31" y="2"/>
                  </a:lnTo>
                  <a:lnTo>
                    <a:pt x="1" y="0"/>
                  </a:lnTo>
                  <a:close/>
                </a:path>
              </a:pathLst>
            </a:custGeom>
            <a:solidFill>
              <a:srgbClr val="000000"/>
            </a:solidFill>
            <a:ln w="9525">
              <a:noFill/>
              <a:round/>
              <a:headEnd/>
              <a:tailEnd/>
            </a:ln>
          </p:spPr>
          <p:txBody>
            <a:bodyPr/>
            <a:lstStyle/>
            <a:p>
              <a:endParaRPr lang="en-US"/>
            </a:p>
          </p:txBody>
        </p:sp>
        <p:sp>
          <p:nvSpPr>
            <p:cNvPr id="29052" name="Freeform 369"/>
            <p:cNvSpPr>
              <a:spLocks/>
            </p:cNvSpPr>
            <p:nvPr/>
          </p:nvSpPr>
          <p:spPr bwMode="auto">
            <a:xfrm>
              <a:off x="3530" y="1672"/>
              <a:ext cx="31" cy="18"/>
            </a:xfrm>
            <a:custGeom>
              <a:avLst/>
              <a:gdLst>
                <a:gd name="T0" fmla="*/ 1 w 31"/>
                <a:gd name="T1" fmla="*/ 0 h 37"/>
                <a:gd name="T2" fmla="*/ 0 w 31"/>
                <a:gd name="T3" fmla="*/ 0 h 37"/>
                <a:gd name="T4" fmla="*/ 30 w 31"/>
                <a:gd name="T5" fmla="*/ 0 h 37"/>
                <a:gd name="T6" fmla="*/ 31 w 31"/>
                <a:gd name="T7" fmla="*/ 0 h 37"/>
                <a:gd name="T8" fmla="*/ 1 w 31"/>
                <a:gd name="T9" fmla="*/ 0 h 37"/>
                <a:gd name="T10" fmla="*/ 0 60000 65536"/>
                <a:gd name="T11" fmla="*/ 0 60000 65536"/>
                <a:gd name="T12" fmla="*/ 0 60000 65536"/>
                <a:gd name="T13" fmla="*/ 0 60000 65536"/>
                <a:gd name="T14" fmla="*/ 0 60000 65536"/>
                <a:gd name="T15" fmla="*/ 0 w 31"/>
                <a:gd name="T16" fmla="*/ 0 h 37"/>
                <a:gd name="T17" fmla="*/ 31 w 31"/>
                <a:gd name="T18" fmla="*/ 37 h 37"/>
              </a:gdLst>
              <a:ahLst/>
              <a:cxnLst>
                <a:cxn ang="T10">
                  <a:pos x="T0" y="T1"/>
                </a:cxn>
                <a:cxn ang="T11">
                  <a:pos x="T2" y="T3"/>
                </a:cxn>
                <a:cxn ang="T12">
                  <a:pos x="T4" y="T5"/>
                </a:cxn>
                <a:cxn ang="T13">
                  <a:pos x="T6" y="T7"/>
                </a:cxn>
                <a:cxn ang="T14">
                  <a:pos x="T8" y="T9"/>
                </a:cxn>
              </a:cxnLst>
              <a:rect l="T15" t="T16" r="T17" b="T18"/>
              <a:pathLst>
                <a:path w="31" h="37">
                  <a:moveTo>
                    <a:pt x="1" y="0"/>
                  </a:moveTo>
                  <a:lnTo>
                    <a:pt x="0" y="35"/>
                  </a:lnTo>
                  <a:lnTo>
                    <a:pt x="30" y="37"/>
                  </a:lnTo>
                  <a:lnTo>
                    <a:pt x="31" y="2"/>
                  </a:lnTo>
                  <a:lnTo>
                    <a:pt x="1" y="0"/>
                  </a:lnTo>
                  <a:close/>
                </a:path>
              </a:pathLst>
            </a:custGeom>
            <a:solidFill>
              <a:srgbClr val="000000"/>
            </a:solidFill>
            <a:ln w="9525">
              <a:noFill/>
              <a:round/>
              <a:headEnd/>
              <a:tailEnd/>
            </a:ln>
          </p:spPr>
          <p:txBody>
            <a:bodyPr/>
            <a:lstStyle/>
            <a:p>
              <a:endParaRPr lang="en-US"/>
            </a:p>
          </p:txBody>
        </p:sp>
        <p:sp>
          <p:nvSpPr>
            <p:cNvPr id="29053" name="Freeform 370"/>
            <p:cNvSpPr>
              <a:spLocks/>
            </p:cNvSpPr>
            <p:nvPr/>
          </p:nvSpPr>
          <p:spPr bwMode="auto">
            <a:xfrm>
              <a:off x="3530" y="1625"/>
              <a:ext cx="31" cy="18"/>
            </a:xfrm>
            <a:custGeom>
              <a:avLst/>
              <a:gdLst>
                <a:gd name="T0" fmla="*/ 1 w 31"/>
                <a:gd name="T1" fmla="*/ 0 h 37"/>
                <a:gd name="T2" fmla="*/ 0 w 31"/>
                <a:gd name="T3" fmla="*/ 0 h 37"/>
                <a:gd name="T4" fmla="*/ 30 w 31"/>
                <a:gd name="T5" fmla="*/ 0 h 37"/>
                <a:gd name="T6" fmla="*/ 31 w 31"/>
                <a:gd name="T7" fmla="*/ 0 h 37"/>
                <a:gd name="T8" fmla="*/ 1 w 31"/>
                <a:gd name="T9" fmla="*/ 0 h 37"/>
                <a:gd name="T10" fmla="*/ 0 60000 65536"/>
                <a:gd name="T11" fmla="*/ 0 60000 65536"/>
                <a:gd name="T12" fmla="*/ 0 60000 65536"/>
                <a:gd name="T13" fmla="*/ 0 60000 65536"/>
                <a:gd name="T14" fmla="*/ 0 60000 65536"/>
                <a:gd name="T15" fmla="*/ 0 w 31"/>
                <a:gd name="T16" fmla="*/ 0 h 37"/>
                <a:gd name="T17" fmla="*/ 31 w 31"/>
                <a:gd name="T18" fmla="*/ 37 h 37"/>
              </a:gdLst>
              <a:ahLst/>
              <a:cxnLst>
                <a:cxn ang="T10">
                  <a:pos x="T0" y="T1"/>
                </a:cxn>
                <a:cxn ang="T11">
                  <a:pos x="T2" y="T3"/>
                </a:cxn>
                <a:cxn ang="T12">
                  <a:pos x="T4" y="T5"/>
                </a:cxn>
                <a:cxn ang="T13">
                  <a:pos x="T6" y="T7"/>
                </a:cxn>
                <a:cxn ang="T14">
                  <a:pos x="T8" y="T9"/>
                </a:cxn>
              </a:cxnLst>
              <a:rect l="T15" t="T16" r="T17" b="T18"/>
              <a:pathLst>
                <a:path w="31" h="37">
                  <a:moveTo>
                    <a:pt x="1" y="0"/>
                  </a:moveTo>
                  <a:lnTo>
                    <a:pt x="0" y="35"/>
                  </a:lnTo>
                  <a:lnTo>
                    <a:pt x="30" y="37"/>
                  </a:lnTo>
                  <a:lnTo>
                    <a:pt x="31" y="2"/>
                  </a:lnTo>
                  <a:lnTo>
                    <a:pt x="1" y="0"/>
                  </a:lnTo>
                  <a:close/>
                </a:path>
              </a:pathLst>
            </a:custGeom>
            <a:solidFill>
              <a:srgbClr val="000000"/>
            </a:solidFill>
            <a:ln w="9525">
              <a:noFill/>
              <a:round/>
              <a:headEnd/>
              <a:tailEnd/>
            </a:ln>
          </p:spPr>
          <p:txBody>
            <a:bodyPr/>
            <a:lstStyle/>
            <a:p>
              <a:endParaRPr lang="en-US"/>
            </a:p>
          </p:txBody>
        </p:sp>
        <p:sp>
          <p:nvSpPr>
            <p:cNvPr id="29054" name="Freeform 371"/>
            <p:cNvSpPr>
              <a:spLocks/>
            </p:cNvSpPr>
            <p:nvPr/>
          </p:nvSpPr>
          <p:spPr bwMode="auto">
            <a:xfrm>
              <a:off x="3530" y="1579"/>
              <a:ext cx="31" cy="19"/>
            </a:xfrm>
            <a:custGeom>
              <a:avLst/>
              <a:gdLst>
                <a:gd name="T0" fmla="*/ 1 w 31"/>
                <a:gd name="T1" fmla="*/ 0 h 37"/>
                <a:gd name="T2" fmla="*/ 0 w 31"/>
                <a:gd name="T3" fmla="*/ 1 h 37"/>
                <a:gd name="T4" fmla="*/ 30 w 31"/>
                <a:gd name="T5" fmla="*/ 1 h 37"/>
                <a:gd name="T6" fmla="*/ 31 w 31"/>
                <a:gd name="T7" fmla="*/ 1 h 37"/>
                <a:gd name="T8" fmla="*/ 1 w 31"/>
                <a:gd name="T9" fmla="*/ 0 h 37"/>
                <a:gd name="T10" fmla="*/ 0 60000 65536"/>
                <a:gd name="T11" fmla="*/ 0 60000 65536"/>
                <a:gd name="T12" fmla="*/ 0 60000 65536"/>
                <a:gd name="T13" fmla="*/ 0 60000 65536"/>
                <a:gd name="T14" fmla="*/ 0 60000 65536"/>
                <a:gd name="T15" fmla="*/ 0 w 31"/>
                <a:gd name="T16" fmla="*/ 0 h 37"/>
                <a:gd name="T17" fmla="*/ 31 w 31"/>
                <a:gd name="T18" fmla="*/ 37 h 37"/>
              </a:gdLst>
              <a:ahLst/>
              <a:cxnLst>
                <a:cxn ang="T10">
                  <a:pos x="T0" y="T1"/>
                </a:cxn>
                <a:cxn ang="T11">
                  <a:pos x="T2" y="T3"/>
                </a:cxn>
                <a:cxn ang="T12">
                  <a:pos x="T4" y="T5"/>
                </a:cxn>
                <a:cxn ang="T13">
                  <a:pos x="T6" y="T7"/>
                </a:cxn>
                <a:cxn ang="T14">
                  <a:pos x="T8" y="T9"/>
                </a:cxn>
              </a:cxnLst>
              <a:rect l="T15" t="T16" r="T17" b="T18"/>
              <a:pathLst>
                <a:path w="31" h="37">
                  <a:moveTo>
                    <a:pt x="1" y="0"/>
                  </a:moveTo>
                  <a:lnTo>
                    <a:pt x="0" y="35"/>
                  </a:lnTo>
                  <a:lnTo>
                    <a:pt x="30" y="37"/>
                  </a:lnTo>
                  <a:lnTo>
                    <a:pt x="31" y="2"/>
                  </a:lnTo>
                  <a:lnTo>
                    <a:pt x="1" y="0"/>
                  </a:lnTo>
                  <a:close/>
                </a:path>
              </a:pathLst>
            </a:custGeom>
            <a:solidFill>
              <a:srgbClr val="000000"/>
            </a:solidFill>
            <a:ln w="9525">
              <a:noFill/>
              <a:round/>
              <a:headEnd/>
              <a:tailEnd/>
            </a:ln>
          </p:spPr>
          <p:txBody>
            <a:bodyPr/>
            <a:lstStyle/>
            <a:p>
              <a:endParaRPr lang="en-US"/>
            </a:p>
          </p:txBody>
        </p:sp>
        <p:sp>
          <p:nvSpPr>
            <p:cNvPr id="29055" name="Freeform 372"/>
            <p:cNvSpPr>
              <a:spLocks/>
            </p:cNvSpPr>
            <p:nvPr/>
          </p:nvSpPr>
          <p:spPr bwMode="auto">
            <a:xfrm>
              <a:off x="3530" y="1533"/>
              <a:ext cx="31" cy="18"/>
            </a:xfrm>
            <a:custGeom>
              <a:avLst/>
              <a:gdLst>
                <a:gd name="T0" fmla="*/ 1 w 31"/>
                <a:gd name="T1" fmla="*/ 0 h 36"/>
                <a:gd name="T2" fmla="*/ 0 w 31"/>
                <a:gd name="T3" fmla="*/ 1 h 36"/>
                <a:gd name="T4" fmla="*/ 30 w 31"/>
                <a:gd name="T5" fmla="*/ 1 h 36"/>
                <a:gd name="T6" fmla="*/ 31 w 31"/>
                <a:gd name="T7" fmla="*/ 1 h 36"/>
                <a:gd name="T8" fmla="*/ 1 w 31"/>
                <a:gd name="T9" fmla="*/ 0 h 36"/>
                <a:gd name="T10" fmla="*/ 0 60000 65536"/>
                <a:gd name="T11" fmla="*/ 0 60000 65536"/>
                <a:gd name="T12" fmla="*/ 0 60000 65536"/>
                <a:gd name="T13" fmla="*/ 0 60000 65536"/>
                <a:gd name="T14" fmla="*/ 0 60000 65536"/>
                <a:gd name="T15" fmla="*/ 0 w 31"/>
                <a:gd name="T16" fmla="*/ 0 h 36"/>
                <a:gd name="T17" fmla="*/ 31 w 31"/>
                <a:gd name="T18" fmla="*/ 36 h 36"/>
              </a:gdLst>
              <a:ahLst/>
              <a:cxnLst>
                <a:cxn ang="T10">
                  <a:pos x="T0" y="T1"/>
                </a:cxn>
                <a:cxn ang="T11">
                  <a:pos x="T2" y="T3"/>
                </a:cxn>
                <a:cxn ang="T12">
                  <a:pos x="T4" y="T5"/>
                </a:cxn>
                <a:cxn ang="T13">
                  <a:pos x="T6" y="T7"/>
                </a:cxn>
                <a:cxn ang="T14">
                  <a:pos x="T8" y="T9"/>
                </a:cxn>
              </a:cxnLst>
              <a:rect l="T15" t="T16" r="T17" b="T18"/>
              <a:pathLst>
                <a:path w="31" h="36">
                  <a:moveTo>
                    <a:pt x="1" y="0"/>
                  </a:moveTo>
                  <a:lnTo>
                    <a:pt x="0" y="35"/>
                  </a:lnTo>
                  <a:lnTo>
                    <a:pt x="30" y="36"/>
                  </a:lnTo>
                  <a:lnTo>
                    <a:pt x="31" y="2"/>
                  </a:lnTo>
                  <a:lnTo>
                    <a:pt x="1" y="0"/>
                  </a:lnTo>
                  <a:close/>
                </a:path>
              </a:pathLst>
            </a:custGeom>
            <a:solidFill>
              <a:srgbClr val="000000"/>
            </a:solidFill>
            <a:ln w="9525">
              <a:noFill/>
              <a:round/>
              <a:headEnd/>
              <a:tailEnd/>
            </a:ln>
          </p:spPr>
          <p:txBody>
            <a:bodyPr/>
            <a:lstStyle/>
            <a:p>
              <a:endParaRPr lang="en-US"/>
            </a:p>
          </p:txBody>
        </p:sp>
        <p:sp>
          <p:nvSpPr>
            <p:cNvPr id="29056" name="Freeform 373"/>
            <p:cNvSpPr>
              <a:spLocks/>
            </p:cNvSpPr>
            <p:nvPr/>
          </p:nvSpPr>
          <p:spPr bwMode="auto">
            <a:xfrm>
              <a:off x="3530" y="1487"/>
              <a:ext cx="31" cy="19"/>
            </a:xfrm>
            <a:custGeom>
              <a:avLst/>
              <a:gdLst>
                <a:gd name="T0" fmla="*/ 1 w 31"/>
                <a:gd name="T1" fmla="*/ 0 h 37"/>
                <a:gd name="T2" fmla="*/ 0 w 31"/>
                <a:gd name="T3" fmla="*/ 1 h 37"/>
                <a:gd name="T4" fmla="*/ 30 w 31"/>
                <a:gd name="T5" fmla="*/ 1 h 37"/>
                <a:gd name="T6" fmla="*/ 31 w 31"/>
                <a:gd name="T7" fmla="*/ 1 h 37"/>
                <a:gd name="T8" fmla="*/ 1 w 31"/>
                <a:gd name="T9" fmla="*/ 0 h 37"/>
                <a:gd name="T10" fmla="*/ 0 60000 65536"/>
                <a:gd name="T11" fmla="*/ 0 60000 65536"/>
                <a:gd name="T12" fmla="*/ 0 60000 65536"/>
                <a:gd name="T13" fmla="*/ 0 60000 65536"/>
                <a:gd name="T14" fmla="*/ 0 60000 65536"/>
                <a:gd name="T15" fmla="*/ 0 w 31"/>
                <a:gd name="T16" fmla="*/ 0 h 37"/>
                <a:gd name="T17" fmla="*/ 31 w 31"/>
                <a:gd name="T18" fmla="*/ 37 h 37"/>
              </a:gdLst>
              <a:ahLst/>
              <a:cxnLst>
                <a:cxn ang="T10">
                  <a:pos x="T0" y="T1"/>
                </a:cxn>
                <a:cxn ang="T11">
                  <a:pos x="T2" y="T3"/>
                </a:cxn>
                <a:cxn ang="T12">
                  <a:pos x="T4" y="T5"/>
                </a:cxn>
                <a:cxn ang="T13">
                  <a:pos x="T6" y="T7"/>
                </a:cxn>
                <a:cxn ang="T14">
                  <a:pos x="T8" y="T9"/>
                </a:cxn>
              </a:cxnLst>
              <a:rect l="T15" t="T16" r="T17" b="T18"/>
              <a:pathLst>
                <a:path w="31" h="37">
                  <a:moveTo>
                    <a:pt x="1" y="0"/>
                  </a:moveTo>
                  <a:lnTo>
                    <a:pt x="0" y="35"/>
                  </a:lnTo>
                  <a:lnTo>
                    <a:pt x="30" y="37"/>
                  </a:lnTo>
                  <a:lnTo>
                    <a:pt x="31" y="2"/>
                  </a:lnTo>
                  <a:lnTo>
                    <a:pt x="1" y="0"/>
                  </a:lnTo>
                  <a:close/>
                </a:path>
              </a:pathLst>
            </a:custGeom>
            <a:solidFill>
              <a:srgbClr val="000000"/>
            </a:solidFill>
            <a:ln w="9525">
              <a:noFill/>
              <a:round/>
              <a:headEnd/>
              <a:tailEnd/>
            </a:ln>
          </p:spPr>
          <p:txBody>
            <a:bodyPr/>
            <a:lstStyle/>
            <a:p>
              <a:endParaRPr lang="en-US"/>
            </a:p>
          </p:txBody>
        </p:sp>
        <p:sp>
          <p:nvSpPr>
            <p:cNvPr id="29057" name="Freeform 374"/>
            <p:cNvSpPr>
              <a:spLocks/>
            </p:cNvSpPr>
            <p:nvPr/>
          </p:nvSpPr>
          <p:spPr bwMode="auto">
            <a:xfrm>
              <a:off x="3530" y="1441"/>
              <a:ext cx="31" cy="18"/>
            </a:xfrm>
            <a:custGeom>
              <a:avLst/>
              <a:gdLst>
                <a:gd name="T0" fmla="*/ 1 w 31"/>
                <a:gd name="T1" fmla="*/ 0 h 37"/>
                <a:gd name="T2" fmla="*/ 0 w 31"/>
                <a:gd name="T3" fmla="*/ 0 h 37"/>
                <a:gd name="T4" fmla="*/ 30 w 31"/>
                <a:gd name="T5" fmla="*/ 0 h 37"/>
                <a:gd name="T6" fmla="*/ 31 w 31"/>
                <a:gd name="T7" fmla="*/ 0 h 37"/>
                <a:gd name="T8" fmla="*/ 1 w 31"/>
                <a:gd name="T9" fmla="*/ 0 h 37"/>
                <a:gd name="T10" fmla="*/ 0 60000 65536"/>
                <a:gd name="T11" fmla="*/ 0 60000 65536"/>
                <a:gd name="T12" fmla="*/ 0 60000 65536"/>
                <a:gd name="T13" fmla="*/ 0 60000 65536"/>
                <a:gd name="T14" fmla="*/ 0 60000 65536"/>
                <a:gd name="T15" fmla="*/ 0 w 31"/>
                <a:gd name="T16" fmla="*/ 0 h 37"/>
                <a:gd name="T17" fmla="*/ 31 w 31"/>
                <a:gd name="T18" fmla="*/ 37 h 37"/>
              </a:gdLst>
              <a:ahLst/>
              <a:cxnLst>
                <a:cxn ang="T10">
                  <a:pos x="T0" y="T1"/>
                </a:cxn>
                <a:cxn ang="T11">
                  <a:pos x="T2" y="T3"/>
                </a:cxn>
                <a:cxn ang="T12">
                  <a:pos x="T4" y="T5"/>
                </a:cxn>
                <a:cxn ang="T13">
                  <a:pos x="T6" y="T7"/>
                </a:cxn>
                <a:cxn ang="T14">
                  <a:pos x="T8" y="T9"/>
                </a:cxn>
              </a:cxnLst>
              <a:rect l="T15" t="T16" r="T17" b="T18"/>
              <a:pathLst>
                <a:path w="31" h="37">
                  <a:moveTo>
                    <a:pt x="1" y="0"/>
                  </a:moveTo>
                  <a:lnTo>
                    <a:pt x="0" y="35"/>
                  </a:lnTo>
                  <a:lnTo>
                    <a:pt x="30" y="37"/>
                  </a:lnTo>
                  <a:lnTo>
                    <a:pt x="31" y="2"/>
                  </a:lnTo>
                  <a:lnTo>
                    <a:pt x="1" y="0"/>
                  </a:lnTo>
                  <a:close/>
                </a:path>
              </a:pathLst>
            </a:custGeom>
            <a:solidFill>
              <a:srgbClr val="000000"/>
            </a:solidFill>
            <a:ln w="9525">
              <a:noFill/>
              <a:round/>
              <a:headEnd/>
              <a:tailEnd/>
            </a:ln>
          </p:spPr>
          <p:txBody>
            <a:bodyPr/>
            <a:lstStyle/>
            <a:p>
              <a:endParaRPr lang="en-US"/>
            </a:p>
          </p:txBody>
        </p:sp>
        <p:sp>
          <p:nvSpPr>
            <p:cNvPr id="29058" name="Freeform 375"/>
            <p:cNvSpPr>
              <a:spLocks/>
            </p:cNvSpPr>
            <p:nvPr/>
          </p:nvSpPr>
          <p:spPr bwMode="auto">
            <a:xfrm>
              <a:off x="3530" y="1394"/>
              <a:ext cx="31" cy="18"/>
            </a:xfrm>
            <a:custGeom>
              <a:avLst/>
              <a:gdLst>
                <a:gd name="T0" fmla="*/ 1 w 31"/>
                <a:gd name="T1" fmla="*/ 0 h 37"/>
                <a:gd name="T2" fmla="*/ 0 w 31"/>
                <a:gd name="T3" fmla="*/ 0 h 37"/>
                <a:gd name="T4" fmla="*/ 30 w 31"/>
                <a:gd name="T5" fmla="*/ 0 h 37"/>
                <a:gd name="T6" fmla="*/ 31 w 31"/>
                <a:gd name="T7" fmla="*/ 0 h 37"/>
                <a:gd name="T8" fmla="*/ 1 w 31"/>
                <a:gd name="T9" fmla="*/ 0 h 37"/>
                <a:gd name="T10" fmla="*/ 0 60000 65536"/>
                <a:gd name="T11" fmla="*/ 0 60000 65536"/>
                <a:gd name="T12" fmla="*/ 0 60000 65536"/>
                <a:gd name="T13" fmla="*/ 0 60000 65536"/>
                <a:gd name="T14" fmla="*/ 0 60000 65536"/>
                <a:gd name="T15" fmla="*/ 0 w 31"/>
                <a:gd name="T16" fmla="*/ 0 h 37"/>
                <a:gd name="T17" fmla="*/ 31 w 31"/>
                <a:gd name="T18" fmla="*/ 37 h 37"/>
              </a:gdLst>
              <a:ahLst/>
              <a:cxnLst>
                <a:cxn ang="T10">
                  <a:pos x="T0" y="T1"/>
                </a:cxn>
                <a:cxn ang="T11">
                  <a:pos x="T2" y="T3"/>
                </a:cxn>
                <a:cxn ang="T12">
                  <a:pos x="T4" y="T5"/>
                </a:cxn>
                <a:cxn ang="T13">
                  <a:pos x="T6" y="T7"/>
                </a:cxn>
                <a:cxn ang="T14">
                  <a:pos x="T8" y="T9"/>
                </a:cxn>
              </a:cxnLst>
              <a:rect l="T15" t="T16" r="T17" b="T18"/>
              <a:pathLst>
                <a:path w="31" h="37">
                  <a:moveTo>
                    <a:pt x="1" y="0"/>
                  </a:moveTo>
                  <a:lnTo>
                    <a:pt x="0" y="35"/>
                  </a:lnTo>
                  <a:lnTo>
                    <a:pt x="30" y="37"/>
                  </a:lnTo>
                  <a:lnTo>
                    <a:pt x="31" y="2"/>
                  </a:lnTo>
                  <a:lnTo>
                    <a:pt x="1" y="0"/>
                  </a:lnTo>
                  <a:close/>
                </a:path>
              </a:pathLst>
            </a:custGeom>
            <a:solidFill>
              <a:srgbClr val="000000"/>
            </a:solidFill>
            <a:ln w="9525">
              <a:noFill/>
              <a:round/>
              <a:headEnd/>
              <a:tailEnd/>
            </a:ln>
          </p:spPr>
          <p:txBody>
            <a:bodyPr/>
            <a:lstStyle/>
            <a:p>
              <a:endParaRPr lang="en-US"/>
            </a:p>
          </p:txBody>
        </p:sp>
        <p:sp>
          <p:nvSpPr>
            <p:cNvPr id="29059" name="Freeform 376"/>
            <p:cNvSpPr>
              <a:spLocks/>
            </p:cNvSpPr>
            <p:nvPr/>
          </p:nvSpPr>
          <p:spPr bwMode="auto">
            <a:xfrm>
              <a:off x="3530" y="1348"/>
              <a:ext cx="31" cy="19"/>
            </a:xfrm>
            <a:custGeom>
              <a:avLst/>
              <a:gdLst>
                <a:gd name="T0" fmla="*/ 1 w 31"/>
                <a:gd name="T1" fmla="*/ 0 h 37"/>
                <a:gd name="T2" fmla="*/ 0 w 31"/>
                <a:gd name="T3" fmla="*/ 1 h 37"/>
                <a:gd name="T4" fmla="*/ 30 w 31"/>
                <a:gd name="T5" fmla="*/ 1 h 37"/>
                <a:gd name="T6" fmla="*/ 31 w 31"/>
                <a:gd name="T7" fmla="*/ 1 h 37"/>
                <a:gd name="T8" fmla="*/ 1 w 31"/>
                <a:gd name="T9" fmla="*/ 0 h 37"/>
                <a:gd name="T10" fmla="*/ 0 60000 65536"/>
                <a:gd name="T11" fmla="*/ 0 60000 65536"/>
                <a:gd name="T12" fmla="*/ 0 60000 65536"/>
                <a:gd name="T13" fmla="*/ 0 60000 65536"/>
                <a:gd name="T14" fmla="*/ 0 60000 65536"/>
                <a:gd name="T15" fmla="*/ 0 w 31"/>
                <a:gd name="T16" fmla="*/ 0 h 37"/>
                <a:gd name="T17" fmla="*/ 31 w 31"/>
                <a:gd name="T18" fmla="*/ 37 h 37"/>
              </a:gdLst>
              <a:ahLst/>
              <a:cxnLst>
                <a:cxn ang="T10">
                  <a:pos x="T0" y="T1"/>
                </a:cxn>
                <a:cxn ang="T11">
                  <a:pos x="T2" y="T3"/>
                </a:cxn>
                <a:cxn ang="T12">
                  <a:pos x="T4" y="T5"/>
                </a:cxn>
                <a:cxn ang="T13">
                  <a:pos x="T6" y="T7"/>
                </a:cxn>
                <a:cxn ang="T14">
                  <a:pos x="T8" y="T9"/>
                </a:cxn>
              </a:cxnLst>
              <a:rect l="T15" t="T16" r="T17" b="T18"/>
              <a:pathLst>
                <a:path w="31" h="37">
                  <a:moveTo>
                    <a:pt x="1" y="0"/>
                  </a:moveTo>
                  <a:lnTo>
                    <a:pt x="0" y="35"/>
                  </a:lnTo>
                  <a:lnTo>
                    <a:pt x="30" y="37"/>
                  </a:lnTo>
                  <a:lnTo>
                    <a:pt x="31" y="2"/>
                  </a:lnTo>
                  <a:lnTo>
                    <a:pt x="1" y="0"/>
                  </a:lnTo>
                  <a:close/>
                </a:path>
              </a:pathLst>
            </a:custGeom>
            <a:solidFill>
              <a:srgbClr val="000000"/>
            </a:solidFill>
            <a:ln w="9525">
              <a:noFill/>
              <a:round/>
              <a:headEnd/>
              <a:tailEnd/>
            </a:ln>
          </p:spPr>
          <p:txBody>
            <a:bodyPr/>
            <a:lstStyle/>
            <a:p>
              <a:endParaRPr lang="en-US"/>
            </a:p>
          </p:txBody>
        </p:sp>
        <p:sp>
          <p:nvSpPr>
            <p:cNvPr id="29060" name="Freeform 377"/>
            <p:cNvSpPr>
              <a:spLocks/>
            </p:cNvSpPr>
            <p:nvPr/>
          </p:nvSpPr>
          <p:spPr bwMode="auto">
            <a:xfrm>
              <a:off x="3530" y="1302"/>
              <a:ext cx="31" cy="18"/>
            </a:xfrm>
            <a:custGeom>
              <a:avLst/>
              <a:gdLst>
                <a:gd name="T0" fmla="*/ 1 w 31"/>
                <a:gd name="T1" fmla="*/ 0 h 36"/>
                <a:gd name="T2" fmla="*/ 0 w 31"/>
                <a:gd name="T3" fmla="*/ 1 h 36"/>
                <a:gd name="T4" fmla="*/ 30 w 31"/>
                <a:gd name="T5" fmla="*/ 1 h 36"/>
                <a:gd name="T6" fmla="*/ 31 w 31"/>
                <a:gd name="T7" fmla="*/ 1 h 36"/>
                <a:gd name="T8" fmla="*/ 1 w 31"/>
                <a:gd name="T9" fmla="*/ 0 h 36"/>
                <a:gd name="T10" fmla="*/ 0 60000 65536"/>
                <a:gd name="T11" fmla="*/ 0 60000 65536"/>
                <a:gd name="T12" fmla="*/ 0 60000 65536"/>
                <a:gd name="T13" fmla="*/ 0 60000 65536"/>
                <a:gd name="T14" fmla="*/ 0 60000 65536"/>
                <a:gd name="T15" fmla="*/ 0 w 31"/>
                <a:gd name="T16" fmla="*/ 0 h 36"/>
                <a:gd name="T17" fmla="*/ 31 w 31"/>
                <a:gd name="T18" fmla="*/ 36 h 36"/>
              </a:gdLst>
              <a:ahLst/>
              <a:cxnLst>
                <a:cxn ang="T10">
                  <a:pos x="T0" y="T1"/>
                </a:cxn>
                <a:cxn ang="T11">
                  <a:pos x="T2" y="T3"/>
                </a:cxn>
                <a:cxn ang="T12">
                  <a:pos x="T4" y="T5"/>
                </a:cxn>
                <a:cxn ang="T13">
                  <a:pos x="T6" y="T7"/>
                </a:cxn>
                <a:cxn ang="T14">
                  <a:pos x="T8" y="T9"/>
                </a:cxn>
              </a:cxnLst>
              <a:rect l="T15" t="T16" r="T17" b="T18"/>
              <a:pathLst>
                <a:path w="31" h="36">
                  <a:moveTo>
                    <a:pt x="1" y="0"/>
                  </a:moveTo>
                  <a:lnTo>
                    <a:pt x="0" y="35"/>
                  </a:lnTo>
                  <a:lnTo>
                    <a:pt x="30" y="36"/>
                  </a:lnTo>
                  <a:lnTo>
                    <a:pt x="31" y="2"/>
                  </a:lnTo>
                  <a:lnTo>
                    <a:pt x="1" y="0"/>
                  </a:lnTo>
                  <a:close/>
                </a:path>
              </a:pathLst>
            </a:custGeom>
            <a:solidFill>
              <a:srgbClr val="000000"/>
            </a:solidFill>
            <a:ln w="9525">
              <a:noFill/>
              <a:round/>
              <a:headEnd/>
              <a:tailEnd/>
            </a:ln>
          </p:spPr>
          <p:txBody>
            <a:bodyPr/>
            <a:lstStyle/>
            <a:p>
              <a:endParaRPr lang="en-US"/>
            </a:p>
          </p:txBody>
        </p:sp>
        <p:sp>
          <p:nvSpPr>
            <p:cNvPr id="29061" name="Freeform 378"/>
            <p:cNvSpPr>
              <a:spLocks/>
            </p:cNvSpPr>
            <p:nvPr/>
          </p:nvSpPr>
          <p:spPr bwMode="auto">
            <a:xfrm>
              <a:off x="3530" y="1256"/>
              <a:ext cx="31" cy="19"/>
            </a:xfrm>
            <a:custGeom>
              <a:avLst/>
              <a:gdLst>
                <a:gd name="T0" fmla="*/ 1 w 31"/>
                <a:gd name="T1" fmla="*/ 0 h 37"/>
                <a:gd name="T2" fmla="*/ 0 w 31"/>
                <a:gd name="T3" fmla="*/ 1 h 37"/>
                <a:gd name="T4" fmla="*/ 30 w 31"/>
                <a:gd name="T5" fmla="*/ 1 h 37"/>
                <a:gd name="T6" fmla="*/ 31 w 31"/>
                <a:gd name="T7" fmla="*/ 1 h 37"/>
                <a:gd name="T8" fmla="*/ 1 w 31"/>
                <a:gd name="T9" fmla="*/ 0 h 37"/>
                <a:gd name="T10" fmla="*/ 0 60000 65536"/>
                <a:gd name="T11" fmla="*/ 0 60000 65536"/>
                <a:gd name="T12" fmla="*/ 0 60000 65536"/>
                <a:gd name="T13" fmla="*/ 0 60000 65536"/>
                <a:gd name="T14" fmla="*/ 0 60000 65536"/>
                <a:gd name="T15" fmla="*/ 0 w 31"/>
                <a:gd name="T16" fmla="*/ 0 h 37"/>
                <a:gd name="T17" fmla="*/ 31 w 31"/>
                <a:gd name="T18" fmla="*/ 37 h 37"/>
              </a:gdLst>
              <a:ahLst/>
              <a:cxnLst>
                <a:cxn ang="T10">
                  <a:pos x="T0" y="T1"/>
                </a:cxn>
                <a:cxn ang="T11">
                  <a:pos x="T2" y="T3"/>
                </a:cxn>
                <a:cxn ang="T12">
                  <a:pos x="T4" y="T5"/>
                </a:cxn>
                <a:cxn ang="T13">
                  <a:pos x="T6" y="T7"/>
                </a:cxn>
                <a:cxn ang="T14">
                  <a:pos x="T8" y="T9"/>
                </a:cxn>
              </a:cxnLst>
              <a:rect l="T15" t="T16" r="T17" b="T18"/>
              <a:pathLst>
                <a:path w="31" h="37">
                  <a:moveTo>
                    <a:pt x="1" y="0"/>
                  </a:moveTo>
                  <a:lnTo>
                    <a:pt x="0" y="35"/>
                  </a:lnTo>
                  <a:lnTo>
                    <a:pt x="30" y="37"/>
                  </a:lnTo>
                  <a:lnTo>
                    <a:pt x="31" y="2"/>
                  </a:lnTo>
                  <a:lnTo>
                    <a:pt x="1" y="0"/>
                  </a:lnTo>
                  <a:close/>
                </a:path>
              </a:pathLst>
            </a:custGeom>
            <a:solidFill>
              <a:srgbClr val="000000"/>
            </a:solidFill>
            <a:ln w="9525">
              <a:noFill/>
              <a:round/>
              <a:headEnd/>
              <a:tailEnd/>
            </a:ln>
          </p:spPr>
          <p:txBody>
            <a:bodyPr/>
            <a:lstStyle/>
            <a:p>
              <a:endParaRPr lang="en-US"/>
            </a:p>
          </p:txBody>
        </p:sp>
        <p:sp>
          <p:nvSpPr>
            <p:cNvPr id="29062" name="Freeform 379"/>
            <p:cNvSpPr>
              <a:spLocks/>
            </p:cNvSpPr>
            <p:nvPr/>
          </p:nvSpPr>
          <p:spPr bwMode="auto">
            <a:xfrm>
              <a:off x="3530" y="1210"/>
              <a:ext cx="31" cy="18"/>
            </a:xfrm>
            <a:custGeom>
              <a:avLst/>
              <a:gdLst>
                <a:gd name="T0" fmla="*/ 1 w 31"/>
                <a:gd name="T1" fmla="*/ 0 h 37"/>
                <a:gd name="T2" fmla="*/ 0 w 31"/>
                <a:gd name="T3" fmla="*/ 0 h 37"/>
                <a:gd name="T4" fmla="*/ 30 w 31"/>
                <a:gd name="T5" fmla="*/ 0 h 37"/>
                <a:gd name="T6" fmla="*/ 31 w 31"/>
                <a:gd name="T7" fmla="*/ 0 h 37"/>
                <a:gd name="T8" fmla="*/ 1 w 31"/>
                <a:gd name="T9" fmla="*/ 0 h 37"/>
                <a:gd name="T10" fmla="*/ 0 60000 65536"/>
                <a:gd name="T11" fmla="*/ 0 60000 65536"/>
                <a:gd name="T12" fmla="*/ 0 60000 65536"/>
                <a:gd name="T13" fmla="*/ 0 60000 65536"/>
                <a:gd name="T14" fmla="*/ 0 60000 65536"/>
                <a:gd name="T15" fmla="*/ 0 w 31"/>
                <a:gd name="T16" fmla="*/ 0 h 37"/>
                <a:gd name="T17" fmla="*/ 31 w 31"/>
                <a:gd name="T18" fmla="*/ 37 h 37"/>
              </a:gdLst>
              <a:ahLst/>
              <a:cxnLst>
                <a:cxn ang="T10">
                  <a:pos x="T0" y="T1"/>
                </a:cxn>
                <a:cxn ang="T11">
                  <a:pos x="T2" y="T3"/>
                </a:cxn>
                <a:cxn ang="T12">
                  <a:pos x="T4" y="T5"/>
                </a:cxn>
                <a:cxn ang="T13">
                  <a:pos x="T6" y="T7"/>
                </a:cxn>
                <a:cxn ang="T14">
                  <a:pos x="T8" y="T9"/>
                </a:cxn>
              </a:cxnLst>
              <a:rect l="T15" t="T16" r="T17" b="T18"/>
              <a:pathLst>
                <a:path w="31" h="37">
                  <a:moveTo>
                    <a:pt x="1" y="0"/>
                  </a:moveTo>
                  <a:lnTo>
                    <a:pt x="0" y="35"/>
                  </a:lnTo>
                  <a:lnTo>
                    <a:pt x="30" y="37"/>
                  </a:lnTo>
                  <a:lnTo>
                    <a:pt x="31" y="2"/>
                  </a:lnTo>
                  <a:lnTo>
                    <a:pt x="1" y="0"/>
                  </a:lnTo>
                  <a:close/>
                </a:path>
              </a:pathLst>
            </a:custGeom>
            <a:solidFill>
              <a:srgbClr val="000000"/>
            </a:solidFill>
            <a:ln w="9525">
              <a:noFill/>
              <a:round/>
              <a:headEnd/>
              <a:tailEnd/>
            </a:ln>
          </p:spPr>
          <p:txBody>
            <a:bodyPr/>
            <a:lstStyle/>
            <a:p>
              <a:endParaRPr lang="en-US"/>
            </a:p>
          </p:txBody>
        </p:sp>
        <p:sp>
          <p:nvSpPr>
            <p:cNvPr id="29063" name="Freeform 380"/>
            <p:cNvSpPr>
              <a:spLocks/>
            </p:cNvSpPr>
            <p:nvPr/>
          </p:nvSpPr>
          <p:spPr bwMode="auto">
            <a:xfrm>
              <a:off x="3530" y="1164"/>
              <a:ext cx="31" cy="18"/>
            </a:xfrm>
            <a:custGeom>
              <a:avLst/>
              <a:gdLst>
                <a:gd name="T0" fmla="*/ 1 w 31"/>
                <a:gd name="T1" fmla="*/ 0 h 37"/>
                <a:gd name="T2" fmla="*/ 0 w 31"/>
                <a:gd name="T3" fmla="*/ 0 h 37"/>
                <a:gd name="T4" fmla="*/ 30 w 31"/>
                <a:gd name="T5" fmla="*/ 0 h 37"/>
                <a:gd name="T6" fmla="*/ 31 w 31"/>
                <a:gd name="T7" fmla="*/ 0 h 37"/>
                <a:gd name="T8" fmla="*/ 1 w 31"/>
                <a:gd name="T9" fmla="*/ 0 h 37"/>
                <a:gd name="T10" fmla="*/ 0 60000 65536"/>
                <a:gd name="T11" fmla="*/ 0 60000 65536"/>
                <a:gd name="T12" fmla="*/ 0 60000 65536"/>
                <a:gd name="T13" fmla="*/ 0 60000 65536"/>
                <a:gd name="T14" fmla="*/ 0 60000 65536"/>
                <a:gd name="T15" fmla="*/ 0 w 31"/>
                <a:gd name="T16" fmla="*/ 0 h 37"/>
                <a:gd name="T17" fmla="*/ 31 w 31"/>
                <a:gd name="T18" fmla="*/ 37 h 37"/>
              </a:gdLst>
              <a:ahLst/>
              <a:cxnLst>
                <a:cxn ang="T10">
                  <a:pos x="T0" y="T1"/>
                </a:cxn>
                <a:cxn ang="T11">
                  <a:pos x="T2" y="T3"/>
                </a:cxn>
                <a:cxn ang="T12">
                  <a:pos x="T4" y="T5"/>
                </a:cxn>
                <a:cxn ang="T13">
                  <a:pos x="T6" y="T7"/>
                </a:cxn>
                <a:cxn ang="T14">
                  <a:pos x="T8" y="T9"/>
                </a:cxn>
              </a:cxnLst>
              <a:rect l="T15" t="T16" r="T17" b="T18"/>
              <a:pathLst>
                <a:path w="31" h="37">
                  <a:moveTo>
                    <a:pt x="1" y="0"/>
                  </a:moveTo>
                  <a:lnTo>
                    <a:pt x="0" y="35"/>
                  </a:lnTo>
                  <a:lnTo>
                    <a:pt x="30" y="37"/>
                  </a:lnTo>
                  <a:lnTo>
                    <a:pt x="31" y="2"/>
                  </a:lnTo>
                  <a:lnTo>
                    <a:pt x="1" y="0"/>
                  </a:lnTo>
                  <a:close/>
                </a:path>
              </a:pathLst>
            </a:custGeom>
            <a:solidFill>
              <a:srgbClr val="000000"/>
            </a:solidFill>
            <a:ln w="9525">
              <a:noFill/>
              <a:round/>
              <a:headEnd/>
              <a:tailEnd/>
            </a:ln>
          </p:spPr>
          <p:txBody>
            <a:bodyPr/>
            <a:lstStyle/>
            <a:p>
              <a:endParaRPr lang="en-US"/>
            </a:p>
          </p:txBody>
        </p:sp>
        <p:sp>
          <p:nvSpPr>
            <p:cNvPr id="29064" name="Freeform 381"/>
            <p:cNvSpPr>
              <a:spLocks/>
            </p:cNvSpPr>
            <p:nvPr/>
          </p:nvSpPr>
          <p:spPr bwMode="auto">
            <a:xfrm>
              <a:off x="3530" y="1117"/>
              <a:ext cx="31" cy="19"/>
            </a:xfrm>
            <a:custGeom>
              <a:avLst/>
              <a:gdLst>
                <a:gd name="T0" fmla="*/ 1 w 31"/>
                <a:gd name="T1" fmla="*/ 0 h 37"/>
                <a:gd name="T2" fmla="*/ 0 w 31"/>
                <a:gd name="T3" fmla="*/ 1 h 37"/>
                <a:gd name="T4" fmla="*/ 30 w 31"/>
                <a:gd name="T5" fmla="*/ 1 h 37"/>
                <a:gd name="T6" fmla="*/ 31 w 31"/>
                <a:gd name="T7" fmla="*/ 1 h 37"/>
                <a:gd name="T8" fmla="*/ 1 w 31"/>
                <a:gd name="T9" fmla="*/ 0 h 37"/>
                <a:gd name="T10" fmla="*/ 0 60000 65536"/>
                <a:gd name="T11" fmla="*/ 0 60000 65536"/>
                <a:gd name="T12" fmla="*/ 0 60000 65536"/>
                <a:gd name="T13" fmla="*/ 0 60000 65536"/>
                <a:gd name="T14" fmla="*/ 0 60000 65536"/>
                <a:gd name="T15" fmla="*/ 0 w 31"/>
                <a:gd name="T16" fmla="*/ 0 h 37"/>
                <a:gd name="T17" fmla="*/ 31 w 31"/>
                <a:gd name="T18" fmla="*/ 37 h 37"/>
              </a:gdLst>
              <a:ahLst/>
              <a:cxnLst>
                <a:cxn ang="T10">
                  <a:pos x="T0" y="T1"/>
                </a:cxn>
                <a:cxn ang="T11">
                  <a:pos x="T2" y="T3"/>
                </a:cxn>
                <a:cxn ang="T12">
                  <a:pos x="T4" y="T5"/>
                </a:cxn>
                <a:cxn ang="T13">
                  <a:pos x="T6" y="T7"/>
                </a:cxn>
                <a:cxn ang="T14">
                  <a:pos x="T8" y="T9"/>
                </a:cxn>
              </a:cxnLst>
              <a:rect l="T15" t="T16" r="T17" b="T18"/>
              <a:pathLst>
                <a:path w="31" h="37">
                  <a:moveTo>
                    <a:pt x="1" y="0"/>
                  </a:moveTo>
                  <a:lnTo>
                    <a:pt x="0" y="35"/>
                  </a:lnTo>
                  <a:lnTo>
                    <a:pt x="30" y="37"/>
                  </a:lnTo>
                  <a:lnTo>
                    <a:pt x="31" y="2"/>
                  </a:lnTo>
                  <a:lnTo>
                    <a:pt x="1" y="0"/>
                  </a:lnTo>
                  <a:close/>
                </a:path>
              </a:pathLst>
            </a:custGeom>
            <a:solidFill>
              <a:srgbClr val="000000"/>
            </a:solidFill>
            <a:ln w="9525">
              <a:noFill/>
              <a:round/>
              <a:headEnd/>
              <a:tailEnd/>
            </a:ln>
          </p:spPr>
          <p:txBody>
            <a:bodyPr/>
            <a:lstStyle/>
            <a:p>
              <a:endParaRPr lang="en-US"/>
            </a:p>
          </p:txBody>
        </p:sp>
        <p:sp>
          <p:nvSpPr>
            <p:cNvPr id="29065" name="Freeform 382"/>
            <p:cNvSpPr>
              <a:spLocks/>
            </p:cNvSpPr>
            <p:nvPr/>
          </p:nvSpPr>
          <p:spPr bwMode="auto">
            <a:xfrm>
              <a:off x="3530" y="1072"/>
              <a:ext cx="31" cy="18"/>
            </a:xfrm>
            <a:custGeom>
              <a:avLst/>
              <a:gdLst>
                <a:gd name="T0" fmla="*/ 1 w 31"/>
                <a:gd name="T1" fmla="*/ 0 h 36"/>
                <a:gd name="T2" fmla="*/ 0 w 31"/>
                <a:gd name="T3" fmla="*/ 1 h 36"/>
                <a:gd name="T4" fmla="*/ 30 w 31"/>
                <a:gd name="T5" fmla="*/ 1 h 36"/>
                <a:gd name="T6" fmla="*/ 31 w 31"/>
                <a:gd name="T7" fmla="*/ 1 h 36"/>
                <a:gd name="T8" fmla="*/ 1 w 31"/>
                <a:gd name="T9" fmla="*/ 0 h 36"/>
                <a:gd name="T10" fmla="*/ 0 60000 65536"/>
                <a:gd name="T11" fmla="*/ 0 60000 65536"/>
                <a:gd name="T12" fmla="*/ 0 60000 65536"/>
                <a:gd name="T13" fmla="*/ 0 60000 65536"/>
                <a:gd name="T14" fmla="*/ 0 60000 65536"/>
                <a:gd name="T15" fmla="*/ 0 w 31"/>
                <a:gd name="T16" fmla="*/ 0 h 36"/>
                <a:gd name="T17" fmla="*/ 31 w 31"/>
                <a:gd name="T18" fmla="*/ 36 h 36"/>
              </a:gdLst>
              <a:ahLst/>
              <a:cxnLst>
                <a:cxn ang="T10">
                  <a:pos x="T0" y="T1"/>
                </a:cxn>
                <a:cxn ang="T11">
                  <a:pos x="T2" y="T3"/>
                </a:cxn>
                <a:cxn ang="T12">
                  <a:pos x="T4" y="T5"/>
                </a:cxn>
                <a:cxn ang="T13">
                  <a:pos x="T6" y="T7"/>
                </a:cxn>
                <a:cxn ang="T14">
                  <a:pos x="T8" y="T9"/>
                </a:cxn>
              </a:cxnLst>
              <a:rect l="T15" t="T16" r="T17" b="T18"/>
              <a:pathLst>
                <a:path w="31" h="36">
                  <a:moveTo>
                    <a:pt x="1" y="0"/>
                  </a:moveTo>
                  <a:lnTo>
                    <a:pt x="0" y="34"/>
                  </a:lnTo>
                  <a:lnTo>
                    <a:pt x="30" y="36"/>
                  </a:lnTo>
                  <a:lnTo>
                    <a:pt x="31" y="1"/>
                  </a:lnTo>
                  <a:lnTo>
                    <a:pt x="1" y="0"/>
                  </a:lnTo>
                  <a:close/>
                </a:path>
              </a:pathLst>
            </a:custGeom>
            <a:solidFill>
              <a:srgbClr val="000000"/>
            </a:solidFill>
            <a:ln w="9525">
              <a:noFill/>
              <a:round/>
              <a:headEnd/>
              <a:tailEnd/>
            </a:ln>
          </p:spPr>
          <p:txBody>
            <a:bodyPr/>
            <a:lstStyle/>
            <a:p>
              <a:endParaRPr lang="en-US"/>
            </a:p>
          </p:txBody>
        </p:sp>
        <p:sp>
          <p:nvSpPr>
            <p:cNvPr id="29066" name="Freeform 383"/>
            <p:cNvSpPr>
              <a:spLocks/>
            </p:cNvSpPr>
            <p:nvPr/>
          </p:nvSpPr>
          <p:spPr bwMode="auto">
            <a:xfrm>
              <a:off x="3530" y="1025"/>
              <a:ext cx="31" cy="19"/>
            </a:xfrm>
            <a:custGeom>
              <a:avLst/>
              <a:gdLst>
                <a:gd name="T0" fmla="*/ 1 w 31"/>
                <a:gd name="T1" fmla="*/ 0 h 37"/>
                <a:gd name="T2" fmla="*/ 0 w 31"/>
                <a:gd name="T3" fmla="*/ 1 h 37"/>
                <a:gd name="T4" fmla="*/ 30 w 31"/>
                <a:gd name="T5" fmla="*/ 1 h 37"/>
                <a:gd name="T6" fmla="*/ 31 w 31"/>
                <a:gd name="T7" fmla="*/ 1 h 37"/>
                <a:gd name="T8" fmla="*/ 1 w 31"/>
                <a:gd name="T9" fmla="*/ 0 h 37"/>
                <a:gd name="T10" fmla="*/ 0 60000 65536"/>
                <a:gd name="T11" fmla="*/ 0 60000 65536"/>
                <a:gd name="T12" fmla="*/ 0 60000 65536"/>
                <a:gd name="T13" fmla="*/ 0 60000 65536"/>
                <a:gd name="T14" fmla="*/ 0 60000 65536"/>
                <a:gd name="T15" fmla="*/ 0 w 31"/>
                <a:gd name="T16" fmla="*/ 0 h 37"/>
                <a:gd name="T17" fmla="*/ 31 w 31"/>
                <a:gd name="T18" fmla="*/ 37 h 37"/>
              </a:gdLst>
              <a:ahLst/>
              <a:cxnLst>
                <a:cxn ang="T10">
                  <a:pos x="T0" y="T1"/>
                </a:cxn>
                <a:cxn ang="T11">
                  <a:pos x="T2" y="T3"/>
                </a:cxn>
                <a:cxn ang="T12">
                  <a:pos x="T4" y="T5"/>
                </a:cxn>
                <a:cxn ang="T13">
                  <a:pos x="T6" y="T7"/>
                </a:cxn>
                <a:cxn ang="T14">
                  <a:pos x="T8" y="T9"/>
                </a:cxn>
              </a:cxnLst>
              <a:rect l="T15" t="T16" r="T17" b="T18"/>
              <a:pathLst>
                <a:path w="31" h="37">
                  <a:moveTo>
                    <a:pt x="1" y="0"/>
                  </a:moveTo>
                  <a:lnTo>
                    <a:pt x="0" y="35"/>
                  </a:lnTo>
                  <a:lnTo>
                    <a:pt x="30" y="37"/>
                  </a:lnTo>
                  <a:lnTo>
                    <a:pt x="31" y="2"/>
                  </a:lnTo>
                  <a:lnTo>
                    <a:pt x="1" y="0"/>
                  </a:lnTo>
                  <a:close/>
                </a:path>
              </a:pathLst>
            </a:custGeom>
            <a:solidFill>
              <a:srgbClr val="000000"/>
            </a:solidFill>
            <a:ln w="9525">
              <a:noFill/>
              <a:round/>
              <a:headEnd/>
              <a:tailEnd/>
            </a:ln>
          </p:spPr>
          <p:txBody>
            <a:bodyPr/>
            <a:lstStyle/>
            <a:p>
              <a:endParaRPr lang="en-US"/>
            </a:p>
          </p:txBody>
        </p:sp>
        <p:sp>
          <p:nvSpPr>
            <p:cNvPr id="29067" name="Freeform 384"/>
            <p:cNvSpPr>
              <a:spLocks/>
            </p:cNvSpPr>
            <p:nvPr/>
          </p:nvSpPr>
          <p:spPr bwMode="auto">
            <a:xfrm>
              <a:off x="3530" y="970"/>
              <a:ext cx="31" cy="18"/>
            </a:xfrm>
            <a:custGeom>
              <a:avLst/>
              <a:gdLst>
                <a:gd name="T0" fmla="*/ 1 w 31"/>
                <a:gd name="T1" fmla="*/ 0 h 37"/>
                <a:gd name="T2" fmla="*/ 0 w 31"/>
                <a:gd name="T3" fmla="*/ 0 h 37"/>
                <a:gd name="T4" fmla="*/ 30 w 31"/>
                <a:gd name="T5" fmla="*/ 0 h 37"/>
                <a:gd name="T6" fmla="*/ 31 w 31"/>
                <a:gd name="T7" fmla="*/ 0 h 37"/>
                <a:gd name="T8" fmla="*/ 1 w 31"/>
                <a:gd name="T9" fmla="*/ 0 h 37"/>
                <a:gd name="T10" fmla="*/ 0 60000 65536"/>
                <a:gd name="T11" fmla="*/ 0 60000 65536"/>
                <a:gd name="T12" fmla="*/ 0 60000 65536"/>
                <a:gd name="T13" fmla="*/ 0 60000 65536"/>
                <a:gd name="T14" fmla="*/ 0 60000 65536"/>
                <a:gd name="T15" fmla="*/ 0 w 31"/>
                <a:gd name="T16" fmla="*/ 0 h 37"/>
                <a:gd name="T17" fmla="*/ 31 w 31"/>
                <a:gd name="T18" fmla="*/ 37 h 37"/>
              </a:gdLst>
              <a:ahLst/>
              <a:cxnLst>
                <a:cxn ang="T10">
                  <a:pos x="T0" y="T1"/>
                </a:cxn>
                <a:cxn ang="T11">
                  <a:pos x="T2" y="T3"/>
                </a:cxn>
                <a:cxn ang="T12">
                  <a:pos x="T4" y="T5"/>
                </a:cxn>
                <a:cxn ang="T13">
                  <a:pos x="T6" y="T7"/>
                </a:cxn>
                <a:cxn ang="T14">
                  <a:pos x="T8" y="T9"/>
                </a:cxn>
              </a:cxnLst>
              <a:rect l="T15" t="T16" r="T17" b="T18"/>
              <a:pathLst>
                <a:path w="31" h="37">
                  <a:moveTo>
                    <a:pt x="1" y="0"/>
                  </a:moveTo>
                  <a:lnTo>
                    <a:pt x="0" y="35"/>
                  </a:lnTo>
                  <a:lnTo>
                    <a:pt x="30" y="37"/>
                  </a:lnTo>
                  <a:lnTo>
                    <a:pt x="31" y="2"/>
                  </a:lnTo>
                  <a:lnTo>
                    <a:pt x="1" y="0"/>
                  </a:lnTo>
                  <a:close/>
                </a:path>
              </a:pathLst>
            </a:custGeom>
            <a:solidFill>
              <a:srgbClr val="000000"/>
            </a:solidFill>
            <a:ln w="9525">
              <a:noFill/>
              <a:round/>
              <a:headEnd/>
              <a:tailEnd/>
            </a:ln>
          </p:spPr>
          <p:txBody>
            <a:bodyPr/>
            <a:lstStyle/>
            <a:p>
              <a:endParaRPr lang="en-US"/>
            </a:p>
          </p:txBody>
        </p:sp>
        <p:sp>
          <p:nvSpPr>
            <p:cNvPr id="29068" name="Freeform 385"/>
            <p:cNvSpPr>
              <a:spLocks/>
            </p:cNvSpPr>
            <p:nvPr/>
          </p:nvSpPr>
          <p:spPr bwMode="auto">
            <a:xfrm>
              <a:off x="3530" y="923"/>
              <a:ext cx="31" cy="19"/>
            </a:xfrm>
            <a:custGeom>
              <a:avLst/>
              <a:gdLst>
                <a:gd name="T0" fmla="*/ 1 w 31"/>
                <a:gd name="T1" fmla="*/ 0 h 36"/>
                <a:gd name="T2" fmla="*/ 0 w 31"/>
                <a:gd name="T3" fmla="*/ 1 h 36"/>
                <a:gd name="T4" fmla="*/ 30 w 31"/>
                <a:gd name="T5" fmla="*/ 1 h 36"/>
                <a:gd name="T6" fmla="*/ 31 w 31"/>
                <a:gd name="T7" fmla="*/ 1 h 36"/>
                <a:gd name="T8" fmla="*/ 1 w 31"/>
                <a:gd name="T9" fmla="*/ 0 h 36"/>
                <a:gd name="T10" fmla="*/ 0 60000 65536"/>
                <a:gd name="T11" fmla="*/ 0 60000 65536"/>
                <a:gd name="T12" fmla="*/ 0 60000 65536"/>
                <a:gd name="T13" fmla="*/ 0 60000 65536"/>
                <a:gd name="T14" fmla="*/ 0 60000 65536"/>
                <a:gd name="T15" fmla="*/ 0 w 31"/>
                <a:gd name="T16" fmla="*/ 0 h 36"/>
                <a:gd name="T17" fmla="*/ 31 w 31"/>
                <a:gd name="T18" fmla="*/ 36 h 36"/>
              </a:gdLst>
              <a:ahLst/>
              <a:cxnLst>
                <a:cxn ang="T10">
                  <a:pos x="T0" y="T1"/>
                </a:cxn>
                <a:cxn ang="T11">
                  <a:pos x="T2" y="T3"/>
                </a:cxn>
                <a:cxn ang="T12">
                  <a:pos x="T4" y="T5"/>
                </a:cxn>
                <a:cxn ang="T13">
                  <a:pos x="T6" y="T7"/>
                </a:cxn>
                <a:cxn ang="T14">
                  <a:pos x="T8" y="T9"/>
                </a:cxn>
              </a:cxnLst>
              <a:rect l="T15" t="T16" r="T17" b="T18"/>
              <a:pathLst>
                <a:path w="31" h="36">
                  <a:moveTo>
                    <a:pt x="1" y="0"/>
                  </a:moveTo>
                  <a:lnTo>
                    <a:pt x="0" y="34"/>
                  </a:lnTo>
                  <a:lnTo>
                    <a:pt x="30" y="36"/>
                  </a:lnTo>
                  <a:lnTo>
                    <a:pt x="31" y="1"/>
                  </a:lnTo>
                  <a:lnTo>
                    <a:pt x="1" y="0"/>
                  </a:lnTo>
                  <a:close/>
                </a:path>
              </a:pathLst>
            </a:custGeom>
            <a:solidFill>
              <a:srgbClr val="000000"/>
            </a:solidFill>
            <a:ln w="9525">
              <a:noFill/>
              <a:round/>
              <a:headEnd/>
              <a:tailEnd/>
            </a:ln>
          </p:spPr>
          <p:txBody>
            <a:bodyPr/>
            <a:lstStyle/>
            <a:p>
              <a:endParaRPr lang="en-US"/>
            </a:p>
          </p:txBody>
        </p:sp>
        <p:sp>
          <p:nvSpPr>
            <p:cNvPr id="29069" name="Freeform 386"/>
            <p:cNvSpPr>
              <a:spLocks/>
            </p:cNvSpPr>
            <p:nvPr/>
          </p:nvSpPr>
          <p:spPr bwMode="auto">
            <a:xfrm>
              <a:off x="3530" y="878"/>
              <a:ext cx="31" cy="18"/>
            </a:xfrm>
            <a:custGeom>
              <a:avLst/>
              <a:gdLst>
                <a:gd name="T0" fmla="*/ 1 w 31"/>
                <a:gd name="T1" fmla="*/ 0 h 37"/>
                <a:gd name="T2" fmla="*/ 0 w 31"/>
                <a:gd name="T3" fmla="*/ 0 h 37"/>
                <a:gd name="T4" fmla="*/ 30 w 31"/>
                <a:gd name="T5" fmla="*/ 0 h 37"/>
                <a:gd name="T6" fmla="*/ 31 w 31"/>
                <a:gd name="T7" fmla="*/ 0 h 37"/>
                <a:gd name="T8" fmla="*/ 1 w 31"/>
                <a:gd name="T9" fmla="*/ 0 h 37"/>
                <a:gd name="T10" fmla="*/ 0 60000 65536"/>
                <a:gd name="T11" fmla="*/ 0 60000 65536"/>
                <a:gd name="T12" fmla="*/ 0 60000 65536"/>
                <a:gd name="T13" fmla="*/ 0 60000 65536"/>
                <a:gd name="T14" fmla="*/ 0 60000 65536"/>
                <a:gd name="T15" fmla="*/ 0 w 31"/>
                <a:gd name="T16" fmla="*/ 0 h 37"/>
                <a:gd name="T17" fmla="*/ 31 w 31"/>
                <a:gd name="T18" fmla="*/ 37 h 37"/>
              </a:gdLst>
              <a:ahLst/>
              <a:cxnLst>
                <a:cxn ang="T10">
                  <a:pos x="T0" y="T1"/>
                </a:cxn>
                <a:cxn ang="T11">
                  <a:pos x="T2" y="T3"/>
                </a:cxn>
                <a:cxn ang="T12">
                  <a:pos x="T4" y="T5"/>
                </a:cxn>
                <a:cxn ang="T13">
                  <a:pos x="T6" y="T7"/>
                </a:cxn>
                <a:cxn ang="T14">
                  <a:pos x="T8" y="T9"/>
                </a:cxn>
              </a:cxnLst>
              <a:rect l="T15" t="T16" r="T17" b="T18"/>
              <a:pathLst>
                <a:path w="31" h="37">
                  <a:moveTo>
                    <a:pt x="1" y="0"/>
                  </a:moveTo>
                  <a:lnTo>
                    <a:pt x="0" y="35"/>
                  </a:lnTo>
                  <a:lnTo>
                    <a:pt x="30" y="37"/>
                  </a:lnTo>
                  <a:lnTo>
                    <a:pt x="31" y="2"/>
                  </a:lnTo>
                  <a:lnTo>
                    <a:pt x="1" y="0"/>
                  </a:lnTo>
                  <a:close/>
                </a:path>
              </a:pathLst>
            </a:custGeom>
            <a:solidFill>
              <a:srgbClr val="000000"/>
            </a:solidFill>
            <a:ln w="9525">
              <a:noFill/>
              <a:round/>
              <a:headEnd/>
              <a:tailEnd/>
            </a:ln>
          </p:spPr>
          <p:txBody>
            <a:bodyPr/>
            <a:lstStyle/>
            <a:p>
              <a:endParaRPr lang="en-US"/>
            </a:p>
          </p:txBody>
        </p:sp>
        <p:sp>
          <p:nvSpPr>
            <p:cNvPr id="29070" name="Freeform 387"/>
            <p:cNvSpPr>
              <a:spLocks/>
            </p:cNvSpPr>
            <p:nvPr/>
          </p:nvSpPr>
          <p:spPr bwMode="auto">
            <a:xfrm>
              <a:off x="3530" y="831"/>
              <a:ext cx="31" cy="19"/>
            </a:xfrm>
            <a:custGeom>
              <a:avLst/>
              <a:gdLst>
                <a:gd name="T0" fmla="*/ 1 w 31"/>
                <a:gd name="T1" fmla="*/ 0 h 37"/>
                <a:gd name="T2" fmla="*/ 0 w 31"/>
                <a:gd name="T3" fmla="*/ 1 h 37"/>
                <a:gd name="T4" fmla="*/ 30 w 31"/>
                <a:gd name="T5" fmla="*/ 1 h 37"/>
                <a:gd name="T6" fmla="*/ 31 w 31"/>
                <a:gd name="T7" fmla="*/ 1 h 37"/>
                <a:gd name="T8" fmla="*/ 1 w 31"/>
                <a:gd name="T9" fmla="*/ 0 h 37"/>
                <a:gd name="T10" fmla="*/ 0 60000 65536"/>
                <a:gd name="T11" fmla="*/ 0 60000 65536"/>
                <a:gd name="T12" fmla="*/ 0 60000 65536"/>
                <a:gd name="T13" fmla="*/ 0 60000 65536"/>
                <a:gd name="T14" fmla="*/ 0 60000 65536"/>
                <a:gd name="T15" fmla="*/ 0 w 31"/>
                <a:gd name="T16" fmla="*/ 0 h 37"/>
                <a:gd name="T17" fmla="*/ 31 w 31"/>
                <a:gd name="T18" fmla="*/ 37 h 37"/>
              </a:gdLst>
              <a:ahLst/>
              <a:cxnLst>
                <a:cxn ang="T10">
                  <a:pos x="T0" y="T1"/>
                </a:cxn>
                <a:cxn ang="T11">
                  <a:pos x="T2" y="T3"/>
                </a:cxn>
                <a:cxn ang="T12">
                  <a:pos x="T4" y="T5"/>
                </a:cxn>
                <a:cxn ang="T13">
                  <a:pos x="T6" y="T7"/>
                </a:cxn>
                <a:cxn ang="T14">
                  <a:pos x="T8" y="T9"/>
                </a:cxn>
              </a:cxnLst>
              <a:rect l="T15" t="T16" r="T17" b="T18"/>
              <a:pathLst>
                <a:path w="31" h="37">
                  <a:moveTo>
                    <a:pt x="1" y="0"/>
                  </a:moveTo>
                  <a:lnTo>
                    <a:pt x="0" y="35"/>
                  </a:lnTo>
                  <a:lnTo>
                    <a:pt x="30" y="37"/>
                  </a:lnTo>
                  <a:lnTo>
                    <a:pt x="31" y="2"/>
                  </a:lnTo>
                  <a:lnTo>
                    <a:pt x="1" y="0"/>
                  </a:lnTo>
                  <a:close/>
                </a:path>
              </a:pathLst>
            </a:custGeom>
            <a:solidFill>
              <a:srgbClr val="000000"/>
            </a:solidFill>
            <a:ln w="9525">
              <a:noFill/>
              <a:round/>
              <a:headEnd/>
              <a:tailEnd/>
            </a:ln>
          </p:spPr>
          <p:txBody>
            <a:bodyPr/>
            <a:lstStyle/>
            <a:p>
              <a:endParaRPr lang="en-US"/>
            </a:p>
          </p:txBody>
        </p:sp>
        <p:sp>
          <p:nvSpPr>
            <p:cNvPr id="29071" name="Freeform 388"/>
            <p:cNvSpPr>
              <a:spLocks/>
            </p:cNvSpPr>
            <p:nvPr/>
          </p:nvSpPr>
          <p:spPr bwMode="auto">
            <a:xfrm>
              <a:off x="3530" y="785"/>
              <a:ext cx="31" cy="19"/>
            </a:xfrm>
            <a:custGeom>
              <a:avLst/>
              <a:gdLst>
                <a:gd name="T0" fmla="*/ 1 w 31"/>
                <a:gd name="T1" fmla="*/ 0 h 37"/>
                <a:gd name="T2" fmla="*/ 0 w 31"/>
                <a:gd name="T3" fmla="*/ 1 h 37"/>
                <a:gd name="T4" fmla="*/ 30 w 31"/>
                <a:gd name="T5" fmla="*/ 1 h 37"/>
                <a:gd name="T6" fmla="*/ 31 w 31"/>
                <a:gd name="T7" fmla="*/ 1 h 37"/>
                <a:gd name="T8" fmla="*/ 1 w 31"/>
                <a:gd name="T9" fmla="*/ 0 h 37"/>
                <a:gd name="T10" fmla="*/ 0 60000 65536"/>
                <a:gd name="T11" fmla="*/ 0 60000 65536"/>
                <a:gd name="T12" fmla="*/ 0 60000 65536"/>
                <a:gd name="T13" fmla="*/ 0 60000 65536"/>
                <a:gd name="T14" fmla="*/ 0 60000 65536"/>
                <a:gd name="T15" fmla="*/ 0 w 31"/>
                <a:gd name="T16" fmla="*/ 0 h 37"/>
                <a:gd name="T17" fmla="*/ 31 w 31"/>
                <a:gd name="T18" fmla="*/ 37 h 37"/>
              </a:gdLst>
              <a:ahLst/>
              <a:cxnLst>
                <a:cxn ang="T10">
                  <a:pos x="T0" y="T1"/>
                </a:cxn>
                <a:cxn ang="T11">
                  <a:pos x="T2" y="T3"/>
                </a:cxn>
                <a:cxn ang="T12">
                  <a:pos x="T4" y="T5"/>
                </a:cxn>
                <a:cxn ang="T13">
                  <a:pos x="T6" y="T7"/>
                </a:cxn>
                <a:cxn ang="T14">
                  <a:pos x="T8" y="T9"/>
                </a:cxn>
              </a:cxnLst>
              <a:rect l="T15" t="T16" r="T17" b="T18"/>
              <a:pathLst>
                <a:path w="31" h="37">
                  <a:moveTo>
                    <a:pt x="1" y="0"/>
                  </a:moveTo>
                  <a:lnTo>
                    <a:pt x="0" y="35"/>
                  </a:lnTo>
                  <a:lnTo>
                    <a:pt x="30" y="37"/>
                  </a:lnTo>
                  <a:lnTo>
                    <a:pt x="31" y="2"/>
                  </a:lnTo>
                  <a:lnTo>
                    <a:pt x="1" y="0"/>
                  </a:lnTo>
                  <a:close/>
                </a:path>
              </a:pathLst>
            </a:custGeom>
            <a:solidFill>
              <a:srgbClr val="000000"/>
            </a:solidFill>
            <a:ln w="9525">
              <a:noFill/>
              <a:round/>
              <a:headEnd/>
              <a:tailEnd/>
            </a:ln>
          </p:spPr>
          <p:txBody>
            <a:bodyPr/>
            <a:lstStyle/>
            <a:p>
              <a:endParaRPr lang="en-US"/>
            </a:p>
          </p:txBody>
        </p:sp>
        <p:sp>
          <p:nvSpPr>
            <p:cNvPr id="29072" name="Freeform 389"/>
            <p:cNvSpPr>
              <a:spLocks/>
            </p:cNvSpPr>
            <p:nvPr/>
          </p:nvSpPr>
          <p:spPr bwMode="auto">
            <a:xfrm>
              <a:off x="3530" y="739"/>
              <a:ext cx="31" cy="18"/>
            </a:xfrm>
            <a:custGeom>
              <a:avLst/>
              <a:gdLst>
                <a:gd name="T0" fmla="*/ 1 w 31"/>
                <a:gd name="T1" fmla="*/ 0 h 37"/>
                <a:gd name="T2" fmla="*/ 0 w 31"/>
                <a:gd name="T3" fmla="*/ 0 h 37"/>
                <a:gd name="T4" fmla="*/ 30 w 31"/>
                <a:gd name="T5" fmla="*/ 0 h 37"/>
                <a:gd name="T6" fmla="*/ 31 w 31"/>
                <a:gd name="T7" fmla="*/ 0 h 37"/>
                <a:gd name="T8" fmla="*/ 1 w 31"/>
                <a:gd name="T9" fmla="*/ 0 h 37"/>
                <a:gd name="T10" fmla="*/ 0 60000 65536"/>
                <a:gd name="T11" fmla="*/ 0 60000 65536"/>
                <a:gd name="T12" fmla="*/ 0 60000 65536"/>
                <a:gd name="T13" fmla="*/ 0 60000 65536"/>
                <a:gd name="T14" fmla="*/ 0 60000 65536"/>
                <a:gd name="T15" fmla="*/ 0 w 31"/>
                <a:gd name="T16" fmla="*/ 0 h 37"/>
                <a:gd name="T17" fmla="*/ 31 w 31"/>
                <a:gd name="T18" fmla="*/ 37 h 37"/>
              </a:gdLst>
              <a:ahLst/>
              <a:cxnLst>
                <a:cxn ang="T10">
                  <a:pos x="T0" y="T1"/>
                </a:cxn>
                <a:cxn ang="T11">
                  <a:pos x="T2" y="T3"/>
                </a:cxn>
                <a:cxn ang="T12">
                  <a:pos x="T4" y="T5"/>
                </a:cxn>
                <a:cxn ang="T13">
                  <a:pos x="T6" y="T7"/>
                </a:cxn>
                <a:cxn ang="T14">
                  <a:pos x="T8" y="T9"/>
                </a:cxn>
              </a:cxnLst>
              <a:rect l="T15" t="T16" r="T17" b="T18"/>
              <a:pathLst>
                <a:path w="31" h="37">
                  <a:moveTo>
                    <a:pt x="1" y="0"/>
                  </a:moveTo>
                  <a:lnTo>
                    <a:pt x="0" y="35"/>
                  </a:lnTo>
                  <a:lnTo>
                    <a:pt x="30" y="37"/>
                  </a:lnTo>
                  <a:lnTo>
                    <a:pt x="31" y="2"/>
                  </a:lnTo>
                  <a:lnTo>
                    <a:pt x="1" y="0"/>
                  </a:lnTo>
                  <a:close/>
                </a:path>
              </a:pathLst>
            </a:custGeom>
            <a:solidFill>
              <a:srgbClr val="000000"/>
            </a:solidFill>
            <a:ln w="9525">
              <a:noFill/>
              <a:round/>
              <a:headEnd/>
              <a:tailEnd/>
            </a:ln>
          </p:spPr>
          <p:txBody>
            <a:bodyPr/>
            <a:lstStyle/>
            <a:p>
              <a:endParaRPr lang="en-US"/>
            </a:p>
          </p:txBody>
        </p:sp>
        <p:sp>
          <p:nvSpPr>
            <p:cNvPr id="29073" name="Freeform 390"/>
            <p:cNvSpPr>
              <a:spLocks/>
            </p:cNvSpPr>
            <p:nvPr/>
          </p:nvSpPr>
          <p:spPr bwMode="auto">
            <a:xfrm>
              <a:off x="3530" y="693"/>
              <a:ext cx="31" cy="19"/>
            </a:xfrm>
            <a:custGeom>
              <a:avLst/>
              <a:gdLst>
                <a:gd name="T0" fmla="*/ 1 w 31"/>
                <a:gd name="T1" fmla="*/ 0 h 37"/>
                <a:gd name="T2" fmla="*/ 0 w 31"/>
                <a:gd name="T3" fmla="*/ 1 h 37"/>
                <a:gd name="T4" fmla="*/ 30 w 31"/>
                <a:gd name="T5" fmla="*/ 1 h 37"/>
                <a:gd name="T6" fmla="*/ 31 w 31"/>
                <a:gd name="T7" fmla="*/ 1 h 37"/>
                <a:gd name="T8" fmla="*/ 1 w 31"/>
                <a:gd name="T9" fmla="*/ 0 h 37"/>
                <a:gd name="T10" fmla="*/ 0 60000 65536"/>
                <a:gd name="T11" fmla="*/ 0 60000 65536"/>
                <a:gd name="T12" fmla="*/ 0 60000 65536"/>
                <a:gd name="T13" fmla="*/ 0 60000 65536"/>
                <a:gd name="T14" fmla="*/ 0 60000 65536"/>
                <a:gd name="T15" fmla="*/ 0 w 31"/>
                <a:gd name="T16" fmla="*/ 0 h 37"/>
                <a:gd name="T17" fmla="*/ 31 w 31"/>
                <a:gd name="T18" fmla="*/ 37 h 37"/>
              </a:gdLst>
              <a:ahLst/>
              <a:cxnLst>
                <a:cxn ang="T10">
                  <a:pos x="T0" y="T1"/>
                </a:cxn>
                <a:cxn ang="T11">
                  <a:pos x="T2" y="T3"/>
                </a:cxn>
                <a:cxn ang="T12">
                  <a:pos x="T4" y="T5"/>
                </a:cxn>
                <a:cxn ang="T13">
                  <a:pos x="T6" y="T7"/>
                </a:cxn>
                <a:cxn ang="T14">
                  <a:pos x="T8" y="T9"/>
                </a:cxn>
              </a:cxnLst>
              <a:rect l="T15" t="T16" r="T17" b="T18"/>
              <a:pathLst>
                <a:path w="31" h="37">
                  <a:moveTo>
                    <a:pt x="1" y="0"/>
                  </a:moveTo>
                  <a:lnTo>
                    <a:pt x="0" y="35"/>
                  </a:lnTo>
                  <a:lnTo>
                    <a:pt x="30" y="37"/>
                  </a:lnTo>
                  <a:lnTo>
                    <a:pt x="31" y="2"/>
                  </a:lnTo>
                  <a:lnTo>
                    <a:pt x="1" y="0"/>
                  </a:lnTo>
                  <a:close/>
                </a:path>
              </a:pathLst>
            </a:custGeom>
            <a:solidFill>
              <a:srgbClr val="000000"/>
            </a:solidFill>
            <a:ln w="9525">
              <a:noFill/>
              <a:round/>
              <a:headEnd/>
              <a:tailEnd/>
            </a:ln>
          </p:spPr>
          <p:txBody>
            <a:bodyPr/>
            <a:lstStyle/>
            <a:p>
              <a:endParaRPr lang="en-US"/>
            </a:p>
          </p:txBody>
        </p:sp>
        <p:sp>
          <p:nvSpPr>
            <p:cNvPr id="29074" name="Freeform 391"/>
            <p:cNvSpPr>
              <a:spLocks/>
            </p:cNvSpPr>
            <p:nvPr/>
          </p:nvSpPr>
          <p:spPr bwMode="auto">
            <a:xfrm>
              <a:off x="3530" y="647"/>
              <a:ext cx="31" cy="18"/>
            </a:xfrm>
            <a:custGeom>
              <a:avLst/>
              <a:gdLst>
                <a:gd name="T0" fmla="*/ 1 w 31"/>
                <a:gd name="T1" fmla="*/ 0 h 37"/>
                <a:gd name="T2" fmla="*/ 0 w 31"/>
                <a:gd name="T3" fmla="*/ 0 h 37"/>
                <a:gd name="T4" fmla="*/ 30 w 31"/>
                <a:gd name="T5" fmla="*/ 0 h 37"/>
                <a:gd name="T6" fmla="*/ 31 w 31"/>
                <a:gd name="T7" fmla="*/ 0 h 37"/>
                <a:gd name="T8" fmla="*/ 1 w 31"/>
                <a:gd name="T9" fmla="*/ 0 h 37"/>
                <a:gd name="T10" fmla="*/ 0 60000 65536"/>
                <a:gd name="T11" fmla="*/ 0 60000 65536"/>
                <a:gd name="T12" fmla="*/ 0 60000 65536"/>
                <a:gd name="T13" fmla="*/ 0 60000 65536"/>
                <a:gd name="T14" fmla="*/ 0 60000 65536"/>
                <a:gd name="T15" fmla="*/ 0 w 31"/>
                <a:gd name="T16" fmla="*/ 0 h 37"/>
                <a:gd name="T17" fmla="*/ 31 w 31"/>
                <a:gd name="T18" fmla="*/ 37 h 37"/>
              </a:gdLst>
              <a:ahLst/>
              <a:cxnLst>
                <a:cxn ang="T10">
                  <a:pos x="T0" y="T1"/>
                </a:cxn>
                <a:cxn ang="T11">
                  <a:pos x="T2" y="T3"/>
                </a:cxn>
                <a:cxn ang="T12">
                  <a:pos x="T4" y="T5"/>
                </a:cxn>
                <a:cxn ang="T13">
                  <a:pos x="T6" y="T7"/>
                </a:cxn>
                <a:cxn ang="T14">
                  <a:pos x="T8" y="T9"/>
                </a:cxn>
              </a:cxnLst>
              <a:rect l="T15" t="T16" r="T17" b="T18"/>
              <a:pathLst>
                <a:path w="31" h="37">
                  <a:moveTo>
                    <a:pt x="1" y="0"/>
                  </a:moveTo>
                  <a:lnTo>
                    <a:pt x="0" y="35"/>
                  </a:lnTo>
                  <a:lnTo>
                    <a:pt x="30" y="37"/>
                  </a:lnTo>
                  <a:lnTo>
                    <a:pt x="31" y="2"/>
                  </a:lnTo>
                  <a:lnTo>
                    <a:pt x="1" y="0"/>
                  </a:lnTo>
                  <a:close/>
                </a:path>
              </a:pathLst>
            </a:custGeom>
            <a:solidFill>
              <a:srgbClr val="000000"/>
            </a:solidFill>
            <a:ln w="9525">
              <a:noFill/>
              <a:round/>
              <a:headEnd/>
              <a:tailEnd/>
            </a:ln>
          </p:spPr>
          <p:txBody>
            <a:bodyPr/>
            <a:lstStyle/>
            <a:p>
              <a:endParaRPr lang="en-US"/>
            </a:p>
          </p:txBody>
        </p:sp>
        <p:sp>
          <p:nvSpPr>
            <p:cNvPr id="29075" name="Freeform 392"/>
            <p:cNvSpPr>
              <a:spLocks/>
            </p:cNvSpPr>
            <p:nvPr/>
          </p:nvSpPr>
          <p:spPr bwMode="auto">
            <a:xfrm>
              <a:off x="3530" y="601"/>
              <a:ext cx="31" cy="18"/>
            </a:xfrm>
            <a:custGeom>
              <a:avLst/>
              <a:gdLst>
                <a:gd name="T0" fmla="*/ 1 w 31"/>
                <a:gd name="T1" fmla="*/ 0 h 37"/>
                <a:gd name="T2" fmla="*/ 0 w 31"/>
                <a:gd name="T3" fmla="*/ 0 h 37"/>
                <a:gd name="T4" fmla="*/ 30 w 31"/>
                <a:gd name="T5" fmla="*/ 0 h 37"/>
                <a:gd name="T6" fmla="*/ 31 w 31"/>
                <a:gd name="T7" fmla="*/ 0 h 37"/>
                <a:gd name="T8" fmla="*/ 1 w 31"/>
                <a:gd name="T9" fmla="*/ 0 h 37"/>
                <a:gd name="T10" fmla="*/ 0 60000 65536"/>
                <a:gd name="T11" fmla="*/ 0 60000 65536"/>
                <a:gd name="T12" fmla="*/ 0 60000 65536"/>
                <a:gd name="T13" fmla="*/ 0 60000 65536"/>
                <a:gd name="T14" fmla="*/ 0 60000 65536"/>
                <a:gd name="T15" fmla="*/ 0 w 31"/>
                <a:gd name="T16" fmla="*/ 0 h 37"/>
                <a:gd name="T17" fmla="*/ 31 w 31"/>
                <a:gd name="T18" fmla="*/ 37 h 37"/>
              </a:gdLst>
              <a:ahLst/>
              <a:cxnLst>
                <a:cxn ang="T10">
                  <a:pos x="T0" y="T1"/>
                </a:cxn>
                <a:cxn ang="T11">
                  <a:pos x="T2" y="T3"/>
                </a:cxn>
                <a:cxn ang="T12">
                  <a:pos x="T4" y="T5"/>
                </a:cxn>
                <a:cxn ang="T13">
                  <a:pos x="T6" y="T7"/>
                </a:cxn>
                <a:cxn ang="T14">
                  <a:pos x="T8" y="T9"/>
                </a:cxn>
              </a:cxnLst>
              <a:rect l="T15" t="T16" r="T17" b="T18"/>
              <a:pathLst>
                <a:path w="31" h="37">
                  <a:moveTo>
                    <a:pt x="1" y="0"/>
                  </a:moveTo>
                  <a:lnTo>
                    <a:pt x="0" y="35"/>
                  </a:lnTo>
                  <a:lnTo>
                    <a:pt x="30" y="37"/>
                  </a:lnTo>
                  <a:lnTo>
                    <a:pt x="31" y="2"/>
                  </a:lnTo>
                  <a:lnTo>
                    <a:pt x="1" y="0"/>
                  </a:lnTo>
                  <a:close/>
                </a:path>
              </a:pathLst>
            </a:custGeom>
            <a:solidFill>
              <a:srgbClr val="000000"/>
            </a:solidFill>
            <a:ln w="9525">
              <a:noFill/>
              <a:round/>
              <a:headEnd/>
              <a:tailEnd/>
            </a:ln>
          </p:spPr>
          <p:txBody>
            <a:bodyPr/>
            <a:lstStyle/>
            <a:p>
              <a:endParaRPr lang="en-US"/>
            </a:p>
          </p:txBody>
        </p:sp>
        <p:sp>
          <p:nvSpPr>
            <p:cNvPr id="29076" name="Freeform 393"/>
            <p:cNvSpPr>
              <a:spLocks/>
            </p:cNvSpPr>
            <p:nvPr/>
          </p:nvSpPr>
          <p:spPr bwMode="auto">
            <a:xfrm>
              <a:off x="3490" y="2936"/>
              <a:ext cx="40" cy="19"/>
            </a:xfrm>
            <a:custGeom>
              <a:avLst/>
              <a:gdLst>
                <a:gd name="T0" fmla="*/ 0 w 40"/>
                <a:gd name="T1" fmla="*/ 0 h 36"/>
                <a:gd name="T2" fmla="*/ 0 w 40"/>
                <a:gd name="T3" fmla="*/ 1 h 36"/>
                <a:gd name="T4" fmla="*/ 40 w 40"/>
                <a:gd name="T5" fmla="*/ 1 h 36"/>
                <a:gd name="T6" fmla="*/ 40 w 40"/>
                <a:gd name="T7" fmla="*/ 1 h 36"/>
                <a:gd name="T8" fmla="*/ 0 w 40"/>
                <a:gd name="T9" fmla="*/ 0 h 36"/>
                <a:gd name="T10" fmla="*/ 0 60000 65536"/>
                <a:gd name="T11" fmla="*/ 0 60000 65536"/>
                <a:gd name="T12" fmla="*/ 0 60000 65536"/>
                <a:gd name="T13" fmla="*/ 0 60000 65536"/>
                <a:gd name="T14" fmla="*/ 0 60000 65536"/>
                <a:gd name="T15" fmla="*/ 0 w 40"/>
                <a:gd name="T16" fmla="*/ 0 h 36"/>
                <a:gd name="T17" fmla="*/ 40 w 40"/>
                <a:gd name="T18" fmla="*/ 36 h 36"/>
              </a:gdLst>
              <a:ahLst/>
              <a:cxnLst>
                <a:cxn ang="T10">
                  <a:pos x="T0" y="T1"/>
                </a:cxn>
                <a:cxn ang="T11">
                  <a:pos x="T2" y="T3"/>
                </a:cxn>
                <a:cxn ang="T12">
                  <a:pos x="T4" y="T5"/>
                </a:cxn>
                <a:cxn ang="T13">
                  <a:pos x="T6" y="T7"/>
                </a:cxn>
                <a:cxn ang="T14">
                  <a:pos x="T8" y="T9"/>
                </a:cxn>
              </a:cxnLst>
              <a:rect l="T15" t="T16" r="T17" b="T18"/>
              <a:pathLst>
                <a:path w="40" h="36">
                  <a:moveTo>
                    <a:pt x="0" y="0"/>
                  </a:moveTo>
                  <a:lnTo>
                    <a:pt x="0" y="34"/>
                  </a:lnTo>
                  <a:lnTo>
                    <a:pt x="40" y="36"/>
                  </a:lnTo>
                  <a:lnTo>
                    <a:pt x="40" y="1"/>
                  </a:lnTo>
                  <a:lnTo>
                    <a:pt x="0" y="0"/>
                  </a:lnTo>
                  <a:close/>
                </a:path>
              </a:pathLst>
            </a:custGeom>
            <a:solidFill>
              <a:srgbClr val="000000"/>
            </a:solidFill>
            <a:ln w="9525">
              <a:noFill/>
              <a:round/>
              <a:headEnd/>
              <a:tailEnd/>
            </a:ln>
          </p:spPr>
          <p:txBody>
            <a:bodyPr/>
            <a:lstStyle/>
            <a:p>
              <a:endParaRPr lang="en-US"/>
            </a:p>
          </p:txBody>
        </p:sp>
        <p:sp>
          <p:nvSpPr>
            <p:cNvPr id="29077" name="Freeform 394"/>
            <p:cNvSpPr>
              <a:spLocks/>
            </p:cNvSpPr>
            <p:nvPr/>
          </p:nvSpPr>
          <p:spPr bwMode="auto">
            <a:xfrm>
              <a:off x="3490" y="2705"/>
              <a:ext cx="40" cy="19"/>
            </a:xfrm>
            <a:custGeom>
              <a:avLst/>
              <a:gdLst>
                <a:gd name="T0" fmla="*/ 0 w 40"/>
                <a:gd name="T1" fmla="*/ 0 h 36"/>
                <a:gd name="T2" fmla="*/ 0 w 40"/>
                <a:gd name="T3" fmla="*/ 1 h 36"/>
                <a:gd name="T4" fmla="*/ 40 w 40"/>
                <a:gd name="T5" fmla="*/ 1 h 36"/>
                <a:gd name="T6" fmla="*/ 40 w 40"/>
                <a:gd name="T7" fmla="*/ 1 h 36"/>
                <a:gd name="T8" fmla="*/ 0 w 40"/>
                <a:gd name="T9" fmla="*/ 0 h 36"/>
                <a:gd name="T10" fmla="*/ 0 60000 65536"/>
                <a:gd name="T11" fmla="*/ 0 60000 65536"/>
                <a:gd name="T12" fmla="*/ 0 60000 65536"/>
                <a:gd name="T13" fmla="*/ 0 60000 65536"/>
                <a:gd name="T14" fmla="*/ 0 60000 65536"/>
                <a:gd name="T15" fmla="*/ 0 w 40"/>
                <a:gd name="T16" fmla="*/ 0 h 36"/>
                <a:gd name="T17" fmla="*/ 40 w 40"/>
                <a:gd name="T18" fmla="*/ 36 h 36"/>
              </a:gdLst>
              <a:ahLst/>
              <a:cxnLst>
                <a:cxn ang="T10">
                  <a:pos x="T0" y="T1"/>
                </a:cxn>
                <a:cxn ang="T11">
                  <a:pos x="T2" y="T3"/>
                </a:cxn>
                <a:cxn ang="T12">
                  <a:pos x="T4" y="T5"/>
                </a:cxn>
                <a:cxn ang="T13">
                  <a:pos x="T6" y="T7"/>
                </a:cxn>
                <a:cxn ang="T14">
                  <a:pos x="T8" y="T9"/>
                </a:cxn>
              </a:cxnLst>
              <a:rect l="T15" t="T16" r="T17" b="T18"/>
              <a:pathLst>
                <a:path w="40" h="36">
                  <a:moveTo>
                    <a:pt x="0" y="0"/>
                  </a:moveTo>
                  <a:lnTo>
                    <a:pt x="0" y="34"/>
                  </a:lnTo>
                  <a:lnTo>
                    <a:pt x="40" y="36"/>
                  </a:lnTo>
                  <a:lnTo>
                    <a:pt x="40" y="1"/>
                  </a:lnTo>
                  <a:lnTo>
                    <a:pt x="0" y="0"/>
                  </a:lnTo>
                  <a:close/>
                </a:path>
              </a:pathLst>
            </a:custGeom>
            <a:solidFill>
              <a:srgbClr val="000000"/>
            </a:solidFill>
            <a:ln w="9525">
              <a:noFill/>
              <a:round/>
              <a:headEnd/>
              <a:tailEnd/>
            </a:ln>
          </p:spPr>
          <p:txBody>
            <a:bodyPr/>
            <a:lstStyle/>
            <a:p>
              <a:endParaRPr lang="en-US"/>
            </a:p>
          </p:txBody>
        </p:sp>
        <p:sp>
          <p:nvSpPr>
            <p:cNvPr id="29078" name="Freeform 395"/>
            <p:cNvSpPr>
              <a:spLocks/>
            </p:cNvSpPr>
            <p:nvPr/>
          </p:nvSpPr>
          <p:spPr bwMode="auto">
            <a:xfrm>
              <a:off x="3490" y="2466"/>
              <a:ext cx="40" cy="18"/>
            </a:xfrm>
            <a:custGeom>
              <a:avLst/>
              <a:gdLst>
                <a:gd name="T0" fmla="*/ 0 w 40"/>
                <a:gd name="T1" fmla="*/ 0 h 37"/>
                <a:gd name="T2" fmla="*/ 0 w 40"/>
                <a:gd name="T3" fmla="*/ 0 h 37"/>
                <a:gd name="T4" fmla="*/ 40 w 40"/>
                <a:gd name="T5" fmla="*/ 0 h 37"/>
                <a:gd name="T6" fmla="*/ 40 w 40"/>
                <a:gd name="T7" fmla="*/ 0 h 37"/>
                <a:gd name="T8" fmla="*/ 0 w 40"/>
                <a:gd name="T9" fmla="*/ 0 h 37"/>
                <a:gd name="T10" fmla="*/ 0 60000 65536"/>
                <a:gd name="T11" fmla="*/ 0 60000 65536"/>
                <a:gd name="T12" fmla="*/ 0 60000 65536"/>
                <a:gd name="T13" fmla="*/ 0 60000 65536"/>
                <a:gd name="T14" fmla="*/ 0 60000 65536"/>
                <a:gd name="T15" fmla="*/ 0 w 40"/>
                <a:gd name="T16" fmla="*/ 0 h 37"/>
                <a:gd name="T17" fmla="*/ 40 w 40"/>
                <a:gd name="T18" fmla="*/ 37 h 37"/>
              </a:gdLst>
              <a:ahLst/>
              <a:cxnLst>
                <a:cxn ang="T10">
                  <a:pos x="T0" y="T1"/>
                </a:cxn>
                <a:cxn ang="T11">
                  <a:pos x="T2" y="T3"/>
                </a:cxn>
                <a:cxn ang="T12">
                  <a:pos x="T4" y="T5"/>
                </a:cxn>
                <a:cxn ang="T13">
                  <a:pos x="T6" y="T7"/>
                </a:cxn>
                <a:cxn ang="T14">
                  <a:pos x="T8" y="T9"/>
                </a:cxn>
              </a:cxnLst>
              <a:rect l="T15" t="T16" r="T17" b="T18"/>
              <a:pathLst>
                <a:path w="40" h="37">
                  <a:moveTo>
                    <a:pt x="0" y="0"/>
                  </a:moveTo>
                  <a:lnTo>
                    <a:pt x="0" y="35"/>
                  </a:lnTo>
                  <a:lnTo>
                    <a:pt x="40" y="37"/>
                  </a:lnTo>
                  <a:lnTo>
                    <a:pt x="40" y="2"/>
                  </a:lnTo>
                  <a:lnTo>
                    <a:pt x="0" y="0"/>
                  </a:lnTo>
                  <a:close/>
                </a:path>
              </a:pathLst>
            </a:custGeom>
            <a:solidFill>
              <a:srgbClr val="000000"/>
            </a:solidFill>
            <a:ln w="9525">
              <a:noFill/>
              <a:round/>
              <a:headEnd/>
              <a:tailEnd/>
            </a:ln>
          </p:spPr>
          <p:txBody>
            <a:bodyPr/>
            <a:lstStyle/>
            <a:p>
              <a:endParaRPr lang="en-US"/>
            </a:p>
          </p:txBody>
        </p:sp>
        <p:sp>
          <p:nvSpPr>
            <p:cNvPr id="29079" name="Freeform 396"/>
            <p:cNvSpPr>
              <a:spLocks/>
            </p:cNvSpPr>
            <p:nvPr/>
          </p:nvSpPr>
          <p:spPr bwMode="auto">
            <a:xfrm>
              <a:off x="3490" y="2235"/>
              <a:ext cx="40" cy="18"/>
            </a:xfrm>
            <a:custGeom>
              <a:avLst/>
              <a:gdLst>
                <a:gd name="T0" fmla="*/ 0 w 40"/>
                <a:gd name="T1" fmla="*/ 0 h 37"/>
                <a:gd name="T2" fmla="*/ 0 w 40"/>
                <a:gd name="T3" fmla="*/ 0 h 37"/>
                <a:gd name="T4" fmla="*/ 40 w 40"/>
                <a:gd name="T5" fmla="*/ 0 h 37"/>
                <a:gd name="T6" fmla="*/ 40 w 40"/>
                <a:gd name="T7" fmla="*/ 0 h 37"/>
                <a:gd name="T8" fmla="*/ 0 w 40"/>
                <a:gd name="T9" fmla="*/ 0 h 37"/>
                <a:gd name="T10" fmla="*/ 0 60000 65536"/>
                <a:gd name="T11" fmla="*/ 0 60000 65536"/>
                <a:gd name="T12" fmla="*/ 0 60000 65536"/>
                <a:gd name="T13" fmla="*/ 0 60000 65536"/>
                <a:gd name="T14" fmla="*/ 0 60000 65536"/>
                <a:gd name="T15" fmla="*/ 0 w 40"/>
                <a:gd name="T16" fmla="*/ 0 h 37"/>
                <a:gd name="T17" fmla="*/ 40 w 40"/>
                <a:gd name="T18" fmla="*/ 37 h 37"/>
              </a:gdLst>
              <a:ahLst/>
              <a:cxnLst>
                <a:cxn ang="T10">
                  <a:pos x="T0" y="T1"/>
                </a:cxn>
                <a:cxn ang="T11">
                  <a:pos x="T2" y="T3"/>
                </a:cxn>
                <a:cxn ang="T12">
                  <a:pos x="T4" y="T5"/>
                </a:cxn>
                <a:cxn ang="T13">
                  <a:pos x="T6" y="T7"/>
                </a:cxn>
                <a:cxn ang="T14">
                  <a:pos x="T8" y="T9"/>
                </a:cxn>
              </a:cxnLst>
              <a:rect l="T15" t="T16" r="T17" b="T18"/>
              <a:pathLst>
                <a:path w="40" h="37">
                  <a:moveTo>
                    <a:pt x="0" y="0"/>
                  </a:moveTo>
                  <a:lnTo>
                    <a:pt x="0" y="35"/>
                  </a:lnTo>
                  <a:lnTo>
                    <a:pt x="40" y="37"/>
                  </a:lnTo>
                  <a:lnTo>
                    <a:pt x="40" y="2"/>
                  </a:lnTo>
                  <a:lnTo>
                    <a:pt x="0" y="0"/>
                  </a:lnTo>
                  <a:close/>
                </a:path>
              </a:pathLst>
            </a:custGeom>
            <a:solidFill>
              <a:srgbClr val="000000"/>
            </a:solidFill>
            <a:ln w="9525">
              <a:noFill/>
              <a:round/>
              <a:headEnd/>
              <a:tailEnd/>
            </a:ln>
          </p:spPr>
          <p:txBody>
            <a:bodyPr/>
            <a:lstStyle/>
            <a:p>
              <a:endParaRPr lang="en-US"/>
            </a:p>
          </p:txBody>
        </p:sp>
        <p:sp>
          <p:nvSpPr>
            <p:cNvPr id="29080" name="Freeform 397"/>
            <p:cNvSpPr>
              <a:spLocks/>
            </p:cNvSpPr>
            <p:nvPr/>
          </p:nvSpPr>
          <p:spPr bwMode="auto">
            <a:xfrm>
              <a:off x="3490" y="2004"/>
              <a:ext cx="40" cy="18"/>
            </a:xfrm>
            <a:custGeom>
              <a:avLst/>
              <a:gdLst>
                <a:gd name="T0" fmla="*/ 0 w 40"/>
                <a:gd name="T1" fmla="*/ 0 h 37"/>
                <a:gd name="T2" fmla="*/ 0 w 40"/>
                <a:gd name="T3" fmla="*/ 0 h 37"/>
                <a:gd name="T4" fmla="*/ 40 w 40"/>
                <a:gd name="T5" fmla="*/ 0 h 37"/>
                <a:gd name="T6" fmla="*/ 40 w 40"/>
                <a:gd name="T7" fmla="*/ 0 h 37"/>
                <a:gd name="T8" fmla="*/ 0 w 40"/>
                <a:gd name="T9" fmla="*/ 0 h 37"/>
                <a:gd name="T10" fmla="*/ 0 60000 65536"/>
                <a:gd name="T11" fmla="*/ 0 60000 65536"/>
                <a:gd name="T12" fmla="*/ 0 60000 65536"/>
                <a:gd name="T13" fmla="*/ 0 60000 65536"/>
                <a:gd name="T14" fmla="*/ 0 60000 65536"/>
                <a:gd name="T15" fmla="*/ 0 w 40"/>
                <a:gd name="T16" fmla="*/ 0 h 37"/>
                <a:gd name="T17" fmla="*/ 40 w 40"/>
                <a:gd name="T18" fmla="*/ 37 h 37"/>
              </a:gdLst>
              <a:ahLst/>
              <a:cxnLst>
                <a:cxn ang="T10">
                  <a:pos x="T0" y="T1"/>
                </a:cxn>
                <a:cxn ang="T11">
                  <a:pos x="T2" y="T3"/>
                </a:cxn>
                <a:cxn ang="T12">
                  <a:pos x="T4" y="T5"/>
                </a:cxn>
                <a:cxn ang="T13">
                  <a:pos x="T6" y="T7"/>
                </a:cxn>
                <a:cxn ang="T14">
                  <a:pos x="T8" y="T9"/>
                </a:cxn>
              </a:cxnLst>
              <a:rect l="T15" t="T16" r="T17" b="T18"/>
              <a:pathLst>
                <a:path w="40" h="37">
                  <a:moveTo>
                    <a:pt x="0" y="0"/>
                  </a:moveTo>
                  <a:lnTo>
                    <a:pt x="0" y="35"/>
                  </a:lnTo>
                  <a:lnTo>
                    <a:pt x="40" y="37"/>
                  </a:lnTo>
                  <a:lnTo>
                    <a:pt x="40" y="2"/>
                  </a:lnTo>
                  <a:lnTo>
                    <a:pt x="0" y="0"/>
                  </a:lnTo>
                  <a:close/>
                </a:path>
              </a:pathLst>
            </a:custGeom>
            <a:solidFill>
              <a:srgbClr val="000000"/>
            </a:solidFill>
            <a:ln w="9525">
              <a:noFill/>
              <a:round/>
              <a:headEnd/>
              <a:tailEnd/>
            </a:ln>
          </p:spPr>
          <p:txBody>
            <a:bodyPr/>
            <a:lstStyle/>
            <a:p>
              <a:endParaRPr lang="en-US"/>
            </a:p>
          </p:txBody>
        </p:sp>
        <p:sp>
          <p:nvSpPr>
            <p:cNvPr id="29081" name="Freeform 398"/>
            <p:cNvSpPr>
              <a:spLocks/>
            </p:cNvSpPr>
            <p:nvPr/>
          </p:nvSpPr>
          <p:spPr bwMode="auto">
            <a:xfrm>
              <a:off x="3490" y="1773"/>
              <a:ext cx="40" cy="18"/>
            </a:xfrm>
            <a:custGeom>
              <a:avLst/>
              <a:gdLst>
                <a:gd name="T0" fmla="*/ 0 w 40"/>
                <a:gd name="T1" fmla="*/ 0 h 37"/>
                <a:gd name="T2" fmla="*/ 0 w 40"/>
                <a:gd name="T3" fmla="*/ 0 h 37"/>
                <a:gd name="T4" fmla="*/ 40 w 40"/>
                <a:gd name="T5" fmla="*/ 0 h 37"/>
                <a:gd name="T6" fmla="*/ 40 w 40"/>
                <a:gd name="T7" fmla="*/ 0 h 37"/>
                <a:gd name="T8" fmla="*/ 0 w 40"/>
                <a:gd name="T9" fmla="*/ 0 h 37"/>
                <a:gd name="T10" fmla="*/ 0 60000 65536"/>
                <a:gd name="T11" fmla="*/ 0 60000 65536"/>
                <a:gd name="T12" fmla="*/ 0 60000 65536"/>
                <a:gd name="T13" fmla="*/ 0 60000 65536"/>
                <a:gd name="T14" fmla="*/ 0 60000 65536"/>
                <a:gd name="T15" fmla="*/ 0 w 40"/>
                <a:gd name="T16" fmla="*/ 0 h 37"/>
                <a:gd name="T17" fmla="*/ 40 w 40"/>
                <a:gd name="T18" fmla="*/ 37 h 37"/>
              </a:gdLst>
              <a:ahLst/>
              <a:cxnLst>
                <a:cxn ang="T10">
                  <a:pos x="T0" y="T1"/>
                </a:cxn>
                <a:cxn ang="T11">
                  <a:pos x="T2" y="T3"/>
                </a:cxn>
                <a:cxn ang="T12">
                  <a:pos x="T4" y="T5"/>
                </a:cxn>
                <a:cxn ang="T13">
                  <a:pos x="T6" y="T7"/>
                </a:cxn>
                <a:cxn ang="T14">
                  <a:pos x="T8" y="T9"/>
                </a:cxn>
              </a:cxnLst>
              <a:rect l="T15" t="T16" r="T17" b="T18"/>
              <a:pathLst>
                <a:path w="40" h="37">
                  <a:moveTo>
                    <a:pt x="0" y="0"/>
                  </a:moveTo>
                  <a:lnTo>
                    <a:pt x="0" y="35"/>
                  </a:lnTo>
                  <a:lnTo>
                    <a:pt x="40" y="37"/>
                  </a:lnTo>
                  <a:lnTo>
                    <a:pt x="40" y="2"/>
                  </a:lnTo>
                  <a:lnTo>
                    <a:pt x="0" y="0"/>
                  </a:lnTo>
                  <a:close/>
                </a:path>
              </a:pathLst>
            </a:custGeom>
            <a:solidFill>
              <a:srgbClr val="000000"/>
            </a:solidFill>
            <a:ln w="9525">
              <a:noFill/>
              <a:round/>
              <a:headEnd/>
              <a:tailEnd/>
            </a:ln>
          </p:spPr>
          <p:txBody>
            <a:bodyPr/>
            <a:lstStyle/>
            <a:p>
              <a:endParaRPr lang="en-US"/>
            </a:p>
          </p:txBody>
        </p:sp>
        <p:sp>
          <p:nvSpPr>
            <p:cNvPr id="29082" name="Freeform 399"/>
            <p:cNvSpPr>
              <a:spLocks/>
            </p:cNvSpPr>
            <p:nvPr/>
          </p:nvSpPr>
          <p:spPr bwMode="auto">
            <a:xfrm>
              <a:off x="3490" y="1533"/>
              <a:ext cx="40" cy="18"/>
            </a:xfrm>
            <a:custGeom>
              <a:avLst/>
              <a:gdLst>
                <a:gd name="T0" fmla="*/ 0 w 40"/>
                <a:gd name="T1" fmla="*/ 0 h 36"/>
                <a:gd name="T2" fmla="*/ 0 w 40"/>
                <a:gd name="T3" fmla="*/ 1 h 36"/>
                <a:gd name="T4" fmla="*/ 40 w 40"/>
                <a:gd name="T5" fmla="*/ 1 h 36"/>
                <a:gd name="T6" fmla="*/ 40 w 40"/>
                <a:gd name="T7" fmla="*/ 1 h 36"/>
                <a:gd name="T8" fmla="*/ 0 w 40"/>
                <a:gd name="T9" fmla="*/ 0 h 36"/>
                <a:gd name="T10" fmla="*/ 0 60000 65536"/>
                <a:gd name="T11" fmla="*/ 0 60000 65536"/>
                <a:gd name="T12" fmla="*/ 0 60000 65536"/>
                <a:gd name="T13" fmla="*/ 0 60000 65536"/>
                <a:gd name="T14" fmla="*/ 0 60000 65536"/>
                <a:gd name="T15" fmla="*/ 0 w 40"/>
                <a:gd name="T16" fmla="*/ 0 h 36"/>
                <a:gd name="T17" fmla="*/ 40 w 40"/>
                <a:gd name="T18" fmla="*/ 36 h 36"/>
              </a:gdLst>
              <a:ahLst/>
              <a:cxnLst>
                <a:cxn ang="T10">
                  <a:pos x="T0" y="T1"/>
                </a:cxn>
                <a:cxn ang="T11">
                  <a:pos x="T2" y="T3"/>
                </a:cxn>
                <a:cxn ang="T12">
                  <a:pos x="T4" y="T5"/>
                </a:cxn>
                <a:cxn ang="T13">
                  <a:pos x="T6" y="T7"/>
                </a:cxn>
                <a:cxn ang="T14">
                  <a:pos x="T8" y="T9"/>
                </a:cxn>
              </a:cxnLst>
              <a:rect l="T15" t="T16" r="T17" b="T18"/>
              <a:pathLst>
                <a:path w="40" h="36">
                  <a:moveTo>
                    <a:pt x="0" y="0"/>
                  </a:moveTo>
                  <a:lnTo>
                    <a:pt x="0" y="35"/>
                  </a:lnTo>
                  <a:lnTo>
                    <a:pt x="40" y="36"/>
                  </a:lnTo>
                  <a:lnTo>
                    <a:pt x="40" y="2"/>
                  </a:lnTo>
                  <a:lnTo>
                    <a:pt x="0" y="0"/>
                  </a:lnTo>
                  <a:close/>
                </a:path>
              </a:pathLst>
            </a:custGeom>
            <a:solidFill>
              <a:srgbClr val="000000"/>
            </a:solidFill>
            <a:ln w="9525">
              <a:noFill/>
              <a:round/>
              <a:headEnd/>
              <a:tailEnd/>
            </a:ln>
          </p:spPr>
          <p:txBody>
            <a:bodyPr/>
            <a:lstStyle/>
            <a:p>
              <a:endParaRPr lang="en-US"/>
            </a:p>
          </p:txBody>
        </p:sp>
        <p:sp>
          <p:nvSpPr>
            <p:cNvPr id="29083" name="Freeform 400"/>
            <p:cNvSpPr>
              <a:spLocks/>
            </p:cNvSpPr>
            <p:nvPr/>
          </p:nvSpPr>
          <p:spPr bwMode="auto">
            <a:xfrm>
              <a:off x="3490" y="1302"/>
              <a:ext cx="40" cy="18"/>
            </a:xfrm>
            <a:custGeom>
              <a:avLst/>
              <a:gdLst>
                <a:gd name="T0" fmla="*/ 0 w 40"/>
                <a:gd name="T1" fmla="*/ 0 h 36"/>
                <a:gd name="T2" fmla="*/ 0 w 40"/>
                <a:gd name="T3" fmla="*/ 1 h 36"/>
                <a:gd name="T4" fmla="*/ 40 w 40"/>
                <a:gd name="T5" fmla="*/ 1 h 36"/>
                <a:gd name="T6" fmla="*/ 40 w 40"/>
                <a:gd name="T7" fmla="*/ 1 h 36"/>
                <a:gd name="T8" fmla="*/ 0 w 40"/>
                <a:gd name="T9" fmla="*/ 0 h 36"/>
                <a:gd name="T10" fmla="*/ 0 60000 65536"/>
                <a:gd name="T11" fmla="*/ 0 60000 65536"/>
                <a:gd name="T12" fmla="*/ 0 60000 65536"/>
                <a:gd name="T13" fmla="*/ 0 60000 65536"/>
                <a:gd name="T14" fmla="*/ 0 60000 65536"/>
                <a:gd name="T15" fmla="*/ 0 w 40"/>
                <a:gd name="T16" fmla="*/ 0 h 36"/>
                <a:gd name="T17" fmla="*/ 40 w 40"/>
                <a:gd name="T18" fmla="*/ 36 h 36"/>
              </a:gdLst>
              <a:ahLst/>
              <a:cxnLst>
                <a:cxn ang="T10">
                  <a:pos x="T0" y="T1"/>
                </a:cxn>
                <a:cxn ang="T11">
                  <a:pos x="T2" y="T3"/>
                </a:cxn>
                <a:cxn ang="T12">
                  <a:pos x="T4" y="T5"/>
                </a:cxn>
                <a:cxn ang="T13">
                  <a:pos x="T6" y="T7"/>
                </a:cxn>
                <a:cxn ang="T14">
                  <a:pos x="T8" y="T9"/>
                </a:cxn>
              </a:cxnLst>
              <a:rect l="T15" t="T16" r="T17" b="T18"/>
              <a:pathLst>
                <a:path w="40" h="36">
                  <a:moveTo>
                    <a:pt x="0" y="0"/>
                  </a:moveTo>
                  <a:lnTo>
                    <a:pt x="0" y="35"/>
                  </a:lnTo>
                  <a:lnTo>
                    <a:pt x="40" y="36"/>
                  </a:lnTo>
                  <a:lnTo>
                    <a:pt x="40" y="2"/>
                  </a:lnTo>
                  <a:lnTo>
                    <a:pt x="0" y="0"/>
                  </a:lnTo>
                  <a:close/>
                </a:path>
              </a:pathLst>
            </a:custGeom>
            <a:solidFill>
              <a:srgbClr val="000000"/>
            </a:solidFill>
            <a:ln w="9525">
              <a:noFill/>
              <a:round/>
              <a:headEnd/>
              <a:tailEnd/>
            </a:ln>
          </p:spPr>
          <p:txBody>
            <a:bodyPr/>
            <a:lstStyle/>
            <a:p>
              <a:endParaRPr lang="en-US"/>
            </a:p>
          </p:txBody>
        </p:sp>
        <p:sp>
          <p:nvSpPr>
            <p:cNvPr id="29084" name="Freeform 401"/>
            <p:cNvSpPr>
              <a:spLocks/>
            </p:cNvSpPr>
            <p:nvPr/>
          </p:nvSpPr>
          <p:spPr bwMode="auto">
            <a:xfrm>
              <a:off x="3490" y="1072"/>
              <a:ext cx="40" cy="18"/>
            </a:xfrm>
            <a:custGeom>
              <a:avLst/>
              <a:gdLst>
                <a:gd name="T0" fmla="*/ 0 w 40"/>
                <a:gd name="T1" fmla="*/ 0 h 36"/>
                <a:gd name="T2" fmla="*/ 0 w 40"/>
                <a:gd name="T3" fmla="*/ 1 h 36"/>
                <a:gd name="T4" fmla="*/ 40 w 40"/>
                <a:gd name="T5" fmla="*/ 1 h 36"/>
                <a:gd name="T6" fmla="*/ 40 w 40"/>
                <a:gd name="T7" fmla="*/ 1 h 36"/>
                <a:gd name="T8" fmla="*/ 0 w 40"/>
                <a:gd name="T9" fmla="*/ 0 h 36"/>
                <a:gd name="T10" fmla="*/ 0 60000 65536"/>
                <a:gd name="T11" fmla="*/ 0 60000 65536"/>
                <a:gd name="T12" fmla="*/ 0 60000 65536"/>
                <a:gd name="T13" fmla="*/ 0 60000 65536"/>
                <a:gd name="T14" fmla="*/ 0 60000 65536"/>
                <a:gd name="T15" fmla="*/ 0 w 40"/>
                <a:gd name="T16" fmla="*/ 0 h 36"/>
                <a:gd name="T17" fmla="*/ 40 w 40"/>
                <a:gd name="T18" fmla="*/ 36 h 36"/>
              </a:gdLst>
              <a:ahLst/>
              <a:cxnLst>
                <a:cxn ang="T10">
                  <a:pos x="T0" y="T1"/>
                </a:cxn>
                <a:cxn ang="T11">
                  <a:pos x="T2" y="T3"/>
                </a:cxn>
                <a:cxn ang="T12">
                  <a:pos x="T4" y="T5"/>
                </a:cxn>
                <a:cxn ang="T13">
                  <a:pos x="T6" y="T7"/>
                </a:cxn>
                <a:cxn ang="T14">
                  <a:pos x="T8" y="T9"/>
                </a:cxn>
              </a:cxnLst>
              <a:rect l="T15" t="T16" r="T17" b="T18"/>
              <a:pathLst>
                <a:path w="40" h="36">
                  <a:moveTo>
                    <a:pt x="0" y="0"/>
                  </a:moveTo>
                  <a:lnTo>
                    <a:pt x="0" y="34"/>
                  </a:lnTo>
                  <a:lnTo>
                    <a:pt x="40" y="36"/>
                  </a:lnTo>
                  <a:lnTo>
                    <a:pt x="40" y="1"/>
                  </a:lnTo>
                  <a:lnTo>
                    <a:pt x="0" y="0"/>
                  </a:lnTo>
                  <a:close/>
                </a:path>
              </a:pathLst>
            </a:custGeom>
            <a:solidFill>
              <a:srgbClr val="000000"/>
            </a:solidFill>
            <a:ln w="9525">
              <a:noFill/>
              <a:round/>
              <a:headEnd/>
              <a:tailEnd/>
            </a:ln>
          </p:spPr>
          <p:txBody>
            <a:bodyPr/>
            <a:lstStyle/>
            <a:p>
              <a:endParaRPr lang="en-US"/>
            </a:p>
          </p:txBody>
        </p:sp>
        <p:sp>
          <p:nvSpPr>
            <p:cNvPr id="29085" name="Freeform 402"/>
            <p:cNvSpPr>
              <a:spLocks/>
            </p:cNvSpPr>
            <p:nvPr/>
          </p:nvSpPr>
          <p:spPr bwMode="auto">
            <a:xfrm>
              <a:off x="3490" y="831"/>
              <a:ext cx="40" cy="19"/>
            </a:xfrm>
            <a:custGeom>
              <a:avLst/>
              <a:gdLst>
                <a:gd name="T0" fmla="*/ 0 w 40"/>
                <a:gd name="T1" fmla="*/ 0 h 37"/>
                <a:gd name="T2" fmla="*/ 0 w 40"/>
                <a:gd name="T3" fmla="*/ 1 h 37"/>
                <a:gd name="T4" fmla="*/ 40 w 40"/>
                <a:gd name="T5" fmla="*/ 1 h 37"/>
                <a:gd name="T6" fmla="*/ 40 w 40"/>
                <a:gd name="T7" fmla="*/ 1 h 37"/>
                <a:gd name="T8" fmla="*/ 0 w 40"/>
                <a:gd name="T9" fmla="*/ 0 h 37"/>
                <a:gd name="T10" fmla="*/ 0 60000 65536"/>
                <a:gd name="T11" fmla="*/ 0 60000 65536"/>
                <a:gd name="T12" fmla="*/ 0 60000 65536"/>
                <a:gd name="T13" fmla="*/ 0 60000 65536"/>
                <a:gd name="T14" fmla="*/ 0 60000 65536"/>
                <a:gd name="T15" fmla="*/ 0 w 40"/>
                <a:gd name="T16" fmla="*/ 0 h 37"/>
                <a:gd name="T17" fmla="*/ 40 w 40"/>
                <a:gd name="T18" fmla="*/ 37 h 37"/>
              </a:gdLst>
              <a:ahLst/>
              <a:cxnLst>
                <a:cxn ang="T10">
                  <a:pos x="T0" y="T1"/>
                </a:cxn>
                <a:cxn ang="T11">
                  <a:pos x="T2" y="T3"/>
                </a:cxn>
                <a:cxn ang="T12">
                  <a:pos x="T4" y="T5"/>
                </a:cxn>
                <a:cxn ang="T13">
                  <a:pos x="T6" y="T7"/>
                </a:cxn>
                <a:cxn ang="T14">
                  <a:pos x="T8" y="T9"/>
                </a:cxn>
              </a:cxnLst>
              <a:rect l="T15" t="T16" r="T17" b="T18"/>
              <a:pathLst>
                <a:path w="40" h="37">
                  <a:moveTo>
                    <a:pt x="0" y="0"/>
                  </a:moveTo>
                  <a:lnTo>
                    <a:pt x="0" y="35"/>
                  </a:lnTo>
                  <a:lnTo>
                    <a:pt x="40" y="37"/>
                  </a:lnTo>
                  <a:lnTo>
                    <a:pt x="40" y="2"/>
                  </a:lnTo>
                  <a:lnTo>
                    <a:pt x="0" y="0"/>
                  </a:lnTo>
                  <a:close/>
                </a:path>
              </a:pathLst>
            </a:custGeom>
            <a:solidFill>
              <a:srgbClr val="000000"/>
            </a:solidFill>
            <a:ln w="9525">
              <a:noFill/>
              <a:round/>
              <a:headEnd/>
              <a:tailEnd/>
            </a:ln>
          </p:spPr>
          <p:txBody>
            <a:bodyPr/>
            <a:lstStyle/>
            <a:p>
              <a:endParaRPr lang="en-US"/>
            </a:p>
          </p:txBody>
        </p:sp>
        <p:sp>
          <p:nvSpPr>
            <p:cNvPr id="29086" name="Freeform 403"/>
            <p:cNvSpPr>
              <a:spLocks/>
            </p:cNvSpPr>
            <p:nvPr/>
          </p:nvSpPr>
          <p:spPr bwMode="auto">
            <a:xfrm>
              <a:off x="3490" y="601"/>
              <a:ext cx="40" cy="18"/>
            </a:xfrm>
            <a:custGeom>
              <a:avLst/>
              <a:gdLst>
                <a:gd name="T0" fmla="*/ 0 w 40"/>
                <a:gd name="T1" fmla="*/ 0 h 37"/>
                <a:gd name="T2" fmla="*/ 0 w 40"/>
                <a:gd name="T3" fmla="*/ 0 h 37"/>
                <a:gd name="T4" fmla="*/ 40 w 40"/>
                <a:gd name="T5" fmla="*/ 0 h 37"/>
                <a:gd name="T6" fmla="*/ 40 w 40"/>
                <a:gd name="T7" fmla="*/ 0 h 37"/>
                <a:gd name="T8" fmla="*/ 0 w 40"/>
                <a:gd name="T9" fmla="*/ 0 h 37"/>
                <a:gd name="T10" fmla="*/ 0 60000 65536"/>
                <a:gd name="T11" fmla="*/ 0 60000 65536"/>
                <a:gd name="T12" fmla="*/ 0 60000 65536"/>
                <a:gd name="T13" fmla="*/ 0 60000 65536"/>
                <a:gd name="T14" fmla="*/ 0 60000 65536"/>
                <a:gd name="T15" fmla="*/ 0 w 40"/>
                <a:gd name="T16" fmla="*/ 0 h 37"/>
                <a:gd name="T17" fmla="*/ 40 w 40"/>
                <a:gd name="T18" fmla="*/ 37 h 37"/>
              </a:gdLst>
              <a:ahLst/>
              <a:cxnLst>
                <a:cxn ang="T10">
                  <a:pos x="T0" y="T1"/>
                </a:cxn>
                <a:cxn ang="T11">
                  <a:pos x="T2" y="T3"/>
                </a:cxn>
                <a:cxn ang="T12">
                  <a:pos x="T4" y="T5"/>
                </a:cxn>
                <a:cxn ang="T13">
                  <a:pos x="T6" y="T7"/>
                </a:cxn>
                <a:cxn ang="T14">
                  <a:pos x="T8" y="T9"/>
                </a:cxn>
              </a:cxnLst>
              <a:rect l="T15" t="T16" r="T17" b="T18"/>
              <a:pathLst>
                <a:path w="40" h="37">
                  <a:moveTo>
                    <a:pt x="0" y="0"/>
                  </a:moveTo>
                  <a:lnTo>
                    <a:pt x="0" y="35"/>
                  </a:lnTo>
                  <a:lnTo>
                    <a:pt x="40" y="37"/>
                  </a:lnTo>
                  <a:lnTo>
                    <a:pt x="40" y="2"/>
                  </a:lnTo>
                  <a:lnTo>
                    <a:pt x="0" y="0"/>
                  </a:lnTo>
                  <a:close/>
                </a:path>
              </a:pathLst>
            </a:custGeom>
            <a:solidFill>
              <a:srgbClr val="000000"/>
            </a:solidFill>
            <a:ln w="9525">
              <a:noFill/>
              <a:round/>
              <a:headEnd/>
              <a:tailEnd/>
            </a:ln>
          </p:spPr>
          <p:txBody>
            <a:bodyPr/>
            <a:lstStyle/>
            <a:p>
              <a:endParaRPr lang="en-US"/>
            </a:p>
          </p:txBody>
        </p:sp>
        <p:sp>
          <p:nvSpPr>
            <p:cNvPr id="29087" name="Freeform 404"/>
            <p:cNvSpPr>
              <a:spLocks/>
            </p:cNvSpPr>
            <p:nvPr/>
          </p:nvSpPr>
          <p:spPr bwMode="auto">
            <a:xfrm>
              <a:off x="3530" y="2933"/>
              <a:ext cx="2400" cy="25"/>
            </a:xfrm>
            <a:custGeom>
              <a:avLst/>
              <a:gdLst>
                <a:gd name="T0" fmla="*/ 0 w 2400"/>
                <a:gd name="T1" fmla="*/ 0 h 48"/>
                <a:gd name="T2" fmla="*/ 0 w 2400"/>
                <a:gd name="T3" fmla="*/ 1 h 48"/>
                <a:gd name="T4" fmla="*/ 2400 w 2400"/>
                <a:gd name="T5" fmla="*/ 1 h 48"/>
                <a:gd name="T6" fmla="*/ 2400 w 2400"/>
                <a:gd name="T7" fmla="*/ 1 h 48"/>
                <a:gd name="T8" fmla="*/ 0 w 2400"/>
                <a:gd name="T9" fmla="*/ 0 h 48"/>
                <a:gd name="T10" fmla="*/ 0 60000 65536"/>
                <a:gd name="T11" fmla="*/ 0 60000 65536"/>
                <a:gd name="T12" fmla="*/ 0 60000 65536"/>
                <a:gd name="T13" fmla="*/ 0 60000 65536"/>
                <a:gd name="T14" fmla="*/ 0 60000 65536"/>
                <a:gd name="T15" fmla="*/ 0 w 2400"/>
                <a:gd name="T16" fmla="*/ 0 h 48"/>
                <a:gd name="T17" fmla="*/ 2400 w 2400"/>
                <a:gd name="T18" fmla="*/ 48 h 48"/>
              </a:gdLst>
              <a:ahLst/>
              <a:cxnLst>
                <a:cxn ang="T10">
                  <a:pos x="T0" y="T1"/>
                </a:cxn>
                <a:cxn ang="T11">
                  <a:pos x="T2" y="T3"/>
                </a:cxn>
                <a:cxn ang="T12">
                  <a:pos x="T4" y="T5"/>
                </a:cxn>
                <a:cxn ang="T13">
                  <a:pos x="T6" y="T7"/>
                </a:cxn>
                <a:cxn ang="T14">
                  <a:pos x="T8" y="T9"/>
                </a:cxn>
              </a:cxnLst>
              <a:rect l="T15" t="T16" r="T17" b="T18"/>
              <a:pathLst>
                <a:path w="2400" h="48">
                  <a:moveTo>
                    <a:pt x="0" y="0"/>
                  </a:moveTo>
                  <a:lnTo>
                    <a:pt x="0" y="46"/>
                  </a:lnTo>
                  <a:lnTo>
                    <a:pt x="2400" y="48"/>
                  </a:lnTo>
                  <a:lnTo>
                    <a:pt x="2400" y="2"/>
                  </a:lnTo>
                  <a:lnTo>
                    <a:pt x="0" y="0"/>
                  </a:lnTo>
                  <a:close/>
                </a:path>
              </a:pathLst>
            </a:custGeom>
            <a:solidFill>
              <a:srgbClr val="000000"/>
            </a:solidFill>
            <a:ln w="9525">
              <a:noFill/>
              <a:round/>
              <a:headEnd/>
              <a:tailEnd/>
            </a:ln>
          </p:spPr>
          <p:txBody>
            <a:bodyPr/>
            <a:lstStyle/>
            <a:p>
              <a:endParaRPr lang="en-US"/>
            </a:p>
          </p:txBody>
        </p:sp>
        <p:sp>
          <p:nvSpPr>
            <p:cNvPr id="29088" name="Freeform 405"/>
            <p:cNvSpPr>
              <a:spLocks/>
            </p:cNvSpPr>
            <p:nvPr/>
          </p:nvSpPr>
          <p:spPr bwMode="auto">
            <a:xfrm>
              <a:off x="3520" y="2917"/>
              <a:ext cx="20" cy="29"/>
            </a:xfrm>
            <a:custGeom>
              <a:avLst/>
              <a:gdLst>
                <a:gd name="T0" fmla="*/ 0 w 20"/>
                <a:gd name="T1" fmla="*/ 1 h 58"/>
                <a:gd name="T2" fmla="*/ 19 w 20"/>
                <a:gd name="T3" fmla="*/ 1 h 58"/>
                <a:gd name="T4" fmla="*/ 20 w 20"/>
                <a:gd name="T5" fmla="*/ 1 h 58"/>
                <a:gd name="T6" fmla="*/ 1 w 20"/>
                <a:gd name="T7" fmla="*/ 0 h 58"/>
                <a:gd name="T8" fmla="*/ 0 w 20"/>
                <a:gd name="T9" fmla="*/ 1 h 58"/>
                <a:gd name="T10" fmla="*/ 0 60000 65536"/>
                <a:gd name="T11" fmla="*/ 0 60000 65536"/>
                <a:gd name="T12" fmla="*/ 0 60000 65536"/>
                <a:gd name="T13" fmla="*/ 0 60000 65536"/>
                <a:gd name="T14" fmla="*/ 0 60000 65536"/>
                <a:gd name="T15" fmla="*/ 0 w 20"/>
                <a:gd name="T16" fmla="*/ 0 h 58"/>
                <a:gd name="T17" fmla="*/ 20 w 20"/>
                <a:gd name="T18" fmla="*/ 58 h 58"/>
              </a:gdLst>
              <a:ahLst/>
              <a:cxnLst>
                <a:cxn ang="T10">
                  <a:pos x="T0" y="T1"/>
                </a:cxn>
                <a:cxn ang="T11">
                  <a:pos x="T2" y="T3"/>
                </a:cxn>
                <a:cxn ang="T12">
                  <a:pos x="T4" y="T5"/>
                </a:cxn>
                <a:cxn ang="T13">
                  <a:pos x="T6" y="T7"/>
                </a:cxn>
                <a:cxn ang="T14">
                  <a:pos x="T8" y="T9"/>
                </a:cxn>
              </a:cxnLst>
              <a:rect l="T15" t="T16" r="T17" b="T18"/>
              <a:pathLst>
                <a:path w="20" h="58">
                  <a:moveTo>
                    <a:pt x="0" y="56"/>
                  </a:moveTo>
                  <a:lnTo>
                    <a:pt x="19" y="58"/>
                  </a:lnTo>
                  <a:lnTo>
                    <a:pt x="20" y="2"/>
                  </a:lnTo>
                  <a:lnTo>
                    <a:pt x="1" y="0"/>
                  </a:lnTo>
                  <a:lnTo>
                    <a:pt x="0" y="56"/>
                  </a:lnTo>
                  <a:close/>
                </a:path>
              </a:pathLst>
            </a:custGeom>
            <a:solidFill>
              <a:srgbClr val="000000"/>
            </a:solidFill>
            <a:ln w="9525">
              <a:noFill/>
              <a:round/>
              <a:headEnd/>
              <a:tailEnd/>
            </a:ln>
          </p:spPr>
          <p:txBody>
            <a:bodyPr/>
            <a:lstStyle/>
            <a:p>
              <a:endParaRPr lang="en-US"/>
            </a:p>
          </p:txBody>
        </p:sp>
        <p:sp>
          <p:nvSpPr>
            <p:cNvPr id="29089" name="Freeform 406"/>
            <p:cNvSpPr>
              <a:spLocks/>
            </p:cNvSpPr>
            <p:nvPr/>
          </p:nvSpPr>
          <p:spPr bwMode="auto">
            <a:xfrm>
              <a:off x="3580" y="2917"/>
              <a:ext cx="20" cy="29"/>
            </a:xfrm>
            <a:custGeom>
              <a:avLst/>
              <a:gdLst>
                <a:gd name="T0" fmla="*/ 0 w 20"/>
                <a:gd name="T1" fmla="*/ 1 h 58"/>
                <a:gd name="T2" fmla="*/ 19 w 20"/>
                <a:gd name="T3" fmla="*/ 1 h 58"/>
                <a:gd name="T4" fmla="*/ 20 w 20"/>
                <a:gd name="T5" fmla="*/ 1 h 58"/>
                <a:gd name="T6" fmla="*/ 1 w 20"/>
                <a:gd name="T7" fmla="*/ 0 h 58"/>
                <a:gd name="T8" fmla="*/ 0 w 20"/>
                <a:gd name="T9" fmla="*/ 1 h 58"/>
                <a:gd name="T10" fmla="*/ 0 60000 65536"/>
                <a:gd name="T11" fmla="*/ 0 60000 65536"/>
                <a:gd name="T12" fmla="*/ 0 60000 65536"/>
                <a:gd name="T13" fmla="*/ 0 60000 65536"/>
                <a:gd name="T14" fmla="*/ 0 60000 65536"/>
                <a:gd name="T15" fmla="*/ 0 w 20"/>
                <a:gd name="T16" fmla="*/ 0 h 58"/>
                <a:gd name="T17" fmla="*/ 20 w 20"/>
                <a:gd name="T18" fmla="*/ 58 h 58"/>
              </a:gdLst>
              <a:ahLst/>
              <a:cxnLst>
                <a:cxn ang="T10">
                  <a:pos x="T0" y="T1"/>
                </a:cxn>
                <a:cxn ang="T11">
                  <a:pos x="T2" y="T3"/>
                </a:cxn>
                <a:cxn ang="T12">
                  <a:pos x="T4" y="T5"/>
                </a:cxn>
                <a:cxn ang="T13">
                  <a:pos x="T6" y="T7"/>
                </a:cxn>
                <a:cxn ang="T14">
                  <a:pos x="T8" y="T9"/>
                </a:cxn>
              </a:cxnLst>
              <a:rect l="T15" t="T16" r="T17" b="T18"/>
              <a:pathLst>
                <a:path w="20" h="58">
                  <a:moveTo>
                    <a:pt x="0" y="56"/>
                  </a:moveTo>
                  <a:lnTo>
                    <a:pt x="19" y="58"/>
                  </a:lnTo>
                  <a:lnTo>
                    <a:pt x="20" y="2"/>
                  </a:lnTo>
                  <a:lnTo>
                    <a:pt x="1" y="0"/>
                  </a:lnTo>
                  <a:lnTo>
                    <a:pt x="0" y="56"/>
                  </a:lnTo>
                  <a:close/>
                </a:path>
              </a:pathLst>
            </a:custGeom>
            <a:solidFill>
              <a:srgbClr val="000000"/>
            </a:solidFill>
            <a:ln w="9525">
              <a:noFill/>
              <a:round/>
              <a:headEnd/>
              <a:tailEnd/>
            </a:ln>
          </p:spPr>
          <p:txBody>
            <a:bodyPr/>
            <a:lstStyle/>
            <a:p>
              <a:endParaRPr lang="en-US"/>
            </a:p>
          </p:txBody>
        </p:sp>
        <p:sp>
          <p:nvSpPr>
            <p:cNvPr id="29090" name="Freeform 407"/>
            <p:cNvSpPr>
              <a:spLocks/>
            </p:cNvSpPr>
            <p:nvPr/>
          </p:nvSpPr>
          <p:spPr bwMode="auto">
            <a:xfrm>
              <a:off x="3637" y="2917"/>
              <a:ext cx="26" cy="29"/>
            </a:xfrm>
            <a:custGeom>
              <a:avLst/>
              <a:gdLst>
                <a:gd name="T0" fmla="*/ 0 w 26"/>
                <a:gd name="T1" fmla="*/ 1 h 58"/>
                <a:gd name="T2" fmla="*/ 25 w 26"/>
                <a:gd name="T3" fmla="*/ 1 h 58"/>
                <a:gd name="T4" fmla="*/ 26 w 26"/>
                <a:gd name="T5" fmla="*/ 1 h 58"/>
                <a:gd name="T6" fmla="*/ 1 w 26"/>
                <a:gd name="T7" fmla="*/ 0 h 58"/>
                <a:gd name="T8" fmla="*/ 0 w 26"/>
                <a:gd name="T9" fmla="*/ 1 h 58"/>
                <a:gd name="T10" fmla="*/ 0 60000 65536"/>
                <a:gd name="T11" fmla="*/ 0 60000 65536"/>
                <a:gd name="T12" fmla="*/ 0 60000 65536"/>
                <a:gd name="T13" fmla="*/ 0 60000 65536"/>
                <a:gd name="T14" fmla="*/ 0 60000 65536"/>
                <a:gd name="T15" fmla="*/ 0 w 26"/>
                <a:gd name="T16" fmla="*/ 0 h 58"/>
                <a:gd name="T17" fmla="*/ 26 w 26"/>
                <a:gd name="T18" fmla="*/ 58 h 58"/>
              </a:gdLst>
              <a:ahLst/>
              <a:cxnLst>
                <a:cxn ang="T10">
                  <a:pos x="T0" y="T1"/>
                </a:cxn>
                <a:cxn ang="T11">
                  <a:pos x="T2" y="T3"/>
                </a:cxn>
                <a:cxn ang="T12">
                  <a:pos x="T4" y="T5"/>
                </a:cxn>
                <a:cxn ang="T13">
                  <a:pos x="T6" y="T7"/>
                </a:cxn>
                <a:cxn ang="T14">
                  <a:pos x="T8" y="T9"/>
                </a:cxn>
              </a:cxnLst>
              <a:rect l="T15" t="T16" r="T17" b="T18"/>
              <a:pathLst>
                <a:path w="26" h="58">
                  <a:moveTo>
                    <a:pt x="0" y="56"/>
                  </a:moveTo>
                  <a:lnTo>
                    <a:pt x="25" y="58"/>
                  </a:lnTo>
                  <a:lnTo>
                    <a:pt x="26" y="2"/>
                  </a:lnTo>
                  <a:lnTo>
                    <a:pt x="1" y="0"/>
                  </a:lnTo>
                  <a:lnTo>
                    <a:pt x="0" y="56"/>
                  </a:lnTo>
                  <a:close/>
                </a:path>
              </a:pathLst>
            </a:custGeom>
            <a:solidFill>
              <a:srgbClr val="000000"/>
            </a:solidFill>
            <a:ln w="9525">
              <a:noFill/>
              <a:round/>
              <a:headEnd/>
              <a:tailEnd/>
            </a:ln>
          </p:spPr>
          <p:txBody>
            <a:bodyPr/>
            <a:lstStyle/>
            <a:p>
              <a:endParaRPr lang="en-US"/>
            </a:p>
          </p:txBody>
        </p:sp>
        <p:sp>
          <p:nvSpPr>
            <p:cNvPr id="29091" name="Freeform 408"/>
            <p:cNvSpPr>
              <a:spLocks/>
            </p:cNvSpPr>
            <p:nvPr/>
          </p:nvSpPr>
          <p:spPr bwMode="auto">
            <a:xfrm>
              <a:off x="3697" y="2917"/>
              <a:ext cx="26" cy="29"/>
            </a:xfrm>
            <a:custGeom>
              <a:avLst/>
              <a:gdLst>
                <a:gd name="T0" fmla="*/ 0 w 26"/>
                <a:gd name="T1" fmla="*/ 1 h 58"/>
                <a:gd name="T2" fmla="*/ 25 w 26"/>
                <a:gd name="T3" fmla="*/ 1 h 58"/>
                <a:gd name="T4" fmla="*/ 26 w 26"/>
                <a:gd name="T5" fmla="*/ 1 h 58"/>
                <a:gd name="T6" fmla="*/ 1 w 26"/>
                <a:gd name="T7" fmla="*/ 0 h 58"/>
                <a:gd name="T8" fmla="*/ 0 w 26"/>
                <a:gd name="T9" fmla="*/ 1 h 58"/>
                <a:gd name="T10" fmla="*/ 0 60000 65536"/>
                <a:gd name="T11" fmla="*/ 0 60000 65536"/>
                <a:gd name="T12" fmla="*/ 0 60000 65536"/>
                <a:gd name="T13" fmla="*/ 0 60000 65536"/>
                <a:gd name="T14" fmla="*/ 0 60000 65536"/>
                <a:gd name="T15" fmla="*/ 0 w 26"/>
                <a:gd name="T16" fmla="*/ 0 h 58"/>
                <a:gd name="T17" fmla="*/ 26 w 26"/>
                <a:gd name="T18" fmla="*/ 58 h 58"/>
              </a:gdLst>
              <a:ahLst/>
              <a:cxnLst>
                <a:cxn ang="T10">
                  <a:pos x="T0" y="T1"/>
                </a:cxn>
                <a:cxn ang="T11">
                  <a:pos x="T2" y="T3"/>
                </a:cxn>
                <a:cxn ang="T12">
                  <a:pos x="T4" y="T5"/>
                </a:cxn>
                <a:cxn ang="T13">
                  <a:pos x="T6" y="T7"/>
                </a:cxn>
                <a:cxn ang="T14">
                  <a:pos x="T8" y="T9"/>
                </a:cxn>
              </a:cxnLst>
              <a:rect l="T15" t="T16" r="T17" b="T18"/>
              <a:pathLst>
                <a:path w="26" h="58">
                  <a:moveTo>
                    <a:pt x="0" y="56"/>
                  </a:moveTo>
                  <a:lnTo>
                    <a:pt x="25" y="58"/>
                  </a:lnTo>
                  <a:lnTo>
                    <a:pt x="26" y="2"/>
                  </a:lnTo>
                  <a:lnTo>
                    <a:pt x="1" y="0"/>
                  </a:lnTo>
                  <a:lnTo>
                    <a:pt x="0" y="56"/>
                  </a:lnTo>
                  <a:close/>
                </a:path>
              </a:pathLst>
            </a:custGeom>
            <a:solidFill>
              <a:srgbClr val="000000"/>
            </a:solidFill>
            <a:ln w="9525">
              <a:noFill/>
              <a:round/>
              <a:headEnd/>
              <a:tailEnd/>
            </a:ln>
          </p:spPr>
          <p:txBody>
            <a:bodyPr/>
            <a:lstStyle/>
            <a:p>
              <a:endParaRPr lang="en-US"/>
            </a:p>
          </p:txBody>
        </p:sp>
        <p:sp>
          <p:nvSpPr>
            <p:cNvPr id="29092" name="Freeform 409"/>
            <p:cNvSpPr>
              <a:spLocks/>
            </p:cNvSpPr>
            <p:nvPr/>
          </p:nvSpPr>
          <p:spPr bwMode="auto">
            <a:xfrm>
              <a:off x="3757" y="2917"/>
              <a:ext cx="26" cy="29"/>
            </a:xfrm>
            <a:custGeom>
              <a:avLst/>
              <a:gdLst>
                <a:gd name="T0" fmla="*/ 0 w 26"/>
                <a:gd name="T1" fmla="*/ 1 h 58"/>
                <a:gd name="T2" fmla="*/ 25 w 26"/>
                <a:gd name="T3" fmla="*/ 1 h 58"/>
                <a:gd name="T4" fmla="*/ 26 w 26"/>
                <a:gd name="T5" fmla="*/ 1 h 58"/>
                <a:gd name="T6" fmla="*/ 1 w 26"/>
                <a:gd name="T7" fmla="*/ 0 h 58"/>
                <a:gd name="T8" fmla="*/ 0 w 26"/>
                <a:gd name="T9" fmla="*/ 1 h 58"/>
                <a:gd name="T10" fmla="*/ 0 60000 65536"/>
                <a:gd name="T11" fmla="*/ 0 60000 65536"/>
                <a:gd name="T12" fmla="*/ 0 60000 65536"/>
                <a:gd name="T13" fmla="*/ 0 60000 65536"/>
                <a:gd name="T14" fmla="*/ 0 60000 65536"/>
                <a:gd name="T15" fmla="*/ 0 w 26"/>
                <a:gd name="T16" fmla="*/ 0 h 58"/>
                <a:gd name="T17" fmla="*/ 26 w 26"/>
                <a:gd name="T18" fmla="*/ 58 h 58"/>
              </a:gdLst>
              <a:ahLst/>
              <a:cxnLst>
                <a:cxn ang="T10">
                  <a:pos x="T0" y="T1"/>
                </a:cxn>
                <a:cxn ang="T11">
                  <a:pos x="T2" y="T3"/>
                </a:cxn>
                <a:cxn ang="T12">
                  <a:pos x="T4" y="T5"/>
                </a:cxn>
                <a:cxn ang="T13">
                  <a:pos x="T6" y="T7"/>
                </a:cxn>
                <a:cxn ang="T14">
                  <a:pos x="T8" y="T9"/>
                </a:cxn>
              </a:cxnLst>
              <a:rect l="T15" t="T16" r="T17" b="T18"/>
              <a:pathLst>
                <a:path w="26" h="58">
                  <a:moveTo>
                    <a:pt x="0" y="56"/>
                  </a:moveTo>
                  <a:lnTo>
                    <a:pt x="25" y="58"/>
                  </a:lnTo>
                  <a:lnTo>
                    <a:pt x="26" y="2"/>
                  </a:lnTo>
                  <a:lnTo>
                    <a:pt x="1" y="0"/>
                  </a:lnTo>
                  <a:lnTo>
                    <a:pt x="0" y="56"/>
                  </a:lnTo>
                  <a:close/>
                </a:path>
              </a:pathLst>
            </a:custGeom>
            <a:solidFill>
              <a:srgbClr val="000000"/>
            </a:solidFill>
            <a:ln w="9525">
              <a:noFill/>
              <a:round/>
              <a:headEnd/>
              <a:tailEnd/>
            </a:ln>
          </p:spPr>
          <p:txBody>
            <a:bodyPr/>
            <a:lstStyle/>
            <a:p>
              <a:endParaRPr lang="en-US"/>
            </a:p>
          </p:txBody>
        </p:sp>
        <p:sp>
          <p:nvSpPr>
            <p:cNvPr id="29093" name="Freeform 410"/>
            <p:cNvSpPr>
              <a:spLocks/>
            </p:cNvSpPr>
            <p:nvPr/>
          </p:nvSpPr>
          <p:spPr bwMode="auto">
            <a:xfrm>
              <a:off x="3817" y="2917"/>
              <a:ext cx="26" cy="29"/>
            </a:xfrm>
            <a:custGeom>
              <a:avLst/>
              <a:gdLst>
                <a:gd name="T0" fmla="*/ 0 w 26"/>
                <a:gd name="T1" fmla="*/ 1 h 58"/>
                <a:gd name="T2" fmla="*/ 25 w 26"/>
                <a:gd name="T3" fmla="*/ 1 h 58"/>
                <a:gd name="T4" fmla="*/ 26 w 26"/>
                <a:gd name="T5" fmla="*/ 1 h 58"/>
                <a:gd name="T6" fmla="*/ 1 w 26"/>
                <a:gd name="T7" fmla="*/ 0 h 58"/>
                <a:gd name="T8" fmla="*/ 0 w 26"/>
                <a:gd name="T9" fmla="*/ 1 h 58"/>
                <a:gd name="T10" fmla="*/ 0 60000 65536"/>
                <a:gd name="T11" fmla="*/ 0 60000 65536"/>
                <a:gd name="T12" fmla="*/ 0 60000 65536"/>
                <a:gd name="T13" fmla="*/ 0 60000 65536"/>
                <a:gd name="T14" fmla="*/ 0 60000 65536"/>
                <a:gd name="T15" fmla="*/ 0 w 26"/>
                <a:gd name="T16" fmla="*/ 0 h 58"/>
                <a:gd name="T17" fmla="*/ 26 w 26"/>
                <a:gd name="T18" fmla="*/ 58 h 58"/>
              </a:gdLst>
              <a:ahLst/>
              <a:cxnLst>
                <a:cxn ang="T10">
                  <a:pos x="T0" y="T1"/>
                </a:cxn>
                <a:cxn ang="T11">
                  <a:pos x="T2" y="T3"/>
                </a:cxn>
                <a:cxn ang="T12">
                  <a:pos x="T4" y="T5"/>
                </a:cxn>
                <a:cxn ang="T13">
                  <a:pos x="T6" y="T7"/>
                </a:cxn>
                <a:cxn ang="T14">
                  <a:pos x="T8" y="T9"/>
                </a:cxn>
              </a:cxnLst>
              <a:rect l="T15" t="T16" r="T17" b="T18"/>
              <a:pathLst>
                <a:path w="26" h="58">
                  <a:moveTo>
                    <a:pt x="0" y="56"/>
                  </a:moveTo>
                  <a:lnTo>
                    <a:pt x="25" y="58"/>
                  </a:lnTo>
                  <a:lnTo>
                    <a:pt x="26" y="2"/>
                  </a:lnTo>
                  <a:lnTo>
                    <a:pt x="1" y="0"/>
                  </a:lnTo>
                  <a:lnTo>
                    <a:pt x="0" y="56"/>
                  </a:lnTo>
                  <a:close/>
                </a:path>
              </a:pathLst>
            </a:custGeom>
            <a:solidFill>
              <a:srgbClr val="000000"/>
            </a:solidFill>
            <a:ln w="9525">
              <a:noFill/>
              <a:round/>
              <a:headEnd/>
              <a:tailEnd/>
            </a:ln>
          </p:spPr>
          <p:txBody>
            <a:bodyPr/>
            <a:lstStyle/>
            <a:p>
              <a:endParaRPr lang="en-US"/>
            </a:p>
          </p:txBody>
        </p:sp>
        <p:sp>
          <p:nvSpPr>
            <p:cNvPr id="29094" name="Freeform 411"/>
            <p:cNvSpPr>
              <a:spLocks/>
            </p:cNvSpPr>
            <p:nvPr/>
          </p:nvSpPr>
          <p:spPr bwMode="auto">
            <a:xfrm>
              <a:off x="3877" y="2917"/>
              <a:ext cx="26" cy="29"/>
            </a:xfrm>
            <a:custGeom>
              <a:avLst/>
              <a:gdLst>
                <a:gd name="T0" fmla="*/ 0 w 26"/>
                <a:gd name="T1" fmla="*/ 1 h 58"/>
                <a:gd name="T2" fmla="*/ 25 w 26"/>
                <a:gd name="T3" fmla="*/ 1 h 58"/>
                <a:gd name="T4" fmla="*/ 26 w 26"/>
                <a:gd name="T5" fmla="*/ 1 h 58"/>
                <a:gd name="T6" fmla="*/ 1 w 26"/>
                <a:gd name="T7" fmla="*/ 0 h 58"/>
                <a:gd name="T8" fmla="*/ 0 w 26"/>
                <a:gd name="T9" fmla="*/ 1 h 58"/>
                <a:gd name="T10" fmla="*/ 0 60000 65536"/>
                <a:gd name="T11" fmla="*/ 0 60000 65536"/>
                <a:gd name="T12" fmla="*/ 0 60000 65536"/>
                <a:gd name="T13" fmla="*/ 0 60000 65536"/>
                <a:gd name="T14" fmla="*/ 0 60000 65536"/>
                <a:gd name="T15" fmla="*/ 0 w 26"/>
                <a:gd name="T16" fmla="*/ 0 h 58"/>
                <a:gd name="T17" fmla="*/ 26 w 26"/>
                <a:gd name="T18" fmla="*/ 58 h 58"/>
              </a:gdLst>
              <a:ahLst/>
              <a:cxnLst>
                <a:cxn ang="T10">
                  <a:pos x="T0" y="T1"/>
                </a:cxn>
                <a:cxn ang="T11">
                  <a:pos x="T2" y="T3"/>
                </a:cxn>
                <a:cxn ang="T12">
                  <a:pos x="T4" y="T5"/>
                </a:cxn>
                <a:cxn ang="T13">
                  <a:pos x="T6" y="T7"/>
                </a:cxn>
                <a:cxn ang="T14">
                  <a:pos x="T8" y="T9"/>
                </a:cxn>
              </a:cxnLst>
              <a:rect l="T15" t="T16" r="T17" b="T18"/>
              <a:pathLst>
                <a:path w="26" h="58">
                  <a:moveTo>
                    <a:pt x="0" y="56"/>
                  </a:moveTo>
                  <a:lnTo>
                    <a:pt x="25" y="58"/>
                  </a:lnTo>
                  <a:lnTo>
                    <a:pt x="26" y="2"/>
                  </a:lnTo>
                  <a:lnTo>
                    <a:pt x="1" y="0"/>
                  </a:lnTo>
                  <a:lnTo>
                    <a:pt x="0" y="56"/>
                  </a:lnTo>
                  <a:close/>
                </a:path>
              </a:pathLst>
            </a:custGeom>
            <a:solidFill>
              <a:srgbClr val="000000"/>
            </a:solidFill>
            <a:ln w="9525">
              <a:noFill/>
              <a:round/>
              <a:headEnd/>
              <a:tailEnd/>
            </a:ln>
          </p:spPr>
          <p:txBody>
            <a:bodyPr/>
            <a:lstStyle/>
            <a:p>
              <a:endParaRPr lang="en-US"/>
            </a:p>
          </p:txBody>
        </p:sp>
        <p:sp>
          <p:nvSpPr>
            <p:cNvPr id="29095" name="Freeform 412"/>
            <p:cNvSpPr>
              <a:spLocks/>
            </p:cNvSpPr>
            <p:nvPr/>
          </p:nvSpPr>
          <p:spPr bwMode="auto">
            <a:xfrm>
              <a:off x="3938" y="2917"/>
              <a:ext cx="26" cy="29"/>
            </a:xfrm>
            <a:custGeom>
              <a:avLst/>
              <a:gdLst>
                <a:gd name="T0" fmla="*/ 0 w 26"/>
                <a:gd name="T1" fmla="*/ 1 h 58"/>
                <a:gd name="T2" fmla="*/ 25 w 26"/>
                <a:gd name="T3" fmla="*/ 1 h 58"/>
                <a:gd name="T4" fmla="*/ 26 w 26"/>
                <a:gd name="T5" fmla="*/ 1 h 58"/>
                <a:gd name="T6" fmla="*/ 1 w 26"/>
                <a:gd name="T7" fmla="*/ 0 h 58"/>
                <a:gd name="T8" fmla="*/ 0 w 26"/>
                <a:gd name="T9" fmla="*/ 1 h 58"/>
                <a:gd name="T10" fmla="*/ 0 60000 65536"/>
                <a:gd name="T11" fmla="*/ 0 60000 65536"/>
                <a:gd name="T12" fmla="*/ 0 60000 65536"/>
                <a:gd name="T13" fmla="*/ 0 60000 65536"/>
                <a:gd name="T14" fmla="*/ 0 60000 65536"/>
                <a:gd name="T15" fmla="*/ 0 w 26"/>
                <a:gd name="T16" fmla="*/ 0 h 58"/>
                <a:gd name="T17" fmla="*/ 26 w 26"/>
                <a:gd name="T18" fmla="*/ 58 h 58"/>
              </a:gdLst>
              <a:ahLst/>
              <a:cxnLst>
                <a:cxn ang="T10">
                  <a:pos x="T0" y="T1"/>
                </a:cxn>
                <a:cxn ang="T11">
                  <a:pos x="T2" y="T3"/>
                </a:cxn>
                <a:cxn ang="T12">
                  <a:pos x="T4" y="T5"/>
                </a:cxn>
                <a:cxn ang="T13">
                  <a:pos x="T6" y="T7"/>
                </a:cxn>
                <a:cxn ang="T14">
                  <a:pos x="T8" y="T9"/>
                </a:cxn>
              </a:cxnLst>
              <a:rect l="T15" t="T16" r="T17" b="T18"/>
              <a:pathLst>
                <a:path w="26" h="58">
                  <a:moveTo>
                    <a:pt x="0" y="56"/>
                  </a:moveTo>
                  <a:lnTo>
                    <a:pt x="25" y="58"/>
                  </a:lnTo>
                  <a:lnTo>
                    <a:pt x="26" y="2"/>
                  </a:lnTo>
                  <a:lnTo>
                    <a:pt x="1" y="0"/>
                  </a:lnTo>
                  <a:lnTo>
                    <a:pt x="0" y="56"/>
                  </a:lnTo>
                  <a:close/>
                </a:path>
              </a:pathLst>
            </a:custGeom>
            <a:solidFill>
              <a:srgbClr val="000000"/>
            </a:solidFill>
            <a:ln w="9525">
              <a:noFill/>
              <a:round/>
              <a:headEnd/>
              <a:tailEnd/>
            </a:ln>
          </p:spPr>
          <p:txBody>
            <a:bodyPr/>
            <a:lstStyle/>
            <a:p>
              <a:endParaRPr lang="en-US"/>
            </a:p>
          </p:txBody>
        </p:sp>
        <p:sp>
          <p:nvSpPr>
            <p:cNvPr id="29096" name="Freeform 413"/>
            <p:cNvSpPr>
              <a:spLocks/>
            </p:cNvSpPr>
            <p:nvPr/>
          </p:nvSpPr>
          <p:spPr bwMode="auto">
            <a:xfrm>
              <a:off x="3998" y="2917"/>
              <a:ext cx="26" cy="29"/>
            </a:xfrm>
            <a:custGeom>
              <a:avLst/>
              <a:gdLst>
                <a:gd name="T0" fmla="*/ 0 w 26"/>
                <a:gd name="T1" fmla="*/ 1 h 58"/>
                <a:gd name="T2" fmla="*/ 25 w 26"/>
                <a:gd name="T3" fmla="*/ 1 h 58"/>
                <a:gd name="T4" fmla="*/ 26 w 26"/>
                <a:gd name="T5" fmla="*/ 1 h 58"/>
                <a:gd name="T6" fmla="*/ 1 w 26"/>
                <a:gd name="T7" fmla="*/ 0 h 58"/>
                <a:gd name="T8" fmla="*/ 0 w 26"/>
                <a:gd name="T9" fmla="*/ 1 h 58"/>
                <a:gd name="T10" fmla="*/ 0 60000 65536"/>
                <a:gd name="T11" fmla="*/ 0 60000 65536"/>
                <a:gd name="T12" fmla="*/ 0 60000 65536"/>
                <a:gd name="T13" fmla="*/ 0 60000 65536"/>
                <a:gd name="T14" fmla="*/ 0 60000 65536"/>
                <a:gd name="T15" fmla="*/ 0 w 26"/>
                <a:gd name="T16" fmla="*/ 0 h 58"/>
                <a:gd name="T17" fmla="*/ 26 w 26"/>
                <a:gd name="T18" fmla="*/ 58 h 58"/>
              </a:gdLst>
              <a:ahLst/>
              <a:cxnLst>
                <a:cxn ang="T10">
                  <a:pos x="T0" y="T1"/>
                </a:cxn>
                <a:cxn ang="T11">
                  <a:pos x="T2" y="T3"/>
                </a:cxn>
                <a:cxn ang="T12">
                  <a:pos x="T4" y="T5"/>
                </a:cxn>
                <a:cxn ang="T13">
                  <a:pos x="T6" y="T7"/>
                </a:cxn>
                <a:cxn ang="T14">
                  <a:pos x="T8" y="T9"/>
                </a:cxn>
              </a:cxnLst>
              <a:rect l="T15" t="T16" r="T17" b="T18"/>
              <a:pathLst>
                <a:path w="26" h="58">
                  <a:moveTo>
                    <a:pt x="0" y="56"/>
                  </a:moveTo>
                  <a:lnTo>
                    <a:pt x="25" y="58"/>
                  </a:lnTo>
                  <a:lnTo>
                    <a:pt x="26" y="2"/>
                  </a:lnTo>
                  <a:lnTo>
                    <a:pt x="1" y="0"/>
                  </a:lnTo>
                  <a:lnTo>
                    <a:pt x="0" y="56"/>
                  </a:lnTo>
                  <a:close/>
                </a:path>
              </a:pathLst>
            </a:custGeom>
            <a:solidFill>
              <a:srgbClr val="000000"/>
            </a:solidFill>
            <a:ln w="9525">
              <a:noFill/>
              <a:round/>
              <a:headEnd/>
              <a:tailEnd/>
            </a:ln>
          </p:spPr>
          <p:txBody>
            <a:bodyPr/>
            <a:lstStyle/>
            <a:p>
              <a:endParaRPr lang="en-US"/>
            </a:p>
          </p:txBody>
        </p:sp>
        <p:sp>
          <p:nvSpPr>
            <p:cNvPr id="29097" name="Freeform 414"/>
            <p:cNvSpPr>
              <a:spLocks/>
            </p:cNvSpPr>
            <p:nvPr/>
          </p:nvSpPr>
          <p:spPr bwMode="auto">
            <a:xfrm>
              <a:off x="4058" y="2917"/>
              <a:ext cx="26" cy="29"/>
            </a:xfrm>
            <a:custGeom>
              <a:avLst/>
              <a:gdLst>
                <a:gd name="T0" fmla="*/ 0 w 26"/>
                <a:gd name="T1" fmla="*/ 1 h 58"/>
                <a:gd name="T2" fmla="*/ 25 w 26"/>
                <a:gd name="T3" fmla="*/ 1 h 58"/>
                <a:gd name="T4" fmla="*/ 26 w 26"/>
                <a:gd name="T5" fmla="*/ 1 h 58"/>
                <a:gd name="T6" fmla="*/ 1 w 26"/>
                <a:gd name="T7" fmla="*/ 0 h 58"/>
                <a:gd name="T8" fmla="*/ 0 w 26"/>
                <a:gd name="T9" fmla="*/ 1 h 58"/>
                <a:gd name="T10" fmla="*/ 0 60000 65536"/>
                <a:gd name="T11" fmla="*/ 0 60000 65536"/>
                <a:gd name="T12" fmla="*/ 0 60000 65536"/>
                <a:gd name="T13" fmla="*/ 0 60000 65536"/>
                <a:gd name="T14" fmla="*/ 0 60000 65536"/>
                <a:gd name="T15" fmla="*/ 0 w 26"/>
                <a:gd name="T16" fmla="*/ 0 h 58"/>
                <a:gd name="T17" fmla="*/ 26 w 26"/>
                <a:gd name="T18" fmla="*/ 58 h 58"/>
              </a:gdLst>
              <a:ahLst/>
              <a:cxnLst>
                <a:cxn ang="T10">
                  <a:pos x="T0" y="T1"/>
                </a:cxn>
                <a:cxn ang="T11">
                  <a:pos x="T2" y="T3"/>
                </a:cxn>
                <a:cxn ang="T12">
                  <a:pos x="T4" y="T5"/>
                </a:cxn>
                <a:cxn ang="T13">
                  <a:pos x="T6" y="T7"/>
                </a:cxn>
                <a:cxn ang="T14">
                  <a:pos x="T8" y="T9"/>
                </a:cxn>
              </a:cxnLst>
              <a:rect l="T15" t="T16" r="T17" b="T18"/>
              <a:pathLst>
                <a:path w="26" h="58">
                  <a:moveTo>
                    <a:pt x="0" y="56"/>
                  </a:moveTo>
                  <a:lnTo>
                    <a:pt x="25" y="58"/>
                  </a:lnTo>
                  <a:lnTo>
                    <a:pt x="26" y="2"/>
                  </a:lnTo>
                  <a:lnTo>
                    <a:pt x="1" y="0"/>
                  </a:lnTo>
                  <a:lnTo>
                    <a:pt x="0" y="56"/>
                  </a:lnTo>
                  <a:close/>
                </a:path>
              </a:pathLst>
            </a:custGeom>
            <a:solidFill>
              <a:srgbClr val="000000"/>
            </a:solidFill>
            <a:ln w="9525">
              <a:noFill/>
              <a:round/>
              <a:headEnd/>
              <a:tailEnd/>
            </a:ln>
          </p:spPr>
          <p:txBody>
            <a:bodyPr/>
            <a:lstStyle/>
            <a:p>
              <a:endParaRPr lang="en-US"/>
            </a:p>
          </p:txBody>
        </p:sp>
        <p:sp>
          <p:nvSpPr>
            <p:cNvPr id="29098" name="Freeform 415"/>
            <p:cNvSpPr>
              <a:spLocks/>
            </p:cNvSpPr>
            <p:nvPr/>
          </p:nvSpPr>
          <p:spPr bwMode="auto">
            <a:xfrm>
              <a:off x="4118" y="2917"/>
              <a:ext cx="26" cy="29"/>
            </a:xfrm>
            <a:custGeom>
              <a:avLst/>
              <a:gdLst>
                <a:gd name="T0" fmla="*/ 0 w 26"/>
                <a:gd name="T1" fmla="*/ 1 h 58"/>
                <a:gd name="T2" fmla="*/ 25 w 26"/>
                <a:gd name="T3" fmla="*/ 1 h 58"/>
                <a:gd name="T4" fmla="*/ 26 w 26"/>
                <a:gd name="T5" fmla="*/ 1 h 58"/>
                <a:gd name="T6" fmla="*/ 1 w 26"/>
                <a:gd name="T7" fmla="*/ 0 h 58"/>
                <a:gd name="T8" fmla="*/ 0 w 26"/>
                <a:gd name="T9" fmla="*/ 1 h 58"/>
                <a:gd name="T10" fmla="*/ 0 60000 65536"/>
                <a:gd name="T11" fmla="*/ 0 60000 65536"/>
                <a:gd name="T12" fmla="*/ 0 60000 65536"/>
                <a:gd name="T13" fmla="*/ 0 60000 65536"/>
                <a:gd name="T14" fmla="*/ 0 60000 65536"/>
                <a:gd name="T15" fmla="*/ 0 w 26"/>
                <a:gd name="T16" fmla="*/ 0 h 58"/>
                <a:gd name="T17" fmla="*/ 26 w 26"/>
                <a:gd name="T18" fmla="*/ 58 h 58"/>
              </a:gdLst>
              <a:ahLst/>
              <a:cxnLst>
                <a:cxn ang="T10">
                  <a:pos x="T0" y="T1"/>
                </a:cxn>
                <a:cxn ang="T11">
                  <a:pos x="T2" y="T3"/>
                </a:cxn>
                <a:cxn ang="T12">
                  <a:pos x="T4" y="T5"/>
                </a:cxn>
                <a:cxn ang="T13">
                  <a:pos x="T6" y="T7"/>
                </a:cxn>
                <a:cxn ang="T14">
                  <a:pos x="T8" y="T9"/>
                </a:cxn>
              </a:cxnLst>
              <a:rect l="T15" t="T16" r="T17" b="T18"/>
              <a:pathLst>
                <a:path w="26" h="58">
                  <a:moveTo>
                    <a:pt x="0" y="56"/>
                  </a:moveTo>
                  <a:lnTo>
                    <a:pt x="25" y="58"/>
                  </a:lnTo>
                  <a:lnTo>
                    <a:pt x="26" y="2"/>
                  </a:lnTo>
                  <a:lnTo>
                    <a:pt x="1" y="0"/>
                  </a:lnTo>
                  <a:lnTo>
                    <a:pt x="0" y="56"/>
                  </a:lnTo>
                  <a:close/>
                </a:path>
              </a:pathLst>
            </a:custGeom>
            <a:solidFill>
              <a:srgbClr val="000000"/>
            </a:solidFill>
            <a:ln w="9525">
              <a:noFill/>
              <a:round/>
              <a:headEnd/>
              <a:tailEnd/>
            </a:ln>
          </p:spPr>
          <p:txBody>
            <a:bodyPr/>
            <a:lstStyle/>
            <a:p>
              <a:endParaRPr lang="en-US"/>
            </a:p>
          </p:txBody>
        </p:sp>
        <p:sp>
          <p:nvSpPr>
            <p:cNvPr id="29099" name="Freeform 416"/>
            <p:cNvSpPr>
              <a:spLocks/>
            </p:cNvSpPr>
            <p:nvPr/>
          </p:nvSpPr>
          <p:spPr bwMode="auto">
            <a:xfrm>
              <a:off x="4178" y="2917"/>
              <a:ext cx="26" cy="29"/>
            </a:xfrm>
            <a:custGeom>
              <a:avLst/>
              <a:gdLst>
                <a:gd name="T0" fmla="*/ 0 w 26"/>
                <a:gd name="T1" fmla="*/ 1 h 58"/>
                <a:gd name="T2" fmla="*/ 25 w 26"/>
                <a:gd name="T3" fmla="*/ 1 h 58"/>
                <a:gd name="T4" fmla="*/ 26 w 26"/>
                <a:gd name="T5" fmla="*/ 1 h 58"/>
                <a:gd name="T6" fmla="*/ 1 w 26"/>
                <a:gd name="T7" fmla="*/ 0 h 58"/>
                <a:gd name="T8" fmla="*/ 0 w 26"/>
                <a:gd name="T9" fmla="*/ 1 h 58"/>
                <a:gd name="T10" fmla="*/ 0 60000 65536"/>
                <a:gd name="T11" fmla="*/ 0 60000 65536"/>
                <a:gd name="T12" fmla="*/ 0 60000 65536"/>
                <a:gd name="T13" fmla="*/ 0 60000 65536"/>
                <a:gd name="T14" fmla="*/ 0 60000 65536"/>
                <a:gd name="T15" fmla="*/ 0 w 26"/>
                <a:gd name="T16" fmla="*/ 0 h 58"/>
                <a:gd name="T17" fmla="*/ 26 w 26"/>
                <a:gd name="T18" fmla="*/ 58 h 58"/>
              </a:gdLst>
              <a:ahLst/>
              <a:cxnLst>
                <a:cxn ang="T10">
                  <a:pos x="T0" y="T1"/>
                </a:cxn>
                <a:cxn ang="T11">
                  <a:pos x="T2" y="T3"/>
                </a:cxn>
                <a:cxn ang="T12">
                  <a:pos x="T4" y="T5"/>
                </a:cxn>
                <a:cxn ang="T13">
                  <a:pos x="T6" y="T7"/>
                </a:cxn>
                <a:cxn ang="T14">
                  <a:pos x="T8" y="T9"/>
                </a:cxn>
              </a:cxnLst>
              <a:rect l="T15" t="T16" r="T17" b="T18"/>
              <a:pathLst>
                <a:path w="26" h="58">
                  <a:moveTo>
                    <a:pt x="0" y="56"/>
                  </a:moveTo>
                  <a:lnTo>
                    <a:pt x="25" y="58"/>
                  </a:lnTo>
                  <a:lnTo>
                    <a:pt x="26" y="2"/>
                  </a:lnTo>
                  <a:lnTo>
                    <a:pt x="1" y="0"/>
                  </a:lnTo>
                  <a:lnTo>
                    <a:pt x="0" y="56"/>
                  </a:lnTo>
                  <a:close/>
                </a:path>
              </a:pathLst>
            </a:custGeom>
            <a:solidFill>
              <a:srgbClr val="000000"/>
            </a:solidFill>
            <a:ln w="9525">
              <a:noFill/>
              <a:round/>
              <a:headEnd/>
              <a:tailEnd/>
            </a:ln>
          </p:spPr>
          <p:txBody>
            <a:bodyPr/>
            <a:lstStyle/>
            <a:p>
              <a:endParaRPr lang="en-US"/>
            </a:p>
          </p:txBody>
        </p:sp>
        <p:sp>
          <p:nvSpPr>
            <p:cNvPr id="29100" name="Freeform 417"/>
            <p:cNvSpPr>
              <a:spLocks/>
            </p:cNvSpPr>
            <p:nvPr/>
          </p:nvSpPr>
          <p:spPr bwMode="auto">
            <a:xfrm>
              <a:off x="4238" y="2917"/>
              <a:ext cx="26" cy="29"/>
            </a:xfrm>
            <a:custGeom>
              <a:avLst/>
              <a:gdLst>
                <a:gd name="T0" fmla="*/ 0 w 26"/>
                <a:gd name="T1" fmla="*/ 1 h 58"/>
                <a:gd name="T2" fmla="*/ 25 w 26"/>
                <a:gd name="T3" fmla="*/ 1 h 58"/>
                <a:gd name="T4" fmla="*/ 26 w 26"/>
                <a:gd name="T5" fmla="*/ 1 h 58"/>
                <a:gd name="T6" fmla="*/ 1 w 26"/>
                <a:gd name="T7" fmla="*/ 0 h 58"/>
                <a:gd name="T8" fmla="*/ 0 w 26"/>
                <a:gd name="T9" fmla="*/ 1 h 58"/>
                <a:gd name="T10" fmla="*/ 0 60000 65536"/>
                <a:gd name="T11" fmla="*/ 0 60000 65536"/>
                <a:gd name="T12" fmla="*/ 0 60000 65536"/>
                <a:gd name="T13" fmla="*/ 0 60000 65536"/>
                <a:gd name="T14" fmla="*/ 0 60000 65536"/>
                <a:gd name="T15" fmla="*/ 0 w 26"/>
                <a:gd name="T16" fmla="*/ 0 h 58"/>
                <a:gd name="T17" fmla="*/ 26 w 26"/>
                <a:gd name="T18" fmla="*/ 58 h 58"/>
              </a:gdLst>
              <a:ahLst/>
              <a:cxnLst>
                <a:cxn ang="T10">
                  <a:pos x="T0" y="T1"/>
                </a:cxn>
                <a:cxn ang="T11">
                  <a:pos x="T2" y="T3"/>
                </a:cxn>
                <a:cxn ang="T12">
                  <a:pos x="T4" y="T5"/>
                </a:cxn>
                <a:cxn ang="T13">
                  <a:pos x="T6" y="T7"/>
                </a:cxn>
                <a:cxn ang="T14">
                  <a:pos x="T8" y="T9"/>
                </a:cxn>
              </a:cxnLst>
              <a:rect l="T15" t="T16" r="T17" b="T18"/>
              <a:pathLst>
                <a:path w="26" h="58">
                  <a:moveTo>
                    <a:pt x="0" y="56"/>
                  </a:moveTo>
                  <a:lnTo>
                    <a:pt x="25" y="58"/>
                  </a:lnTo>
                  <a:lnTo>
                    <a:pt x="26" y="2"/>
                  </a:lnTo>
                  <a:lnTo>
                    <a:pt x="1" y="0"/>
                  </a:lnTo>
                  <a:lnTo>
                    <a:pt x="0" y="56"/>
                  </a:lnTo>
                  <a:close/>
                </a:path>
              </a:pathLst>
            </a:custGeom>
            <a:solidFill>
              <a:srgbClr val="000000"/>
            </a:solidFill>
            <a:ln w="9525">
              <a:noFill/>
              <a:round/>
              <a:headEnd/>
              <a:tailEnd/>
            </a:ln>
          </p:spPr>
          <p:txBody>
            <a:bodyPr/>
            <a:lstStyle/>
            <a:p>
              <a:endParaRPr lang="en-US"/>
            </a:p>
          </p:txBody>
        </p:sp>
        <p:sp>
          <p:nvSpPr>
            <p:cNvPr id="29101" name="Freeform 418"/>
            <p:cNvSpPr>
              <a:spLocks/>
            </p:cNvSpPr>
            <p:nvPr/>
          </p:nvSpPr>
          <p:spPr bwMode="auto">
            <a:xfrm>
              <a:off x="4298" y="2917"/>
              <a:ext cx="26" cy="29"/>
            </a:xfrm>
            <a:custGeom>
              <a:avLst/>
              <a:gdLst>
                <a:gd name="T0" fmla="*/ 0 w 26"/>
                <a:gd name="T1" fmla="*/ 1 h 58"/>
                <a:gd name="T2" fmla="*/ 25 w 26"/>
                <a:gd name="T3" fmla="*/ 1 h 58"/>
                <a:gd name="T4" fmla="*/ 26 w 26"/>
                <a:gd name="T5" fmla="*/ 1 h 58"/>
                <a:gd name="T6" fmla="*/ 1 w 26"/>
                <a:gd name="T7" fmla="*/ 0 h 58"/>
                <a:gd name="T8" fmla="*/ 0 w 26"/>
                <a:gd name="T9" fmla="*/ 1 h 58"/>
                <a:gd name="T10" fmla="*/ 0 60000 65536"/>
                <a:gd name="T11" fmla="*/ 0 60000 65536"/>
                <a:gd name="T12" fmla="*/ 0 60000 65536"/>
                <a:gd name="T13" fmla="*/ 0 60000 65536"/>
                <a:gd name="T14" fmla="*/ 0 60000 65536"/>
                <a:gd name="T15" fmla="*/ 0 w 26"/>
                <a:gd name="T16" fmla="*/ 0 h 58"/>
                <a:gd name="T17" fmla="*/ 26 w 26"/>
                <a:gd name="T18" fmla="*/ 58 h 58"/>
              </a:gdLst>
              <a:ahLst/>
              <a:cxnLst>
                <a:cxn ang="T10">
                  <a:pos x="T0" y="T1"/>
                </a:cxn>
                <a:cxn ang="T11">
                  <a:pos x="T2" y="T3"/>
                </a:cxn>
                <a:cxn ang="T12">
                  <a:pos x="T4" y="T5"/>
                </a:cxn>
                <a:cxn ang="T13">
                  <a:pos x="T6" y="T7"/>
                </a:cxn>
                <a:cxn ang="T14">
                  <a:pos x="T8" y="T9"/>
                </a:cxn>
              </a:cxnLst>
              <a:rect l="T15" t="T16" r="T17" b="T18"/>
              <a:pathLst>
                <a:path w="26" h="58">
                  <a:moveTo>
                    <a:pt x="0" y="56"/>
                  </a:moveTo>
                  <a:lnTo>
                    <a:pt x="25" y="58"/>
                  </a:lnTo>
                  <a:lnTo>
                    <a:pt x="26" y="2"/>
                  </a:lnTo>
                  <a:lnTo>
                    <a:pt x="1" y="0"/>
                  </a:lnTo>
                  <a:lnTo>
                    <a:pt x="0" y="56"/>
                  </a:lnTo>
                  <a:close/>
                </a:path>
              </a:pathLst>
            </a:custGeom>
            <a:solidFill>
              <a:srgbClr val="000000"/>
            </a:solidFill>
            <a:ln w="9525">
              <a:noFill/>
              <a:round/>
              <a:headEnd/>
              <a:tailEnd/>
            </a:ln>
          </p:spPr>
          <p:txBody>
            <a:bodyPr/>
            <a:lstStyle/>
            <a:p>
              <a:endParaRPr lang="en-US"/>
            </a:p>
          </p:txBody>
        </p:sp>
        <p:sp>
          <p:nvSpPr>
            <p:cNvPr id="29102" name="Freeform 419"/>
            <p:cNvSpPr>
              <a:spLocks/>
            </p:cNvSpPr>
            <p:nvPr/>
          </p:nvSpPr>
          <p:spPr bwMode="auto">
            <a:xfrm>
              <a:off x="4358" y="2917"/>
              <a:ext cx="26" cy="29"/>
            </a:xfrm>
            <a:custGeom>
              <a:avLst/>
              <a:gdLst>
                <a:gd name="T0" fmla="*/ 0 w 26"/>
                <a:gd name="T1" fmla="*/ 1 h 58"/>
                <a:gd name="T2" fmla="*/ 25 w 26"/>
                <a:gd name="T3" fmla="*/ 1 h 58"/>
                <a:gd name="T4" fmla="*/ 26 w 26"/>
                <a:gd name="T5" fmla="*/ 1 h 58"/>
                <a:gd name="T6" fmla="*/ 1 w 26"/>
                <a:gd name="T7" fmla="*/ 0 h 58"/>
                <a:gd name="T8" fmla="*/ 0 w 26"/>
                <a:gd name="T9" fmla="*/ 1 h 58"/>
                <a:gd name="T10" fmla="*/ 0 60000 65536"/>
                <a:gd name="T11" fmla="*/ 0 60000 65536"/>
                <a:gd name="T12" fmla="*/ 0 60000 65536"/>
                <a:gd name="T13" fmla="*/ 0 60000 65536"/>
                <a:gd name="T14" fmla="*/ 0 60000 65536"/>
                <a:gd name="T15" fmla="*/ 0 w 26"/>
                <a:gd name="T16" fmla="*/ 0 h 58"/>
                <a:gd name="T17" fmla="*/ 26 w 26"/>
                <a:gd name="T18" fmla="*/ 58 h 58"/>
              </a:gdLst>
              <a:ahLst/>
              <a:cxnLst>
                <a:cxn ang="T10">
                  <a:pos x="T0" y="T1"/>
                </a:cxn>
                <a:cxn ang="T11">
                  <a:pos x="T2" y="T3"/>
                </a:cxn>
                <a:cxn ang="T12">
                  <a:pos x="T4" y="T5"/>
                </a:cxn>
                <a:cxn ang="T13">
                  <a:pos x="T6" y="T7"/>
                </a:cxn>
                <a:cxn ang="T14">
                  <a:pos x="T8" y="T9"/>
                </a:cxn>
              </a:cxnLst>
              <a:rect l="T15" t="T16" r="T17" b="T18"/>
              <a:pathLst>
                <a:path w="26" h="58">
                  <a:moveTo>
                    <a:pt x="0" y="56"/>
                  </a:moveTo>
                  <a:lnTo>
                    <a:pt x="25" y="58"/>
                  </a:lnTo>
                  <a:lnTo>
                    <a:pt x="26" y="2"/>
                  </a:lnTo>
                  <a:lnTo>
                    <a:pt x="1" y="0"/>
                  </a:lnTo>
                  <a:lnTo>
                    <a:pt x="0" y="56"/>
                  </a:lnTo>
                  <a:close/>
                </a:path>
              </a:pathLst>
            </a:custGeom>
            <a:solidFill>
              <a:srgbClr val="000000"/>
            </a:solidFill>
            <a:ln w="9525">
              <a:noFill/>
              <a:round/>
              <a:headEnd/>
              <a:tailEnd/>
            </a:ln>
          </p:spPr>
          <p:txBody>
            <a:bodyPr/>
            <a:lstStyle/>
            <a:p>
              <a:endParaRPr lang="en-US"/>
            </a:p>
          </p:txBody>
        </p:sp>
        <p:sp>
          <p:nvSpPr>
            <p:cNvPr id="29103" name="Freeform 420"/>
            <p:cNvSpPr>
              <a:spLocks/>
            </p:cNvSpPr>
            <p:nvPr/>
          </p:nvSpPr>
          <p:spPr bwMode="auto">
            <a:xfrm>
              <a:off x="4418" y="2917"/>
              <a:ext cx="26" cy="29"/>
            </a:xfrm>
            <a:custGeom>
              <a:avLst/>
              <a:gdLst>
                <a:gd name="T0" fmla="*/ 0 w 26"/>
                <a:gd name="T1" fmla="*/ 1 h 58"/>
                <a:gd name="T2" fmla="*/ 25 w 26"/>
                <a:gd name="T3" fmla="*/ 1 h 58"/>
                <a:gd name="T4" fmla="*/ 26 w 26"/>
                <a:gd name="T5" fmla="*/ 1 h 58"/>
                <a:gd name="T6" fmla="*/ 1 w 26"/>
                <a:gd name="T7" fmla="*/ 0 h 58"/>
                <a:gd name="T8" fmla="*/ 0 w 26"/>
                <a:gd name="T9" fmla="*/ 1 h 58"/>
                <a:gd name="T10" fmla="*/ 0 60000 65536"/>
                <a:gd name="T11" fmla="*/ 0 60000 65536"/>
                <a:gd name="T12" fmla="*/ 0 60000 65536"/>
                <a:gd name="T13" fmla="*/ 0 60000 65536"/>
                <a:gd name="T14" fmla="*/ 0 60000 65536"/>
                <a:gd name="T15" fmla="*/ 0 w 26"/>
                <a:gd name="T16" fmla="*/ 0 h 58"/>
                <a:gd name="T17" fmla="*/ 26 w 26"/>
                <a:gd name="T18" fmla="*/ 58 h 58"/>
              </a:gdLst>
              <a:ahLst/>
              <a:cxnLst>
                <a:cxn ang="T10">
                  <a:pos x="T0" y="T1"/>
                </a:cxn>
                <a:cxn ang="T11">
                  <a:pos x="T2" y="T3"/>
                </a:cxn>
                <a:cxn ang="T12">
                  <a:pos x="T4" y="T5"/>
                </a:cxn>
                <a:cxn ang="T13">
                  <a:pos x="T6" y="T7"/>
                </a:cxn>
                <a:cxn ang="T14">
                  <a:pos x="T8" y="T9"/>
                </a:cxn>
              </a:cxnLst>
              <a:rect l="T15" t="T16" r="T17" b="T18"/>
              <a:pathLst>
                <a:path w="26" h="58">
                  <a:moveTo>
                    <a:pt x="0" y="56"/>
                  </a:moveTo>
                  <a:lnTo>
                    <a:pt x="25" y="58"/>
                  </a:lnTo>
                  <a:lnTo>
                    <a:pt x="26" y="2"/>
                  </a:lnTo>
                  <a:lnTo>
                    <a:pt x="1" y="0"/>
                  </a:lnTo>
                  <a:lnTo>
                    <a:pt x="0" y="56"/>
                  </a:lnTo>
                  <a:close/>
                </a:path>
              </a:pathLst>
            </a:custGeom>
            <a:solidFill>
              <a:srgbClr val="000000"/>
            </a:solidFill>
            <a:ln w="9525">
              <a:noFill/>
              <a:round/>
              <a:headEnd/>
              <a:tailEnd/>
            </a:ln>
          </p:spPr>
          <p:txBody>
            <a:bodyPr/>
            <a:lstStyle/>
            <a:p>
              <a:endParaRPr lang="en-US"/>
            </a:p>
          </p:txBody>
        </p:sp>
        <p:sp>
          <p:nvSpPr>
            <p:cNvPr id="29104" name="Freeform 421"/>
            <p:cNvSpPr>
              <a:spLocks/>
            </p:cNvSpPr>
            <p:nvPr/>
          </p:nvSpPr>
          <p:spPr bwMode="auto">
            <a:xfrm>
              <a:off x="4478" y="2917"/>
              <a:ext cx="26" cy="29"/>
            </a:xfrm>
            <a:custGeom>
              <a:avLst/>
              <a:gdLst>
                <a:gd name="T0" fmla="*/ 0 w 26"/>
                <a:gd name="T1" fmla="*/ 1 h 58"/>
                <a:gd name="T2" fmla="*/ 25 w 26"/>
                <a:gd name="T3" fmla="*/ 1 h 58"/>
                <a:gd name="T4" fmla="*/ 26 w 26"/>
                <a:gd name="T5" fmla="*/ 1 h 58"/>
                <a:gd name="T6" fmla="*/ 1 w 26"/>
                <a:gd name="T7" fmla="*/ 0 h 58"/>
                <a:gd name="T8" fmla="*/ 0 w 26"/>
                <a:gd name="T9" fmla="*/ 1 h 58"/>
                <a:gd name="T10" fmla="*/ 0 60000 65536"/>
                <a:gd name="T11" fmla="*/ 0 60000 65536"/>
                <a:gd name="T12" fmla="*/ 0 60000 65536"/>
                <a:gd name="T13" fmla="*/ 0 60000 65536"/>
                <a:gd name="T14" fmla="*/ 0 60000 65536"/>
                <a:gd name="T15" fmla="*/ 0 w 26"/>
                <a:gd name="T16" fmla="*/ 0 h 58"/>
                <a:gd name="T17" fmla="*/ 26 w 26"/>
                <a:gd name="T18" fmla="*/ 58 h 58"/>
              </a:gdLst>
              <a:ahLst/>
              <a:cxnLst>
                <a:cxn ang="T10">
                  <a:pos x="T0" y="T1"/>
                </a:cxn>
                <a:cxn ang="T11">
                  <a:pos x="T2" y="T3"/>
                </a:cxn>
                <a:cxn ang="T12">
                  <a:pos x="T4" y="T5"/>
                </a:cxn>
                <a:cxn ang="T13">
                  <a:pos x="T6" y="T7"/>
                </a:cxn>
                <a:cxn ang="T14">
                  <a:pos x="T8" y="T9"/>
                </a:cxn>
              </a:cxnLst>
              <a:rect l="T15" t="T16" r="T17" b="T18"/>
              <a:pathLst>
                <a:path w="26" h="58">
                  <a:moveTo>
                    <a:pt x="0" y="56"/>
                  </a:moveTo>
                  <a:lnTo>
                    <a:pt x="25" y="58"/>
                  </a:lnTo>
                  <a:lnTo>
                    <a:pt x="26" y="2"/>
                  </a:lnTo>
                  <a:lnTo>
                    <a:pt x="1" y="0"/>
                  </a:lnTo>
                  <a:lnTo>
                    <a:pt x="0" y="56"/>
                  </a:lnTo>
                  <a:close/>
                </a:path>
              </a:pathLst>
            </a:custGeom>
            <a:solidFill>
              <a:srgbClr val="000000"/>
            </a:solidFill>
            <a:ln w="9525">
              <a:noFill/>
              <a:round/>
              <a:headEnd/>
              <a:tailEnd/>
            </a:ln>
          </p:spPr>
          <p:txBody>
            <a:bodyPr/>
            <a:lstStyle/>
            <a:p>
              <a:endParaRPr lang="en-US"/>
            </a:p>
          </p:txBody>
        </p:sp>
        <p:sp>
          <p:nvSpPr>
            <p:cNvPr id="29105" name="Freeform 422"/>
            <p:cNvSpPr>
              <a:spLocks/>
            </p:cNvSpPr>
            <p:nvPr/>
          </p:nvSpPr>
          <p:spPr bwMode="auto">
            <a:xfrm>
              <a:off x="4538" y="2917"/>
              <a:ext cx="26" cy="29"/>
            </a:xfrm>
            <a:custGeom>
              <a:avLst/>
              <a:gdLst>
                <a:gd name="T0" fmla="*/ 0 w 26"/>
                <a:gd name="T1" fmla="*/ 1 h 58"/>
                <a:gd name="T2" fmla="*/ 25 w 26"/>
                <a:gd name="T3" fmla="*/ 1 h 58"/>
                <a:gd name="T4" fmla="*/ 26 w 26"/>
                <a:gd name="T5" fmla="*/ 1 h 58"/>
                <a:gd name="T6" fmla="*/ 1 w 26"/>
                <a:gd name="T7" fmla="*/ 0 h 58"/>
                <a:gd name="T8" fmla="*/ 0 w 26"/>
                <a:gd name="T9" fmla="*/ 1 h 58"/>
                <a:gd name="T10" fmla="*/ 0 60000 65536"/>
                <a:gd name="T11" fmla="*/ 0 60000 65536"/>
                <a:gd name="T12" fmla="*/ 0 60000 65536"/>
                <a:gd name="T13" fmla="*/ 0 60000 65536"/>
                <a:gd name="T14" fmla="*/ 0 60000 65536"/>
                <a:gd name="T15" fmla="*/ 0 w 26"/>
                <a:gd name="T16" fmla="*/ 0 h 58"/>
                <a:gd name="T17" fmla="*/ 26 w 26"/>
                <a:gd name="T18" fmla="*/ 58 h 58"/>
              </a:gdLst>
              <a:ahLst/>
              <a:cxnLst>
                <a:cxn ang="T10">
                  <a:pos x="T0" y="T1"/>
                </a:cxn>
                <a:cxn ang="T11">
                  <a:pos x="T2" y="T3"/>
                </a:cxn>
                <a:cxn ang="T12">
                  <a:pos x="T4" y="T5"/>
                </a:cxn>
                <a:cxn ang="T13">
                  <a:pos x="T6" y="T7"/>
                </a:cxn>
                <a:cxn ang="T14">
                  <a:pos x="T8" y="T9"/>
                </a:cxn>
              </a:cxnLst>
              <a:rect l="T15" t="T16" r="T17" b="T18"/>
              <a:pathLst>
                <a:path w="26" h="58">
                  <a:moveTo>
                    <a:pt x="0" y="56"/>
                  </a:moveTo>
                  <a:lnTo>
                    <a:pt x="25" y="58"/>
                  </a:lnTo>
                  <a:lnTo>
                    <a:pt x="26" y="2"/>
                  </a:lnTo>
                  <a:lnTo>
                    <a:pt x="1" y="0"/>
                  </a:lnTo>
                  <a:lnTo>
                    <a:pt x="0" y="56"/>
                  </a:lnTo>
                  <a:close/>
                </a:path>
              </a:pathLst>
            </a:custGeom>
            <a:solidFill>
              <a:srgbClr val="000000"/>
            </a:solidFill>
            <a:ln w="9525">
              <a:noFill/>
              <a:round/>
              <a:headEnd/>
              <a:tailEnd/>
            </a:ln>
          </p:spPr>
          <p:txBody>
            <a:bodyPr/>
            <a:lstStyle/>
            <a:p>
              <a:endParaRPr lang="en-US"/>
            </a:p>
          </p:txBody>
        </p:sp>
        <p:sp>
          <p:nvSpPr>
            <p:cNvPr id="29106" name="Freeform 423"/>
            <p:cNvSpPr>
              <a:spLocks/>
            </p:cNvSpPr>
            <p:nvPr/>
          </p:nvSpPr>
          <p:spPr bwMode="auto">
            <a:xfrm>
              <a:off x="4597" y="2917"/>
              <a:ext cx="27" cy="29"/>
            </a:xfrm>
            <a:custGeom>
              <a:avLst/>
              <a:gdLst>
                <a:gd name="T0" fmla="*/ 0 w 27"/>
                <a:gd name="T1" fmla="*/ 1 h 58"/>
                <a:gd name="T2" fmla="*/ 26 w 27"/>
                <a:gd name="T3" fmla="*/ 1 h 58"/>
                <a:gd name="T4" fmla="*/ 27 w 27"/>
                <a:gd name="T5" fmla="*/ 1 h 58"/>
                <a:gd name="T6" fmla="*/ 2 w 27"/>
                <a:gd name="T7" fmla="*/ 0 h 58"/>
                <a:gd name="T8" fmla="*/ 0 w 27"/>
                <a:gd name="T9" fmla="*/ 1 h 58"/>
                <a:gd name="T10" fmla="*/ 0 60000 65536"/>
                <a:gd name="T11" fmla="*/ 0 60000 65536"/>
                <a:gd name="T12" fmla="*/ 0 60000 65536"/>
                <a:gd name="T13" fmla="*/ 0 60000 65536"/>
                <a:gd name="T14" fmla="*/ 0 60000 65536"/>
                <a:gd name="T15" fmla="*/ 0 w 27"/>
                <a:gd name="T16" fmla="*/ 0 h 58"/>
                <a:gd name="T17" fmla="*/ 27 w 27"/>
                <a:gd name="T18" fmla="*/ 58 h 58"/>
              </a:gdLst>
              <a:ahLst/>
              <a:cxnLst>
                <a:cxn ang="T10">
                  <a:pos x="T0" y="T1"/>
                </a:cxn>
                <a:cxn ang="T11">
                  <a:pos x="T2" y="T3"/>
                </a:cxn>
                <a:cxn ang="T12">
                  <a:pos x="T4" y="T5"/>
                </a:cxn>
                <a:cxn ang="T13">
                  <a:pos x="T6" y="T7"/>
                </a:cxn>
                <a:cxn ang="T14">
                  <a:pos x="T8" y="T9"/>
                </a:cxn>
              </a:cxnLst>
              <a:rect l="T15" t="T16" r="T17" b="T18"/>
              <a:pathLst>
                <a:path w="27" h="58">
                  <a:moveTo>
                    <a:pt x="0" y="56"/>
                  </a:moveTo>
                  <a:lnTo>
                    <a:pt x="26" y="58"/>
                  </a:lnTo>
                  <a:lnTo>
                    <a:pt x="27" y="2"/>
                  </a:lnTo>
                  <a:lnTo>
                    <a:pt x="2" y="0"/>
                  </a:lnTo>
                  <a:lnTo>
                    <a:pt x="0" y="56"/>
                  </a:lnTo>
                  <a:close/>
                </a:path>
              </a:pathLst>
            </a:custGeom>
            <a:solidFill>
              <a:srgbClr val="000000"/>
            </a:solidFill>
            <a:ln w="9525">
              <a:noFill/>
              <a:round/>
              <a:headEnd/>
              <a:tailEnd/>
            </a:ln>
          </p:spPr>
          <p:txBody>
            <a:bodyPr/>
            <a:lstStyle/>
            <a:p>
              <a:endParaRPr lang="en-US"/>
            </a:p>
          </p:txBody>
        </p:sp>
        <p:sp>
          <p:nvSpPr>
            <p:cNvPr id="29107" name="Freeform 424"/>
            <p:cNvSpPr>
              <a:spLocks/>
            </p:cNvSpPr>
            <p:nvPr/>
          </p:nvSpPr>
          <p:spPr bwMode="auto">
            <a:xfrm>
              <a:off x="4657" y="2917"/>
              <a:ext cx="27" cy="29"/>
            </a:xfrm>
            <a:custGeom>
              <a:avLst/>
              <a:gdLst>
                <a:gd name="T0" fmla="*/ 0 w 27"/>
                <a:gd name="T1" fmla="*/ 1 h 58"/>
                <a:gd name="T2" fmla="*/ 26 w 27"/>
                <a:gd name="T3" fmla="*/ 1 h 58"/>
                <a:gd name="T4" fmla="*/ 27 w 27"/>
                <a:gd name="T5" fmla="*/ 1 h 58"/>
                <a:gd name="T6" fmla="*/ 2 w 27"/>
                <a:gd name="T7" fmla="*/ 0 h 58"/>
                <a:gd name="T8" fmla="*/ 0 w 27"/>
                <a:gd name="T9" fmla="*/ 1 h 58"/>
                <a:gd name="T10" fmla="*/ 0 60000 65536"/>
                <a:gd name="T11" fmla="*/ 0 60000 65536"/>
                <a:gd name="T12" fmla="*/ 0 60000 65536"/>
                <a:gd name="T13" fmla="*/ 0 60000 65536"/>
                <a:gd name="T14" fmla="*/ 0 60000 65536"/>
                <a:gd name="T15" fmla="*/ 0 w 27"/>
                <a:gd name="T16" fmla="*/ 0 h 58"/>
                <a:gd name="T17" fmla="*/ 27 w 27"/>
                <a:gd name="T18" fmla="*/ 58 h 58"/>
              </a:gdLst>
              <a:ahLst/>
              <a:cxnLst>
                <a:cxn ang="T10">
                  <a:pos x="T0" y="T1"/>
                </a:cxn>
                <a:cxn ang="T11">
                  <a:pos x="T2" y="T3"/>
                </a:cxn>
                <a:cxn ang="T12">
                  <a:pos x="T4" y="T5"/>
                </a:cxn>
                <a:cxn ang="T13">
                  <a:pos x="T6" y="T7"/>
                </a:cxn>
                <a:cxn ang="T14">
                  <a:pos x="T8" y="T9"/>
                </a:cxn>
              </a:cxnLst>
              <a:rect l="T15" t="T16" r="T17" b="T18"/>
              <a:pathLst>
                <a:path w="27" h="58">
                  <a:moveTo>
                    <a:pt x="0" y="56"/>
                  </a:moveTo>
                  <a:lnTo>
                    <a:pt x="26" y="58"/>
                  </a:lnTo>
                  <a:lnTo>
                    <a:pt x="27" y="2"/>
                  </a:lnTo>
                  <a:lnTo>
                    <a:pt x="2" y="0"/>
                  </a:lnTo>
                  <a:lnTo>
                    <a:pt x="0" y="56"/>
                  </a:lnTo>
                  <a:close/>
                </a:path>
              </a:pathLst>
            </a:custGeom>
            <a:solidFill>
              <a:srgbClr val="000000"/>
            </a:solidFill>
            <a:ln w="9525">
              <a:noFill/>
              <a:round/>
              <a:headEnd/>
              <a:tailEnd/>
            </a:ln>
          </p:spPr>
          <p:txBody>
            <a:bodyPr/>
            <a:lstStyle/>
            <a:p>
              <a:endParaRPr lang="en-US"/>
            </a:p>
          </p:txBody>
        </p:sp>
        <p:sp>
          <p:nvSpPr>
            <p:cNvPr id="29108" name="Freeform 425"/>
            <p:cNvSpPr>
              <a:spLocks/>
            </p:cNvSpPr>
            <p:nvPr/>
          </p:nvSpPr>
          <p:spPr bwMode="auto">
            <a:xfrm>
              <a:off x="4717" y="2917"/>
              <a:ext cx="27" cy="29"/>
            </a:xfrm>
            <a:custGeom>
              <a:avLst/>
              <a:gdLst>
                <a:gd name="T0" fmla="*/ 0 w 27"/>
                <a:gd name="T1" fmla="*/ 1 h 58"/>
                <a:gd name="T2" fmla="*/ 26 w 27"/>
                <a:gd name="T3" fmla="*/ 1 h 58"/>
                <a:gd name="T4" fmla="*/ 27 w 27"/>
                <a:gd name="T5" fmla="*/ 1 h 58"/>
                <a:gd name="T6" fmla="*/ 1 w 27"/>
                <a:gd name="T7" fmla="*/ 0 h 58"/>
                <a:gd name="T8" fmla="*/ 0 w 27"/>
                <a:gd name="T9" fmla="*/ 1 h 58"/>
                <a:gd name="T10" fmla="*/ 0 60000 65536"/>
                <a:gd name="T11" fmla="*/ 0 60000 65536"/>
                <a:gd name="T12" fmla="*/ 0 60000 65536"/>
                <a:gd name="T13" fmla="*/ 0 60000 65536"/>
                <a:gd name="T14" fmla="*/ 0 60000 65536"/>
                <a:gd name="T15" fmla="*/ 0 w 27"/>
                <a:gd name="T16" fmla="*/ 0 h 58"/>
                <a:gd name="T17" fmla="*/ 27 w 27"/>
                <a:gd name="T18" fmla="*/ 58 h 58"/>
              </a:gdLst>
              <a:ahLst/>
              <a:cxnLst>
                <a:cxn ang="T10">
                  <a:pos x="T0" y="T1"/>
                </a:cxn>
                <a:cxn ang="T11">
                  <a:pos x="T2" y="T3"/>
                </a:cxn>
                <a:cxn ang="T12">
                  <a:pos x="T4" y="T5"/>
                </a:cxn>
                <a:cxn ang="T13">
                  <a:pos x="T6" y="T7"/>
                </a:cxn>
                <a:cxn ang="T14">
                  <a:pos x="T8" y="T9"/>
                </a:cxn>
              </a:cxnLst>
              <a:rect l="T15" t="T16" r="T17" b="T18"/>
              <a:pathLst>
                <a:path w="27" h="58">
                  <a:moveTo>
                    <a:pt x="0" y="56"/>
                  </a:moveTo>
                  <a:lnTo>
                    <a:pt x="26" y="58"/>
                  </a:lnTo>
                  <a:lnTo>
                    <a:pt x="27" y="2"/>
                  </a:lnTo>
                  <a:lnTo>
                    <a:pt x="1" y="0"/>
                  </a:lnTo>
                  <a:lnTo>
                    <a:pt x="0" y="56"/>
                  </a:lnTo>
                  <a:close/>
                </a:path>
              </a:pathLst>
            </a:custGeom>
            <a:solidFill>
              <a:srgbClr val="000000"/>
            </a:solidFill>
            <a:ln w="9525">
              <a:noFill/>
              <a:round/>
              <a:headEnd/>
              <a:tailEnd/>
            </a:ln>
          </p:spPr>
          <p:txBody>
            <a:bodyPr/>
            <a:lstStyle/>
            <a:p>
              <a:endParaRPr lang="en-US"/>
            </a:p>
          </p:txBody>
        </p:sp>
        <p:sp>
          <p:nvSpPr>
            <p:cNvPr id="29109" name="Freeform 426"/>
            <p:cNvSpPr>
              <a:spLocks/>
            </p:cNvSpPr>
            <p:nvPr/>
          </p:nvSpPr>
          <p:spPr bwMode="auto">
            <a:xfrm>
              <a:off x="4777" y="2917"/>
              <a:ext cx="27" cy="29"/>
            </a:xfrm>
            <a:custGeom>
              <a:avLst/>
              <a:gdLst>
                <a:gd name="T0" fmla="*/ 0 w 27"/>
                <a:gd name="T1" fmla="*/ 1 h 58"/>
                <a:gd name="T2" fmla="*/ 26 w 27"/>
                <a:gd name="T3" fmla="*/ 1 h 58"/>
                <a:gd name="T4" fmla="*/ 27 w 27"/>
                <a:gd name="T5" fmla="*/ 1 h 58"/>
                <a:gd name="T6" fmla="*/ 1 w 27"/>
                <a:gd name="T7" fmla="*/ 0 h 58"/>
                <a:gd name="T8" fmla="*/ 0 w 27"/>
                <a:gd name="T9" fmla="*/ 1 h 58"/>
                <a:gd name="T10" fmla="*/ 0 60000 65536"/>
                <a:gd name="T11" fmla="*/ 0 60000 65536"/>
                <a:gd name="T12" fmla="*/ 0 60000 65536"/>
                <a:gd name="T13" fmla="*/ 0 60000 65536"/>
                <a:gd name="T14" fmla="*/ 0 60000 65536"/>
                <a:gd name="T15" fmla="*/ 0 w 27"/>
                <a:gd name="T16" fmla="*/ 0 h 58"/>
                <a:gd name="T17" fmla="*/ 27 w 27"/>
                <a:gd name="T18" fmla="*/ 58 h 58"/>
              </a:gdLst>
              <a:ahLst/>
              <a:cxnLst>
                <a:cxn ang="T10">
                  <a:pos x="T0" y="T1"/>
                </a:cxn>
                <a:cxn ang="T11">
                  <a:pos x="T2" y="T3"/>
                </a:cxn>
                <a:cxn ang="T12">
                  <a:pos x="T4" y="T5"/>
                </a:cxn>
                <a:cxn ang="T13">
                  <a:pos x="T6" y="T7"/>
                </a:cxn>
                <a:cxn ang="T14">
                  <a:pos x="T8" y="T9"/>
                </a:cxn>
              </a:cxnLst>
              <a:rect l="T15" t="T16" r="T17" b="T18"/>
              <a:pathLst>
                <a:path w="27" h="58">
                  <a:moveTo>
                    <a:pt x="0" y="56"/>
                  </a:moveTo>
                  <a:lnTo>
                    <a:pt x="26" y="58"/>
                  </a:lnTo>
                  <a:lnTo>
                    <a:pt x="27" y="2"/>
                  </a:lnTo>
                  <a:lnTo>
                    <a:pt x="1" y="0"/>
                  </a:lnTo>
                  <a:lnTo>
                    <a:pt x="0" y="56"/>
                  </a:lnTo>
                  <a:close/>
                </a:path>
              </a:pathLst>
            </a:custGeom>
            <a:solidFill>
              <a:srgbClr val="000000"/>
            </a:solidFill>
            <a:ln w="9525">
              <a:noFill/>
              <a:round/>
              <a:headEnd/>
              <a:tailEnd/>
            </a:ln>
          </p:spPr>
          <p:txBody>
            <a:bodyPr/>
            <a:lstStyle/>
            <a:p>
              <a:endParaRPr lang="en-US"/>
            </a:p>
          </p:txBody>
        </p:sp>
        <p:sp>
          <p:nvSpPr>
            <p:cNvPr id="29110" name="Freeform 427"/>
            <p:cNvSpPr>
              <a:spLocks/>
            </p:cNvSpPr>
            <p:nvPr/>
          </p:nvSpPr>
          <p:spPr bwMode="auto">
            <a:xfrm>
              <a:off x="4837" y="2917"/>
              <a:ext cx="27" cy="29"/>
            </a:xfrm>
            <a:custGeom>
              <a:avLst/>
              <a:gdLst>
                <a:gd name="T0" fmla="*/ 0 w 27"/>
                <a:gd name="T1" fmla="*/ 1 h 58"/>
                <a:gd name="T2" fmla="*/ 26 w 27"/>
                <a:gd name="T3" fmla="*/ 1 h 58"/>
                <a:gd name="T4" fmla="*/ 27 w 27"/>
                <a:gd name="T5" fmla="*/ 1 h 58"/>
                <a:gd name="T6" fmla="*/ 1 w 27"/>
                <a:gd name="T7" fmla="*/ 0 h 58"/>
                <a:gd name="T8" fmla="*/ 0 w 27"/>
                <a:gd name="T9" fmla="*/ 1 h 58"/>
                <a:gd name="T10" fmla="*/ 0 60000 65536"/>
                <a:gd name="T11" fmla="*/ 0 60000 65536"/>
                <a:gd name="T12" fmla="*/ 0 60000 65536"/>
                <a:gd name="T13" fmla="*/ 0 60000 65536"/>
                <a:gd name="T14" fmla="*/ 0 60000 65536"/>
                <a:gd name="T15" fmla="*/ 0 w 27"/>
                <a:gd name="T16" fmla="*/ 0 h 58"/>
                <a:gd name="T17" fmla="*/ 27 w 27"/>
                <a:gd name="T18" fmla="*/ 58 h 58"/>
              </a:gdLst>
              <a:ahLst/>
              <a:cxnLst>
                <a:cxn ang="T10">
                  <a:pos x="T0" y="T1"/>
                </a:cxn>
                <a:cxn ang="T11">
                  <a:pos x="T2" y="T3"/>
                </a:cxn>
                <a:cxn ang="T12">
                  <a:pos x="T4" y="T5"/>
                </a:cxn>
                <a:cxn ang="T13">
                  <a:pos x="T6" y="T7"/>
                </a:cxn>
                <a:cxn ang="T14">
                  <a:pos x="T8" y="T9"/>
                </a:cxn>
              </a:cxnLst>
              <a:rect l="T15" t="T16" r="T17" b="T18"/>
              <a:pathLst>
                <a:path w="27" h="58">
                  <a:moveTo>
                    <a:pt x="0" y="56"/>
                  </a:moveTo>
                  <a:lnTo>
                    <a:pt x="26" y="58"/>
                  </a:lnTo>
                  <a:lnTo>
                    <a:pt x="27" y="2"/>
                  </a:lnTo>
                  <a:lnTo>
                    <a:pt x="1" y="0"/>
                  </a:lnTo>
                  <a:lnTo>
                    <a:pt x="0" y="56"/>
                  </a:lnTo>
                  <a:close/>
                </a:path>
              </a:pathLst>
            </a:custGeom>
            <a:solidFill>
              <a:srgbClr val="000000"/>
            </a:solidFill>
            <a:ln w="9525">
              <a:noFill/>
              <a:round/>
              <a:headEnd/>
              <a:tailEnd/>
            </a:ln>
          </p:spPr>
          <p:txBody>
            <a:bodyPr/>
            <a:lstStyle/>
            <a:p>
              <a:endParaRPr lang="en-US"/>
            </a:p>
          </p:txBody>
        </p:sp>
        <p:sp>
          <p:nvSpPr>
            <p:cNvPr id="29111" name="Freeform 428"/>
            <p:cNvSpPr>
              <a:spLocks/>
            </p:cNvSpPr>
            <p:nvPr/>
          </p:nvSpPr>
          <p:spPr bwMode="auto">
            <a:xfrm>
              <a:off x="4897" y="2917"/>
              <a:ext cx="27" cy="29"/>
            </a:xfrm>
            <a:custGeom>
              <a:avLst/>
              <a:gdLst>
                <a:gd name="T0" fmla="*/ 0 w 27"/>
                <a:gd name="T1" fmla="*/ 1 h 58"/>
                <a:gd name="T2" fmla="*/ 26 w 27"/>
                <a:gd name="T3" fmla="*/ 1 h 58"/>
                <a:gd name="T4" fmla="*/ 27 w 27"/>
                <a:gd name="T5" fmla="*/ 1 h 58"/>
                <a:gd name="T6" fmla="*/ 1 w 27"/>
                <a:gd name="T7" fmla="*/ 0 h 58"/>
                <a:gd name="T8" fmla="*/ 0 w 27"/>
                <a:gd name="T9" fmla="*/ 1 h 58"/>
                <a:gd name="T10" fmla="*/ 0 60000 65536"/>
                <a:gd name="T11" fmla="*/ 0 60000 65536"/>
                <a:gd name="T12" fmla="*/ 0 60000 65536"/>
                <a:gd name="T13" fmla="*/ 0 60000 65536"/>
                <a:gd name="T14" fmla="*/ 0 60000 65536"/>
                <a:gd name="T15" fmla="*/ 0 w 27"/>
                <a:gd name="T16" fmla="*/ 0 h 58"/>
                <a:gd name="T17" fmla="*/ 27 w 27"/>
                <a:gd name="T18" fmla="*/ 58 h 58"/>
              </a:gdLst>
              <a:ahLst/>
              <a:cxnLst>
                <a:cxn ang="T10">
                  <a:pos x="T0" y="T1"/>
                </a:cxn>
                <a:cxn ang="T11">
                  <a:pos x="T2" y="T3"/>
                </a:cxn>
                <a:cxn ang="T12">
                  <a:pos x="T4" y="T5"/>
                </a:cxn>
                <a:cxn ang="T13">
                  <a:pos x="T6" y="T7"/>
                </a:cxn>
                <a:cxn ang="T14">
                  <a:pos x="T8" y="T9"/>
                </a:cxn>
              </a:cxnLst>
              <a:rect l="T15" t="T16" r="T17" b="T18"/>
              <a:pathLst>
                <a:path w="27" h="58">
                  <a:moveTo>
                    <a:pt x="0" y="56"/>
                  </a:moveTo>
                  <a:lnTo>
                    <a:pt x="26" y="58"/>
                  </a:lnTo>
                  <a:lnTo>
                    <a:pt x="27" y="2"/>
                  </a:lnTo>
                  <a:lnTo>
                    <a:pt x="1" y="0"/>
                  </a:lnTo>
                  <a:lnTo>
                    <a:pt x="0" y="56"/>
                  </a:lnTo>
                  <a:close/>
                </a:path>
              </a:pathLst>
            </a:custGeom>
            <a:solidFill>
              <a:srgbClr val="000000"/>
            </a:solidFill>
            <a:ln w="9525">
              <a:noFill/>
              <a:round/>
              <a:headEnd/>
              <a:tailEnd/>
            </a:ln>
          </p:spPr>
          <p:txBody>
            <a:bodyPr/>
            <a:lstStyle/>
            <a:p>
              <a:endParaRPr lang="en-US"/>
            </a:p>
          </p:txBody>
        </p:sp>
        <p:sp>
          <p:nvSpPr>
            <p:cNvPr id="29112" name="Freeform 429"/>
            <p:cNvSpPr>
              <a:spLocks/>
            </p:cNvSpPr>
            <p:nvPr/>
          </p:nvSpPr>
          <p:spPr bwMode="auto">
            <a:xfrm>
              <a:off x="4957" y="2917"/>
              <a:ext cx="27" cy="29"/>
            </a:xfrm>
            <a:custGeom>
              <a:avLst/>
              <a:gdLst>
                <a:gd name="T0" fmla="*/ 0 w 27"/>
                <a:gd name="T1" fmla="*/ 1 h 58"/>
                <a:gd name="T2" fmla="*/ 26 w 27"/>
                <a:gd name="T3" fmla="*/ 1 h 58"/>
                <a:gd name="T4" fmla="*/ 27 w 27"/>
                <a:gd name="T5" fmla="*/ 1 h 58"/>
                <a:gd name="T6" fmla="*/ 1 w 27"/>
                <a:gd name="T7" fmla="*/ 0 h 58"/>
                <a:gd name="T8" fmla="*/ 0 w 27"/>
                <a:gd name="T9" fmla="*/ 1 h 58"/>
                <a:gd name="T10" fmla="*/ 0 60000 65536"/>
                <a:gd name="T11" fmla="*/ 0 60000 65536"/>
                <a:gd name="T12" fmla="*/ 0 60000 65536"/>
                <a:gd name="T13" fmla="*/ 0 60000 65536"/>
                <a:gd name="T14" fmla="*/ 0 60000 65536"/>
                <a:gd name="T15" fmla="*/ 0 w 27"/>
                <a:gd name="T16" fmla="*/ 0 h 58"/>
                <a:gd name="T17" fmla="*/ 27 w 27"/>
                <a:gd name="T18" fmla="*/ 58 h 58"/>
              </a:gdLst>
              <a:ahLst/>
              <a:cxnLst>
                <a:cxn ang="T10">
                  <a:pos x="T0" y="T1"/>
                </a:cxn>
                <a:cxn ang="T11">
                  <a:pos x="T2" y="T3"/>
                </a:cxn>
                <a:cxn ang="T12">
                  <a:pos x="T4" y="T5"/>
                </a:cxn>
                <a:cxn ang="T13">
                  <a:pos x="T6" y="T7"/>
                </a:cxn>
                <a:cxn ang="T14">
                  <a:pos x="T8" y="T9"/>
                </a:cxn>
              </a:cxnLst>
              <a:rect l="T15" t="T16" r="T17" b="T18"/>
              <a:pathLst>
                <a:path w="27" h="58">
                  <a:moveTo>
                    <a:pt x="0" y="56"/>
                  </a:moveTo>
                  <a:lnTo>
                    <a:pt x="26" y="58"/>
                  </a:lnTo>
                  <a:lnTo>
                    <a:pt x="27" y="2"/>
                  </a:lnTo>
                  <a:lnTo>
                    <a:pt x="1" y="0"/>
                  </a:lnTo>
                  <a:lnTo>
                    <a:pt x="0" y="56"/>
                  </a:lnTo>
                  <a:close/>
                </a:path>
              </a:pathLst>
            </a:custGeom>
            <a:solidFill>
              <a:srgbClr val="000000"/>
            </a:solidFill>
            <a:ln w="9525">
              <a:noFill/>
              <a:round/>
              <a:headEnd/>
              <a:tailEnd/>
            </a:ln>
          </p:spPr>
          <p:txBody>
            <a:bodyPr/>
            <a:lstStyle/>
            <a:p>
              <a:endParaRPr lang="en-US"/>
            </a:p>
          </p:txBody>
        </p:sp>
        <p:sp>
          <p:nvSpPr>
            <p:cNvPr id="29113" name="Freeform 430"/>
            <p:cNvSpPr>
              <a:spLocks/>
            </p:cNvSpPr>
            <p:nvPr/>
          </p:nvSpPr>
          <p:spPr bwMode="auto">
            <a:xfrm>
              <a:off x="5018" y="2917"/>
              <a:ext cx="27" cy="29"/>
            </a:xfrm>
            <a:custGeom>
              <a:avLst/>
              <a:gdLst>
                <a:gd name="T0" fmla="*/ 0 w 27"/>
                <a:gd name="T1" fmla="*/ 1 h 58"/>
                <a:gd name="T2" fmla="*/ 26 w 27"/>
                <a:gd name="T3" fmla="*/ 1 h 58"/>
                <a:gd name="T4" fmla="*/ 27 w 27"/>
                <a:gd name="T5" fmla="*/ 1 h 58"/>
                <a:gd name="T6" fmla="*/ 1 w 27"/>
                <a:gd name="T7" fmla="*/ 0 h 58"/>
                <a:gd name="T8" fmla="*/ 0 w 27"/>
                <a:gd name="T9" fmla="*/ 1 h 58"/>
                <a:gd name="T10" fmla="*/ 0 60000 65536"/>
                <a:gd name="T11" fmla="*/ 0 60000 65536"/>
                <a:gd name="T12" fmla="*/ 0 60000 65536"/>
                <a:gd name="T13" fmla="*/ 0 60000 65536"/>
                <a:gd name="T14" fmla="*/ 0 60000 65536"/>
                <a:gd name="T15" fmla="*/ 0 w 27"/>
                <a:gd name="T16" fmla="*/ 0 h 58"/>
                <a:gd name="T17" fmla="*/ 27 w 27"/>
                <a:gd name="T18" fmla="*/ 58 h 58"/>
              </a:gdLst>
              <a:ahLst/>
              <a:cxnLst>
                <a:cxn ang="T10">
                  <a:pos x="T0" y="T1"/>
                </a:cxn>
                <a:cxn ang="T11">
                  <a:pos x="T2" y="T3"/>
                </a:cxn>
                <a:cxn ang="T12">
                  <a:pos x="T4" y="T5"/>
                </a:cxn>
                <a:cxn ang="T13">
                  <a:pos x="T6" y="T7"/>
                </a:cxn>
                <a:cxn ang="T14">
                  <a:pos x="T8" y="T9"/>
                </a:cxn>
              </a:cxnLst>
              <a:rect l="T15" t="T16" r="T17" b="T18"/>
              <a:pathLst>
                <a:path w="27" h="58">
                  <a:moveTo>
                    <a:pt x="0" y="56"/>
                  </a:moveTo>
                  <a:lnTo>
                    <a:pt x="26" y="58"/>
                  </a:lnTo>
                  <a:lnTo>
                    <a:pt x="27" y="2"/>
                  </a:lnTo>
                  <a:lnTo>
                    <a:pt x="1" y="0"/>
                  </a:lnTo>
                  <a:lnTo>
                    <a:pt x="0" y="56"/>
                  </a:lnTo>
                  <a:close/>
                </a:path>
              </a:pathLst>
            </a:custGeom>
            <a:solidFill>
              <a:srgbClr val="000000"/>
            </a:solidFill>
            <a:ln w="9525">
              <a:noFill/>
              <a:round/>
              <a:headEnd/>
              <a:tailEnd/>
            </a:ln>
          </p:spPr>
          <p:txBody>
            <a:bodyPr/>
            <a:lstStyle/>
            <a:p>
              <a:endParaRPr lang="en-US"/>
            </a:p>
          </p:txBody>
        </p:sp>
        <p:sp>
          <p:nvSpPr>
            <p:cNvPr id="29114" name="Freeform 431"/>
            <p:cNvSpPr>
              <a:spLocks/>
            </p:cNvSpPr>
            <p:nvPr/>
          </p:nvSpPr>
          <p:spPr bwMode="auto">
            <a:xfrm>
              <a:off x="5078" y="2917"/>
              <a:ext cx="27" cy="29"/>
            </a:xfrm>
            <a:custGeom>
              <a:avLst/>
              <a:gdLst>
                <a:gd name="T0" fmla="*/ 0 w 27"/>
                <a:gd name="T1" fmla="*/ 1 h 58"/>
                <a:gd name="T2" fmla="*/ 26 w 27"/>
                <a:gd name="T3" fmla="*/ 1 h 58"/>
                <a:gd name="T4" fmla="*/ 27 w 27"/>
                <a:gd name="T5" fmla="*/ 1 h 58"/>
                <a:gd name="T6" fmla="*/ 1 w 27"/>
                <a:gd name="T7" fmla="*/ 0 h 58"/>
                <a:gd name="T8" fmla="*/ 0 w 27"/>
                <a:gd name="T9" fmla="*/ 1 h 58"/>
                <a:gd name="T10" fmla="*/ 0 60000 65536"/>
                <a:gd name="T11" fmla="*/ 0 60000 65536"/>
                <a:gd name="T12" fmla="*/ 0 60000 65536"/>
                <a:gd name="T13" fmla="*/ 0 60000 65536"/>
                <a:gd name="T14" fmla="*/ 0 60000 65536"/>
                <a:gd name="T15" fmla="*/ 0 w 27"/>
                <a:gd name="T16" fmla="*/ 0 h 58"/>
                <a:gd name="T17" fmla="*/ 27 w 27"/>
                <a:gd name="T18" fmla="*/ 58 h 58"/>
              </a:gdLst>
              <a:ahLst/>
              <a:cxnLst>
                <a:cxn ang="T10">
                  <a:pos x="T0" y="T1"/>
                </a:cxn>
                <a:cxn ang="T11">
                  <a:pos x="T2" y="T3"/>
                </a:cxn>
                <a:cxn ang="T12">
                  <a:pos x="T4" y="T5"/>
                </a:cxn>
                <a:cxn ang="T13">
                  <a:pos x="T6" y="T7"/>
                </a:cxn>
                <a:cxn ang="T14">
                  <a:pos x="T8" y="T9"/>
                </a:cxn>
              </a:cxnLst>
              <a:rect l="T15" t="T16" r="T17" b="T18"/>
              <a:pathLst>
                <a:path w="27" h="58">
                  <a:moveTo>
                    <a:pt x="0" y="56"/>
                  </a:moveTo>
                  <a:lnTo>
                    <a:pt x="26" y="58"/>
                  </a:lnTo>
                  <a:lnTo>
                    <a:pt x="27" y="2"/>
                  </a:lnTo>
                  <a:lnTo>
                    <a:pt x="1" y="0"/>
                  </a:lnTo>
                  <a:lnTo>
                    <a:pt x="0" y="56"/>
                  </a:lnTo>
                  <a:close/>
                </a:path>
              </a:pathLst>
            </a:custGeom>
            <a:solidFill>
              <a:srgbClr val="000000"/>
            </a:solidFill>
            <a:ln w="9525">
              <a:noFill/>
              <a:round/>
              <a:headEnd/>
              <a:tailEnd/>
            </a:ln>
          </p:spPr>
          <p:txBody>
            <a:bodyPr/>
            <a:lstStyle/>
            <a:p>
              <a:endParaRPr lang="en-US"/>
            </a:p>
          </p:txBody>
        </p:sp>
        <p:sp>
          <p:nvSpPr>
            <p:cNvPr id="29115" name="Freeform 432"/>
            <p:cNvSpPr>
              <a:spLocks/>
            </p:cNvSpPr>
            <p:nvPr/>
          </p:nvSpPr>
          <p:spPr bwMode="auto">
            <a:xfrm>
              <a:off x="5138" y="2917"/>
              <a:ext cx="27" cy="29"/>
            </a:xfrm>
            <a:custGeom>
              <a:avLst/>
              <a:gdLst>
                <a:gd name="T0" fmla="*/ 0 w 27"/>
                <a:gd name="T1" fmla="*/ 1 h 58"/>
                <a:gd name="T2" fmla="*/ 25 w 27"/>
                <a:gd name="T3" fmla="*/ 1 h 58"/>
                <a:gd name="T4" fmla="*/ 27 w 27"/>
                <a:gd name="T5" fmla="*/ 1 h 58"/>
                <a:gd name="T6" fmla="*/ 1 w 27"/>
                <a:gd name="T7" fmla="*/ 0 h 58"/>
                <a:gd name="T8" fmla="*/ 0 w 27"/>
                <a:gd name="T9" fmla="*/ 1 h 58"/>
                <a:gd name="T10" fmla="*/ 0 60000 65536"/>
                <a:gd name="T11" fmla="*/ 0 60000 65536"/>
                <a:gd name="T12" fmla="*/ 0 60000 65536"/>
                <a:gd name="T13" fmla="*/ 0 60000 65536"/>
                <a:gd name="T14" fmla="*/ 0 60000 65536"/>
                <a:gd name="T15" fmla="*/ 0 w 27"/>
                <a:gd name="T16" fmla="*/ 0 h 58"/>
                <a:gd name="T17" fmla="*/ 27 w 27"/>
                <a:gd name="T18" fmla="*/ 58 h 58"/>
              </a:gdLst>
              <a:ahLst/>
              <a:cxnLst>
                <a:cxn ang="T10">
                  <a:pos x="T0" y="T1"/>
                </a:cxn>
                <a:cxn ang="T11">
                  <a:pos x="T2" y="T3"/>
                </a:cxn>
                <a:cxn ang="T12">
                  <a:pos x="T4" y="T5"/>
                </a:cxn>
                <a:cxn ang="T13">
                  <a:pos x="T6" y="T7"/>
                </a:cxn>
                <a:cxn ang="T14">
                  <a:pos x="T8" y="T9"/>
                </a:cxn>
              </a:cxnLst>
              <a:rect l="T15" t="T16" r="T17" b="T18"/>
              <a:pathLst>
                <a:path w="27" h="58">
                  <a:moveTo>
                    <a:pt x="0" y="56"/>
                  </a:moveTo>
                  <a:lnTo>
                    <a:pt x="25" y="58"/>
                  </a:lnTo>
                  <a:lnTo>
                    <a:pt x="27" y="2"/>
                  </a:lnTo>
                  <a:lnTo>
                    <a:pt x="1" y="0"/>
                  </a:lnTo>
                  <a:lnTo>
                    <a:pt x="0" y="56"/>
                  </a:lnTo>
                  <a:close/>
                </a:path>
              </a:pathLst>
            </a:custGeom>
            <a:solidFill>
              <a:srgbClr val="000000"/>
            </a:solidFill>
            <a:ln w="9525">
              <a:noFill/>
              <a:round/>
              <a:headEnd/>
              <a:tailEnd/>
            </a:ln>
          </p:spPr>
          <p:txBody>
            <a:bodyPr/>
            <a:lstStyle/>
            <a:p>
              <a:endParaRPr lang="en-US"/>
            </a:p>
          </p:txBody>
        </p:sp>
        <p:sp>
          <p:nvSpPr>
            <p:cNvPr id="29116" name="Freeform 433"/>
            <p:cNvSpPr>
              <a:spLocks/>
            </p:cNvSpPr>
            <p:nvPr/>
          </p:nvSpPr>
          <p:spPr bwMode="auto">
            <a:xfrm>
              <a:off x="5198" y="2917"/>
              <a:ext cx="26" cy="29"/>
            </a:xfrm>
            <a:custGeom>
              <a:avLst/>
              <a:gdLst>
                <a:gd name="T0" fmla="*/ 0 w 26"/>
                <a:gd name="T1" fmla="*/ 1 h 58"/>
                <a:gd name="T2" fmla="*/ 25 w 26"/>
                <a:gd name="T3" fmla="*/ 1 h 58"/>
                <a:gd name="T4" fmla="*/ 26 w 26"/>
                <a:gd name="T5" fmla="*/ 1 h 58"/>
                <a:gd name="T6" fmla="*/ 1 w 26"/>
                <a:gd name="T7" fmla="*/ 0 h 58"/>
                <a:gd name="T8" fmla="*/ 0 w 26"/>
                <a:gd name="T9" fmla="*/ 1 h 58"/>
                <a:gd name="T10" fmla="*/ 0 60000 65536"/>
                <a:gd name="T11" fmla="*/ 0 60000 65536"/>
                <a:gd name="T12" fmla="*/ 0 60000 65536"/>
                <a:gd name="T13" fmla="*/ 0 60000 65536"/>
                <a:gd name="T14" fmla="*/ 0 60000 65536"/>
                <a:gd name="T15" fmla="*/ 0 w 26"/>
                <a:gd name="T16" fmla="*/ 0 h 58"/>
                <a:gd name="T17" fmla="*/ 26 w 26"/>
                <a:gd name="T18" fmla="*/ 58 h 58"/>
              </a:gdLst>
              <a:ahLst/>
              <a:cxnLst>
                <a:cxn ang="T10">
                  <a:pos x="T0" y="T1"/>
                </a:cxn>
                <a:cxn ang="T11">
                  <a:pos x="T2" y="T3"/>
                </a:cxn>
                <a:cxn ang="T12">
                  <a:pos x="T4" y="T5"/>
                </a:cxn>
                <a:cxn ang="T13">
                  <a:pos x="T6" y="T7"/>
                </a:cxn>
                <a:cxn ang="T14">
                  <a:pos x="T8" y="T9"/>
                </a:cxn>
              </a:cxnLst>
              <a:rect l="T15" t="T16" r="T17" b="T18"/>
              <a:pathLst>
                <a:path w="26" h="58">
                  <a:moveTo>
                    <a:pt x="0" y="56"/>
                  </a:moveTo>
                  <a:lnTo>
                    <a:pt x="25" y="58"/>
                  </a:lnTo>
                  <a:lnTo>
                    <a:pt x="26" y="2"/>
                  </a:lnTo>
                  <a:lnTo>
                    <a:pt x="1" y="0"/>
                  </a:lnTo>
                  <a:lnTo>
                    <a:pt x="0" y="56"/>
                  </a:lnTo>
                  <a:close/>
                </a:path>
              </a:pathLst>
            </a:custGeom>
            <a:solidFill>
              <a:srgbClr val="000000"/>
            </a:solidFill>
            <a:ln w="9525">
              <a:noFill/>
              <a:round/>
              <a:headEnd/>
              <a:tailEnd/>
            </a:ln>
          </p:spPr>
          <p:txBody>
            <a:bodyPr/>
            <a:lstStyle/>
            <a:p>
              <a:endParaRPr lang="en-US"/>
            </a:p>
          </p:txBody>
        </p:sp>
        <p:sp>
          <p:nvSpPr>
            <p:cNvPr id="29117" name="Freeform 434"/>
            <p:cNvSpPr>
              <a:spLocks/>
            </p:cNvSpPr>
            <p:nvPr/>
          </p:nvSpPr>
          <p:spPr bwMode="auto">
            <a:xfrm>
              <a:off x="5258" y="2917"/>
              <a:ext cx="26" cy="29"/>
            </a:xfrm>
            <a:custGeom>
              <a:avLst/>
              <a:gdLst>
                <a:gd name="T0" fmla="*/ 0 w 26"/>
                <a:gd name="T1" fmla="*/ 1 h 58"/>
                <a:gd name="T2" fmla="*/ 25 w 26"/>
                <a:gd name="T3" fmla="*/ 1 h 58"/>
                <a:gd name="T4" fmla="*/ 26 w 26"/>
                <a:gd name="T5" fmla="*/ 1 h 58"/>
                <a:gd name="T6" fmla="*/ 1 w 26"/>
                <a:gd name="T7" fmla="*/ 0 h 58"/>
                <a:gd name="T8" fmla="*/ 0 w 26"/>
                <a:gd name="T9" fmla="*/ 1 h 58"/>
                <a:gd name="T10" fmla="*/ 0 60000 65536"/>
                <a:gd name="T11" fmla="*/ 0 60000 65536"/>
                <a:gd name="T12" fmla="*/ 0 60000 65536"/>
                <a:gd name="T13" fmla="*/ 0 60000 65536"/>
                <a:gd name="T14" fmla="*/ 0 60000 65536"/>
                <a:gd name="T15" fmla="*/ 0 w 26"/>
                <a:gd name="T16" fmla="*/ 0 h 58"/>
                <a:gd name="T17" fmla="*/ 26 w 26"/>
                <a:gd name="T18" fmla="*/ 58 h 58"/>
              </a:gdLst>
              <a:ahLst/>
              <a:cxnLst>
                <a:cxn ang="T10">
                  <a:pos x="T0" y="T1"/>
                </a:cxn>
                <a:cxn ang="T11">
                  <a:pos x="T2" y="T3"/>
                </a:cxn>
                <a:cxn ang="T12">
                  <a:pos x="T4" y="T5"/>
                </a:cxn>
                <a:cxn ang="T13">
                  <a:pos x="T6" y="T7"/>
                </a:cxn>
                <a:cxn ang="T14">
                  <a:pos x="T8" y="T9"/>
                </a:cxn>
              </a:cxnLst>
              <a:rect l="T15" t="T16" r="T17" b="T18"/>
              <a:pathLst>
                <a:path w="26" h="58">
                  <a:moveTo>
                    <a:pt x="0" y="56"/>
                  </a:moveTo>
                  <a:lnTo>
                    <a:pt x="25" y="58"/>
                  </a:lnTo>
                  <a:lnTo>
                    <a:pt x="26" y="2"/>
                  </a:lnTo>
                  <a:lnTo>
                    <a:pt x="1" y="0"/>
                  </a:lnTo>
                  <a:lnTo>
                    <a:pt x="0" y="56"/>
                  </a:lnTo>
                  <a:close/>
                </a:path>
              </a:pathLst>
            </a:custGeom>
            <a:solidFill>
              <a:srgbClr val="000000"/>
            </a:solidFill>
            <a:ln w="9525">
              <a:noFill/>
              <a:round/>
              <a:headEnd/>
              <a:tailEnd/>
            </a:ln>
          </p:spPr>
          <p:txBody>
            <a:bodyPr/>
            <a:lstStyle/>
            <a:p>
              <a:endParaRPr lang="en-US"/>
            </a:p>
          </p:txBody>
        </p:sp>
        <p:sp>
          <p:nvSpPr>
            <p:cNvPr id="29118" name="Freeform 435"/>
            <p:cNvSpPr>
              <a:spLocks/>
            </p:cNvSpPr>
            <p:nvPr/>
          </p:nvSpPr>
          <p:spPr bwMode="auto">
            <a:xfrm>
              <a:off x="5318" y="2917"/>
              <a:ext cx="26" cy="29"/>
            </a:xfrm>
            <a:custGeom>
              <a:avLst/>
              <a:gdLst>
                <a:gd name="T0" fmla="*/ 0 w 26"/>
                <a:gd name="T1" fmla="*/ 1 h 58"/>
                <a:gd name="T2" fmla="*/ 25 w 26"/>
                <a:gd name="T3" fmla="*/ 1 h 58"/>
                <a:gd name="T4" fmla="*/ 26 w 26"/>
                <a:gd name="T5" fmla="*/ 1 h 58"/>
                <a:gd name="T6" fmla="*/ 1 w 26"/>
                <a:gd name="T7" fmla="*/ 0 h 58"/>
                <a:gd name="T8" fmla="*/ 0 w 26"/>
                <a:gd name="T9" fmla="*/ 1 h 58"/>
                <a:gd name="T10" fmla="*/ 0 60000 65536"/>
                <a:gd name="T11" fmla="*/ 0 60000 65536"/>
                <a:gd name="T12" fmla="*/ 0 60000 65536"/>
                <a:gd name="T13" fmla="*/ 0 60000 65536"/>
                <a:gd name="T14" fmla="*/ 0 60000 65536"/>
                <a:gd name="T15" fmla="*/ 0 w 26"/>
                <a:gd name="T16" fmla="*/ 0 h 58"/>
                <a:gd name="T17" fmla="*/ 26 w 26"/>
                <a:gd name="T18" fmla="*/ 58 h 58"/>
              </a:gdLst>
              <a:ahLst/>
              <a:cxnLst>
                <a:cxn ang="T10">
                  <a:pos x="T0" y="T1"/>
                </a:cxn>
                <a:cxn ang="T11">
                  <a:pos x="T2" y="T3"/>
                </a:cxn>
                <a:cxn ang="T12">
                  <a:pos x="T4" y="T5"/>
                </a:cxn>
                <a:cxn ang="T13">
                  <a:pos x="T6" y="T7"/>
                </a:cxn>
                <a:cxn ang="T14">
                  <a:pos x="T8" y="T9"/>
                </a:cxn>
              </a:cxnLst>
              <a:rect l="T15" t="T16" r="T17" b="T18"/>
              <a:pathLst>
                <a:path w="26" h="58">
                  <a:moveTo>
                    <a:pt x="0" y="56"/>
                  </a:moveTo>
                  <a:lnTo>
                    <a:pt x="25" y="58"/>
                  </a:lnTo>
                  <a:lnTo>
                    <a:pt x="26" y="2"/>
                  </a:lnTo>
                  <a:lnTo>
                    <a:pt x="1" y="0"/>
                  </a:lnTo>
                  <a:lnTo>
                    <a:pt x="0" y="56"/>
                  </a:lnTo>
                  <a:close/>
                </a:path>
              </a:pathLst>
            </a:custGeom>
            <a:solidFill>
              <a:srgbClr val="000000"/>
            </a:solidFill>
            <a:ln w="9525">
              <a:noFill/>
              <a:round/>
              <a:headEnd/>
              <a:tailEnd/>
            </a:ln>
          </p:spPr>
          <p:txBody>
            <a:bodyPr/>
            <a:lstStyle/>
            <a:p>
              <a:endParaRPr lang="en-US"/>
            </a:p>
          </p:txBody>
        </p:sp>
        <p:sp>
          <p:nvSpPr>
            <p:cNvPr id="29119" name="Freeform 436"/>
            <p:cNvSpPr>
              <a:spLocks/>
            </p:cNvSpPr>
            <p:nvPr/>
          </p:nvSpPr>
          <p:spPr bwMode="auto">
            <a:xfrm>
              <a:off x="5378" y="2917"/>
              <a:ext cx="26" cy="29"/>
            </a:xfrm>
            <a:custGeom>
              <a:avLst/>
              <a:gdLst>
                <a:gd name="T0" fmla="*/ 0 w 26"/>
                <a:gd name="T1" fmla="*/ 1 h 58"/>
                <a:gd name="T2" fmla="*/ 25 w 26"/>
                <a:gd name="T3" fmla="*/ 1 h 58"/>
                <a:gd name="T4" fmla="*/ 26 w 26"/>
                <a:gd name="T5" fmla="*/ 1 h 58"/>
                <a:gd name="T6" fmla="*/ 1 w 26"/>
                <a:gd name="T7" fmla="*/ 0 h 58"/>
                <a:gd name="T8" fmla="*/ 0 w 26"/>
                <a:gd name="T9" fmla="*/ 1 h 58"/>
                <a:gd name="T10" fmla="*/ 0 60000 65536"/>
                <a:gd name="T11" fmla="*/ 0 60000 65536"/>
                <a:gd name="T12" fmla="*/ 0 60000 65536"/>
                <a:gd name="T13" fmla="*/ 0 60000 65536"/>
                <a:gd name="T14" fmla="*/ 0 60000 65536"/>
                <a:gd name="T15" fmla="*/ 0 w 26"/>
                <a:gd name="T16" fmla="*/ 0 h 58"/>
                <a:gd name="T17" fmla="*/ 26 w 26"/>
                <a:gd name="T18" fmla="*/ 58 h 58"/>
              </a:gdLst>
              <a:ahLst/>
              <a:cxnLst>
                <a:cxn ang="T10">
                  <a:pos x="T0" y="T1"/>
                </a:cxn>
                <a:cxn ang="T11">
                  <a:pos x="T2" y="T3"/>
                </a:cxn>
                <a:cxn ang="T12">
                  <a:pos x="T4" y="T5"/>
                </a:cxn>
                <a:cxn ang="T13">
                  <a:pos x="T6" y="T7"/>
                </a:cxn>
                <a:cxn ang="T14">
                  <a:pos x="T8" y="T9"/>
                </a:cxn>
              </a:cxnLst>
              <a:rect l="T15" t="T16" r="T17" b="T18"/>
              <a:pathLst>
                <a:path w="26" h="58">
                  <a:moveTo>
                    <a:pt x="0" y="56"/>
                  </a:moveTo>
                  <a:lnTo>
                    <a:pt x="25" y="58"/>
                  </a:lnTo>
                  <a:lnTo>
                    <a:pt x="26" y="2"/>
                  </a:lnTo>
                  <a:lnTo>
                    <a:pt x="1" y="0"/>
                  </a:lnTo>
                  <a:lnTo>
                    <a:pt x="0" y="56"/>
                  </a:lnTo>
                  <a:close/>
                </a:path>
              </a:pathLst>
            </a:custGeom>
            <a:solidFill>
              <a:srgbClr val="000000"/>
            </a:solidFill>
            <a:ln w="9525">
              <a:noFill/>
              <a:round/>
              <a:headEnd/>
              <a:tailEnd/>
            </a:ln>
          </p:spPr>
          <p:txBody>
            <a:bodyPr/>
            <a:lstStyle/>
            <a:p>
              <a:endParaRPr lang="en-US"/>
            </a:p>
          </p:txBody>
        </p:sp>
        <p:sp>
          <p:nvSpPr>
            <p:cNvPr id="29120" name="Freeform 437"/>
            <p:cNvSpPr>
              <a:spLocks/>
            </p:cNvSpPr>
            <p:nvPr/>
          </p:nvSpPr>
          <p:spPr bwMode="auto">
            <a:xfrm>
              <a:off x="5438" y="2917"/>
              <a:ext cx="26" cy="29"/>
            </a:xfrm>
            <a:custGeom>
              <a:avLst/>
              <a:gdLst>
                <a:gd name="T0" fmla="*/ 0 w 26"/>
                <a:gd name="T1" fmla="*/ 1 h 58"/>
                <a:gd name="T2" fmla="*/ 25 w 26"/>
                <a:gd name="T3" fmla="*/ 1 h 58"/>
                <a:gd name="T4" fmla="*/ 26 w 26"/>
                <a:gd name="T5" fmla="*/ 1 h 58"/>
                <a:gd name="T6" fmla="*/ 1 w 26"/>
                <a:gd name="T7" fmla="*/ 0 h 58"/>
                <a:gd name="T8" fmla="*/ 0 w 26"/>
                <a:gd name="T9" fmla="*/ 1 h 58"/>
                <a:gd name="T10" fmla="*/ 0 60000 65536"/>
                <a:gd name="T11" fmla="*/ 0 60000 65536"/>
                <a:gd name="T12" fmla="*/ 0 60000 65536"/>
                <a:gd name="T13" fmla="*/ 0 60000 65536"/>
                <a:gd name="T14" fmla="*/ 0 60000 65536"/>
                <a:gd name="T15" fmla="*/ 0 w 26"/>
                <a:gd name="T16" fmla="*/ 0 h 58"/>
                <a:gd name="T17" fmla="*/ 26 w 26"/>
                <a:gd name="T18" fmla="*/ 58 h 58"/>
              </a:gdLst>
              <a:ahLst/>
              <a:cxnLst>
                <a:cxn ang="T10">
                  <a:pos x="T0" y="T1"/>
                </a:cxn>
                <a:cxn ang="T11">
                  <a:pos x="T2" y="T3"/>
                </a:cxn>
                <a:cxn ang="T12">
                  <a:pos x="T4" y="T5"/>
                </a:cxn>
                <a:cxn ang="T13">
                  <a:pos x="T6" y="T7"/>
                </a:cxn>
                <a:cxn ang="T14">
                  <a:pos x="T8" y="T9"/>
                </a:cxn>
              </a:cxnLst>
              <a:rect l="T15" t="T16" r="T17" b="T18"/>
              <a:pathLst>
                <a:path w="26" h="58">
                  <a:moveTo>
                    <a:pt x="0" y="56"/>
                  </a:moveTo>
                  <a:lnTo>
                    <a:pt x="25" y="58"/>
                  </a:lnTo>
                  <a:lnTo>
                    <a:pt x="26" y="2"/>
                  </a:lnTo>
                  <a:lnTo>
                    <a:pt x="1" y="0"/>
                  </a:lnTo>
                  <a:lnTo>
                    <a:pt x="0" y="56"/>
                  </a:lnTo>
                  <a:close/>
                </a:path>
              </a:pathLst>
            </a:custGeom>
            <a:solidFill>
              <a:srgbClr val="000000"/>
            </a:solidFill>
            <a:ln w="9525">
              <a:noFill/>
              <a:round/>
              <a:headEnd/>
              <a:tailEnd/>
            </a:ln>
          </p:spPr>
          <p:txBody>
            <a:bodyPr/>
            <a:lstStyle/>
            <a:p>
              <a:endParaRPr lang="en-US"/>
            </a:p>
          </p:txBody>
        </p:sp>
        <p:sp>
          <p:nvSpPr>
            <p:cNvPr id="29121" name="Freeform 438"/>
            <p:cNvSpPr>
              <a:spLocks/>
            </p:cNvSpPr>
            <p:nvPr/>
          </p:nvSpPr>
          <p:spPr bwMode="auto">
            <a:xfrm>
              <a:off x="5498" y="2917"/>
              <a:ext cx="26" cy="29"/>
            </a:xfrm>
            <a:custGeom>
              <a:avLst/>
              <a:gdLst>
                <a:gd name="T0" fmla="*/ 0 w 26"/>
                <a:gd name="T1" fmla="*/ 1 h 58"/>
                <a:gd name="T2" fmla="*/ 25 w 26"/>
                <a:gd name="T3" fmla="*/ 1 h 58"/>
                <a:gd name="T4" fmla="*/ 26 w 26"/>
                <a:gd name="T5" fmla="*/ 1 h 58"/>
                <a:gd name="T6" fmla="*/ 1 w 26"/>
                <a:gd name="T7" fmla="*/ 0 h 58"/>
                <a:gd name="T8" fmla="*/ 0 w 26"/>
                <a:gd name="T9" fmla="*/ 1 h 58"/>
                <a:gd name="T10" fmla="*/ 0 60000 65536"/>
                <a:gd name="T11" fmla="*/ 0 60000 65536"/>
                <a:gd name="T12" fmla="*/ 0 60000 65536"/>
                <a:gd name="T13" fmla="*/ 0 60000 65536"/>
                <a:gd name="T14" fmla="*/ 0 60000 65536"/>
                <a:gd name="T15" fmla="*/ 0 w 26"/>
                <a:gd name="T16" fmla="*/ 0 h 58"/>
                <a:gd name="T17" fmla="*/ 26 w 26"/>
                <a:gd name="T18" fmla="*/ 58 h 58"/>
              </a:gdLst>
              <a:ahLst/>
              <a:cxnLst>
                <a:cxn ang="T10">
                  <a:pos x="T0" y="T1"/>
                </a:cxn>
                <a:cxn ang="T11">
                  <a:pos x="T2" y="T3"/>
                </a:cxn>
                <a:cxn ang="T12">
                  <a:pos x="T4" y="T5"/>
                </a:cxn>
                <a:cxn ang="T13">
                  <a:pos x="T6" y="T7"/>
                </a:cxn>
                <a:cxn ang="T14">
                  <a:pos x="T8" y="T9"/>
                </a:cxn>
              </a:cxnLst>
              <a:rect l="T15" t="T16" r="T17" b="T18"/>
              <a:pathLst>
                <a:path w="26" h="58">
                  <a:moveTo>
                    <a:pt x="0" y="56"/>
                  </a:moveTo>
                  <a:lnTo>
                    <a:pt x="25" y="58"/>
                  </a:lnTo>
                  <a:lnTo>
                    <a:pt x="26" y="2"/>
                  </a:lnTo>
                  <a:lnTo>
                    <a:pt x="1" y="0"/>
                  </a:lnTo>
                  <a:lnTo>
                    <a:pt x="0" y="56"/>
                  </a:lnTo>
                  <a:close/>
                </a:path>
              </a:pathLst>
            </a:custGeom>
            <a:solidFill>
              <a:srgbClr val="000000"/>
            </a:solidFill>
            <a:ln w="9525">
              <a:noFill/>
              <a:round/>
              <a:headEnd/>
              <a:tailEnd/>
            </a:ln>
          </p:spPr>
          <p:txBody>
            <a:bodyPr/>
            <a:lstStyle/>
            <a:p>
              <a:endParaRPr lang="en-US"/>
            </a:p>
          </p:txBody>
        </p:sp>
        <p:sp>
          <p:nvSpPr>
            <p:cNvPr id="29122" name="Freeform 439"/>
            <p:cNvSpPr>
              <a:spLocks/>
            </p:cNvSpPr>
            <p:nvPr/>
          </p:nvSpPr>
          <p:spPr bwMode="auto">
            <a:xfrm>
              <a:off x="5558" y="2917"/>
              <a:ext cx="26" cy="29"/>
            </a:xfrm>
            <a:custGeom>
              <a:avLst/>
              <a:gdLst>
                <a:gd name="T0" fmla="*/ 0 w 26"/>
                <a:gd name="T1" fmla="*/ 1 h 58"/>
                <a:gd name="T2" fmla="*/ 25 w 26"/>
                <a:gd name="T3" fmla="*/ 1 h 58"/>
                <a:gd name="T4" fmla="*/ 26 w 26"/>
                <a:gd name="T5" fmla="*/ 1 h 58"/>
                <a:gd name="T6" fmla="*/ 1 w 26"/>
                <a:gd name="T7" fmla="*/ 0 h 58"/>
                <a:gd name="T8" fmla="*/ 0 w 26"/>
                <a:gd name="T9" fmla="*/ 1 h 58"/>
                <a:gd name="T10" fmla="*/ 0 60000 65536"/>
                <a:gd name="T11" fmla="*/ 0 60000 65536"/>
                <a:gd name="T12" fmla="*/ 0 60000 65536"/>
                <a:gd name="T13" fmla="*/ 0 60000 65536"/>
                <a:gd name="T14" fmla="*/ 0 60000 65536"/>
                <a:gd name="T15" fmla="*/ 0 w 26"/>
                <a:gd name="T16" fmla="*/ 0 h 58"/>
                <a:gd name="T17" fmla="*/ 26 w 26"/>
                <a:gd name="T18" fmla="*/ 58 h 58"/>
              </a:gdLst>
              <a:ahLst/>
              <a:cxnLst>
                <a:cxn ang="T10">
                  <a:pos x="T0" y="T1"/>
                </a:cxn>
                <a:cxn ang="T11">
                  <a:pos x="T2" y="T3"/>
                </a:cxn>
                <a:cxn ang="T12">
                  <a:pos x="T4" y="T5"/>
                </a:cxn>
                <a:cxn ang="T13">
                  <a:pos x="T6" y="T7"/>
                </a:cxn>
                <a:cxn ang="T14">
                  <a:pos x="T8" y="T9"/>
                </a:cxn>
              </a:cxnLst>
              <a:rect l="T15" t="T16" r="T17" b="T18"/>
              <a:pathLst>
                <a:path w="26" h="58">
                  <a:moveTo>
                    <a:pt x="0" y="56"/>
                  </a:moveTo>
                  <a:lnTo>
                    <a:pt x="25" y="58"/>
                  </a:lnTo>
                  <a:lnTo>
                    <a:pt x="26" y="2"/>
                  </a:lnTo>
                  <a:lnTo>
                    <a:pt x="1" y="0"/>
                  </a:lnTo>
                  <a:lnTo>
                    <a:pt x="0" y="56"/>
                  </a:lnTo>
                  <a:close/>
                </a:path>
              </a:pathLst>
            </a:custGeom>
            <a:solidFill>
              <a:srgbClr val="000000"/>
            </a:solidFill>
            <a:ln w="9525">
              <a:noFill/>
              <a:round/>
              <a:headEnd/>
              <a:tailEnd/>
            </a:ln>
          </p:spPr>
          <p:txBody>
            <a:bodyPr/>
            <a:lstStyle/>
            <a:p>
              <a:endParaRPr lang="en-US"/>
            </a:p>
          </p:txBody>
        </p:sp>
        <p:sp>
          <p:nvSpPr>
            <p:cNvPr id="29123" name="Freeform 440"/>
            <p:cNvSpPr>
              <a:spLocks/>
            </p:cNvSpPr>
            <p:nvPr/>
          </p:nvSpPr>
          <p:spPr bwMode="auto">
            <a:xfrm>
              <a:off x="5618" y="2917"/>
              <a:ext cx="26" cy="29"/>
            </a:xfrm>
            <a:custGeom>
              <a:avLst/>
              <a:gdLst>
                <a:gd name="T0" fmla="*/ 0 w 26"/>
                <a:gd name="T1" fmla="*/ 1 h 58"/>
                <a:gd name="T2" fmla="*/ 25 w 26"/>
                <a:gd name="T3" fmla="*/ 1 h 58"/>
                <a:gd name="T4" fmla="*/ 26 w 26"/>
                <a:gd name="T5" fmla="*/ 1 h 58"/>
                <a:gd name="T6" fmla="*/ 1 w 26"/>
                <a:gd name="T7" fmla="*/ 0 h 58"/>
                <a:gd name="T8" fmla="*/ 0 w 26"/>
                <a:gd name="T9" fmla="*/ 1 h 58"/>
                <a:gd name="T10" fmla="*/ 0 60000 65536"/>
                <a:gd name="T11" fmla="*/ 0 60000 65536"/>
                <a:gd name="T12" fmla="*/ 0 60000 65536"/>
                <a:gd name="T13" fmla="*/ 0 60000 65536"/>
                <a:gd name="T14" fmla="*/ 0 60000 65536"/>
                <a:gd name="T15" fmla="*/ 0 w 26"/>
                <a:gd name="T16" fmla="*/ 0 h 58"/>
                <a:gd name="T17" fmla="*/ 26 w 26"/>
                <a:gd name="T18" fmla="*/ 58 h 58"/>
              </a:gdLst>
              <a:ahLst/>
              <a:cxnLst>
                <a:cxn ang="T10">
                  <a:pos x="T0" y="T1"/>
                </a:cxn>
                <a:cxn ang="T11">
                  <a:pos x="T2" y="T3"/>
                </a:cxn>
                <a:cxn ang="T12">
                  <a:pos x="T4" y="T5"/>
                </a:cxn>
                <a:cxn ang="T13">
                  <a:pos x="T6" y="T7"/>
                </a:cxn>
                <a:cxn ang="T14">
                  <a:pos x="T8" y="T9"/>
                </a:cxn>
              </a:cxnLst>
              <a:rect l="T15" t="T16" r="T17" b="T18"/>
              <a:pathLst>
                <a:path w="26" h="58">
                  <a:moveTo>
                    <a:pt x="0" y="56"/>
                  </a:moveTo>
                  <a:lnTo>
                    <a:pt x="25" y="58"/>
                  </a:lnTo>
                  <a:lnTo>
                    <a:pt x="26" y="2"/>
                  </a:lnTo>
                  <a:lnTo>
                    <a:pt x="1" y="0"/>
                  </a:lnTo>
                  <a:lnTo>
                    <a:pt x="0" y="56"/>
                  </a:lnTo>
                  <a:close/>
                </a:path>
              </a:pathLst>
            </a:custGeom>
            <a:solidFill>
              <a:srgbClr val="000000"/>
            </a:solidFill>
            <a:ln w="9525">
              <a:noFill/>
              <a:round/>
              <a:headEnd/>
              <a:tailEnd/>
            </a:ln>
          </p:spPr>
          <p:txBody>
            <a:bodyPr/>
            <a:lstStyle/>
            <a:p>
              <a:endParaRPr lang="en-US"/>
            </a:p>
          </p:txBody>
        </p:sp>
        <p:sp>
          <p:nvSpPr>
            <p:cNvPr id="29124" name="Freeform 441"/>
            <p:cNvSpPr>
              <a:spLocks/>
            </p:cNvSpPr>
            <p:nvPr/>
          </p:nvSpPr>
          <p:spPr bwMode="auto">
            <a:xfrm>
              <a:off x="5678" y="2917"/>
              <a:ext cx="26" cy="29"/>
            </a:xfrm>
            <a:custGeom>
              <a:avLst/>
              <a:gdLst>
                <a:gd name="T0" fmla="*/ 0 w 26"/>
                <a:gd name="T1" fmla="*/ 1 h 58"/>
                <a:gd name="T2" fmla="*/ 25 w 26"/>
                <a:gd name="T3" fmla="*/ 1 h 58"/>
                <a:gd name="T4" fmla="*/ 26 w 26"/>
                <a:gd name="T5" fmla="*/ 1 h 58"/>
                <a:gd name="T6" fmla="*/ 1 w 26"/>
                <a:gd name="T7" fmla="*/ 0 h 58"/>
                <a:gd name="T8" fmla="*/ 0 w 26"/>
                <a:gd name="T9" fmla="*/ 1 h 58"/>
                <a:gd name="T10" fmla="*/ 0 60000 65536"/>
                <a:gd name="T11" fmla="*/ 0 60000 65536"/>
                <a:gd name="T12" fmla="*/ 0 60000 65536"/>
                <a:gd name="T13" fmla="*/ 0 60000 65536"/>
                <a:gd name="T14" fmla="*/ 0 60000 65536"/>
                <a:gd name="T15" fmla="*/ 0 w 26"/>
                <a:gd name="T16" fmla="*/ 0 h 58"/>
                <a:gd name="T17" fmla="*/ 26 w 26"/>
                <a:gd name="T18" fmla="*/ 58 h 58"/>
              </a:gdLst>
              <a:ahLst/>
              <a:cxnLst>
                <a:cxn ang="T10">
                  <a:pos x="T0" y="T1"/>
                </a:cxn>
                <a:cxn ang="T11">
                  <a:pos x="T2" y="T3"/>
                </a:cxn>
                <a:cxn ang="T12">
                  <a:pos x="T4" y="T5"/>
                </a:cxn>
                <a:cxn ang="T13">
                  <a:pos x="T6" y="T7"/>
                </a:cxn>
                <a:cxn ang="T14">
                  <a:pos x="T8" y="T9"/>
                </a:cxn>
              </a:cxnLst>
              <a:rect l="T15" t="T16" r="T17" b="T18"/>
              <a:pathLst>
                <a:path w="26" h="58">
                  <a:moveTo>
                    <a:pt x="0" y="56"/>
                  </a:moveTo>
                  <a:lnTo>
                    <a:pt x="25" y="58"/>
                  </a:lnTo>
                  <a:lnTo>
                    <a:pt x="26" y="2"/>
                  </a:lnTo>
                  <a:lnTo>
                    <a:pt x="1" y="0"/>
                  </a:lnTo>
                  <a:lnTo>
                    <a:pt x="0" y="56"/>
                  </a:lnTo>
                  <a:close/>
                </a:path>
              </a:pathLst>
            </a:custGeom>
            <a:solidFill>
              <a:srgbClr val="000000"/>
            </a:solidFill>
            <a:ln w="9525">
              <a:noFill/>
              <a:round/>
              <a:headEnd/>
              <a:tailEnd/>
            </a:ln>
          </p:spPr>
          <p:txBody>
            <a:bodyPr/>
            <a:lstStyle/>
            <a:p>
              <a:endParaRPr lang="en-US"/>
            </a:p>
          </p:txBody>
        </p:sp>
        <p:sp>
          <p:nvSpPr>
            <p:cNvPr id="29125" name="Freeform 442"/>
            <p:cNvSpPr>
              <a:spLocks/>
            </p:cNvSpPr>
            <p:nvPr/>
          </p:nvSpPr>
          <p:spPr bwMode="auto">
            <a:xfrm>
              <a:off x="5738" y="2917"/>
              <a:ext cx="26" cy="29"/>
            </a:xfrm>
            <a:custGeom>
              <a:avLst/>
              <a:gdLst>
                <a:gd name="T0" fmla="*/ 0 w 26"/>
                <a:gd name="T1" fmla="*/ 1 h 58"/>
                <a:gd name="T2" fmla="*/ 25 w 26"/>
                <a:gd name="T3" fmla="*/ 1 h 58"/>
                <a:gd name="T4" fmla="*/ 26 w 26"/>
                <a:gd name="T5" fmla="*/ 1 h 58"/>
                <a:gd name="T6" fmla="*/ 1 w 26"/>
                <a:gd name="T7" fmla="*/ 0 h 58"/>
                <a:gd name="T8" fmla="*/ 0 w 26"/>
                <a:gd name="T9" fmla="*/ 1 h 58"/>
                <a:gd name="T10" fmla="*/ 0 60000 65536"/>
                <a:gd name="T11" fmla="*/ 0 60000 65536"/>
                <a:gd name="T12" fmla="*/ 0 60000 65536"/>
                <a:gd name="T13" fmla="*/ 0 60000 65536"/>
                <a:gd name="T14" fmla="*/ 0 60000 65536"/>
                <a:gd name="T15" fmla="*/ 0 w 26"/>
                <a:gd name="T16" fmla="*/ 0 h 58"/>
                <a:gd name="T17" fmla="*/ 26 w 26"/>
                <a:gd name="T18" fmla="*/ 58 h 58"/>
              </a:gdLst>
              <a:ahLst/>
              <a:cxnLst>
                <a:cxn ang="T10">
                  <a:pos x="T0" y="T1"/>
                </a:cxn>
                <a:cxn ang="T11">
                  <a:pos x="T2" y="T3"/>
                </a:cxn>
                <a:cxn ang="T12">
                  <a:pos x="T4" y="T5"/>
                </a:cxn>
                <a:cxn ang="T13">
                  <a:pos x="T6" y="T7"/>
                </a:cxn>
                <a:cxn ang="T14">
                  <a:pos x="T8" y="T9"/>
                </a:cxn>
              </a:cxnLst>
              <a:rect l="T15" t="T16" r="T17" b="T18"/>
              <a:pathLst>
                <a:path w="26" h="58">
                  <a:moveTo>
                    <a:pt x="0" y="56"/>
                  </a:moveTo>
                  <a:lnTo>
                    <a:pt x="25" y="58"/>
                  </a:lnTo>
                  <a:lnTo>
                    <a:pt x="26" y="2"/>
                  </a:lnTo>
                  <a:lnTo>
                    <a:pt x="1" y="0"/>
                  </a:lnTo>
                  <a:lnTo>
                    <a:pt x="0" y="56"/>
                  </a:lnTo>
                  <a:close/>
                </a:path>
              </a:pathLst>
            </a:custGeom>
            <a:solidFill>
              <a:srgbClr val="000000"/>
            </a:solidFill>
            <a:ln w="9525">
              <a:noFill/>
              <a:round/>
              <a:headEnd/>
              <a:tailEnd/>
            </a:ln>
          </p:spPr>
          <p:txBody>
            <a:bodyPr/>
            <a:lstStyle/>
            <a:p>
              <a:endParaRPr lang="en-US"/>
            </a:p>
          </p:txBody>
        </p:sp>
        <p:sp>
          <p:nvSpPr>
            <p:cNvPr id="29126" name="Freeform 443"/>
            <p:cNvSpPr>
              <a:spLocks/>
            </p:cNvSpPr>
            <p:nvPr/>
          </p:nvSpPr>
          <p:spPr bwMode="auto">
            <a:xfrm>
              <a:off x="5798" y="2917"/>
              <a:ext cx="26" cy="29"/>
            </a:xfrm>
            <a:custGeom>
              <a:avLst/>
              <a:gdLst>
                <a:gd name="T0" fmla="*/ 0 w 26"/>
                <a:gd name="T1" fmla="*/ 1 h 58"/>
                <a:gd name="T2" fmla="*/ 25 w 26"/>
                <a:gd name="T3" fmla="*/ 1 h 58"/>
                <a:gd name="T4" fmla="*/ 26 w 26"/>
                <a:gd name="T5" fmla="*/ 1 h 58"/>
                <a:gd name="T6" fmla="*/ 1 w 26"/>
                <a:gd name="T7" fmla="*/ 0 h 58"/>
                <a:gd name="T8" fmla="*/ 0 w 26"/>
                <a:gd name="T9" fmla="*/ 1 h 58"/>
                <a:gd name="T10" fmla="*/ 0 60000 65536"/>
                <a:gd name="T11" fmla="*/ 0 60000 65536"/>
                <a:gd name="T12" fmla="*/ 0 60000 65536"/>
                <a:gd name="T13" fmla="*/ 0 60000 65536"/>
                <a:gd name="T14" fmla="*/ 0 60000 65536"/>
                <a:gd name="T15" fmla="*/ 0 w 26"/>
                <a:gd name="T16" fmla="*/ 0 h 58"/>
                <a:gd name="T17" fmla="*/ 26 w 26"/>
                <a:gd name="T18" fmla="*/ 58 h 58"/>
              </a:gdLst>
              <a:ahLst/>
              <a:cxnLst>
                <a:cxn ang="T10">
                  <a:pos x="T0" y="T1"/>
                </a:cxn>
                <a:cxn ang="T11">
                  <a:pos x="T2" y="T3"/>
                </a:cxn>
                <a:cxn ang="T12">
                  <a:pos x="T4" y="T5"/>
                </a:cxn>
                <a:cxn ang="T13">
                  <a:pos x="T6" y="T7"/>
                </a:cxn>
                <a:cxn ang="T14">
                  <a:pos x="T8" y="T9"/>
                </a:cxn>
              </a:cxnLst>
              <a:rect l="T15" t="T16" r="T17" b="T18"/>
              <a:pathLst>
                <a:path w="26" h="58">
                  <a:moveTo>
                    <a:pt x="0" y="56"/>
                  </a:moveTo>
                  <a:lnTo>
                    <a:pt x="25" y="58"/>
                  </a:lnTo>
                  <a:lnTo>
                    <a:pt x="26" y="2"/>
                  </a:lnTo>
                  <a:lnTo>
                    <a:pt x="1" y="0"/>
                  </a:lnTo>
                  <a:lnTo>
                    <a:pt x="0" y="56"/>
                  </a:lnTo>
                  <a:close/>
                </a:path>
              </a:pathLst>
            </a:custGeom>
            <a:solidFill>
              <a:srgbClr val="000000"/>
            </a:solidFill>
            <a:ln w="9525">
              <a:noFill/>
              <a:round/>
              <a:headEnd/>
              <a:tailEnd/>
            </a:ln>
          </p:spPr>
          <p:txBody>
            <a:bodyPr/>
            <a:lstStyle/>
            <a:p>
              <a:endParaRPr lang="en-US"/>
            </a:p>
          </p:txBody>
        </p:sp>
        <p:sp>
          <p:nvSpPr>
            <p:cNvPr id="29127" name="Freeform 444"/>
            <p:cNvSpPr>
              <a:spLocks/>
            </p:cNvSpPr>
            <p:nvPr/>
          </p:nvSpPr>
          <p:spPr bwMode="auto">
            <a:xfrm>
              <a:off x="5858" y="2917"/>
              <a:ext cx="26" cy="29"/>
            </a:xfrm>
            <a:custGeom>
              <a:avLst/>
              <a:gdLst>
                <a:gd name="T0" fmla="*/ 0 w 26"/>
                <a:gd name="T1" fmla="*/ 1 h 58"/>
                <a:gd name="T2" fmla="*/ 25 w 26"/>
                <a:gd name="T3" fmla="*/ 1 h 58"/>
                <a:gd name="T4" fmla="*/ 26 w 26"/>
                <a:gd name="T5" fmla="*/ 1 h 58"/>
                <a:gd name="T6" fmla="*/ 1 w 26"/>
                <a:gd name="T7" fmla="*/ 0 h 58"/>
                <a:gd name="T8" fmla="*/ 0 w 26"/>
                <a:gd name="T9" fmla="*/ 1 h 58"/>
                <a:gd name="T10" fmla="*/ 0 60000 65536"/>
                <a:gd name="T11" fmla="*/ 0 60000 65536"/>
                <a:gd name="T12" fmla="*/ 0 60000 65536"/>
                <a:gd name="T13" fmla="*/ 0 60000 65536"/>
                <a:gd name="T14" fmla="*/ 0 60000 65536"/>
                <a:gd name="T15" fmla="*/ 0 w 26"/>
                <a:gd name="T16" fmla="*/ 0 h 58"/>
                <a:gd name="T17" fmla="*/ 26 w 26"/>
                <a:gd name="T18" fmla="*/ 58 h 58"/>
              </a:gdLst>
              <a:ahLst/>
              <a:cxnLst>
                <a:cxn ang="T10">
                  <a:pos x="T0" y="T1"/>
                </a:cxn>
                <a:cxn ang="T11">
                  <a:pos x="T2" y="T3"/>
                </a:cxn>
                <a:cxn ang="T12">
                  <a:pos x="T4" y="T5"/>
                </a:cxn>
                <a:cxn ang="T13">
                  <a:pos x="T6" y="T7"/>
                </a:cxn>
                <a:cxn ang="T14">
                  <a:pos x="T8" y="T9"/>
                </a:cxn>
              </a:cxnLst>
              <a:rect l="T15" t="T16" r="T17" b="T18"/>
              <a:pathLst>
                <a:path w="26" h="58">
                  <a:moveTo>
                    <a:pt x="0" y="56"/>
                  </a:moveTo>
                  <a:lnTo>
                    <a:pt x="25" y="58"/>
                  </a:lnTo>
                  <a:lnTo>
                    <a:pt x="26" y="2"/>
                  </a:lnTo>
                  <a:lnTo>
                    <a:pt x="1" y="0"/>
                  </a:lnTo>
                  <a:lnTo>
                    <a:pt x="0" y="56"/>
                  </a:lnTo>
                  <a:close/>
                </a:path>
              </a:pathLst>
            </a:custGeom>
            <a:solidFill>
              <a:srgbClr val="000000"/>
            </a:solidFill>
            <a:ln w="9525">
              <a:noFill/>
              <a:round/>
              <a:headEnd/>
              <a:tailEnd/>
            </a:ln>
          </p:spPr>
          <p:txBody>
            <a:bodyPr/>
            <a:lstStyle/>
            <a:p>
              <a:endParaRPr lang="en-US"/>
            </a:p>
          </p:txBody>
        </p:sp>
        <p:sp>
          <p:nvSpPr>
            <p:cNvPr id="29128" name="Freeform 445"/>
            <p:cNvSpPr>
              <a:spLocks/>
            </p:cNvSpPr>
            <p:nvPr/>
          </p:nvSpPr>
          <p:spPr bwMode="auto">
            <a:xfrm>
              <a:off x="5918" y="2917"/>
              <a:ext cx="26" cy="29"/>
            </a:xfrm>
            <a:custGeom>
              <a:avLst/>
              <a:gdLst>
                <a:gd name="T0" fmla="*/ 0 w 26"/>
                <a:gd name="T1" fmla="*/ 1 h 58"/>
                <a:gd name="T2" fmla="*/ 25 w 26"/>
                <a:gd name="T3" fmla="*/ 1 h 58"/>
                <a:gd name="T4" fmla="*/ 26 w 26"/>
                <a:gd name="T5" fmla="*/ 1 h 58"/>
                <a:gd name="T6" fmla="*/ 1 w 26"/>
                <a:gd name="T7" fmla="*/ 0 h 58"/>
                <a:gd name="T8" fmla="*/ 0 w 26"/>
                <a:gd name="T9" fmla="*/ 1 h 58"/>
                <a:gd name="T10" fmla="*/ 0 60000 65536"/>
                <a:gd name="T11" fmla="*/ 0 60000 65536"/>
                <a:gd name="T12" fmla="*/ 0 60000 65536"/>
                <a:gd name="T13" fmla="*/ 0 60000 65536"/>
                <a:gd name="T14" fmla="*/ 0 60000 65536"/>
                <a:gd name="T15" fmla="*/ 0 w 26"/>
                <a:gd name="T16" fmla="*/ 0 h 58"/>
                <a:gd name="T17" fmla="*/ 26 w 26"/>
                <a:gd name="T18" fmla="*/ 58 h 58"/>
              </a:gdLst>
              <a:ahLst/>
              <a:cxnLst>
                <a:cxn ang="T10">
                  <a:pos x="T0" y="T1"/>
                </a:cxn>
                <a:cxn ang="T11">
                  <a:pos x="T2" y="T3"/>
                </a:cxn>
                <a:cxn ang="T12">
                  <a:pos x="T4" y="T5"/>
                </a:cxn>
                <a:cxn ang="T13">
                  <a:pos x="T6" y="T7"/>
                </a:cxn>
                <a:cxn ang="T14">
                  <a:pos x="T8" y="T9"/>
                </a:cxn>
              </a:cxnLst>
              <a:rect l="T15" t="T16" r="T17" b="T18"/>
              <a:pathLst>
                <a:path w="26" h="58">
                  <a:moveTo>
                    <a:pt x="0" y="56"/>
                  </a:moveTo>
                  <a:lnTo>
                    <a:pt x="25" y="58"/>
                  </a:lnTo>
                  <a:lnTo>
                    <a:pt x="26" y="2"/>
                  </a:lnTo>
                  <a:lnTo>
                    <a:pt x="1" y="0"/>
                  </a:lnTo>
                  <a:lnTo>
                    <a:pt x="0" y="56"/>
                  </a:lnTo>
                  <a:close/>
                </a:path>
              </a:pathLst>
            </a:custGeom>
            <a:solidFill>
              <a:srgbClr val="000000"/>
            </a:solidFill>
            <a:ln w="9525">
              <a:noFill/>
              <a:round/>
              <a:headEnd/>
              <a:tailEnd/>
            </a:ln>
          </p:spPr>
          <p:txBody>
            <a:bodyPr/>
            <a:lstStyle/>
            <a:p>
              <a:endParaRPr lang="en-US"/>
            </a:p>
          </p:txBody>
        </p:sp>
        <p:sp>
          <p:nvSpPr>
            <p:cNvPr id="29129" name="Freeform 446"/>
            <p:cNvSpPr>
              <a:spLocks/>
            </p:cNvSpPr>
            <p:nvPr/>
          </p:nvSpPr>
          <p:spPr bwMode="auto">
            <a:xfrm>
              <a:off x="3520" y="2945"/>
              <a:ext cx="20" cy="38"/>
            </a:xfrm>
            <a:custGeom>
              <a:avLst/>
              <a:gdLst>
                <a:gd name="T0" fmla="*/ 0 w 20"/>
                <a:gd name="T1" fmla="*/ 1 h 76"/>
                <a:gd name="T2" fmla="*/ 19 w 20"/>
                <a:gd name="T3" fmla="*/ 1 h 76"/>
                <a:gd name="T4" fmla="*/ 20 w 20"/>
                <a:gd name="T5" fmla="*/ 1 h 76"/>
                <a:gd name="T6" fmla="*/ 1 w 20"/>
                <a:gd name="T7" fmla="*/ 0 h 76"/>
                <a:gd name="T8" fmla="*/ 0 w 20"/>
                <a:gd name="T9" fmla="*/ 1 h 76"/>
                <a:gd name="T10" fmla="*/ 0 60000 65536"/>
                <a:gd name="T11" fmla="*/ 0 60000 65536"/>
                <a:gd name="T12" fmla="*/ 0 60000 65536"/>
                <a:gd name="T13" fmla="*/ 0 60000 65536"/>
                <a:gd name="T14" fmla="*/ 0 60000 65536"/>
                <a:gd name="T15" fmla="*/ 0 w 20"/>
                <a:gd name="T16" fmla="*/ 0 h 76"/>
                <a:gd name="T17" fmla="*/ 20 w 20"/>
                <a:gd name="T18" fmla="*/ 76 h 76"/>
              </a:gdLst>
              <a:ahLst/>
              <a:cxnLst>
                <a:cxn ang="T10">
                  <a:pos x="T0" y="T1"/>
                </a:cxn>
                <a:cxn ang="T11">
                  <a:pos x="T2" y="T3"/>
                </a:cxn>
                <a:cxn ang="T12">
                  <a:pos x="T4" y="T5"/>
                </a:cxn>
                <a:cxn ang="T13">
                  <a:pos x="T6" y="T7"/>
                </a:cxn>
                <a:cxn ang="T14">
                  <a:pos x="T8" y="T9"/>
                </a:cxn>
              </a:cxnLst>
              <a:rect l="T15" t="T16" r="T17" b="T18"/>
              <a:pathLst>
                <a:path w="20" h="76">
                  <a:moveTo>
                    <a:pt x="0" y="74"/>
                  </a:moveTo>
                  <a:lnTo>
                    <a:pt x="19" y="76"/>
                  </a:lnTo>
                  <a:lnTo>
                    <a:pt x="20" y="2"/>
                  </a:lnTo>
                  <a:lnTo>
                    <a:pt x="1" y="0"/>
                  </a:lnTo>
                  <a:lnTo>
                    <a:pt x="0" y="74"/>
                  </a:lnTo>
                  <a:close/>
                </a:path>
              </a:pathLst>
            </a:custGeom>
            <a:solidFill>
              <a:srgbClr val="000000"/>
            </a:solidFill>
            <a:ln w="9525">
              <a:noFill/>
              <a:round/>
              <a:headEnd/>
              <a:tailEnd/>
            </a:ln>
          </p:spPr>
          <p:txBody>
            <a:bodyPr/>
            <a:lstStyle/>
            <a:p>
              <a:endParaRPr lang="en-US"/>
            </a:p>
          </p:txBody>
        </p:sp>
        <p:sp>
          <p:nvSpPr>
            <p:cNvPr id="29130" name="Freeform 447"/>
            <p:cNvSpPr>
              <a:spLocks/>
            </p:cNvSpPr>
            <p:nvPr/>
          </p:nvSpPr>
          <p:spPr bwMode="auto">
            <a:xfrm>
              <a:off x="4118" y="2945"/>
              <a:ext cx="26" cy="38"/>
            </a:xfrm>
            <a:custGeom>
              <a:avLst/>
              <a:gdLst>
                <a:gd name="T0" fmla="*/ 0 w 26"/>
                <a:gd name="T1" fmla="*/ 1 h 76"/>
                <a:gd name="T2" fmla="*/ 25 w 26"/>
                <a:gd name="T3" fmla="*/ 1 h 76"/>
                <a:gd name="T4" fmla="*/ 26 w 26"/>
                <a:gd name="T5" fmla="*/ 1 h 76"/>
                <a:gd name="T6" fmla="*/ 1 w 26"/>
                <a:gd name="T7" fmla="*/ 0 h 76"/>
                <a:gd name="T8" fmla="*/ 0 w 26"/>
                <a:gd name="T9" fmla="*/ 1 h 76"/>
                <a:gd name="T10" fmla="*/ 0 60000 65536"/>
                <a:gd name="T11" fmla="*/ 0 60000 65536"/>
                <a:gd name="T12" fmla="*/ 0 60000 65536"/>
                <a:gd name="T13" fmla="*/ 0 60000 65536"/>
                <a:gd name="T14" fmla="*/ 0 60000 65536"/>
                <a:gd name="T15" fmla="*/ 0 w 26"/>
                <a:gd name="T16" fmla="*/ 0 h 76"/>
                <a:gd name="T17" fmla="*/ 26 w 26"/>
                <a:gd name="T18" fmla="*/ 76 h 76"/>
              </a:gdLst>
              <a:ahLst/>
              <a:cxnLst>
                <a:cxn ang="T10">
                  <a:pos x="T0" y="T1"/>
                </a:cxn>
                <a:cxn ang="T11">
                  <a:pos x="T2" y="T3"/>
                </a:cxn>
                <a:cxn ang="T12">
                  <a:pos x="T4" y="T5"/>
                </a:cxn>
                <a:cxn ang="T13">
                  <a:pos x="T6" y="T7"/>
                </a:cxn>
                <a:cxn ang="T14">
                  <a:pos x="T8" y="T9"/>
                </a:cxn>
              </a:cxnLst>
              <a:rect l="T15" t="T16" r="T17" b="T18"/>
              <a:pathLst>
                <a:path w="26" h="76">
                  <a:moveTo>
                    <a:pt x="0" y="74"/>
                  </a:moveTo>
                  <a:lnTo>
                    <a:pt x="25" y="76"/>
                  </a:lnTo>
                  <a:lnTo>
                    <a:pt x="26" y="2"/>
                  </a:lnTo>
                  <a:lnTo>
                    <a:pt x="1" y="0"/>
                  </a:lnTo>
                  <a:lnTo>
                    <a:pt x="0" y="74"/>
                  </a:lnTo>
                  <a:close/>
                </a:path>
              </a:pathLst>
            </a:custGeom>
            <a:solidFill>
              <a:srgbClr val="000000"/>
            </a:solidFill>
            <a:ln w="9525">
              <a:noFill/>
              <a:round/>
              <a:headEnd/>
              <a:tailEnd/>
            </a:ln>
          </p:spPr>
          <p:txBody>
            <a:bodyPr/>
            <a:lstStyle/>
            <a:p>
              <a:endParaRPr lang="en-US"/>
            </a:p>
          </p:txBody>
        </p:sp>
        <p:sp>
          <p:nvSpPr>
            <p:cNvPr id="29131" name="Freeform 448"/>
            <p:cNvSpPr>
              <a:spLocks/>
            </p:cNvSpPr>
            <p:nvPr/>
          </p:nvSpPr>
          <p:spPr bwMode="auto">
            <a:xfrm>
              <a:off x="4717" y="2945"/>
              <a:ext cx="27" cy="38"/>
            </a:xfrm>
            <a:custGeom>
              <a:avLst/>
              <a:gdLst>
                <a:gd name="T0" fmla="*/ 0 w 27"/>
                <a:gd name="T1" fmla="*/ 1 h 76"/>
                <a:gd name="T2" fmla="*/ 26 w 27"/>
                <a:gd name="T3" fmla="*/ 1 h 76"/>
                <a:gd name="T4" fmla="*/ 27 w 27"/>
                <a:gd name="T5" fmla="*/ 1 h 76"/>
                <a:gd name="T6" fmla="*/ 1 w 27"/>
                <a:gd name="T7" fmla="*/ 0 h 76"/>
                <a:gd name="T8" fmla="*/ 0 w 27"/>
                <a:gd name="T9" fmla="*/ 1 h 76"/>
                <a:gd name="T10" fmla="*/ 0 60000 65536"/>
                <a:gd name="T11" fmla="*/ 0 60000 65536"/>
                <a:gd name="T12" fmla="*/ 0 60000 65536"/>
                <a:gd name="T13" fmla="*/ 0 60000 65536"/>
                <a:gd name="T14" fmla="*/ 0 60000 65536"/>
                <a:gd name="T15" fmla="*/ 0 w 27"/>
                <a:gd name="T16" fmla="*/ 0 h 76"/>
                <a:gd name="T17" fmla="*/ 27 w 27"/>
                <a:gd name="T18" fmla="*/ 76 h 76"/>
              </a:gdLst>
              <a:ahLst/>
              <a:cxnLst>
                <a:cxn ang="T10">
                  <a:pos x="T0" y="T1"/>
                </a:cxn>
                <a:cxn ang="T11">
                  <a:pos x="T2" y="T3"/>
                </a:cxn>
                <a:cxn ang="T12">
                  <a:pos x="T4" y="T5"/>
                </a:cxn>
                <a:cxn ang="T13">
                  <a:pos x="T6" y="T7"/>
                </a:cxn>
                <a:cxn ang="T14">
                  <a:pos x="T8" y="T9"/>
                </a:cxn>
              </a:cxnLst>
              <a:rect l="T15" t="T16" r="T17" b="T18"/>
              <a:pathLst>
                <a:path w="27" h="76">
                  <a:moveTo>
                    <a:pt x="0" y="74"/>
                  </a:moveTo>
                  <a:lnTo>
                    <a:pt x="26" y="76"/>
                  </a:lnTo>
                  <a:lnTo>
                    <a:pt x="27" y="2"/>
                  </a:lnTo>
                  <a:lnTo>
                    <a:pt x="1" y="0"/>
                  </a:lnTo>
                  <a:lnTo>
                    <a:pt x="0" y="74"/>
                  </a:lnTo>
                  <a:close/>
                </a:path>
              </a:pathLst>
            </a:custGeom>
            <a:solidFill>
              <a:srgbClr val="000000"/>
            </a:solidFill>
            <a:ln w="9525">
              <a:noFill/>
              <a:round/>
              <a:headEnd/>
              <a:tailEnd/>
            </a:ln>
          </p:spPr>
          <p:txBody>
            <a:bodyPr/>
            <a:lstStyle/>
            <a:p>
              <a:endParaRPr lang="en-US"/>
            </a:p>
          </p:txBody>
        </p:sp>
        <p:sp>
          <p:nvSpPr>
            <p:cNvPr id="29132" name="Freeform 449"/>
            <p:cNvSpPr>
              <a:spLocks/>
            </p:cNvSpPr>
            <p:nvPr/>
          </p:nvSpPr>
          <p:spPr bwMode="auto">
            <a:xfrm>
              <a:off x="5318" y="2945"/>
              <a:ext cx="26" cy="38"/>
            </a:xfrm>
            <a:custGeom>
              <a:avLst/>
              <a:gdLst>
                <a:gd name="T0" fmla="*/ 0 w 26"/>
                <a:gd name="T1" fmla="*/ 1 h 76"/>
                <a:gd name="T2" fmla="*/ 25 w 26"/>
                <a:gd name="T3" fmla="*/ 1 h 76"/>
                <a:gd name="T4" fmla="*/ 26 w 26"/>
                <a:gd name="T5" fmla="*/ 1 h 76"/>
                <a:gd name="T6" fmla="*/ 1 w 26"/>
                <a:gd name="T7" fmla="*/ 0 h 76"/>
                <a:gd name="T8" fmla="*/ 0 w 26"/>
                <a:gd name="T9" fmla="*/ 1 h 76"/>
                <a:gd name="T10" fmla="*/ 0 60000 65536"/>
                <a:gd name="T11" fmla="*/ 0 60000 65536"/>
                <a:gd name="T12" fmla="*/ 0 60000 65536"/>
                <a:gd name="T13" fmla="*/ 0 60000 65536"/>
                <a:gd name="T14" fmla="*/ 0 60000 65536"/>
                <a:gd name="T15" fmla="*/ 0 w 26"/>
                <a:gd name="T16" fmla="*/ 0 h 76"/>
                <a:gd name="T17" fmla="*/ 26 w 26"/>
                <a:gd name="T18" fmla="*/ 76 h 76"/>
              </a:gdLst>
              <a:ahLst/>
              <a:cxnLst>
                <a:cxn ang="T10">
                  <a:pos x="T0" y="T1"/>
                </a:cxn>
                <a:cxn ang="T11">
                  <a:pos x="T2" y="T3"/>
                </a:cxn>
                <a:cxn ang="T12">
                  <a:pos x="T4" y="T5"/>
                </a:cxn>
                <a:cxn ang="T13">
                  <a:pos x="T6" y="T7"/>
                </a:cxn>
                <a:cxn ang="T14">
                  <a:pos x="T8" y="T9"/>
                </a:cxn>
              </a:cxnLst>
              <a:rect l="T15" t="T16" r="T17" b="T18"/>
              <a:pathLst>
                <a:path w="26" h="76">
                  <a:moveTo>
                    <a:pt x="0" y="74"/>
                  </a:moveTo>
                  <a:lnTo>
                    <a:pt x="25" y="76"/>
                  </a:lnTo>
                  <a:lnTo>
                    <a:pt x="26" y="2"/>
                  </a:lnTo>
                  <a:lnTo>
                    <a:pt x="1" y="0"/>
                  </a:lnTo>
                  <a:lnTo>
                    <a:pt x="0" y="74"/>
                  </a:lnTo>
                  <a:close/>
                </a:path>
              </a:pathLst>
            </a:custGeom>
            <a:solidFill>
              <a:srgbClr val="000000"/>
            </a:solidFill>
            <a:ln w="9525">
              <a:noFill/>
              <a:round/>
              <a:headEnd/>
              <a:tailEnd/>
            </a:ln>
          </p:spPr>
          <p:txBody>
            <a:bodyPr/>
            <a:lstStyle/>
            <a:p>
              <a:endParaRPr lang="en-US"/>
            </a:p>
          </p:txBody>
        </p:sp>
        <p:sp>
          <p:nvSpPr>
            <p:cNvPr id="29133" name="Freeform 450"/>
            <p:cNvSpPr>
              <a:spLocks/>
            </p:cNvSpPr>
            <p:nvPr/>
          </p:nvSpPr>
          <p:spPr bwMode="auto">
            <a:xfrm>
              <a:off x="5918" y="2945"/>
              <a:ext cx="26" cy="38"/>
            </a:xfrm>
            <a:custGeom>
              <a:avLst/>
              <a:gdLst>
                <a:gd name="T0" fmla="*/ 0 w 26"/>
                <a:gd name="T1" fmla="*/ 1 h 76"/>
                <a:gd name="T2" fmla="*/ 25 w 26"/>
                <a:gd name="T3" fmla="*/ 1 h 76"/>
                <a:gd name="T4" fmla="*/ 26 w 26"/>
                <a:gd name="T5" fmla="*/ 1 h 76"/>
                <a:gd name="T6" fmla="*/ 1 w 26"/>
                <a:gd name="T7" fmla="*/ 0 h 76"/>
                <a:gd name="T8" fmla="*/ 0 w 26"/>
                <a:gd name="T9" fmla="*/ 1 h 76"/>
                <a:gd name="T10" fmla="*/ 0 60000 65536"/>
                <a:gd name="T11" fmla="*/ 0 60000 65536"/>
                <a:gd name="T12" fmla="*/ 0 60000 65536"/>
                <a:gd name="T13" fmla="*/ 0 60000 65536"/>
                <a:gd name="T14" fmla="*/ 0 60000 65536"/>
                <a:gd name="T15" fmla="*/ 0 w 26"/>
                <a:gd name="T16" fmla="*/ 0 h 76"/>
                <a:gd name="T17" fmla="*/ 26 w 26"/>
                <a:gd name="T18" fmla="*/ 76 h 76"/>
              </a:gdLst>
              <a:ahLst/>
              <a:cxnLst>
                <a:cxn ang="T10">
                  <a:pos x="T0" y="T1"/>
                </a:cxn>
                <a:cxn ang="T11">
                  <a:pos x="T2" y="T3"/>
                </a:cxn>
                <a:cxn ang="T12">
                  <a:pos x="T4" y="T5"/>
                </a:cxn>
                <a:cxn ang="T13">
                  <a:pos x="T6" y="T7"/>
                </a:cxn>
                <a:cxn ang="T14">
                  <a:pos x="T8" y="T9"/>
                </a:cxn>
              </a:cxnLst>
              <a:rect l="T15" t="T16" r="T17" b="T18"/>
              <a:pathLst>
                <a:path w="26" h="76">
                  <a:moveTo>
                    <a:pt x="0" y="74"/>
                  </a:moveTo>
                  <a:lnTo>
                    <a:pt x="25" y="76"/>
                  </a:lnTo>
                  <a:lnTo>
                    <a:pt x="26" y="2"/>
                  </a:lnTo>
                  <a:lnTo>
                    <a:pt x="1" y="0"/>
                  </a:lnTo>
                  <a:lnTo>
                    <a:pt x="0" y="74"/>
                  </a:lnTo>
                  <a:close/>
                </a:path>
              </a:pathLst>
            </a:custGeom>
            <a:solidFill>
              <a:srgbClr val="000000"/>
            </a:solidFill>
            <a:ln w="9525">
              <a:noFill/>
              <a:round/>
              <a:headEnd/>
              <a:tailEnd/>
            </a:ln>
          </p:spPr>
          <p:txBody>
            <a:bodyPr/>
            <a:lstStyle/>
            <a:p>
              <a:endParaRPr lang="en-US"/>
            </a:p>
          </p:txBody>
        </p:sp>
        <p:sp>
          <p:nvSpPr>
            <p:cNvPr id="29134" name="Freeform 451"/>
            <p:cNvSpPr>
              <a:spLocks/>
            </p:cNvSpPr>
            <p:nvPr/>
          </p:nvSpPr>
          <p:spPr bwMode="auto">
            <a:xfrm>
              <a:off x="3738" y="2417"/>
              <a:ext cx="95" cy="41"/>
            </a:xfrm>
            <a:custGeom>
              <a:avLst/>
              <a:gdLst>
                <a:gd name="T0" fmla="*/ 95 w 95"/>
                <a:gd name="T1" fmla="*/ 1 h 82"/>
                <a:gd name="T2" fmla="*/ 89 w 95"/>
                <a:gd name="T3" fmla="*/ 0 h 82"/>
                <a:gd name="T4" fmla="*/ 40 w 95"/>
                <a:gd name="T5" fmla="*/ 1 h 82"/>
                <a:gd name="T6" fmla="*/ 0 w 95"/>
                <a:gd name="T7" fmla="*/ 1 h 82"/>
                <a:gd name="T8" fmla="*/ 5 w 95"/>
                <a:gd name="T9" fmla="*/ 1 h 82"/>
                <a:gd name="T10" fmla="*/ 45 w 95"/>
                <a:gd name="T11" fmla="*/ 1 h 82"/>
                <a:gd name="T12" fmla="*/ 95 w 95"/>
                <a:gd name="T13" fmla="*/ 1 h 82"/>
                <a:gd name="T14" fmla="*/ 0 60000 65536"/>
                <a:gd name="T15" fmla="*/ 0 60000 65536"/>
                <a:gd name="T16" fmla="*/ 0 60000 65536"/>
                <a:gd name="T17" fmla="*/ 0 60000 65536"/>
                <a:gd name="T18" fmla="*/ 0 60000 65536"/>
                <a:gd name="T19" fmla="*/ 0 60000 65536"/>
                <a:gd name="T20" fmla="*/ 0 60000 65536"/>
                <a:gd name="T21" fmla="*/ 0 w 95"/>
                <a:gd name="T22" fmla="*/ 0 h 82"/>
                <a:gd name="T23" fmla="*/ 95 w 95"/>
                <a:gd name="T24" fmla="*/ 82 h 8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5" h="82">
                  <a:moveTo>
                    <a:pt x="95" y="45"/>
                  </a:moveTo>
                  <a:lnTo>
                    <a:pt x="89" y="0"/>
                  </a:lnTo>
                  <a:lnTo>
                    <a:pt x="40" y="19"/>
                  </a:lnTo>
                  <a:lnTo>
                    <a:pt x="0" y="37"/>
                  </a:lnTo>
                  <a:lnTo>
                    <a:pt x="5" y="82"/>
                  </a:lnTo>
                  <a:lnTo>
                    <a:pt x="45" y="64"/>
                  </a:lnTo>
                  <a:lnTo>
                    <a:pt x="95" y="45"/>
                  </a:lnTo>
                  <a:close/>
                </a:path>
              </a:pathLst>
            </a:custGeom>
            <a:solidFill>
              <a:srgbClr val="000000"/>
            </a:solidFill>
            <a:ln w="9525">
              <a:noFill/>
              <a:round/>
              <a:headEnd/>
              <a:tailEnd/>
            </a:ln>
          </p:spPr>
          <p:txBody>
            <a:bodyPr/>
            <a:lstStyle/>
            <a:p>
              <a:endParaRPr lang="en-US"/>
            </a:p>
          </p:txBody>
        </p:sp>
        <p:sp>
          <p:nvSpPr>
            <p:cNvPr id="29135" name="Freeform 452"/>
            <p:cNvSpPr>
              <a:spLocks/>
            </p:cNvSpPr>
            <p:nvPr/>
          </p:nvSpPr>
          <p:spPr bwMode="auto">
            <a:xfrm>
              <a:off x="4850" y="2795"/>
              <a:ext cx="781" cy="68"/>
            </a:xfrm>
            <a:custGeom>
              <a:avLst/>
              <a:gdLst>
                <a:gd name="T0" fmla="*/ 781 w 781"/>
                <a:gd name="T1" fmla="*/ 0 h 138"/>
                <a:gd name="T2" fmla="*/ 781 w 781"/>
                <a:gd name="T3" fmla="*/ 0 h 138"/>
                <a:gd name="T4" fmla="*/ 641 w 781"/>
                <a:gd name="T5" fmla="*/ 0 h 138"/>
                <a:gd name="T6" fmla="*/ 641 w 781"/>
                <a:gd name="T7" fmla="*/ 0 h 138"/>
                <a:gd name="T8" fmla="*/ 642 w 781"/>
                <a:gd name="T9" fmla="*/ 0 h 138"/>
                <a:gd name="T10" fmla="*/ 511 w 781"/>
                <a:gd name="T11" fmla="*/ 0 h 138"/>
                <a:gd name="T12" fmla="*/ 391 w 781"/>
                <a:gd name="T13" fmla="*/ 0 h 138"/>
                <a:gd name="T14" fmla="*/ 390 w 781"/>
                <a:gd name="T15" fmla="*/ 0 h 138"/>
                <a:gd name="T16" fmla="*/ 281 w 781"/>
                <a:gd name="T17" fmla="*/ 0 h 138"/>
                <a:gd name="T18" fmla="*/ 281 w 781"/>
                <a:gd name="T19" fmla="*/ 0 h 138"/>
                <a:gd name="T20" fmla="*/ 282 w 781"/>
                <a:gd name="T21" fmla="*/ 0 h 138"/>
                <a:gd name="T22" fmla="*/ 191 w 781"/>
                <a:gd name="T23" fmla="*/ 0 h 138"/>
                <a:gd name="T24" fmla="*/ 190 w 781"/>
                <a:gd name="T25" fmla="*/ 0 h 138"/>
                <a:gd name="T26" fmla="*/ 192 w 781"/>
                <a:gd name="T27" fmla="*/ 0 h 138"/>
                <a:gd name="T28" fmla="*/ 113 w 781"/>
                <a:gd name="T29" fmla="*/ 0 h 138"/>
                <a:gd name="T30" fmla="*/ 110 w 781"/>
                <a:gd name="T31" fmla="*/ 0 h 138"/>
                <a:gd name="T32" fmla="*/ 113 w 781"/>
                <a:gd name="T33" fmla="*/ 0 h 138"/>
                <a:gd name="T34" fmla="*/ 53 w 781"/>
                <a:gd name="T35" fmla="*/ 0 h 138"/>
                <a:gd name="T36" fmla="*/ 50 w 781"/>
                <a:gd name="T37" fmla="*/ 0 h 138"/>
                <a:gd name="T38" fmla="*/ 0 w 781"/>
                <a:gd name="T39" fmla="*/ 0 h 138"/>
                <a:gd name="T40" fmla="*/ 0 w 781"/>
                <a:gd name="T41" fmla="*/ 0 h 138"/>
                <a:gd name="T42" fmla="*/ 50 w 781"/>
                <a:gd name="T43" fmla="*/ 0 h 138"/>
                <a:gd name="T44" fmla="*/ 50 w 781"/>
                <a:gd name="T45" fmla="*/ 0 h 138"/>
                <a:gd name="T46" fmla="*/ 48 w 781"/>
                <a:gd name="T47" fmla="*/ 0 h 138"/>
                <a:gd name="T48" fmla="*/ 108 w 781"/>
                <a:gd name="T49" fmla="*/ 0 h 138"/>
                <a:gd name="T50" fmla="*/ 109 w 781"/>
                <a:gd name="T51" fmla="*/ 0 h 138"/>
                <a:gd name="T52" fmla="*/ 189 w 781"/>
                <a:gd name="T53" fmla="*/ 0 h 138"/>
                <a:gd name="T54" fmla="*/ 189 w 781"/>
                <a:gd name="T55" fmla="*/ 0 h 138"/>
                <a:gd name="T56" fmla="*/ 280 w 781"/>
                <a:gd name="T57" fmla="*/ 0 h 138"/>
                <a:gd name="T58" fmla="*/ 281 w 781"/>
                <a:gd name="T59" fmla="*/ 0 h 138"/>
                <a:gd name="T60" fmla="*/ 390 w 781"/>
                <a:gd name="T61" fmla="*/ 0 h 138"/>
                <a:gd name="T62" fmla="*/ 390 w 781"/>
                <a:gd name="T63" fmla="*/ 0 h 138"/>
                <a:gd name="T64" fmla="*/ 389 w 781"/>
                <a:gd name="T65" fmla="*/ 0 h 138"/>
                <a:gd name="T66" fmla="*/ 509 w 781"/>
                <a:gd name="T67" fmla="*/ 0 h 138"/>
                <a:gd name="T68" fmla="*/ 640 w 781"/>
                <a:gd name="T69" fmla="*/ 0 h 138"/>
                <a:gd name="T70" fmla="*/ 641 w 781"/>
                <a:gd name="T71" fmla="*/ 0 h 138"/>
                <a:gd name="T72" fmla="*/ 781 w 781"/>
                <a:gd name="T73" fmla="*/ 0 h 13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81"/>
                <a:gd name="T112" fmla="*/ 0 h 138"/>
                <a:gd name="T113" fmla="*/ 781 w 781"/>
                <a:gd name="T114" fmla="*/ 138 h 13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81" h="138">
                  <a:moveTo>
                    <a:pt x="781" y="138"/>
                  </a:moveTo>
                  <a:lnTo>
                    <a:pt x="781" y="91"/>
                  </a:lnTo>
                  <a:lnTo>
                    <a:pt x="641" y="91"/>
                  </a:lnTo>
                  <a:lnTo>
                    <a:pt x="641" y="115"/>
                  </a:lnTo>
                  <a:lnTo>
                    <a:pt x="642" y="91"/>
                  </a:lnTo>
                  <a:lnTo>
                    <a:pt x="511" y="74"/>
                  </a:lnTo>
                  <a:lnTo>
                    <a:pt x="391" y="54"/>
                  </a:lnTo>
                  <a:lnTo>
                    <a:pt x="390" y="54"/>
                  </a:lnTo>
                  <a:lnTo>
                    <a:pt x="281" y="54"/>
                  </a:lnTo>
                  <a:lnTo>
                    <a:pt x="281" y="78"/>
                  </a:lnTo>
                  <a:lnTo>
                    <a:pt x="282" y="54"/>
                  </a:lnTo>
                  <a:lnTo>
                    <a:pt x="191" y="37"/>
                  </a:lnTo>
                  <a:lnTo>
                    <a:pt x="190" y="60"/>
                  </a:lnTo>
                  <a:lnTo>
                    <a:pt x="192" y="39"/>
                  </a:lnTo>
                  <a:lnTo>
                    <a:pt x="113" y="20"/>
                  </a:lnTo>
                  <a:lnTo>
                    <a:pt x="110" y="41"/>
                  </a:lnTo>
                  <a:lnTo>
                    <a:pt x="113" y="20"/>
                  </a:lnTo>
                  <a:lnTo>
                    <a:pt x="53" y="2"/>
                  </a:lnTo>
                  <a:lnTo>
                    <a:pt x="50" y="0"/>
                  </a:lnTo>
                  <a:lnTo>
                    <a:pt x="0" y="0"/>
                  </a:lnTo>
                  <a:lnTo>
                    <a:pt x="0" y="47"/>
                  </a:lnTo>
                  <a:lnTo>
                    <a:pt x="50" y="47"/>
                  </a:lnTo>
                  <a:lnTo>
                    <a:pt x="50" y="23"/>
                  </a:lnTo>
                  <a:lnTo>
                    <a:pt x="48" y="47"/>
                  </a:lnTo>
                  <a:lnTo>
                    <a:pt x="108" y="64"/>
                  </a:lnTo>
                  <a:lnTo>
                    <a:pt x="109" y="64"/>
                  </a:lnTo>
                  <a:lnTo>
                    <a:pt x="189" y="84"/>
                  </a:lnTo>
                  <a:lnTo>
                    <a:pt x="280" y="101"/>
                  </a:lnTo>
                  <a:lnTo>
                    <a:pt x="281" y="101"/>
                  </a:lnTo>
                  <a:lnTo>
                    <a:pt x="390" y="101"/>
                  </a:lnTo>
                  <a:lnTo>
                    <a:pt x="390" y="78"/>
                  </a:lnTo>
                  <a:lnTo>
                    <a:pt x="389" y="101"/>
                  </a:lnTo>
                  <a:lnTo>
                    <a:pt x="509" y="120"/>
                  </a:lnTo>
                  <a:lnTo>
                    <a:pt x="640" y="138"/>
                  </a:lnTo>
                  <a:lnTo>
                    <a:pt x="641" y="138"/>
                  </a:lnTo>
                  <a:lnTo>
                    <a:pt x="781" y="138"/>
                  </a:lnTo>
                  <a:close/>
                </a:path>
              </a:pathLst>
            </a:custGeom>
            <a:solidFill>
              <a:srgbClr val="000000"/>
            </a:solidFill>
            <a:ln w="9525">
              <a:noFill/>
              <a:round/>
              <a:headEnd/>
              <a:tailEnd/>
            </a:ln>
          </p:spPr>
          <p:txBody>
            <a:bodyPr/>
            <a:lstStyle/>
            <a:p>
              <a:endParaRPr lang="en-US"/>
            </a:p>
          </p:txBody>
        </p:sp>
        <p:sp>
          <p:nvSpPr>
            <p:cNvPr id="29136" name="Freeform 453"/>
            <p:cNvSpPr>
              <a:spLocks/>
            </p:cNvSpPr>
            <p:nvPr/>
          </p:nvSpPr>
          <p:spPr bwMode="auto">
            <a:xfrm>
              <a:off x="4428" y="2740"/>
              <a:ext cx="424" cy="78"/>
            </a:xfrm>
            <a:custGeom>
              <a:avLst/>
              <a:gdLst>
                <a:gd name="T0" fmla="*/ 420 w 424"/>
                <a:gd name="T1" fmla="*/ 1 h 156"/>
                <a:gd name="T2" fmla="*/ 424 w 424"/>
                <a:gd name="T3" fmla="*/ 1 h 156"/>
                <a:gd name="T4" fmla="*/ 355 w 424"/>
                <a:gd name="T5" fmla="*/ 1 h 156"/>
                <a:gd name="T6" fmla="*/ 353 w 424"/>
                <a:gd name="T7" fmla="*/ 1 h 156"/>
                <a:gd name="T8" fmla="*/ 293 w 424"/>
                <a:gd name="T9" fmla="*/ 1 h 156"/>
                <a:gd name="T10" fmla="*/ 293 w 424"/>
                <a:gd name="T11" fmla="*/ 1 h 156"/>
                <a:gd name="T12" fmla="*/ 295 w 424"/>
                <a:gd name="T13" fmla="*/ 1 h 156"/>
                <a:gd name="T14" fmla="*/ 184 w 424"/>
                <a:gd name="T15" fmla="*/ 1 h 156"/>
                <a:gd name="T16" fmla="*/ 183 w 424"/>
                <a:gd name="T17" fmla="*/ 1 h 156"/>
                <a:gd name="T18" fmla="*/ 94 w 424"/>
                <a:gd name="T19" fmla="*/ 1 h 156"/>
                <a:gd name="T20" fmla="*/ 93 w 424"/>
                <a:gd name="T21" fmla="*/ 1 h 156"/>
                <a:gd name="T22" fmla="*/ 96 w 424"/>
                <a:gd name="T23" fmla="*/ 1 h 156"/>
                <a:gd name="T24" fmla="*/ 5 w 424"/>
                <a:gd name="T25" fmla="*/ 0 h 156"/>
                <a:gd name="T26" fmla="*/ 0 w 424"/>
                <a:gd name="T27" fmla="*/ 1 h 156"/>
                <a:gd name="T28" fmla="*/ 91 w 424"/>
                <a:gd name="T29" fmla="*/ 1 h 156"/>
                <a:gd name="T30" fmla="*/ 92 w 424"/>
                <a:gd name="T31" fmla="*/ 1 h 156"/>
                <a:gd name="T32" fmla="*/ 181 w 424"/>
                <a:gd name="T33" fmla="*/ 1 h 156"/>
                <a:gd name="T34" fmla="*/ 182 w 424"/>
                <a:gd name="T35" fmla="*/ 1 h 156"/>
                <a:gd name="T36" fmla="*/ 180 w 424"/>
                <a:gd name="T37" fmla="*/ 1 h 156"/>
                <a:gd name="T38" fmla="*/ 290 w 424"/>
                <a:gd name="T39" fmla="*/ 1 h 156"/>
                <a:gd name="T40" fmla="*/ 293 w 424"/>
                <a:gd name="T41" fmla="*/ 1 h 156"/>
                <a:gd name="T42" fmla="*/ 353 w 424"/>
                <a:gd name="T43" fmla="*/ 1 h 156"/>
                <a:gd name="T44" fmla="*/ 353 w 424"/>
                <a:gd name="T45" fmla="*/ 1 h 156"/>
                <a:gd name="T46" fmla="*/ 350 w 424"/>
                <a:gd name="T47" fmla="*/ 1 h 156"/>
                <a:gd name="T48" fmla="*/ 420 w 424"/>
                <a:gd name="T49" fmla="*/ 1 h 1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24"/>
                <a:gd name="T76" fmla="*/ 0 h 156"/>
                <a:gd name="T77" fmla="*/ 424 w 424"/>
                <a:gd name="T78" fmla="*/ 156 h 15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24" h="156">
                  <a:moveTo>
                    <a:pt x="420" y="156"/>
                  </a:moveTo>
                  <a:lnTo>
                    <a:pt x="424" y="111"/>
                  </a:lnTo>
                  <a:lnTo>
                    <a:pt x="355" y="92"/>
                  </a:lnTo>
                  <a:lnTo>
                    <a:pt x="353" y="90"/>
                  </a:lnTo>
                  <a:lnTo>
                    <a:pt x="293" y="90"/>
                  </a:lnTo>
                  <a:lnTo>
                    <a:pt x="293" y="113"/>
                  </a:lnTo>
                  <a:lnTo>
                    <a:pt x="295" y="92"/>
                  </a:lnTo>
                  <a:lnTo>
                    <a:pt x="184" y="55"/>
                  </a:lnTo>
                  <a:lnTo>
                    <a:pt x="183" y="53"/>
                  </a:lnTo>
                  <a:lnTo>
                    <a:pt x="94" y="35"/>
                  </a:lnTo>
                  <a:lnTo>
                    <a:pt x="93" y="59"/>
                  </a:lnTo>
                  <a:lnTo>
                    <a:pt x="96" y="37"/>
                  </a:lnTo>
                  <a:lnTo>
                    <a:pt x="5" y="0"/>
                  </a:lnTo>
                  <a:lnTo>
                    <a:pt x="0" y="45"/>
                  </a:lnTo>
                  <a:lnTo>
                    <a:pt x="91" y="82"/>
                  </a:lnTo>
                  <a:lnTo>
                    <a:pt x="92" y="82"/>
                  </a:lnTo>
                  <a:lnTo>
                    <a:pt x="181" y="99"/>
                  </a:lnTo>
                  <a:lnTo>
                    <a:pt x="182" y="76"/>
                  </a:lnTo>
                  <a:lnTo>
                    <a:pt x="180" y="99"/>
                  </a:lnTo>
                  <a:lnTo>
                    <a:pt x="290" y="136"/>
                  </a:lnTo>
                  <a:lnTo>
                    <a:pt x="293" y="136"/>
                  </a:lnTo>
                  <a:lnTo>
                    <a:pt x="353" y="136"/>
                  </a:lnTo>
                  <a:lnTo>
                    <a:pt x="353" y="113"/>
                  </a:lnTo>
                  <a:lnTo>
                    <a:pt x="350" y="136"/>
                  </a:lnTo>
                  <a:lnTo>
                    <a:pt x="420" y="156"/>
                  </a:lnTo>
                  <a:close/>
                </a:path>
              </a:pathLst>
            </a:custGeom>
            <a:solidFill>
              <a:srgbClr val="000000"/>
            </a:solidFill>
            <a:ln w="9525">
              <a:noFill/>
              <a:round/>
              <a:headEnd/>
              <a:tailEnd/>
            </a:ln>
          </p:spPr>
          <p:txBody>
            <a:bodyPr/>
            <a:lstStyle/>
            <a:p>
              <a:endParaRPr lang="en-US"/>
            </a:p>
          </p:txBody>
        </p:sp>
        <p:sp>
          <p:nvSpPr>
            <p:cNvPr id="29137" name="Freeform 454"/>
            <p:cNvSpPr>
              <a:spLocks/>
            </p:cNvSpPr>
            <p:nvPr/>
          </p:nvSpPr>
          <p:spPr bwMode="auto">
            <a:xfrm>
              <a:off x="4127" y="2666"/>
              <a:ext cx="306" cy="97"/>
            </a:xfrm>
            <a:custGeom>
              <a:avLst/>
              <a:gdLst>
                <a:gd name="T0" fmla="*/ 300 w 306"/>
                <a:gd name="T1" fmla="*/ 1 h 192"/>
                <a:gd name="T2" fmla="*/ 306 w 306"/>
                <a:gd name="T3" fmla="*/ 1 h 192"/>
                <a:gd name="T4" fmla="*/ 136 w 306"/>
                <a:gd name="T5" fmla="*/ 1 h 192"/>
                <a:gd name="T6" fmla="*/ 133 w 306"/>
                <a:gd name="T7" fmla="*/ 1 h 192"/>
                <a:gd name="T8" fmla="*/ 137 w 306"/>
                <a:gd name="T9" fmla="*/ 1 h 192"/>
                <a:gd name="T10" fmla="*/ 8 w 306"/>
                <a:gd name="T11" fmla="*/ 0 h 192"/>
                <a:gd name="T12" fmla="*/ 0 w 306"/>
                <a:gd name="T13" fmla="*/ 1 h 192"/>
                <a:gd name="T14" fmla="*/ 130 w 306"/>
                <a:gd name="T15" fmla="*/ 1 h 192"/>
                <a:gd name="T16" fmla="*/ 130 w 306"/>
                <a:gd name="T17" fmla="*/ 1 h 192"/>
                <a:gd name="T18" fmla="*/ 300 w 306"/>
                <a:gd name="T19" fmla="*/ 1 h 1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6"/>
                <a:gd name="T31" fmla="*/ 0 h 192"/>
                <a:gd name="T32" fmla="*/ 306 w 306"/>
                <a:gd name="T33" fmla="*/ 192 h 19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6" h="192">
                  <a:moveTo>
                    <a:pt x="300" y="192"/>
                  </a:moveTo>
                  <a:lnTo>
                    <a:pt x="306" y="147"/>
                  </a:lnTo>
                  <a:lnTo>
                    <a:pt x="136" y="74"/>
                  </a:lnTo>
                  <a:lnTo>
                    <a:pt x="133" y="95"/>
                  </a:lnTo>
                  <a:lnTo>
                    <a:pt x="137" y="74"/>
                  </a:lnTo>
                  <a:lnTo>
                    <a:pt x="8" y="0"/>
                  </a:lnTo>
                  <a:lnTo>
                    <a:pt x="0" y="45"/>
                  </a:lnTo>
                  <a:lnTo>
                    <a:pt x="130" y="118"/>
                  </a:lnTo>
                  <a:lnTo>
                    <a:pt x="300" y="192"/>
                  </a:lnTo>
                  <a:close/>
                </a:path>
              </a:pathLst>
            </a:custGeom>
            <a:solidFill>
              <a:srgbClr val="000000"/>
            </a:solidFill>
            <a:ln w="9525">
              <a:noFill/>
              <a:round/>
              <a:headEnd/>
              <a:tailEnd/>
            </a:ln>
          </p:spPr>
          <p:txBody>
            <a:bodyPr/>
            <a:lstStyle/>
            <a:p>
              <a:endParaRPr lang="en-US"/>
            </a:p>
          </p:txBody>
        </p:sp>
        <p:sp>
          <p:nvSpPr>
            <p:cNvPr id="29138" name="Freeform 455"/>
            <p:cNvSpPr>
              <a:spLocks/>
            </p:cNvSpPr>
            <p:nvPr/>
          </p:nvSpPr>
          <p:spPr bwMode="auto">
            <a:xfrm>
              <a:off x="3945" y="2594"/>
              <a:ext cx="191" cy="94"/>
            </a:xfrm>
            <a:custGeom>
              <a:avLst/>
              <a:gdLst>
                <a:gd name="T0" fmla="*/ 181 w 191"/>
                <a:gd name="T1" fmla="*/ 0 h 189"/>
                <a:gd name="T2" fmla="*/ 191 w 191"/>
                <a:gd name="T3" fmla="*/ 0 h 189"/>
                <a:gd name="T4" fmla="*/ 140 w 191"/>
                <a:gd name="T5" fmla="*/ 0 h 189"/>
                <a:gd name="T6" fmla="*/ 91 w 191"/>
                <a:gd name="T7" fmla="*/ 0 h 189"/>
                <a:gd name="T8" fmla="*/ 85 w 191"/>
                <a:gd name="T9" fmla="*/ 0 h 189"/>
                <a:gd name="T10" fmla="*/ 92 w 191"/>
                <a:gd name="T11" fmla="*/ 0 h 189"/>
                <a:gd name="T12" fmla="*/ 12 w 191"/>
                <a:gd name="T13" fmla="*/ 0 h 189"/>
                <a:gd name="T14" fmla="*/ 0 w 191"/>
                <a:gd name="T15" fmla="*/ 0 h 189"/>
                <a:gd name="T16" fmla="*/ 80 w 191"/>
                <a:gd name="T17" fmla="*/ 0 h 189"/>
                <a:gd name="T18" fmla="*/ 81 w 191"/>
                <a:gd name="T19" fmla="*/ 0 h 189"/>
                <a:gd name="T20" fmla="*/ 131 w 191"/>
                <a:gd name="T21" fmla="*/ 0 h 189"/>
                <a:gd name="T22" fmla="*/ 181 w 191"/>
                <a:gd name="T23" fmla="*/ 0 h 1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91"/>
                <a:gd name="T37" fmla="*/ 0 h 189"/>
                <a:gd name="T38" fmla="*/ 191 w 191"/>
                <a:gd name="T39" fmla="*/ 189 h 1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91" h="189">
                  <a:moveTo>
                    <a:pt x="181" y="189"/>
                  </a:moveTo>
                  <a:lnTo>
                    <a:pt x="191" y="146"/>
                  </a:lnTo>
                  <a:lnTo>
                    <a:pt x="140" y="109"/>
                  </a:lnTo>
                  <a:lnTo>
                    <a:pt x="91" y="72"/>
                  </a:lnTo>
                  <a:lnTo>
                    <a:pt x="85" y="93"/>
                  </a:lnTo>
                  <a:lnTo>
                    <a:pt x="92" y="74"/>
                  </a:lnTo>
                  <a:lnTo>
                    <a:pt x="12" y="0"/>
                  </a:lnTo>
                  <a:lnTo>
                    <a:pt x="0" y="41"/>
                  </a:lnTo>
                  <a:lnTo>
                    <a:pt x="80" y="115"/>
                  </a:lnTo>
                  <a:lnTo>
                    <a:pt x="81" y="115"/>
                  </a:lnTo>
                  <a:lnTo>
                    <a:pt x="131" y="152"/>
                  </a:lnTo>
                  <a:lnTo>
                    <a:pt x="181" y="189"/>
                  </a:lnTo>
                  <a:close/>
                </a:path>
              </a:pathLst>
            </a:custGeom>
            <a:solidFill>
              <a:srgbClr val="000000"/>
            </a:solidFill>
            <a:ln w="9525">
              <a:noFill/>
              <a:round/>
              <a:headEnd/>
              <a:tailEnd/>
            </a:ln>
          </p:spPr>
          <p:txBody>
            <a:bodyPr/>
            <a:lstStyle/>
            <a:p>
              <a:endParaRPr lang="en-US"/>
            </a:p>
          </p:txBody>
        </p:sp>
        <p:sp>
          <p:nvSpPr>
            <p:cNvPr id="29139" name="Freeform 456"/>
            <p:cNvSpPr>
              <a:spLocks/>
            </p:cNvSpPr>
            <p:nvPr/>
          </p:nvSpPr>
          <p:spPr bwMode="auto">
            <a:xfrm>
              <a:off x="3822" y="2511"/>
              <a:ext cx="136" cy="102"/>
            </a:xfrm>
            <a:custGeom>
              <a:avLst/>
              <a:gdLst>
                <a:gd name="T0" fmla="*/ 121 w 136"/>
                <a:gd name="T1" fmla="*/ 1 h 204"/>
                <a:gd name="T2" fmla="*/ 136 w 136"/>
                <a:gd name="T3" fmla="*/ 1 h 204"/>
                <a:gd name="T4" fmla="*/ 65 w 136"/>
                <a:gd name="T5" fmla="*/ 1 h 204"/>
                <a:gd name="T6" fmla="*/ 58 w 136"/>
                <a:gd name="T7" fmla="*/ 1 h 204"/>
                <a:gd name="T8" fmla="*/ 66 w 136"/>
                <a:gd name="T9" fmla="*/ 1 h 204"/>
                <a:gd name="T10" fmla="*/ 16 w 136"/>
                <a:gd name="T11" fmla="*/ 0 h 204"/>
                <a:gd name="T12" fmla="*/ 0 w 136"/>
                <a:gd name="T13" fmla="*/ 1 h 204"/>
                <a:gd name="T14" fmla="*/ 51 w 136"/>
                <a:gd name="T15" fmla="*/ 1 h 204"/>
                <a:gd name="T16" fmla="*/ 51 w 136"/>
                <a:gd name="T17" fmla="*/ 1 h 204"/>
                <a:gd name="T18" fmla="*/ 121 w 136"/>
                <a:gd name="T19" fmla="*/ 1 h 2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6"/>
                <a:gd name="T31" fmla="*/ 0 h 204"/>
                <a:gd name="T32" fmla="*/ 136 w 136"/>
                <a:gd name="T33" fmla="*/ 204 h 20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6" h="204">
                  <a:moveTo>
                    <a:pt x="121" y="204"/>
                  </a:moveTo>
                  <a:lnTo>
                    <a:pt x="136" y="167"/>
                  </a:lnTo>
                  <a:lnTo>
                    <a:pt x="65" y="74"/>
                  </a:lnTo>
                  <a:lnTo>
                    <a:pt x="58" y="92"/>
                  </a:lnTo>
                  <a:lnTo>
                    <a:pt x="66" y="74"/>
                  </a:lnTo>
                  <a:lnTo>
                    <a:pt x="16" y="0"/>
                  </a:lnTo>
                  <a:lnTo>
                    <a:pt x="0" y="37"/>
                  </a:lnTo>
                  <a:lnTo>
                    <a:pt x="51" y="111"/>
                  </a:lnTo>
                  <a:lnTo>
                    <a:pt x="121" y="204"/>
                  </a:lnTo>
                  <a:close/>
                </a:path>
              </a:pathLst>
            </a:custGeom>
            <a:solidFill>
              <a:srgbClr val="000000"/>
            </a:solidFill>
            <a:ln w="9525">
              <a:noFill/>
              <a:round/>
              <a:headEnd/>
              <a:tailEnd/>
            </a:ln>
          </p:spPr>
          <p:txBody>
            <a:bodyPr/>
            <a:lstStyle/>
            <a:p>
              <a:endParaRPr lang="en-US"/>
            </a:p>
          </p:txBody>
        </p:sp>
        <p:sp>
          <p:nvSpPr>
            <p:cNvPr id="29140" name="Freeform 457"/>
            <p:cNvSpPr>
              <a:spLocks/>
            </p:cNvSpPr>
            <p:nvPr/>
          </p:nvSpPr>
          <p:spPr bwMode="auto">
            <a:xfrm>
              <a:off x="3732" y="2438"/>
              <a:ext cx="106" cy="91"/>
            </a:xfrm>
            <a:custGeom>
              <a:avLst/>
              <a:gdLst>
                <a:gd name="T0" fmla="*/ 90 w 106"/>
                <a:gd name="T1" fmla="*/ 1 h 180"/>
                <a:gd name="T2" fmla="*/ 106 w 106"/>
                <a:gd name="T3" fmla="*/ 1 h 180"/>
                <a:gd name="T4" fmla="*/ 56 w 106"/>
                <a:gd name="T5" fmla="*/ 1 h 180"/>
                <a:gd name="T6" fmla="*/ 48 w 106"/>
                <a:gd name="T7" fmla="*/ 1 h 180"/>
                <a:gd name="T8" fmla="*/ 58 w 106"/>
                <a:gd name="T9" fmla="*/ 1 h 180"/>
                <a:gd name="T10" fmla="*/ 18 w 106"/>
                <a:gd name="T11" fmla="*/ 0 h 180"/>
                <a:gd name="T12" fmla="*/ 0 w 106"/>
                <a:gd name="T13" fmla="*/ 1 h 180"/>
                <a:gd name="T14" fmla="*/ 40 w 106"/>
                <a:gd name="T15" fmla="*/ 1 h 180"/>
                <a:gd name="T16" fmla="*/ 41 w 106"/>
                <a:gd name="T17" fmla="*/ 1 h 180"/>
                <a:gd name="T18" fmla="*/ 90 w 106"/>
                <a:gd name="T19" fmla="*/ 1 h 1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6"/>
                <a:gd name="T31" fmla="*/ 0 h 180"/>
                <a:gd name="T32" fmla="*/ 106 w 106"/>
                <a:gd name="T33" fmla="*/ 180 h 18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6" h="180">
                  <a:moveTo>
                    <a:pt x="90" y="180"/>
                  </a:moveTo>
                  <a:lnTo>
                    <a:pt x="106" y="145"/>
                  </a:lnTo>
                  <a:lnTo>
                    <a:pt x="56" y="72"/>
                  </a:lnTo>
                  <a:lnTo>
                    <a:pt x="48" y="89"/>
                  </a:lnTo>
                  <a:lnTo>
                    <a:pt x="58" y="73"/>
                  </a:lnTo>
                  <a:lnTo>
                    <a:pt x="18" y="0"/>
                  </a:lnTo>
                  <a:lnTo>
                    <a:pt x="0" y="33"/>
                  </a:lnTo>
                  <a:lnTo>
                    <a:pt x="40" y="106"/>
                  </a:lnTo>
                  <a:lnTo>
                    <a:pt x="41" y="106"/>
                  </a:lnTo>
                  <a:lnTo>
                    <a:pt x="90" y="180"/>
                  </a:lnTo>
                  <a:close/>
                </a:path>
              </a:pathLst>
            </a:custGeom>
            <a:solidFill>
              <a:srgbClr val="000000"/>
            </a:solidFill>
            <a:ln w="9525">
              <a:noFill/>
              <a:round/>
              <a:headEnd/>
              <a:tailEnd/>
            </a:ln>
          </p:spPr>
          <p:txBody>
            <a:bodyPr/>
            <a:lstStyle/>
            <a:p>
              <a:endParaRPr lang="en-US"/>
            </a:p>
          </p:txBody>
        </p:sp>
        <p:sp>
          <p:nvSpPr>
            <p:cNvPr id="29141" name="Freeform 458"/>
            <p:cNvSpPr>
              <a:spLocks/>
            </p:cNvSpPr>
            <p:nvPr/>
          </p:nvSpPr>
          <p:spPr bwMode="auto">
            <a:xfrm>
              <a:off x="4848" y="2759"/>
              <a:ext cx="784" cy="86"/>
            </a:xfrm>
            <a:custGeom>
              <a:avLst/>
              <a:gdLst>
                <a:gd name="T0" fmla="*/ 782 w 784"/>
                <a:gd name="T1" fmla="*/ 0 h 173"/>
                <a:gd name="T2" fmla="*/ 784 w 784"/>
                <a:gd name="T3" fmla="*/ 0 h 173"/>
                <a:gd name="T4" fmla="*/ 644 w 784"/>
                <a:gd name="T5" fmla="*/ 0 h 173"/>
                <a:gd name="T6" fmla="*/ 643 w 784"/>
                <a:gd name="T7" fmla="*/ 0 h 173"/>
                <a:gd name="T8" fmla="*/ 512 w 784"/>
                <a:gd name="T9" fmla="*/ 0 h 173"/>
                <a:gd name="T10" fmla="*/ 512 w 784"/>
                <a:gd name="T11" fmla="*/ 0 h 173"/>
                <a:gd name="T12" fmla="*/ 513 w 784"/>
                <a:gd name="T13" fmla="*/ 0 h 173"/>
                <a:gd name="T14" fmla="*/ 393 w 784"/>
                <a:gd name="T15" fmla="*/ 0 h 173"/>
                <a:gd name="T16" fmla="*/ 392 w 784"/>
                <a:gd name="T17" fmla="*/ 0 h 173"/>
                <a:gd name="T18" fmla="*/ 394 w 784"/>
                <a:gd name="T19" fmla="*/ 0 h 173"/>
                <a:gd name="T20" fmla="*/ 285 w 784"/>
                <a:gd name="T21" fmla="*/ 0 h 173"/>
                <a:gd name="T22" fmla="*/ 284 w 784"/>
                <a:gd name="T23" fmla="*/ 0 h 173"/>
                <a:gd name="T24" fmla="*/ 193 w 784"/>
                <a:gd name="T25" fmla="*/ 0 h 173"/>
                <a:gd name="T26" fmla="*/ 192 w 784"/>
                <a:gd name="T27" fmla="*/ 0 h 173"/>
                <a:gd name="T28" fmla="*/ 194 w 784"/>
                <a:gd name="T29" fmla="*/ 0 h 173"/>
                <a:gd name="T30" fmla="*/ 115 w 784"/>
                <a:gd name="T31" fmla="*/ 0 h 173"/>
                <a:gd name="T32" fmla="*/ 112 w 784"/>
                <a:gd name="T33" fmla="*/ 0 h 173"/>
                <a:gd name="T34" fmla="*/ 52 w 784"/>
                <a:gd name="T35" fmla="*/ 0 h 173"/>
                <a:gd name="T36" fmla="*/ 52 w 784"/>
                <a:gd name="T37" fmla="*/ 0 h 173"/>
                <a:gd name="T38" fmla="*/ 55 w 784"/>
                <a:gd name="T39" fmla="*/ 0 h 173"/>
                <a:gd name="T40" fmla="*/ 4 w 784"/>
                <a:gd name="T41" fmla="*/ 0 h 173"/>
                <a:gd name="T42" fmla="*/ 0 w 784"/>
                <a:gd name="T43" fmla="*/ 0 h 173"/>
                <a:gd name="T44" fmla="*/ 50 w 784"/>
                <a:gd name="T45" fmla="*/ 0 h 173"/>
                <a:gd name="T46" fmla="*/ 52 w 784"/>
                <a:gd name="T47" fmla="*/ 0 h 173"/>
                <a:gd name="T48" fmla="*/ 112 w 784"/>
                <a:gd name="T49" fmla="*/ 0 h 173"/>
                <a:gd name="T50" fmla="*/ 112 w 784"/>
                <a:gd name="T51" fmla="*/ 0 h 173"/>
                <a:gd name="T52" fmla="*/ 111 w 784"/>
                <a:gd name="T53" fmla="*/ 0 h 173"/>
                <a:gd name="T54" fmla="*/ 191 w 784"/>
                <a:gd name="T55" fmla="*/ 0 h 173"/>
                <a:gd name="T56" fmla="*/ 191 w 784"/>
                <a:gd name="T57" fmla="*/ 0 h 173"/>
                <a:gd name="T58" fmla="*/ 282 w 784"/>
                <a:gd name="T59" fmla="*/ 0 h 173"/>
                <a:gd name="T60" fmla="*/ 283 w 784"/>
                <a:gd name="T61" fmla="*/ 0 h 173"/>
                <a:gd name="T62" fmla="*/ 281 w 784"/>
                <a:gd name="T63" fmla="*/ 0 h 173"/>
                <a:gd name="T64" fmla="*/ 390 w 784"/>
                <a:gd name="T65" fmla="*/ 0 h 173"/>
                <a:gd name="T66" fmla="*/ 391 w 784"/>
                <a:gd name="T67" fmla="*/ 0 h 173"/>
                <a:gd name="T68" fmla="*/ 511 w 784"/>
                <a:gd name="T69" fmla="*/ 0 h 173"/>
                <a:gd name="T70" fmla="*/ 512 w 784"/>
                <a:gd name="T71" fmla="*/ 0 h 173"/>
                <a:gd name="T72" fmla="*/ 643 w 784"/>
                <a:gd name="T73" fmla="*/ 0 h 173"/>
                <a:gd name="T74" fmla="*/ 643 w 784"/>
                <a:gd name="T75" fmla="*/ 0 h 173"/>
                <a:gd name="T76" fmla="*/ 642 w 784"/>
                <a:gd name="T77" fmla="*/ 0 h 173"/>
                <a:gd name="T78" fmla="*/ 782 w 784"/>
                <a:gd name="T79" fmla="*/ 0 h 17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84"/>
                <a:gd name="T121" fmla="*/ 0 h 173"/>
                <a:gd name="T122" fmla="*/ 784 w 784"/>
                <a:gd name="T123" fmla="*/ 173 h 17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84" h="173">
                  <a:moveTo>
                    <a:pt x="782" y="173"/>
                  </a:moveTo>
                  <a:lnTo>
                    <a:pt x="784" y="126"/>
                  </a:lnTo>
                  <a:lnTo>
                    <a:pt x="644" y="109"/>
                  </a:lnTo>
                  <a:lnTo>
                    <a:pt x="643" y="109"/>
                  </a:lnTo>
                  <a:lnTo>
                    <a:pt x="512" y="109"/>
                  </a:lnTo>
                  <a:lnTo>
                    <a:pt x="512" y="132"/>
                  </a:lnTo>
                  <a:lnTo>
                    <a:pt x="513" y="109"/>
                  </a:lnTo>
                  <a:lnTo>
                    <a:pt x="393" y="90"/>
                  </a:lnTo>
                  <a:lnTo>
                    <a:pt x="392" y="113"/>
                  </a:lnTo>
                  <a:lnTo>
                    <a:pt x="394" y="92"/>
                  </a:lnTo>
                  <a:lnTo>
                    <a:pt x="285" y="55"/>
                  </a:lnTo>
                  <a:lnTo>
                    <a:pt x="284" y="53"/>
                  </a:lnTo>
                  <a:lnTo>
                    <a:pt x="193" y="35"/>
                  </a:lnTo>
                  <a:lnTo>
                    <a:pt x="192" y="59"/>
                  </a:lnTo>
                  <a:lnTo>
                    <a:pt x="194" y="37"/>
                  </a:lnTo>
                  <a:lnTo>
                    <a:pt x="115" y="18"/>
                  </a:lnTo>
                  <a:lnTo>
                    <a:pt x="112" y="16"/>
                  </a:lnTo>
                  <a:lnTo>
                    <a:pt x="52" y="16"/>
                  </a:lnTo>
                  <a:lnTo>
                    <a:pt x="52" y="39"/>
                  </a:lnTo>
                  <a:lnTo>
                    <a:pt x="55" y="18"/>
                  </a:lnTo>
                  <a:lnTo>
                    <a:pt x="4" y="0"/>
                  </a:lnTo>
                  <a:lnTo>
                    <a:pt x="0" y="45"/>
                  </a:lnTo>
                  <a:lnTo>
                    <a:pt x="50" y="62"/>
                  </a:lnTo>
                  <a:lnTo>
                    <a:pt x="52" y="62"/>
                  </a:lnTo>
                  <a:lnTo>
                    <a:pt x="112" y="62"/>
                  </a:lnTo>
                  <a:lnTo>
                    <a:pt x="112" y="39"/>
                  </a:lnTo>
                  <a:lnTo>
                    <a:pt x="111" y="62"/>
                  </a:lnTo>
                  <a:lnTo>
                    <a:pt x="191" y="82"/>
                  </a:lnTo>
                  <a:lnTo>
                    <a:pt x="282" y="99"/>
                  </a:lnTo>
                  <a:lnTo>
                    <a:pt x="283" y="76"/>
                  </a:lnTo>
                  <a:lnTo>
                    <a:pt x="281" y="99"/>
                  </a:lnTo>
                  <a:lnTo>
                    <a:pt x="390" y="136"/>
                  </a:lnTo>
                  <a:lnTo>
                    <a:pt x="391" y="136"/>
                  </a:lnTo>
                  <a:lnTo>
                    <a:pt x="511" y="156"/>
                  </a:lnTo>
                  <a:lnTo>
                    <a:pt x="512" y="156"/>
                  </a:lnTo>
                  <a:lnTo>
                    <a:pt x="643" y="156"/>
                  </a:lnTo>
                  <a:lnTo>
                    <a:pt x="643" y="132"/>
                  </a:lnTo>
                  <a:lnTo>
                    <a:pt x="642" y="156"/>
                  </a:lnTo>
                  <a:lnTo>
                    <a:pt x="782" y="173"/>
                  </a:lnTo>
                  <a:close/>
                </a:path>
              </a:pathLst>
            </a:custGeom>
            <a:solidFill>
              <a:srgbClr val="000000"/>
            </a:solidFill>
            <a:ln w="9525">
              <a:noFill/>
              <a:round/>
              <a:headEnd/>
              <a:tailEnd/>
            </a:ln>
          </p:spPr>
          <p:txBody>
            <a:bodyPr/>
            <a:lstStyle/>
            <a:p>
              <a:endParaRPr lang="en-US"/>
            </a:p>
          </p:txBody>
        </p:sp>
        <p:sp>
          <p:nvSpPr>
            <p:cNvPr id="29142" name="Freeform 459"/>
            <p:cNvSpPr>
              <a:spLocks/>
            </p:cNvSpPr>
            <p:nvPr/>
          </p:nvSpPr>
          <p:spPr bwMode="auto">
            <a:xfrm>
              <a:off x="4428" y="2694"/>
              <a:ext cx="424" cy="87"/>
            </a:xfrm>
            <a:custGeom>
              <a:avLst/>
              <a:gdLst>
                <a:gd name="T0" fmla="*/ 420 w 424"/>
                <a:gd name="T1" fmla="*/ 0 h 175"/>
                <a:gd name="T2" fmla="*/ 424 w 424"/>
                <a:gd name="T3" fmla="*/ 0 h 175"/>
                <a:gd name="T4" fmla="*/ 355 w 424"/>
                <a:gd name="T5" fmla="*/ 0 h 175"/>
                <a:gd name="T6" fmla="*/ 295 w 424"/>
                <a:gd name="T7" fmla="*/ 0 h 175"/>
                <a:gd name="T8" fmla="*/ 294 w 424"/>
                <a:gd name="T9" fmla="*/ 0 h 175"/>
                <a:gd name="T10" fmla="*/ 183 w 424"/>
                <a:gd name="T11" fmla="*/ 0 h 175"/>
                <a:gd name="T12" fmla="*/ 182 w 424"/>
                <a:gd name="T13" fmla="*/ 0 h 175"/>
                <a:gd name="T14" fmla="*/ 185 w 424"/>
                <a:gd name="T15" fmla="*/ 0 h 175"/>
                <a:gd name="T16" fmla="*/ 96 w 424"/>
                <a:gd name="T17" fmla="*/ 0 h 175"/>
                <a:gd name="T18" fmla="*/ 5 w 424"/>
                <a:gd name="T19" fmla="*/ 0 h 175"/>
                <a:gd name="T20" fmla="*/ 0 w 424"/>
                <a:gd name="T21" fmla="*/ 0 h 175"/>
                <a:gd name="T22" fmla="*/ 91 w 424"/>
                <a:gd name="T23" fmla="*/ 0 h 175"/>
                <a:gd name="T24" fmla="*/ 180 w 424"/>
                <a:gd name="T25" fmla="*/ 0 h 175"/>
                <a:gd name="T26" fmla="*/ 181 w 424"/>
                <a:gd name="T27" fmla="*/ 0 h 175"/>
                <a:gd name="T28" fmla="*/ 292 w 424"/>
                <a:gd name="T29" fmla="*/ 0 h 175"/>
                <a:gd name="T30" fmla="*/ 293 w 424"/>
                <a:gd name="T31" fmla="*/ 0 h 175"/>
                <a:gd name="T32" fmla="*/ 290 w 424"/>
                <a:gd name="T33" fmla="*/ 0 h 175"/>
                <a:gd name="T34" fmla="*/ 350 w 424"/>
                <a:gd name="T35" fmla="*/ 0 h 175"/>
                <a:gd name="T36" fmla="*/ 420 w 424"/>
                <a:gd name="T37" fmla="*/ 0 h 17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24"/>
                <a:gd name="T58" fmla="*/ 0 h 175"/>
                <a:gd name="T59" fmla="*/ 424 w 424"/>
                <a:gd name="T60" fmla="*/ 175 h 17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24" h="175">
                  <a:moveTo>
                    <a:pt x="420" y="175"/>
                  </a:moveTo>
                  <a:lnTo>
                    <a:pt x="424" y="130"/>
                  </a:lnTo>
                  <a:lnTo>
                    <a:pt x="355" y="111"/>
                  </a:lnTo>
                  <a:lnTo>
                    <a:pt x="295" y="93"/>
                  </a:lnTo>
                  <a:lnTo>
                    <a:pt x="294" y="91"/>
                  </a:lnTo>
                  <a:lnTo>
                    <a:pt x="183" y="72"/>
                  </a:lnTo>
                  <a:lnTo>
                    <a:pt x="182" y="95"/>
                  </a:lnTo>
                  <a:lnTo>
                    <a:pt x="185" y="74"/>
                  </a:lnTo>
                  <a:lnTo>
                    <a:pt x="96" y="37"/>
                  </a:lnTo>
                  <a:lnTo>
                    <a:pt x="5" y="0"/>
                  </a:lnTo>
                  <a:lnTo>
                    <a:pt x="0" y="45"/>
                  </a:lnTo>
                  <a:lnTo>
                    <a:pt x="91" y="82"/>
                  </a:lnTo>
                  <a:lnTo>
                    <a:pt x="180" y="119"/>
                  </a:lnTo>
                  <a:lnTo>
                    <a:pt x="181" y="119"/>
                  </a:lnTo>
                  <a:lnTo>
                    <a:pt x="292" y="138"/>
                  </a:lnTo>
                  <a:lnTo>
                    <a:pt x="293" y="115"/>
                  </a:lnTo>
                  <a:lnTo>
                    <a:pt x="290" y="138"/>
                  </a:lnTo>
                  <a:lnTo>
                    <a:pt x="350" y="156"/>
                  </a:lnTo>
                  <a:lnTo>
                    <a:pt x="420" y="175"/>
                  </a:lnTo>
                  <a:close/>
                </a:path>
              </a:pathLst>
            </a:custGeom>
            <a:solidFill>
              <a:srgbClr val="000000"/>
            </a:solidFill>
            <a:ln w="9525">
              <a:noFill/>
              <a:round/>
              <a:headEnd/>
              <a:tailEnd/>
            </a:ln>
          </p:spPr>
          <p:txBody>
            <a:bodyPr/>
            <a:lstStyle/>
            <a:p>
              <a:endParaRPr lang="en-US"/>
            </a:p>
          </p:txBody>
        </p:sp>
        <p:sp>
          <p:nvSpPr>
            <p:cNvPr id="29143" name="Freeform 460"/>
            <p:cNvSpPr>
              <a:spLocks/>
            </p:cNvSpPr>
            <p:nvPr/>
          </p:nvSpPr>
          <p:spPr bwMode="auto">
            <a:xfrm>
              <a:off x="4126" y="2601"/>
              <a:ext cx="308" cy="115"/>
            </a:xfrm>
            <a:custGeom>
              <a:avLst/>
              <a:gdLst>
                <a:gd name="T0" fmla="*/ 301 w 308"/>
                <a:gd name="T1" fmla="*/ 1 h 229"/>
                <a:gd name="T2" fmla="*/ 308 w 308"/>
                <a:gd name="T3" fmla="*/ 1 h 229"/>
                <a:gd name="T4" fmla="*/ 138 w 308"/>
                <a:gd name="T5" fmla="*/ 1 h 229"/>
                <a:gd name="T6" fmla="*/ 134 w 308"/>
                <a:gd name="T7" fmla="*/ 1 h 229"/>
                <a:gd name="T8" fmla="*/ 139 w 308"/>
                <a:gd name="T9" fmla="*/ 1 h 229"/>
                <a:gd name="T10" fmla="*/ 10 w 308"/>
                <a:gd name="T11" fmla="*/ 0 h 229"/>
                <a:gd name="T12" fmla="*/ 0 w 308"/>
                <a:gd name="T13" fmla="*/ 1 h 229"/>
                <a:gd name="T14" fmla="*/ 130 w 308"/>
                <a:gd name="T15" fmla="*/ 1 h 229"/>
                <a:gd name="T16" fmla="*/ 131 w 308"/>
                <a:gd name="T17" fmla="*/ 1 h 229"/>
                <a:gd name="T18" fmla="*/ 301 w 308"/>
                <a:gd name="T19" fmla="*/ 1 h 2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8"/>
                <a:gd name="T31" fmla="*/ 0 h 229"/>
                <a:gd name="T32" fmla="*/ 308 w 308"/>
                <a:gd name="T33" fmla="*/ 229 h 22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8" h="229">
                  <a:moveTo>
                    <a:pt x="301" y="229"/>
                  </a:moveTo>
                  <a:lnTo>
                    <a:pt x="308" y="184"/>
                  </a:lnTo>
                  <a:lnTo>
                    <a:pt x="138" y="93"/>
                  </a:lnTo>
                  <a:lnTo>
                    <a:pt x="134" y="114"/>
                  </a:lnTo>
                  <a:lnTo>
                    <a:pt x="139" y="93"/>
                  </a:lnTo>
                  <a:lnTo>
                    <a:pt x="10" y="0"/>
                  </a:lnTo>
                  <a:lnTo>
                    <a:pt x="0" y="43"/>
                  </a:lnTo>
                  <a:lnTo>
                    <a:pt x="130" y="136"/>
                  </a:lnTo>
                  <a:lnTo>
                    <a:pt x="131" y="138"/>
                  </a:lnTo>
                  <a:lnTo>
                    <a:pt x="301" y="229"/>
                  </a:lnTo>
                  <a:close/>
                </a:path>
              </a:pathLst>
            </a:custGeom>
            <a:solidFill>
              <a:srgbClr val="000000"/>
            </a:solidFill>
            <a:ln w="9525">
              <a:noFill/>
              <a:round/>
              <a:headEnd/>
              <a:tailEnd/>
            </a:ln>
          </p:spPr>
          <p:txBody>
            <a:bodyPr/>
            <a:lstStyle/>
            <a:p>
              <a:endParaRPr lang="en-US"/>
            </a:p>
          </p:txBody>
        </p:sp>
        <p:sp>
          <p:nvSpPr>
            <p:cNvPr id="29144" name="Freeform 461"/>
            <p:cNvSpPr>
              <a:spLocks/>
            </p:cNvSpPr>
            <p:nvPr/>
          </p:nvSpPr>
          <p:spPr bwMode="auto">
            <a:xfrm>
              <a:off x="3944" y="2510"/>
              <a:ext cx="192" cy="113"/>
            </a:xfrm>
            <a:custGeom>
              <a:avLst/>
              <a:gdLst>
                <a:gd name="T0" fmla="*/ 182 w 192"/>
                <a:gd name="T1" fmla="*/ 1 h 226"/>
                <a:gd name="T2" fmla="*/ 192 w 192"/>
                <a:gd name="T3" fmla="*/ 1 h 226"/>
                <a:gd name="T4" fmla="*/ 141 w 192"/>
                <a:gd name="T5" fmla="*/ 1 h 226"/>
                <a:gd name="T6" fmla="*/ 136 w 192"/>
                <a:gd name="T7" fmla="*/ 1 h 226"/>
                <a:gd name="T8" fmla="*/ 142 w 192"/>
                <a:gd name="T9" fmla="*/ 1 h 226"/>
                <a:gd name="T10" fmla="*/ 93 w 192"/>
                <a:gd name="T11" fmla="*/ 1 h 226"/>
                <a:gd name="T12" fmla="*/ 86 w 192"/>
                <a:gd name="T13" fmla="*/ 1 h 226"/>
                <a:gd name="T14" fmla="*/ 94 w 192"/>
                <a:gd name="T15" fmla="*/ 1 h 226"/>
                <a:gd name="T16" fmla="*/ 14 w 192"/>
                <a:gd name="T17" fmla="*/ 0 h 226"/>
                <a:gd name="T18" fmla="*/ 0 w 192"/>
                <a:gd name="T19" fmla="*/ 1 h 226"/>
                <a:gd name="T20" fmla="*/ 80 w 192"/>
                <a:gd name="T21" fmla="*/ 1 h 226"/>
                <a:gd name="T22" fmla="*/ 80 w 192"/>
                <a:gd name="T23" fmla="*/ 1 h 226"/>
                <a:gd name="T24" fmla="*/ 130 w 192"/>
                <a:gd name="T25" fmla="*/ 1 h 226"/>
                <a:gd name="T26" fmla="*/ 132 w 192"/>
                <a:gd name="T27" fmla="*/ 1 h 226"/>
                <a:gd name="T28" fmla="*/ 182 w 192"/>
                <a:gd name="T29" fmla="*/ 1 h 22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2"/>
                <a:gd name="T46" fmla="*/ 0 h 226"/>
                <a:gd name="T47" fmla="*/ 192 w 192"/>
                <a:gd name="T48" fmla="*/ 226 h 22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2" h="226">
                  <a:moveTo>
                    <a:pt x="182" y="226"/>
                  </a:moveTo>
                  <a:lnTo>
                    <a:pt x="192" y="183"/>
                  </a:lnTo>
                  <a:lnTo>
                    <a:pt x="141" y="146"/>
                  </a:lnTo>
                  <a:lnTo>
                    <a:pt x="136" y="167"/>
                  </a:lnTo>
                  <a:lnTo>
                    <a:pt x="142" y="148"/>
                  </a:lnTo>
                  <a:lnTo>
                    <a:pt x="93" y="94"/>
                  </a:lnTo>
                  <a:lnTo>
                    <a:pt x="86" y="113"/>
                  </a:lnTo>
                  <a:lnTo>
                    <a:pt x="94" y="94"/>
                  </a:lnTo>
                  <a:lnTo>
                    <a:pt x="14" y="0"/>
                  </a:lnTo>
                  <a:lnTo>
                    <a:pt x="0" y="39"/>
                  </a:lnTo>
                  <a:lnTo>
                    <a:pt x="80" y="132"/>
                  </a:lnTo>
                  <a:lnTo>
                    <a:pt x="130" y="187"/>
                  </a:lnTo>
                  <a:lnTo>
                    <a:pt x="132" y="189"/>
                  </a:lnTo>
                  <a:lnTo>
                    <a:pt x="182" y="226"/>
                  </a:lnTo>
                  <a:close/>
                </a:path>
              </a:pathLst>
            </a:custGeom>
            <a:solidFill>
              <a:srgbClr val="000000"/>
            </a:solidFill>
            <a:ln w="9525">
              <a:noFill/>
              <a:round/>
              <a:headEnd/>
              <a:tailEnd/>
            </a:ln>
          </p:spPr>
          <p:txBody>
            <a:bodyPr/>
            <a:lstStyle/>
            <a:p>
              <a:endParaRPr lang="en-US"/>
            </a:p>
          </p:txBody>
        </p:sp>
        <p:sp>
          <p:nvSpPr>
            <p:cNvPr id="29145" name="Freeform 462"/>
            <p:cNvSpPr>
              <a:spLocks/>
            </p:cNvSpPr>
            <p:nvPr/>
          </p:nvSpPr>
          <p:spPr bwMode="auto">
            <a:xfrm>
              <a:off x="3821" y="2420"/>
              <a:ext cx="137" cy="110"/>
            </a:xfrm>
            <a:custGeom>
              <a:avLst/>
              <a:gdLst>
                <a:gd name="T0" fmla="*/ 122 w 137"/>
                <a:gd name="T1" fmla="*/ 1 h 219"/>
                <a:gd name="T2" fmla="*/ 137 w 137"/>
                <a:gd name="T3" fmla="*/ 1 h 219"/>
                <a:gd name="T4" fmla="*/ 66 w 137"/>
                <a:gd name="T5" fmla="*/ 1 h 219"/>
                <a:gd name="T6" fmla="*/ 59 w 137"/>
                <a:gd name="T7" fmla="*/ 1 h 219"/>
                <a:gd name="T8" fmla="*/ 68 w 137"/>
                <a:gd name="T9" fmla="*/ 1 h 219"/>
                <a:gd name="T10" fmla="*/ 18 w 137"/>
                <a:gd name="T11" fmla="*/ 0 h 219"/>
                <a:gd name="T12" fmla="*/ 0 w 137"/>
                <a:gd name="T13" fmla="*/ 1 h 219"/>
                <a:gd name="T14" fmla="*/ 51 w 137"/>
                <a:gd name="T15" fmla="*/ 1 h 219"/>
                <a:gd name="T16" fmla="*/ 52 w 137"/>
                <a:gd name="T17" fmla="*/ 1 h 219"/>
                <a:gd name="T18" fmla="*/ 122 w 137"/>
                <a:gd name="T19" fmla="*/ 1 h 2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7"/>
                <a:gd name="T31" fmla="*/ 0 h 219"/>
                <a:gd name="T32" fmla="*/ 137 w 137"/>
                <a:gd name="T33" fmla="*/ 219 h 2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7" h="219">
                  <a:moveTo>
                    <a:pt x="122" y="219"/>
                  </a:moveTo>
                  <a:lnTo>
                    <a:pt x="137" y="182"/>
                  </a:lnTo>
                  <a:lnTo>
                    <a:pt x="66" y="91"/>
                  </a:lnTo>
                  <a:lnTo>
                    <a:pt x="59" y="109"/>
                  </a:lnTo>
                  <a:lnTo>
                    <a:pt x="68" y="93"/>
                  </a:lnTo>
                  <a:lnTo>
                    <a:pt x="18" y="0"/>
                  </a:lnTo>
                  <a:lnTo>
                    <a:pt x="0" y="33"/>
                  </a:lnTo>
                  <a:lnTo>
                    <a:pt x="51" y="126"/>
                  </a:lnTo>
                  <a:lnTo>
                    <a:pt x="52" y="128"/>
                  </a:lnTo>
                  <a:lnTo>
                    <a:pt x="122" y="219"/>
                  </a:lnTo>
                  <a:close/>
                </a:path>
              </a:pathLst>
            </a:custGeom>
            <a:solidFill>
              <a:srgbClr val="000000"/>
            </a:solidFill>
            <a:ln w="9525">
              <a:noFill/>
              <a:round/>
              <a:headEnd/>
              <a:tailEnd/>
            </a:ln>
          </p:spPr>
          <p:txBody>
            <a:bodyPr/>
            <a:lstStyle/>
            <a:p>
              <a:endParaRPr lang="en-US"/>
            </a:p>
          </p:txBody>
        </p:sp>
        <p:sp>
          <p:nvSpPr>
            <p:cNvPr id="29146" name="Freeform 463"/>
            <p:cNvSpPr>
              <a:spLocks/>
            </p:cNvSpPr>
            <p:nvPr/>
          </p:nvSpPr>
          <p:spPr bwMode="auto">
            <a:xfrm>
              <a:off x="3732" y="2336"/>
              <a:ext cx="107" cy="100"/>
            </a:xfrm>
            <a:custGeom>
              <a:avLst/>
              <a:gdLst>
                <a:gd name="T0" fmla="*/ 89 w 107"/>
                <a:gd name="T1" fmla="*/ 1 h 200"/>
                <a:gd name="T2" fmla="*/ 107 w 107"/>
                <a:gd name="T3" fmla="*/ 1 h 200"/>
                <a:gd name="T4" fmla="*/ 58 w 107"/>
                <a:gd name="T5" fmla="*/ 1 h 200"/>
                <a:gd name="T6" fmla="*/ 18 w 107"/>
                <a:gd name="T7" fmla="*/ 0 h 200"/>
                <a:gd name="T8" fmla="*/ 0 w 107"/>
                <a:gd name="T9" fmla="*/ 1 h 200"/>
                <a:gd name="T10" fmla="*/ 40 w 107"/>
                <a:gd name="T11" fmla="*/ 1 h 200"/>
                <a:gd name="T12" fmla="*/ 89 w 107"/>
                <a:gd name="T13" fmla="*/ 1 h 200"/>
                <a:gd name="T14" fmla="*/ 0 60000 65536"/>
                <a:gd name="T15" fmla="*/ 0 60000 65536"/>
                <a:gd name="T16" fmla="*/ 0 60000 65536"/>
                <a:gd name="T17" fmla="*/ 0 60000 65536"/>
                <a:gd name="T18" fmla="*/ 0 60000 65536"/>
                <a:gd name="T19" fmla="*/ 0 60000 65536"/>
                <a:gd name="T20" fmla="*/ 0 60000 65536"/>
                <a:gd name="T21" fmla="*/ 0 w 107"/>
                <a:gd name="T22" fmla="*/ 0 h 200"/>
                <a:gd name="T23" fmla="*/ 107 w 107"/>
                <a:gd name="T24" fmla="*/ 200 h 2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7" h="200">
                  <a:moveTo>
                    <a:pt x="89" y="200"/>
                  </a:moveTo>
                  <a:lnTo>
                    <a:pt x="107" y="167"/>
                  </a:lnTo>
                  <a:lnTo>
                    <a:pt x="58" y="74"/>
                  </a:lnTo>
                  <a:lnTo>
                    <a:pt x="18" y="0"/>
                  </a:lnTo>
                  <a:lnTo>
                    <a:pt x="0" y="33"/>
                  </a:lnTo>
                  <a:lnTo>
                    <a:pt x="40" y="107"/>
                  </a:lnTo>
                  <a:lnTo>
                    <a:pt x="89" y="200"/>
                  </a:lnTo>
                  <a:close/>
                </a:path>
              </a:pathLst>
            </a:custGeom>
            <a:solidFill>
              <a:srgbClr val="000000"/>
            </a:solidFill>
            <a:ln w="9525">
              <a:noFill/>
              <a:round/>
              <a:headEnd/>
              <a:tailEnd/>
            </a:ln>
          </p:spPr>
          <p:txBody>
            <a:bodyPr/>
            <a:lstStyle/>
            <a:p>
              <a:endParaRPr lang="en-US"/>
            </a:p>
          </p:txBody>
        </p:sp>
        <p:sp>
          <p:nvSpPr>
            <p:cNvPr id="29147" name="Freeform 464"/>
            <p:cNvSpPr>
              <a:spLocks/>
            </p:cNvSpPr>
            <p:nvPr/>
          </p:nvSpPr>
          <p:spPr bwMode="auto">
            <a:xfrm>
              <a:off x="4848" y="2712"/>
              <a:ext cx="784" cy="96"/>
            </a:xfrm>
            <a:custGeom>
              <a:avLst/>
              <a:gdLst>
                <a:gd name="T0" fmla="*/ 782 w 784"/>
                <a:gd name="T1" fmla="*/ 1 h 192"/>
                <a:gd name="T2" fmla="*/ 784 w 784"/>
                <a:gd name="T3" fmla="*/ 1 h 192"/>
                <a:gd name="T4" fmla="*/ 644 w 784"/>
                <a:gd name="T5" fmla="*/ 1 h 192"/>
                <a:gd name="T6" fmla="*/ 513 w 784"/>
                <a:gd name="T7" fmla="*/ 1 h 192"/>
                <a:gd name="T8" fmla="*/ 393 w 784"/>
                <a:gd name="T9" fmla="*/ 1 h 192"/>
                <a:gd name="T10" fmla="*/ 284 w 784"/>
                <a:gd name="T11" fmla="*/ 1 h 192"/>
                <a:gd name="T12" fmla="*/ 193 w 784"/>
                <a:gd name="T13" fmla="*/ 1 h 192"/>
                <a:gd name="T14" fmla="*/ 192 w 784"/>
                <a:gd name="T15" fmla="*/ 1 h 192"/>
                <a:gd name="T16" fmla="*/ 194 w 784"/>
                <a:gd name="T17" fmla="*/ 1 h 192"/>
                <a:gd name="T18" fmla="*/ 115 w 784"/>
                <a:gd name="T19" fmla="*/ 1 h 192"/>
                <a:gd name="T20" fmla="*/ 112 w 784"/>
                <a:gd name="T21" fmla="*/ 1 h 192"/>
                <a:gd name="T22" fmla="*/ 115 w 784"/>
                <a:gd name="T23" fmla="*/ 1 h 192"/>
                <a:gd name="T24" fmla="*/ 55 w 784"/>
                <a:gd name="T25" fmla="*/ 1 h 192"/>
                <a:gd name="T26" fmla="*/ 52 w 784"/>
                <a:gd name="T27" fmla="*/ 1 h 192"/>
                <a:gd name="T28" fmla="*/ 56 w 784"/>
                <a:gd name="T29" fmla="*/ 1 h 192"/>
                <a:gd name="T30" fmla="*/ 5 w 784"/>
                <a:gd name="T31" fmla="*/ 0 h 192"/>
                <a:gd name="T32" fmla="*/ 0 w 784"/>
                <a:gd name="T33" fmla="*/ 1 h 192"/>
                <a:gd name="T34" fmla="*/ 50 w 784"/>
                <a:gd name="T35" fmla="*/ 1 h 192"/>
                <a:gd name="T36" fmla="*/ 50 w 784"/>
                <a:gd name="T37" fmla="*/ 1 h 192"/>
                <a:gd name="T38" fmla="*/ 110 w 784"/>
                <a:gd name="T39" fmla="*/ 1 h 192"/>
                <a:gd name="T40" fmla="*/ 111 w 784"/>
                <a:gd name="T41" fmla="*/ 1 h 192"/>
                <a:gd name="T42" fmla="*/ 191 w 784"/>
                <a:gd name="T43" fmla="*/ 1 h 192"/>
                <a:gd name="T44" fmla="*/ 191 w 784"/>
                <a:gd name="T45" fmla="*/ 1 h 192"/>
                <a:gd name="T46" fmla="*/ 282 w 784"/>
                <a:gd name="T47" fmla="*/ 1 h 192"/>
                <a:gd name="T48" fmla="*/ 391 w 784"/>
                <a:gd name="T49" fmla="*/ 1 h 192"/>
                <a:gd name="T50" fmla="*/ 511 w 784"/>
                <a:gd name="T51" fmla="*/ 1 h 192"/>
                <a:gd name="T52" fmla="*/ 642 w 784"/>
                <a:gd name="T53" fmla="*/ 1 h 192"/>
                <a:gd name="T54" fmla="*/ 782 w 784"/>
                <a:gd name="T55" fmla="*/ 1 h 19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84"/>
                <a:gd name="T85" fmla="*/ 0 h 192"/>
                <a:gd name="T86" fmla="*/ 784 w 784"/>
                <a:gd name="T87" fmla="*/ 192 h 19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84" h="192">
                  <a:moveTo>
                    <a:pt x="782" y="192"/>
                  </a:moveTo>
                  <a:lnTo>
                    <a:pt x="784" y="146"/>
                  </a:lnTo>
                  <a:lnTo>
                    <a:pt x="644" y="128"/>
                  </a:lnTo>
                  <a:lnTo>
                    <a:pt x="513" y="109"/>
                  </a:lnTo>
                  <a:lnTo>
                    <a:pt x="393" y="91"/>
                  </a:lnTo>
                  <a:lnTo>
                    <a:pt x="284" y="72"/>
                  </a:lnTo>
                  <a:lnTo>
                    <a:pt x="193" y="54"/>
                  </a:lnTo>
                  <a:lnTo>
                    <a:pt x="192" y="78"/>
                  </a:lnTo>
                  <a:lnTo>
                    <a:pt x="194" y="56"/>
                  </a:lnTo>
                  <a:lnTo>
                    <a:pt x="115" y="37"/>
                  </a:lnTo>
                  <a:lnTo>
                    <a:pt x="112" y="58"/>
                  </a:lnTo>
                  <a:lnTo>
                    <a:pt x="115" y="37"/>
                  </a:lnTo>
                  <a:lnTo>
                    <a:pt x="55" y="20"/>
                  </a:lnTo>
                  <a:lnTo>
                    <a:pt x="52" y="41"/>
                  </a:lnTo>
                  <a:lnTo>
                    <a:pt x="56" y="20"/>
                  </a:lnTo>
                  <a:lnTo>
                    <a:pt x="5" y="0"/>
                  </a:lnTo>
                  <a:lnTo>
                    <a:pt x="0" y="45"/>
                  </a:lnTo>
                  <a:lnTo>
                    <a:pt x="50" y="64"/>
                  </a:lnTo>
                  <a:lnTo>
                    <a:pt x="110" y="82"/>
                  </a:lnTo>
                  <a:lnTo>
                    <a:pt x="111" y="82"/>
                  </a:lnTo>
                  <a:lnTo>
                    <a:pt x="191" y="101"/>
                  </a:lnTo>
                  <a:lnTo>
                    <a:pt x="282" y="119"/>
                  </a:lnTo>
                  <a:lnTo>
                    <a:pt x="391" y="138"/>
                  </a:lnTo>
                  <a:lnTo>
                    <a:pt x="511" y="155"/>
                  </a:lnTo>
                  <a:lnTo>
                    <a:pt x="642" y="175"/>
                  </a:lnTo>
                  <a:lnTo>
                    <a:pt x="782" y="192"/>
                  </a:lnTo>
                  <a:close/>
                </a:path>
              </a:pathLst>
            </a:custGeom>
            <a:solidFill>
              <a:srgbClr val="000000"/>
            </a:solidFill>
            <a:ln w="9525">
              <a:noFill/>
              <a:round/>
              <a:headEnd/>
              <a:tailEnd/>
            </a:ln>
          </p:spPr>
          <p:txBody>
            <a:bodyPr/>
            <a:lstStyle/>
            <a:p>
              <a:endParaRPr lang="en-US"/>
            </a:p>
          </p:txBody>
        </p:sp>
        <p:sp>
          <p:nvSpPr>
            <p:cNvPr id="29148" name="Freeform 465"/>
            <p:cNvSpPr>
              <a:spLocks/>
            </p:cNvSpPr>
            <p:nvPr/>
          </p:nvSpPr>
          <p:spPr bwMode="auto">
            <a:xfrm>
              <a:off x="4426" y="2620"/>
              <a:ext cx="426" cy="114"/>
            </a:xfrm>
            <a:custGeom>
              <a:avLst/>
              <a:gdLst>
                <a:gd name="T0" fmla="*/ 423 w 426"/>
                <a:gd name="T1" fmla="*/ 0 h 229"/>
                <a:gd name="T2" fmla="*/ 426 w 426"/>
                <a:gd name="T3" fmla="*/ 0 h 229"/>
                <a:gd name="T4" fmla="*/ 357 w 426"/>
                <a:gd name="T5" fmla="*/ 0 h 229"/>
                <a:gd name="T6" fmla="*/ 355 w 426"/>
                <a:gd name="T7" fmla="*/ 0 h 229"/>
                <a:gd name="T8" fmla="*/ 357 w 426"/>
                <a:gd name="T9" fmla="*/ 0 h 229"/>
                <a:gd name="T10" fmla="*/ 297 w 426"/>
                <a:gd name="T11" fmla="*/ 0 h 229"/>
                <a:gd name="T12" fmla="*/ 295 w 426"/>
                <a:gd name="T13" fmla="*/ 0 h 229"/>
                <a:gd name="T14" fmla="*/ 298 w 426"/>
                <a:gd name="T15" fmla="*/ 0 h 229"/>
                <a:gd name="T16" fmla="*/ 187 w 426"/>
                <a:gd name="T17" fmla="*/ 0 h 229"/>
                <a:gd name="T18" fmla="*/ 187 w 426"/>
                <a:gd name="T19" fmla="*/ 0 h 229"/>
                <a:gd name="T20" fmla="*/ 98 w 426"/>
                <a:gd name="T21" fmla="*/ 0 h 229"/>
                <a:gd name="T22" fmla="*/ 95 w 426"/>
                <a:gd name="T23" fmla="*/ 0 h 229"/>
                <a:gd name="T24" fmla="*/ 99 w 426"/>
                <a:gd name="T25" fmla="*/ 0 h 229"/>
                <a:gd name="T26" fmla="*/ 8 w 426"/>
                <a:gd name="T27" fmla="*/ 0 h 229"/>
                <a:gd name="T28" fmla="*/ 0 w 426"/>
                <a:gd name="T29" fmla="*/ 0 h 229"/>
                <a:gd name="T30" fmla="*/ 90 w 426"/>
                <a:gd name="T31" fmla="*/ 0 h 229"/>
                <a:gd name="T32" fmla="*/ 93 w 426"/>
                <a:gd name="T33" fmla="*/ 0 h 229"/>
                <a:gd name="T34" fmla="*/ 182 w 426"/>
                <a:gd name="T35" fmla="*/ 0 h 229"/>
                <a:gd name="T36" fmla="*/ 184 w 426"/>
                <a:gd name="T37" fmla="*/ 0 h 229"/>
                <a:gd name="T38" fmla="*/ 181 w 426"/>
                <a:gd name="T39" fmla="*/ 0 h 229"/>
                <a:gd name="T40" fmla="*/ 291 w 426"/>
                <a:gd name="T41" fmla="*/ 0 h 229"/>
                <a:gd name="T42" fmla="*/ 292 w 426"/>
                <a:gd name="T43" fmla="*/ 0 h 229"/>
                <a:gd name="T44" fmla="*/ 352 w 426"/>
                <a:gd name="T45" fmla="*/ 0 h 229"/>
                <a:gd name="T46" fmla="*/ 353 w 426"/>
                <a:gd name="T47" fmla="*/ 0 h 229"/>
                <a:gd name="T48" fmla="*/ 423 w 426"/>
                <a:gd name="T49" fmla="*/ 0 h 22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26"/>
                <a:gd name="T76" fmla="*/ 0 h 229"/>
                <a:gd name="T77" fmla="*/ 426 w 426"/>
                <a:gd name="T78" fmla="*/ 229 h 22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26" h="229">
                  <a:moveTo>
                    <a:pt x="423" y="229"/>
                  </a:moveTo>
                  <a:lnTo>
                    <a:pt x="426" y="184"/>
                  </a:lnTo>
                  <a:lnTo>
                    <a:pt x="357" y="167"/>
                  </a:lnTo>
                  <a:lnTo>
                    <a:pt x="355" y="188"/>
                  </a:lnTo>
                  <a:lnTo>
                    <a:pt x="357" y="167"/>
                  </a:lnTo>
                  <a:lnTo>
                    <a:pt x="297" y="147"/>
                  </a:lnTo>
                  <a:lnTo>
                    <a:pt x="295" y="169"/>
                  </a:lnTo>
                  <a:lnTo>
                    <a:pt x="298" y="147"/>
                  </a:lnTo>
                  <a:lnTo>
                    <a:pt x="187" y="93"/>
                  </a:lnTo>
                  <a:lnTo>
                    <a:pt x="98" y="56"/>
                  </a:lnTo>
                  <a:lnTo>
                    <a:pt x="95" y="77"/>
                  </a:lnTo>
                  <a:lnTo>
                    <a:pt x="99" y="56"/>
                  </a:lnTo>
                  <a:lnTo>
                    <a:pt x="8" y="0"/>
                  </a:lnTo>
                  <a:lnTo>
                    <a:pt x="0" y="42"/>
                  </a:lnTo>
                  <a:lnTo>
                    <a:pt x="90" y="99"/>
                  </a:lnTo>
                  <a:lnTo>
                    <a:pt x="93" y="101"/>
                  </a:lnTo>
                  <a:lnTo>
                    <a:pt x="182" y="138"/>
                  </a:lnTo>
                  <a:lnTo>
                    <a:pt x="184" y="114"/>
                  </a:lnTo>
                  <a:lnTo>
                    <a:pt x="181" y="138"/>
                  </a:lnTo>
                  <a:lnTo>
                    <a:pt x="291" y="192"/>
                  </a:lnTo>
                  <a:lnTo>
                    <a:pt x="292" y="192"/>
                  </a:lnTo>
                  <a:lnTo>
                    <a:pt x="352" y="211"/>
                  </a:lnTo>
                  <a:lnTo>
                    <a:pt x="353" y="211"/>
                  </a:lnTo>
                  <a:lnTo>
                    <a:pt x="423" y="229"/>
                  </a:lnTo>
                  <a:close/>
                </a:path>
              </a:pathLst>
            </a:custGeom>
            <a:solidFill>
              <a:srgbClr val="000000"/>
            </a:solidFill>
            <a:ln w="9525">
              <a:noFill/>
              <a:round/>
              <a:headEnd/>
              <a:tailEnd/>
            </a:ln>
          </p:spPr>
          <p:txBody>
            <a:bodyPr/>
            <a:lstStyle/>
            <a:p>
              <a:endParaRPr lang="en-US"/>
            </a:p>
          </p:txBody>
        </p:sp>
        <p:sp>
          <p:nvSpPr>
            <p:cNvPr id="29149" name="Freeform 466"/>
            <p:cNvSpPr>
              <a:spLocks/>
            </p:cNvSpPr>
            <p:nvPr/>
          </p:nvSpPr>
          <p:spPr bwMode="auto">
            <a:xfrm>
              <a:off x="4125" y="2509"/>
              <a:ext cx="309" cy="132"/>
            </a:xfrm>
            <a:custGeom>
              <a:avLst/>
              <a:gdLst>
                <a:gd name="T0" fmla="*/ 301 w 309"/>
                <a:gd name="T1" fmla="*/ 2 h 264"/>
                <a:gd name="T2" fmla="*/ 309 w 309"/>
                <a:gd name="T3" fmla="*/ 1 h 264"/>
                <a:gd name="T4" fmla="*/ 139 w 309"/>
                <a:gd name="T5" fmla="*/ 1 h 264"/>
                <a:gd name="T6" fmla="*/ 135 w 309"/>
                <a:gd name="T7" fmla="*/ 1 h 264"/>
                <a:gd name="T8" fmla="*/ 140 w 309"/>
                <a:gd name="T9" fmla="*/ 1 h 264"/>
                <a:gd name="T10" fmla="*/ 11 w 309"/>
                <a:gd name="T11" fmla="*/ 0 h 264"/>
                <a:gd name="T12" fmla="*/ 0 w 309"/>
                <a:gd name="T13" fmla="*/ 1 h 264"/>
                <a:gd name="T14" fmla="*/ 130 w 309"/>
                <a:gd name="T15" fmla="*/ 1 h 264"/>
                <a:gd name="T16" fmla="*/ 131 w 309"/>
                <a:gd name="T17" fmla="*/ 1 h 264"/>
                <a:gd name="T18" fmla="*/ 301 w 309"/>
                <a:gd name="T19" fmla="*/ 2 h 2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9"/>
                <a:gd name="T31" fmla="*/ 0 h 264"/>
                <a:gd name="T32" fmla="*/ 309 w 309"/>
                <a:gd name="T33" fmla="*/ 264 h 26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9" h="264">
                  <a:moveTo>
                    <a:pt x="301" y="264"/>
                  </a:moveTo>
                  <a:lnTo>
                    <a:pt x="309" y="222"/>
                  </a:lnTo>
                  <a:lnTo>
                    <a:pt x="139" y="111"/>
                  </a:lnTo>
                  <a:lnTo>
                    <a:pt x="135" y="132"/>
                  </a:lnTo>
                  <a:lnTo>
                    <a:pt x="140" y="111"/>
                  </a:lnTo>
                  <a:lnTo>
                    <a:pt x="11" y="0"/>
                  </a:lnTo>
                  <a:lnTo>
                    <a:pt x="0" y="43"/>
                  </a:lnTo>
                  <a:lnTo>
                    <a:pt x="130" y="154"/>
                  </a:lnTo>
                  <a:lnTo>
                    <a:pt x="131" y="154"/>
                  </a:lnTo>
                  <a:lnTo>
                    <a:pt x="301" y="264"/>
                  </a:lnTo>
                  <a:close/>
                </a:path>
              </a:pathLst>
            </a:custGeom>
            <a:solidFill>
              <a:srgbClr val="000000"/>
            </a:solidFill>
            <a:ln w="9525">
              <a:noFill/>
              <a:round/>
              <a:headEnd/>
              <a:tailEnd/>
            </a:ln>
          </p:spPr>
          <p:txBody>
            <a:bodyPr/>
            <a:lstStyle/>
            <a:p>
              <a:endParaRPr lang="en-US"/>
            </a:p>
          </p:txBody>
        </p:sp>
        <p:sp>
          <p:nvSpPr>
            <p:cNvPr id="29150" name="Freeform 467"/>
            <p:cNvSpPr>
              <a:spLocks/>
            </p:cNvSpPr>
            <p:nvPr/>
          </p:nvSpPr>
          <p:spPr bwMode="auto">
            <a:xfrm>
              <a:off x="3943" y="2401"/>
              <a:ext cx="194" cy="129"/>
            </a:xfrm>
            <a:custGeom>
              <a:avLst/>
              <a:gdLst>
                <a:gd name="T0" fmla="*/ 181 w 194"/>
                <a:gd name="T1" fmla="*/ 2 h 258"/>
                <a:gd name="T2" fmla="*/ 194 w 194"/>
                <a:gd name="T3" fmla="*/ 1 h 258"/>
                <a:gd name="T4" fmla="*/ 143 w 194"/>
                <a:gd name="T5" fmla="*/ 1 h 258"/>
                <a:gd name="T6" fmla="*/ 94 w 194"/>
                <a:gd name="T7" fmla="*/ 1 h 258"/>
                <a:gd name="T8" fmla="*/ 87 w 194"/>
                <a:gd name="T9" fmla="*/ 1 h 258"/>
                <a:gd name="T10" fmla="*/ 95 w 194"/>
                <a:gd name="T11" fmla="*/ 1 h 258"/>
                <a:gd name="T12" fmla="*/ 15 w 194"/>
                <a:gd name="T13" fmla="*/ 0 h 258"/>
                <a:gd name="T14" fmla="*/ 0 w 194"/>
                <a:gd name="T15" fmla="*/ 1 h 258"/>
                <a:gd name="T16" fmla="*/ 80 w 194"/>
                <a:gd name="T17" fmla="*/ 1 h 258"/>
                <a:gd name="T18" fmla="*/ 81 w 194"/>
                <a:gd name="T19" fmla="*/ 1 h 258"/>
                <a:gd name="T20" fmla="*/ 131 w 194"/>
                <a:gd name="T21" fmla="*/ 1 h 258"/>
                <a:gd name="T22" fmla="*/ 181 w 194"/>
                <a:gd name="T23" fmla="*/ 2 h 25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94"/>
                <a:gd name="T37" fmla="*/ 0 h 258"/>
                <a:gd name="T38" fmla="*/ 194 w 194"/>
                <a:gd name="T39" fmla="*/ 258 h 25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94" h="258">
                  <a:moveTo>
                    <a:pt x="181" y="258"/>
                  </a:moveTo>
                  <a:lnTo>
                    <a:pt x="194" y="219"/>
                  </a:lnTo>
                  <a:lnTo>
                    <a:pt x="143" y="165"/>
                  </a:lnTo>
                  <a:lnTo>
                    <a:pt x="94" y="109"/>
                  </a:lnTo>
                  <a:lnTo>
                    <a:pt x="87" y="128"/>
                  </a:lnTo>
                  <a:lnTo>
                    <a:pt x="95" y="111"/>
                  </a:lnTo>
                  <a:lnTo>
                    <a:pt x="15" y="0"/>
                  </a:lnTo>
                  <a:lnTo>
                    <a:pt x="0" y="37"/>
                  </a:lnTo>
                  <a:lnTo>
                    <a:pt x="80" y="148"/>
                  </a:lnTo>
                  <a:lnTo>
                    <a:pt x="81" y="148"/>
                  </a:lnTo>
                  <a:lnTo>
                    <a:pt x="131" y="204"/>
                  </a:lnTo>
                  <a:lnTo>
                    <a:pt x="181" y="258"/>
                  </a:lnTo>
                  <a:close/>
                </a:path>
              </a:pathLst>
            </a:custGeom>
            <a:solidFill>
              <a:srgbClr val="000000"/>
            </a:solidFill>
            <a:ln w="9525">
              <a:noFill/>
              <a:round/>
              <a:headEnd/>
              <a:tailEnd/>
            </a:ln>
          </p:spPr>
          <p:txBody>
            <a:bodyPr/>
            <a:lstStyle/>
            <a:p>
              <a:endParaRPr lang="en-US"/>
            </a:p>
          </p:txBody>
        </p:sp>
        <p:sp>
          <p:nvSpPr>
            <p:cNvPr id="29151" name="Freeform 468"/>
            <p:cNvSpPr>
              <a:spLocks/>
            </p:cNvSpPr>
            <p:nvPr/>
          </p:nvSpPr>
          <p:spPr bwMode="auto">
            <a:xfrm>
              <a:off x="3821" y="2300"/>
              <a:ext cx="138" cy="118"/>
            </a:xfrm>
            <a:custGeom>
              <a:avLst/>
              <a:gdLst>
                <a:gd name="T0" fmla="*/ 122 w 138"/>
                <a:gd name="T1" fmla="*/ 0 h 237"/>
                <a:gd name="T2" fmla="*/ 138 w 138"/>
                <a:gd name="T3" fmla="*/ 0 h 237"/>
                <a:gd name="T4" fmla="*/ 67 w 138"/>
                <a:gd name="T5" fmla="*/ 0 h 237"/>
                <a:gd name="T6" fmla="*/ 59 w 138"/>
                <a:gd name="T7" fmla="*/ 0 h 237"/>
                <a:gd name="T8" fmla="*/ 68 w 138"/>
                <a:gd name="T9" fmla="*/ 0 h 237"/>
                <a:gd name="T10" fmla="*/ 18 w 138"/>
                <a:gd name="T11" fmla="*/ 0 h 237"/>
                <a:gd name="T12" fmla="*/ 0 w 138"/>
                <a:gd name="T13" fmla="*/ 0 h 237"/>
                <a:gd name="T14" fmla="*/ 51 w 138"/>
                <a:gd name="T15" fmla="*/ 0 h 237"/>
                <a:gd name="T16" fmla="*/ 52 w 138"/>
                <a:gd name="T17" fmla="*/ 0 h 237"/>
                <a:gd name="T18" fmla="*/ 122 w 138"/>
                <a:gd name="T19" fmla="*/ 0 h 2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8"/>
                <a:gd name="T31" fmla="*/ 0 h 237"/>
                <a:gd name="T32" fmla="*/ 138 w 138"/>
                <a:gd name="T33" fmla="*/ 237 h 23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8" h="237">
                  <a:moveTo>
                    <a:pt x="122" y="237"/>
                  </a:moveTo>
                  <a:lnTo>
                    <a:pt x="138" y="202"/>
                  </a:lnTo>
                  <a:lnTo>
                    <a:pt x="67" y="91"/>
                  </a:lnTo>
                  <a:lnTo>
                    <a:pt x="59" y="109"/>
                  </a:lnTo>
                  <a:lnTo>
                    <a:pt x="68" y="93"/>
                  </a:lnTo>
                  <a:lnTo>
                    <a:pt x="18" y="0"/>
                  </a:lnTo>
                  <a:lnTo>
                    <a:pt x="0" y="33"/>
                  </a:lnTo>
                  <a:lnTo>
                    <a:pt x="51" y="126"/>
                  </a:lnTo>
                  <a:lnTo>
                    <a:pt x="52" y="126"/>
                  </a:lnTo>
                  <a:lnTo>
                    <a:pt x="122" y="237"/>
                  </a:lnTo>
                  <a:close/>
                </a:path>
              </a:pathLst>
            </a:custGeom>
            <a:solidFill>
              <a:srgbClr val="000000"/>
            </a:solidFill>
            <a:ln w="9525">
              <a:noFill/>
              <a:round/>
              <a:headEnd/>
              <a:tailEnd/>
            </a:ln>
          </p:spPr>
          <p:txBody>
            <a:bodyPr/>
            <a:lstStyle/>
            <a:p>
              <a:endParaRPr lang="en-US"/>
            </a:p>
          </p:txBody>
        </p:sp>
        <p:sp>
          <p:nvSpPr>
            <p:cNvPr id="29152" name="Freeform 469"/>
            <p:cNvSpPr>
              <a:spLocks/>
            </p:cNvSpPr>
            <p:nvPr/>
          </p:nvSpPr>
          <p:spPr bwMode="auto">
            <a:xfrm>
              <a:off x="3731" y="2208"/>
              <a:ext cx="108" cy="108"/>
            </a:xfrm>
            <a:custGeom>
              <a:avLst/>
              <a:gdLst>
                <a:gd name="T0" fmla="*/ 90 w 108"/>
                <a:gd name="T1" fmla="*/ 1 h 215"/>
                <a:gd name="T2" fmla="*/ 108 w 108"/>
                <a:gd name="T3" fmla="*/ 1 h 215"/>
                <a:gd name="T4" fmla="*/ 59 w 108"/>
                <a:gd name="T5" fmla="*/ 1 h 215"/>
                <a:gd name="T6" fmla="*/ 49 w 108"/>
                <a:gd name="T7" fmla="*/ 1 h 215"/>
                <a:gd name="T8" fmla="*/ 60 w 108"/>
                <a:gd name="T9" fmla="*/ 1 h 215"/>
                <a:gd name="T10" fmla="*/ 20 w 108"/>
                <a:gd name="T11" fmla="*/ 0 h 215"/>
                <a:gd name="T12" fmla="*/ 0 w 108"/>
                <a:gd name="T13" fmla="*/ 1 h 215"/>
                <a:gd name="T14" fmla="*/ 40 w 108"/>
                <a:gd name="T15" fmla="*/ 1 h 215"/>
                <a:gd name="T16" fmla="*/ 41 w 108"/>
                <a:gd name="T17" fmla="*/ 1 h 215"/>
                <a:gd name="T18" fmla="*/ 90 w 108"/>
                <a:gd name="T19" fmla="*/ 1 h 2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8"/>
                <a:gd name="T31" fmla="*/ 0 h 215"/>
                <a:gd name="T32" fmla="*/ 108 w 108"/>
                <a:gd name="T33" fmla="*/ 215 h 2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8" h="215">
                  <a:moveTo>
                    <a:pt x="90" y="215"/>
                  </a:moveTo>
                  <a:lnTo>
                    <a:pt x="108" y="182"/>
                  </a:lnTo>
                  <a:lnTo>
                    <a:pt x="59" y="91"/>
                  </a:lnTo>
                  <a:lnTo>
                    <a:pt x="49" y="106"/>
                  </a:lnTo>
                  <a:lnTo>
                    <a:pt x="60" y="93"/>
                  </a:lnTo>
                  <a:lnTo>
                    <a:pt x="20" y="0"/>
                  </a:lnTo>
                  <a:lnTo>
                    <a:pt x="0" y="29"/>
                  </a:lnTo>
                  <a:lnTo>
                    <a:pt x="40" y="122"/>
                  </a:lnTo>
                  <a:lnTo>
                    <a:pt x="41" y="124"/>
                  </a:lnTo>
                  <a:lnTo>
                    <a:pt x="90" y="215"/>
                  </a:lnTo>
                  <a:close/>
                </a:path>
              </a:pathLst>
            </a:custGeom>
            <a:solidFill>
              <a:srgbClr val="000000"/>
            </a:solidFill>
            <a:ln w="9525">
              <a:noFill/>
              <a:round/>
              <a:headEnd/>
              <a:tailEnd/>
            </a:ln>
          </p:spPr>
          <p:txBody>
            <a:bodyPr/>
            <a:lstStyle/>
            <a:p>
              <a:endParaRPr lang="en-US"/>
            </a:p>
          </p:txBody>
        </p:sp>
        <p:sp>
          <p:nvSpPr>
            <p:cNvPr id="29153" name="Freeform 470"/>
            <p:cNvSpPr>
              <a:spLocks/>
            </p:cNvSpPr>
            <p:nvPr/>
          </p:nvSpPr>
          <p:spPr bwMode="auto">
            <a:xfrm>
              <a:off x="4848" y="2638"/>
              <a:ext cx="784" cy="125"/>
            </a:xfrm>
            <a:custGeom>
              <a:avLst/>
              <a:gdLst>
                <a:gd name="T0" fmla="*/ 782 w 784"/>
                <a:gd name="T1" fmla="*/ 1 h 248"/>
                <a:gd name="T2" fmla="*/ 784 w 784"/>
                <a:gd name="T3" fmla="*/ 1 h 248"/>
                <a:gd name="T4" fmla="*/ 644 w 784"/>
                <a:gd name="T5" fmla="*/ 1 h 248"/>
                <a:gd name="T6" fmla="*/ 513 w 784"/>
                <a:gd name="T7" fmla="*/ 1 h 248"/>
                <a:gd name="T8" fmla="*/ 512 w 784"/>
                <a:gd name="T9" fmla="*/ 1 h 248"/>
                <a:gd name="T10" fmla="*/ 514 w 784"/>
                <a:gd name="T11" fmla="*/ 1 h 248"/>
                <a:gd name="T12" fmla="*/ 394 w 784"/>
                <a:gd name="T13" fmla="*/ 1 h 248"/>
                <a:gd name="T14" fmla="*/ 285 w 784"/>
                <a:gd name="T15" fmla="*/ 1 h 248"/>
                <a:gd name="T16" fmla="*/ 285 w 784"/>
                <a:gd name="T17" fmla="*/ 1 h 248"/>
                <a:gd name="T18" fmla="*/ 194 w 784"/>
                <a:gd name="T19" fmla="*/ 1 h 248"/>
                <a:gd name="T20" fmla="*/ 192 w 784"/>
                <a:gd name="T21" fmla="*/ 1 h 248"/>
                <a:gd name="T22" fmla="*/ 196 w 784"/>
                <a:gd name="T23" fmla="*/ 1 h 248"/>
                <a:gd name="T24" fmla="*/ 116 w 784"/>
                <a:gd name="T25" fmla="*/ 1 h 248"/>
                <a:gd name="T26" fmla="*/ 115 w 784"/>
                <a:gd name="T27" fmla="*/ 1 h 248"/>
                <a:gd name="T28" fmla="*/ 55 w 784"/>
                <a:gd name="T29" fmla="*/ 1 h 248"/>
                <a:gd name="T30" fmla="*/ 52 w 784"/>
                <a:gd name="T31" fmla="*/ 1 h 248"/>
                <a:gd name="T32" fmla="*/ 56 w 784"/>
                <a:gd name="T33" fmla="*/ 1 h 248"/>
                <a:gd name="T34" fmla="*/ 5 w 784"/>
                <a:gd name="T35" fmla="*/ 0 h 248"/>
                <a:gd name="T36" fmla="*/ 0 w 784"/>
                <a:gd name="T37" fmla="*/ 1 h 248"/>
                <a:gd name="T38" fmla="*/ 50 w 784"/>
                <a:gd name="T39" fmla="*/ 1 h 248"/>
                <a:gd name="T40" fmla="*/ 50 w 784"/>
                <a:gd name="T41" fmla="*/ 1 h 248"/>
                <a:gd name="T42" fmla="*/ 110 w 784"/>
                <a:gd name="T43" fmla="*/ 1 h 248"/>
                <a:gd name="T44" fmla="*/ 112 w 784"/>
                <a:gd name="T45" fmla="*/ 1 h 248"/>
                <a:gd name="T46" fmla="*/ 109 w 784"/>
                <a:gd name="T47" fmla="*/ 1 h 248"/>
                <a:gd name="T48" fmla="*/ 189 w 784"/>
                <a:gd name="T49" fmla="*/ 1 h 248"/>
                <a:gd name="T50" fmla="*/ 191 w 784"/>
                <a:gd name="T51" fmla="*/ 1 h 248"/>
                <a:gd name="T52" fmla="*/ 282 w 784"/>
                <a:gd name="T53" fmla="*/ 1 h 248"/>
                <a:gd name="T54" fmla="*/ 283 w 784"/>
                <a:gd name="T55" fmla="*/ 1 h 248"/>
                <a:gd name="T56" fmla="*/ 281 w 784"/>
                <a:gd name="T57" fmla="*/ 1 h 248"/>
                <a:gd name="T58" fmla="*/ 390 w 784"/>
                <a:gd name="T59" fmla="*/ 1 h 248"/>
                <a:gd name="T60" fmla="*/ 510 w 784"/>
                <a:gd name="T61" fmla="*/ 1 h 248"/>
                <a:gd name="T62" fmla="*/ 511 w 784"/>
                <a:gd name="T63" fmla="*/ 1 h 248"/>
                <a:gd name="T64" fmla="*/ 642 w 784"/>
                <a:gd name="T65" fmla="*/ 1 h 248"/>
                <a:gd name="T66" fmla="*/ 782 w 784"/>
                <a:gd name="T67" fmla="*/ 1 h 24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84"/>
                <a:gd name="T103" fmla="*/ 0 h 248"/>
                <a:gd name="T104" fmla="*/ 784 w 784"/>
                <a:gd name="T105" fmla="*/ 248 h 24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84" h="248">
                  <a:moveTo>
                    <a:pt x="782" y="248"/>
                  </a:moveTo>
                  <a:lnTo>
                    <a:pt x="784" y="201"/>
                  </a:lnTo>
                  <a:lnTo>
                    <a:pt x="644" y="182"/>
                  </a:lnTo>
                  <a:lnTo>
                    <a:pt x="513" y="165"/>
                  </a:lnTo>
                  <a:lnTo>
                    <a:pt x="512" y="188"/>
                  </a:lnTo>
                  <a:lnTo>
                    <a:pt x="514" y="167"/>
                  </a:lnTo>
                  <a:lnTo>
                    <a:pt x="394" y="130"/>
                  </a:lnTo>
                  <a:lnTo>
                    <a:pt x="285" y="93"/>
                  </a:lnTo>
                  <a:lnTo>
                    <a:pt x="194" y="73"/>
                  </a:lnTo>
                  <a:lnTo>
                    <a:pt x="192" y="95"/>
                  </a:lnTo>
                  <a:lnTo>
                    <a:pt x="196" y="73"/>
                  </a:lnTo>
                  <a:lnTo>
                    <a:pt x="116" y="36"/>
                  </a:lnTo>
                  <a:lnTo>
                    <a:pt x="115" y="36"/>
                  </a:lnTo>
                  <a:lnTo>
                    <a:pt x="55" y="19"/>
                  </a:lnTo>
                  <a:lnTo>
                    <a:pt x="52" y="40"/>
                  </a:lnTo>
                  <a:lnTo>
                    <a:pt x="56" y="19"/>
                  </a:lnTo>
                  <a:lnTo>
                    <a:pt x="5" y="0"/>
                  </a:lnTo>
                  <a:lnTo>
                    <a:pt x="0" y="44"/>
                  </a:lnTo>
                  <a:lnTo>
                    <a:pt x="50" y="64"/>
                  </a:lnTo>
                  <a:lnTo>
                    <a:pt x="110" y="81"/>
                  </a:lnTo>
                  <a:lnTo>
                    <a:pt x="112" y="58"/>
                  </a:lnTo>
                  <a:lnTo>
                    <a:pt x="109" y="81"/>
                  </a:lnTo>
                  <a:lnTo>
                    <a:pt x="189" y="118"/>
                  </a:lnTo>
                  <a:lnTo>
                    <a:pt x="191" y="118"/>
                  </a:lnTo>
                  <a:lnTo>
                    <a:pt x="282" y="137"/>
                  </a:lnTo>
                  <a:lnTo>
                    <a:pt x="283" y="114"/>
                  </a:lnTo>
                  <a:lnTo>
                    <a:pt x="281" y="137"/>
                  </a:lnTo>
                  <a:lnTo>
                    <a:pt x="390" y="174"/>
                  </a:lnTo>
                  <a:lnTo>
                    <a:pt x="510" y="211"/>
                  </a:lnTo>
                  <a:lnTo>
                    <a:pt x="511" y="211"/>
                  </a:lnTo>
                  <a:lnTo>
                    <a:pt x="642" y="229"/>
                  </a:lnTo>
                  <a:lnTo>
                    <a:pt x="782" y="248"/>
                  </a:lnTo>
                  <a:close/>
                </a:path>
              </a:pathLst>
            </a:custGeom>
            <a:solidFill>
              <a:srgbClr val="000000"/>
            </a:solidFill>
            <a:ln w="9525">
              <a:noFill/>
              <a:round/>
              <a:headEnd/>
              <a:tailEnd/>
            </a:ln>
          </p:spPr>
          <p:txBody>
            <a:bodyPr/>
            <a:lstStyle/>
            <a:p>
              <a:endParaRPr lang="en-US"/>
            </a:p>
          </p:txBody>
        </p:sp>
        <p:sp>
          <p:nvSpPr>
            <p:cNvPr id="29154" name="Freeform 471"/>
            <p:cNvSpPr>
              <a:spLocks/>
            </p:cNvSpPr>
            <p:nvPr/>
          </p:nvSpPr>
          <p:spPr bwMode="auto">
            <a:xfrm>
              <a:off x="4426" y="2537"/>
              <a:ext cx="426" cy="124"/>
            </a:xfrm>
            <a:custGeom>
              <a:avLst/>
              <a:gdLst>
                <a:gd name="T0" fmla="*/ 423 w 426"/>
                <a:gd name="T1" fmla="*/ 1 h 246"/>
                <a:gd name="T2" fmla="*/ 426 w 426"/>
                <a:gd name="T3" fmla="*/ 1 h 246"/>
                <a:gd name="T4" fmla="*/ 357 w 426"/>
                <a:gd name="T5" fmla="*/ 1 h 246"/>
                <a:gd name="T6" fmla="*/ 355 w 426"/>
                <a:gd name="T7" fmla="*/ 1 h 246"/>
                <a:gd name="T8" fmla="*/ 359 w 426"/>
                <a:gd name="T9" fmla="*/ 1 h 246"/>
                <a:gd name="T10" fmla="*/ 299 w 426"/>
                <a:gd name="T11" fmla="*/ 1 h 246"/>
                <a:gd name="T12" fmla="*/ 297 w 426"/>
                <a:gd name="T13" fmla="*/ 1 h 246"/>
                <a:gd name="T14" fmla="*/ 186 w 426"/>
                <a:gd name="T15" fmla="*/ 1 h 246"/>
                <a:gd name="T16" fmla="*/ 184 w 426"/>
                <a:gd name="T17" fmla="*/ 1 h 246"/>
                <a:gd name="T18" fmla="*/ 188 w 426"/>
                <a:gd name="T19" fmla="*/ 1 h 246"/>
                <a:gd name="T20" fmla="*/ 99 w 426"/>
                <a:gd name="T21" fmla="*/ 1 h 246"/>
                <a:gd name="T22" fmla="*/ 8 w 426"/>
                <a:gd name="T23" fmla="*/ 0 h 246"/>
                <a:gd name="T24" fmla="*/ 0 w 426"/>
                <a:gd name="T25" fmla="*/ 1 h 246"/>
                <a:gd name="T26" fmla="*/ 90 w 426"/>
                <a:gd name="T27" fmla="*/ 1 h 246"/>
                <a:gd name="T28" fmla="*/ 180 w 426"/>
                <a:gd name="T29" fmla="*/ 1 h 246"/>
                <a:gd name="T30" fmla="*/ 182 w 426"/>
                <a:gd name="T31" fmla="*/ 1 h 246"/>
                <a:gd name="T32" fmla="*/ 292 w 426"/>
                <a:gd name="T33" fmla="*/ 1 h 246"/>
                <a:gd name="T34" fmla="*/ 295 w 426"/>
                <a:gd name="T35" fmla="*/ 1 h 246"/>
                <a:gd name="T36" fmla="*/ 290 w 426"/>
                <a:gd name="T37" fmla="*/ 1 h 246"/>
                <a:gd name="T38" fmla="*/ 350 w 426"/>
                <a:gd name="T39" fmla="*/ 1 h 246"/>
                <a:gd name="T40" fmla="*/ 353 w 426"/>
                <a:gd name="T41" fmla="*/ 1 h 246"/>
                <a:gd name="T42" fmla="*/ 423 w 426"/>
                <a:gd name="T43" fmla="*/ 1 h 24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26"/>
                <a:gd name="T67" fmla="*/ 0 h 246"/>
                <a:gd name="T68" fmla="*/ 426 w 426"/>
                <a:gd name="T69" fmla="*/ 246 h 24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26" h="246">
                  <a:moveTo>
                    <a:pt x="423" y="246"/>
                  </a:moveTo>
                  <a:lnTo>
                    <a:pt x="426" y="202"/>
                  </a:lnTo>
                  <a:lnTo>
                    <a:pt x="357" y="184"/>
                  </a:lnTo>
                  <a:lnTo>
                    <a:pt x="355" y="205"/>
                  </a:lnTo>
                  <a:lnTo>
                    <a:pt x="359" y="184"/>
                  </a:lnTo>
                  <a:lnTo>
                    <a:pt x="299" y="147"/>
                  </a:lnTo>
                  <a:lnTo>
                    <a:pt x="297" y="147"/>
                  </a:lnTo>
                  <a:lnTo>
                    <a:pt x="186" y="110"/>
                  </a:lnTo>
                  <a:lnTo>
                    <a:pt x="184" y="132"/>
                  </a:lnTo>
                  <a:lnTo>
                    <a:pt x="188" y="110"/>
                  </a:lnTo>
                  <a:lnTo>
                    <a:pt x="99" y="54"/>
                  </a:lnTo>
                  <a:lnTo>
                    <a:pt x="8" y="0"/>
                  </a:lnTo>
                  <a:lnTo>
                    <a:pt x="0" y="42"/>
                  </a:lnTo>
                  <a:lnTo>
                    <a:pt x="90" y="97"/>
                  </a:lnTo>
                  <a:lnTo>
                    <a:pt x="180" y="153"/>
                  </a:lnTo>
                  <a:lnTo>
                    <a:pt x="182" y="155"/>
                  </a:lnTo>
                  <a:lnTo>
                    <a:pt x="292" y="192"/>
                  </a:lnTo>
                  <a:lnTo>
                    <a:pt x="295" y="169"/>
                  </a:lnTo>
                  <a:lnTo>
                    <a:pt x="290" y="190"/>
                  </a:lnTo>
                  <a:lnTo>
                    <a:pt x="350" y="227"/>
                  </a:lnTo>
                  <a:lnTo>
                    <a:pt x="353" y="229"/>
                  </a:lnTo>
                  <a:lnTo>
                    <a:pt x="423" y="246"/>
                  </a:lnTo>
                  <a:close/>
                </a:path>
              </a:pathLst>
            </a:custGeom>
            <a:solidFill>
              <a:srgbClr val="000000"/>
            </a:solidFill>
            <a:ln w="9525">
              <a:noFill/>
              <a:round/>
              <a:headEnd/>
              <a:tailEnd/>
            </a:ln>
          </p:spPr>
          <p:txBody>
            <a:bodyPr/>
            <a:lstStyle/>
            <a:p>
              <a:endParaRPr lang="en-US"/>
            </a:p>
          </p:txBody>
        </p:sp>
        <p:sp>
          <p:nvSpPr>
            <p:cNvPr id="29155" name="Freeform 472"/>
            <p:cNvSpPr>
              <a:spLocks/>
            </p:cNvSpPr>
            <p:nvPr/>
          </p:nvSpPr>
          <p:spPr bwMode="auto">
            <a:xfrm>
              <a:off x="4124" y="2390"/>
              <a:ext cx="311" cy="169"/>
            </a:xfrm>
            <a:custGeom>
              <a:avLst/>
              <a:gdLst>
                <a:gd name="T0" fmla="*/ 301 w 311"/>
                <a:gd name="T1" fmla="*/ 2 h 337"/>
                <a:gd name="T2" fmla="*/ 311 w 311"/>
                <a:gd name="T3" fmla="*/ 2 h 337"/>
                <a:gd name="T4" fmla="*/ 141 w 311"/>
                <a:gd name="T5" fmla="*/ 1 h 337"/>
                <a:gd name="T6" fmla="*/ 136 w 311"/>
                <a:gd name="T7" fmla="*/ 1 h 337"/>
                <a:gd name="T8" fmla="*/ 143 w 311"/>
                <a:gd name="T9" fmla="*/ 1 h 337"/>
                <a:gd name="T10" fmla="*/ 14 w 311"/>
                <a:gd name="T11" fmla="*/ 0 h 337"/>
                <a:gd name="T12" fmla="*/ 0 w 311"/>
                <a:gd name="T13" fmla="*/ 1 h 337"/>
                <a:gd name="T14" fmla="*/ 129 w 311"/>
                <a:gd name="T15" fmla="*/ 1 h 337"/>
                <a:gd name="T16" fmla="*/ 131 w 311"/>
                <a:gd name="T17" fmla="*/ 1 h 337"/>
                <a:gd name="T18" fmla="*/ 301 w 311"/>
                <a:gd name="T19" fmla="*/ 2 h 3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1"/>
                <a:gd name="T31" fmla="*/ 0 h 337"/>
                <a:gd name="T32" fmla="*/ 311 w 311"/>
                <a:gd name="T33" fmla="*/ 337 h 33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1" h="337">
                  <a:moveTo>
                    <a:pt x="301" y="337"/>
                  </a:moveTo>
                  <a:lnTo>
                    <a:pt x="311" y="295"/>
                  </a:lnTo>
                  <a:lnTo>
                    <a:pt x="141" y="147"/>
                  </a:lnTo>
                  <a:lnTo>
                    <a:pt x="136" y="169"/>
                  </a:lnTo>
                  <a:lnTo>
                    <a:pt x="143" y="149"/>
                  </a:lnTo>
                  <a:lnTo>
                    <a:pt x="14" y="0"/>
                  </a:lnTo>
                  <a:lnTo>
                    <a:pt x="0" y="38"/>
                  </a:lnTo>
                  <a:lnTo>
                    <a:pt x="129" y="188"/>
                  </a:lnTo>
                  <a:lnTo>
                    <a:pt x="131" y="190"/>
                  </a:lnTo>
                  <a:lnTo>
                    <a:pt x="301" y="337"/>
                  </a:lnTo>
                  <a:close/>
                </a:path>
              </a:pathLst>
            </a:custGeom>
            <a:solidFill>
              <a:srgbClr val="000000"/>
            </a:solidFill>
            <a:ln w="9525">
              <a:noFill/>
              <a:round/>
              <a:headEnd/>
              <a:tailEnd/>
            </a:ln>
          </p:spPr>
          <p:txBody>
            <a:bodyPr/>
            <a:lstStyle/>
            <a:p>
              <a:endParaRPr lang="en-US"/>
            </a:p>
          </p:txBody>
        </p:sp>
        <p:sp>
          <p:nvSpPr>
            <p:cNvPr id="29156" name="Freeform 473"/>
            <p:cNvSpPr>
              <a:spLocks/>
            </p:cNvSpPr>
            <p:nvPr/>
          </p:nvSpPr>
          <p:spPr bwMode="auto">
            <a:xfrm>
              <a:off x="3942" y="2262"/>
              <a:ext cx="197" cy="147"/>
            </a:xfrm>
            <a:custGeom>
              <a:avLst/>
              <a:gdLst>
                <a:gd name="T0" fmla="*/ 181 w 197"/>
                <a:gd name="T1" fmla="*/ 1 h 295"/>
                <a:gd name="T2" fmla="*/ 197 w 197"/>
                <a:gd name="T3" fmla="*/ 1 h 295"/>
                <a:gd name="T4" fmla="*/ 146 w 197"/>
                <a:gd name="T5" fmla="*/ 0 h 295"/>
                <a:gd name="T6" fmla="*/ 144 w 197"/>
                <a:gd name="T7" fmla="*/ 0 h 295"/>
                <a:gd name="T8" fmla="*/ 95 w 197"/>
                <a:gd name="T9" fmla="*/ 0 h 295"/>
                <a:gd name="T10" fmla="*/ 88 w 197"/>
                <a:gd name="T11" fmla="*/ 0 h 295"/>
                <a:gd name="T12" fmla="*/ 97 w 197"/>
                <a:gd name="T13" fmla="*/ 0 h 295"/>
                <a:gd name="T14" fmla="*/ 17 w 197"/>
                <a:gd name="T15" fmla="*/ 0 h 295"/>
                <a:gd name="T16" fmla="*/ 0 w 197"/>
                <a:gd name="T17" fmla="*/ 0 h 295"/>
                <a:gd name="T18" fmla="*/ 80 w 197"/>
                <a:gd name="T19" fmla="*/ 0 h 295"/>
                <a:gd name="T20" fmla="*/ 82 w 197"/>
                <a:gd name="T21" fmla="*/ 0 h 295"/>
                <a:gd name="T22" fmla="*/ 132 w 197"/>
                <a:gd name="T23" fmla="*/ 0 h 295"/>
                <a:gd name="T24" fmla="*/ 138 w 197"/>
                <a:gd name="T25" fmla="*/ 0 h 295"/>
                <a:gd name="T26" fmla="*/ 131 w 197"/>
                <a:gd name="T27" fmla="*/ 0 h 295"/>
                <a:gd name="T28" fmla="*/ 181 w 197"/>
                <a:gd name="T29" fmla="*/ 1 h 29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7"/>
                <a:gd name="T46" fmla="*/ 0 h 295"/>
                <a:gd name="T47" fmla="*/ 197 w 197"/>
                <a:gd name="T48" fmla="*/ 295 h 29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7" h="295">
                  <a:moveTo>
                    <a:pt x="181" y="295"/>
                  </a:moveTo>
                  <a:lnTo>
                    <a:pt x="197" y="259"/>
                  </a:lnTo>
                  <a:lnTo>
                    <a:pt x="146" y="185"/>
                  </a:lnTo>
                  <a:lnTo>
                    <a:pt x="144" y="183"/>
                  </a:lnTo>
                  <a:lnTo>
                    <a:pt x="95" y="129"/>
                  </a:lnTo>
                  <a:lnTo>
                    <a:pt x="88" y="148"/>
                  </a:lnTo>
                  <a:lnTo>
                    <a:pt x="97" y="130"/>
                  </a:lnTo>
                  <a:lnTo>
                    <a:pt x="17" y="0"/>
                  </a:lnTo>
                  <a:lnTo>
                    <a:pt x="0" y="35"/>
                  </a:lnTo>
                  <a:lnTo>
                    <a:pt x="80" y="165"/>
                  </a:lnTo>
                  <a:lnTo>
                    <a:pt x="82" y="167"/>
                  </a:lnTo>
                  <a:lnTo>
                    <a:pt x="132" y="222"/>
                  </a:lnTo>
                  <a:lnTo>
                    <a:pt x="138" y="202"/>
                  </a:lnTo>
                  <a:lnTo>
                    <a:pt x="131" y="222"/>
                  </a:lnTo>
                  <a:lnTo>
                    <a:pt x="181" y="295"/>
                  </a:lnTo>
                  <a:close/>
                </a:path>
              </a:pathLst>
            </a:custGeom>
            <a:solidFill>
              <a:srgbClr val="000000"/>
            </a:solidFill>
            <a:ln w="9525">
              <a:noFill/>
              <a:round/>
              <a:headEnd/>
              <a:tailEnd/>
            </a:ln>
          </p:spPr>
          <p:txBody>
            <a:bodyPr/>
            <a:lstStyle/>
            <a:p>
              <a:endParaRPr lang="en-US"/>
            </a:p>
          </p:txBody>
        </p:sp>
        <p:sp>
          <p:nvSpPr>
            <p:cNvPr id="29157" name="Freeform 474"/>
            <p:cNvSpPr>
              <a:spLocks/>
            </p:cNvSpPr>
            <p:nvPr/>
          </p:nvSpPr>
          <p:spPr bwMode="auto">
            <a:xfrm>
              <a:off x="3820" y="2153"/>
              <a:ext cx="139" cy="126"/>
            </a:xfrm>
            <a:custGeom>
              <a:avLst/>
              <a:gdLst>
                <a:gd name="T0" fmla="*/ 123 w 139"/>
                <a:gd name="T1" fmla="*/ 1 h 252"/>
                <a:gd name="T2" fmla="*/ 139 w 139"/>
                <a:gd name="T3" fmla="*/ 1 h 252"/>
                <a:gd name="T4" fmla="*/ 68 w 139"/>
                <a:gd name="T5" fmla="*/ 1 h 252"/>
                <a:gd name="T6" fmla="*/ 60 w 139"/>
                <a:gd name="T7" fmla="*/ 1 h 252"/>
                <a:gd name="T8" fmla="*/ 69 w 139"/>
                <a:gd name="T9" fmla="*/ 1 h 252"/>
                <a:gd name="T10" fmla="*/ 19 w 139"/>
                <a:gd name="T11" fmla="*/ 0 h 252"/>
                <a:gd name="T12" fmla="*/ 0 w 139"/>
                <a:gd name="T13" fmla="*/ 1 h 252"/>
                <a:gd name="T14" fmla="*/ 51 w 139"/>
                <a:gd name="T15" fmla="*/ 1 h 252"/>
                <a:gd name="T16" fmla="*/ 53 w 139"/>
                <a:gd name="T17" fmla="*/ 1 h 252"/>
                <a:gd name="T18" fmla="*/ 123 w 139"/>
                <a:gd name="T19" fmla="*/ 1 h 2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9"/>
                <a:gd name="T31" fmla="*/ 0 h 252"/>
                <a:gd name="T32" fmla="*/ 139 w 139"/>
                <a:gd name="T33" fmla="*/ 252 h 25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9" h="252">
                  <a:moveTo>
                    <a:pt x="123" y="252"/>
                  </a:moveTo>
                  <a:lnTo>
                    <a:pt x="139" y="217"/>
                  </a:lnTo>
                  <a:lnTo>
                    <a:pt x="68" y="107"/>
                  </a:lnTo>
                  <a:lnTo>
                    <a:pt x="60" y="124"/>
                  </a:lnTo>
                  <a:lnTo>
                    <a:pt x="69" y="111"/>
                  </a:lnTo>
                  <a:lnTo>
                    <a:pt x="19" y="0"/>
                  </a:lnTo>
                  <a:lnTo>
                    <a:pt x="0" y="29"/>
                  </a:lnTo>
                  <a:lnTo>
                    <a:pt x="51" y="140"/>
                  </a:lnTo>
                  <a:lnTo>
                    <a:pt x="53" y="142"/>
                  </a:lnTo>
                  <a:lnTo>
                    <a:pt x="123" y="252"/>
                  </a:lnTo>
                  <a:close/>
                </a:path>
              </a:pathLst>
            </a:custGeom>
            <a:solidFill>
              <a:srgbClr val="000000"/>
            </a:solidFill>
            <a:ln w="9525">
              <a:noFill/>
              <a:round/>
              <a:headEnd/>
              <a:tailEnd/>
            </a:ln>
          </p:spPr>
          <p:txBody>
            <a:bodyPr/>
            <a:lstStyle/>
            <a:p>
              <a:endParaRPr lang="en-US"/>
            </a:p>
          </p:txBody>
        </p:sp>
        <p:sp>
          <p:nvSpPr>
            <p:cNvPr id="29158" name="Freeform 475"/>
            <p:cNvSpPr>
              <a:spLocks/>
            </p:cNvSpPr>
            <p:nvPr/>
          </p:nvSpPr>
          <p:spPr bwMode="auto">
            <a:xfrm>
              <a:off x="3730" y="2043"/>
              <a:ext cx="109" cy="125"/>
            </a:xfrm>
            <a:custGeom>
              <a:avLst/>
              <a:gdLst>
                <a:gd name="T0" fmla="*/ 90 w 109"/>
                <a:gd name="T1" fmla="*/ 1 h 248"/>
                <a:gd name="T2" fmla="*/ 109 w 109"/>
                <a:gd name="T3" fmla="*/ 1 h 248"/>
                <a:gd name="T4" fmla="*/ 60 w 109"/>
                <a:gd name="T5" fmla="*/ 1 h 248"/>
                <a:gd name="T6" fmla="*/ 50 w 109"/>
                <a:gd name="T7" fmla="*/ 1 h 248"/>
                <a:gd name="T8" fmla="*/ 61 w 109"/>
                <a:gd name="T9" fmla="*/ 1 h 248"/>
                <a:gd name="T10" fmla="*/ 21 w 109"/>
                <a:gd name="T11" fmla="*/ 0 h 248"/>
                <a:gd name="T12" fmla="*/ 0 w 109"/>
                <a:gd name="T13" fmla="*/ 1 h 248"/>
                <a:gd name="T14" fmla="*/ 40 w 109"/>
                <a:gd name="T15" fmla="*/ 1 h 248"/>
                <a:gd name="T16" fmla="*/ 41 w 109"/>
                <a:gd name="T17" fmla="*/ 1 h 248"/>
                <a:gd name="T18" fmla="*/ 90 w 109"/>
                <a:gd name="T19" fmla="*/ 1 h 2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9"/>
                <a:gd name="T31" fmla="*/ 0 h 248"/>
                <a:gd name="T32" fmla="*/ 109 w 109"/>
                <a:gd name="T33" fmla="*/ 248 h 2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9" h="248">
                  <a:moveTo>
                    <a:pt x="90" y="248"/>
                  </a:moveTo>
                  <a:lnTo>
                    <a:pt x="109" y="219"/>
                  </a:lnTo>
                  <a:lnTo>
                    <a:pt x="60" y="108"/>
                  </a:lnTo>
                  <a:lnTo>
                    <a:pt x="50" y="122"/>
                  </a:lnTo>
                  <a:lnTo>
                    <a:pt x="61" y="110"/>
                  </a:lnTo>
                  <a:lnTo>
                    <a:pt x="21" y="0"/>
                  </a:lnTo>
                  <a:lnTo>
                    <a:pt x="0" y="25"/>
                  </a:lnTo>
                  <a:lnTo>
                    <a:pt x="40" y="136"/>
                  </a:lnTo>
                  <a:lnTo>
                    <a:pt x="41" y="137"/>
                  </a:lnTo>
                  <a:lnTo>
                    <a:pt x="90" y="248"/>
                  </a:lnTo>
                  <a:close/>
                </a:path>
              </a:pathLst>
            </a:custGeom>
            <a:solidFill>
              <a:srgbClr val="000000"/>
            </a:solidFill>
            <a:ln w="9525">
              <a:noFill/>
              <a:round/>
              <a:headEnd/>
              <a:tailEnd/>
            </a:ln>
          </p:spPr>
          <p:txBody>
            <a:bodyPr/>
            <a:lstStyle/>
            <a:p>
              <a:endParaRPr lang="en-US"/>
            </a:p>
          </p:txBody>
        </p:sp>
        <p:sp>
          <p:nvSpPr>
            <p:cNvPr id="29159" name="Freeform 476"/>
            <p:cNvSpPr>
              <a:spLocks/>
            </p:cNvSpPr>
            <p:nvPr/>
          </p:nvSpPr>
          <p:spPr bwMode="auto">
            <a:xfrm>
              <a:off x="4848" y="2546"/>
              <a:ext cx="784" cy="152"/>
            </a:xfrm>
            <a:custGeom>
              <a:avLst/>
              <a:gdLst>
                <a:gd name="T0" fmla="*/ 782 w 784"/>
                <a:gd name="T1" fmla="*/ 2 h 303"/>
                <a:gd name="T2" fmla="*/ 784 w 784"/>
                <a:gd name="T3" fmla="*/ 1 h 303"/>
                <a:gd name="T4" fmla="*/ 644 w 784"/>
                <a:gd name="T5" fmla="*/ 1 h 303"/>
                <a:gd name="T6" fmla="*/ 643 w 784"/>
                <a:gd name="T7" fmla="*/ 2 h 303"/>
                <a:gd name="T8" fmla="*/ 645 w 784"/>
                <a:gd name="T9" fmla="*/ 1 h 303"/>
                <a:gd name="T10" fmla="*/ 514 w 784"/>
                <a:gd name="T11" fmla="*/ 1 h 303"/>
                <a:gd name="T12" fmla="*/ 394 w 784"/>
                <a:gd name="T13" fmla="*/ 1 h 303"/>
                <a:gd name="T14" fmla="*/ 285 w 784"/>
                <a:gd name="T15" fmla="*/ 1 h 303"/>
                <a:gd name="T16" fmla="*/ 283 w 784"/>
                <a:gd name="T17" fmla="*/ 1 h 303"/>
                <a:gd name="T18" fmla="*/ 286 w 784"/>
                <a:gd name="T19" fmla="*/ 1 h 303"/>
                <a:gd name="T20" fmla="*/ 196 w 784"/>
                <a:gd name="T21" fmla="*/ 1 h 303"/>
                <a:gd name="T22" fmla="*/ 192 w 784"/>
                <a:gd name="T23" fmla="*/ 1 h 303"/>
                <a:gd name="T24" fmla="*/ 196 w 784"/>
                <a:gd name="T25" fmla="*/ 1 h 303"/>
                <a:gd name="T26" fmla="*/ 116 w 784"/>
                <a:gd name="T27" fmla="*/ 1 h 303"/>
                <a:gd name="T28" fmla="*/ 112 w 784"/>
                <a:gd name="T29" fmla="*/ 1 h 303"/>
                <a:gd name="T30" fmla="*/ 117 w 784"/>
                <a:gd name="T31" fmla="*/ 1 h 303"/>
                <a:gd name="T32" fmla="*/ 57 w 784"/>
                <a:gd name="T33" fmla="*/ 1 h 303"/>
                <a:gd name="T34" fmla="*/ 56 w 784"/>
                <a:gd name="T35" fmla="*/ 1 h 303"/>
                <a:gd name="T36" fmla="*/ 5 w 784"/>
                <a:gd name="T37" fmla="*/ 0 h 303"/>
                <a:gd name="T38" fmla="*/ 0 w 784"/>
                <a:gd name="T39" fmla="*/ 1 h 303"/>
                <a:gd name="T40" fmla="*/ 50 w 784"/>
                <a:gd name="T41" fmla="*/ 1 h 303"/>
                <a:gd name="T42" fmla="*/ 52 w 784"/>
                <a:gd name="T43" fmla="*/ 1 h 303"/>
                <a:gd name="T44" fmla="*/ 48 w 784"/>
                <a:gd name="T45" fmla="*/ 1 h 303"/>
                <a:gd name="T46" fmla="*/ 108 w 784"/>
                <a:gd name="T47" fmla="*/ 1 h 303"/>
                <a:gd name="T48" fmla="*/ 109 w 784"/>
                <a:gd name="T49" fmla="*/ 1 h 303"/>
                <a:gd name="T50" fmla="*/ 189 w 784"/>
                <a:gd name="T51" fmla="*/ 1 h 303"/>
                <a:gd name="T52" fmla="*/ 190 w 784"/>
                <a:gd name="T53" fmla="*/ 1 h 303"/>
                <a:gd name="T54" fmla="*/ 281 w 784"/>
                <a:gd name="T55" fmla="*/ 1 h 303"/>
                <a:gd name="T56" fmla="*/ 281 w 784"/>
                <a:gd name="T57" fmla="*/ 1 h 303"/>
                <a:gd name="T58" fmla="*/ 390 w 784"/>
                <a:gd name="T59" fmla="*/ 1 h 303"/>
                <a:gd name="T60" fmla="*/ 510 w 784"/>
                <a:gd name="T61" fmla="*/ 1 h 303"/>
                <a:gd name="T62" fmla="*/ 641 w 784"/>
                <a:gd name="T63" fmla="*/ 2 h 303"/>
                <a:gd name="T64" fmla="*/ 642 w 784"/>
                <a:gd name="T65" fmla="*/ 2 h 303"/>
                <a:gd name="T66" fmla="*/ 782 w 784"/>
                <a:gd name="T67" fmla="*/ 2 h 30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84"/>
                <a:gd name="T103" fmla="*/ 0 h 303"/>
                <a:gd name="T104" fmla="*/ 784 w 784"/>
                <a:gd name="T105" fmla="*/ 303 h 30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84" h="303">
                  <a:moveTo>
                    <a:pt x="782" y="303"/>
                  </a:moveTo>
                  <a:lnTo>
                    <a:pt x="784" y="256"/>
                  </a:lnTo>
                  <a:lnTo>
                    <a:pt x="644" y="239"/>
                  </a:lnTo>
                  <a:lnTo>
                    <a:pt x="643" y="262"/>
                  </a:lnTo>
                  <a:lnTo>
                    <a:pt x="645" y="241"/>
                  </a:lnTo>
                  <a:lnTo>
                    <a:pt x="514" y="204"/>
                  </a:lnTo>
                  <a:lnTo>
                    <a:pt x="394" y="167"/>
                  </a:lnTo>
                  <a:lnTo>
                    <a:pt x="285" y="130"/>
                  </a:lnTo>
                  <a:lnTo>
                    <a:pt x="283" y="152"/>
                  </a:lnTo>
                  <a:lnTo>
                    <a:pt x="286" y="130"/>
                  </a:lnTo>
                  <a:lnTo>
                    <a:pt x="196" y="93"/>
                  </a:lnTo>
                  <a:lnTo>
                    <a:pt x="192" y="115"/>
                  </a:lnTo>
                  <a:lnTo>
                    <a:pt x="196" y="93"/>
                  </a:lnTo>
                  <a:lnTo>
                    <a:pt x="116" y="56"/>
                  </a:lnTo>
                  <a:lnTo>
                    <a:pt x="112" y="78"/>
                  </a:lnTo>
                  <a:lnTo>
                    <a:pt x="117" y="56"/>
                  </a:lnTo>
                  <a:lnTo>
                    <a:pt x="57" y="20"/>
                  </a:lnTo>
                  <a:lnTo>
                    <a:pt x="56" y="20"/>
                  </a:lnTo>
                  <a:lnTo>
                    <a:pt x="5" y="0"/>
                  </a:lnTo>
                  <a:lnTo>
                    <a:pt x="0" y="45"/>
                  </a:lnTo>
                  <a:lnTo>
                    <a:pt x="50" y="64"/>
                  </a:lnTo>
                  <a:lnTo>
                    <a:pt x="52" y="41"/>
                  </a:lnTo>
                  <a:lnTo>
                    <a:pt x="48" y="62"/>
                  </a:lnTo>
                  <a:lnTo>
                    <a:pt x="108" y="99"/>
                  </a:lnTo>
                  <a:lnTo>
                    <a:pt x="109" y="101"/>
                  </a:lnTo>
                  <a:lnTo>
                    <a:pt x="189" y="138"/>
                  </a:lnTo>
                  <a:lnTo>
                    <a:pt x="190" y="138"/>
                  </a:lnTo>
                  <a:lnTo>
                    <a:pt x="281" y="175"/>
                  </a:lnTo>
                  <a:lnTo>
                    <a:pt x="390" y="212"/>
                  </a:lnTo>
                  <a:lnTo>
                    <a:pt x="510" y="249"/>
                  </a:lnTo>
                  <a:lnTo>
                    <a:pt x="641" y="286"/>
                  </a:lnTo>
                  <a:lnTo>
                    <a:pt x="642" y="286"/>
                  </a:lnTo>
                  <a:lnTo>
                    <a:pt x="782" y="303"/>
                  </a:lnTo>
                  <a:close/>
                </a:path>
              </a:pathLst>
            </a:custGeom>
            <a:solidFill>
              <a:srgbClr val="000000"/>
            </a:solidFill>
            <a:ln w="9525">
              <a:noFill/>
              <a:round/>
              <a:headEnd/>
              <a:tailEnd/>
            </a:ln>
          </p:spPr>
          <p:txBody>
            <a:bodyPr/>
            <a:lstStyle/>
            <a:p>
              <a:endParaRPr lang="en-US"/>
            </a:p>
          </p:txBody>
        </p:sp>
        <p:sp>
          <p:nvSpPr>
            <p:cNvPr id="29160" name="Freeform 477"/>
            <p:cNvSpPr>
              <a:spLocks/>
            </p:cNvSpPr>
            <p:nvPr/>
          </p:nvSpPr>
          <p:spPr bwMode="auto">
            <a:xfrm>
              <a:off x="4425" y="2407"/>
              <a:ext cx="429" cy="161"/>
            </a:xfrm>
            <a:custGeom>
              <a:avLst/>
              <a:gdLst>
                <a:gd name="T0" fmla="*/ 422 w 429"/>
                <a:gd name="T1" fmla="*/ 2 h 322"/>
                <a:gd name="T2" fmla="*/ 429 w 429"/>
                <a:gd name="T3" fmla="*/ 2 h 322"/>
                <a:gd name="T4" fmla="*/ 360 w 429"/>
                <a:gd name="T5" fmla="*/ 1 h 322"/>
                <a:gd name="T6" fmla="*/ 356 w 429"/>
                <a:gd name="T7" fmla="*/ 2 h 322"/>
                <a:gd name="T8" fmla="*/ 360 w 429"/>
                <a:gd name="T9" fmla="*/ 1 h 322"/>
                <a:gd name="T10" fmla="*/ 300 w 429"/>
                <a:gd name="T11" fmla="*/ 1 h 322"/>
                <a:gd name="T12" fmla="*/ 299 w 429"/>
                <a:gd name="T13" fmla="*/ 1 h 322"/>
                <a:gd name="T14" fmla="*/ 188 w 429"/>
                <a:gd name="T15" fmla="*/ 1 h 322"/>
                <a:gd name="T16" fmla="*/ 185 w 429"/>
                <a:gd name="T17" fmla="*/ 1 h 322"/>
                <a:gd name="T18" fmla="*/ 190 w 429"/>
                <a:gd name="T19" fmla="*/ 1 h 322"/>
                <a:gd name="T20" fmla="*/ 101 w 429"/>
                <a:gd name="T21" fmla="*/ 1 h 322"/>
                <a:gd name="T22" fmla="*/ 10 w 429"/>
                <a:gd name="T23" fmla="*/ 0 h 322"/>
                <a:gd name="T24" fmla="*/ 0 w 429"/>
                <a:gd name="T25" fmla="*/ 1 h 322"/>
                <a:gd name="T26" fmla="*/ 90 w 429"/>
                <a:gd name="T27" fmla="*/ 1 h 322"/>
                <a:gd name="T28" fmla="*/ 180 w 429"/>
                <a:gd name="T29" fmla="*/ 1 h 322"/>
                <a:gd name="T30" fmla="*/ 182 w 429"/>
                <a:gd name="T31" fmla="*/ 1 h 322"/>
                <a:gd name="T32" fmla="*/ 292 w 429"/>
                <a:gd name="T33" fmla="*/ 1 h 322"/>
                <a:gd name="T34" fmla="*/ 296 w 429"/>
                <a:gd name="T35" fmla="*/ 1 h 322"/>
                <a:gd name="T36" fmla="*/ 291 w 429"/>
                <a:gd name="T37" fmla="*/ 1 h 322"/>
                <a:gd name="T38" fmla="*/ 351 w 429"/>
                <a:gd name="T39" fmla="*/ 2 h 322"/>
                <a:gd name="T40" fmla="*/ 352 w 429"/>
                <a:gd name="T41" fmla="*/ 2 h 322"/>
                <a:gd name="T42" fmla="*/ 422 w 429"/>
                <a:gd name="T43" fmla="*/ 2 h 32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29"/>
                <a:gd name="T67" fmla="*/ 0 h 322"/>
                <a:gd name="T68" fmla="*/ 429 w 429"/>
                <a:gd name="T69" fmla="*/ 322 h 32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29" h="322">
                  <a:moveTo>
                    <a:pt x="422" y="322"/>
                  </a:moveTo>
                  <a:lnTo>
                    <a:pt x="429" y="277"/>
                  </a:lnTo>
                  <a:lnTo>
                    <a:pt x="360" y="240"/>
                  </a:lnTo>
                  <a:lnTo>
                    <a:pt x="356" y="262"/>
                  </a:lnTo>
                  <a:lnTo>
                    <a:pt x="360" y="240"/>
                  </a:lnTo>
                  <a:lnTo>
                    <a:pt x="300" y="203"/>
                  </a:lnTo>
                  <a:lnTo>
                    <a:pt x="299" y="203"/>
                  </a:lnTo>
                  <a:lnTo>
                    <a:pt x="188" y="149"/>
                  </a:lnTo>
                  <a:lnTo>
                    <a:pt x="185" y="170"/>
                  </a:lnTo>
                  <a:lnTo>
                    <a:pt x="190" y="149"/>
                  </a:lnTo>
                  <a:lnTo>
                    <a:pt x="101" y="75"/>
                  </a:lnTo>
                  <a:lnTo>
                    <a:pt x="10" y="0"/>
                  </a:lnTo>
                  <a:lnTo>
                    <a:pt x="0" y="42"/>
                  </a:lnTo>
                  <a:lnTo>
                    <a:pt x="90" y="118"/>
                  </a:lnTo>
                  <a:lnTo>
                    <a:pt x="180" y="192"/>
                  </a:lnTo>
                  <a:lnTo>
                    <a:pt x="182" y="194"/>
                  </a:lnTo>
                  <a:lnTo>
                    <a:pt x="292" y="248"/>
                  </a:lnTo>
                  <a:lnTo>
                    <a:pt x="296" y="225"/>
                  </a:lnTo>
                  <a:lnTo>
                    <a:pt x="291" y="246"/>
                  </a:lnTo>
                  <a:lnTo>
                    <a:pt x="351" y="283"/>
                  </a:lnTo>
                  <a:lnTo>
                    <a:pt x="352" y="285"/>
                  </a:lnTo>
                  <a:lnTo>
                    <a:pt x="422" y="322"/>
                  </a:lnTo>
                  <a:close/>
                </a:path>
              </a:pathLst>
            </a:custGeom>
            <a:solidFill>
              <a:srgbClr val="000000"/>
            </a:solidFill>
            <a:ln w="9525">
              <a:noFill/>
              <a:round/>
              <a:headEnd/>
              <a:tailEnd/>
            </a:ln>
          </p:spPr>
          <p:txBody>
            <a:bodyPr/>
            <a:lstStyle/>
            <a:p>
              <a:endParaRPr lang="en-US"/>
            </a:p>
          </p:txBody>
        </p:sp>
        <p:sp>
          <p:nvSpPr>
            <p:cNvPr id="29161" name="Freeform 478"/>
            <p:cNvSpPr>
              <a:spLocks/>
            </p:cNvSpPr>
            <p:nvPr/>
          </p:nvSpPr>
          <p:spPr bwMode="auto">
            <a:xfrm>
              <a:off x="4123" y="2235"/>
              <a:ext cx="314" cy="194"/>
            </a:xfrm>
            <a:custGeom>
              <a:avLst/>
              <a:gdLst>
                <a:gd name="T0" fmla="*/ 302 w 314"/>
                <a:gd name="T1" fmla="*/ 2 h 388"/>
                <a:gd name="T2" fmla="*/ 314 w 314"/>
                <a:gd name="T3" fmla="*/ 2 h 388"/>
                <a:gd name="T4" fmla="*/ 143 w 314"/>
                <a:gd name="T5" fmla="*/ 1 h 388"/>
                <a:gd name="T6" fmla="*/ 137 w 314"/>
                <a:gd name="T7" fmla="*/ 1 h 388"/>
                <a:gd name="T8" fmla="*/ 145 w 314"/>
                <a:gd name="T9" fmla="*/ 1 h 388"/>
                <a:gd name="T10" fmla="*/ 16 w 314"/>
                <a:gd name="T11" fmla="*/ 0 h 388"/>
                <a:gd name="T12" fmla="*/ 0 w 314"/>
                <a:gd name="T13" fmla="*/ 1 h 388"/>
                <a:gd name="T14" fmla="*/ 129 w 314"/>
                <a:gd name="T15" fmla="*/ 1 h 388"/>
                <a:gd name="T16" fmla="*/ 132 w 314"/>
                <a:gd name="T17" fmla="*/ 1 h 388"/>
                <a:gd name="T18" fmla="*/ 302 w 314"/>
                <a:gd name="T19" fmla="*/ 2 h 3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4"/>
                <a:gd name="T31" fmla="*/ 0 h 388"/>
                <a:gd name="T32" fmla="*/ 314 w 314"/>
                <a:gd name="T33" fmla="*/ 388 h 3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4" h="388">
                  <a:moveTo>
                    <a:pt x="302" y="388"/>
                  </a:moveTo>
                  <a:lnTo>
                    <a:pt x="314" y="348"/>
                  </a:lnTo>
                  <a:lnTo>
                    <a:pt x="143" y="183"/>
                  </a:lnTo>
                  <a:lnTo>
                    <a:pt x="137" y="202"/>
                  </a:lnTo>
                  <a:lnTo>
                    <a:pt x="145" y="184"/>
                  </a:lnTo>
                  <a:lnTo>
                    <a:pt x="16" y="0"/>
                  </a:lnTo>
                  <a:lnTo>
                    <a:pt x="0" y="37"/>
                  </a:lnTo>
                  <a:lnTo>
                    <a:pt x="129" y="221"/>
                  </a:lnTo>
                  <a:lnTo>
                    <a:pt x="132" y="223"/>
                  </a:lnTo>
                  <a:lnTo>
                    <a:pt x="302" y="388"/>
                  </a:lnTo>
                  <a:close/>
                </a:path>
              </a:pathLst>
            </a:custGeom>
            <a:solidFill>
              <a:srgbClr val="000000"/>
            </a:solidFill>
            <a:ln w="9525">
              <a:noFill/>
              <a:round/>
              <a:headEnd/>
              <a:tailEnd/>
            </a:ln>
          </p:spPr>
          <p:txBody>
            <a:bodyPr/>
            <a:lstStyle/>
            <a:p>
              <a:endParaRPr lang="en-US"/>
            </a:p>
          </p:txBody>
        </p:sp>
        <p:sp>
          <p:nvSpPr>
            <p:cNvPr id="29162" name="Freeform 479"/>
            <p:cNvSpPr>
              <a:spLocks/>
            </p:cNvSpPr>
            <p:nvPr/>
          </p:nvSpPr>
          <p:spPr bwMode="auto">
            <a:xfrm>
              <a:off x="3942" y="2078"/>
              <a:ext cx="197" cy="175"/>
            </a:xfrm>
            <a:custGeom>
              <a:avLst/>
              <a:gdLst>
                <a:gd name="T0" fmla="*/ 181 w 197"/>
                <a:gd name="T1" fmla="*/ 2 h 349"/>
                <a:gd name="T2" fmla="*/ 197 w 197"/>
                <a:gd name="T3" fmla="*/ 2 h 349"/>
                <a:gd name="T4" fmla="*/ 146 w 197"/>
                <a:gd name="T5" fmla="*/ 1 h 349"/>
                <a:gd name="T6" fmla="*/ 138 w 197"/>
                <a:gd name="T7" fmla="*/ 1 h 349"/>
                <a:gd name="T8" fmla="*/ 147 w 197"/>
                <a:gd name="T9" fmla="*/ 1 h 349"/>
                <a:gd name="T10" fmla="*/ 98 w 197"/>
                <a:gd name="T11" fmla="*/ 1 h 349"/>
                <a:gd name="T12" fmla="*/ 18 w 197"/>
                <a:gd name="T13" fmla="*/ 0 h 349"/>
                <a:gd name="T14" fmla="*/ 0 w 197"/>
                <a:gd name="T15" fmla="*/ 1 h 349"/>
                <a:gd name="T16" fmla="*/ 80 w 197"/>
                <a:gd name="T17" fmla="*/ 1 h 349"/>
                <a:gd name="T18" fmla="*/ 129 w 197"/>
                <a:gd name="T19" fmla="*/ 2 h 349"/>
                <a:gd name="T20" fmla="*/ 131 w 197"/>
                <a:gd name="T21" fmla="*/ 2 h 349"/>
                <a:gd name="T22" fmla="*/ 181 w 197"/>
                <a:gd name="T23" fmla="*/ 2 h 34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97"/>
                <a:gd name="T37" fmla="*/ 0 h 349"/>
                <a:gd name="T38" fmla="*/ 197 w 197"/>
                <a:gd name="T39" fmla="*/ 349 h 34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97" h="349">
                  <a:moveTo>
                    <a:pt x="181" y="349"/>
                  </a:moveTo>
                  <a:lnTo>
                    <a:pt x="197" y="312"/>
                  </a:lnTo>
                  <a:lnTo>
                    <a:pt x="146" y="238"/>
                  </a:lnTo>
                  <a:lnTo>
                    <a:pt x="138" y="256"/>
                  </a:lnTo>
                  <a:lnTo>
                    <a:pt x="147" y="240"/>
                  </a:lnTo>
                  <a:lnTo>
                    <a:pt x="98" y="147"/>
                  </a:lnTo>
                  <a:lnTo>
                    <a:pt x="18" y="0"/>
                  </a:lnTo>
                  <a:lnTo>
                    <a:pt x="0" y="33"/>
                  </a:lnTo>
                  <a:lnTo>
                    <a:pt x="80" y="180"/>
                  </a:lnTo>
                  <a:lnTo>
                    <a:pt x="129" y="273"/>
                  </a:lnTo>
                  <a:lnTo>
                    <a:pt x="131" y="275"/>
                  </a:lnTo>
                  <a:lnTo>
                    <a:pt x="181" y="349"/>
                  </a:lnTo>
                  <a:close/>
                </a:path>
              </a:pathLst>
            </a:custGeom>
            <a:solidFill>
              <a:srgbClr val="000000"/>
            </a:solidFill>
            <a:ln w="9525">
              <a:noFill/>
              <a:round/>
              <a:headEnd/>
              <a:tailEnd/>
            </a:ln>
          </p:spPr>
          <p:txBody>
            <a:bodyPr/>
            <a:lstStyle/>
            <a:p>
              <a:endParaRPr lang="en-US"/>
            </a:p>
          </p:txBody>
        </p:sp>
        <p:sp>
          <p:nvSpPr>
            <p:cNvPr id="29163" name="Freeform 480"/>
            <p:cNvSpPr>
              <a:spLocks/>
            </p:cNvSpPr>
            <p:nvPr/>
          </p:nvSpPr>
          <p:spPr bwMode="auto">
            <a:xfrm>
              <a:off x="3820" y="1950"/>
              <a:ext cx="140" cy="145"/>
            </a:xfrm>
            <a:custGeom>
              <a:avLst/>
              <a:gdLst>
                <a:gd name="T0" fmla="*/ 122 w 140"/>
                <a:gd name="T1" fmla="*/ 2 h 290"/>
                <a:gd name="T2" fmla="*/ 140 w 140"/>
                <a:gd name="T3" fmla="*/ 2 h 290"/>
                <a:gd name="T4" fmla="*/ 69 w 140"/>
                <a:gd name="T5" fmla="*/ 1 h 290"/>
                <a:gd name="T6" fmla="*/ 60 w 140"/>
                <a:gd name="T7" fmla="*/ 1 h 290"/>
                <a:gd name="T8" fmla="*/ 71 w 140"/>
                <a:gd name="T9" fmla="*/ 1 h 290"/>
                <a:gd name="T10" fmla="*/ 20 w 140"/>
                <a:gd name="T11" fmla="*/ 0 h 290"/>
                <a:gd name="T12" fmla="*/ 0 w 140"/>
                <a:gd name="T13" fmla="*/ 1 h 290"/>
                <a:gd name="T14" fmla="*/ 51 w 140"/>
                <a:gd name="T15" fmla="*/ 1 h 290"/>
                <a:gd name="T16" fmla="*/ 52 w 140"/>
                <a:gd name="T17" fmla="*/ 1 h 290"/>
                <a:gd name="T18" fmla="*/ 122 w 140"/>
                <a:gd name="T19" fmla="*/ 2 h 2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0"/>
                <a:gd name="T31" fmla="*/ 0 h 290"/>
                <a:gd name="T32" fmla="*/ 140 w 140"/>
                <a:gd name="T33" fmla="*/ 290 h 2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0" h="290">
                  <a:moveTo>
                    <a:pt x="122" y="290"/>
                  </a:moveTo>
                  <a:lnTo>
                    <a:pt x="140" y="257"/>
                  </a:lnTo>
                  <a:lnTo>
                    <a:pt x="69" y="128"/>
                  </a:lnTo>
                  <a:lnTo>
                    <a:pt x="60" y="144"/>
                  </a:lnTo>
                  <a:lnTo>
                    <a:pt x="71" y="130"/>
                  </a:lnTo>
                  <a:lnTo>
                    <a:pt x="20" y="0"/>
                  </a:lnTo>
                  <a:lnTo>
                    <a:pt x="0" y="27"/>
                  </a:lnTo>
                  <a:lnTo>
                    <a:pt x="51" y="158"/>
                  </a:lnTo>
                  <a:lnTo>
                    <a:pt x="52" y="161"/>
                  </a:lnTo>
                  <a:lnTo>
                    <a:pt x="122" y="290"/>
                  </a:lnTo>
                  <a:close/>
                </a:path>
              </a:pathLst>
            </a:custGeom>
            <a:solidFill>
              <a:srgbClr val="000000"/>
            </a:solidFill>
            <a:ln w="9525">
              <a:noFill/>
              <a:round/>
              <a:headEnd/>
              <a:tailEnd/>
            </a:ln>
          </p:spPr>
          <p:txBody>
            <a:bodyPr/>
            <a:lstStyle/>
            <a:p>
              <a:endParaRPr lang="en-US"/>
            </a:p>
          </p:txBody>
        </p:sp>
        <p:sp>
          <p:nvSpPr>
            <p:cNvPr id="29164" name="Freeform 481"/>
            <p:cNvSpPr>
              <a:spLocks/>
            </p:cNvSpPr>
            <p:nvPr/>
          </p:nvSpPr>
          <p:spPr bwMode="auto">
            <a:xfrm>
              <a:off x="3730" y="1840"/>
              <a:ext cx="109" cy="125"/>
            </a:xfrm>
            <a:custGeom>
              <a:avLst/>
              <a:gdLst>
                <a:gd name="T0" fmla="*/ 90 w 109"/>
                <a:gd name="T1" fmla="*/ 1 h 248"/>
                <a:gd name="T2" fmla="*/ 109 w 109"/>
                <a:gd name="T3" fmla="*/ 1 h 248"/>
                <a:gd name="T4" fmla="*/ 60 w 109"/>
                <a:gd name="T5" fmla="*/ 1 h 248"/>
                <a:gd name="T6" fmla="*/ 50 w 109"/>
                <a:gd name="T7" fmla="*/ 1 h 248"/>
                <a:gd name="T8" fmla="*/ 61 w 109"/>
                <a:gd name="T9" fmla="*/ 1 h 248"/>
                <a:gd name="T10" fmla="*/ 21 w 109"/>
                <a:gd name="T11" fmla="*/ 0 h 248"/>
                <a:gd name="T12" fmla="*/ 0 w 109"/>
                <a:gd name="T13" fmla="*/ 1 h 248"/>
                <a:gd name="T14" fmla="*/ 40 w 109"/>
                <a:gd name="T15" fmla="*/ 1 h 248"/>
                <a:gd name="T16" fmla="*/ 41 w 109"/>
                <a:gd name="T17" fmla="*/ 1 h 248"/>
                <a:gd name="T18" fmla="*/ 90 w 109"/>
                <a:gd name="T19" fmla="*/ 1 h 2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9"/>
                <a:gd name="T31" fmla="*/ 0 h 248"/>
                <a:gd name="T32" fmla="*/ 109 w 109"/>
                <a:gd name="T33" fmla="*/ 248 h 2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9" h="248">
                  <a:moveTo>
                    <a:pt x="90" y="248"/>
                  </a:moveTo>
                  <a:lnTo>
                    <a:pt x="109" y="219"/>
                  </a:lnTo>
                  <a:lnTo>
                    <a:pt x="60" y="109"/>
                  </a:lnTo>
                  <a:lnTo>
                    <a:pt x="50" y="122"/>
                  </a:lnTo>
                  <a:lnTo>
                    <a:pt x="61" y="111"/>
                  </a:lnTo>
                  <a:lnTo>
                    <a:pt x="21" y="0"/>
                  </a:lnTo>
                  <a:lnTo>
                    <a:pt x="0" y="25"/>
                  </a:lnTo>
                  <a:lnTo>
                    <a:pt x="40" y="136"/>
                  </a:lnTo>
                  <a:lnTo>
                    <a:pt x="41" y="138"/>
                  </a:lnTo>
                  <a:lnTo>
                    <a:pt x="90" y="248"/>
                  </a:lnTo>
                  <a:close/>
                </a:path>
              </a:pathLst>
            </a:custGeom>
            <a:solidFill>
              <a:srgbClr val="000000"/>
            </a:solidFill>
            <a:ln w="9525">
              <a:noFill/>
              <a:round/>
              <a:headEnd/>
              <a:tailEnd/>
            </a:ln>
          </p:spPr>
          <p:txBody>
            <a:bodyPr/>
            <a:lstStyle/>
            <a:p>
              <a:endParaRPr lang="en-US"/>
            </a:p>
          </p:txBody>
        </p:sp>
        <p:sp>
          <p:nvSpPr>
            <p:cNvPr id="29165" name="Freeform 482"/>
            <p:cNvSpPr>
              <a:spLocks/>
            </p:cNvSpPr>
            <p:nvPr/>
          </p:nvSpPr>
          <p:spPr bwMode="auto">
            <a:xfrm>
              <a:off x="4848" y="2454"/>
              <a:ext cx="785" cy="179"/>
            </a:xfrm>
            <a:custGeom>
              <a:avLst/>
              <a:gdLst>
                <a:gd name="T0" fmla="*/ 782 w 785"/>
                <a:gd name="T1" fmla="*/ 1 h 359"/>
                <a:gd name="T2" fmla="*/ 785 w 785"/>
                <a:gd name="T3" fmla="*/ 1 h 359"/>
                <a:gd name="T4" fmla="*/ 645 w 785"/>
                <a:gd name="T5" fmla="*/ 1 h 359"/>
                <a:gd name="T6" fmla="*/ 505 w 785"/>
                <a:gd name="T7" fmla="*/ 0 h 359"/>
                <a:gd name="T8" fmla="*/ 503 w 785"/>
                <a:gd name="T9" fmla="*/ 1 h 359"/>
                <a:gd name="T10" fmla="*/ 505 w 785"/>
                <a:gd name="T11" fmla="*/ 0 h 359"/>
                <a:gd name="T12" fmla="*/ 394 w 785"/>
                <a:gd name="T13" fmla="*/ 0 h 359"/>
                <a:gd name="T14" fmla="*/ 392 w 785"/>
                <a:gd name="T15" fmla="*/ 0 h 359"/>
                <a:gd name="T16" fmla="*/ 396 w 785"/>
                <a:gd name="T17" fmla="*/ 0 h 359"/>
                <a:gd name="T18" fmla="*/ 287 w 785"/>
                <a:gd name="T19" fmla="*/ 0 h 359"/>
                <a:gd name="T20" fmla="*/ 286 w 785"/>
                <a:gd name="T21" fmla="*/ 0 h 359"/>
                <a:gd name="T22" fmla="*/ 196 w 785"/>
                <a:gd name="T23" fmla="*/ 0 h 359"/>
                <a:gd name="T24" fmla="*/ 192 w 785"/>
                <a:gd name="T25" fmla="*/ 0 h 359"/>
                <a:gd name="T26" fmla="*/ 197 w 785"/>
                <a:gd name="T27" fmla="*/ 0 h 359"/>
                <a:gd name="T28" fmla="*/ 117 w 785"/>
                <a:gd name="T29" fmla="*/ 0 h 359"/>
                <a:gd name="T30" fmla="*/ 57 w 785"/>
                <a:gd name="T31" fmla="*/ 0 h 359"/>
                <a:gd name="T32" fmla="*/ 56 w 785"/>
                <a:gd name="T33" fmla="*/ 0 h 359"/>
                <a:gd name="T34" fmla="*/ 5 w 785"/>
                <a:gd name="T35" fmla="*/ 0 h 359"/>
                <a:gd name="T36" fmla="*/ 0 w 785"/>
                <a:gd name="T37" fmla="*/ 0 h 359"/>
                <a:gd name="T38" fmla="*/ 50 w 785"/>
                <a:gd name="T39" fmla="*/ 0 h 359"/>
                <a:gd name="T40" fmla="*/ 52 w 785"/>
                <a:gd name="T41" fmla="*/ 0 h 359"/>
                <a:gd name="T42" fmla="*/ 48 w 785"/>
                <a:gd name="T43" fmla="*/ 0 h 359"/>
                <a:gd name="T44" fmla="*/ 108 w 785"/>
                <a:gd name="T45" fmla="*/ 0 h 359"/>
                <a:gd name="T46" fmla="*/ 188 w 785"/>
                <a:gd name="T47" fmla="*/ 0 h 359"/>
                <a:gd name="T48" fmla="*/ 190 w 785"/>
                <a:gd name="T49" fmla="*/ 0 h 359"/>
                <a:gd name="T50" fmla="*/ 281 w 785"/>
                <a:gd name="T51" fmla="*/ 0 h 359"/>
                <a:gd name="T52" fmla="*/ 283 w 785"/>
                <a:gd name="T53" fmla="*/ 0 h 359"/>
                <a:gd name="T54" fmla="*/ 280 w 785"/>
                <a:gd name="T55" fmla="*/ 0 h 359"/>
                <a:gd name="T56" fmla="*/ 389 w 785"/>
                <a:gd name="T57" fmla="*/ 0 h 359"/>
                <a:gd name="T58" fmla="*/ 390 w 785"/>
                <a:gd name="T59" fmla="*/ 0 h 359"/>
                <a:gd name="T60" fmla="*/ 501 w 785"/>
                <a:gd name="T61" fmla="*/ 1 h 359"/>
                <a:gd name="T62" fmla="*/ 502 w 785"/>
                <a:gd name="T63" fmla="*/ 1 h 359"/>
                <a:gd name="T64" fmla="*/ 642 w 785"/>
                <a:gd name="T65" fmla="*/ 1 h 359"/>
                <a:gd name="T66" fmla="*/ 782 w 785"/>
                <a:gd name="T67" fmla="*/ 1 h 3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85"/>
                <a:gd name="T103" fmla="*/ 0 h 359"/>
                <a:gd name="T104" fmla="*/ 785 w 785"/>
                <a:gd name="T105" fmla="*/ 359 h 35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85" h="359">
                  <a:moveTo>
                    <a:pt x="782" y="359"/>
                  </a:moveTo>
                  <a:lnTo>
                    <a:pt x="785" y="314"/>
                  </a:lnTo>
                  <a:lnTo>
                    <a:pt x="645" y="277"/>
                  </a:lnTo>
                  <a:lnTo>
                    <a:pt x="505" y="240"/>
                  </a:lnTo>
                  <a:lnTo>
                    <a:pt x="503" y="262"/>
                  </a:lnTo>
                  <a:lnTo>
                    <a:pt x="505" y="240"/>
                  </a:lnTo>
                  <a:lnTo>
                    <a:pt x="394" y="204"/>
                  </a:lnTo>
                  <a:lnTo>
                    <a:pt x="392" y="225"/>
                  </a:lnTo>
                  <a:lnTo>
                    <a:pt x="396" y="204"/>
                  </a:lnTo>
                  <a:lnTo>
                    <a:pt x="287" y="147"/>
                  </a:lnTo>
                  <a:lnTo>
                    <a:pt x="286" y="147"/>
                  </a:lnTo>
                  <a:lnTo>
                    <a:pt x="196" y="110"/>
                  </a:lnTo>
                  <a:lnTo>
                    <a:pt x="192" y="132"/>
                  </a:lnTo>
                  <a:lnTo>
                    <a:pt x="197" y="110"/>
                  </a:lnTo>
                  <a:lnTo>
                    <a:pt x="117" y="56"/>
                  </a:lnTo>
                  <a:lnTo>
                    <a:pt x="57" y="19"/>
                  </a:lnTo>
                  <a:lnTo>
                    <a:pt x="56" y="19"/>
                  </a:lnTo>
                  <a:lnTo>
                    <a:pt x="5" y="0"/>
                  </a:lnTo>
                  <a:lnTo>
                    <a:pt x="0" y="44"/>
                  </a:lnTo>
                  <a:lnTo>
                    <a:pt x="50" y="64"/>
                  </a:lnTo>
                  <a:lnTo>
                    <a:pt x="52" y="41"/>
                  </a:lnTo>
                  <a:lnTo>
                    <a:pt x="48" y="62"/>
                  </a:lnTo>
                  <a:lnTo>
                    <a:pt x="108" y="99"/>
                  </a:lnTo>
                  <a:lnTo>
                    <a:pt x="188" y="153"/>
                  </a:lnTo>
                  <a:lnTo>
                    <a:pt x="190" y="155"/>
                  </a:lnTo>
                  <a:lnTo>
                    <a:pt x="281" y="192"/>
                  </a:lnTo>
                  <a:lnTo>
                    <a:pt x="283" y="169"/>
                  </a:lnTo>
                  <a:lnTo>
                    <a:pt x="280" y="192"/>
                  </a:lnTo>
                  <a:lnTo>
                    <a:pt x="389" y="248"/>
                  </a:lnTo>
                  <a:lnTo>
                    <a:pt x="390" y="248"/>
                  </a:lnTo>
                  <a:lnTo>
                    <a:pt x="501" y="285"/>
                  </a:lnTo>
                  <a:lnTo>
                    <a:pt x="502" y="285"/>
                  </a:lnTo>
                  <a:lnTo>
                    <a:pt x="642" y="322"/>
                  </a:lnTo>
                  <a:lnTo>
                    <a:pt x="782" y="359"/>
                  </a:lnTo>
                  <a:close/>
                </a:path>
              </a:pathLst>
            </a:custGeom>
            <a:solidFill>
              <a:srgbClr val="000000"/>
            </a:solidFill>
            <a:ln w="9525">
              <a:noFill/>
              <a:round/>
              <a:headEnd/>
              <a:tailEnd/>
            </a:ln>
          </p:spPr>
          <p:txBody>
            <a:bodyPr/>
            <a:lstStyle/>
            <a:p>
              <a:endParaRPr lang="en-US"/>
            </a:p>
          </p:txBody>
        </p:sp>
        <p:sp>
          <p:nvSpPr>
            <p:cNvPr id="29166" name="Freeform 483"/>
            <p:cNvSpPr>
              <a:spLocks/>
            </p:cNvSpPr>
            <p:nvPr/>
          </p:nvSpPr>
          <p:spPr bwMode="auto">
            <a:xfrm>
              <a:off x="4424" y="2279"/>
              <a:ext cx="430" cy="197"/>
            </a:xfrm>
            <a:custGeom>
              <a:avLst/>
              <a:gdLst>
                <a:gd name="T0" fmla="*/ 423 w 430"/>
                <a:gd name="T1" fmla="*/ 2 h 394"/>
                <a:gd name="T2" fmla="*/ 430 w 430"/>
                <a:gd name="T3" fmla="*/ 2 h 394"/>
                <a:gd name="T4" fmla="*/ 361 w 430"/>
                <a:gd name="T5" fmla="*/ 2 h 394"/>
                <a:gd name="T6" fmla="*/ 357 w 430"/>
                <a:gd name="T7" fmla="*/ 2 h 394"/>
                <a:gd name="T8" fmla="*/ 363 w 430"/>
                <a:gd name="T9" fmla="*/ 2 h 394"/>
                <a:gd name="T10" fmla="*/ 303 w 430"/>
                <a:gd name="T11" fmla="*/ 2 h 394"/>
                <a:gd name="T12" fmla="*/ 301 w 430"/>
                <a:gd name="T13" fmla="*/ 2 h 394"/>
                <a:gd name="T14" fmla="*/ 190 w 430"/>
                <a:gd name="T15" fmla="*/ 1 h 394"/>
                <a:gd name="T16" fmla="*/ 186 w 430"/>
                <a:gd name="T17" fmla="*/ 1 h 394"/>
                <a:gd name="T18" fmla="*/ 192 w 430"/>
                <a:gd name="T19" fmla="*/ 1 h 394"/>
                <a:gd name="T20" fmla="*/ 103 w 430"/>
                <a:gd name="T21" fmla="*/ 1 h 394"/>
                <a:gd name="T22" fmla="*/ 13 w 430"/>
                <a:gd name="T23" fmla="*/ 0 h 394"/>
                <a:gd name="T24" fmla="*/ 0 w 430"/>
                <a:gd name="T25" fmla="*/ 1 h 394"/>
                <a:gd name="T26" fmla="*/ 90 w 430"/>
                <a:gd name="T27" fmla="*/ 1 h 394"/>
                <a:gd name="T28" fmla="*/ 180 w 430"/>
                <a:gd name="T29" fmla="*/ 1 h 394"/>
                <a:gd name="T30" fmla="*/ 182 w 430"/>
                <a:gd name="T31" fmla="*/ 1 h 394"/>
                <a:gd name="T32" fmla="*/ 292 w 430"/>
                <a:gd name="T33" fmla="*/ 2 h 394"/>
                <a:gd name="T34" fmla="*/ 297 w 430"/>
                <a:gd name="T35" fmla="*/ 2 h 394"/>
                <a:gd name="T36" fmla="*/ 291 w 430"/>
                <a:gd name="T37" fmla="*/ 2 h 394"/>
                <a:gd name="T38" fmla="*/ 351 w 430"/>
                <a:gd name="T39" fmla="*/ 2 h 394"/>
                <a:gd name="T40" fmla="*/ 353 w 430"/>
                <a:gd name="T41" fmla="*/ 2 h 394"/>
                <a:gd name="T42" fmla="*/ 423 w 430"/>
                <a:gd name="T43" fmla="*/ 2 h 39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30"/>
                <a:gd name="T67" fmla="*/ 0 h 394"/>
                <a:gd name="T68" fmla="*/ 430 w 430"/>
                <a:gd name="T69" fmla="*/ 394 h 39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30" h="394">
                  <a:moveTo>
                    <a:pt x="423" y="394"/>
                  </a:moveTo>
                  <a:lnTo>
                    <a:pt x="430" y="350"/>
                  </a:lnTo>
                  <a:lnTo>
                    <a:pt x="361" y="313"/>
                  </a:lnTo>
                  <a:lnTo>
                    <a:pt x="357" y="334"/>
                  </a:lnTo>
                  <a:lnTo>
                    <a:pt x="363" y="315"/>
                  </a:lnTo>
                  <a:lnTo>
                    <a:pt x="303" y="259"/>
                  </a:lnTo>
                  <a:lnTo>
                    <a:pt x="301" y="257"/>
                  </a:lnTo>
                  <a:lnTo>
                    <a:pt x="190" y="183"/>
                  </a:lnTo>
                  <a:lnTo>
                    <a:pt x="186" y="204"/>
                  </a:lnTo>
                  <a:lnTo>
                    <a:pt x="192" y="185"/>
                  </a:lnTo>
                  <a:lnTo>
                    <a:pt x="103" y="94"/>
                  </a:lnTo>
                  <a:lnTo>
                    <a:pt x="13" y="0"/>
                  </a:lnTo>
                  <a:lnTo>
                    <a:pt x="0" y="41"/>
                  </a:lnTo>
                  <a:lnTo>
                    <a:pt x="90" y="134"/>
                  </a:lnTo>
                  <a:lnTo>
                    <a:pt x="180" y="226"/>
                  </a:lnTo>
                  <a:lnTo>
                    <a:pt x="182" y="226"/>
                  </a:lnTo>
                  <a:lnTo>
                    <a:pt x="292" y="299"/>
                  </a:lnTo>
                  <a:lnTo>
                    <a:pt x="297" y="278"/>
                  </a:lnTo>
                  <a:lnTo>
                    <a:pt x="291" y="299"/>
                  </a:lnTo>
                  <a:lnTo>
                    <a:pt x="351" y="356"/>
                  </a:lnTo>
                  <a:lnTo>
                    <a:pt x="353" y="358"/>
                  </a:lnTo>
                  <a:lnTo>
                    <a:pt x="423" y="394"/>
                  </a:lnTo>
                  <a:close/>
                </a:path>
              </a:pathLst>
            </a:custGeom>
            <a:solidFill>
              <a:srgbClr val="000000"/>
            </a:solidFill>
            <a:ln w="9525">
              <a:noFill/>
              <a:round/>
              <a:headEnd/>
              <a:tailEnd/>
            </a:ln>
          </p:spPr>
          <p:txBody>
            <a:bodyPr/>
            <a:lstStyle/>
            <a:p>
              <a:endParaRPr lang="en-US"/>
            </a:p>
          </p:txBody>
        </p:sp>
        <p:sp>
          <p:nvSpPr>
            <p:cNvPr id="29167" name="Freeform 484"/>
            <p:cNvSpPr>
              <a:spLocks/>
            </p:cNvSpPr>
            <p:nvPr/>
          </p:nvSpPr>
          <p:spPr bwMode="auto">
            <a:xfrm>
              <a:off x="4123" y="2087"/>
              <a:ext cx="315" cy="212"/>
            </a:xfrm>
            <a:custGeom>
              <a:avLst/>
              <a:gdLst>
                <a:gd name="T0" fmla="*/ 301 w 315"/>
                <a:gd name="T1" fmla="*/ 2 h 423"/>
                <a:gd name="T2" fmla="*/ 315 w 315"/>
                <a:gd name="T3" fmla="*/ 2 h 423"/>
                <a:gd name="T4" fmla="*/ 144 w 315"/>
                <a:gd name="T5" fmla="*/ 1 h 423"/>
                <a:gd name="T6" fmla="*/ 137 w 315"/>
                <a:gd name="T7" fmla="*/ 1 h 423"/>
                <a:gd name="T8" fmla="*/ 145 w 315"/>
                <a:gd name="T9" fmla="*/ 1 h 423"/>
                <a:gd name="T10" fmla="*/ 16 w 315"/>
                <a:gd name="T11" fmla="*/ 0 h 423"/>
                <a:gd name="T12" fmla="*/ 0 w 315"/>
                <a:gd name="T13" fmla="*/ 1 h 423"/>
                <a:gd name="T14" fmla="*/ 129 w 315"/>
                <a:gd name="T15" fmla="*/ 1 h 423"/>
                <a:gd name="T16" fmla="*/ 130 w 315"/>
                <a:gd name="T17" fmla="*/ 1 h 423"/>
                <a:gd name="T18" fmla="*/ 301 w 315"/>
                <a:gd name="T19" fmla="*/ 2 h 4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5"/>
                <a:gd name="T31" fmla="*/ 0 h 423"/>
                <a:gd name="T32" fmla="*/ 315 w 315"/>
                <a:gd name="T33" fmla="*/ 423 h 4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5" h="423">
                  <a:moveTo>
                    <a:pt x="301" y="423"/>
                  </a:moveTo>
                  <a:lnTo>
                    <a:pt x="315" y="384"/>
                  </a:lnTo>
                  <a:lnTo>
                    <a:pt x="144" y="182"/>
                  </a:lnTo>
                  <a:lnTo>
                    <a:pt x="137" y="202"/>
                  </a:lnTo>
                  <a:lnTo>
                    <a:pt x="145" y="184"/>
                  </a:lnTo>
                  <a:lnTo>
                    <a:pt x="16" y="0"/>
                  </a:lnTo>
                  <a:lnTo>
                    <a:pt x="0" y="37"/>
                  </a:lnTo>
                  <a:lnTo>
                    <a:pt x="129" y="221"/>
                  </a:lnTo>
                  <a:lnTo>
                    <a:pt x="130" y="221"/>
                  </a:lnTo>
                  <a:lnTo>
                    <a:pt x="301" y="423"/>
                  </a:lnTo>
                  <a:close/>
                </a:path>
              </a:pathLst>
            </a:custGeom>
            <a:solidFill>
              <a:srgbClr val="000000"/>
            </a:solidFill>
            <a:ln w="9525">
              <a:noFill/>
              <a:round/>
              <a:headEnd/>
              <a:tailEnd/>
            </a:ln>
          </p:spPr>
          <p:txBody>
            <a:bodyPr/>
            <a:lstStyle/>
            <a:p>
              <a:endParaRPr lang="en-US"/>
            </a:p>
          </p:txBody>
        </p:sp>
        <p:sp>
          <p:nvSpPr>
            <p:cNvPr id="29168" name="Freeform 485"/>
            <p:cNvSpPr>
              <a:spLocks/>
            </p:cNvSpPr>
            <p:nvPr/>
          </p:nvSpPr>
          <p:spPr bwMode="auto">
            <a:xfrm>
              <a:off x="3941" y="1912"/>
              <a:ext cx="199" cy="192"/>
            </a:xfrm>
            <a:custGeom>
              <a:avLst/>
              <a:gdLst>
                <a:gd name="T0" fmla="*/ 181 w 199"/>
                <a:gd name="T1" fmla="*/ 2 h 384"/>
                <a:gd name="T2" fmla="*/ 199 w 199"/>
                <a:gd name="T3" fmla="*/ 2 h 384"/>
                <a:gd name="T4" fmla="*/ 148 w 199"/>
                <a:gd name="T5" fmla="*/ 2 h 384"/>
                <a:gd name="T6" fmla="*/ 99 w 199"/>
                <a:gd name="T7" fmla="*/ 1 h 384"/>
                <a:gd name="T8" fmla="*/ 89 w 199"/>
                <a:gd name="T9" fmla="*/ 1 h 384"/>
                <a:gd name="T10" fmla="*/ 99 w 199"/>
                <a:gd name="T11" fmla="*/ 1 h 384"/>
                <a:gd name="T12" fmla="*/ 19 w 199"/>
                <a:gd name="T13" fmla="*/ 0 h 384"/>
                <a:gd name="T14" fmla="*/ 0 w 199"/>
                <a:gd name="T15" fmla="*/ 1 h 384"/>
                <a:gd name="T16" fmla="*/ 80 w 199"/>
                <a:gd name="T17" fmla="*/ 1 h 384"/>
                <a:gd name="T18" fmla="*/ 81 w 199"/>
                <a:gd name="T19" fmla="*/ 1 h 384"/>
                <a:gd name="T20" fmla="*/ 130 w 199"/>
                <a:gd name="T21" fmla="*/ 2 h 384"/>
                <a:gd name="T22" fmla="*/ 181 w 199"/>
                <a:gd name="T23" fmla="*/ 2 h 38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99"/>
                <a:gd name="T37" fmla="*/ 0 h 384"/>
                <a:gd name="T38" fmla="*/ 199 w 199"/>
                <a:gd name="T39" fmla="*/ 384 h 38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99" h="384">
                  <a:moveTo>
                    <a:pt x="181" y="384"/>
                  </a:moveTo>
                  <a:lnTo>
                    <a:pt x="199" y="351"/>
                  </a:lnTo>
                  <a:lnTo>
                    <a:pt x="148" y="258"/>
                  </a:lnTo>
                  <a:lnTo>
                    <a:pt x="99" y="167"/>
                  </a:lnTo>
                  <a:lnTo>
                    <a:pt x="89" y="182"/>
                  </a:lnTo>
                  <a:lnTo>
                    <a:pt x="99" y="167"/>
                  </a:lnTo>
                  <a:lnTo>
                    <a:pt x="19" y="0"/>
                  </a:lnTo>
                  <a:lnTo>
                    <a:pt x="0" y="31"/>
                  </a:lnTo>
                  <a:lnTo>
                    <a:pt x="80" y="198"/>
                  </a:lnTo>
                  <a:lnTo>
                    <a:pt x="81" y="200"/>
                  </a:lnTo>
                  <a:lnTo>
                    <a:pt x="130" y="291"/>
                  </a:lnTo>
                  <a:lnTo>
                    <a:pt x="181" y="384"/>
                  </a:lnTo>
                  <a:close/>
                </a:path>
              </a:pathLst>
            </a:custGeom>
            <a:solidFill>
              <a:srgbClr val="000000"/>
            </a:solidFill>
            <a:ln w="9525">
              <a:noFill/>
              <a:round/>
              <a:headEnd/>
              <a:tailEnd/>
            </a:ln>
          </p:spPr>
          <p:txBody>
            <a:bodyPr/>
            <a:lstStyle/>
            <a:p>
              <a:endParaRPr lang="en-US"/>
            </a:p>
          </p:txBody>
        </p:sp>
        <p:sp>
          <p:nvSpPr>
            <p:cNvPr id="29169" name="Freeform 486"/>
            <p:cNvSpPr>
              <a:spLocks/>
            </p:cNvSpPr>
            <p:nvPr/>
          </p:nvSpPr>
          <p:spPr bwMode="auto">
            <a:xfrm>
              <a:off x="3820" y="1774"/>
              <a:ext cx="140" cy="154"/>
            </a:xfrm>
            <a:custGeom>
              <a:avLst/>
              <a:gdLst>
                <a:gd name="T0" fmla="*/ 121 w 140"/>
                <a:gd name="T1" fmla="*/ 2 h 307"/>
                <a:gd name="T2" fmla="*/ 140 w 140"/>
                <a:gd name="T3" fmla="*/ 2 h 307"/>
                <a:gd name="T4" fmla="*/ 69 w 140"/>
                <a:gd name="T5" fmla="*/ 1 h 307"/>
                <a:gd name="T6" fmla="*/ 60 w 140"/>
                <a:gd name="T7" fmla="*/ 1 h 307"/>
                <a:gd name="T8" fmla="*/ 71 w 140"/>
                <a:gd name="T9" fmla="*/ 1 h 307"/>
                <a:gd name="T10" fmla="*/ 20 w 140"/>
                <a:gd name="T11" fmla="*/ 0 h 307"/>
                <a:gd name="T12" fmla="*/ 0 w 140"/>
                <a:gd name="T13" fmla="*/ 1 h 307"/>
                <a:gd name="T14" fmla="*/ 51 w 140"/>
                <a:gd name="T15" fmla="*/ 1 h 307"/>
                <a:gd name="T16" fmla="*/ 51 w 140"/>
                <a:gd name="T17" fmla="*/ 1 h 307"/>
                <a:gd name="T18" fmla="*/ 121 w 140"/>
                <a:gd name="T19" fmla="*/ 2 h 3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0"/>
                <a:gd name="T31" fmla="*/ 0 h 307"/>
                <a:gd name="T32" fmla="*/ 140 w 140"/>
                <a:gd name="T33" fmla="*/ 307 h 3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0" h="307">
                  <a:moveTo>
                    <a:pt x="121" y="307"/>
                  </a:moveTo>
                  <a:lnTo>
                    <a:pt x="140" y="276"/>
                  </a:lnTo>
                  <a:lnTo>
                    <a:pt x="69" y="128"/>
                  </a:lnTo>
                  <a:lnTo>
                    <a:pt x="60" y="144"/>
                  </a:lnTo>
                  <a:lnTo>
                    <a:pt x="71" y="130"/>
                  </a:lnTo>
                  <a:lnTo>
                    <a:pt x="20" y="0"/>
                  </a:lnTo>
                  <a:lnTo>
                    <a:pt x="0" y="27"/>
                  </a:lnTo>
                  <a:lnTo>
                    <a:pt x="51" y="157"/>
                  </a:lnTo>
                  <a:lnTo>
                    <a:pt x="51" y="159"/>
                  </a:lnTo>
                  <a:lnTo>
                    <a:pt x="121" y="307"/>
                  </a:lnTo>
                  <a:close/>
                </a:path>
              </a:pathLst>
            </a:custGeom>
            <a:solidFill>
              <a:srgbClr val="000000"/>
            </a:solidFill>
            <a:ln w="9525">
              <a:noFill/>
              <a:round/>
              <a:headEnd/>
              <a:tailEnd/>
            </a:ln>
          </p:spPr>
          <p:txBody>
            <a:bodyPr/>
            <a:lstStyle/>
            <a:p>
              <a:endParaRPr lang="en-US"/>
            </a:p>
          </p:txBody>
        </p:sp>
        <p:sp>
          <p:nvSpPr>
            <p:cNvPr id="29170" name="Freeform 487"/>
            <p:cNvSpPr>
              <a:spLocks/>
            </p:cNvSpPr>
            <p:nvPr/>
          </p:nvSpPr>
          <p:spPr bwMode="auto">
            <a:xfrm>
              <a:off x="3730" y="1656"/>
              <a:ext cx="110" cy="132"/>
            </a:xfrm>
            <a:custGeom>
              <a:avLst/>
              <a:gdLst>
                <a:gd name="T0" fmla="*/ 90 w 110"/>
                <a:gd name="T1" fmla="*/ 2 h 264"/>
                <a:gd name="T2" fmla="*/ 110 w 110"/>
                <a:gd name="T3" fmla="*/ 1 h 264"/>
                <a:gd name="T4" fmla="*/ 61 w 110"/>
                <a:gd name="T5" fmla="*/ 1 h 264"/>
                <a:gd name="T6" fmla="*/ 50 w 110"/>
                <a:gd name="T7" fmla="*/ 1 h 264"/>
                <a:gd name="T8" fmla="*/ 61 w 110"/>
                <a:gd name="T9" fmla="*/ 1 h 264"/>
                <a:gd name="T10" fmla="*/ 21 w 110"/>
                <a:gd name="T11" fmla="*/ 0 h 264"/>
                <a:gd name="T12" fmla="*/ 0 w 110"/>
                <a:gd name="T13" fmla="*/ 1 h 264"/>
                <a:gd name="T14" fmla="*/ 40 w 110"/>
                <a:gd name="T15" fmla="*/ 1 h 264"/>
                <a:gd name="T16" fmla="*/ 41 w 110"/>
                <a:gd name="T17" fmla="*/ 1 h 264"/>
                <a:gd name="T18" fmla="*/ 90 w 110"/>
                <a:gd name="T19" fmla="*/ 2 h 2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0"/>
                <a:gd name="T31" fmla="*/ 0 h 264"/>
                <a:gd name="T32" fmla="*/ 110 w 110"/>
                <a:gd name="T33" fmla="*/ 264 h 26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0" h="264">
                  <a:moveTo>
                    <a:pt x="90" y="264"/>
                  </a:moveTo>
                  <a:lnTo>
                    <a:pt x="110" y="237"/>
                  </a:lnTo>
                  <a:lnTo>
                    <a:pt x="61" y="109"/>
                  </a:lnTo>
                  <a:lnTo>
                    <a:pt x="50" y="122"/>
                  </a:lnTo>
                  <a:lnTo>
                    <a:pt x="61" y="111"/>
                  </a:lnTo>
                  <a:lnTo>
                    <a:pt x="21" y="0"/>
                  </a:lnTo>
                  <a:lnTo>
                    <a:pt x="0" y="25"/>
                  </a:lnTo>
                  <a:lnTo>
                    <a:pt x="40" y="136"/>
                  </a:lnTo>
                  <a:lnTo>
                    <a:pt x="41" y="136"/>
                  </a:lnTo>
                  <a:lnTo>
                    <a:pt x="90" y="264"/>
                  </a:lnTo>
                  <a:close/>
                </a:path>
              </a:pathLst>
            </a:custGeom>
            <a:solidFill>
              <a:srgbClr val="000000"/>
            </a:solidFill>
            <a:ln w="9525">
              <a:noFill/>
              <a:round/>
              <a:headEnd/>
              <a:tailEnd/>
            </a:ln>
          </p:spPr>
          <p:txBody>
            <a:bodyPr/>
            <a:lstStyle/>
            <a:p>
              <a:endParaRPr lang="en-US"/>
            </a:p>
          </p:txBody>
        </p:sp>
        <p:sp>
          <p:nvSpPr>
            <p:cNvPr id="29171" name="Freeform 488"/>
            <p:cNvSpPr>
              <a:spLocks/>
            </p:cNvSpPr>
            <p:nvPr/>
          </p:nvSpPr>
          <p:spPr bwMode="auto">
            <a:xfrm>
              <a:off x="4846" y="2297"/>
              <a:ext cx="787" cy="226"/>
            </a:xfrm>
            <a:custGeom>
              <a:avLst/>
              <a:gdLst>
                <a:gd name="T0" fmla="*/ 784 w 787"/>
                <a:gd name="T1" fmla="*/ 1 h 453"/>
                <a:gd name="T2" fmla="*/ 787 w 787"/>
                <a:gd name="T3" fmla="*/ 1 h 453"/>
                <a:gd name="T4" fmla="*/ 647 w 787"/>
                <a:gd name="T5" fmla="*/ 1 h 453"/>
                <a:gd name="T6" fmla="*/ 645 w 787"/>
                <a:gd name="T7" fmla="*/ 1 h 453"/>
                <a:gd name="T8" fmla="*/ 648 w 787"/>
                <a:gd name="T9" fmla="*/ 1 h 453"/>
                <a:gd name="T10" fmla="*/ 508 w 787"/>
                <a:gd name="T11" fmla="*/ 1 h 453"/>
                <a:gd name="T12" fmla="*/ 505 w 787"/>
                <a:gd name="T13" fmla="*/ 1 h 453"/>
                <a:gd name="T14" fmla="*/ 508 w 787"/>
                <a:gd name="T15" fmla="*/ 1 h 453"/>
                <a:gd name="T16" fmla="*/ 388 w 787"/>
                <a:gd name="T17" fmla="*/ 1 h 453"/>
                <a:gd name="T18" fmla="*/ 385 w 787"/>
                <a:gd name="T19" fmla="*/ 1 h 453"/>
                <a:gd name="T20" fmla="*/ 389 w 787"/>
                <a:gd name="T21" fmla="*/ 1 h 453"/>
                <a:gd name="T22" fmla="*/ 289 w 787"/>
                <a:gd name="T23" fmla="*/ 0 h 453"/>
                <a:gd name="T24" fmla="*/ 285 w 787"/>
                <a:gd name="T25" fmla="*/ 0 h 453"/>
                <a:gd name="T26" fmla="*/ 290 w 787"/>
                <a:gd name="T27" fmla="*/ 0 h 453"/>
                <a:gd name="T28" fmla="*/ 200 w 787"/>
                <a:gd name="T29" fmla="*/ 0 h 453"/>
                <a:gd name="T30" fmla="*/ 200 w 787"/>
                <a:gd name="T31" fmla="*/ 0 h 453"/>
                <a:gd name="T32" fmla="*/ 120 w 787"/>
                <a:gd name="T33" fmla="*/ 0 h 453"/>
                <a:gd name="T34" fmla="*/ 119 w 787"/>
                <a:gd name="T35" fmla="*/ 0 h 453"/>
                <a:gd name="T36" fmla="*/ 59 w 787"/>
                <a:gd name="T37" fmla="*/ 0 h 453"/>
                <a:gd name="T38" fmla="*/ 54 w 787"/>
                <a:gd name="T39" fmla="*/ 0 h 453"/>
                <a:gd name="T40" fmla="*/ 60 w 787"/>
                <a:gd name="T41" fmla="*/ 0 h 453"/>
                <a:gd name="T42" fmla="*/ 9 w 787"/>
                <a:gd name="T43" fmla="*/ 0 h 453"/>
                <a:gd name="T44" fmla="*/ 0 w 787"/>
                <a:gd name="T45" fmla="*/ 0 h 453"/>
                <a:gd name="T46" fmla="*/ 50 w 787"/>
                <a:gd name="T47" fmla="*/ 0 h 453"/>
                <a:gd name="T48" fmla="*/ 50 w 787"/>
                <a:gd name="T49" fmla="*/ 0 h 453"/>
                <a:gd name="T50" fmla="*/ 110 w 787"/>
                <a:gd name="T51" fmla="*/ 0 h 453"/>
                <a:gd name="T52" fmla="*/ 114 w 787"/>
                <a:gd name="T53" fmla="*/ 0 h 453"/>
                <a:gd name="T54" fmla="*/ 110 w 787"/>
                <a:gd name="T55" fmla="*/ 0 h 453"/>
                <a:gd name="T56" fmla="*/ 190 w 787"/>
                <a:gd name="T57" fmla="*/ 0 h 453"/>
                <a:gd name="T58" fmla="*/ 194 w 787"/>
                <a:gd name="T59" fmla="*/ 0 h 453"/>
                <a:gd name="T60" fmla="*/ 189 w 787"/>
                <a:gd name="T61" fmla="*/ 0 h 453"/>
                <a:gd name="T62" fmla="*/ 280 w 787"/>
                <a:gd name="T63" fmla="*/ 0 h 453"/>
                <a:gd name="T64" fmla="*/ 282 w 787"/>
                <a:gd name="T65" fmla="*/ 0 h 453"/>
                <a:gd name="T66" fmla="*/ 382 w 787"/>
                <a:gd name="T67" fmla="*/ 1 h 453"/>
                <a:gd name="T68" fmla="*/ 382 w 787"/>
                <a:gd name="T69" fmla="*/ 1 h 453"/>
                <a:gd name="T70" fmla="*/ 502 w 787"/>
                <a:gd name="T71" fmla="*/ 1 h 453"/>
                <a:gd name="T72" fmla="*/ 503 w 787"/>
                <a:gd name="T73" fmla="*/ 1 h 453"/>
                <a:gd name="T74" fmla="*/ 643 w 787"/>
                <a:gd name="T75" fmla="*/ 1 h 453"/>
                <a:gd name="T76" fmla="*/ 644 w 787"/>
                <a:gd name="T77" fmla="*/ 1 h 453"/>
                <a:gd name="T78" fmla="*/ 784 w 787"/>
                <a:gd name="T79" fmla="*/ 1 h 45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87"/>
                <a:gd name="T121" fmla="*/ 0 h 453"/>
                <a:gd name="T122" fmla="*/ 787 w 787"/>
                <a:gd name="T123" fmla="*/ 453 h 45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87" h="453">
                  <a:moveTo>
                    <a:pt x="784" y="453"/>
                  </a:moveTo>
                  <a:lnTo>
                    <a:pt x="787" y="408"/>
                  </a:lnTo>
                  <a:lnTo>
                    <a:pt x="647" y="371"/>
                  </a:lnTo>
                  <a:lnTo>
                    <a:pt x="645" y="392"/>
                  </a:lnTo>
                  <a:lnTo>
                    <a:pt x="648" y="371"/>
                  </a:lnTo>
                  <a:lnTo>
                    <a:pt x="508" y="315"/>
                  </a:lnTo>
                  <a:lnTo>
                    <a:pt x="505" y="336"/>
                  </a:lnTo>
                  <a:lnTo>
                    <a:pt x="508" y="315"/>
                  </a:lnTo>
                  <a:lnTo>
                    <a:pt x="388" y="260"/>
                  </a:lnTo>
                  <a:lnTo>
                    <a:pt x="385" y="282"/>
                  </a:lnTo>
                  <a:lnTo>
                    <a:pt x="389" y="260"/>
                  </a:lnTo>
                  <a:lnTo>
                    <a:pt x="289" y="204"/>
                  </a:lnTo>
                  <a:lnTo>
                    <a:pt x="285" y="225"/>
                  </a:lnTo>
                  <a:lnTo>
                    <a:pt x="290" y="204"/>
                  </a:lnTo>
                  <a:lnTo>
                    <a:pt x="200" y="130"/>
                  </a:lnTo>
                  <a:lnTo>
                    <a:pt x="120" y="74"/>
                  </a:lnTo>
                  <a:lnTo>
                    <a:pt x="119" y="74"/>
                  </a:lnTo>
                  <a:lnTo>
                    <a:pt x="59" y="37"/>
                  </a:lnTo>
                  <a:lnTo>
                    <a:pt x="54" y="59"/>
                  </a:lnTo>
                  <a:lnTo>
                    <a:pt x="60" y="37"/>
                  </a:lnTo>
                  <a:lnTo>
                    <a:pt x="9" y="0"/>
                  </a:lnTo>
                  <a:lnTo>
                    <a:pt x="0" y="43"/>
                  </a:lnTo>
                  <a:lnTo>
                    <a:pt x="50" y="80"/>
                  </a:lnTo>
                  <a:lnTo>
                    <a:pt x="110" y="117"/>
                  </a:lnTo>
                  <a:lnTo>
                    <a:pt x="114" y="95"/>
                  </a:lnTo>
                  <a:lnTo>
                    <a:pt x="110" y="117"/>
                  </a:lnTo>
                  <a:lnTo>
                    <a:pt x="190" y="173"/>
                  </a:lnTo>
                  <a:lnTo>
                    <a:pt x="194" y="152"/>
                  </a:lnTo>
                  <a:lnTo>
                    <a:pt x="189" y="173"/>
                  </a:lnTo>
                  <a:lnTo>
                    <a:pt x="280" y="247"/>
                  </a:lnTo>
                  <a:lnTo>
                    <a:pt x="282" y="249"/>
                  </a:lnTo>
                  <a:lnTo>
                    <a:pt x="382" y="305"/>
                  </a:lnTo>
                  <a:lnTo>
                    <a:pt x="502" y="359"/>
                  </a:lnTo>
                  <a:lnTo>
                    <a:pt x="503" y="359"/>
                  </a:lnTo>
                  <a:lnTo>
                    <a:pt x="643" y="416"/>
                  </a:lnTo>
                  <a:lnTo>
                    <a:pt x="644" y="416"/>
                  </a:lnTo>
                  <a:lnTo>
                    <a:pt x="784" y="453"/>
                  </a:lnTo>
                  <a:close/>
                </a:path>
              </a:pathLst>
            </a:custGeom>
            <a:solidFill>
              <a:srgbClr val="000000"/>
            </a:solidFill>
            <a:ln w="9525">
              <a:noFill/>
              <a:round/>
              <a:headEnd/>
              <a:tailEnd/>
            </a:ln>
          </p:spPr>
          <p:txBody>
            <a:bodyPr/>
            <a:lstStyle/>
            <a:p>
              <a:endParaRPr lang="en-US"/>
            </a:p>
          </p:txBody>
        </p:sp>
        <p:sp>
          <p:nvSpPr>
            <p:cNvPr id="29172" name="Freeform 489"/>
            <p:cNvSpPr>
              <a:spLocks/>
            </p:cNvSpPr>
            <p:nvPr/>
          </p:nvSpPr>
          <p:spPr bwMode="auto">
            <a:xfrm>
              <a:off x="4424" y="2095"/>
              <a:ext cx="431" cy="223"/>
            </a:xfrm>
            <a:custGeom>
              <a:avLst/>
              <a:gdLst>
                <a:gd name="T0" fmla="*/ 421 w 431"/>
                <a:gd name="T1" fmla="*/ 2 h 446"/>
                <a:gd name="T2" fmla="*/ 431 w 431"/>
                <a:gd name="T3" fmla="*/ 2 h 446"/>
                <a:gd name="T4" fmla="*/ 362 w 431"/>
                <a:gd name="T5" fmla="*/ 2 h 446"/>
                <a:gd name="T6" fmla="*/ 361 w 431"/>
                <a:gd name="T7" fmla="*/ 2 h 446"/>
                <a:gd name="T8" fmla="*/ 301 w 431"/>
                <a:gd name="T9" fmla="*/ 2 h 446"/>
                <a:gd name="T10" fmla="*/ 297 w 431"/>
                <a:gd name="T11" fmla="*/ 2 h 446"/>
                <a:gd name="T12" fmla="*/ 303 w 431"/>
                <a:gd name="T13" fmla="*/ 2 h 446"/>
                <a:gd name="T14" fmla="*/ 192 w 431"/>
                <a:gd name="T15" fmla="*/ 1 h 446"/>
                <a:gd name="T16" fmla="*/ 186 w 431"/>
                <a:gd name="T17" fmla="*/ 1 h 446"/>
                <a:gd name="T18" fmla="*/ 192 w 431"/>
                <a:gd name="T19" fmla="*/ 1 h 446"/>
                <a:gd name="T20" fmla="*/ 103 w 431"/>
                <a:gd name="T21" fmla="*/ 1 h 446"/>
                <a:gd name="T22" fmla="*/ 97 w 431"/>
                <a:gd name="T23" fmla="*/ 1 h 446"/>
                <a:gd name="T24" fmla="*/ 104 w 431"/>
                <a:gd name="T25" fmla="*/ 1 h 446"/>
                <a:gd name="T26" fmla="*/ 14 w 431"/>
                <a:gd name="T27" fmla="*/ 0 h 446"/>
                <a:gd name="T28" fmla="*/ 0 w 431"/>
                <a:gd name="T29" fmla="*/ 1 h 446"/>
                <a:gd name="T30" fmla="*/ 90 w 431"/>
                <a:gd name="T31" fmla="*/ 1 h 446"/>
                <a:gd name="T32" fmla="*/ 90 w 431"/>
                <a:gd name="T33" fmla="*/ 1 h 446"/>
                <a:gd name="T34" fmla="*/ 180 w 431"/>
                <a:gd name="T35" fmla="*/ 1 h 446"/>
                <a:gd name="T36" fmla="*/ 181 w 431"/>
                <a:gd name="T37" fmla="*/ 1 h 446"/>
                <a:gd name="T38" fmla="*/ 291 w 431"/>
                <a:gd name="T39" fmla="*/ 2 h 446"/>
                <a:gd name="T40" fmla="*/ 292 w 431"/>
                <a:gd name="T41" fmla="*/ 2 h 446"/>
                <a:gd name="T42" fmla="*/ 352 w 431"/>
                <a:gd name="T43" fmla="*/ 2 h 446"/>
                <a:gd name="T44" fmla="*/ 357 w 431"/>
                <a:gd name="T45" fmla="*/ 2 h 446"/>
                <a:gd name="T46" fmla="*/ 351 w 431"/>
                <a:gd name="T47" fmla="*/ 2 h 446"/>
                <a:gd name="T48" fmla="*/ 421 w 431"/>
                <a:gd name="T49" fmla="*/ 2 h 44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31"/>
                <a:gd name="T76" fmla="*/ 0 h 446"/>
                <a:gd name="T77" fmla="*/ 431 w 431"/>
                <a:gd name="T78" fmla="*/ 446 h 44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31" h="446">
                  <a:moveTo>
                    <a:pt x="421" y="446"/>
                  </a:moveTo>
                  <a:lnTo>
                    <a:pt x="431" y="403"/>
                  </a:lnTo>
                  <a:lnTo>
                    <a:pt x="362" y="349"/>
                  </a:lnTo>
                  <a:lnTo>
                    <a:pt x="361" y="349"/>
                  </a:lnTo>
                  <a:lnTo>
                    <a:pt x="301" y="312"/>
                  </a:lnTo>
                  <a:lnTo>
                    <a:pt x="297" y="333"/>
                  </a:lnTo>
                  <a:lnTo>
                    <a:pt x="303" y="314"/>
                  </a:lnTo>
                  <a:lnTo>
                    <a:pt x="192" y="203"/>
                  </a:lnTo>
                  <a:lnTo>
                    <a:pt x="186" y="223"/>
                  </a:lnTo>
                  <a:lnTo>
                    <a:pt x="192" y="203"/>
                  </a:lnTo>
                  <a:lnTo>
                    <a:pt x="103" y="110"/>
                  </a:lnTo>
                  <a:lnTo>
                    <a:pt x="97" y="130"/>
                  </a:lnTo>
                  <a:lnTo>
                    <a:pt x="104" y="110"/>
                  </a:lnTo>
                  <a:lnTo>
                    <a:pt x="14" y="0"/>
                  </a:lnTo>
                  <a:lnTo>
                    <a:pt x="0" y="38"/>
                  </a:lnTo>
                  <a:lnTo>
                    <a:pt x="90" y="149"/>
                  </a:lnTo>
                  <a:lnTo>
                    <a:pt x="90" y="151"/>
                  </a:lnTo>
                  <a:lnTo>
                    <a:pt x="180" y="244"/>
                  </a:lnTo>
                  <a:lnTo>
                    <a:pt x="181" y="244"/>
                  </a:lnTo>
                  <a:lnTo>
                    <a:pt x="291" y="355"/>
                  </a:lnTo>
                  <a:lnTo>
                    <a:pt x="292" y="355"/>
                  </a:lnTo>
                  <a:lnTo>
                    <a:pt x="352" y="392"/>
                  </a:lnTo>
                  <a:lnTo>
                    <a:pt x="357" y="370"/>
                  </a:lnTo>
                  <a:lnTo>
                    <a:pt x="351" y="392"/>
                  </a:lnTo>
                  <a:lnTo>
                    <a:pt x="421" y="446"/>
                  </a:lnTo>
                  <a:close/>
                </a:path>
              </a:pathLst>
            </a:custGeom>
            <a:solidFill>
              <a:srgbClr val="000000"/>
            </a:solidFill>
            <a:ln w="9525">
              <a:noFill/>
              <a:round/>
              <a:headEnd/>
              <a:tailEnd/>
            </a:ln>
          </p:spPr>
          <p:txBody>
            <a:bodyPr/>
            <a:lstStyle/>
            <a:p>
              <a:endParaRPr lang="en-US"/>
            </a:p>
          </p:txBody>
        </p:sp>
        <p:sp>
          <p:nvSpPr>
            <p:cNvPr id="29173" name="Freeform 490"/>
            <p:cNvSpPr>
              <a:spLocks/>
            </p:cNvSpPr>
            <p:nvPr/>
          </p:nvSpPr>
          <p:spPr bwMode="auto">
            <a:xfrm>
              <a:off x="4122" y="1857"/>
              <a:ext cx="316" cy="257"/>
            </a:xfrm>
            <a:custGeom>
              <a:avLst/>
              <a:gdLst>
                <a:gd name="T0" fmla="*/ 302 w 316"/>
                <a:gd name="T1" fmla="*/ 3 h 514"/>
                <a:gd name="T2" fmla="*/ 316 w 316"/>
                <a:gd name="T3" fmla="*/ 2 h 514"/>
                <a:gd name="T4" fmla="*/ 225 w 316"/>
                <a:gd name="T5" fmla="*/ 2 h 514"/>
                <a:gd name="T6" fmla="*/ 218 w 316"/>
                <a:gd name="T7" fmla="*/ 2 h 514"/>
                <a:gd name="T8" fmla="*/ 226 w 316"/>
                <a:gd name="T9" fmla="*/ 2 h 514"/>
                <a:gd name="T10" fmla="*/ 146 w 316"/>
                <a:gd name="T11" fmla="*/ 1 h 514"/>
                <a:gd name="T12" fmla="*/ 138 w 316"/>
                <a:gd name="T13" fmla="*/ 1 h 514"/>
                <a:gd name="T14" fmla="*/ 147 w 316"/>
                <a:gd name="T15" fmla="*/ 1 h 514"/>
                <a:gd name="T16" fmla="*/ 78 w 316"/>
                <a:gd name="T17" fmla="*/ 1 h 514"/>
                <a:gd name="T18" fmla="*/ 18 w 316"/>
                <a:gd name="T19" fmla="*/ 0 h 514"/>
                <a:gd name="T20" fmla="*/ 0 w 316"/>
                <a:gd name="T21" fmla="*/ 1 h 514"/>
                <a:gd name="T22" fmla="*/ 60 w 316"/>
                <a:gd name="T23" fmla="*/ 1 h 514"/>
                <a:gd name="T24" fmla="*/ 129 w 316"/>
                <a:gd name="T25" fmla="*/ 2 h 514"/>
                <a:gd name="T26" fmla="*/ 129 w 316"/>
                <a:gd name="T27" fmla="*/ 2 h 514"/>
                <a:gd name="T28" fmla="*/ 209 w 316"/>
                <a:gd name="T29" fmla="*/ 2 h 514"/>
                <a:gd name="T30" fmla="*/ 211 w 316"/>
                <a:gd name="T31" fmla="*/ 2 h 514"/>
                <a:gd name="T32" fmla="*/ 302 w 316"/>
                <a:gd name="T33" fmla="*/ 3 h 5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16"/>
                <a:gd name="T52" fmla="*/ 0 h 514"/>
                <a:gd name="T53" fmla="*/ 316 w 316"/>
                <a:gd name="T54" fmla="*/ 514 h 5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16" h="514">
                  <a:moveTo>
                    <a:pt x="302" y="514"/>
                  </a:moveTo>
                  <a:lnTo>
                    <a:pt x="316" y="476"/>
                  </a:lnTo>
                  <a:lnTo>
                    <a:pt x="225" y="365"/>
                  </a:lnTo>
                  <a:lnTo>
                    <a:pt x="218" y="384"/>
                  </a:lnTo>
                  <a:lnTo>
                    <a:pt x="226" y="367"/>
                  </a:lnTo>
                  <a:lnTo>
                    <a:pt x="146" y="239"/>
                  </a:lnTo>
                  <a:lnTo>
                    <a:pt x="138" y="256"/>
                  </a:lnTo>
                  <a:lnTo>
                    <a:pt x="147" y="241"/>
                  </a:lnTo>
                  <a:lnTo>
                    <a:pt x="78" y="111"/>
                  </a:lnTo>
                  <a:lnTo>
                    <a:pt x="18" y="0"/>
                  </a:lnTo>
                  <a:lnTo>
                    <a:pt x="0" y="33"/>
                  </a:lnTo>
                  <a:lnTo>
                    <a:pt x="60" y="144"/>
                  </a:lnTo>
                  <a:lnTo>
                    <a:pt x="129" y="274"/>
                  </a:lnTo>
                  <a:lnTo>
                    <a:pt x="209" y="402"/>
                  </a:lnTo>
                  <a:lnTo>
                    <a:pt x="211" y="404"/>
                  </a:lnTo>
                  <a:lnTo>
                    <a:pt x="302" y="514"/>
                  </a:lnTo>
                  <a:close/>
                </a:path>
              </a:pathLst>
            </a:custGeom>
            <a:solidFill>
              <a:srgbClr val="000000"/>
            </a:solidFill>
            <a:ln w="9525">
              <a:noFill/>
              <a:round/>
              <a:headEnd/>
              <a:tailEnd/>
            </a:ln>
          </p:spPr>
          <p:txBody>
            <a:bodyPr/>
            <a:lstStyle/>
            <a:p>
              <a:endParaRPr lang="en-US"/>
            </a:p>
          </p:txBody>
        </p:sp>
        <p:sp>
          <p:nvSpPr>
            <p:cNvPr id="29174" name="Freeform 491"/>
            <p:cNvSpPr>
              <a:spLocks/>
            </p:cNvSpPr>
            <p:nvPr/>
          </p:nvSpPr>
          <p:spPr bwMode="auto">
            <a:xfrm>
              <a:off x="3941" y="1673"/>
              <a:ext cx="199" cy="200"/>
            </a:xfrm>
            <a:custGeom>
              <a:avLst/>
              <a:gdLst>
                <a:gd name="T0" fmla="*/ 181 w 199"/>
                <a:gd name="T1" fmla="*/ 1 h 402"/>
                <a:gd name="T2" fmla="*/ 199 w 199"/>
                <a:gd name="T3" fmla="*/ 1 h 402"/>
                <a:gd name="T4" fmla="*/ 148 w 199"/>
                <a:gd name="T5" fmla="*/ 1 h 402"/>
                <a:gd name="T6" fmla="*/ 139 w 199"/>
                <a:gd name="T7" fmla="*/ 1 h 402"/>
                <a:gd name="T8" fmla="*/ 148 w 199"/>
                <a:gd name="T9" fmla="*/ 1 h 402"/>
                <a:gd name="T10" fmla="*/ 99 w 199"/>
                <a:gd name="T11" fmla="*/ 0 h 402"/>
                <a:gd name="T12" fmla="*/ 99 w 199"/>
                <a:gd name="T13" fmla="*/ 0 h 402"/>
                <a:gd name="T14" fmla="*/ 19 w 199"/>
                <a:gd name="T15" fmla="*/ 0 h 402"/>
                <a:gd name="T16" fmla="*/ 0 w 199"/>
                <a:gd name="T17" fmla="*/ 0 h 402"/>
                <a:gd name="T18" fmla="*/ 80 w 199"/>
                <a:gd name="T19" fmla="*/ 0 h 402"/>
                <a:gd name="T20" fmla="*/ 89 w 199"/>
                <a:gd name="T21" fmla="*/ 0 h 402"/>
                <a:gd name="T22" fmla="*/ 80 w 199"/>
                <a:gd name="T23" fmla="*/ 0 h 402"/>
                <a:gd name="T24" fmla="*/ 129 w 199"/>
                <a:gd name="T25" fmla="*/ 1 h 402"/>
                <a:gd name="T26" fmla="*/ 130 w 199"/>
                <a:gd name="T27" fmla="*/ 1 h 402"/>
                <a:gd name="T28" fmla="*/ 181 w 199"/>
                <a:gd name="T29" fmla="*/ 1 h 40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9"/>
                <a:gd name="T46" fmla="*/ 0 h 402"/>
                <a:gd name="T47" fmla="*/ 199 w 199"/>
                <a:gd name="T48" fmla="*/ 402 h 40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9" h="402">
                  <a:moveTo>
                    <a:pt x="181" y="402"/>
                  </a:moveTo>
                  <a:lnTo>
                    <a:pt x="199" y="369"/>
                  </a:lnTo>
                  <a:lnTo>
                    <a:pt x="148" y="276"/>
                  </a:lnTo>
                  <a:lnTo>
                    <a:pt x="139" y="291"/>
                  </a:lnTo>
                  <a:lnTo>
                    <a:pt x="148" y="278"/>
                  </a:lnTo>
                  <a:lnTo>
                    <a:pt x="99" y="167"/>
                  </a:lnTo>
                  <a:lnTo>
                    <a:pt x="99" y="165"/>
                  </a:lnTo>
                  <a:lnTo>
                    <a:pt x="19" y="0"/>
                  </a:lnTo>
                  <a:lnTo>
                    <a:pt x="0" y="31"/>
                  </a:lnTo>
                  <a:lnTo>
                    <a:pt x="80" y="196"/>
                  </a:lnTo>
                  <a:lnTo>
                    <a:pt x="89" y="181"/>
                  </a:lnTo>
                  <a:lnTo>
                    <a:pt x="80" y="196"/>
                  </a:lnTo>
                  <a:lnTo>
                    <a:pt x="129" y="307"/>
                  </a:lnTo>
                  <a:lnTo>
                    <a:pt x="130" y="309"/>
                  </a:lnTo>
                  <a:lnTo>
                    <a:pt x="181" y="402"/>
                  </a:lnTo>
                  <a:close/>
                </a:path>
              </a:pathLst>
            </a:custGeom>
            <a:solidFill>
              <a:srgbClr val="000000"/>
            </a:solidFill>
            <a:ln w="9525">
              <a:noFill/>
              <a:round/>
              <a:headEnd/>
              <a:tailEnd/>
            </a:ln>
          </p:spPr>
          <p:txBody>
            <a:bodyPr/>
            <a:lstStyle/>
            <a:p>
              <a:endParaRPr lang="en-US"/>
            </a:p>
          </p:txBody>
        </p:sp>
        <p:sp>
          <p:nvSpPr>
            <p:cNvPr id="29175" name="Freeform 492"/>
            <p:cNvSpPr>
              <a:spLocks/>
            </p:cNvSpPr>
            <p:nvPr/>
          </p:nvSpPr>
          <p:spPr bwMode="auto">
            <a:xfrm>
              <a:off x="3819" y="1517"/>
              <a:ext cx="142" cy="171"/>
            </a:xfrm>
            <a:custGeom>
              <a:avLst/>
              <a:gdLst>
                <a:gd name="T0" fmla="*/ 122 w 142"/>
                <a:gd name="T1" fmla="*/ 2 h 341"/>
                <a:gd name="T2" fmla="*/ 142 w 142"/>
                <a:gd name="T3" fmla="*/ 2 h 341"/>
                <a:gd name="T4" fmla="*/ 72 w 142"/>
                <a:gd name="T5" fmla="*/ 1 h 341"/>
                <a:gd name="T6" fmla="*/ 61 w 142"/>
                <a:gd name="T7" fmla="*/ 1 h 341"/>
                <a:gd name="T8" fmla="*/ 72 w 142"/>
                <a:gd name="T9" fmla="*/ 1 h 341"/>
                <a:gd name="T10" fmla="*/ 21 w 142"/>
                <a:gd name="T11" fmla="*/ 0 h 341"/>
                <a:gd name="T12" fmla="*/ 0 w 142"/>
                <a:gd name="T13" fmla="*/ 1 h 341"/>
                <a:gd name="T14" fmla="*/ 50 w 142"/>
                <a:gd name="T15" fmla="*/ 1 h 341"/>
                <a:gd name="T16" fmla="*/ 52 w 142"/>
                <a:gd name="T17" fmla="*/ 1 h 341"/>
                <a:gd name="T18" fmla="*/ 122 w 142"/>
                <a:gd name="T19" fmla="*/ 2 h 3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2"/>
                <a:gd name="T31" fmla="*/ 0 h 341"/>
                <a:gd name="T32" fmla="*/ 142 w 142"/>
                <a:gd name="T33" fmla="*/ 341 h 34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2" h="341">
                  <a:moveTo>
                    <a:pt x="122" y="341"/>
                  </a:moveTo>
                  <a:lnTo>
                    <a:pt x="142" y="312"/>
                  </a:lnTo>
                  <a:lnTo>
                    <a:pt x="72" y="145"/>
                  </a:lnTo>
                  <a:lnTo>
                    <a:pt x="61" y="159"/>
                  </a:lnTo>
                  <a:lnTo>
                    <a:pt x="72" y="147"/>
                  </a:lnTo>
                  <a:lnTo>
                    <a:pt x="21" y="0"/>
                  </a:lnTo>
                  <a:lnTo>
                    <a:pt x="0" y="25"/>
                  </a:lnTo>
                  <a:lnTo>
                    <a:pt x="50" y="172"/>
                  </a:lnTo>
                  <a:lnTo>
                    <a:pt x="52" y="174"/>
                  </a:lnTo>
                  <a:lnTo>
                    <a:pt x="122" y="341"/>
                  </a:lnTo>
                  <a:close/>
                </a:path>
              </a:pathLst>
            </a:custGeom>
            <a:solidFill>
              <a:srgbClr val="000000"/>
            </a:solidFill>
            <a:ln w="9525">
              <a:noFill/>
              <a:round/>
              <a:headEnd/>
              <a:tailEnd/>
            </a:ln>
          </p:spPr>
          <p:txBody>
            <a:bodyPr/>
            <a:lstStyle/>
            <a:p>
              <a:endParaRPr lang="en-US"/>
            </a:p>
          </p:txBody>
        </p:sp>
        <p:sp>
          <p:nvSpPr>
            <p:cNvPr id="29176" name="Freeform 493"/>
            <p:cNvSpPr>
              <a:spLocks/>
            </p:cNvSpPr>
            <p:nvPr/>
          </p:nvSpPr>
          <p:spPr bwMode="auto">
            <a:xfrm>
              <a:off x="3730" y="1388"/>
              <a:ext cx="110" cy="142"/>
            </a:xfrm>
            <a:custGeom>
              <a:avLst/>
              <a:gdLst>
                <a:gd name="T0" fmla="*/ 90 w 110"/>
                <a:gd name="T1" fmla="*/ 2 h 284"/>
                <a:gd name="T2" fmla="*/ 110 w 110"/>
                <a:gd name="T3" fmla="*/ 2 h 284"/>
                <a:gd name="T4" fmla="*/ 61 w 110"/>
                <a:gd name="T5" fmla="*/ 1 h 284"/>
                <a:gd name="T6" fmla="*/ 50 w 110"/>
                <a:gd name="T7" fmla="*/ 1 h 284"/>
                <a:gd name="T8" fmla="*/ 62 w 110"/>
                <a:gd name="T9" fmla="*/ 1 h 284"/>
                <a:gd name="T10" fmla="*/ 22 w 110"/>
                <a:gd name="T11" fmla="*/ 0 h 284"/>
                <a:gd name="T12" fmla="*/ 0 w 110"/>
                <a:gd name="T13" fmla="*/ 1 h 284"/>
                <a:gd name="T14" fmla="*/ 40 w 110"/>
                <a:gd name="T15" fmla="*/ 1 h 284"/>
                <a:gd name="T16" fmla="*/ 41 w 110"/>
                <a:gd name="T17" fmla="*/ 1 h 284"/>
                <a:gd name="T18" fmla="*/ 90 w 110"/>
                <a:gd name="T19" fmla="*/ 2 h 28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0"/>
                <a:gd name="T31" fmla="*/ 0 h 284"/>
                <a:gd name="T32" fmla="*/ 110 w 110"/>
                <a:gd name="T33" fmla="*/ 284 h 28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0" h="284">
                  <a:moveTo>
                    <a:pt x="90" y="284"/>
                  </a:moveTo>
                  <a:lnTo>
                    <a:pt x="110" y="257"/>
                  </a:lnTo>
                  <a:lnTo>
                    <a:pt x="61" y="128"/>
                  </a:lnTo>
                  <a:lnTo>
                    <a:pt x="50" y="142"/>
                  </a:lnTo>
                  <a:lnTo>
                    <a:pt x="62" y="130"/>
                  </a:lnTo>
                  <a:lnTo>
                    <a:pt x="22" y="0"/>
                  </a:lnTo>
                  <a:lnTo>
                    <a:pt x="0" y="24"/>
                  </a:lnTo>
                  <a:lnTo>
                    <a:pt x="40" y="154"/>
                  </a:lnTo>
                  <a:lnTo>
                    <a:pt x="41" y="156"/>
                  </a:lnTo>
                  <a:lnTo>
                    <a:pt x="90" y="284"/>
                  </a:lnTo>
                  <a:close/>
                </a:path>
              </a:pathLst>
            </a:custGeom>
            <a:solidFill>
              <a:srgbClr val="000000"/>
            </a:solidFill>
            <a:ln w="9525">
              <a:noFill/>
              <a:round/>
              <a:headEnd/>
              <a:tailEnd/>
            </a:ln>
          </p:spPr>
          <p:txBody>
            <a:bodyPr/>
            <a:lstStyle/>
            <a:p>
              <a:endParaRPr lang="en-US"/>
            </a:p>
          </p:txBody>
        </p:sp>
        <p:sp>
          <p:nvSpPr>
            <p:cNvPr id="29177" name="Freeform 494"/>
            <p:cNvSpPr>
              <a:spLocks/>
            </p:cNvSpPr>
            <p:nvPr/>
          </p:nvSpPr>
          <p:spPr bwMode="auto">
            <a:xfrm>
              <a:off x="5601" y="2825"/>
              <a:ext cx="60" cy="55"/>
            </a:xfrm>
            <a:custGeom>
              <a:avLst/>
              <a:gdLst>
                <a:gd name="T0" fmla="*/ 30 w 60"/>
                <a:gd name="T1" fmla="*/ 0 h 111"/>
                <a:gd name="T2" fmla="*/ 60 w 60"/>
                <a:gd name="T3" fmla="*/ 0 h 111"/>
                <a:gd name="T4" fmla="*/ 0 w 60"/>
                <a:gd name="T5" fmla="*/ 0 h 111"/>
                <a:gd name="T6" fmla="*/ 30 w 60"/>
                <a:gd name="T7" fmla="*/ 0 h 111"/>
                <a:gd name="T8" fmla="*/ 0 60000 65536"/>
                <a:gd name="T9" fmla="*/ 0 60000 65536"/>
                <a:gd name="T10" fmla="*/ 0 60000 65536"/>
                <a:gd name="T11" fmla="*/ 0 60000 65536"/>
                <a:gd name="T12" fmla="*/ 0 w 60"/>
                <a:gd name="T13" fmla="*/ 0 h 111"/>
                <a:gd name="T14" fmla="*/ 60 w 60"/>
                <a:gd name="T15" fmla="*/ 111 h 111"/>
              </a:gdLst>
              <a:ahLst/>
              <a:cxnLst>
                <a:cxn ang="T8">
                  <a:pos x="T0" y="T1"/>
                </a:cxn>
                <a:cxn ang="T9">
                  <a:pos x="T2" y="T3"/>
                </a:cxn>
                <a:cxn ang="T10">
                  <a:pos x="T4" y="T5"/>
                </a:cxn>
                <a:cxn ang="T11">
                  <a:pos x="T6" y="T7"/>
                </a:cxn>
              </a:cxnLst>
              <a:rect l="T12" t="T13" r="T14" b="T15"/>
              <a:pathLst>
                <a:path w="60" h="111">
                  <a:moveTo>
                    <a:pt x="30" y="0"/>
                  </a:moveTo>
                  <a:lnTo>
                    <a:pt x="60" y="111"/>
                  </a:lnTo>
                  <a:lnTo>
                    <a:pt x="0" y="111"/>
                  </a:lnTo>
                  <a:lnTo>
                    <a:pt x="30" y="0"/>
                  </a:lnTo>
                  <a:close/>
                </a:path>
              </a:pathLst>
            </a:custGeom>
            <a:noFill/>
            <a:ln w="39688">
              <a:solidFill>
                <a:srgbClr val="000000"/>
              </a:solidFill>
              <a:prstDash val="solid"/>
              <a:round/>
              <a:headEnd/>
              <a:tailEnd/>
            </a:ln>
          </p:spPr>
          <p:txBody>
            <a:bodyPr/>
            <a:lstStyle/>
            <a:p>
              <a:endParaRPr lang="en-US"/>
            </a:p>
          </p:txBody>
        </p:sp>
        <p:sp>
          <p:nvSpPr>
            <p:cNvPr id="29178" name="Freeform 495"/>
            <p:cNvSpPr>
              <a:spLocks/>
            </p:cNvSpPr>
            <p:nvPr/>
          </p:nvSpPr>
          <p:spPr bwMode="auto">
            <a:xfrm>
              <a:off x="4821" y="2778"/>
              <a:ext cx="59" cy="55"/>
            </a:xfrm>
            <a:custGeom>
              <a:avLst/>
              <a:gdLst>
                <a:gd name="T0" fmla="*/ 29 w 59"/>
                <a:gd name="T1" fmla="*/ 0 h 111"/>
                <a:gd name="T2" fmla="*/ 59 w 59"/>
                <a:gd name="T3" fmla="*/ 0 h 111"/>
                <a:gd name="T4" fmla="*/ 0 w 59"/>
                <a:gd name="T5" fmla="*/ 0 h 111"/>
                <a:gd name="T6" fmla="*/ 29 w 59"/>
                <a:gd name="T7" fmla="*/ 0 h 111"/>
                <a:gd name="T8" fmla="*/ 0 60000 65536"/>
                <a:gd name="T9" fmla="*/ 0 60000 65536"/>
                <a:gd name="T10" fmla="*/ 0 60000 65536"/>
                <a:gd name="T11" fmla="*/ 0 60000 65536"/>
                <a:gd name="T12" fmla="*/ 0 w 59"/>
                <a:gd name="T13" fmla="*/ 0 h 111"/>
                <a:gd name="T14" fmla="*/ 59 w 59"/>
                <a:gd name="T15" fmla="*/ 111 h 111"/>
              </a:gdLst>
              <a:ahLst/>
              <a:cxnLst>
                <a:cxn ang="T8">
                  <a:pos x="T0" y="T1"/>
                </a:cxn>
                <a:cxn ang="T9">
                  <a:pos x="T2" y="T3"/>
                </a:cxn>
                <a:cxn ang="T10">
                  <a:pos x="T4" y="T5"/>
                </a:cxn>
                <a:cxn ang="T11">
                  <a:pos x="T6" y="T7"/>
                </a:cxn>
              </a:cxnLst>
              <a:rect l="T12" t="T13" r="T14" b="T15"/>
              <a:pathLst>
                <a:path w="59" h="111">
                  <a:moveTo>
                    <a:pt x="29" y="0"/>
                  </a:moveTo>
                  <a:lnTo>
                    <a:pt x="59" y="111"/>
                  </a:lnTo>
                  <a:lnTo>
                    <a:pt x="0" y="111"/>
                  </a:lnTo>
                  <a:lnTo>
                    <a:pt x="29" y="0"/>
                  </a:lnTo>
                  <a:close/>
                </a:path>
              </a:pathLst>
            </a:custGeom>
            <a:noFill/>
            <a:ln w="39688">
              <a:solidFill>
                <a:srgbClr val="000000"/>
              </a:solidFill>
              <a:prstDash val="solid"/>
              <a:round/>
              <a:headEnd/>
              <a:tailEnd/>
            </a:ln>
          </p:spPr>
          <p:txBody>
            <a:bodyPr/>
            <a:lstStyle/>
            <a:p>
              <a:endParaRPr lang="en-US"/>
            </a:p>
          </p:txBody>
        </p:sp>
        <p:sp>
          <p:nvSpPr>
            <p:cNvPr id="29179" name="Freeform 496"/>
            <p:cNvSpPr>
              <a:spLocks/>
            </p:cNvSpPr>
            <p:nvPr/>
          </p:nvSpPr>
          <p:spPr bwMode="auto">
            <a:xfrm>
              <a:off x="4400" y="2723"/>
              <a:ext cx="60" cy="55"/>
            </a:xfrm>
            <a:custGeom>
              <a:avLst/>
              <a:gdLst>
                <a:gd name="T0" fmla="*/ 30 w 60"/>
                <a:gd name="T1" fmla="*/ 0 h 111"/>
                <a:gd name="T2" fmla="*/ 60 w 60"/>
                <a:gd name="T3" fmla="*/ 0 h 111"/>
                <a:gd name="T4" fmla="*/ 0 w 60"/>
                <a:gd name="T5" fmla="*/ 0 h 111"/>
                <a:gd name="T6" fmla="*/ 30 w 60"/>
                <a:gd name="T7" fmla="*/ 0 h 111"/>
                <a:gd name="T8" fmla="*/ 0 60000 65536"/>
                <a:gd name="T9" fmla="*/ 0 60000 65536"/>
                <a:gd name="T10" fmla="*/ 0 60000 65536"/>
                <a:gd name="T11" fmla="*/ 0 60000 65536"/>
                <a:gd name="T12" fmla="*/ 0 w 60"/>
                <a:gd name="T13" fmla="*/ 0 h 111"/>
                <a:gd name="T14" fmla="*/ 60 w 60"/>
                <a:gd name="T15" fmla="*/ 111 h 111"/>
              </a:gdLst>
              <a:ahLst/>
              <a:cxnLst>
                <a:cxn ang="T8">
                  <a:pos x="T0" y="T1"/>
                </a:cxn>
                <a:cxn ang="T9">
                  <a:pos x="T2" y="T3"/>
                </a:cxn>
                <a:cxn ang="T10">
                  <a:pos x="T4" y="T5"/>
                </a:cxn>
                <a:cxn ang="T11">
                  <a:pos x="T6" y="T7"/>
                </a:cxn>
              </a:cxnLst>
              <a:rect l="T12" t="T13" r="T14" b="T15"/>
              <a:pathLst>
                <a:path w="60" h="111">
                  <a:moveTo>
                    <a:pt x="30" y="0"/>
                  </a:moveTo>
                  <a:lnTo>
                    <a:pt x="60" y="111"/>
                  </a:lnTo>
                  <a:lnTo>
                    <a:pt x="0" y="111"/>
                  </a:lnTo>
                  <a:lnTo>
                    <a:pt x="30" y="0"/>
                  </a:lnTo>
                  <a:close/>
                </a:path>
              </a:pathLst>
            </a:custGeom>
            <a:noFill/>
            <a:ln w="39688">
              <a:solidFill>
                <a:srgbClr val="000000"/>
              </a:solidFill>
              <a:prstDash val="solid"/>
              <a:round/>
              <a:headEnd/>
              <a:tailEnd/>
            </a:ln>
          </p:spPr>
          <p:txBody>
            <a:bodyPr/>
            <a:lstStyle/>
            <a:p>
              <a:endParaRPr lang="en-US"/>
            </a:p>
          </p:txBody>
        </p:sp>
        <p:sp>
          <p:nvSpPr>
            <p:cNvPr id="29180" name="Freeform 497"/>
            <p:cNvSpPr>
              <a:spLocks/>
            </p:cNvSpPr>
            <p:nvPr/>
          </p:nvSpPr>
          <p:spPr bwMode="auto">
            <a:xfrm>
              <a:off x="4100" y="2649"/>
              <a:ext cx="60" cy="55"/>
            </a:xfrm>
            <a:custGeom>
              <a:avLst/>
              <a:gdLst>
                <a:gd name="T0" fmla="*/ 30 w 60"/>
                <a:gd name="T1" fmla="*/ 0 h 111"/>
                <a:gd name="T2" fmla="*/ 60 w 60"/>
                <a:gd name="T3" fmla="*/ 0 h 111"/>
                <a:gd name="T4" fmla="*/ 0 w 60"/>
                <a:gd name="T5" fmla="*/ 0 h 111"/>
                <a:gd name="T6" fmla="*/ 30 w 60"/>
                <a:gd name="T7" fmla="*/ 0 h 111"/>
                <a:gd name="T8" fmla="*/ 0 60000 65536"/>
                <a:gd name="T9" fmla="*/ 0 60000 65536"/>
                <a:gd name="T10" fmla="*/ 0 60000 65536"/>
                <a:gd name="T11" fmla="*/ 0 60000 65536"/>
                <a:gd name="T12" fmla="*/ 0 w 60"/>
                <a:gd name="T13" fmla="*/ 0 h 111"/>
                <a:gd name="T14" fmla="*/ 60 w 60"/>
                <a:gd name="T15" fmla="*/ 111 h 111"/>
              </a:gdLst>
              <a:ahLst/>
              <a:cxnLst>
                <a:cxn ang="T8">
                  <a:pos x="T0" y="T1"/>
                </a:cxn>
                <a:cxn ang="T9">
                  <a:pos x="T2" y="T3"/>
                </a:cxn>
                <a:cxn ang="T10">
                  <a:pos x="T4" y="T5"/>
                </a:cxn>
                <a:cxn ang="T11">
                  <a:pos x="T6" y="T7"/>
                </a:cxn>
              </a:cxnLst>
              <a:rect l="T12" t="T13" r="T14" b="T15"/>
              <a:pathLst>
                <a:path w="60" h="111">
                  <a:moveTo>
                    <a:pt x="30" y="0"/>
                  </a:moveTo>
                  <a:lnTo>
                    <a:pt x="60" y="111"/>
                  </a:lnTo>
                  <a:lnTo>
                    <a:pt x="0" y="111"/>
                  </a:lnTo>
                  <a:lnTo>
                    <a:pt x="30" y="0"/>
                  </a:lnTo>
                  <a:close/>
                </a:path>
              </a:pathLst>
            </a:custGeom>
            <a:noFill/>
            <a:ln w="39688">
              <a:solidFill>
                <a:srgbClr val="000000"/>
              </a:solidFill>
              <a:prstDash val="solid"/>
              <a:round/>
              <a:headEnd/>
              <a:tailEnd/>
            </a:ln>
          </p:spPr>
          <p:txBody>
            <a:bodyPr/>
            <a:lstStyle/>
            <a:p>
              <a:endParaRPr lang="en-US"/>
            </a:p>
          </p:txBody>
        </p:sp>
        <p:sp>
          <p:nvSpPr>
            <p:cNvPr id="29181" name="Freeform 498"/>
            <p:cNvSpPr>
              <a:spLocks/>
            </p:cNvSpPr>
            <p:nvPr/>
          </p:nvSpPr>
          <p:spPr bwMode="auto">
            <a:xfrm>
              <a:off x="3920" y="2575"/>
              <a:ext cx="60" cy="56"/>
            </a:xfrm>
            <a:custGeom>
              <a:avLst/>
              <a:gdLst>
                <a:gd name="T0" fmla="*/ 30 w 60"/>
                <a:gd name="T1" fmla="*/ 0 h 111"/>
                <a:gd name="T2" fmla="*/ 60 w 60"/>
                <a:gd name="T3" fmla="*/ 1 h 111"/>
                <a:gd name="T4" fmla="*/ 0 w 60"/>
                <a:gd name="T5" fmla="*/ 1 h 111"/>
                <a:gd name="T6" fmla="*/ 30 w 60"/>
                <a:gd name="T7" fmla="*/ 0 h 111"/>
                <a:gd name="T8" fmla="*/ 0 60000 65536"/>
                <a:gd name="T9" fmla="*/ 0 60000 65536"/>
                <a:gd name="T10" fmla="*/ 0 60000 65536"/>
                <a:gd name="T11" fmla="*/ 0 60000 65536"/>
                <a:gd name="T12" fmla="*/ 0 w 60"/>
                <a:gd name="T13" fmla="*/ 0 h 111"/>
                <a:gd name="T14" fmla="*/ 60 w 60"/>
                <a:gd name="T15" fmla="*/ 111 h 111"/>
              </a:gdLst>
              <a:ahLst/>
              <a:cxnLst>
                <a:cxn ang="T8">
                  <a:pos x="T0" y="T1"/>
                </a:cxn>
                <a:cxn ang="T9">
                  <a:pos x="T2" y="T3"/>
                </a:cxn>
                <a:cxn ang="T10">
                  <a:pos x="T4" y="T5"/>
                </a:cxn>
                <a:cxn ang="T11">
                  <a:pos x="T6" y="T7"/>
                </a:cxn>
              </a:cxnLst>
              <a:rect l="T12" t="T13" r="T14" b="T15"/>
              <a:pathLst>
                <a:path w="60" h="111">
                  <a:moveTo>
                    <a:pt x="30" y="0"/>
                  </a:moveTo>
                  <a:lnTo>
                    <a:pt x="60" y="111"/>
                  </a:lnTo>
                  <a:lnTo>
                    <a:pt x="0" y="111"/>
                  </a:lnTo>
                  <a:lnTo>
                    <a:pt x="30" y="0"/>
                  </a:lnTo>
                  <a:close/>
                </a:path>
              </a:pathLst>
            </a:custGeom>
            <a:noFill/>
            <a:ln w="39688">
              <a:solidFill>
                <a:srgbClr val="000000"/>
              </a:solidFill>
              <a:prstDash val="solid"/>
              <a:round/>
              <a:headEnd/>
              <a:tailEnd/>
            </a:ln>
          </p:spPr>
          <p:txBody>
            <a:bodyPr/>
            <a:lstStyle/>
            <a:p>
              <a:endParaRPr lang="en-US"/>
            </a:p>
          </p:txBody>
        </p:sp>
        <p:sp>
          <p:nvSpPr>
            <p:cNvPr id="29182" name="Freeform 499"/>
            <p:cNvSpPr>
              <a:spLocks/>
            </p:cNvSpPr>
            <p:nvPr/>
          </p:nvSpPr>
          <p:spPr bwMode="auto">
            <a:xfrm>
              <a:off x="3800" y="2493"/>
              <a:ext cx="60" cy="55"/>
            </a:xfrm>
            <a:custGeom>
              <a:avLst/>
              <a:gdLst>
                <a:gd name="T0" fmla="*/ 30 w 60"/>
                <a:gd name="T1" fmla="*/ 0 h 111"/>
                <a:gd name="T2" fmla="*/ 60 w 60"/>
                <a:gd name="T3" fmla="*/ 0 h 111"/>
                <a:gd name="T4" fmla="*/ 0 w 60"/>
                <a:gd name="T5" fmla="*/ 0 h 111"/>
                <a:gd name="T6" fmla="*/ 30 w 60"/>
                <a:gd name="T7" fmla="*/ 0 h 111"/>
                <a:gd name="T8" fmla="*/ 0 60000 65536"/>
                <a:gd name="T9" fmla="*/ 0 60000 65536"/>
                <a:gd name="T10" fmla="*/ 0 60000 65536"/>
                <a:gd name="T11" fmla="*/ 0 60000 65536"/>
                <a:gd name="T12" fmla="*/ 0 w 60"/>
                <a:gd name="T13" fmla="*/ 0 h 111"/>
                <a:gd name="T14" fmla="*/ 60 w 60"/>
                <a:gd name="T15" fmla="*/ 111 h 111"/>
              </a:gdLst>
              <a:ahLst/>
              <a:cxnLst>
                <a:cxn ang="T8">
                  <a:pos x="T0" y="T1"/>
                </a:cxn>
                <a:cxn ang="T9">
                  <a:pos x="T2" y="T3"/>
                </a:cxn>
                <a:cxn ang="T10">
                  <a:pos x="T4" y="T5"/>
                </a:cxn>
                <a:cxn ang="T11">
                  <a:pos x="T6" y="T7"/>
                </a:cxn>
              </a:cxnLst>
              <a:rect l="T12" t="T13" r="T14" b="T15"/>
              <a:pathLst>
                <a:path w="60" h="111">
                  <a:moveTo>
                    <a:pt x="30" y="0"/>
                  </a:moveTo>
                  <a:lnTo>
                    <a:pt x="60" y="111"/>
                  </a:lnTo>
                  <a:lnTo>
                    <a:pt x="0" y="111"/>
                  </a:lnTo>
                  <a:lnTo>
                    <a:pt x="30" y="0"/>
                  </a:lnTo>
                  <a:close/>
                </a:path>
              </a:pathLst>
            </a:custGeom>
            <a:noFill/>
            <a:ln w="39688">
              <a:solidFill>
                <a:srgbClr val="000000"/>
              </a:solidFill>
              <a:prstDash val="solid"/>
              <a:round/>
              <a:headEnd/>
              <a:tailEnd/>
            </a:ln>
          </p:spPr>
          <p:txBody>
            <a:bodyPr/>
            <a:lstStyle/>
            <a:p>
              <a:endParaRPr lang="en-US"/>
            </a:p>
          </p:txBody>
        </p:sp>
        <p:sp>
          <p:nvSpPr>
            <p:cNvPr id="29183" name="Freeform 500"/>
            <p:cNvSpPr>
              <a:spLocks/>
            </p:cNvSpPr>
            <p:nvPr/>
          </p:nvSpPr>
          <p:spPr bwMode="auto">
            <a:xfrm>
              <a:off x="3710" y="2418"/>
              <a:ext cx="60" cy="56"/>
            </a:xfrm>
            <a:custGeom>
              <a:avLst/>
              <a:gdLst>
                <a:gd name="T0" fmla="*/ 30 w 60"/>
                <a:gd name="T1" fmla="*/ 0 h 113"/>
                <a:gd name="T2" fmla="*/ 60 w 60"/>
                <a:gd name="T3" fmla="*/ 0 h 113"/>
                <a:gd name="T4" fmla="*/ 0 w 60"/>
                <a:gd name="T5" fmla="*/ 0 h 113"/>
                <a:gd name="T6" fmla="*/ 30 w 60"/>
                <a:gd name="T7" fmla="*/ 0 h 113"/>
                <a:gd name="T8" fmla="*/ 0 60000 65536"/>
                <a:gd name="T9" fmla="*/ 0 60000 65536"/>
                <a:gd name="T10" fmla="*/ 0 60000 65536"/>
                <a:gd name="T11" fmla="*/ 0 60000 65536"/>
                <a:gd name="T12" fmla="*/ 0 w 60"/>
                <a:gd name="T13" fmla="*/ 0 h 113"/>
                <a:gd name="T14" fmla="*/ 60 w 60"/>
                <a:gd name="T15" fmla="*/ 113 h 113"/>
              </a:gdLst>
              <a:ahLst/>
              <a:cxnLst>
                <a:cxn ang="T8">
                  <a:pos x="T0" y="T1"/>
                </a:cxn>
                <a:cxn ang="T9">
                  <a:pos x="T2" y="T3"/>
                </a:cxn>
                <a:cxn ang="T10">
                  <a:pos x="T4" y="T5"/>
                </a:cxn>
                <a:cxn ang="T11">
                  <a:pos x="T6" y="T7"/>
                </a:cxn>
              </a:cxnLst>
              <a:rect l="T12" t="T13" r="T14" b="T15"/>
              <a:pathLst>
                <a:path w="60" h="113">
                  <a:moveTo>
                    <a:pt x="30" y="0"/>
                  </a:moveTo>
                  <a:lnTo>
                    <a:pt x="60" y="113"/>
                  </a:lnTo>
                  <a:lnTo>
                    <a:pt x="0" y="113"/>
                  </a:lnTo>
                  <a:lnTo>
                    <a:pt x="30" y="0"/>
                  </a:lnTo>
                  <a:close/>
                </a:path>
              </a:pathLst>
            </a:custGeom>
            <a:noFill/>
            <a:ln w="39688">
              <a:solidFill>
                <a:srgbClr val="000000"/>
              </a:solidFill>
              <a:prstDash val="solid"/>
              <a:round/>
              <a:headEnd/>
              <a:tailEnd/>
            </a:ln>
          </p:spPr>
          <p:txBody>
            <a:bodyPr/>
            <a:lstStyle/>
            <a:p>
              <a:endParaRPr lang="en-US"/>
            </a:p>
          </p:txBody>
        </p:sp>
        <p:sp>
          <p:nvSpPr>
            <p:cNvPr id="29184" name="Oval 501"/>
            <p:cNvSpPr>
              <a:spLocks noChangeArrowheads="1"/>
            </p:cNvSpPr>
            <p:nvPr/>
          </p:nvSpPr>
          <p:spPr bwMode="auto">
            <a:xfrm>
              <a:off x="5601" y="2806"/>
              <a:ext cx="61" cy="57"/>
            </a:xfrm>
            <a:prstGeom prst="ellipse">
              <a:avLst/>
            </a:prstGeom>
            <a:noFill/>
            <a:ln w="39688">
              <a:solidFill>
                <a:srgbClr val="000000"/>
              </a:solidFill>
              <a:round/>
              <a:headEnd/>
              <a:tailEnd/>
            </a:ln>
          </p:spPr>
          <p:txBody>
            <a:bodyPr/>
            <a:lstStyle/>
            <a:p>
              <a:endParaRPr lang="en-US"/>
            </a:p>
          </p:txBody>
        </p:sp>
        <p:sp>
          <p:nvSpPr>
            <p:cNvPr id="29185" name="Oval 502"/>
            <p:cNvSpPr>
              <a:spLocks noChangeArrowheads="1"/>
            </p:cNvSpPr>
            <p:nvPr/>
          </p:nvSpPr>
          <p:spPr bwMode="auto">
            <a:xfrm>
              <a:off x="4821" y="2741"/>
              <a:ext cx="61" cy="56"/>
            </a:xfrm>
            <a:prstGeom prst="ellipse">
              <a:avLst/>
            </a:prstGeom>
            <a:noFill/>
            <a:ln w="39688">
              <a:solidFill>
                <a:srgbClr val="000000"/>
              </a:solidFill>
              <a:round/>
              <a:headEnd/>
              <a:tailEnd/>
            </a:ln>
          </p:spPr>
          <p:txBody>
            <a:bodyPr/>
            <a:lstStyle/>
            <a:p>
              <a:endParaRPr lang="en-US"/>
            </a:p>
          </p:txBody>
        </p:sp>
        <p:sp>
          <p:nvSpPr>
            <p:cNvPr id="29186" name="Oval 503"/>
            <p:cNvSpPr>
              <a:spLocks noChangeArrowheads="1"/>
            </p:cNvSpPr>
            <p:nvPr/>
          </p:nvSpPr>
          <p:spPr bwMode="auto">
            <a:xfrm>
              <a:off x="4400" y="2677"/>
              <a:ext cx="61" cy="56"/>
            </a:xfrm>
            <a:prstGeom prst="ellipse">
              <a:avLst/>
            </a:prstGeom>
            <a:noFill/>
            <a:ln w="39688">
              <a:solidFill>
                <a:srgbClr val="000000"/>
              </a:solidFill>
              <a:round/>
              <a:headEnd/>
              <a:tailEnd/>
            </a:ln>
          </p:spPr>
          <p:txBody>
            <a:bodyPr/>
            <a:lstStyle/>
            <a:p>
              <a:endParaRPr lang="en-US"/>
            </a:p>
          </p:txBody>
        </p:sp>
        <p:sp>
          <p:nvSpPr>
            <p:cNvPr id="29187" name="Oval 504"/>
            <p:cNvSpPr>
              <a:spLocks noChangeArrowheads="1"/>
            </p:cNvSpPr>
            <p:nvPr/>
          </p:nvSpPr>
          <p:spPr bwMode="auto">
            <a:xfrm>
              <a:off x="4100" y="2585"/>
              <a:ext cx="61" cy="56"/>
            </a:xfrm>
            <a:prstGeom prst="ellipse">
              <a:avLst/>
            </a:prstGeom>
            <a:noFill/>
            <a:ln w="39688">
              <a:solidFill>
                <a:srgbClr val="000000"/>
              </a:solidFill>
              <a:round/>
              <a:headEnd/>
              <a:tailEnd/>
            </a:ln>
          </p:spPr>
          <p:txBody>
            <a:bodyPr/>
            <a:lstStyle/>
            <a:p>
              <a:endParaRPr lang="en-US"/>
            </a:p>
          </p:txBody>
        </p:sp>
        <p:sp>
          <p:nvSpPr>
            <p:cNvPr id="29188" name="Oval 505"/>
            <p:cNvSpPr>
              <a:spLocks noChangeArrowheads="1"/>
            </p:cNvSpPr>
            <p:nvPr/>
          </p:nvSpPr>
          <p:spPr bwMode="auto">
            <a:xfrm>
              <a:off x="3920" y="2493"/>
              <a:ext cx="61" cy="56"/>
            </a:xfrm>
            <a:prstGeom prst="ellipse">
              <a:avLst/>
            </a:prstGeom>
            <a:noFill/>
            <a:ln w="39688">
              <a:solidFill>
                <a:srgbClr val="000000"/>
              </a:solidFill>
              <a:round/>
              <a:headEnd/>
              <a:tailEnd/>
            </a:ln>
          </p:spPr>
          <p:txBody>
            <a:bodyPr/>
            <a:lstStyle/>
            <a:p>
              <a:endParaRPr lang="en-US"/>
            </a:p>
          </p:txBody>
        </p:sp>
        <p:sp>
          <p:nvSpPr>
            <p:cNvPr id="29189" name="Oval 506"/>
            <p:cNvSpPr>
              <a:spLocks noChangeArrowheads="1"/>
            </p:cNvSpPr>
            <p:nvPr/>
          </p:nvSpPr>
          <p:spPr bwMode="auto">
            <a:xfrm>
              <a:off x="3800" y="2400"/>
              <a:ext cx="61" cy="57"/>
            </a:xfrm>
            <a:prstGeom prst="ellipse">
              <a:avLst/>
            </a:prstGeom>
            <a:noFill/>
            <a:ln w="39688">
              <a:solidFill>
                <a:srgbClr val="000000"/>
              </a:solidFill>
              <a:round/>
              <a:headEnd/>
              <a:tailEnd/>
            </a:ln>
          </p:spPr>
          <p:txBody>
            <a:bodyPr/>
            <a:lstStyle/>
            <a:p>
              <a:endParaRPr lang="en-US"/>
            </a:p>
          </p:txBody>
        </p:sp>
        <p:sp>
          <p:nvSpPr>
            <p:cNvPr id="29190" name="Oval 507"/>
            <p:cNvSpPr>
              <a:spLocks noChangeArrowheads="1"/>
            </p:cNvSpPr>
            <p:nvPr/>
          </p:nvSpPr>
          <p:spPr bwMode="auto">
            <a:xfrm>
              <a:off x="3710" y="2317"/>
              <a:ext cx="61" cy="56"/>
            </a:xfrm>
            <a:prstGeom prst="ellipse">
              <a:avLst/>
            </a:prstGeom>
            <a:noFill/>
            <a:ln w="39688">
              <a:solidFill>
                <a:srgbClr val="000000"/>
              </a:solidFill>
              <a:round/>
              <a:headEnd/>
              <a:tailEnd/>
            </a:ln>
          </p:spPr>
          <p:txBody>
            <a:bodyPr/>
            <a:lstStyle/>
            <a:p>
              <a:endParaRPr lang="en-US"/>
            </a:p>
          </p:txBody>
        </p:sp>
        <p:sp>
          <p:nvSpPr>
            <p:cNvPr id="29191" name="Freeform 508"/>
            <p:cNvSpPr>
              <a:spLocks/>
            </p:cNvSpPr>
            <p:nvPr/>
          </p:nvSpPr>
          <p:spPr bwMode="auto">
            <a:xfrm>
              <a:off x="5593" y="2762"/>
              <a:ext cx="47" cy="43"/>
            </a:xfrm>
            <a:custGeom>
              <a:avLst/>
              <a:gdLst>
                <a:gd name="T0" fmla="*/ 29 w 47"/>
                <a:gd name="T1" fmla="*/ 0 h 87"/>
                <a:gd name="T2" fmla="*/ 47 w 47"/>
                <a:gd name="T3" fmla="*/ 0 h 87"/>
                <a:gd name="T4" fmla="*/ 18 w 47"/>
                <a:gd name="T5" fmla="*/ 0 h 87"/>
                <a:gd name="T6" fmla="*/ 0 w 47"/>
                <a:gd name="T7" fmla="*/ 0 h 87"/>
                <a:gd name="T8" fmla="*/ 29 w 47"/>
                <a:gd name="T9" fmla="*/ 0 h 87"/>
                <a:gd name="T10" fmla="*/ 0 60000 65536"/>
                <a:gd name="T11" fmla="*/ 0 60000 65536"/>
                <a:gd name="T12" fmla="*/ 0 60000 65536"/>
                <a:gd name="T13" fmla="*/ 0 60000 65536"/>
                <a:gd name="T14" fmla="*/ 0 60000 65536"/>
                <a:gd name="T15" fmla="*/ 0 w 47"/>
                <a:gd name="T16" fmla="*/ 0 h 87"/>
                <a:gd name="T17" fmla="*/ 47 w 47"/>
                <a:gd name="T18" fmla="*/ 87 h 87"/>
              </a:gdLst>
              <a:ahLst/>
              <a:cxnLst>
                <a:cxn ang="T10">
                  <a:pos x="T0" y="T1"/>
                </a:cxn>
                <a:cxn ang="T11">
                  <a:pos x="T2" y="T3"/>
                </a:cxn>
                <a:cxn ang="T12">
                  <a:pos x="T4" y="T5"/>
                </a:cxn>
                <a:cxn ang="T13">
                  <a:pos x="T6" y="T7"/>
                </a:cxn>
                <a:cxn ang="T14">
                  <a:pos x="T8" y="T9"/>
                </a:cxn>
              </a:cxnLst>
              <a:rect l="T15" t="T16" r="T17" b="T18"/>
              <a:pathLst>
                <a:path w="47" h="87">
                  <a:moveTo>
                    <a:pt x="29" y="87"/>
                  </a:moveTo>
                  <a:lnTo>
                    <a:pt x="47" y="54"/>
                  </a:lnTo>
                  <a:lnTo>
                    <a:pt x="18" y="0"/>
                  </a:lnTo>
                  <a:lnTo>
                    <a:pt x="0" y="33"/>
                  </a:lnTo>
                  <a:lnTo>
                    <a:pt x="29" y="87"/>
                  </a:lnTo>
                  <a:close/>
                </a:path>
              </a:pathLst>
            </a:custGeom>
            <a:solidFill>
              <a:srgbClr val="000000"/>
            </a:solidFill>
            <a:ln w="9525">
              <a:noFill/>
              <a:round/>
              <a:headEnd/>
              <a:tailEnd/>
            </a:ln>
          </p:spPr>
          <p:txBody>
            <a:bodyPr/>
            <a:lstStyle/>
            <a:p>
              <a:endParaRPr lang="en-US"/>
            </a:p>
          </p:txBody>
        </p:sp>
        <p:sp>
          <p:nvSpPr>
            <p:cNvPr id="29192" name="Freeform 509"/>
            <p:cNvSpPr>
              <a:spLocks/>
            </p:cNvSpPr>
            <p:nvPr/>
          </p:nvSpPr>
          <p:spPr bwMode="auto">
            <a:xfrm>
              <a:off x="5622" y="2789"/>
              <a:ext cx="49" cy="44"/>
            </a:xfrm>
            <a:custGeom>
              <a:avLst/>
              <a:gdLst>
                <a:gd name="T0" fmla="*/ 18 w 49"/>
                <a:gd name="T1" fmla="*/ 0 h 90"/>
                <a:gd name="T2" fmla="*/ 0 w 49"/>
                <a:gd name="T3" fmla="*/ 0 h 90"/>
                <a:gd name="T4" fmla="*/ 31 w 49"/>
                <a:gd name="T5" fmla="*/ 0 h 90"/>
                <a:gd name="T6" fmla="*/ 49 w 49"/>
                <a:gd name="T7" fmla="*/ 0 h 90"/>
                <a:gd name="T8" fmla="*/ 18 w 49"/>
                <a:gd name="T9" fmla="*/ 0 h 90"/>
                <a:gd name="T10" fmla="*/ 0 60000 65536"/>
                <a:gd name="T11" fmla="*/ 0 60000 65536"/>
                <a:gd name="T12" fmla="*/ 0 60000 65536"/>
                <a:gd name="T13" fmla="*/ 0 60000 65536"/>
                <a:gd name="T14" fmla="*/ 0 60000 65536"/>
                <a:gd name="T15" fmla="*/ 0 w 49"/>
                <a:gd name="T16" fmla="*/ 0 h 90"/>
                <a:gd name="T17" fmla="*/ 49 w 49"/>
                <a:gd name="T18" fmla="*/ 90 h 90"/>
              </a:gdLst>
              <a:ahLst/>
              <a:cxnLst>
                <a:cxn ang="T10">
                  <a:pos x="T0" y="T1"/>
                </a:cxn>
                <a:cxn ang="T11">
                  <a:pos x="T2" y="T3"/>
                </a:cxn>
                <a:cxn ang="T12">
                  <a:pos x="T4" y="T5"/>
                </a:cxn>
                <a:cxn ang="T13">
                  <a:pos x="T6" y="T7"/>
                </a:cxn>
                <a:cxn ang="T14">
                  <a:pos x="T8" y="T9"/>
                </a:cxn>
              </a:cxnLst>
              <a:rect l="T15" t="T16" r="T17" b="T18"/>
              <a:pathLst>
                <a:path w="49" h="90">
                  <a:moveTo>
                    <a:pt x="18" y="0"/>
                  </a:moveTo>
                  <a:lnTo>
                    <a:pt x="0" y="33"/>
                  </a:lnTo>
                  <a:lnTo>
                    <a:pt x="31" y="90"/>
                  </a:lnTo>
                  <a:lnTo>
                    <a:pt x="49" y="57"/>
                  </a:lnTo>
                  <a:lnTo>
                    <a:pt x="18" y="0"/>
                  </a:lnTo>
                  <a:close/>
                </a:path>
              </a:pathLst>
            </a:custGeom>
            <a:solidFill>
              <a:srgbClr val="000000"/>
            </a:solidFill>
            <a:ln w="9525">
              <a:noFill/>
              <a:round/>
              <a:headEnd/>
              <a:tailEnd/>
            </a:ln>
          </p:spPr>
          <p:txBody>
            <a:bodyPr/>
            <a:lstStyle/>
            <a:p>
              <a:endParaRPr lang="en-US"/>
            </a:p>
          </p:txBody>
        </p:sp>
        <p:sp>
          <p:nvSpPr>
            <p:cNvPr id="29193" name="Freeform 510"/>
            <p:cNvSpPr>
              <a:spLocks/>
            </p:cNvSpPr>
            <p:nvPr/>
          </p:nvSpPr>
          <p:spPr bwMode="auto">
            <a:xfrm>
              <a:off x="5593" y="2789"/>
              <a:ext cx="47" cy="44"/>
            </a:xfrm>
            <a:custGeom>
              <a:avLst/>
              <a:gdLst>
                <a:gd name="T0" fmla="*/ 47 w 47"/>
                <a:gd name="T1" fmla="*/ 0 h 90"/>
                <a:gd name="T2" fmla="*/ 29 w 47"/>
                <a:gd name="T3" fmla="*/ 0 h 90"/>
                <a:gd name="T4" fmla="*/ 0 w 47"/>
                <a:gd name="T5" fmla="*/ 0 h 90"/>
                <a:gd name="T6" fmla="*/ 18 w 47"/>
                <a:gd name="T7" fmla="*/ 0 h 90"/>
                <a:gd name="T8" fmla="*/ 47 w 47"/>
                <a:gd name="T9" fmla="*/ 0 h 90"/>
                <a:gd name="T10" fmla="*/ 0 60000 65536"/>
                <a:gd name="T11" fmla="*/ 0 60000 65536"/>
                <a:gd name="T12" fmla="*/ 0 60000 65536"/>
                <a:gd name="T13" fmla="*/ 0 60000 65536"/>
                <a:gd name="T14" fmla="*/ 0 60000 65536"/>
                <a:gd name="T15" fmla="*/ 0 w 47"/>
                <a:gd name="T16" fmla="*/ 0 h 90"/>
                <a:gd name="T17" fmla="*/ 47 w 47"/>
                <a:gd name="T18" fmla="*/ 90 h 90"/>
              </a:gdLst>
              <a:ahLst/>
              <a:cxnLst>
                <a:cxn ang="T10">
                  <a:pos x="T0" y="T1"/>
                </a:cxn>
                <a:cxn ang="T11">
                  <a:pos x="T2" y="T3"/>
                </a:cxn>
                <a:cxn ang="T12">
                  <a:pos x="T4" y="T5"/>
                </a:cxn>
                <a:cxn ang="T13">
                  <a:pos x="T6" y="T7"/>
                </a:cxn>
                <a:cxn ang="T14">
                  <a:pos x="T8" y="T9"/>
                </a:cxn>
              </a:cxnLst>
              <a:rect l="T15" t="T16" r="T17" b="T18"/>
              <a:pathLst>
                <a:path w="47" h="90">
                  <a:moveTo>
                    <a:pt x="47" y="33"/>
                  </a:moveTo>
                  <a:lnTo>
                    <a:pt x="29" y="0"/>
                  </a:lnTo>
                  <a:lnTo>
                    <a:pt x="0" y="57"/>
                  </a:lnTo>
                  <a:lnTo>
                    <a:pt x="18" y="90"/>
                  </a:lnTo>
                  <a:lnTo>
                    <a:pt x="47" y="33"/>
                  </a:lnTo>
                  <a:close/>
                </a:path>
              </a:pathLst>
            </a:custGeom>
            <a:solidFill>
              <a:srgbClr val="000000"/>
            </a:solidFill>
            <a:ln w="9525">
              <a:noFill/>
              <a:round/>
              <a:headEnd/>
              <a:tailEnd/>
            </a:ln>
          </p:spPr>
          <p:txBody>
            <a:bodyPr/>
            <a:lstStyle/>
            <a:p>
              <a:endParaRPr lang="en-US"/>
            </a:p>
          </p:txBody>
        </p:sp>
        <p:sp>
          <p:nvSpPr>
            <p:cNvPr id="29194" name="Freeform 511"/>
            <p:cNvSpPr>
              <a:spLocks/>
            </p:cNvSpPr>
            <p:nvPr/>
          </p:nvSpPr>
          <p:spPr bwMode="auto">
            <a:xfrm>
              <a:off x="5622" y="2762"/>
              <a:ext cx="49" cy="43"/>
            </a:xfrm>
            <a:custGeom>
              <a:avLst/>
              <a:gdLst>
                <a:gd name="T0" fmla="*/ 0 w 49"/>
                <a:gd name="T1" fmla="*/ 0 h 87"/>
                <a:gd name="T2" fmla="*/ 18 w 49"/>
                <a:gd name="T3" fmla="*/ 0 h 87"/>
                <a:gd name="T4" fmla="*/ 49 w 49"/>
                <a:gd name="T5" fmla="*/ 0 h 87"/>
                <a:gd name="T6" fmla="*/ 31 w 49"/>
                <a:gd name="T7" fmla="*/ 0 h 87"/>
                <a:gd name="T8" fmla="*/ 0 w 49"/>
                <a:gd name="T9" fmla="*/ 0 h 87"/>
                <a:gd name="T10" fmla="*/ 0 60000 65536"/>
                <a:gd name="T11" fmla="*/ 0 60000 65536"/>
                <a:gd name="T12" fmla="*/ 0 60000 65536"/>
                <a:gd name="T13" fmla="*/ 0 60000 65536"/>
                <a:gd name="T14" fmla="*/ 0 60000 65536"/>
                <a:gd name="T15" fmla="*/ 0 w 49"/>
                <a:gd name="T16" fmla="*/ 0 h 87"/>
                <a:gd name="T17" fmla="*/ 49 w 49"/>
                <a:gd name="T18" fmla="*/ 87 h 87"/>
              </a:gdLst>
              <a:ahLst/>
              <a:cxnLst>
                <a:cxn ang="T10">
                  <a:pos x="T0" y="T1"/>
                </a:cxn>
                <a:cxn ang="T11">
                  <a:pos x="T2" y="T3"/>
                </a:cxn>
                <a:cxn ang="T12">
                  <a:pos x="T4" y="T5"/>
                </a:cxn>
                <a:cxn ang="T13">
                  <a:pos x="T6" y="T7"/>
                </a:cxn>
                <a:cxn ang="T14">
                  <a:pos x="T8" y="T9"/>
                </a:cxn>
              </a:cxnLst>
              <a:rect l="T15" t="T16" r="T17" b="T18"/>
              <a:pathLst>
                <a:path w="49" h="87">
                  <a:moveTo>
                    <a:pt x="0" y="54"/>
                  </a:moveTo>
                  <a:lnTo>
                    <a:pt x="18" y="87"/>
                  </a:lnTo>
                  <a:lnTo>
                    <a:pt x="49" y="33"/>
                  </a:lnTo>
                  <a:lnTo>
                    <a:pt x="31" y="0"/>
                  </a:lnTo>
                  <a:lnTo>
                    <a:pt x="0" y="54"/>
                  </a:lnTo>
                  <a:close/>
                </a:path>
              </a:pathLst>
            </a:custGeom>
            <a:solidFill>
              <a:srgbClr val="000000"/>
            </a:solidFill>
            <a:ln w="9525">
              <a:noFill/>
              <a:round/>
              <a:headEnd/>
              <a:tailEnd/>
            </a:ln>
          </p:spPr>
          <p:txBody>
            <a:bodyPr/>
            <a:lstStyle/>
            <a:p>
              <a:endParaRPr lang="en-US"/>
            </a:p>
          </p:txBody>
        </p:sp>
        <p:sp>
          <p:nvSpPr>
            <p:cNvPr id="29195" name="Freeform 512"/>
            <p:cNvSpPr>
              <a:spLocks/>
            </p:cNvSpPr>
            <p:nvPr/>
          </p:nvSpPr>
          <p:spPr bwMode="auto">
            <a:xfrm>
              <a:off x="5618" y="2769"/>
              <a:ext cx="26" cy="28"/>
            </a:xfrm>
            <a:custGeom>
              <a:avLst/>
              <a:gdLst>
                <a:gd name="T0" fmla="*/ 0 w 26"/>
                <a:gd name="T1" fmla="*/ 1 h 56"/>
                <a:gd name="T2" fmla="*/ 25 w 26"/>
                <a:gd name="T3" fmla="*/ 1 h 56"/>
                <a:gd name="T4" fmla="*/ 26 w 26"/>
                <a:gd name="T5" fmla="*/ 1 h 56"/>
                <a:gd name="T6" fmla="*/ 1 w 26"/>
                <a:gd name="T7" fmla="*/ 0 h 56"/>
                <a:gd name="T8" fmla="*/ 0 w 26"/>
                <a:gd name="T9" fmla="*/ 1 h 56"/>
                <a:gd name="T10" fmla="*/ 0 60000 65536"/>
                <a:gd name="T11" fmla="*/ 0 60000 65536"/>
                <a:gd name="T12" fmla="*/ 0 60000 65536"/>
                <a:gd name="T13" fmla="*/ 0 60000 65536"/>
                <a:gd name="T14" fmla="*/ 0 60000 65536"/>
                <a:gd name="T15" fmla="*/ 0 w 26"/>
                <a:gd name="T16" fmla="*/ 0 h 56"/>
                <a:gd name="T17" fmla="*/ 26 w 26"/>
                <a:gd name="T18" fmla="*/ 56 h 56"/>
              </a:gdLst>
              <a:ahLst/>
              <a:cxnLst>
                <a:cxn ang="T10">
                  <a:pos x="T0" y="T1"/>
                </a:cxn>
                <a:cxn ang="T11">
                  <a:pos x="T2" y="T3"/>
                </a:cxn>
                <a:cxn ang="T12">
                  <a:pos x="T4" y="T5"/>
                </a:cxn>
                <a:cxn ang="T13">
                  <a:pos x="T6" y="T7"/>
                </a:cxn>
                <a:cxn ang="T14">
                  <a:pos x="T8" y="T9"/>
                </a:cxn>
              </a:cxnLst>
              <a:rect l="T15" t="T16" r="T17" b="T18"/>
              <a:pathLst>
                <a:path w="26" h="56">
                  <a:moveTo>
                    <a:pt x="0" y="54"/>
                  </a:moveTo>
                  <a:lnTo>
                    <a:pt x="25" y="56"/>
                  </a:lnTo>
                  <a:lnTo>
                    <a:pt x="26" y="2"/>
                  </a:lnTo>
                  <a:lnTo>
                    <a:pt x="1" y="0"/>
                  </a:lnTo>
                  <a:lnTo>
                    <a:pt x="0" y="54"/>
                  </a:lnTo>
                  <a:close/>
                </a:path>
              </a:pathLst>
            </a:custGeom>
            <a:solidFill>
              <a:srgbClr val="000000"/>
            </a:solidFill>
            <a:ln w="9525">
              <a:noFill/>
              <a:round/>
              <a:headEnd/>
              <a:tailEnd/>
            </a:ln>
          </p:spPr>
          <p:txBody>
            <a:bodyPr/>
            <a:lstStyle/>
            <a:p>
              <a:endParaRPr lang="en-US"/>
            </a:p>
          </p:txBody>
        </p:sp>
        <p:sp>
          <p:nvSpPr>
            <p:cNvPr id="29196" name="Freeform 513"/>
            <p:cNvSpPr>
              <a:spLocks/>
            </p:cNvSpPr>
            <p:nvPr/>
          </p:nvSpPr>
          <p:spPr bwMode="auto">
            <a:xfrm>
              <a:off x="5618" y="2797"/>
              <a:ext cx="26" cy="29"/>
            </a:xfrm>
            <a:custGeom>
              <a:avLst/>
              <a:gdLst>
                <a:gd name="T0" fmla="*/ 25 w 26"/>
                <a:gd name="T1" fmla="*/ 0 h 58"/>
                <a:gd name="T2" fmla="*/ 0 w 26"/>
                <a:gd name="T3" fmla="*/ 1 h 58"/>
                <a:gd name="T4" fmla="*/ 1 w 26"/>
                <a:gd name="T5" fmla="*/ 1 h 58"/>
                <a:gd name="T6" fmla="*/ 26 w 26"/>
                <a:gd name="T7" fmla="*/ 1 h 58"/>
                <a:gd name="T8" fmla="*/ 25 w 26"/>
                <a:gd name="T9" fmla="*/ 0 h 58"/>
                <a:gd name="T10" fmla="*/ 0 60000 65536"/>
                <a:gd name="T11" fmla="*/ 0 60000 65536"/>
                <a:gd name="T12" fmla="*/ 0 60000 65536"/>
                <a:gd name="T13" fmla="*/ 0 60000 65536"/>
                <a:gd name="T14" fmla="*/ 0 60000 65536"/>
                <a:gd name="T15" fmla="*/ 0 w 26"/>
                <a:gd name="T16" fmla="*/ 0 h 58"/>
                <a:gd name="T17" fmla="*/ 26 w 26"/>
                <a:gd name="T18" fmla="*/ 58 h 58"/>
              </a:gdLst>
              <a:ahLst/>
              <a:cxnLst>
                <a:cxn ang="T10">
                  <a:pos x="T0" y="T1"/>
                </a:cxn>
                <a:cxn ang="T11">
                  <a:pos x="T2" y="T3"/>
                </a:cxn>
                <a:cxn ang="T12">
                  <a:pos x="T4" y="T5"/>
                </a:cxn>
                <a:cxn ang="T13">
                  <a:pos x="T6" y="T7"/>
                </a:cxn>
                <a:cxn ang="T14">
                  <a:pos x="T8" y="T9"/>
                </a:cxn>
              </a:cxnLst>
              <a:rect l="T15" t="T16" r="T17" b="T18"/>
              <a:pathLst>
                <a:path w="26" h="58">
                  <a:moveTo>
                    <a:pt x="25" y="0"/>
                  </a:moveTo>
                  <a:lnTo>
                    <a:pt x="0" y="2"/>
                  </a:lnTo>
                  <a:lnTo>
                    <a:pt x="1" y="58"/>
                  </a:lnTo>
                  <a:lnTo>
                    <a:pt x="26" y="56"/>
                  </a:lnTo>
                  <a:lnTo>
                    <a:pt x="25" y="0"/>
                  </a:lnTo>
                  <a:close/>
                </a:path>
              </a:pathLst>
            </a:custGeom>
            <a:solidFill>
              <a:srgbClr val="000000"/>
            </a:solidFill>
            <a:ln w="9525">
              <a:noFill/>
              <a:round/>
              <a:headEnd/>
              <a:tailEnd/>
            </a:ln>
          </p:spPr>
          <p:txBody>
            <a:bodyPr/>
            <a:lstStyle/>
            <a:p>
              <a:endParaRPr lang="en-US"/>
            </a:p>
          </p:txBody>
        </p:sp>
        <p:sp>
          <p:nvSpPr>
            <p:cNvPr id="29197" name="Freeform 514"/>
            <p:cNvSpPr>
              <a:spLocks/>
            </p:cNvSpPr>
            <p:nvPr/>
          </p:nvSpPr>
          <p:spPr bwMode="auto">
            <a:xfrm>
              <a:off x="4812" y="2688"/>
              <a:ext cx="47" cy="43"/>
            </a:xfrm>
            <a:custGeom>
              <a:avLst/>
              <a:gdLst>
                <a:gd name="T0" fmla="*/ 30 w 47"/>
                <a:gd name="T1" fmla="*/ 0 h 87"/>
                <a:gd name="T2" fmla="*/ 47 w 47"/>
                <a:gd name="T3" fmla="*/ 0 h 87"/>
                <a:gd name="T4" fmla="*/ 18 w 47"/>
                <a:gd name="T5" fmla="*/ 0 h 87"/>
                <a:gd name="T6" fmla="*/ 0 w 47"/>
                <a:gd name="T7" fmla="*/ 0 h 87"/>
                <a:gd name="T8" fmla="*/ 30 w 47"/>
                <a:gd name="T9" fmla="*/ 0 h 87"/>
                <a:gd name="T10" fmla="*/ 0 60000 65536"/>
                <a:gd name="T11" fmla="*/ 0 60000 65536"/>
                <a:gd name="T12" fmla="*/ 0 60000 65536"/>
                <a:gd name="T13" fmla="*/ 0 60000 65536"/>
                <a:gd name="T14" fmla="*/ 0 60000 65536"/>
                <a:gd name="T15" fmla="*/ 0 w 47"/>
                <a:gd name="T16" fmla="*/ 0 h 87"/>
                <a:gd name="T17" fmla="*/ 47 w 47"/>
                <a:gd name="T18" fmla="*/ 87 h 87"/>
              </a:gdLst>
              <a:ahLst/>
              <a:cxnLst>
                <a:cxn ang="T10">
                  <a:pos x="T0" y="T1"/>
                </a:cxn>
                <a:cxn ang="T11">
                  <a:pos x="T2" y="T3"/>
                </a:cxn>
                <a:cxn ang="T12">
                  <a:pos x="T4" y="T5"/>
                </a:cxn>
                <a:cxn ang="T13">
                  <a:pos x="T6" y="T7"/>
                </a:cxn>
                <a:cxn ang="T14">
                  <a:pos x="T8" y="T9"/>
                </a:cxn>
              </a:cxnLst>
              <a:rect l="T15" t="T16" r="T17" b="T18"/>
              <a:pathLst>
                <a:path w="47" h="87">
                  <a:moveTo>
                    <a:pt x="30" y="87"/>
                  </a:moveTo>
                  <a:lnTo>
                    <a:pt x="47" y="54"/>
                  </a:lnTo>
                  <a:lnTo>
                    <a:pt x="18" y="0"/>
                  </a:lnTo>
                  <a:lnTo>
                    <a:pt x="0" y="33"/>
                  </a:lnTo>
                  <a:lnTo>
                    <a:pt x="30" y="87"/>
                  </a:lnTo>
                  <a:close/>
                </a:path>
              </a:pathLst>
            </a:custGeom>
            <a:solidFill>
              <a:srgbClr val="000000"/>
            </a:solidFill>
            <a:ln w="9525">
              <a:noFill/>
              <a:round/>
              <a:headEnd/>
              <a:tailEnd/>
            </a:ln>
          </p:spPr>
          <p:txBody>
            <a:bodyPr/>
            <a:lstStyle/>
            <a:p>
              <a:endParaRPr lang="en-US"/>
            </a:p>
          </p:txBody>
        </p:sp>
        <p:sp>
          <p:nvSpPr>
            <p:cNvPr id="29198" name="Freeform 515"/>
            <p:cNvSpPr>
              <a:spLocks/>
            </p:cNvSpPr>
            <p:nvPr/>
          </p:nvSpPr>
          <p:spPr bwMode="auto">
            <a:xfrm>
              <a:off x="4842" y="2715"/>
              <a:ext cx="48" cy="45"/>
            </a:xfrm>
            <a:custGeom>
              <a:avLst/>
              <a:gdLst>
                <a:gd name="T0" fmla="*/ 17 w 48"/>
                <a:gd name="T1" fmla="*/ 0 h 89"/>
                <a:gd name="T2" fmla="*/ 0 w 48"/>
                <a:gd name="T3" fmla="*/ 1 h 89"/>
                <a:gd name="T4" fmla="*/ 30 w 48"/>
                <a:gd name="T5" fmla="*/ 1 h 89"/>
                <a:gd name="T6" fmla="*/ 48 w 48"/>
                <a:gd name="T7" fmla="*/ 1 h 89"/>
                <a:gd name="T8" fmla="*/ 17 w 48"/>
                <a:gd name="T9" fmla="*/ 0 h 89"/>
                <a:gd name="T10" fmla="*/ 0 60000 65536"/>
                <a:gd name="T11" fmla="*/ 0 60000 65536"/>
                <a:gd name="T12" fmla="*/ 0 60000 65536"/>
                <a:gd name="T13" fmla="*/ 0 60000 65536"/>
                <a:gd name="T14" fmla="*/ 0 60000 65536"/>
                <a:gd name="T15" fmla="*/ 0 w 48"/>
                <a:gd name="T16" fmla="*/ 0 h 89"/>
                <a:gd name="T17" fmla="*/ 48 w 48"/>
                <a:gd name="T18" fmla="*/ 89 h 89"/>
              </a:gdLst>
              <a:ahLst/>
              <a:cxnLst>
                <a:cxn ang="T10">
                  <a:pos x="T0" y="T1"/>
                </a:cxn>
                <a:cxn ang="T11">
                  <a:pos x="T2" y="T3"/>
                </a:cxn>
                <a:cxn ang="T12">
                  <a:pos x="T4" y="T5"/>
                </a:cxn>
                <a:cxn ang="T13">
                  <a:pos x="T6" y="T7"/>
                </a:cxn>
                <a:cxn ang="T14">
                  <a:pos x="T8" y="T9"/>
                </a:cxn>
              </a:cxnLst>
              <a:rect l="T15" t="T16" r="T17" b="T18"/>
              <a:pathLst>
                <a:path w="48" h="89">
                  <a:moveTo>
                    <a:pt x="17" y="0"/>
                  </a:moveTo>
                  <a:lnTo>
                    <a:pt x="0" y="33"/>
                  </a:lnTo>
                  <a:lnTo>
                    <a:pt x="30" y="89"/>
                  </a:lnTo>
                  <a:lnTo>
                    <a:pt x="48" y="56"/>
                  </a:lnTo>
                  <a:lnTo>
                    <a:pt x="17" y="0"/>
                  </a:lnTo>
                  <a:close/>
                </a:path>
              </a:pathLst>
            </a:custGeom>
            <a:solidFill>
              <a:srgbClr val="000000"/>
            </a:solidFill>
            <a:ln w="9525">
              <a:noFill/>
              <a:round/>
              <a:headEnd/>
              <a:tailEnd/>
            </a:ln>
          </p:spPr>
          <p:txBody>
            <a:bodyPr/>
            <a:lstStyle/>
            <a:p>
              <a:endParaRPr lang="en-US"/>
            </a:p>
          </p:txBody>
        </p:sp>
        <p:sp>
          <p:nvSpPr>
            <p:cNvPr id="29199" name="Freeform 516"/>
            <p:cNvSpPr>
              <a:spLocks/>
            </p:cNvSpPr>
            <p:nvPr/>
          </p:nvSpPr>
          <p:spPr bwMode="auto">
            <a:xfrm>
              <a:off x="4812" y="2715"/>
              <a:ext cx="47" cy="45"/>
            </a:xfrm>
            <a:custGeom>
              <a:avLst/>
              <a:gdLst>
                <a:gd name="T0" fmla="*/ 47 w 47"/>
                <a:gd name="T1" fmla="*/ 1 h 89"/>
                <a:gd name="T2" fmla="*/ 30 w 47"/>
                <a:gd name="T3" fmla="*/ 0 h 89"/>
                <a:gd name="T4" fmla="*/ 0 w 47"/>
                <a:gd name="T5" fmla="*/ 1 h 89"/>
                <a:gd name="T6" fmla="*/ 18 w 47"/>
                <a:gd name="T7" fmla="*/ 1 h 89"/>
                <a:gd name="T8" fmla="*/ 47 w 47"/>
                <a:gd name="T9" fmla="*/ 1 h 89"/>
                <a:gd name="T10" fmla="*/ 0 60000 65536"/>
                <a:gd name="T11" fmla="*/ 0 60000 65536"/>
                <a:gd name="T12" fmla="*/ 0 60000 65536"/>
                <a:gd name="T13" fmla="*/ 0 60000 65536"/>
                <a:gd name="T14" fmla="*/ 0 60000 65536"/>
                <a:gd name="T15" fmla="*/ 0 w 47"/>
                <a:gd name="T16" fmla="*/ 0 h 89"/>
                <a:gd name="T17" fmla="*/ 47 w 47"/>
                <a:gd name="T18" fmla="*/ 89 h 89"/>
              </a:gdLst>
              <a:ahLst/>
              <a:cxnLst>
                <a:cxn ang="T10">
                  <a:pos x="T0" y="T1"/>
                </a:cxn>
                <a:cxn ang="T11">
                  <a:pos x="T2" y="T3"/>
                </a:cxn>
                <a:cxn ang="T12">
                  <a:pos x="T4" y="T5"/>
                </a:cxn>
                <a:cxn ang="T13">
                  <a:pos x="T6" y="T7"/>
                </a:cxn>
                <a:cxn ang="T14">
                  <a:pos x="T8" y="T9"/>
                </a:cxn>
              </a:cxnLst>
              <a:rect l="T15" t="T16" r="T17" b="T18"/>
              <a:pathLst>
                <a:path w="47" h="89">
                  <a:moveTo>
                    <a:pt x="47" y="33"/>
                  </a:moveTo>
                  <a:lnTo>
                    <a:pt x="30" y="0"/>
                  </a:lnTo>
                  <a:lnTo>
                    <a:pt x="0" y="56"/>
                  </a:lnTo>
                  <a:lnTo>
                    <a:pt x="18" y="89"/>
                  </a:lnTo>
                  <a:lnTo>
                    <a:pt x="47" y="33"/>
                  </a:lnTo>
                  <a:close/>
                </a:path>
              </a:pathLst>
            </a:custGeom>
            <a:solidFill>
              <a:srgbClr val="000000"/>
            </a:solidFill>
            <a:ln w="9525">
              <a:noFill/>
              <a:round/>
              <a:headEnd/>
              <a:tailEnd/>
            </a:ln>
          </p:spPr>
          <p:txBody>
            <a:bodyPr/>
            <a:lstStyle/>
            <a:p>
              <a:endParaRPr lang="en-US"/>
            </a:p>
          </p:txBody>
        </p:sp>
        <p:sp>
          <p:nvSpPr>
            <p:cNvPr id="29200" name="Freeform 517"/>
            <p:cNvSpPr>
              <a:spLocks/>
            </p:cNvSpPr>
            <p:nvPr/>
          </p:nvSpPr>
          <p:spPr bwMode="auto">
            <a:xfrm>
              <a:off x="4842" y="2688"/>
              <a:ext cx="48" cy="43"/>
            </a:xfrm>
            <a:custGeom>
              <a:avLst/>
              <a:gdLst>
                <a:gd name="T0" fmla="*/ 0 w 48"/>
                <a:gd name="T1" fmla="*/ 0 h 87"/>
                <a:gd name="T2" fmla="*/ 17 w 48"/>
                <a:gd name="T3" fmla="*/ 0 h 87"/>
                <a:gd name="T4" fmla="*/ 48 w 48"/>
                <a:gd name="T5" fmla="*/ 0 h 87"/>
                <a:gd name="T6" fmla="*/ 30 w 48"/>
                <a:gd name="T7" fmla="*/ 0 h 87"/>
                <a:gd name="T8" fmla="*/ 0 w 48"/>
                <a:gd name="T9" fmla="*/ 0 h 87"/>
                <a:gd name="T10" fmla="*/ 0 60000 65536"/>
                <a:gd name="T11" fmla="*/ 0 60000 65536"/>
                <a:gd name="T12" fmla="*/ 0 60000 65536"/>
                <a:gd name="T13" fmla="*/ 0 60000 65536"/>
                <a:gd name="T14" fmla="*/ 0 60000 65536"/>
                <a:gd name="T15" fmla="*/ 0 w 48"/>
                <a:gd name="T16" fmla="*/ 0 h 87"/>
                <a:gd name="T17" fmla="*/ 48 w 48"/>
                <a:gd name="T18" fmla="*/ 87 h 87"/>
              </a:gdLst>
              <a:ahLst/>
              <a:cxnLst>
                <a:cxn ang="T10">
                  <a:pos x="T0" y="T1"/>
                </a:cxn>
                <a:cxn ang="T11">
                  <a:pos x="T2" y="T3"/>
                </a:cxn>
                <a:cxn ang="T12">
                  <a:pos x="T4" y="T5"/>
                </a:cxn>
                <a:cxn ang="T13">
                  <a:pos x="T6" y="T7"/>
                </a:cxn>
                <a:cxn ang="T14">
                  <a:pos x="T8" y="T9"/>
                </a:cxn>
              </a:cxnLst>
              <a:rect l="T15" t="T16" r="T17" b="T18"/>
              <a:pathLst>
                <a:path w="48" h="87">
                  <a:moveTo>
                    <a:pt x="0" y="54"/>
                  </a:moveTo>
                  <a:lnTo>
                    <a:pt x="17" y="87"/>
                  </a:lnTo>
                  <a:lnTo>
                    <a:pt x="48" y="33"/>
                  </a:lnTo>
                  <a:lnTo>
                    <a:pt x="30" y="0"/>
                  </a:lnTo>
                  <a:lnTo>
                    <a:pt x="0" y="54"/>
                  </a:lnTo>
                  <a:close/>
                </a:path>
              </a:pathLst>
            </a:custGeom>
            <a:solidFill>
              <a:srgbClr val="000000"/>
            </a:solidFill>
            <a:ln w="9525">
              <a:noFill/>
              <a:round/>
              <a:headEnd/>
              <a:tailEnd/>
            </a:ln>
          </p:spPr>
          <p:txBody>
            <a:bodyPr/>
            <a:lstStyle/>
            <a:p>
              <a:endParaRPr lang="en-US"/>
            </a:p>
          </p:txBody>
        </p:sp>
        <p:sp>
          <p:nvSpPr>
            <p:cNvPr id="29201" name="Freeform 518"/>
            <p:cNvSpPr>
              <a:spLocks/>
            </p:cNvSpPr>
            <p:nvPr/>
          </p:nvSpPr>
          <p:spPr bwMode="auto">
            <a:xfrm>
              <a:off x="4837" y="2696"/>
              <a:ext cx="27" cy="28"/>
            </a:xfrm>
            <a:custGeom>
              <a:avLst/>
              <a:gdLst>
                <a:gd name="T0" fmla="*/ 0 w 27"/>
                <a:gd name="T1" fmla="*/ 1 h 56"/>
                <a:gd name="T2" fmla="*/ 26 w 27"/>
                <a:gd name="T3" fmla="*/ 1 h 56"/>
                <a:gd name="T4" fmla="*/ 27 w 27"/>
                <a:gd name="T5" fmla="*/ 1 h 56"/>
                <a:gd name="T6" fmla="*/ 1 w 27"/>
                <a:gd name="T7" fmla="*/ 0 h 56"/>
                <a:gd name="T8" fmla="*/ 0 w 27"/>
                <a:gd name="T9" fmla="*/ 1 h 56"/>
                <a:gd name="T10" fmla="*/ 0 60000 65536"/>
                <a:gd name="T11" fmla="*/ 0 60000 65536"/>
                <a:gd name="T12" fmla="*/ 0 60000 65536"/>
                <a:gd name="T13" fmla="*/ 0 60000 65536"/>
                <a:gd name="T14" fmla="*/ 0 60000 65536"/>
                <a:gd name="T15" fmla="*/ 0 w 27"/>
                <a:gd name="T16" fmla="*/ 0 h 56"/>
                <a:gd name="T17" fmla="*/ 27 w 27"/>
                <a:gd name="T18" fmla="*/ 56 h 56"/>
              </a:gdLst>
              <a:ahLst/>
              <a:cxnLst>
                <a:cxn ang="T10">
                  <a:pos x="T0" y="T1"/>
                </a:cxn>
                <a:cxn ang="T11">
                  <a:pos x="T2" y="T3"/>
                </a:cxn>
                <a:cxn ang="T12">
                  <a:pos x="T4" y="T5"/>
                </a:cxn>
                <a:cxn ang="T13">
                  <a:pos x="T6" y="T7"/>
                </a:cxn>
                <a:cxn ang="T14">
                  <a:pos x="T8" y="T9"/>
                </a:cxn>
              </a:cxnLst>
              <a:rect l="T15" t="T16" r="T17" b="T18"/>
              <a:pathLst>
                <a:path w="27" h="56">
                  <a:moveTo>
                    <a:pt x="0" y="54"/>
                  </a:moveTo>
                  <a:lnTo>
                    <a:pt x="26" y="56"/>
                  </a:lnTo>
                  <a:lnTo>
                    <a:pt x="27" y="2"/>
                  </a:lnTo>
                  <a:lnTo>
                    <a:pt x="1" y="0"/>
                  </a:lnTo>
                  <a:lnTo>
                    <a:pt x="0" y="54"/>
                  </a:lnTo>
                  <a:close/>
                </a:path>
              </a:pathLst>
            </a:custGeom>
            <a:solidFill>
              <a:srgbClr val="000000"/>
            </a:solidFill>
            <a:ln w="9525">
              <a:noFill/>
              <a:round/>
              <a:headEnd/>
              <a:tailEnd/>
            </a:ln>
          </p:spPr>
          <p:txBody>
            <a:bodyPr/>
            <a:lstStyle/>
            <a:p>
              <a:endParaRPr lang="en-US"/>
            </a:p>
          </p:txBody>
        </p:sp>
        <p:sp>
          <p:nvSpPr>
            <p:cNvPr id="29202" name="Freeform 519"/>
            <p:cNvSpPr>
              <a:spLocks/>
            </p:cNvSpPr>
            <p:nvPr/>
          </p:nvSpPr>
          <p:spPr bwMode="auto">
            <a:xfrm>
              <a:off x="4837" y="2723"/>
              <a:ext cx="27" cy="29"/>
            </a:xfrm>
            <a:custGeom>
              <a:avLst/>
              <a:gdLst>
                <a:gd name="T0" fmla="*/ 26 w 27"/>
                <a:gd name="T1" fmla="*/ 0 h 59"/>
                <a:gd name="T2" fmla="*/ 0 w 27"/>
                <a:gd name="T3" fmla="*/ 0 h 59"/>
                <a:gd name="T4" fmla="*/ 1 w 27"/>
                <a:gd name="T5" fmla="*/ 0 h 59"/>
                <a:gd name="T6" fmla="*/ 27 w 27"/>
                <a:gd name="T7" fmla="*/ 0 h 59"/>
                <a:gd name="T8" fmla="*/ 26 w 27"/>
                <a:gd name="T9" fmla="*/ 0 h 59"/>
                <a:gd name="T10" fmla="*/ 0 60000 65536"/>
                <a:gd name="T11" fmla="*/ 0 60000 65536"/>
                <a:gd name="T12" fmla="*/ 0 60000 65536"/>
                <a:gd name="T13" fmla="*/ 0 60000 65536"/>
                <a:gd name="T14" fmla="*/ 0 60000 65536"/>
                <a:gd name="T15" fmla="*/ 0 w 27"/>
                <a:gd name="T16" fmla="*/ 0 h 59"/>
                <a:gd name="T17" fmla="*/ 27 w 27"/>
                <a:gd name="T18" fmla="*/ 59 h 59"/>
              </a:gdLst>
              <a:ahLst/>
              <a:cxnLst>
                <a:cxn ang="T10">
                  <a:pos x="T0" y="T1"/>
                </a:cxn>
                <a:cxn ang="T11">
                  <a:pos x="T2" y="T3"/>
                </a:cxn>
                <a:cxn ang="T12">
                  <a:pos x="T4" y="T5"/>
                </a:cxn>
                <a:cxn ang="T13">
                  <a:pos x="T6" y="T7"/>
                </a:cxn>
                <a:cxn ang="T14">
                  <a:pos x="T8" y="T9"/>
                </a:cxn>
              </a:cxnLst>
              <a:rect l="T15" t="T16" r="T17" b="T18"/>
              <a:pathLst>
                <a:path w="27" h="59">
                  <a:moveTo>
                    <a:pt x="26" y="0"/>
                  </a:moveTo>
                  <a:lnTo>
                    <a:pt x="0" y="2"/>
                  </a:lnTo>
                  <a:lnTo>
                    <a:pt x="1" y="59"/>
                  </a:lnTo>
                  <a:lnTo>
                    <a:pt x="27" y="57"/>
                  </a:lnTo>
                  <a:lnTo>
                    <a:pt x="26" y="0"/>
                  </a:lnTo>
                  <a:close/>
                </a:path>
              </a:pathLst>
            </a:custGeom>
            <a:solidFill>
              <a:srgbClr val="000000"/>
            </a:solidFill>
            <a:ln w="9525">
              <a:noFill/>
              <a:round/>
              <a:headEnd/>
              <a:tailEnd/>
            </a:ln>
          </p:spPr>
          <p:txBody>
            <a:bodyPr/>
            <a:lstStyle/>
            <a:p>
              <a:endParaRPr lang="en-US"/>
            </a:p>
          </p:txBody>
        </p:sp>
        <p:sp>
          <p:nvSpPr>
            <p:cNvPr id="29203" name="Freeform 520"/>
            <p:cNvSpPr>
              <a:spLocks/>
            </p:cNvSpPr>
            <p:nvPr/>
          </p:nvSpPr>
          <p:spPr bwMode="auto">
            <a:xfrm>
              <a:off x="4391" y="2596"/>
              <a:ext cx="49" cy="43"/>
            </a:xfrm>
            <a:custGeom>
              <a:avLst/>
              <a:gdLst>
                <a:gd name="T0" fmla="*/ 31 w 49"/>
                <a:gd name="T1" fmla="*/ 0 h 88"/>
                <a:gd name="T2" fmla="*/ 49 w 49"/>
                <a:gd name="T3" fmla="*/ 0 h 88"/>
                <a:gd name="T4" fmla="*/ 18 w 49"/>
                <a:gd name="T5" fmla="*/ 0 h 88"/>
                <a:gd name="T6" fmla="*/ 0 w 49"/>
                <a:gd name="T7" fmla="*/ 0 h 88"/>
                <a:gd name="T8" fmla="*/ 31 w 49"/>
                <a:gd name="T9" fmla="*/ 0 h 88"/>
                <a:gd name="T10" fmla="*/ 0 60000 65536"/>
                <a:gd name="T11" fmla="*/ 0 60000 65536"/>
                <a:gd name="T12" fmla="*/ 0 60000 65536"/>
                <a:gd name="T13" fmla="*/ 0 60000 65536"/>
                <a:gd name="T14" fmla="*/ 0 60000 65536"/>
                <a:gd name="T15" fmla="*/ 0 w 49"/>
                <a:gd name="T16" fmla="*/ 0 h 88"/>
                <a:gd name="T17" fmla="*/ 49 w 49"/>
                <a:gd name="T18" fmla="*/ 88 h 88"/>
              </a:gdLst>
              <a:ahLst/>
              <a:cxnLst>
                <a:cxn ang="T10">
                  <a:pos x="T0" y="T1"/>
                </a:cxn>
                <a:cxn ang="T11">
                  <a:pos x="T2" y="T3"/>
                </a:cxn>
                <a:cxn ang="T12">
                  <a:pos x="T4" y="T5"/>
                </a:cxn>
                <a:cxn ang="T13">
                  <a:pos x="T6" y="T7"/>
                </a:cxn>
                <a:cxn ang="T14">
                  <a:pos x="T8" y="T9"/>
                </a:cxn>
              </a:cxnLst>
              <a:rect l="T15" t="T16" r="T17" b="T18"/>
              <a:pathLst>
                <a:path w="49" h="88">
                  <a:moveTo>
                    <a:pt x="31" y="88"/>
                  </a:moveTo>
                  <a:lnTo>
                    <a:pt x="49" y="55"/>
                  </a:lnTo>
                  <a:lnTo>
                    <a:pt x="18" y="0"/>
                  </a:lnTo>
                  <a:lnTo>
                    <a:pt x="0" y="33"/>
                  </a:lnTo>
                  <a:lnTo>
                    <a:pt x="31" y="88"/>
                  </a:lnTo>
                  <a:close/>
                </a:path>
              </a:pathLst>
            </a:custGeom>
            <a:solidFill>
              <a:srgbClr val="000000"/>
            </a:solidFill>
            <a:ln w="9525">
              <a:noFill/>
              <a:round/>
              <a:headEnd/>
              <a:tailEnd/>
            </a:ln>
          </p:spPr>
          <p:txBody>
            <a:bodyPr/>
            <a:lstStyle/>
            <a:p>
              <a:endParaRPr lang="en-US"/>
            </a:p>
          </p:txBody>
        </p:sp>
        <p:sp>
          <p:nvSpPr>
            <p:cNvPr id="29204" name="Freeform 521"/>
            <p:cNvSpPr>
              <a:spLocks/>
            </p:cNvSpPr>
            <p:nvPr/>
          </p:nvSpPr>
          <p:spPr bwMode="auto">
            <a:xfrm>
              <a:off x="4422" y="2623"/>
              <a:ext cx="47" cy="44"/>
            </a:xfrm>
            <a:custGeom>
              <a:avLst/>
              <a:gdLst>
                <a:gd name="T0" fmla="*/ 18 w 47"/>
                <a:gd name="T1" fmla="*/ 0 h 89"/>
                <a:gd name="T2" fmla="*/ 0 w 47"/>
                <a:gd name="T3" fmla="*/ 0 h 89"/>
                <a:gd name="T4" fmla="*/ 29 w 47"/>
                <a:gd name="T5" fmla="*/ 0 h 89"/>
                <a:gd name="T6" fmla="*/ 47 w 47"/>
                <a:gd name="T7" fmla="*/ 0 h 89"/>
                <a:gd name="T8" fmla="*/ 18 w 47"/>
                <a:gd name="T9" fmla="*/ 0 h 89"/>
                <a:gd name="T10" fmla="*/ 0 60000 65536"/>
                <a:gd name="T11" fmla="*/ 0 60000 65536"/>
                <a:gd name="T12" fmla="*/ 0 60000 65536"/>
                <a:gd name="T13" fmla="*/ 0 60000 65536"/>
                <a:gd name="T14" fmla="*/ 0 60000 65536"/>
                <a:gd name="T15" fmla="*/ 0 w 47"/>
                <a:gd name="T16" fmla="*/ 0 h 89"/>
                <a:gd name="T17" fmla="*/ 47 w 47"/>
                <a:gd name="T18" fmla="*/ 89 h 89"/>
              </a:gdLst>
              <a:ahLst/>
              <a:cxnLst>
                <a:cxn ang="T10">
                  <a:pos x="T0" y="T1"/>
                </a:cxn>
                <a:cxn ang="T11">
                  <a:pos x="T2" y="T3"/>
                </a:cxn>
                <a:cxn ang="T12">
                  <a:pos x="T4" y="T5"/>
                </a:cxn>
                <a:cxn ang="T13">
                  <a:pos x="T6" y="T7"/>
                </a:cxn>
                <a:cxn ang="T14">
                  <a:pos x="T8" y="T9"/>
                </a:cxn>
              </a:cxnLst>
              <a:rect l="T15" t="T16" r="T17" b="T18"/>
              <a:pathLst>
                <a:path w="47" h="89">
                  <a:moveTo>
                    <a:pt x="18" y="0"/>
                  </a:moveTo>
                  <a:lnTo>
                    <a:pt x="0" y="33"/>
                  </a:lnTo>
                  <a:lnTo>
                    <a:pt x="29" y="89"/>
                  </a:lnTo>
                  <a:lnTo>
                    <a:pt x="47" y="56"/>
                  </a:lnTo>
                  <a:lnTo>
                    <a:pt x="18" y="0"/>
                  </a:lnTo>
                  <a:close/>
                </a:path>
              </a:pathLst>
            </a:custGeom>
            <a:solidFill>
              <a:srgbClr val="000000"/>
            </a:solidFill>
            <a:ln w="9525">
              <a:noFill/>
              <a:round/>
              <a:headEnd/>
              <a:tailEnd/>
            </a:ln>
          </p:spPr>
          <p:txBody>
            <a:bodyPr/>
            <a:lstStyle/>
            <a:p>
              <a:endParaRPr lang="en-US"/>
            </a:p>
          </p:txBody>
        </p:sp>
        <p:sp>
          <p:nvSpPr>
            <p:cNvPr id="29205" name="Freeform 522"/>
            <p:cNvSpPr>
              <a:spLocks/>
            </p:cNvSpPr>
            <p:nvPr/>
          </p:nvSpPr>
          <p:spPr bwMode="auto">
            <a:xfrm>
              <a:off x="4391" y="2623"/>
              <a:ext cx="49" cy="44"/>
            </a:xfrm>
            <a:custGeom>
              <a:avLst/>
              <a:gdLst>
                <a:gd name="T0" fmla="*/ 49 w 49"/>
                <a:gd name="T1" fmla="*/ 0 h 89"/>
                <a:gd name="T2" fmla="*/ 31 w 49"/>
                <a:gd name="T3" fmla="*/ 0 h 89"/>
                <a:gd name="T4" fmla="*/ 0 w 49"/>
                <a:gd name="T5" fmla="*/ 0 h 89"/>
                <a:gd name="T6" fmla="*/ 18 w 49"/>
                <a:gd name="T7" fmla="*/ 0 h 89"/>
                <a:gd name="T8" fmla="*/ 49 w 49"/>
                <a:gd name="T9" fmla="*/ 0 h 89"/>
                <a:gd name="T10" fmla="*/ 0 60000 65536"/>
                <a:gd name="T11" fmla="*/ 0 60000 65536"/>
                <a:gd name="T12" fmla="*/ 0 60000 65536"/>
                <a:gd name="T13" fmla="*/ 0 60000 65536"/>
                <a:gd name="T14" fmla="*/ 0 60000 65536"/>
                <a:gd name="T15" fmla="*/ 0 w 49"/>
                <a:gd name="T16" fmla="*/ 0 h 89"/>
                <a:gd name="T17" fmla="*/ 49 w 49"/>
                <a:gd name="T18" fmla="*/ 89 h 89"/>
              </a:gdLst>
              <a:ahLst/>
              <a:cxnLst>
                <a:cxn ang="T10">
                  <a:pos x="T0" y="T1"/>
                </a:cxn>
                <a:cxn ang="T11">
                  <a:pos x="T2" y="T3"/>
                </a:cxn>
                <a:cxn ang="T12">
                  <a:pos x="T4" y="T5"/>
                </a:cxn>
                <a:cxn ang="T13">
                  <a:pos x="T6" y="T7"/>
                </a:cxn>
                <a:cxn ang="T14">
                  <a:pos x="T8" y="T9"/>
                </a:cxn>
              </a:cxnLst>
              <a:rect l="T15" t="T16" r="T17" b="T18"/>
              <a:pathLst>
                <a:path w="49" h="89">
                  <a:moveTo>
                    <a:pt x="49" y="33"/>
                  </a:moveTo>
                  <a:lnTo>
                    <a:pt x="31" y="0"/>
                  </a:lnTo>
                  <a:lnTo>
                    <a:pt x="0" y="56"/>
                  </a:lnTo>
                  <a:lnTo>
                    <a:pt x="18" y="89"/>
                  </a:lnTo>
                  <a:lnTo>
                    <a:pt x="49" y="33"/>
                  </a:lnTo>
                  <a:close/>
                </a:path>
              </a:pathLst>
            </a:custGeom>
            <a:solidFill>
              <a:srgbClr val="000000"/>
            </a:solidFill>
            <a:ln w="9525">
              <a:noFill/>
              <a:round/>
              <a:headEnd/>
              <a:tailEnd/>
            </a:ln>
          </p:spPr>
          <p:txBody>
            <a:bodyPr/>
            <a:lstStyle/>
            <a:p>
              <a:endParaRPr lang="en-US"/>
            </a:p>
          </p:txBody>
        </p:sp>
        <p:sp>
          <p:nvSpPr>
            <p:cNvPr id="29206" name="Freeform 523"/>
            <p:cNvSpPr>
              <a:spLocks/>
            </p:cNvSpPr>
            <p:nvPr/>
          </p:nvSpPr>
          <p:spPr bwMode="auto">
            <a:xfrm>
              <a:off x="4422" y="2596"/>
              <a:ext cx="47" cy="43"/>
            </a:xfrm>
            <a:custGeom>
              <a:avLst/>
              <a:gdLst>
                <a:gd name="T0" fmla="*/ 0 w 47"/>
                <a:gd name="T1" fmla="*/ 0 h 88"/>
                <a:gd name="T2" fmla="*/ 18 w 47"/>
                <a:gd name="T3" fmla="*/ 0 h 88"/>
                <a:gd name="T4" fmla="*/ 47 w 47"/>
                <a:gd name="T5" fmla="*/ 0 h 88"/>
                <a:gd name="T6" fmla="*/ 29 w 47"/>
                <a:gd name="T7" fmla="*/ 0 h 88"/>
                <a:gd name="T8" fmla="*/ 0 w 47"/>
                <a:gd name="T9" fmla="*/ 0 h 88"/>
                <a:gd name="T10" fmla="*/ 0 60000 65536"/>
                <a:gd name="T11" fmla="*/ 0 60000 65536"/>
                <a:gd name="T12" fmla="*/ 0 60000 65536"/>
                <a:gd name="T13" fmla="*/ 0 60000 65536"/>
                <a:gd name="T14" fmla="*/ 0 60000 65536"/>
                <a:gd name="T15" fmla="*/ 0 w 47"/>
                <a:gd name="T16" fmla="*/ 0 h 88"/>
                <a:gd name="T17" fmla="*/ 47 w 47"/>
                <a:gd name="T18" fmla="*/ 88 h 88"/>
              </a:gdLst>
              <a:ahLst/>
              <a:cxnLst>
                <a:cxn ang="T10">
                  <a:pos x="T0" y="T1"/>
                </a:cxn>
                <a:cxn ang="T11">
                  <a:pos x="T2" y="T3"/>
                </a:cxn>
                <a:cxn ang="T12">
                  <a:pos x="T4" y="T5"/>
                </a:cxn>
                <a:cxn ang="T13">
                  <a:pos x="T6" y="T7"/>
                </a:cxn>
                <a:cxn ang="T14">
                  <a:pos x="T8" y="T9"/>
                </a:cxn>
              </a:cxnLst>
              <a:rect l="T15" t="T16" r="T17" b="T18"/>
              <a:pathLst>
                <a:path w="47" h="88">
                  <a:moveTo>
                    <a:pt x="0" y="55"/>
                  </a:moveTo>
                  <a:lnTo>
                    <a:pt x="18" y="88"/>
                  </a:lnTo>
                  <a:lnTo>
                    <a:pt x="47" y="33"/>
                  </a:lnTo>
                  <a:lnTo>
                    <a:pt x="29" y="0"/>
                  </a:lnTo>
                  <a:lnTo>
                    <a:pt x="0" y="55"/>
                  </a:lnTo>
                  <a:close/>
                </a:path>
              </a:pathLst>
            </a:custGeom>
            <a:solidFill>
              <a:srgbClr val="000000"/>
            </a:solidFill>
            <a:ln w="9525">
              <a:noFill/>
              <a:round/>
              <a:headEnd/>
              <a:tailEnd/>
            </a:ln>
          </p:spPr>
          <p:txBody>
            <a:bodyPr/>
            <a:lstStyle/>
            <a:p>
              <a:endParaRPr lang="en-US"/>
            </a:p>
          </p:txBody>
        </p:sp>
        <p:sp>
          <p:nvSpPr>
            <p:cNvPr id="29207" name="Freeform 524"/>
            <p:cNvSpPr>
              <a:spLocks/>
            </p:cNvSpPr>
            <p:nvPr/>
          </p:nvSpPr>
          <p:spPr bwMode="auto">
            <a:xfrm>
              <a:off x="4418" y="2603"/>
              <a:ext cx="26" cy="29"/>
            </a:xfrm>
            <a:custGeom>
              <a:avLst/>
              <a:gdLst>
                <a:gd name="T0" fmla="*/ 0 w 26"/>
                <a:gd name="T1" fmla="*/ 1 h 56"/>
                <a:gd name="T2" fmla="*/ 25 w 26"/>
                <a:gd name="T3" fmla="*/ 1 h 56"/>
                <a:gd name="T4" fmla="*/ 26 w 26"/>
                <a:gd name="T5" fmla="*/ 1 h 56"/>
                <a:gd name="T6" fmla="*/ 1 w 26"/>
                <a:gd name="T7" fmla="*/ 0 h 56"/>
                <a:gd name="T8" fmla="*/ 0 w 26"/>
                <a:gd name="T9" fmla="*/ 1 h 56"/>
                <a:gd name="T10" fmla="*/ 0 60000 65536"/>
                <a:gd name="T11" fmla="*/ 0 60000 65536"/>
                <a:gd name="T12" fmla="*/ 0 60000 65536"/>
                <a:gd name="T13" fmla="*/ 0 60000 65536"/>
                <a:gd name="T14" fmla="*/ 0 60000 65536"/>
                <a:gd name="T15" fmla="*/ 0 w 26"/>
                <a:gd name="T16" fmla="*/ 0 h 56"/>
                <a:gd name="T17" fmla="*/ 26 w 26"/>
                <a:gd name="T18" fmla="*/ 56 h 56"/>
              </a:gdLst>
              <a:ahLst/>
              <a:cxnLst>
                <a:cxn ang="T10">
                  <a:pos x="T0" y="T1"/>
                </a:cxn>
                <a:cxn ang="T11">
                  <a:pos x="T2" y="T3"/>
                </a:cxn>
                <a:cxn ang="T12">
                  <a:pos x="T4" y="T5"/>
                </a:cxn>
                <a:cxn ang="T13">
                  <a:pos x="T6" y="T7"/>
                </a:cxn>
                <a:cxn ang="T14">
                  <a:pos x="T8" y="T9"/>
                </a:cxn>
              </a:cxnLst>
              <a:rect l="T15" t="T16" r="T17" b="T18"/>
              <a:pathLst>
                <a:path w="26" h="56">
                  <a:moveTo>
                    <a:pt x="0" y="54"/>
                  </a:moveTo>
                  <a:lnTo>
                    <a:pt x="25" y="56"/>
                  </a:lnTo>
                  <a:lnTo>
                    <a:pt x="26" y="2"/>
                  </a:lnTo>
                  <a:lnTo>
                    <a:pt x="1" y="0"/>
                  </a:lnTo>
                  <a:lnTo>
                    <a:pt x="0" y="54"/>
                  </a:lnTo>
                  <a:close/>
                </a:path>
              </a:pathLst>
            </a:custGeom>
            <a:solidFill>
              <a:srgbClr val="000000"/>
            </a:solidFill>
            <a:ln w="9525">
              <a:noFill/>
              <a:round/>
              <a:headEnd/>
              <a:tailEnd/>
            </a:ln>
          </p:spPr>
          <p:txBody>
            <a:bodyPr/>
            <a:lstStyle/>
            <a:p>
              <a:endParaRPr lang="en-US"/>
            </a:p>
          </p:txBody>
        </p:sp>
        <p:sp>
          <p:nvSpPr>
            <p:cNvPr id="29208" name="Freeform 525"/>
            <p:cNvSpPr>
              <a:spLocks/>
            </p:cNvSpPr>
            <p:nvPr/>
          </p:nvSpPr>
          <p:spPr bwMode="auto">
            <a:xfrm>
              <a:off x="4418" y="2631"/>
              <a:ext cx="26" cy="29"/>
            </a:xfrm>
            <a:custGeom>
              <a:avLst/>
              <a:gdLst>
                <a:gd name="T0" fmla="*/ 25 w 26"/>
                <a:gd name="T1" fmla="*/ 0 h 58"/>
                <a:gd name="T2" fmla="*/ 0 w 26"/>
                <a:gd name="T3" fmla="*/ 1 h 58"/>
                <a:gd name="T4" fmla="*/ 1 w 26"/>
                <a:gd name="T5" fmla="*/ 1 h 58"/>
                <a:gd name="T6" fmla="*/ 26 w 26"/>
                <a:gd name="T7" fmla="*/ 1 h 58"/>
                <a:gd name="T8" fmla="*/ 25 w 26"/>
                <a:gd name="T9" fmla="*/ 0 h 58"/>
                <a:gd name="T10" fmla="*/ 0 60000 65536"/>
                <a:gd name="T11" fmla="*/ 0 60000 65536"/>
                <a:gd name="T12" fmla="*/ 0 60000 65536"/>
                <a:gd name="T13" fmla="*/ 0 60000 65536"/>
                <a:gd name="T14" fmla="*/ 0 60000 65536"/>
                <a:gd name="T15" fmla="*/ 0 w 26"/>
                <a:gd name="T16" fmla="*/ 0 h 58"/>
                <a:gd name="T17" fmla="*/ 26 w 26"/>
                <a:gd name="T18" fmla="*/ 58 h 58"/>
              </a:gdLst>
              <a:ahLst/>
              <a:cxnLst>
                <a:cxn ang="T10">
                  <a:pos x="T0" y="T1"/>
                </a:cxn>
                <a:cxn ang="T11">
                  <a:pos x="T2" y="T3"/>
                </a:cxn>
                <a:cxn ang="T12">
                  <a:pos x="T4" y="T5"/>
                </a:cxn>
                <a:cxn ang="T13">
                  <a:pos x="T6" y="T7"/>
                </a:cxn>
                <a:cxn ang="T14">
                  <a:pos x="T8" y="T9"/>
                </a:cxn>
              </a:cxnLst>
              <a:rect l="T15" t="T16" r="T17" b="T18"/>
              <a:pathLst>
                <a:path w="26" h="58">
                  <a:moveTo>
                    <a:pt x="25" y="0"/>
                  </a:moveTo>
                  <a:lnTo>
                    <a:pt x="0" y="2"/>
                  </a:lnTo>
                  <a:lnTo>
                    <a:pt x="1" y="58"/>
                  </a:lnTo>
                  <a:lnTo>
                    <a:pt x="26" y="56"/>
                  </a:lnTo>
                  <a:lnTo>
                    <a:pt x="25" y="0"/>
                  </a:lnTo>
                  <a:close/>
                </a:path>
              </a:pathLst>
            </a:custGeom>
            <a:solidFill>
              <a:srgbClr val="000000"/>
            </a:solidFill>
            <a:ln w="9525">
              <a:noFill/>
              <a:round/>
              <a:headEnd/>
              <a:tailEnd/>
            </a:ln>
          </p:spPr>
          <p:txBody>
            <a:bodyPr/>
            <a:lstStyle/>
            <a:p>
              <a:endParaRPr lang="en-US"/>
            </a:p>
          </p:txBody>
        </p:sp>
        <p:sp>
          <p:nvSpPr>
            <p:cNvPr id="29209" name="Freeform 526"/>
            <p:cNvSpPr>
              <a:spLocks/>
            </p:cNvSpPr>
            <p:nvPr/>
          </p:nvSpPr>
          <p:spPr bwMode="auto">
            <a:xfrm>
              <a:off x="4091" y="2485"/>
              <a:ext cx="49" cy="44"/>
            </a:xfrm>
            <a:custGeom>
              <a:avLst/>
              <a:gdLst>
                <a:gd name="T0" fmla="*/ 31 w 49"/>
                <a:gd name="T1" fmla="*/ 1 h 87"/>
                <a:gd name="T2" fmla="*/ 49 w 49"/>
                <a:gd name="T3" fmla="*/ 1 h 87"/>
                <a:gd name="T4" fmla="*/ 18 w 49"/>
                <a:gd name="T5" fmla="*/ 0 h 87"/>
                <a:gd name="T6" fmla="*/ 0 w 49"/>
                <a:gd name="T7" fmla="*/ 1 h 87"/>
                <a:gd name="T8" fmla="*/ 31 w 49"/>
                <a:gd name="T9" fmla="*/ 1 h 87"/>
                <a:gd name="T10" fmla="*/ 0 60000 65536"/>
                <a:gd name="T11" fmla="*/ 0 60000 65536"/>
                <a:gd name="T12" fmla="*/ 0 60000 65536"/>
                <a:gd name="T13" fmla="*/ 0 60000 65536"/>
                <a:gd name="T14" fmla="*/ 0 60000 65536"/>
                <a:gd name="T15" fmla="*/ 0 w 49"/>
                <a:gd name="T16" fmla="*/ 0 h 87"/>
                <a:gd name="T17" fmla="*/ 49 w 49"/>
                <a:gd name="T18" fmla="*/ 87 h 87"/>
              </a:gdLst>
              <a:ahLst/>
              <a:cxnLst>
                <a:cxn ang="T10">
                  <a:pos x="T0" y="T1"/>
                </a:cxn>
                <a:cxn ang="T11">
                  <a:pos x="T2" y="T3"/>
                </a:cxn>
                <a:cxn ang="T12">
                  <a:pos x="T4" y="T5"/>
                </a:cxn>
                <a:cxn ang="T13">
                  <a:pos x="T6" y="T7"/>
                </a:cxn>
                <a:cxn ang="T14">
                  <a:pos x="T8" y="T9"/>
                </a:cxn>
              </a:cxnLst>
              <a:rect l="T15" t="T16" r="T17" b="T18"/>
              <a:pathLst>
                <a:path w="49" h="87">
                  <a:moveTo>
                    <a:pt x="31" y="87"/>
                  </a:moveTo>
                  <a:lnTo>
                    <a:pt x="49" y="54"/>
                  </a:lnTo>
                  <a:lnTo>
                    <a:pt x="18" y="0"/>
                  </a:lnTo>
                  <a:lnTo>
                    <a:pt x="0" y="33"/>
                  </a:lnTo>
                  <a:lnTo>
                    <a:pt x="31" y="87"/>
                  </a:lnTo>
                  <a:close/>
                </a:path>
              </a:pathLst>
            </a:custGeom>
            <a:solidFill>
              <a:srgbClr val="000000"/>
            </a:solidFill>
            <a:ln w="9525">
              <a:noFill/>
              <a:round/>
              <a:headEnd/>
              <a:tailEnd/>
            </a:ln>
          </p:spPr>
          <p:txBody>
            <a:bodyPr/>
            <a:lstStyle/>
            <a:p>
              <a:endParaRPr lang="en-US"/>
            </a:p>
          </p:txBody>
        </p:sp>
        <p:sp>
          <p:nvSpPr>
            <p:cNvPr id="29210" name="Freeform 527"/>
            <p:cNvSpPr>
              <a:spLocks/>
            </p:cNvSpPr>
            <p:nvPr/>
          </p:nvSpPr>
          <p:spPr bwMode="auto">
            <a:xfrm>
              <a:off x="4122" y="2512"/>
              <a:ext cx="47" cy="45"/>
            </a:xfrm>
            <a:custGeom>
              <a:avLst/>
              <a:gdLst>
                <a:gd name="T0" fmla="*/ 18 w 47"/>
                <a:gd name="T1" fmla="*/ 0 h 90"/>
                <a:gd name="T2" fmla="*/ 0 w 47"/>
                <a:gd name="T3" fmla="*/ 1 h 90"/>
                <a:gd name="T4" fmla="*/ 29 w 47"/>
                <a:gd name="T5" fmla="*/ 1 h 90"/>
                <a:gd name="T6" fmla="*/ 47 w 47"/>
                <a:gd name="T7" fmla="*/ 1 h 90"/>
                <a:gd name="T8" fmla="*/ 18 w 47"/>
                <a:gd name="T9" fmla="*/ 0 h 90"/>
                <a:gd name="T10" fmla="*/ 0 60000 65536"/>
                <a:gd name="T11" fmla="*/ 0 60000 65536"/>
                <a:gd name="T12" fmla="*/ 0 60000 65536"/>
                <a:gd name="T13" fmla="*/ 0 60000 65536"/>
                <a:gd name="T14" fmla="*/ 0 60000 65536"/>
                <a:gd name="T15" fmla="*/ 0 w 47"/>
                <a:gd name="T16" fmla="*/ 0 h 90"/>
                <a:gd name="T17" fmla="*/ 47 w 47"/>
                <a:gd name="T18" fmla="*/ 90 h 90"/>
              </a:gdLst>
              <a:ahLst/>
              <a:cxnLst>
                <a:cxn ang="T10">
                  <a:pos x="T0" y="T1"/>
                </a:cxn>
                <a:cxn ang="T11">
                  <a:pos x="T2" y="T3"/>
                </a:cxn>
                <a:cxn ang="T12">
                  <a:pos x="T4" y="T5"/>
                </a:cxn>
                <a:cxn ang="T13">
                  <a:pos x="T6" y="T7"/>
                </a:cxn>
                <a:cxn ang="T14">
                  <a:pos x="T8" y="T9"/>
                </a:cxn>
              </a:cxnLst>
              <a:rect l="T15" t="T16" r="T17" b="T18"/>
              <a:pathLst>
                <a:path w="47" h="90">
                  <a:moveTo>
                    <a:pt x="18" y="0"/>
                  </a:moveTo>
                  <a:lnTo>
                    <a:pt x="0" y="33"/>
                  </a:lnTo>
                  <a:lnTo>
                    <a:pt x="29" y="90"/>
                  </a:lnTo>
                  <a:lnTo>
                    <a:pt x="47" y="57"/>
                  </a:lnTo>
                  <a:lnTo>
                    <a:pt x="18" y="0"/>
                  </a:lnTo>
                  <a:close/>
                </a:path>
              </a:pathLst>
            </a:custGeom>
            <a:solidFill>
              <a:srgbClr val="000000"/>
            </a:solidFill>
            <a:ln w="9525">
              <a:noFill/>
              <a:round/>
              <a:headEnd/>
              <a:tailEnd/>
            </a:ln>
          </p:spPr>
          <p:txBody>
            <a:bodyPr/>
            <a:lstStyle/>
            <a:p>
              <a:endParaRPr lang="en-US"/>
            </a:p>
          </p:txBody>
        </p:sp>
        <p:sp>
          <p:nvSpPr>
            <p:cNvPr id="29211" name="Freeform 528"/>
            <p:cNvSpPr>
              <a:spLocks/>
            </p:cNvSpPr>
            <p:nvPr/>
          </p:nvSpPr>
          <p:spPr bwMode="auto">
            <a:xfrm>
              <a:off x="4091" y="2512"/>
              <a:ext cx="49" cy="45"/>
            </a:xfrm>
            <a:custGeom>
              <a:avLst/>
              <a:gdLst>
                <a:gd name="T0" fmla="*/ 49 w 49"/>
                <a:gd name="T1" fmla="*/ 1 h 90"/>
                <a:gd name="T2" fmla="*/ 31 w 49"/>
                <a:gd name="T3" fmla="*/ 0 h 90"/>
                <a:gd name="T4" fmla="*/ 0 w 49"/>
                <a:gd name="T5" fmla="*/ 1 h 90"/>
                <a:gd name="T6" fmla="*/ 18 w 49"/>
                <a:gd name="T7" fmla="*/ 1 h 90"/>
                <a:gd name="T8" fmla="*/ 49 w 49"/>
                <a:gd name="T9" fmla="*/ 1 h 90"/>
                <a:gd name="T10" fmla="*/ 0 60000 65536"/>
                <a:gd name="T11" fmla="*/ 0 60000 65536"/>
                <a:gd name="T12" fmla="*/ 0 60000 65536"/>
                <a:gd name="T13" fmla="*/ 0 60000 65536"/>
                <a:gd name="T14" fmla="*/ 0 60000 65536"/>
                <a:gd name="T15" fmla="*/ 0 w 49"/>
                <a:gd name="T16" fmla="*/ 0 h 90"/>
                <a:gd name="T17" fmla="*/ 49 w 49"/>
                <a:gd name="T18" fmla="*/ 90 h 90"/>
              </a:gdLst>
              <a:ahLst/>
              <a:cxnLst>
                <a:cxn ang="T10">
                  <a:pos x="T0" y="T1"/>
                </a:cxn>
                <a:cxn ang="T11">
                  <a:pos x="T2" y="T3"/>
                </a:cxn>
                <a:cxn ang="T12">
                  <a:pos x="T4" y="T5"/>
                </a:cxn>
                <a:cxn ang="T13">
                  <a:pos x="T6" y="T7"/>
                </a:cxn>
                <a:cxn ang="T14">
                  <a:pos x="T8" y="T9"/>
                </a:cxn>
              </a:cxnLst>
              <a:rect l="T15" t="T16" r="T17" b="T18"/>
              <a:pathLst>
                <a:path w="49" h="90">
                  <a:moveTo>
                    <a:pt x="49" y="33"/>
                  </a:moveTo>
                  <a:lnTo>
                    <a:pt x="31" y="0"/>
                  </a:lnTo>
                  <a:lnTo>
                    <a:pt x="0" y="57"/>
                  </a:lnTo>
                  <a:lnTo>
                    <a:pt x="18" y="90"/>
                  </a:lnTo>
                  <a:lnTo>
                    <a:pt x="49" y="33"/>
                  </a:lnTo>
                  <a:close/>
                </a:path>
              </a:pathLst>
            </a:custGeom>
            <a:solidFill>
              <a:srgbClr val="000000"/>
            </a:solidFill>
            <a:ln w="9525">
              <a:noFill/>
              <a:round/>
              <a:headEnd/>
              <a:tailEnd/>
            </a:ln>
          </p:spPr>
          <p:txBody>
            <a:bodyPr/>
            <a:lstStyle/>
            <a:p>
              <a:endParaRPr lang="en-US"/>
            </a:p>
          </p:txBody>
        </p:sp>
        <p:sp>
          <p:nvSpPr>
            <p:cNvPr id="29212" name="Freeform 529"/>
            <p:cNvSpPr>
              <a:spLocks/>
            </p:cNvSpPr>
            <p:nvPr/>
          </p:nvSpPr>
          <p:spPr bwMode="auto">
            <a:xfrm>
              <a:off x="4122" y="2485"/>
              <a:ext cx="47" cy="44"/>
            </a:xfrm>
            <a:custGeom>
              <a:avLst/>
              <a:gdLst>
                <a:gd name="T0" fmla="*/ 0 w 47"/>
                <a:gd name="T1" fmla="*/ 1 h 87"/>
                <a:gd name="T2" fmla="*/ 18 w 47"/>
                <a:gd name="T3" fmla="*/ 1 h 87"/>
                <a:gd name="T4" fmla="*/ 47 w 47"/>
                <a:gd name="T5" fmla="*/ 1 h 87"/>
                <a:gd name="T6" fmla="*/ 29 w 47"/>
                <a:gd name="T7" fmla="*/ 0 h 87"/>
                <a:gd name="T8" fmla="*/ 0 w 47"/>
                <a:gd name="T9" fmla="*/ 1 h 87"/>
                <a:gd name="T10" fmla="*/ 0 60000 65536"/>
                <a:gd name="T11" fmla="*/ 0 60000 65536"/>
                <a:gd name="T12" fmla="*/ 0 60000 65536"/>
                <a:gd name="T13" fmla="*/ 0 60000 65536"/>
                <a:gd name="T14" fmla="*/ 0 60000 65536"/>
                <a:gd name="T15" fmla="*/ 0 w 47"/>
                <a:gd name="T16" fmla="*/ 0 h 87"/>
                <a:gd name="T17" fmla="*/ 47 w 47"/>
                <a:gd name="T18" fmla="*/ 87 h 87"/>
              </a:gdLst>
              <a:ahLst/>
              <a:cxnLst>
                <a:cxn ang="T10">
                  <a:pos x="T0" y="T1"/>
                </a:cxn>
                <a:cxn ang="T11">
                  <a:pos x="T2" y="T3"/>
                </a:cxn>
                <a:cxn ang="T12">
                  <a:pos x="T4" y="T5"/>
                </a:cxn>
                <a:cxn ang="T13">
                  <a:pos x="T6" y="T7"/>
                </a:cxn>
                <a:cxn ang="T14">
                  <a:pos x="T8" y="T9"/>
                </a:cxn>
              </a:cxnLst>
              <a:rect l="T15" t="T16" r="T17" b="T18"/>
              <a:pathLst>
                <a:path w="47" h="87">
                  <a:moveTo>
                    <a:pt x="0" y="54"/>
                  </a:moveTo>
                  <a:lnTo>
                    <a:pt x="18" y="87"/>
                  </a:lnTo>
                  <a:lnTo>
                    <a:pt x="47" y="33"/>
                  </a:lnTo>
                  <a:lnTo>
                    <a:pt x="29" y="0"/>
                  </a:lnTo>
                  <a:lnTo>
                    <a:pt x="0" y="54"/>
                  </a:lnTo>
                  <a:close/>
                </a:path>
              </a:pathLst>
            </a:custGeom>
            <a:solidFill>
              <a:srgbClr val="000000"/>
            </a:solidFill>
            <a:ln w="9525">
              <a:noFill/>
              <a:round/>
              <a:headEnd/>
              <a:tailEnd/>
            </a:ln>
          </p:spPr>
          <p:txBody>
            <a:bodyPr/>
            <a:lstStyle/>
            <a:p>
              <a:endParaRPr lang="en-US"/>
            </a:p>
          </p:txBody>
        </p:sp>
        <p:sp>
          <p:nvSpPr>
            <p:cNvPr id="29213" name="Freeform 530"/>
            <p:cNvSpPr>
              <a:spLocks/>
            </p:cNvSpPr>
            <p:nvPr/>
          </p:nvSpPr>
          <p:spPr bwMode="auto">
            <a:xfrm>
              <a:off x="4118" y="2493"/>
              <a:ext cx="26" cy="28"/>
            </a:xfrm>
            <a:custGeom>
              <a:avLst/>
              <a:gdLst>
                <a:gd name="T0" fmla="*/ 0 w 26"/>
                <a:gd name="T1" fmla="*/ 0 h 57"/>
                <a:gd name="T2" fmla="*/ 25 w 26"/>
                <a:gd name="T3" fmla="*/ 0 h 57"/>
                <a:gd name="T4" fmla="*/ 26 w 26"/>
                <a:gd name="T5" fmla="*/ 0 h 57"/>
                <a:gd name="T6" fmla="*/ 1 w 26"/>
                <a:gd name="T7" fmla="*/ 0 h 57"/>
                <a:gd name="T8" fmla="*/ 0 w 26"/>
                <a:gd name="T9" fmla="*/ 0 h 57"/>
                <a:gd name="T10" fmla="*/ 0 60000 65536"/>
                <a:gd name="T11" fmla="*/ 0 60000 65536"/>
                <a:gd name="T12" fmla="*/ 0 60000 65536"/>
                <a:gd name="T13" fmla="*/ 0 60000 65536"/>
                <a:gd name="T14" fmla="*/ 0 60000 65536"/>
                <a:gd name="T15" fmla="*/ 0 w 26"/>
                <a:gd name="T16" fmla="*/ 0 h 57"/>
                <a:gd name="T17" fmla="*/ 26 w 26"/>
                <a:gd name="T18" fmla="*/ 57 h 57"/>
              </a:gdLst>
              <a:ahLst/>
              <a:cxnLst>
                <a:cxn ang="T10">
                  <a:pos x="T0" y="T1"/>
                </a:cxn>
                <a:cxn ang="T11">
                  <a:pos x="T2" y="T3"/>
                </a:cxn>
                <a:cxn ang="T12">
                  <a:pos x="T4" y="T5"/>
                </a:cxn>
                <a:cxn ang="T13">
                  <a:pos x="T6" y="T7"/>
                </a:cxn>
                <a:cxn ang="T14">
                  <a:pos x="T8" y="T9"/>
                </a:cxn>
              </a:cxnLst>
              <a:rect l="T15" t="T16" r="T17" b="T18"/>
              <a:pathLst>
                <a:path w="26" h="57">
                  <a:moveTo>
                    <a:pt x="0" y="55"/>
                  </a:moveTo>
                  <a:lnTo>
                    <a:pt x="25" y="57"/>
                  </a:lnTo>
                  <a:lnTo>
                    <a:pt x="26" y="2"/>
                  </a:lnTo>
                  <a:lnTo>
                    <a:pt x="1" y="0"/>
                  </a:lnTo>
                  <a:lnTo>
                    <a:pt x="0" y="55"/>
                  </a:lnTo>
                  <a:close/>
                </a:path>
              </a:pathLst>
            </a:custGeom>
            <a:solidFill>
              <a:srgbClr val="000000"/>
            </a:solidFill>
            <a:ln w="9525">
              <a:noFill/>
              <a:round/>
              <a:headEnd/>
              <a:tailEnd/>
            </a:ln>
          </p:spPr>
          <p:txBody>
            <a:bodyPr/>
            <a:lstStyle/>
            <a:p>
              <a:endParaRPr lang="en-US"/>
            </a:p>
          </p:txBody>
        </p:sp>
        <p:sp>
          <p:nvSpPr>
            <p:cNvPr id="29214" name="Freeform 531"/>
            <p:cNvSpPr>
              <a:spLocks/>
            </p:cNvSpPr>
            <p:nvPr/>
          </p:nvSpPr>
          <p:spPr bwMode="auto">
            <a:xfrm>
              <a:off x="4118" y="2520"/>
              <a:ext cx="26" cy="29"/>
            </a:xfrm>
            <a:custGeom>
              <a:avLst/>
              <a:gdLst>
                <a:gd name="T0" fmla="*/ 25 w 26"/>
                <a:gd name="T1" fmla="*/ 0 h 58"/>
                <a:gd name="T2" fmla="*/ 0 w 26"/>
                <a:gd name="T3" fmla="*/ 1 h 58"/>
                <a:gd name="T4" fmla="*/ 1 w 26"/>
                <a:gd name="T5" fmla="*/ 1 h 58"/>
                <a:gd name="T6" fmla="*/ 26 w 26"/>
                <a:gd name="T7" fmla="*/ 1 h 58"/>
                <a:gd name="T8" fmla="*/ 25 w 26"/>
                <a:gd name="T9" fmla="*/ 0 h 58"/>
                <a:gd name="T10" fmla="*/ 0 60000 65536"/>
                <a:gd name="T11" fmla="*/ 0 60000 65536"/>
                <a:gd name="T12" fmla="*/ 0 60000 65536"/>
                <a:gd name="T13" fmla="*/ 0 60000 65536"/>
                <a:gd name="T14" fmla="*/ 0 60000 65536"/>
                <a:gd name="T15" fmla="*/ 0 w 26"/>
                <a:gd name="T16" fmla="*/ 0 h 58"/>
                <a:gd name="T17" fmla="*/ 26 w 26"/>
                <a:gd name="T18" fmla="*/ 58 h 58"/>
              </a:gdLst>
              <a:ahLst/>
              <a:cxnLst>
                <a:cxn ang="T10">
                  <a:pos x="T0" y="T1"/>
                </a:cxn>
                <a:cxn ang="T11">
                  <a:pos x="T2" y="T3"/>
                </a:cxn>
                <a:cxn ang="T12">
                  <a:pos x="T4" y="T5"/>
                </a:cxn>
                <a:cxn ang="T13">
                  <a:pos x="T6" y="T7"/>
                </a:cxn>
                <a:cxn ang="T14">
                  <a:pos x="T8" y="T9"/>
                </a:cxn>
              </a:cxnLst>
              <a:rect l="T15" t="T16" r="T17" b="T18"/>
              <a:pathLst>
                <a:path w="26" h="58">
                  <a:moveTo>
                    <a:pt x="25" y="0"/>
                  </a:moveTo>
                  <a:lnTo>
                    <a:pt x="0" y="2"/>
                  </a:lnTo>
                  <a:lnTo>
                    <a:pt x="1" y="58"/>
                  </a:lnTo>
                  <a:lnTo>
                    <a:pt x="26" y="56"/>
                  </a:lnTo>
                  <a:lnTo>
                    <a:pt x="25" y="0"/>
                  </a:lnTo>
                  <a:close/>
                </a:path>
              </a:pathLst>
            </a:custGeom>
            <a:solidFill>
              <a:srgbClr val="000000"/>
            </a:solidFill>
            <a:ln w="9525">
              <a:noFill/>
              <a:round/>
              <a:headEnd/>
              <a:tailEnd/>
            </a:ln>
          </p:spPr>
          <p:txBody>
            <a:bodyPr/>
            <a:lstStyle/>
            <a:p>
              <a:endParaRPr lang="en-US"/>
            </a:p>
          </p:txBody>
        </p:sp>
        <p:sp>
          <p:nvSpPr>
            <p:cNvPr id="29215" name="Freeform 532"/>
            <p:cNvSpPr>
              <a:spLocks/>
            </p:cNvSpPr>
            <p:nvPr/>
          </p:nvSpPr>
          <p:spPr bwMode="auto">
            <a:xfrm>
              <a:off x="3912" y="2373"/>
              <a:ext cx="48" cy="45"/>
            </a:xfrm>
            <a:custGeom>
              <a:avLst/>
              <a:gdLst>
                <a:gd name="T0" fmla="*/ 30 w 48"/>
                <a:gd name="T1" fmla="*/ 1 h 89"/>
                <a:gd name="T2" fmla="*/ 48 w 48"/>
                <a:gd name="T3" fmla="*/ 1 h 89"/>
                <a:gd name="T4" fmla="*/ 17 w 48"/>
                <a:gd name="T5" fmla="*/ 0 h 89"/>
                <a:gd name="T6" fmla="*/ 0 w 48"/>
                <a:gd name="T7" fmla="*/ 1 h 89"/>
                <a:gd name="T8" fmla="*/ 30 w 48"/>
                <a:gd name="T9" fmla="*/ 1 h 89"/>
                <a:gd name="T10" fmla="*/ 0 60000 65536"/>
                <a:gd name="T11" fmla="*/ 0 60000 65536"/>
                <a:gd name="T12" fmla="*/ 0 60000 65536"/>
                <a:gd name="T13" fmla="*/ 0 60000 65536"/>
                <a:gd name="T14" fmla="*/ 0 60000 65536"/>
                <a:gd name="T15" fmla="*/ 0 w 48"/>
                <a:gd name="T16" fmla="*/ 0 h 89"/>
                <a:gd name="T17" fmla="*/ 48 w 48"/>
                <a:gd name="T18" fmla="*/ 89 h 89"/>
              </a:gdLst>
              <a:ahLst/>
              <a:cxnLst>
                <a:cxn ang="T10">
                  <a:pos x="T0" y="T1"/>
                </a:cxn>
                <a:cxn ang="T11">
                  <a:pos x="T2" y="T3"/>
                </a:cxn>
                <a:cxn ang="T12">
                  <a:pos x="T4" y="T5"/>
                </a:cxn>
                <a:cxn ang="T13">
                  <a:pos x="T6" y="T7"/>
                </a:cxn>
                <a:cxn ang="T14">
                  <a:pos x="T8" y="T9"/>
                </a:cxn>
              </a:cxnLst>
              <a:rect l="T15" t="T16" r="T17" b="T18"/>
              <a:pathLst>
                <a:path w="48" h="89">
                  <a:moveTo>
                    <a:pt x="30" y="89"/>
                  </a:moveTo>
                  <a:lnTo>
                    <a:pt x="48" y="56"/>
                  </a:lnTo>
                  <a:lnTo>
                    <a:pt x="17" y="0"/>
                  </a:lnTo>
                  <a:lnTo>
                    <a:pt x="0" y="33"/>
                  </a:lnTo>
                  <a:lnTo>
                    <a:pt x="30" y="89"/>
                  </a:lnTo>
                  <a:close/>
                </a:path>
              </a:pathLst>
            </a:custGeom>
            <a:solidFill>
              <a:srgbClr val="000000"/>
            </a:solidFill>
            <a:ln w="9525">
              <a:noFill/>
              <a:round/>
              <a:headEnd/>
              <a:tailEnd/>
            </a:ln>
          </p:spPr>
          <p:txBody>
            <a:bodyPr/>
            <a:lstStyle/>
            <a:p>
              <a:endParaRPr lang="en-US"/>
            </a:p>
          </p:txBody>
        </p:sp>
        <p:sp>
          <p:nvSpPr>
            <p:cNvPr id="29216" name="Freeform 533"/>
            <p:cNvSpPr>
              <a:spLocks/>
            </p:cNvSpPr>
            <p:nvPr/>
          </p:nvSpPr>
          <p:spPr bwMode="auto">
            <a:xfrm>
              <a:off x="3942" y="2401"/>
              <a:ext cx="47" cy="45"/>
            </a:xfrm>
            <a:custGeom>
              <a:avLst/>
              <a:gdLst>
                <a:gd name="T0" fmla="*/ 18 w 47"/>
                <a:gd name="T1" fmla="*/ 0 h 89"/>
                <a:gd name="T2" fmla="*/ 0 w 47"/>
                <a:gd name="T3" fmla="*/ 1 h 89"/>
                <a:gd name="T4" fmla="*/ 30 w 47"/>
                <a:gd name="T5" fmla="*/ 1 h 89"/>
                <a:gd name="T6" fmla="*/ 47 w 47"/>
                <a:gd name="T7" fmla="*/ 1 h 89"/>
                <a:gd name="T8" fmla="*/ 18 w 47"/>
                <a:gd name="T9" fmla="*/ 0 h 89"/>
                <a:gd name="T10" fmla="*/ 0 60000 65536"/>
                <a:gd name="T11" fmla="*/ 0 60000 65536"/>
                <a:gd name="T12" fmla="*/ 0 60000 65536"/>
                <a:gd name="T13" fmla="*/ 0 60000 65536"/>
                <a:gd name="T14" fmla="*/ 0 60000 65536"/>
                <a:gd name="T15" fmla="*/ 0 w 47"/>
                <a:gd name="T16" fmla="*/ 0 h 89"/>
                <a:gd name="T17" fmla="*/ 47 w 47"/>
                <a:gd name="T18" fmla="*/ 89 h 89"/>
              </a:gdLst>
              <a:ahLst/>
              <a:cxnLst>
                <a:cxn ang="T10">
                  <a:pos x="T0" y="T1"/>
                </a:cxn>
                <a:cxn ang="T11">
                  <a:pos x="T2" y="T3"/>
                </a:cxn>
                <a:cxn ang="T12">
                  <a:pos x="T4" y="T5"/>
                </a:cxn>
                <a:cxn ang="T13">
                  <a:pos x="T6" y="T7"/>
                </a:cxn>
                <a:cxn ang="T14">
                  <a:pos x="T8" y="T9"/>
                </a:cxn>
              </a:cxnLst>
              <a:rect l="T15" t="T16" r="T17" b="T18"/>
              <a:pathLst>
                <a:path w="47" h="89">
                  <a:moveTo>
                    <a:pt x="18" y="0"/>
                  </a:moveTo>
                  <a:lnTo>
                    <a:pt x="0" y="33"/>
                  </a:lnTo>
                  <a:lnTo>
                    <a:pt x="30" y="89"/>
                  </a:lnTo>
                  <a:lnTo>
                    <a:pt x="47" y="56"/>
                  </a:lnTo>
                  <a:lnTo>
                    <a:pt x="18" y="0"/>
                  </a:lnTo>
                  <a:close/>
                </a:path>
              </a:pathLst>
            </a:custGeom>
            <a:solidFill>
              <a:srgbClr val="000000"/>
            </a:solidFill>
            <a:ln w="9525">
              <a:noFill/>
              <a:round/>
              <a:headEnd/>
              <a:tailEnd/>
            </a:ln>
          </p:spPr>
          <p:txBody>
            <a:bodyPr/>
            <a:lstStyle/>
            <a:p>
              <a:endParaRPr lang="en-US"/>
            </a:p>
          </p:txBody>
        </p:sp>
        <p:sp>
          <p:nvSpPr>
            <p:cNvPr id="29217" name="Freeform 534"/>
            <p:cNvSpPr>
              <a:spLocks/>
            </p:cNvSpPr>
            <p:nvPr/>
          </p:nvSpPr>
          <p:spPr bwMode="auto">
            <a:xfrm>
              <a:off x="3912" y="2401"/>
              <a:ext cx="48" cy="45"/>
            </a:xfrm>
            <a:custGeom>
              <a:avLst/>
              <a:gdLst>
                <a:gd name="T0" fmla="*/ 48 w 48"/>
                <a:gd name="T1" fmla="*/ 1 h 89"/>
                <a:gd name="T2" fmla="*/ 30 w 48"/>
                <a:gd name="T3" fmla="*/ 0 h 89"/>
                <a:gd name="T4" fmla="*/ 0 w 48"/>
                <a:gd name="T5" fmla="*/ 1 h 89"/>
                <a:gd name="T6" fmla="*/ 17 w 48"/>
                <a:gd name="T7" fmla="*/ 1 h 89"/>
                <a:gd name="T8" fmla="*/ 48 w 48"/>
                <a:gd name="T9" fmla="*/ 1 h 89"/>
                <a:gd name="T10" fmla="*/ 0 60000 65536"/>
                <a:gd name="T11" fmla="*/ 0 60000 65536"/>
                <a:gd name="T12" fmla="*/ 0 60000 65536"/>
                <a:gd name="T13" fmla="*/ 0 60000 65536"/>
                <a:gd name="T14" fmla="*/ 0 60000 65536"/>
                <a:gd name="T15" fmla="*/ 0 w 48"/>
                <a:gd name="T16" fmla="*/ 0 h 89"/>
                <a:gd name="T17" fmla="*/ 48 w 48"/>
                <a:gd name="T18" fmla="*/ 89 h 89"/>
              </a:gdLst>
              <a:ahLst/>
              <a:cxnLst>
                <a:cxn ang="T10">
                  <a:pos x="T0" y="T1"/>
                </a:cxn>
                <a:cxn ang="T11">
                  <a:pos x="T2" y="T3"/>
                </a:cxn>
                <a:cxn ang="T12">
                  <a:pos x="T4" y="T5"/>
                </a:cxn>
                <a:cxn ang="T13">
                  <a:pos x="T6" y="T7"/>
                </a:cxn>
                <a:cxn ang="T14">
                  <a:pos x="T8" y="T9"/>
                </a:cxn>
              </a:cxnLst>
              <a:rect l="T15" t="T16" r="T17" b="T18"/>
              <a:pathLst>
                <a:path w="48" h="89">
                  <a:moveTo>
                    <a:pt x="48" y="33"/>
                  </a:moveTo>
                  <a:lnTo>
                    <a:pt x="30" y="0"/>
                  </a:lnTo>
                  <a:lnTo>
                    <a:pt x="0" y="56"/>
                  </a:lnTo>
                  <a:lnTo>
                    <a:pt x="17" y="89"/>
                  </a:lnTo>
                  <a:lnTo>
                    <a:pt x="48" y="33"/>
                  </a:lnTo>
                  <a:close/>
                </a:path>
              </a:pathLst>
            </a:custGeom>
            <a:solidFill>
              <a:srgbClr val="000000"/>
            </a:solidFill>
            <a:ln w="9525">
              <a:noFill/>
              <a:round/>
              <a:headEnd/>
              <a:tailEnd/>
            </a:ln>
          </p:spPr>
          <p:txBody>
            <a:bodyPr/>
            <a:lstStyle/>
            <a:p>
              <a:endParaRPr lang="en-US"/>
            </a:p>
          </p:txBody>
        </p:sp>
        <p:sp>
          <p:nvSpPr>
            <p:cNvPr id="29218" name="Freeform 535"/>
            <p:cNvSpPr>
              <a:spLocks/>
            </p:cNvSpPr>
            <p:nvPr/>
          </p:nvSpPr>
          <p:spPr bwMode="auto">
            <a:xfrm>
              <a:off x="3942" y="2373"/>
              <a:ext cx="47" cy="45"/>
            </a:xfrm>
            <a:custGeom>
              <a:avLst/>
              <a:gdLst>
                <a:gd name="T0" fmla="*/ 0 w 47"/>
                <a:gd name="T1" fmla="*/ 1 h 89"/>
                <a:gd name="T2" fmla="*/ 18 w 47"/>
                <a:gd name="T3" fmla="*/ 1 h 89"/>
                <a:gd name="T4" fmla="*/ 47 w 47"/>
                <a:gd name="T5" fmla="*/ 1 h 89"/>
                <a:gd name="T6" fmla="*/ 30 w 47"/>
                <a:gd name="T7" fmla="*/ 0 h 89"/>
                <a:gd name="T8" fmla="*/ 0 w 47"/>
                <a:gd name="T9" fmla="*/ 1 h 89"/>
                <a:gd name="T10" fmla="*/ 0 60000 65536"/>
                <a:gd name="T11" fmla="*/ 0 60000 65536"/>
                <a:gd name="T12" fmla="*/ 0 60000 65536"/>
                <a:gd name="T13" fmla="*/ 0 60000 65536"/>
                <a:gd name="T14" fmla="*/ 0 60000 65536"/>
                <a:gd name="T15" fmla="*/ 0 w 47"/>
                <a:gd name="T16" fmla="*/ 0 h 89"/>
                <a:gd name="T17" fmla="*/ 47 w 47"/>
                <a:gd name="T18" fmla="*/ 89 h 89"/>
              </a:gdLst>
              <a:ahLst/>
              <a:cxnLst>
                <a:cxn ang="T10">
                  <a:pos x="T0" y="T1"/>
                </a:cxn>
                <a:cxn ang="T11">
                  <a:pos x="T2" y="T3"/>
                </a:cxn>
                <a:cxn ang="T12">
                  <a:pos x="T4" y="T5"/>
                </a:cxn>
                <a:cxn ang="T13">
                  <a:pos x="T6" y="T7"/>
                </a:cxn>
                <a:cxn ang="T14">
                  <a:pos x="T8" y="T9"/>
                </a:cxn>
              </a:cxnLst>
              <a:rect l="T15" t="T16" r="T17" b="T18"/>
              <a:pathLst>
                <a:path w="47" h="89">
                  <a:moveTo>
                    <a:pt x="0" y="56"/>
                  </a:moveTo>
                  <a:lnTo>
                    <a:pt x="18" y="89"/>
                  </a:lnTo>
                  <a:lnTo>
                    <a:pt x="47" y="33"/>
                  </a:lnTo>
                  <a:lnTo>
                    <a:pt x="30" y="0"/>
                  </a:lnTo>
                  <a:lnTo>
                    <a:pt x="0" y="56"/>
                  </a:lnTo>
                  <a:close/>
                </a:path>
              </a:pathLst>
            </a:custGeom>
            <a:solidFill>
              <a:srgbClr val="000000"/>
            </a:solidFill>
            <a:ln w="9525">
              <a:noFill/>
              <a:round/>
              <a:headEnd/>
              <a:tailEnd/>
            </a:ln>
          </p:spPr>
          <p:txBody>
            <a:bodyPr/>
            <a:lstStyle/>
            <a:p>
              <a:endParaRPr lang="en-US"/>
            </a:p>
          </p:txBody>
        </p:sp>
        <p:sp>
          <p:nvSpPr>
            <p:cNvPr id="29219" name="Freeform 536"/>
            <p:cNvSpPr>
              <a:spLocks/>
            </p:cNvSpPr>
            <p:nvPr/>
          </p:nvSpPr>
          <p:spPr bwMode="auto">
            <a:xfrm>
              <a:off x="3938" y="2381"/>
              <a:ext cx="26" cy="29"/>
            </a:xfrm>
            <a:custGeom>
              <a:avLst/>
              <a:gdLst>
                <a:gd name="T0" fmla="*/ 0 w 26"/>
                <a:gd name="T1" fmla="*/ 1 h 58"/>
                <a:gd name="T2" fmla="*/ 25 w 26"/>
                <a:gd name="T3" fmla="*/ 1 h 58"/>
                <a:gd name="T4" fmla="*/ 26 w 26"/>
                <a:gd name="T5" fmla="*/ 1 h 58"/>
                <a:gd name="T6" fmla="*/ 1 w 26"/>
                <a:gd name="T7" fmla="*/ 0 h 58"/>
                <a:gd name="T8" fmla="*/ 0 w 26"/>
                <a:gd name="T9" fmla="*/ 1 h 58"/>
                <a:gd name="T10" fmla="*/ 0 60000 65536"/>
                <a:gd name="T11" fmla="*/ 0 60000 65536"/>
                <a:gd name="T12" fmla="*/ 0 60000 65536"/>
                <a:gd name="T13" fmla="*/ 0 60000 65536"/>
                <a:gd name="T14" fmla="*/ 0 60000 65536"/>
                <a:gd name="T15" fmla="*/ 0 w 26"/>
                <a:gd name="T16" fmla="*/ 0 h 58"/>
                <a:gd name="T17" fmla="*/ 26 w 26"/>
                <a:gd name="T18" fmla="*/ 58 h 58"/>
              </a:gdLst>
              <a:ahLst/>
              <a:cxnLst>
                <a:cxn ang="T10">
                  <a:pos x="T0" y="T1"/>
                </a:cxn>
                <a:cxn ang="T11">
                  <a:pos x="T2" y="T3"/>
                </a:cxn>
                <a:cxn ang="T12">
                  <a:pos x="T4" y="T5"/>
                </a:cxn>
                <a:cxn ang="T13">
                  <a:pos x="T6" y="T7"/>
                </a:cxn>
                <a:cxn ang="T14">
                  <a:pos x="T8" y="T9"/>
                </a:cxn>
              </a:cxnLst>
              <a:rect l="T15" t="T16" r="T17" b="T18"/>
              <a:pathLst>
                <a:path w="26" h="58">
                  <a:moveTo>
                    <a:pt x="0" y="56"/>
                  </a:moveTo>
                  <a:lnTo>
                    <a:pt x="25" y="58"/>
                  </a:lnTo>
                  <a:lnTo>
                    <a:pt x="26" y="2"/>
                  </a:lnTo>
                  <a:lnTo>
                    <a:pt x="1" y="0"/>
                  </a:lnTo>
                  <a:lnTo>
                    <a:pt x="0" y="56"/>
                  </a:lnTo>
                  <a:close/>
                </a:path>
              </a:pathLst>
            </a:custGeom>
            <a:solidFill>
              <a:srgbClr val="000000"/>
            </a:solidFill>
            <a:ln w="9525">
              <a:noFill/>
              <a:round/>
              <a:headEnd/>
              <a:tailEnd/>
            </a:ln>
          </p:spPr>
          <p:txBody>
            <a:bodyPr/>
            <a:lstStyle/>
            <a:p>
              <a:endParaRPr lang="en-US"/>
            </a:p>
          </p:txBody>
        </p:sp>
        <p:sp>
          <p:nvSpPr>
            <p:cNvPr id="29220" name="Freeform 537"/>
            <p:cNvSpPr>
              <a:spLocks/>
            </p:cNvSpPr>
            <p:nvPr/>
          </p:nvSpPr>
          <p:spPr bwMode="auto">
            <a:xfrm>
              <a:off x="3938" y="2409"/>
              <a:ext cx="26" cy="29"/>
            </a:xfrm>
            <a:custGeom>
              <a:avLst/>
              <a:gdLst>
                <a:gd name="T0" fmla="*/ 25 w 26"/>
                <a:gd name="T1" fmla="*/ 0 h 59"/>
                <a:gd name="T2" fmla="*/ 0 w 26"/>
                <a:gd name="T3" fmla="*/ 0 h 59"/>
                <a:gd name="T4" fmla="*/ 1 w 26"/>
                <a:gd name="T5" fmla="*/ 0 h 59"/>
                <a:gd name="T6" fmla="*/ 26 w 26"/>
                <a:gd name="T7" fmla="*/ 0 h 59"/>
                <a:gd name="T8" fmla="*/ 25 w 26"/>
                <a:gd name="T9" fmla="*/ 0 h 59"/>
                <a:gd name="T10" fmla="*/ 0 60000 65536"/>
                <a:gd name="T11" fmla="*/ 0 60000 65536"/>
                <a:gd name="T12" fmla="*/ 0 60000 65536"/>
                <a:gd name="T13" fmla="*/ 0 60000 65536"/>
                <a:gd name="T14" fmla="*/ 0 60000 65536"/>
                <a:gd name="T15" fmla="*/ 0 w 26"/>
                <a:gd name="T16" fmla="*/ 0 h 59"/>
                <a:gd name="T17" fmla="*/ 26 w 26"/>
                <a:gd name="T18" fmla="*/ 59 h 59"/>
              </a:gdLst>
              <a:ahLst/>
              <a:cxnLst>
                <a:cxn ang="T10">
                  <a:pos x="T0" y="T1"/>
                </a:cxn>
                <a:cxn ang="T11">
                  <a:pos x="T2" y="T3"/>
                </a:cxn>
                <a:cxn ang="T12">
                  <a:pos x="T4" y="T5"/>
                </a:cxn>
                <a:cxn ang="T13">
                  <a:pos x="T6" y="T7"/>
                </a:cxn>
                <a:cxn ang="T14">
                  <a:pos x="T8" y="T9"/>
                </a:cxn>
              </a:cxnLst>
              <a:rect l="T15" t="T16" r="T17" b="T18"/>
              <a:pathLst>
                <a:path w="26" h="59">
                  <a:moveTo>
                    <a:pt x="25" y="0"/>
                  </a:moveTo>
                  <a:lnTo>
                    <a:pt x="0" y="2"/>
                  </a:lnTo>
                  <a:lnTo>
                    <a:pt x="1" y="59"/>
                  </a:lnTo>
                  <a:lnTo>
                    <a:pt x="26" y="57"/>
                  </a:lnTo>
                  <a:lnTo>
                    <a:pt x="25" y="0"/>
                  </a:lnTo>
                  <a:close/>
                </a:path>
              </a:pathLst>
            </a:custGeom>
            <a:solidFill>
              <a:srgbClr val="000000"/>
            </a:solidFill>
            <a:ln w="9525">
              <a:noFill/>
              <a:round/>
              <a:headEnd/>
              <a:tailEnd/>
            </a:ln>
          </p:spPr>
          <p:txBody>
            <a:bodyPr/>
            <a:lstStyle/>
            <a:p>
              <a:endParaRPr lang="en-US"/>
            </a:p>
          </p:txBody>
        </p:sp>
        <p:sp>
          <p:nvSpPr>
            <p:cNvPr id="29221" name="Freeform 538"/>
            <p:cNvSpPr>
              <a:spLocks/>
            </p:cNvSpPr>
            <p:nvPr/>
          </p:nvSpPr>
          <p:spPr bwMode="auto">
            <a:xfrm>
              <a:off x="3792" y="2272"/>
              <a:ext cx="47" cy="44"/>
            </a:xfrm>
            <a:custGeom>
              <a:avLst/>
              <a:gdLst>
                <a:gd name="T0" fmla="*/ 29 w 47"/>
                <a:gd name="T1" fmla="*/ 1 h 87"/>
                <a:gd name="T2" fmla="*/ 47 w 47"/>
                <a:gd name="T3" fmla="*/ 1 h 87"/>
                <a:gd name="T4" fmla="*/ 18 w 47"/>
                <a:gd name="T5" fmla="*/ 0 h 87"/>
                <a:gd name="T6" fmla="*/ 0 w 47"/>
                <a:gd name="T7" fmla="*/ 1 h 87"/>
                <a:gd name="T8" fmla="*/ 29 w 47"/>
                <a:gd name="T9" fmla="*/ 1 h 87"/>
                <a:gd name="T10" fmla="*/ 0 60000 65536"/>
                <a:gd name="T11" fmla="*/ 0 60000 65536"/>
                <a:gd name="T12" fmla="*/ 0 60000 65536"/>
                <a:gd name="T13" fmla="*/ 0 60000 65536"/>
                <a:gd name="T14" fmla="*/ 0 60000 65536"/>
                <a:gd name="T15" fmla="*/ 0 w 47"/>
                <a:gd name="T16" fmla="*/ 0 h 87"/>
                <a:gd name="T17" fmla="*/ 47 w 47"/>
                <a:gd name="T18" fmla="*/ 87 h 87"/>
              </a:gdLst>
              <a:ahLst/>
              <a:cxnLst>
                <a:cxn ang="T10">
                  <a:pos x="T0" y="T1"/>
                </a:cxn>
                <a:cxn ang="T11">
                  <a:pos x="T2" y="T3"/>
                </a:cxn>
                <a:cxn ang="T12">
                  <a:pos x="T4" y="T5"/>
                </a:cxn>
                <a:cxn ang="T13">
                  <a:pos x="T6" y="T7"/>
                </a:cxn>
                <a:cxn ang="T14">
                  <a:pos x="T8" y="T9"/>
                </a:cxn>
              </a:cxnLst>
              <a:rect l="T15" t="T16" r="T17" b="T18"/>
              <a:pathLst>
                <a:path w="47" h="87">
                  <a:moveTo>
                    <a:pt x="29" y="87"/>
                  </a:moveTo>
                  <a:lnTo>
                    <a:pt x="47" y="54"/>
                  </a:lnTo>
                  <a:lnTo>
                    <a:pt x="18" y="0"/>
                  </a:lnTo>
                  <a:lnTo>
                    <a:pt x="0" y="33"/>
                  </a:lnTo>
                  <a:lnTo>
                    <a:pt x="29" y="87"/>
                  </a:lnTo>
                  <a:close/>
                </a:path>
              </a:pathLst>
            </a:custGeom>
            <a:solidFill>
              <a:srgbClr val="000000"/>
            </a:solidFill>
            <a:ln w="9525">
              <a:noFill/>
              <a:round/>
              <a:headEnd/>
              <a:tailEnd/>
            </a:ln>
          </p:spPr>
          <p:txBody>
            <a:bodyPr/>
            <a:lstStyle/>
            <a:p>
              <a:endParaRPr lang="en-US"/>
            </a:p>
          </p:txBody>
        </p:sp>
        <p:sp>
          <p:nvSpPr>
            <p:cNvPr id="29222" name="Freeform 539"/>
            <p:cNvSpPr>
              <a:spLocks/>
            </p:cNvSpPr>
            <p:nvPr/>
          </p:nvSpPr>
          <p:spPr bwMode="auto">
            <a:xfrm>
              <a:off x="3821" y="2300"/>
              <a:ext cx="48" cy="44"/>
            </a:xfrm>
            <a:custGeom>
              <a:avLst/>
              <a:gdLst>
                <a:gd name="T0" fmla="*/ 18 w 48"/>
                <a:gd name="T1" fmla="*/ 0 h 89"/>
                <a:gd name="T2" fmla="*/ 0 w 48"/>
                <a:gd name="T3" fmla="*/ 0 h 89"/>
                <a:gd name="T4" fmla="*/ 31 w 48"/>
                <a:gd name="T5" fmla="*/ 0 h 89"/>
                <a:gd name="T6" fmla="*/ 48 w 48"/>
                <a:gd name="T7" fmla="*/ 0 h 89"/>
                <a:gd name="T8" fmla="*/ 18 w 48"/>
                <a:gd name="T9" fmla="*/ 0 h 89"/>
                <a:gd name="T10" fmla="*/ 0 60000 65536"/>
                <a:gd name="T11" fmla="*/ 0 60000 65536"/>
                <a:gd name="T12" fmla="*/ 0 60000 65536"/>
                <a:gd name="T13" fmla="*/ 0 60000 65536"/>
                <a:gd name="T14" fmla="*/ 0 60000 65536"/>
                <a:gd name="T15" fmla="*/ 0 w 48"/>
                <a:gd name="T16" fmla="*/ 0 h 89"/>
                <a:gd name="T17" fmla="*/ 48 w 48"/>
                <a:gd name="T18" fmla="*/ 89 h 89"/>
              </a:gdLst>
              <a:ahLst/>
              <a:cxnLst>
                <a:cxn ang="T10">
                  <a:pos x="T0" y="T1"/>
                </a:cxn>
                <a:cxn ang="T11">
                  <a:pos x="T2" y="T3"/>
                </a:cxn>
                <a:cxn ang="T12">
                  <a:pos x="T4" y="T5"/>
                </a:cxn>
                <a:cxn ang="T13">
                  <a:pos x="T6" y="T7"/>
                </a:cxn>
                <a:cxn ang="T14">
                  <a:pos x="T8" y="T9"/>
                </a:cxn>
              </a:cxnLst>
              <a:rect l="T15" t="T16" r="T17" b="T18"/>
              <a:pathLst>
                <a:path w="48" h="89">
                  <a:moveTo>
                    <a:pt x="18" y="0"/>
                  </a:moveTo>
                  <a:lnTo>
                    <a:pt x="0" y="33"/>
                  </a:lnTo>
                  <a:lnTo>
                    <a:pt x="31" y="89"/>
                  </a:lnTo>
                  <a:lnTo>
                    <a:pt x="48" y="56"/>
                  </a:lnTo>
                  <a:lnTo>
                    <a:pt x="18" y="0"/>
                  </a:lnTo>
                  <a:close/>
                </a:path>
              </a:pathLst>
            </a:custGeom>
            <a:solidFill>
              <a:srgbClr val="000000"/>
            </a:solidFill>
            <a:ln w="9525">
              <a:noFill/>
              <a:round/>
              <a:headEnd/>
              <a:tailEnd/>
            </a:ln>
          </p:spPr>
          <p:txBody>
            <a:bodyPr/>
            <a:lstStyle/>
            <a:p>
              <a:endParaRPr lang="en-US"/>
            </a:p>
          </p:txBody>
        </p:sp>
        <p:sp>
          <p:nvSpPr>
            <p:cNvPr id="29223" name="Freeform 540"/>
            <p:cNvSpPr>
              <a:spLocks/>
            </p:cNvSpPr>
            <p:nvPr/>
          </p:nvSpPr>
          <p:spPr bwMode="auto">
            <a:xfrm>
              <a:off x="3792" y="2300"/>
              <a:ext cx="47" cy="44"/>
            </a:xfrm>
            <a:custGeom>
              <a:avLst/>
              <a:gdLst>
                <a:gd name="T0" fmla="*/ 47 w 47"/>
                <a:gd name="T1" fmla="*/ 0 h 89"/>
                <a:gd name="T2" fmla="*/ 29 w 47"/>
                <a:gd name="T3" fmla="*/ 0 h 89"/>
                <a:gd name="T4" fmla="*/ 0 w 47"/>
                <a:gd name="T5" fmla="*/ 0 h 89"/>
                <a:gd name="T6" fmla="*/ 18 w 47"/>
                <a:gd name="T7" fmla="*/ 0 h 89"/>
                <a:gd name="T8" fmla="*/ 47 w 47"/>
                <a:gd name="T9" fmla="*/ 0 h 89"/>
                <a:gd name="T10" fmla="*/ 0 60000 65536"/>
                <a:gd name="T11" fmla="*/ 0 60000 65536"/>
                <a:gd name="T12" fmla="*/ 0 60000 65536"/>
                <a:gd name="T13" fmla="*/ 0 60000 65536"/>
                <a:gd name="T14" fmla="*/ 0 60000 65536"/>
                <a:gd name="T15" fmla="*/ 0 w 47"/>
                <a:gd name="T16" fmla="*/ 0 h 89"/>
                <a:gd name="T17" fmla="*/ 47 w 47"/>
                <a:gd name="T18" fmla="*/ 89 h 89"/>
              </a:gdLst>
              <a:ahLst/>
              <a:cxnLst>
                <a:cxn ang="T10">
                  <a:pos x="T0" y="T1"/>
                </a:cxn>
                <a:cxn ang="T11">
                  <a:pos x="T2" y="T3"/>
                </a:cxn>
                <a:cxn ang="T12">
                  <a:pos x="T4" y="T5"/>
                </a:cxn>
                <a:cxn ang="T13">
                  <a:pos x="T6" y="T7"/>
                </a:cxn>
                <a:cxn ang="T14">
                  <a:pos x="T8" y="T9"/>
                </a:cxn>
              </a:cxnLst>
              <a:rect l="T15" t="T16" r="T17" b="T18"/>
              <a:pathLst>
                <a:path w="47" h="89">
                  <a:moveTo>
                    <a:pt x="47" y="33"/>
                  </a:moveTo>
                  <a:lnTo>
                    <a:pt x="29" y="0"/>
                  </a:lnTo>
                  <a:lnTo>
                    <a:pt x="0" y="56"/>
                  </a:lnTo>
                  <a:lnTo>
                    <a:pt x="18" y="89"/>
                  </a:lnTo>
                  <a:lnTo>
                    <a:pt x="47" y="33"/>
                  </a:lnTo>
                  <a:close/>
                </a:path>
              </a:pathLst>
            </a:custGeom>
            <a:solidFill>
              <a:srgbClr val="000000"/>
            </a:solidFill>
            <a:ln w="9525">
              <a:noFill/>
              <a:round/>
              <a:headEnd/>
              <a:tailEnd/>
            </a:ln>
          </p:spPr>
          <p:txBody>
            <a:bodyPr/>
            <a:lstStyle/>
            <a:p>
              <a:endParaRPr lang="en-US"/>
            </a:p>
          </p:txBody>
        </p:sp>
        <p:sp>
          <p:nvSpPr>
            <p:cNvPr id="29224" name="Freeform 541"/>
            <p:cNvSpPr>
              <a:spLocks/>
            </p:cNvSpPr>
            <p:nvPr/>
          </p:nvSpPr>
          <p:spPr bwMode="auto">
            <a:xfrm>
              <a:off x="3821" y="2272"/>
              <a:ext cx="48" cy="44"/>
            </a:xfrm>
            <a:custGeom>
              <a:avLst/>
              <a:gdLst>
                <a:gd name="T0" fmla="*/ 0 w 48"/>
                <a:gd name="T1" fmla="*/ 1 h 87"/>
                <a:gd name="T2" fmla="*/ 18 w 48"/>
                <a:gd name="T3" fmla="*/ 1 h 87"/>
                <a:gd name="T4" fmla="*/ 48 w 48"/>
                <a:gd name="T5" fmla="*/ 1 h 87"/>
                <a:gd name="T6" fmla="*/ 31 w 48"/>
                <a:gd name="T7" fmla="*/ 0 h 87"/>
                <a:gd name="T8" fmla="*/ 0 w 48"/>
                <a:gd name="T9" fmla="*/ 1 h 87"/>
                <a:gd name="T10" fmla="*/ 0 60000 65536"/>
                <a:gd name="T11" fmla="*/ 0 60000 65536"/>
                <a:gd name="T12" fmla="*/ 0 60000 65536"/>
                <a:gd name="T13" fmla="*/ 0 60000 65536"/>
                <a:gd name="T14" fmla="*/ 0 60000 65536"/>
                <a:gd name="T15" fmla="*/ 0 w 48"/>
                <a:gd name="T16" fmla="*/ 0 h 87"/>
                <a:gd name="T17" fmla="*/ 48 w 48"/>
                <a:gd name="T18" fmla="*/ 87 h 87"/>
              </a:gdLst>
              <a:ahLst/>
              <a:cxnLst>
                <a:cxn ang="T10">
                  <a:pos x="T0" y="T1"/>
                </a:cxn>
                <a:cxn ang="T11">
                  <a:pos x="T2" y="T3"/>
                </a:cxn>
                <a:cxn ang="T12">
                  <a:pos x="T4" y="T5"/>
                </a:cxn>
                <a:cxn ang="T13">
                  <a:pos x="T6" y="T7"/>
                </a:cxn>
                <a:cxn ang="T14">
                  <a:pos x="T8" y="T9"/>
                </a:cxn>
              </a:cxnLst>
              <a:rect l="T15" t="T16" r="T17" b="T18"/>
              <a:pathLst>
                <a:path w="48" h="87">
                  <a:moveTo>
                    <a:pt x="0" y="54"/>
                  </a:moveTo>
                  <a:lnTo>
                    <a:pt x="18" y="87"/>
                  </a:lnTo>
                  <a:lnTo>
                    <a:pt x="48" y="33"/>
                  </a:lnTo>
                  <a:lnTo>
                    <a:pt x="31" y="0"/>
                  </a:lnTo>
                  <a:lnTo>
                    <a:pt x="0" y="54"/>
                  </a:lnTo>
                  <a:close/>
                </a:path>
              </a:pathLst>
            </a:custGeom>
            <a:solidFill>
              <a:srgbClr val="000000"/>
            </a:solidFill>
            <a:ln w="9525">
              <a:noFill/>
              <a:round/>
              <a:headEnd/>
              <a:tailEnd/>
            </a:ln>
          </p:spPr>
          <p:txBody>
            <a:bodyPr/>
            <a:lstStyle/>
            <a:p>
              <a:endParaRPr lang="en-US"/>
            </a:p>
          </p:txBody>
        </p:sp>
        <p:sp>
          <p:nvSpPr>
            <p:cNvPr id="29225" name="Freeform 542"/>
            <p:cNvSpPr>
              <a:spLocks/>
            </p:cNvSpPr>
            <p:nvPr/>
          </p:nvSpPr>
          <p:spPr bwMode="auto">
            <a:xfrm>
              <a:off x="3817" y="2280"/>
              <a:ext cx="26" cy="28"/>
            </a:xfrm>
            <a:custGeom>
              <a:avLst/>
              <a:gdLst>
                <a:gd name="T0" fmla="*/ 0 w 26"/>
                <a:gd name="T1" fmla="*/ 0 h 57"/>
                <a:gd name="T2" fmla="*/ 25 w 26"/>
                <a:gd name="T3" fmla="*/ 0 h 57"/>
                <a:gd name="T4" fmla="*/ 26 w 26"/>
                <a:gd name="T5" fmla="*/ 0 h 57"/>
                <a:gd name="T6" fmla="*/ 1 w 26"/>
                <a:gd name="T7" fmla="*/ 0 h 57"/>
                <a:gd name="T8" fmla="*/ 0 w 26"/>
                <a:gd name="T9" fmla="*/ 0 h 57"/>
                <a:gd name="T10" fmla="*/ 0 60000 65536"/>
                <a:gd name="T11" fmla="*/ 0 60000 65536"/>
                <a:gd name="T12" fmla="*/ 0 60000 65536"/>
                <a:gd name="T13" fmla="*/ 0 60000 65536"/>
                <a:gd name="T14" fmla="*/ 0 60000 65536"/>
                <a:gd name="T15" fmla="*/ 0 w 26"/>
                <a:gd name="T16" fmla="*/ 0 h 57"/>
                <a:gd name="T17" fmla="*/ 26 w 26"/>
                <a:gd name="T18" fmla="*/ 57 h 57"/>
              </a:gdLst>
              <a:ahLst/>
              <a:cxnLst>
                <a:cxn ang="T10">
                  <a:pos x="T0" y="T1"/>
                </a:cxn>
                <a:cxn ang="T11">
                  <a:pos x="T2" y="T3"/>
                </a:cxn>
                <a:cxn ang="T12">
                  <a:pos x="T4" y="T5"/>
                </a:cxn>
                <a:cxn ang="T13">
                  <a:pos x="T6" y="T7"/>
                </a:cxn>
                <a:cxn ang="T14">
                  <a:pos x="T8" y="T9"/>
                </a:cxn>
              </a:cxnLst>
              <a:rect l="T15" t="T16" r="T17" b="T18"/>
              <a:pathLst>
                <a:path w="26" h="57">
                  <a:moveTo>
                    <a:pt x="0" y="55"/>
                  </a:moveTo>
                  <a:lnTo>
                    <a:pt x="25" y="57"/>
                  </a:lnTo>
                  <a:lnTo>
                    <a:pt x="26" y="2"/>
                  </a:lnTo>
                  <a:lnTo>
                    <a:pt x="1" y="0"/>
                  </a:lnTo>
                  <a:lnTo>
                    <a:pt x="0" y="55"/>
                  </a:lnTo>
                  <a:close/>
                </a:path>
              </a:pathLst>
            </a:custGeom>
            <a:solidFill>
              <a:srgbClr val="000000"/>
            </a:solidFill>
            <a:ln w="9525">
              <a:noFill/>
              <a:round/>
              <a:headEnd/>
              <a:tailEnd/>
            </a:ln>
          </p:spPr>
          <p:txBody>
            <a:bodyPr/>
            <a:lstStyle/>
            <a:p>
              <a:endParaRPr lang="en-US"/>
            </a:p>
          </p:txBody>
        </p:sp>
        <p:sp>
          <p:nvSpPr>
            <p:cNvPr id="29226" name="Freeform 543"/>
            <p:cNvSpPr>
              <a:spLocks/>
            </p:cNvSpPr>
            <p:nvPr/>
          </p:nvSpPr>
          <p:spPr bwMode="auto">
            <a:xfrm>
              <a:off x="3817" y="2307"/>
              <a:ext cx="26" cy="29"/>
            </a:xfrm>
            <a:custGeom>
              <a:avLst/>
              <a:gdLst>
                <a:gd name="T0" fmla="*/ 25 w 26"/>
                <a:gd name="T1" fmla="*/ 0 h 58"/>
                <a:gd name="T2" fmla="*/ 0 w 26"/>
                <a:gd name="T3" fmla="*/ 1 h 58"/>
                <a:gd name="T4" fmla="*/ 1 w 26"/>
                <a:gd name="T5" fmla="*/ 1 h 58"/>
                <a:gd name="T6" fmla="*/ 26 w 26"/>
                <a:gd name="T7" fmla="*/ 1 h 58"/>
                <a:gd name="T8" fmla="*/ 25 w 26"/>
                <a:gd name="T9" fmla="*/ 0 h 58"/>
                <a:gd name="T10" fmla="*/ 0 60000 65536"/>
                <a:gd name="T11" fmla="*/ 0 60000 65536"/>
                <a:gd name="T12" fmla="*/ 0 60000 65536"/>
                <a:gd name="T13" fmla="*/ 0 60000 65536"/>
                <a:gd name="T14" fmla="*/ 0 60000 65536"/>
                <a:gd name="T15" fmla="*/ 0 w 26"/>
                <a:gd name="T16" fmla="*/ 0 h 58"/>
                <a:gd name="T17" fmla="*/ 26 w 26"/>
                <a:gd name="T18" fmla="*/ 58 h 58"/>
              </a:gdLst>
              <a:ahLst/>
              <a:cxnLst>
                <a:cxn ang="T10">
                  <a:pos x="T0" y="T1"/>
                </a:cxn>
                <a:cxn ang="T11">
                  <a:pos x="T2" y="T3"/>
                </a:cxn>
                <a:cxn ang="T12">
                  <a:pos x="T4" y="T5"/>
                </a:cxn>
                <a:cxn ang="T13">
                  <a:pos x="T6" y="T7"/>
                </a:cxn>
                <a:cxn ang="T14">
                  <a:pos x="T8" y="T9"/>
                </a:cxn>
              </a:cxnLst>
              <a:rect l="T15" t="T16" r="T17" b="T18"/>
              <a:pathLst>
                <a:path w="26" h="58">
                  <a:moveTo>
                    <a:pt x="25" y="0"/>
                  </a:moveTo>
                  <a:lnTo>
                    <a:pt x="0" y="2"/>
                  </a:lnTo>
                  <a:lnTo>
                    <a:pt x="1" y="58"/>
                  </a:lnTo>
                  <a:lnTo>
                    <a:pt x="26" y="56"/>
                  </a:lnTo>
                  <a:lnTo>
                    <a:pt x="25" y="0"/>
                  </a:lnTo>
                  <a:close/>
                </a:path>
              </a:pathLst>
            </a:custGeom>
            <a:solidFill>
              <a:srgbClr val="000000"/>
            </a:solidFill>
            <a:ln w="9525">
              <a:noFill/>
              <a:round/>
              <a:headEnd/>
              <a:tailEnd/>
            </a:ln>
          </p:spPr>
          <p:txBody>
            <a:bodyPr/>
            <a:lstStyle/>
            <a:p>
              <a:endParaRPr lang="en-US"/>
            </a:p>
          </p:txBody>
        </p:sp>
        <p:sp>
          <p:nvSpPr>
            <p:cNvPr id="29227" name="Freeform 544"/>
            <p:cNvSpPr>
              <a:spLocks/>
            </p:cNvSpPr>
            <p:nvPr/>
          </p:nvSpPr>
          <p:spPr bwMode="auto">
            <a:xfrm>
              <a:off x="3701" y="2180"/>
              <a:ext cx="49" cy="44"/>
            </a:xfrm>
            <a:custGeom>
              <a:avLst/>
              <a:gdLst>
                <a:gd name="T0" fmla="*/ 31 w 49"/>
                <a:gd name="T1" fmla="*/ 1 h 88"/>
                <a:gd name="T2" fmla="*/ 49 w 49"/>
                <a:gd name="T3" fmla="*/ 1 h 88"/>
                <a:gd name="T4" fmla="*/ 18 w 49"/>
                <a:gd name="T5" fmla="*/ 0 h 88"/>
                <a:gd name="T6" fmla="*/ 0 w 49"/>
                <a:gd name="T7" fmla="*/ 1 h 88"/>
                <a:gd name="T8" fmla="*/ 31 w 49"/>
                <a:gd name="T9" fmla="*/ 1 h 88"/>
                <a:gd name="T10" fmla="*/ 0 60000 65536"/>
                <a:gd name="T11" fmla="*/ 0 60000 65536"/>
                <a:gd name="T12" fmla="*/ 0 60000 65536"/>
                <a:gd name="T13" fmla="*/ 0 60000 65536"/>
                <a:gd name="T14" fmla="*/ 0 60000 65536"/>
                <a:gd name="T15" fmla="*/ 0 w 49"/>
                <a:gd name="T16" fmla="*/ 0 h 88"/>
                <a:gd name="T17" fmla="*/ 49 w 49"/>
                <a:gd name="T18" fmla="*/ 88 h 88"/>
              </a:gdLst>
              <a:ahLst/>
              <a:cxnLst>
                <a:cxn ang="T10">
                  <a:pos x="T0" y="T1"/>
                </a:cxn>
                <a:cxn ang="T11">
                  <a:pos x="T2" y="T3"/>
                </a:cxn>
                <a:cxn ang="T12">
                  <a:pos x="T4" y="T5"/>
                </a:cxn>
                <a:cxn ang="T13">
                  <a:pos x="T6" y="T7"/>
                </a:cxn>
                <a:cxn ang="T14">
                  <a:pos x="T8" y="T9"/>
                </a:cxn>
              </a:cxnLst>
              <a:rect l="T15" t="T16" r="T17" b="T18"/>
              <a:pathLst>
                <a:path w="49" h="88">
                  <a:moveTo>
                    <a:pt x="31" y="88"/>
                  </a:moveTo>
                  <a:lnTo>
                    <a:pt x="49" y="55"/>
                  </a:lnTo>
                  <a:lnTo>
                    <a:pt x="18" y="0"/>
                  </a:lnTo>
                  <a:lnTo>
                    <a:pt x="0" y="33"/>
                  </a:lnTo>
                  <a:lnTo>
                    <a:pt x="31" y="88"/>
                  </a:lnTo>
                  <a:close/>
                </a:path>
              </a:pathLst>
            </a:custGeom>
            <a:solidFill>
              <a:srgbClr val="000000"/>
            </a:solidFill>
            <a:ln w="9525">
              <a:noFill/>
              <a:round/>
              <a:headEnd/>
              <a:tailEnd/>
            </a:ln>
          </p:spPr>
          <p:txBody>
            <a:bodyPr/>
            <a:lstStyle/>
            <a:p>
              <a:endParaRPr lang="en-US"/>
            </a:p>
          </p:txBody>
        </p:sp>
        <p:sp>
          <p:nvSpPr>
            <p:cNvPr id="29228" name="Freeform 545"/>
            <p:cNvSpPr>
              <a:spLocks/>
            </p:cNvSpPr>
            <p:nvPr/>
          </p:nvSpPr>
          <p:spPr bwMode="auto">
            <a:xfrm>
              <a:off x="3732" y="2207"/>
              <a:ext cx="47" cy="45"/>
            </a:xfrm>
            <a:custGeom>
              <a:avLst/>
              <a:gdLst>
                <a:gd name="T0" fmla="*/ 18 w 47"/>
                <a:gd name="T1" fmla="*/ 0 h 89"/>
                <a:gd name="T2" fmla="*/ 0 w 47"/>
                <a:gd name="T3" fmla="*/ 1 h 89"/>
                <a:gd name="T4" fmla="*/ 29 w 47"/>
                <a:gd name="T5" fmla="*/ 1 h 89"/>
                <a:gd name="T6" fmla="*/ 47 w 47"/>
                <a:gd name="T7" fmla="*/ 1 h 89"/>
                <a:gd name="T8" fmla="*/ 18 w 47"/>
                <a:gd name="T9" fmla="*/ 0 h 89"/>
                <a:gd name="T10" fmla="*/ 0 60000 65536"/>
                <a:gd name="T11" fmla="*/ 0 60000 65536"/>
                <a:gd name="T12" fmla="*/ 0 60000 65536"/>
                <a:gd name="T13" fmla="*/ 0 60000 65536"/>
                <a:gd name="T14" fmla="*/ 0 60000 65536"/>
                <a:gd name="T15" fmla="*/ 0 w 47"/>
                <a:gd name="T16" fmla="*/ 0 h 89"/>
                <a:gd name="T17" fmla="*/ 47 w 47"/>
                <a:gd name="T18" fmla="*/ 89 h 89"/>
              </a:gdLst>
              <a:ahLst/>
              <a:cxnLst>
                <a:cxn ang="T10">
                  <a:pos x="T0" y="T1"/>
                </a:cxn>
                <a:cxn ang="T11">
                  <a:pos x="T2" y="T3"/>
                </a:cxn>
                <a:cxn ang="T12">
                  <a:pos x="T4" y="T5"/>
                </a:cxn>
                <a:cxn ang="T13">
                  <a:pos x="T6" y="T7"/>
                </a:cxn>
                <a:cxn ang="T14">
                  <a:pos x="T8" y="T9"/>
                </a:cxn>
              </a:cxnLst>
              <a:rect l="T15" t="T16" r="T17" b="T18"/>
              <a:pathLst>
                <a:path w="47" h="89">
                  <a:moveTo>
                    <a:pt x="18" y="0"/>
                  </a:moveTo>
                  <a:lnTo>
                    <a:pt x="0" y="33"/>
                  </a:lnTo>
                  <a:lnTo>
                    <a:pt x="29" y="89"/>
                  </a:lnTo>
                  <a:lnTo>
                    <a:pt x="47" y="56"/>
                  </a:lnTo>
                  <a:lnTo>
                    <a:pt x="18" y="0"/>
                  </a:lnTo>
                  <a:close/>
                </a:path>
              </a:pathLst>
            </a:custGeom>
            <a:solidFill>
              <a:srgbClr val="000000"/>
            </a:solidFill>
            <a:ln w="9525">
              <a:noFill/>
              <a:round/>
              <a:headEnd/>
              <a:tailEnd/>
            </a:ln>
          </p:spPr>
          <p:txBody>
            <a:bodyPr/>
            <a:lstStyle/>
            <a:p>
              <a:endParaRPr lang="en-US"/>
            </a:p>
          </p:txBody>
        </p:sp>
        <p:sp>
          <p:nvSpPr>
            <p:cNvPr id="29229" name="Freeform 546"/>
            <p:cNvSpPr>
              <a:spLocks/>
            </p:cNvSpPr>
            <p:nvPr/>
          </p:nvSpPr>
          <p:spPr bwMode="auto">
            <a:xfrm>
              <a:off x="3701" y="2207"/>
              <a:ext cx="49" cy="45"/>
            </a:xfrm>
            <a:custGeom>
              <a:avLst/>
              <a:gdLst>
                <a:gd name="T0" fmla="*/ 49 w 49"/>
                <a:gd name="T1" fmla="*/ 1 h 89"/>
                <a:gd name="T2" fmla="*/ 31 w 49"/>
                <a:gd name="T3" fmla="*/ 0 h 89"/>
                <a:gd name="T4" fmla="*/ 0 w 49"/>
                <a:gd name="T5" fmla="*/ 1 h 89"/>
                <a:gd name="T6" fmla="*/ 18 w 49"/>
                <a:gd name="T7" fmla="*/ 1 h 89"/>
                <a:gd name="T8" fmla="*/ 49 w 49"/>
                <a:gd name="T9" fmla="*/ 1 h 89"/>
                <a:gd name="T10" fmla="*/ 0 60000 65536"/>
                <a:gd name="T11" fmla="*/ 0 60000 65536"/>
                <a:gd name="T12" fmla="*/ 0 60000 65536"/>
                <a:gd name="T13" fmla="*/ 0 60000 65536"/>
                <a:gd name="T14" fmla="*/ 0 60000 65536"/>
                <a:gd name="T15" fmla="*/ 0 w 49"/>
                <a:gd name="T16" fmla="*/ 0 h 89"/>
                <a:gd name="T17" fmla="*/ 49 w 49"/>
                <a:gd name="T18" fmla="*/ 89 h 89"/>
              </a:gdLst>
              <a:ahLst/>
              <a:cxnLst>
                <a:cxn ang="T10">
                  <a:pos x="T0" y="T1"/>
                </a:cxn>
                <a:cxn ang="T11">
                  <a:pos x="T2" y="T3"/>
                </a:cxn>
                <a:cxn ang="T12">
                  <a:pos x="T4" y="T5"/>
                </a:cxn>
                <a:cxn ang="T13">
                  <a:pos x="T6" y="T7"/>
                </a:cxn>
                <a:cxn ang="T14">
                  <a:pos x="T8" y="T9"/>
                </a:cxn>
              </a:cxnLst>
              <a:rect l="T15" t="T16" r="T17" b="T18"/>
              <a:pathLst>
                <a:path w="49" h="89">
                  <a:moveTo>
                    <a:pt x="49" y="33"/>
                  </a:moveTo>
                  <a:lnTo>
                    <a:pt x="31" y="0"/>
                  </a:lnTo>
                  <a:lnTo>
                    <a:pt x="0" y="56"/>
                  </a:lnTo>
                  <a:lnTo>
                    <a:pt x="18" y="89"/>
                  </a:lnTo>
                  <a:lnTo>
                    <a:pt x="49" y="33"/>
                  </a:lnTo>
                  <a:close/>
                </a:path>
              </a:pathLst>
            </a:custGeom>
            <a:solidFill>
              <a:srgbClr val="000000"/>
            </a:solidFill>
            <a:ln w="9525">
              <a:noFill/>
              <a:round/>
              <a:headEnd/>
              <a:tailEnd/>
            </a:ln>
          </p:spPr>
          <p:txBody>
            <a:bodyPr/>
            <a:lstStyle/>
            <a:p>
              <a:endParaRPr lang="en-US"/>
            </a:p>
          </p:txBody>
        </p:sp>
        <p:sp>
          <p:nvSpPr>
            <p:cNvPr id="29230" name="Freeform 547"/>
            <p:cNvSpPr>
              <a:spLocks/>
            </p:cNvSpPr>
            <p:nvPr/>
          </p:nvSpPr>
          <p:spPr bwMode="auto">
            <a:xfrm>
              <a:off x="3732" y="2180"/>
              <a:ext cx="47" cy="44"/>
            </a:xfrm>
            <a:custGeom>
              <a:avLst/>
              <a:gdLst>
                <a:gd name="T0" fmla="*/ 0 w 47"/>
                <a:gd name="T1" fmla="*/ 1 h 88"/>
                <a:gd name="T2" fmla="*/ 18 w 47"/>
                <a:gd name="T3" fmla="*/ 1 h 88"/>
                <a:gd name="T4" fmla="*/ 47 w 47"/>
                <a:gd name="T5" fmla="*/ 1 h 88"/>
                <a:gd name="T6" fmla="*/ 29 w 47"/>
                <a:gd name="T7" fmla="*/ 0 h 88"/>
                <a:gd name="T8" fmla="*/ 0 w 47"/>
                <a:gd name="T9" fmla="*/ 1 h 88"/>
                <a:gd name="T10" fmla="*/ 0 60000 65536"/>
                <a:gd name="T11" fmla="*/ 0 60000 65536"/>
                <a:gd name="T12" fmla="*/ 0 60000 65536"/>
                <a:gd name="T13" fmla="*/ 0 60000 65536"/>
                <a:gd name="T14" fmla="*/ 0 60000 65536"/>
                <a:gd name="T15" fmla="*/ 0 w 47"/>
                <a:gd name="T16" fmla="*/ 0 h 88"/>
                <a:gd name="T17" fmla="*/ 47 w 47"/>
                <a:gd name="T18" fmla="*/ 88 h 88"/>
              </a:gdLst>
              <a:ahLst/>
              <a:cxnLst>
                <a:cxn ang="T10">
                  <a:pos x="T0" y="T1"/>
                </a:cxn>
                <a:cxn ang="T11">
                  <a:pos x="T2" y="T3"/>
                </a:cxn>
                <a:cxn ang="T12">
                  <a:pos x="T4" y="T5"/>
                </a:cxn>
                <a:cxn ang="T13">
                  <a:pos x="T6" y="T7"/>
                </a:cxn>
                <a:cxn ang="T14">
                  <a:pos x="T8" y="T9"/>
                </a:cxn>
              </a:cxnLst>
              <a:rect l="T15" t="T16" r="T17" b="T18"/>
              <a:pathLst>
                <a:path w="47" h="88">
                  <a:moveTo>
                    <a:pt x="0" y="55"/>
                  </a:moveTo>
                  <a:lnTo>
                    <a:pt x="18" y="88"/>
                  </a:lnTo>
                  <a:lnTo>
                    <a:pt x="47" y="33"/>
                  </a:lnTo>
                  <a:lnTo>
                    <a:pt x="29" y="0"/>
                  </a:lnTo>
                  <a:lnTo>
                    <a:pt x="0" y="55"/>
                  </a:lnTo>
                  <a:close/>
                </a:path>
              </a:pathLst>
            </a:custGeom>
            <a:solidFill>
              <a:srgbClr val="000000"/>
            </a:solidFill>
            <a:ln w="9525">
              <a:noFill/>
              <a:round/>
              <a:headEnd/>
              <a:tailEnd/>
            </a:ln>
          </p:spPr>
          <p:txBody>
            <a:bodyPr/>
            <a:lstStyle/>
            <a:p>
              <a:endParaRPr lang="en-US"/>
            </a:p>
          </p:txBody>
        </p:sp>
        <p:sp>
          <p:nvSpPr>
            <p:cNvPr id="29231" name="Freeform 548"/>
            <p:cNvSpPr>
              <a:spLocks/>
            </p:cNvSpPr>
            <p:nvPr/>
          </p:nvSpPr>
          <p:spPr bwMode="auto">
            <a:xfrm>
              <a:off x="3727" y="2188"/>
              <a:ext cx="27" cy="28"/>
            </a:xfrm>
            <a:custGeom>
              <a:avLst/>
              <a:gdLst>
                <a:gd name="T0" fmla="*/ 0 w 27"/>
                <a:gd name="T1" fmla="*/ 1 h 56"/>
                <a:gd name="T2" fmla="*/ 26 w 27"/>
                <a:gd name="T3" fmla="*/ 1 h 56"/>
                <a:gd name="T4" fmla="*/ 27 w 27"/>
                <a:gd name="T5" fmla="*/ 1 h 56"/>
                <a:gd name="T6" fmla="*/ 2 w 27"/>
                <a:gd name="T7" fmla="*/ 0 h 56"/>
                <a:gd name="T8" fmla="*/ 0 w 27"/>
                <a:gd name="T9" fmla="*/ 1 h 56"/>
                <a:gd name="T10" fmla="*/ 0 60000 65536"/>
                <a:gd name="T11" fmla="*/ 0 60000 65536"/>
                <a:gd name="T12" fmla="*/ 0 60000 65536"/>
                <a:gd name="T13" fmla="*/ 0 60000 65536"/>
                <a:gd name="T14" fmla="*/ 0 60000 65536"/>
                <a:gd name="T15" fmla="*/ 0 w 27"/>
                <a:gd name="T16" fmla="*/ 0 h 56"/>
                <a:gd name="T17" fmla="*/ 27 w 27"/>
                <a:gd name="T18" fmla="*/ 56 h 56"/>
              </a:gdLst>
              <a:ahLst/>
              <a:cxnLst>
                <a:cxn ang="T10">
                  <a:pos x="T0" y="T1"/>
                </a:cxn>
                <a:cxn ang="T11">
                  <a:pos x="T2" y="T3"/>
                </a:cxn>
                <a:cxn ang="T12">
                  <a:pos x="T4" y="T5"/>
                </a:cxn>
                <a:cxn ang="T13">
                  <a:pos x="T6" y="T7"/>
                </a:cxn>
                <a:cxn ang="T14">
                  <a:pos x="T8" y="T9"/>
                </a:cxn>
              </a:cxnLst>
              <a:rect l="T15" t="T16" r="T17" b="T18"/>
              <a:pathLst>
                <a:path w="27" h="56">
                  <a:moveTo>
                    <a:pt x="0" y="54"/>
                  </a:moveTo>
                  <a:lnTo>
                    <a:pt x="26" y="56"/>
                  </a:lnTo>
                  <a:lnTo>
                    <a:pt x="27" y="2"/>
                  </a:lnTo>
                  <a:lnTo>
                    <a:pt x="2" y="0"/>
                  </a:lnTo>
                  <a:lnTo>
                    <a:pt x="0" y="54"/>
                  </a:lnTo>
                  <a:close/>
                </a:path>
              </a:pathLst>
            </a:custGeom>
            <a:solidFill>
              <a:srgbClr val="000000"/>
            </a:solidFill>
            <a:ln w="9525">
              <a:noFill/>
              <a:round/>
              <a:headEnd/>
              <a:tailEnd/>
            </a:ln>
          </p:spPr>
          <p:txBody>
            <a:bodyPr/>
            <a:lstStyle/>
            <a:p>
              <a:endParaRPr lang="en-US"/>
            </a:p>
          </p:txBody>
        </p:sp>
        <p:sp>
          <p:nvSpPr>
            <p:cNvPr id="29232" name="Freeform 549"/>
            <p:cNvSpPr>
              <a:spLocks/>
            </p:cNvSpPr>
            <p:nvPr/>
          </p:nvSpPr>
          <p:spPr bwMode="auto">
            <a:xfrm>
              <a:off x="3727" y="2215"/>
              <a:ext cx="27" cy="29"/>
            </a:xfrm>
            <a:custGeom>
              <a:avLst/>
              <a:gdLst>
                <a:gd name="T0" fmla="*/ 26 w 27"/>
                <a:gd name="T1" fmla="*/ 0 h 58"/>
                <a:gd name="T2" fmla="*/ 0 w 27"/>
                <a:gd name="T3" fmla="*/ 1 h 58"/>
                <a:gd name="T4" fmla="*/ 2 w 27"/>
                <a:gd name="T5" fmla="*/ 1 h 58"/>
                <a:gd name="T6" fmla="*/ 27 w 27"/>
                <a:gd name="T7" fmla="*/ 1 h 58"/>
                <a:gd name="T8" fmla="*/ 26 w 27"/>
                <a:gd name="T9" fmla="*/ 0 h 58"/>
                <a:gd name="T10" fmla="*/ 0 60000 65536"/>
                <a:gd name="T11" fmla="*/ 0 60000 65536"/>
                <a:gd name="T12" fmla="*/ 0 60000 65536"/>
                <a:gd name="T13" fmla="*/ 0 60000 65536"/>
                <a:gd name="T14" fmla="*/ 0 60000 65536"/>
                <a:gd name="T15" fmla="*/ 0 w 27"/>
                <a:gd name="T16" fmla="*/ 0 h 58"/>
                <a:gd name="T17" fmla="*/ 27 w 27"/>
                <a:gd name="T18" fmla="*/ 58 h 58"/>
              </a:gdLst>
              <a:ahLst/>
              <a:cxnLst>
                <a:cxn ang="T10">
                  <a:pos x="T0" y="T1"/>
                </a:cxn>
                <a:cxn ang="T11">
                  <a:pos x="T2" y="T3"/>
                </a:cxn>
                <a:cxn ang="T12">
                  <a:pos x="T4" y="T5"/>
                </a:cxn>
                <a:cxn ang="T13">
                  <a:pos x="T6" y="T7"/>
                </a:cxn>
                <a:cxn ang="T14">
                  <a:pos x="T8" y="T9"/>
                </a:cxn>
              </a:cxnLst>
              <a:rect l="T15" t="T16" r="T17" b="T18"/>
              <a:pathLst>
                <a:path w="27" h="58">
                  <a:moveTo>
                    <a:pt x="26" y="0"/>
                  </a:moveTo>
                  <a:lnTo>
                    <a:pt x="0" y="2"/>
                  </a:lnTo>
                  <a:lnTo>
                    <a:pt x="2" y="58"/>
                  </a:lnTo>
                  <a:lnTo>
                    <a:pt x="27" y="57"/>
                  </a:lnTo>
                  <a:lnTo>
                    <a:pt x="26" y="0"/>
                  </a:lnTo>
                  <a:close/>
                </a:path>
              </a:pathLst>
            </a:custGeom>
            <a:solidFill>
              <a:srgbClr val="000000"/>
            </a:solidFill>
            <a:ln w="9525">
              <a:noFill/>
              <a:round/>
              <a:headEnd/>
              <a:tailEnd/>
            </a:ln>
          </p:spPr>
          <p:txBody>
            <a:bodyPr/>
            <a:lstStyle/>
            <a:p>
              <a:endParaRPr lang="en-US"/>
            </a:p>
          </p:txBody>
        </p:sp>
        <p:sp>
          <p:nvSpPr>
            <p:cNvPr id="29233" name="Oval 550"/>
            <p:cNvSpPr>
              <a:spLocks noChangeArrowheads="1"/>
            </p:cNvSpPr>
            <p:nvPr/>
          </p:nvSpPr>
          <p:spPr bwMode="auto">
            <a:xfrm>
              <a:off x="5601" y="2723"/>
              <a:ext cx="61" cy="56"/>
            </a:xfrm>
            <a:prstGeom prst="ellipse">
              <a:avLst/>
            </a:prstGeom>
            <a:noFill/>
            <a:ln w="39688">
              <a:solidFill>
                <a:srgbClr val="000000"/>
              </a:solidFill>
              <a:round/>
              <a:headEnd/>
              <a:tailEnd/>
            </a:ln>
          </p:spPr>
          <p:txBody>
            <a:bodyPr/>
            <a:lstStyle/>
            <a:p>
              <a:endParaRPr lang="en-US"/>
            </a:p>
          </p:txBody>
        </p:sp>
        <p:sp>
          <p:nvSpPr>
            <p:cNvPr id="29234" name="Oval 551"/>
            <p:cNvSpPr>
              <a:spLocks noChangeArrowheads="1"/>
            </p:cNvSpPr>
            <p:nvPr/>
          </p:nvSpPr>
          <p:spPr bwMode="auto">
            <a:xfrm>
              <a:off x="4821" y="2622"/>
              <a:ext cx="61" cy="56"/>
            </a:xfrm>
            <a:prstGeom prst="ellipse">
              <a:avLst/>
            </a:prstGeom>
            <a:noFill/>
            <a:ln w="39688">
              <a:solidFill>
                <a:srgbClr val="000000"/>
              </a:solidFill>
              <a:round/>
              <a:headEnd/>
              <a:tailEnd/>
            </a:ln>
          </p:spPr>
          <p:txBody>
            <a:bodyPr/>
            <a:lstStyle/>
            <a:p>
              <a:endParaRPr lang="en-US"/>
            </a:p>
          </p:txBody>
        </p:sp>
        <p:sp>
          <p:nvSpPr>
            <p:cNvPr id="29235" name="Oval 552"/>
            <p:cNvSpPr>
              <a:spLocks noChangeArrowheads="1"/>
            </p:cNvSpPr>
            <p:nvPr/>
          </p:nvSpPr>
          <p:spPr bwMode="auto">
            <a:xfrm>
              <a:off x="4400" y="2520"/>
              <a:ext cx="61" cy="56"/>
            </a:xfrm>
            <a:prstGeom prst="ellipse">
              <a:avLst/>
            </a:prstGeom>
            <a:noFill/>
            <a:ln w="39688">
              <a:solidFill>
                <a:srgbClr val="000000"/>
              </a:solidFill>
              <a:round/>
              <a:headEnd/>
              <a:tailEnd/>
            </a:ln>
          </p:spPr>
          <p:txBody>
            <a:bodyPr/>
            <a:lstStyle/>
            <a:p>
              <a:endParaRPr lang="en-US"/>
            </a:p>
          </p:txBody>
        </p:sp>
        <p:sp>
          <p:nvSpPr>
            <p:cNvPr id="29236" name="Oval 553"/>
            <p:cNvSpPr>
              <a:spLocks noChangeArrowheads="1"/>
            </p:cNvSpPr>
            <p:nvPr/>
          </p:nvSpPr>
          <p:spPr bwMode="auto">
            <a:xfrm>
              <a:off x="4100" y="2372"/>
              <a:ext cx="61" cy="57"/>
            </a:xfrm>
            <a:prstGeom prst="ellipse">
              <a:avLst/>
            </a:prstGeom>
            <a:noFill/>
            <a:ln w="39688">
              <a:solidFill>
                <a:srgbClr val="000000"/>
              </a:solidFill>
              <a:round/>
              <a:headEnd/>
              <a:tailEnd/>
            </a:ln>
          </p:spPr>
          <p:txBody>
            <a:bodyPr/>
            <a:lstStyle/>
            <a:p>
              <a:endParaRPr lang="en-US"/>
            </a:p>
          </p:txBody>
        </p:sp>
        <p:sp>
          <p:nvSpPr>
            <p:cNvPr id="29237" name="Oval 554"/>
            <p:cNvSpPr>
              <a:spLocks noChangeArrowheads="1"/>
            </p:cNvSpPr>
            <p:nvPr/>
          </p:nvSpPr>
          <p:spPr bwMode="auto">
            <a:xfrm>
              <a:off x="3920" y="2243"/>
              <a:ext cx="61" cy="57"/>
            </a:xfrm>
            <a:prstGeom prst="ellipse">
              <a:avLst/>
            </a:prstGeom>
            <a:noFill/>
            <a:ln w="39688">
              <a:solidFill>
                <a:srgbClr val="000000"/>
              </a:solidFill>
              <a:round/>
              <a:headEnd/>
              <a:tailEnd/>
            </a:ln>
          </p:spPr>
          <p:txBody>
            <a:bodyPr/>
            <a:lstStyle/>
            <a:p>
              <a:endParaRPr lang="en-US"/>
            </a:p>
          </p:txBody>
        </p:sp>
        <p:sp>
          <p:nvSpPr>
            <p:cNvPr id="29238" name="Oval 555"/>
            <p:cNvSpPr>
              <a:spLocks noChangeArrowheads="1"/>
            </p:cNvSpPr>
            <p:nvPr/>
          </p:nvSpPr>
          <p:spPr bwMode="auto">
            <a:xfrm>
              <a:off x="3800" y="2133"/>
              <a:ext cx="61" cy="56"/>
            </a:xfrm>
            <a:prstGeom prst="ellipse">
              <a:avLst/>
            </a:prstGeom>
            <a:noFill/>
            <a:ln w="39688">
              <a:solidFill>
                <a:srgbClr val="000000"/>
              </a:solidFill>
              <a:round/>
              <a:headEnd/>
              <a:tailEnd/>
            </a:ln>
          </p:spPr>
          <p:txBody>
            <a:bodyPr/>
            <a:lstStyle/>
            <a:p>
              <a:endParaRPr lang="en-US"/>
            </a:p>
          </p:txBody>
        </p:sp>
        <p:sp>
          <p:nvSpPr>
            <p:cNvPr id="29239" name="Oval 556"/>
            <p:cNvSpPr>
              <a:spLocks noChangeArrowheads="1"/>
            </p:cNvSpPr>
            <p:nvPr/>
          </p:nvSpPr>
          <p:spPr bwMode="auto">
            <a:xfrm>
              <a:off x="3710" y="2022"/>
              <a:ext cx="61" cy="56"/>
            </a:xfrm>
            <a:prstGeom prst="ellipse">
              <a:avLst/>
            </a:prstGeom>
            <a:noFill/>
            <a:ln w="39688">
              <a:solidFill>
                <a:srgbClr val="000000"/>
              </a:solidFill>
              <a:round/>
              <a:headEnd/>
              <a:tailEnd/>
            </a:ln>
          </p:spPr>
          <p:txBody>
            <a:bodyPr/>
            <a:lstStyle/>
            <a:p>
              <a:endParaRPr lang="en-US"/>
            </a:p>
          </p:txBody>
        </p:sp>
        <p:sp>
          <p:nvSpPr>
            <p:cNvPr id="29240" name="Freeform 557"/>
            <p:cNvSpPr>
              <a:spLocks/>
            </p:cNvSpPr>
            <p:nvPr/>
          </p:nvSpPr>
          <p:spPr bwMode="auto">
            <a:xfrm>
              <a:off x="5618" y="2659"/>
              <a:ext cx="26" cy="28"/>
            </a:xfrm>
            <a:custGeom>
              <a:avLst/>
              <a:gdLst>
                <a:gd name="T0" fmla="*/ 0 w 26"/>
                <a:gd name="T1" fmla="*/ 0 h 57"/>
                <a:gd name="T2" fmla="*/ 25 w 26"/>
                <a:gd name="T3" fmla="*/ 0 h 57"/>
                <a:gd name="T4" fmla="*/ 26 w 26"/>
                <a:gd name="T5" fmla="*/ 0 h 57"/>
                <a:gd name="T6" fmla="*/ 1 w 26"/>
                <a:gd name="T7" fmla="*/ 0 h 57"/>
                <a:gd name="T8" fmla="*/ 0 w 26"/>
                <a:gd name="T9" fmla="*/ 0 h 57"/>
                <a:gd name="T10" fmla="*/ 0 60000 65536"/>
                <a:gd name="T11" fmla="*/ 0 60000 65536"/>
                <a:gd name="T12" fmla="*/ 0 60000 65536"/>
                <a:gd name="T13" fmla="*/ 0 60000 65536"/>
                <a:gd name="T14" fmla="*/ 0 60000 65536"/>
                <a:gd name="T15" fmla="*/ 0 w 26"/>
                <a:gd name="T16" fmla="*/ 0 h 57"/>
                <a:gd name="T17" fmla="*/ 26 w 26"/>
                <a:gd name="T18" fmla="*/ 57 h 57"/>
              </a:gdLst>
              <a:ahLst/>
              <a:cxnLst>
                <a:cxn ang="T10">
                  <a:pos x="T0" y="T1"/>
                </a:cxn>
                <a:cxn ang="T11">
                  <a:pos x="T2" y="T3"/>
                </a:cxn>
                <a:cxn ang="T12">
                  <a:pos x="T4" y="T5"/>
                </a:cxn>
                <a:cxn ang="T13">
                  <a:pos x="T6" y="T7"/>
                </a:cxn>
                <a:cxn ang="T14">
                  <a:pos x="T8" y="T9"/>
                </a:cxn>
              </a:cxnLst>
              <a:rect l="T15" t="T16" r="T17" b="T18"/>
              <a:pathLst>
                <a:path w="26" h="57">
                  <a:moveTo>
                    <a:pt x="0" y="55"/>
                  </a:moveTo>
                  <a:lnTo>
                    <a:pt x="25" y="57"/>
                  </a:lnTo>
                  <a:lnTo>
                    <a:pt x="26" y="2"/>
                  </a:lnTo>
                  <a:lnTo>
                    <a:pt x="1" y="0"/>
                  </a:lnTo>
                  <a:lnTo>
                    <a:pt x="0" y="55"/>
                  </a:lnTo>
                  <a:close/>
                </a:path>
              </a:pathLst>
            </a:custGeom>
            <a:solidFill>
              <a:srgbClr val="000000"/>
            </a:solidFill>
            <a:ln w="9525">
              <a:noFill/>
              <a:round/>
              <a:headEnd/>
              <a:tailEnd/>
            </a:ln>
          </p:spPr>
          <p:txBody>
            <a:bodyPr/>
            <a:lstStyle/>
            <a:p>
              <a:endParaRPr lang="en-US"/>
            </a:p>
          </p:txBody>
        </p:sp>
        <p:sp>
          <p:nvSpPr>
            <p:cNvPr id="29241" name="Freeform 558"/>
            <p:cNvSpPr>
              <a:spLocks/>
            </p:cNvSpPr>
            <p:nvPr/>
          </p:nvSpPr>
          <p:spPr bwMode="auto">
            <a:xfrm>
              <a:off x="5618" y="2686"/>
              <a:ext cx="26" cy="29"/>
            </a:xfrm>
            <a:custGeom>
              <a:avLst/>
              <a:gdLst>
                <a:gd name="T0" fmla="*/ 25 w 26"/>
                <a:gd name="T1" fmla="*/ 0 h 58"/>
                <a:gd name="T2" fmla="*/ 0 w 26"/>
                <a:gd name="T3" fmla="*/ 1 h 58"/>
                <a:gd name="T4" fmla="*/ 1 w 26"/>
                <a:gd name="T5" fmla="*/ 1 h 58"/>
                <a:gd name="T6" fmla="*/ 26 w 26"/>
                <a:gd name="T7" fmla="*/ 1 h 58"/>
                <a:gd name="T8" fmla="*/ 25 w 26"/>
                <a:gd name="T9" fmla="*/ 0 h 58"/>
                <a:gd name="T10" fmla="*/ 0 60000 65536"/>
                <a:gd name="T11" fmla="*/ 0 60000 65536"/>
                <a:gd name="T12" fmla="*/ 0 60000 65536"/>
                <a:gd name="T13" fmla="*/ 0 60000 65536"/>
                <a:gd name="T14" fmla="*/ 0 60000 65536"/>
                <a:gd name="T15" fmla="*/ 0 w 26"/>
                <a:gd name="T16" fmla="*/ 0 h 58"/>
                <a:gd name="T17" fmla="*/ 26 w 26"/>
                <a:gd name="T18" fmla="*/ 58 h 58"/>
              </a:gdLst>
              <a:ahLst/>
              <a:cxnLst>
                <a:cxn ang="T10">
                  <a:pos x="T0" y="T1"/>
                </a:cxn>
                <a:cxn ang="T11">
                  <a:pos x="T2" y="T3"/>
                </a:cxn>
                <a:cxn ang="T12">
                  <a:pos x="T4" y="T5"/>
                </a:cxn>
                <a:cxn ang="T13">
                  <a:pos x="T6" y="T7"/>
                </a:cxn>
                <a:cxn ang="T14">
                  <a:pos x="T8" y="T9"/>
                </a:cxn>
              </a:cxnLst>
              <a:rect l="T15" t="T16" r="T17" b="T18"/>
              <a:pathLst>
                <a:path w="26" h="58">
                  <a:moveTo>
                    <a:pt x="25" y="0"/>
                  </a:moveTo>
                  <a:lnTo>
                    <a:pt x="0" y="2"/>
                  </a:lnTo>
                  <a:lnTo>
                    <a:pt x="1" y="58"/>
                  </a:lnTo>
                  <a:lnTo>
                    <a:pt x="26" y="56"/>
                  </a:lnTo>
                  <a:lnTo>
                    <a:pt x="25" y="0"/>
                  </a:lnTo>
                  <a:close/>
                </a:path>
              </a:pathLst>
            </a:custGeom>
            <a:solidFill>
              <a:srgbClr val="000000"/>
            </a:solidFill>
            <a:ln w="9525">
              <a:noFill/>
              <a:round/>
              <a:headEnd/>
              <a:tailEnd/>
            </a:ln>
          </p:spPr>
          <p:txBody>
            <a:bodyPr/>
            <a:lstStyle/>
            <a:p>
              <a:endParaRPr lang="en-US"/>
            </a:p>
          </p:txBody>
        </p:sp>
        <p:sp>
          <p:nvSpPr>
            <p:cNvPr id="29242" name="Freeform 559"/>
            <p:cNvSpPr>
              <a:spLocks/>
            </p:cNvSpPr>
            <p:nvPr/>
          </p:nvSpPr>
          <p:spPr bwMode="auto">
            <a:xfrm>
              <a:off x="5601" y="2674"/>
              <a:ext cx="31" cy="24"/>
            </a:xfrm>
            <a:custGeom>
              <a:avLst/>
              <a:gdLst>
                <a:gd name="T0" fmla="*/ 31 w 31"/>
                <a:gd name="T1" fmla="*/ 0 h 49"/>
                <a:gd name="T2" fmla="*/ 30 w 31"/>
                <a:gd name="T3" fmla="*/ 0 h 49"/>
                <a:gd name="T4" fmla="*/ 0 w 31"/>
                <a:gd name="T5" fmla="*/ 0 h 49"/>
                <a:gd name="T6" fmla="*/ 1 w 31"/>
                <a:gd name="T7" fmla="*/ 0 h 49"/>
                <a:gd name="T8" fmla="*/ 31 w 31"/>
                <a:gd name="T9" fmla="*/ 0 h 49"/>
                <a:gd name="T10" fmla="*/ 0 60000 65536"/>
                <a:gd name="T11" fmla="*/ 0 60000 65536"/>
                <a:gd name="T12" fmla="*/ 0 60000 65536"/>
                <a:gd name="T13" fmla="*/ 0 60000 65536"/>
                <a:gd name="T14" fmla="*/ 0 60000 65536"/>
                <a:gd name="T15" fmla="*/ 0 w 31"/>
                <a:gd name="T16" fmla="*/ 0 h 49"/>
                <a:gd name="T17" fmla="*/ 31 w 31"/>
                <a:gd name="T18" fmla="*/ 49 h 49"/>
              </a:gdLst>
              <a:ahLst/>
              <a:cxnLst>
                <a:cxn ang="T10">
                  <a:pos x="T0" y="T1"/>
                </a:cxn>
                <a:cxn ang="T11">
                  <a:pos x="T2" y="T3"/>
                </a:cxn>
                <a:cxn ang="T12">
                  <a:pos x="T4" y="T5"/>
                </a:cxn>
                <a:cxn ang="T13">
                  <a:pos x="T6" y="T7"/>
                </a:cxn>
                <a:cxn ang="T14">
                  <a:pos x="T8" y="T9"/>
                </a:cxn>
              </a:cxnLst>
              <a:rect l="T15" t="T16" r="T17" b="T18"/>
              <a:pathLst>
                <a:path w="31" h="49">
                  <a:moveTo>
                    <a:pt x="31" y="47"/>
                  </a:moveTo>
                  <a:lnTo>
                    <a:pt x="30" y="0"/>
                  </a:lnTo>
                  <a:lnTo>
                    <a:pt x="0" y="2"/>
                  </a:lnTo>
                  <a:lnTo>
                    <a:pt x="1" y="49"/>
                  </a:lnTo>
                  <a:lnTo>
                    <a:pt x="31" y="47"/>
                  </a:lnTo>
                  <a:close/>
                </a:path>
              </a:pathLst>
            </a:custGeom>
            <a:solidFill>
              <a:srgbClr val="000000"/>
            </a:solidFill>
            <a:ln w="9525">
              <a:noFill/>
              <a:round/>
              <a:headEnd/>
              <a:tailEnd/>
            </a:ln>
          </p:spPr>
          <p:txBody>
            <a:bodyPr/>
            <a:lstStyle/>
            <a:p>
              <a:endParaRPr lang="en-US"/>
            </a:p>
          </p:txBody>
        </p:sp>
        <p:sp>
          <p:nvSpPr>
            <p:cNvPr id="29243" name="Freeform 560"/>
            <p:cNvSpPr>
              <a:spLocks/>
            </p:cNvSpPr>
            <p:nvPr/>
          </p:nvSpPr>
          <p:spPr bwMode="auto">
            <a:xfrm>
              <a:off x="5631" y="2674"/>
              <a:ext cx="31" cy="24"/>
            </a:xfrm>
            <a:custGeom>
              <a:avLst/>
              <a:gdLst>
                <a:gd name="T0" fmla="*/ 1 w 31"/>
                <a:gd name="T1" fmla="*/ 0 h 49"/>
                <a:gd name="T2" fmla="*/ 0 w 31"/>
                <a:gd name="T3" fmla="*/ 0 h 49"/>
                <a:gd name="T4" fmla="*/ 30 w 31"/>
                <a:gd name="T5" fmla="*/ 0 h 49"/>
                <a:gd name="T6" fmla="*/ 31 w 31"/>
                <a:gd name="T7" fmla="*/ 0 h 49"/>
                <a:gd name="T8" fmla="*/ 1 w 31"/>
                <a:gd name="T9" fmla="*/ 0 h 49"/>
                <a:gd name="T10" fmla="*/ 0 60000 65536"/>
                <a:gd name="T11" fmla="*/ 0 60000 65536"/>
                <a:gd name="T12" fmla="*/ 0 60000 65536"/>
                <a:gd name="T13" fmla="*/ 0 60000 65536"/>
                <a:gd name="T14" fmla="*/ 0 60000 65536"/>
                <a:gd name="T15" fmla="*/ 0 w 31"/>
                <a:gd name="T16" fmla="*/ 0 h 49"/>
                <a:gd name="T17" fmla="*/ 31 w 31"/>
                <a:gd name="T18" fmla="*/ 49 h 49"/>
              </a:gdLst>
              <a:ahLst/>
              <a:cxnLst>
                <a:cxn ang="T10">
                  <a:pos x="T0" y="T1"/>
                </a:cxn>
                <a:cxn ang="T11">
                  <a:pos x="T2" y="T3"/>
                </a:cxn>
                <a:cxn ang="T12">
                  <a:pos x="T4" y="T5"/>
                </a:cxn>
                <a:cxn ang="T13">
                  <a:pos x="T6" y="T7"/>
                </a:cxn>
                <a:cxn ang="T14">
                  <a:pos x="T8" y="T9"/>
                </a:cxn>
              </a:cxnLst>
              <a:rect l="T15" t="T16" r="T17" b="T18"/>
              <a:pathLst>
                <a:path w="31" h="49">
                  <a:moveTo>
                    <a:pt x="1" y="0"/>
                  </a:moveTo>
                  <a:lnTo>
                    <a:pt x="0" y="47"/>
                  </a:lnTo>
                  <a:lnTo>
                    <a:pt x="30" y="49"/>
                  </a:lnTo>
                  <a:lnTo>
                    <a:pt x="31" y="2"/>
                  </a:lnTo>
                  <a:lnTo>
                    <a:pt x="1" y="0"/>
                  </a:lnTo>
                  <a:close/>
                </a:path>
              </a:pathLst>
            </a:custGeom>
            <a:solidFill>
              <a:srgbClr val="000000"/>
            </a:solidFill>
            <a:ln w="9525">
              <a:noFill/>
              <a:round/>
              <a:headEnd/>
              <a:tailEnd/>
            </a:ln>
          </p:spPr>
          <p:txBody>
            <a:bodyPr/>
            <a:lstStyle/>
            <a:p>
              <a:endParaRPr lang="en-US"/>
            </a:p>
          </p:txBody>
        </p:sp>
        <p:sp>
          <p:nvSpPr>
            <p:cNvPr id="29244" name="Freeform 561"/>
            <p:cNvSpPr>
              <a:spLocks/>
            </p:cNvSpPr>
            <p:nvPr/>
          </p:nvSpPr>
          <p:spPr bwMode="auto">
            <a:xfrm>
              <a:off x="4837" y="2530"/>
              <a:ext cx="27" cy="28"/>
            </a:xfrm>
            <a:custGeom>
              <a:avLst/>
              <a:gdLst>
                <a:gd name="T0" fmla="*/ 0 w 27"/>
                <a:gd name="T1" fmla="*/ 1 h 56"/>
                <a:gd name="T2" fmla="*/ 26 w 27"/>
                <a:gd name="T3" fmla="*/ 1 h 56"/>
                <a:gd name="T4" fmla="*/ 27 w 27"/>
                <a:gd name="T5" fmla="*/ 1 h 56"/>
                <a:gd name="T6" fmla="*/ 1 w 27"/>
                <a:gd name="T7" fmla="*/ 0 h 56"/>
                <a:gd name="T8" fmla="*/ 0 w 27"/>
                <a:gd name="T9" fmla="*/ 1 h 56"/>
                <a:gd name="T10" fmla="*/ 0 60000 65536"/>
                <a:gd name="T11" fmla="*/ 0 60000 65536"/>
                <a:gd name="T12" fmla="*/ 0 60000 65536"/>
                <a:gd name="T13" fmla="*/ 0 60000 65536"/>
                <a:gd name="T14" fmla="*/ 0 60000 65536"/>
                <a:gd name="T15" fmla="*/ 0 w 27"/>
                <a:gd name="T16" fmla="*/ 0 h 56"/>
                <a:gd name="T17" fmla="*/ 27 w 27"/>
                <a:gd name="T18" fmla="*/ 56 h 56"/>
              </a:gdLst>
              <a:ahLst/>
              <a:cxnLst>
                <a:cxn ang="T10">
                  <a:pos x="T0" y="T1"/>
                </a:cxn>
                <a:cxn ang="T11">
                  <a:pos x="T2" y="T3"/>
                </a:cxn>
                <a:cxn ang="T12">
                  <a:pos x="T4" y="T5"/>
                </a:cxn>
                <a:cxn ang="T13">
                  <a:pos x="T6" y="T7"/>
                </a:cxn>
                <a:cxn ang="T14">
                  <a:pos x="T8" y="T9"/>
                </a:cxn>
              </a:cxnLst>
              <a:rect l="T15" t="T16" r="T17" b="T18"/>
              <a:pathLst>
                <a:path w="27" h="56">
                  <a:moveTo>
                    <a:pt x="0" y="55"/>
                  </a:moveTo>
                  <a:lnTo>
                    <a:pt x="26" y="56"/>
                  </a:lnTo>
                  <a:lnTo>
                    <a:pt x="27" y="2"/>
                  </a:lnTo>
                  <a:lnTo>
                    <a:pt x="1" y="0"/>
                  </a:lnTo>
                  <a:lnTo>
                    <a:pt x="0" y="55"/>
                  </a:lnTo>
                  <a:close/>
                </a:path>
              </a:pathLst>
            </a:custGeom>
            <a:solidFill>
              <a:srgbClr val="000000"/>
            </a:solidFill>
            <a:ln w="9525">
              <a:noFill/>
              <a:round/>
              <a:headEnd/>
              <a:tailEnd/>
            </a:ln>
          </p:spPr>
          <p:txBody>
            <a:bodyPr/>
            <a:lstStyle/>
            <a:p>
              <a:endParaRPr lang="en-US"/>
            </a:p>
          </p:txBody>
        </p:sp>
        <p:sp>
          <p:nvSpPr>
            <p:cNvPr id="29245" name="Freeform 562"/>
            <p:cNvSpPr>
              <a:spLocks/>
            </p:cNvSpPr>
            <p:nvPr/>
          </p:nvSpPr>
          <p:spPr bwMode="auto">
            <a:xfrm>
              <a:off x="4837" y="2557"/>
              <a:ext cx="27" cy="29"/>
            </a:xfrm>
            <a:custGeom>
              <a:avLst/>
              <a:gdLst>
                <a:gd name="T0" fmla="*/ 26 w 27"/>
                <a:gd name="T1" fmla="*/ 0 h 58"/>
                <a:gd name="T2" fmla="*/ 0 w 27"/>
                <a:gd name="T3" fmla="*/ 1 h 58"/>
                <a:gd name="T4" fmla="*/ 1 w 27"/>
                <a:gd name="T5" fmla="*/ 1 h 58"/>
                <a:gd name="T6" fmla="*/ 27 w 27"/>
                <a:gd name="T7" fmla="*/ 1 h 58"/>
                <a:gd name="T8" fmla="*/ 26 w 27"/>
                <a:gd name="T9" fmla="*/ 0 h 58"/>
                <a:gd name="T10" fmla="*/ 0 60000 65536"/>
                <a:gd name="T11" fmla="*/ 0 60000 65536"/>
                <a:gd name="T12" fmla="*/ 0 60000 65536"/>
                <a:gd name="T13" fmla="*/ 0 60000 65536"/>
                <a:gd name="T14" fmla="*/ 0 60000 65536"/>
                <a:gd name="T15" fmla="*/ 0 w 27"/>
                <a:gd name="T16" fmla="*/ 0 h 58"/>
                <a:gd name="T17" fmla="*/ 27 w 27"/>
                <a:gd name="T18" fmla="*/ 58 h 58"/>
              </a:gdLst>
              <a:ahLst/>
              <a:cxnLst>
                <a:cxn ang="T10">
                  <a:pos x="T0" y="T1"/>
                </a:cxn>
                <a:cxn ang="T11">
                  <a:pos x="T2" y="T3"/>
                </a:cxn>
                <a:cxn ang="T12">
                  <a:pos x="T4" y="T5"/>
                </a:cxn>
                <a:cxn ang="T13">
                  <a:pos x="T6" y="T7"/>
                </a:cxn>
                <a:cxn ang="T14">
                  <a:pos x="T8" y="T9"/>
                </a:cxn>
              </a:cxnLst>
              <a:rect l="T15" t="T16" r="T17" b="T18"/>
              <a:pathLst>
                <a:path w="27" h="58">
                  <a:moveTo>
                    <a:pt x="26" y="0"/>
                  </a:moveTo>
                  <a:lnTo>
                    <a:pt x="0" y="1"/>
                  </a:lnTo>
                  <a:lnTo>
                    <a:pt x="1" y="58"/>
                  </a:lnTo>
                  <a:lnTo>
                    <a:pt x="27" y="56"/>
                  </a:lnTo>
                  <a:lnTo>
                    <a:pt x="26" y="0"/>
                  </a:lnTo>
                  <a:close/>
                </a:path>
              </a:pathLst>
            </a:custGeom>
            <a:solidFill>
              <a:srgbClr val="000000"/>
            </a:solidFill>
            <a:ln w="9525">
              <a:noFill/>
              <a:round/>
              <a:headEnd/>
              <a:tailEnd/>
            </a:ln>
          </p:spPr>
          <p:txBody>
            <a:bodyPr/>
            <a:lstStyle/>
            <a:p>
              <a:endParaRPr lang="en-US"/>
            </a:p>
          </p:txBody>
        </p:sp>
        <p:sp>
          <p:nvSpPr>
            <p:cNvPr id="29246" name="Freeform 563"/>
            <p:cNvSpPr>
              <a:spLocks/>
            </p:cNvSpPr>
            <p:nvPr/>
          </p:nvSpPr>
          <p:spPr bwMode="auto">
            <a:xfrm>
              <a:off x="4821" y="2545"/>
              <a:ext cx="30" cy="24"/>
            </a:xfrm>
            <a:custGeom>
              <a:avLst/>
              <a:gdLst>
                <a:gd name="T0" fmla="*/ 30 w 30"/>
                <a:gd name="T1" fmla="*/ 0 h 49"/>
                <a:gd name="T2" fmla="*/ 29 w 30"/>
                <a:gd name="T3" fmla="*/ 0 h 49"/>
                <a:gd name="T4" fmla="*/ 0 w 30"/>
                <a:gd name="T5" fmla="*/ 0 h 49"/>
                <a:gd name="T6" fmla="*/ 1 w 30"/>
                <a:gd name="T7" fmla="*/ 0 h 49"/>
                <a:gd name="T8" fmla="*/ 30 w 30"/>
                <a:gd name="T9" fmla="*/ 0 h 49"/>
                <a:gd name="T10" fmla="*/ 0 60000 65536"/>
                <a:gd name="T11" fmla="*/ 0 60000 65536"/>
                <a:gd name="T12" fmla="*/ 0 60000 65536"/>
                <a:gd name="T13" fmla="*/ 0 60000 65536"/>
                <a:gd name="T14" fmla="*/ 0 60000 65536"/>
                <a:gd name="T15" fmla="*/ 0 w 30"/>
                <a:gd name="T16" fmla="*/ 0 h 49"/>
                <a:gd name="T17" fmla="*/ 30 w 30"/>
                <a:gd name="T18" fmla="*/ 49 h 49"/>
              </a:gdLst>
              <a:ahLst/>
              <a:cxnLst>
                <a:cxn ang="T10">
                  <a:pos x="T0" y="T1"/>
                </a:cxn>
                <a:cxn ang="T11">
                  <a:pos x="T2" y="T3"/>
                </a:cxn>
                <a:cxn ang="T12">
                  <a:pos x="T4" y="T5"/>
                </a:cxn>
                <a:cxn ang="T13">
                  <a:pos x="T6" y="T7"/>
                </a:cxn>
                <a:cxn ang="T14">
                  <a:pos x="T8" y="T9"/>
                </a:cxn>
              </a:cxnLst>
              <a:rect l="T15" t="T16" r="T17" b="T18"/>
              <a:pathLst>
                <a:path w="30" h="49">
                  <a:moveTo>
                    <a:pt x="30" y="47"/>
                  </a:moveTo>
                  <a:lnTo>
                    <a:pt x="29" y="0"/>
                  </a:lnTo>
                  <a:lnTo>
                    <a:pt x="0" y="2"/>
                  </a:lnTo>
                  <a:lnTo>
                    <a:pt x="1" y="49"/>
                  </a:lnTo>
                  <a:lnTo>
                    <a:pt x="30" y="47"/>
                  </a:lnTo>
                  <a:close/>
                </a:path>
              </a:pathLst>
            </a:custGeom>
            <a:solidFill>
              <a:srgbClr val="000000"/>
            </a:solidFill>
            <a:ln w="9525">
              <a:noFill/>
              <a:round/>
              <a:headEnd/>
              <a:tailEnd/>
            </a:ln>
          </p:spPr>
          <p:txBody>
            <a:bodyPr/>
            <a:lstStyle/>
            <a:p>
              <a:endParaRPr lang="en-US"/>
            </a:p>
          </p:txBody>
        </p:sp>
        <p:sp>
          <p:nvSpPr>
            <p:cNvPr id="29247" name="Freeform 564"/>
            <p:cNvSpPr>
              <a:spLocks/>
            </p:cNvSpPr>
            <p:nvPr/>
          </p:nvSpPr>
          <p:spPr bwMode="auto">
            <a:xfrm>
              <a:off x="4850" y="2545"/>
              <a:ext cx="32" cy="24"/>
            </a:xfrm>
            <a:custGeom>
              <a:avLst/>
              <a:gdLst>
                <a:gd name="T0" fmla="*/ 1 w 32"/>
                <a:gd name="T1" fmla="*/ 0 h 49"/>
                <a:gd name="T2" fmla="*/ 0 w 32"/>
                <a:gd name="T3" fmla="*/ 0 h 49"/>
                <a:gd name="T4" fmla="*/ 30 w 32"/>
                <a:gd name="T5" fmla="*/ 0 h 49"/>
                <a:gd name="T6" fmla="*/ 32 w 32"/>
                <a:gd name="T7" fmla="*/ 0 h 49"/>
                <a:gd name="T8" fmla="*/ 1 w 32"/>
                <a:gd name="T9" fmla="*/ 0 h 49"/>
                <a:gd name="T10" fmla="*/ 0 60000 65536"/>
                <a:gd name="T11" fmla="*/ 0 60000 65536"/>
                <a:gd name="T12" fmla="*/ 0 60000 65536"/>
                <a:gd name="T13" fmla="*/ 0 60000 65536"/>
                <a:gd name="T14" fmla="*/ 0 60000 65536"/>
                <a:gd name="T15" fmla="*/ 0 w 32"/>
                <a:gd name="T16" fmla="*/ 0 h 49"/>
                <a:gd name="T17" fmla="*/ 32 w 32"/>
                <a:gd name="T18" fmla="*/ 49 h 49"/>
              </a:gdLst>
              <a:ahLst/>
              <a:cxnLst>
                <a:cxn ang="T10">
                  <a:pos x="T0" y="T1"/>
                </a:cxn>
                <a:cxn ang="T11">
                  <a:pos x="T2" y="T3"/>
                </a:cxn>
                <a:cxn ang="T12">
                  <a:pos x="T4" y="T5"/>
                </a:cxn>
                <a:cxn ang="T13">
                  <a:pos x="T6" y="T7"/>
                </a:cxn>
                <a:cxn ang="T14">
                  <a:pos x="T8" y="T9"/>
                </a:cxn>
              </a:cxnLst>
              <a:rect l="T15" t="T16" r="T17" b="T18"/>
              <a:pathLst>
                <a:path w="32" h="49">
                  <a:moveTo>
                    <a:pt x="1" y="0"/>
                  </a:moveTo>
                  <a:lnTo>
                    <a:pt x="0" y="47"/>
                  </a:lnTo>
                  <a:lnTo>
                    <a:pt x="30" y="49"/>
                  </a:lnTo>
                  <a:lnTo>
                    <a:pt x="32" y="2"/>
                  </a:lnTo>
                  <a:lnTo>
                    <a:pt x="1" y="0"/>
                  </a:lnTo>
                  <a:close/>
                </a:path>
              </a:pathLst>
            </a:custGeom>
            <a:solidFill>
              <a:srgbClr val="000000"/>
            </a:solidFill>
            <a:ln w="9525">
              <a:noFill/>
              <a:round/>
              <a:headEnd/>
              <a:tailEnd/>
            </a:ln>
          </p:spPr>
          <p:txBody>
            <a:bodyPr/>
            <a:lstStyle/>
            <a:p>
              <a:endParaRPr lang="en-US"/>
            </a:p>
          </p:txBody>
        </p:sp>
        <p:sp>
          <p:nvSpPr>
            <p:cNvPr id="29248" name="Freeform 565"/>
            <p:cNvSpPr>
              <a:spLocks/>
            </p:cNvSpPr>
            <p:nvPr/>
          </p:nvSpPr>
          <p:spPr bwMode="auto">
            <a:xfrm>
              <a:off x="4418" y="2391"/>
              <a:ext cx="26" cy="28"/>
            </a:xfrm>
            <a:custGeom>
              <a:avLst/>
              <a:gdLst>
                <a:gd name="T0" fmla="*/ 0 w 26"/>
                <a:gd name="T1" fmla="*/ 1 h 56"/>
                <a:gd name="T2" fmla="*/ 25 w 26"/>
                <a:gd name="T3" fmla="*/ 1 h 56"/>
                <a:gd name="T4" fmla="*/ 26 w 26"/>
                <a:gd name="T5" fmla="*/ 1 h 56"/>
                <a:gd name="T6" fmla="*/ 1 w 26"/>
                <a:gd name="T7" fmla="*/ 0 h 56"/>
                <a:gd name="T8" fmla="*/ 0 w 26"/>
                <a:gd name="T9" fmla="*/ 1 h 56"/>
                <a:gd name="T10" fmla="*/ 0 60000 65536"/>
                <a:gd name="T11" fmla="*/ 0 60000 65536"/>
                <a:gd name="T12" fmla="*/ 0 60000 65536"/>
                <a:gd name="T13" fmla="*/ 0 60000 65536"/>
                <a:gd name="T14" fmla="*/ 0 60000 65536"/>
                <a:gd name="T15" fmla="*/ 0 w 26"/>
                <a:gd name="T16" fmla="*/ 0 h 56"/>
                <a:gd name="T17" fmla="*/ 26 w 26"/>
                <a:gd name="T18" fmla="*/ 56 h 56"/>
              </a:gdLst>
              <a:ahLst/>
              <a:cxnLst>
                <a:cxn ang="T10">
                  <a:pos x="T0" y="T1"/>
                </a:cxn>
                <a:cxn ang="T11">
                  <a:pos x="T2" y="T3"/>
                </a:cxn>
                <a:cxn ang="T12">
                  <a:pos x="T4" y="T5"/>
                </a:cxn>
                <a:cxn ang="T13">
                  <a:pos x="T6" y="T7"/>
                </a:cxn>
                <a:cxn ang="T14">
                  <a:pos x="T8" y="T9"/>
                </a:cxn>
              </a:cxnLst>
              <a:rect l="T15" t="T16" r="T17" b="T18"/>
              <a:pathLst>
                <a:path w="26" h="56">
                  <a:moveTo>
                    <a:pt x="0" y="54"/>
                  </a:moveTo>
                  <a:lnTo>
                    <a:pt x="25" y="56"/>
                  </a:lnTo>
                  <a:lnTo>
                    <a:pt x="26" y="2"/>
                  </a:lnTo>
                  <a:lnTo>
                    <a:pt x="1" y="0"/>
                  </a:lnTo>
                  <a:lnTo>
                    <a:pt x="0" y="54"/>
                  </a:lnTo>
                  <a:close/>
                </a:path>
              </a:pathLst>
            </a:custGeom>
            <a:solidFill>
              <a:srgbClr val="000000"/>
            </a:solidFill>
            <a:ln w="9525">
              <a:noFill/>
              <a:round/>
              <a:headEnd/>
              <a:tailEnd/>
            </a:ln>
          </p:spPr>
          <p:txBody>
            <a:bodyPr/>
            <a:lstStyle/>
            <a:p>
              <a:endParaRPr lang="en-US"/>
            </a:p>
          </p:txBody>
        </p:sp>
        <p:sp>
          <p:nvSpPr>
            <p:cNvPr id="29249" name="Freeform 566"/>
            <p:cNvSpPr>
              <a:spLocks/>
            </p:cNvSpPr>
            <p:nvPr/>
          </p:nvSpPr>
          <p:spPr bwMode="auto">
            <a:xfrm>
              <a:off x="4418" y="2418"/>
              <a:ext cx="26" cy="29"/>
            </a:xfrm>
            <a:custGeom>
              <a:avLst/>
              <a:gdLst>
                <a:gd name="T0" fmla="*/ 25 w 26"/>
                <a:gd name="T1" fmla="*/ 0 h 58"/>
                <a:gd name="T2" fmla="*/ 0 w 26"/>
                <a:gd name="T3" fmla="*/ 1 h 58"/>
                <a:gd name="T4" fmla="*/ 1 w 26"/>
                <a:gd name="T5" fmla="*/ 1 h 58"/>
                <a:gd name="T6" fmla="*/ 26 w 26"/>
                <a:gd name="T7" fmla="*/ 1 h 58"/>
                <a:gd name="T8" fmla="*/ 25 w 26"/>
                <a:gd name="T9" fmla="*/ 0 h 58"/>
                <a:gd name="T10" fmla="*/ 0 60000 65536"/>
                <a:gd name="T11" fmla="*/ 0 60000 65536"/>
                <a:gd name="T12" fmla="*/ 0 60000 65536"/>
                <a:gd name="T13" fmla="*/ 0 60000 65536"/>
                <a:gd name="T14" fmla="*/ 0 60000 65536"/>
                <a:gd name="T15" fmla="*/ 0 w 26"/>
                <a:gd name="T16" fmla="*/ 0 h 58"/>
                <a:gd name="T17" fmla="*/ 26 w 26"/>
                <a:gd name="T18" fmla="*/ 58 h 58"/>
              </a:gdLst>
              <a:ahLst/>
              <a:cxnLst>
                <a:cxn ang="T10">
                  <a:pos x="T0" y="T1"/>
                </a:cxn>
                <a:cxn ang="T11">
                  <a:pos x="T2" y="T3"/>
                </a:cxn>
                <a:cxn ang="T12">
                  <a:pos x="T4" y="T5"/>
                </a:cxn>
                <a:cxn ang="T13">
                  <a:pos x="T6" y="T7"/>
                </a:cxn>
                <a:cxn ang="T14">
                  <a:pos x="T8" y="T9"/>
                </a:cxn>
              </a:cxnLst>
              <a:rect l="T15" t="T16" r="T17" b="T18"/>
              <a:pathLst>
                <a:path w="26" h="58">
                  <a:moveTo>
                    <a:pt x="25" y="0"/>
                  </a:moveTo>
                  <a:lnTo>
                    <a:pt x="0" y="2"/>
                  </a:lnTo>
                  <a:lnTo>
                    <a:pt x="1" y="58"/>
                  </a:lnTo>
                  <a:lnTo>
                    <a:pt x="26" y="56"/>
                  </a:lnTo>
                  <a:lnTo>
                    <a:pt x="25" y="0"/>
                  </a:lnTo>
                  <a:close/>
                </a:path>
              </a:pathLst>
            </a:custGeom>
            <a:solidFill>
              <a:srgbClr val="000000"/>
            </a:solidFill>
            <a:ln w="9525">
              <a:noFill/>
              <a:round/>
              <a:headEnd/>
              <a:tailEnd/>
            </a:ln>
          </p:spPr>
          <p:txBody>
            <a:bodyPr/>
            <a:lstStyle/>
            <a:p>
              <a:endParaRPr lang="en-US"/>
            </a:p>
          </p:txBody>
        </p:sp>
        <p:sp>
          <p:nvSpPr>
            <p:cNvPr id="29250" name="Freeform 567"/>
            <p:cNvSpPr>
              <a:spLocks/>
            </p:cNvSpPr>
            <p:nvPr/>
          </p:nvSpPr>
          <p:spPr bwMode="auto">
            <a:xfrm>
              <a:off x="4400" y="2406"/>
              <a:ext cx="31" cy="25"/>
            </a:xfrm>
            <a:custGeom>
              <a:avLst/>
              <a:gdLst>
                <a:gd name="T0" fmla="*/ 31 w 31"/>
                <a:gd name="T1" fmla="*/ 1 h 48"/>
                <a:gd name="T2" fmla="*/ 30 w 31"/>
                <a:gd name="T3" fmla="*/ 0 h 48"/>
                <a:gd name="T4" fmla="*/ 0 w 31"/>
                <a:gd name="T5" fmla="*/ 1 h 48"/>
                <a:gd name="T6" fmla="*/ 1 w 31"/>
                <a:gd name="T7" fmla="*/ 1 h 48"/>
                <a:gd name="T8" fmla="*/ 31 w 31"/>
                <a:gd name="T9" fmla="*/ 1 h 48"/>
                <a:gd name="T10" fmla="*/ 0 60000 65536"/>
                <a:gd name="T11" fmla="*/ 0 60000 65536"/>
                <a:gd name="T12" fmla="*/ 0 60000 65536"/>
                <a:gd name="T13" fmla="*/ 0 60000 65536"/>
                <a:gd name="T14" fmla="*/ 0 60000 65536"/>
                <a:gd name="T15" fmla="*/ 0 w 31"/>
                <a:gd name="T16" fmla="*/ 0 h 48"/>
                <a:gd name="T17" fmla="*/ 31 w 31"/>
                <a:gd name="T18" fmla="*/ 48 h 48"/>
              </a:gdLst>
              <a:ahLst/>
              <a:cxnLst>
                <a:cxn ang="T10">
                  <a:pos x="T0" y="T1"/>
                </a:cxn>
                <a:cxn ang="T11">
                  <a:pos x="T2" y="T3"/>
                </a:cxn>
                <a:cxn ang="T12">
                  <a:pos x="T4" y="T5"/>
                </a:cxn>
                <a:cxn ang="T13">
                  <a:pos x="T6" y="T7"/>
                </a:cxn>
                <a:cxn ang="T14">
                  <a:pos x="T8" y="T9"/>
                </a:cxn>
              </a:cxnLst>
              <a:rect l="T15" t="T16" r="T17" b="T18"/>
              <a:pathLst>
                <a:path w="31" h="48">
                  <a:moveTo>
                    <a:pt x="31" y="46"/>
                  </a:moveTo>
                  <a:lnTo>
                    <a:pt x="30" y="0"/>
                  </a:lnTo>
                  <a:lnTo>
                    <a:pt x="0" y="2"/>
                  </a:lnTo>
                  <a:lnTo>
                    <a:pt x="1" y="48"/>
                  </a:lnTo>
                  <a:lnTo>
                    <a:pt x="31" y="46"/>
                  </a:lnTo>
                  <a:close/>
                </a:path>
              </a:pathLst>
            </a:custGeom>
            <a:solidFill>
              <a:srgbClr val="000000"/>
            </a:solidFill>
            <a:ln w="9525">
              <a:noFill/>
              <a:round/>
              <a:headEnd/>
              <a:tailEnd/>
            </a:ln>
          </p:spPr>
          <p:txBody>
            <a:bodyPr/>
            <a:lstStyle/>
            <a:p>
              <a:endParaRPr lang="en-US"/>
            </a:p>
          </p:txBody>
        </p:sp>
        <p:sp>
          <p:nvSpPr>
            <p:cNvPr id="29251" name="Freeform 568"/>
            <p:cNvSpPr>
              <a:spLocks/>
            </p:cNvSpPr>
            <p:nvPr/>
          </p:nvSpPr>
          <p:spPr bwMode="auto">
            <a:xfrm>
              <a:off x="4430" y="2406"/>
              <a:ext cx="31" cy="25"/>
            </a:xfrm>
            <a:custGeom>
              <a:avLst/>
              <a:gdLst>
                <a:gd name="T0" fmla="*/ 1 w 31"/>
                <a:gd name="T1" fmla="*/ 0 h 48"/>
                <a:gd name="T2" fmla="*/ 0 w 31"/>
                <a:gd name="T3" fmla="*/ 1 h 48"/>
                <a:gd name="T4" fmla="*/ 30 w 31"/>
                <a:gd name="T5" fmla="*/ 1 h 48"/>
                <a:gd name="T6" fmla="*/ 31 w 31"/>
                <a:gd name="T7" fmla="*/ 1 h 48"/>
                <a:gd name="T8" fmla="*/ 1 w 31"/>
                <a:gd name="T9" fmla="*/ 0 h 48"/>
                <a:gd name="T10" fmla="*/ 0 60000 65536"/>
                <a:gd name="T11" fmla="*/ 0 60000 65536"/>
                <a:gd name="T12" fmla="*/ 0 60000 65536"/>
                <a:gd name="T13" fmla="*/ 0 60000 65536"/>
                <a:gd name="T14" fmla="*/ 0 60000 65536"/>
                <a:gd name="T15" fmla="*/ 0 w 31"/>
                <a:gd name="T16" fmla="*/ 0 h 48"/>
                <a:gd name="T17" fmla="*/ 31 w 31"/>
                <a:gd name="T18" fmla="*/ 48 h 48"/>
              </a:gdLst>
              <a:ahLst/>
              <a:cxnLst>
                <a:cxn ang="T10">
                  <a:pos x="T0" y="T1"/>
                </a:cxn>
                <a:cxn ang="T11">
                  <a:pos x="T2" y="T3"/>
                </a:cxn>
                <a:cxn ang="T12">
                  <a:pos x="T4" y="T5"/>
                </a:cxn>
                <a:cxn ang="T13">
                  <a:pos x="T6" y="T7"/>
                </a:cxn>
                <a:cxn ang="T14">
                  <a:pos x="T8" y="T9"/>
                </a:cxn>
              </a:cxnLst>
              <a:rect l="T15" t="T16" r="T17" b="T18"/>
              <a:pathLst>
                <a:path w="31" h="48">
                  <a:moveTo>
                    <a:pt x="1" y="0"/>
                  </a:moveTo>
                  <a:lnTo>
                    <a:pt x="0" y="46"/>
                  </a:lnTo>
                  <a:lnTo>
                    <a:pt x="30" y="48"/>
                  </a:lnTo>
                  <a:lnTo>
                    <a:pt x="31" y="2"/>
                  </a:lnTo>
                  <a:lnTo>
                    <a:pt x="1" y="0"/>
                  </a:lnTo>
                  <a:close/>
                </a:path>
              </a:pathLst>
            </a:custGeom>
            <a:solidFill>
              <a:srgbClr val="000000"/>
            </a:solidFill>
            <a:ln w="9525">
              <a:noFill/>
              <a:round/>
              <a:headEnd/>
              <a:tailEnd/>
            </a:ln>
          </p:spPr>
          <p:txBody>
            <a:bodyPr/>
            <a:lstStyle/>
            <a:p>
              <a:endParaRPr lang="en-US"/>
            </a:p>
          </p:txBody>
        </p:sp>
        <p:sp>
          <p:nvSpPr>
            <p:cNvPr id="29252" name="Freeform 569"/>
            <p:cNvSpPr>
              <a:spLocks/>
            </p:cNvSpPr>
            <p:nvPr/>
          </p:nvSpPr>
          <p:spPr bwMode="auto">
            <a:xfrm>
              <a:off x="4118" y="2215"/>
              <a:ext cx="26" cy="29"/>
            </a:xfrm>
            <a:custGeom>
              <a:avLst/>
              <a:gdLst>
                <a:gd name="T0" fmla="*/ 0 w 26"/>
                <a:gd name="T1" fmla="*/ 1 h 58"/>
                <a:gd name="T2" fmla="*/ 25 w 26"/>
                <a:gd name="T3" fmla="*/ 1 h 58"/>
                <a:gd name="T4" fmla="*/ 26 w 26"/>
                <a:gd name="T5" fmla="*/ 1 h 58"/>
                <a:gd name="T6" fmla="*/ 1 w 26"/>
                <a:gd name="T7" fmla="*/ 0 h 58"/>
                <a:gd name="T8" fmla="*/ 0 w 26"/>
                <a:gd name="T9" fmla="*/ 1 h 58"/>
                <a:gd name="T10" fmla="*/ 0 60000 65536"/>
                <a:gd name="T11" fmla="*/ 0 60000 65536"/>
                <a:gd name="T12" fmla="*/ 0 60000 65536"/>
                <a:gd name="T13" fmla="*/ 0 60000 65536"/>
                <a:gd name="T14" fmla="*/ 0 60000 65536"/>
                <a:gd name="T15" fmla="*/ 0 w 26"/>
                <a:gd name="T16" fmla="*/ 0 h 58"/>
                <a:gd name="T17" fmla="*/ 26 w 26"/>
                <a:gd name="T18" fmla="*/ 58 h 58"/>
              </a:gdLst>
              <a:ahLst/>
              <a:cxnLst>
                <a:cxn ang="T10">
                  <a:pos x="T0" y="T1"/>
                </a:cxn>
                <a:cxn ang="T11">
                  <a:pos x="T2" y="T3"/>
                </a:cxn>
                <a:cxn ang="T12">
                  <a:pos x="T4" y="T5"/>
                </a:cxn>
                <a:cxn ang="T13">
                  <a:pos x="T6" y="T7"/>
                </a:cxn>
                <a:cxn ang="T14">
                  <a:pos x="T8" y="T9"/>
                </a:cxn>
              </a:cxnLst>
              <a:rect l="T15" t="T16" r="T17" b="T18"/>
              <a:pathLst>
                <a:path w="26" h="58">
                  <a:moveTo>
                    <a:pt x="0" y="57"/>
                  </a:moveTo>
                  <a:lnTo>
                    <a:pt x="25" y="58"/>
                  </a:lnTo>
                  <a:lnTo>
                    <a:pt x="26" y="2"/>
                  </a:lnTo>
                  <a:lnTo>
                    <a:pt x="1" y="0"/>
                  </a:lnTo>
                  <a:lnTo>
                    <a:pt x="0" y="57"/>
                  </a:lnTo>
                  <a:close/>
                </a:path>
              </a:pathLst>
            </a:custGeom>
            <a:solidFill>
              <a:srgbClr val="000000"/>
            </a:solidFill>
            <a:ln w="9525">
              <a:noFill/>
              <a:round/>
              <a:headEnd/>
              <a:tailEnd/>
            </a:ln>
          </p:spPr>
          <p:txBody>
            <a:bodyPr/>
            <a:lstStyle/>
            <a:p>
              <a:endParaRPr lang="en-US"/>
            </a:p>
          </p:txBody>
        </p:sp>
        <p:sp>
          <p:nvSpPr>
            <p:cNvPr id="29253" name="Freeform 570"/>
            <p:cNvSpPr>
              <a:spLocks/>
            </p:cNvSpPr>
            <p:nvPr/>
          </p:nvSpPr>
          <p:spPr bwMode="auto">
            <a:xfrm>
              <a:off x="4118" y="2243"/>
              <a:ext cx="26" cy="28"/>
            </a:xfrm>
            <a:custGeom>
              <a:avLst/>
              <a:gdLst>
                <a:gd name="T0" fmla="*/ 25 w 26"/>
                <a:gd name="T1" fmla="*/ 0 h 56"/>
                <a:gd name="T2" fmla="*/ 0 w 26"/>
                <a:gd name="T3" fmla="*/ 1 h 56"/>
                <a:gd name="T4" fmla="*/ 1 w 26"/>
                <a:gd name="T5" fmla="*/ 1 h 56"/>
                <a:gd name="T6" fmla="*/ 26 w 26"/>
                <a:gd name="T7" fmla="*/ 1 h 56"/>
                <a:gd name="T8" fmla="*/ 25 w 26"/>
                <a:gd name="T9" fmla="*/ 0 h 56"/>
                <a:gd name="T10" fmla="*/ 0 60000 65536"/>
                <a:gd name="T11" fmla="*/ 0 60000 65536"/>
                <a:gd name="T12" fmla="*/ 0 60000 65536"/>
                <a:gd name="T13" fmla="*/ 0 60000 65536"/>
                <a:gd name="T14" fmla="*/ 0 60000 65536"/>
                <a:gd name="T15" fmla="*/ 0 w 26"/>
                <a:gd name="T16" fmla="*/ 0 h 56"/>
                <a:gd name="T17" fmla="*/ 26 w 26"/>
                <a:gd name="T18" fmla="*/ 56 h 56"/>
              </a:gdLst>
              <a:ahLst/>
              <a:cxnLst>
                <a:cxn ang="T10">
                  <a:pos x="T0" y="T1"/>
                </a:cxn>
                <a:cxn ang="T11">
                  <a:pos x="T2" y="T3"/>
                </a:cxn>
                <a:cxn ang="T12">
                  <a:pos x="T4" y="T5"/>
                </a:cxn>
                <a:cxn ang="T13">
                  <a:pos x="T6" y="T7"/>
                </a:cxn>
                <a:cxn ang="T14">
                  <a:pos x="T8" y="T9"/>
                </a:cxn>
              </a:cxnLst>
              <a:rect l="T15" t="T16" r="T17" b="T18"/>
              <a:pathLst>
                <a:path w="26" h="56">
                  <a:moveTo>
                    <a:pt x="25" y="0"/>
                  </a:moveTo>
                  <a:lnTo>
                    <a:pt x="0" y="1"/>
                  </a:lnTo>
                  <a:lnTo>
                    <a:pt x="1" y="56"/>
                  </a:lnTo>
                  <a:lnTo>
                    <a:pt x="26" y="54"/>
                  </a:lnTo>
                  <a:lnTo>
                    <a:pt x="25" y="0"/>
                  </a:lnTo>
                  <a:close/>
                </a:path>
              </a:pathLst>
            </a:custGeom>
            <a:solidFill>
              <a:srgbClr val="000000"/>
            </a:solidFill>
            <a:ln w="9525">
              <a:noFill/>
              <a:round/>
              <a:headEnd/>
              <a:tailEnd/>
            </a:ln>
          </p:spPr>
          <p:txBody>
            <a:bodyPr/>
            <a:lstStyle/>
            <a:p>
              <a:endParaRPr lang="en-US"/>
            </a:p>
          </p:txBody>
        </p:sp>
        <p:sp>
          <p:nvSpPr>
            <p:cNvPr id="29254" name="Freeform 571"/>
            <p:cNvSpPr>
              <a:spLocks/>
            </p:cNvSpPr>
            <p:nvPr/>
          </p:nvSpPr>
          <p:spPr bwMode="auto">
            <a:xfrm>
              <a:off x="4100" y="2232"/>
              <a:ext cx="31" cy="24"/>
            </a:xfrm>
            <a:custGeom>
              <a:avLst/>
              <a:gdLst>
                <a:gd name="T0" fmla="*/ 31 w 31"/>
                <a:gd name="T1" fmla="*/ 0 h 49"/>
                <a:gd name="T2" fmla="*/ 30 w 31"/>
                <a:gd name="T3" fmla="*/ 0 h 49"/>
                <a:gd name="T4" fmla="*/ 0 w 31"/>
                <a:gd name="T5" fmla="*/ 0 h 49"/>
                <a:gd name="T6" fmla="*/ 1 w 31"/>
                <a:gd name="T7" fmla="*/ 0 h 49"/>
                <a:gd name="T8" fmla="*/ 31 w 31"/>
                <a:gd name="T9" fmla="*/ 0 h 49"/>
                <a:gd name="T10" fmla="*/ 0 60000 65536"/>
                <a:gd name="T11" fmla="*/ 0 60000 65536"/>
                <a:gd name="T12" fmla="*/ 0 60000 65536"/>
                <a:gd name="T13" fmla="*/ 0 60000 65536"/>
                <a:gd name="T14" fmla="*/ 0 60000 65536"/>
                <a:gd name="T15" fmla="*/ 0 w 31"/>
                <a:gd name="T16" fmla="*/ 0 h 49"/>
                <a:gd name="T17" fmla="*/ 31 w 31"/>
                <a:gd name="T18" fmla="*/ 49 h 49"/>
              </a:gdLst>
              <a:ahLst/>
              <a:cxnLst>
                <a:cxn ang="T10">
                  <a:pos x="T0" y="T1"/>
                </a:cxn>
                <a:cxn ang="T11">
                  <a:pos x="T2" y="T3"/>
                </a:cxn>
                <a:cxn ang="T12">
                  <a:pos x="T4" y="T5"/>
                </a:cxn>
                <a:cxn ang="T13">
                  <a:pos x="T6" y="T7"/>
                </a:cxn>
                <a:cxn ang="T14">
                  <a:pos x="T8" y="T9"/>
                </a:cxn>
              </a:cxnLst>
              <a:rect l="T15" t="T16" r="T17" b="T18"/>
              <a:pathLst>
                <a:path w="31" h="49">
                  <a:moveTo>
                    <a:pt x="31" y="47"/>
                  </a:moveTo>
                  <a:lnTo>
                    <a:pt x="30" y="0"/>
                  </a:lnTo>
                  <a:lnTo>
                    <a:pt x="0" y="2"/>
                  </a:lnTo>
                  <a:lnTo>
                    <a:pt x="1" y="49"/>
                  </a:lnTo>
                  <a:lnTo>
                    <a:pt x="31" y="47"/>
                  </a:lnTo>
                  <a:close/>
                </a:path>
              </a:pathLst>
            </a:custGeom>
            <a:solidFill>
              <a:srgbClr val="000000"/>
            </a:solidFill>
            <a:ln w="9525">
              <a:noFill/>
              <a:round/>
              <a:headEnd/>
              <a:tailEnd/>
            </a:ln>
          </p:spPr>
          <p:txBody>
            <a:bodyPr/>
            <a:lstStyle/>
            <a:p>
              <a:endParaRPr lang="en-US"/>
            </a:p>
          </p:txBody>
        </p:sp>
        <p:sp>
          <p:nvSpPr>
            <p:cNvPr id="29255" name="Freeform 572"/>
            <p:cNvSpPr>
              <a:spLocks/>
            </p:cNvSpPr>
            <p:nvPr/>
          </p:nvSpPr>
          <p:spPr bwMode="auto">
            <a:xfrm>
              <a:off x="4130" y="2232"/>
              <a:ext cx="31" cy="24"/>
            </a:xfrm>
            <a:custGeom>
              <a:avLst/>
              <a:gdLst>
                <a:gd name="T0" fmla="*/ 1 w 31"/>
                <a:gd name="T1" fmla="*/ 0 h 49"/>
                <a:gd name="T2" fmla="*/ 0 w 31"/>
                <a:gd name="T3" fmla="*/ 0 h 49"/>
                <a:gd name="T4" fmla="*/ 30 w 31"/>
                <a:gd name="T5" fmla="*/ 0 h 49"/>
                <a:gd name="T6" fmla="*/ 31 w 31"/>
                <a:gd name="T7" fmla="*/ 0 h 49"/>
                <a:gd name="T8" fmla="*/ 1 w 31"/>
                <a:gd name="T9" fmla="*/ 0 h 49"/>
                <a:gd name="T10" fmla="*/ 0 60000 65536"/>
                <a:gd name="T11" fmla="*/ 0 60000 65536"/>
                <a:gd name="T12" fmla="*/ 0 60000 65536"/>
                <a:gd name="T13" fmla="*/ 0 60000 65536"/>
                <a:gd name="T14" fmla="*/ 0 60000 65536"/>
                <a:gd name="T15" fmla="*/ 0 w 31"/>
                <a:gd name="T16" fmla="*/ 0 h 49"/>
                <a:gd name="T17" fmla="*/ 31 w 31"/>
                <a:gd name="T18" fmla="*/ 49 h 49"/>
              </a:gdLst>
              <a:ahLst/>
              <a:cxnLst>
                <a:cxn ang="T10">
                  <a:pos x="T0" y="T1"/>
                </a:cxn>
                <a:cxn ang="T11">
                  <a:pos x="T2" y="T3"/>
                </a:cxn>
                <a:cxn ang="T12">
                  <a:pos x="T4" y="T5"/>
                </a:cxn>
                <a:cxn ang="T13">
                  <a:pos x="T6" y="T7"/>
                </a:cxn>
                <a:cxn ang="T14">
                  <a:pos x="T8" y="T9"/>
                </a:cxn>
              </a:cxnLst>
              <a:rect l="T15" t="T16" r="T17" b="T18"/>
              <a:pathLst>
                <a:path w="31" h="49">
                  <a:moveTo>
                    <a:pt x="1" y="0"/>
                  </a:moveTo>
                  <a:lnTo>
                    <a:pt x="0" y="47"/>
                  </a:lnTo>
                  <a:lnTo>
                    <a:pt x="30" y="49"/>
                  </a:lnTo>
                  <a:lnTo>
                    <a:pt x="31" y="2"/>
                  </a:lnTo>
                  <a:lnTo>
                    <a:pt x="1" y="0"/>
                  </a:lnTo>
                  <a:close/>
                </a:path>
              </a:pathLst>
            </a:custGeom>
            <a:solidFill>
              <a:srgbClr val="000000"/>
            </a:solidFill>
            <a:ln w="9525">
              <a:noFill/>
              <a:round/>
              <a:headEnd/>
              <a:tailEnd/>
            </a:ln>
          </p:spPr>
          <p:txBody>
            <a:bodyPr/>
            <a:lstStyle/>
            <a:p>
              <a:endParaRPr lang="en-US"/>
            </a:p>
          </p:txBody>
        </p:sp>
        <p:sp>
          <p:nvSpPr>
            <p:cNvPr id="29256" name="Freeform 573"/>
            <p:cNvSpPr>
              <a:spLocks/>
            </p:cNvSpPr>
            <p:nvPr/>
          </p:nvSpPr>
          <p:spPr bwMode="auto">
            <a:xfrm>
              <a:off x="3938" y="2059"/>
              <a:ext cx="26" cy="28"/>
            </a:xfrm>
            <a:custGeom>
              <a:avLst/>
              <a:gdLst>
                <a:gd name="T0" fmla="*/ 0 w 26"/>
                <a:gd name="T1" fmla="*/ 1 h 56"/>
                <a:gd name="T2" fmla="*/ 25 w 26"/>
                <a:gd name="T3" fmla="*/ 1 h 56"/>
                <a:gd name="T4" fmla="*/ 26 w 26"/>
                <a:gd name="T5" fmla="*/ 1 h 56"/>
                <a:gd name="T6" fmla="*/ 1 w 26"/>
                <a:gd name="T7" fmla="*/ 0 h 56"/>
                <a:gd name="T8" fmla="*/ 0 w 26"/>
                <a:gd name="T9" fmla="*/ 1 h 56"/>
                <a:gd name="T10" fmla="*/ 0 60000 65536"/>
                <a:gd name="T11" fmla="*/ 0 60000 65536"/>
                <a:gd name="T12" fmla="*/ 0 60000 65536"/>
                <a:gd name="T13" fmla="*/ 0 60000 65536"/>
                <a:gd name="T14" fmla="*/ 0 60000 65536"/>
                <a:gd name="T15" fmla="*/ 0 w 26"/>
                <a:gd name="T16" fmla="*/ 0 h 56"/>
                <a:gd name="T17" fmla="*/ 26 w 26"/>
                <a:gd name="T18" fmla="*/ 56 h 56"/>
              </a:gdLst>
              <a:ahLst/>
              <a:cxnLst>
                <a:cxn ang="T10">
                  <a:pos x="T0" y="T1"/>
                </a:cxn>
                <a:cxn ang="T11">
                  <a:pos x="T2" y="T3"/>
                </a:cxn>
                <a:cxn ang="T12">
                  <a:pos x="T4" y="T5"/>
                </a:cxn>
                <a:cxn ang="T13">
                  <a:pos x="T6" y="T7"/>
                </a:cxn>
                <a:cxn ang="T14">
                  <a:pos x="T8" y="T9"/>
                </a:cxn>
              </a:cxnLst>
              <a:rect l="T15" t="T16" r="T17" b="T18"/>
              <a:pathLst>
                <a:path w="26" h="56">
                  <a:moveTo>
                    <a:pt x="0" y="54"/>
                  </a:moveTo>
                  <a:lnTo>
                    <a:pt x="25" y="56"/>
                  </a:lnTo>
                  <a:lnTo>
                    <a:pt x="26" y="2"/>
                  </a:lnTo>
                  <a:lnTo>
                    <a:pt x="1" y="0"/>
                  </a:lnTo>
                  <a:lnTo>
                    <a:pt x="0" y="54"/>
                  </a:lnTo>
                  <a:close/>
                </a:path>
              </a:pathLst>
            </a:custGeom>
            <a:solidFill>
              <a:srgbClr val="000000"/>
            </a:solidFill>
            <a:ln w="9525">
              <a:noFill/>
              <a:round/>
              <a:headEnd/>
              <a:tailEnd/>
            </a:ln>
          </p:spPr>
          <p:txBody>
            <a:bodyPr/>
            <a:lstStyle/>
            <a:p>
              <a:endParaRPr lang="en-US"/>
            </a:p>
          </p:txBody>
        </p:sp>
        <p:sp>
          <p:nvSpPr>
            <p:cNvPr id="29257" name="Freeform 574"/>
            <p:cNvSpPr>
              <a:spLocks/>
            </p:cNvSpPr>
            <p:nvPr/>
          </p:nvSpPr>
          <p:spPr bwMode="auto">
            <a:xfrm>
              <a:off x="3938" y="2086"/>
              <a:ext cx="26" cy="29"/>
            </a:xfrm>
            <a:custGeom>
              <a:avLst/>
              <a:gdLst>
                <a:gd name="T0" fmla="*/ 25 w 26"/>
                <a:gd name="T1" fmla="*/ 0 h 58"/>
                <a:gd name="T2" fmla="*/ 0 w 26"/>
                <a:gd name="T3" fmla="*/ 1 h 58"/>
                <a:gd name="T4" fmla="*/ 1 w 26"/>
                <a:gd name="T5" fmla="*/ 1 h 58"/>
                <a:gd name="T6" fmla="*/ 26 w 26"/>
                <a:gd name="T7" fmla="*/ 1 h 58"/>
                <a:gd name="T8" fmla="*/ 25 w 26"/>
                <a:gd name="T9" fmla="*/ 0 h 58"/>
                <a:gd name="T10" fmla="*/ 0 60000 65536"/>
                <a:gd name="T11" fmla="*/ 0 60000 65536"/>
                <a:gd name="T12" fmla="*/ 0 60000 65536"/>
                <a:gd name="T13" fmla="*/ 0 60000 65536"/>
                <a:gd name="T14" fmla="*/ 0 60000 65536"/>
                <a:gd name="T15" fmla="*/ 0 w 26"/>
                <a:gd name="T16" fmla="*/ 0 h 58"/>
                <a:gd name="T17" fmla="*/ 26 w 26"/>
                <a:gd name="T18" fmla="*/ 58 h 58"/>
              </a:gdLst>
              <a:ahLst/>
              <a:cxnLst>
                <a:cxn ang="T10">
                  <a:pos x="T0" y="T1"/>
                </a:cxn>
                <a:cxn ang="T11">
                  <a:pos x="T2" y="T3"/>
                </a:cxn>
                <a:cxn ang="T12">
                  <a:pos x="T4" y="T5"/>
                </a:cxn>
                <a:cxn ang="T13">
                  <a:pos x="T6" y="T7"/>
                </a:cxn>
                <a:cxn ang="T14">
                  <a:pos x="T8" y="T9"/>
                </a:cxn>
              </a:cxnLst>
              <a:rect l="T15" t="T16" r="T17" b="T18"/>
              <a:pathLst>
                <a:path w="26" h="58">
                  <a:moveTo>
                    <a:pt x="25" y="0"/>
                  </a:moveTo>
                  <a:lnTo>
                    <a:pt x="0" y="2"/>
                  </a:lnTo>
                  <a:lnTo>
                    <a:pt x="1" y="58"/>
                  </a:lnTo>
                  <a:lnTo>
                    <a:pt x="26" y="56"/>
                  </a:lnTo>
                  <a:lnTo>
                    <a:pt x="25" y="0"/>
                  </a:lnTo>
                  <a:close/>
                </a:path>
              </a:pathLst>
            </a:custGeom>
            <a:solidFill>
              <a:srgbClr val="000000"/>
            </a:solidFill>
            <a:ln w="9525">
              <a:noFill/>
              <a:round/>
              <a:headEnd/>
              <a:tailEnd/>
            </a:ln>
          </p:spPr>
          <p:txBody>
            <a:bodyPr/>
            <a:lstStyle/>
            <a:p>
              <a:endParaRPr lang="en-US"/>
            </a:p>
          </p:txBody>
        </p:sp>
        <p:sp>
          <p:nvSpPr>
            <p:cNvPr id="29258" name="Freeform 575"/>
            <p:cNvSpPr>
              <a:spLocks/>
            </p:cNvSpPr>
            <p:nvPr/>
          </p:nvSpPr>
          <p:spPr bwMode="auto">
            <a:xfrm>
              <a:off x="3920" y="2074"/>
              <a:ext cx="32" cy="25"/>
            </a:xfrm>
            <a:custGeom>
              <a:avLst/>
              <a:gdLst>
                <a:gd name="T0" fmla="*/ 32 w 32"/>
                <a:gd name="T1" fmla="*/ 1 h 48"/>
                <a:gd name="T2" fmla="*/ 30 w 32"/>
                <a:gd name="T3" fmla="*/ 0 h 48"/>
                <a:gd name="T4" fmla="*/ 0 w 32"/>
                <a:gd name="T5" fmla="*/ 1 h 48"/>
                <a:gd name="T6" fmla="*/ 1 w 32"/>
                <a:gd name="T7" fmla="*/ 1 h 48"/>
                <a:gd name="T8" fmla="*/ 32 w 32"/>
                <a:gd name="T9" fmla="*/ 1 h 48"/>
                <a:gd name="T10" fmla="*/ 0 60000 65536"/>
                <a:gd name="T11" fmla="*/ 0 60000 65536"/>
                <a:gd name="T12" fmla="*/ 0 60000 65536"/>
                <a:gd name="T13" fmla="*/ 0 60000 65536"/>
                <a:gd name="T14" fmla="*/ 0 60000 65536"/>
                <a:gd name="T15" fmla="*/ 0 w 32"/>
                <a:gd name="T16" fmla="*/ 0 h 48"/>
                <a:gd name="T17" fmla="*/ 32 w 32"/>
                <a:gd name="T18" fmla="*/ 48 h 48"/>
              </a:gdLst>
              <a:ahLst/>
              <a:cxnLst>
                <a:cxn ang="T10">
                  <a:pos x="T0" y="T1"/>
                </a:cxn>
                <a:cxn ang="T11">
                  <a:pos x="T2" y="T3"/>
                </a:cxn>
                <a:cxn ang="T12">
                  <a:pos x="T4" y="T5"/>
                </a:cxn>
                <a:cxn ang="T13">
                  <a:pos x="T6" y="T7"/>
                </a:cxn>
                <a:cxn ang="T14">
                  <a:pos x="T8" y="T9"/>
                </a:cxn>
              </a:cxnLst>
              <a:rect l="T15" t="T16" r="T17" b="T18"/>
              <a:pathLst>
                <a:path w="32" h="48">
                  <a:moveTo>
                    <a:pt x="32" y="46"/>
                  </a:moveTo>
                  <a:lnTo>
                    <a:pt x="30" y="0"/>
                  </a:lnTo>
                  <a:lnTo>
                    <a:pt x="0" y="2"/>
                  </a:lnTo>
                  <a:lnTo>
                    <a:pt x="1" y="48"/>
                  </a:lnTo>
                  <a:lnTo>
                    <a:pt x="32" y="46"/>
                  </a:lnTo>
                  <a:close/>
                </a:path>
              </a:pathLst>
            </a:custGeom>
            <a:solidFill>
              <a:srgbClr val="000000"/>
            </a:solidFill>
            <a:ln w="9525">
              <a:noFill/>
              <a:round/>
              <a:headEnd/>
              <a:tailEnd/>
            </a:ln>
          </p:spPr>
          <p:txBody>
            <a:bodyPr/>
            <a:lstStyle/>
            <a:p>
              <a:endParaRPr lang="en-US"/>
            </a:p>
          </p:txBody>
        </p:sp>
        <p:sp>
          <p:nvSpPr>
            <p:cNvPr id="29259" name="Freeform 576"/>
            <p:cNvSpPr>
              <a:spLocks/>
            </p:cNvSpPr>
            <p:nvPr/>
          </p:nvSpPr>
          <p:spPr bwMode="auto">
            <a:xfrm>
              <a:off x="3950" y="2074"/>
              <a:ext cx="31" cy="25"/>
            </a:xfrm>
            <a:custGeom>
              <a:avLst/>
              <a:gdLst>
                <a:gd name="T0" fmla="*/ 2 w 31"/>
                <a:gd name="T1" fmla="*/ 0 h 48"/>
                <a:gd name="T2" fmla="*/ 0 w 31"/>
                <a:gd name="T3" fmla="*/ 1 h 48"/>
                <a:gd name="T4" fmla="*/ 30 w 31"/>
                <a:gd name="T5" fmla="*/ 1 h 48"/>
                <a:gd name="T6" fmla="*/ 31 w 31"/>
                <a:gd name="T7" fmla="*/ 1 h 48"/>
                <a:gd name="T8" fmla="*/ 2 w 31"/>
                <a:gd name="T9" fmla="*/ 0 h 48"/>
                <a:gd name="T10" fmla="*/ 0 60000 65536"/>
                <a:gd name="T11" fmla="*/ 0 60000 65536"/>
                <a:gd name="T12" fmla="*/ 0 60000 65536"/>
                <a:gd name="T13" fmla="*/ 0 60000 65536"/>
                <a:gd name="T14" fmla="*/ 0 60000 65536"/>
                <a:gd name="T15" fmla="*/ 0 w 31"/>
                <a:gd name="T16" fmla="*/ 0 h 48"/>
                <a:gd name="T17" fmla="*/ 31 w 31"/>
                <a:gd name="T18" fmla="*/ 48 h 48"/>
              </a:gdLst>
              <a:ahLst/>
              <a:cxnLst>
                <a:cxn ang="T10">
                  <a:pos x="T0" y="T1"/>
                </a:cxn>
                <a:cxn ang="T11">
                  <a:pos x="T2" y="T3"/>
                </a:cxn>
                <a:cxn ang="T12">
                  <a:pos x="T4" y="T5"/>
                </a:cxn>
                <a:cxn ang="T13">
                  <a:pos x="T6" y="T7"/>
                </a:cxn>
                <a:cxn ang="T14">
                  <a:pos x="T8" y="T9"/>
                </a:cxn>
              </a:cxnLst>
              <a:rect l="T15" t="T16" r="T17" b="T18"/>
              <a:pathLst>
                <a:path w="31" h="48">
                  <a:moveTo>
                    <a:pt x="2" y="0"/>
                  </a:moveTo>
                  <a:lnTo>
                    <a:pt x="0" y="46"/>
                  </a:lnTo>
                  <a:lnTo>
                    <a:pt x="30" y="48"/>
                  </a:lnTo>
                  <a:lnTo>
                    <a:pt x="31" y="2"/>
                  </a:lnTo>
                  <a:lnTo>
                    <a:pt x="2" y="0"/>
                  </a:lnTo>
                  <a:close/>
                </a:path>
              </a:pathLst>
            </a:custGeom>
            <a:solidFill>
              <a:srgbClr val="000000"/>
            </a:solidFill>
            <a:ln w="9525">
              <a:noFill/>
              <a:round/>
              <a:headEnd/>
              <a:tailEnd/>
            </a:ln>
          </p:spPr>
          <p:txBody>
            <a:bodyPr/>
            <a:lstStyle/>
            <a:p>
              <a:endParaRPr lang="en-US"/>
            </a:p>
          </p:txBody>
        </p:sp>
        <p:sp>
          <p:nvSpPr>
            <p:cNvPr id="29260" name="Freeform 577"/>
            <p:cNvSpPr>
              <a:spLocks/>
            </p:cNvSpPr>
            <p:nvPr/>
          </p:nvSpPr>
          <p:spPr bwMode="auto">
            <a:xfrm>
              <a:off x="3817" y="1929"/>
              <a:ext cx="26" cy="29"/>
            </a:xfrm>
            <a:custGeom>
              <a:avLst/>
              <a:gdLst>
                <a:gd name="T0" fmla="*/ 0 w 26"/>
                <a:gd name="T1" fmla="*/ 1 h 58"/>
                <a:gd name="T2" fmla="*/ 25 w 26"/>
                <a:gd name="T3" fmla="*/ 1 h 58"/>
                <a:gd name="T4" fmla="*/ 26 w 26"/>
                <a:gd name="T5" fmla="*/ 1 h 58"/>
                <a:gd name="T6" fmla="*/ 1 w 26"/>
                <a:gd name="T7" fmla="*/ 0 h 58"/>
                <a:gd name="T8" fmla="*/ 0 w 26"/>
                <a:gd name="T9" fmla="*/ 1 h 58"/>
                <a:gd name="T10" fmla="*/ 0 60000 65536"/>
                <a:gd name="T11" fmla="*/ 0 60000 65536"/>
                <a:gd name="T12" fmla="*/ 0 60000 65536"/>
                <a:gd name="T13" fmla="*/ 0 60000 65536"/>
                <a:gd name="T14" fmla="*/ 0 60000 65536"/>
                <a:gd name="T15" fmla="*/ 0 w 26"/>
                <a:gd name="T16" fmla="*/ 0 h 58"/>
                <a:gd name="T17" fmla="*/ 26 w 26"/>
                <a:gd name="T18" fmla="*/ 58 h 58"/>
              </a:gdLst>
              <a:ahLst/>
              <a:cxnLst>
                <a:cxn ang="T10">
                  <a:pos x="T0" y="T1"/>
                </a:cxn>
                <a:cxn ang="T11">
                  <a:pos x="T2" y="T3"/>
                </a:cxn>
                <a:cxn ang="T12">
                  <a:pos x="T4" y="T5"/>
                </a:cxn>
                <a:cxn ang="T13">
                  <a:pos x="T6" y="T7"/>
                </a:cxn>
                <a:cxn ang="T14">
                  <a:pos x="T8" y="T9"/>
                </a:cxn>
              </a:cxnLst>
              <a:rect l="T15" t="T16" r="T17" b="T18"/>
              <a:pathLst>
                <a:path w="26" h="58">
                  <a:moveTo>
                    <a:pt x="0" y="56"/>
                  </a:moveTo>
                  <a:lnTo>
                    <a:pt x="25" y="58"/>
                  </a:lnTo>
                  <a:lnTo>
                    <a:pt x="26" y="2"/>
                  </a:lnTo>
                  <a:lnTo>
                    <a:pt x="1" y="0"/>
                  </a:lnTo>
                  <a:lnTo>
                    <a:pt x="0" y="56"/>
                  </a:lnTo>
                  <a:close/>
                </a:path>
              </a:pathLst>
            </a:custGeom>
            <a:solidFill>
              <a:srgbClr val="000000"/>
            </a:solidFill>
            <a:ln w="9525">
              <a:noFill/>
              <a:round/>
              <a:headEnd/>
              <a:tailEnd/>
            </a:ln>
          </p:spPr>
          <p:txBody>
            <a:bodyPr/>
            <a:lstStyle/>
            <a:p>
              <a:endParaRPr lang="en-US"/>
            </a:p>
          </p:txBody>
        </p:sp>
        <p:sp>
          <p:nvSpPr>
            <p:cNvPr id="29261" name="Freeform 578"/>
            <p:cNvSpPr>
              <a:spLocks/>
            </p:cNvSpPr>
            <p:nvPr/>
          </p:nvSpPr>
          <p:spPr bwMode="auto">
            <a:xfrm>
              <a:off x="3817" y="1957"/>
              <a:ext cx="26" cy="29"/>
            </a:xfrm>
            <a:custGeom>
              <a:avLst/>
              <a:gdLst>
                <a:gd name="T0" fmla="*/ 25 w 26"/>
                <a:gd name="T1" fmla="*/ 0 h 58"/>
                <a:gd name="T2" fmla="*/ 0 w 26"/>
                <a:gd name="T3" fmla="*/ 1 h 58"/>
                <a:gd name="T4" fmla="*/ 1 w 26"/>
                <a:gd name="T5" fmla="*/ 1 h 58"/>
                <a:gd name="T6" fmla="*/ 26 w 26"/>
                <a:gd name="T7" fmla="*/ 1 h 58"/>
                <a:gd name="T8" fmla="*/ 25 w 26"/>
                <a:gd name="T9" fmla="*/ 0 h 58"/>
                <a:gd name="T10" fmla="*/ 0 60000 65536"/>
                <a:gd name="T11" fmla="*/ 0 60000 65536"/>
                <a:gd name="T12" fmla="*/ 0 60000 65536"/>
                <a:gd name="T13" fmla="*/ 0 60000 65536"/>
                <a:gd name="T14" fmla="*/ 0 60000 65536"/>
                <a:gd name="T15" fmla="*/ 0 w 26"/>
                <a:gd name="T16" fmla="*/ 0 h 58"/>
                <a:gd name="T17" fmla="*/ 26 w 26"/>
                <a:gd name="T18" fmla="*/ 58 h 58"/>
              </a:gdLst>
              <a:ahLst/>
              <a:cxnLst>
                <a:cxn ang="T10">
                  <a:pos x="T0" y="T1"/>
                </a:cxn>
                <a:cxn ang="T11">
                  <a:pos x="T2" y="T3"/>
                </a:cxn>
                <a:cxn ang="T12">
                  <a:pos x="T4" y="T5"/>
                </a:cxn>
                <a:cxn ang="T13">
                  <a:pos x="T6" y="T7"/>
                </a:cxn>
                <a:cxn ang="T14">
                  <a:pos x="T8" y="T9"/>
                </a:cxn>
              </a:cxnLst>
              <a:rect l="T15" t="T16" r="T17" b="T18"/>
              <a:pathLst>
                <a:path w="26" h="58">
                  <a:moveTo>
                    <a:pt x="25" y="0"/>
                  </a:moveTo>
                  <a:lnTo>
                    <a:pt x="0" y="2"/>
                  </a:lnTo>
                  <a:lnTo>
                    <a:pt x="1" y="58"/>
                  </a:lnTo>
                  <a:lnTo>
                    <a:pt x="26" y="56"/>
                  </a:lnTo>
                  <a:lnTo>
                    <a:pt x="25" y="0"/>
                  </a:lnTo>
                  <a:close/>
                </a:path>
              </a:pathLst>
            </a:custGeom>
            <a:solidFill>
              <a:srgbClr val="000000"/>
            </a:solidFill>
            <a:ln w="9525">
              <a:noFill/>
              <a:round/>
              <a:headEnd/>
              <a:tailEnd/>
            </a:ln>
          </p:spPr>
          <p:txBody>
            <a:bodyPr/>
            <a:lstStyle/>
            <a:p>
              <a:endParaRPr lang="en-US"/>
            </a:p>
          </p:txBody>
        </p:sp>
        <p:sp>
          <p:nvSpPr>
            <p:cNvPr id="29262" name="Freeform 579"/>
            <p:cNvSpPr>
              <a:spLocks/>
            </p:cNvSpPr>
            <p:nvPr/>
          </p:nvSpPr>
          <p:spPr bwMode="auto">
            <a:xfrm>
              <a:off x="3800" y="1945"/>
              <a:ext cx="31" cy="25"/>
            </a:xfrm>
            <a:custGeom>
              <a:avLst/>
              <a:gdLst>
                <a:gd name="T0" fmla="*/ 31 w 31"/>
                <a:gd name="T1" fmla="*/ 1 h 48"/>
                <a:gd name="T2" fmla="*/ 30 w 31"/>
                <a:gd name="T3" fmla="*/ 0 h 48"/>
                <a:gd name="T4" fmla="*/ 0 w 31"/>
                <a:gd name="T5" fmla="*/ 1 h 48"/>
                <a:gd name="T6" fmla="*/ 1 w 31"/>
                <a:gd name="T7" fmla="*/ 1 h 48"/>
                <a:gd name="T8" fmla="*/ 31 w 31"/>
                <a:gd name="T9" fmla="*/ 1 h 48"/>
                <a:gd name="T10" fmla="*/ 0 60000 65536"/>
                <a:gd name="T11" fmla="*/ 0 60000 65536"/>
                <a:gd name="T12" fmla="*/ 0 60000 65536"/>
                <a:gd name="T13" fmla="*/ 0 60000 65536"/>
                <a:gd name="T14" fmla="*/ 0 60000 65536"/>
                <a:gd name="T15" fmla="*/ 0 w 31"/>
                <a:gd name="T16" fmla="*/ 0 h 48"/>
                <a:gd name="T17" fmla="*/ 31 w 31"/>
                <a:gd name="T18" fmla="*/ 48 h 48"/>
              </a:gdLst>
              <a:ahLst/>
              <a:cxnLst>
                <a:cxn ang="T10">
                  <a:pos x="T0" y="T1"/>
                </a:cxn>
                <a:cxn ang="T11">
                  <a:pos x="T2" y="T3"/>
                </a:cxn>
                <a:cxn ang="T12">
                  <a:pos x="T4" y="T5"/>
                </a:cxn>
                <a:cxn ang="T13">
                  <a:pos x="T6" y="T7"/>
                </a:cxn>
                <a:cxn ang="T14">
                  <a:pos x="T8" y="T9"/>
                </a:cxn>
              </a:cxnLst>
              <a:rect l="T15" t="T16" r="T17" b="T18"/>
              <a:pathLst>
                <a:path w="31" h="48">
                  <a:moveTo>
                    <a:pt x="31" y="46"/>
                  </a:moveTo>
                  <a:lnTo>
                    <a:pt x="30" y="0"/>
                  </a:lnTo>
                  <a:lnTo>
                    <a:pt x="0" y="2"/>
                  </a:lnTo>
                  <a:lnTo>
                    <a:pt x="1" y="48"/>
                  </a:lnTo>
                  <a:lnTo>
                    <a:pt x="31" y="46"/>
                  </a:lnTo>
                  <a:close/>
                </a:path>
              </a:pathLst>
            </a:custGeom>
            <a:solidFill>
              <a:srgbClr val="000000"/>
            </a:solidFill>
            <a:ln w="9525">
              <a:noFill/>
              <a:round/>
              <a:headEnd/>
              <a:tailEnd/>
            </a:ln>
          </p:spPr>
          <p:txBody>
            <a:bodyPr/>
            <a:lstStyle/>
            <a:p>
              <a:endParaRPr lang="en-US"/>
            </a:p>
          </p:txBody>
        </p:sp>
        <p:sp>
          <p:nvSpPr>
            <p:cNvPr id="29263" name="Freeform 580"/>
            <p:cNvSpPr>
              <a:spLocks/>
            </p:cNvSpPr>
            <p:nvPr/>
          </p:nvSpPr>
          <p:spPr bwMode="auto">
            <a:xfrm>
              <a:off x="3830" y="1945"/>
              <a:ext cx="31" cy="25"/>
            </a:xfrm>
            <a:custGeom>
              <a:avLst/>
              <a:gdLst>
                <a:gd name="T0" fmla="*/ 1 w 31"/>
                <a:gd name="T1" fmla="*/ 0 h 48"/>
                <a:gd name="T2" fmla="*/ 0 w 31"/>
                <a:gd name="T3" fmla="*/ 1 h 48"/>
                <a:gd name="T4" fmla="*/ 30 w 31"/>
                <a:gd name="T5" fmla="*/ 1 h 48"/>
                <a:gd name="T6" fmla="*/ 31 w 31"/>
                <a:gd name="T7" fmla="*/ 1 h 48"/>
                <a:gd name="T8" fmla="*/ 1 w 31"/>
                <a:gd name="T9" fmla="*/ 0 h 48"/>
                <a:gd name="T10" fmla="*/ 0 60000 65536"/>
                <a:gd name="T11" fmla="*/ 0 60000 65536"/>
                <a:gd name="T12" fmla="*/ 0 60000 65536"/>
                <a:gd name="T13" fmla="*/ 0 60000 65536"/>
                <a:gd name="T14" fmla="*/ 0 60000 65536"/>
                <a:gd name="T15" fmla="*/ 0 w 31"/>
                <a:gd name="T16" fmla="*/ 0 h 48"/>
                <a:gd name="T17" fmla="*/ 31 w 31"/>
                <a:gd name="T18" fmla="*/ 48 h 48"/>
              </a:gdLst>
              <a:ahLst/>
              <a:cxnLst>
                <a:cxn ang="T10">
                  <a:pos x="T0" y="T1"/>
                </a:cxn>
                <a:cxn ang="T11">
                  <a:pos x="T2" y="T3"/>
                </a:cxn>
                <a:cxn ang="T12">
                  <a:pos x="T4" y="T5"/>
                </a:cxn>
                <a:cxn ang="T13">
                  <a:pos x="T6" y="T7"/>
                </a:cxn>
                <a:cxn ang="T14">
                  <a:pos x="T8" y="T9"/>
                </a:cxn>
              </a:cxnLst>
              <a:rect l="T15" t="T16" r="T17" b="T18"/>
              <a:pathLst>
                <a:path w="31" h="48">
                  <a:moveTo>
                    <a:pt x="1" y="0"/>
                  </a:moveTo>
                  <a:lnTo>
                    <a:pt x="0" y="46"/>
                  </a:lnTo>
                  <a:lnTo>
                    <a:pt x="30" y="48"/>
                  </a:lnTo>
                  <a:lnTo>
                    <a:pt x="31" y="2"/>
                  </a:lnTo>
                  <a:lnTo>
                    <a:pt x="1" y="0"/>
                  </a:lnTo>
                  <a:close/>
                </a:path>
              </a:pathLst>
            </a:custGeom>
            <a:solidFill>
              <a:srgbClr val="000000"/>
            </a:solidFill>
            <a:ln w="9525">
              <a:noFill/>
              <a:round/>
              <a:headEnd/>
              <a:tailEnd/>
            </a:ln>
          </p:spPr>
          <p:txBody>
            <a:bodyPr/>
            <a:lstStyle/>
            <a:p>
              <a:endParaRPr lang="en-US"/>
            </a:p>
          </p:txBody>
        </p:sp>
        <p:sp>
          <p:nvSpPr>
            <p:cNvPr id="29264" name="Freeform 581"/>
            <p:cNvSpPr>
              <a:spLocks/>
            </p:cNvSpPr>
            <p:nvPr/>
          </p:nvSpPr>
          <p:spPr bwMode="auto">
            <a:xfrm>
              <a:off x="3727" y="1818"/>
              <a:ext cx="27" cy="29"/>
            </a:xfrm>
            <a:custGeom>
              <a:avLst/>
              <a:gdLst>
                <a:gd name="T0" fmla="*/ 0 w 27"/>
                <a:gd name="T1" fmla="*/ 0 h 59"/>
                <a:gd name="T2" fmla="*/ 26 w 27"/>
                <a:gd name="T3" fmla="*/ 0 h 59"/>
                <a:gd name="T4" fmla="*/ 27 w 27"/>
                <a:gd name="T5" fmla="*/ 0 h 59"/>
                <a:gd name="T6" fmla="*/ 2 w 27"/>
                <a:gd name="T7" fmla="*/ 0 h 59"/>
                <a:gd name="T8" fmla="*/ 0 w 27"/>
                <a:gd name="T9" fmla="*/ 0 h 59"/>
                <a:gd name="T10" fmla="*/ 0 60000 65536"/>
                <a:gd name="T11" fmla="*/ 0 60000 65536"/>
                <a:gd name="T12" fmla="*/ 0 60000 65536"/>
                <a:gd name="T13" fmla="*/ 0 60000 65536"/>
                <a:gd name="T14" fmla="*/ 0 60000 65536"/>
                <a:gd name="T15" fmla="*/ 0 w 27"/>
                <a:gd name="T16" fmla="*/ 0 h 59"/>
                <a:gd name="T17" fmla="*/ 27 w 27"/>
                <a:gd name="T18" fmla="*/ 59 h 59"/>
              </a:gdLst>
              <a:ahLst/>
              <a:cxnLst>
                <a:cxn ang="T10">
                  <a:pos x="T0" y="T1"/>
                </a:cxn>
                <a:cxn ang="T11">
                  <a:pos x="T2" y="T3"/>
                </a:cxn>
                <a:cxn ang="T12">
                  <a:pos x="T4" y="T5"/>
                </a:cxn>
                <a:cxn ang="T13">
                  <a:pos x="T6" y="T7"/>
                </a:cxn>
                <a:cxn ang="T14">
                  <a:pos x="T8" y="T9"/>
                </a:cxn>
              </a:cxnLst>
              <a:rect l="T15" t="T16" r="T17" b="T18"/>
              <a:pathLst>
                <a:path w="27" h="59">
                  <a:moveTo>
                    <a:pt x="0" y="57"/>
                  </a:moveTo>
                  <a:lnTo>
                    <a:pt x="26" y="59"/>
                  </a:lnTo>
                  <a:lnTo>
                    <a:pt x="27" y="2"/>
                  </a:lnTo>
                  <a:lnTo>
                    <a:pt x="2" y="0"/>
                  </a:lnTo>
                  <a:lnTo>
                    <a:pt x="0" y="57"/>
                  </a:lnTo>
                  <a:close/>
                </a:path>
              </a:pathLst>
            </a:custGeom>
            <a:solidFill>
              <a:srgbClr val="000000"/>
            </a:solidFill>
            <a:ln w="9525">
              <a:noFill/>
              <a:round/>
              <a:headEnd/>
              <a:tailEnd/>
            </a:ln>
          </p:spPr>
          <p:txBody>
            <a:bodyPr/>
            <a:lstStyle/>
            <a:p>
              <a:endParaRPr lang="en-US"/>
            </a:p>
          </p:txBody>
        </p:sp>
        <p:sp>
          <p:nvSpPr>
            <p:cNvPr id="29265" name="Freeform 582"/>
            <p:cNvSpPr>
              <a:spLocks/>
            </p:cNvSpPr>
            <p:nvPr/>
          </p:nvSpPr>
          <p:spPr bwMode="auto">
            <a:xfrm>
              <a:off x="3727" y="1846"/>
              <a:ext cx="27" cy="28"/>
            </a:xfrm>
            <a:custGeom>
              <a:avLst/>
              <a:gdLst>
                <a:gd name="T0" fmla="*/ 26 w 27"/>
                <a:gd name="T1" fmla="*/ 0 h 56"/>
                <a:gd name="T2" fmla="*/ 0 w 27"/>
                <a:gd name="T3" fmla="*/ 1 h 56"/>
                <a:gd name="T4" fmla="*/ 2 w 27"/>
                <a:gd name="T5" fmla="*/ 1 h 56"/>
                <a:gd name="T6" fmla="*/ 27 w 27"/>
                <a:gd name="T7" fmla="*/ 1 h 56"/>
                <a:gd name="T8" fmla="*/ 26 w 27"/>
                <a:gd name="T9" fmla="*/ 0 h 56"/>
                <a:gd name="T10" fmla="*/ 0 60000 65536"/>
                <a:gd name="T11" fmla="*/ 0 60000 65536"/>
                <a:gd name="T12" fmla="*/ 0 60000 65536"/>
                <a:gd name="T13" fmla="*/ 0 60000 65536"/>
                <a:gd name="T14" fmla="*/ 0 60000 65536"/>
                <a:gd name="T15" fmla="*/ 0 w 27"/>
                <a:gd name="T16" fmla="*/ 0 h 56"/>
                <a:gd name="T17" fmla="*/ 27 w 27"/>
                <a:gd name="T18" fmla="*/ 56 h 56"/>
              </a:gdLst>
              <a:ahLst/>
              <a:cxnLst>
                <a:cxn ang="T10">
                  <a:pos x="T0" y="T1"/>
                </a:cxn>
                <a:cxn ang="T11">
                  <a:pos x="T2" y="T3"/>
                </a:cxn>
                <a:cxn ang="T12">
                  <a:pos x="T4" y="T5"/>
                </a:cxn>
                <a:cxn ang="T13">
                  <a:pos x="T6" y="T7"/>
                </a:cxn>
                <a:cxn ang="T14">
                  <a:pos x="T8" y="T9"/>
                </a:cxn>
              </a:cxnLst>
              <a:rect l="T15" t="T16" r="T17" b="T18"/>
              <a:pathLst>
                <a:path w="27" h="56">
                  <a:moveTo>
                    <a:pt x="26" y="0"/>
                  </a:moveTo>
                  <a:lnTo>
                    <a:pt x="0" y="2"/>
                  </a:lnTo>
                  <a:lnTo>
                    <a:pt x="2" y="56"/>
                  </a:lnTo>
                  <a:lnTo>
                    <a:pt x="27" y="54"/>
                  </a:lnTo>
                  <a:lnTo>
                    <a:pt x="26" y="0"/>
                  </a:lnTo>
                  <a:close/>
                </a:path>
              </a:pathLst>
            </a:custGeom>
            <a:solidFill>
              <a:srgbClr val="000000"/>
            </a:solidFill>
            <a:ln w="9525">
              <a:noFill/>
              <a:round/>
              <a:headEnd/>
              <a:tailEnd/>
            </a:ln>
          </p:spPr>
          <p:txBody>
            <a:bodyPr/>
            <a:lstStyle/>
            <a:p>
              <a:endParaRPr lang="en-US"/>
            </a:p>
          </p:txBody>
        </p:sp>
        <p:sp>
          <p:nvSpPr>
            <p:cNvPr id="29266" name="Freeform 583"/>
            <p:cNvSpPr>
              <a:spLocks/>
            </p:cNvSpPr>
            <p:nvPr/>
          </p:nvSpPr>
          <p:spPr bwMode="auto">
            <a:xfrm>
              <a:off x="3710" y="1835"/>
              <a:ext cx="31" cy="24"/>
            </a:xfrm>
            <a:custGeom>
              <a:avLst/>
              <a:gdLst>
                <a:gd name="T0" fmla="*/ 31 w 31"/>
                <a:gd name="T1" fmla="*/ 0 h 49"/>
                <a:gd name="T2" fmla="*/ 30 w 31"/>
                <a:gd name="T3" fmla="*/ 0 h 49"/>
                <a:gd name="T4" fmla="*/ 0 w 31"/>
                <a:gd name="T5" fmla="*/ 0 h 49"/>
                <a:gd name="T6" fmla="*/ 1 w 31"/>
                <a:gd name="T7" fmla="*/ 0 h 49"/>
                <a:gd name="T8" fmla="*/ 31 w 31"/>
                <a:gd name="T9" fmla="*/ 0 h 49"/>
                <a:gd name="T10" fmla="*/ 0 60000 65536"/>
                <a:gd name="T11" fmla="*/ 0 60000 65536"/>
                <a:gd name="T12" fmla="*/ 0 60000 65536"/>
                <a:gd name="T13" fmla="*/ 0 60000 65536"/>
                <a:gd name="T14" fmla="*/ 0 60000 65536"/>
                <a:gd name="T15" fmla="*/ 0 w 31"/>
                <a:gd name="T16" fmla="*/ 0 h 49"/>
                <a:gd name="T17" fmla="*/ 31 w 31"/>
                <a:gd name="T18" fmla="*/ 49 h 49"/>
              </a:gdLst>
              <a:ahLst/>
              <a:cxnLst>
                <a:cxn ang="T10">
                  <a:pos x="T0" y="T1"/>
                </a:cxn>
                <a:cxn ang="T11">
                  <a:pos x="T2" y="T3"/>
                </a:cxn>
                <a:cxn ang="T12">
                  <a:pos x="T4" y="T5"/>
                </a:cxn>
                <a:cxn ang="T13">
                  <a:pos x="T6" y="T7"/>
                </a:cxn>
                <a:cxn ang="T14">
                  <a:pos x="T8" y="T9"/>
                </a:cxn>
              </a:cxnLst>
              <a:rect l="T15" t="T16" r="T17" b="T18"/>
              <a:pathLst>
                <a:path w="31" h="49">
                  <a:moveTo>
                    <a:pt x="31" y="47"/>
                  </a:moveTo>
                  <a:lnTo>
                    <a:pt x="30" y="0"/>
                  </a:lnTo>
                  <a:lnTo>
                    <a:pt x="0" y="2"/>
                  </a:lnTo>
                  <a:lnTo>
                    <a:pt x="1" y="49"/>
                  </a:lnTo>
                  <a:lnTo>
                    <a:pt x="31" y="47"/>
                  </a:lnTo>
                  <a:close/>
                </a:path>
              </a:pathLst>
            </a:custGeom>
            <a:solidFill>
              <a:srgbClr val="000000"/>
            </a:solidFill>
            <a:ln w="9525">
              <a:noFill/>
              <a:round/>
              <a:headEnd/>
              <a:tailEnd/>
            </a:ln>
          </p:spPr>
          <p:txBody>
            <a:bodyPr/>
            <a:lstStyle/>
            <a:p>
              <a:endParaRPr lang="en-US"/>
            </a:p>
          </p:txBody>
        </p:sp>
        <p:sp>
          <p:nvSpPr>
            <p:cNvPr id="29267" name="Freeform 584"/>
            <p:cNvSpPr>
              <a:spLocks/>
            </p:cNvSpPr>
            <p:nvPr/>
          </p:nvSpPr>
          <p:spPr bwMode="auto">
            <a:xfrm>
              <a:off x="3740" y="1835"/>
              <a:ext cx="31" cy="24"/>
            </a:xfrm>
            <a:custGeom>
              <a:avLst/>
              <a:gdLst>
                <a:gd name="T0" fmla="*/ 1 w 31"/>
                <a:gd name="T1" fmla="*/ 0 h 49"/>
                <a:gd name="T2" fmla="*/ 0 w 31"/>
                <a:gd name="T3" fmla="*/ 0 h 49"/>
                <a:gd name="T4" fmla="*/ 30 w 31"/>
                <a:gd name="T5" fmla="*/ 0 h 49"/>
                <a:gd name="T6" fmla="*/ 31 w 31"/>
                <a:gd name="T7" fmla="*/ 0 h 49"/>
                <a:gd name="T8" fmla="*/ 1 w 31"/>
                <a:gd name="T9" fmla="*/ 0 h 49"/>
                <a:gd name="T10" fmla="*/ 0 60000 65536"/>
                <a:gd name="T11" fmla="*/ 0 60000 65536"/>
                <a:gd name="T12" fmla="*/ 0 60000 65536"/>
                <a:gd name="T13" fmla="*/ 0 60000 65536"/>
                <a:gd name="T14" fmla="*/ 0 60000 65536"/>
                <a:gd name="T15" fmla="*/ 0 w 31"/>
                <a:gd name="T16" fmla="*/ 0 h 49"/>
                <a:gd name="T17" fmla="*/ 31 w 31"/>
                <a:gd name="T18" fmla="*/ 49 h 49"/>
              </a:gdLst>
              <a:ahLst/>
              <a:cxnLst>
                <a:cxn ang="T10">
                  <a:pos x="T0" y="T1"/>
                </a:cxn>
                <a:cxn ang="T11">
                  <a:pos x="T2" y="T3"/>
                </a:cxn>
                <a:cxn ang="T12">
                  <a:pos x="T4" y="T5"/>
                </a:cxn>
                <a:cxn ang="T13">
                  <a:pos x="T6" y="T7"/>
                </a:cxn>
                <a:cxn ang="T14">
                  <a:pos x="T8" y="T9"/>
                </a:cxn>
              </a:cxnLst>
              <a:rect l="T15" t="T16" r="T17" b="T18"/>
              <a:pathLst>
                <a:path w="31" h="49">
                  <a:moveTo>
                    <a:pt x="1" y="0"/>
                  </a:moveTo>
                  <a:lnTo>
                    <a:pt x="0" y="47"/>
                  </a:lnTo>
                  <a:lnTo>
                    <a:pt x="30" y="49"/>
                  </a:lnTo>
                  <a:lnTo>
                    <a:pt x="31" y="2"/>
                  </a:lnTo>
                  <a:lnTo>
                    <a:pt x="1" y="0"/>
                  </a:lnTo>
                  <a:close/>
                </a:path>
              </a:pathLst>
            </a:custGeom>
            <a:solidFill>
              <a:srgbClr val="000000"/>
            </a:solidFill>
            <a:ln w="9525">
              <a:noFill/>
              <a:round/>
              <a:headEnd/>
              <a:tailEnd/>
            </a:ln>
          </p:spPr>
          <p:txBody>
            <a:bodyPr/>
            <a:lstStyle/>
            <a:p>
              <a:endParaRPr lang="en-US"/>
            </a:p>
          </p:txBody>
        </p:sp>
        <p:sp>
          <p:nvSpPr>
            <p:cNvPr id="29268" name="Rectangle 585"/>
            <p:cNvSpPr>
              <a:spLocks noChangeArrowheads="1"/>
            </p:cNvSpPr>
            <p:nvPr/>
          </p:nvSpPr>
          <p:spPr bwMode="auto">
            <a:xfrm>
              <a:off x="5631" y="2612"/>
              <a:ext cx="41" cy="20"/>
            </a:xfrm>
            <a:prstGeom prst="rect">
              <a:avLst/>
            </a:prstGeom>
            <a:noFill/>
            <a:ln w="39688">
              <a:solidFill>
                <a:srgbClr val="000000"/>
              </a:solidFill>
              <a:miter lim="800000"/>
              <a:headEnd/>
              <a:tailEnd/>
            </a:ln>
          </p:spPr>
          <p:txBody>
            <a:bodyPr/>
            <a:lstStyle/>
            <a:p>
              <a:endParaRPr lang="en-US"/>
            </a:p>
          </p:txBody>
        </p:sp>
        <p:sp>
          <p:nvSpPr>
            <p:cNvPr id="29269" name="Rectangle 586"/>
            <p:cNvSpPr>
              <a:spLocks noChangeArrowheads="1"/>
            </p:cNvSpPr>
            <p:nvPr/>
          </p:nvSpPr>
          <p:spPr bwMode="auto">
            <a:xfrm>
              <a:off x="4850" y="2456"/>
              <a:ext cx="41" cy="19"/>
            </a:xfrm>
            <a:prstGeom prst="rect">
              <a:avLst/>
            </a:prstGeom>
            <a:noFill/>
            <a:ln w="39688">
              <a:solidFill>
                <a:srgbClr val="000000"/>
              </a:solidFill>
              <a:miter lim="800000"/>
              <a:headEnd/>
              <a:tailEnd/>
            </a:ln>
          </p:spPr>
          <p:txBody>
            <a:bodyPr/>
            <a:lstStyle/>
            <a:p>
              <a:endParaRPr lang="en-US"/>
            </a:p>
          </p:txBody>
        </p:sp>
        <p:sp>
          <p:nvSpPr>
            <p:cNvPr id="29270" name="Rectangle 587"/>
            <p:cNvSpPr>
              <a:spLocks noChangeArrowheads="1"/>
            </p:cNvSpPr>
            <p:nvPr/>
          </p:nvSpPr>
          <p:spPr bwMode="auto">
            <a:xfrm>
              <a:off x="4430" y="2280"/>
              <a:ext cx="41" cy="20"/>
            </a:xfrm>
            <a:prstGeom prst="rect">
              <a:avLst/>
            </a:prstGeom>
            <a:noFill/>
            <a:ln w="39688">
              <a:solidFill>
                <a:srgbClr val="000000"/>
              </a:solidFill>
              <a:miter lim="800000"/>
              <a:headEnd/>
              <a:tailEnd/>
            </a:ln>
          </p:spPr>
          <p:txBody>
            <a:bodyPr/>
            <a:lstStyle/>
            <a:p>
              <a:endParaRPr lang="en-US"/>
            </a:p>
          </p:txBody>
        </p:sp>
        <p:sp>
          <p:nvSpPr>
            <p:cNvPr id="29271" name="Rectangle 588"/>
            <p:cNvSpPr>
              <a:spLocks noChangeArrowheads="1"/>
            </p:cNvSpPr>
            <p:nvPr/>
          </p:nvSpPr>
          <p:spPr bwMode="auto">
            <a:xfrm>
              <a:off x="4130" y="2086"/>
              <a:ext cx="41" cy="19"/>
            </a:xfrm>
            <a:prstGeom prst="rect">
              <a:avLst/>
            </a:prstGeom>
            <a:noFill/>
            <a:ln w="39688">
              <a:solidFill>
                <a:srgbClr val="000000"/>
              </a:solidFill>
              <a:miter lim="800000"/>
              <a:headEnd/>
              <a:tailEnd/>
            </a:ln>
          </p:spPr>
          <p:txBody>
            <a:bodyPr/>
            <a:lstStyle/>
            <a:p>
              <a:endParaRPr lang="en-US"/>
            </a:p>
          </p:txBody>
        </p:sp>
        <p:sp>
          <p:nvSpPr>
            <p:cNvPr id="29272" name="Rectangle 589"/>
            <p:cNvSpPr>
              <a:spLocks noChangeArrowheads="1"/>
            </p:cNvSpPr>
            <p:nvPr/>
          </p:nvSpPr>
          <p:spPr bwMode="auto">
            <a:xfrm>
              <a:off x="3950" y="1910"/>
              <a:ext cx="42" cy="20"/>
            </a:xfrm>
            <a:prstGeom prst="rect">
              <a:avLst/>
            </a:prstGeom>
            <a:noFill/>
            <a:ln w="39688">
              <a:solidFill>
                <a:srgbClr val="000000"/>
              </a:solidFill>
              <a:miter lim="800000"/>
              <a:headEnd/>
              <a:tailEnd/>
            </a:ln>
          </p:spPr>
          <p:txBody>
            <a:bodyPr/>
            <a:lstStyle/>
            <a:p>
              <a:endParaRPr lang="en-US"/>
            </a:p>
          </p:txBody>
        </p:sp>
        <p:sp>
          <p:nvSpPr>
            <p:cNvPr id="29273" name="Rectangle 590"/>
            <p:cNvSpPr>
              <a:spLocks noChangeArrowheads="1"/>
            </p:cNvSpPr>
            <p:nvPr/>
          </p:nvSpPr>
          <p:spPr bwMode="auto">
            <a:xfrm>
              <a:off x="3830" y="1773"/>
              <a:ext cx="41" cy="19"/>
            </a:xfrm>
            <a:prstGeom prst="rect">
              <a:avLst/>
            </a:prstGeom>
            <a:noFill/>
            <a:ln w="39688">
              <a:solidFill>
                <a:srgbClr val="000000"/>
              </a:solidFill>
              <a:miter lim="800000"/>
              <a:headEnd/>
              <a:tailEnd/>
            </a:ln>
          </p:spPr>
          <p:txBody>
            <a:bodyPr/>
            <a:lstStyle/>
            <a:p>
              <a:endParaRPr lang="en-US"/>
            </a:p>
          </p:txBody>
        </p:sp>
        <p:sp>
          <p:nvSpPr>
            <p:cNvPr id="29274" name="Rectangle 591"/>
            <p:cNvSpPr>
              <a:spLocks noChangeArrowheads="1"/>
            </p:cNvSpPr>
            <p:nvPr/>
          </p:nvSpPr>
          <p:spPr bwMode="auto">
            <a:xfrm>
              <a:off x="3740" y="1652"/>
              <a:ext cx="41" cy="20"/>
            </a:xfrm>
            <a:prstGeom prst="rect">
              <a:avLst/>
            </a:prstGeom>
            <a:noFill/>
            <a:ln w="39688">
              <a:solidFill>
                <a:srgbClr val="000000"/>
              </a:solidFill>
              <a:miter lim="800000"/>
              <a:headEnd/>
              <a:tailEnd/>
            </a:ln>
          </p:spPr>
          <p:txBody>
            <a:bodyPr/>
            <a:lstStyle/>
            <a:p>
              <a:endParaRPr lang="en-US"/>
            </a:p>
          </p:txBody>
        </p:sp>
        <p:sp>
          <p:nvSpPr>
            <p:cNvPr id="29275" name="Freeform 592"/>
            <p:cNvSpPr>
              <a:spLocks/>
            </p:cNvSpPr>
            <p:nvPr/>
          </p:nvSpPr>
          <p:spPr bwMode="auto">
            <a:xfrm>
              <a:off x="5601" y="2483"/>
              <a:ext cx="60" cy="55"/>
            </a:xfrm>
            <a:custGeom>
              <a:avLst/>
              <a:gdLst>
                <a:gd name="T0" fmla="*/ 30 w 60"/>
                <a:gd name="T1" fmla="*/ 0 h 111"/>
                <a:gd name="T2" fmla="*/ 60 w 60"/>
                <a:gd name="T3" fmla="*/ 0 h 111"/>
                <a:gd name="T4" fmla="*/ 30 w 60"/>
                <a:gd name="T5" fmla="*/ 0 h 111"/>
                <a:gd name="T6" fmla="*/ 0 w 60"/>
                <a:gd name="T7" fmla="*/ 0 h 111"/>
                <a:gd name="T8" fmla="*/ 30 w 60"/>
                <a:gd name="T9" fmla="*/ 0 h 111"/>
                <a:gd name="T10" fmla="*/ 0 60000 65536"/>
                <a:gd name="T11" fmla="*/ 0 60000 65536"/>
                <a:gd name="T12" fmla="*/ 0 60000 65536"/>
                <a:gd name="T13" fmla="*/ 0 60000 65536"/>
                <a:gd name="T14" fmla="*/ 0 60000 65536"/>
                <a:gd name="T15" fmla="*/ 0 w 60"/>
                <a:gd name="T16" fmla="*/ 0 h 111"/>
                <a:gd name="T17" fmla="*/ 60 w 60"/>
                <a:gd name="T18" fmla="*/ 111 h 111"/>
              </a:gdLst>
              <a:ahLst/>
              <a:cxnLst>
                <a:cxn ang="T10">
                  <a:pos x="T0" y="T1"/>
                </a:cxn>
                <a:cxn ang="T11">
                  <a:pos x="T2" y="T3"/>
                </a:cxn>
                <a:cxn ang="T12">
                  <a:pos x="T4" y="T5"/>
                </a:cxn>
                <a:cxn ang="T13">
                  <a:pos x="T6" y="T7"/>
                </a:cxn>
                <a:cxn ang="T14">
                  <a:pos x="T8" y="T9"/>
                </a:cxn>
              </a:cxnLst>
              <a:rect l="T15" t="T16" r="T17" b="T18"/>
              <a:pathLst>
                <a:path w="60" h="111">
                  <a:moveTo>
                    <a:pt x="30" y="0"/>
                  </a:moveTo>
                  <a:lnTo>
                    <a:pt x="60" y="56"/>
                  </a:lnTo>
                  <a:lnTo>
                    <a:pt x="30" y="111"/>
                  </a:lnTo>
                  <a:lnTo>
                    <a:pt x="0" y="56"/>
                  </a:lnTo>
                  <a:lnTo>
                    <a:pt x="30" y="0"/>
                  </a:lnTo>
                  <a:close/>
                </a:path>
              </a:pathLst>
            </a:custGeom>
            <a:noFill/>
            <a:ln w="39688">
              <a:solidFill>
                <a:srgbClr val="000000"/>
              </a:solidFill>
              <a:prstDash val="solid"/>
              <a:round/>
              <a:headEnd/>
              <a:tailEnd/>
            </a:ln>
          </p:spPr>
          <p:txBody>
            <a:bodyPr/>
            <a:lstStyle/>
            <a:p>
              <a:endParaRPr lang="en-US"/>
            </a:p>
          </p:txBody>
        </p:sp>
        <p:sp>
          <p:nvSpPr>
            <p:cNvPr id="29276" name="Freeform 593"/>
            <p:cNvSpPr>
              <a:spLocks/>
            </p:cNvSpPr>
            <p:nvPr/>
          </p:nvSpPr>
          <p:spPr bwMode="auto">
            <a:xfrm>
              <a:off x="4821" y="2280"/>
              <a:ext cx="59" cy="55"/>
            </a:xfrm>
            <a:custGeom>
              <a:avLst/>
              <a:gdLst>
                <a:gd name="T0" fmla="*/ 29 w 59"/>
                <a:gd name="T1" fmla="*/ 0 h 111"/>
                <a:gd name="T2" fmla="*/ 59 w 59"/>
                <a:gd name="T3" fmla="*/ 0 h 111"/>
                <a:gd name="T4" fmla="*/ 29 w 59"/>
                <a:gd name="T5" fmla="*/ 0 h 111"/>
                <a:gd name="T6" fmla="*/ 0 w 59"/>
                <a:gd name="T7" fmla="*/ 0 h 111"/>
                <a:gd name="T8" fmla="*/ 29 w 59"/>
                <a:gd name="T9" fmla="*/ 0 h 111"/>
                <a:gd name="T10" fmla="*/ 0 60000 65536"/>
                <a:gd name="T11" fmla="*/ 0 60000 65536"/>
                <a:gd name="T12" fmla="*/ 0 60000 65536"/>
                <a:gd name="T13" fmla="*/ 0 60000 65536"/>
                <a:gd name="T14" fmla="*/ 0 60000 65536"/>
                <a:gd name="T15" fmla="*/ 0 w 59"/>
                <a:gd name="T16" fmla="*/ 0 h 111"/>
                <a:gd name="T17" fmla="*/ 59 w 59"/>
                <a:gd name="T18" fmla="*/ 111 h 111"/>
              </a:gdLst>
              <a:ahLst/>
              <a:cxnLst>
                <a:cxn ang="T10">
                  <a:pos x="T0" y="T1"/>
                </a:cxn>
                <a:cxn ang="T11">
                  <a:pos x="T2" y="T3"/>
                </a:cxn>
                <a:cxn ang="T12">
                  <a:pos x="T4" y="T5"/>
                </a:cxn>
                <a:cxn ang="T13">
                  <a:pos x="T6" y="T7"/>
                </a:cxn>
                <a:cxn ang="T14">
                  <a:pos x="T8" y="T9"/>
                </a:cxn>
              </a:cxnLst>
              <a:rect l="T15" t="T16" r="T17" b="T18"/>
              <a:pathLst>
                <a:path w="59" h="111">
                  <a:moveTo>
                    <a:pt x="29" y="0"/>
                  </a:moveTo>
                  <a:lnTo>
                    <a:pt x="59" y="55"/>
                  </a:lnTo>
                  <a:lnTo>
                    <a:pt x="29" y="111"/>
                  </a:lnTo>
                  <a:lnTo>
                    <a:pt x="0" y="55"/>
                  </a:lnTo>
                  <a:lnTo>
                    <a:pt x="29" y="0"/>
                  </a:lnTo>
                  <a:close/>
                </a:path>
              </a:pathLst>
            </a:custGeom>
            <a:noFill/>
            <a:ln w="39688">
              <a:solidFill>
                <a:srgbClr val="000000"/>
              </a:solidFill>
              <a:prstDash val="solid"/>
              <a:round/>
              <a:headEnd/>
              <a:tailEnd/>
            </a:ln>
          </p:spPr>
          <p:txBody>
            <a:bodyPr/>
            <a:lstStyle/>
            <a:p>
              <a:endParaRPr lang="en-US"/>
            </a:p>
          </p:txBody>
        </p:sp>
        <p:sp>
          <p:nvSpPr>
            <p:cNvPr id="29277" name="Freeform 594"/>
            <p:cNvSpPr>
              <a:spLocks/>
            </p:cNvSpPr>
            <p:nvPr/>
          </p:nvSpPr>
          <p:spPr bwMode="auto">
            <a:xfrm>
              <a:off x="4400" y="2077"/>
              <a:ext cx="60" cy="56"/>
            </a:xfrm>
            <a:custGeom>
              <a:avLst/>
              <a:gdLst>
                <a:gd name="T0" fmla="*/ 30 w 60"/>
                <a:gd name="T1" fmla="*/ 0 h 110"/>
                <a:gd name="T2" fmla="*/ 60 w 60"/>
                <a:gd name="T3" fmla="*/ 1 h 110"/>
                <a:gd name="T4" fmla="*/ 30 w 60"/>
                <a:gd name="T5" fmla="*/ 1 h 110"/>
                <a:gd name="T6" fmla="*/ 0 w 60"/>
                <a:gd name="T7" fmla="*/ 1 h 110"/>
                <a:gd name="T8" fmla="*/ 30 w 60"/>
                <a:gd name="T9" fmla="*/ 0 h 110"/>
                <a:gd name="T10" fmla="*/ 0 60000 65536"/>
                <a:gd name="T11" fmla="*/ 0 60000 65536"/>
                <a:gd name="T12" fmla="*/ 0 60000 65536"/>
                <a:gd name="T13" fmla="*/ 0 60000 65536"/>
                <a:gd name="T14" fmla="*/ 0 60000 65536"/>
                <a:gd name="T15" fmla="*/ 0 w 60"/>
                <a:gd name="T16" fmla="*/ 0 h 110"/>
                <a:gd name="T17" fmla="*/ 60 w 60"/>
                <a:gd name="T18" fmla="*/ 110 h 110"/>
              </a:gdLst>
              <a:ahLst/>
              <a:cxnLst>
                <a:cxn ang="T10">
                  <a:pos x="T0" y="T1"/>
                </a:cxn>
                <a:cxn ang="T11">
                  <a:pos x="T2" y="T3"/>
                </a:cxn>
                <a:cxn ang="T12">
                  <a:pos x="T4" y="T5"/>
                </a:cxn>
                <a:cxn ang="T13">
                  <a:pos x="T6" y="T7"/>
                </a:cxn>
                <a:cxn ang="T14">
                  <a:pos x="T8" y="T9"/>
                </a:cxn>
              </a:cxnLst>
              <a:rect l="T15" t="T16" r="T17" b="T18"/>
              <a:pathLst>
                <a:path w="60" h="110">
                  <a:moveTo>
                    <a:pt x="30" y="0"/>
                  </a:moveTo>
                  <a:lnTo>
                    <a:pt x="60" y="54"/>
                  </a:lnTo>
                  <a:lnTo>
                    <a:pt x="30" y="110"/>
                  </a:lnTo>
                  <a:lnTo>
                    <a:pt x="0" y="54"/>
                  </a:lnTo>
                  <a:lnTo>
                    <a:pt x="30" y="0"/>
                  </a:lnTo>
                  <a:close/>
                </a:path>
              </a:pathLst>
            </a:custGeom>
            <a:noFill/>
            <a:ln w="39688">
              <a:solidFill>
                <a:srgbClr val="000000"/>
              </a:solidFill>
              <a:prstDash val="solid"/>
              <a:round/>
              <a:headEnd/>
              <a:tailEnd/>
            </a:ln>
          </p:spPr>
          <p:txBody>
            <a:bodyPr/>
            <a:lstStyle/>
            <a:p>
              <a:endParaRPr lang="en-US"/>
            </a:p>
          </p:txBody>
        </p:sp>
        <p:sp>
          <p:nvSpPr>
            <p:cNvPr id="29278" name="Freeform 595"/>
            <p:cNvSpPr>
              <a:spLocks/>
            </p:cNvSpPr>
            <p:nvPr/>
          </p:nvSpPr>
          <p:spPr bwMode="auto">
            <a:xfrm>
              <a:off x="4100" y="1837"/>
              <a:ext cx="60" cy="55"/>
            </a:xfrm>
            <a:custGeom>
              <a:avLst/>
              <a:gdLst>
                <a:gd name="T0" fmla="*/ 30 w 60"/>
                <a:gd name="T1" fmla="*/ 0 h 111"/>
                <a:gd name="T2" fmla="*/ 60 w 60"/>
                <a:gd name="T3" fmla="*/ 0 h 111"/>
                <a:gd name="T4" fmla="*/ 30 w 60"/>
                <a:gd name="T5" fmla="*/ 0 h 111"/>
                <a:gd name="T6" fmla="*/ 0 w 60"/>
                <a:gd name="T7" fmla="*/ 0 h 111"/>
                <a:gd name="T8" fmla="*/ 30 w 60"/>
                <a:gd name="T9" fmla="*/ 0 h 111"/>
                <a:gd name="T10" fmla="*/ 0 60000 65536"/>
                <a:gd name="T11" fmla="*/ 0 60000 65536"/>
                <a:gd name="T12" fmla="*/ 0 60000 65536"/>
                <a:gd name="T13" fmla="*/ 0 60000 65536"/>
                <a:gd name="T14" fmla="*/ 0 60000 65536"/>
                <a:gd name="T15" fmla="*/ 0 w 60"/>
                <a:gd name="T16" fmla="*/ 0 h 111"/>
                <a:gd name="T17" fmla="*/ 60 w 60"/>
                <a:gd name="T18" fmla="*/ 111 h 111"/>
              </a:gdLst>
              <a:ahLst/>
              <a:cxnLst>
                <a:cxn ang="T10">
                  <a:pos x="T0" y="T1"/>
                </a:cxn>
                <a:cxn ang="T11">
                  <a:pos x="T2" y="T3"/>
                </a:cxn>
                <a:cxn ang="T12">
                  <a:pos x="T4" y="T5"/>
                </a:cxn>
                <a:cxn ang="T13">
                  <a:pos x="T6" y="T7"/>
                </a:cxn>
                <a:cxn ang="T14">
                  <a:pos x="T8" y="T9"/>
                </a:cxn>
              </a:cxnLst>
              <a:rect l="T15" t="T16" r="T17" b="T18"/>
              <a:pathLst>
                <a:path w="60" h="111">
                  <a:moveTo>
                    <a:pt x="30" y="0"/>
                  </a:moveTo>
                  <a:lnTo>
                    <a:pt x="60" y="56"/>
                  </a:lnTo>
                  <a:lnTo>
                    <a:pt x="30" y="111"/>
                  </a:lnTo>
                  <a:lnTo>
                    <a:pt x="0" y="56"/>
                  </a:lnTo>
                  <a:lnTo>
                    <a:pt x="30" y="0"/>
                  </a:lnTo>
                  <a:close/>
                </a:path>
              </a:pathLst>
            </a:custGeom>
            <a:noFill/>
            <a:ln w="39688">
              <a:solidFill>
                <a:srgbClr val="000000"/>
              </a:solidFill>
              <a:prstDash val="solid"/>
              <a:round/>
              <a:headEnd/>
              <a:tailEnd/>
            </a:ln>
          </p:spPr>
          <p:txBody>
            <a:bodyPr/>
            <a:lstStyle/>
            <a:p>
              <a:endParaRPr lang="en-US"/>
            </a:p>
          </p:txBody>
        </p:sp>
        <p:sp>
          <p:nvSpPr>
            <p:cNvPr id="29279" name="Freeform 596"/>
            <p:cNvSpPr>
              <a:spLocks/>
            </p:cNvSpPr>
            <p:nvPr/>
          </p:nvSpPr>
          <p:spPr bwMode="auto">
            <a:xfrm>
              <a:off x="3920" y="1652"/>
              <a:ext cx="60" cy="56"/>
            </a:xfrm>
            <a:custGeom>
              <a:avLst/>
              <a:gdLst>
                <a:gd name="T0" fmla="*/ 30 w 60"/>
                <a:gd name="T1" fmla="*/ 0 h 111"/>
                <a:gd name="T2" fmla="*/ 60 w 60"/>
                <a:gd name="T3" fmla="*/ 1 h 111"/>
                <a:gd name="T4" fmla="*/ 30 w 60"/>
                <a:gd name="T5" fmla="*/ 1 h 111"/>
                <a:gd name="T6" fmla="*/ 0 w 60"/>
                <a:gd name="T7" fmla="*/ 1 h 111"/>
                <a:gd name="T8" fmla="*/ 30 w 60"/>
                <a:gd name="T9" fmla="*/ 0 h 111"/>
                <a:gd name="T10" fmla="*/ 0 60000 65536"/>
                <a:gd name="T11" fmla="*/ 0 60000 65536"/>
                <a:gd name="T12" fmla="*/ 0 60000 65536"/>
                <a:gd name="T13" fmla="*/ 0 60000 65536"/>
                <a:gd name="T14" fmla="*/ 0 60000 65536"/>
                <a:gd name="T15" fmla="*/ 0 w 60"/>
                <a:gd name="T16" fmla="*/ 0 h 111"/>
                <a:gd name="T17" fmla="*/ 60 w 60"/>
                <a:gd name="T18" fmla="*/ 111 h 111"/>
              </a:gdLst>
              <a:ahLst/>
              <a:cxnLst>
                <a:cxn ang="T10">
                  <a:pos x="T0" y="T1"/>
                </a:cxn>
                <a:cxn ang="T11">
                  <a:pos x="T2" y="T3"/>
                </a:cxn>
                <a:cxn ang="T12">
                  <a:pos x="T4" y="T5"/>
                </a:cxn>
                <a:cxn ang="T13">
                  <a:pos x="T6" y="T7"/>
                </a:cxn>
                <a:cxn ang="T14">
                  <a:pos x="T8" y="T9"/>
                </a:cxn>
              </a:cxnLst>
              <a:rect l="T15" t="T16" r="T17" b="T18"/>
              <a:pathLst>
                <a:path w="60" h="111">
                  <a:moveTo>
                    <a:pt x="30" y="0"/>
                  </a:moveTo>
                  <a:lnTo>
                    <a:pt x="60" y="57"/>
                  </a:lnTo>
                  <a:lnTo>
                    <a:pt x="30" y="111"/>
                  </a:lnTo>
                  <a:lnTo>
                    <a:pt x="0" y="57"/>
                  </a:lnTo>
                  <a:lnTo>
                    <a:pt x="30" y="0"/>
                  </a:lnTo>
                  <a:close/>
                </a:path>
              </a:pathLst>
            </a:custGeom>
            <a:noFill/>
            <a:ln w="39688">
              <a:solidFill>
                <a:srgbClr val="000000"/>
              </a:solidFill>
              <a:prstDash val="solid"/>
              <a:round/>
              <a:headEnd/>
              <a:tailEnd/>
            </a:ln>
          </p:spPr>
          <p:txBody>
            <a:bodyPr/>
            <a:lstStyle/>
            <a:p>
              <a:endParaRPr lang="en-US"/>
            </a:p>
          </p:txBody>
        </p:sp>
        <p:sp>
          <p:nvSpPr>
            <p:cNvPr id="29280" name="Freeform 597"/>
            <p:cNvSpPr>
              <a:spLocks/>
            </p:cNvSpPr>
            <p:nvPr/>
          </p:nvSpPr>
          <p:spPr bwMode="auto">
            <a:xfrm>
              <a:off x="3800" y="1496"/>
              <a:ext cx="60" cy="55"/>
            </a:xfrm>
            <a:custGeom>
              <a:avLst/>
              <a:gdLst>
                <a:gd name="T0" fmla="*/ 30 w 60"/>
                <a:gd name="T1" fmla="*/ 0 h 110"/>
                <a:gd name="T2" fmla="*/ 60 w 60"/>
                <a:gd name="T3" fmla="*/ 1 h 110"/>
                <a:gd name="T4" fmla="*/ 30 w 60"/>
                <a:gd name="T5" fmla="*/ 1 h 110"/>
                <a:gd name="T6" fmla="*/ 0 w 60"/>
                <a:gd name="T7" fmla="*/ 1 h 110"/>
                <a:gd name="T8" fmla="*/ 30 w 60"/>
                <a:gd name="T9" fmla="*/ 0 h 110"/>
                <a:gd name="T10" fmla="*/ 0 60000 65536"/>
                <a:gd name="T11" fmla="*/ 0 60000 65536"/>
                <a:gd name="T12" fmla="*/ 0 60000 65536"/>
                <a:gd name="T13" fmla="*/ 0 60000 65536"/>
                <a:gd name="T14" fmla="*/ 0 60000 65536"/>
                <a:gd name="T15" fmla="*/ 0 w 60"/>
                <a:gd name="T16" fmla="*/ 0 h 110"/>
                <a:gd name="T17" fmla="*/ 60 w 60"/>
                <a:gd name="T18" fmla="*/ 110 h 110"/>
              </a:gdLst>
              <a:ahLst/>
              <a:cxnLst>
                <a:cxn ang="T10">
                  <a:pos x="T0" y="T1"/>
                </a:cxn>
                <a:cxn ang="T11">
                  <a:pos x="T2" y="T3"/>
                </a:cxn>
                <a:cxn ang="T12">
                  <a:pos x="T4" y="T5"/>
                </a:cxn>
                <a:cxn ang="T13">
                  <a:pos x="T6" y="T7"/>
                </a:cxn>
                <a:cxn ang="T14">
                  <a:pos x="T8" y="T9"/>
                </a:cxn>
              </a:cxnLst>
              <a:rect l="T15" t="T16" r="T17" b="T18"/>
              <a:pathLst>
                <a:path w="60" h="110">
                  <a:moveTo>
                    <a:pt x="30" y="0"/>
                  </a:moveTo>
                  <a:lnTo>
                    <a:pt x="60" y="54"/>
                  </a:lnTo>
                  <a:lnTo>
                    <a:pt x="30" y="110"/>
                  </a:lnTo>
                  <a:lnTo>
                    <a:pt x="0" y="54"/>
                  </a:lnTo>
                  <a:lnTo>
                    <a:pt x="30" y="0"/>
                  </a:lnTo>
                  <a:close/>
                </a:path>
              </a:pathLst>
            </a:custGeom>
            <a:noFill/>
            <a:ln w="39688">
              <a:solidFill>
                <a:srgbClr val="000000"/>
              </a:solidFill>
              <a:prstDash val="solid"/>
              <a:round/>
              <a:headEnd/>
              <a:tailEnd/>
            </a:ln>
          </p:spPr>
          <p:txBody>
            <a:bodyPr/>
            <a:lstStyle/>
            <a:p>
              <a:endParaRPr lang="en-US"/>
            </a:p>
          </p:txBody>
        </p:sp>
        <p:sp>
          <p:nvSpPr>
            <p:cNvPr id="29281" name="Rectangle 598"/>
            <p:cNvSpPr>
              <a:spLocks noChangeArrowheads="1"/>
            </p:cNvSpPr>
            <p:nvPr/>
          </p:nvSpPr>
          <p:spPr bwMode="auto">
            <a:xfrm>
              <a:off x="3249" y="2870"/>
              <a:ext cx="113" cy="224"/>
            </a:xfrm>
            <a:prstGeom prst="rect">
              <a:avLst/>
            </a:prstGeom>
            <a:noFill/>
            <a:ln w="9525">
              <a:noFill/>
              <a:miter lim="800000"/>
              <a:headEnd/>
              <a:tailEnd/>
            </a:ln>
          </p:spPr>
          <p:txBody>
            <a:bodyPr/>
            <a:lstStyle/>
            <a:p>
              <a:endParaRPr lang="en-US"/>
            </a:p>
          </p:txBody>
        </p:sp>
        <p:sp>
          <p:nvSpPr>
            <p:cNvPr id="29282" name="Rectangle 599"/>
            <p:cNvSpPr>
              <a:spLocks noChangeArrowheads="1"/>
            </p:cNvSpPr>
            <p:nvPr/>
          </p:nvSpPr>
          <p:spPr bwMode="auto">
            <a:xfrm>
              <a:off x="3306" y="2877"/>
              <a:ext cx="102" cy="221"/>
            </a:xfrm>
            <a:prstGeom prst="rect">
              <a:avLst/>
            </a:prstGeom>
            <a:noFill/>
            <a:ln w="9525">
              <a:noFill/>
              <a:miter lim="800000"/>
              <a:headEnd/>
              <a:tailEnd/>
            </a:ln>
          </p:spPr>
          <p:txBody>
            <a:bodyPr wrap="none" lIns="0" tIns="0" rIns="0" bIns="0">
              <a:spAutoFit/>
            </a:bodyPr>
            <a:lstStyle/>
            <a:p>
              <a:pPr algn="ctr"/>
              <a:r>
                <a:rPr lang="fr-FR" sz="2300" b="1">
                  <a:solidFill>
                    <a:srgbClr val="000000"/>
                  </a:solidFill>
                  <a:latin typeface="Arial" charset="0"/>
                </a:rPr>
                <a:t>0</a:t>
              </a:r>
              <a:endParaRPr lang="fr-FR"/>
            </a:p>
          </p:txBody>
        </p:sp>
        <p:sp>
          <p:nvSpPr>
            <p:cNvPr id="29283" name="Rectangle 600"/>
            <p:cNvSpPr>
              <a:spLocks noChangeArrowheads="1"/>
            </p:cNvSpPr>
            <p:nvPr/>
          </p:nvSpPr>
          <p:spPr bwMode="auto">
            <a:xfrm>
              <a:off x="3249" y="2640"/>
              <a:ext cx="113" cy="224"/>
            </a:xfrm>
            <a:prstGeom prst="rect">
              <a:avLst/>
            </a:prstGeom>
            <a:noFill/>
            <a:ln w="9525">
              <a:noFill/>
              <a:miter lim="800000"/>
              <a:headEnd/>
              <a:tailEnd/>
            </a:ln>
          </p:spPr>
          <p:txBody>
            <a:bodyPr/>
            <a:lstStyle/>
            <a:p>
              <a:endParaRPr lang="en-US"/>
            </a:p>
          </p:txBody>
        </p:sp>
        <p:sp>
          <p:nvSpPr>
            <p:cNvPr id="29284" name="Rectangle 601"/>
            <p:cNvSpPr>
              <a:spLocks noChangeArrowheads="1"/>
            </p:cNvSpPr>
            <p:nvPr/>
          </p:nvSpPr>
          <p:spPr bwMode="auto">
            <a:xfrm>
              <a:off x="3306" y="2647"/>
              <a:ext cx="102" cy="221"/>
            </a:xfrm>
            <a:prstGeom prst="rect">
              <a:avLst/>
            </a:prstGeom>
            <a:noFill/>
            <a:ln w="9525">
              <a:noFill/>
              <a:miter lim="800000"/>
              <a:headEnd/>
              <a:tailEnd/>
            </a:ln>
          </p:spPr>
          <p:txBody>
            <a:bodyPr wrap="none" lIns="0" tIns="0" rIns="0" bIns="0">
              <a:spAutoFit/>
            </a:bodyPr>
            <a:lstStyle/>
            <a:p>
              <a:pPr algn="ctr"/>
              <a:r>
                <a:rPr lang="fr-FR" sz="2300" b="1">
                  <a:solidFill>
                    <a:srgbClr val="000000"/>
                  </a:solidFill>
                  <a:latin typeface="Arial" charset="0"/>
                </a:rPr>
                <a:t>2</a:t>
              </a:r>
              <a:endParaRPr lang="fr-FR"/>
            </a:p>
          </p:txBody>
        </p:sp>
        <p:sp>
          <p:nvSpPr>
            <p:cNvPr id="29285" name="Rectangle 602"/>
            <p:cNvSpPr>
              <a:spLocks noChangeArrowheads="1"/>
            </p:cNvSpPr>
            <p:nvPr/>
          </p:nvSpPr>
          <p:spPr bwMode="auto">
            <a:xfrm>
              <a:off x="3249" y="2400"/>
              <a:ext cx="113" cy="224"/>
            </a:xfrm>
            <a:prstGeom prst="rect">
              <a:avLst/>
            </a:prstGeom>
            <a:noFill/>
            <a:ln w="9525">
              <a:noFill/>
              <a:miter lim="800000"/>
              <a:headEnd/>
              <a:tailEnd/>
            </a:ln>
          </p:spPr>
          <p:txBody>
            <a:bodyPr/>
            <a:lstStyle/>
            <a:p>
              <a:endParaRPr lang="en-US"/>
            </a:p>
          </p:txBody>
        </p:sp>
        <p:sp>
          <p:nvSpPr>
            <p:cNvPr id="29286" name="Rectangle 603"/>
            <p:cNvSpPr>
              <a:spLocks noChangeArrowheads="1"/>
            </p:cNvSpPr>
            <p:nvPr/>
          </p:nvSpPr>
          <p:spPr bwMode="auto">
            <a:xfrm>
              <a:off x="3306" y="2406"/>
              <a:ext cx="102" cy="221"/>
            </a:xfrm>
            <a:prstGeom prst="rect">
              <a:avLst/>
            </a:prstGeom>
            <a:noFill/>
            <a:ln w="9525">
              <a:noFill/>
              <a:miter lim="800000"/>
              <a:headEnd/>
              <a:tailEnd/>
            </a:ln>
          </p:spPr>
          <p:txBody>
            <a:bodyPr wrap="none" lIns="0" tIns="0" rIns="0" bIns="0">
              <a:spAutoFit/>
            </a:bodyPr>
            <a:lstStyle/>
            <a:p>
              <a:pPr algn="ctr"/>
              <a:r>
                <a:rPr lang="fr-FR" sz="2300" b="1">
                  <a:solidFill>
                    <a:srgbClr val="000000"/>
                  </a:solidFill>
                  <a:latin typeface="Arial" charset="0"/>
                </a:rPr>
                <a:t>4</a:t>
              </a:r>
              <a:endParaRPr lang="fr-FR"/>
            </a:p>
          </p:txBody>
        </p:sp>
        <p:sp>
          <p:nvSpPr>
            <p:cNvPr id="29287" name="Rectangle 604"/>
            <p:cNvSpPr>
              <a:spLocks noChangeArrowheads="1"/>
            </p:cNvSpPr>
            <p:nvPr/>
          </p:nvSpPr>
          <p:spPr bwMode="auto">
            <a:xfrm>
              <a:off x="3249" y="2170"/>
              <a:ext cx="113" cy="224"/>
            </a:xfrm>
            <a:prstGeom prst="rect">
              <a:avLst/>
            </a:prstGeom>
            <a:noFill/>
            <a:ln w="9525">
              <a:noFill/>
              <a:miter lim="800000"/>
              <a:headEnd/>
              <a:tailEnd/>
            </a:ln>
          </p:spPr>
          <p:txBody>
            <a:bodyPr/>
            <a:lstStyle/>
            <a:p>
              <a:endParaRPr lang="en-US"/>
            </a:p>
          </p:txBody>
        </p:sp>
        <p:sp>
          <p:nvSpPr>
            <p:cNvPr id="29288" name="Rectangle 605"/>
            <p:cNvSpPr>
              <a:spLocks noChangeArrowheads="1"/>
            </p:cNvSpPr>
            <p:nvPr/>
          </p:nvSpPr>
          <p:spPr bwMode="auto">
            <a:xfrm>
              <a:off x="3306" y="2176"/>
              <a:ext cx="102" cy="221"/>
            </a:xfrm>
            <a:prstGeom prst="rect">
              <a:avLst/>
            </a:prstGeom>
            <a:noFill/>
            <a:ln w="9525">
              <a:noFill/>
              <a:miter lim="800000"/>
              <a:headEnd/>
              <a:tailEnd/>
            </a:ln>
          </p:spPr>
          <p:txBody>
            <a:bodyPr wrap="none" lIns="0" tIns="0" rIns="0" bIns="0">
              <a:spAutoFit/>
            </a:bodyPr>
            <a:lstStyle/>
            <a:p>
              <a:pPr algn="ctr"/>
              <a:r>
                <a:rPr lang="fr-FR" sz="2300" b="1">
                  <a:solidFill>
                    <a:srgbClr val="000000"/>
                  </a:solidFill>
                  <a:latin typeface="Arial" charset="0"/>
                </a:rPr>
                <a:t>6</a:t>
              </a:r>
              <a:endParaRPr lang="fr-FR"/>
            </a:p>
          </p:txBody>
        </p:sp>
        <p:sp>
          <p:nvSpPr>
            <p:cNvPr id="29289" name="Rectangle 606"/>
            <p:cNvSpPr>
              <a:spLocks noChangeArrowheads="1"/>
            </p:cNvSpPr>
            <p:nvPr/>
          </p:nvSpPr>
          <p:spPr bwMode="auto">
            <a:xfrm>
              <a:off x="3249" y="1939"/>
              <a:ext cx="113" cy="224"/>
            </a:xfrm>
            <a:prstGeom prst="rect">
              <a:avLst/>
            </a:prstGeom>
            <a:noFill/>
            <a:ln w="9525">
              <a:noFill/>
              <a:miter lim="800000"/>
              <a:headEnd/>
              <a:tailEnd/>
            </a:ln>
          </p:spPr>
          <p:txBody>
            <a:bodyPr/>
            <a:lstStyle/>
            <a:p>
              <a:endParaRPr lang="en-US"/>
            </a:p>
          </p:txBody>
        </p:sp>
        <p:sp>
          <p:nvSpPr>
            <p:cNvPr id="29290" name="Rectangle 607"/>
            <p:cNvSpPr>
              <a:spLocks noChangeArrowheads="1"/>
            </p:cNvSpPr>
            <p:nvPr/>
          </p:nvSpPr>
          <p:spPr bwMode="auto">
            <a:xfrm>
              <a:off x="3306" y="1945"/>
              <a:ext cx="102" cy="221"/>
            </a:xfrm>
            <a:prstGeom prst="rect">
              <a:avLst/>
            </a:prstGeom>
            <a:noFill/>
            <a:ln w="9525">
              <a:noFill/>
              <a:miter lim="800000"/>
              <a:headEnd/>
              <a:tailEnd/>
            </a:ln>
          </p:spPr>
          <p:txBody>
            <a:bodyPr wrap="none" lIns="0" tIns="0" rIns="0" bIns="0">
              <a:spAutoFit/>
            </a:bodyPr>
            <a:lstStyle/>
            <a:p>
              <a:pPr algn="ctr"/>
              <a:r>
                <a:rPr lang="fr-FR" sz="2300" b="1">
                  <a:solidFill>
                    <a:srgbClr val="000000"/>
                  </a:solidFill>
                  <a:latin typeface="Arial" charset="0"/>
                </a:rPr>
                <a:t>8</a:t>
              </a:r>
              <a:endParaRPr lang="fr-FR"/>
            </a:p>
          </p:txBody>
        </p:sp>
        <p:sp>
          <p:nvSpPr>
            <p:cNvPr id="29291" name="Rectangle 608"/>
            <p:cNvSpPr>
              <a:spLocks noChangeArrowheads="1"/>
            </p:cNvSpPr>
            <p:nvPr/>
          </p:nvSpPr>
          <p:spPr bwMode="auto">
            <a:xfrm>
              <a:off x="3169" y="1708"/>
              <a:ext cx="226" cy="224"/>
            </a:xfrm>
            <a:prstGeom prst="rect">
              <a:avLst/>
            </a:prstGeom>
            <a:noFill/>
            <a:ln w="9525">
              <a:noFill/>
              <a:miter lim="800000"/>
              <a:headEnd/>
              <a:tailEnd/>
            </a:ln>
          </p:spPr>
          <p:txBody>
            <a:bodyPr/>
            <a:lstStyle/>
            <a:p>
              <a:endParaRPr lang="en-US"/>
            </a:p>
          </p:txBody>
        </p:sp>
        <p:sp>
          <p:nvSpPr>
            <p:cNvPr id="29292" name="Rectangle 609"/>
            <p:cNvSpPr>
              <a:spLocks noChangeArrowheads="1"/>
            </p:cNvSpPr>
            <p:nvPr/>
          </p:nvSpPr>
          <p:spPr bwMode="auto">
            <a:xfrm>
              <a:off x="3232" y="1714"/>
              <a:ext cx="204" cy="221"/>
            </a:xfrm>
            <a:prstGeom prst="rect">
              <a:avLst/>
            </a:prstGeom>
            <a:noFill/>
            <a:ln w="9525">
              <a:noFill/>
              <a:miter lim="800000"/>
              <a:headEnd/>
              <a:tailEnd/>
            </a:ln>
          </p:spPr>
          <p:txBody>
            <a:bodyPr wrap="none" lIns="0" tIns="0" rIns="0" bIns="0">
              <a:spAutoFit/>
            </a:bodyPr>
            <a:lstStyle/>
            <a:p>
              <a:pPr algn="ctr"/>
              <a:r>
                <a:rPr lang="fr-FR" sz="2300" b="1">
                  <a:solidFill>
                    <a:srgbClr val="000000"/>
                  </a:solidFill>
                  <a:latin typeface="Arial" charset="0"/>
                </a:rPr>
                <a:t>10</a:t>
              </a:r>
              <a:endParaRPr lang="fr-FR"/>
            </a:p>
          </p:txBody>
        </p:sp>
        <p:sp>
          <p:nvSpPr>
            <p:cNvPr id="29293" name="Rectangle 610"/>
            <p:cNvSpPr>
              <a:spLocks noChangeArrowheads="1"/>
            </p:cNvSpPr>
            <p:nvPr/>
          </p:nvSpPr>
          <p:spPr bwMode="auto">
            <a:xfrm>
              <a:off x="3169" y="1468"/>
              <a:ext cx="226" cy="224"/>
            </a:xfrm>
            <a:prstGeom prst="rect">
              <a:avLst/>
            </a:prstGeom>
            <a:noFill/>
            <a:ln w="9525">
              <a:noFill/>
              <a:miter lim="800000"/>
              <a:headEnd/>
              <a:tailEnd/>
            </a:ln>
          </p:spPr>
          <p:txBody>
            <a:bodyPr/>
            <a:lstStyle/>
            <a:p>
              <a:endParaRPr lang="en-US"/>
            </a:p>
          </p:txBody>
        </p:sp>
        <p:sp>
          <p:nvSpPr>
            <p:cNvPr id="29294" name="Rectangle 611"/>
            <p:cNvSpPr>
              <a:spLocks noChangeArrowheads="1"/>
            </p:cNvSpPr>
            <p:nvPr/>
          </p:nvSpPr>
          <p:spPr bwMode="auto">
            <a:xfrm>
              <a:off x="3232" y="1474"/>
              <a:ext cx="204" cy="221"/>
            </a:xfrm>
            <a:prstGeom prst="rect">
              <a:avLst/>
            </a:prstGeom>
            <a:noFill/>
            <a:ln w="9525">
              <a:noFill/>
              <a:miter lim="800000"/>
              <a:headEnd/>
              <a:tailEnd/>
            </a:ln>
          </p:spPr>
          <p:txBody>
            <a:bodyPr wrap="none" lIns="0" tIns="0" rIns="0" bIns="0">
              <a:spAutoFit/>
            </a:bodyPr>
            <a:lstStyle/>
            <a:p>
              <a:pPr algn="ctr"/>
              <a:r>
                <a:rPr lang="fr-FR" sz="2300" b="1">
                  <a:solidFill>
                    <a:srgbClr val="000000"/>
                  </a:solidFill>
                  <a:latin typeface="Arial" charset="0"/>
                </a:rPr>
                <a:t>12</a:t>
              </a:r>
              <a:endParaRPr lang="fr-FR"/>
            </a:p>
          </p:txBody>
        </p:sp>
        <p:sp>
          <p:nvSpPr>
            <p:cNvPr id="29295" name="Rectangle 612"/>
            <p:cNvSpPr>
              <a:spLocks noChangeArrowheads="1"/>
            </p:cNvSpPr>
            <p:nvPr/>
          </p:nvSpPr>
          <p:spPr bwMode="auto">
            <a:xfrm>
              <a:off x="3169" y="1237"/>
              <a:ext cx="226" cy="224"/>
            </a:xfrm>
            <a:prstGeom prst="rect">
              <a:avLst/>
            </a:prstGeom>
            <a:noFill/>
            <a:ln w="9525">
              <a:noFill/>
              <a:miter lim="800000"/>
              <a:headEnd/>
              <a:tailEnd/>
            </a:ln>
          </p:spPr>
          <p:txBody>
            <a:bodyPr/>
            <a:lstStyle/>
            <a:p>
              <a:endParaRPr lang="en-US"/>
            </a:p>
          </p:txBody>
        </p:sp>
        <p:sp>
          <p:nvSpPr>
            <p:cNvPr id="29296" name="Rectangle 613"/>
            <p:cNvSpPr>
              <a:spLocks noChangeArrowheads="1"/>
            </p:cNvSpPr>
            <p:nvPr/>
          </p:nvSpPr>
          <p:spPr bwMode="auto">
            <a:xfrm>
              <a:off x="3232" y="1243"/>
              <a:ext cx="204" cy="221"/>
            </a:xfrm>
            <a:prstGeom prst="rect">
              <a:avLst/>
            </a:prstGeom>
            <a:noFill/>
            <a:ln w="9525">
              <a:noFill/>
              <a:miter lim="800000"/>
              <a:headEnd/>
              <a:tailEnd/>
            </a:ln>
          </p:spPr>
          <p:txBody>
            <a:bodyPr wrap="none" lIns="0" tIns="0" rIns="0" bIns="0">
              <a:spAutoFit/>
            </a:bodyPr>
            <a:lstStyle/>
            <a:p>
              <a:pPr algn="ctr"/>
              <a:r>
                <a:rPr lang="fr-FR" sz="2300" b="1">
                  <a:solidFill>
                    <a:srgbClr val="000000"/>
                  </a:solidFill>
                  <a:latin typeface="Arial" charset="0"/>
                </a:rPr>
                <a:t>14</a:t>
              </a:r>
              <a:endParaRPr lang="fr-FR"/>
            </a:p>
          </p:txBody>
        </p:sp>
        <p:sp>
          <p:nvSpPr>
            <p:cNvPr id="29297" name="Rectangle 614"/>
            <p:cNvSpPr>
              <a:spLocks noChangeArrowheads="1"/>
            </p:cNvSpPr>
            <p:nvPr/>
          </p:nvSpPr>
          <p:spPr bwMode="auto">
            <a:xfrm>
              <a:off x="3169" y="1007"/>
              <a:ext cx="226" cy="224"/>
            </a:xfrm>
            <a:prstGeom prst="rect">
              <a:avLst/>
            </a:prstGeom>
            <a:noFill/>
            <a:ln w="9525">
              <a:noFill/>
              <a:miter lim="800000"/>
              <a:headEnd/>
              <a:tailEnd/>
            </a:ln>
          </p:spPr>
          <p:txBody>
            <a:bodyPr/>
            <a:lstStyle/>
            <a:p>
              <a:endParaRPr lang="en-US"/>
            </a:p>
          </p:txBody>
        </p:sp>
        <p:sp>
          <p:nvSpPr>
            <p:cNvPr id="29298" name="Rectangle 615"/>
            <p:cNvSpPr>
              <a:spLocks noChangeArrowheads="1"/>
            </p:cNvSpPr>
            <p:nvPr/>
          </p:nvSpPr>
          <p:spPr bwMode="auto">
            <a:xfrm>
              <a:off x="3232" y="1013"/>
              <a:ext cx="204" cy="221"/>
            </a:xfrm>
            <a:prstGeom prst="rect">
              <a:avLst/>
            </a:prstGeom>
            <a:noFill/>
            <a:ln w="9525">
              <a:noFill/>
              <a:miter lim="800000"/>
              <a:headEnd/>
              <a:tailEnd/>
            </a:ln>
          </p:spPr>
          <p:txBody>
            <a:bodyPr wrap="none" lIns="0" tIns="0" rIns="0" bIns="0">
              <a:spAutoFit/>
            </a:bodyPr>
            <a:lstStyle/>
            <a:p>
              <a:pPr algn="ctr"/>
              <a:r>
                <a:rPr lang="fr-FR" sz="2300" b="1">
                  <a:solidFill>
                    <a:srgbClr val="000000"/>
                  </a:solidFill>
                  <a:latin typeface="Arial" charset="0"/>
                </a:rPr>
                <a:t>16</a:t>
              </a:r>
              <a:endParaRPr lang="fr-FR"/>
            </a:p>
          </p:txBody>
        </p:sp>
        <p:sp>
          <p:nvSpPr>
            <p:cNvPr id="29299" name="Rectangle 616"/>
            <p:cNvSpPr>
              <a:spLocks noChangeArrowheads="1"/>
            </p:cNvSpPr>
            <p:nvPr/>
          </p:nvSpPr>
          <p:spPr bwMode="auto">
            <a:xfrm>
              <a:off x="3169" y="766"/>
              <a:ext cx="226" cy="224"/>
            </a:xfrm>
            <a:prstGeom prst="rect">
              <a:avLst/>
            </a:prstGeom>
            <a:noFill/>
            <a:ln w="9525">
              <a:noFill/>
              <a:miter lim="800000"/>
              <a:headEnd/>
              <a:tailEnd/>
            </a:ln>
          </p:spPr>
          <p:txBody>
            <a:bodyPr/>
            <a:lstStyle/>
            <a:p>
              <a:endParaRPr lang="en-US"/>
            </a:p>
          </p:txBody>
        </p:sp>
        <p:sp>
          <p:nvSpPr>
            <p:cNvPr id="29300" name="Rectangle 617"/>
            <p:cNvSpPr>
              <a:spLocks noChangeArrowheads="1"/>
            </p:cNvSpPr>
            <p:nvPr/>
          </p:nvSpPr>
          <p:spPr bwMode="auto">
            <a:xfrm>
              <a:off x="3232" y="773"/>
              <a:ext cx="204" cy="221"/>
            </a:xfrm>
            <a:prstGeom prst="rect">
              <a:avLst/>
            </a:prstGeom>
            <a:noFill/>
            <a:ln w="9525">
              <a:noFill/>
              <a:miter lim="800000"/>
              <a:headEnd/>
              <a:tailEnd/>
            </a:ln>
          </p:spPr>
          <p:txBody>
            <a:bodyPr wrap="none" lIns="0" tIns="0" rIns="0" bIns="0">
              <a:spAutoFit/>
            </a:bodyPr>
            <a:lstStyle/>
            <a:p>
              <a:pPr algn="ctr"/>
              <a:r>
                <a:rPr lang="fr-FR" sz="2300" b="1">
                  <a:solidFill>
                    <a:srgbClr val="000000"/>
                  </a:solidFill>
                  <a:latin typeface="Arial" charset="0"/>
                </a:rPr>
                <a:t>18</a:t>
              </a:r>
              <a:endParaRPr lang="fr-FR"/>
            </a:p>
          </p:txBody>
        </p:sp>
        <p:sp>
          <p:nvSpPr>
            <p:cNvPr id="29301" name="Rectangle 618"/>
            <p:cNvSpPr>
              <a:spLocks noChangeArrowheads="1"/>
            </p:cNvSpPr>
            <p:nvPr/>
          </p:nvSpPr>
          <p:spPr bwMode="auto">
            <a:xfrm>
              <a:off x="3169" y="536"/>
              <a:ext cx="226" cy="224"/>
            </a:xfrm>
            <a:prstGeom prst="rect">
              <a:avLst/>
            </a:prstGeom>
            <a:noFill/>
            <a:ln w="9525">
              <a:noFill/>
              <a:miter lim="800000"/>
              <a:headEnd/>
              <a:tailEnd/>
            </a:ln>
          </p:spPr>
          <p:txBody>
            <a:bodyPr/>
            <a:lstStyle/>
            <a:p>
              <a:endParaRPr lang="en-US"/>
            </a:p>
          </p:txBody>
        </p:sp>
        <p:sp>
          <p:nvSpPr>
            <p:cNvPr id="29302" name="Rectangle 619"/>
            <p:cNvSpPr>
              <a:spLocks noChangeArrowheads="1"/>
            </p:cNvSpPr>
            <p:nvPr/>
          </p:nvSpPr>
          <p:spPr bwMode="auto">
            <a:xfrm>
              <a:off x="3232" y="543"/>
              <a:ext cx="204" cy="221"/>
            </a:xfrm>
            <a:prstGeom prst="rect">
              <a:avLst/>
            </a:prstGeom>
            <a:noFill/>
            <a:ln w="9525">
              <a:noFill/>
              <a:miter lim="800000"/>
              <a:headEnd/>
              <a:tailEnd/>
            </a:ln>
          </p:spPr>
          <p:txBody>
            <a:bodyPr wrap="none" lIns="0" tIns="0" rIns="0" bIns="0">
              <a:spAutoFit/>
            </a:bodyPr>
            <a:lstStyle/>
            <a:p>
              <a:pPr algn="ctr"/>
              <a:r>
                <a:rPr lang="fr-FR" sz="2300" b="1">
                  <a:solidFill>
                    <a:srgbClr val="000000"/>
                  </a:solidFill>
                  <a:latin typeface="Arial" charset="0"/>
                </a:rPr>
                <a:t>20</a:t>
              </a:r>
              <a:endParaRPr lang="fr-FR"/>
            </a:p>
          </p:txBody>
        </p:sp>
        <p:sp>
          <p:nvSpPr>
            <p:cNvPr id="29303" name="Rectangle 620"/>
            <p:cNvSpPr>
              <a:spLocks noChangeArrowheads="1"/>
            </p:cNvSpPr>
            <p:nvPr/>
          </p:nvSpPr>
          <p:spPr bwMode="auto">
            <a:xfrm>
              <a:off x="3490" y="3040"/>
              <a:ext cx="113" cy="224"/>
            </a:xfrm>
            <a:prstGeom prst="rect">
              <a:avLst/>
            </a:prstGeom>
            <a:noFill/>
            <a:ln w="9525">
              <a:noFill/>
              <a:miter lim="800000"/>
              <a:headEnd/>
              <a:tailEnd/>
            </a:ln>
          </p:spPr>
          <p:txBody>
            <a:bodyPr/>
            <a:lstStyle/>
            <a:p>
              <a:endParaRPr lang="en-US"/>
            </a:p>
          </p:txBody>
        </p:sp>
        <p:sp>
          <p:nvSpPr>
            <p:cNvPr id="29304" name="Rectangle 621"/>
            <p:cNvSpPr>
              <a:spLocks noChangeArrowheads="1"/>
            </p:cNvSpPr>
            <p:nvPr/>
          </p:nvSpPr>
          <p:spPr bwMode="auto">
            <a:xfrm>
              <a:off x="3547" y="3047"/>
              <a:ext cx="102" cy="221"/>
            </a:xfrm>
            <a:prstGeom prst="rect">
              <a:avLst/>
            </a:prstGeom>
            <a:noFill/>
            <a:ln w="9525">
              <a:noFill/>
              <a:miter lim="800000"/>
              <a:headEnd/>
              <a:tailEnd/>
            </a:ln>
          </p:spPr>
          <p:txBody>
            <a:bodyPr wrap="none" lIns="0" tIns="0" rIns="0" bIns="0">
              <a:spAutoFit/>
            </a:bodyPr>
            <a:lstStyle/>
            <a:p>
              <a:pPr algn="ctr"/>
              <a:r>
                <a:rPr lang="fr-FR" sz="2300" b="1">
                  <a:solidFill>
                    <a:srgbClr val="000000"/>
                  </a:solidFill>
                  <a:latin typeface="Arial" charset="0"/>
                </a:rPr>
                <a:t>0</a:t>
              </a:r>
              <a:endParaRPr lang="fr-FR"/>
            </a:p>
          </p:txBody>
        </p:sp>
        <p:sp>
          <p:nvSpPr>
            <p:cNvPr id="29305" name="Rectangle 622"/>
            <p:cNvSpPr>
              <a:spLocks noChangeArrowheads="1"/>
            </p:cNvSpPr>
            <p:nvPr/>
          </p:nvSpPr>
          <p:spPr bwMode="auto">
            <a:xfrm>
              <a:off x="4050" y="3040"/>
              <a:ext cx="227" cy="224"/>
            </a:xfrm>
            <a:prstGeom prst="rect">
              <a:avLst/>
            </a:prstGeom>
            <a:noFill/>
            <a:ln w="9525">
              <a:noFill/>
              <a:miter lim="800000"/>
              <a:headEnd/>
              <a:tailEnd/>
            </a:ln>
          </p:spPr>
          <p:txBody>
            <a:bodyPr/>
            <a:lstStyle/>
            <a:p>
              <a:endParaRPr lang="en-US"/>
            </a:p>
          </p:txBody>
        </p:sp>
        <p:sp>
          <p:nvSpPr>
            <p:cNvPr id="29306" name="Rectangle 623"/>
            <p:cNvSpPr>
              <a:spLocks noChangeArrowheads="1"/>
            </p:cNvSpPr>
            <p:nvPr/>
          </p:nvSpPr>
          <p:spPr bwMode="auto">
            <a:xfrm>
              <a:off x="4113" y="3047"/>
              <a:ext cx="204" cy="221"/>
            </a:xfrm>
            <a:prstGeom prst="rect">
              <a:avLst/>
            </a:prstGeom>
            <a:noFill/>
            <a:ln w="9525">
              <a:noFill/>
              <a:miter lim="800000"/>
              <a:headEnd/>
              <a:tailEnd/>
            </a:ln>
          </p:spPr>
          <p:txBody>
            <a:bodyPr wrap="none" lIns="0" tIns="0" rIns="0" bIns="0">
              <a:spAutoFit/>
            </a:bodyPr>
            <a:lstStyle/>
            <a:p>
              <a:pPr algn="ctr"/>
              <a:r>
                <a:rPr lang="fr-FR" sz="2300" b="1">
                  <a:solidFill>
                    <a:srgbClr val="000000"/>
                  </a:solidFill>
                  <a:latin typeface="Arial" charset="0"/>
                </a:rPr>
                <a:t>10</a:t>
              </a:r>
              <a:endParaRPr lang="fr-FR"/>
            </a:p>
          </p:txBody>
        </p:sp>
        <p:sp>
          <p:nvSpPr>
            <p:cNvPr id="29307" name="Rectangle 624"/>
            <p:cNvSpPr>
              <a:spLocks noChangeArrowheads="1"/>
            </p:cNvSpPr>
            <p:nvPr/>
          </p:nvSpPr>
          <p:spPr bwMode="auto">
            <a:xfrm>
              <a:off x="4650" y="3040"/>
              <a:ext cx="226" cy="224"/>
            </a:xfrm>
            <a:prstGeom prst="rect">
              <a:avLst/>
            </a:prstGeom>
            <a:noFill/>
            <a:ln w="9525">
              <a:noFill/>
              <a:miter lim="800000"/>
              <a:headEnd/>
              <a:tailEnd/>
            </a:ln>
          </p:spPr>
          <p:txBody>
            <a:bodyPr/>
            <a:lstStyle/>
            <a:p>
              <a:endParaRPr lang="en-US"/>
            </a:p>
          </p:txBody>
        </p:sp>
        <p:sp>
          <p:nvSpPr>
            <p:cNvPr id="29308" name="Rectangle 625"/>
            <p:cNvSpPr>
              <a:spLocks noChangeArrowheads="1"/>
            </p:cNvSpPr>
            <p:nvPr/>
          </p:nvSpPr>
          <p:spPr bwMode="auto">
            <a:xfrm>
              <a:off x="4713" y="3047"/>
              <a:ext cx="204" cy="221"/>
            </a:xfrm>
            <a:prstGeom prst="rect">
              <a:avLst/>
            </a:prstGeom>
            <a:noFill/>
            <a:ln w="9525">
              <a:noFill/>
              <a:miter lim="800000"/>
              <a:headEnd/>
              <a:tailEnd/>
            </a:ln>
          </p:spPr>
          <p:txBody>
            <a:bodyPr wrap="none" lIns="0" tIns="0" rIns="0" bIns="0">
              <a:spAutoFit/>
            </a:bodyPr>
            <a:lstStyle/>
            <a:p>
              <a:pPr algn="ctr"/>
              <a:r>
                <a:rPr lang="fr-FR" sz="2300" b="1">
                  <a:solidFill>
                    <a:srgbClr val="000000"/>
                  </a:solidFill>
                  <a:latin typeface="Arial" charset="0"/>
                </a:rPr>
                <a:t>20</a:t>
              </a:r>
              <a:endParaRPr lang="fr-FR"/>
            </a:p>
          </p:txBody>
        </p:sp>
        <p:sp>
          <p:nvSpPr>
            <p:cNvPr id="29309" name="Rectangle 626"/>
            <p:cNvSpPr>
              <a:spLocks noChangeArrowheads="1"/>
            </p:cNvSpPr>
            <p:nvPr/>
          </p:nvSpPr>
          <p:spPr bwMode="auto">
            <a:xfrm>
              <a:off x="5251" y="3040"/>
              <a:ext cx="226" cy="224"/>
            </a:xfrm>
            <a:prstGeom prst="rect">
              <a:avLst/>
            </a:prstGeom>
            <a:noFill/>
            <a:ln w="9525">
              <a:noFill/>
              <a:miter lim="800000"/>
              <a:headEnd/>
              <a:tailEnd/>
            </a:ln>
          </p:spPr>
          <p:txBody>
            <a:bodyPr/>
            <a:lstStyle/>
            <a:p>
              <a:endParaRPr lang="en-US"/>
            </a:p>
          </p:txBody>
        </p:sp>
        <p:sp>
          <p:nvSpPr>
            <p:cNvPr id="29310" name="Rectangle 627"/>
            <p:cNvSpPr>
              <a:spLocks noChangeArrowheads="1"/>
            </p:cNvSpPr>
            <p:nvPr/>
          </p:nvSpPr>
          <p:spPr bwMode="auto">
            <a:xfrm>
              <a:off x="5314" y="3047"/>
              <a:ext cx="204" cy="221"/>
            </a:xfrm>
            <a:prstGeom prst="rect">
              <a:avLst/>
            </a:prstGeom>
            <a:noFill/>
            <a:ln w="9525">
              <a:noFill/>
              <a:miter lim="800000"/>
              <a:headEnd/>
              <a:tailEnd/>
            </a:ln>
          </p:spPr>
          <p:txBody>
            <a:bodyPr wrap="none" lIns="0" tIns="0" rIns="0" bIns="0">
              <a:spAutoFit/>
            </a:bodyPr>
            <a:lstStyle/>
            <a:p>
              <a:pPr algn="ctr"/>
              <a:r>
                <a:rPr lang="fr-FR" sz="2300" b="1">
                  <a:solidFill>
                    <a:srgbClr val="000000"/>
                  </a:solidFill>
                  <a:latin typeface="Arial" charset="0"/>
                </a:rPr>
                <a:t>30</a:t>
              </a:r>
              <a:endParaRPr lang="fr-FR"/>
            </a:p>
          </p:txBody>
        </p:sp>
        <p:sp>
          <p:nvSpPr>
            <p:cNvPr id="29311" name="Rectangle 628"/>
            <p:cNvSpPr>
              <a:spLocks noChangeArrowheads="1"/>
            </p:cNvSpPr>
            <p:nvPr/>
          </p:nvSpPr>
          <p:spPr bwMode="auto">
            <a:xfrm>
              <a:off x="5850" y="3040"/>
              <a:ext cx="227" cy="224"/>
            </a:xfrm>
            <a:prstGeom prst="rect">
              <a:avLst/>
            </a:prstGeom>
            <a:noFill/>
            <a:ln w="9525">
              <a:noFill/>
              <a:miter lim="800000"/>
              <a:headEnd/>
              <a:tailEnd/>
            </a:ln>
          </p:spPr>
          <p:txBody>
            <a:bodyPr/>
            <a:lstStyle/>
            <a:p>
              <a:endParaRPr lang="en-US"/>
            </a:p>
          </p:txBody>
        </p:sp>
        <p:sp>
          <p:nvSpPr>
            <p:cNvPr id="29312" name="Rectangle 629"/>
            <p:cNvSpPr>
              <a:spLocks noChangeArrowheads="1"/>
            </p:cNvSpPr>
            <p:nvPr/>
          </p:nvSpPr>
          <p:spPr bwMode="auto">
            <a:xfrm>
              <a:off x="5913" y="3047"/>
              <a:ext cx="204" cy="221"/>
            </a:xfrm>
            <a:prstGeom prst="rect">
              <a:avLst/>
            </a:prstGeom>
            <a:noFill/>
            <a:ln w="9525">
              <a:noFill/>
              <a:miter lim="800000"/>
              <a:headEnd/>
              <a:tailEnd/>
            </a:ln>
          </p:spPr>
          <p:txBody>
            <a:bodyPr wrap="none" lIns="0" tIns="0" rIns="0" bIns="0">
              <a:spAutoFit/>
            </a:bodyPr>
            <a:lstStyle/>
            <a:p>
              <a:pPr algn="ctr"/>
              <a:r>
                <a:rPr lang="fr-FR" sz="2300" b="1">
                  <a:solidFill>
                    <a:srgbClr val="000000"/>
                  </a:solidFill>
                  <a:latin typeface="Arial" charset="0"/>
                </a:rPr>
                <a:t>40</a:t>
              </a:r>
              <a:endParaRPr lang="fr-FR"/>
            </a:p>
          </p:txBody>
        </p:sp>
        <p:sp>
          <p:nvSpPr>
            <p:cNvPr id="29313" name="Rectangle 630"/>
            <p:cNvSpPr>
              <a:spLocks noChangeArrowheads="1"/>
            </p:cNvSpPr>
            <p:nvPr/>
          </p:nvSpPr>
          <p:spPr bwMode="auto">
            <a:xfrm>
              <a:off x="3701" y="3209"/>
              <a:ext cx="2111" cy="224"/>
            </a:xfrm>
            <a:prstGeom prst="rect">
              <a:avLst/>
            </a:prstGeom>
            <a:noFill/>
            <a:ln w="9525">
              <a:noFill/>
              <a:miter lim="800000"/>
              <a:headEnd/>
              <a:tailEnd/>
            </a:ln>
          </p:spPr>
          <p:txBody>
            <a:bodyPr/>
            <a:lstStyle/>
            <a:p>
              <a:endParaRPr lang="en-US"/>
            </a:p>
          </p:txBody>
        </p:sp>
        <p:sp>
          <p:nvSpPr>
            <p:cNvPr id="29314" name="Rectangle 631"/>
            <p:cNvSpPr>
              <a:spLocks noChangeArrowheads="1"/>
            </p:cNvSpPr>
            <p:nvPr/>
          </p:nvSpPr>
          <p:spPr bwMode="auto">
            <a:xfrm>
              <a:off x="3841" y="3216"/>
              <a:ext cx="1358" cy="221"/>
            </a:xfrm>
            <a:prstGeom prst="rect">
              <a:avLst/>
            </a:prstGeom>
            <a:noFill/>
            <a:ln w="9525">
              <a:noFill/>
              <a:miter lim="800000"/>
              <a:headEnd/>
              <a:tailEnd/>
            </a:ln>
          </p:spPr>
          <p:txBody>
            <a:bodyPr wrap="none" lIns="0" tIns="0" rIns="0" bIns="0">
              <a:spAutoFit/>
            </a:bodyPr>
            <a:lstStyle/>
            <a:p>
              <a:pPr algn="ctr"/>
              <a:r>
                <a:rPr lang="fr-FR" sz="2300" b="1">
                  <a:solidFill>
                    <a:srgbClr val="000000"/>
                  </a:solidFill>
                  <a:latin typeface="Arial" charset="0"/>
                </a:rPr>
                <a:t>CMOS relevant </a:t>
              </a:r>
              <a:endParaRPr lang="fr-FR"/>
            </a:p>
          </p:txBody>
        </p:sp>
        <p:sp>
          <p:nvSpPr>
            <p:cNvPr id="29315" name="Rectangle 632"/>
            <p:cNvSpPr>
              <a:spLocks noChangeArrowheads="1"/>
            </p:cNvSpPr>
            <p:nvPr/>
          </p:nvSpPr>
          <p:spPr bwMode="auto">
            <a:xfrm>
              <a:off x="5266" y="3216"/>
              <a:ext cx="326" cy="221"/>
            </a:xfrm>
            <a:prstGeom prst="rect">
              <a:avLst/>
            </a:prstGeom>
            <a:noFill/>
            <a:ln w="9525">
              <a:noFill/>
              <a:miter lim="800000"/>
              <a:headEnd/>
              <a:tailEnd/>
            </a:ln>
          </p:spPr>
          <p:txBody>
            <a:bodyPr wrap="none" lIns="0" tIns="0" rIns="0" bIns="0">
              <a:spAutoFit/>
            </a:bodyPr>
            <a:lstStyle/>
            <a:p>
              <a:pPr algn="ctr"/>
              <a:r>
                <a:rPr lang="fr-FR" sz="2300" b="1">
                  <a:solidFill>
                    <a:srgbClr val="000000"/>
                  </a:solidFill>
                  <a:latin typeface="Arial" charset="0"/>
                </a:rPr>
                <a:t>Tox</a:t>
              </a:r>
              <a:endParaRPr lang="fr-FR"/>
            </a:p>
          </p:txBody>
        </p:sp>
        <p:sp>
          <p:nvSpPr>
            <p:cNvPr id="29316" name="Rectangle 633"/>
            <p:cNvSpPr>
              <a:spLocks noChangeArrowheads="1"/>
            </p:cNvSpPr>
            <p:nvPr/>
          </p:nvSpPr>
          <p:spPr bwMode="auto">
            <a:xfrm>
              <a:off x="5618" y="3216"/>
              <a:ext cx="235" cy="221"/>
            </a:xfrm>
            <a:prstGeom prst="rect">
              <a:avLst/>
            </a:prstGeom>
            <a:noFill/>
            <a:ln w="9525">
              <a:noFill/>
              <a:miter lim="800000"/>
              <a:headEnd/>
              <a:tailEnd/>
            </a:ln>
          </p:spPr>
          <p:txBody>
            <a:bodyPr wrap="none" lIns="0" tIns="0" rIns="0" bIns="0">
              <a:spAutoFit/>
            </a:bodyPr>
            <a:lstStyle/>
            <a:p>
              <a:pPr algn="ctr"/>
              <a:r>
                <a:rPr lang="fr-FR" sz="2300" b="1">
                  <a:solidFill>
                    <a:srgbClr val="000000"/>
                  </a:solidFill>
                  <a:latin typeface="Arial" charset="0"/>
                </a:rPr>
                <a:t>, A</a:t>
              </a:r>
              <a:endParaRPr lang="fr-FR"/>
            </a:p>
          </p:txBody>
        </p:sp>
        <p:sp>
          <p:nvSpPr>
            <p:cNvPr id="29317" name="Rectangle 634"/>
            <p:cNvSpPr>
              <a:spLocks noChangeArrowheads="1"/>
            </p:cNvSpPr>
            <p:nvPr/>
          </p:nvSpPr>
          <p:spPr bwMode="auto">
            <a:xfrm>
              <a:off x="3620" y="665"/>
              <a:ext cx="1798" cy="169"/>
            </a:xfrm>
            <a:prstGeom prst="rect">
              <a:avLst/>
            </a:prstGeom>
            <a:noFill/>
            <a:ln w="9525">
              <a:noFill/>
              <a:miter lim="800000"/>
              <a:headEnd/>
              <a:tailEnd/>
            </a:ln>
          </p:spPr>
          <p:txBody>
            <a:bodyPr/>
            <a:lstStyle/>
            <a:p>
              <a:endParaRPr lang="en-US"/>
            </a:p>
          </p:txBody>
        </p:sp>
        <p:sp>
          <p:nvSpPr>
            <p:cNvPr id="29318" name="Rectangle 635"/>
            <p:cNvSpPr>
              <a:spLocks noChangeArrowheads="1"/>
            </p:cNvSpPr>
            <p:nvPr/>
          </p:nvSpPr>
          <p:spPr bwMode="auto">
            <a:xfrm>
              <a:off x="3678" y="671"/>
              <a:ext cx="520" cy="173"/>
            </a:xfrm>
            <a:prstGeom prst="rect">
              <a:avLst/>
            </a:prstGeom>
            <a:noFill/>
            <a:ln w="9525">
              <a:noFill/>
              <a:miter lim="800000"/>
              <a:headEnd/>
              <a:tailEnd/>
            </a:ln>
          </p:spPr>
          <p:txBody>
            <a:bodyPr wrap="none" lIns="0" tIns="0" rIns="0" bIns="0">
              <a:spAutoFit/>
            </a:bodyPr>
            <a:lstStyle/>
            <a:p>
              <a:pPr algn="ctr"/>
              <a:r>
                <a:rPr lang="fr-FR" sz="1800" b="1">
                  <a:solidFill>
                    <a:srgbClr val="000000"/>
                  </a:solidFill>
                  <a:latin typeface="Arial" charset="0"/>
                </a:rPr>
                <a:t>NMOS (</a:t>
              </a:r>
              <a:endParaRPr lang="fr-FR"/>
            </a:p>
          </p:txBody>
        </p:sp>
        <p:sp>
          <p:nvSpPr>
            <p:cNvPr id="29319" name="Rectangle 636"/>
            <p:cNvSpPr>
              <a:spLocks noChangeArrowheads="1"/>
            </p:cNvSpPr>
            <p:nvPr/>
          </p:nvSpPr>
          <p:spPr bwMode="auto">
            <a:xfrm>
              <a:off x="4220" y="671"/>
              <a:ext cx="400" cy="173"/>
            </a:xfrm>
            <a:prstGeom prst="rect">
              <a:avLst/>
            </a:prstGeom>
            <a:noFill/>
            <a:ln w="9525">
              <a:noFill/>
              <a:miter lim="800000"/>
              <a:headEnd/>
              <a:tailEnd/>
            </a:ln>
          </p:spPr>
          <p:txBody>
            <a:bodyPr wrap="none" lIns="0" tIns="0" rIns="0" bIns="0">
              <a:spAutoFit/>
            </a:bodyPr>
            <a:lstStyle/>
            <a:p>
              <a:pPr algn="ctr"/>
              <a:r>
                <a:rPr lang="fr-FR" sz="1800" b="1">
                  <a:solidFill>
                    <a:srgbClr val="000000"/>
                  </a:solidFill>
                  <a:latin typeface="Arial" charset="0"/>
                </a:rPr>
                <a:t>Npoly</a:t>
              </a:r>
              <a:endParaRPr lang="fr-FR"/>
            </a:p>
          </p:txBody>
        </p:sp>
        <p:sp>
          <p:nvSpPr>
            <p:cNvPr id="29320" name="Rectangle 637"/>
            <p:cNvSpPr>
              <a:spLocks noChangeArrowheads="1"/>
            </p:cNvSpPr>
            <p:nvPr/>
          </p:nvSpPr>
          <p:spPr bwMode="auto">
            <a:xfrm>
              <a:off x="4649" y="671"/>
              <a:ext cx="612" cy="173"/>
            </a:xfrm>
            <a:prstGeom prst="rect">
              <a:avLst/>
            </a:prstGeom>
            <a:noFill/>
            <a:ln w="9525">
              <a:noFill/>
              <a:miter lim="800000"/>
              <a:headEnd/>
              <a:tailEnd/>
            </a:ln>
          </p:spPr>
          <p:txBody>
            <a:bodyPr wrap="none" lIns="0" tIns="0" rIns="0" bIns="0">
              <a:spAutoFit/>
            </a:bodyPr>
            <a:lstStyle/>
            <a:p>
              <a:pPr algn="ctr"/>
              <a:r>
                <a:rPr lang="fr-FR" sz="1800" b="1">
                  <a:solidFill>
                    <a:srgbClr val="000000"/>
                  </a:solidFill>
                  <a:latin typeface="Arial" charset="0"/>
                </a:rPr>
                <a:t>=1e20cm</a:t>
              </a:r>
              <a:endParaRPr lang="fr-FR"/>
            </a:p>
          </p:txBody>
        </p:sp>
        <p:sp>
          <p:nvSpPr>
            <p:cNvPr id="29321" name="Rectangle 638"/>
            <p:cNvSpPr>
              <a:spLocks noChangeArrowheads="1"/>
            </p:cNvSpPr>
            <p:nvPr/>
          </p:nvSpPr>
          <p:spPr bwMode="auto">
            <a:xfrm>
              <a:off x="5271" y="671"/>
              <a:ext cx="48" cy="173"/>
            </a:xfrm>
            <a:prstGeom prst="rect">
              <a:avLst/>
            </a:prstGeom>
            <a:noFill/>
            <a:ln w="9525">
              <a:noFill/>
              <a:miter lim="800000"/>
              <a:headEnd/>
              <a:tailEnd/>
            </a:ln>
          </p:spPr>
          <p:txBody>
            <a:bodyPr wrap="none" lIns="0" tIns="0" rIns="0" bIns="0">
              <a:spAutoFit/>
            </a:bodyPr>
            <a:lstStyle/>
            <a:p>
              <a:pPr algn="ctr"/>
              <a:r>
                <a:rPr lang="fr-FR" sz="1800" b="1">
                  <a:solidFill>
                    <a:srgbClr val="000000"/>
                  </a:solidFill>
                  <a:latin typeface="Arial" charset="0"/>
                </a:rPr>
                <a:t>-</a:t>
              </a:r>
              <a:endParaRPr lang="fr-FR"/>
            </a:p>
          </p:txBody>
        </p:sp>
        <p:sp>
          <p:nvSpPr>
            <p:cNvPr id="29322" name="Rectangle 639"/>
            <p:cNvSpPr>
              <a:spLocks noChangeArrowheads="1"/>
            </p:cNvSpPr>
            <p:nvPr/>
          </p:nvSpPr>
          <p:spPr bwMode="auto">
            <a:xfrm>
              <a:off x="5324" y="671"/>
              <a:ext cx="128" cy="173"/>
            </a:xfrm>
            <a:prstGeom prst="rect">
              <a:avLst/>
            </a:prstGeom>
            <a:noFill/>
            <a:ln w="9525">
              <a:noFill/>
              <a:miter lim="800000"/>
              <a:headEnd/>
              <a:tailEnd/>
            </a:ln>
          </p:spPr>
          <p:txBody>
            <a:bodyPr wrap="none" lIns="0" tIns="0" rIns="0" bIns="0">
              <a:spAutoFit/>
            </a:bodyPr>
            <a:lstStyle/>
            <a:p>
              <a:pPr algn="ctr"/>
              <a:r>
                <a:rPr lang="fr-FR" sz="1800" b="1">
                  <a:solidFill>
                    <a:srgbClr val="000000"/>
                  </a:solidFill>
                  <a:latin typeface="Arial" charset="0"/>
                </a:rPr>
                <a:t>3)</a:t>
              </a:r>
              <a:endParaRPr lang="fr-FR"/>
            </a:p>
          </p:txBody>
        </p:sp>
        <p:sp>
          <p:nvSpPr>
            <p:cNvPr id="29323" name="Rectangle 640"/>
            <p:cNvSpPr>
              <a:spLocks noChangeArrowheads="1"/>
            </p:cNvSpPr>
            <p:nvPr/>
          </p:nvSpPr>
          <p:spPr bwMode="auto">
            <a:xfrm>
              <a:off x="5220" y="932"/>
              <a:ext cx="641" cy="169"/>
            </a:xfrm>
            <a:prstGeom prst="rect">
              <a:avLst/>
            </a:prstGeom>
            <a:noFill/>
            <a:ln w="9525">
              <a:noFill/>
              <a:miter lim="800000"/>
              <a:headEnd/>
              <a:tailEnd/>
            </a:ln>
          </p:spPr>
          <p:txBody>
            <a:bodyPr/>
            <a:lstStyle/>
            <a:p>
              <a:endParaRPr lang="en-US"/>
            </a:p>
          </p:txBody>
        </p:sp>
        <p:sp>
          <p:nvSpPr>
            <p:cNvPr id="29324" name="Rectangle 641"/>
            <p:cNvSpPr>
              <a:spLocks noChangeArrowheads="1"/>
            </p:cNvSpPr>
            <p:nvPr/>
          </p:nvSpPr>
          <p:spPr bwMode="auto">
            <a:xfrm>
              <a:off x="5264" y="938"/>
              <a:ext cx="176" cy="173"/>
            </a:xfrm>
            <a:prstGeom prst="rect">
              <a:avLst/>
            </a:prstGeom>
            <a:noFill/>
            <a:ln w="9525">
              <a:noFill/>
              <a:miter lim="800000"/>
              <a:headEnd/>
              <a:tailEnd/>
            </a:ln>
          </p:spPr>
          <p:txBody>
            <a:bodyPr wrap="none" lIns="0" tIns="0" rIns="0" bIns="0">
              <a:spAutoFit/>
            </a:bodyPr>
            <a:lstStyle/>
            <a:p>
              <a:pPr algn="ctr"/>
              <a:r>
                <a:rPr lang="fr-FR" sz="1800" b="1">
                  <a:solidFill>
                    <a:srgbClr val="000000"/>
                  </a:solidFill>
                  <a:latin typeface="Arial" charset="0"/>
                </a:rPr>
                <a:t>Tp</a:t>
              </a:r>
              <a:endParaRPr lang="fr-FR"/>
            </a:p>
          </p:txBody>
        </p:sp>
        <p:sp>
          <p:nvSpPr>
            <p:cNvPr id="29325" name="Rectangle 642"/>
            <p:cNvSpPr>
              <a:spLocks noChangeArrowheads="1"/>
            </p:cNvSpPr>
            <p:nvPr/>
          </p:nvSpPr>
          <p:spPr bwMode="auto">
            <a:xfrm>
              <a:off x="5501" y="938"/>
              <a:ext cx="392" cy="173"/>
            </a:xfrm>
            <a:prstGeom prst="rect">
              <a:avLst/>
            </a:prstGeom>
            <a:noFill/>
            <a:ln w="9525">
              <a:noFill/>
              <a:miter lim="800000"/>
              <a:headEnd/>
              <a:tailEnd/>
            </a:ln>
          </p:spPr>
          <p:txBody>
            <a:bodyPr wrap="none" lIns="0" tIns="0" rIns="0" bIns="0">
              <a:spAutoFit/>
            </a:bodyPr>
            <a:lstStyle/>
            <a:p>
              <a:pPr algn="ctr"/>
              <a:r>
                <a:rPr lang="fr-FR" sz="1800" b="1">
                  <a:solidFill>
                    <a:srgbClr val="000000"/>
                  </a:solidFill>
                  <a:latin typeface="Arial" charset="0"/>
                </a:rPr>
                <a:t>(EOT)</a:t>
              </a:r>
              <a:endParaRPr lang="fr-FR"/>
            </a:p>
          </p:txBody>
        </p:sp>
        <p:sp>
          <p:nvSpPr>
            <p:cNvPr id="29326" name="Rectangle 643"/>
            <p:cNvSpPr>
              <a:spLocks noChangeArrowheads="1"/>
            </p:cNvSpPr>
            <p:nvPr/>
          </p:nvSpPr>
          <p:spPr bwMode="auto">
            <a:xfrm>
              <a:off x="5220" y="1089"/>
              <a:ext cx="149" cy="169"/>
            </a:xfrm>
            <a:prstGeom prst="rect">
              <a:avLst/>
            </a:prstGeom>
            <a:noFill/>
            <a:ln w="9525">
              <a:noFill/>
              <a:miter lim="800000"/>
              <a:headEnd/>
              <a:tailEnd/>
            </a:ln>
          </p:spPr>
          <p:txBody>
            <a:bodyPr/>
            <a:lstStyle/>
            <a:p>
              <a:endParaRPr lang="en-US"/>
            </a:p>
          </p:txBody>
        </p:sp>
        <p:sp>
          <p:nvSpPr>
            <p:cNvPr id="29327" name="Rectangle 644"/>
            <p:cNvSpPr>
              <a:spLocks noChangeArrowheads="1"/>
            </p:cNvSpPr>
            <p:nvPr/>
          </p:nvSpPr>
          <p:spPr bwMode="auto">
            <a:xfrm>
              <a:off x="5263" y="1095"/>
              <a:ext cx="140" cy="173"/>
            </a:xfrm>
            <a:prstGeom prst="rect">
              <a:avLst/>
            </a:prstGeom>
            <a:noFill/>
            <a:ln w="9525">
              <a:noFill/>
              <a:miter lim="800000"/>
              <a:headEnd/>
              <a:tailEnd/>
            </a:ln>
          </p:spPr>
          <p:txBody>
            <a:bodyPr wrap="none" lIns="0" tIns="0" rIns="0" bIns="0">
              <a:spAutoFit/>
            </a:bodyPr>
            <a:lstStyle/>
            <a:p>
              <a:pPr algn="ctr"/>
              <a:r>
                <a:rPr lang="fr-FR" sz="1800" b="1">
                  <a:solidFill>
                    <a:srgbClr val="000000"/>
                  </a:solidFill>
                  <a:latin typeface="Arial" charset="0"/>
                </a:rPr>
                <a:t>@</a:t>
              </a:r>
              <a:endParaRPr lang="fr-FR"/>
            </a:p>
          </p:txBody>
        </p:sp>
        <p:sp>
          <p:nvSpPr>
            <p:cNvPr id="29328" name="Rectangle 645"/>
            <p:cNvSpPr>
              <a:spLocks noChangeArrowheads="1"/>
            </p:cNvSpPr>
            <p:nvPr/>
          </p:nvSpPr>
          <p:spPr bwMode="auto">
            <a:xfrm>
              <a:off x="5220" y="1246"/>
              <a:ext cx="313" cy="169"/>
            </a:xfrm>
            <a:prstGeom prst="rect">
              <a:avLst/>
            </a:prstGeom>
            <a:noFill/>
            <a:ln w="9525">
              <a:noFill/>
              <a:miter lim="800000"/>
              <a:headEnd/>
              <a:tailEnd/>
            </a:ln>
          </p:spPr>
          <p:txBody>
            <a:bodyPr/>
            <a:lstStyle/>
            <a:p>
              <a:endParaRPr lang="en-US"/>
            </a:p>
          </p:txBody>
        </p:sp>
        <p:sp>
          <p:nvSpPr>
            <p:cNvPr id="29329" name="Rectangle 646"/>
            <p:cNvSpPr>
              <a:spLocks noChangeArrowheads="1"/>
            </p:cNvSpPr>
            <p:nvPr/>
          </p:nvSpPr>
          <p:spPr bwMode="auto">
            <a:xfrm>
              <a:off x="5269" y="1252"/>
              <a:ext cx="296" cy="173"/>
            </a:xfrm>
            <a:prstGeom prst="rect">
              <a:avLst/>
            </a:prstGeom>
            <a:noFill/>
            <a:ln w="9525">
              <a:noFill/>
              <a:miter lim="800000"/>
              <a:headEnd/>
              <a:tailEnd/>
            </a:ln>
          </p:spPr>
          <p:txBody>
            <a:bodyPr wrap="none" lIns="0" tIns="0" rIns="0" bIns="0">
              <a:spAutoFit/>
            </a:bodyPr>
            <a:lstStyle/>
            <a:p>
              <a:pPr algn="ctr"/>
              <a:r>
                <a:rPr lang="fr-FR" sz="1800" b="1">
                  <a:solidFill>
                    <a:srgbClr val="000000"/>
                  </a:solidFill>
                  <a:latin typeface="Arial" charset="0"/>
                </a:rPr>
                <a:t>1.8V</a:t>
              </a:r>
              <a:endParaRPr lang="fr-FR"/>
            </a:p>
          </p:txBody>
        </p:sp>
        <p:sp>
          <p:nvSpPr>
            <p:cNvPr id="29330" name="Rectangle 647"/>
            <p:cNvSpPr>
              <a:spLocks noChangeArrowheads="1"/>
            </p:cNvSpPr>
            <p:nvPr/>
          </p:nvSpPr>
          <p:spPr bwMode="auto">
            <a:xfrm>
              <a:off x="5220" y="1403"/>
              <a:ext cx="313" cy="169"/>
            </a:xfrm>
            <a:prstGeom prst="rect">
              <a:avLst/>
            </a:prstGeom>
            <a:noFill/>
            <a:ln w="9525">
              <a:noFill/>
              <a:miter lim="800000"/>
              <a:headEnd/>
              <a:tailEnd/>
            </a:ln>
          </p:spPr>
          <p:txBody>
            <a:bodyPr/>
            <a:lstStyle/>
            <a:p>
              <a:endParaRPr lang="en-US"/>
            </a:p>
          </p:txBody>
        </p:sp>
        <p:sp>
          <p:nvSpPr>
            <p:cNvPr id="29331" name="Rectangle 648"/>
            <p:cNvSpPr>
              <a:spLocks noChangeArrowheads="1"/>
            </p:cNvSpPr>
            <p:nvPr/>
          </p:nvSpPr>
          <p:spPr bwMode="auto">
            <a:xfrm>
              <a:off x="5269" y="1409"/>
              <a:ext cx="296" cy="173"/>
            </a:xfrm>
            <a:prstGeom prst="rect">
              <a:avLst/>
            </a:prstGeom>
            <a:noFill/>
            <a:ln w="9525">
              <a:noFill/>
              <a:miter lim="800000"/>
              <a:headEnd/>
              <a:tailEnd/>
            </a:ln>
          </p:spPr>
          <p:txBody>
            <a:bodyPr wrap="none" lIns="0" tIns="0" rIns="0" bIns="0">
              <a:spAutoFit/>
            </a:bodyPr>
            <a:lstStyle/>
            <a:p>
              <a:pPr algn="ctr"/>
              <a:r>
                <a:rPr lang="fr-FR" sz="1800" b="1">
                  <a:solidFill>
                    <a:srgbClr val="000000"/>
                  </a:solidFill>
                  <a:latin typeface="Arial" charset="0"/>
                </a:rPr>
                <a:t>1.3V</a:t>
              </a:r>
              <a:endParaRPr lang="fr-FR"/>
            </a:p>
          </p:txBody>
        </p:sp>
        <p:sp>
          <p:nvSpPr>
            <p:cNvPr id="29332" name="Rectangle 649"/>
            <p:cNvSpPr>
              <a:spLocks noChangeArrowheads="1"/>
            </p:cNvSpPr>
            <p:nvPr/>
          </p:nvSpPr>
          <p:spPr bwMode="auto">
            <a:xfrm>
              <a:off x="5220" y="1560"/>
              <a:ext cx="313" cy="169"/>
            </a:xfrm>
            <a:prstGeom prst="rect">
              <a:avLst/>
            </a:prstGeom>
            <a:noFill/>
            <a:ln w="9525">
              <a:noFill/>
              <a:miter lim="800000"/>
              <a:headEnd/>
              <a:tailEnd/>
            </a:ln>
          </p:spPr>
          <p:txBody>
            <a:bodyPr/>
            <a:lstStyle/>
            <a:p>
              <a:endParaRPr lang="en-US"/>
            </a:p>
          </p:txBody>
        </p:sp>
        <p:sp>
          <p:nvSpPr>
            <p:cNvPr id="29333" name="Rectangle 650"/>
            <p:cNvSpPr>
              <a:spLocks noChangeArrowheads="1"/>
            </p:cNvSpPr>
            <p:nvPr/>
          </p:nvSpPr>
          <p:spPr bwMode="auto">
            <a:xfrm>
              <a:off x="5269" y="1566"/>
              <a:ext cx="296" cy="173"/>
            </a:xfrm>
            <a:prstGeom prst="rect">
              <a:avLst/>
            </a:prstGeom>
            <a:noFill/>
            <a:ln w="9525">
              <a:noFill/>
              <a:miter lim="800000"/>
              <a:headEnd/>
              <a:tailEnd/>
            </a:ln>
          </p:spPr>
          <p:txBody>
            <a:bodyPr wrap="none" lIns="0" tIns="0" rIns="0" bIns="0">
              <a:spAutoFit/>
            </a:bodyPr>
            <a:lstStyle/>
            <a:p>
              <a:pPr algn="ctr"/>
              <a:r>
                <a:rPr lang="fr-FR" sz="1800" b="1">
                  <a:solidFill>
                    <a:srgbClr val="000000"/>
                  </a:solidFill>
                  <a:latin typeface="Arial" charset="0"/>
                </a:rPr>
                <a:t>1.0V</a:t>
              </a:r>
              <a:endParaRPr lang="fr-FR"/>
            </a:p>
          </p:txBody>
        </p:sp>
        <p:sp>
          <p:nvSpPr>
            <p:cNvPr id="29334" name="Rectangle 651"/>
            <p:cNvSpPr>
              <a:spLocks noChangeArrowheads="1"/>
            </p:cNvSpPr>
            <p:nvPr/>
          </p:nvSpPr>
          <p:spPr bwMode="auto">
            <a:xfrm>
              <a:off x="5220" y="1717"/>
              <a:ext cx="313" cy="169"/>
            </a:xfrm>
            <a:prstGeom prst="rect">
              <a:avLst/>
            </a:prstGeom>
            <a:noFill/>
            <a:ln w="9525">
              <a:noFill/>
              <a:miter lim="800000"/>
              <a:headEnd/>
              <a:tailEnd/>
            </a:ln>
          </p:spPr>
          <p:txBody>
            <a:bodyPr/>
            <a:lstStyle/>
            <a:p>
              <a:endParaRPr lang="en-US"/>
            </a:p>
          </p:txBody>
        </p:sp>
        <p:sp>
          <p:nvSpPr>
            <p:cNvPr id="29335" name="Rectangle 652"/>
            <p:cNvSpPr>
              <a:spLocks noChangeArrowheads="1"/>
            </p:cNvSpPr>
            <p:nvPr/>
          </p:nvSpPr>
          <p:spPr bwMode="auto">
            <a:xfrm>
              <a:off x="5269" y="1723"/>
              <a:ext cx="296" cy="173"/>
            </a:xfrm>
            <a:prstGeom prst="rect">
              <a:avLst/>
            </a:prstGeom>
            <a:noFill/>
            <a:ln w="9525">
              <a:noFill/>
              <a:miter lim="800000"/>
              <a:headEnd/>
              <a:tailEnd/>
            </a:ln>
          </p:spPr>
          <p:txBody>
            <a:bodyPr wrap="none" lIns="0" tIns="0" rIns="0" bIns="0">
              <a:spAutoFit/>
            </a:bodyPr>
            <a:lstStyle/>
            <a:p>
              <a:pPr algn="ctr"/>
              <a:r>
                <a:rPr lang="fr-FR" sz="1800" b="1">
                  <a:solidFill>
                    <a:srgbClr val="000000"/>
                  </a:solidFill>
                  <a:latin typeface="Arial" charset="0"/>
                </a:rPr>
                <a:t>0.7V</a:t>
              </a:r>
              <a:endParaRPr lang="fr-FR"/>
            </a:p>
          </p:txBody>
        </p:sp>
        <p:sp>
          <p:nvSpPr>
            <p:cNvPr id="29336" name="Rectangle 653"/>
            <p:cNvSpPr>
              <a:spLocks noChangeArrowheads="1"/>
            </p:cNvSpPr>
            <p:nvPr/>
          </p:nvSpPr>
          <p:spPr bwMode="auto">
            <a:xfrm>
              <a:off x="5220" y="1873"/>
              <a:ext cx="313" cy="169"/>
            </a:xfrm>
            <a:prstGeom prst="rect">
              <a:avLst/>
            </a:prstGeom>
            <a:noFill/>
            <a:ln w="9525">
              <a:noFill/>
              <a:miter lim="800000"/>
              <a:headEnd/>
              <a:tailEnd/>
            </a:ln>
          </p:spPr>
          <p:txBody>
            <a:bodyPr/>
            <a:lstStyle/>
            <a:p>
              <a:endParaRPr lang="en-US"/>
            </a:p>
          </p:txBody>
        </p:sp>
        <p:sp>
          <p:nvSpPr>
            <p:cNvPr id="29337" name="Rectangle 654"/>
            <p:cNvSpPr>
              <a:spLocks noChangeArrowheads="1"/>
            </p:cNvSpPr>
            <p:nvPr/>
          </p:nvSpPr>
          <p:spPr bwMode="auto">
            <a:xfrm>
              <a:off x="5269" y="1879"/>
              <a:ext cx="296" cy="173"/>
            </a:xfrm>
            <a:prstGeom prst="rect">
              <a:avLst/>
            </a:prstGeom>
            <a:noFill/>
            <a:ln w="9525">
              <a:noFill/>
              <a:miter lim="800000"/>
              <a:headEnd/>
              <a:tailEnd/>
            </a:ln>
          </p:spPr>
          <p:txBody>
            <a:bodyPr wrap="none" lIns="0" tIns="0" rIns="0" bIns="0">
              <a:spAutoFit/>
            </a:bodyPr>
            <a:lstStyle/>
            <a:p>
              <a:pPr algn="ctr"/>
              <a:r>
                <a:rPr lang="fr-FR" sz="1800" b="1">
                  <a:solidFill>
                    <a:srgbClr val="000000"/>
                  </a:solidFill>
                  <a:latin typeface="Arial" charset="0"/>
                </a:rPr>
                <a:t>0.5V</a:t>
              </a:r>
              <a:endParaRPr lang="fr-FR"/>
            </a:p>
          </p:txBody>
        </p:sp>
        <p:sp>
          <p:nvSpPr>
            <p:cNvPr id="29338" name="Rectangle 655"/>
            <p:cNvSpPr>
              <a:spLocks noChangeArrowheads="1"/>
            </p:cNvSpPr>
            <p:nvPr/>
          </p:nvSpPr>
          <p:spPr bwMode="auto">
            <a:xfrm>
              <a:off x="5220" y="2031"/>
              <a:ext cx="397" cy="169"/>
            </a:xfrm>
            <a:prstGeom prst="rect">
              <a:avLst/>
            </a:prstGeom>
            <a:noFill/>
            <a:ln w="9525">
              <a:noFill/>
              <a:miter lim="800000"/>
              <a:headEnd/>
              <a:tailEnd/>
            </a:ln>
          </p:spPr>
          <p:txBody>
            <a:bodyPr/>
            <a:lstStyle/>
            <a:p>
              <a:endParaRPr lang="en-US"/>
            </a:p>
          </p:txBody>
        </p:sp>
        <p:sp>
          <p:nvSpPr>
            <p:cNvPr id="29339" name="Rectangle 656"/>
            <p:cNvSpPr>
              <a:spLocks noChangeArrowheads="1"/>
            </p:cNvSpPr>
            <p:nvPr/>
          </p:nvSpPr>
          <p:spPr bwMode="auto">
            <a:xfrm>
              <a:off x="5272" y="2037"/>
              <a:ext cx="376" cy="173"/>
            </a:xfrm>
            <a:prstGeom prst="rect">
              <a:avLst/>
            </a:prstGeom>
            <a:noFill/>
            <a:ln w="9525">
              <a:noFill/>
              <a:miter lim="800000"/>
              <a:headEnd/>
              <a:tailEnd/>
            </a:ln>
          </p:spPr>
          <p:txBody>
            <a:bodyPr wrap="none" lIns="0" tIns="0" rIns="0" bIns="0">
              <a:spAutoFit/>
            </a:bodyPr>
            <a:lstStyle/>
            <a:p>
              <a:pPr algn="ctr"/>
              <a:r>
                <a:rPr lang="fr-FR" sz="1800" b="1">
                  <a:solidFill>
                    <a:srgbClr val="000000"/>
                  </a:solidFill>
                  <a:latin typeface="Arial" charset="0"/>
                </a:rPr>
                <a:t>0.35V</a:t>
              </a:r>
              <a:endParaRPr lang="fr-FR"/>
            </a:p>
          </p:txBody>
        </p:sp>
        <p:sp>
          <p:nvSpPr>
            <p:cNvPr id="29340" name="Rectangle 657"/>
            <p:cNvSpPr>
              <a:spLocks noChangeArrowheads="1"/>
            </p:cNvSpPr>
            <p:nvPr/>
          </p:nvSpPr>
          <p:spPr bwMode="auto">
            <a:xfrm>
              <a:off x="5220" y="2188"/>
              <a:ext cx="397" cy="169"/>
            </a:xfrm>
            <a:prstGeom prst="rect">
              <a:avLst/>
            </a:prstGeom>
            <a:noFill/>
            <a:ln w="9525">
              <a:noFill/>
              <a:miter lim="800000"/>
              <a:headEnd/>
              <a:tailEnd/>
            </a:ln>
          </p:spPr>
          <p:txBody>
            <a:bodyPr/>
            <a:lstStyle/>
            <a:p>
              <a:endParaRPr lang="en-US"/>
            </a:p>
          </p:txBody>
        </p:sp>
        <p:sp>
          <p:nvSpPr>
            <p:cNvPr id="29341" name="Rectangle 658"/>
            <p:cNvSpPr>
              <a:spLocks noChangeArrowheads="1"/>
            </p:cNvSpPr>
            <p:nvPr/>
          </p:nvSpPr>
          <p:spPr bwMode="auto">
            <a:xfrm>
              <a:off x="5272" y="2194"/>
              <a:ext cx="376" cy="173"/>
            </a:xfrm>
            <a:prstGeom prst="rect">
              <a:avLst/>
            </a:prstGeom>
            <a:noFill/>
            <a:ln w="9525">
              <a:noFill/>
              <a:miter lim="800000"/>
              <a:headEnd/>
              <a:tailEnd/>
            </a:ln>
          </p:spPr>
          <p:txBody>
            <a:bodyPr wrap="none" lIns="0" tIns="0" rIns="0" bIns="0">
              <a:spAutoFit/>
            </a:bodyPr>
            <a:lstStyle/>
            <a:p>
              <a:pPr algn="ctr"/>
              <a:r>
                <a:rPr lang="fr-FR" sz="1800" b="1">
                  <a:solidFill>
                    <a:srgbClr val="000000"/>
                  </a:solidFill>
                  <a:latin typeface="Arial" charset="0"/>
                </a:rPr>
                <a:t>0.25V</a:t>
              </a:r>
              <a:endParaRPr lang="fr-FR"/>
            </a:p>
          </p:txBody>
        </p:sp>
        <p:sp>
          <p:nvSpPr>
            <p:cNvPr id="29342" name="Rectangle 659"/>
            <p:cNvSpPr>
              <a:spLocks noChangeArrowheads="1"/>
            </p:cNvSpPr>
            <p:nvPr/>
          </p:nvSpPr>
          <p:spPr bwMode="auto">
            <a:xfrm>
              <a:off x="5220" y="932"/>
              <a:ext cx="641" cy="169"/>
            </a:xfrm>
            <a:prstGeom prst="rect">
              <a:avLst/>
            </a:prstGeom>
            <a:noFill/>
            <a:ln w="9525">
              <a:noFill/>
              <a:miter lim="800000"/>
              <a:headEnd/>
              <a:tailEnd/>
            </a:ln>
          </p:spPr>
          <p:txBody>
            <a:bodyPr/>
            <a:lstStyle/>
            <a:p>
              <a:endParaRPr lang="en-US"/>
            </a:p>
          </p:txBody>
        </p:sp>
        <p:sp>
          <p:nvSpPr>
            <p:cNvPr id="29343" name="Rectangle 660"/>
            <p:cNvSpPr>
              <a:spLocks noChangeArrowheads="1"/>
            </p:cNvSpPr>
            <p:nvPr/>
          </p:nvSpPr>
          <p:spPr bwMode="auto">
            <a:xfrm>
              <a:off x="5264" y="938"/>
              <a:ext cx="176" cy="173"/>
            </a:xfrm>
            <a:prstGeom prst="rect">
              <a:avLst/>
            </a:prstGeom>
            <a:noFill/>
            <a:ln w="9525">
              <a:noFill/>
              <a:miter lim="800000"/>
              <a:headEnd/>
              <a:tailEnd/>
            </a:ln>
          </p:spPr>
          <p:txBody>
            <a:bodyPr wrap="none" lIns="0" tIns="0" rIns="0" bIns="0">
              <a:spAutoFit/>
            </a:bodyPr>
            <a:lstStyle/>
            <a:p>
              <a:pPr algn="ctr"/>
              <a:r>
                <a:rPr lang="fr-FR" sz="1800" b="1">
                  <a:solidFill>
                    <a:srgbClr val="000000"/>
                  </a:solidFill>
                  <a:latin typeface="Arial" charset="0"/>
                </a:rPr>
                <a:t>Tp</a:t>
              </a:r>
              <a:endParaRPr lang="fr-FR"/>
            </a:p>
          </p:txBody>
        </p:sp>
        <p:sp>
          <p:nvSpPr>
            <p:cNvPr id="29344" name="Rectangle 661"/>
            <p:cNvSpPr>
              <a:spLocks noChangeArrowheads="1"/>
            </p:cNvSpPr>
            <p:nvPr/>
          </p:nvSpPr>
          <p:spPr bwMode="auto">
            <a:xfrm>
              <a:off x="5501" y="938"/>
              <a:ext cx="392" cy="173"/>
            </a:xfrm>
            <a:prstGeom prst="rect">
              <a:avLst/>
            </a:prstGeom>
            <a:noFill/>
            <a:ln w="9525">
              <a:noFill/>
              <a:miter lim="800000"/>
              <a:headEnd/>
              <a:tailEnd/>
            </a:ln>
          </p:spPr>
          <p:txBody>
            <a:bodyPr wrap="none" lIns="0" tIns="0" rIns="0" bIns="0">
              <a:spAutoFit/>
            </a:bodyPr>
            <a:lstStyle/>
            <a:p>
              <a:pPr algn="ctr"/>
              <a:r>
                <a:rPr lang="fr-FR" sz="1800" b="1">
                  <a:solidFill>
                    <a:srgbClr val="000000"/>
                  </a:solidFill>
                  <a:latin typeface="Arial" charset="0"/>
                </a:rPr>
                <a:t>(EOT)</a:t>
              </a:r>
              <a:endParaRPr lang="fr-FR"/>
            </a:p>
          </p:txBody>
        </p:sp>
        <p:sp>
          <p:nvSpPr>
            <p:cNvPr id="29345" name="Rectangle 662"/>
            <p:cNvSpPr>
              <a:spLocks noChangeArrowheads="1"/>
            </p:cNvSpPr>
            <p:nvPr/>
          </p:nvSpPr>
          <p:spPr bwMode="auto">
            <a:xfrm>
              <a:off x="5220" y="1089"/>
              <a:ext cx="149" cy="169"/>
            </a:xfrm>
            <a:prstGeom prst="rect">
              <a:avLst/>
            </a:prstGeom>
            <a:noFill/>
            <a:ln w="9525">
              <a:noFill/>
              <a:miter lim="800000"/>
              <a:headEnd/>
              <a:tailEnd/>
            </a:ln>
          </p:spPr>
          <p:txBody>
            <a:bodyPr/>
            <a:lstStyle/>
            <a:p>
              <a:endParaRPr lang="en-US"/>
            </a:p>
          </p:txBody>
        </p:sp>
        <p:sp>
          <p:nvSpPr>
            <p:cNvPr id="29346" name="Rectangle 663"/>
            <p:cNvSpPr>
              <a:spLocks noChangeArrowheads="1"/>
            </p:cNvSpPr>
            <p:nvPr/>
          </p:nvSpPr>
          <p:spPr bwMode="auto">
            <a:xfrm>
              <a:off x="5263" y="1095"/>
              <a:ext cx="140" cy="173"/>
            </a:xfrm>
            <a:prstGeom prst="rect">
              <a:avLst/>
            </a:prstGeom>
            <a:noFill/>
            <a:ln w="9525">
              <a:noFill/>
              <a:miter lim="800000"/>
              <a:headEnd/>
              <a:tailEnd/>
            </a:ln>
          </p:spPr>
          <p:txBody>
            <a:bodyPr wrap="none" lIns="0" tIns="0" rIns="0" bIns="0">
              <a:spAutoFit/>
            </a:bodyPr>
            <a:lstStyle/>
            <a:p>
              <a:pPr algn="ctr"/>
              <a:r>
                <a:rPr lang="fr-FR" sz="1800" b="1">
                  <a:solidFill>
                    <a:srgbClr val="000000"/>
                  </a:solidFill>
                  <a:latin typeface="Arial" charset="0"/>
                </a:rPr>
                <a:t>@</a:t>
              </a:r>
              <a:endParaRPr lang="fr-FR"/>
            </a:p>
          </p:txBody>
        </p:sp>
        <p:sp>
          <p:nvSpPr>
            <p:cNvPr id="29347" name="Rectangle 664"/>
            <p:cNvSpPr>
              <a:spLocks noChangeArrowheads="1"/>
            </p:cNvSpPr>
            <p:nvPr/>
          </p:nvSpPr>
          <p:spPr bwMode="auto">
            <a:xfrm>
              <a:off x="5220" y="1246"/>
              <a:ext cx="313" cy="169"/>
            </a:xfrm>
            <a:prstGeom prst="rect">
              <a:avLst/>
            </a:prstGeom>
            <a:noFill/>
            <a:ln w="9525">
              <a:noFill/>
              <a:miter lim="800000"/>
              <a:headEnd/>
              <a:tailEnd/>
            </a:ln>
          </p:spPr>
          <p:txBody>
            <a:bodyPr/>
            <a:lstStyle/>
            <a:p>
              <a:endParaRPr lang="en-US"/>
            </a:p>
          </p:txBody>
        </p:sp>
        <p:sp>
          <p:nvSpPr>
            <p:cNvPr id="29348" name="Rectangle 665"/>
            <p:cNvSpPr>
              <a:spLocks noChangeArrowheads="1"/>
            </p:cNvSpPr>
            <p:nvPr/>
          </p:nvSpPr>
          <p:spPr bwMode="auto">
            <a:xfrm>
              <a:off x="5269" y="1252"/>
              <a:ext cx="296" cy="173"/>
            </a:xfrm>
            <a:prstGeom prst="rect">
              <a:avLst/>
            </a:prstGeom>
            <a:noFill/>
            <a:ln w="9525">
              <a:noFill/>
              <a:miter lim="800000"/>
              <a:headEnd/>
              <a:tailEnd/>
            </a:ln>
          </p:spPr>
          <p:txBody>
            <a:bodyPr wrap="none" lIns="0" tIns="0" rIns="0" bIns="0">
              <a:spAutoFit/>
            </a:bodyPr>
            <a:lstStyle/>
            <a:p>
              <a:pPr algn="ctr"/>
              <a:r>
                <a:rPr lang="fr-FR" sz="1800" b="1">
                  <a:solidFill>
                    <a:srgbClr val="000000"/>
                  </a:solidFill>
                  <a:latin typeface="Arial" charset="0"/>
                </a:rPr>
                <a:t>1.8V</a:t>
              </a:r>
              <a:endParaRPr lang="fr-FR"/>
            </a:p>
          </p:txBody>
        </p:sp>
        <p:sp>
          <p:nvSpPr>
            <p:cNvPr id="29349" name="Rectangle 666"/>
            <p:cNvSpPr>
              <a:spLocks noChangeArrowheads="1"/>
            </p:cNvSpPr>
            <p:nvPr/>
          </p:nvSpPr>
          <p:spPr bwMode="auto">
            <a:xfrm>
              <a:off x="5220" y="1403"/>
              <a:ext cx="313" cy="169"/>
            </a:xfrm>
            <a:prstGeom prst="rect">
              <a:avLst/>
            </a:prstGeom>
            <a:noFill/>
            <a:ln w="9525">
              <a:noFill/>
              <a:miter lim="800000"/>
              <a:headEnd/>
              <a:tailEnd/>
            </a:ln>
          </p:spPr>
          <p:txBody>
            <a:bodyPr/>
            <a:lstStyle/>
            <a:p>
              <a:endParaRPr lang="en-US"/>
            </a:p>
          </p:txBody>
        </p:sp>
        <p:sp>
          <p:nvSpPr>
            <p:cNvPr id="29350" name="Rectangle 667"/>
            <p:cNvSpPr>
              <a:spLocks noChangeArrowheads="1"/>
            </p:cNvSpPr>
            <p:nvPr/>
          </p:nvSpPr>
          <p:spPr bwMode="auto">
            <a:xfrm>
              <a:off x="5269" y="1409"/>
              <a:ext cx="296" cy="173"/>
            </a:xfrm>
            <a:prstGeom prst="rect">
              <a:avLst/>
            </a:prstGeom>
            <a:noFill/>
            <a:ln w="9525">
              <a:noFill/>
              <a:miter lim="800000"/>
              <a:headEnd/>
              <a:tailEnd/>
            </a:ln>
          </p:spPr>
          <p:txBody>
            <a:bodyPr wrap="none" lIns="0" tIns="0" rIns="0" bIns="0">
              <a:spAutoFit/>
            </a:bodyPr>
            <a:lstStyle/>
            <a:p>
              <a:pPr algn="ctr"/>
              <a:r>
                <a:rPr lang="fr-FR" sz="1800" b="1">
                  <a:solidFill>
                    <a:srgbClr val="000000"/>
                  </a:solidFill>
                  <a:latin typeface="Arial" charset="0"/>
                </a:rPr>
                <a:t>1.3V</a:t>
              </a:r>
              <a:endParaRPr lang="fr-FR"/>
            </a:p>
          </p:txBody>
        </p:sp>
        <p:sp>
          <p:nvSpPr>
            <p:cNvPr id="29351" name="Rectangle 668"/>
            <p:cNvSpPr>
              <a:spLocks noChangeArrowheads="1"/>
            </p:cNvSpPr>
            <p:nvPr/>
          </p:nvSpPr>
          <p:spPr bwMode="auto">
            <a:xfrm>
              <a:off x="5220" y="1560"/>
              <a:ext cx="313" cy="169"/>
            </a:xfrm>
            <a:prstGeom prst="rect">
              <a:avLst/>
            </a:prstGeom>
            <a:noFill/>
            <a:ln w="9525">
              <a:noFill/>
              <a:miter lim="800000"/>
              <a:headEnd/>
              <a:tailEnd/>
            </a:ln>
          </p:spPr>
          <p:txBody>
            <a:bodyPr/>
            <a:lstStyle/>
            <a:p>
              <a:endParaRPr lang="en-US"/>
            </a:p>
          </p:txBody>
        </p:sp>
        <p:sp>
          <p:nvSpPr>
            <p:cNvPr id="29352" name="Rectangle 669"/>
            <p:cNvSpPr>
              <a:spLocks noChangeArrowheads="1"/>
            </p:cNvSpPr>
            <p:nvPr/>
          </p:nvSpPr>
          <p:spPr bwMode="auto">
            <a:xfrm>
              <a:off x="5269" y="1566"/>
              <a:ext cx="296" cy="173"/>
            </a:xfrm>
            <a:prstGeom prst="rect">
              <a:avLst/>
            </a:prstGeom>
            <a:noFill/>
            <a:ln w="9525">
              <a:noFill/>
              <a:miter lim="800000"/>
              <a:headEnd/>
              <a:tailEnd/>
            </a:ln>
          </p:spPr>
          <p:txBody>
            <a:bodyPr wrap="none" lIns="0" tIns="0" rIns="0" bIns="0">
              <a:spAutoFit/>
            </a:bodyPr>
            <a:lstStyle/>
            <a:p>
              <a:pPr algn="ctr"/>
              <a:r>
                <a:rPr lang="fr-FR" sz="1800" b="1">
                  <a:solidFill>
                    <a:srgbClr val="000000"/>
                  </a:solidFill>
                  <a:latin typeface="Arial" charset="0"/>
                </a:rPr>
                <a:t>1.0V</a:t>
              </a:r>
              <a:endParaRPr lang="fr-FR"/>
            </a:p>
          </p:txBody>
        </p:sp>
        <p:sp>
          <p:nvSpPr>
            <p:cNvPr id="29353" name="Rectangle 670"/>
            <p:cNvSpPr>
              <a:spLocks noChangeArrowheads="1"/>
            </p:cNvSpPr>
            <p:nvPr/>
          </p:nvSpPr>
          <p:spPr bwMode="auto">
            <a:xfrm>
              <a:off x="5220" y="1717"/>
              <a:ext cx="313" cy="169"/>
            </a:xfrm>
            <a:prstGeom prst="rect">
              <a:avLst/>
            </a:prstGeom>
            <a:noFill/>
            <a:ln w="9525">
              <a:noFill/>
              <a:miter lim="800000"/>
              <a:headEnd/>
              <a:tailEnd/>
            </a:ln>
          </p:spPr>
          <p:txBody>
            <a:bodyPr/>
            <a:lstStyle/>
            <a:p>
              <a:endParaRPr lang="en-US"/>
            </a:p>
          </p:txBody>
        </p:sp>
        <p:sp>
          <p:nvSpPr>
            <p:cNvPr id="29354" name="Rectangle 671"/>
            <p:cNvSpPr>
              <a:spLocks noChangeArrowheads="1"/>
            </p:cNvSpPr>
            <p:nvPr/>
          </p:nvSpPr>
          <p:spPr bwMode="auto">
            <a:xfrm>
              <a:off x="5269" y="1723"/>
              <a:ext cx="296" cy="173"/>
            </a:xfrm>
            <a:prstGeom prst="rect">
              <a:avLst/>
            </a:prstGeom>
            <a:noFill/>
            <a:ln w="9525">
              <a:noFill/>
              <a:miter lim="800000"/>
              <a:headEnd/>
              <a:tailEnd/>
            </a:ln>
          </p:spPr>
          <p:txBody>
            <a:bodyPr wrap="none" lIns="0" tIns="0" rIns="0" bIns="0">
              <a:spAutoFit/>
            </a:bodyPr>
            <a:lstStyle/>
            <a:p>
              <a:pPr algn="ctr"/>
              <a:r>
                <a:rPr lang="fr-FR" sz="1800" b="1">
                  <a:solidFill>
                    <a:srgbClr val="000000"/>
                  </a:solidFill>
                  <a:latin typeface="Arial" charset="0"/>
                </a:rPr>
                <a:t>0.7V</a:t>
              </a:r>
              <a:endParaRPr lang="fr-FR"/>
            </a:p>
          </p:txBody>
        </p:sp>
        <p:sp>
          <p:nvSpPr>
            <p:cNvPr id="29355" name="Rectangle 672"/>
            <p:cNvSpPr>
              <a:spLocks noChangeArrowheads="1"/>
            </p:cNvSpPr>
            <p:nvPr/>
          </p:nvSpPr>
          <p:spPr bwMode="auto">
            <a:xfrm>
              <a:off x="5220" y="1873"/>
              <a:ext cx="313" cy="169"/>
            </a:xfrm>
            <a:prstGeom prst="rect">
              <a:avLst/>
            </a:prstGeom>
            <a:noFill/>
            <a:ln w="9525">
              <a:noFill/>
              <a:miter lim="800000"/>
              <a:headEnd/>
              <a:tailEnd/>
            </a:ln>
          </p:spPr>
          <p:txBody>
            <a:bodyPr/>
            <a:lstStyle/>
            <a:p>
              <a:endParaRPr lang="en-US"/>
            </a:p>
          </p:txBody>
        </p:sp>
        <p:sp>
          <p:nvSpPr>
            <p:cNvPr id="29356" name="Rectangle 673"/>
            <p:cNvSpPr>
              <a:spLocks noChangeArrowheads="1"/>
            </p:cNvSpPr>
            <p:nvPr/>
          </p:nvSpPr>
          <p:spPr bwMode="auto">
            <a:xfrm>
              <a:off x="5269" y="1879"/>
              <a:ext cx="296" cy="173"/>
            </a:xfrm>
            <a:prstGeom prst="rect">
              <a:avLst/>
            </a:prstGeom>
            <a:noFill/>
            <a:ln w="9525">
              <a:noFill/>
              <a:miter lim="800000"/>
              <a:headEnd/>
              <a:tailEnd/>
            </a:ln>
          </p:spPr>
          <p:txBody>
            <a:bodyPr wrap="none" lIns="0" tIns="0" rIns="0" bIns="0">
              <a:spAutoFit/>
            </a:bodyPr>
            <a:lstStyle/>
            <a:p>
              <a:pPr algn="ctr"/>
              <a:r>
                <a:rPr lang="fr-FR" sz="1800" b="1">
                  <a:solidFill>
                    <a:srgbClr val="000000"/>
                  </a:solidFill>
                  <a:latin typeface="Arial" charset="0"/>
                </a:rPr>
                <a:t>0.5V</a:t>
              </a:r>
              <a:endParaRPr lang="fr-FR"/>
            </a:p>
          </p:txBody>
        </p:sp>
        <p:sp>
          <p:nvSpPr>
            <p:cNvPr id="29357" name="Rectangle 674"/>
            <p:cNvSpPr>
              <a:spLocks noChangeArrowheads="1"/>
            </p:cNvSpPr>
            <p:nvPr/>
          </p:nvSpPr>
          <p:spPr bwMode="auto">
            <a:xfrm>
              <a:off x="5220" y="2031"/>
              <a:ext cx="397" cy="169"/>
            </a:xfrm>
            <a:prstGeom prst="rect">
              <a:avLst/>
            </a:prstGeom>
            <a:noFill/>
            <a:ln w="9525">
              <a:noFill/>
              <a:miter lim="800000"/>
              <a:headEnd/>
              <a:tailEnd/>
            </a:ln>
          </p:spPr>
          <p:txBody>
            <a:bodyPr/>
            <a:lstStyle/>
            <a:p>
              <a:endParaRPr lang="en-US"/>
            </a:p>
          </p:txBody>
        </p:sp>
        <p:sp>
          <p:nvSpPr>
            <p:cNvPr id="29358" name="Rectangle 675"/>
            <p:cNvSpPr>
              <a:spLocks noChangeArrowheads="1"/>
            </p:cNvSpPr>
            <p:nvPr/>
          </p:nvSpPr>
          <p:spPr bwMode="auto">
            <a:xfrm>
              <a:off x="5272" y="2037"/>
              <a:ext cx="376" cy="173"/>
            </a:xfrm>
            <a:prstGeom prst="rect">
              <a:avLst/>
            </a:prstGeom>
            <a:noFill/>
            <a:ln w="9525">
              <a:noFill/>
              <a:miter lim="800000"/>
              <a:headEnd/>
              <a:tailEnd/>
            </a:ln>
          </p:spPr>
          <p:txBody>
            <a:bodyPr wrap="none" lIns="0" tIns="0" rIns="0" bIns="0">
              <a:spAutoFit/>
            </a:bodyPr>
            <a:lstStyle/>
            <a:p>
              <a:pPr algn="ctr"/>
              <a:r>
                <a:rPr lang="fr-FR" sz="1800" b="1">
                  <a:solidFill>
                    <a:srgbClr val="000000"/>
                  </a:solidFill>
                  <a:latin typeface="Arial" charset="0"/>
                </a:rPr>
                <a:t>0.35V</a:t>
              </a:r>
              <a:endParaRPr lang="fr-FR"/>
            </a:p>
          </p:txBody>
        </p:sp>
        <p:sp>
          <p:nvSpPr>
            <p:cNvPr id="29359" name="Rectangle 676"/>
            <p:cNvSpPr>
              <a:spLocks noChangeArrowheads="1"/>
            </p:cNvSpPr>
            <p:nvPr/>
          </p:nvSpPr>
          <p:spPr bwMode="auto">
            <a:xfrm>
              <a:off x="5220" y="2188"/>
              <a:ext cx="397" cy="169"/>
            </a:xfrm>
            <a:prstGeom prst="rect">
              <a:avLst/>
            </a:prstGeom>
            <a:noFill/>
            <a:ln w="9525">
              <a:noFill/>
              <a:miter lim="800000"/>
              <a:headEnd/>
              <a:tailEnd/>
            </a:ln>
          </p:spPr>
          <p:txBody>
            <a:bodyPr/>
            <a:lstStyle/>
            <a:p>
              <a:endParaRPr lang="en-US"/>
            </a:p>
          </p:txBody>
        </p:sp>
        <p:sp>
          <p:nvSpPr>
            <p:cNvPr id="29360" name="Rectangle 677"/>
            <p:cNvSpPr>
              <a:spLocks noChangeArrowheads="1"/>
            </p:cNvSpPr>
            <p:nvPr/>
          </p:nvSpPr>
          <p:spPr bwMode="auto">
            <a:xfrm>
              <a:off x="5272" y="2194"/>
              <a:ext cx="376" cy="173"/>
            </a:xfrm>
            <a:prstGeom prst="rect">
              <a:avLst/>
            </a:prstGeom>
            <a:noFill/>
            <a:ln w="9525">
              <a:noFill/>
              <a:miter lim="800000"/>
              <a:headEnd/>
              <a:tailEnd/>
            </a:ln>
          </p:spPr>
          <p:txBody>
            <a:bodyPr wrap="none" lIns="0" tIns="0" rIns="0" bIns="0">
              <a:spAutoFit/>
            </a:bodyPr>
            <a:lstStyle/>
            <a:p>
              <a:pPr algn="ctr"/>
              <a:r>
                <a:rPr lang="fr-FR" sz="1800" b="1">
                  <a:solidFill>
                    <a:srgbClr val="000000"/>
                  </a:solidFill>
                  <a:latin typeface="Arial" charset="0"/>
                </a:rPr>
                <a:t>0.25V</a:t>
              </a:r>
              <a:endParaRPr lang="fr-FR"/>
            </a:p>
          </p:txBody>
        </p:sp>
        <p:sp>
          <p:nvSpPr>
            <p:cNvPr id="29361" name="Rectangle 678"/>
            <p:cNvSpPr>
              <a:spLocks noChangeArrowheads="1"/>
            </p:cNvSpPr>
            <p:nvPr/>
          </p:nvSpPr>
          <p:spPr bwMode="auto">
            <a:xfrm>
              <a:off x="2809" y="932"/>
              <a:ext cx="270" cy="1607"/>
            </a:xfrm>
            <a:prstGeom prst="rect">
              <a:avLst/>
            </a:prstGeom>
            <a:noFill/>
            <a:ln w="9525">
              <a:noFill/>
              <a:miter lim="800000"/>
              <a:headEnd/>
              <a:tailEnd/>
            </a:ln>
          </p:spPr>
          <p:txBody>
            <a:bodyPr/>
            <a:lstStyle/>
            <a:p>
              <a:endParaRPr lang="en-US"/>
            </a:p>
          </p:txBody>
        </p:sp>
        <p:sp>
          <p:nvSpPr>
            <p:cNvPr id="29362" name="Rectangle 679"/>
            <p:cNvSpPr>
              <a:spLocks noChangeArrowheads="1"/>
            </p:cNvSpPr>
            <p:nvPr/>
          </p:nvSpPr>
          <p:spPr bwMode="auto">
            <a:xfrm rot="-5400000">
              <a:off x="2615" y="2329"/>
              <a:ext cx="653" cy="221"/>
            </a:xfrm>
            <a:prstGeom prst="rect">
              <a:avLst/>
            </a:prstGeom>
            <a:noFill/>
            <a:ln w="9525">
              <a:noFill/>
              <a:miter lim="800000"/>
              <a:headEnd/>
              <a:tailEnd/>
            </a:ln>
          </p:spPr>
          <p:txBody>
            <a:bodyPr wrap="none" lIns="0" tIns="0" rIns="0" bIns="0">
              <a:spAutoFit/>
            </a:bodyPr>
            <a:lstStyle/>
            <a:p>
              <a:pPr algn="ctr"/>
              <a:r>
                <a:rPr lang="fr-FR" sz="2300" b="1">
                  <a:solidFill>
                    <a:srgbClr val="000000"/>
                  </a:solidFill>
                  <a:latin typeface="Arial" charset="0"/>
                </a:rPr>
                <a:t>EOT of </a:t>
              </a:r>
              <a:endParaRPr lang="fr-FR"/>
            </a:p>
          </p:txBody>
        </p:sp>
        <p:sp>
          <p:nvSpPr>
            <p:cNvPr id="29363" name="Rectangle 680"/>
            <p:cNvSpPr>
              <a:spLocks noChangeArrowheads="1"/>
            </p:cNvSpPr>
            <p:nvPr/>
          </p:nvSpPr>
          <p:spPr bwMode="auto">
            <a:xfrm rot="-5400000">
              <a:off x="2345" y="1362"/>
              <a:ext cx="1192" cy="221"/>
            </a:xfrm>
            <a:prstGeom prst="rect">
              <a:avLst/>
            </a:prstGeom>
            <a:noFill/>
            <a:ln w="9525">
              <a:noFill/>
              <a:miter lim="800000"/>
              <a:headEnd/>
              <a:tailEnd/>
            </a:ln>
          </p:spPr>
          <p:txBody>
            <a:bodyPr wrap="none" lIns="0" tIns="0" rIns="0" bIns="0">
              <a:spAutoFit/>
            </a:bodyPr>
            <a:lstStyle/>
            <a:p>
              <a:pPr algn="ctr"/>
              <a:r>
                <a:rPr lang="fr-FR" sz="2300" b="1">
                  <a:solidFill>
                    <a:srgbClr val="000000"/>
                  </a:solidFill>
                  <a:latin typeface="Arial" charset="0"/>
                </a:rPr>
                <a:t>polydepletion</a:t>
              </a:r>
              <a:endParaRPr lang="fr-FR"/>
            </a:p>
          </p:txBody>
        </p:sp>
        <p:sp>
          <p:nvSpPr>
            <p:cNvPr id="29364" name="Rectangle 681"/>
            <p:cNvSpPr>
              <a:spLocks noChangeArrowheads="1"/>
            </p:cNvSpPr>
            <p:nvPr/>
          </p:nvSpPr>
          <p:spPr bwMode="auto">
            <a:xfrm rot="-5400000">
              <a:off x="2824" y="698"/>
              <a:ext cx="235" cy="221"/>
            </a:xfrm>
            <a:prstGeom prst="rect">
              <a:avLst/>
            </a:prstGeom>
            <a:noFill/>
            <a:ln w="9525">
              <a:noFill/>
              <a:miter lim="800000"/>
              <a:headEnd/>
              <a:tailEnd/>
            </a:ln>
          </p:spPr>
          <p:txBody>
            <a:bodyPr wrap="none" lIns="0" tIns="0" rIns="0" bIns="0">
              <a:spAutoFit/>
            </a:bodyPr>
            <a:lstStyle/>
            <a:p>
              <a:pPr algn="ctr"/>
              <a:r>
                <a:rPr lang="fr-FR" sz="2300" b="1">
                  <a:solidFill>
                    <a:srgbClr val="000000"/>
                  </a:solidFill>
                  <a:latin typeface="Arial" charset="0"/>
                </a:rPr>
                <a:t>, A</a:t>
              </a:r>
              <a:endParaRPr lang="fr-FR"/>
            </a:p>
          </p:txBody>
        </p:sp>
      </p:grpSp>
      <p:grpSp>
        <p:nvGrpSpPr>
          <p:cNvPr id="4" name="Group 682"/>
          <p:cNvGrpSpPr>
            <a:grpSpLocks/>
          </p:cNvGrpSpPr>
          <p:nvPr/>
        </p:nvGrpSpPr>
        <p:grpSpPr bwMode="auto">
          <a:xfrm>
            <a:off x="5819775" y="1531938"/>
            <a:ext cx="3160713" cy="2552700"/>
            <a:chOff x="3666" y="965"/>
            <a:chExt cx="1991" cy="1608"/>
          </a:xfrm>
        </p:grpSpPr>
        <p:sp>
          <p:nvSpPr>
            <p:cNvPr id="28686" name="Freeform 683"/>
            <p:cNvSpPr>
              <a:spLocks/>
            </p:cNvSpPr>
            <p:nvPr/>
          </p:nvSpPr>
          <p:spPr bwMode="auto">
            <a:xfrm>
              <a:off x="3710" y="1366"/>
              <a:ext cx="60" cy="55"/>
            </a:xfrm>
            <a:custGeom>
              <a:avLst/>
              <a:gdLst>
                <a:gd name="T0" fmla="*/ 30 w 60"/>
                <a:gd name="T1" fmla="*/ 0 h 110"/>
                <a:gd name="T2" fmla="*/ 60 w 60"/>
                <a:gd name="T3" fmla="*/ 1 h 110"/>
                <a:gd name="T4" fmla="*/ 30 w 60"/>
                <a:gd name="T5" fmla="*/ 1 h 110"/>
                <a:gd name="T6" fmla="*/ 0 w 60"/>
                <a:gd name="T7" fmla="*/ 1 h 110"/>
                <a:gd name="T8" fmla="*/ 30 w 60"/>
                <a:gd name="T9" fmla="*/ 0 h 110"/>
                <a:gd name="T10" fmla="*/ 0 60000 65536"/>
                <a:gd name="T11" fmla="*/ 0 60000 65536"/>
                <a:gd name="T12" fmla="*/ 0 60000 65536"/>
                <a:gd name="T13" fmla="*/ 0 60000 65536"/>
                <a:gd name="T14" fmla="*/ 0 60000 65536"/>
                <a:gd name="T15" fmla="*/ 0 w 60"/>
                <a:gd name="T16" fmla="*/ 0 h 110"/>
                <a:gd name="T17" fmla="*/ 60 w 60"/>
                <a:gd name="T18" fmla="*/ 110 h 110"/>
              </a:gdLst>
              <a:ahLst/>
              <a:cxnLst>
                <a:cxn ang="T10">
                  <a:pos x="T0" y="T1"/>
                </a:cxn>
                <a:cxn ang="T11">
                  <a:pos x="T2" y="T3"/>
                </a:cxn>
                <a:cxn ang="T12">
                  <a:pos x="T4" y="T5"/>
                </a:cxn>
                <a:cxn ang="T13">
                  <a:pos x="T6" y="T7"/>
                </a:cxn>
                <a:cxn ang="T14">
                  <a:pos x="T8" y="T9"/>
                </a:cxn>
              </a:cxnLst>
              <a:rect l="T15" t="T16" r="T17" b="T18"/>
              <a:pathLst>
                <a:path w="60" h="110">
                  <a:moveTo>
                    <a:pt x="30" y="0"/>
                  </a:moveTo>
                  <a:lnTo>
                    <a:pt x="60" y="56"/>
                  </a:lnTo>
                  <a:lnTo>
                    <a:pt x="30" y="110"/>
                  </a:lnTo>
                  <a:lnTo>
                    <a:pt x="0" y="56"/>
                  </a:lnTo>
                  <a:lnTo>
                    <a:pt x="30" y="0"/>
                  </a:lnTo>
                  <a:close/>
                </a:path>
              </a:pathLst>
            </a:custGeom>
            <a:noFill/>
            <a:ln w="39688">
              <a:solidFill>
                <a:srgbClr val="000000"/>
              </a:solidFill>
              <a:prstDash val="solid"/>
              <a:round/>
              <a:headEnd/>
              <a:tailEnd/>
            </a:ln>
          </p:spPr>
          <p:txBody>
            <a:bodyPr/>
            <a:lstStyle/>
            <a:p>
              <a:endParaRPr lang="en-US"/>
            </a:p>
          </p:txBody>
        </p:sp>
        <p:sp>
          <p:nvSpPr>
            <p:cNvPr id="28687" name="Rectangle 684"/>
            <p:cNvSpPr>
              <a:spLocks noChangeArrowheads="1"/>
            </p:cNvSpPr>
            <p:nvPr/>
          </p:nvSpPr>
          <p:spPr bwMode="auto">
            <a:xfrm>
              <a:off x="3710" y="1023"/>
              <a:ext cx="260" cy="70"/>
            </a:xfrm>
            <a:prstGeom prst="rect">
              <a:avLst/>
            </a:prstGeom>
            <a:solidFill>
              <a:srgbClr val="FF0000"/>
            </a:solidFill>
            <a:ln w="9525">
              <a:noFill/>
              <a:miter lim="800000"/>
              <a:headEnd/>
              <a:tailEnd/>
            </a:ln>
          </p:spPr>
          <p:txBody>
            <a:bodyPr/>
            <a:lstStyle/>
            <a:p>
              <a:endParaRPr lang="en-US"/>
            </a:p>
          </p:txBody>
        </p:sp>
        <p:sp>
          <p:nvSpPr>
            <p:cNvPr id="28688" name="Rectangle 685"/>
            <p:cNvSpPr>
              <a:spLocks noChangeArrowheads="1"/>
            </p:cNvSpPr>
            <p:nvPr/>
          </p:nvSpPr>
          <p:spPr bwMode="auto">
            <a:xfrm>
              <a:off x="4012" y="965"/>
              <a:ext cx="922" cy="393"/>
            </a:xfrm>
            <a:prstGeom prst="rect">
              <a:avLst/>
            </a:prstGeom>
            <a:noFill/>
            <a:ln w="9525">
              <a:noFill/>
              <a:miter lim="800000"/>
              <a:headEnd/>
              <a:tailEnd/>
            </a:ln>
          </p:spPr>
          <p:txBody>
            <a:bodyPr/>
            <a:lstStyle/>
            <a:p>
              <a:endParaRPr lang="en-US"/>
            </a:p>
          </p:txBody>
        </p:sp>
        <p:sp>
          <p:nvSpPr>
            <p:cNvPr id="28689" name="Rectangle 686"/>
            <p:cNvSpPr>
              <a:spLocks noChangeArrowheads="1"/>
            </p:cNvSpPr>
            <p:nvPr/>
          </p:nvSpPr>
          <p:spPr bwMode="auto">
            <a:xfrm>
              <a:off x="4122" y="999"/>
              <a:ext cx="312" cy="173"/>
            </a:xfrm>
            <a:prstGeom prst="rect">
              <a:avLst/>
            </a:prstGeom>
            <a:noFill/>
            <a:ln w="9525">
              <a:noFill/>
              <a:miter lim="800000"/>
              <a:headEnd/>
              <a:tailEnd/>
            </a:ln>
          </p:spPr>
          <p:txBody>
            <a:bodyPr wrap="none" lIns="0" tIns="0" rIns="0" bIns="0">
              <a:spAutoFit/>
            </a:bodyPr>
            <a:lstStyle/>
            <a:p>
              <a:pPr algn="ctr"/>
              <a:r>
                <a:rPr lang="fr-FR" sz="1800" b="1">
                  <a:solidFill>
                    <a:srgbClr val="FF0000"/>
                  </a:solidFill>
                  <a:latin typeface="Arial" charset="0"/>
                </a:rPr>
                <a:t>Vdd </a:t>
              </a:r>
              <a:endParaRPr lang="fr-FR"/>
            </a:p>
          </p:txBody>
        </p:sp>
        <p:sp>
          <p:nvSpPr>
            <p:cNvPr id="28690" name="Rectangle 687"/>
            <p:cNvSpPr>
              <a:spLocks noChangeArrowheads="1"/>
            </p:cNvSpPr>
            <p:nvPr/>
          </p:nvSpPr>
          <p:spPr bwMode="auto">
            <a:xfrm>
              <a:off x="4456" y="999"/>
              <a:ext cx="448" cy="173"/>
            </a:xfrm>
            <a:prstGeom prst="rect">
              <a:avLst/>
            </a:prstGeom>
            <a:noFill/>
            <a:ln w="9525">
              <a:noFill/>
              <a:miter lim="800000"/>
              <a:headEnd/>
              <a:tailEnd/>
            </a:ln>
          </p:spPr>
          <p:txBody>
            <a:bodyPr wrap="none" lIns="0" tIns="0" rIns="0" bIns="0">
              <a:spAutoFit/>
            </a:bodyPr>
            <a:lstStyle/>
            <a:p>
              <a:pPr algn="ctr"/>
              <a:r>
                <a:rPr lang="fr-FR" sz="1800" b="1">
                  <a:solidFill>
                    <a:srgbClr val="FF0000"/>
                  </a:solidFill>
                  <a:latin typeface="Arial" charset="0"/>
                </a:rPr>
                <a:t>scaled</a:t>
              </a:r>
              <a:endParaRPr lang="fr-FR"/>
            </a:p>
          </p:txBody>
        </p:sp>
        <p:sp>
          <p:nvSpPr>
            <p:cNvPr id="28691" name="Rectangle 688"/>
            <p:cNvSpPr>
              <a:spLocks noChangeArrowheads="1"/>
            </p:cNvSpPr>
            <p:nvPr/>
          </p:nvSpPr>
          <p:spPr bwMode="auto">
            <a:xfrm>
              <a:off x="4125" y="1167"/>
              <a:ext cx="328" cy="173"/>
            </a:xfrm>
            <a:prstGeom prst="rect">
              <a:avLst/>
            </a:prstGeom>
            <a:noFill/>
            <a:ln w="9525">
              <a:noFill/>
              <a:miter lim="800000"/>
              <a:headEnd/>
              <a:tailEnd/>
            </a:ln>
          </p:spPr>
          <p:txBody>
            <a:bodyPr wrap="none" lIns="0" tIns="0" rIns="0" bIns="0">
              <a:spAutoFit/>
            </a:bodyPr>
            <a:lstStyle/>
            <a:p>
              <a:pPr algn="ctr"/>
              <a:r>
                <a:rPr lang="fr-FR" sz="1800" b="1">
                  <a:solidFill>
                    <a:srgbClr val="FF0000"/>
                  </a:solidFill>
                  <a:latin typeface="Arial" charset="0"/>
                </a:rPr>
                <a:t>with </a:t>
              </a:r>
              <a:endParaRPr lang="fr-FR"/>
            </a:p>
          </p:txBody>
        </p:sp>
        <p:sp>
          <p:nvSpPr>
            <p:cNvPr id="28692" name="Rectangle 689"/>
            <p:cNvSpPr>
              <a:spLocks noChangeArrowheads="1"/>
            </p:cNvSpPr>
            <p:nvPr/>
          </p:nvSpPr>
          <p:spPr bwMode="auto">
            <a:xfrm>
              <a:off x="4466" y="1167"/>
              <a:ext cx="256" cy="173"/>
            </a:xfrm>
            <a:prstGeom prst="rect">
              <a:avLst/>
            </a:prstGeom>
            <a:noFill/>
            <a:ln w="9525">
              <a:noFill/>
              <a:miter lim="800000"/>
              <a:headEnd/>
              <a:tailEnd/>
            </a:ln>
          </p:spPr>
          <p:txBody>
            <a:bodyPr wrap="none" lIns="0" tIns="0" rIns="0" bIns="0">
              <a:spAutoFit/>
            </a:bodyPr>
            <a:lstStyle/>
            <a:p>
              <a:pPr algn="ctr"/>
              <a:r>
                <a:rPr lang="fr-FR" sz="1800" b="1">
                  <a:solidFill>
                    <a:srgbClr val="FF0000"/>
                  </a:solidFill>
                  <a:latin typeface="Arial" charset="0"/>
                </a:rPr>
                <a:t>Tox</a:t>
              </a:r>
              <a:endParaRPr lang="fr-FR"/>
            </a:p>
          </p:txBody>
        </p:sp>
        <p:sp>
          <p:nvSpPr>
            <p:cNvPr id="28693" name="Freeform 690"/>
            <p:cNvSpPr>
              <a:spLocks/>
            </p:cNvSpPr>
            <p:nvPr/>
          </p:nvSpPr>
          <p:spPr bwMode="auto">
            <a:xfrm>
              <a:off x="3710" y="1366"/>
              <a:ext cx="60" cy="55"/>
            </a:xfrm>
            <a:custGeom>
              <a:avLst/>
              <a:gdLst>
                <a:gd name="T0" fmla="*/ 30 w 60"/>
                <a:gd name="T1" fmla="*/ 0 h 110"/>
                <a:gd name="T2" fmla="*/ 60 w 60"/>
                <a:gd name="T3" fmla="*/ 1 h 110"/>
                <a:gd name="T4" fmla="*/ 30 w 60"/>
                <a:gd name="T5" fmla="*/ 1 h 110"/>
                <a:gd name="T6" fmla="*/ 0 w 60"/>
                <a:gd name="T7" fmla="*/ 1 h 110"/>
                <a:gd name="T8" fmla="*/ 30 w 60"/>
                <a:gd name="T9" fmla="*/ 0 h 110"/>
                <a:gd name="T10" fmla="*/ 0 60000 65536"/>
                <a:gd name="T11" fmla="*/ 0 60000 65536"/>
                <a:gd name="T12" fmla="*/ 0 60000 65536"/>
                <a:gd name="T13" fmla="*/ 0 60000 65536"/>
                <a:gd name="T14" fmla="*/ 0 60000 65536"/>
                <a:gd name="T15" fmla="*/ 0 w 60"/>
                <a:gd name="T16" fmla="*/ 0 h 110"/>
                <a:gd name="T17" fmla="*/ 60 w 60"/>
                <a:gd name="T18" fmla="*/ 110 h 110"/>
              </a:gdLst>
              <a:ahLst/>
              <a:cxnLst>
                <a:cxn ang="T10">
                  <a:pos x="T0" y="T1"/>
                </a:cxn>
                <a:cxn ang="T11">
                  <a:pos x="T2" y="T3"/>
                </a:cxn>
                <a:cxn ang="T12">
                  <a:pos x="T4" y="T5"/>
                </a:cxn>
                <a:cxn ang="T13">
                  <a:pos x="T6" y="T7"/>
                </a:cxn>
                <a:cxn ang="T14">
                  <a:pos x="T8" y="T9"/>
                </a:cxn>
              </a:cxnLst>
              <a:rect l="T15" t="T16" r="T17" b="T18"/>
              <a:pathLst>
                <a:path w="60" h="110">
                  <a:moveTo>
                    <a:pt x="30" y="0"/>
                  </a:moveTo>
                  <a:lnTo>
                    <a:pt x="60" y="56"/>
                  </a:lnTo>
                  <a:lnTo>
                    <a:pt x="30" y="110"/>
                  </a:lnTo>
                  <a:lnTo>
                    <a:pt x="0" y="56"/>
                  </a:lnTo>
                  <a:lnTo>
                    <a:pt x="30" y="0"/>
                  </a:lnTo>
                  <a:close/>
                </a:path>
              </a:pathLst>
            </a:custGeom>
            <a:noFill/>
            <a:ln w="39688">
              <a:solidFill>
                <a:srgbClr val="000000"/>
              </a:solidFill>
              <a:prstDash val="solid"/>
              <a:round/>
              <a:headEnd/>
              <a:tailEnd/>
            </a:ln>
          </p:spPr>
          <p:txBody>
            <a:bodyPr/>
            <a:lstStyle/>
            <a:p>
              <a:endParaRPr lang="en-US"/>
            </a:p>
          </p:txBody>
        </p:sp>
        <p:grpSp>
          <p:nvGrpSpPr>
            <p:cNvPr id="28694" name="Group 691"/>
            <p:cNvGrpSpPr>
              <a:grpSpLocks/>
            </p:cNvGrpSpPr>
            <p:nvPr/>
          </p:nvGrpSpPr>
          <p:grpSpPr bwMode="auto">
            <a:xfrm>
              <a:off x="3666" y="2370"/>
              <a:ext cx="1991" cy="203"/>
              <a:chOff x="3690" y="2354"/>
              <a:chExt cx="1991" cy="203"/>
            </a:xfrm>
          </p:grpSpPr>
          <p:grpSp>
            <p:nvGrpSpPr>
              <p:cNvPr id="28695" name="Group 692"/>
              <p:cNvGrpSpPr>
                <a:grpSpLocks/>
              </p:cNvGrpSpPr>
              <p:nvPr/>
            </p:nvGrpSpPr>
            <p:grpSpPr bwMode="auto">
              <a:xfrm>
                <a:off x="4850" y="2430"/>
                <a:ext cx="781" cy="116"/>
                <a:chOff x="4850" y="2430"/>
                <a:chExt cx="781" cy="116"/>
              </a:xfrm>
            </p:grpSpPr>
            <p:sp>
              <p:nvSpPr>
                <p:cNvPr id="28714" name="Freeform 693"/>
                <p:cNvSpPr>
                  <a:spLocks/>
                </p:cNvSpPr>
                <p:nvPr/>
              </p:nvSpPr>
              <p:spPr bwMode="auto">
                <a:xfrm>
                  <a:off x="4850" y="2465"/>
                  <a:ext cx="781" cy="46"/>
                </a:xfrm>
                <a:custGeom>
                  <a:avLst/>
                  <a:gdLst>
                    <a:gd name="T0" fmla="*/ 781 w 781"/>
                    <a:gd name="T1" fmla="*/ 0 h 93"/>
                    <a:gd name="T2" fmla="*/ 641 w 781"/>
                    <a:gd name="T3" fmla="*/ 0 h 93"/>
                    <a:gd name="T4" fmla="*/ 510 w 781"/>
                    <a:gd name="T5" fmla="*/ 0 h 93"/>
                    <a:gd name="T6" fmla="*/ 390 w 781"/>
                    <a:gd name="T7" fmla="*/ 0 h 93"/>
                    <a:gd name="T8" fmla="*/ 281 w 781"/>
                    <a:gd name="T9" fmla="*/ 0 h 93"/>
                    <a:gd name="T10" fmla="*/ 190 w 781"/>
                    <a:gd name="T11" fmla="*/ 0 h 93"/>
                    <a:gd name="T12" fmla="*/ 110 w 781"/>
                    <a:gd name="T13" fmla="*/ 0 h 93"/>
                    <a:gd name="T14" fmla="*/ 50 w 781"/>
                    <a:gd name="T15" fmla="*/ 0 h 93"/>
                    <a:gd name="T16" fmla="*/ 0 w 781"/>
                    <a:gd name="T17" fmla="*/ 0 h 93"/>
                    <a:gd name="T18" fmla="*/ 781 w 781"/>
                    <a:gd name="T19" fmla="*/ 0 h 9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81"/>
                    <a:gd name="T31" fmla="*/ 0 h 93"/>
                    <a:gd name="T32" fmla="*/ 781 w 781"/>
                    <a:gd name="T33" fmla="*/ 93 h 9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81" h="93">
                      <a:moveTo>
                        <a:pt x="781" y="93"/>
                      </a:moveTo>
                      <a:lnTo>
                        <a:pt x="641" y="93"/>
                      </a:lnTo>
                      <a:lnTo>
                        <a:pt x="510" y="74"/>
                      </a:lnTo>
                      <a:lnTo>
                        <a:pt x="390" y="56"/>
                      </a:lnTo>
                      <a:lnTo>
                        <a:pt x="281" y="56"/>
                      </a:lnTo>
                      <a:lnTo>
                        <a:pt x="190" y="37"/>
                      </a:lnTo>
                      <a:lnTo>
                        <a:pt x="110" y="20"/>
                      </a:lnTo>
                      <a:lnTo>
                        <a:pt x="50" y="0"/>
                      </a:lnTo>
                      <a:lnTo>
                        <a:pt x="0" y="0"/>
                      </a:lnTo>
                      <a:lnTo>
                        <a:pt x="781" y="93"/>
                      </a:lnTo>
                      <a:close/>
                    </a:path>
                  </a:pathLst>
                </a:custGeom>
                <a:solidFill>
                  <a:srgbClr val="FF0000"/>
                </a:solidFill>
                <a:ln w="9525">
                  <a:noFill/>
                  <a:round/>
                  <a:headEnd/>
                  <a:tailEnd/>
                </a:ln>
              </p:spPr>
              <p:txBody>
                <a:bodyPr/>
                <a:lstStyle/>
                <a:p>
                  <a:endParaRPr lang="en-US"/>
                </a:p>
              </p:txBody>
            </p:sp>
            <p:sp>
              <p:nvSpPr>
                <p:cNvPr id="28715" name="Freeform 694"/>
                <p:cNvSpPr>
                  <a:spLocks/>
                </p:cNvSpPr>
                <p:nvPr/>
              </p:nvSpPr>
              <p:spPr bwMode="auto">
                <a:xfrm>
                  <a:off x="4850" y="2430"/>
                  <a:ext cx="781" cy="116"/>
                </a:xfrm>
                <a:custGeom>
                  <a:avLst/>
                  <a:gdLst>
                    <a:gd name="T0" fmla="*/ 781 w 781"/>
                    <a:gd name="T1" fmla="*/ 0 h 233"/>
                    <a:gd name="T2" fmla="*/ 781 w 781"/>
                    <a:gd name="T3" fmla="*/ 0 h 233"/>
                    <a:gd name="T4" fmla="*/ 641 w 781"/>
                    <a:gd name="T5" fmla="*/ 0 h 233"/>
                    <a:gd name="T6" fmla="*/ 641 w 781"/>
                    <a:gd name="T7" fmla="*/ 0 h 233"/>
                    <a:gd name="T8" fmla="*/ 644 w 781"/>
                    <a:gd name="T9" fmla="*/ 0 h 233"/>
                    <a:gd name="T10" fmla="*/ 513 w 781"/>
                    <a:gd name="T11" fmla="*/ 0 h 233"/>
                    <a:gd name="T12" fmla="*/ 513 w 781"/>
                    <a:gd name="T13" fmla="*/ 0 h 233"/>
                    <a:gd name="T14" fmla="*/ 393 w 781"/>
                    <a:gd name="T15" fmla="*/ 0 h 233"/>
                    <a:gd name="T16" fmla="*/ 390 w 781"/>
                    <a:gd name="T17" fmla="*/ 0 h 233"/>
                    <a:gd name="T18" fmla="*/ 281 w 781"/>
                    <a:gd name="T19" fmla="*/ 0 h 233"/>
                    <a:gd name="T20" fmla="*/ 281 w 781"/>
                    <a:gd name="T21" fmla="*/ 0 h 233"/>
                    <a:gd name="T22" fmla="*/ 285 w 781"/>
                    <a:gd name="T23" fmla="*/ 0 h 233"/>
                    <a:gd name="T24" fmla="*/ 195 w 781"/>
                    <a:gd name="T25" fmla="*/ 0 h 233"/>
                    <a:gd name="T26" fmla="*/ 115 w 781"/>
                    <a:gd name="T27" fmla="*/ 0 h 233"/>
                    <a:gd name="T28" fmla="*/ 110 w 781"/>
                    <a:gd name="T29" fmla="*/ 0 h 233"/>
                    <a:gd name="T30" fmla="*/ 118 w 781"/>
                    <a:gd name="T31" fmla="*/ 0 h 233"/>
                    <a:gd name="T32" fmla="*/ 58 w 781"/>
                    <a:gd name="T33" fmla="*/ 0 h 233"/>
                    <a:gd name="T34" fmla="*/ 50 w 781"/>
                    <a:gd name="T35" fmla="*/ 0 h 233"/>
                    <a:gd name="T36" fmla="*/ 0 w 781"/>
                    <a:gd name="T37" fmla="*/ 0 h 233"/>
                    <a:gd name="T38" fmla="*/ 0 w 781"/>
                    <a:gd name="T39" fmla="*/ 0 h 233"/>
                    <a:gd name="T40" fmla="*/ 50 w 781"/>
                    <a:gd name="T41" fmla="*/ 0 h 233"/>
                    <a:gd name="T42" fmla="*/ 50 w 781"/>
                    <a:gd name="T43" fmla="*/ 0 h 233"/>
                    <a:gd name="T44" fmla="*/ 44 w 781"/>
                    <a:gd name="T45" fmla="*/ 0 h 233"/>
                    <a:gd name="T46" fmla="*/ 104 w 781"/>
                    <a:gd name="T47" fmla="*/ 0 h 233"/>
                    <a:gd name="T48" fmla="*/ 106 w 781"/>
                    <a:gd name="T49" fmla="*/ 0 h 233"/>
                    <a:gd name="T50" fmla="*/ 186 w 781"/>
                    <a:gd name="T51" fmla="*/ 0 h 233"/>
                    <a:gd name="T52" fmla="*/ 277 w 781"/>
                    <a:gd name="T53" fmla="*/ 0 h 233"/>
                    <a:gd name="T54" fmla="*/ 281 w 781"/>
                    <a:gd name="T55" fmla="*/ 0 h 233"/>
                    <a:gd name="T56" fmla="*/ 390 w 781"/>
                    <a:gd name="T57" fmla="*/ 0 h 233"/>
                    <a:gd name="T58" fmla="*/ 390 w 781"/>
                    <a:gd name="T59" fmla="*/ 0 h 233"/>
                    <a:gd name="T60" fmla="*/ 388 w 781"/>
                    <a:gd name="T61" fmla="*/ 0 h 233"/>
                    <a:gd name="T62" fmla="*/ 508 w 781"/>
                    <a:gd name="T63" fmla="*/ 0 h 233"/>
                    <a:gd name="T64" fmla="*/ 510 w 781"/>
                    <a:gd name="T65" fmla="*/ 0 h 233"/>
                    <a:gd name="T66" fmla="*/ 507 w 781"/>
                    <a:gd name="T67" fmla="*/ 0 h 233"/>
                    <a:gd name="T68" fmla="*/ 638 w 781"/>
                    <a:gd name="T69" fmla="*/ 0 h 233"/>
                    <a:gd name="T70" fmla="*/ 641 w 781"/>
                    <a:gd name="T71" fmla="*/ 0 h 233"/>
                    <a:gd name="T72" fmla="*/ 781 w 781"/>
                    <a:gd name="T73" fmla="*/ 0 h 23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81"/>
                    <a:gd name="T112" fmla="*/ 0 h 233"/>
                    <a:gd name="T113" fmla="*/ 781 w 781"/>
                    <a:gd name="T114" fmla="*/ 233 h 23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81" h="233">
                      <a:moveTo>
                        <a:pt x="781" y="233"/>
                      </a:moveTo>
                      <a:lnTo>
                        <a:pt x="781" y="93"/>
                      </a:lnTo>
                      <a:lnTo>
                        <a:pt x="641" y="93"/>
                      </a:lnTo>
                      <a:lnTo>
                        <a:pt x="641" y="163"/>
                      </a:lnTo>
                      <a:lnTo>
                        <a:pt x="644" y="95"/>
                      </a:lnTo>
                      <a:lnTo>
                        <a:pt x="513" y="76"/>
                      </a:lnTo>
                      <a:lnTo>
                        <a:pt x="393" y="58"/>
                      </a:lnTo>
                      <a:lnTo>
                        <a:pt x="390" y="57"/>
                      </a:lnTo>
                      <a:lnTo>
                        <a:pt x="281" y="57"/>
                      </a:lnTo>
                      <a:lnTo>
                        <a:pt x="281" y="126"/>
                      </a:lnTo>
                      <a:lnTo>
                        <a:pt x="285" y="58"/>
                      </a:lnTo>
                      <a:lnTo>
                        <a:pt x="195" y="39"/>
                      </a:lnTo>
                      <a:lnTo>
                        <a:pt x="115" y="22"/>
                      </a:lnTo>
                      <a:lnTo>
                        <a:pt x="110" y="90"/>
                      </a:lnTo>
                      <a:lnTo>
                        <a:pt x="118" y="22"/>
                      </a:lnTo>
                      <a:lnTo>
                        <a:pt x="58" y="2"/>
                      </a:lnTo>
                      <a:lnTo>
                        <a:pt x="50" y="0"/>
                      </a:lnTo>
                      <a:lnTo>
                        <a:pt x="0" y="0"/>
                      </a:lnTo>
                      <a:lnTo>
                        <a:pt x="0" y="140"/>
                      </a:lnTo>
                      <a:lnTo>
                        <a:pt x="50" y="140"/>
                      </a:lnTo>
                      <a:lnTo>
                        <a:pt x="50" y="70"/>
                      </a:lnTo>
                      <a:lnTo>
                        <a:pt x="44" y="140"/>
                      </a:lnTo>
                      <a:lnTo>
                        <a:pt x="104" y="159"/>
                      </a:lnTo>
                      <a:lnTo>
                        <a:pt x="106" y="159"/>
                      </a:lnTo>
                      <a:lnTo>
                        <a:pt x="186" y="177"/>
                      </a:lnTo>
                      <a:lnTo>
                        <a:pt x="277" y="196"/>
                      </a:lnTo>
                      <a:lnTo>
                        <a:pt x="281" y="196"/>
                      </a:lnTo>
                      <a:lnTo>
                        <a:pt x="390" y="196"/>
                      </a:lnTo>
                      <a:lnTo>
                        <a:pt x="390" y="126"/>
                      </a:lnTo>
                      <a:lnTo>
                        <a:pt x="388" y="196"/>
                      </a:lnTo>
                      <a:lnTo>
                        <a:pt x="508" y="214"/>
                      </a:lnTo>
                      <a:lnTo>
                        <a:pt x="510" y="144"/>
                      </a:lnTo>
                      <a:lnTo>
                        <a:pt x="507" y="214"/>
                      </a:lnTo>
                      <a:lnTo>
                        <a:pt x="638" y="233"/>
                      </a:lnTo>
                      <a:lnTo>
                        <a:pt x="641" y="233"/>
                      </a:lnTo>
                      <a:lnTo>
                        <a:pt x="781" y="233"/>
                      </a:lnTo>
                      <a:close/>
                    </a:path>
                  </a:pathLst>
                </a:custGeom>
                <a:solidFill>
                  <a:srgbClr val="FF0000"/>
                </a:solidFill>
                <a:ln w="9525">
                  <a:noFill/>
                  <a:round/>
                  <a:headEnd/>
                  <a:tailEnd/>
                </a:ln>
              </p:spPr>
              <p:txBody>
                <a:bodyPr/>
                <a:lstStyle/>
                <a:p>
                  <a:endParaRPr lang="en-US"/>
                </a:p>
              </p:txBody>
            </p:sp>
          </p:grpSp>
          <p:grpSp>
            <p:nvGrpSpPr>
              <p:cNvPr id="28696" name="Group 695"/>
              <p:cNvGrpSpPr>
                <a:grpSpLocks/>
              </p:cNvGrpSpPr>
              <p:nvPr/>
            </p:nvGrpSpPr>
            <p:grpSpPr bwMode="auto">
              <a:xfrm>
                <a:off x="4426" y="2384"/>
                <a:ext cx="429" cy="116"/>
                <a:chOff x="4426" y="2384"/>
                <a:chExt cx="429" cy="116"/>
              </a:xfrm>
            </p:grpSpPr>
            <p:sp>
              <p:nvSpPr>
                <p:cNvPr id="28712" name="Freeform 696"/>
                <p:cNvSpPr>
                  <a:spLocks/>
                </p:cNvSpPr>
                <p:nvPr/>
              </p:nvSpPr>
              <p:spPr bwMode="auto">
                <a:xfrm>
                  <a:off x="4430" y="2418"/>
                  <a:ext cx="420" cy="47"/>
                </a:xfrm>
                <a:custGeom>
                  <a:avLst/>
                  <a:gdLst>
                    <a:gd name="T0" fmla="*/ 420 w 420"/>
                    <a:gd name="T1" fmla="*/ 1 h 93"/>
                    <a:gd name="T2" fmla="*/ 351 w 420"/>
                    <a:gd name="T3" fmla="*/ 1 h 93"/>
                    <a:gd name="T4" fmla="*/ 291 w 420"/>
                    <a:gd name="T5" fmla="*/ 1 h 93"/>
                    <a:gd name="T6" fmla="*/ 180 w 420"/>
                    <a:gd name="T7" fmla="*/ 1 h 93"/>
                    <a:gd name="T8" fmla="*/ 91 w 420"/>
                    <a:gd name="T9" fmla="*/ 1 h 93"/>
                    <a:gd name="T10" fmla="*/ 0 w 420"/>
                    <a:gd name="T11" fmla="*/ 0 h 93"/>
                    <a:gd name="T12" fmla="*/ 420 w 420"/>
                    <a:gd name="T13" fmla="*/ 1 h 93"/>
                    <a:gd name="T14" fmla="*/ 0 60000 65536"/>
                    <a:gd name="T15" fmla="*/ 0 60000 65536"/>
                    <a:gd name="T16" fmla="*/ 0 60000 65536"/>
                    <a:gd name="T17" fmla="*/ 0 60000 65536"/>
                    <a:gd name="T18" fmla="*/ 0 60000 65536"/>
                    <a:gd name="T19" fmla="*/ 0 60000 65536"/>
                    <a:gd name="T20" fmla="*/ 0 60000 65536"/>
                    <a:gd name="T21" fmla="*/ 0 w 420"/>
                    <a:gd name="T22" fmla="*/ 0 h 93"/>
                    <a:gd name="T23" fmla="*/ 420 w 420"/>
                    <a:gd name="T24" fmla="*/ 93 h 9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0" h="93">
                      <a:moveTo>
                        <a:pt x="420" y="93"/>
                      </a:moveTo>
                      <a:lnTo>
                        <a:pt x="351" y="76"/>
                      </a:lnTo>
                      <a:lnTo>
                        <a:pt x="291" y="76"/>
                      </a:lnTo>
                      <a:lnTo>
                        <a:pt x="180" y="39"/>
                      </a:lnTo>
                      <a:lnTo>
                        <a:pt x="91" y="19"/>
                      </a:lnTo>
                      <a:lnTo>
                        <a:pt x="0" y="0"/>
                      </a:lnTo>
                      <a:lnTo>
                        <a:pt x="420" y="93"/>
                      </a:lnTo>
                      <a:close/>
                    </a:path>
                  </a:pathLst>
                </a:custGeom>
                <a:solidFill>
                  <a:srgbClr val="FF0000"/>
                </a:solidFill>
                <a:ln w="9525">
                  <a:noFill/>
                  <a:round/>
                  <a:headEnd/>
                  <a:tailEnd/>
                </a:ln>
              </p:spPr>
              <p:txBody>
                <a:bodyPr/>
                <a:lstStyle/>
                <a:p>
                  <a:endParaRPr lang="en-US"/>
                </a:p>
              </p:txBody>
            </p:sp>
            <p:sp>
              <p:nvSpPr>
                <p:cNvPr id="28713" name="Freeform 697"/>
                <p:cNvSpPr>
                  <a:spLocks/>
                </p:cNvSpPr>
                <p:nvPr/>
              </p:nvSpPr>
              <p:spPr bwMode="auto">
                <a:xfrm>
                  <a:off x="4426" y="2384"/>
                  <a:ext cx="429" cy="116"/>
                </a:xfrm>
                <a:custGeom>
                  <a:avLst/>
                  <a:gdLst>
                    <a:gd name="T0" fmla="*/ 419 w 429"/>
                    <a:gd name="T1" fmla="*/ 1 h 231"/>
                    <a:gd name="T2" fmla="*/ 429 w 429"/>
                    <a:gd name="T3" fmla="*/ 1 h 231"/>
                    <a:gd name="T4" fmla="*/ 360 w 429"/>
                    <a:gd name="T5" fmla="*/ 1 h 231"/>
                    <a:gd name="T6" fmla="*/ 355 w 429"/>
                    <a:gd name="T7" fmla="*/ 1 h 231"/>
                    <a:gd name="T8" fmla="*/ 295 w 429"/>
                    <a:gd name="T9" fmla="*/ 1 h 231"/>
                    <a:gd name="T10" fmla="*/ 295 w 429"/>
                    <a:gd name="T11" fmla="*/ 1 h 231"/>
                    <a:gd name="T12" fmla="*/ 302 w 429"/>
                    <a:gd name="T13" fmla="*/ 1 h 231"/>
                    <a:gd name="T14" fmla="*/ 191 w 429"/>
                    <a:gd name="T15" fmla="*/ 1 h 231"/>
                    <a:gd name="T16" fmla="*/ 188 w 429"/>
                    <a:gd name="T17" fmla="*/ 1 h 231"/>
                    <a:gd name="T18" fmla="*/ 99 w 429"/>
                    <a:gd name="T19" fmla="*/ 1 h 231"/>
                    <a:gd name="T20" fmla="*/ 8 w 429"/>
                    <a:gd name="T21" fmla="*/ 0 h 231"/>
                    <a:gd name="T22" fmla="*/ 0 w 429"/>
                    <a:gd name="T23" fmla="*/ 1 h 231"/>
                    <a:gd name="T24" fmla="*/ 90 w 429"/>
                    <a:gd name="T25" fmla="*/ 1 h 231"/>
                    <a:gd name="T26" fmla="*/ 180 w 429"/>
                    <a:gd name="T27" fmla="*/ 1 h 231"/>
                    <a:gd name="T28" fmla="*/ 184 w 429"/>
                    <a:gd name="T29" fmla="*/ 1 h 231"/>
                    <a:gd name="T30" fmla="*/ 178 w 429"/>
                    <a:gd name="T31" fmla="*/ 1 h 231"/>
                    <a:gd name="T32" fmla="*/ 288 w 429"/>
                    <a:gd name="T33" fmla="*/ 1 h 231"/>
                    <a:gd name="T34" fmla="*/ 295 w 429"/>
                    <a:gd name="T35" fmla="*/ 1 h 231"/>
                    <a:gd name="T36" fmla="*/ 355 w 429"/>
                    <a:gd name="T37" fmla="*/ 1 h 231"/>
                    <a:gd name="T38" fmla="*/ 355 w 429"/>
                    <a:gd name="T39" fmla="*/ 1 h 231"/>
                    <a:gd name="T40" fmla="*/ 349 w 429"/>
                    <a:gd name="T41" fmla="*/ 1 h 231"/>
                    <a:gd name="T42" fmla="*/ 419 w 429"/>
                    <a:gd name="T43" fmla="*/ 1 h 23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29"/>
                    <a:gd name="T67" fmla="*/ 0 h 231"/>
                    <a:gd name="T68" fmla="*/ 429 w 429"/>
                    <a:gd name="T69" fmla="*/ 231 h 23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29" h="231">
                      <a:moveTo>
                        <a:pt x="419" y="231"/>
                      </a:moveTo>
                      <a:lnTo>
                        <a:pt x="429" y="93"/>
                      </a:lnTo>
                      <a:lnTo>
                        <a:pt x="360" y="76"/>
                      </a:lnTo>
                      <a:lnTo>
                        <a:pt x="355" y="74"/>
                      </a:lnTo>
                      <a:lnTo>
                        <a:pt x="295" y="74"/>
                      </a:lnTo>
                      <a:lnTo>
                        <a:pt x="295" y="144"/>
                      </a:lnTo>
                      <a:lnTo>
                        <a:pt x="302" y="76"/>
                      </a:lnTo>
                      <a:lnTo>
                        <a:pt x="191" y="39"/>
                      </a:lnTo>
                      <a:lnTo>
                        <a:pt x="188" y="39"/>
                      </a:lnTo>
                      <a:lnTo>
                        <a:pt x="99" y="19"/>
                      </a:lnTo>
                      <a:lnTo>
                        <a:pt x="8" y="0"/>
                      </a:lnTo>
                      <a:lnTo>
                        <a:pt x="0" y="138"/>
                      </a:lnTo>
                      <a:lnTo>
                        <a:pt x="90" y="157"/>
                      </a:lnTo>
                      <a:lnTo>
                        <a:pt x="180" y="177"/>
                      </a:lnTo>
                      <a:lnTo>
                        <a:pt x="184" y="107"/>
                      </a:lnTo>
                      <a:lnTo>
                        <a:pt x="178" y="177"/>
                      </a:lnTo>
                      <a:lnTo>
                        <a:pt x="288" y="214"/>
                      </a:lnTo>
                      <a:lnTo>
                        <a:pt x="295" y="214"/>
                      </a:lnTo>
                      <a:lnTo>
                        <a:pt x="355" y="214"/>
                      </a:lnTo>
                      <a:lnTo>
                        <a:pt x="355" y="144"/>
                      </a:lnTo>
                      <a:lnTo>
                        <a:pt x="349" y="214"/>
                      </a:lnTo>
                      <a:lnTo>
                        <a:pt x="419" y="231"/>
                      </a:lnTo>
                      <a:close/>
                    </a:path>
                  </a:pathLst>
                </a:custGeom>
                <a:solidFill>
                  <a:srgbClr val="FF0000"/>
                </a:solidFill>
                <a:ln w="9525">
                  <a:noFill/>
                  <a:round/>
                  <a:headEnd/>
                  <a:tailEnd/>
                </a:ln>
              </p:spPr>
              <p:txBody>
                <a:bodyPr/>
                <a:lstStyle/>
                <a:p>
                  <a:endParaRPr lang="en-US"/>
                </a:p>
              </p:txBody>
            </p:sp>
          </p:grpSp>
          <p:grpSp>
            <p:nvGrpSpPr>
              <p:cNvPr id="28697" name="Group 698"/>
              <p:cNvGrpSpPr>
                <a:grpSpLocks/>
              </p:cNvGrpSpPr>
              <p:nvPr/>
            </p:nvGrpSpPr>
            <p:grpSpPr bwMode="auto">
              <a:xfrm>
                <a:off x="4127" y="2366"/>
                <a:ext cx="305" cy="87"/>
                <a:chOff x="4127" y="2366"/>
                <a:chExt cx="305" cy="87"/>
              </a:xfrm>
            </p:grpSpPr>
            <p:sp>
              <p:nvSpPr>
                <p:cNvPr id="28710" name="Freeform 699"/>
                <p:cNvSpPr>
                  <a:spLocks/>
                </p:cNvSpPr>
                <p:nvPr/>
              </p:nvSpPr>
              <p:spPr bwMode="auto">
                <a:xfrm>
                  <a:off x="4130" y="2400"/>
                  <a:ext cx="300" cy="18"/>
                </a:xfrm>
                <a:custGeom>
                  <a:avLst/>
                  <a:gdLst>
                    <a:gd name="T0" fmla="*/ 300 w 300"/>
                    <a:gd name="T1" fmla="*/ 0 h 37"/>
                    <a:gd name="T2" fmla="*/ 130 w 300"/>
                    <a:gd name="T3" fmla="*/ 0 h 37"/>
                    <a:gd name="T4" fmla="*/ 0 w 300"/>
                    <a:gd name="T5" fmla="*/ 0 h 37"/>
                    <a:gd name="T6" fmla="*/ 300 w 300"/>
                    <a:gd name="T7" fmla="*/ 0 h 37"/>
                    <a:gd name="T8" fmla="*/ 0 60000 65536"/>
                    <a:gd name="T9" fmla="*/ 0 60000 65536"/>
                    <a:gd name="T10" fmla="*/ 0 60000 65536"/>
                    <a:gd name="T11" fmla="*/ 0 60000 65536"/>
                    <a:gd name="T12" fmla="*/ 0 w 300"/>
                    <a:gd name="T13" fmla="*/ 0 h 37"/>
                    <a:gd name="T14" fmla="*/ 300 w 300"/>
                    <a:gd name="T15" fmla="*/ 37 h 37"/>
                  </a:gdLst>
                  <a:ahLst/>
                  <a:cxnLst>
                    <a:cxn ang="T8">
                      <a:pos x="T0" y="T1"/>
                    </a:cxn>
                    <a:cxn ang="T9">
                      <a:pos x="T2" y="T3"/>
                    </a:cxn>
                    <a:cxn ang="T10">
                      <a:pos x="T4" y="T5"/>
                    </a:cxn>
                    <a:cxn ang="T11">
                      <a:pos x="T6" y="T7"/>
                    </a:cxn>
                  </a:cxnLst>
                  <a:rect l="T12" t="T13" r="T14" b="T15"/>
                  <a:pathLst>
                    <a:path w="300" h="37">
                      <a:moveTo>
                        <a:pt x="300" y="37"/>
                      </a:moveTo>
                      <a:lnTo>
                        <a:pt x="130" y="19"/>
                      </a:lnTo>
                      <a:lnTo>
                        <a:pt x="0" y="0"/>
                      </a:lnTo>
                      <a:lnTo>
                        <a:pt x="300" y="37"/>
                      </a:lnTo>
                      <a:close/>
                    </a:path>
                  </a:pathLst>
                </a:custGeom>
                <a:solidFill>
                  <a:srgbClr val="FF0000"/>
                </a:solidFill>
                <a:ln w="9525">
                  <a:noFill/>
                  <a:round/>
                  <a:headEnd/>
                  <a:tailEnd/>
                </a:ln>
              </p:spPr>
              <p:txBody>
                <a:bodyPr/>
                <a:lstStyle/>
                <a:p>
                  <a:endParaRPr lang="en-US"/>
                </a:p>
              </p:txBody>
            </p:sp>
            <p:sp>
              <p:nvSpPr>
                <p:cNvPr id="28711" name="Freeform 700"/>
                <p:cNvSpPr>
                  <a:spLocks/>
                </p:cNvSpPr>
                <p:nvPr/>
              </p:nvSpPr>
              <p:spPr bwMode="auto">
                <a:xfrm>
                  <a:off x="4127" y="2366"/>
                  <a:ext cx="305" cy="87"/>
                </a:xfrm>
                <a:custGeom>
                  <a:avLst/>
                  <a:gdLst>
                    <a:gd name="T0" fmla="*/ 301 w 305"/>
                    <a:gd name="T1" fmla="*/ 0 h 175"/>
                    <a:gd name="T2" fmla="*/ 305 w 305"/>
                    <a:gd name="T3" fmla="*/ 0 h 175"/>
                    <a:gd name="T4" fmla="*/ 135 w 305"/>
                    <a:gd name="T5" fmla="*/ 0 h 175"/>
                    <a:gd name="T6" fmla="*/ 133 w 305"/>
                    <a:gd name="T7" fmla="*/ 0 h 175"/>
                    <a:gd name="T8" fmla="*/ 136 w 305"/>
                    <a:gd name="T9" fmla="*/ 0 h 175"/>
                    <a:gd name="T10" fmla="*/ 7 w 305"/>
                    <a:gd name="T11" fmla="*/ 0 h 175"/>
                    <a:gd name="T12" fmla="*/ 0 w 305"/>
                    <a:gd name="T13" fmla="*/ 0 h 175"/>
                    <a:gd name="T14" fmla="*/ 130 w 305"/>
                    <a:gd name="T15" fmla="*/ 0 h 175"/>
                    <a:gd name="T16" fmla="*/ 131 w 305"/>
                    <a:gd name="T17" fmla="*/ 0 h 175"/>
                    <a:gd name="T18" fmla="*/ 301 w 305"/>
                    <a:gd name="T19" fmla="*/ 0 h 1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5"/>
                    <a:gd name="T31" fmla="*/ 0 h 175"/>
                    <a:gd name="T32" fmla="*/ 305 w 305"/>
                    <a:gd name="T33" fmla="*/ 175 h 1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5" h="175">
                      <a:moveTo>
                        <a:pt x="301" y="175"/>
                      </a:moveTo>
                      <a:lnTo>
                        <a:pt x="305" y="35"/>
                      </a:lnTo>
                      <a:lnTo>
                        <a:pt x="135" y="18"/>
                      </a:lnTo>
                      <a:lnTo>
                        <a:pt x="133" y="87"/>
                      </a:lnTo>
                      <a:lnTo>
                        <a:pt x="136" y="20"/>
                      </a:lnTo>
                      <a:lnTo>
                        <a:pt x="7" y="0"/>
                      </a:lnTo>
                      <a:lnTo>
                        <a:pt x="0" y="138"/>
                      </a:lnTo>
                      <a:lnTo>
                        <a:pt x="130" y="157"/>
                      </a:lnTo>
                      <a:lnTo>
                        <a:pt x="131" y="157"/>
                      </a:lnTo>
                      <a:lnTo>
                        <a:pt x="301" y="175"/>
                      </a:lnTo>
                      <a:close/>
                    </a:path>
                  </a:pathLst>
                </a:custGeom>
                <a:solidFill>
                  <a:srgbClr val="FF0000"/>
                </a:solidFill>
                <a:ln w="9525">
                  <a:noFill/>
                  <a:round/>
                  <a:headEnd/>
                  <a:tailEnd/>
                </a:ln>
              </p:spPr>
              <p:txBody>
                <a:bodyPr/>
                <a:lstStyle/>
                <a:p>
                  <a:endParaRPr lang="en-US"/>
                </a:p>
              </p:txBody>
            </p:sp>
          </p:grpSp>
          <p:grpSp>
            <p:nvGrpSpPr>
              <p:cNvPr id="28698" name="Group 701"/>
              <p:cNvGrpSpPr>
                <a:grpSpLocks/>
              </p:cNvGrpSpPr>
              <p:nvPr/>
            </p:nvGrpSpPr>
            <p:grpSpPr bwMode="auto">
              <a:xfrm>
                <a:off x="3946" y="2365"/>
                <a:ext cx="184" cy="79"/>
                <a:chOff x="3946" y="2365"/>
                <a:chExt cx="184" cy="79"/>
              </a:xfrm>
            </p:grpSpPr>
            <p:sp>
              <p:nvSpPr>
                <p:cNvPr id="28708" name="Freeform 702"/>
                <p:cNvSpPr>
                  <a:spLocks/>
                </p:cNvSpPr>
                <p:nvPr/>
              </p:nvSpPr>
              <p:spPr bwMode="auto">
                <a:xfrm>
                  <a:off x="3950" y="2400"/>
                  <a:ext cx="180" cy="9"/>
                </a:xfrm>
                <a:custGeom>
                  <a:avLst/>
                  <a:gdLst>
                    <a:gd name="T0" fmla="*/ 180 w 180"/>
                    <a:gd name="T1" fmla="*/ 0 h 19"/>
                    <a:gd name="T2" fmla="*/ 130 w 180"/>
                    <a:gd name="T3" fmla="*/ 0 h 19"/>
                    <a:gd name="T4" fmla="*/ 80 w 180"/>
                    <a:gd name="T5" fmla="*/ 0 h 19"/>
                    <a:gd name="T6" fmla="*/ 0 w 180"/>
                    <a:gd name="T7" fmla="*/ 0 h 19"/>
                    <a:gd name="T8" fmla="*/ 180 w 180"/>
                    <a:gd name="T9" fmla="*/ 0 h 19"/>
                    <a:gd name="T10" fmla="*/ 0 60000 65536"/>
                    <a:gd name="T11" fmla="*/ 0 60000 65536"/>
                    <a:gd name="T12" fmla="*/ 0 60000 65536"/>
                    <a:gd name="T13" fmla="*/ 0 60000 65536"/>
                    <a:gd name="T14" fmla="*/ 0 60000 65536"/>
                    <a:gd name="T15" fmla="*/ 0 w 180"/>
                    <a:gd name="T16" fmla="*/ 0 h 19"/>
                    <a:gd name="T17" fmla="*/ 180 w 180"/>
                    <a:gd name="T18" fmla="*/ 19 h 19"/>
                  </a:gdLst>
                  <a:ahLst/>
                  <a:cxnLst>
                    <a:cxn ang="T10">
                      <a:pos x="T0" y="T1"/>
                    </a:cxn>
                    <a:cxn ang="T11">
                      <a:pos x="T2" y="T3"/>
                    </a:cxn>
                    <a:cxn ang="T12">
                      <a:pos x="T4" y="T5"/>
                    </a:cxn>
                    <a:cxn ang="T13">
                      <a:pos x="T6" y="T7"/>
                    </a:cxn>
                    <a:cxn ang="T14">
                      <a:pos x="T8" y="T9"/>
                    </a:cxn>
                  </a:cxnLst>
                  <a:rect l="T15" t="T16" r="T17" b="T18"/>
                  <a:pathLst>
                    <a:path w="180" h="19">
                      <a:moveTo>
                        <a:pt x="180" y="0"/>
                      </a:moveTo>
                      <a:lnTo>
                        <a:pt x="130" y="0"/>
                      </a:lnTo>
                      <a:lnTo>
                        <a:pt x="80" y="0"/>
                      </a:lnTo>
                      <a:lnTo>
                        <a:pt x="0" y="19"/>
                      </a:lnTo>
                      <a:lnTo>
                        <a:pt x="180" y="0"/>
                      </a:lnTo>
                      <a:close/>
                    </a:path>
                  </a:pathLst>
                </a:custGeom>
                <a:solidFill>
                  <a:srgbClr val="FF0000"/>
                </a:solidFill>
                <a:ln w="9525">
                  <a:noFill/>
                  <a:round/>
                  <a:headEnd/>
                  <a:tailEnd/>
                </a:ln>
              </p:spPr>
              <p:txBody>
                <a:bodyPr/>
                <a:lstStyle/>
                <a:p>
                  <a:endParaRPr lang="en-US"/>
                </a:p>
              </p:txBody>
            </p:sp>
            <p:sp>
              <p:nvSpPr>
                <p:cNvPr id="28709" name="Freeform 703"/>
                <p:cNvSpPr>
                  <a:spLocks/>
                </p:cNvSpPr>
                <p:nvPr/>
              </p:nvSpPr>
              <p:spPr bwMode="auto">
                <a:xfrm>
                  <a:off x="3946" y="2365"/>
                  <a:ext cx="184" cy="79"/>
                </a:xfrm>
                <a:custGeom>
                  <a:avLst/>
                  <a:gdLst>
                    <a:gd name="T0" fmla="*/ 184 w 184"/>
                    <a:gd name="T1" fmla="*/ 0 h 159"/>
                    <a:gd name="T2" fmla="*/ 184 w 184"/>
                    <a:gd name="T3" fmla="*/ 0 h 159"/>
                    <a:gd name="T4" fmla="*/ 134 w 184"/>
                    <a:gd name="T5" fmla="*/ 0 h 159"/>
                    <a:gd name="T6" fmla="*/ 84 w 184"/>
                    <a:gd name="T7" fmla="*/ 0 h 159"/>
                    <a:gd name="T8" fmla="*/ 84 w 184"/>
                    <a:gd name="T9" fmla="*/ 0 h 159"/>
                    <a:gd name="T10" fmla="*/ 80 w 184"/>
                    <a:gd name="T11" fmla="*/ 0 h 159"/>
                    <a:gd name="T12" fmla="*/ 0 w 184"/>
                    <a:gd name="T13" fmla="*/ 0 h 159"/>
                    <a:gd name="T14" fmla="*/ 10 w 184"/>
                    <a:gd name="T15" fmla="*/ 0 h 159"/>
                    <a:gd name="T16" fmla="*/ 90 w 184"/>
                    <a:gd name="T17" fmla="*/ 0 h 159"/>
                    <a:gd name="T18" fmla="*/ 84 w 184"/>
                    <a:gd name="T19" fmla="*/ 0 h 159"/>
                    <a:gd name="T20" fmla="*/ 84 w 184"/>
                    <a:gd name="T21" fmla="*/ 0 h 159"/>
                    <a:gd name="T22" fmla="*/ 134 w 184"/>
                    <a:gd name="T23" fmla="*/ 0 h 159"/>
                    <a:gd name="T24" fmla="*/ 184 w 184"/>
                    <a:gd name="T25" fmla="*/ 0 h 15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4"/>
                    <a:gd name="T40" fmla="*/ 0 h 159"/>
                    <a:gd name="T41" fmla="*/ 184 w 184"/>
                    <a:gd name="T42" fmla="*/ 159 h 15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4" h="159">
                      <a:moveTo>
                        <a:pt x="184" y="140"/>
                      </a:moveTo>
                      <a:lnTo>
                        <a:pt x="184" y="0"/>
                      </a:lnTo>
                      <a:lnTo>
                        <a:pt x="134" y="0"/>
                      </a:lnTo>
                      <a:lnTo>
                        <a:pt x="84" y="0"/>
                      </a:lnTo>
                      <a:lnTo>
                        <a:pt x="80" y="2"/>
                      </a:lnTo>
                      <a:lnTo>
                        <a:pt x="0" y="22"/>
                      </a:lnTo>
                      <a:lnTo>
                        <a:pt x="10" y="159"/>
                      </a:lnTo>
                      <a:lnTo>
                        <a:pt x="90" y="140"/>
                      </a:lnTo>
                      <a:lnTo>
                        <a:pt x="84" y="70"/>
                      </a:lnTo>
                      <a:lnTo>
                        <a:pt x="84" y="140"/>
                      </a:lnTo>
                      <a:lnTo>
                        <a:pt x="134" y="140"/>
                      </a:lnTo>
                      <a:lnTo>
                        <a:pt x="184" y="140"/>
                      </a:lnTo>
                      <a:close/>
                    </a:path>
                  </a:pathLst>
                </a:custGeom>
                <a:solidFill>
                  <a:srgbClr val="FF0000"/>
                </a:solidFill>
                <a:ln w="9525">
                  <a:noFill/>
                  <a:round/>
                  <a:headEnd/>
                  <a:tailEnd/>
                </a:ln>
              </p:spPr>
              <p:txBody>
                <a:bodyPr/>
                <a:lstStyle/>
                <a:p>
                  <a:endParaRPr lang="en-US"/>
                </a:p>
              </p:txBody>
            </p:sp>
          </p:grpSp>
          <p:grpSp>
            <p:nvGrpSpPr>
              <p:cNvPr id="28699" name="Group 704"/>
              <p:cNvGrpSpPr>
                <a:grpSpLocks/>
              </p:cNvGrpSpPr>
              <p:nvPr/>
            </p:nvGrpSpPr>
            <p:grpSpPr bwMode="auto">
              <a:xfrm>
                <a:off x="3822" y="2375"/>
                <a:ext cx="134" cy="87"/>
                <a:chOff x="3822" y="2375"/>
                <a:chExt cx="134" cy="87"/>
              </a:xfrm>
            </p:grpSpPr>
            <p:sp>
              <p:nvSpPr>
                <p:cNvPr id="28706" name="Freeform 705"/>
                <p:cNvSpPr>
                  <a:spLocks/>
                </p:cNvSpPr>
                <p:nvPr/>
              </p:nvSpPr>
              <p:spPr bwMode="auto">
                <a:xfrm>
                  <a:off x="3830" y="2409"/>
                  <a:ext cx="120" cy="19"/>
                </a:xfrm>
                <a:custGeom>
                  <a:avLst/>
                  <a:gdLst>
                    <a:gd name="T0" fmla="*/ 120 w 120"/>
                    <a:gd name="T1" fmla="*/ 0 h 37"/>
                    <a:gd name="T2" fmla="*/ 50 w 120"/>
                    <a:gd name="T3" fmla="*/ 1 h 37"/>
                    <a:gd name="T4" fmla="*/ 0 w 120"/>
                    <a:gd name="T5" fmla="*/ 1 h 37"/>
                    <a:gd name="T6" fmla="*/ 120 w 120"/>
                    <a:gd name="T7" fmla="*/ 0 h 37"/>
                    <a:gd name="T8" fmla="*/ 0 60000 65536"/>
                    <a:gd name="T9" fmla="*/ 0 60000 65536"/>
                    <a:gd name="T10" fmla="*/ 0 60000 65536"/>
                    <a:gd name="T11" fmla="*/ 0 60000 65536"/>
                    <a:gd name="T12" fmla="*/ 0 w 120"/>
                    <a:gd name="T13" fmla="*/ 0 h 37"/>
                    <a:gd name="T14" fmla="*/ 120 w 120"/>
                    <a:gd name="T15" fmla="*/ 37 h 37"/>
                  </a:gdLst>
                  <a:ahLst/>
                  <a:cxnLst>
                    <a:cxn ang="T8">
                      <a:pos x="T0" y="T1"/>
                    </a:cxn>
                    <a:cxn ang="T9">
                      <a:pos x="T2" y="T3"/>
                    </a:cxn>
                    <a:cxn ang="T10">
                      <a:pos x="T4" y="T5"/>
                    </a:cxn>
                    <a:cxn ang="T11">
                      <a:pos x="T6" y="T7"/>
                    </a:cxn>
                  </a:cxnLst>
                  <a:rect l="T12" t="T13" r="T14" b="T15"/>
                  <a:pathLst>
                    <a:path w="120" h="37">
                      <a:moveTo>
                        <a:pt x="120" y="0"/>
                      </a:moveTo>
                      <a:lnTo>
                        <a:pt x="50" y="18"/>
                      </a:lnTo>
                      <a:lnTo>
                        <a:pt x="0" y="37"/>
                      </a:lnTo>
                      <a:lnTo>
                        <a:pt x="120" y="0"/>
                      </a:lnTo>
                      <a:close/>
                    </a:path>
                  </a:pathLst>
                </a:custGeom>
                <a:solidFill>
                  <a:srgbClr val="FF0000"/>
                </a:solidFill>
                <a:ln w="9525">
                  <a:noFill/>
                  <a:round/>
                  <a:headEnd/>
                  <a:tailEnd/>
                </a:ln>
              </p:spPr>
              <p:txBody>
                <a:bodyPr/>
                <a:lstStyle/>
                <a:p>
                  <a:endParaRPr lang="en-US"/>
                </a:p>
              </p:txBody>
            </p:sp>
            <p:sp>
              <p:nvSpPr>
                <p:cNvPr id="28707" name="Freeform 706"/>
                <p:cNvSpPr>
                  <a:spLocks/>
                </p:cNvSpPr>
                <p:nvPr/>
              </p:nvSpPr>
              <p:spPr bwMode="auto">
                <a:xfrm>
                  <a:off x="3822" y="2375"/>
                  <a:ext cx="134" cy="87"/>
                </a:xfrm>
                <a:custGeom>
                  <a:avLst/>
                  <a:gdLst>
                    <a:gd name="T0" fmla="*/ 134 w 134"/>
                    <a:gd name="T1" fmla="*/ 1 h 172"/>
                    <a:gd name="T2" fmla="*/ 123 w 134"/>
                    <a:gd name="T3" fmla="*/ 0 h 172"/>
                    <a:gd name="T4" fmla="*/ 53 w 134"/>
                    <a:gd name="T5" fmla="*/ 1 h 172"/>
                    <a:gd name="T6" fmla="*/ 51 w 134"/>
                    <a:gd name="T7" fmla="*/ 1 h 172"/>
                    <a:gd name="T8" fmla="*/ 0 w 134"/>
                    <a:gd name="T9" fmla="*/ 1 h 172"/>
                    <a:gd name="T10" fmla="*/ 16 w 134"/>
                    <a:gd name="T11" fmla="*/ 1 h 172"/>
                    <a:gd name="T12" fmla="*/ 66 w 134"/>
                    <a:gd name="T13" fmla="*/ 1 h 172"/>
                    <a:gd name="T14" fmla="*/ 58 w 134"/>
                    <a:gd name="T15" fmla="*/ 1 h 172"/>
                    <a:gd name="T16" fmla="*/ 63 w 134"/>
                    <a:gd name="T17" fmla="*/ 1 h 172"/>
                    <a:gd name="T18" fmla="*/ 134 w 134"/>
                    <a:gd name="T19" fmla="*/ 1 h 1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4"/>
                    <a:gd name="T31" fmla="*/ 0 h 172"/>
                    <a:gd name="T32" fmla="*/ 134 w 134"/>
                    <a:gd name="T33" fmla="*/ 172 h 1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4" h="172">
                      <a:moveTo>
                        <a:pt x="134" y="137"/>
                      </a:moveTo>
                      <a:lnTo>
                        <a:pt x="123" y="0"/>
                      </a:lnTo>
                      <a:lnTo>
                        <a:pt x="53" y="17"/>
                      </a:lnTo>
                      <a:lnTo>
                        <a:pt x="51" y="17"/>
                      </a:lnTo>
                      <a:lnTo>
                        <a:pt x="0" y="36"/>
                      </a:lnTo>
                      <a:lnTo>
                        <a:pt x="16" y="172"/>
                      </a:lnTo>
                      <a:lnTo>
                        <a:pt x="66" y="153"/>
                      </a:lnTo>
                      <a:lnTo>
                        <a:pt x="58" y="85"/>
                      </a:lnTo>
                      <a:lnTo>
                        <a:pt x="63" y="155"/>
                      </a:lnTo>
                      <a:lnTo>
                        <a:pt x="134" y="137"/>
                      </a:lnTo>
                      <a:close/>
                    </a:path>
                  </a:pathLst>
                </a:custGeom>
                <a:solidFill>
                  <a:srgbClr val="FF0000"/>
                </a:solidFill>
                <a:ln w="9525">
                  <a:noFill/>
                  <a:round/>
                  <a:headEnd/>
                  <a:tailEnd/>
                </a:ln>
              </p:spPr>
              <p:txBody>
                <a:bodyPr/>
                <a:lstStyle/>
                <a:p>
                  <a:endParaRPr lang="en-US"/>
                </a:p>
              </p:txBody>
            </p:sp>
          </p:grpSp>
          <p:sp>
            <p:nvSpPr>
              <p:cNvPr id="28700" name="Freeform 707"/>
              <p:cNvSpPr>
                <a:spLocks/>
              </p:cNvSpPr>
              <p:nvPr/>
            </p:nvSpPr>
            <p:spPr bwMode="auto">
              <a:xfrm>
                <a:off x="5581" y="2465"/>
                <a:ext cx="100" cy="92"/>
              </a:xfrm>
              <a:custGeom>
                <a:avLst/>
                <a:gdLst>
                  <a:gd name="T0" fmla="*/ 50 w 100"/>
                  <a:gd name="T1" fmla="*/ 0 h 185"/>
                  <a:gd name="T2" fmla="*/ 100 w 100"/>
                  <a:gd name="T3" fmla="*/ 0 h 185"/>
                  <a:gd name="T4" fmla="*/ 50 w 100"/>
                  <a:gd name="T5" fmla="*/ 0 h 185"/>
                  <a:gd name="T6" fmla="*/ 0 w 100"/>
                  <a:gd name="T7" fmla="*/ 0 h 185"/>
                  <a:gd name="T8" fmla="*/ 50 w 100"/>
                  <a:gd name="T9" fmla="*/ 0 h 185"/>
                  <a:gd name="T10" fmla="*/ 0 60000 65536"/>
                  <a:gd name="T11" fmla="*/ 0 60000 65536"/>
                  <a:gd name="T12" fmla="*/ 0 60000 65536"/>
                  <a:gd name="T13" fmla="*/ 0 60000 65536"/>
                  <a:gd name="T14" fmla="*/ 0 60000 65536"/>
                  <a:gd name="T15" fmla="*/ 0 w 100"/>
                  <a:gd name="T16" fmla="*/ 0 h 185"/>
                  <a:gd name="T17" fmla="*/ 100 w 100"/>
                  <a:gd name="T18" fmla="*/ 185 h 185"/>
                </a:gdLst>
                <a:ahLst/>
                <a:cxnLst>
                  <a:cxn ang="T10">
                    <a:pos x="T0" y="T1"/>
                  </a:cxn>
                  <a:cxn ang="T11">
                    <a:pos x="T2" y="T3"/>
                  </a:cxn>
                  <a:cxn ang="T12">
                    <a:pos x="T4" y="T5"/>
                  </a:cxn>
                  <a:cxn ang="T13">
                    <a:pos x="T6" y="T7"/>
                  </a:cxn>
                  <a:cxn ang="T14">
                    <a:pos x="T8" y="T9"/>
                  </a:cxn>
                </a:cxnLst>
                <a:rect l="T15" t="T16" r="T17" b="T18"/>
                <a:pathLst>
                  <a:path w="100" h="185">
                    <a:moveTo>
                      <a:pt x="50" y="0"/>
                    </a:moveTo>
                    <a:lnTo>
                      <a:pt x="100" y="93"/>
                    </a:lnTo>
                    <a:lnTo>
                      <a:pt x="50" y="185"/>
                    </a:lnTo>
                    <a:lnTo>
                      <a:pt x="0" y="93"/>
                    </a:lnTo>
                    <a:lnTo>
                      <a:pt x="50" y="0"/>
                    </a:lnTo>
                    <a:close/>
                  </a:path>
                </a:pathLst>
              </a:custGeom>
              <a:solidFill>
                <a:srgbClr val="FF0000"/>
              </a:solidFill>
              <a:ln w="120650">
                <a:solidFill>
                  <a:srgbClr val="FF0000"/>
                </a:solidFill>
                <a:prstDash val="solid"/>
                <a:round/>
                <a:headEnd/>
                <a:tailEnd/>
              </a:ln>
            </p:spPr>
            <p:txBody>
              <a:bodyPr/>
              <a:lstStyle/>
              <a:p>
                <a:endParaRPr lang="en-US"/>
              </a:p>
            </p:txBody>
          </p:sp>
          <p:sp>
            <p:nvSpPr>
              <p:cNvPr id="28701" name="Freeform 708"/>
              <p:cNvSpPr>
                <a:spLocks/>
              </p:cNvSpPr>
              <p:nvPr/>
            </p:nvSpPr>
            <p:spPr bwMode="auto">
              <a:xfrm>
                <a:off x="4801" y="2418"/>
                <a:ext cx="99" cy="93"/>
              </a:xfrm>
              <a:custGeom>
                <a:avLst/>
                <a:gdLst>
                  <a:gd name="T0" fmla="*/ 49 w 99"/>
                  <a:gd name="T1" fmla="*/ 0 h 186"/>
                  <a:gd name="T2" fmla="*/ 99 w 99"/>
                  <a:gd name="T3" fmla="*/ 1 h 186"/>
                  <a:gd name="T4" fmla="*/ 49 w 99"/>
                  <a:gd name="T5" fmla="*/ 1 h 186"/>
                  <a:gd name="T6" fmla="*/ 0 w 99"/>
                  <a:gd name="T7" fmla="*/ 1 h 186"/>
                  <a:gd name="T8" fmla="*/ 49 w 99"/>
                  <a:gd name="T9" fmla="*/ 0 h 186"/>
                  <a:gd name="T10" fmla="*/ 0 60000 65536"/>
                  <a:gd name="T11" fmla="*/ 0 60000 65536"/>
                  <a:gd name="T12" fmla="*/ 0 60000 65536"/>
                  <a:gd name="T13" fmla="*/ 0 60000 65536"/>
                  <a:gd name="T14" fmla="*/ 0 60000 65536"/>
                  <a:gd name="T15" fmla="*/ 0 w 99"/>
                  <a:gd name="T16" fmla="*/ 0 h 186"/>
                  <a:gd name="T17" fmla="*/ 99 w 99"/>
                  <a:gd name="T18" fmla="*/ 186 h 186"/>
                </a:gdLst>
                <a:ahLst/>
                <a:cxnLst>
                  <a:cxn ang="T10">
                    <a:pos x="T0" y="T1"/>
                  </a:cxn>
                  <a:cxn ang="T11">
                    <a:pos x="T2" y="T3"/>
                  </a:cxn>
                  <a:cxn ang="T12">
                    <a:pos x="T4" y="T5"/>
                  </a:cxn>
                  <a:cxn ang="T13">
                    <a:pos x="T6" y="T7"/>
                  </a:cxn>
                  <a:cxn ang="T14">
                    <a:pos x="T8" y="T9"/>
                  </a:cxn>
                </a:cxnLst>
                <a:rect l="T15" t="T16" r="T17" b="T18"/>
                <a:pathLst>
                  <a:path w="99" h="186">
                    <a:moveTo>
                      <a:pt x="49" y="0"/>
                    </a:moveTo>
                    <a:lnTo>
                      <a:pt x="99" y="93"/>
                    </a:lnTo>
                    <a:lnTo>
                      <a:pt x="49" y="186"/>
                    </a:lnTo>
                    <a:lnTo>
                      <a:pt x="0" y="93"/>
                    </a:lnTo>
                    <a:lnTo>
                      <a:pt x="49" y="0"/>
                    </a:lnTo>
                    <a:close/>
                  </a:path>
                </a:pathLst>
              </a:custGeom>
              <a:solidFill>
                <a:srgbClr val="FF0000"/>
              </a:solidFill>
              <a:ln w="120650">
                <a:solidFill>
                  <a:srgbClr val="FF0000"/>
                </a:solidFill>
                <a:prstDash val="solid"/>
                <a:round/>
                <a:headEnd/>
                <a:tailEnd/>
              </a:ln>
            </p:spPr>
            <p:txBody>
              <a:bodyPr/>
              <a:lstStyle/>
              <a:p>
                <a:endParaRPr lang="en-US"/>
              </a:p>
            </p:txBody>
          </p:sp>
          <p:sp>
            <p:nvSpPr>
              <p:cNvPr id="28702" name="Freeform 709"/>
              <p:cNvSpPr>
                <a:spLocks/>
              </p:cNvSpPr>
              <p:nvPr/>
            </p:nvSpPr>
            <p:spPr bwMode="auto">
              <a:xfrm>
                <a:off x="4380" y="2372"/>
                <a:ext cx="101" cy="93"/>
              </a:xfrm>
              <a:custGeom>
                <a:avLst/>
                <a:gdLst>
                  <a:gd name="T0" fmla="*/ 50 w 101"/>
                  <a:gd name="T1" fmla="*/ 0 h 184"/>
                  <a:gd name="T2" fmla="*/ 101 w 101"/>
                  <a:gd name="T3" fmla="*/ 1 h 184"/>
                  <a:gd name="T4" fmla="*/ 50 w 101"/>
                  <a:gd name="T5" fmla="*/ 1 h 184"/>
                  <a:gd name="T6" fmla="*/ 0 w 101"/>
                  <a:gd name="T7" fmla="*/ 1 h 184"/>
                  <a:gd name="T8" fmla="*/ 50 w 101"/>
                  <a:gd name="T9" fmla="*/ 0 h 184"/>
                  <a:gd name="T10" fmla="*/ 0 60000 65536"/>
                  <a:gd name="T11" fmla="*/ 0 60000 65536"/>
                  <a:gd name="T12" fmla="*/ 0 60000 65536"/>
                  <a:gd name="T13" fmla="*/ 0 60000 65536"/>
                  <a:gd name="T14" fmla="*/ 0 60000 65536"/>
                  <a:gd name="T15" fmla="*/ 0 w 101"/>
                  <a:gd name="T16" fmla="*/ 0 h 184"/>
                  <a:gd name="T17" fmla="*/ 101 w 101"/>
                  <a:gd name="T18" fmla="*/ 184 h 184"/>
                </a:gdLst>
                <a:ahLst/>
                <a:cxnLst>
                  <a:cxn ang="T10">
                    <a:pos x="T0" y="T1"/>
                  </a:cxn>
                  <a:cxn ang="T11">
                    <a:pos x="T2" y="T3"/>
                  </a:cxn>
                  <a:cxn ang="T12">
                    <a:pos x="T4" y="T5"/>
                  </a:cxn>
                  <a:cxn ang="T13">
                    <a:pos x="T6" y="T7"/>
                  </a:cxn>
                  <a:cxn ang="T14">
                    <a:pos x="T8" y="T9"/>
                  </a:cxn>
                </a:cxnLst>
                <a:rect l="T15" t="T16" r="T17" b="T18"/>
                <a:pathLst>
                  <a:path w="101" h="184">
                    <a:moveTo>
                      <a:pt x="50" y="0"/>
                    </a:moveTo>
                    <a:lnTo>
                      <a:pt x="101" y="91"/>
                    </a:lnTo>
                    <a:lnTo>
                      <a:pt x="50" y="184"/>
                    </a:lnTo>
                    <a:lnTo>
                      <a:pt x="0" y="91"/>
                    </a:lnTo>
                    <a:lnTo>
                      <a:pt x="50" y="0"/>
                    </a:lnTo>
                    <a:close/>
                  </a:path>
                </a:pathLst>
              </a:custGeom>
              <a:solidFill>
                <a:srgbClr val="FF0000"/>
              </a:solidFill>
              <a:ln w="120650">
                <a:solidFill>
                  <a:srgbClr val="FF0000"/>
                </a:solidFill>
                <a:prstDash val="solid"/>
                <a:round/>
                <a:headEnd/>
                <a:tailEnd/>
              </a:ln>
            </p:spPr>
            <p:txBody>
              <a:bodyPr/>
              <a:lstStyle/>
              <a:p>
                <a:endParaRPr lang="en-US"/>
              </a:p>
            </p:txBody>
          </p:sp>
          <p:sp>
            <p:nvSpPr>
              <p:cNvPr id="28703" name="Freeform 710"/>
              <p:cNvSpPr>
                <a:spLocks/>
              </p:cNvSpPr>
              <p:nvPr/>
            </p:nvSpPr>
            <p:spPr bwMode="auto">
              <a:xfrm>
                <a:off x="4080" y="2354"/>
                <a:ext cx="100" cy="92"/>
              </a:xfrm>
              <a:custGeom>
                <a:avLst/>
                <a:gdLst>
                  <a:gd name="T0" fmla="*/ 50 w 100"/>
                  <a:gd name="T1" fmla="*/ 0 h 184"/>
                  <a:gd name="T2" fmla="*/ 100 w 100"/>
                  <a:gd name="T3" fmla="*/ 1 h 184"/>
                  <a:gd name="T4" fmla="*/ 50 w 100"/>
                  <a:gd name="T5" fmla="*/ 1 h 184"/>
                  <a:gd name="T6" fmla="*/ 0 w 100"/>
                  <a:gd name="T7" fmla="*/ 1 h 184"/>
                  <a:gd name="T8" fmla="*/ 50 w 100"/>
                  <a:gd name="T9" fmla="*/ 0 h 184"/>
                  <a:gd name="T10" fmla="*/ 0 60000 65536"/>
                  <a:gd name="T11" fmla="*/ 0 60000 65536"/>
                  <a:gd name="T12" fmla="*/ 0 60000 65536"/>
                  <a:gd name="T13" fmla="*/ 0 60000 65536"/>
                  <a:gd name="T14" fmla="*/ 0 60000 65536"/>
                  <a:gd name="T15" fmla="*/ 0 w 100"/>
                  <a:gd name="T16" fmla="*/ 0 h 184"/>
                  <a:gd name="T17" fmla="*/ 100 w 100"/>
                  <a:gd name="T18" fmla="*/ 184 h 184"/>
                </a:gdLst>
                <a:ahLst/>
                <a:cxnLst>
                  <a:cxn ang="T10">
                    <a:pos x="T0" y="T1"/>
                  </a:cxn>
                  <a:cxn ang="T11">
                    <a:pos x="T2" y="T3"/>
                  </a:cxn>
                  <a:cxn ang="T12">
                    <a:pos x="T4" y="T5"/>
                  </a:cxn>
                  <a:cxn ang="T13">
                    <a:pos x="T6" y="T7"/>
                  </a:cxn>
                  <a:cxn ang="T14">
                    <a:pos x="T8" y="T9"/>
                  </a:cxn>
                </a:cxnLst>
                <a:rect l="T15" t="T16" r="T17" b="T18"/>
                <a:pathLst>
                  <a:path w="100" h="184">
                    <a:moveTo>
                      <a:pt x="50" y="0"/>
                    </a:moveTo>
                    <a:lnTo>
                      <a:pt x="100" y="91"/>
                    </a:lnTo>
                    <a:lnTo>
                      <a:pt x="50" y="184"/>
                    </a:lnTo>
                    <a:lnTo>
                      <a:pt x="0" y="91"/>
                    </a:lnTo>
                    <a:lnTo>
                      <a:pt x="50" y="0"/>
                    </a:lnTo>
                    <a:close/>
                  </a:path>
                </a:pathLst>
              </a:custGeom>
              <a:solidFill>
                <a:srgbClr val="FF0000"/>
              </a:solidFill>
              <a:ln w="120650">
                <a:solidFill>
                  <a:srgbClr val="FF0000"/>
                </a:solidFill>
                <a:prstDash val="solid"/>
                <a:round/>
                <a:headEnd/>
                <a:tailEnd/>
              </a:ln>
            </p:spPr>
            <p:txBody>
              <a:bodyPr/>
              <a:lstStyle/>
              <a:p>
                <a:endParaRPr lang="en-US"/>
              </a:p>
            </p:txBody>
          </p:sp>
          <p:sp>
            <p:nvSpPr>
              <p:cNvPr id="28704" name="Freeform 711"/>
              <p:cNvSpPr>
                <a:spLocks/>
              </p:cNvSpPr>
              <p:nvPr/>
            </p:nvSpPr>
            <p:spPr bwMode="auto">
              <a:xfrm>
                <a:off x="3780" y="2381"/>
                <a:ext cx="100" cy="93"/>
              </a:xfrm>
              <a:custGeom>
                <a:avLst/>
                <a:gdLst>
                  <a:gd name="T0" fmla="*/ 50 w 100"/>
                  <a:gd name="T1" fmla="*/ 0 h 187"/>
                  <a:gd name="T2" fmla="*/ 100 w 100"/>
                  <a:gd name="T3" fmla="*/ 0 h 187"/>
                  <a:gd name="T4" fmla="*/ 50 w 100"/>
                  <a:gd name="T5" fmla="*/ 0 h 187"/>
                  <a:gd name="T6" fmla="*/ 0 w 100"/>
                  <a:gd name="T7" fmla="*/ 0 h 187"/>
                  <a:gd name="T8" fmla="*/ 50 w 100"/>
                  <a:gd name="T9" fmla="*/ 0 h 187"/>
                  <a:gd name="T10" fmla="*/ 0 60000 65536"/>
                  <a:gd name="T11" fmla="*/ 0 60000 65536"/>
                  <a:gd name="T12" fmla="*/ 0 60000 65536"/>
                  <a:gd name="T13" fmla="*/ 0 60000 65536"/>
                  <a:gd name="T14" fmla="*/ 0 60000 65536"/>
                  <a:gd name="T15" fmla="*/ 0 w 100"/>
                  <a:gd name="T16" fmla="*/ 0 h 187"/>
                  <a:gd name="T17" fmla="*/ 100 w 100"/>
                  <a:gd name="T18" fmla="*/ 187 h 187"/>
                </a:gdLst>
                <a:ahLst/>
                <a:cxnLst>
                  <a:cxn ang="T10">
                    <a:pos x="T0" y="T1"/>
                  </a:cxn>
                  <a:cxn ang="T11">
                    <a:pos x="T2" y="T3"/>
                  </a:cxn>
                  <a:cxn ang="T12">
                    <a:pos x="T4" y="T5"/>
                  </a:cxn>
                  <a:cxn ang="T13">
                    <a:pos x="T6" y="T7"/>
                  </a:cxn>
                  <a:cxn ang="T14">
                    <a:pos x="T8" y="T9"/>
                  </a:cxn>
                </a:cxnLst>
                <a:rect l="T15" t="T16" r="T17" b="T18"/>
                <a:pathLst>
                  <a:path w="100" h="187">
                    <a:moveTo>
                      <a:pt x="50" y="0"/>
                    </a:moveTo>
                    <a:lnTo>
                      <a:pt x="100" y="93"/>
                    </a:lnTo>
                    <a:lnTo>
                      <a:pt x="50" y="187"/>
                    </a:lnTo>
                    <a:lnTo>
                      <a:pt x="0" y="93"/>
                    </a:lnTo>
                    <a:lnTo>
                      <a:pt x="50" y="0"/>
                    </a:lnTo>
                    <a:close/>
                  </a:path>
                </a:pathLst>
              </a:custGeom>
              <a:solidFill>
                <a:srgbClr val="FF0000"/>
              </a:solidFill>
              <a:ln w="120650">
                <a:solidFill>
                  <a:srgbClr val="FF0000"/>
                </a:solidFill>
                <a:prstDash val="solid"/>
                <a:round/>
                <a:headEnd/>
                <a:tailEnd/>
              </a:ln>
            </p:spPr>
            <p:txBody>
              <a:bodyPr/>
              <a:lstStyle/>
              <a:p>
                <a:endParaRPr lang="en-US"/>
              </a:p>
            </p:txBody>
          </p:sp>
          <p:sp>
            <p:nvSpPr>
              <p:cNvPr id="28705" name="Freeform 712"/>
              <p:cNvSpPr>
                <a:spLocks/>
              </p:cNvSpPr>
              <p:nvPr/>
            </p:nvSpPr>
            <p:spPr bwMode="auto">
              <a:xfrm>
                <a:off x="3690" y="2400"/>
                <a:ext cx="100" cy="93"/>
              </a:xfrm>
              <a:custGeom>
                <a:avLst/>
                <a:gdLst>
                  <a:gd name="T0" fmla="*/ 50 w 100"/>
                  <a:gd name="T1" fmla="*/ 0 h 186"/>
                  <a:gd name="T2" fmla="*/ 100 w 100"/>
                  <a:gd name="T3" fmla="*/ 1 h 186"/>
                  <a:gd name="T4" fmla="*/ 50 w 100"/>
                  <a:gd name="T5" fmla="*/ 1 h 186"/>
                  <a:gd name="T6" fmla="*/ 0 w 100"/>
                  <a:gd name="T7" fmla="*/ 1 h 186"/>
                  <a:gd name="T8" fmla="*/ 50 w 100"/>
                  <a:gd name="T9" fmla="*/ 0 h 186"/>
                  <a:gd name="T10" fmla="*/ 0 60000 65536"/>
                  <a:gd name="T11" fmla="*/ 0 60000 65536"/>
                  <a:gd name="T12" fmla="*/ 0 60000 65536"/>
                  <a:gd name="T13" fmla="*/ 0 60000 65536"/>
                  <a:gd name="T14" fmla="*/ 0 60000 65536"/>
                  <a:gd name="T15" fmla="*/ 0 w 100"/>
                  <a:gd name="T16" fmla="*/ 0 h 186"/>
                  <a:gd name="T17" fmla="*/ 100 w 100"/>
                  <a:gd name="T18" fmla="*/ 186 h 186"/>
                </a:gdLst>
                <a:ahLst/>
                <a:cxnLst>
                  <a:cxn ang="T10">
                    <a:pos x="T0" y="T1"/>
                  </a:cxn>
                  <a:cxn ang="T11">
                    <a:pos x="T2" y="T3"/>
                  </a:cxn>
                  <a:cxn ang="T12">
                    <a:pos x="T4" y="T5"/>
                  </a:cxn>
                  <a:cxn ang="T13">
                    <a:pos x="T6" y="T7"/>
                  </a:cxn>
                  <a:cxn ang="T14">
                    <a:pos x="T8" y="T9"/>
                  </a:cxn>
                </a:cxnLst>
                <a:rect l="T15" t="T16" r="T17" b="T18"/>
                <a:pathLst>
                  <a:path w="100" h="186">
                    <a:moveTo>
                      <a:pt x="50" y="0"/>
                    </a:moveTo>
                    <a:lnTo>
                      <a:pt x="100" y="93"/>
                    </a:lnTo>
                    <a:lnTo>
                      <a:pt x="50" y="186"/>
                    </a:lnTo>
                    <a:lnTo>
                      <a:pt x="0" y="93"/>
                    </a:lnTo>
                    <a:lnTo>
                      <a:pt x="50" y="0"/>
                    </a:lnTo>
                    <a:close/>
                  </a:path>
                </a:pathLst>
              </a:custGeom>
              <a:solidFill>
                <a:srgbClr val="FF0000"/>
              </a:solidFill>
              <a:ln w="120650">
                <a:solidFill>
                  <a:srgbClr val="FF0000"/>
                </a:solidFill>
                <a:prstDash val="solid"/>
                <a:round/>
                <a:headEnd/>
                <a:tailEnd/>
              </a:ln>
            </p:spPr>
            <p:txBody>
              <a:bodyPr/>
              <a:lstStyle/>
              <a:p>
                <a:endParaRPr lang="en-US"/>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6681"/>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668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668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66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81" grpId="0"/>
      <p:bldP spid="156682" grpId="0"/>
      <p:bldP spid="156683" grpId="0" animBg="1"/>
      <p:bldP spid="156684"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p:txBody>
          <a:bodyPr/>
          <a:lstStyle/>
          <a:p>
            <a:pPr eaLnBrk="1" hangingPunct="1">
              <a:defRPr/>
            </a:pPr>
            <a:r>
              <a:rPr lang="fr-FR" smtClean="0"/>
              <a:t>Quantization Effects in Inversion Layer</a:t>
            </a:r>
          </a:p>
        </p:txBody>
      </p:sp>
      <p:pic>
        <p:nvPicPr>
          <p:cNvPr id="29699" name="Picture 769"/>
          <p:cNvPicPr>
            <a:picLocks noChangeAspect="1" noChangeArrowheads="1"/>
          </p:cNvPicPr>
          <p:nvPr/>
        </p:nvPicPr>
        <p:blipFill>
          <a:blip r:embed="rId3" cstate="print"/>
          <a:srcRect/>
          <a:stretch>
            <a:fillRect/>
          </a:stretch>
        </p:blipFill>
        <p:spPr bwMode="auto">
          <a:xfrm>
            <a:off x="273050" y="1125538"/>
            <a:ext cx="5113338" cy="3608387"/>
          </a:xfrm>
          <a:prstGeom prst="rect">
            <a:avLst/>
          </a:prstGeom>
          <a:noFill/>
          <a:ln w="9525">
            <a:noFill/>
            <a:miter lim="800000"/>
            <a:headEnd/>
            <a:tailEnd/>
          </a:ln>
        </p:spPr>
      </p:pic>
      <p:pic>
        <p:nvPicPr>
          <p:cNvPr id="149250" name="Object 770"/>
          <p:cNvPicPr>
            <a:picLocks noChangeAspect="1" noChangeArrowheads="1"/>
          </p:cNvPicPr>
          <p:nvPr/>
        </p:nvPicPr>
        <p:blipFill>
          <a:blip r:embed="rId4" cstate="print"/>
          <a:srcRect t="9453" b="11006"/>
          <a:stretch>
            <a:fillRect/>
          </a:stretch>
        </p:blipFill>
        <p:spPr bwMode="auto">
          <a:xfrm>
            <a:off x="560388" y="4797425"/>
            <a:ext cx="3311525" cy="968375"/>
          </a:xfrm>
          <a:prstGeom prst="rect">
            <a:avLst/>
          </a:prstGeom>
          <a:noFill/>
          <a:ln w="9525">
            <a:noFill/>
            <a:miter lim="800000"/>
            <a:headEnd/>
            <a:tailEnd/>
          </a:ln>
        </p:spPr>
      </p:pic>
      <p:pic>
        <p:nvPicPr>
          <p:cNvPr id="29701" name="Picture 771"/>
          <p:cNvPicPr>
            <a:picLocks noChangeAspect="1" noChangeArrowheads="1"/>
          </p:cNvPicPr>
          <p:nvPr/>
        </p:nvPicPr>
        <p:blipFill>
          <a:blip r:embed="rId5" cstate="print"/>
          <a:srcRect/>
          <a:stretch>
            <a:fillRect/>
          </a:stretch>
        </p:blipFill>
        <p:spPr bwMode="auto">
          <a:xfrm>
            <a:off x="5384800" y="1052513"/>
            <a:ext cx="4375150" cy="2974975"/>
          </a:xfrm>
          <a:prstGeom prst="rect">
            <a:avLst/>
          </a:prstGeom>
          <a:noFill/>
          <a:ln w="9525">
            <a:noFill/>
            <a:miter lim="800000"/>
            <a:headEnd/>
            <a:tailEnd/>
          </a:ln>
        </p:spPr>
      </p:pic>
      <p:sp>
        <p:nvSpPr>
          <p:cNvPr id="29702" name="Text Box 772"/>
          <p:cNvSpPr txBox="1">
            <a:spLocks noChangeArrowheads="1"/>
          </p:cNvSpPr>
          <p:nvPr/>
        </p:nvSpPr>
        <p:spPr bwMode="auto">
          <a:xfrm>
            <a:off x="5816600" y="836613"/>
            <a:ext cx="3754438" cy="304800"/>
          </a:xfrm>
          <a:prstGeom prst="rect">
            <a:avLst/>
          </a:prstGeom>
          <a:noFill/>
          <a:ln w="9525">
            <a:noFill/>
            <a:miter lim="800000"/>
            <a:headEnd/>
            <a:tailEnd/>
          </a:ln>
        </p:spPr>
        <p:txBody>
          <a:bodyPr>
            <a:spAutoFit/>
          </a:bodyPr>
          <a:lstStyle/>
          <a:p>
            <a:pPr algn="ctr" eaLnBrk="0" hangingPunct="0"/>
            <a:r>
              <a:rPr lang="en-US" sz="1400" b="1" i="1"/>
              <a:t>C-Y. Hu et al., IEEE EDL, June 1996</a:t>
            </a:r>
          </a:p>
        </p:txBody>
      </p:sp>
      <p:pic>
        <p:nvPicPr>
          <p:cNvPr id="149253" name="Object 773"/>
          <p:cNvPicPr>
            <a:picLocks noChangeAspect="1" noChangeArrowheads="1"/>
          </p:cNvPicPr>
          <p:nvPr/>
        </p:nvPicPr>
        <p:blipFill>
          <a:blip r:embed="rId6" cstate="print"/>
          <a:srcRect t="19328" b="6023"/>
          <a:stretch>
            <a:fillRect/>
          </a:stretch>
        </p:blipFill>
        <p:spPr bwMode="auto">
          <a:xfrm>
            <a:off x="4232275" y="4941888"/>
            <a:ext cx="4032250" cy="898525"/>
          </a:xfrm>
          <a:prstGeom prst="rect">
            <a:avLst/>
          </a:prstGeom>
          <a:noFill/>
          <a:ln w="9525">
            <a:noFill/>
            <a:miter lim="800000"/>
            <a:headEnd/>
            <a:tailEnd/>
          </a:ln>
        </p:spPr>
      </p:pic>
      <p:sp>
        <p:nvSpPr>
          <p:cNvPr id="29704" name="Oval 774"/>
          <p:cNvSpPr>
            <a:spLocks noChangeArrowheads="1"/>
          </p:cNvSpPr>
          <p:nvPr/>
        </p:nvSpPr>
        <p:spPr bwMode="auto">
          <a:xfrm>
            <a:off x="7616825" y="4868863"/>
            <a:ext cx="647700" cy="1081087"/>
          </a:xfrm>
          <a:prstGeom prst="ellipse">
            <a:avLst/>
          </a:prstGeom>
          <a:noFill/>
          <a:ln w="9525">
            <a:solidFill>
              <a:srgbClr val="FF3300"/>
            </a:solidFill>
            <a:round/>
            <a:headEnd/>
            <a:tailEnd/>
          </a:ln>
        </p:spPr>
        <p:txBody>
          <a:bodyPr wrap="none" anchor="ctr"/>
          <a:lstStyle/>
          <a:p>
            <a:pPr algn="ctr"/>
            <a:endParaRPr lang="fr-FR"/>
          </a:p>
        </p:txBody>
      </p:sp>
      <p:sp>
        <p:nvSpPr>
          <p:cNvPr id="29705" name="Text Box 776"/>
          <p:cNvSpPr txBox="1">
            <a:spLocks noChangeArrowheads="1"/>
          </p:cNvSpPr>
          <p:nvPr/>
        </p:nvSpPr>
        <p:spPr bwMode="auto">
          <a:xfrm>
            <a:off x="8266113" y="4605338"/>
            <a:ext cx="903287" cy="336550"/>
          </a:xfrm>
          <a:prstGeom prst="rect">
            <a:avLst/>
          </a:prstGeom>
          <a:noFill/>
          <a:ln w="9525">
            <a:noFill/>
            <a:miter lim="800000"/>
            <a:headEnd/>
            <a:tailEnd/>
          </a:ln>
        </p:spPr>
        <p:txBody>
          <a:bodyPr wrap="none">
            <a:spAutoFit/>
          </a:bodyPr>
          <a:lstStyle/>
          <a:p>
            <a:r>
              <a:rPr lang="fr-FR" sz="1600">
                <a:solidFill>
                  <a:srgbClr val="FF3300"/>
                </a:solidFill>
              </a:rPr>
              <a:t>~150mV</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4925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92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p:txBody>
          <a:bodyPr/>
          <a:lstStyle/>
          <a:p>
            <a:pPr eaLnBrk="1" hangingPunct="1">
              <a:defRPr/>
            </a:pPr>
            <a:r>
              <a:rPr lang="fr-FR" smtClean="0"/>
              <a:t>Impact on Good Design Rule</a:t>
            </a:r>
          </a:p>
        </p:txBody>
      </p:sp>
      <p:pic>
        <p:nvPicPr>
          <p:cNvPr id="30723" name="Picture 4"/>
          <p:cNvPicPr>
            <a:picLocks noChangeAspect="1" noChangeArrowheads="1"/>
          </p:cNvPicPr>
          <p:nvPr/>
        </p:nvPicPr>
        <p:blipFill>
          <a:blip r:embed="rId3" cstate="print"/>
          <a:srcRect l="2750"/>
          <a:stretch>
            <a:fillRect/>
          </a:stretch>
        </p:blipFill>
        <p:spPr bwMode="auto">
          <a:xfrm>
            <a:off x="776288" y="981075"/>
            <a:ext cx="3094037" cy="2400300"/>
          </a:xfrm>
          <a:prstGeom prst="rect">
            <a:avLst/>
          </a:prstGeom>
          <a:noFill/>
          <a:ln w="9525">
            <a:noFill/>
            <a:miter lim="800000"/>
            <a:headEnd/>
            <a:tailEnd/>
          </a:ln>
        </p:spPr>
      </p:pic>
      <p:pic>
        <p:nvPicPr>
          <p:cNvPr id="30724" name="Object 5"/>
          <p:cNvPicPr>
            <a:picLocks noChangeAspect="1" noChangeArrowheads="1"/>
          </p:cNvPicPr>
          <p:nvPr/>
        </p:nvPicPr>
        <p:blipFill>
          <a:blip r:embed="rId4" cstate="print"/>
          <a:srcRect/>
          <a:stretch>
            <a:fillRect/>
          </a:stretch>
        </p:blipFill>
        <p:spPr bwMode="auto">
          <a:xfrm>
            <a:off x="901700" y="4140200"/>
            <a:ext cx="3600450" cy="698500"/>
          </a:xfrm>
          <a:prstGeom prst="rect">
            <a:avLst/>
          </a:prstGeom>
          <a:solidFill>
            <a:schemeClr val="bg1"/>
          </a:solidFill>
          <a:ln w="9525">
            <a:noFill/>
            <a:miter lim="800000"/>
            <a:headEnd/>
            <a:tailEnd/>
          </a:ln>
        </p:spPr>
      </p:pic>
      <p:sp>
        <p:nvSpPr>
          <p:cNvPr id="30725" name="Line 6"/>
          <p:cNvSpPr>
            <a:spLocks noChangeShapeType="1"/>
          </p:cNvSpPr>
          <p:nvPr/>
        </p:nvSpPr>
        <p:spPr bwMode="auto">
          <a:xfrm>
            <a:off x="3565525" y="2987675"/>
            <a:ext cx="576263" cy="1152525"/>
          </a:xfrm>
          <a:prstGeom prst="line">
            <a:avLst/>
          </a:prstGeom>
          <a:noFill/>
          <a:ln w="57150">
            <a:solidFill>
              <a:srgbClr val="FF3300"/>
            </a:solidFill>
            <a:round/>
            <a:headEnd/>
            <a:tailEnd type="triangle" w="med" len="med"/>
          </a:ln>
        </p:spPr>
        <p:txBody>
          <a:bodyPr/>
          <a:lstStyle/>
          <a:p>
            <a:endParaRPr lang="en-US"/>
          </a:p>
        </p:txBody>
      </p:sp>
      <p:sp>
        <p:nvSpPr>
          <p:cNvPr id="30726" name="Line 7"/>
          <p:cNvSpPr>
            <a:spLocks noChangeShapeType="1"/>
          </p:cNvSpPr>
          <p:nvPr/>
        </p:nvSpPr>
        <p:spPr bwMode="auto">
          <a:xfrm>
            <a:off x="1693863" y="1979613"/>
            <a:ext cx="1295400" cy="2232025"/>
          </a:xfrm>
          <a:prstGeom prst="line">
            <a:avLst/>
          </a:prstGeom>
          <a:noFill/>
          <a:ln w="57150">
            <a:solidFill>
              <a:srgbClr val="FF3300"/>
            </a:solidFill>
            <a:round/>
            <a:headEnd/>
            <a:tailEnd type="triangle" w="med" len="med"/>
          </a:ln>
        </p:spPr>
        <p:txBody>
          <a:bodyPr/>
          <a:lstStyle/>
          <a:p>
            <a:endParaRPr lang="en-US"/>
          </a:p>
        </p:txBody>
      </p:sp>
      <p:sp>
        <p:nvSpPr>
          <p:cNvPr id="30727" name="Text Box 8"/>
          <p:cNvSpPr txBox="1">
            <a:spLocks noChangeArrowheads="1"/>
          </p:cNvSpPr>
          <p:nvPr/>
        </p:nvSpPr>
        <p:spPr bwMode="auto">
          <a:xfrm>
            <a:off x="757238" y="5003800"/>
            <a:ext cx="3792537" cy="579438"/>
          </a:xfrm>
          <a:prstGeom prst="rect">
            <a:avLst/>
          </a:prstGeom>
          <a:noFill/>
          <a:ln w="9525">
            <a:noFill/>
            <a:miter lim="800000"/>
            <a:headEnd/>
            <a:tailEnd/>
          </a:ln>
        </p:spPr>
        <p:txBody>
          <a:bodyPr wrap="none">
            <a:spAutoFit/>
          </a:bodyPr>
          <a:lstStyle/>
          <a:p>
            <a:r>
              <a:rPr lang="fr-FR" sz="3200" b="1">
                <a:solidFill>
                  <a:srgbClr val="FF3300"/>
                </a:solidFill>
                <a:latin typeface="Arial" charset="0"/>
              </a:rPr>
              <a:t>Tox,eff = Tox + 8A </a:t>
            </a:r>
          </a:p>
        </p:txBody>
      </p:sp>
      <p:pic>
        <p:nvPicPr>
          <p:cNvPr id="150540" name="Picture 12"/>
          <p:cNvPicPr>
            <a:picLocks noChangeAspect="1" noChangeArrowheads="1"/>
          </p:cNvPicPr>
          <p:nvPr/>
        </p:nvPicPr>
        <p:blipFill>
          <a:blip r:embed="rId5" cstate="print"/>
          <a:srcRect t="4726" r="3233"/>
          <a:stretch>
            <a:fillRect/>
          </a:stretch>
        </p:blipFill>
        <p:spPr bwMode="auto">
          <a:xfrm>
            <a:off x="5754688" y="1771650"/>
            <a:ext cx="3878262" cy="2981325"/>
          </a:xfrm>
          <a:prstGeom prst="rect">
            <a:avLst/>
          </a:prstGeom>
          <a:noFill/>
          <a:ln w="9525">
            <a:noFill/>
            <a:miter lim="800000"/>
            <a:headEnd/>
            <a:tailEnd/>
          </a:ln>
        </p:spPr>
      </p:pic>
      <p:sp>
        <p:nvSpPr>
          <p:cNvPr id="40970" name="Freeform 19"/>
          <p:cNvSpPr>
            <a:spLocks/>
          </p:cNvSpPr>
          <p:nvPr/>
        </p:nvSpPr>
        <p:spPr bwMode="auto">
          <a:xfrm>
            <a:off x="6119813" y="3787775"/>
            <a:ext cx="1363662" cy="876300"/>
          </a:xfrm>
          <a:custGeom>
            <a:avLst/>
            <a:gdLst>
              <a:gd name="T0" fmla="*/ 0 w 859"/>
              <a:gd name="T1" fmla="*/ 2147483647 h 552"/>
              <a:gd name="T2" fmla="*/ 2147483647 w 859"/>
              <a:gd name="T3" fmla="*/ 2147483647 h 552"/>
              <a:gd name="T4" fmla="*/ 2147483647 w 859"/>
              <a:gd name="T5" fmla="*/ 0 h 552"/>
              <a:gd name="T6" fmla="*/ 0 60000 65536"/>
              <a:gd name="T7" fmla="*/ 0 60000 65536"/>
              <a:gd name="T8" fmla="*/ 0 60000 65536"/>
              <a:gd name="T9" fmla="*/ 0 w 859"/>
              <a:gd name="T10" fmla="*/ 0 h 552"/>
              <a:gd name="T11" fmla="*/ 859 w 859"/>
              <a:gd name="T12" fmla="*/ 552 h 552"/>
            </a:gdLst>
            <a:ahLst/>
            <a:cxnLst>
              <a:cxn ang="T6">
                <a:pos x="T0" y="T1"/>
              </a:cxn>
              <a:cxn ang="T7">
                <a:pos x="T2" y="T3"/>
              </a:cxn>
              <a:cxn ang="T8">
                <a:pos x="T4" y="T5"/>
              </a:cxn>
            </a:cxnLst>
            <a:rect l="T9" t="T10" r="T11" b="T12"/>
            <a:pathLst>
              <a:path w="859" h="552">
                <a:moveTo>
                  <a:pt x="0" y="552"/>
                </a:moveTo>
                <a:lnTo>
                  <a:pt x="513" y="502"/>
                </a:lnTo>
                <a:lnTo>
                  <a:pt x="859" y="0"/>
                </a:lnTo>
              </a:path>
            </a:pathLst>
          </a:custGeom>
          <a:noFill/>
          <a:ln w="57150" cmpd="sng">
            <a:solidFill>
              <a:srgbClr val="FF9900"/>
            </a:solidFill>
            <a:round/>
            <a:headEnd type="none" w="med" len="med"/>
            <a:tailEnd type="triangle" w="med" len="med"/>
          </a:ln>
        </p:spPr>
        <p:txBody>
          <a:bodyPr/>
          <a:lstStyle/>
          <a:p>
            <a:endParaRPr lang="en-US"/>
          </a:p>
        </p:txBody>
      </p:sp>
      <p:sp>
        <p:nvSpPr>
          <p:cNvPr id="40971" name="Text Box 20"/>
          <p:cNvSpPr txBox="1">
            <a:spLocks noChangeArrowheads="1"/>
          </p:cNvSpPr>
          <p:nvPr/>
        </p:nvSpPr>
        <p:spPr bwMode="auto">
          <a:xfrm>
            <a:off x="4602163" y="4435475"/>
            <a:ext cx="2627312" cy="457200"/>
          </a:xfrm>
          <a:prstGeom prst="rect">
            <a:avLst/>
          </a:prstGeom>
          <a:solidFill>
            <a:srgbClr val="FF9900"/>
          </a:solidFill>
          <a:ln w="9525">
            <a:noFill/>
            <a:miter lim="800000"/>
            <a:headEnd/>
            <a:tailEnd/>
          </a:ln>
        </p:spPr>
        <p:txBody>
          <a:bodyPr wrap="none">
            <a:spAutoFit/>
          </a:bodyPr>
          <a:lstStyle/>
          <a:p>
            <a:r>
              <a:rPr lang="fr-FR">
                <a:solidFill>
                  <a:schemeClr val="bg1"/>
                </a:solidFill>
                <a:latin typeface="Arial" charset="0"/>
              </a:rPr>
              <a:t>Good design Rule</a:t>
            </a:r>
          </a:p>
        </p:txBody>
      </p:sp>
      <p:sp>
        <p:nvSpPr>
          <p:cNvPr id="40972" name="Text Box 21"/>
          <p:cNvSpPr txBox="1">
            <a:spLocks noChangeArrowheads="1"/>
          </p:cNvSpPr>
          <p:nvPr/>
        </p:nvSpPr>
        <p:spPr bwMode="auto">
          <a:xfrm>
            <a:off x="4962525" y="1484313"/>
            <a:ext cx="1117600" cy="457200"/>
          </a:xfrm>
          <a:prstGeom prst="rect">
            <a:avLst/>
          </a:prstGeom>
          <a:solidFill>
            <a:srgbClr val="FF9900"/>
          </a:solidFill>
          <a:ln w="9525">
            <a:noFill/>
            <a:miter lim="800000"/>
            <a:headEnd/>
            <a:tailEnd/>
          </a:ln>
        </p:spPr>
        <p:txBody>
          <a:bodyPr wrap="none">
            <a:spAutoFit/>
          </a:bodyPr>
          <a:lstStyle/>
          <a:p>
            <a:r>
              <a:rPr lang="fr-FR">
                <a:solidFill>
                  <a:schemeClr val="bg1"/>
                </a:solidFill>
                <a:latin typeface="Arial" charset="0"/>
              </a:rPr>
              <a:t>Reality</a:t>
            </a:r>
          </a:p>
        </p:txBody>
      </p:sp>
      <p:sp>
        <p:nvSpPr>
          <p:cNvPr id="40973" name="Line 22"/>
          <p:cNvSpPr>
            <a:spLocks noChangeShapeType="1"/>
          </p:cNvSpPr>
          <p:nvPr/>
        </p:nvSpPr>
        <p:spPr bwMode="auto">
          <a:xfrm>
            <a:off x="5970588" y="1843088"/>
            <a:ext cx="936625" cy="504825"/>
          </a:xfrm>
          <a:prstGeom prst="line">
            <a:avLst/>
          </a:prstGeom>
          <a:noFill/>
          <a:ln w="57150">
            <a:solidFill>
              <a:srgbClr val="FF9900"/>
            </a:solidFill>
            <a:round/>
            <a:headEnd/>
            <a:tailEnd type="triangle" w="med" len="med"/>
          </a:ln>
        </p:spPr>
        <p:txBody>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054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97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097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97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09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70" grpId="0" animBg="1"/>
      <p:bldP spid="40971" grpId="0" animBg="1"/>
      <p:bldP spid="40972" grpId="0" animBg="1"/>
      <p:bldP spid="4097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p:txBody>
          <a:bodyPr/>
          <a:lstStyle/>
          <a:p>
            <a:pPr eaLnBrk="1" hangingPunct="1">
              <a:defRPr/>
            </a:pPr>
            <a:r>
              <a:rPr lang="fr-FR" smtClean="0"/>
              <a:t>The problem of Gate Leakage</a:t>
            </a:r>
          </a:p>
        </p:txBody>
      </p:sp>
      <p:grpSp>
        <p:nvGrpSpPr>
          <p:cNvPr id="31747" name="Group 4"/>
          <p:cNvGrpSpPr>
            <a:grpSpLocks/>
          </p:cNvGrpSpPr>
          <p:nvPr/>
        </p:nvGrpSpPr>
        <p:grpSpPr bwMode="auto">
          <a:xfrm>
            <a:off x="847725" y="1268413"/>
            <a:ext cx="3457575" cy="3024187"/>
            <a:chOff x="126" y="1071"/>
            <a:chExt cx="2796" cy="2254"/>
          </a:xfrm>
        </p:grpSpPr>
        <p:pic>
          <p:nvPicPr>
            <p:cNvPr id="31776" name="Picture 5"/>
            <p:cNvPicPr>
              <a:picLocks noChangeAspect="1" noChangeArrowheads="1"/>
            </p:cNvPicPr>
            <p:nvPr/>
          </p:nvPicPr>
          <p:blipFill>
            <a:blip r:embed="rId3" cstate="print">
              <a:lum bright="18000" contrast="-12000"/>
            </a:blip>
            <a:srcRect/>
            <a:stretch>
              <a:fillRect/>
            </a:stretch>
          </p:blipFill>
          <p:spPr bwMode="auto">
            <a:xfrm>
              <a:off x="126" y="1071"/>
              <a:ext cx="2796" cy="2254"/>
            </a:xfrm>
            <a:prstGeom prst="rect">
              <a:avLst/>
            </a:prstGeom>
            <a:noFill/>
            <a:ln w="28575">
              <a:solidFill>
                <a:schemeClr val="accent2"/>
              </a:solidFill>
              <a:miter lim="800000"/>
              <a:headEnd/>
              <a:tailEnd/>
            </a:ln>
          </p:spPr>
        </p:pic>
        <p:sp>
          <p:nvSpPr>
            <p:cNvPr id="31777" name="Text Box 6"/>
            <p:cNvSpPr txBox="1">
              <a:spLocks noChangeArrowheads="1"/>
            </p:cNvSpPr>
            <p:nvPr/>
          </p:nvSpPr>
          <p:spPr bwMode="auto">
            <a:xfrm>
              <a:off x="910" y="1253"/>
              <a:ext cx="1248" cy="296"/>
            </a:xfrm>
            <a:prstGeom prst="rect">
              <a:avLst/>
            </a:prstGeom>
            <a:noFill/>
            <a:ln w="9525">
              <a:noFill/>
              <a:miter lim="800000"/>
              <a:headEnd/>
              <a:tailEnd/>
            </a:ln>
          </p:spPr>
          <p:txBody>
            <a:bodyPr>
              <a:spAutoFit/>
            </a:bodyPr>
            <a:lstStyle/>
            <a:p>
              <a:pPr>
                <a:spcBef>
                  <a:spcPct val="50000"/>
                </a:spcBef>
              </a:pPr>
              <a:r>
                <a:rPr lang="fr-FR" sz="2000" b="1">
                  <a:solidFill>
                    <a:srgbClr val="000000"/>
                  </a:solidFill>
                  <a:latin typeface="Arial" charset="0"/>
                </a:rPr>
                <a:t>Poly-Si</a:t>
              </a:r>
              <a:endParaRPr lang="en-GB" sz="2000" b="1">
                <a:solidFill>
                  <a:srgbClr val="000000"/>
                </a:solidFill>
                <a:latin typeface="Arial" charset="0"/>
              </a:endParaRPr>
            </a:p>
          </p:txBody>
        </p:sp>
        <p:sp>
          <p:nvSpPr>
            <p:cNvPr id="31778" name="Rectangle 7"/>
            <p:cNvSpPr>
              <a:spLocks noChangeArrowheads="1"/>
            </p:cNvSpPr>
            <p:nvPr/>
          </p:nvSpPr>
          <p:spPr bwMode="auto">
            <a:xfrm>
              <a:off x="960" y="2750"/>
              <a:ext cx="343" cy="296"/>
            </a:xfrm>
            <a:prstGeom prst="rect">
              <a:avLst/>
            </a:prstGeom>
            <a:noFill/>
            <a:ln w="9525">
              <a:noFill/>
              <a:miter lim="800000"/>
              <a:headEnd/>
              <a:tailEnd/>
            </a:ln>
          </p:spPr>
          <p:txBody>
            <a:bodyPr wrap="none">
              <a:spAutoFit/>
            </a:bodyPr>
            <a:lstStyle/>
            <a:p>
              <a:r>
                <a:rPr lang="fr-FR" sz="2000" b="1">
                  <a:solidFill>
                    <a:schemeClr val="bg1"/>
                  </a:solidFill>
                  <a:latin typeface="Arial" charset="0"/>
                </a:rPr>
                <a:t>Si</a:t>
              </a:r>
              <a:endParaRPr lang="en-GB" sz="2000" b="1">
                <a:solidFill>
                  <a:schemeClr val="bg1"/>
                </a:solidFill>
                <a:latin typeface="Arial" charset="0"/>
              </a:endParaRPr>
            </a:p>
          </p:txBody>
        </p:sp>
      </p:grpSp>
      <p:grpSp>
        <p:nvGrpSpPr>
          <p:cNvPr id="31748" name="Group 8"/>
          <p:cNvGrpSpPr>
            <a:grpSpLocks/>
          </p:cNvGrpSpPr>
          <p:nvPr/>
        </p:nvGrpSpPr>
        <p:grpSpPr bwMode="auto">
          <a:xfrm>
            <a:off x="5457825" y="1341438"/>
            <a:ext cx="3760788" cy="3352800"/>
            <a:chOff x="3301" y="1071"/>
            <a:chExt cx="2369" cy="2112"/>
          </a:xfrm>
        </p:grpSpPr>
        <p:grpSp>
          <p:nvGrpSpPr>
            <p:cNvPr id="31753" name="Group 9"/>
            <p:cNvGrpSpPr>
              <a:grpSpLocks/>
            </p:cNvGrpSpPr>
            <p:nvPr/>
          </p:nvGrpSpPr>
          <p:grpSpPr bwMode="auto">
            <a:xfrm>
              <a:off x="3301" y="1071"/>
              <a:ext cx="2369" cy="2112"/>
              <a:chOff x="384" y="1200"/>
              <a:chExt cx="1824" cy="2112"/>
            </a:xfrm>
          </p:grpSpPr>
          <p:sp>
            <p:nvSpPr>
              <p:cNvPr id="31755" name="AutoShape 10"/>
              <p:cNvSpPr>
                <a:spLocks noChangeArrowheads="1"/>
              </p:cNvSpPr>
              <p:nvPr/>
            </p:nvSpPr>
            <p:spPr bwMode="auto">
              <a:xfrm rot="-5400000">
                <a:off x="488" y="1928"/>
                <a:ext cx="1632" cy="176"/>
              </a:xfrm>
              <a:prstGeom prst="parallelogram">
                <a:avLst>
                  <a:gd name="adj" fmla="val 231818"/>
                </a:avLst>
              </a:prstGeom>
              <a:noFill/>
              <a:ln w="28575">
                <a:solidFill>
                  <a:schemeClr val="tx1"/>
                </a:solidFill>
                <a:miter lim="800000"/>
                <a:headEnd/>
                <a:tailEnd/>
              </a:ln>
            </p:spPr>
            <p:txBody>
              <a:bodyPr wrap="none" anchor="ctr"/>
              <a:lstStyle/>
              <a:p>
                <a:endParaRPr lang="en-US"/>
              </a:p>
            </p:txBody>
          </p:sp>
          <p:sp>
            <p:nvSpPr>
              <p:cNvPr id="31756" name="Line 11"/>
              <p:cNvSpPr>
                <a:spLocks noChangeShapeType="1"/>
              </p:cNvSpPr>
              <p:nvPr/>
            </p:nvSpPr>
            <p:spPr bwMode="auto">
              <a:xfrm>
                <a:off x="1528" y="2178"/>
                <a:ext cx="427" cy="7"/>
              </a:xfrm>
              <a:prstGeom prst="line">
                <a:avLst/>
              </a:prstGeom>
              <a:noFill/>
              <a:ln w="28575">
                <a:solidFill>
                  <a:schemeClr val="tx1"/>
                </a:solidFill>
                <a:round/>
                <a:headEnd/>
                <a:tailEnd/>
              </a:ln>
            </p:spPr>
            <p:txBody>
              <a:bodyPr/>
              <a:lstStyle/>
              <a:p>
                <a:endParaRPr lang="en-US"/>
              </a:p>
            </p:txBody>
          </p:sp>
          <p:sp>
            <p:nvSpPr>
              <p:cNvPr id="31757" name="Line 12"/>
              <p:cNvSpPr>
                <a:spLocks noChangeShapeType="1"/>
              </p:cNvSpPr>
              <p:nvPr/>
            </p:nvSpPr>
            <p:spPr bwMode="auto">
              <a:xfrm>
                <a:off x="672" y="1920"/>
                <a:ext cx="544" cy="0"/>
              </a:xfrm>
              <a:prstGeom prst="line">
                <a:avLst/>
              </a:prstGeom>
              <a:noFill/>
              <a:ln w="28575">
                <a:solidFill>
                  <a:schemeClr val="tx1"/>
                </a:solidFill>
                <a:prstDash val="sysDot"/>
                <a:round/>
                <a:headEnd/>
                <a:tailEnd/>
              </a:ln>
            </p:spPr>
            <p:txBody>
              <a:bodyPr/>
              <a:lstStyle/>
              <a:p>
                <a:endParaRPr lang="en-US"/>
              </a:p>
            </p:txBody>
          </p:sp>
          <p:sp>
            <p:nvSpPr>
              <p:cNvPr id="31758" name="Freeform 13"/>
              <p:cNvSpPr>
                <a:spLocks/>
              </p:cNvSpPr>
              <p:nvPr/>
            </p:nvSpPr>
            <p:spPr bwMode="auto">
              <a:xfrm>
                <a:off x="672" y="1577"/>
                <a:ext cx="544" cy="247"/>
              </a:xfrm>
              <a:custGeom>
                <a:avLst/>
                <a:gdLst>
                  <a:gd name="T0" fmla="*/ 0 w 958"/>
                  <a:gd name="T1" fmla="*/ 3 h 247"/>
                  <a:gd name="T2" fmla="*/ 2 w 958"/>
                  <a:gd name="T3" fmla="*/ 3 h 247"/>
                  <a:gd name="T4" fmla="*/ 5 w 958"/>
                  <a:gd name="T5" fmla="*/ 22 h 247"/>
                  <a:gd name="T6" fmla="*/ 6 w 958"/>
                  <a:gd name="T7" fmla="*/ 54 h 247"/>
                  <a:gd name="T8" fmla="*/ 8 w 958"/>
                  <a:gd name="T9" fmla="*/ 99 h 247"/>
                  <a:gd name="T10" fmla="*/ 9 w 958"/>
                  <a:gd name="T11" fmla="*/ 166 h 247"/>
                  <a:gd name="T12" fmla="*/ 10 w 958"/>
                  <a:gd name="T13" fmla="*/ 247 h 247"/>
                  <a:gd name="T14" fmla="*/ 0 60000 65536"/>
                  <a:gd name="T15" fmla="*/ 0 60000 65536"/>
                  <a:gd name="T16" fmla="*/ 0 60000 65536"/>
                  <a:gd name="T17" fmla="*/ 0 60000 65536"/>
                  <a:gd name="T18" fmla="*/ 0 60000 65536"/>
                  <a:gd name="T19" fmla="*/ 0 60000 65536"/>
                  <a:gd name="T20" fmla="*/ 0 60000 65536"/>
                  <a:gd name="T21" fmla="*/ 0 w 958"/>
                  <a:gd name="T22" fmla="*/ 0 h 247"/>
                  <a:gd name="T23" fmla="*/ 958 w 958"/>
                  <a:gd name="T24" fmla="*/ 247 h 2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58" h="247">
                    <a:moveTo>
                      <a:pt x="0" y="3"/>
                    </a:moveTo>
                    <a:cubicBezTo>
                      <a:pt x="35" y="3"/>
                      <a:pt x="134" y="0"/>
                      <a:pt x="211" y="3"/>
                    </a:cubicBezTo>
                    <a:cubicBezTo>
                      <a:pt x="288" y="6"/>
                      <a:pt x="396" y="14"/>
                      <a:pt x="462" y="22"/>
                    </a:cubicBezTo>
                    <a:cubicBezTo>
                      <a:pt x="528" y="30"/>
                      <a:pt x="564" y="41"/>
                      <a:pt x="609" y="54"/>
                    </a:cubicBezTo>
                    <a:cubicBezTo>
                      <a:pt x="654" y="67"/>
                      <a:pt x="694" y="80"/>
                      <a:pt x="736" y="99"/>
                    </a:cubicBezTo>
                    <a:cubicBezTo>
                      <a:pt x="778" y="118"/>
                      <a:pt x="822" y="141"/>
                      <a:pt x="859" y="166"/>
                    </a:cubicBezTo>
                    <a:cubicBezTo>
                      <a:pt x="896" y="191"/>
                      <a:pt x="938" y="230"/>
                      <a:pt x="958" y="247"/>
                    </a:cubicBezTo>
                  </a:path>
                </a:pathLst>
              </a:custGeom>
              <a:noFill/>
              <a:ln w="28575" cmpd="sng">
                <a:solidFill>
                  <a:schemeClr val="tx1"/>
                </a:solidFill>
                <a:round/>
                <a:headEnd/>
                <a:tailEnd/>
              </a:ln>
            </p:spPr>
            <p:txBody>
              <a:bodyPr/>
              <a:lstStyle/>
              <a:p>
                <a:endParaRPr lang="en-US"/>
              </a:p>
            </p:txBody>
          </p:sp>
          <p:sp>
            <p:nvSpPr>
              <p:cNvPr id="31759" name="Freeform 14"/>
              <p:cNvSpPr>
                <a:spLocks/>
              </p:cNvSpPr>
              <p:nvPr/>
            </p:nvSpPr>
            <p:spPr bwMode="auto">
              <a:xfrm>
                <a:off x="672" y="1961"/>
                <a:ext cx="543" cy="247"/>
              </a:xfrm>
              <a:custGeom>
                <a:avLst/>
                <a:gdLst>
                  <a:gd name="T0" fmla="*/ 0 w 958"/>
                  <a:gd name="T1" fmla="*/ 3 h 247"/>
                  <a:gd name="T2" fmla="*/ 2 w 958"/>
                  <a:gd name="T3" fmla="*/ 3 h 247"/>
                  <a:gd name="T4" fmla="*/ 5 w 958"/>
                  <a:gd name="T5" fmla="*/ 22 h 247"/>
                  <a:gd name="T6" fmla="*/ 6 w 958"/>
                  <a:gd name="T7" fmla="*/ 54 h 247"/>
                  <a:gd name="T8" fmla="*/ 8 w 958"/>
                  <a:gd name="T9" fmla="*/ 99 h 247"/>
                  <a:gd name="T10" fmla="*/ 9 w 958"/>
                  <a:gd name="T11" fmla="*/ 166 h 247"/>
                  <a:gd name="T12" fmla="*/ 10 w 958"/>
                  <a:gd name="T13" fmla="*/ 247 h 247"/>
                  <a:gd name="T14" fmla="*/ 0 60000 65536"/>
                  <a:gd name="T15" fmla="*/ 0 60000 65536"/>
                  <a:gd name="T16" fmla="*/ 0 60000 65536"/>
                  <a:gd name="T17" fmla="*/ 0 60000 65536"/>
                  <a:gd name="T18" fmla="*/ 0 60000 65536"/>
                  <a:gd name="T19" fmla="*/ 0 60000 65536"/>
                  <a:gd name="T20" fmla="*/ 0 60000 65536"/>
                  <a:gd name="T21" fmla="*/ 0 w 958"/>
                  <a:gd name="T22" fmla="*/ 0 h 247"/>
                  <a:gd name="T23" fmla="*/ 958 w 958"/>
                  <a:gd name="T24" fmla="*/ 247 h 2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58" h="247">
                    <a:moveTo>
                      <a:pt x="0" y="3"/>
                    </a:moveTo>
                    <a:cubicBezTo>
                      <a:pt x="35" y="3"/>
                      <a:pt x="134" y="0"/>
                      <a:pt x="211" y="3"/>
                    </a:cubicBezTo>
                    <a:cubicBezTo>
                      <a:pt x="288" y="6"/>
                      <a:pt x="396" y="14"/>
                      <a:pt x="462" y="22"/>
                    </a:cubicBezTo>
                    <a:cubicBezTo>
                      <a:pt x="528" y="30"/>
                      <a:pt x="564" y="41"/>
                      <a:pt x="609" y="54"/>
                    </a:cubicBezTo>
                    <a:cubicBezTo>
                      <a:pt x="654" y="67"/>
                      <a:pt x="694" y="80"/>
                      <a:pt x="736" y="99"/>
                    </a:cubicBezTo>
                    <a:cubicBezTo>
                      <a:pt x="778" y="118"/>
                      <a:pt x="822" y="141"/>
                      <a:pt x="859" y="166"/>
                    </a:cubicBezTo>
                    <a:cubicBezTo>
                      <a:pt x="896" y="191"/>
                      <a:pt x="938" y="230"/>
                      <a:pt x="958" y="247"/>
                    </a:cubicBezTo>
                  </a:path>
                </a:pathLst>
              </a:custGeom>
              <a:noFill/>
              <a:ln w="28575" cmpd="sng">
                <a:solidFill>
                  <a:schemeClr val="tx1"/>
                </a:solidFill>
                <a:round/>
                <a:headEnd/>
                <a:tailEnd/>
              </a:ln>
            </p:spPr>
            <p:txBody>
              <a:bodyPr/>
              <a:lstStyle/>
              <a:p>
                <a:endParaRPr lang="en-US"/>
              </a:p>
            </p:txBody>
          </p:sp>
          <p:sp>
            <p:nvSpPr>
              <p:cNvPr id="31760" name="Text Box 15"/>
              <p:cNvSpPr txBox="1">
                <a:spLocks noChangeArrowheads="1"/>
              </p:cNvSpPr>
              <p:nvPr/>
            </p:nvSpPr>
            <p:spPr bwMode="auto">
              <a:xfrm>
                <a:off x="1920" y="1902"/>
                <a:ext cx="288" cy="212"/>
              </a:xfrm>
              <a:prstGeom prst="rect">
                <a:avLst/>
              </a:prstGeom>
              <a:noFill/>
              <a:ln w="9525">
                <a:noFill/>
                <a:miter lim="800000"/>
                <a:headEnd/>
                <a:tailEnd/>
              </a:ln>
            </p:spPr>
            <p:txBody>
              <a:bodyPr>
                <a:spAutoFit/>
              </a:bodyPr>
              <a:lstStyle/>
              <a:p>
                <a:pPr>
                  <a:spcBef>
                    <a:spcPct val="50000"/>
                  </a:spcBef>
                </a:pPr>
                <a:r>
                  <a:rPr lang="fr-FR" sz="1600" b="1">
                    <a:latin typeface="Tahoma" pitchFamily="34" charset="0"/>
                  </a:rPr>
                  <a:t>Ef</a:t>
                </a:r>
              </a:p>
            </p:txBody>
          </p:sp>
          <p:sp>
            <p:nvSpPr>
              <p:cNvPr id="31761" name="Text Box 16"/>
              <p:cNvSpPr txBox="1">
                <a:spLocks noChangeArrowheads="1"/>
              </p:cNvSpPr>
              <p:nvPr/>
            </p:nvSpPr>
            <p:spPr bwMode="auto">
              <a:xfrm>
                <a:off x="432" y="1852"/>
                <a:ext cx="288" cy="212"/>
              </a:xfrm>
              <a:prstGeom prst="rect">
                <a:avLst/>
              </a:prstGeom>
              <a:noFill/>
              <a:ln w="9525">
                <a:noFill/>
                <a:miter lim="800000"/>
                <a:headEnd/>
                <a:tailEnd/>
              </a:ln>
            </p:spPr>
            <p:txBody>
              <a:bodyPr>
                <a:spAutoFit/>
              </a:bodyPr>
              <a:lstStyle/>
              <a:p>
                <a:pPr>
                  <a:spcBef>
                    <a:spcPct val="50000"/>
                  </a:spcBef>
                </a:pPr>
                <a:r>
                  <a:rPr lang="fr-FR" sz="1600" b="1">
                    <a:latin typeface="Tahoma" pitchFamily="34" charset="0"/>
                  </a:rPr>
                  <a:t>Ev</a:t>
                </a:r>
              </a:p>
            </p:txBody>
          </p:sp>
          <p:sp>
            <p:nvSpPr>
              <p:cNvPr id="31762" name="Text Box 17"/>
              <p:cNvSpPr txBox="1">
                <a:spLocks noChangeArrowheads="1"/>
              </p:cNvSpPr>
              <p:nvPr/>
            </p:nvSpPr>
            <p:spPr bwMode="auto">
              <a:xfrm>
                <a:off x="432" y="1736"/>
                <a:ext cx="288" cy="212"/>
              </a:xfrm>
              <a:prstGeom prst="rect">
                <a:avLst/>
              </a:prstGeom>
              <a:noFill/>
              <a:ln w="9525">
                <a:noFill/>
                <a:miter lim="800000"/>
                <a:headEnd/>
                <a:tailEnd/>
              </a:ln>
            </p:spPr>
            <p:txBody>
              <a:bodyPr>
                <a:spAutoFit/>
              </a:bodyPr>
              <a:lstStyle/>
              <a:p>
                <a:pPr>
                  <a:spcBef>
                    <a:spcPct val="50000"/>
                  </a:spcBef>
                </a:pPr>
                <a:r>
                  <a:rPr lang="fr-FR" sz="1600" b="1">
                    <a:latin typeface="Tahoma" pitchFamily="34" charset="0"/>
                  </a:rPr>
                  <a:t>Ef</a:t>
                </a:r>
              </a:p>
            </p:txBody>
          </p:sp>
          <p:sp>
            <p:nvSpPr>
              <p:cNvPr id="31763" name="Text Box 18"/>
              <p:cNvSpPr txBox="1">
                <a:spLocks noChangeArrowheads="1"/>
              </p:cNvSpPr>
              <p:nvPr/>
            </p:nvSpPr>
            <p:spPr bwMode="auto">
              <a:xfrm>
                <a:off x="432" y="1439"/>
                <a:ext cx="288" cy="212"/>
              </a:xfrm>
              <a:prstGeom prst="rect">
                <a:avLst/>
              </a:prstGeom>
              <a:noFill/>
              <a:ln w="9525">
                <a:noFill/>
                <a:miter lim="800000"/>
                <a:headEnd/>
                <a:tailEnd/>
              </a:ln>
            </p:spPr>
            <p:txBody>
              <a:bodyPr>
                <a:spAutoFit/>
              </a:bodyPr>
              <a:lstStyle/>
              <a:p>
                <a:pPr>
                  <a:spcBef>
                    <a:spcPct val="50000"/>
                  </a:spcBef>
                </a:pPr>
                <a:r>
                  <a:rPr lang="fr-FR" sz="1600" b="1">
                    <a:latin typeface="Tahoma" pitchFamily="34" charset="0"/>
                  </a:rPr>
                  <a:t>Ec</a:t>
                </a:r>
              </a:p>
            </p:txBody>
          </p:sp>
          <p:sp>
            <p:nvSpPr>
              <p:cNvPr id="31764" name="Text Box 19"/>
              <p:cNvSpPr txBox="1">
                <a:spLocks noChangeArrowheads="1"/>
              </p:cNvSpPr>
              <p:nvPr/>
            </p:nvSpPr>
            <p:spPr bwMode="auto">
              <a:xfrm>
                <a:off x="1488" y="2670"/>
                <a:ext cx="576" cy="212"/>
              </a:xfrm>
              <a:prstGeom prst="rect">
                <a:avLst/>
              </a:prstGeom>
              <a:noFill/>
              <a:ln w="9525">
                <a:noFill/>
                <a:miter lim="800000"/>
                <a:headEnd/>
                <a:tailEnd/>
              </a:ln>
            </p:spPr>
            <p:txBody>
              <a:bodyPr>
                <a:spAutoFit/>
              </a:bodyPr>
              <a:lstStyle/>
              <a:p>
                <a:pPr algn="ctr">
                  <a:spcBef>
                    <a:spcPct val="50000"/>
                  </a:spcBef>
                </a:pPr>
                <a:r>
                  <a:rPr lang="fr-FR" sz="1600" b="1">
                    <a:latin typeface="Tahoma" pitchFamily="34" charset="0"/>
                  </a:rPr>
                  <a:t>Gate N+</a:t>
                </a:r>
              </a:p>
            </p:txBody>
          </p:sp>
          <p:sp>
            <p:nvSpPr>
              <p:cNvPr id="31765" name="Text Box 20"/>
              <p:cNvSpPr txBox="1">
                <a:spLocks noChangeArrowheads="1"/>
              </p:cNvSpPr>
              <p:nvPr/>
            </p:nvSpPr>
            <p:spPr bwMode="auto">
              <a:xfrm>
                <a:off x="1056" y="2784"/>
                <a:ext cx="528" cy="212"/>
              </a:xfrm>
              <a:prstGeom prst="rect">
                <a:avLst/>
              </a:prstGeom>
              <a:noFill/>
              <a:ln w="9525">
                <a:noFill/>
                <a:miter lim="800000"/>
                <a:headEnd/>
                <a:tailEnd/>
              </a:ln>
            </p:spPr>
            <p:txBody>
              <a:bodyPr>
                <a:spAutoFit/>
              </a:bodyPr>
              <a:lstStyle/>
              <a:p>
                <a:pPr>
                  <a:spcBef>
                    <a:spcPct val="50000"/>
                  </a:spcBef>
                </a:pPr>
                <a:r>
                  <a:rPr lang="fr-FR" sz="1600" b="1">
                    <a:latin typeface="Tahoma" pitchFamily="34" charset="0"/>
                  </a:rPr>
                  <a:t>SiO</a:t>
                </a:r>
                <a:r>
                  <a:rPr lang="fr-FR" sz="1600" b="1" baseline="-25000">
                    <a:latin typeface="Tahoma" pitchFamily="34" charset="0"/>
                  </a:rPr>
                  <a:t>2</a:t>
                </a:r>
              </a:p>
            </p:txBody>
          </p:sp>
          <p:sp>
            <p:nvSpPr>
              <p:cNvPr id="31766" name="Text Box 21"/>
              <p:cNvSpPr txBox="1">
                <a:spLocks noChangeArrowheads="1"/>
              </p:cNvSpPr>
              <p:nvPr/>
            </p:nvSpPr>
            <p:spPr bwMode="auto">
              <a:xfrm>
                <a:off x="384" y="2670"/>
                <a:ext cx="760" cy="366"/>
              </a:xfrm>
              <a:prstGeom prst="rect">
                <a:avLst/>
              </a:prstGeom>
              <a:noFill/>
              <a:ln w="9525">
                <a:noFill/>
                <a:miter lim="800000"/>
                <a:headEnd/>
                <a:tailEnd/>
              </a:ln>
            </p:spPr>
            <p:txBody>
              <a:bodyPr>
                <a:spAutoFit/>
              </a:bodyPr>
              <a:lstStyle/>
              <a:p>
                <a:pPr algn="ctr">
                  <a:spcBef>
                    <a:spcPct val="50000"/>
                  </a:spcBef>
                </a:pPr>
                <a:r>
                  <a:rPr lang="fr-FR" sz="1600" b="1">
                    <a:latin typeface="Tahoma" pitchFamily="34" charset="0"/>
                  </a:rPr>
                  <a:t>Substrate Si P</a:t>
                </a:r>
              </a:p>
            </p:txBody>
          </p:sp>
          <p:sp>
            <p:nvSpPr>
              <p:cNvPr id="31767" name="Freeform 22"/>
              <p:cNvSpPr>
                <a:spLocks/>
              </p:cNvSpPr>
              <p:nvPr/>
            </p:nvSpPr>
            <p:spPr bwMode="auto">
              <a:xfrm>
                <a:off x="1382" y="1950"/>
                <a:ext cx="174" cy="232"/>
              </a:xfrm>
              <a:custGeom>
                <a:avLst/>
                <a:gdLst>
                  <a:gd name="T0" fmla="*/ 174 w 174"/>
                  <a:gd name="T1" fmla="*/ 3270 h 159"/>
                  <a:gd name="T2" fmla="*/ 61 w 174"/>
                  <a:gd name="T3" fmla="*/ 2489 h 159"/>
                  <a:gd name="T4" fmla="*/ 0 w 174"/>
                  <a:gd name="T5" fmla="*/ 0 h 159"/>
                  <a:gd name="T6" fmla="*/ 0 60000 65536"/>
                  <a:gd name="T7" fmla="*/ 0 60000 65536"/>
                  <a:gd name="T8" fmla="*/ 0 60000 65536"/>
                  <a:gd name="T9" fmla="*/ 0 w 174"/>
                  <a:gd name="T10" fmla="*/ 0 h 159"/>
                  <a:gd name="T11" fmla="*/ 174 w 174"/>
                  <a:gd name="T12" fmla="*/ 159 h 159"/>
                </a:gdLst>
                <a:ahLst/>
                <a:cxnLst>
                  <a:cxn ang="T6">
                    <a:pos x="T0" y="T1"/>
                  </a:cxn>
                  <a:cxn ang="T7">
                    <a:pos x="T2" y="T3"/>
                  </a:cxn>
                  <a:cxn ang="T8">
                    <a:pos x="T4" y="T5"/>
                  </a:cxn>
                </a:cxnLst>
                <a:rect l="T9" t="T10" r="T11" b="T12"/>
                <a:pathLst>
                  <a:path w="174" h="159">
                    <a:moveTo>
                      <a:pt x="174" y="159"/>
                    </a:moveTo>
                    <a:cubicBezTo>
                      <a:pt x="124" y="150"/>
                      <a:pt x="105" y="137"/>
                      <a:pt x="61" y="121"/>
                    </a:cubicBezTo>
                    <a:cubicBezTo>
                      <a:pt x="19" y="79"/>
                      <a:pt x="33" y="38"/>
                      <a:pt x="0" y="0"/>
                    </a:cubicBezTo>
                  </a:path>
                </a:pathLst>
              </a:custGeom>
              <a:noFill/>
              <a:ln w="28575" cap="flat" cmpd="sng">
                <a:solidFill>
                  <a:schemeClr val="tx1"/>
                </a:solidFill>
                <a:prstDash val="solid"/>
                <a:round/>
                <a:headEnd/>
                <a:tailEnd/>
              </a:ln>
            </p:spPr>
            <p:txBody>
              <a:bodyPr>
                <a:spAutoFit/>
              </a:bodyPr>
              <a:lstStyle/>
              <a:p>
                <a:endParaRPr lang="en-US"/>
              </a:p>
            </p:txBody>
          </p:sp>
          <p:sp>
            <p:nvSpPr>
              <p:cNvPr id="31768" name="Line 23"/>
              <p:cNvSpPr>
                <a:spLocks noChangeShapeType="1"/>
              </p:cNvSpPr>
              <p:nvPr/>
            </p:nvSpPr>
            <p:spPr bwMode="auto">
              <a:xfrm>
                <a:off x="1392" y="2142"/>
                <a:ext cx="576" cy="0"/>
              </a:xfrm>
              <a:prstGeom prst="line">
                <a:avLst/>
              </a:prstGeom>
              <a:noFill/>
              <a:ln w="28575">
                <a:solidFill>
                  <a:schemeClr val="tx1"/>
                </a:solidFill>
                <a:prstDash val="sysDot"/>
                <a:round/>
                <a:headEnd/>
                <a:tailEnd/>
              </a:ln>
            </p:spPr>
            <p:txBody>
              <a:bodyPr/>
              <a:lstStyle/>
              <a:p>
                <a:endParaRPr lang="en-US"/>
              </a:p>
            </p:txBody>
          </p:sp>
          <p:sp>
            <p:nvSpPr>
              <p:cNvPr id="31769" name="Line 24"/>
              <p:cNvSpPr>
                <a:spLocks noChangeShapeType="1"/>
              </p:cNvSpPr>
              <p:nvPr/>
            </p:nvSpPr>
            <p:spPr bwMode="auto">
              <a:xfrm>
                <a:off x="1538" y="2567"/>
                <a:ext cx="427" cy="7"/>
              </a:xfrm>
              <a:prstGeom prst="line">
                <a:avLst/>
              </a:prstGeom>
              <a:noFill/>
              <a:ln w="28575">
                <a:solidFill>
                  <a:schemeClr val="tx1"/>
                </a:solidFill>
                <a:round/>
                <a:headEnd/>
                <a:tailEnd/>
              </a:ln>
            </p:spPr>
            <p:txBody>
              <a:bodyPr/>
              <a:lstStyle/>
              <a:p>
                <a:endParaRPr lang="en-US"/>
              </a:p>
            </p:txBody>
          </p:sp>
          <p:sp>
            <p:nvSpPr>
              <p:cNvPr id="31770" name="Freeform 25"/>
              <p:cNvSpPr>
                <a:spLocks/>
              </p:cNvSpPr>
              <p:nvPr/>
            </p:nvSpPr>
            <p:spPr bwMode="auto">
              <a:xfrm>
                <a:off x="1392" y="2339"/>
                <a:ext cx="174" cy="232"/>
              </a:xfrm>
              <a:custGeom>
                <a:avLst/>
                <a:gdLst>
                  <a:gd name="T0" fmla="*/ 174 w 174"/>
                  <a:gd name="T1" fmla="*/ 3270 h 159"/>
                  <a:gd name="T2" fmla="*/ 61 w 174"/>
                  <a:gd name="T3" fmla="*/ 2489 h 159"/>
                  <a:gd name="T4" fmla="*/ 0 w 174"/>
                  <a:gd name="T5" fmla="*/ 0 h 159"/>
                  <a:gd name="T6" fmla="*/ 0 60000 65536"/>
                  <a:gd name="T7" fmla="*/ 0 60000 65536"/>
                  <a:gd name="T8" fmla="*/ 0 60000 65536"/>
                  <a:gd name="T9" fmla="*/ 0 w 174"/>
                  <a:gd name="T10" fmla="*/ 0 h 159"/>
                  <a:gd name="T11" fmla="*/ 174 w 174"/>
                  <a:gd name="T12" fmla="*/ 159 h 159"/>
                </a:gdLst>
                <a:ahLst/>
                <a:cxnLst>
                  <a:cxn ang="T6">
                    <a:pos x="T0" y="T1"/>
                  </a:cxn>
                  <a:cxn ang="T7">
                    <a:pos x="T2" y="T3"/>
                  </a:cxn>
                  <a:cxn ang="T8">
                    <a:pos x="T4" y="T5"/>
                  </a:cxn>
                </a:cxnLst>
                <a:rect l="T9" t="T10" r="T11" b="T12"/>
                <a:pathLst>
                  <a:path w="174" h="159">
                    <a:moveTo>
                      <a:pt x="174" y="159"/>
                    </a:moveTo>
                    <a:cubicBezTo>
                      <a:pt x="124" y="150"/>
                      <a:pt x="105" y="137"/>
                      <a:pt x="61" y="121"/>
                    </a:cubicBezTo>
                    <a:cubicBezTo>
                      <a:pt x="19" y="79"/>
                      <a:pt x="33" y="38"/>
                      <a:pt x="0" y="0"/>
                    </a:cubicBezTo>
                  </a:path>
                </a:pathLst>
              </a:custGeom>
              <a:noFill/>
              <a:ln w="28575" cap="flat" cmpd="sng">
                <a:solidFill>
                  <a:schemeClr val="tx1"/>
                </a:solidFill>
                <a:prstDash val="solid"/>
                <a:round/>
                <a:headEnd/>
                <a:tailEnd/>
              </a:ln>
            </p:spPr>
            <p:txBody>
              <a:bodyPr>
                <a:spAutoFit/>
              </a:bodyPr>
              <a:lstStyle/>
              <a:p>
                <a:endParaRPr lang="en-US"/>
              </a:p>
            </p:txBody>
          </p:sp>
          <p:sp>
            <p:nvSpPr>
              <p:cNvPr id="31771" name="Text Box 26"/>
              <p:cNvSpPr txBox="1">
                <a:spLocks noChangeArrowheads="1"/>
              </p:cNvSpPr>
              <p:nvPr/>
            </p:nvSpPr>
            <p:spPr bwMode="auto">
              <a:xfrm>
                <a:off x="1920" y="2046"/>
                <a:ext cx="288" cy="212"/>
              </a:xfrm>
              <a:prstGeom prst="rect">
                <a:avLst/>
              </a:prstGeom>
              <a:noFill/>
              <a:ln w="9525">
                <a:noFill/>
                <a:miter lim="800000"/>
                <a:headEnd/>
                <a:tailEnd/>
              </a:ln>
            </p:spPr>
            <p:txBody>
              <a:bodyPr>
                <a:spAutoFit/>
              </a:bodyPr>
              <a:lstStyle/>
              <a:p>
                <a:pPr>
                  <a:spcBef>
                    <a:spcPct val="50000"/>
                  </a:spcBef>
                </a:pPr>
                <a:r>
                  <a:rPr lang="fr-FR" sz="1600" b="1">
                    <a:latin typeface="Tahoma" pitchFamily="34" charset="0"/>
                  </a:rPr>
                  <a:t>Ec</a:t>
                </a:r>
              </a:p>
            </p:txBody>
          </p:sp>
          <p:sp>
            <p:nvSpPr>
              <p:cNvPr id="31772" name="Text Box 27"/>
              <p:cNvSpPr txBox="1">
                <a:spLocks noChangeArrowheads="1"/>
              </p:cNvSpPr>
              <p:nvPr/>
            </p:nvSpPr>
            <p:spPr bwMode="auto">
              <a:xfrm>
                <a:off x="1920" y="2458"/>
                <a:ext cx="288" cy="212"/>
              </a:xfrm>
              <a:prstGeom prst="rect">
                <a:avLst/>
              </a:prstGeom>
              <a:noFill/>
              <a:ln w="9525">
                <a:noFill/>
                <a:miter lim="800000"/>
                <a:headEnd/>
                <a:tailEnd/>
              </a:ln>
            </p:spPr>
            <p:txBody>
              <a:bodyPr>
                <a:spAutoFit/>
              </a:bodyPr>
              <a:lstStyle/>
              <a:p>
                <a:pPr>
                  <a:spcBef>
                    <a:spcPct val="50000"/>
                  </a:spcBef>
                </a:pPr>
                <a:r>
                  <a:rPr lang="fr-FR" sz="1600" b="1">
                    <a:latin typeface="Tahoma" pitchFamily="34" charset="0"/>
                  </a:rPr>
                  <a:t>Ev</a:t>
                </a:r>
              </a:p>
            </p:txBody>
          </p:sp>
          <p:sp>
            <p:nvSpPr>
              <p:cNvPr id="31773" name="Line 28"/>
              <p:cNvSpPr>
                <a:spLocks noChangeShapeType="1"/>
              </p:cNvSpPr>
              <p:nvPr/>
            </p:nvSpPr>
            <p:spPr bwMode="auto">
              <a:xfrm>
                <a:off x="1519" y="2160"/>
                <a:ext cx="9" cy="1008"/>
              </a:xfrm>
              <a:prstGeom prst="line">
                <a:avLst/>
              </a:prstGeom>
              <a:noFill/>
              <a:ln w="28575">
                <a:solidFill>
                  <a:schemeClr val="tx1"/>
                </a:solidFill>
                <a:prstDash val="dash"/>
                <a:round/>
                <a:headEnd/>
                <a:tailEnd/>
              </a:ln>
            </p:spPr>
            <p:txBody>
              <a:bodyPr>
                <a:spAutoFit/>
              </a:bodyPr>
              <a:lstStyle/>
              <a:p>
                <a:endParaRPr lang="en-US"/>
              </a:p>
            </p:txBody>
          </p:sp>
          <p:sp>
            <p:nvSpPr>
              <p:cNvPr id="31774" name="Line 29"/>
              <p:cNvSpPr>
                <a:spLocks noChangeShapeType="1"/>
              </p:cNvSpPr>
              <p:nvPr/>
            </p:nvSpPr>
            <p:spPr bwMode="auto">
              <a:xfrm>
                <a:off x="1392" y="2670"/>
                <a:ext cx="0" cy="498"/>
              </a:xfrm>
              <a:prstGeom prst="line">
                <a:avLst/>
              </a:prstGeom>
              <a:noFill/>
              <a:ln w="28575">
                <a:solidFill>
                  <a:schemeClr val="tx1"/>
                </a:solidFill>
                <a:prstDash val="dash"/>
                <a:round/>
                <a:headEnd/>
                <a:tailEnd/>
              </a:ln>
            </p:spPr>
            <p:txBody>
              <a:bodyPr>
                <a:spAutoFit/>
              </a:bodyPr>
              <a:lstStyle/>
              <a:p>
                <a:endParaRPr lang="en-US"/>
              </a:p>
            </p:txBody>
          </p:sp>
          <p:sp>
            <p:nvSpPr>
              <p:cNvPr id="31775" name="Text Box 30"/>
              <p:cNvSpPr txBox="1">
                <a:spLocks noChangeArrowheads="1"/>
              </p:cNvSpPr>
              <p:nvPr/>
            </p:nvSpPr>
            <p:spPr bwMode="auto">
              <a:xfrm>
                <a:off x="1296" y="3100"/>
                <a:ext cx="432" cy="212"/>
              </a:xfrm>
              <a:prstGeom prst="rect">
                <a:avLst/>
              </a:prstGeom>
              <a:noFill/>
              <a:ln w="9525">
                <a:noFill/>
                <a:miter lim="800000"/>
                <a:headEnd/>
                <a:tailEnd/>
              </a:ln>
            </p:spPr>
            <p:txBody>
              <a:bodyPr>
                <a:spAutoFit/>
              </a:bodyPr>
              <a:lstStyle/>
              <a:p>
                <a:pPr>
                  <a:spcBef>
                    <a:spcPct val="50000"/>
                  </a:spcBef>
                </a:pPr>
                <a:r>
                  <a:rPr lang="fr-FR" sz="1600" b="1">
                    <a:latin typeface="Tahoma" pitchFamily="34" charset="0"/>
                  </a:rPr>
                  <a:t>W</a:t>
                </a:r>
                <a:r>
                  <a:rPr lang="fr-FR" sz="1600" b="1" baseline="-25000">
                    <a:latin typeface="Tahoma" pitchFamily="34" charset="0"/>
                  </a:rPr>
                  <a:t>pd</a:t>
                </a:r>
              </a:p>
            </p:txBody>
          </p:sp>
        </p:grpSp>
        <p:sp>
          <p:nvSpPr>
            <p:cNvPr id="31754" name="Line 31"/>
            <p:cNvSpPr>
              <a:spLocks noChangeShapeType="1"/>
            </p:cNvSpPr>
            <p:nvPr/>
          </p:nvSpPr>
          <p:spPr bwMode="auto">
            <a:xfrm>
              <a:off x="4254" y="1570"/>
              <a:ext cx="499" cy="0"/>
            </a:xfrm>
            <a:prstGeom prst="line">
              <a:avLst/>
            </a:prstGeom>
            <a:noFill/>
            <a:ln w="57150">
              <a:solidFill>
                <a:srgbClr val="FF3300"/>
              </a:solidFill>
              <a:round/>
              <a:headEnd/>
              <a:tailEnd type="triangle" w="med" len="med"/>
            </a:ln>
          </p:spPr>
          <p:txBody>
            <a:bodyPr/>
            <a:lstStyle/>
            <a:p>
              <a:endParaRPr lang="en-US"/>
            </a:p>
          </p:txBody>
        </p:sp>
      </p:grpSp>
      <p:sp>
        <p:nvSpPr>
          <p:cNvPr id="41991" name="Text Box 34"/>
          <p:cNvSpPr txBox="1">
            <a:spLocks noChangeArrowheads="1"/>
          </p:cNvSpPr>
          <p:nvPr/>
        </p:nvSpPr>
        <p:spPr bwMode="auto">
          <a:xfrm>
            <a:off x="1423988" y="5300663"/>
            <a:ext cx="7681912" cy="457200"/>
          </a:xfrm>
          <a:prstGeom prst="rect">
            <a:avLst/>
          </a:prstGeom>
          <a:solidFill>
            <a:srgbClr val="FF3300"/>
          </a:solidFill>
          <a:ln w="9525">
            <a:noFill/>
            <a:miter lim="800000"/>
            <a:headEnd/>
            <a:tailEnd/>
          </a:ln>
        </p:spPr>
        <p:txBody>
          <a:bodyPr wrap="none">
            <a:spAutoFit/>
          </a:bodyPr>
          <a:lstStyle/>
          <a:p>
            <a:r>
              <a:rPr lang="fr-FR">
                <a:solidFill>
                  <a:schemeClr val="bg1"/>
                </a:solidFill>
                <a:latin typeface="Arial" charset="0"/>
              </a:rPr>
              <a:t>2A reduction in T</a:t>
            </a:r>
            <a:r>
              <a:rPr lang="fr-FR" baseline="-25000">
                <a:solidFill>
                  <a:schemeClr val="bg1"/>
                </a:solidFill>
                <a:latin typeface="Arial" charset="0"/>
              </a:rPr>
              <a:t>ox</a:t>
            </a:r>
            <a:r>
              <a:rPr lang="fr-FR">
                <a:solidFill>
                  <a:schemeClr val="bg1"/>
                </a:solidFill>
                <a:latin typeface="Arial" charset="0"/>
              </a:rPr>
              <a:t> </a:t>
            </a:r>
            <a:r>
              <a:rPr lang="fr-FR">
                <a:solidFill>
                  <a:schemeClr val="bg1"/>
                </a:solidFill>
                <a:latin typeface="Arial" charset="0"/>
                <a:sym typeface="Wingdings" pitchFamily="2" charset="2"/>
              </a:rPr>
              <a:t> </a:t>
            </a:r>
            <a:r>
              <a:rPr lang="fr-FR">
                <a:solidFill>
                  <a:schemeClr val="bg1"/>
                </a:solidFill>
                <a:latin typeface="Arial" charset="0"/>
              </a:rPr>
              <a:t> ~ 1 dec increase in gate leakage</a:t>
            </a:r>
          </a:p>
        </p:txBody>
      </p:sp>
      <p:grpSp>
        <p:nvGrpSpPr>
          <p:cNvPr id="3" name="Groupe 2"/>
          <p:cNvGrpSpPr>
            <a:grpSpLocks/>
          </p:cNvGrpSpPr>
          <p:nvPr/>
        </p:nvGrpSpPr>
        <p:grpSpPr bwMode="auto">
          <a:xfrm>
            <a:off x="704850" y="1125538"/>
            <a:ext cx="3865563" cy="3960812"/>
            <a:chOff x="704850" y="1125538"/>
            <a:chExt cx="3865563" cy="3960812"/>
          </a:xfrm>
        </p:grpSpPr>
        <p:pic>
          <p:nvPicPr>
            <p:cNvPr id="31751" name="Picture 32"/>
            <p:cNvPicPr>
              <a:picLocks noChangeAspect="1" noChangeArrowheads="1"/>
            </p:cNvPicPr>
            <p:nvPr/>
          </p:nvPicPr>
          <p:blipFill>
            <a:blip r:embed="rId4" cstate="print"/>
            <a:srcRect/>
            <a:stretch>
              <a:fillRect/>
            </a:stretch>
          </p:blipFill>
          <p:spPr bwMode="auto">
            <a:xfrm>
              <a:off x="704850" y="1125538"/>
              <a:ext cx="3865563" cy="3960812"/>
            </a:xfrm>
            <a:prstGeom prst="rect">
              <a:avLst/>
            </a:prstGeom>
            <a:solidFill>
              <a:schemeClr val="bg1"/>
            </a:solidFill>
            <a:ln w="9525">
              <a:noFill/>
              <a:miter lim="800000"/>
              <a:headEnd/>
              <a:tailEnd/>
            </a:ln>
          </p:spPr>
        </p:pic>
        <p:sp>
          <p:nvSpPr>
            <p:cNvPr id="31752" name="ZoneTexte 1"/>
            <p:cNvSpPr txBox="1">
              <a:spLocks noChangeArrowheads="1"/>
            </p:cNvSpPr>
            <p:nvPr/>
          </p:nvSpPr>
          <p:spPr bwMode="auto">
            <a:xfrm>
              <a:off x="2216696" y="2874422"/>
              <a:ext cx="287258" cy="338554"/>
            </a:xfrm>
            <a:prstGeom prst="rect">
              <a:avLst/>
            </a:prstGeom>
            <a:noFill/>
            <a:ln w="9525">
              <a:noFill/>
              <a:miter lim="800000"/>
              <a:headEnd/>
              <a:tailEnd/>
            </a:ln>
          </p:spPr>
          <p:txBody>
            <a:bodyPr wrap="none">
              <a:spAutoFit/>
            </a:bodyPr>
            <a:lstStyle/>
            <a:p>
              <a:r>
                <a:rPr lang="fr-FR" sz="1600" b="1"/>
                <a:t>2</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19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9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p:txBody>
          <a:bodyPr/>
          <a:lstStyle/>
          <a:p>
            <a:pPr eaLnBrk="1" hangingPunct="1">
              <a:defRPr/>
            </a:pPr>
            <a:endParaRPr lang="fr-FR" smtClean="0"/>
          </a:p>
        </p:txBody>
      </p:sp>
      <p:sp>
        <p:nvSpPr>
          <p:cNvPr id="131075" name="Rectangle 3"/>
          <p:cNvSpPr>
            <a:spLocks noGrp="1" noChangeArrowheads="1"/>
          </p:cNvSpPr>
          <p:nvPr>
            <p:ph type="body" idx="1"/>
          </p:nvPr>
        </p:nvSpPr>
        <p:spPr>
          <a:xfrm>
            <a:off x="2216150" y="2708275"/>
            <a:ext cx="5903913" cy="998538"/>
          </a:xfrm>
        </p:spPr>
        <p:txBody>
          <a:bodyPr/>
          <a:lstStyle/>
          <a:p>
            <a:pPr algn="r" eaLnBrk="1" hangingPunct="1">
              <a:lnSpc>
                <a:spcPct val="90000"/>
              </a:lnSpc>
              <a:buFont typeface="Monotype Sorts" pitchFamily="2" charset="2"/>
              <a:buNone/>
              <a:defRPr/>
            </a:pPr>
            <a:r>
              <a:rPr lang="fr-FR" sz="3300" b="1" dirty="0" smtClean="0">
                <a:solidFill>
                  <a:schemeClr val="accent2"/>
                </a:solidFill>
                <a:effectLst>
                  <a:outerShdw blurRad="38100" dist="38100" dir="2700000" algn="tl">
                    <a:srgbClr val="C0C0C0"/>
                  </a:outerShdw>
                </a:effectLst>
              </a:rPr>
              <a:t>MOSFET Basics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p:txBody>
          <a:bodyPr/>
          <a:lstStyle/>
          <a:p>
            <a:pPr eaLnBrk="1" hangingPunct="1">
              <a:defRPr/>
            </a:pPr>
            <a:r>
              <a:rPr lang="fr-FR" smtClean="0"/>
              <a:t>Impact of Gate Leakage on Circuits</a:t>
            </a:r>
          </a:p>
        </p:txBody>
      </p:sp>
      <p:sp>
        <p:nvSpPr>
          <p:cNvPr id="32771" name="Text Box 4"/>
          <p:cNvSpPr txBox="1">
            <a:spLocks noChangeArrowheads="1"/>
          </p:cNvSpPr>
          <p:nvPr/>
        </p:nvSpPr>
        <p:spPr bwMode="auto">
          <a:xfrm>
            <a:off x="488950" y="4221163"/>
            <a:ext cx="8915400" cy="457200"/>
          </a:xfrm>
          <a:prstGeom prst="rect">
            <a:avLst/>
          </a:prstGeom>
          <a:solidFill>
            <a:schemeClr val="accent2"/>
          </a:solidFill>
          <a:ln w="9525">
            <a:noFill/>
            <a:miter lim="800000"/>
            <a:headEnd/>
            <a:tailEnd/>
          </a:ln>
        </p:spPr>
        <p:txBody>
          <a:bodyPr>
            <a:spAutoFit/>
          </a:bodyPr>
          <a:lstStyle/>
          <a:p>
            <a:pPr algn="ctr" eaLnBrk="0" hangingPunct="0">
              <a:spcBef>
                <a:spcPct val="50000"/>
              </a:spcBef>
            </a:pPr>
            <a:r>
              <a:rPr lang="fr-FR">
                <a:solidFill>
                  <a:schemeClr val="bg1"/>
                </a:solidFill>
                <a:latin typeface="Arial" charset="0"/>
              </a:rPr>
              <a:t>In Static Mode, two gate leakages: Ig</a:t>
            </a:r>
            <a:r>
              <a:rPr lang="fr-FR" baseline="-25000">
                <a:solidFill>
                  <a:schemeClr val="bg1"/>
                </a:solidFill>
                <a:latin typeface="Arial" charset="0"/>
              </a:rPr>
              <a:t>Off </a:t>
            </a:r>
            <a:r>
              <a:rPr lang="fr-FR">
                <a:solidFill>
                  <a:schemeClr val="bg1"/>
                </a:solidFill>
                <a:latin typeface="Arial" charset="0"/>
              </a:rPr>
              <a:t>&amp; Ig</a:t>
            </a:r>
            <a:r>
              <a:rPr lang="fr-FR" baseline="-25000">
                <a:solidFill>
                  <a:schemeClr val="bg1"/>
                </a:solidFill>
                <a:latin typeface="Arial" charset="0"/>
              </a:rPr>
              <a:t>On</a:t>
            </a:r>
            <a:r>
              <a:rPr lang="fr-FR">
                <a:solidFill>
                  <a:schemeClr val="bg1"/>
                </a:solidFill>
                <a:latin typeface="Arial" charset="0"/>
              </a:rPr>
              <a:t> : increase of Ioff</a:t>
            </a:r>
            <a:endParaRPr lang="en-US">
              <a:solidFill>
                <a:schemeClr val="bg1"/>
              </a:solidFill>
              <a:latin typeface="Arial" charset="0"/>
            </a:endParaRPr>
          </a:p>
        </p:txBody>
      </p:sp>
      <p:grpSp>
        <p:nvGrpSpPr>
          <p:cNvPr id="32772" name="Group 69"/>
          <p:cNvGrpSpPr>
            <a:grpSpLocks/>
          </p:cNvGrpSpPr>
          <p:nvPr/>
        </p:nvGrpSpPr>
        <p:grpSpPr bwMode="auto">
          <a:xfrm>
            <a:off x="677863" y="4987925"/>
            <a:ext cx="8534400" cy="457200"/>
            <a:chOff x="427" y="3400"/>
            <a:chExt cx="5376" cy="288"/>
          </a:xfrm>
        </p:grpSpPr>
        <p:sp>
          <p:nvSpPr>
            <p:cNvPr id="32832" name="Text Box 5"/>
            <p:cNvSpPr txBox="1">
              <a:spLocks noChangeArrowheads="1"/>
            </p:cNvSpPr>
            <p:nvPr/>
          </p:nvSpPr>
          <p:spPr bwMode="auto">
            <a:xfrm>
              <a:off x="427" y="3400"/>
              <a:ext cx="5376" cy="288"/>
            </a:xfrm>
            <a:prstGeom prst="rect">
              <a:avLst/>
            </a:prstGeom>
            <a:noFill/>
            <a:ln w="9525">
              <a:noFill/>
              <a:miter lim="800000"/>
              <a:headEnd/>
              <a:tailEnd/>
            </a:ln>
          </p:spPr>
          <p:txBody>
            <a:bodyPr>
              <a:spAutoFit/>
            </a:bodyPr>
            <a:lstStyle/>
            <a:p>
              <a:pPr algn="ctr" eaLnBrk="0" hangingPunct="0">
                <a:spcBef>
                  <a:spcPct val="50000"/>
                </a:spcBef>
              </a:pPr>
              <a:r>
                <a:rPr lang="en-US">
                  <a:latin typeface="Tahoma" pitchFamily="34" charset="0"/>
                </a:rPr>
                <a:t>If Tox    , Ig    ,  Power  </a:t>
              </a:r>
            </a:p>
          </p:txBody>
        </p:sp>
        <p:grpSp>
          <p:nvGrpSpPr>
            <p:cNvPr id="32833" name="Group 68"/>
            <p:cNvGrpSpPr>
              <a:grpSpLocks/>
            </p:cNvGrpSpPr>
            <p:nvPr/>
          </p:nvGrpSpPr>
          <p:grpSpPr bwMode="auto">
            <a:xfrm>
              <a:off x="2629" y="3475"/>
              <a:ext cx="1689" cy="144"/>
              <a:chOff x="2629" y="3475"/>
              <a:chExt cx="1689" cy="144"/>
            </a:xfrm>
          </p:grpSpPr>
          <p:sp>
            <p:nvSpPr>
              <p:cNvPr id="32834" name="Line 6"/>
              <p:cNvSpPr>
                <a:spLocks noChangeShapeType="1"/>
              </p:cNvSpPr>
              <p:nvPr/>
            </p:nvSpPr>
            <p:spPr bwMode="auto">
              <a:xfrm>
                <a:off x="2629" y="3475"/>
                <a:ext cx="192" cy="144"/>
              </a:xfrm>
              <a:prstGeom prst="line">
                <a:avLst/>
              </a:prstGeom>
              <a:noFill/>
              <a:ln w="38100">
                <a:solidFill>
                  <a:schemeClr val="tx1"/>
                </a:solidFill>
                <a:round/>
                <a:headEnd/>
                <a:tailEnd type="stealth" w="med" len="med"/>
              </a:ln>
            </p:spPr>
            <p:txBody>
              <a:bodyPr>
                <a:spAutoFit/>
              </a:bodyPr>
              <a:lstStyle/>
              <a:p>
                <a:endParaRPr lang="en-US"/>
              </a:p>
            </p:txBody>
          </p:sp>
          <p:sp>
            <p:nvSpPr>
              <p:cNvPr id="32835" name="Line 7"/>
              <p:cNvSpPr>
                <a:spLocks noChangeShapeType="1"/>
              </p:cNvSpPr>
              <p:nvPr/>
            </p:nvSpPr>
            <p:spPr bwMode="auto">
              <a:xfrm flipV="1">
                <a:off x="3219" y="3475"/>
                <a:ext cx="192" cy="144"/>
              </a:xfrm>
              <a:prstGeom prst="line">
                <a:avLst/>
              </a:prstGeom>
              <a:noFill/>
              <a:ln w="38100">
                <a:solidFill>
                  <a:schemeClr val="tx1"/>
                </a:solidFill>
                <a:round/>
                <a:headEnd/>
                <a:tailEnd type="stealth" w="med" len="med"/>
              </a:ln>
            </p:spPr>
            <p:txBody>
              <a:bodyPr>
                <a:spAutoFit/>
              </a:bodyPr>
              <a:lstStyle/>
              <a:p>
                <a:endParaRPr lang="en-US"/>
              </a:p>
            </p:txBody>
          </p:sp>
          <p:sp>
            <p:nvSpPr>
              <p:cNvPr id="32836" name="Line 8"/>
              <p:cNvSpPr>
                <a:spLocks noChangeShapeType="1"/>
              </p:cNvSpPr>
              <p:nvPr/>
            </p:nvSpPr>
            <p:spPr bwMode="auto">
              <a:xfrm flipV="1">
                <a:off x="4126" y="3475"/>
                <a:ext cx="192" cy="144"/>
              </a:xfrm>
              <a:prstGeom prst="line">
                <a:avLst/>
              </a:prstGeom>
              <a:noFill/>
              <a:ln w="38100">
                <a:solidFill>
                  <a:schemeClr val="tx1"/>
                </a:solidFill>
                <a:round/>
                <a:headEnd/>
                <a:tailEnd type="stealth" w="med" len="med"/>
              </a:ln>
            </p:spPr>
            <p:txBody>
              <a:bodyPr>
                <a:spAutoFit/>
              </a:bodyPr>
              <a:lstStyle/>
              <a:p>
                <a:endParaRPr lang="en-US"/>
              </a:p>
            </p:txBody>
          </p:sp>
        </p:grpSp>
      </p:grpSp>
      <p:grpSp>
        <p:nvGrpSpPr>
          <p:cNvPr id="32773" name="Group 9"/>
          <p:cNvGrpSpPr>
            <a:grpSpLocks/>
          </p:cNvGrpSpPr>
          <p:nvPr/>
        </p:nvGrpSpPr>
        <p:grpSpPr bwMode="auto">
          <a:xfrm>
            <a:off x="677863" y="765175"/>
            <a:ext cx="3810000" cy="3413125"/>
            <a:chOff x="-4" y="1114"/>
            <a:chExt cx="2400" cy="2150"/>
          </a:xfrm>
        </p:grpSpPr>
        <p:sp>
          <p:nvSpPr>
            <p:cNvPr id="32808" name="Text Box 10"/>
            <p:cNvSpPr txBox="1">
              <a:spLocks noChangeArrowheads="1"/>
            </p:cNvSpPr>
            <p:nvPr/>
          </p:nvSpPr>
          <p:spPr bwMode="auto">
            <a:xfrm>
              <a:off x="1083" y="1114"/>
              <a:ext cx="223" cy="288"/>
            </a:xfrm>
            <a:prstGeom prst="rect">
              <a:avLst/>
            </a:prstGeom>
            <a:noFill/>
            <a:ln w="12700">
              <a:noFill/>
              <a:miter lim="800000"/>
              <a:headEnd/>
              <a:tailEnd/>
            </a:ln>
          </p:spPr>
          <p:txBody>
            <a:bodyPr wrap="none" anchor="ctr">
              <a:spAutoFit/>
            </a:bodyPr>
            <a:lstStyle/>
            <a:p>
              <a:pPr algn="ctr" defTabSz="762000" eaLnBrk="0" hangingPunct="0"/>
              <a:r>
                <a:rPr lang="fr-FR" b="1">
                  <a:latin typeface="Arial" charset="0"/>
                </a:rPr>
                <a:t>0</a:t>
              </a:r>
              <a:endParaRPr lang="fr-FR">
                <a:latin typeface="Arial" charset="0"/>
              </a:endParaRPr>
            </a:p>
          </p:txBody>
        </p:sp>
        <p:sp>
          <p:nvSpPr>
            <p:cNvPr id="32809" name="Rectangle 11"/>
            <p:cNvSpPr>
              <a:spLocks noChangeArrowheads="1"/>
            </p:cNvSpPr>
            <p:nvPr/>
          </p:nvSpPr>
          <p:spPr bwMode="auto">
            <a:xfrm>
              <a:off x="629" y="2123"/>
              <a:ext cx="1130" cy="134"/>
            </a:xfrm>
            <a:prstGeom prst="rect">
              <a:avLst/>
            </a:prstGeom>
            <a:solidFill>
              <a:srgbClr val="99CCFF"/>
            </a:solidFill>
            <a:ln w="12700">
              <a:solidFill>
                <a:schemeClr val="tx1"/>
              </a:solidFill>
              <a:miter lim="800000"/>
              <a:headEnd type="none" w="sm" len="sm"/>
              <a:tailEnd type="none" w="sm" len="sm"/>
            </a:ln>
          </p:spPr>
          <p:txBody>
            <a:bodyPr wrap="none" anchor="ctr"/>
            <a:lstStyle/>
            <a:p>
              <a:endParaRPr lang="en-US"/>
            </a:p>
          </p:txBody>
        </p:sp>
        <p:sp>
          <p:nvSpPr>
            <p:cNvPr id="32810" name="Text Box 12"/>
            <p:cNvSpPr txBox="1">
              <a:spLocks noChangeArrowheads="1"/>
            </p:cNvSpPr>
            <p:nvPr/>
          </p:nvSpPr>
          <p:spPr bwMode="auto">
            <a:xfrm>
              <a:off x="2031" y="1628"/>
              <a:ext cx="365" cy="288"/>
            </a:xfrm>
            <a:prstGeom prst="rect">
              <a:avLst/>
            </a:prstGeom>
            <a:noFill/>
            <a:ln w="12700">
              <a:noFill/>
              <a:miter lim="800000"/>
              <a:headEnd/>
              <a:tailEnd/>
            </a:ln>
          </p:spPr>
          <p:txBody>
            <a:bodyPr anchor="ctr">
              <a:spAutoFit/>
            </a:bodyPr>
            <a:lstStyle/>
            <a:p>
              <a:pPr algn="ctr" defTabSz="762000" eaLnBrk="0" hangingPunct="0"/>
              <a:r>
                <a:rPr lang="fr-FR" b="1">
                  <a:latin typeface="Arial" charset="0"/>
                </a:rPr>
                <a:t>1</a:t>
              </a:r>
              <a:endParaRPr lang="fr-FR">
                <a:latin typeface="Arial" charset="0"/>
              </a:endParaRPr>
            </a:p>
          </p:txBody>
        </p:sp>
        <p:sp>
          <p:nvSpPr>
            <p:cNvPr id="32811" name="Text Box 13"/>
            <p:cNvSpPr txBox="1">
              <a:spLocks noChangeArrowheads="1"/>
            </p:cNvSpPr>
            <p:nvPr/>
          </p:nvSpPr>
          <p:spPr bwMode="auto">
            <a:xfrm>
              <a:off x="-4" y="1711"/>
              <a:ext cx="365" cy="288"/>
            </a:xfrm>
            <a:prstGeom prst="rect">
              <a:avLst/>
            </a:prstGeom>
            <a:noFill/>
            <a:ln w="12700">
              <a:noFill/>
              <a:miter lim="800000"/>
              <a:headEnd/>
              <a:tailEnd/>
            </a:ln>
          </p:spPr>
          <p:txBody>
            <a:bodyPr anchor="ctr">
              <a:spAutoFit/>
            </a:bodyPr>
            <a:lstStyle/>
            <a:p>
              <a:pPr algn="ctr" defTabSz="762000" eaLnBrk="0" hangingPunct="0"/>
              <a:r>
                <a:rPr lang="fr-FR" b="1">
                  <a:latin typeface="Arial" charset="0"/>
                </a:rPr>
                <a:t>0</a:t>
              </a:r>
              <a:endParaRPr lang="fr-FR">
                <a:latin typeface="Arial" charset="0"/>
              </a:endParaRPr>
            </a:p>
          </p:txBody>
        </p:sp>
        <p:grpSp>
          <p:nvGrpSpPr>
            <p:cNvPr id="32812" name="Group 14"/>
            <p:cNvGrpSpPr>
              <a:grpSpLocks/>
            </p:cNvGrpSpPr>
            <p:nvPr/>
          </p:nvGrpSpPr>
          <p:grpSpPr bwMode="auto">
            <a:xfrm>
              <a:off x="177" y="2269"/>
              <a:ext cx="588" cy="248"/>
              <a:chOff x="0" y="1488"/>
              <a:chExt cx="624" cy="288"/>
            </a:xfrm>
          </p:grpSpPr>
          <p:sp>
            <p:nvSpPr>
              <p:cNvPr id="32830" name="Arc 15"/>
              <p:cNvSpPr>
                <a:spLocks/>
              </p:cNvSpPr>
              <p:nvPr/>
            </p:nvSpPr>
            <p:spPr bwMode="auto">
              <a:xfrm flipV="1">
                <a:off x="384" y="1488"/>
                <a:ext cx="240" cy="28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solidFill>
                <a:srgbClr val="66FF66"/>
              </a:solidFill>
              <a:ln w="12700">
                <a:solidFill>
                  <a:schemeClr val="tx1"/>
                </a:solidFill>
                <a:round/>
                <a:headEnd type="none" w="sm" len="sm"/>
                <a:tailEnd type="none" w="sm" len="sm"/>
              </a:ln>
            </p:spPr>
            <p:txBody>
              <a:bodyPr wrap="none" anchor="ctr"/>
              <a:lstStyle/>
              <a:p>
                <a:endParaRPr lang="en-US"/>
              </a:p>
            </p:txBody>
          </p:sp>
          <p:sp>
            <p:nvSpPr>
              <p:cNvPr id="32831" name="Rectangle 16"/>
              <p:cNvSpPr>
                <a:spLocks noChangeArrowheads="1"/>
              </p:cNvSpPr>
              <p:nvPr/>
            </p:nvSpPr>
            <p:spPr bwMode="auto">
              <a:xfrm>
                <a:off x="0" y="1488"/>
                <a:ext cx="384" cy="288"/>
              </a:xfrm>
              <a:prstGeom prst="rect">
                <a:avLst/>
              </a:prstGeom>
              <a:solidFill>
                <a:srgbClr val="66FF66"/>
              </a:solidFill>
              <a:ln w="12700">
                <a:solidFill>
                  <a:schemeClr val="tx1"/>
                </a:solidFill>
                <a:miter lim="800000"/>
                <a:headEnd type="none" w="sm" len="sm"/>
                <a:tailEnd type="none" w="sm" len="sm"/>
              </a:ln>
            </p:spPr>
            <p:txBody>
              <a:bodyPr wrap="none" anchor="ctr"/>
              <a:lstStyle/>
              <a:p>
                <a:endParaRPr lang="en-US"/>
              </a:p>
            </p:txBody>
          </p:sp>
        </p:grpSp>
        <p:sp>
          <p:nvSpPr>
            <p:cNvPr id="32813" name="Rectangle 17"/>
            <p:cNvSpPr>
              <a:spLocks noChangeArrowheads="1"/>
            </p:cNvSpPr>
            <p:nvPr/>
          </p:nvSpPr>
          <p:spPr bwMode="auto">
            <a:xfrm>
              <a:off x="629" y="1744"/>
              <a:ext cx="1130" cy="372"/>
            </a:xfrm>
            <a:prstGeom prst="rect">
              <a:avLst/>
            </a:prstGeom>
            <a:solidFill>
              <a:schemeClr val="hlink"/>
            </a:solidFill>
            <a:ln w="12700">
              <a:solidFill>
                <a:schemeClr val="tx1"/>
              </a:solidFill>
              <a:miter lim="800000"/>
              <a:headEnd type="none" w="sm" len="sm"/>
              <a:tailEnd type="none" w="sm" len="sm"/>
            </a:ln>
          </p:spPr>
          <p:txBody>
            <a:bodyPr wrap="none" anchor="ctr"/>
            <a:lstStyle/>
            <a:p>
              <a:endParaRPr lang="en-US"/>
            </a:p>
          </p:txBody>
        </p:sp>
        <p:grpSp>
          <p:nvGrpSpPr>
            <p:cNvPr id="32814" name="Group 18"/>
            <p:cNvGrpSpPr>
              <a:grpSpLocks/>
            </p:cNvGrpSpPr>
            <p:nvPr/>
          </p:nvGrpSpPr>
          <p:grpSpPr bwMode="auto">
            <a:xfrm flipH="1">
              <a:off x="1669" y="2269"/>
              <a:ext cx="588" cy="248"/>
              <a:chOff x="0" y="1488"/>
              <a:chExt cx="624" cy="288"/>
            </a:xfrm>
          </p:grpSpPr>
          <p:sp>
            <p:nvSpPr>
              <p:cNvPr id="32828" name="Arc 19"/>
              <p:cNvSpPr>
                <a:spLocks/>
              </p:cNvSpPr>
              <p:nvPr/>
            </p:nvSpPr>
            <p:spPr bwMode="auto">
              <a:xfrm flipV="1">
                <a:off x="384" y="1488"/>
                <a:ext cx="240" cy="28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solidFill>
                <a:srgbClr val="66FF66"/>
              </a:solidFill>
              <a:ln w="12700">
                <a:solidFill>
                  <a:schemeClr val="tx1"/>
                </a:solidFill>
                <a:round/>
                <a:headEnd type="none" w="sm" len="sm"/>
                <a:tailEnd type="none" w="sm" len="sm"/>
              </a:ln>
            </p:spPr>
            <p:txBody>
              <a:bodyPr wrap="none" anchor="ctr"/>
              <a:lstStyle/>
              <a:p>
                <a:endParaRPr lang="en-US"/>
              </a:p>
            </p:txBody>
          </p:sp>
          <p:sp>
            <p:nvSpPr>
              <p:cNvPr id="32829" name="Rectangle 20"/>
              <p:cNvSpPr>
                <a:spLocks noChangeArrowheads="1"/>
              </p:cNvSpPr>
              <p:nvPr/>
            </p:nvSpPr>
            <p:spPr bwMode="auto">
              <a:xfrm>
                <a:off x="0" y="1488"/>
                <a:ext cx="384" cy="288"/>
              </a:xfrm>
              <a:prstGeom prst="rect">
                <a:avLst/>
              </a:prstGeom>
              <a:solidFill>
                <a:srgbClr val="66FF66"/>
              </a:solidFill>
              <a:ln w="12700">
                <a:solidFill>
                  <a:schemeClr val="tx1"/>
                </a:solidFill>
                <a:miter lim="800000"/>
                <a:headEnd type="none" w="sm" len="sm"/>
                <a:tailEnd type="none" w="sm" len="sm"/>
              </a:ln>
            </p:spPr>
            <p:txBody>
              <a:bodyPr wrap="none" anchor="ctr"/>
              <a:lstStyle/>
              <a:p>
                <a:endParaRPr lang="en-US"/>
              </a:p>
            </p:txBody>
          </p:sp>
        </p:grpSp>
        <p:sp>
          <p:nvSpPr>
            <p:cNvPr id="32815" name="Line 21"/>
            <p:cNvSpPr>
              <a:spLocks noChangeShapeType="1"/>
            </p:cNvSpPr>
            <p:nvPr/>
          </p:nvSpPr>
          <p:spPr bwMode="auto">
            <a:xfrm>
              <a:off x="177" y="2269"/>
              <a:ext cx="2080" cy="0"/>
            </a:xfrm>
            <a:prstGeom prst="line">
              <a:avLst/>
            </a:prstGeom>
            <a:noFill/>
            <a:ln w="38100">
              <a:solidFill>
                <a:schemeClr val="tx1"/>
              </a:solidFill>
              <a:round/>
              <a:headEnd type="none" w="sm" len="sm"/>
              <a:tailEnd type="none" w="sm" len="sm"/>
            </a:ln>
          </p:spPr>
          <p:txBody>
            <a:bodyPr wrap="none" anchor="ctr"/>
            <a:lstStyle/>
            <a:p>
              <a:endParaRPr lang="en-US"/>
            </a:p>
          </p:txBody>
        </p:sp>
        <p:grpSp>
          <p:nvGrpSpPr>
            <p:cNvPr id="32816" name="Group 22"/>
            <p:cNvGrpSpPr>
              <a:grpSpLocks/>
            </p:cNvGrpSpPr>
            <p:nvPr/>
          </p:nvGrpSpPr>
          <p:grpSpPr bwMode="auto">
            <a:xfrm>
              <a:off x="1126" y="1421"/>
              <a:ext cx="136" cy="332"/>
              <a:chOff x="1296" y="768"/>
              <a:chExt cx="144" cy="384"/>
            </a:xfrm>
          </p:grpSpPr>
          <p:sp>
            <p:nvSpPr>
              <p:cNvPr id="32826" name="Line 23"/>
              <p:cNvSpPr>
                <a:spLocks noChangeShapeType="1"/>
              </p:cNvSpPr>
              <p:nvPr/>
            </p:nvSpPr>
            <p:spPr bwMode="auto">
              <a:xfrm flipV="1">
                <a:off x="1368" y="912"/>
                <a:ext cx="0" cy="240"/>
              </a:xfrm>
              <a:prstGeom prst="line">
                <a:avLst/>
              </a:prstGeom>
              <a:noFill/>
              <a:ln w="38100">
                <a:solidFill>
                  <a:schemeClr val="tx1"/>
                </a:solidFill>
                <a:round/>
                <a:headEnd/>
                <a:tailEnd/>
              </a:ln>
            </p:spPr>
            <p:txBody>
              <a:bodyPr wrap="none" anchor="ctr"/>
              <a:lstStyle/>
              <a:p>
                <a:endParaRPr lang="en-US"/>
              </a:p>
            </p:txBody>
          </p:sp>
          <p:sp>
            <p:nvSpPr>
              <p:cNvPr id="32827" name="Oval 24"/>
              <p:cNvSpPr>
                <a:spLocks noChangeArrowheads="1"/>
              </p:cNvSpPr>
              <p:nvPr/>
            </p:nvSpPr>
            <p:spPr bwMode="auto">
              <a:xfrm>
                <a:off x="1296" y="768"/>
                <a:ext cx="144" cy="144"/>
              </a:xfrm>
              <a:prstGeom prst="ellipse">
                <a:avLst/>
              </a:prstGeom>
              <a:solidFill>
                <a:schemeClr val="bg1"/>
              </a:solidFill>
              <a:ln w="38100">
                <a:solidFill>
                  <a:schemeClr val="tx1"/>
                </a:solidFill>
                <a:round/>
                <a:headEnd/>
                <a:tailEnd/>
              </a:ln>
            </p:spPr>
            <p:txBody>
              <a:bodyPr wrap="none" anchor="ctr"/>
              <a:lstStyle/>
              <a:p>
                <a:endParaRPr lang="en-US"/>
              </a:p>
            </p:txBody>
          </p:sp>
        </p:grpSp>
        <p:grpSp>
          <p:nvGrpSpPr>
            <p:cNvPr id="32817" name="Group 25"/>
            <p:cNvGrpSpPr>
              <a:grpSpLocks/>
            </p:cNvGrpSpPr>
            <p:nvPr/>
          </p:nvGrpSpPr>
          <p:grpSpPr bwMode="auto">
            <a:xfrm>
              <a:off x="1985" y="1937"/>
              <a:ext cx="136" cy="332"/>
              <a:chOff x="1296" y="768"/>
              <a:chExt cx="144" cy="384"/>
            </a:xfrm>
          </p:grpSpPr>
          <p:sp>
            <p:nvSpPr>
              <p:cNvPr id="32824" name="Line 26"/>
              <p:cNvSpPr>
                <a:spLocks noChangeShapeType="1"/>
              </p:cNvSpPr>
              <p:nvPr/>
            </p:nvSpPr>
            <p:spPr bwMode="auto">
              <a:xfrm flipV="1">
                <a:off x="1368" y="912"/>
                <a:ext cx="0" cy="240"/>
              </a:xfrm>
              <a:prstGeom prst="line">
                <a:avLst/>
              </a:prstGeom>
              <a:noFill/>
              <a:ln w="38100">
                <a:solidFill>
                  <a:schemeClr val="tx1"/>
                </a:solidFill>
                <a:round/>
                <a:headEnd/>
                <a:tailEnd/>
              </a:ln>
            </p:spPr>
            <p:txBody>
              <a:bodyPr wrap="none" anchor="ctr"/>
              <a:lstStyle/>
              <a:p>
                <a:endParaRPr lang="en-US"/>
              </a:p>
            </p:txBody>
          </p:sp>
          <p:sp>
            <p:nvSpPr>
              <p:cNvPr id="32825" name="Oval 27"/>
              <p:cNvSpPr>
                <a:spLocks noChangeArrowheads="1"/>
              </p:cNvSpPr>
              <p:nvPr/>
            </p:nvSpPr>
            <p:spPr bwMode="auto">
              <a:xfrm>
                <a:off x="1296" y="768"/>
                <a:ext cx="144" cy="144"/>
              </a:xfrm>
              <a:prstGeom prst="ellipse">
                <a:avLst/>
              </a:prstGeom>
              <a:solidFill>
                <a:schemeClr val="bg1"/>
              </a:solidFill>
              <a:ln w="38100">
                <a:solidFill>
                  <a:schemeClr val="tx1"/>
                </a:solidFill>
                <a:round/>
                <a:headEnd/>
                <a:tailEnd/>
              </a:ln>
            </p:spPr>
            <p:txBody>
              <a:bodyPr wrap="none" anchor="ctr"/>
              <a:lstStyle/>
              <a:p>
                <a:endParaRPr lang="en-US"/>
              </a:p>
            </p:txBody>
          </p:sp>
        </p:grpSp>
        <p:sp>
          <p:nvSpPr>
            <p:cNvPr id="32818" name="Line 28"/>
            <p:cNvSpPr>
              <a:spLocks noChangeShapeType="1"/>
            </p:cNvSpPr>
            <p:nvPr/>
          </p:nvSpPr>
          <p:spPr bwMode="auto">
            <a:xfrm flipV="1">
              <a:off x="312" y="2061"/>
              <a:ext cx="0" cy="208"/>
            </a:xfrm>
            <a:prstGeom prst="line">
              <a:avLst/>
            </a:prstGeom>
            <a:noFill/>
            <a:ln w="38100">
              <a:solidFill>
                <a:schemeClr val="tx1"/>
              </a:solidFill>
              <a:round/>
              <a:headEnd/>
              <a:tailEnd/>
            </a:ln>
          </p:spPr>
          <p:txBody>
            <a:bodyPr wrap="none" anchor="ctr"/>
            <a:lstStyle/>
            <a:p>
              <a:endParaRPr lang="en-US"/>
            </a:p>
          </p:txBody>
        </p:sp>
        <p:sp>
          <p:nvSpPr>
            <p:cNvPr id="32819" name="Line 29"/>
            <p:cNvSpPr>
              <a:spLocks noChangeShapeType="1"/>
            </p:cNvSpPr>
            <p:nvPr/>
          </p:nvSpPr>
          <p:spPr bwMode="auto">
            <a:xfrm>
              <a:off x="222" y="2061"/>
              <a:ext cx="181" cy="0"/>
            </a:xfrm>
            <a:prstGeom prst="line">
              <a:avLst/>
            </a:prstGeom>
            <a:noFill/>
            <a:ln w="38100">
              <a:solidFill>
                <a:schemeClr val="tx1"/>
              </a:solidFill>
              <a:round/>
              <a:headEnd/>
              <a:tailEnd/>
            </a:ln>
          </p:spPr>
          <p:txBody>
            <a:bodyPr wrap="none" anchor="ctr"/>
            <a:lstStyle/>
            <a:p>
              <a:endParaRPr lang="en-US"/>
            </a:p>
          </p:txBody>
        </p:sp>
        <p:sp>
          <p:nvSpPr>
            <p:cNvPr id="32820" name="Line 30"/>
            <p:cNvSpPr>
              <a:spLocks noChangeShapeType="1"/>
            </p:cNvSpPr>
            <p:nvPr/>
          </p:nvSpPr>
          <p:spPr bwMode="auto">
            <a:xfrm>
              <a:off x="177" y="2848"/>
              <a:ext cx="2080" cy="0"/>
            </a:xfrm>
            <a:prstGeom prst="line">
              <a:avLst/>
            </a:prstGeom>
            <a:noFill/>
            <a:ln w="38100">
              <a:solidFill>
                <a:schemeClr val="tx1"/>
              </a:solidFill>
              <a:round/>
              <a:headEnd type="none" w="sm" len="sm"/>
              <a:tailEnd type="none" w="sm" len="sm"/>
            </a:ln>
          </p:spPr>
          <p:txBody>
            <a:bodyPr wrap="none" anchor="ctr"/>
            <a:lstStyle/>
            <a:p>
              <a:endParaRPr lang="en-US"/>
            </a:p>
          </p:txBody>
        </p:sp>
        <p:sp>
          <p:nvSpPr>
            <p:cNvPr id="32821" name="Line 31"/>
            <p:cNvSpPr>
              <a:spLocks noChangeShapeType="1"/>
            </p:cNvSpPr>
            <p:nvPr/>
          </p:nvSpPr>
          <p:spPr bwMode="auto">
            <a:xfrm flipH="1">
              <a:off x="1217" y="2848"/>
              <a:ext cx="0" cy="208"/>
            </a:xfrm>
            <a:prstGeom prst="line">
              <a:avLst/>
            </a:prstGeom>
            <a:noFill/>
            <a:ln w="38100">
              <a:solidFill>
                <a:schemeClr val="tx1"/>
              </a:solidFill>
              <a:round/>
              <a:headEnd/>
              <a:tailEnd/>
            </a:ln>
          </p:spPr>
          <p:txBody>
            <a:bodyPr wrap="none" anchor="ctr"/>
            <a:lstStyle/>
            <a:p>
              <a:endParaRPr lang="en-US"/>
            </a:p>
          </p:txBody>
        </p:sp>
        <p:sp>
          <p:nvSpPr>
            <p:cNvPr id="32822" name="Line 32"/>
            <p:cNvSpPr>
              <a:spLocks noChangeShapeType="1"/>
            </p:cNvSpPr>
            <p:nvPr/>
          </p:nvSpPr>
          <p:spPr bwMode="auto">
            <a:xfrm flipH="1" flipV="1">
              <a:off x="1126" y="3056"/>
              <a:ext cx="181" cy="0"/>
            </a:xfrm>
            <a:prstGeom prst="line">
              <a:avLst/>
            </a:prstGeom>
            <a:noFill/>
            <a:ln w="38100">
              <a:solidFill>
                <a:schemeClr val="tx1"/>
              </a:solidFill>
              <a:round/>
              <a:headEnd/>
              <a:tailEnd/>
            </a:ln>
          </p:spPr>
          <p:txBody>
            <a:bodyPr wrap="none" anchor="ctr"/>
            <a:lstStyle/>
            <a:p>
              <a:endParaRPr lang="en-US"/>
            </a:p>
          </p:txBody>
        </p:sp>
        <p:sp>
          <p:nvSpPr>
            <p:cNvPr id="32823" name="Text Box 33"/>
            <p:cNvSpPr txBox="1">
              <a:spLocks noChangeArrowheads="1"/>
            </p:cNvSpPr>
            <p:nvPr/>
          </p:nvSpPr>
          <p:spPr bwMode="auto">
            <a:xfrm flipH="1">
              <a:off x="866" y="2976"/>
              <a:ext cx="365" cy="288"/>
            </a:xfrm>
            <a:prstGeom prst="rect">
              <a:avLst/>
            </a:prstGeom>
            <a:noFill/>
            <a:ln w="12700">
              <a:noFill/>
              <a:miter lim="800000"/>
              <a:headEnd/>
              <a:tailEnd/>
            </a:ln>
          </p:spPr>
          <p:txBody>
            <a:bodyPr anchor="ctr">
              <a:spAutoFit/>
            </a:bodyPr>
            <a:lstStyle/>
            <a:p>
              <a:pPr algn="ctr" defTabSz="762000" eaLnBrk="0" hangingPunct="0"/>
              <a:r>
                <a:rPr lang="fr-FR" b="1">
                  <a:latin typeface="Arial" charset="0"/>
                </a:rPr>
                <a:t>0</a:t>
              </a:r>
              <a:endParaRPr lang="fr-FR">
                <a:latin typeface="Arial" charset="0"/>
              </a:endParaRPr>
            </a:p>
          </p:txBody>
        </p:sp>
      </p:grpSp>
      <p:grpSp>
        <p:nvGrpSpPr>
          <p:cNvPr id="32774" name="Group 34"/>
          <p:cNvGrpSpPr>
            <a:grpSpLocks/>
          </p:cNvGrpSpPr>
          <p:nvPr/>
        </p:nvGrpSpPr>
        <p:grpSpPr bwMode="auto">
          <a:xfrm>
            <a:off x="1827213" y="2722563"/>
            <a:ext cx="1452562" cy="374650"/>
            <a:chOff x="720" y="2363"/>
            <a:chExt cx="915" cy="236"/>
          </a:xfrm>
        </p:grpSpPr>
        <p:sp>
          <p:nvSpPr>
            <p:cNvPr id="32806" name="Text Box 35"/>
            <p:cNvSpPr txBox="1">
              <a:spLocks noChangeArrowheads="1"/>
            </p:cNvSpPr>
            <p:nvPr/>
          </p:nvSpPr>
          <p:spPr bwMode="auto">
            <a:xfrm>
              <a:off x="720" y="2368"/>
              <a:ext cx="907" cy="231"/>
            </a:xfrm>
            <a:prstGeom prst="rect">
              <a:avLst/>
            </a:prstGeom>
            <a:noFill/>
            <a:ln w="9525">
              <a:noFill/>
              <a:miter lim="800000"/>
              <a:headEnd/>
              <a:tailEnd/>
            </a:ln>
          </p:spPr>
          <p:txBody>
            <a:bodyPr>
              <a:spAutoFit/>
            </a:bodyPr>
            <a:lstStyle/>
            <a:p>
              <a:pPr algn="ctr" eaLnBrk="0" hangingPunct="0">
                <a:spcBef>
                  <a:spcPct val="50000"/>
                </a:spcBef>
              </a:pPr>
              <a:r>
                <a:rPr lang="fr-FR" sz="1800" b="1">
                  <a:latin typeface="Tahoma" pitchFamily="34" charset="0"/>
                </a:rPr>
                <a:t>Ioff</a:t>
              </a:r>
              <a:r>
                <a:rPr lang="fr-FR" sz="1800" b="1" baseline="-25000">
                  <a:latin typeface="Tahoma" pitchFamily="34" charset="0"/>
                </a:rPr>
                <a:t>canal</a:t>
              </a:r>
              <a:endParaRPr lang="fr-FR" sz="1800" b="1">
                <a:latin typeface="Tahoma" pitchFamily="34" charset="0"/>
              </a:endParaRPr>
            </a:p>
          </p:txBody>
        </p:sp>
        <p:sp>
          <p:nvSpPr>
            <p:cNvPr id="32807" name="Line 36"/>
            <p:cNvSpPr>
              <a:spLocks noChangeShapeType="1"/>
            </p:cNvSpPr>
            <p:nvPr/>
          </p:nvSpPr>
          <p:spPr bwMode="auto">
            <a:xfrm>
              <a:off x="768" y="2363"/>
              <a:ext cx="867" cy="0"/>
            </a:xfrm>
            <a:prstGeom prst="line">
              <a:avLst/>
            </a:prstGeom>
            <a:noFill/>
            <a:ln w="28575">
              <a:noFill/>
              <a:round/>
              <a:headEnd/>
              <a:tailEnd type="triangle" w="med" len="med"/>
            </a:ln>
          </p:spPr>
          <p:txBody>
            <a:bodyPr>
              <a:spAutoFit/>
            </a:bodyPr>
            <a:lstStyle/>
            <a:p>
              <a:endParaRPr lang="en-US"/>
            </a:p>
          </p:txBody>
        </p:sp>
      </p:grpSp>
      <p:grpSp>
        <p:nvGrpSpPr>
          <p:cNvPr id="32775" name="Group 37"/>
          <p:cNvGrpSpPr>
            <a:grpSpLocks/>
          </p:cNvGrpSpPr>
          <p:nvPr/>
        </p:nvGrpSpPr>
        <p:grpSpPr bwMode="auto">
          <a:xfrm>
            <a:off x="1979613" y="1892300"/>
            <a:ext cx="1497012" cy="838200"/>
            <a:chOff x="816" y="1840"/>
            <a:chExt cx="943" cy="528"/>
          </a:xfrm>
        </p:grpSpPr>
        <p:sp>
          <p:nvSpPr>
            <p:cNvPr id="32804" name="Line 38"/>
            <p:cNvSpPr>
              <a:spLocks noChangeShapeType="1"/>
            </p:cNvSpPr>
            <p:nvPr/>
          </p:nvSpPr>
          <p:spPr bwMode="auto">
            <a:xfrm>
              <a:off x="1534" y="1999"/>
              <a:ext cx="225" cy="369"/>
            </a:xfrm>
            <a:prstGeom prst="line">
              <a:avLst/>
            </a:prstGeom>
            <a:noFill/>
            <a:ln w="28575">
              <a:solidFill>
                <a:schemeClr val="tx1"/>
              </a:solidFill>
              <a:round/>
              <a:headEnd/>
              <a:tailEnd type="triangle" w="med" len="med"/>
            </a:ln>
          </p:spPr>
          <p:txBody>
            <a:bodyPr>
              <a:spAutoFit/>
            </a:bodyPr>
            <a:lstStyle/>
            <a:p>
              <a:endParaRPr lang="en-US"/>
            </a:p>
          </p:txBody>
        </p:sp>
        <p:sp>
          <p:nvSpPr>
            <p:cNvPr id="32805" name="Text Box 39"/>
            <p:cNvSpPr txBox="1">
              <a:spLocks noChangeArrowheads="1"/>
            </p:cNvSpPr>
            <p:nvPr/>
          </p:nvSpPr>
          <p:spPr bwMode="auto">
            <a:xfrm>
              <a:off x="816" y="1840"/>
              <a:ext cx="907" cy="231"/>
            </a:xfrm>
            <a:prstGeom prst="rect">
              <a:avLst/>
            </a:prstGeom>
            <a:noFill/>
            <a:ln w="9525">
              <a:noFill/>
              <a:miter lim="800000"/>
              <a:headEnd/>
              <a:tailEnd/>
            </a:ln>
          </p:spPr>
          <p:txBody>
            <a:bodyPr>
              <a:spAutoFit/>
            </a:bodyPr>
            <a:lstStyle/>
            <a:p>
              <a:pPr algn="ctr" eaLnBrk="0" hangingPunct="0">
                <a:spcBef>
                  <a:spcPct val="50000"/>
                </a:spcBef>
              </a:pPr>
              <a:r>
                <a:rPr lang="fr-FR" sz="1800" b="1">
                  <a:latin typeface="Tahoma" pitchFamily="34" charset="0"/>
                </a:rPr>
                <a:t>Ig</a:t>
              </a:r>
              <a:r>
                <a:rPr lang="fr-FR" sz="1800" b="1" baseline="-25000">
                  <a:latin typeface="Tahoma" pitchFamily="34" charset="0"/>
                </a:rPr>
                <a:t>off</a:t>
              </a:r>
              <a:endParaRPr lang="fr-FR" sz="1800" b="1">
                <a:latin typeface="Tahoma" pitchFamily="34" charset="0"/>
              </a:endParaRPr>
            </a:p>
          </p:txBody>
        </p:sp>
      </p:grpSp>
      <p:grpSp>
        <p:nvGrpSpPr>
          <p:cNvPr id="32776" name="Group 40"/>
          <p:cNvGrpSpPr>
            <a:grpSpLocks/>
          </p:cNvGrpSpPr>
          <p:nvPr/>
        </p:nvGrpSpPr>
        <p:grpSpPr bwMode="auto">
          <a:xfrm>
            <a:off x="5097463" y="765175"/>
            <a:ext cx="3810000" cy="3413125"/>
            <a:chOff x="-4" y="1114"/>
            <a:chExt cx="2400" cy="2150"/>
          </a:xfrm>
        </p:grpSpPr>
        <p:sp>
          <p:nvSpPr>
            <p:cNvPr id="32780" name="Text Box 41"/>
            <p:cNvSpPr txBox="1">
              <a:spLocks noChangeArrowheads="1"/>
            </p:cNvSpPr>
            <p:nvPr/>
          </p:nvSpPr>
          <p:spPr bwMode="auto">
            <a:xfrm>
              <a:off x="1083" y="1114"/>
              <a:ext cx="223" cy="288"/>
            </a:xfrm>
            <a:prstGeom prst="rect">
              <a:avLst/>
            </a:prstGeom>
            <a:noFill/>
            <a:ln w="12700">
              <a:noFill/>
              <a:miter lim="800000"/>
              <a:headEnd/>
              <a:tailEnd/>
            </a:ln>
          </p:spPr>
          <p:txBody>
            <a:bodyPr wrap="none" anchor="ctr">
              <a:spAutoFit/>
            </a:bodyPr>
            <a:lstStyle/>
            <a:p>
              <a:pPr algn="ctr" defTabSz="762000" eaLnBrk="0" hangingPunct="0"/>
              <a:r>
                <a:rPr lang="fr-FR" b="1">
                  <a:latin typeface="Arial" charset="0"/>
                </a:rPr>
                <a:t>1</a:t>
              </a:r>
              <a:endParaRPr lang="fr-FR">
                <a:latin typeface="Arial" charset="0"/>
              </a:endParaRPr>
            </a:p>
          </p:txBody>
        </p:sp>
        <p:sp>
          <p:nvSpPr>
            <p:cNvPr id="32781" name="Rectangle 42"/>
            <p:cNvSpPr>
              <a:spLocks noChangeArrowheads="1"/>
            </p:cNvSpPr>
            <p:nvPr/>
          </p:nvSpPr>
          <p:spPr bwMode="auto">
            <a:xfrm>
              <a:off x="629" y="2123"/>
              <a:ext cx="1130" cy="134"/>
            </a:xfrm>
            <a:prstGeom prst="rect">
              <a:avLst/>
            </a:prstGeom>
            <a:solidFill>
              <a:srgbClr val="99CCFF"/>
            </a:solidFill>
            <a:ln w="12700">
              <a:solidFill>
                <a:schemeClr val="tx1"/>
              </a:solidFill>
              <a:miter lim="800000"/>
              <a:headEnd type="none" w="sm" len="sm"/>
              <a:tailEnd type="none" w="sm" len="sm"/>
            </a:ln>
          </p:spPr>
          <p:txBody>
            <a:bodyPr wrap="none" anchor="ctr"/>
            <a:lstStyle/>
            <a:p>
              <a:endParaRPr lang="en-US"/>
            </a:p>
          </p:txBody>
        </p:sp>
        <p:sp>
          <p:nvSpPr>
            <p:cNvPr id="32782" name="Text Box 43"/>
            <p:cNvSpPr txBox="1">
              <a:spLocks noChangeArrowheads="1"/>
            </p:cNvSpPr>
            <p:nvPr/>
          </p:nvSpPr>
          <p:spPr bwMode="auto">
            <a:xfrm>
              <a:off x="2031" y="1628"/>
              <a:ext cx="365" cy="288"/>
            </a:xfrm>
            <a:prstGeom prst="rect">
              <a:avLst/>
            </a:prstGeom>
            <a:noFill/>
            <a:ln w="12700">
              <a:noFill/>
              <a:miter lim="800000"/>
              <a:headEnd/>
              <a:tailEnd/>
            </a:ln>
          </p:spPr>
          <p:txBody>
            <a:bodyPr anchor="ctr">
              <a:spAutoFit/>
            </a:bodyPr>
            <a:lstStyle/>
            <a:p>
              <a:pPr algn="ctr" defTabSz="762000" eaLnBrk="0" hangingPunct="0"/>
              <a:r>
                <a:rPr lang="fr-FR" b="1">
                  <a:latin typeface="Arial" charset="0"/>
                </a:rPr>
                <a:t>0</a:t>
              </a:r>
              <a:endParaRPr lang="fr-FR">
                <a:latin typeface="Arial" charset="0"/>
              </a:endParaRPr>
            </a:p>
          </p:txBody>
        </p:sp>
        <p:sp>
          <p:nvSpPr>
            <p:cNvPr id="32783" name="Text Box 44"/>
            <p:cNvSpPr txBox="1">
              <a:spLocks noChangeArrowheads="1"/>
            </p:cNvSpPr>
            <p:nvPr/>
          </p:nvSpPr>
          <p:spPr bwMode="auto">
            <a:xfrm>
              <a:off x="-4" y="1711"/>
              <a:ext cx="365" cy="288"/>
            </a:xfrm>
            <a:prstGeom prst="rect">
              <a:avLst/>
            </a:prstGeom>
            <a:noFill/>
            <a:ln w="12700">
              <a:noFill/>
              <a:miter lim="800000"/>
              <a:headEnd/>
              <a:tailEnd/>
            </a:ln>
          </p:spPr>
          <p:txBody>
            <a:bodyPr anchor="ctr">
              <a:spAutoFit/>
            </a:bodyPr>
            <a:lstStyle/>
            <a:p>
              <a:pPr algn="ctr" defTabSz="762000" eaLnBrk="0" hangingPunct="0"/>
              <a:r>
                <a:rPr lang="fr-FR" b="1">
                  <a:latin typeface="Arial" charset="0"/>
                </a:rPr>
                <a:t>0</a:t>
              </a:r>
              <a:endParaRPr lang="fr-FR">
                <a:latin typeface="Arial" charset="0"/>
              </a:endParaRPr>
            </a:p>
          </p:txBody>
        </p:sp>
        <p:grpSp>
          <p:nvGrpSpPr>
            <p:cNvPr id="32784" name="Group 45"/>
            <p:cNvGrpSpPr>
              <a:grpSpLocks/>
            </p:cNvGrpSpPr>
            <p:nvPr/>
          </p:nvGrpSpPr>
          <p:grpSpPr bwMode="auto">
            <a:xfrm>
              <a:off x="177" y="2269"/>
              <a:ext cx="588" cy="248"/>
              <a:chOff x="0" y="1488"/>
              <a:chExt cx="624" cy="288"/>
            </a:xfrm>
          </p:grpSpPr>
          <p:sp>
            <p:nvSpPr>
              <p:cNvPr id="32802" name="Arc 46"/>
              <p:cNvSpPr>
                <a:spLocks/>
              </p:cNvSpPr>
              <p:nvPr/>
            </p:nvSpPr>
            <p:spPr bwMode="auto">
              <a:xfrm flipV="1">
                <a:off x="384" y="1488"/>
                <a:ext cx="240" cy="28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solidFill>
                <a:srgbClr val="66FF66"/>
              </a:solidFill>
              <a:ln w="12700">
                <a:solidFill>
                  <a:schemeClr val="tx1"/>
                </a:solidFill>
                <a:round/>
                <a:headEnd type="none" w="sm" len="sm"/>
                <a:tailEnd type="none" w="sm" len="sm"/>
              </a:ln>
            </p:spPr>
            <p:txBody>
              <a:bodyPr wrap="none" anchor="ctr"/>
              <a:lstStyle/>
              <a:p>
                <a:endParaRPr lang="en-US"/>
              </a:p>
            </p:txBody>
          </p:sp>
          <p:sp>
            <p:nvSpPr>
              <p:cNvPr id="32803" name="Rectangle 47"/>
              <p:cNvSpPr>
                <a:spLocks noChangeArrowheads="1"/>
              </p:cNvSpPr>
              <p:nvPr/>
            </p:nvSpPr>
            <p:spPr bwMode="auto">
              <a:xfrm>
                <a:off x="0" y="1488"/>
                <a:ext cx="384" cy="288"/>
              </a:xfrm>
              <a:prstGeom prst="rect">
                <a:avLst/>
              </a:prstGeom>
              <a:solidFill>
                <a:srgbClr val="66FF66"/>
              </a:solidFill>
              <a:ln w="12700">
                <a:solidFill>
                  <a:schemeClr val="tx1"/>
                </a:solidFill>
                <a:miter lim="800000"/>
                <a:headEnd type="none" w="sm" len="sm"/>
                <a:tailEnd type="none" w="sm" len="sm"/>
              </a:ln>
            </p:spPr>
            <p:txBody>
              <a:bodyPr wrap="none" anchor="ctr"/>
              <a:lstStyle/>
              <a:p>
                <a:endParaRPr lang="en-US"/>
              </a:p>
            </p:txBody>
          </p:sp>
        </p:grpSp>
        <p:sp>
          <p:nvSpPr>
            <p:cNvPr id="32785" name="Rectangle 48"/>
            <p:cNvSpPr>
              <a:spLocks noChangeArrowheads="1"/>
            </p:cNvSpPr>
            <p:nvPr/>
          </p:nvSpPr>
          <p:spPr bwMode="auto">
            <a:xfrm>
              <a:off x="629" y="1744"/>
              <a:ext cx="1130" cy="372"/>
            </a:xfrm>
            <a:prstGeom prst="rect">
              <a:avLst/>
            </a:prstGeom>
            <a:solidFill>
              <a:schemeClr val="hlink"/>
            </a:solidFill>
            <a:ln w="12700">
              <a:solidFill>
                <a:schemeClr val="tx1"/>
              </a:solidFill>
              <a:miter lim="800000"/>
              <a:headEnd type="none" w="sm" len="sm"/>
              <a:tailEnd type="none" w="sm" len="sm"/>
            </a:ln>
          </p:spPr>
          <p:txBody>
            <a:bodyPr wrap="none" anchor="ctr"/>
            <a:lstStyle/>
            <a:p>
              <a:endParaRPr lang="en-US"/>
            </a:p>
          </p:txBody>
        </p:sp>
        <p:grpSp>
          <p:nvGrpSpPr>
            <p:cNvPr id="32786" name="Group 49"/>
            <p:cNvGrpSpPr>
              <a:grpSpLocks/>
            </p:cNvGrpSpPr>
            <p:nvPr/>
          </p:nvGrpSpPr>
          <p:grpSpPr bwMode="auto">
            <a:xfrm flipH="1">
              <a:off x="1669" y="2269"/>
              <a:ext cx="588" cy="248"/>
              <a:chOff x="0" y="1488"/>
              <a:chExt cx="624" cy="288"/>
            </a:xfrm>
          </p:grpSpPr>
          <p:sp>
            <p:nvSpPr>
              <p:cNvPr id="32800" name="Arc 50"/>
              <p:cNvSpPr>
                <a:spLocks/>
              </p:cNvSpPr>
              <p:nvPr/>
            </p:nvSpPr>
            <p:spPr bwMode="auto">
              <a:xfrm flipV="1">
                <a:off x="384" y="1488"/>
                <a:ext cx="240" cy="28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solidFill>
                <a:srgbClr val="66FF66"/>
              </a:solidFill>
              <a:ln w="12700">
                <a:solidFill>
                  <a:schemeClr val="tx1"/>
                </a:solidFill>
                <a:round/>
                <a:headEnd type="none" w="sm" len="sm"/>
                <a:tailEnd type="none" w="sm" len="sm"/>
              </a:ln>
            </p:spPr>
            <p:txBody>
              <a:bodyPr wrap="none" anchor="ctr"/>
              <a:lstStyle/>
              <a:p>
                <a:endParaRPr lang="en-US"/>
              </a:p>
            </p:txBody>
          </p:sp>
          <p:sp>
            <p:nvSpPr>
              <p:cNvPr id="32801" name="Rectangle 51"/>
              <p:cNvSpPr>
                <a:spLocks noChangeArrowheads="1"/>
              </p:cNvSpPr>
              <p:nvPr/>
            </p:nvSpPr>
            <p:spPr bwMode="auto">
              <a:xfrm>
                <a:off x="0" y="1488"/>
                <a:ext cx="384" cy="288"/>
              </a:xfrm>
              <a:prstGeom prst="rect">
                <a:avLst/>
              </a:prstGeom>
              <a:solidFill>
                <a:srgbClr val="66FF66"/>
              </a:solidFill>
              <a:ln w="12700">
                <a:solidFill>
                  <a:schemeClr val="tx1"/>
                </a:solidFill>
                <a:miter lim="800000"/>
                <a:headEnd type="none" w="sm" len="sm"/>
                <a:tailEnd type="none" w="sm" len="sm"/>
              </a:ln>
            </p:spPr>
            <p:txBody>
              <a:bodyPr wrap="none" anchor="ctr"/>
              <a:lstStyle/>
              <a:p>
                <a:endParaRPr lang="en-US"/>
              </a:p>
            </p:txBody>
          </p:sp>
        </p:grpSp>
        <p:sp>
          <p:nvSpPr>
            <p:cNvPr id="32787" name="Line 52"/>
            <p:cNvSpPr>
              <a:spLocks noChangeShapeType="1"/>
            </p:cNvSpPr>
            <p:nvPr/>
          </p:nvSpPr>
          <p:spPr bwMode="auto">
            <a:xfrm>
              <a:off x="177" y="2269"/>
              <a:ext cx="2080" cy="0"/>
            </a:xfrm>
            <a:prstGeom prst="line">
              <a:avLst/>
            </a:prstGeom>
            <a:noFill/>
            <a:ln w="38100">
              <a:solidFill>
                <a:schemeClr val="tx1"/>
              </a:solidFill>
              <a:round/>
              <a:headEnd type="none" w="sm" len="sm"/>
              <a:tailEnd type="none" w="sm" len="sm"/>
            </a:ln>
          </p:spPr>
          <p:txBody>
            <a:bodyPr wrap="none" anchor="ctr"/>
            <a:lstStyle/>
            <a:p>
              <a:endParaRPr lang="en-US"/>
            </a:p>
          </p:txBody>
        </p:sp>
        <p:grpSp>
          <p:nvGrpSpPr>
            <p:cNvPr id="32788" name="Group 53"/>
            <p:cNvGrpSpPr>
              <a:grpSpLocks/>
            </p:cNvGrpSpPr>
            <p:nvPr/>
          </p:nvGrpSpPr>
          <p:grpSpPr bwMode="auto">
            <a:xfrm>
              <a:off x="1126" y="1421"/>
              <a:ext cx="136" cy="332"/>
              <a:chOff x="1296" y="768"/>
              <a:chExt cx="144" cy="384"/>
            </a:xfrm>
          </p:grpSpPr>
          <p:sp>
            <p:nvSpPr>
              <p:cNvPr id="32798" name="Line 54"/>
              <p:cNvSpPr>
                <a:spLocks noChangeShapeType="1"/>
              </p:cNvSpPr>
              <p:nvPr/>
            </p:nvSpPr>
            <p:spPr bwMode="auto">
              <a:xfrm flipV="1">
                <a:off x="1368" y="912"/>
                <a:ext cx="0" cy="240"/>
              </a:xfrm>
              <a:prstGeom prst="line">
                <a:avLst/>
              </a:prstGeom>
              <a:noFill/>
              <a:ln w="38100">
                <a:solidFill>
                  <a:schemeClr val="tx1"/>
                </a:solidFill>
                <a:round/>
                <a:headEnd/>
                <a:tailEnd/>
              </a:ln>
            </p:spPr>
            <p:txBody>
              <a:bodyPr wrap="none" anchor="ctr"/>
              <a:lstStyle/>
              <a:p>
                <a:endParaRPr lang="en-US"/>
              </a:p>
            </p:txBody>
          </p:sp>
          <p:sp>
            <p:nvSpPr>
              <p:cNvPr id="32799" name="Oval 55"/>
              <p:cNvSpPr>
                <a:spLocks noChangeArrowheads="1"/>
              </p:cNvSpPr>
              <p:nvPr/>
            </p:nvSpPr>
            <p:spPr bwMode="auto">
              <a:xfrm>
                <a:off x="1296" y="768"/>
                <a:ext cx="144" cy="144"/>
              </a:xfrm>
              <a:prstGeom prst="ellipse">
                <a:avLst/>
              </a:prstGeom>
              <a:solidFill>
                <a:schemeClr val="bg1"/>
              </a:solidFill>
              <a:ln w="38100">
                <a:solidFill>
                  <a:schemeClr val="tx1"/>
                </a:solidFill>
                <a:round/>
                <a:headEnd/>
                <a:tailEnd/>
              </a:ln>
            </p:spPr>
            <p:txBody>
              <a:bodyPr wrap="none" anchor="ctr"/>
              <a:lstStyle/>
              <a:p>
                <a:endParaRPr lang="en-US"/>
              </a:p>
            </p:txBody>
          </p:sp>
        </p:grpSp>
        <p:grpSp>
          <p:nvGrpSpPr>
            <p:cNvPr id="32789" name="Group 56"/>
            <p:cNvGrpSpPr>
              <a:grpSpLocks/>
            </p:cNvGrpSpPr>
            <p:nvPr/>
          </p:nvGrpSpPr>
          <p:grpSpPr bwMode="auto">
            <a:xfrm>
              <a:off x="1985" y="1937"/>
              <a:ext cx="136" cy="332"/>
              <a:chOff x="1296" y="768"/>
              <a:chExt cx="144" cy="384"/>
            </a:xfrm>
          </p:grpSpPr>
          <p:sp>
            <p:nvSpPr>
              <p:cNvPr id="32796" name="Line 57"/>
              <p:cNvSpPr>
                <a:spLocks noChangeShapeType="1"/>
              </p:cNvSpPr>
              <p:nvPr/>
            </p:nvSpPr>
            <p:spPr bwMode="auto">
              <a:xfrm flipV="1">
                <a:off x="1368" y="912"/>
                <a:ext cx="0" cy="240"/>
              </a:xfrm>
              <a:prstGeom prst="line">
                <a:avLst/>
              </a:prstGeom>
              <a:noFill/>
              <a:ln w="38100">
                <a:solidFill>
                  <a:schemeClr val="tx1"/>
                </a:solidFill>
                <a:round/>
                <a:headEnd/>
                <a:tailEnd/>
              </a:ln>
            </p:spPr>
            <p:txBody>
              <a:bodyPr wrap="none" anchor="ctr"/>
              <a:lstStyle/>
              <a:p>
                <a:endParaRPr lang="en-US"/>
              </a:p>
            </p:txBody>
          </p:sp>
          <p:sp>
            <p:nvSpPr>
              <p:cNvPr id="32797" name="Oval 58"/>
              <p:cNvSpPr>
                <a:spLocks noChangeArrowheads="1"/>
              </p:cNvSpPr>
              <p:nvPr/>
            </p:nvSpPr>
            <p:spPr bwMode="auto">
              <a:xfrm>
                <a:off x="1296" y="768"/>
                <a:ext cx="144" cy="144"/>
              </a:xfrm>
              <a:prstGeom prst="ellipse">
                <a:avLst/>
              </a:prstGeom>
              <a:solidFill>
                <a:schemeClr val="bg1"/>
              </a:solidFill>
              <a:ln w="38100">
                <a:solidFill>
                  <a:schemeClr val="tx1"/>
                </a:solidFill>
                <a:round/>
                <a:headEnd/>
                <a:tailEnd/>
              </a:ln>
            </p:spPr>
            <p:txBody>
              <a:bodyPr wrap="none" anchor="ctr"/>
              <a:lstStyle/>
              <a:p>
                <a:endParaRPr lang="en-US"/>
              </a:p>
            </p:txBody>
          </p:sp>
        </p:grpSp>
        <p:sp>
          <p:nvSpPr>
            <p:cNvPr id="32790" name="Line 59"/>
            <p:cNvSpPr>
              <a:spLocks noChangeShapeType="1"/>
            </p:cNvSpPr>
            <p:nvPr/>
          </p:nvSpPr>
          <p:spPr bwMode="auto">
            <a:xfrm flipV="1">
              <a:off x="312" y="2061"/>
              <a:ext cx="0" cy="208"/>
            </a:xfrm>
            <a:prstGeom prst="line">
              <a:avLst/>
            </a:prstGeom>
            <a:noFill/>
            <a:ln w="38100">
              <a:solidFill>
                <a:schemeClr val="tx1"/>
              </a:solidFill>
              <a:round/>
              <a:headEnd/>
              <a:tailEnd/>
            </a:ln>
          </p:spPr>
          <p:txBody>
            <a:bodyPr wrap="none" anchor="ctr"/>
            <a:lstStyle/>
            <a:p>
              <a:endParaRPr lang="en-US"/>
            </a:p>
          </p:txBody>
        </p:sp>
        <p:sp>
          <p:nvSpPr>
            <p:cNvPr id="32791" name="Line 60"/>
            <p:cNvSpPr>
              <a:spLocks noChangeShapeType="1"/>
            </p:cNvSpPr>
            <p:nvPr/>
          </p:nvSpPr>
          <p:spPr bwMode="auto">
            <a:xfrm>
              <a:off x="222" y="2061"/>
              <a:ext cx="181" cy="0"/>
            </a:xfrm>
            <a:prstGeom prst="line">
              <a:avLst/>
            </a:prstGeom>
            <a:noFill/>
            <a:ln w="38100">
              <a:solidFill>
                <a:schemeClr val="tx1"/>
              </a:solidFill>
              <a:round/>
              <a:headEnd/>
              <a:tailEnd/>
            </a:ln>
          </p:spPr>
          <p:txBody>
            <a:bodyPr wrap="none" anchor="ctr"/>
            <a:lstStyle/>
            <a:p>
              <a:endParaRPr lang="en-US"/>
            </a:p>
          </p:txBody>
        </p:sp>
        <p:sp>
          <p:nvSpPr>
            <p:cNvPr id="32792" name="Line 61"/>
            <p:cNvSpPr>
              <a:spLocks noChangeShapeType="1"/>
            </p:cNvSpPr>
            <p:nvPr/>
          </p:nvSpPr>
          <p:spPr bwMode="auto">
            <a:xfrm>
              <a:off x="177" y="2848"/>
              <a:ext cx="2080" cy="0"/>
            </a:xfrm>
            <a:prstGeom prst="line">
              <a:avLst/>
            </a:prstGeom>
            <a:noFill/>
            <a:ln w="38100">
              <a:solidFill>
                <a:schemeClr val="tx1"/>
              </a:solidFill>
              <a:round/>
              <a:headEnd type="none" w="sm" len="sm"/>
              <a:tailEnd type="none" w="sm" len="sm"/>
            </a:ln>
          </p:spPr>
          <p:txBody>
            <a:bodyPr wrap="none" anchor="ctr"/>
            <a:lstStyle/>
            <a:p>
              <a:endParaRPr lang="en-US"/>
            </a:p>
          </p:txBody>
        </p:sp>
        <p:sp>
          <p:nvSpPr>
            <p:cNvPr id="32793" name="Line 62"/>
            <p:cNvSpPr>
              <a:spLocks noChangeShapeType="1"/>
            </p:cNvSpPr>
            <p:nvPr/>
          </p:nvSpPr>
          <p:spPr bwMode="auto">
            <a:xfrm flipH="1">
              <a:off x="1217" y="2848"/>
              <a:ext cx="0" cy="208"/>
            </a:xfrm>
            <a:prstGeom prst="line">
              <a:avLst/>
            </a:prstGeom>
            <a:noFill/>
            <a:ln w="38100">
              <a:solidFill>
                <a:schemeClr val="tx1"/>
              </a:solidFill>
              <a:round/>
              <a:headEnd/>
              <a:tailEnd/>
            </a:ln>
          </p:spPr>
          <p:txBody>
            <a:bodyPr wrap="none" anchor="ctr"/>
            <a:lstStyle/>
            <a:p>
              <a:endParaRPr lang="en-US"/>
            </a:p>
          </p:txBody>
        </p:sp>
        <p:sp>
          <p:nvSpPr>
            <p:cNvPr id="32794" name="Line 63"/>
            <p:cNvSpPr>
              <a:spLocks noChangeShapeType="1"/>
            </p:cNvSpPr>
            <p:nvPr/>
          </p:nvSpPr>
          <p:spPr bwMode="auto">
            <a:xfrm flipH="1" flipV="1">
              <a:off x="1126" y="3056"/>
              <a:ext cx="181" cy="0"/>
            </a:xfrm>
            <a:prstGeom prst="line">
              <a:avLst/>
            </a:prstGeom>
            <a:noFill/>
            <a:ln w="38100">
              <a:solidFill>
                <a:schemeClr val="tx1"/>
              </a:solidFill>
              <a:round/>
              <a:headEnd/>
              <a:tailEnd/>
            </a:ln>
          </p:spPr>
          <p:txBody>
            <a:bodyPr wrap="none" anchor="ctr"/>
            <a:lstStyle/>
            <a:p>
              <a:endParaRPr lang="en-US"/>
            </a:p>
          </p:txBody>
        </p:sp>
        <p:sp>
          <p:nvSpPr>
            <p:cNvPr id="32795" name="Text Box 64"/>
            <p:cNvSpPr txBox="1">
              <a:spLocks noChangeArrowheads="1"/>
            </p:cNvSpPr>
            <p:nvPr/>
          </p:nvSpPr>
          <p:spPr bwMode="auto">
            <a:xfrm flipH="1">
              <a:off x="866" y="2976"/>
              <a:ext cx="365" cy="288"/>
            </a:xfrm>
            <a:prstGeom prst="rect">
              <a:avLst/>
            </a:prstGeom>
            <a:noFill/>
            <a:ln w="12700">
              <a:noFill/>
              <a:miter lim="800000"/>
              <a:headEnd/>
              <a:tailEnd/>
            </a:ln>
          </p:spPr>
          <p:txBody>
            <a:bodyPr anchor="ctr">
              <a:spAutoFit/>
            </a:bodyPr>
            <a:lstStyle/>
            <a:p>
              <a:pPr algn="ctr" defTabSz="762000" eaLnBrk="0" hangingPunct="0"/>
              <a:r>
                <a:rPr lang="fr-FR" b="1">
                  <a:latin typeface="Arial" charset="0"/>
                </a:rPr>
                <a:t>0</a:t>
              </a:r>
              <a:endParaRPr lang="fr-FR">
                <a:latin typeface="Arial" charset="0"/>
              </a:endParaRPr>
            </a:p>
          </p:txBody>
        </p:sp>
      </p:grpSp>
      <p:sp>
        <p:nvSpPr>
          <p:cNvPr id="32777" name="Line 65"/>
          <p:cNvSpPr>
            <a:spLocks noChangeShapeType="1"/>
          </p:cNvSpPr>
          <p:nvPr/>
        </p:nvSpPr>
        <p:spPr bwMode="auto">
          <a:xfrm flipV="1">
            <a:off x="6997700" y="2197100"/>
            <a:ext cx="0" cy="528638"/>
          </a:xfrm>
          <a:prstGeom prst="line">
            <a:avLst/>
          </a:prstGeom>
          <a:noFill/>
          <a:ln w="28575">
            <a:solidFill>
              <a:schemeClr val="tx1"/>
            </a:solidFill>
            <a:round/>
            <a:headEnd/>
            <a:tailEnd type="triangle" w="med" len="med"/>
          </a:ln>
        </p:spPr>
        <p:txBody>
          <a:bodyPr>
            <a:spAutoFit/>
          </a:bodyPr>
          <a:lstStyle/>
          <a:p>
            <a:endParaRPr lang="en-US"/>
          </a:p>
        </p:txBody>
      </p:sp>
      <p:sp>
        <p:nvSpPr>
          <p:cNvPr id="32778" name="Text Box 66"/>
          <p:cNvSpPr txBox="1">
            <a:spLocks noChangeArrowheads="1"/>
          </p:cNvSpPr>
          <p:nvPr/>
        </p:nvSpPr>
        <p:spPr bwMode="auto">
          <a:xfrm>
            <a:off x="6323013" y="1852613"/>
            <a:ext cx="1439862" cy="376237"/>
          </a:xfrm>
          <a:prstGeom prst="rect">
            <a:avLst/>
          </a:prstGeom>
          <a:noFill/>
          <a:ln w="9525">
            <a:solidFill>
              <a:schemeClr val="tx1"/>
            </a:solidFill>
            <a:miter lim="800000"/>
            <a:headEnd/>
            <a:tailEnd/>
          </a:ln>
        </p:spPr>
        <p:txBody>
          <a:bodyPr>
            <a:spAutoFit/>
          </a:bodyPr>
          <a:lstStyle/>
          <a:p>
            <a:pPr algn="ctr" eaLnBrk="0" hangingPunct="0">
              <a:spcBef>
                <a:spcPct val="50000"/>
              </a:spcBef>
            </a:pPr>
            <a:r>
              <a:rPr lang="fr-FR" sz="1800" b="1">
                <a:latin typeface="Tahoma" pitchFamily="34" charset="0"/>
              </a:rPr>
              <a:t>Ig</a:t>
            </a:r>
            <a:r>
              <a:rPr lang="fr-FR" sz="1800" b="1" baseline="-25000">
                <a:latin typeface="Tahoma" pitchFamily="34" charset="0"/>
              </a:rPr>
              <a:t>On</a:t>
            </a:r>
            <a:endParaRPr lang="fr-FR" sz="1800" b="1">
              <a:latin typeface="Tahoma" pitchFamily="34" charset="0"/>
            </a:endParaRPr>
          </a:p>
        </p:txBody>
      </p:sp>
      <p:sp>
        <p:nvSpPr>
          <p:cNvPr id="32779" name="Line 67"/>
          <p:cNvSpPr>
            <a:spLocks noChangeShapeType="1"/>
          </p:cNvSpPr>
          <p:nvPr/>
        </p:nvSpPr>
        <p:spPr bwMode="auto">
          <a:xfrm>
            <a:off x="6122988" y="2730500"/>
            <a:ext cx="1793875" cy="0"/>
          </a:xfrm>
          <a:prstGeom prst="line">
            <a:avLst/>
          </a:prstGeom>
          <a:noFill/>
          <a:ln w="28575">
            <a:solidFill>
              <a:schemeClr val="tx1"/>
            </a:solidFill>
            <a:round/>
            <a:headEnd/>
            <a:tailEnd/>
          </a:ln>
        </p:spPr>
        <p:txBody>
          <a:bodyPr>
            <a:spAutoFit/>
          </a:bodyPr>
          <a:lstStyle/>
          <a:p>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pPr eaLnBrk="1" hangingPunct="1">
              <a:defRPr/>
            </a:pPr>
            <a:r>
              <a:rPr lang="fr-FR" dirty="0" err="1" smtClean="0"/>
              <a:t>V</a:t>
            </a:r>
            <a:r>
              <a:rPr lang="fr-FR" baseline="-25000" dirty="0" err="1" smtClean="0"/>
              <a:t>th</a:t>
            </a:r>
            <a:r>
              <a:rPr lang="fr-FR" dirty="0" smtClean="0"/>
              <a:t>/</a:t>
            </a:r>
            <a:r>
              <a:rPr lang="fr-FR" dirty="0" err="1" smtClean="0"/>
              <a:t>V</a:t>
            </a:r>
            <a:r>
              <a:rPr lang="fr-FR" baseline="-25000" dirty="0" err="1" smtClean="0"/>
              <a:t>dd</a:t>
            </a:r>
            <a:r>
              <a:rPr lang="fr-FR" dirty="0" smtClean="0"/>
              <a:t> Ratio</a:t>
            </a:r>
          </a:p>
        </p:txBody>
      </p:sp>
      <p:pic>
        <p:nvPicPr>
          <p:cNvPr id="33795" name="Picture 50"/>
          <p:cNvPicPr>
            <a:picLocks noChangeAspect="1" noChangeArrowheads="1"/>
          </p:cNvPicPr>
          <p:nvPr/>
        </p:nvPicPr>
        <p:blipFill>
          <a:blip r:embed="rId3" cstate="print"/>
          <a:srcRect/>
          <a:stretch>
            <a:fillRect/>
          </a:stretch>
        </p:blipFill>
        <p:spPr bwMode="auto">
          <a:xfrm>
            <a:off x="704850" y="1196975"/>
            <a:ext cx="1304925" cy="935038"/>
          </a:xfrm>
          <a:prstGeom prst="rect">
            <a:avLst/>
          </a:prstGeom>
          <a:solidFill>
            <a:srgbClr val="FFFF00"/>
          </a:solidFill>
          <a:ln w="9525">
            <a:solidFill>
              <a:srgbClr val="FF9900"/>
            </a:solidFill>
            <a:miter lim="800000"/>
            <a:headEnd/>
            <a:tailEnd/>
          </a:ln>
        </p:spPr>
      </p:pic>
      <p:sp>
        <p:nvSpPr>
          <p:cNvPr id="33796" name="Text Box 59"/>
          <p:cNvSpPr txBox="1">
            <a:spLocks noChangeArrowheads="1"/>
          </p:cNvSpPr>
          <p:nvPr/>
        </p:nvSpPr>
        <p:spPr bwMode="auto">
          <a:xfrm>
            <a:off x="2405063" y="1312863"/>
            <a:ext cx="7131050" cy="831850"/>
          </a:xfrm>
          <a:prstGeom prst="rect">
            <a:avLst/>
          </a:prstGeom>
          <a:noFill/>
          <a:ln w="9525">
            <a:noFill/>
            <a:miter lim="800000"/>
            <a:headEnd/>
            <a:tailEnd/>
          </a:ln>
        </p:spPr>
        <p:txBody>
          <a:bodyPr>
            <a:spAutoFit/>
          </a:bodyPr>
          <a:lstStyle/>
          <a:p>
            <a:r>
              <a:rPr lang="fr-FR">
                <a:latin typeface="Arial" charset="0"/>
              </a:rPr>
              <a:t>If V</a:t>
            </a:r>
            <a:r>
              <a:rPr lang="fr-FR" baseline="-25000">
                <a:latin typeface="Arial" charset="0"/>
              </a:rPr>
              <a:t>dd</a:t>
            </a:r>
            <a:r>
              <a:rPr lang="fr-FR">
                <a:latin typeface="Arial" charset="0"/>
              </a:rPr>
              <a:t> drops, just decrease the V</a:t>
            </a:r>
            <a:r>
              <a:rPr lang="fr-FR" baseline="-25000">
                <a:latin typeface="Arial" charset="0"/>
              </a:rPr>
              <a:t>th </a:t>
            </a:r>
            <a:r>
              <a:rPr lang="fr-FR">
                <a:latin typeface="Arial" charset="0"/>
              </a:rPr>
              <a:t>too keep a good Ion. But …</a:t>
            </a:r>
          </a:p>
        </p:txBody>
      </p:sp>
      <p:sp>
        <p:nvSpPr>
          <p:cNvPr id="33797" name="Rectangle 19"/>
          <p:cNvSpPr>
            <a:spLocks noChangeArrowheads="1"/>
          </p:cNvSpPr>
          <p:nvPr/>
        </p:nvSpPr>
        <p:spPr bwMode="auto">
          <a:xfrm>
            <a:off x="7159625" y="4716463"/>
            <a:ext cx="650875" cy="296862"/>
          </a:xfrm>
          <a:prstGeom prst="rect">
            <a:avLst/>
          </a:prstGeom>
          <a:noFill/>
          <a:ln w="9525">
            <a:noFill/>
            <a:miter lim="800000"/>
            <a:headEnd/>
            <a:tailEnd/>
          </a:ln>
        </p:spPr>
        <p:txBody>
          <a:bodyPr/>
          <a:lstStyle/>
          <a:p>
            <a:endParaRPr lang="en-US"/>
          </a:p>
        </p:txBody>
      </p:sp>
      <p:sp>
        <p:nvSpPr>
          <p:cNvPr id="33798" name="Rectangle 20"/>
          <p:cNvSpPr>
            <a:spLocks noChangeArrowheads="1"/>
          </p:cNvSpPr>
          <p:nvPr/>
        </p:nvSpPr>
        <p:spPr bwMode="auto">
          <a:xfrm>
            <a:off x="8429625" y="4716463"/>
            <a:ext cx="642938" cy="296862"/>
          </a:xfrm>
          <a:prstGeom prst="rect">
            <a:avLst/>
          </a:prstGeom>
          <a:noFill/>
          <a:ln w="9525">
            <a:noFill/>
            <a:miter lim="800000"/>
            <a:headEnd/>
            <a:tailEnd/>
          </a:ln>
        </p:spPr>
        <p:txBody>
          <a:bodyPr/>
          <a:lstStyle/>
          <a:p>
            <a:endParaRPr lang="en-US"/>
          </a:p>
        </p:txBody>
      </p:sp>
      <p:sp>
        <p:nvSpPr>
          <p:cNvPr id="33799" name="Rectangle 21"/>
          <p:cNvSpPr>
            <a:spLocks noChangeArrowheads="1"/>
          </p:cNvSpPr>
          <p:nvPr/>
        </p:nvSpPr>
        <p:spPr bwMode="auto">
          <a:xfrm>
            <a:off x="7159625" y="4716463"/>
            <a:ext cx="650875" cy="296862"/>
          </a:xfrm>
          <a:prstGeom prst="rect">
            <a:avLst/>
          </a:prstGeom>
          <a:noFill/>
          <a:ln w="9525">
            <a:noFill/>
            <a:miter lim="800000"/>
            <a:headEnd/>
            <a:tailEnd/>
          </a:ln>
        </p:spPr>
        <p:txBody>
          <a:bodyPr/>
          <a:lstStyle/>
          <a:p>
            <a:endParaRPr lang="en-US"/>
          </a:p>
        </p:txBody>
      </p:sp>
      <p:sp>
        <p:nvSpPr>
          <p:cNvPr id="33800" name="Rectangle 22"/>
          <p:cNvSpPr>
            <a:spLocks noChangeArrowheads="1"/>
          </p:cNvSpPr>
          <p:nvPr/>
        </p:nvSpPr>
        <p:spPr bwMode="auto">
          <a:xfrm>
            <a:off x="8429625" y="4716463"/>
            <a:ext cx="642938" cy="296862"/>
          </a:xfrm>
          <a:prstGeom prst="rect">
            <a:avLst/>
          </a:prstGeom>
          <a:noFill/>
          <a:ln w="9525">
            <a:noFill/>
            <a:miter lim="800000"/>
            <a:headEnd/>
            <a:tailEnd/>
          </a:ln>
        </p:spPr>
        <p:txBody>
          <a:bodyPr/>
          <a:lstStyle/>
          <a:p>
            <a:endParaRPr lang="en-US"/>
          </a:p>
        </p:txBody>
      </p:sp>
      <p:sp>
        <p:nvSpPr>
          <p:cNvPr id="33801" name="Rectangle 23"/>
          <p:cNvSpPr>
            <a:spLocks noChangeArrowheads="1"/>
          </p:cNvSpPr>
          <p:nvPr/>
        </p:nvSpPr>
        <p:spPr bwMode="auto">
          <a:xfrm>
            <a:off x="7159625" y="4716463"/>
            <a:ext cx="650875" cy="296862"/>
          </a:xfrm>
          <a:prstGeom prst="rect">
            <a:avLst/>
          </a:prstGeom>
          <a:noFill/>
          <a:ln w="9525">
            <a:noFill/>
            <a:miter lim="800000"/>
            <a:headEnd/>
            <a:tailEnd/>
          </a:ln>
        </p:spPr>
        <p:txBody>
          <a:bodyPr/>
          <a:lstStyle/>
          <a:p>
            <a:endParaRPr lang="en-US"/>
          </a:p>
        </p:txBody>
      </p:sp>
      <p:sp>
        <p:nvSpPr>
          <p:cNvPr id="33802" name="Rectangle 24"/>
          <p:cNvSpPr>
            <a:spLocks noChangeArrowheads="1"/>
          </p:cNvSpPr>
          <p:nvPr/>
        </p:nvSpPr>
        <p:spPr bwMode="auto">
          <a:xfrm>
            <a:off x="8429625" y="4716463"/>
            <a:ext cx="642938" cy="296862"/>
          </a:xfrm>
          <a:prstGeom prst="rect">
            <a:avLst/>
          </a:prstGeom>
          <a:noFill/>
          <a:ln w="9525">
            <a:noFill/>
            <a:miter lim="800000"/>
            <a:headEnd/>
            <a:tailEnd/>
          </a:ln>
        </p:spPr>
        <p:txBody>
          <a:bodyPr/>
          <a:lstStyle/>
          <a:p>
            <a:endParaRPr lang="en-US"/>
          </a:p>
        </p:txBody>
      </p:sp>
      <p:sp>
        <p:nvSpPr>
          <p:cNvPr id="33803" name="Rectangle 25"/>
          <p:cNvSpPr>
            <a:spLocks noChangeArrowheads="1"/>
          </p:cNvSpPr>
          <p:nvPr/>
        </p:nvSpPr>
        <p:spPr bwMode="auto">
          <a:xfrm>
            <a:off x="7159625" y="4716463"/>
            <a:ext cx="650875" cy="296862"/>
          </a:xfrm>
          <a:prstGeom prst="rect">
            <a:avLst/>
          </a:prstGeom>
          <a:noFill/>
          <a:ln w="9525">
            <a:noFill/>
            <a:miter lim="800000"/>
            <a:headEnd/>
            <a:tailEnd/>
          </a:ln>
        </p:spPr>
        <p:txBody>
          <a:bodyPr/>
          <a:lstStyle/>
          <a:p>
            <a:endParaRPr lang="en-US"/>
          </a:p>
        </p:txBody>
      </p:sp>
      <p:sp>
        <p:nvSpPr>
          <p:cNvPr id="33804" name="Rectangle 26"/>
          <p:cNvSpPr>
            <a:spLocks noChangeArrowheads="1"/>
          </p:cNvSpPr>
          <p:nvPr/>
        </p:nvSpPr>
        <p:spPr bwMode="auto">
          <a:xfrm>
            <a:off x="8429625" y="4716463"/>
            <a:ext cx="642938" cy="296862"/>
          </a:xfrm>
          <a:prstGeom prst="rect">
            <a:avLst/>
          </a:prstGeom>
          <a:noFill/>
          <a:ln w="9525">
            <a:noFill/>
            <a:miter lim="800000"/>
            <a:headEnd/>
            <a:tailEnd/>
          </a:ln>
        </p:spPr>
        <p:txBody>
          <a:bodyPr/>
          <a:lstStyle/>
          <a:p>
            <a:endParaRPr lang="en-US"/>
          </a:p>
        </p:txBody>
      </p:sp>
      <p:sp>
        <p:nvSpPr>
          <p:cNvPr id="33805" name="Rectangle 27"/>
          <p:cNvSpPr>
            <a:spLocks noChangeArrowheads="1"/>
          </p:cNvSpPr>
          <p:nvPr/>
        </p:nvSpPr>
        <p:spPr bwMode="auto">
          <a:xfrm>
            <a:off x="7159625" y="4716463"/>
            <a:ext cx="650875" cy="296862"/>
          </a:xfrm>
          <a:prstGeom prst="rect">
            <a:avLst/>
          </a:prstGeom>
          <a:noFill/>
          <a:ln w="9525">
            <a:noFill/>
            <a:miter lim="800000"/>
            <a:headEnd/>
            <a:tailEnd/>
          </a:ln>
        </p:spPr>
        <p:txBody>
          <a:bodyPr/>
          <a:lstStyle/>
          <a:p>
            <a:endParaRPr lang="en-US"/>
          </a:p>
        </p:txBody>
      </p:sp>
      <p:sp>
        <p:nvSpPr>
          <p:cNvPr id="33806" name="Rectangle 28"/>
          <p:cNvSpPr>
            <a:spLocks noChangeArrowheads="1"/>
          </p:cNvSpPr>
          <p:nvPr/>
        </p:nvSpPr>
        <p:spPr bwMode="auto">
          <a:xfrm>
            <a:off x="8429625" y="4716463"/>
            <a:ext cx="642938" cy="296862"/>
          </a:xfrm>
          <a:prstGeom prst="rect">
            <a:avLst/>
          </a:prstGeom>
          <a:noFill/>
          <a:ln w="9525">
            <a:noFill/>
            <a:miter lim="800000"/>
            <a:headEnd/>
            <a:tailEnd/>
          </a:ln>
        </p:spPr>
        <p:txBody>
          <a:bodyPr/>
          <a:lstStyle/>
          <a:p>
            <a:endParaRPr lang="en-US"/>
          </a:p>
        </p:txBody>
      </p:sp>
      <p:sp>
        <p:nvSpPr>
          <p:cNvPr id="63" name="Line 30"/>
          <p:cNvSpPr>
            <a:spLocks noChangeShapeType="1"/>
          </p:cNvSpPr>
          <p:nvPr/>
        </p:nvSpPr>
        <p:spPr bwMode="auto">
          <a:xfrm>
            <a:off x="4160838" y="3810000"/>
            <a:ext cx="2519362" cy="0"/>
          </a:xfrm>
          <a:prstGeom prst="line">
            <a:avLst/>
          </a:prstGeom>
          <a:noFill/>
          <a:ln w="28575">
            <a:solidFill>
              <a:srgbClr val="FF0000"/>
            </a:solidFill>
            <a:round/>
            <a:headEnd/>
            <a:tailEnd type="triangle" w="med" len="med"/>
          </a:ln>
        </p:spPr>
        <p:txBody>
          <a:bodyPr/>
          <a:lstStyle/>
          <a:p>
            <a:endParaRPr lang="en-US"/>
          </a:p>
        </p:txBody>
      </p:sp>
      <p:sp>
        <p:nvSpPr>
          <p:cNvPr id="148" name="Rectangle 115"/>
          <p:cNvSpPr>
            <a:spLocks noChangeArrowheads="1"/>
          </p:cNvSpPr>
          <p:nvPr/>
        </p:nvSpPr>
        <p:spPr bwMode="auto">
          <a:xfrm>
            <a:off x="200025" y="3563938"/>
            <a:ext cx="3906838" cy="461962"/>
          </a:xfrm>
          <a:prstGeom prst="rect">
            <a:avLst/>
          </a:prstGeom>
          <a:noFill/>
          <a:ln w="9525">
            <a:noFill/>
            <a:miter lim="800000"/>
            <a:headEnd/>
            <a:tailEnd/>
          </a:ln>
        </p:spPr>
        <p:txBody>
          <a:bodyPr wrap="none">
            <a:spAutoFit/>
          </a:bodyPr>
          <a:lstStyle/>
          <a:p>
            <a:pPr algn="ctr"/>
            <a:r>
              <a:rPr lang="en-US" b="1">
                <a:solidFill>
                  <a:schemeClr val="accent2"/>
                </a:solidFill>
                <a:latin typeface="Arial" charset="0"/>
              </a:rPr>
              <a:t> S degrades at smaller L !</a:t>
            </a:r>
            <a:endParaRPr lang="fr-FR" b="1">
              <a:solidFill>
                <a:schemeClr val="accent2"/>
              </a:solidFill>
              <a:latin typeface="Arial" charset="0"/>
            </a:endParaRPr>
          </a:p>
        </p:txBody>
      </p:sp>
      <p:grpSp>
        <p:nvGrpSpPr>
          <p:cNvPr id="149" name="Group 116"/>
          <p:cNvGrpSpPr>
            <a:grpSpLocks/>
          </p:cNvGrpSpPr>
          <p:nvPr/>
        </p:nvGrpSpPr>
        <p:grpSpPr bwMode="auto">
          <a:xfrm>
            <a:off x="6811963" y="2840038"/>
            <a:ext cx="2720975" cy="2070100"/>
            <a:chOff x="4518" y="2502"/>
            <a:chExt cx="1714" cy="1304"/>
          </a:xfrm>
        </p:grpSpPr>
        <p:sp>
          <p:nvSpPr>
            <p:cNvPr id="33810" name="Rectangle 117"/>
            <p:cNvSpPr>
              <a:spLocks noChangeArrowheads="1"/>
            </p:cNvSpPr>
            <p:nvPr/>
          </p:nvSpPr>
          <p:spPr bwMode="auto">
            <a:xfrm>
              <a:off x="4597" y="3318"/>
              <a:ext cx="253" cy="189"/>
            </a:xfrm>
            <a:prstGeom prst="rect">
              <a:avLst/>
            </a:prstGeom>
            <a:noFill/>
            <a:ln w="9525">
              <a:noFill/>
              <a:miter lim="800000"/>
              <a:headEnd/>
              <a:tailEnd/>
            </a:ln>
          </p:spPr>
          <p:txBody>
            <a:bodyPr/>
            <a:lstStyle/>
            <a:p>
              <a:endParaRPr lang="en-US"/>
            </a:p>
          </p:txBody>
        </p:sp>
        <p:sp>
          <p:nvSpPr>
            <p:cNvPr id="33811" name="Rectangle 118"/>
            <p:cNvSpPr>
              <a:spLocks noChangeArrowheads="1"/>
            </p:cNvSpPr>
            <p:nvPr/>
          </p:nvSpPr>
          <p:spPr bwMode="auto">
            <a:xfrm>
              <a:off x="4597" y="3318"/>
              <a:ext cx="253" cy="189"/>
            </a:xfrm>
            <a:prstGeom prst="rect">
              <a:avLst/>
            </a:prstGeom>
            <a:noFill/>
            <a:ln w="9525">
              <a:noFill/>
              <a:miter lim="800000"/>
              <a:headEnd/>
              <a:tailEnd/>
            </a:ln>
          </p:spPr>
          <p:txBody>
            <a:bodyPr/>
            <a:lstStyle/>
            <a:p>
              <a:endParaRPr lang="en-US"/>
            </a:p>
          </p:txBody>
        </p:sp>
        <p:sp>
          <p:nvSpPr>
            <p:cNvPr id="33812" name="Rectangle 119"/>
            <p:cNvSpPr>
              <a:spLocks noChangeArrowheads="1"/>
            </p:cNvSpPr>
            <p:nvPr/>
          </p:nvSpPr>
          <p:spPr bwMode="auto">
            <a:xfrm>
              <a:off x="4597" y="3318"/>
              <a:ext cx="253" cy="189"/>
            </a:xfrm>
            <a:prstGeom prst="rect">
              <a:avLst/>
            </a:prstGeom>
            <a:noFill/>
            <a:ln w="9525">
              <a:noFill/>
              <a:miter lim="800000"/>
              <a:headEnd/>
              <a:tailEnd/>
            </a:ln>
          </p:spPr>
          <p:txBody>
            <a:bodyPr/>
            <a:lstStyle/>
            <a:p>
              <a:endParaRPr lang="en-US"/>
            </a:p>
          </p:txBody>
        </p:sp>
        <p:sp>
          <p:nvSpPr>
            <p:cNvPr id="33813" name="Rectangle 120"/>
            <p:cNvSpPr>
              <a:spLocks noChangeArrowheads="1"/>
            </p:cNvSpPr>
            <p:nvPr/>
          </p:nvSpPr>
          <p:spPr bwMode="auto">
            <a:xfrm>
              <a:off x="4597" y="3318"/>
              <a:ext cx="253" cy="189"/>
            </a:xfrm>
            <a:prstGeom prst="rect">
              <a:avLst/>
            </a:prstGeom>
            <a:noFill/>
            <a:ln w="9525">
              <a:noFill/>
              <a:miter lim="800000"/>
              <a:headEnd/>
              <a:tailEnd/>
            </a:ln>
          </p:spPr>
          <p:txBody>
            <a:bodyPr/>
            <a:lstStyle/>
            <a:p>
              <a:endParaRPr lang="en-US"/>
            </a:p>
          </p:txBody>
        </p:sp>
        <p:sp>
          <p:nvSpPr>
            <p:cNvPr id="33814" name="Rectangle 121"/>
            <p:cNvSpPr>
              <a:spLocks noChangeArrowheads="1"/>
            </p:cNvSpPr>
            <p:nvPr/>
          </p:nvSpPr>
          <p:spPr bwMode="auto">
            <a:xfrm>
              <a:off x="4597" y="3318"/>
              <a:ext cx="253" cy="189"/>
            </a:xfrm>
            <a:prstGeom prst="rect">
              <a:avLst/>
            </a:prstGeom>
            <a:noFill/>
            <a:ln w="9525">
              <a:noFill/>
              <a:miter lim="800000"/>
              <a:headEnd/>
              <a:tailEnd/>
            </a:ln>
          </p:spPr>
          <p:txBody>
            <a:bodyPr/>
            <a:lstStyle/>
            <a:p>
              <a:endParaRPr lang="en-US"/>
            </a:p>
          </p:txBody>
        </p:sp>
        <p:sp>
          <p:nvSpPr>
            <p:cNvPr id="33815" name="Freeform 122"/>
            <p:cNvSpPr>
              <a:spLocks/>
            </p:cNvSpPr>
            <p:nvPr/>
          </p:nvSpPr>
          <p:spPr bwMode="auto">
            <a:xfrm>
              <a:off x="4754" y="2722"/>
              <a:ext cx="1312" cy="958"/>
            </a:xfrm>
            <a:custGeom>
              <a:avLst/>
              <a:gdLst>
                <a:gd name="T0" fmla="*/ 0 w 1312"/>
                <a:gd name="T1" fmla="*/ 945 h 958"/>
                <a:gd name="T2" fmla="*/ 21 w 1312"/>
                <a:gd name="T3" fmla="*/ 958 h 958"/>
                <a:gd name="T4" fmla="*/ 586 w 1312"/>
                <a:gd name="T5" fmla="*/ 138 h 958"/>
                <a:gd name="T6" fmla="*/ 575 w 1312"/>
                <a:gd name="T7" fmla="*/ 131 h 958"/>
                <a:gd name="T8" fmla="*/ 584 w 1312"/>
                <a:gd name="T9" fmla="*/ 140 h 958"/>
                <a:gd name="T10" fmla="*/ 643 w 1312"/>
                <a:gd name="T11" fmla="*/ 92 h 958"/>
                <a:gd name="T12" fmla="*/ 635 w 1312"/>
                <a:gd name="T13" fmla="*/ 83 h 958"/>
                <a:gd name="T14" fmla="*/ 640 w 1312"/>
                <a:gd name="T15" fmla="*/ 94 h 958"/>
                <a:gd name="T16" fmla="*/ 637 w 1312"/>
                <a:gd name="T17" fmla="*/ 95 h 958"/>
                <a:gd name="T18" fmla="*/ 869 w 1312"/>
                <a:gd name="T19" fmla="*/ 56 h 958"/>
                <a:gd name="T20" fmla="*/ 866 w 1312"/>
                <a:gd name="T21" fmla="*/ 44 h 958"/>
                <a:gd name="T22" fmla="*/ 867 w 1312"/>
                <a:gd name="T23" fmla="*/ 56 h 958"/>
                <a:gd name="T24" fmla="*/ 1312 w 1312"/>
                <a:gd name="T25" fmla="*/ 24 h 958"/>
                <a:gd name="T26" fmla="*/ 1309 w 1312"/>
                <a:gd name="T27" fmla="*/ 0 h 958"/>
                <a:gd name="T28" fmla="*/ 865 w 1312"/>
                <a:gd name="T29" fmla="*/ 32 h 958"/>
                <a:gd name="T30" fmla="*/ 864 w 1312"/>
                <a:gd name="T31" fmla="*/ 33 h 958"/>
                <a:gd name="T32" fmla="*/ 632 w 1312"/>
                <a:gd name="T33" fmla="*/ 72 h 958"/>
                <a:gd name="T34" fmla="*/ 629 w 1312"/>
                <a:gd name="T35" fmla="*/ 72 h 958"/>
                <a:gd name="T36" fmla="*/ 626 w 1312"/>
                <a:gd name="T37" fmla="*/ 74 h 958"/>
                <a:gd name="T38" fmla="*/ 566 w 1312"/>
                <a:gd name="T39" fmla="*/ 122 h 958"/>
                <a:gd name="T40" fmla="*/ 566 w 1312"/>
                <a:gd name="T41" fmla="*/ 123 h 958"/>
                <a:gd name="T42" fmla="*/ 564 w 1312"/>
                <a:gd name="T43" fmla="*/ 125 h 958"/>
                <a:gd name="T44" fmla="*/ 0 w 1312"/>
                <a:gd name="T45" fmla="*/ 945 h 95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312"/>
                <a:gd name="T70" fmla="*/ 0 h 958"/>
                <a:gd name="T71" fmla="*/ 1312 w 1312"/>
                <a:gd name="T72" fmla="*/ 958 h 95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312" h="958">
                  <a:moveTo>
                    <a:pt x="0" y="945"/>
                  </a:moveTo>
                  <a:lnTo>
                    <a:pt x="21" y="958"/>
                  </a:lnTo>
                  <a:lnTo>
                    <a:pt x="586" y="138"/>
                  </a:lnTo>
                  <a:lnTo>
                    <a:pt x="575" y="131"/>
                  </a:lnTo>
                  <a:lnTo>
                    <a:pt x="584" y="140"/>
                  </a:lnTo>
                  <a:lnTo>
                    <a:pt x="643" y="92"/>
                  </a:lnTo>
                  <a:lnTo>
                    <a:pt x="635" y="83"/>
                  </a:lnTo>
                  <a:lnTo>
                    <a:pt x="640" y="94"/>
                  </a:lnTo>
                  <a:lnTo>
                    <a:pt x="637" y="95"/>
                  </a:lnTo>
                  <a:lnTo>
                    <a:pt x="869" y="56"/>
                  </a:lnTo>
                  <a:lnTo>
                    <a:pt x="866" y="44"/>
                  </a:lnTo>
                  <a:lnTo>
                    <a:pt x="867" y="56"/>
                  </a:lnTo>
                  <a:lnTo>
                    <a:pt x="1312" y="24"/>
                  </a:lnTo>
                  <a:lnTo>
                    <a:pt x="1309" y="0"/>
                  </a:lnTo>
                  <a:lnTo>
                    <a:pt x="865" y="32"/>
                  </a:lnTo>
                  <a:lnTo>
                    <a:pt x="864" y="33"/>
                  </a:lnTo>
                  <a:lnTo>
                    <a:pt x="632" y="72"/>
                  </a:lnTo>
                  <a:lnTo>
                    <a:pt x="629" y="72"/>
                  </a:lnTo>
                  <a:lnTo>
                    <a:pt x="626" y="74"/>
                  </a:lnTo>
                  <a:lnTo>
                    <a:pt x="566" y="122"/>
                  </a:lnTo>
                  <a:lnTo>
                    <a:pt x="566" y="123"/>
                  </a:lnTo>
                  <a:lnTo>
                    <a:pt x="564" y="125"/>
                  </a:lnTo>
                  <a:lnTo>
                    <a:pt x="0" y="945"/>
                  </a:lnTo>
                  <a:close/>
                </a:path>
              </a:pathLst>
            </a:custGeom>
            <a:solidFill>
              <a:srgbClr val="000000"/>
            </a:solidFill>
            <a:ln w="9525">
              <a:noFill/>
              <a:round/>
              <a:headEnd/>
              <a:tailEnd/>
            </a:ln>
          </p:spPr>
          <p:txBody>
            <a:bodyPr/>
            <a:lstStyle/>
            <a:p>
              <a:endParaRPr lang="en-US"/>
            </a:p>
          </p:txBody>
        </p:sp>
        <p:sp>
          <p:nvSpPr>
            <p:cNvPr id="33816" name="Freeform 123"/>
            <p:cNvSpPr>
              <a:spLocks/>
            </p:cNvSpPr>
            <p:nvPr/>
          </p:nvSpPr>
          <p:spPr bwMode="auto">
            <a:xfrm>
              <a:off x="4601" y="2707"/>
              <a:ext cx="1295" cy="681"/>
            </a:xfrm>
            <a:custGeom>
              <a:avLst/>
              <a:gdLst>
                <a:gd name="T0" fmla="*/ 0 w 1295"/>
                <a:gd name="T1" fmla="*/ 665 h 681"/>
                <a:gd name="T2" fmla="*/ 18 w 1295"/>
                <a:gd name="T3" fmla="*/ 681 h 681"/>
                <a:gd name="T4" fmla="*/ 568 w 1295"/>
                <a:gd name="T5" fmla="*/ 139 h 681"/>
                <a:gd name="T6" fmla="*/ 558 w 1295"/>
                <a:gd name="T7" fmla="*/ 131 h 681"/>
                <a:gd name="T8" fmla="*/ 567 w 1295"/>
                <a:gd name="T9" fmla="*/ 140 h 681"/>
                <a:gd name="T10" fmla="*/ 626 w 1295"/>
                <a:gd name="T11" fmla="*/ 92 h 681"/>
                <a:gd name="T12" fmla="*/ 617 w 1295"/>
                <a:gd name="T13" fmla="*/ 83 h 681"/>
                <a:gd name="T14" fmla="*/ 623 w 1295"/>
                <a:gd name="T15" fmla="*/ 94 h 681"/>
                <a:gd name="T16" fmla="*/ 620 w 1295"/>
                <a:gd name="T17" fmla="*/ 95 h 681"/>
                <a:gd name="T18" fmla="*/ 851 w 1295"/>
                <a:gd name="T19" fmla="*/ 56 h 681"/>
                <a:gd name="T20" fmla="*/ 849 w 1295"/>
                <a:gd name="T21" fmla="*/ 44 h 681"/>
                <a:gd name="T22" fmla="*/ 850 w 1295"/>
                <a:gd name="T23" fmla="*/ 56 h 681"/>
                <a:gd name="T24" fmla="*/ 1295 w 1295"/>
                <a:gd name="T25" fmla="*/ 24 h 681"/>
                <a:gd name="T26" fmla="*/ 1292 w 1295"/>
                <a:gd name="T27" fmla="*/ 0 h 681"/>
                <a:gd name="T28" fmla="*/ 848 w 1295"/>
                <a:gd name="T29" fmla="*/ 32 h 681"/>
                <a:gd name="T30" fmla="*/ 847 w 1295"/>
                <a:gd name="T31" fmla="*/ 33 h 681"/>
                <a:gd name="T32" fmla="*/ 615 w 1295"/>
                <a:gd name="T33" fmla="*/ 72 h 681"/>
                <a:gd name="T34" fmla="*/ 612 w 1295"/>
                <a:gd name="T35" fmla="*/ 72 h 681"/>
                <a:gd name="T36" fmla="*/ 609 w 1295"/>
                <a:gd name="T37" fmla="*/ 74 h 681"/>
                <a:gd name="T38" fmla="*/ 549 w 1295"/>
                <a:gd name="T39" fmla="*/ 122 h 681"/>
                <a:gd name="T40" fmla="*/ 549 w 1295"/>
                <a:gd name="T41" fmla="*/ 123 h 681"/>
                <a:gd name="T42" fmla="*/ 0 w 1295"/>
                <a:gd name="T43" fmla="*/ 665 h 68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295"/>
                <a:gd name="T67" fmla="*/ 0 h 681"/>
                <a:gd name="T68" fmla="*/ 1295 w 1295"/>
                <a:gd name="T69" fmla="*/ 681 h 68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295" h="681">
                  <a:moveTo>
                    <a:pt x="0" y="665"/>
                  </a:moveTo>
                  <a:lnTo>
                    <a:pt x="18" y="681"/>
                  </a:lnTo>
                  <a:lnTo>
                    <a:pt x="568" y="139"/>
                  </a:lnTo>
                  <a:lnTo>
                    <a:pt x="558" y="131"/>
                  </a:lnTo>
                  <a:lnTo>
                    <a:pt x="567" y="140"/>
                  </a:lnTo>
                  <a:lnTo>
                    <a:pt x="626" y="92"/>
                  </a:lnTo>
                  <a:lnTo>
                    <a:pt x="617" y="83"/>
                  </a:lnTo>
                  <a:lnTo>
                    <a:pt x="623" y="94"/>
                  </a:lnTo>
                  <a:lnTo>
                    <a:pt x="620" y="95"/>
                  </a:lnTo>
                  <a:lnTo>
                    <a:pt x="851" y="56"/>
                  </a:lnTo>
                  <a:lnTo>
                    <a:pt x="849" y="44"/>
                  </a:lnTo>
                  <a:lnTo>
                    <a:pt x="850" y="56"/>
                  </a:lnTo>
                  <a:lnTo>
                    <a:pt x="1295" y="24"/>
                  </a:lnTo>
                  <a:lnTo>
                    <a:pt x="1292" y="0"/>
                  </a:lnTo>
                  <a:lnTo>
                    <a:pt x="848" y="32"/>
                  </a:lnTo>
                  <a:lnTo>
                    <a:pt x="847" y="33"/>
                  </a:lnTo>
                  <a:lnTo>
                    <a:pt x="615" y="72"/>
                  </a:lnTo>
                  <a:lnTo>
                    <a:pt x="612" y="72"/>
                  </a:lnTo>
                  <a:lnTo>
                    <a:pt x="609" y="74"/>
                  </a:lnTo>
                  <a:lnTo>
                    <a:pt x="549" y="122"/>
                  </a:lnTo>
                  <a:lnTo>
                    <a:pt x="549" y="123"/>
                  </a:lnTo>
                  <a:lnTo>
                    <a:pt x="0" y="665"/>
                  </a:lnTo>
                  <a:close/>
                </a:path>
              </a:pathLst>
            </a:custGeom>
            <a:solidFill>
              <a:srgbClr val="FF0000"/>
            </a:solidFill>
            <a:ln w="9525">
              <a:noFill/>
              <a:round/>
              <a:headEnd/>
              <a:tailEnd/>
            </a:ln>
          </p:spPr>
          <p:txBody>
            <a:bodyPr/>
            <a:lstStyle/>
            <a:p>
              <a:endParaRPr lang="en-US"/>
            </a:p>
          </p:txBody>
        </p:sp>
        <p:sp>
          <p:nvSpPr>
            <p:cNvPr id="33817" name="Freeform 124"/>
            <p:cNvSpPr>
              <a:spLocks/>
            </p:cNvSpPr>
            <p:nvPr/>
          </p:nvSpPr>
          <p:spPr bwMode="auto">
            <a:xfrm>
              <a:off x="4518" y="2700"/>
              <a:ext cx="1225" cy="437"/>
            </a:xfrm>
            <a:custGeom>
              <a:avLst/>
              <a:gdLst>
                <a:gd name="T0" fmla="*/ 0 w 1225"/>
                <a:gd name="T1" fmla="*/ 417 h 437"/>
                <a:gd name="T2" fmla="*/ 14 w 1225"/>
                <a:gd name="T3" fmla="*/ 437 h 437"/>
                <a:gd name="T4" fmla="*/ 496 w 1225"/>
                <a:gd name="T5" fmla="*/ 141 h 437"/>
                <a:gd name="T6" fmla="*/ 497 w 1225"/>
                <a:gd name="T7" fmla="*/ 140 h 437"/>
                <a:gd name="T8" fmla="*/ 556 w 1225"/>
                <a:gd name="T9" fmla="*/ 92 h 437"/>
                <a:gd name="T10" fmla="*/ 548 w 1225"/>
                <a:gd name="T11" fmla="*/ 83 h 437"/>
                <a:gd name="T12" fmla="*/ 553 w 1225"/>
                <a:gd name="T13" fmla="*/ 94 h 437"/>
                <a:gd name="T14" fmla="*/ 550 w 1225"/>
                <a:gd name="T15" fmla="*/ 95 h 437"/>
                <a:gd name="T16" fmla="*/ 782 w 1225"/>
                <a:gd name="T17" fmla="*/ 56 h 437"/>
                <a:gd name="T18" fmla="*/ 780 w 1225"/>
                <a:gd name="T19" fmla="*/ 44 h 437"/>
                <a:gd name="T20" fmla="*/ 781 w 1225"/>
                <a:gd name="T21" fmla="*/ 56 h 437"/>
                <a:gd name="T22" fmla="*/ 1225 w 1225"/>
                <a:gd name="T23" fmla="*/ 24 h 437"/>
                <a:gd name="T24" fmla="*/ 1223 w 1225"/>
                <a:gd name="T25" fmla="*/ 0 h 437"/>
                <a:gd name="T26" fmla="*/ 778 w 1225"/>
                <a:gd name="T27" fmla="*/ 32 h 437"/>
                <a:gd name="T28" fmla="*/ 777 w 1225"/>
                <a:gd name="T29" fmla="*/ 33 h 437"/>
                <a:gd name="T30" fmla="*/ 546 w 1225"/>
                <a:gd name="T31" fmla="*/ 72 h 437"/>
                <a:gd name="T32" fmla="*/ 542 w 1225"/>
                <a:gd name="T33" fmla="*/ 72 h 437"/>
                <a:gd name="T34" fmla="*/ 539 w 1225"/>
                <a:gd name="T35" fmla="*/ 74 h 437"/>
                <a:gd name="T36" fmla="*/ 479 w 1225"/>
                <a:gd name="T37" fmla="*/ 122 h 437"/>
                <a:gd name="T38" fmla="*/ 488 w 1225"/>
                <a:gd name="T39" fmla="*/ 131 h 437"/>
                <a:gd name="T40" fmla="*/ 482 w 1225"/>
                <a:gd name="T41" fmla="*/ 121 h 437"/>
                <a:gd name="T42" fmla="*/ 0 w 1225"/>
                <a:gd name="T43" fmla="*/ 417 h 43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225"/>
                <a:gd name="T67" fmla="*/ 0 h 437"/>
                <a:gd name="T68" fmla="*/ 1225 w 1225"/>
                <a:gd name="T69" fmla="*/ 437 h 43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225" h="437">
                  <a:moveTo>
                    <a:pt x="0" y="417"/>
                  </a:moveTo>
                  <a:lnTo>
                    <a:pt x="14" y="437"/>
                  </a:lnTo>
                  <a:lnTo>
                    <a:pt x="496" y="141"/>
                  </a:lnTo>
                  <a:lnTo>
                    <a:pt x="497" y="140"/>
                  </a:lnTo>
                  <a:lnTo>
                    <a:pt x="556" y="92"/>
                  </a:lnTo>
                  <a:lnTo>
                    <a:pt x="548" y="83"/>
                  </a:lnTo>
                  <a:lnTo>
                    <a:pt x="553" y="94"/>
                  </a:lnTo>
                  <a:lnTo>
                    <a:pt x="550" y="95"/>
                  </a:lnTo>
                  <a:lnTo>
                    <a:pt x="782" y="56"/>
                  </a:lnTo>
                  <a:lnTo>
                    <a:pt x="780" y="44"/>
                  </a:lnTo>
                  <a:lnTo>
                    <a:pt x="781" y="56"/>
                  </a:lnTo>
                  <a:lnTo>
                    <a:pt x="1225" y="24"/>
                  </a:lnTo>
                  <a:lnTo>
                    <a:pt x="1223" y="0"/>
                  </a:lnTo>
                  <a:lnTo>
                    <a:pt x="778" y="32"/>
                  </a:lnTo>
                  <a:lnTo>
                    <a:pt x="777" y="33"/>
                  </a:lnTo>
                  <a:lnTo>
                    <a:pt x="546" y="72"/>
                  </a:lnTo>
                  <a:lnTo>
                    <a:pt x="542" y="72"/>
                  </a:lnTo>
                  <a:lnTo>
                    <a:pt x="539" y="74"/>
                  </a:lnTo>
                  <a:lnTo>
                    <a:pt x="479" y="122"/>
                  </a:lnTo>
                  <a:lnTo>
                    <a:pt x="488" y="131"/>
                  </a:lnTo>
                  <a:lnTo>
                    <a:pt x="482" y="121"/>
                  </a:lnTo>
                  <a:lnTo>
                    <a:pt x="0" y="417"/>
                  </a:lnTo>
                  <a:close/>
                </a:path>
              </a:pathLst>
            </a:custGeom>
            <a:solidFill>
              <a:srgbClr val="FF0000"/>
            </a:solidFill>
            <a:ln w="9525">
              <a:noFill/>
              <a:round/>
              <a:headEnd/>
              <a:tailEnd/>
            </a:ln>
          </p:spPr>
          <p:txBody>
            <a:bodyPr/>
            <a:lstStyle/>
            <a:p>
              <a:endParaRPr lang="en-US"/>
            </a:p>
          </p:txBody>
        </p:sp>
        <p:grpSp>
          <p:nvGrpSpPr>
            <p:cNvPr id="33818" name="Group 125"/>
            <p:cNvGrpSpPr>
              <a:grpSpLocks/>
            </p:cNvGrpSpPr>
            <p:nvPr/>
          </p:nvGrpSpPr>
          <p:grpSpPr bwMode="auto">
            <a:xfrm>
              <a:off x="4524" y="3736"/>
              <a:ext cx="1541" cy="63"/>
              <a:chOff x="4524" y="3736"/>
              <a:chExt cx="1541" cy="63"/>
            </a:xfrm>
          </p:grpSpPr>
          <p:sp>
            <p:nvSpPr>
              <p:cNvPr id="33851" name="Line 126"/>
              <p:cNvSpPr>
                <a:spLocks noChangeShapeType="1"/>
              </p:cNvSpPr>
              <p:nvPr/>
            </p:nvSpPr>
            <p:spPr bwMode="auto">
              <a:xfrm>
                <a:off x="4524" y="3767"/>
                <a:ext cx="1474" cy="1"/>
              </a:xfrm>
              <a:prstGeom prst="line">
                <a:avLst/>
              </a:prstGeom>
              <a:noFill/>
              <a:ln w="9525">
                <a:solidFill>
                  <a:srgbClr val="000000"/>
                </a:solidFill>
                <a:round/>
                <a:headEnd/>
                <a:tailEnd/>
              </a:ln>
            </p:spPr>
            <p:txBody>
              <a:bodyPr/>
              <a:lstStyle/>
              <a:p>
                <a:endParaRPr lang="en-US"/>
              </a:p>
            </p:txBody>
          </p:sp>
          <p:sp>
            <p:nvSpPr>
              <p:cNvPr id="33852" name="Freeform 127"/>
              <p:cNvSpPr>
                <a:spLocks/>
              </p:cNvSpPr>
              <p:nvPr/>
            </p:nvSpPr>
            <p:spPr bwMode="auto">
              <a:xfrm>
                <a:off x="5996" y="3736"/>
                <a:ext cx="69" cy="63"/>
              </a:xfrm>
              <a:custGeom>
                <a:avLst/>
                <a:gdLst>
                  <a:gd name="T0" fmla="*/ 0 w 69"/>
                  <a:gd name="T1" fmla="*/ 63 h 63"/>
                  <a:gd name="T2" fmla="*/ 69 w 69"/>
                  <a:gd name="T3" fmla="*/ 32 h 63"/>
                  <a:gd name="T4" fmla="*/ 0 w 69"/>
                  <a:gd name="T5" fmla="*/ 0 h 63"/>
                  <a:gd name="T6" fmla="*/ 0 w 69"/>
                  <a:gd name="T7" fmla="*/ 63 h 63"/>
                  <a:gd name="T8" fmla="*/ 0 60000 65536"/>
                  <a:gd name="T9" fmla="*/ 0 60000 65536"/>
                  <a:gd name="T10" fmla="*/ 0 60000 65536"/>
                  <a:gd name="T11" fmla="*/ 0 60000 65536"/>
                  <a:gd name="T12" fmla="*/ 0 w 69"/>
                  <a:gd name="T13" fmla="*/ 0 h 63"/>
                  <a:gd name="T14" fmla="*/ 69 w 69"/>
                  <a:gd name="T15" fmla="*/ 63 h 63"/>
                </a:gdLst>
                <a:ahLst/>
                <a:cxnLst>
                  <a:cxn ang="T8">
                    <a:pos x="T0" y="T1"/>
                  </a:cxn>
                  <a:cxn ang="T9">
                    <a:pos x="T2" y="T3"/>
                  </a:cxn>
                  <a:cxn ang="T10">
                    <a:pos x="T4" y="T5"/>
                  </a:cxn>
                  <a:cxn ang="T11">
                    <a:pos x="T6" y="T7"/>
                  </a:cxn>
                </a:cxnLst>
                <a:rect l="T12" t="T13" r="T14" b="T15"/>
                <a:pathLst>
                  <a:path w="69" h="63">
                    <a:moveTo>
                      <a:pt x="0" y="63"/>
                    </a:moveTo>
                    <a:lnTo>
                      <a:pt x="69" y="32"/>
                    </a:lnTo>
                    <a:lnTo>
                      <a:pt x="0" y="0"/>
                    </a:lnTo>
                    <a:lnTo>
                      <a:pt x="0" y="63"/>
                    </a:lnTo>
                    <a:close/>
                  </a:path>
                </a:pathLst>
              </a:custGeom>
              <a:solidFill>
                <a:srgbClr val="000000"/>
              </a:solidFill>
              <a:ln w="9525">
                <a:noFill/>
                <a:round/>
                <a:headEnd/>
                <a:tailEnd/>
              </a:ln>
            </p:spPr>
            <p:txBody>
              <a:bodyPr/>
              <a:lstStyle/>
              <a:p>
                <a:endParaRPr lang="en-US"/>
              </a:p>
            </p:txBody>
          </p:sp>
        </p:grpSp>
        <p:grpSp>
          <p:nvGrpSpPr>
            <p:cNvPr id="33819" name="Group 128"/>
            <p:cNvGrpSpPr>
              <a:grpSpLocks/>
            </p:cNvGrpSpPr>
            <p:nvPr/>
          </p:nvGrpSpPr>
          <p:grpSpPr bwMode="auto">
            <a:xfrm>
              <a:off x="5330" y="2859"/>
              <a:ext cx="13" cy="888"/>
              <a:chOff x="5330" y="2851"/>
              <a:chExt cx="13" cy="888"/>
            </a:xfrm>
          </p:grpSpPr>
          <p:sp>
            <p:nvSpPr>
              <p:cNvPr id="33840" name="Rectangle 129"/>
              <p:cNvSpPr>
                <a:spLocks noChangeArrowheads="1"/>
              </p:cNvSpPr>
              <p:nvPr/>
            </p:nvSpPr>
            <p:spPr bwMode="auto">
              <a:xfrm>
                <a:off x="5330" y="2851"/>
                <a:ext cx="13" cy="48"/>
              </a:xfrm>
              <a:prstGeom prst="rect">
                <a:avLst/>
              </a:prstGeom>
              <a:solidFill>
                <a:srgbClr val="000000"/>
              </a:solidFill>
              <a:ln w="9525">
                <a:noFill/>
                <a:miter lim="800000"/>
                <a:headEnd/>
                <a:tailEnd/>
              </a:ln>
            </p:spPr>
            <p:txBody>
              <a:bodyPr/>
              <a:lstStyle/>
              <a:p>
                <a:endParaRPr lang="en-US"/>
              </a:p>
            </p:txBody>
          </p:sp>
          <p:sp>
            <p:nvSpPr>
              <p:cNvPr id="33841" name="Rectangle 130"/>
              <p:cNvSpPr>
                <a:spLocks noChangeArrowheads="1"/>
              </p:cNvSpPr>
              <p:nvPr/>
            </p:nvSpPr>
            <p:spPr bwMode="auto">
              <a:xfrm>
                <a:off x="5330" y="2935"/>
                <a:ext cx="13" cy="48"/>
              </a:xfrm>
              <a:prstGeom prst="rect">
                <a:avLst/>
              </a:prstGeom>
              <a:solidFill>
                <a:srgbClr val="000000"/>
              </a:solidFill>
              <a:ln w="9525">
                <a:noFill/>
                <a:miter lim="800000"/>
                <a:headEnd/>
                <a:tailEnd/>
              </a:ln>
            </p:spPr>
            <p:txBody>
              <a:bodyPr/>
              <a:lstStyle/>
              <a:p>
                <a:endParaRPr lang="en-US"/>
              </a:p>
            </p:txBody>
          </p:sp>
          <p:sp>
            <p:nvSpPr>
              <p:cNvPr id="33842" name="Rectangle 131"/>
              <p:cNvSpPr>
                <a:spLocks noChangeArrowheads="1"/>
              </p:cNvSpPr>
              <p:nvPr/>
            </p:nvSpPr>
            <p:spPr bwMode="auto">
              <a:xfrm>
                <a:off x="5330" y="3019"/>
                <a:ext cx="13" cy="48"/>
              </a:xfrm>
              <a:prstGeom prst="rect">
                <a:avLst/>
              </a:prstGeom>
              <a:solidFill>
                <a:srgbClr val="000000"/>
              </a:solidFill>
              <a:ln w="9525">
                <a:noFill/>
                <a:miter lim="800000"/>
                <a:headEnd/>
                <a:tailEnd/>
              </a:ln>
            </p:spPr>
            <p:txBody>
              <a:bodyPr/>
              <a:lstStyle/>
              <a:p>
                <a:endParaRPr lang="en-US"/>
              </a:p>
            </p:txBody>
          </p:sp>
          <p:sp>
            <p:nvSpPr>
              <p:cNvPr id="33843" name="Rectangle 132"/>
              <p:cNvSpPr>
                <a:spLocks noChangeArrowheads="1"/>
              </p:cNvSpPr>
              <p:nvPr/>
            </p:nvSpPr>
            <p:spPr bwMode="auto">
              <a:xfrm>
                <a:off x="5330" y="3103"/>
                <a:ext cx="13" cy="48"/>
              </a:xfrm>
              <a:prstGeom prst="rect">
                <a:avLst/>
              </a:prstGeom>
              <a:solidFill>
                <a:srgbClr val="000000"/>
              </a:solidFill>
              <a:ln w="9525">
                <a:noFill/>
                <a:miter lim="800000"/>
                <a:headEnd/>
                <a:tailEnd/>
              </a:ln>
            </p:spPr>
            <p:txBody>
              <a:bodyPr/>
              <a:lstStyle/>
              <a:p>
                <a:endParaRPr lang="en-US"/>
              </a:p>
            </p:txBody>
          </p:sp>
          <p:sp>
            <p:nvSpPr>
              <p:cNvPr id="33844" name="Rectangle 133"/>
              <p:cNvSpPr>
                <a:spLocks noChangeArrowheads="1"/>
              </p:cNvSpPr>
              <p:nvPr/>
            </p:nvSpPr>
            <p:spPr bwMode="auto">
              <a:xfrm>
                <a:off x="5330" y="3187"/>
                <a:ext cx="13" cy="48"/>
              </a:xfrm>
              <a:prstGeom prst="rect">
                <a:avLst/>
              </a:prstGeom>
              <a:solidFill>
                <a:srgbClr val="000000"/>
              </a:solidFill>
              <a:ln w="9525">
                <a:noFill/>
                <a:miter lim="800000"/>
                <a:headEnd/>
                <a:tailEnd/>
              </a:ln>
            </p:spPr>
            <p:txBody>
              <a:bodyPr/>
              <a:lstStyle/>
              <a:p>
                <a:endParaRPr lang="en-US"/>
              </a:p>
            </p:txBody>
          </p:sp>
          <p:sp>
            <p:nvSpPr>
              <p:cNvPr id="33845" name="Rectangle 134"/>
              <p:cNvSpPr>
                <a:spLocks noChangeArrowheads="1"/>
              </p:cNvSpPr>
              <p:nvPr/>
            </p:nvSpPr>
            <p:spPr bwMode="auto">
              <a:xfrm>
                <a:off x="5330" y="3271"/>
                <a:ext cx="13" cy="48"/>
              </a:xfrm>
              <a:prstGeom prst="rect">
                <a:avLst/>
              </a:prstGeom>
              <a:solidFill>
                <a:srgbClr val="000000"/>
              </a:solidFill>
              <a:ln w="9525">
                <a:noFill/>
                <a:miter lim="800000"/>
                <a:headEnd/>
                <a:tailEnd/>
              </a:ln>
            </p:spPr>
            <p:txBody>
              <a:bodyPr/>
              <a:lstStyle/>
              <a:p>
                <a:endParaRPr lang="en-US"/>
              </a:p>
            </p:txBody>
          </p:sp>
          <p:sp>
            <p:nvSpPr>
              <p:cNvPr id="33846" name="Rectangle 135"/>
              <p:cNvSpPr>
                <a:spLocks noChangeArrowheads="1"/>
              </p:cNvSpPr>
              <p:nvPr/>
            </p:nvSpPr>
            <p:spPr bwMode="auto">
              <a:xfrm>
                <a:off x="5330" y="3355"/>
                <a:ext cx="13" cy="48"/>
              </a:xfrm>
              <a:prstGeom prst="rect">
                <a:avLst/>
              </a:prstGeom>
              <a:solidFill>
                <a:srgbClr val="000000"/>
              </a:solidFill>
              <a:ln w="9525">
                <a:noFill/>
                <a:miter lim="800000"/>
                <a:headEnd/>
                <a:tailEnd/>
              </a:ln>
            </p:spPr>
            <p:txBody>
              <a:bodyPr/>
              <a:lstStyle/>
              <a:p>
                <a:endParaRPr lang="en-US"/>
              </a:p>
            </p:txBody>
          </p:sp>
          <p:sp>
            <p:nvSpPr>
              <p:cNvPr id="33847" name="Rectangle 136"/>
              <p:cNvSpPr>
                <a:spLocks noChangeArrowheads="1"/>
              </p:cNvSpPr>
              <p:nvPr/>
            </p:nvSpPr>
            <p:spPr bwMode="auto">
              <a:xfrm>
                <a:off x="5330" y="3439"/>
                <a:ext cx="13" cy="48"/>
              </a:xfrm>
              <a:prstGeom prst="rect">
                <a:avLst/>
              </a:prstGeom>
              <a:solidFill>
                <a:srgbClr val="000000"/>
              </a:solidFill>
              <a:ln w="9525">
                <a:noFill/>
                <a:miter lim="800000"/>
                <a:headEnd/>
                <a:tailEnd/>
              </a:ln>
            </p:spPr>
            <p:txBody>
              <a:bodyPr/>
              <a:lstStyle/>
              <a:p>
                <a:endParaRPr lang="en-US"/>
              </a:p>
            </p:txBody>
          </p:sp>
          <p:sp>
            <p:nvSpPr>
              <p:cNvPr id="33848" name="Rectangle 137"/>
              <p:cNvSpPr>
                <a:spLocks noChangeArrowheads="1"/>
              </p:cNvSpPr>
              <p:nvPr/>
            </p:nvSpPr>
            <p:spPr bwMode="auto">
              <a:xfrm>
                <a:off x="5330" y="3523"/>
                <a:ext cx="13" cy="48"/>
              </a:xfrm>
              <a:prstGeom prst="rect">
                <a:avLst/>
              </a:prstGeom>
              <a:solidFill>
                <a:srgbClr val="000000"/>
              </a:solidFill>
              <a:ln w="9525">
                <a:noFill/>
                <a:miter lim="800000"/>
                <a:headEnd/>
                <a:tailEnd/>
              </a:ln>
            </p:spPr>
            <p:txBody>
              <a:bodyPr/>
              <a:lstStyle/>
              <a:p>
                <a:endParaRPr lang="en-US"/>
              </a:p>
            </p:txBody>
          </p:sp>
          <p:sp>
            <p:nvSpPr>
              <p:cNvPr id="33849" name="Rectangle 138"/>
              <p:cNvSpPr>
                <a:spLocks noChangeArrowheads="1"/>
              </p:cNvSpPr>
              <p:nvPr/>
            </p:nvSpPr>
            <p:spPr bwMode="auto">
              <a:xfrm>
                <a:off x="5330" y="3607"/>
                <a:ext cx="13" cy="48"/>
              </a:xfrm>
              <a:prstGeom prst="rect">
                <a:avLst/>
              </a:prstGeom>
              <a:solidFill>
                <a:srgbClr val="000000"/>
              </a:solidFill>
              <a:ln w="9525">
                <a:noFill/>
                <a:miter lim="800000"/>
                <a:headEnd/>
                <a:tailEnd/>
              </a:ln>
            </p:spPr>
            <p:txBody>
              <a:bodyPr/>
              <a:lstStyle/>
              <a:p>
                <a:endParaRPr lang="en-US"/>
              </a:p>
            </p:txBody>
          </p:sp>
          <p:sp>
            <p:nvSpPr>
              <p:cNvPr id="33850" name="Rectangle 139"/>
              <p:cNvSpPr>
                <a:spLocks noChangeArrowheads="1"/>
              </p:cNvSpPr>
              <p:nvPr/>
            </p:nvSpPr>
            <p:spPr bwMode="auto">
              <a:xfrm>
                <a:off x="5330" y="3691"/>
                <a:ext cx="13" cy="48"/>
              </a:xfrm>
              <a:prstGeom prst="rect">
                <a:avLst/>
              </a:prstGeom>
              <a:solidFill>
                <a:srgbClr val="000000"/>
              </a:solidFill>
              <a:ln w="9525">
                <a:noFill/>
                <a:miter lim="800000"/>
                <a:headEnd/>
                <a:tailEnd/>
              </a:ln>
            </p:spPr>
            <p:txBody>
              <a:bodyPr/>
              <a:lstStyle/>
              <a:p>
                <a:endParaRPr lang="en-US"/>
              </a:p>
            </p:txBody>
          </p:sp>
        </p:grpSp>
        <p:sp>
          <p:nvSpPr>
            <p:cNvPr id="33820" name="Oval 140"/>
            <p:cNvSpPr>
              <a:spLocks noChangeArrowheads="1"/>
            </p:cNvSpPr>
            <p:nvPr/>
          </p:nvSpPr>
          <p:spPr bwMode="auto">
            <a:xfrm>
              <a:off x="4884" y="3404"/>
              <a:ext cx="94" cy="80"/>
            </a:xfrm>
            <a:prstGeom prst="ellipse">
              <a:avLst/>
            </a:prstGeom>
            <a:solidFill>
              <a:srgbClr val="FFFFFF"/>
            </a:solidFill>
            <a:ln w="9525">
              <a:solidFill>
                <a:srgbClr val="000000"/>
              </a:solidFill>
              <a:round/>
              <a:headEnd/>
              <a:tailEnd/>
            </a:ln>
          </p:spPr>
          <p:txBody>
            <a:bodyPr/>
            <a:lstStyle/>
            <a:p>
              <a:endParaRPr lang="en-US"/>
            </a:p>
          </p:txBody>
        </p:sp>
        <p:sp>
          <p:nvSpPr>
            <p:cNvPr id="33821" name="Oval 141"/>
            <p:cNvSpPr>
              <a:spLocks noChangeArrowheads="1"/>
            </p:cNvSpPr>
            <p:nvPr/>
          </p:nvSpPr>
          <p:spPr bwMode="auto">
            <a:xfrm>
              <a:off x="4876" y="3026"/>
              <a:ext cx="94" cy="80"/>
            </a:xfrm>
            <a:prstGeom prst="ellipse">
              <a:avLst/>
            </a:prstGeom>
            <a:solidFill>
              <a:srgbClr val="FFFFFF"/>
            </a:solidFill>
            <a:ln w="9525">
              <a:solidFill>
                <a:srgbClr val="000000"/>
              </a:solidFill>
              <a:round/>
              <a:headEnd/>
              <a:tailEnd/>
            </a:ln>
          </p:spPr>
          <p:txBody>
            <a:bodyPr/>
            <a:lstStyle/>
            <a:p>
              <a:endParaRPr lang="en-US"/>
            </a:p>
          </p:txBody>
        </p:sp>
        <p:sp>
          <p:nvSpPr>
            <p:cNvPr id="33822" name="Oval 142"/>
            <p:cNvSpPr>
              <a:spLocks noChangeArrowheads="1"/>
            </p:cNvSpPr>
            <p:nvPr/>
          </p:nvSpPr>
          <p:spPr bwMode="auto">
            <a:xfrm>
              <a:off x="4878" y="2831"/>
              <a:ext cx="95" cy="80"/>
            </a:xfrm>
            <a:prstGeom prst="ellipse">
              <a:avLst/>
            </a:prstGeom>
            <a:solidFill>
              <a:srgbClr val="FFFFFF"/>
            </a:solidFill>
            <a:ln w="9525">
              <a:solidFill>
                <a:srgbClr val="000000"/>
              </a:solidFill>
              <a:round/>
              <a:headEnd/>
              <a:tailEnd/>
            </a:ln>
          </p:spPr>
          <p:txBody>
            <a:bodyPr/>
            <a:lstStyle/>
            <a:p>
              <a:endParaRPr lang="en-US"/>
            </a:p>
          </p:txBody>
        </p:sp>
        <p:sp>
          <p:nvSpPr>
            <p:cNvPr id="33823" name="Rectangle 143"/>
            <p:cNvSpPr>
              <a:spLocks noChangeArrowheads="1"/>
            </p:cNvSpPr>
            <p:nvPr/>
          </p:nvSpPr>
          <p:spPr bwMode="auto">
            <a:xfrm>
              <a:off x="5880" y="3527"/>
              <a:ext cx="352" cy="232"/>
            </a:xfrm>
            <a:prstGeom prst="rect">
              <a:avLst/>
            </a:prstGeom>
            <a:noFill/>
            <a:ln w="9525">
              <a:noFill/>
              <a:miter lim="800000"/>
              <a:headEnd/>
              <a:tailEnd/>
            </a:ln>
          </p:spPr>
          <p:txBody>
            <a:bodyPr/>
            <a:lstStyle/>
            <a:p>
              <a:endParaRPr lang="en-US"/>
            </a:p>
          </p:txBody>
        </p:sp>
        <p:sp>
          <p:nvSpPr>
            <p:cNvPr id="33824" name="Rectangle 144"/>
            <p:cNvSpPr>
              <a:spLocks noChangeArrowheads="1"/>
            </p:cNvSpPr>
            <p:nvPr/>
          </p:nvSpPr>
          <p:spPr bwMode="auto">
            <a:xfrm>
              <a:off x="5984" y="3562"/>
              <a:ext cx="96" cy="173"/>
            </a:xfrm>
            <a:prstGeom prst="rect">
              <a:avLst/>
            </a:prstGeom>
            <a:noFill/>
            <a:ln w="9525">
              <a:noFill/>
              <a:miter lim="800000"/>
              <a:headEnd/>
              <a:tailEnd/>
            </a:ln>
          </p:spPr>
          <p:txBody>
            <a:bodyPr wrap="none" lIns="0" tIns="0" rIns="0" bIns="0">
              <a:spAutoFit/>
            </a:bodyPr>
            <a:lstStyle/>
            <a:p>
              <a:pPr algn="ctr"/>
              <a:r>
                <a:rPr lang="fr-FR" sz="1800" b="1">
                  <a:solidFill>
                    <a:srgbClr val="000000"/>
                  </a:solidFill>
                  <a:latin typeface="Arial" charset="0"/>
                </a:rPr>
                <a:t>V</a:t>
              </a:r>
              <a:endParaRPr lang="fr-FR"/>
            </a:p>
          </p:txBody>
        </p:sp>
        <p:sp>
          <p:nvSpPr>
            <p:cNvPr id="33825" name="Rectangle 145"/>
            <p:cNvSpPr>
              <a:spLocks noChangeArrowheads="1"/>
            </p:cNvSpPr>
            <p:nvPr/>
          </p:nvSpPr>
          <p:spPr bwMode="auto">
            <a:xfrm>
              <a:off x="6076" y="3647"/>
              <a:ext cx="112" cy="115"/>
            </a:xfrm>
            <a:prstGeom prst="rect">
              <a:avLst/>
            </a:prstGeom>
            <a:noFill/>
            <a:ln w="9525">
              <a:noFill/>
              <a:miter lim="800000"/>
              <a:headEnd/>
              <a:tailEnd/>
            </a:ln>
          </p:spPr>
          <p:txBody>
            <a:bodyPr wrap="none" lIns="0" tIns="0" rIns="0" bIns="0">
              <a:spAutoFit/>
            </a:bodyPr>
            <a:lstStyle/>
            <a:p>
              <a:pPr algn="ctr"/>
              <a:r>
                <a:rPr lang="fr-FR" sz="1200" b="1">
                  <a:solidFill>
                    <a:srgbClr val="000000"/>
                  </a:solidFill>
                  <a:latin typeface="Arial" charset="0"/>
                </a:rPr>
                <a:t>gs</a:t>
              </a:r>
              <a:endParaRPr lang="fr-FR"/>
            </a:p>
          </p:txBody>
        </p:sp>
        <p:sp>
          <p:nvSpPr>
            <p:cNvPr id="33826" name="Rectangle 146"/>
            <p:cNvSpPr>
              <a:spLocks noChangeArrowheads="1"/>
            </p:cNvSpPr>
            <p:nvPr/>
          </p:nvSpPr>
          <p:spPr bwMode="auto">
            <a:xfrm>
              <a:off x="5360" y="3536"/>
              <a:ext cx="330" cy="232"/>
            </a:xfrm>
            <a:prstGeom prst="rect">
              <a:avLst/>
            </a:prstGeom>
            <a:noFill/>
            <a:ln w="9525">
              <a:noFill/>
              <a:miter lim="800000"/>
              <a:headEnd/>
              <a:tailEnd/>
            </a:ln>
          </p:spPr>
          <p:txBody>
            <a:bodyPr/>
            <a:lstStyle/>
            <a:p>
              <a:endParaRPr lang="en-US"/>
            </a:p>
          </p:txBody>
        </p:sp>
        <p:sp>
          <p:nvSpPr>
            <p:cNvPr id="33827" name="Rectangle 147"/>
            <p:cNvSpPr>
              <a:spLocks noChangeArrowheads="1"/>
            </p:cNvSpPr>
            <p:nvPr/>
          </p:nvSpPr>
          <p:spPr bwMode="auto">
            <a:xfrm>
              <a:off x="5464" y="3571"/>
              <a:ext cx="96" cy="173"/>
            </a:xfrm>
            <a:prstGeom prst="rect">
              <a:avLst/>
            </a:prstGeom>
            <a:noFill/>
            <a:ln w="9525">
              <a:noFill/>
              <a:miter lim="800000"/>
              <a:headEnd/>
              <a:tailEnd/>
            </a:ln>
          </p:spPr>
          <p:txBody>
            <a:bodyPr wrap="none" lIns="0" tIns="0" rIns="0" bIns="0">
              <a:spAutoFit/>
            </a:bodyPr>
            <a:lstStyle/>
            <a:p>
              <a:pPr algn="ctr"/>
              <a:r>
                <a:rPr lang="fr-FR" sz="1800" b="1">
                  <a:solidFill>
                    <a:srgbClr val="000000"/>
                  </a:solidFill>
                  <a:latin typeface="Arial" charset="0"/>
                </a:rPr>
                <a:t>V</a:t>
              </a:r>
              <a:endParaRPr lang="fr-FR"/>
            </a:p>
          </p:txBody>
        </p:sp>
        <p:sp>
          <p:nvSpPr>
            <p:cNvPr id="33828" name="Rectangle 148"/>
            <p:cNvSpPr>
              <a:spLocks noChangeArrowheads="1"/>
            </p:cNvSpPr>
            <p:nvPr/>
          </p:nvSpPr>
          <p:spPr bwMode="auto">
            <a:xfrm>
              <a:off x="5555" y="3656"/>
              <a:ext cx="91" cy="115"/>
            </a:xfrm>
            <a:prstGeom prst="rect">
              <a:avLst/>
            </a:prstGeom>
            <a:noFill/>
            <a:ln w="9525">
              <a:noFill/>
              <a:miter lim="800000"/>
              <a:headEnd/>
              <a:tailEnd/>
            </a:ln>
          </p:spPr>
          <p:txBody>
            <a:bodyPr wrap="none" lIns="0" tIns="0" rIns="0" bIns="0">
              <a:spAutoFit/>
            </a:bodyPr>
            <a:lstStyle/>
            <a:p>
              <a:pPr algn="ctr"/>
              <a:r>
                <a:rPr lang="fr-FR" sz="1200" b="1">
                  <a:solidFill>
                    <a:srgbClr val="000000"/>
                  </a:solidFill>
                  <a:latin typeface="Arial" charset="0"/>
                </a:rPr>
                <a:t>th</a:t>
              </a:r>
              <a:endParaRPr lang="fr-FR"/>
            </a:p>
          </p:txBody>
        </p:sp>
        <p:grpSp>
          <p:nvGrpSpPr>
            <p:cNvPr id="33829" name="Group 149"/>
            <p:cNvGrpSpPr>
              <a:grpSpLocks/>
            </p:cNvGrpSpPr>
            <p:nvPr/>
          </p:nvGrpSpPr>
          <p:grpSpPr bwMode="auto">
            <a:xfrm>
              <a:off x="4892" y="2584"/>
              <a:ext cx="69" cy="1222"/>
              <a:chOff x="4892" y="2584"/>
              <a:chExt cx="69" cy="1222"/>
            </a:xfrm>
          </p:grpSpPr>
          <p:sp>
            <p:nvSpPr>
              <p:cNvPr id="33838" name="Line 150"/>
              <p:cNvSpPr>
                <a:spLocks noChangeShapeType="1"/>
              </p:cNvSpPr>
              <p:nvPr/>
            </p:nvSpPr>
            <p:spPr bwMode="auto">
              <a:xfrm flipV="1">
                <a:off x="4926" y="2643"/>
                <a:ext cx="1" cy="1163"/>
              </a:xfrm>
              <a:prstGeom prst="line">
                <a:avLst/>
              </a:prstGeom>
              <a:noFill/>
              <a:ln w="9525">
                <a:solidFill>
                  <a:srgbClr val="000000"/>
                </a:solidFill>
                <a:round/>
                <a:headEnd/>
                <a:tailEnd/>
              </a:ln>
            </p:spPr>
            <p:txBody>
              <a:bodyPr/>
              <a:lstStyle/>
              <a:p>
                <a:endParaRPr lang="en-US"/>
              </a:p>
            </p:txBody>
          </p:sp>
          <p:sp>
            <p:nvSpPr>
              <p:cNvPr id="33839" name="Freeform 151"/>
              <p:cNvSpPr>
                <a:spLocks/>
              </p:cNvSpPr>
              <p:nvPr/>
            </p:nvSpPr>
            <p:spPr bwMode="auto">
              <a:xfrm>
                <a:off x="4892" y="2584"/>
                <a:ext cx="69" cy="62"/>
              </a:xfrm>
              <a:custGeom>
                <a:avLst/>
                <a:gdLst>
                  <a:gd name="T0" fmla="*/ 69 w 69"/>
                  <a:gd name="T1" fmla="*/ 62 h 62"/>
                  <a:gd name="T2" fmla="*/ 35 w 69"/>
                  <a:gd name="T3" fmla="*/ 0 h 62"/>
                  <a:gd name="T4" fmla="*/ 0 w 69"/>
                  <a:gd name="T5" fmla="*/ 62 h 62"/>
                  <a:gd name="T6" fmla="*/ 69 w 69"/>
                  <a:gd name="T7" fmla="*/ 62 h 62"/>
                  <a:gd name="T8" fmla="*/ 0 60000 65536"/>
                  <a:gd name="T9" fmla="*/ 0 60000 65536"/>
                  <a:gd name="T10" fmla="*/ 0 60000 65536"/>
                  <a:gd name="T11" fmla="*/ 0 60000 65536"/>
                  <a:gd name="T12" fmla="*/ 0 w 69"/>
                  <a:gd name="T13" fmla="*/ 0 h 62"/>
                  <a:gd name="T14" fmla="*/ 69 w 69"/>
                  <a:gd name="T15" fmla="*/ 62 h 62"/>
                </a:gdLst>
                <a:ahLst/>
                <a:cxnLst>
                  <a:cxn ang="T8">
                    <a:pos x="T0" y="T1"/>
                  </a:cxn>
                  <a:cxn ang="T9">
                    <a:pos x="T2" y="T3"/>
                  </a:cxn>
                  <a:cxn ang="T10">
                    <a:pos x="T4" y="T5"/>
                  </a:cxn>
                  <a:cxn ang="T11">
                    <a:pos x="T6" y="T7"/>
                  </a:cxn>
                </a:cxnLst>
                <a:rect l="T12" t="T13" r="T14" b="T15"/>
                <a:pathLst>
                  <a:path w="69" h="62">
                    <a:moveTo>
                      <a:pt x="69" y="62"/>
                    </a:moveTo>
                    <a:lnTo>
                      <a:pt x="35" y="0"/>
                    </a:lnTo>
                    <a:lnTo>
                      <a:pt x="0" y="62"/>
                    </a:lnTo>
                    <a:lnTo>
                      <a:pt x="69" y="62"/>
                    </a:lnTo>
                    <a:close/>
                  </a:path>
                </a:pathLst>
              </a:custGeom>
              <a:solidFill>
                <a:srgbClr val="000000"/>
              </a:solidFill>
              <a:ln w="9525">
                <a:noFill/>
                <a:round/>
                <a:headEnd/>
                <a:tailEnd/>
              </a:ln>
            </p:spPr>
            <p:txBody>
              <a:bodyPr/>
              <a:lstStyle/>
              <a:p>
                <a:endParaRPr lang="en-US"/>
              </a:p>
            </p:txBody>
          </p:sp>
        </p:grpSp>
        <p:sp>
          <p:nvSpPr>
            <p:cNvPr id="33830" name="Rectangle 152"/>
            <p:cNvSpPr>
              <a:spLocks noChangeArrowheads="1"/>
            </p:cNvSpPr>
            <p:nvPr/>
          </p:nvSpPr>
          <p:spPr bwMode="auto">
            <a:xfrm>
              <a:off x="4882" y="2502"/>
              <a:ext cx="704" cy="232"/>
            </a:xfrm>
            <a:prstGeom prst="rect">
              <a:avLst/>
            </a:prstGeom>
            <a:noFill/>
            <a:ln w="9525">
              <a:noFill/>
              <a:miter lim="800000"/>
              <a:headEnd/>
              <a:tailEnd/>
            </a:ln>
          </p:spPr>
          <p:txBody>
            <a:bodyPr/>
            <a:lstStyle/>
            <a:p>
              <a:endParaRPr lang="en-US"/>
            </a:p>
          </p:txBody>
        </p:sp>
        <p:sp>
          <p:nvSpPr>
            <p:cNvPr id="33831" name="Rectangle 153"/>
            <p:cNvSpPr>
              <a:spLocks noChangeArrowheads="1"/>
            </p:cNvSpPr>
            <p:nvPr/>
          </p:nvSpPr>
          <p:spPr bwMode="auto">
            <a:xfrm>
              <a:off x="4996" y="2537"/>
              <a:ext cx="352" cy="173"/>
            </a:xfrm>
            <a:prstGeom prst="rect">
              <a:avLst/>
            </a:prstGeom>
            <a:noFill/>
            <a:ln w="9525">
              <a:noFill/>
              <a:miter lim="800000"/>
              <a:headEnd/>
              <a:tailEnd/>
            </a:ln>
          </p:spPr>
          <p:txBody>
            <a:bodyPr wrap="none" lIns="0" tIns="0" rIns="0" bIns="0">
              <a:spAutoFit/>
            </a:bodyPr>
            <a:lstStyle/>
            <a:p>
              <a:pPr algn="ctr"/>
              <a:r>
                <a:rPr lang="fr-FR" sz="1800" b="1">
                  <a:solidFill>
                    <a:srgbClr val="000000"/>
                  </a:solidFill>
                  <a:latin typeface="Arial" charset="0"/>
                </a:rPr>
                <a:t>Log(I</a:t>
              </a:r>
              <a:endParaRPr lang="fr-FR"/>
            </a:p>
          </p:txBody>
        </p:sp>
        <p:sp>
          <p:nvSpPr>
            <p:cNvPr id="33832" name="Rectangle 154"/>
            <p:cNvSpPr>
              <a:spLocks noChangeArrowheads="1"/>
            </p:cNvSpPr>
            <p:nvPr/>
          </p:nvSpPr>
          <p:spPr bwMode="auto">
            <a:xfrm>
              <a:off x="5356" y="2622"/>
              <a:ext cx="133" cy="115"/>
            </a:xfrm>
            <a:prstGeom prst="rect">
              <a:avLst/>
            </a:prstGeom>
            <a:noFill/>
            <a:ln w="9525">
              <a:noFill/>
              <a:miter lim="800000"/>
              <a:headEnd/>
              <a:tailEnd/>
            </a:ln>
          </p:spPr>
          <p:txBody>
            <a:bodyPr wrap="none" lIns="0" tIns="0" rIns="0" bIns="0">
              <a:spAutoFit/>
            </a:bodyPr>
            <a:lstStyle/>
            <a:p>
              <a:pPr algn="ctr"/>
              <a:r>
                <a:rPr lang="fr-FR" sz="1200" b="1">
                  <a:solidFill>
                    <a:srgbClr val="000000"/>
                  </a:solidFill>
                  <a:latin typeface="Arial" charset="0"/>
                </a:rPr>
                <a:t>DS</a:t>
              </a:r>
              <a:endParaRPr lang="fr-FR"/>
            </a:p>
          </p:txBody>
        </p:sp>
        <p:sp>
          <p:nvSpPr>
            <p:cNvPr id="33833" name="Rectangle 155"/>
            <p:cNvSpPr>
              <a:spLocks noChangeArrowheads="1"/>
            </p:cNvSpPr>
            <p:nvPr/>
          </p:nvSpPr>
          <p:spPr bwMode="auto">
            <a:xfrm>
              <a:off x="5509" y="2537"/>
              <a:ext cx="48" cy="173"/>
            </a:xfrm>
            <a:prstGeom prst="rect">
              <a:avLst/>
            </a:prstGeom>
            <a:noFill/>
            <a:ln w="9525">
              <a:noFill/>
              <a:miter lim="800000"/>
              <a:headEnd/>
              <a:tailEnd/>
            </a:ln>
          </p:spPr>
          <p:txBody>
            <a:bodyPr wrap="none" lIns="0" tIns="0" rIns="0" bIns="0">
              <a:spAutoFit/>
            </a:bodyPr>
            <a:lstStyle/>
            <a:p>
              <a:pPr algn="ctr"/>
              <a:r>
                <a:rPr lang="fr-FR" sz="1800" b="1">
                  <a:solidFill>
                    <a:srgbClr val="000000"/>
                  </a:solidFill>
                  <a:latin typeface="Arial" charset="0"/>
                </a:rPr>
                <a:t>)</a:t>
              </a:r>
              <a:endParaRPr lang="fr-FR"/>
            </a:p>
          </p:txBody>
        </p:sp>
        <p:sp>
          <p:nvSpPr>
            <p:cNvPr id="33834" name="Rectangle 156"/>
            <p:cNvSpPr>
              <a:spLocks noChangeArrowheads="1"/>
            </p:cNvSpPr>
            <p:nvPr/>
          </p:nvSpPr>
          <p:spPr bwMode="auto">
            <a:xfrm>
              <a:off x="4934" y="3380"/>
              <a:ext cx="303" cy="232"/>
            </a:xfrm>
            <a:prstGeom prst="rect">
              <a:avLst/>
            </a:prstGeom>
            <a:noFill/>
            <a:ln w="9525">
              <a:noFill/>
              <a:miter lim="800000"/>
              <a:headEnd/>
              <a:tailEnd/>
            </a:ln>
          </p:spPr>
          <p:txBody>
            <a:bodyPr/>
            <a:lstStyle/>
            <a:p>
              <a:endParaRPr lang="en-US"/>
            </a:p>
          </p:txBody>
        </p:sp>
        <p:sp>
          <p:nvSpPr>
            <p:cNvPr id="33835" name="Rectangle 157"/>
            <p:cNvSpPr>
              <a:spLocks noChangeArrowheads="1"/>
            </p:cNvSpPr>
            <p:nvPr/>
          </p:nvSpPr>
          <p:spPr bwMode="auto">
            <a:xfrm>
              <a:off x="5035" y="3415"/>
              <a:ext cx="40" cy="173"/>
            </a:xfrm>
            <a:prstGeom prst="rect">
              <a:avLst/>
            </a:prstGeom>
            <a:noFill/>
            <a:ln w="9525">
              <a:noFill/>
              <a:miter lim="800000"/>
              <a:headEnd/>
              <a:tailEnd/>
            </a:ln>
          </p:spPr>
          <p:txBody>
            <a:bodyPr wrap="none" lIns="0" tIns="0" rIns="0" bIns="0">
              <a:spAutoFit/>
            </a:bodyPr>
            <a:lstStyle/>
            <a:p>
              <a:pPr algn="ctr"/>
              <a:r>
                <a:rPr lang="fr-FR" sz="1800" b="1">
                  <a:solidFill>
                    <a:srgbClr val="000000"/>
                  </a:solidFill>
                  <a:latin typeface="Arial" charset="0"/>
                </a:rPr>
                <a:t>I</a:t>
              </a:r>
              <a:endParaRPr lang="fr-FR"/>
            </a:p>
          </p:txBody>
        </p:sp>
        <p:sp>
          <p:nvSpPr>
            <p:cNvPr id="33836" name="Rectangle 158"/>
            <p:cNvSpPr>
              <a:spLocks noChangeArrowheads="1"/>
            </p:cNvSpPr>
            <p:nvPr/>
          </p:nvSpPr>
          <p:spPr bwMode="auto">
            <a:xfrm>
              <a:off x="5070" y="3500"/>
              <a:ext cx="123" cy="115"/>
            </a:xfrm>
            <a:prstGeom prst="rect">
              <a:avLst/>
            </a:prstGeom>
            <a:noFill/>
            <a:ln w="9525">
              <a:noFill/>
              <a:miter lim="800000"/>
              <a:headEnd/>
              <a:tailEnd/>
            </a:ln>
          </p:spPr>
          <p:txBody>
            <a:bodyPr wrap="none" lIns="0" tIns="0" rIns="0" bIns="0">
              <a:spAutoFit/>
            </a:bodyPr>
            <a:lstStyle/>
            <a:p>
              <a:pPr algn="ctr"/>
              <a:r>
                <a:rPr lang="fr-FR" sz="1200" b="1">
                  <a:solidFill>
                    <a:srgbClr val="000000"/>
                  </a:solidFill>
                  <a:latin typeface="Arial" charset="0"/>
                </a:rPr>
                <a:t>off</a:t>
              </a:r>
              <a:endParaRPr lang="fr-FR"/>
            </a:p>
          </p:txBody>
        </p:sp>
        <p:sp>
          <p:nvSpPr>
            <p:cNvPr id="33837" name="Rectangle 159"/>
            <p:cNvSpPr>
              <a:spLocks noChangeArrowheads="1"/>
            </p:cNvSpPr>
            <p:nvPr/>
          </p:nvSpPr>
          <p:spPr bwMode="auto">
            <a:xfrm>
              <a:off x="4597" y="3318"/>
              <a:ext cx="253" cy="189"/>
            </a:xfrm>
            <a:prstGeom prst="rect">
              <a:avLst/>
            </a:prstGeom>
            <a:noFill/>
            <a:ln w="9525">
              <a:noFill/>
              <a:miter lim="800000"/>
              <a:headEnd/>
              <a:tailEnd/>
            </a:ln>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4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p:txBody>
          <a:bodyPr/>
          <a:lstStyle/>
          <a:p>
            <a:pPr eaLnBrk="1" hangingPunct="1">
              <a:defRPr/>
            </a:pPr>
            <a:r>
              <a:rPr lang="fr-FR" sz="3000" smtClean="0"/>
              <a:t>What Did We Learn ?</a:t>
            </a:r>
          </a:p>
        </p:txBody>
      </p:sp>
      <p:sp>
        <p:nvSpPr>
          <p:cNvPr id="165891" name="Text Box 3"/>
          <p:cNvSpPr txBox="1">
            <a:spLocks noChangeArrowheads="1"/>
          </p:cNvSpPr>
          <p:nvPr/>
        </p:nvSpPr>
        <p:spPr bwMode="auto">
          <a:xfrm>
            <a:off x="273050" y="981075"/>
            <a:ext cx="2998788" cy="457200"/>
          </a:xfrm>
          <a:prstGeom prst="rect">
            <a:avLst/>
          </a:prstGeom>
          <a:solidFill>
            <a:schemeClr val="accent2"/>
          </a:solidFill>
          <a:ln w="9525">
            <a:noFill/>
            <a:miter lim="800000"/>
            <a:headEnd/>
            <a:tailEnd/>
          </a:ln>
          <a:effectLst/>
        </p:spPr>
        <p:txBody>
          <a:bodyPr wrap="none">
            <a:spAutoFit/>
          </a:bodyPr>
          <a:lstStyle/>
          <a:p>
            <a:pPr>
              <a:defRPr/>
            </a:pPr>
            <a:r>
              <a:rPr lang="fr-FR">
                <a:solidFill>
                  <a:schemeClr val="bg1"/>
                </a:solidFill>
                <a:effectLst>
                  <a:outerShdw blurRad="38100" dist="38100" dir="2700000" algn="tl">
                    <a:srgbClr val="000000"/>
                  </a:outerShdw>
                </a:effectLst>
                <a:latin typeface="Arial" charset="0"/>
              </a:rPr>
              <a:t>Controlling V</a:t>
            </a:r>
            <a:r>
              <a:rPr lang="fr-FR" baseline="-25000">
                <a:solidFill>
                  <a:schemeClr val="bg1"/>
                </a:solidFill>
                <a:effectLst>
                  <a:outerShdw blurRad="38100" dist="38100" dir="2700000" algn="tl">
                    <a:srgbClr val="000000"/>
                  </a:outerShdw>
                </a:effectLst>
                <a:latin typeface="Arial" charset="0"/>
              </a:rPr>
              <a:t>th</a:t>
            </a:r>
            <a:r>
              <a:rPr lang="fr-FR">
                <a:solidFill>
                  <a:schemeClr val="bg1"/>
                </a:solidFill>
                <a:effectLst>
                  <a:outerShdw blurRad="38100" dist="38100" dir="2700000" algn="tl">
                    <a:srgbClr val="000000"/>
                  </a:outerShdw>
                </a:effectLst>
                <a:latin typeface="Arial" charset="0"/>
              </a:rPr>
              <a:t> (</a:t>
            </a:r>
            <a:r>
              <a:rPr lang="fr-FR">
                <a:solidFill>
                  <a:schemeClr val="bg1"/>
                </a:solidFill>
                <a:effectLst>
                  <a:outerShdw blurRad="38100" dist="38100" dir="2700000" algn="tl">
                    <a:srgbClr val="000000"/>
                  </a:outerShdw>
                </a:effectLst>
                <a:latin typeface="Arial" charset="0"/>
                <a:sym typeface="Wingdings" pitchFamily="2" charset="2"/>
              </a:rPr>
              <a:t></a:t>
            </a:r>
            <a:r>
              <a:rPr lang="fr-FR">
                <a:solidFill>
                  <a:schemeClr val="bg1"/>
                </a:solidFill>
                <a:effectLst>
                  <a:outerShdw blurRad="38100" dist="38100" dir="2700000" algn="tl">
                    <a:srgbClr val="000000"/>
                  </a:outerShdw>
                </a:effectLst>
                <a:latin typeface="Arial" charset="0"/>
              </a:rPr>
              <a:t>I</a:t>
            </a:r>
            <a:r>
              <a:rPr lang="fr-FR" baseline="-25000">
                <a:solidFill>
                  <a:schemeClr val="bg1"/>
                </a:solidFill>
                <a:effectLst>
                  <a:outerShdw blurRad="38100" dist="38100" dir="2700000" algn="tl">
                    <a:srgbClr val="000000"/>
                  </a:outerShdw>
                </a:effectLst>
                <a:latin typeface="Arial" charset="0"/>
              </a:rPr>
              <a:t>off</a:t>
            </a:r>
            <a:r>
              <a:rPr lang="fr-FR">
                <a:solidFill>
                  <a:schemeClr val="bg1"/>
                </a:solidFill>
                <a:effectLst>
                  <a:outerShdw blurRad="38100" dist="38100" dir="2700000" algn="tl">
                    <a:srgbClr val="000000"/>
                  </a:outerShdw>
                </a:effectLst>
                <a:latin typeface="Arial" charset="0"/>
              </a:rPr>
              <a:t>)</a:t>
            </a:r>
          </a:p>
        </p:txBody>
      </p:sp>
      <p:sp>
        <p:nvSpPr>
          <p:cNvPr id="165892" name="Text Box 4"/>
          <p:cNvSpPr txBox="1">
            <a:spLocks noChangeArrowheads="1"/>
          </p:cNvSpPr>
          <p:nvPr/>
        </p:nvSpPr>
        <p:spPr bwMode="auto">
          <a:xfrm>
            <a:off x="273050" y="1844675"/>
            <a:ext cx="2644775" cy="457200"/>
          </a:xfrm>
          <a:prstGeom prst="rect">
            <a:avLst/>
          </a:prstGeom>
          <a:solidFill>
            <a:srgbClr val="99CC00"/>
          </a:solidFill>
          <a:ln w="9525">
            <a:noFill/>
            <a:miter lim="800000"/>
            <a:headEnd/>
            <a:tailEnd/>
          </a:ln>
          <a:effectLst/>
        </p:spPr>
        <p:txBody>
          <a:bodyPr wrap="none">
            <a:spAutoFit/>
          </a:bodyPr>
          <a:lstStyle/>
          <a:p>
            <a:pPr>
              <a:defRPr/>
            </a:pPr>
            <a:r>
              <a:rPr lang="fr-FR">
                <a:solidFill>
                  <a:schemeClr val="bg1"/>
                </a:solidFill>
                <a:effectLst>
                  <a:outerShdw blurRad="38100" dist="38100" dir="2700000" algn="tl">
                    <a:srgbClr val="000000"/>
                  </a:outerShdw>
                </a:effectLst>
                <a:latin typeface="Arial" charset="0"/>
              </a:rPr>
              <a:t>Increasing Doping</a:t>
            </a:r>
          </a:p>
        </p:txBody>
      </p:sp>
      <p:sp>
        <p:nvSpPr>
          <p:cNvPr id="165893" name="Text Box 5"/>
          <p:cNvSpPr txBox="1">
            <a:spLocks noChangeArrowheads="1"/>
          </p:cNvSpPr>
          <p:nvPr/>
        </p:nvSpPr>
        <p:spPr bwMode="auto">
          <a:xfrm>
            <a:off x="273050" y="2492375"/>
            <a:ext cx="2663825" cy="457200"/>
          </a:xfrm>
          <a:prstGeom prst="rect">
            <a:avLst/>
          </a:prstGeom>
          <a:solidFill>
            <a:srgbClr val="99CC00"/>
          </a:solidFill>
          <a:ln w="9525">
            <a:noFill/>
            <a:miter lim="800000"/>
            <a:headEnd/>
            <a:tailEnd/>
          </a:ln>
          <a:effectLst/>
        </p:spPr>
        <p:txBody>
          <a:bodyPr>
            <a:spAutoFit/>
          </a:bodyPr>
          <a:lstStyle/>
          <a:p>
            <a:pPr>
              <a:defRPr/>
            </a:pPr>
            <a:r>
              <a:rPr lang="fr-FR">
                <a:solidFill>
                  <a:schemeClr val="bg1"/>
                </a:solidFill>
                <a:effectLst>
                  <a:outerShdw blurRad="38100" dist="38100" dir="2700000" algn="tl">
                    <a:srgbClr val="000000"/>
                  </a:outerShdw>
                </a:effectLst>
                <a:latin typeface="Arial" charset="0"/>
              </a:rPr>
              <a:t>Scaling Jonctions</a:t>
            </a:r>
          </a:p>
        </p:txBody>
      </p:sp>
      <p:sp>
        <p:nvSpPr>
          <p:cNvPr id="165895" name="Text Box 7"/>
          <p:cNvSpPr txBox="1">
            <a:spLocks noChangeArrowheads="1"/>
          </p:cNvSpPr>
          <p:nvPr/>
        </p:nvSpPr>
        <p:spPr bwMode="auto">
          <a:xfrm>
            <a:off x="527050" y="3357563"/>
            <a:ext cx="1778000" cy="457200"/>
          </a:xfrm>
          <a:prstGeom prst="rect">
            <a:avLst/>
          </a:prstGeom>
          <a:solidFill>
            <a:srgbClr val="99CC00"/>
          </a:solidFill>
          <a:ln w="9525">
            <a:noFill/>
            <a:miter lim="800000"/>
            <a:headEnd/>
            <a:tailEnd/>
          </a:ln>
          <a:effectLst/>
        </p:spPr>
        <p:txBody>
          <a:bodyPr wrap="none">
            <a:spAutoFit/>
          </a:bodyPr>
          <a:lstStyle/>
          <a:p>
            <a:pPr>
              <a:defRPr/>
            </a:pPr>
            <a:r>
              <a:rPr lang="fr-FR">
                <a:solidFill>
                  <a:schemeClr val="bg1"/>
                </a:solidFill>
                <a:effectLst>
                  <a:outerShdw blurRad="38100" dist="38100" dir="2700000" algn="tl">
                    <a:srgbClr val="000000"/>
                  </a:outerShdw>
                </a:effectLst>
                <a:latin typeface="Arial" charset="0"/>
              </a:rPr>
              <a:t>Scaling Tox</a:t>
            </a:r>
          </a:p>
        </p:txBody>
      </p:sp>
      <p:grpSp>
        <p:nvGrpSpPr>
          <p:cNvPr id="2" name="Group 8"/>
          <p:cNvGrpSpPr>
            <a:grpSpLocks/>
          </p:cNvGrpSpPr>
          <p:nvPr/>
        </p:nvGrpSpPr>
        <p:grpSpPr bwMode="auto">
          <a:xfrm>
            <a:off x="2686050" y="3933825"/>
            <a:ext cx="2017713" cy="1079500"/>
            <a:chOff x="1532" y="3022"/>
            <a:chExt cx="1271" cy="680"/>
          </a:xfrm>
        </p:grpSpPr>
        <p:sp>
          <p:nvSpPr>
            <p:cNvPr id="165897" name="Text Box 9"/>
            <p:cNvSpPr txBox="1">
              <a:spLocks noChangeArrowheads="1"/>
            </p:cNvSpPr>
            <p:nvPr/>
          </p:nvSpPr>
          <p:spPr bwMode="auto">
            <a:xfrm>
              <a:off x="1532" y="3022"/>
              <a:ext cx="1035" cy="288"/>
            </a:xfrm>
            <a:prstGeom prst="rect">
              <a:avLst/>
            </a:prstGeom>
            <a:solidFill>
              <a:srgbClr val="FF3300"/>
            </a:solidFill>
            <a:ln w="9525">
              <a:noFill/>
              <a:miter lim="800000"/>
              <a:headEnd/>
              <a:tailEnd/>
            </a:ln>
            <a:effectLst/>
          </p:spPr>
          <p:txBody>
            <a:bodyPr wrap="none">
              <a:spAutoFit/>
            </a:bodyPr>
            <a:lstStyle/>
            <a:p>
              <a:pPr>
                <a:defRPr/>
              </a:pPr>
              <a:r>
                <a:rPr lang="fr-FR">
                  <a:solidFill>
                    <a:schemeClr val="bg1"/>
                  </a:solidFill>
                  <a:effectLst>
                    <a:outerShdw blurRad="38100" dist="38100" dir="2700000" algn="tl">
                      <a:srgbClr val="000000"/>
                    </a:outerShdw>
                  </a:effectLst>
                  <a:latin typeface="Arial" charset="0"/>
                </a:rPr>
                <a:t>Darkspace</a:t>
              </a:r>
            </a:p>
          </p:txBody>
        </p:sp>
        <p:sp>
          <p:nvSpPr>
            <p:cNvPr id="165898" name="Text Box 10"/>
            <p:cNvSpPr txBox="1">
              <a:spLocks noChangeArrowheads="1"/>
            </p:cNvSpPr>
            <p:nvPr/>
          </p:nvSpPr>
          <p:spPr bwMode="auto">
            <a:xfrm>
              <a:off x="1532" y="3414"/>
              <a:ext cx="1271" cy="288"/>
            </a:xfrm>
            <a:prstGeom prst="rect">
              <a:avLst/>
            </a:prstGeom>
            <a:solidFill>
              <a:srgbClr val="FF3300"/>
            </a:solidFill>
            <a:ln w="9525">
              <a:noFill/>
              <a:miter lim="800000"/>
              <a:headEnd/>
              <a:tailEnd/>
            </a:ln>
            <a:effectLst/>
          </p:spPr>
          <p:txBody>
            <a:bodyPr wrap="none">
              <a:spAutoFit/>
            </a:bodyPr>
            <a:lstStyle/>
            <a:p>
              <a:pPr>
                <a:defRPr/>
              </a:pPr>
              <a:r>
                <a:rPr lang="fr-FR">
                  <a:solidFill>
                    <a:schemeClr val="bg1"/>
                  </a:solidFill>
                  <a:effectLst>
                    <a:outerShdw blurRad="38100" dist="38100" dir="2700000" algn="tl">
                      <a:srgbClr val="000000"/>
                    </a:outerShdw>
                  </a:effectLst>
                  <a:latin typeface="Arial" charset="0"/>
                </a:rPr>
                <a:t>Polydepletion</a:t>
              </a:r>
            </a:p>
          </p:txBody>
        </p:sp>
      </p:grpSp>
      <p:grpSp>
        <p:nvGrpSpPr>
          <p:cNvPr id="3" name="Group 11"/>
          <p:cNvGrpSpPr>
            <a:grpSpLocks/>
          </p:cNvGrpSpPr>
          <p:nvPr/>
        </p:nvGrpSpPr>
        <p:grpSpPr bwMode="auto">
          <a:xfrm>
            <a:off x="2936875" y="1844675"/>
            <a:ext cx="2130425" cy="457200"/>
            <a:chOff x="1850" y="1389"/>
            <a:chExt cx="1342" cy="288"/>
          </a:xfrm>
        </p:grpSpPr>
        <p:sp>
          <p:nvSpPr>
            <p:cNvPr id="165900" name="Text Box 12"/>
            <p:cNvSpPr txBox="1">
              <a:spLocks noChangeArrowheads="1"/>
            </p:cNvSpPr>
            <p:nvPr/>
          </p:nvSpPr>
          <p:spPr bwMode="auto">
            <a:xfrm>
              <a:off x="2094" y="1389"/>
              <a:ext cx="1098" cy="288"/>
            </a:xfrm>
            <a:prstGeom prst="rect">
              <a:avLst/>
            </a:prstGeom>
            <a:solidFill>
              <a:srgbClr val="FF3300"/>
            </a:solidFill>
            <a:ln w="9525">
              <a:noFill/>
              <a:miter lim="800000"/>
              <a:headEnd/>
              <a:tailEnd/>
            </a:ln>
            <a:effectLst/>
          </p:spPr>
          <p:txBody>
            <a:bodyPr wrap="none">
              <a:spAutoFit/>
            </a:bodyPr>
            <a:lstStyle/>
            <a:p>
              <a:pPr>
                <a:defRPr/>
              </a:pPr>
              <a:r>
                <a:rPr lang="fr-FR">
                  <a:solidFill>
                    <a:schemeClr val="bg1"/>
                  </a:solidFill>
                  <a:effectLst>
                    <a:outerShdw blurRad="38100" dist="38100" dir="2700000" algn="tl">
                      <a:srgbClr val="000000"/>
                    </a:outerShdw>
                  </a:effectLst>
                  <a:latin typeface="Arial" charset="0"/>
                </a:rPr>
                <a:t>Junc. Leak.</a:t>
              </a:r>
            </a:p>
          </p:txBody>
        </p:sp>
        <p:sp>
          <p:nvSpPr>
            <p:cNvPr id="34852" name="Line 13"/>
            <p:cNvSpPr>
              <a:spLocks noChangeShapeType="1"/>
            </p:cNvSpPr>
            <p:nvPr/>
          </p:nvSpPr>
          <p:spPr bwMode="auto">
            <a:xfrm>
              <a:off x="1850" y="1525"/>
              <a:ext cx="227" cy="0"/>
            </a:xfrm>
            <a:prstGeom prst="line">
              <a:avLst/>
            </a:prstGeom>
            <a:noFill/>
            <a:ln w="57150">
              <a:solidFill>
                <a:schemeClr val="tx1"/>
              </a:solidFill>
              <a:round/>
              <a:headEnd/>
              <a:tailEnd type="triangle" w="med" len="med"/>
            </a:ln>
          </p:spPr>
          <p:txBody>
            <a:bodyPr/>
            <a:lstStyle/>
            <a:p>
              <a:endParaRPr lang="en-US"/>
            </a:p>
          </p:txBody>
        </p:sp>
      </p:grpSp>
      <p:grpSp>
        <p:nvGrpSpPr>
          <p:cNvPr id="4" name="Group 14"/>
          <p:cNvGrpSpPr>
            <a:grpSpLocks/>
          </p:cNvGrpSpPr>
          <p:nvPr/>
        </p:nvGrpSpPr>
        <p:grpSpPr bwMode="auto">
          <a:xfrm>
            <a:off x="2936875" y="2492375"/>
            <a:ext cx="2160588" cy="457200"/>
            <a:chOff x="1850" y="1797"/>
            <a:chExt cx="1361" cy="288"/>
          </a:xfrm>
        </p:grpSpPr>
        <p:sp>
          <p:nvSpPr>
            <p:cNvPr id="165903" name="Text Box 15"/>
            <p:cNvSpPr txBox="1">
              <a:spLocks noChangeArrowheads="1"/>
            </p:cNvSpPr>
            <p:nvPr/>
          </p:nvSpPr>
          <p:spPr bwMode="auto">
            <a:xfrm>
              <a:off x="2080" y="1797"/>
              <a:ext cx="1131" cy="288"/>
            </a:xfrm>
            <a:prstGeom prst="rect">
              <a:avLst/>
            </a:prstGeom>
            <a:solidFill>
              <a:srgbClr val="FF3300"/>
            </a:solidFill>
            <a:ln w="9525">
              <a:noFill/>
              <a:miter lim="800000"/>
              <a:headEnd/>
              <a:tailEnd/>
            </a:ln>
            <a:effectLst/>
          </p:spPr>
          <p:txBody>
            <a:bodyPr wrap="none">
              <a:spAutoFit/>
            </a:bodyPr>
            <a:lstStyle/>
            <a:p>
              <a:pPr>
                <a:defRPr/>
              </a:pPr>
              <a:r>
                <a:rPr lang="fr-FR">
                  <a:solidFill>
                    <a:schemeClr val="bg1"/>
                  </a:solidFill>
                  <a:effectLst>
                    <a:outerShdw blurRad="38100" dist="38100" dir="2700000" algn="tl">
                      <a:srgbClr val="000000"/>
                    </a:outerShdw>
                  </a:effectLst>
                  <a:latin typeface="Arial" charset="0"/>
                </a:rPr>
                <a:t>Rs increase</a:t>
              </a:r>
            </a:p>
          </p:txBody>
        </p:sp>
        <p:sp>
          <p:nvSpPr>
            <p:cNvPr id="34850" name="Line 16"/>
            <p:cNvSpPr>
              <a:spLocks noChangeShapeType="1"/>
            </p:cNvSpPr>
            <p:nvPr/>
          </p:nvSpPr>
          <p:spPr bwMode="auto">
            <a:xfrm>
              <a:off x="1850" y="1933"/>
              <a:ext cx="227" cy="0"/>
            </a:xfrm>
            <a:prstGeom prst="line">
              <a:avLst/>
            </a:prstGeom>
            <a:noFill/>
            <a:ln w="57150">
              <a:solidFill>
                <a:schemeClr val="tx1"/>
              </a:solidFill>
              <a:round/>
              <a:headEnd/>
              <a:tailEnd type="triangle" w="med" len="med"/>
            </a:ln>
          </p:spPr>
          <p:txBody>
            <a:bodyPr/>
            <a:lstStyle/>
            <a:p>
              <a:endParaRPr lang="en-US"/>
            </a:p>
          </p:txBody>
        </p:sp>
      </p:grpSp>
      <p:grpSp>
        <p:nvGrpSpPr>
          <p:cNvPr id="5" name="Group 17"/>
          <p:cNvGrpSpPr>
            <a:grpSpLocks/>
          </p:cNvGrpSpPr>
          <p:nvPr/>
        </p:nvGrpSpPr>
        <p:grpSpPr bwMode="auto">
          <a:xfrm>
            <a:off x="5168900" y="2492375"/>
            <a:ext cx="3341688" cy="457200"/>
            <a:chOff x="3256" y="1797"/>
            <a:chExt cx="2105" cy="288"/>
          </a:xfrm>
        </p:grpSpPr>
        <p:sp>
          <p:nvSpPr>
            <p:cNvPr id="165906" name="Text Box 18"/>
            <p:cNvSpPr txBox="1">
              <a:spLocks noChangeArrowheads="1"/>
            </p:cNvSpPr>
            <p:nvPr/>
          </p:nvSpPr>
          <p:spPr bwMode="auto">
            <a:xfrm>
              <a:off x="3501" y="1797"/>
              <a:ext cx="1860" cy="288"/>
            </a:xfrm>
            <a:prstGeom prst="rect">
              <a:avLst/>
            </a:prstGeom>
            <a:solidFill>
              <a:srgbClr val="FF3300"/>
            </a:solidFill>
            <a:ln w="9525">
              <a:noFill/>
              <a:miter lim="800000"/>
              <a:headEnd/>
              <a:tailEnd/>
            </a:ln>
            <a:effectLst/>
          </p:spPr>
          <p:txBody>
            <a:bodyPr wrap="none">
              <a:spAutoFit/>
            </a:bodyPr>
            <a:lstStyle/>
            <a:p>
              <a:pPr>
                <a:defRPr/>
              </a:pPr>
              <a:r>
                <a:rPr lang="fr-FR">
                  <a:solidFill>
                    <a:schemeClr val="bg1"/>
                  </a:solidFill>
                  <a:effectLst>
                    <a:outerShdw blurRad="38100" dist="38100" dir="2700000" algn="tl">
                      <a:srgbClr val="000000"/>
                    </a:outerShdw>
                  </a:effectLst>
                  <a:latin typeface="Arial" charset="0"/>
                </a:rPr>
                <a:t>I</a:t>
              </a:r>
              <a:r>
                <a:rPr lang="fr-FR" baseline="-25000">
                  <a:solidFill>
                    <a:schemeClr val="bg1"/>
                  </a:solidFill>
                  <a:effectLst>
                    <a:outerShdw blurRad="38100" dist="38100" dir="2700000" algn="tl">
                      <a:srgbClr val="000000"/>
                    </a:outerShdw>
                  </a:effectLst>
                  <a:latin typeface="Arial" charset="0"/>
                </a:rPr>
                <a:t>on</a:t>
              </a:r>
              <a:r>
                <a:rPr lang="fr-FR">
                  <a:solidFill>
                    <a:schemeClr val="bg1"/>
                  </a:solidFill>
                  <a:effectLst>
                    <a:outerShdw blurRad="38100" dist="38100" dir="2700000" algn="tl">
                      <a:srgbClr val="000000"/>
                    </a:outerShdw>
                  </a:effectLst>
                  <a:latin typeface="Arial" charset="0"/>
                </a:rPr>
                <a:t> (speed) reduction</a:t>
              </a:r>
            </a:p>
          </p:txBody>
        </p:sp>
        <p:sp>
          <p:nvSpPr>
            <p:cNvPr id="34848" name="Line 19"/>
            <p:cNvSpPr>
              <a:spLocks noChangeShapeType="1"/>
            </p:cNvSpPr>
            <p:nvPr/>
          </p:nvSpPr>
          <p:spPr bwMode="auto">
            <a:xfrm>
              <a:off x="3256" y="1933"/>
              <a:ext cx="227" cy="0"/>
            </a:xfrm>
            <a:prstGeom prst="line">
              <a:avLst/>
            </a:prstGeom>
            <a:noFill/>
            <a:ln w="57150">
              <a:solidFill>
                <a:schemeClr val="tx1"/>
              </a:solidFill>
              <a:round/>
              <a:headEnd/>
              <a:tailEnd type="triangle" w="med" len="med"/>
            </a:ln>
          </p:spPr>
          <p:txBody>
            <a:bodyPr/>
            <a:lstStyle/>
            <a:p>
              <a:endParaRPr lang="en-US"/>
            </a:p>
          </p:txBody>
        </p:sp>
      </p:grpSp>
      <p:grpSp>
        <p:nvGrpSpPr>
          <p:cNvPr id="6" name="Group 20"/>
          <p:cNvGrpSpPr>
            <a:grpSpLocks/>
          </p:cNvGrpSpPr>
          <p:nvPr/>
        </p:nvGrpSpPr>
        <p:grpSpPr bwMode="auto">
          <a:xfrm>
            <a:off x="5168900" y="1844675"/>
            <a:ext cx="3241675" cy="457200"/>
            <a:chOff x="3256" y="1389"/>
            <a:chExt cx="2042" cy="288"/>
          </a:xfrm>
        </p:grpSpPr>
        <p:sp>
          <p:nvSpPr>
            <p:cNvPr id="165909" name="Text Box 21"/>
            <p:cNvSpPr txBox="1">
              <a:spLocks noChangeArrowheads="1"/>
            </p:cNvSpPr>
            <p:nvPr/>
          </p:nvSpPr>
          <p:spPr bwMode="auto">
            <a:xfrm>
              <a:off x="3501" y="1389"/>
              <a:ext cx="1797" cy="288"/>
            </a:xfrm>
            <a:prstGeom prst="rect">
              <a:avLst/>
            </a:prstGeom>
            <a:solidFill>
              <a:srgbClr val="FF3300"/>
            </a:solidFill>
            <a:ln w="9525">
              <a:noFill/>
              <a:miter lim="800000"/>
              <a:headEnd/>
              <a:tailEnd/>
            </a:ln>
            <a:effectLst/>
          </p:spPr>
          <p:txBody>
            <a:bodyPr wrap="none">
              <a:spAutoFit/>
            </a:bodyPr>
            <a:lstStyle/>
            <a:p>
              <a:pPr>
                <a:defRPr/>
              </a:pPr>
              <a:r>
                <a:rPr lang="fr-FR">
                  <a:solidFill>
                    <a:schemeClr val="bg1"/>
                  </a:solidFill>
                  <a:effectLst>
                    <a:outerShdw blurRad="38100" dist="38100" dir="2700000" algn="tl">
                      <a:srgbClr val="000000"/>
                    </a:outerShdw>
                  </a:effectLst>
                  <a:latin typeface="Arial" charset="0"/>
                </a:rPr>
                <a:t>I</a:t>
              </a:r>
              <a:r>
                <a:rPr lang="fr-FR" baseline="-25000">
                  <a:solidFill>
                    <a:schemeClr val="bg1"/>
                  </a:solidFill>
                  <a:effectLst>
                    <a:outerShdw blurRad="38100" dist="38100" dir="2700000" algn="tl">
                      <a:srgbClr val="000000"/>
                    </a:outerShdw>
                  </a:effectLst>
                  <a:latin typeface="Arial" charset="0"/>
                </a:rPr>
                <a:t>off</a:t>
              </a:r>
              <a:r>
                <a:rPr lang="fr-FR">
                  <a:solidFill>
                    <a:schemeClr val="bg1"/>
                  </a:solidFill>
                  <a:effectLst>
                    <a:outerShdw blurRad="38100" dist="38100" dir="2700000" algn="tl">
                      <a:srgbClr val="000000"/>
                    </a:outerShdw>
                  </a:effectLst>
                  <a:latin typeface="Arial" charset="0"/>
                </a:rPr>
                <a:t> (power) increase</a:t>
              </a:r>
            </a:p>
          </p:txBody>
        </p:sp>
        <p:sp>
          <p:nvSpPr>
            <p:cNvPr id="34846" name="Line 22"/>
            <p:cNvSpPr>
              <a:spLocks noChangeShapeType="1"/>
            </p:cNvSpPr>
            <p:nvPr/>
          </p:nvSpPr>
          <p:spPr bwMode="auto">
            <a:xfrm>
              <a:off x="3256" y="1525"/>
              <a:ext cx="227" cy="0"/>
            </a:xfrm>
            <a:prstGeom prst="line">
              <a:avLst/>
            </a:prstGeom>
            <a:noFill/>
            <a:ln w="57150">
              <a:solidFill>
                <a:schemeClr val="tx1"/>
              </a:solidFill>
              <a:round/>
              <a:headEnd/>
              <a:tailEnd type="triangle" w="med" len="med"/>
            </a:ln>
          </p:spPr>
          <p:txBody>
            <a:bodyPr/>
            <a:lstStyle/>
            <a:p>
              <a:endParaRPr lang="en-US"/>
            </a:p>
          </p:txBody>
        </p:sp>
      </p:grpSp>
      <p:grpSp>
        <p:nvGrpSpPr>
          <p:cNvPr id="7" name="Group 23"/>
          <p:cNvGrpSpPr>
            <a:grpSpLocks/>
          </p:cNvGrpSpPr>
          <p:nvPr/>
        </p:nvGrpSpPr>
        <p:grpSpPr bwMode="auto">
          <a:xfrm>
            <a:off x="4702175" y="3357563"/>
            <a:ext cx="1912938" cy="457200"/>
            <a:chOff x="2802" y="2659"/>
            <a:chExt cx="1205" cy="288"/>
          </a:xfrm>
        </p:grpSpPr>
        <p:sp>
          <p:nvSpPr>
            <p:cNvPr id="165912" name="Text Box 24"/>
            <p:cNvSpPr txBox="1">
              <a:spLocks noChangeArrowheads="1"/>
            </p:cNvSpPr>
            <p:nvPr/>
          </p:nvSpPr>
          <p:spPr bwMode="auto">
            <a:xfrm>
              <a:off x="3075" y="2659"/>
              <a:ext cx="932" cy="288"/>
            </a:xfrm>
            <a:prstGeom prst="rect">
              <a:avLst/>
            </a:prstGeom>
            <a:solidFill>
              <a:srgbClr val="FF3300"/>
            </a:solidFill>
            <a:ln w="9525">
              <a:noFill/>
              <a:miter lim="800000"/>
              <a:headEnd/>
              <a:tailEnd/>
            </a:ln>
            <a:effectLst/>
          </p:spPr>
          <p:txBody>
            <a:bodyPr wrap="none">
              <a:spAutoFit/>
            </a:bodyPr>
            <a:lstStyle/>
            <a:p>
              <a:pPr>
                <a:defRPr/>
              </a:pPr>
              <a:r>
                <a:rPr lang="fr-FR">
                  <a:solidFill>
                    <a:schemeClr val="bg1"/>
                  </a:solidFill>
                  <a:effectLst>
                    <a:outerShdw blurRad="38100" dist="38100" dir="2700000" algn="tl">
                      <a:srgbClr val="000000"/>
                    </a:outerShdw>
                  </a:effectLst>
                  <a:latin typeface="Arial" charset="0"/>
                </a:rPr>
                <a:t>Higher I</a:t>
              </a:r>
              <a:r>
                <a:rPr lang="fr-FR" baseline="-25000">
                  <a:solidFill>
                    <a:schemeClr val="bg1"/>
                  </a:solidFill>
                  <a:effectLst>
                    <a:outerShdw blurRad="38100" dist="38100" dir="2700000" algn="tl">
                      <a:srgbClr val="000000"/>
                    </a:outerShdw>
                  </a:effectLst>
                  <a:latin typeface="Arial" charset="0"/>
                </a:rPr>
                <a:t>off</a:t>
              </a:r>
            </a:p>
          </p:txBody>
        </p:sp>
        <p:sp>
          <p:nvSpPr>
            <p:cNvPr id="34844" name="Line 25"/>
            <p:cNvSpPr>
              <a:spLocks noChangeShapeType="1"/>
            </p:cNvSpPr>
            <p:nvPr/>
          </p:nvSpPr>
          <p:spPr bwMode="auto">
            <a:xfrm>
              <a:off x="2802" y="2795"/>
              <a:ext cx="227" cy="0"/>
            </a:xfrm>
            <a:prstGeom prst="line">
              <a:avLst/>
            </a:prstGeom>
            <a:noFill/>
            <a:ln w="57150">
              <a:solidFill>
                <a:schemeClr val="tx1"/>
              </a:solidFill>
              <a:round/>
              <a:headEnd/>
              <a:tailEnd type="triangle" w="med" len="med"/>
            </a:ln>
          </p:spPr>
          <p:txBody>
            <a:bodyPr/>
            <a:lstStyle/>
            <a:p>
              <a:endParaRPr lang="en-US"/>
            </a:p>
          </p:txBody>
        </p:sp>
      </p:grpSp>
      <p:grpSp>
        <p:nvGrpSpPr>
          <p:cNvPr id="8" name="Group 26"/>
          <p:cNvGrpSpPr>
            <a:grpSpLocks/>
          </p:cNvGrpSpPr>
          <p:nvPr/>
        </p:nvGrpSpPr>
        <p:grpSpPr bwMode="auto">
          <a:xfrm>
            <a:off x="4702175" y="4149725"/>
            <a:ext cx="2687638" cy="457200"/>
            <a:chOff x="2802" y="3158"/>
            <a:chExt cx="1693" cy="288"/>
          </a:xfrm>
        </p:grpSpPr>
        <p:sp>
          <p:nvSpPr>
            <p:cNvPr id="165915" name="Text Box 27"/>
            <p:cNvSpPr txBox="1">
              <a:spLocks noChangeArrowheads="1"/>
            </p:cNvSpPr>
            <p:nvPr/>
          </p:nvSpPr>
          <p:spPr bwMode="auto">
            <a:xfrm>
              <a:off x="3075" y="3158"/>
              <a:ext cx="1420" cy="288"/>
            </a:xfrm>
            <a:prstGeom prst="rect">
              <a:avLst/>
            </a:prstGeom>
            <a:solidFill>
              <a:srgbClr val="FF3300"/>
            </a:solidFill>
            <a:ln w="9525">
              <a:noFill/>
              <a:miter lim="800000"/>
              <a:headEnd/>
              <a:tailEnd/>
            </a:ln>
            <a:effec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r>
                <a:rPr lang="fr-FR" smtClean="0">
                  <a:solidFill>
                    <a:schemeClr val="bg1"/>
                  </a:solidFill>
                  <a:effectLst>
                    <a:outerShdw blurRad="38100" dist="38100" dir="2700000" algn="tl">
                      <a:srgbClr val="000000"/>
                    </a:outerShdw>
                  </a:effectLst>
                  <a:latin typeface="Arial" charset="0"/>
                </a:rPr>
                <a:t>Limited Scaling</a:t>
              </a:r>
              <a:endParaRPr lang="fr-FR" baseline="-25000" smtClean="0">
                <a:solidFill>
                  <a:schemeClr val="bg1"/>
                </a:solidFill>
                <a:effectLst>
                  <a:outerShdw blurRad="38100" dist="38100" dir="2700000" algn="tl">
                    <a:srgbClr val="000000"/>
                  </a:outerShdw>
                </a:effectLst>
                <a:latin typeface="Arial" charset="0"/>
              </a:endParaRPr>
            </a:p>
          </p:txBody>
        </p:sp>
        <p:sp>
          <p:nvSpPr>
            <p:cNvPr id="34842" name="Line 28"/>
            <p:cNvSpPr>
              <a:spLocks noChangeShapeType="1"/>
            </p:cNvSpPr>
            <p:nvPr/>
          </p:nvSpPr>
          <p:spPr bwMode="auto">
            <a:xfrm>
              <a:off x="2802" y="3294"/>
              <a:ext cx="227" cy="0"/>
            </a:xfrm>
            <a:prstGeom prst="line">
              <a:avLst/>
            </a:prstGeom>
            <a:noFill/>
            <a:ln w="57150">
              <a:solidFill>
                <a:schemeClr val="tx1"/>
              </a:solidFill>
              <a:round/>
              <a:headEnd/>
              <a:tailEnd type="triangle" w="med" len="med"/>
            </a:ln>
          </p:spPr>
          <p:txBody>
            <a:bodyPr/>
            <a:lstStyle/>
            <a:p>
              <a:endParaRPr lang="en-US"/>
            </a:p>
          </p:txBody>
        </p:sp>
      </p:grpSp>
      <p:grpSp>
        <p:nvGrpSpPr>
          <p:cNvPr id="9" name="Group 29"/>
          <p:cNvGrpSpPr>
            <a:grpSpLocks/>
          </p:cNvGrpSpPr>
          <p:nvPr/>
        </p:nvGrpSpPr>
        <p:grpSpPr bwMode="auto">
          <a:xfrm>
            <a:off x="7439025" y="4149725"/>
            <a:ext cx="2193925" cy="457200"/>
            <a:chOff x="4526" y="3158"/>
            <a:chExt cx="1382" cy="288"/>
          </a:xfrm>
        </p:grpSpPr>
        <p:sp>
          <p:nvSpPr>
            <p:cNvPr id="165918" name="Text Box 30"/>
            <p:cNvSpPr txBox="1">
              <a:spLocks noChangeArrowheads="1"/>
            </p:cNvSpPr>
            <p:nvPr/>
          </p:nvSpPr>
          <p:spPr bwMode="auto">
            <a:xfrm>
              <a:off x="4753" y="3158"/>
              <a:ext cx="1155" cy="288"/>
            </a:xfrm>
            <a:prstGeom prst="rect">
              <a:avLst/>
            </a:prstGeom>
            <a:solidFill>
              <a:srgbClr val="FF3300"/>
            </a:solidFill>
            <a:ln w="9525">
              <a:noFill/>
              <a:miter lim="800000"/>
              <a:headEnd/>
              <a:tailEnd/>
            </a:ln>
            <a:effec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r>
                <a:rPr lang="fr-FR" smtClean="0">
                  <a:solidFill>
                    <a:schemeClr val="bg1"/>
                  </a:solidFill>
                  <a:effectLst>
                    <a:outerShdw blurRad="38100" dist="38100" dir="2700000" algn="tl">
                      <a:srgbClr val="000000"/>
                    </a:outerShdw>
                  </a:effectLst>
                  <a:latin typeface="Arial" charset="0"/>
                </a:rPr>
                <a:t>I</a:t>
              </a:r>
              <a:r>
                <a:rPr lang="fr-FR" baseline="-25000" smtClean="0">
                  <a:solidFill>
                    <a:schemeClr val="bg1"/>
                  </a:solidFill>
                  <a:effectLst>
                    <a:outerShdw blurRad="38100" dist="38100" dir="2700000" algn="tl">
                      <a:srgbClr val="000000"/>
                    </a:outerShdw>
                  </a:effectLst>
                  <a:latin typeface="Arial" charset="0"/>
                </a:rPr>
                <a:t>on</a:t>
              </a:r>
              <a:r>
                <a:rPr lang="fr-FR" smtClean="0">
                  <a:solidFill>
                    <a:schemeClr val="bg1"/>
                  </a:solidFill>
                  <a:effectLst>
                    <a:outerShdw blurRad="38100" dist="38100" dir="2700000" algn="tl">
                      <a:srgbClr val="000000"/>
                    </a:outerShdw>
                  </a:effectLst>
                  <a:latin typeface="Arial" charset="0"/>
                </a:rPr>
                <a:t> reduction</a:t>
              </a:r>
              <a:endParaRPr lang="fr-FR" baseline="-25000" smtClean="0">
                <a:solidFill>
                  <a:schemeClr val="bg1"/>
                </a:solidFill>
                <a:effectLst>
                  <a:outerShdw blurRad="38100" dist="38100" dir="2700000" algn="tl">
                    <a:srgbClr val="000000"/>
                  </a:outerShdw>
                </a:effectLst>
                <a:latin typeface="Arial" charset="0"/>
              </a:endParaRPr>
            </a:p>
          </p:txBody>
        </p:sp>
        <p:sp>
          <p:nvSpPr>
            <p:cNvPr id="34840" name="Line 31"/>
            <p:cNvSpPr>
              <a:spLocks noChangeShapeType="1"/>
            </p:cNvSpPr>
            <p:nvPr/>
          </p:nvSpPr>
          <p:spPr bwMode="auto">
            <a:xfrm>
              <a:off x="4526" y="3294"/>
              <a:ext cx="227" cy="0"/>
            </a:xfrm>
            <a:prstGeom prst="line">
              <a:avLst/>
            </a:prstGeom>
            <a:noFill/>
            <a:ln w="57150">
              <a:solidFill>
                <a:schemeClr val="tx1"/>
              </a:solidFill>
              <a:round/>
              <a:headEnd/>
              <a:tailEnd type="triangle" w="med" len="med"/>
            </a:ln>
          </p:spPr>
          <p:txBody>
            <a:bodyPr/>
            <a:lstStyle/>
            <a:p>
              <a:endParaRPr lang="en-US"/>
            </a:p>
          </p:txBody>
        </p:sp>
      </p:grpSp>
      <p:grpSp>
        <p:nvGrpSpPr>
          <p:cNvPr id="10" name="Group 32"/>
          <p:cNvGrpSpPr>
            <a:grpSpLocks/>
          </p:cNvGrpSpPr>
          <p:nvPr/>
        </p:nvGrpSpPr>
        <p:grpSpPr bwMode="auto">
          <a:xfrm>
            <a:off x="2327275" y="3357563"/>
            <a:ext cx="2357438" cy="457200"/>
            <a:chOff x="1306" y="2659"/>
            <a:chExt cx="1485" cy="288"/>
          </a:xfrm>
        </p:grpSpPr>
        <p:sp>
          <p:nvSpPr>
            <p:cNvPr id="165921" name="Text Box 33"/>
            <p:cNvSpPr txBox="1">
              <a:spLocks noChangeArrowheads="1"/>
            </p:cNvSpPr>
            <p:nvPr/>
          </p:nvSpPr>
          <p:spPr bwMode="auto">
            <a:xfrm>
              <a:off x="1532" y="2659"/>
              <a:ext cx="1259" cy="288"/>
            </a:xfrm>
            <a:prstGeom prst="rect">
              <a:avLst/>
            </a:prstGeom>
            <a:solidFill>
              <a:srgbClr val="FF3300"/>
            </a:solidFill>
            <a:ln w="9525">
              <a:noFill/>
              <a:miter lim="800000"/>
              <a:headEnd/>
              <a:tailEnd/>
            </a:ln>
            <a:effectLst/>
          </p:spPr>
          <p:txBody>
            <a:bodyPr wrap="none">
              <a:spAutoFit/>
            </a:bodyPr>
            <a:lstStyle/>
            <a:p>
              <a:pPr>
                <a:defRPr/>
              </a:pPr>
              <a:r>
                <a:rPr lang="fr-FR">
                  <a:solidFill>
                    <a:schemeClr val="bg1"/>
                  </a:solidFill>
                  <a:effectLst>
                    <a:outerShdw blurRad="38100" dist="38100" dir="2700000" algn="tl">
                      <a:srgbClr val="000000"/>
                    </a:outerShdw>
                  </a:effectLst>
                  <a:latin typeface="Arial" charset="0"/>
                </a:rPr>
                <a:t>Gate leakage</a:t>
              </a:r>
            </a:p>
          </p:txBody>
        </p:sp>
        <p:sp>
          <p:nvSpPr>
            <p:cNvPr id="34838" name="Line 34"/>
            <p:cNvSpPr>
              <a:spLocks noChangeShapeType="1"/>
            </p:cNvSpPr>
            <p:nvPr/>
          </p:nvSpPr>
          <p:spPr bwMode="auto">
            <a:xfrm>
              <a:off x="1306" y="2795"/>
              <a:ext cx="227" cy="0"/>
            </a:xfrm>
            <a:prstGeom prst="line">
              <a:avLst/>
            </a:prstGeom>
            <a:noFill/>
            <a:ln w="57150">
              <a:solidFill>
                <a:schemeClr val="tx1"/>
              </a:solidFill>
              <a:round/>
              <a:headEnd/>
              <a:tailEnd type="triangle" w="med" len="med"/>
            </a:ln>
          </p:spPr>
          <p:txBody>
            <a:bodyPr/>
            <a:lstStyle/>
            <a:p>
              <a:endParaRPr lang="en-US"/>
            </a:p>
          </p:txBody>
        </p:sp>
      </p:grpSp>
      <p:grpSp>
        <p:nvGrpSpPr>
          <p:cNvPr id="12" name="Groupe 11"/>
          <p:cNvGrpSpPr>
            <a:grpSpLocks/>
          </p:cNvGrpSpPr>
          <p:nvPr/>
        </p:nvGrpSpPr>
        <p:grpSpPr bwMode="auto">
          <a:xfrm>
            <a:off x="273050" y="5300663"/>
            <a:ext cx="5578475" cy="457200"/>
            <a:chOff x="273050" y="5300663"/>
            <a:chExt cx="5578475" cy="457200"/>
          </a:xfrm>
        </p:grpSpPr>
        <p:sp>
          <p:nvSpPr>
            <p:cNvPr id="165894" name="Text Box 6"/>
            <p:cNvSpPr txBox="1">
              <a:spLocks noChangeArrowheads="1"/>
            </p:cNvSpPr>
            <p:nvPr/>
          </p:nvSpPr>
          <p:spPr bwMode="auto">
            <a:xfrm>
              <a:off x="273050" y="5300663"/>
              <a:ext cx="3305175" cy="457200"/>
            </a:xfrm>
            <a:prstGeom prst="rect">
              <a:avLst/>
            </a:prstGeom>
            <a:solidFill>
              <a:srgbClr val="99CC00"/>
            </a:solidFill>
            <a:ln w="9525">
              <a:noFill/>
              <a:miter lim="800000"/>
              <a:headEnd/>
              <a:tailEnd/>
            </a:ln>
            <a:effectLst/>
          </p:spPr>
          <p:txBody>
            <a:bodyPr wrap="none">
              <a:spAutoFit/>
            </a:bodyPr>
            <a:lstStyle/>
            <a:p>
              <a:pPr>
                <a:defRPr/>
              </a:pPr>
              <a:r>
                <a:rPr lang="fr-FR" dirty="0">
                  <a:solidFill>
                    <a:schemeClr val="bg1"/>
                  </a:solidFill>
                  <a:effectLst>
                    <a:outerShdw blurRad="38100" dist="38100" dir="2700000" algn="tl">
                      <a:srgbClr val="000000"/>
                    </a:outerShdw>
                  </a:effectLst>
                  <a:latin typeface="Arial" charset="0"/>
                </a:rPr>
                <a:t> </a:t>
              </a:r>
              <a:r>
                <a:rPr lang="fr-FR" dirty="0" err="1">
                  <a:solidFill>
                    <a:schemeClr val="bg1"/>
                  </a:solidFill>
                  <a:effectLst>
                    <a:outerShdw blurRad="38100" dist="38100" dir="2700000" algn="tl">
                      <a:srgbClr val="000000"/>
                    </a:outerShdw>
                  </a:effectLst>
                  <a:latin typeface="Arial" charset="0"/>
                </a:rPr>
                <a:t>Reducing</a:t>
              </a:r>
              <a:r>
                <a:rPr lang="fr-FR" dirty="0">
                  <a:solidFill>
                    <a:schemeClr val="bg1"/>
                  </a:solidFill>
                  <a:effectLst>
                    <a:outerShdw blurRad="38100" dist="38100" dir="2700000" algn="tl">
                      <a:srgbClr val="000000"/>
                    </a:outerShdw>
                  </a:effectLst>
                  <a:latin typeface="Arial" charset="0"/>
                </a:rPr>
                <a:t> </a:t>
              </a:r>
              <a:r>
                <a:rPr lang="fr-FR" dirty="0" err="1">
                  <a:solidFill>
                    <a:schemeClr val="bg1"/>
                  </a:solidFill>
                  <a:effectLst>
                    <a:outerShdw blurRad="38100" dist="38100" dir="2700000" algn="tl">
                      <a:srgbClr val="000000"/>
                    </a:outerShdw>
                  </a:effectLst>
                  <a:latin typeface="Arial" charset="0"/>
                </a:rPr>
                <a:t>Vdd</a:t>
              </a:r>
              <a:r>
                <a:rPr lang="fr-FR" dirty="0">
                  <a:solidFill>
                    <a:schemeClr val="bg1"/>
                  </a:solidFill>
                  <a:effectLst>
                    <a:outerShdw blurRad="38100" dist="38100" dir="2700000" algn="tl">
                      <a:srgbClr val="000000"/>
                    </a:outerShdw>
                  </a:effectLst>
                  <a:latin typeface="Arial" charset="0"/>
                </a:rPr>
                <a:t> (power)</a:t>
              </a:r>
            </a:p>
          </p:txBody>
        </p:sp>
        <p:grpSp>
          <p:nvGrpSpPr>
            <p:cNvPr id="34834" name="Group 35"/>
            <p:cNvGrpSpPr>
              <a:grpSpLocks/>
            </p:cNvGrpSpPr>
            <p:nvPr/>
          </p:nvGrpSpPr>
          <p:grpSpPr bwMode="auto">
            <a:xfrm>
              <a:off x="3657600" y="5300663"/>
              <a:ext cx="2193925" cy="457200"/>
              <a:chOff x="4526" y="3158"/>
              <a:chExt cx="1382" cy="288"/>
            </a:xfrm>
          </p:grpSpPr>
          <p:sp>
            <p:nvSpPr>
              <p:cNvPr id="165924" name="Text Box 36"/>
              <p:cNvSpPr txBox="1">
                <a:spLocks noChangeArrowheads="1"/>
              </p:cNvSpPr>
              <p:nvPr/>
            </p:nvSpPr>
            <p:spPr bwMode="auto">
              <a:xfrm>
                <a:off x="4753" y="3158"/>
                <a:ext cx="1155" cy="288"/>
              </a:xfrm>
              <a:prstGeom prst="rect">
                <a:avLst/>
              </a:prstGeom>
              <a:solidFill>
                <a:srgbClr val="FF3300"/>
              </a:solidFill>
              <a:ln w="9525">
                <a:noFill/>
                <a:miter lim="800000"/>
                <a:headEnd/>
                <a:tailEnd/>
              </a:ln>
              <a:effec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r>
                  <a:rPr lang="fr-FR" smtClean="0">
                    <a:solidFill>
                      <a:schemeClr val="bg1"/>
                    </a:solidFill>
                    <a:effectLst>
                      <a:outerShdw blurRad="38100" dist="38100" dir="2700000" algn="tl">
                        <a:srgbClr val="000000"/>
                      </a:outerShdw>
                    </a:effectLst>
                    <a:latin typeface="Arial" charset="0"/>
                  </a:rPr>
                  <a:t>I</a:t>
                </a:r>
                <a:r>
                  <a:rPr lang="fr-FR" baseline="-25000" smtClean="0">
                    <a:solidFill>
                      <a:schemeClr val="bg1"/>
                    </a:solidFill>
                    <a:effectLst>
                      <a:outerShdw blurRad="38100" dist="38100" dir="2700000" algn="tl">
                        <a:srgbClr val="000000"/>
                      </a:outerShdw>
                    </a:effectLst>
                    <a:latin typeface="Arial" charset="0"/>
                  </a:rPr>
                  <a:t>on</a:t>
                </a:r>
                <a:r>
                  <a:rPr lang="fr-FR" smtClean="0">
                    <a:solidFill>
                      <a:schemeClr val="bg1"/>
                    </a:solidFill>
                    <a:effectLst>
                      <a:outerShdw blurRad="38100" dist="38100" dir="2700000" algn="tl">
                        <a:srgbClr val="000000"/>
                      </a:outerShdw>
                    </a:effectLst>
                    <a:latin typeface="Arial" charset="0"/>
                  </a:rPr>
                  <a:t> reduction</a:t>
                </a:r>
                <a:endParaRPr lang="fr-FR" baseline="-25000" smtClean="0">
                  <a:solidFill>
                    <a:schemeClr val="bg1"/>
                  </a:solidFill>
                  <a:effectLst>
                    <a:outerShdw blurRad="38100" dist="38100" dir="2700000" algn="tl">
                      <a:srgbClr val="000000"/>
                    </a:outerShdw>
                  </a:effectLst>
                  <a:latin typeface="Arial" charset="0"/>
                </a:endParaRPr>
              </a:p>
            </p:txBody>
          </p:sp>
          <p:sp>
            <p:nvSpPr>
              <p:cNvPr id="34836" name="Line 37"/>
              <p:cNvSpPr>
                <a:spLocks noChangeShapeType="1"/>
              </p:cNvSpPr>
              <p:nvPr/>
            </p:nvSpPr>
            <p:spPr bwMode="auto">
              <a:xfrm>
                <a:off x="4526" y="3294"/>
                <a:ext cx="227" cy="0"/>
              </a:xfrm>
              <a:prstGeom prst="line">
                <a:avLst/>
              </a:prstGeom>
              <a:noFill/>
              <a:ln w="57150">
                <a:solidFill>
                  <a:schemeClr val="tx1"/>
                </a:solidFill>
                <a:round/>
                <a:headEnd/>
                <a:tailEnd type="triangle" w="med" len="med"/>
              </a:ln>
            </p:spPr>
            <p:txBody>
              <a:bodyPr/>
              <a:lstStyle/>
              <a:p>
                <a:endParaRPr lang="en-US"/>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589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589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5895"/>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2"/>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8"/>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0"/>
                                          </p:stCondLst>
                                        </p:cTn>
                                        <p:tgtEl>
                                          <p:spTgt spid="9"/>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nodeType="clickEffect">
                                  <p:stCondLst>
                                    <p:cond delay="0"/>
                                  </p:stCondLst>
                                  <p:childTnLst>
                                    <p:set>
                                      <p:cBhvr>
                                        <p:cTn id="5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2" grpId="0" animBg="1"/>
      <p:bldP spid="165893" grpId="0" animBg="1"/>
      <p:bldP spid="16589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p:txBody>
          <a:bodyPr/>
          <a:lstStyle/>
          <a:p>
            <a:pPr eaLnBrk="1" hangingPunct="1">
              <a:defRPr/>
            </a:pPr>
            <a:endParaRPr lang="fr-FR" smtClean="0"/>
          </a:p>
        </p:txBody>
      </p:sp>
      <p:sp>
        <p:nvSpPr>
          <p:cNvPr id="166916" name="Text Box 4"/>
          <p:cNvSpPr txBox="1">
            <a:spLocks noChangeArrowheads="1"/>
          </p:cNvSpPr>
          <p:nvPr/>
        </p:nvSpPr>
        <p:spPr bwMode="auto">
          <a:xfrm>
            <a:off x="344488" y="2565400"/>
            <a:ext cx="9072562" cy="1190625"/>
          </a:xfrm>
          <a:prstGeom prst="rect">
            <a:avLst/>
          </a:prstGeom>
          <a:noFill/>
          <a:ln w="9525">
            <a:noFill/>
            <a:miter lim="800000"/>
            <a:headEnd/>
            <a:tailEnd/>
          </a:ln>
          <a:effectLst/>
        </p:spPr>
        <p:txBody>
          <a:bodyPr>
            <a:spAutoFit/>
          </a:bodyPr>
          <a:lstStyle/>
          <a:p>
            <a:pPr algn="ctr">
              <a:defRPr/>
            </a:pPr>
            <a:r>
              <a:rPr lang="fr-FR" sz="3600" b="1" dirty="0" err="1">
                <a:solidFill>
                  <a:schemeClr val="accent2"/>
                </a:solidFill>
                <a:effectLst>
                  <a:outerShdw blurRad="38100" dist="38100" dir="2700000" algn="tl">
                    <a:srgbClr val="C0C0C0"/>
                  </a:outerShdw>
                </a:effectLst>
                <a:latin typeface="Arial" charset="0"/>
              </a:rPr>
              <a:t>Technological</a:t>
            </a:r>
            <a:r>
              <a:rPr lang="fr-FR" sz="3600" b="1" dirty="0">
                <a:solidFill>
                  <a:schemeClr val="accent2"/>
                </a:solidFill>
                <a:effectLst>
                  <a:outerShdw blurRad="38100" dist="38100" dir="2700000" algn="tl">
                    <a:srgbClr val="C0C0C0"/>
                  </a:outerShdw>
                </a:effectLst>
                <a:latin typeface="Arial" charset="0"/>
              </a:rPr>
              <a:t> Boosters to </a:t>
            </a:r>
            <a:r>
              <a:rPr lang="fr-FR" sz="3600" b="1" dirty="0" err="1">
                <a:solidFill>
                  <a:schemeClr val="accent2"/>
                </a:solidFill>
                <a:effectLst>
                  <a:outerShdw blurRad="38100" dist="38100" dir="2700000" algn="tl">
                    <a:srgbClr val="C0C0C0"/>
                  </a:outerShdw>
                </a:effectLst>
                <a:latin typeface="Arial" charset="0"/>
              </a:rPr>
              <a:t>recover</a:t>
            </a:r>
            <a:r>
              <a:rPr lang="fr-FR" sz="3600" b="1" dirty="0">
                <a:solidFill>
                  <a:schemeClr val="accent2"/>
                </a:solidFill>
                <a:effectLst>
                  <a:outerShdw blurRad="38100" dist="38100" dir="2700000" algn="tl">
                    <a:srgbClr val="C0C0C0"/>
                  </a:outerShdw>
                </a:effectLst>
                <a:latin typeface="Arial" charset="0"/>
              </a:rPr>
              <a:t> a </a:t>
            </a:r>
            <a:r>
              <a:rPr lang="fr-FR" sz="3600" b="1" dirty="0" err="1">
                <a:solidFill>
                  <a:schemeClr val="accent2"/>
                </a:solidFill>
                <a:effectLst>
                  <a:outerShdw blurRad="38100" dist="38100" dir="2700000" algn="tl">
                    <a:srgbClr val="C0C0C0"/>
                  </a:outerShdw>
                </a:effectLst>
                <a:latin typeface="Arial" charset="0"/>
              </a:rPr>
              <a:t>Healthy</a:t>
            </a:r>
            <a:r>
              <a:rPr lang="fr-FR" sz="3600" b="1" dirty="0">
                <a:solidFill>
                  <a:schemeClr val="accent2"/>
                </a:solidFill>
                <a:effectLst>
                  <a:outerShdw blurRad="38100" dist="38100" dir="2700000" algn="tl">
                    <a:srgbClr val="C0C0C0"/>
                  </a:outerShdw>
                </a:effectLst>
                <a:latin typeface="Arial" charset="0"/>
              </a:rPr>
              <a:t> </a:t>
            </a:r>
            <a:r>
              <a:rPr lang="fr-FR" sz="3600" b="1" dirty="0" err="1">
                <a:solidFill>
                  <a:schemeClr val="accent2"/>
                </a:solidFill>
                <a:effectLst>
                  <a:outerShdw blurRad="38100" dist="38100" dir="2700000" algn="tl">
                    <a:srgbClr val="C0C0C0"/>
                  </a:outerShdw>
                </a:effectLst>
                <a:latin typeface="Arial" charset="0"/>
              </a:rPr>
              <a:t>Scaling</a:t>
            </a:r>
            <a:endParaRPr lang="fr-FR" sz="3600" b="1" dirty="0">
              <a:solidFill>
                <a:schemeClr val="accent2"/>
              </a:solidFill>
              <a:effectLst>
                <a:outerShdw blurRad="38100" dist="38100" dir="2700000" algn="tl">
                  <a:srgbClr val="C0C0C0"/>
                </a:outerShdw>
              </a:effectLst>
              <a:latin typeface="Arial"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p:txBody>
          <a:bodyPr/>
          <a:lstStyle/>
          <a:p>
            <a:pPr eaLnBrk="1" hangingPunct="1">
              <a:defRPr/>
            </a:pPr>
            <a:r>
              <a:rPr lang="fr-FR" dirty="0" err="1" smtClean="0"/>
              <a:t>What</a:t>
            </a:r>
            <a:r>
              <a:rPr lang="fr-FR" dirty="0" smtClean="0"/>
              <a:t> </a:t>
            </a:r>
            <a:r>
              <a:rPr lang="fr-FR" dirty="0" err="1" smtClean="0"/>
              <a:t>can</a:t>
            </a:r>
            <a:r>
              <a:rPr lang="fr-FR" dirty="0" smtClean="0"/>
              <a:t> </a:t>
            </a:r>
            <a:r>
              <a:rPr lang="fr-FR" dirty="0" err="1" smtClean="0"/>
              <a:t>we</a:t>
            </a:r>
            <a:r>
              <a:rPr lang="fr-FR" dirty="0" smtClean="0"/>
              <a:t> do to </a:t>
            </a:r>
            <a:r>
              <a:rPr lang="fr-FR" dirty="0" err="1" smtClean="0"/>
              <a:t>retrieve</a:t>
            </a:r>
            <a:r>
              <a:rPr lang="fr-FR" dirty="0" smtClean="0"/>
              <a:t> a </a:t>
            </a:r>
            <a:r>
              <a:rPr lang="fr-FR" dirty="0" err="1" smtClean="0"/>
              <a:t>Healthy</a:t>
            </a:r>
            <a:r>
              <a:rPr lang="fr-FR" dirty="0" smtClean="0"/>
              <a:t> </a:t>
            </a:r>
            <a:r>
              <a:rPr lang="fr-FR" dirty="0" err="1" smtClean="0"/>
              <a:t>Scaling</a:t>
            </a:r>
            <a:r>
              <a:rPr lang="fr-FR" dirty="0" smtClean="0"/>
              <a:t> ?</a:t>
            </a:r>
          </a:p>
        </p:txBody>
      </p:sp>
      <p:grpSp>
        <p:nvGrpSpPr>
          <p:cNvPr id="36867" name="Group 4"/>
          <p:cNvGrpSpPr>
            <a:grpSpLocks/>
          </p:cNvGrpSpPr>
          <p:nvPr/>
        </p:nvGrpSpPr>
        <p:grpSpPr bwMode="auto">
          <a:xfrm>
            <a:off x="3008313" y="1125538"/>
            <a:ext cx="3917950" cy="4525962"/>
            <a:chOff x="3616" y="1253"/>
            <a:chExt cx="2468" cy="2851"/>
          </a:xfrm>
        </p:grpSpPr>
        <p:pic>
          <p:nvPicPr>
            <p:cNvPr id="36884" name="Picture 5" descr="79k5n"/>
            <p:cNvPicPr>
              <a:picLocks noChangeAspect="1" noChangeArrowheads="1"/>
            </p:cNvPicPr>
            <p:nvPr/>
          </p:nvPicPr>
          <p:blipFill>
            <a:blip r:embed="rId3" cstate="print"/>
            <a:srcRect r="72"/>
            <a:stretch>
              <a:fillRect/>
            </a:stretch>
          </p:blipFill>
          <p:spPr bwMode="auto">
            <a:xfrm>
              <a:off x="3619" y="1253"/>
              <a:ext cx="2465" cy="2851"/>
            </a:xfrm>
            <a:prstGeom prst="rect">
              <a:avLst/>
            </a:prstGeom>
            <a:noFill/>
            <a:ln w="38100">
              <a:solidFill>
                <a:schemeClr val="tx1"/>
              </a:solidFill>
              <a:miter lim="800000"/>
              <a:headEnd/>
              <a:tailEnd/>
            </a:ln>
          </p:spPr>
        </p:pic>
        <p:sp>
          <p:nvSpPr>
            <p:cNvPr id="36885" name="Line 6"/>
            <p:cNvSpPr>
              <a:spLocks noChangeShapeType="1"/>
            </p:cNvSpPr>
            <p:nvPr/>
          </p:nvSpPr>
          <p:spPr bwMode="auto">
            <a:xfrm>
              <a:off x="4662" y="2750"/>
              <a:ext cx="363" cy="0"/>
            </a:xfrm>
            <a:prstGeom prst="line">
              <a:avLst/>
            </a:prstGeom>
            <a:noFill/>
            <a:ln w="38100">
              <a:solidFill>
                <a:schemeClr val="bg1"/>
              </a:solidFill>
              <a:round/>
              <a:headEnd type="triangle" w="med" len="med"/>
              <a:tailEnd type="triangle" w="med" len="med"/>
            </a:ln>
          </p:spPr>
          <p:txBody>
            <a:bodyPr/>
            <a:lstStyle/>
            <a:p>
              <a:endParaRPr lang="en-US"/>
            </a:p>
          </p:txBody>
        </p:sp>
        <p:sp>
          <p:nvSpPr>
            <p:cNvPr id="36886" name="Text Box 7"/>
            <p:cNvSpPr txBox="1">
              <a:spLocks noChangeArrowheads="1"/>
            </p:cNvSpPr>
            <p:nvPr/>
          </p:nvSpPr>
          <p:spPr bwMode="auto">
            <a:xfrm>
              <a:off x="4345" y="3203"/>
              <a:ext cx="1084" cy="231"/>
            </a:xfrm>
            <a:prstGeom prst="rect">
              <a:avLst/>
            </a:prstGeom>
            <a:noFill/>
            <a:ln w="9525">
              <a:noFill/>
              <a:miter lim="800000"/>
              <a:headEnd/>
              <a:tailEnd/>
            </a:ln>
          </p:spPr>
          <p:txBody>
            <a:bodyPr wrap="none">
              <a:spAutoFit/>
            </a:bodyPr>
            <a:lstStyle/>
            <a:p>
              <a:pPr eaLnBrk="0" hangingPunct="0"/>
              <a:r>
                <a:rPr lang="fr-FR" sz="1800">
                  <a:solidFill>
                    <a:schemeClr val="bg1"/>
                  </a:solidFill>
                  <a:latin typeface="Arial" charset="0"/>
                </a:rPr>
                <a:t>Silicon channel</a:t>
              </a:r>
            </a:p>
          </p:txBody>
        </p:sp>
        <p:sp>
          <p:nvSpPr>
            <p:cNvPr id="36887" name="Text Box 8"/>
            <p:cNvSpPr txBox="1">
              <a:spLocks noChangeArrowheads="1"/>
            </p:cNvSpPr>
            <p:nvPr/>
          </p:nvSpPr>
          <p:spPr bwMode="auto">
            <a:xfrm>
              <a:off x="5658" y="2991"/>
              <a:ext cx="349" cy="212"/>
            </a:xfrm>
            <a:prstGeom prst="rect">
              <a:avLst/>
            </a:prstGeom>
            <a:noFill/>
            <a:ln w="9525">
              <a:noFill/>
              <a:miter lim="800000"/>
              <a:headEnd/>
              <a:tailEnd/>
            </a:ln>
          </p:spPr>
          <p:txBody>
            <a:bodyPr wrap="none">
              <a:spAutoFit/>
            </a:bodyPr>
            <a:lstStyle/>
            <a:p>
              <a:pPr eaLnBrk="0" hangingPunct="0"/>
              <a:r>
                <a:rPr lang="fr-FR" sz="1600">
                  <a:solidFill>
                    <a:schemeClr val="bg1"/>
                  </a:solidFill>
                  <a:latin typeface="Arial" charset="0"/>
                </a:rPr>
                <a:t>NiSi</a:t>
              </a:r>
            </a:p>
          </p:txBody>
        </p:sp>
        <p:sp>
          <p:nvSpPr>
            <p:cNvPr id="36888" name="Text Box 9"/>
            <p:cNvSpPr txBox="1">
              <a:spLocks noChangeArrowheads="1"/>
            </p:cNvSpPr>
            <p:nvPr/>
          </p:nvSpPr>
          <p:spPr bwMode="auto">
            <a:xfrm>
              <a:off x="3740" y="2976"/>
              <a:ext cx="349" cy="212"/>
            </a:xfrm>
            <a:prstGeom prst="rect">
              <a:avLst/>
            </a:prstGeom>
            <a:noFill/>
            <a:ln w="9525">
              <a:noFill/>
              <a:miter lim="800000"/>
              <a:headEnd/>
              <a:tailEnd/>
            </a:ln>
          </p:spPr>
          <p:txBody>
            <a:bodyPr wrap="none">
              <a:spAutoFit/>
            </a:bodyPr>
            <a:lstStyle/>
            <a:p>
              <a:pPr eaLnBrk="0" hangingPunct="0"/>
              <a:r>
                <a:rPr lang="fr-FR" sz="1600">
                  <a:solidFill>
                    <a:schemeClr val="bg1"/>
                  </a:solidFill>
                  <a:latin typeface="Arial" charset="0"/>
                </a:rPr>
                <a:t>NiSi</a:t>
              </a:r>
            </a:p>
          </p:txBody>
        </p:sp>
        <p:sp>
          <p:nvSpPr>
            <p:cNvPr id="36889" name="Freeform 10"/>
            <p:cNvSpPr>
              <a:spLocks/>
            </p:cNvSpPr>
            <p:nvPr/>
          </p:nvSpPr>
          <p:spPr bwMode="auto">
            <a:xfrm>
              <a:off x="3616" y="2863"/>
              <a:ext cx="1104" cy="467"/>
            </a:xfrm>
            <a:custGeom>
              <a:avLst/>
              <a:gdLst>
                <a:gd name="T0" fmla="*/ 4 w 1104"/>
                <a:gd name="T1" fmla="*/ 420 h 467"/>
                <a:gd name="T2" fmla="*/ 638 w 1104"/>
                <a:gd name="T3" fmla="*/ 431 h 467"/>
                <a:gd name="T4" fmla="*/ 910 w 1104"/>
                <a:gd name="T5" fmla="*/ 204 h 467"/>
                <a:gd name="T6" fmla="*/ 1076 w 1104"/>
                <a:gd name="T7" fmla="*/ 160 h 467"/>
                <a:gd name="T8" fmla="*/ 1076 w 1104"/>
                <a:gd name="T9" fmla="*/ 0 h 467"/>
                <a:gd name="T10" fmla="*/ 984 w 1104"/>
                <a:gd name="T11" fmla="*/ 80 h 467"/>
                <a:gd name="T12" fmla="*/ 812 w 1104"/>
                <a:gd name="T13" fmla="*/ 88 h 467"/>
                <a:gd name="T14" fmla="*/ 500 w 1104"/>
                <a:gd name="T15" fmla="*/ 76 h 467"/>
                <a:gd name="T16" fmla="*/ 4 w 1104"/>
                <a:gd name="T17" fmla="*/ 68 h 467"/>
                <a:gd name="T18" fmla="*/ 4 w 1104"/>
                <a:gd name="T19" fmla="*/ 420 h 4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04"/>
                <a:gd name="T31" fmla="*/ 0 h 467"/>
                <a:gd name="T32" fmla="*/ 1104 w 1104"/>
                <a:gd name="T33" fmla="*/ 467 h 46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04" h="467">
                  <a:moveTo>
                    <a:pt x="4" y="420"/>
                  </a:moveTo>
                  <a:cubicBezTo>
                    <a:pt x="92" y="452"/>
                    <a:pt x="487" y="467"/>
                    <a:pt x="638" y="431"/>
                  </a:cubicBezTo>
                  <a:cubicBezTo>
                    <a:pt x="789" y="395"/>
                    <a:pt x="837" y="249"/>
                    <a:pt x="910" y="204"/>
                  </a:cubicBezTo>
                  <a:cubicBezTo>
                    <a:pt x="983" y="159"/>
                    <a:pt x="1048" y="194"/>
                    <a:pt x="1076" y="160"/>
                  </a:cubicBezTo>
                  <a:cubicBezTo>
                    <a:pt x="1104" y="126"/>
                    <a:pt x="1091" y="13"/>
                    <a:pt x="1076" y="0"/>
                  </a:cubicBezTo>
                  <a:lnTo>
                    <a:pt x="984" y="80"/>
                  </a:lnTo>
                  <a:cubicBezTo>
                    <a:pt x="940" y="95"/>
                    <a:pt x="893" y="89"/>
                    <a:pt x="812" y="88"/>
                  </a:cubicBezTo>
                  <a:cubicBezTo>
                    <a:pt x="731" y="87"/>
                    <a:pt x="635" y="79"/>
                    <a:pt x="500" y="76"/>
                  </a:cubicBezTo>
                  <a:cubicBezTo>
                    <a:pt x="365" y="73"/>
                    <a:pt x="88" y="60"/>
                    <a:pt x="4" y="68"/>
                  </a:cubicBezTo>
                  <a:cubicBezTo>
                    <a:pt x="4" y="156"/>
                    <a:pt x="0" y="352"/>
                    <a:pt x="4" y="420"/>
                  </a:cubicBezTo>
                  <a:close/>
                </a:path>
              </a:pathLst>
            </a:custGeom>
            <a:solidFill>
              <a:schemeClr val="accent2">
                <a:alpha val="25098"/>
              </a:schemeClr>
            </a:solidFill>
            <a:ln w="9525">
              <a:solidFill>
                <a:schemeClr val="accent2"/>
              </a:solidFill>
              <a:round/>
              <a:headEnd/>
              <a:tailEnd/>
            </a:ln>
          </p:spPr>
          <p:txBody>
            <a:bodyPr/>
            <a:lstStyle/>
            <a:p>
              <a:endParaRPr lang="en-US"/>
            </a:p>
          </p:txBody>
        </p:sp>
        <p:sp>
          <p:nvSpPr>
            <p:cNvPr id="36890" name="Freeform 11"/>
            <p:cNvSpPr>
              <a:spLocks/>
            </p:cNvSpPr>
            <p:nvPr/>
          </p:nvSpPr>
          <p:spPr bwMode="auto">
            <a:xfrm>
              <a:off x="4975" y="2875"/>
              <a:ext cx="1109" cy="499"/>
            </a:xfrm>
            <a:custGeom>
              <a:avLst/>
              <a:gdLst>
                <a:gd name="T0" fmla="*/ 1105 w 1109"/>
                <a:gd name="T1" fmla="*/ 452 h 499"/>
                <a:gd name="T2" fmla="*/ 471 w 1109"/>
                <a:gd name="T3" fmla="*/ 463 h 499"/>
                <a:gd name="T4" fmla="*/ 211 w 1109"/>
                <a:gd name="T5" fmla="*/ 216 h 499"/>
                <a:gd name="T6" fmla="*/ 35 w 1109"/>
                <a:gd name="T7" fmla="*/ 152 h 499"/>
                <a:gd name="T8" fmla="*/ 15 w 1109"/>
                <a:gd name="T9" fmla="*/ 0 h 499"/>
                <a:gd name="T10" fmla="*/ 123 w 1109"/>
                <a:gd name="T11" fmla="*/ 48 h 499"/>
                <a:gd name="T12" fmla="*/ 295 w 1109"/>
                <a:gd name="T13" fmla="*/ 68 h 499"/>
                <a:gd name="T14" fmla="*/ 611 w 1109"/>
                <a:gd name="T15" fmla="*/ 84 h 499"/>
                <a:gd name="T16" fmla="*/ 1105 w 1109"/>
                <a:gd name="T17" fmla="*/ 100 h 499"/>
                <a:gd name="T18" fmla="*/ 1105 w 1109"/>
                <a:gd name="T19" fmla="*/ 452 h 49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09"/>
                <a:gd name="T31" fmla="*/ 0 h 499"/>
                <a:gd name="T32" fmla="*/ 1109 w 1109"/>
                <a:gd name="T33" fmla="*/ 499 h 49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09" h="499">
                  <a:moveTo>
                    <a:pt x="1105" y="452"/>
                  </a:moveTo>
                  <a:cubicBezTo>
                    <a:pt x="1017" y="484"/>
                    <a:pt x="622" y="499"/>
                    <a:pt x="471" y="463"/>
                  </a:cubicBezTo>
                  <a:cubicBezTo>
                    <a:pt x="322" y="424"/>
                    <a:pt x="284" y="268"/>
                    <a:pt x="211" y="216"/>
                  </a:cubicBezTo>
                  <a:cubicBezTo>
                    <a:pt x="138" y="164"/>
                    <a:pt x="68" y="188"/>
                    <a:pt x="35" y="152"/>
                  </a:cubicBezTo>
                  <a:cubicBezTo>
                    <a:pt x="2" y="116"/>
                    <a:pt x="0" y="17"/>
                    <a:pt x="15" y="0"/>
                  </a:cubicBezTo>
                  <a:lnTo>
                    <a:pt x="123" y="48"/>
                  </a:lnTo>
                  <a:cubicBezTo>
                    <a:pt x="170" y="59"/>
                    <a:pt x="214" y="62"/>
                    <a:pt x="295" y="68"/>
                  </a:cubicBezTo>
                  <a:lnTo>
                    <a:pt x="611" y="84"/>
                  </a:lnTo>
                  <a:lnTo>
                    <a:pt x="1105" y="100"/>
                  </a:lnTo>
                  <a:cubicBezTo>
                    <a:pt x="1105" y="188"/>
                    <a:pt x="1109" y="384"/>
                    <a:pt x="1105" y="452"/>
                  </a:cubicBezTo>
                  <a:close/>
                </a:path>
              </a:pathLst>
            </a:custGeom>
            <a:solidFill>
              <a:schemeClr val="accent2">
                <a:alpha val="25098"/>
              </a:schemeClr>
            </a:solidFill>
            <a:ln w="9525">
              <a:solidFill>
                <a:schemeClr val="accent2"/>
              </a:solidFill>
              <a:round/>
              <a:headEnd/>
              <a:tailEnd/>
            </a:ln>
          </p:spPr>
          <p:txBody>
            <a:bodyPr/>
            <a:lstStyle/>
            <a:p>
              <a:endParaRPr lang="en-US"/>
            </a:p>
          </p:txBody>
        </p:sp>
        <p:sp>
          <p:nvSpPr>
            <p:cNvPr id="36891" name="Oval 12"/>
            <p:cNvSpPr>
              <a:spLocks noChangeArrowheads="1"/>
            </p:cNvSpPr>
            <p:nvPr/>
          </p:nvSpPr>
          <p:spPr bwMode="auto">
            <a:xfrm flipH="1">
              <a:off x="4718" y="2931"/>
              <a:ext cx="44" cy="44"/>
            </a:xfrm>
            <a:prstGeom prst="ellipse">
              <a:avLst/>
            </a:prstGeom>
            <a:solidFill>
              <a:srgbClr val="FF3300"/>
            </a:solidFill>
            <a:ln w="9525">
              <a:solidFill>
                <a:srgbClr val="FF3300"/>
              </a:solidFill>
              <a:round/>
              <a:headEnd/>
              <a:tailEnd/>
            </a:ln>
          </p:spPr>
          <p:txBody>
            <a:bodyPr wrap="none" anchor="ctr"/>
            <a:lstStyle/>
            <a:p>
              <a:endParaRPr lang="en-US"/>
            </a:p>
          </p:txBody>
        </p:sp>
        <p:sp>
          <p:nvSpPr>
            <p:cNvPr id="36892" name="Line 13"/>
            <p:cNvSpPr>
              <a:spLocks noChangeShapeType="1"/>
            </p:cNvSpPr>
            <p:nvPr/>
          </p:nvSpPr>
          <p:spPr bwMode="auto">
            <a:xfrm>
              <a:off x="4770" y="2953"/>
              <a:ext cx="213" cy="0"/>
            </a:xfrm>
            <a:prstGeom prst="line">
              <a:avLst/>
            </a:prstGeom>
            <a:noFill/>
            <a:ln w="28575">
              <a:solidFill>
                <a:srgbClr val="FF3300"/>
              </a:solidFill>
              <a:round/>
              <a:headEnd/>
              <a:tailEnd type="triangle" w="med" len="med"/>
            </a:ln>
          </p:spPr>
          <p:txBody>
            <a:bodyPr/>
            <a:lstStyle/>
            <a:p>
              <a:endParaRPr lang="en-US"/>
            </a:p>
          </p:txBody>
        </p:sp>
        <p:sp>
          <p:nvSpPr>
            <p:cNvPr id="36893" name="Text Box 14"/>
            <p:cNvSpPr txBox="1">
              <a:spLocks noChangeArrowheads="1"/>
            </p:cNvSpPr>
            <p:nvPr/>
          </p:nvSpPr>
          <p:spPr bwMode="auto">
            <a:xfrm>
              <a:off x="3658" y="2663"/>
              <a:ext cx="521" cy="212"/>
            </a:xfrm>
            <a:prstGeom prst="rect">
              <a:avLst/>
            </a:prstGeom>
            <a:noFill/>
            <a:ln w="9525">
              <a:noFill/>
              <a:miter lim="800000"/>
              <a:headEnd/>
              <a:tailEnd/>
            </a:ln>
          </p:spPr>
          <p:txBody>
            <a:bodyPr wrap="none">
              <a:spAutoFit/>
            </a:bodyPr>
            <a:lstStyle/>
            <a:p>
              <a:pPr eaLnBrk="0" hangingPunct="0"/>
              <a:r>
                <a:rPr lang="fr-FR" sz="1600">
                  <a:latin typeface="Arial" charset="0"/>
                </a:rPr>
                <a:t>Source</a:t>
              </a:r>
            </a:p>
          </p:txBody>
        </p:sp>
        <p:sp>
          <p:nvSpPr>
            <p:cNvPr id="36894" name="Text Box 15"/>
            <p:cNvSpPr txBox="1">
              <a:spLocks noChangeArrowheads="1"/>
            </p:cNvSpPr>
            <p:nvPr/>
          </p:nvSpPr>
          <p:spPr bwMode="auto">
            <a:xfrm>
              <a:off x="5570" y="2674"/>
              <a:ext cx="421" cy="212"/>
            </a:xfrm>
            <a:prstGeom prst="rect">
              <a:avLst/>
            </a:prstGeom>
            <a:noFill/>
            <a:ln w="9525">
              <a:noFill/>
              <a:miter lim="800000"/>
              <a:headEnd/>
              <a:tailEnd/>
            </a:ln>
          </p:spPr>
          <p:txBody>
            <a:bodyPr wrap="none">
              <a:spAutoFit/>
            </a:bodyPr>
            <a:lstStyle/>
            <a:p>
              <a:pPr eaLnBrk="0" hangingPunct="0"/>
              <a:r>
                <a:rPr lang="fr-FR" sz="1600">
                  <a:latin typeface="Arial" charset="0"/>
                </a:rPr>
                <a:t>Drain</a:t>
              </a:r>
            </a:p>
          </p:txBody>
        </p:sp>
        <p:sp>
          <p:nvSpPr>
            <p:cNvPr id="36895" name="Line 16"/>
            <p:cNvSpPr>
              <a:spLocks noChangeShapeType="1"/>
            </p:cNvSpPr>
            <p:nvPr/>
          </p:nvSpPr>
          <p:spPr bwMode="auto">
            <a:xfrm>
              <a:off x="3891" y="2840"/>
              <a:ext cx="0" cy="151"/>
            </a:xfrm>
            <a:prstGeom prst="line">
              <a:avLst/>
            </a:prstGeom>
            <a:noFill/>
            <a:ln w="38100">
              <a:solidFill>
                <a:schemeClr val="tx1"/>
              </a:solidFill>
              <a:round/>
              <a:headEnd/>
              <a:tailEnd type="triangle" w="med" len="med"/>
            </a:ln>
          </p:spPr>
          <p:txBody>
            <a:bodyPr/>
            <a:lstStyle/>
            <a:p>
              <a:endParaRPr lang="en-US"/>
            </a:p>
          </p:txBody>
        </p:sp>
        <p:sp>
          <p:nvSpPr>
            <p:cNvPr id="36896" name="Line 17"/>
            <p:cNvSpPr>
              <a:spLocks noChangeShapeType="1"/>
            </p:cNvSpPr>
            <p:nvPr/>
          </p:nvSpPr>
          <p:spPr bwMode="auto">
            <a:xfrm>
              <a:off x="5796" y="2840"/>
              <a:ext cx="0" cy="151"/>
            </a:xfrm>
            <a:prstGeom prst="line">
              <a:avLst/>
            </a:prstGeom>
            <a:noFill/>
            <a:ln w="38100">
              <a:solidFill>
                <a:schemeClr val="tx1"/>
              </a:solidFill>
              <a:round/>
              <a:headEnd/>
              <a:tailEnd type="triangle" w="med" len="med"/>
            </a:ln>
          </p:spPr>
          <p:txBody>
            <a:bodyPr/>
            <a:lstStyle/>
            <a:p>
              <a:endParaRPr lang="en-US"/>
            </a:p>
          </p:txBody>
        </p:sp>
        <p:sp>
          <p:nvSpPr>
            <p:cNvPr id="36897" name="Text Box 18"/>
            <p:cNvSpPr txBox="1">
              <a:spLocks noChangeArrowheads="1"/>
            </p:cNvSpPr>
            <p:nvPr/>
          </p:nvSpPr>
          <p:spPr bwMode="auto">
            <a:xfrm>
              <a:off x="4677" y="1434"/>
              <a:ext cx="394" cy="212"/>
            </a:xfrm>
            <a:prstGeom prst="rect">
              <a:avLst/>
            </a:prstGeom>
            <a:noFill/>
            <a:ln w="9525">
              <a:noFill/>
              <a:miter lim="800000"/>
              <a:headEnd/>
              <a:tailEnd/>
            </a:ln>
          </p:spPr>
          <p:txBody>
            <a:bodyPr wrap="none">
              <a:spAutoFit/>
            </a:bodyPr>
            <a:lstStyle/>
            <a:p>
              <a:pPr eaLnBrk="0" hangingPunct="0"/>
              <a:r>
                <a:rPr lang="fr-FR" sz="1600">
                  <a:latin typeface="Arial" charset="0"/>
                </a:rPr>
                <a:t>Gate</a:t>
              </a:r>
            </a:p>
          </p:txBody>
        </p:sp>
        <p:sp>
          <p:nvSpPr>
            <p:cNvPr id="36898" name="Line 19"/>
            <p:cNvSpPr>
              <a:spLocks noChangeShapeType="1"/>
            </p:cNvSpPr>
            <p:nvPr/>
          </p:nvSpPr>
          <p:spPr bwMode="auto">
            <a:xfrm>
              <a:off x="4889" y="1616"/>
              <a:ext cx="0" cy="151"/>
            </a:xfrm>
            <a:prstGeom prst="line">
              <a:avLst/>
            </a:prstGeom>
            <a:noFill/>
            <a:ln w="38100">
              <a:solidFill>
                <a:schemeClr val="tx1"/>
              </a:solidFill>
              <a:round/>
              <a:headEnd/>
              <a:tailEnd type="triangle" w="med" len="med"/>
            </a:ln>
          </p:spPr>
          <p:txBody>
            <a:bodyPr/>
            <a:lstStyle/>
            <a:p>
              <a:endParaRPr lang="en-US"/>
            </a:p>
          </p:txBody>
        </p:sp>
      </p:grpSp>
      <p:pic>
        <p:nvPicPr>
          <p:cNvPr id="36868" name="Picture 20"/>
          <p:cNvPicPr>
            <a:picLocks noChangeAspect="1" noChangeArrowheads="1"/>
          </p:cNvPicPr>
          <p:nvPr/>
        </p:nvPicPr>
        <p:blipFill>
          <a:blip r:embed="rId4" cstate="print"/>
          <a:srcRect/>
          <a:stretch>
            <a:fillRect/>
          </a:stretch>
        </p:blipFill>
        <p:spPr bwMode="auto">
          <a:xfrm>
            <a:off x="488950" y="1484313"/>
            <a:ext cx="1152525" cy="623887"/>
          </a:xfrm>
          <a:prstGeom prst="rect">
            <a:avLst/>
          </a:prstGeom>
          <a:solidFill>
            <a:srgbClr val="FFFF00"/>
          </a:solidFill>
          <a:ln w="9525">
            <a:solidFill>
              <a:srgbClr val="FF9900"/>
            </a:solidFill>
            <a:miter lim="800000"/>
            <a:headEnd/>
            <a:tailEnd/>
          </a:ln>
        </p:spPr>
      </p:pic>
      <p:sp>
        <p:nvSpPr>
          <p:cNvPr id="36869" name="Freeform 21"/>
          <p:cNvSpPr>
            <a:spLocks/>
          </p:cNvSpPr>
          <p:nvPr/>
        </p:nvSpPr>
        <p:spPr bwMode="auto">
          <a:xfrm rot="2817880" flipV="1">
            <a:off x="1673226" y="2343150"/>
            <a:ext cx="3314700" cy="968375"/>
          </a:xfrm>
          <a:custGeom>
            <a:avLst/>
            <a:gdLst>
              <a:gd name="T0" fmla="*/ 0 w 1615"/>
              <a:gd name="T1" fmla="*/ 0 h 977"/>
              <a:gd name="T2" fmla="*/ 2147483647 w 1615"/>
              <a:gd name="T3" fmla="*/ 0 h 977"/>
              <a:gd name="T4" fmla="*/ 2147483647 w 1615"/>
              <a:gd name="T5" fmla="*/ 2147483647 h 977"/>
              <a:gd name="T6" fmla="*/ 0 60000 65536"/>
              <a:gd name="T7" fmla="*/ 0 60000 65536"/>
              <a:gd name="T8" fmla="*/ 0 60000 65536"/>
              <a:gd name="T9" fmla="*/ 0 w 1615"/>
              <a:gd name="T10" fmla="*/ 0 h 977"/>
              <a:gd name="T11" fmla="*/ 1615 w 1615"/>
              <a:gd name="T12" fmla="*/ 977 h 977"/>
            </a:gdLst>
            <a:ahLst/>
            <a:cxnLst>
              <a:cxn ang="T6">
                <a:pos x="T0" y="T1"/>
              </a:cxn>
              <a:cxn ang="T7">
                <a:pos x="T2" y="T3"/>
              </a:cxn>
              <a:cxn ang="T8">
                <a:pos x="T4" y="T5"/>
              </a:cxn>
            </a:cxnLst>
            <a:rect l="T9" t="T10" r="T11" b="T12"/>
            <a:pathLst>
              <a:path w="1615" h="977">
                <a:moveTo>
                  <a:pt x="0" y="0"/>
                </a:moveTo>
                <a:lnTo>
                  <a:pt x="814" y="0"/>
                </a:lnTo>
                <a:lnTo>
                  <a:pt x="1615" y="977"/>
                </a:lnTo>
              </a:path>
            </a:pathLst>
          </a:custGeom>
          <a:noFill/>
          <a:ln w="57150" cmpd="sng">
            <a:solidFill>
              <a:srgbClr val="FFFF00"/>
            </a:solidFill>
            <a:round/>
            <a:headEnd type="none" w="med" len="med"/>
            <a:tailEnd type="triangle" w="med" len="med"/>
          </a:ln>
        </p:spPr>
        <p:txBody>
          <a:bodyPr/>
          <a:lstStyle/>
          <a:p>
            <a:endParaRPr lang="en-US"/>
          </a:p>
        </p:txBody>
      </p:sp>
      <p:sp>
        <p:nvSpPr>
          <p:cNvPr id="36870" name="Text Box 22"/>
          <p:cNvSpPr txBox="1">
            <a:spLocks noChangeArrowheads="1"/>
          </p:cNvSpPr>
          <p:nvPr/>
        </p:nvSpPr>
        <p:spPr bwMode="auto">
          <a:xfrm>
            <a:off x="488950" y="908050"/>
            <a:ext cx="2197100" cy="457200"/>
          </a:xfrm>
          <a:prstGeom prst="rect">
            <a:avLst/>
          </a:prstGeom>
          <a:noFill/>
          <a:ln w="9525">
            <a:noFill/>
            <a:miter lim="800000"/>
            <a:headEnd/>
            <a:tailEnd/>
          </a:ln>
        </p:spPr>
        <p:txBody>
          <a:bodyPr wrap="none">
            <a:spAutoFit/>
          </a:bodyPr>
          <a:lstStyle/>
          <a:p>
            <a:r>
              <a:rPr lang="fr-FR" b="1">
                <a:solidFill>
                  <a:schemeClr val="accent2"/>
                </a:solidFill>
                <a:latin typeface="Arial" charset="0"/>
              </a:rPr>
              <a:t>Oxide Scaling</a:t>
            </a:r>
          </a:p>
        </p:txBody>
      </p:sp>
      <p:sp>
        <p:nvSpPr>
          <p:cNvPr id="36871" name="Freeform 23"/>
          <p:cNvSpPr>
            <a:spLocks/>
          </p:cNvSpPr>
          <p:nvPr/>
        </p:nvSpPr>
        <p:spPr bwMode="auto">
          <a:xfrm>
            <a:off x="5818188" y="1709738"/>
            <a:ext cx="1984375" cy="2151062"/>
          </a:xfrm>
          <a:custGeom>
            <a:avLst/>
            <a:gdLst>
              <a:gd name="T0" fmla="*/ 2147483647 w 1250"/>
              <a:gd name="T1" fmla="*/ 0 h 1355"/>
              <a:gd name="T2" fmla="*/ 2147483647 w 1250"/>
              <a:gd name="T3" fmla="*/ 2147483647 h 1355"/>
              <a:gd name="T4" fmla="*/ 0 w 1250"/>
              <a:gd name="T5" fmla="*/ 2147483647 h 1355"/>
              <a:gd name="T6" fmla="*/ 0 60000 65536"/>
              <a:gd name="T7" fmla="*/ 0 60000 65536"/>
              <a:gd name="T8" fmla="*/ 0 60000 65536"/>
              <a:gd name="T9" fmla="*/ 0 w 1250"/>
              <a:gd name="T10" fmla="*/ 0 h 1355"/>
              <a:gd name="T11" fmla="*/ 1250 w 1250"/>
              <a:gd name="T12" fmla="*/ 1355 h 1355"/>
            </a:gdLst>
            <a:ahLst/>
            <a:cxnLst>
              <a:cxn ang="T6">
                <a:pos x="T0" y="T1"/>
              </a:cxn>
              <a:cxn ang="T7">
                <a:pos x="T2" y="T3"/>
              </a:cxn>
              <a:cxn ang="T8">
                <a:pos x="T4" y="T5"/>
              </a:cxn>
            </a:cxnLst>
            <a:rect l="T9" t="T10" r="T11" b="T12"/>
            <a:pathLst>
              <a:path w="1250" h="1355">
                <a:moveTo>
                  <a:pt x="1250" y="0"/>
                </a:moveTo>
                <a:lnTo>
                  <a:pt x="315" y="176"/>
                </a:lnTo>
                <a:lnTo>
                  <a:pt x="0" y="1355"/>
                </a:lnTo>
              </a:path>
            </a:pathLst>
          </a:custGeom>
          <a:noFill/>
          <a:ln w="57150" cmpd="sng">
            <a:solidFill>
              <a:srgbClr val="FFFF00"/>
            </a:solidFill>
            <a:round/>
            <a:headEnd type="none" w="med" len="med"/>
            <a:tailEnd type="triangle" w="med" len="med"/>
          </a:ln>
        </p:spPr>
        <p:txBody>
          <a:bodyPr/>
          <a:lstStyle/>
          <a:p>
            <a:endParaRPr lang="en-US"/>
          </a:p>
        </p:txBody>
      </p:sp>
      <p:sp>
        <p:nvSpPr>
          <p:cNvPr id="36872" name="Text Box 24"/>
          <p:cNvSpPr txBox="1">
            <a:spLocks noChangeArrowheads="1"/>
          </p:cNvSpPr>
          <p:nvPr/>
        </p:nvSpPr>
        <p:spPr bwMode="auto">
          <a:xfrm>
            <a:off x="7113588" y="908050"/>
            <a:ext cx="2619375" cy="457200"/>
          </a:xfrm>
          <a:prstGeom prst="rect">
            <a:avLst/>
          </a:prstGeom>
          <a:noFill/>
          <a:ln w="9525">
            <a:noFill/>
            <a:miter lim="800000"/>
            <a:headEnd/>
            <a:tailEnd/>
          </a:ln>
        </p:spPr>
        <p:txBody>
          <a:bodyPr wrap="none">
            <a:spAutoFit/>
          </a:bodyPr>
          <a:lstStyle/>
          <a:p>
            <a:r>
              <a:rPr lang="fr-FR" b="1">
                <a:solidFill>
                  <a:schemeClr val="accent2"/>
                </a:solidFill>
                <a:latin typeface="Arial" charset="0"/>
              </a:rPr>
              <a:t>Junction Scaling</a:t>
            </a:r>
          </a:p>
        </p:txBody>
      </p:sp>
      <p:sp>
        <p:nvSpPr>
          <p:cNvPr id="36873" name="Freeform 25"/>
          <p:cNvSpPr>
            <a:spLocks/>
          </p:cNvSpPr>
          <p:nvPr/>
        </p:nvSpPr>
        <p:spPr bwMode="auto">
          <a:xfrm>
            <a:off x="5099050" y="3817938"/>
            <a:ext cx="2035175" cy="703262"/>
          </a:xfrm>
          <a:custGeom>
            <a:avLst/>
            <a:gdLst>
              <a:gd name="T0" fmla="*/ 2147483647 w 1282"/>
              <a:gd name="T1" fmla="*/ 0 h 443"/>
              <a:gd name="T2" fmla="*/ 2147483647 w 1282"/>
              <a:gd name="T3" fmla="*/ 2147483647 h 443"/>
              <a:gd name="T4" fmla="*/ 0 w 1282"/>
              <a:gd name="T5" fmla="*/ 2147483647 h 443"/>
              <a:gd name="T6" fmla="*/ 0 60000 65536"/>
              <a:gd name="T7" fmla="*/ 0 60000 65536"/>
              <a:gd name="T8" fmla="*/ 0 60000 65536"/>
              <a:gd name="T9" fmla="*/ 0 w 1282"/>
              <a:gd name="T10" fmla="*/ 0 h 443"/>
              <a:gd name="T11" fmla="*/ 1282 w 1282"/>
              <a:gd name="T12" fmla="*/ 443 h 443"/>
            </a:gdLst>
            <a:ahLst/>
            <a:cxnLst>
              <a:cxn ang="T6">
                <a:pos x="T0" y="T1"/>
              </a:cxn>
              <a:cxn ang="T7">
                <a:pos x="T2" y="T3"/>
              </a:cxn>
              <a:cxn ang="T8">
                <a:pos x="T4" y="T5"/>
              </a:cxn>
            </a:cxnLst>
            <a:rect l="T9" t="T10" r="T11" b="T12"/>
            <a:pathLst>
              <a:path w="1282" h="443">
                <a:moveTo>
                  <a:pt x="1282" y="0"/>
                </a:moveTo>
                <a:lnTo>
                  <a:pt x="915" y="443"/>
                </a:lnTo>
                <a:lnTo>
                  <a:pt x="0" y="73"/>
                </a:lnTo>
              </a:path>
            </a:pathLst>
          </a:custGeom>
          <a:noFill/>
          <a:ln w="57150" cmpd="sng">
            <a:solidFill>
              <a:srgbClr val="FFFF00"/>
            </a:solidFill>
            <a:round/>
            <a:headEnd type="none" w="med" len="med"/>
            <a:tailEnd type="triangle" w="med" len="med"/>
          </a:ln>
        </p:spPr>
        <p:txBody>
          <a:bodyPr/>
          <a:lstStyle/>
          <a:p>
            <a:endParaRPr lang="en-US"/>
          </a:p>
        </p:txBody>
      </p:sp>
      <p:sp>
        <p:nvSpPr>
          <p:cNvPr id="36874" name="Text Box 26"/>
          <p:cNvSpPr txBox="1">
            <a:spLocks noChangeArrowheads="1"/>
          </p:cNvSpPr>
          <p:nvPr/>
        </p:nvSpPr>
        <p:spPr bwMode="auto">
          <a:xfrm>
            <a:off x="6915150" y="3141663"/>
            <a:ext cx="2990850" cy="701675"/>
          </a:xfrm>
          <a:prstGeom prst="rect">
            <a:avLst/>
          </a:prstGeom>
          <a:noFill/>
          <a:ln w="9525">
            <a:noFill/>
            <a:miter lim="800000"/>
            <a:headEnd/>
            <a:tailEnd/>
          </a:ln>
        </p:spPr>
        <p:txBody>
          <a:bodyPr>
            <a:spAutoFit/>
          </a:bodyPr>
          <a:lstStyle/>
          <a:p>
            <a:r>
              <a:rPr lang="fr-FR" sz="2000" b="1">
                <a:solidFill>
                  <a:schemeClr val="accent2"/>
                </a:solidFill>
                <a:latin typeface="Arial" charset="0"/>
              </a:rPr>
              <a:t>Subthreshold control Vs Overdrive</a:t>
            </a:r>
          </a:p>
        </p:txBody>
      </p:sp>
      <p:sp>
        <p:nvSpPr>
          <p:cNvPr id="36875" name="Freeform 27"/>
          <p:cNvSpPr>
            <a:spLocks/>
          </p:cNvSpPr>
          <p:nvPr/>
        </p:nvSpPr>
        <p:spPr bwMode="auto">
          <a:xfrm flipV="1">
            <a:off x="1712913" y="4149725"/>
            <a:ext cx="2952750" cy="431800"/>
          </a:xfrm>
          <a:custGeom>
            <a:avLst/>
            <a:gdLst>
              <a:gd name="T0" fmla="*/ 0 w 1615"/>
              <a:gd name="T1" fmla="*/ 0 h 977"/>
              <a:gd name="T2" fmla="*/ 2147483647 w 1615"/>
              <a:gd name="T3" fmla="*/ 0 h 977"/>
              <a:gd name="T4" fmla="*/ 2147483647 w 1615"/>
              <a:gd name="T5" fmla="*/ 2147483647 h 977"/>
              <a:gd name="T6" fmla="*/ 0 60000 65536"/>
              <a:gd name="T7" fmla="*/ 0 60000 65536"/>
              <a:gd name="T8" fmla="*/ 0 60000 65536"/>
              <a:gd name="T9" fmla="*/ 0 w 1615"/>
              <a:gd name="T10" fmla="*/ 0 h 977"/>
              <a:gd name="T11" fmla="*/ 1615 w 1615"/>
              <a:gd name="T12" fmla="*/ 977 h 977"/>
            </a:gdLst>
            <a:ahLst/>
            <a:cxnLst>
              <a:cxn ang="T6">
                <a:pos x="T0" y="T1"/>
              </a:cxn>
              <a:cxn ang="T7">
                <a:pos x="T2" y="T3"/>
              </a:cxn>
              <a:cxn ang="T8">
                <a:pos x="T4" y="T5"/>
              </a:cxn>
            </a:cxnLst>
            <a:rect l="T9" t="T10" r="T11" b="T12"/>
            <a:pathLst>
              <a:path w="1615" h="977">
                <a:moveTo>
                  <a:pt x="0" y="0"/>
                </a:moveTo>
                <a:lnTo>
                  <a:pt x="814" y="0"/>
                </a:lnTo>
                <a:lnTo>
                  <a:pt x="1615" y="977"/>
                </a:lnTo>
              </a:path>
            </a:pathLst>
          </a:custGeom>
          <a:noFill/>
          <a:ln w="57150" cmpd="sng">
            <a:solidFill>
              <a:srgbClr val="FFFF00"/>
            </a:solidFill>
            <a:round/>
            <a:headEnd type="none" w="med" len="med"/>
            <a:tailEnd type="triangle" w="med" len="med"/>
          </a:ln>
        </p:spPr>
        <p:txBody>
          <a:bodyPr/>
          <a:lstStyle/>
          <a:p>
            <a:endParaRPr lang="en-US"/>
          </a:p>
        </p:txBody>
      </p:sp>
      <p:sp>
        <p:nvSpPr>
          <p:cNvPr id="36876" name="Text Box 28"/>
          <p:cNvSpPr txBox="1">
            <a:spLocks noChangeArrowheads="1"/>
          </p:cNvSpPr>
          <p:nvPr/>
        </p:nvSpPr>
        <p:spPr bwMode="auto">
          <a:xfrm>
            <a:off x="0" y="3644900"/>
            <a:ext cx="2554288" cy="457200"/>
          </a:xfrm>
          <a:prstGeom prst="rect">
            <a:avLst/>
          </a:prstGeom>
          <a:noFill/>
          <a:ln w="9525">
            <a:noFill/>
            <a:miter lim="800000"/>
            <a:headEnd/>
            <a:tailEnd/>
          </a:ln>
        </p:spPr>
        <p:txBody>
          <a:bodyPr wrap="none">
            <a:spAutoFit/>
          </a:bodyPr>
          <a:lstStyle/>
          <a:p>
            <a:r>
              <a:rPr lang="fr-FR" b="1">
                <a:solidFill>
                  <a:schemeClr val="accent2"/>
                </a:solidFill>
                <a:latin typeface="Arial" charset="0"/>
              </a:rPr>
              <a:t>Doping increase</a:t>
            </a:r>
          </a:p>
        </p:txBody>
      </p:sp>
      <p:pic>
        <p:nvPicPr>
          <p:cNvPr id="36877" name="Picture 29"/>
          <p:cNvPicPr>
            <a:picLocks noChangeAspect="1" noChangeArrowheads="1"/>
          </p:cNvPicPr>
          <p:nvPr/>
        </p:nvPicPr>
        <p:blipFill>
          <a:blip r:embed="rId5" cstate="print"/>
          <a:srcRect/>
          <a:stretch>
            <a:fillRect/>
          </a:stretch>
        </p:blipFill>
        <p:spPr bwMode="auto">
          <a:xfrm>
            <a:off x="849313" y="4221163"/>
            <a:ext cx="792162" cy="568325"/>
          </a:xfrm>
          <a:prstGeom prst="rect">
            <a:avLst/>
          </a:prstGeom>
          <a:solidFill>
            <a:srgbClr val="FFFF00"/>
          </a:solidFill>
          <a:ln w="9525">
            <a:solidFill>
              <a:srgbClr val="FF9900"/>
            </a:solidFill>
            <a:miter lim="800000"/>
            <a:headEnd/>
            <a:tailEnd/>
          </a:ln>
        </p:spPr>
      </p:pic>
      <p:sp>
        <p:nvSpPr>
          <p:cNvPr id="164894" name="Text Box 30"/>
          <p:cNvSpPr txBox="1">
            <a:spLocks noChangeArrowheads="1"/>
          </p:cNvSpPr>
          <p:nvPr/>
        </p:nvSpPr>
        <p:spPr bwMode="auto">
          <a:xfrm>
            <a:off x="128588" y="2420938"/>
            <a:ext cx="2038350" cy="641350"/>
          </a:xfrm>
          <a:prstGeom prst="rect">
            <a:avLst/>
          </a:prstGeom>
          <a:solidFill>
            <a:srgbClr val="99CC00"/>
          </a:solidFill>
          <a:ln w="9525">
            <a:noFill/>
            <a:miter lim="800000"/>
            <a:headEnd/>
            <a:tailEnd/>
          </a:ln>
          <a:effectLst/>
        </p:spPr>
        <p:txBody>
          <a:bodyPr wrap="none">
            <a:spAutoFit/>
          </a:bodyPr>
          <a:lstStyle/>
          <a:p>
            <a:pPr>
              <a:defRPr/>
            </a:pPr>
            <a:r>
              <a:rPr lang="fr-FR" sz="1800">
                <a:solidFill>
                  <a:schemeClr val="bg1"/>
                </a:solidFill>
                <a:effectLst>
                  <a:outerShdw blurRad="38100" dist="38100" dir="2700000" algn="tl">
                    <a:srgbClr val="000000"/>
                  </a:outerShdw>
                </a:effectLst>
                <a:latin typeface="Arial" charset="0"/>
              </a:rPr>
              <a:t>Less Gate Lekage</a:t>
            </a:r>
          </a:p>
          <a:p>
            <a:pPr>
              <a:defRPr/>
            </a:pPr>
            <a:r>
              <a:rPr lang="fr-FR" sz="1800">
                <a:solidFill>
                  <a:schemeClr val="bg1"/>
                </a:solidFill>
                <a:effectLst>
                  <a:outerShdw blurRad="38100" dist="38100" dir="2700000" algn="tl">
                    <a:srgbClr val="000000"/>
                  </a:outerShdw>
                </a:effectLst>
                <a:latin typeface="Arial" charset="0"/>
              </a:rPr>
              <a:t>No Poly Depletion</a:t>
            </a:r>
          </a:p>
        </p:txBody>
      </p:sp>
      <p:sp>
        <p:nvSpPr>
          <p:cNvPr id="164895" name="Text Box 31"/>
          <p:cNvSpPr txBox="1">
            <a:spLocks noChangeArrowheads="1"/>
          </p:cNvSpPr>
          <p:nvPr/>
        </p:nvSpPr>
        <p:spPr bwMode="auto">
          <a:xfrm>
            <a:off x="200025" y="4868863"/>
            <a:ext cx="2520950" cy="366712"/>
          </a:xfrm>
          <a:prstGeom prst="rect">
            <a:avLst/>
          </a:prstGeom>
          <a:solidFill>
            <a:srgbClr val="99CC00"/>
          </a:solidFill>
          <a:ln w="9525">
            <a:noFill/>
            <a:miter lim="800000"/>
            <a:headEnd/>
            <a:tailEnd/>
          </a:ln>
          <a:effectLst/>
        </p:spPr>
        <p:txBody>
          <a:bodyPr wrap="none">
            <a:spAutoFit/>
          </a:bodyPr>
          <a:lstStyle/>
          <a:p>
            <a:pPr>
              <a:defRPr/>
            </a:pPr>
            <a:r>
              <a:rPr lang="fr-FR" sz="1800">
                <a:solidFill>
                  <a:schemeClr val="bg1"/>
                </a:solidFill>
                <a:effectLst>
                  <a:outerShdw blurRad="38100" dist="38100" dir="2700000" algn="tl">
                    <a:srgbClr val="000000"/>
                  </a:outerShdw>
                </a:effectLst>
                <a:latin typeface="Arial" charset="0"/>
              </a:rPr>
              <a:t>DIBL-Free Architecture</a:t>
            </a:r>
          </a:p>
        </p:txBody>
      </p:sp>
      <p:sp>
        <p:nvSpPr>
          <p:cNvPr id="164896" name="Text Box 32"/>
          <p:cNvSpPr txBox="1">
            <a:spLocks noChangeArrowheads="1"/>
          </p:cNvSpPr>
          <p:nvPr/>
        </p:nvSpPr>
        <p:spPr bwMode="auto">
          <a:xfrm>
            <a:off x="7067550" y="2205038"/>
            <a:ext cx="2838450" cy="641350"/>
          </a:xfrm>
          <a:prstGeom prst="rect">
            <a:avLst/>
          </a:prstGeom>
          <a:solidFill>
            <a:srgbClr val="99CC00"/>
          </a:solidFill>
          <a:ln w="9525">
            <a:noFill/>
            <a:miter lim="800000"/>
            <a:headEnd/>
            <a:tailEnd/>
          </a:ln>
          <a:effectLst/>
        </p:spPr>
        <p:txBody>
          <a:bodyPr wrap="none">
            <a:spAutoFit/>
          </a:bodyPr>
          <a:lstStyle/>
          <a:p>
            <a:pPr>
              <a:defRPr/>
            </a:pPr>
            <a:r>
              <a:rPr lang="fr-FR" sz="1800">
                <a:solidFill>
                  <a:schemeClr val="bg1"/>
                </a:solidFill>
                <a:effectLst>
                  <a:outerShdw blurRad="38100" dist="38100" dir="2700000" algn="tl">
                    <a:srgbClr val="000000"/>
                  </a:outerShdw>
                </a:effectLst>
                <a:latin typeface="Arial" charset="0"/>
              </a:rPr>
              <a:t>Low RSD for lower Xj </a:t>
            </a:r>
          </a:p>
          <a:p>
            <a:pPr>
              <a:defRPr/>
            </a:pPr>
            <a:r>
              <a:rPr lang="fr-FR" sz="1800">
                <a:solidFill>
                  <a:schemeClr val="bg1"/>
                </a:solidFill>
                <a:effectLst>
                  <a:outerShdw blurRad="38100" dist="38100" dir="2700000" algn="tl">
                    <a:srgbClr val="000000"/>
                  </a:outerShdw>
                </a:effectLst>
                <a:latin typeface="Arial" charset="0"/>
              </a:rPr>
              <a:t>Better Contact Resistance</a:t>
            </a:r>
          </a:p>
        </p:txBody>
      </p:sp>
      <p:sp>
        <p:nvSpPr>
          <p:cNvPr id="164897" name="Text Box 33"/>
          <p:cNvSpPr txBox="1">
            <a:spLocks noChangeArrowheads="1"/>
          </p:cNvSpPr>
          <p:nvPr/>
        </p:nvSpPr>
        <p:spPr bwMode="auto">
          <a:xfrm>
            <a:off x="7185025" y="4652963"/>
            <a:ext cx="2592388" cy="1190625"/>
          </a:xfrm>
          <a:prstGeom prst="rect">
            <a:avLst/>
          </a:prstGeom>
          <a:solidFill>
            <a:srgbClr val="99CC00"/>
          </a:solidFill>
          <a:ln w="9525">
            <a:noFill/>
            <a:miter lim="800000"/>
            <a:headEnd/>
            <a:tailEnd/>
          </a:ln>
          <a:effectLst/>
        </p:spPr>
        <p:txBody>
          <a:bodyPr>
            <a:spAutoFit/>
          </a:bodyPr>
          <a:lstStyle/>
          <a:p>
            <a:pPr>
              <a:defRPr/>
            </a:pPr>
            <a:r>
              <a:rPr lang="fr-FR" sz="1800">
                <a:solidFill>
                  <a:schemeClr val="bg1"/>
                </a:solidFill>
                <a:effectLst>
                  <a:outerShdw blurRad="38100" dist="38100" dir="2700000" algn="tl">
                    <a:srgbClr val="000000"/>
                  </a:outerShdw>
                </a:effectLst>
                <a:latin typeface="Arial" charset="0"/>
              </a:rPr>
              <a:t>Better Ion at the same overdrive</a:t>
            </a:r>
          </a:p>
          <a:p>
            <a:pPr>
              <a:defRPr/>
            </a:pPr>
            <a:r>
              <a:rPr lang="fr-FR" sz="1800">
                <a:solidFill>
                  <a:schemeClr val="bg1"/>
                </a:solidFill>
                <a:effectLst>
                  <a:outerShdw blurRad="38100" dist="38100" dir="2700000" algn="tl">
                    <a:srgbClr val="000000"/>
                  </a:outerShdw>
                </a:effectLst>
                <a:latin typeface="Arial" charset="0"/>
              </a:rPr>
              <a:t>Better Subthreshold Slope</a:t>
            </a:r>
          </a:p>
        </p:txBody>
      </p:sp>
      <p:pic>
        <p:nvPicPr>
          <p:cNvPr id="36882" name="Picture 34"/>
          <p:cNvPicPr>
            <a:picLocks noChangeAspect="1" noChangeArrowheads="1"/>
          </p:cNvPicPr>
          <p:nvPr/>
        </p:nvPicPr>
        <p:blipFill>
          <a:blip r:embed="rId6" cstate="print"/>
          <a:srcRect/>
          <a:stretch>
            <a:fillRect/>
          </a:stretch>
        </p:blipFill>
        <p:spPr bwMode="auto">
          <a:xfrm>
            <a:off x="7977188" y="3933825"/>
            <a:ext cx="865187" cy="620713"/>
          </a:xfrm>
          <a:prstGeom prst="rect">
            <a:avLst/>
          </a:prstGeom>
          <a:solidFill>
            <a:srgbClr val="FFFF00"/>
          </a:solidFill>
          <a:ln w="9525">
            <a:solidFill>
              <a:srgbClr val="FF9900"/>
            </a:solidFill>
            <a:miter lim="800000"/>
            <a:headEnd/>
            <a:tailEnd/>
          </a:ln>
        </p:spPr>
      </p:pic>
      <p:pic>
        <p:nvPicPr>
          <p:cNvPr id="36883" name="Picture 35"/>
          <p:cNvPicPr>
            <a:picLocks noChangeAspect="1" noChangeArrowheads="1"/>
          </p:cNvPicPr>
          <p:nvPr/>
        </p:nvPicPr>
        <p:blipFill>
          <a:blip r:embed="rId7" cstate="print"/>
          <a:srcRect/>
          <a:stretch>
            <a:fillRect/>
          </a:stretch>
        </p:blipFill>
        <p:spPr bwMode="auto">
          <a:xfrm>
            <a:off x="7977188" y="1341438"/>
            <a:ext cx="863600" cy="663575"/>
          </a:xfrm>
          <a:prstGeom prst="rect">
            <a:avLst/>
          </a:prstGeom>
          <a:solidFill>
            <a:srgbClr val="FFFF00"/>
          </a:solidFill>
          <a:ln w="9525">
            <a:solidFill>
              <a:srgbClr val="FF9900"/>
            </a:solid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p:txBody>
          <a:bodyPr/>
          <a:lstStyle/>
          <a:p>
            <a:pPr eaLnBrk="1" hangingPunct="1">
              <a:defRPr/>
            </a:pPr>
            <a:endParaRPr lang="fr-FR" smtClean="0"/>
          </a:p>
        </p:txBody>
      </p:sp>
      <p:sp>
        <p:nvSpPr>
          <p:cNvPr id="167940" name="Text Box 4"/>
          <p:cNvSpPr txBox="1">
            <a:spLocks noChangeArrowheads="1"/>
          </p:cNvSpPr>
          <p:nvPr/>
        </p:nvSpPr>
        <p:spPr bwMode="auto">
          <a:xfrm>
            <a:off x="3008313" y="2924175"/>
            <a:ext cx="4098925" cy="523875"/>
          </a:xfrm>
          <a:prstGeom prst="rect">
            <a:avLst/>
          </a:prstGeom>
          <a:noFill/>
          <a:ln w="9525">
            <a:noFill/>
            <a:miter lim="800000"/>
            <a:headEnd/>
            <a:tailEnd/>
          </a:ln>
          <a:effectLst/>
        </p:spPr>
        <p:txBody>
          <a:bodyPr wrap="none">
            <a:spAutoFit/>
          </a:bodyPr>
          <a:lstStyle/>
          <a:p>
            <a:pPr>
              <a:defRPr/>
            </a:pPr>
            <a:r>
              <a:rPr lang="fr-FR" sz="2800" b="1" dirty="0" err="1">
                <a:solidFill>
                  <a:schemeClr val="accent2"/>
                </a:solidFill>
                <a:effectLst>
                  <a:outerShdw blurRad="38100" dist="38100" dir="2700000" algn="tl">
                    <a:srgbClr val="C0C0C0"/>
                  </a:outerShdw>
                </a:effectLst>
                <a:latin typeface="Arial" charset="0"/>
              </a:rPr>
              <a:t>Mobility</a:t>
            </a:r>
            <a:r>
              <a:rPr lang="fr-FR" sz="2800" b="1" dirty="0">
                <a:solidFill>
                  <a:schemeClr val="accent2"/>
                </a:solidFill>
                <a:effectLst>
                  <a:outerShdw blurRad="38100" dist="38100" dir="2700000" algn="tl">
                    <a:srgbClr val="C0C0C0"/>
                  </a:outerShdw>
                </a:effectLst>
                <a:latin typeface="Arial" charset="0"/>
              </a:rPr>
              <a:t> </a:t>
            </a:r>
            <a:r>
              <a:rPr lang="fr-FR" sz="2800" b="1" dirty="0" err="1">
                <a:solidFill>
                  <a:schemeClr val="accent2"/>
                </a:solidFill>
                <a:effectLst>
                  <a:outerShdw blurRad="38100" dist="38100" dir="2700000" algn="tl">
                    <a:srgbClr val="C0C0C0"/>
                  </a:outerShdw>
                </a:effectLst>
                <a:latin typeface="Arial" charset="0"/>
              </a:rPr>
              <a:t>Enhancement</a:t>
            </a:r>
            <a:endParaRPr lang="fr-FR" sz="2800" b="1" dirty="0">
              <a:solidFill>
                <a:schemeClr val="accent2"/>
              </a:solidFill>
              <a:effectLst>
                <a:outerShdw blurRad="38100" dist="38100" dir="2700000" algn="tl">
                  <a:srgbClr val="C0C0C0"/>
                </a:outerShdw>
              </a:effectLst>
              <a:latin typeface="Arial"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6"/>
          <p:cNvSpPr>
            <a:spLocks noChangeArrowheads="1"/>
          </p:cNvSpPr>
          <p:nvPr/>
        </p:nvSpPr>
        <p:spPr bwMode="auto">
          <a:xfrm>
            <a:off x="1136650" y="1052513"/>
            <a:ext cx="360363" cy="720725"/>
          </a:xfrm>
          <a:prstGeom prst="rect">
            <a:avLst/>
          </a:prstGeom>
          <a:solidFill>
            <a:srgbClr val="FF9900"/>
          </a:solidFill>
          <a:ln w="9525">
            <a:solidFill>
              <a:schemeClr val="tx1"/>
            </a:solidFill>
            <a:miter lim="800000"/>
            <a:headEnd/>
            <a:tailEnd/>
          </a:ln>
        </p:spPr>
        <p:txBody>
          <a:bodyPr wrap="none" anchor="ctr"/>
          <a:lstStyle/>
          <a:p>
            <a:endParaRPr lang="en-US"/>
          </a:p>
        </p:txBody>
      </p:sp>
      <p:sp>
        <p:nvSpPr>
          <p:cNvPr id="171010" name="Rectangle 2"/>
          <p:cNvSpPr>
            <a:spLocks noGrp="1" noChangeArrowheads="1"/>
          </p:cNvSpPr>
          <p:nvPr>
            <p:ph type="title"/>
          </p:nvPr>
        </p:nvSpPr>
        <p:spPr/>
        <p:txBody>
          <a:bodyPr/>
          <a:lstStyle/>
          <a:p>
            <a:pPr eaLnBrk="1" hangingPunct="1">
              <a:defRPr/>
            </a:pPr>
            <a:r>
              <a:rPr lang="fr-FR" smtClean="0"/>
              <a:t>I</a:t>
            </a:r>
            <a:r>
              <a:rPr lang="fr-FR" baseline="-25000" smtClean="0"/>
              <a:t>on</a:t>
            </a:r>
            <a:r>
              <a:rPr lang="fr-FR" smtClean="0"/>
              <a:t> Enhancement by materials</a:t>
            </a:r>
          </a:p>
        </p:txBody>
      </p:sp>
      <p:pic>
        <p:nvPicPr>
          <p:cNvPr id="38916" name="Object 4"/>
          <p:cNvPicPr>
            <a:picLocks noChangeAspect="1" noChangeArrowheads="1"/>
          </p:cNvPicPr>
          <p:nvPr/>
        </p:nvPicPr>
        <p:blipFill>
          <a:blip r:embed="rId3" cstate="print"/>
          <a:srcRect/>
          <a:stretch>
            <a:fillRect/>
          </a:stretch>
        </p:blipFill>
        <p:spPr bwMode="auto">
          <a:xfrm>
            <a:off x="366713" y="908050"/>
            <a:ext cx="4657725" cy="947738"/>
          </a:xfrm>
          <a:prstGeom prst="rect">
            <a:avLst/>
          </a:prstGeom>
          <a:noFill/>
          <a:ln w="9525">
            <a:noFill/>
            <a:miter lim="800000"/>
            <a:headEnd/>
            <a:tailEnd/>
          </a:ln>
        </p:spPr>
      </p:pic>
      <p:sp>
        <p:nvSpPr>
          <p:cNvPr id="38917" name="Line 7"/>
          <p:cNvSpPr>
            <a:spLocks noChangeShapeType="1"/>
          </p:cNvSpPr>
          <p:nvPr/>
        </p:nvSpPr>
        <p:spPr bwMode="auto">
          <a:xfrm>
            <a:off x="1309688" y="1773238"/>
            <a:ext cx="0" cy="719137"/>
          </a:xfrm>
          <a:prstGeom prst="line">
            <a:avLst/>
          </a:prstGeom>
          <a:noFill/>
          <a:ln w="57150">
            <a:solidFill>
              <a:schemeClr val="tx1"/>
            </a:solidFill>
            <a:round/>
            <a:headEnd/>
            <a:tailEnd type="triangle" w="med" len="med"/>
          </a:ln>
        </p:spPr>
        <p:txBody>
          <a:bodyPr/>
          <a:lstStyle/>
          <a:p>
            <a:endParaRPr lang="en-US"/>
          </a:p>
        </p:txBody>
      </p:sp>
      <p:sp>
        <p:nvSpPr>
          <p:cNvPr id="38918" name="Line 9"/>
          <p:cNvSpPr>
            <a:spLocks noChangeShapeType="1"/>
          </p:cNvSpPr>
          <p:nvPr/>
        </p:nvSpPr>
        <p:spPr bwMode="auto">
          <a:xfrm>
            <a:off x="1568450" y="1844675"/>
            <a:ext cx="3313113" cy="0"/>
          </a:xfrm>
          <a:prstGeom prst="line">
            <a:avLst/>
          </a:prstGeom>
          <a:noFill/>
          <a:ln w="28575">
            <a:solidFill>
              <a:schemeClr val="tx1"/>
            </a:solidFill>
            <a:round/>
            <a:headEnd/>
            <a:tailEnd/>
          </a:ln>
        </p:spPr>
        <p:txBody>
          <a:bodyPr/>
          <a:lstStyle/>
          <a:p>
            <a:endParaRPr lang="en-US"/>
          </a:p>
        </p:txBody>
      </p:sp>
      <p:sp>
        <p:nvSpPr>
          <p:cNvPr id="38919" name="Line 10"/>
          <p:cNvSpPr>
            <a:spLocks noChangeShapeType="1"/>
          </p:cNvSpPr>
          <p:nvPr/>
        </p:nvSpPr>
        <p:spPr bwMode="auto">
          <a:xfrm>
            <a:off x="3297238" y="1844675"/>
            <a:ext cx="0" cy="431800"/>
          </a:xfrm>
          <a:prstGeom prst="line">
            <a:avLst/>
          </a:prstGeom>
          <a:noFill/>
          <a:ln w="57150">
            <a:solidFill>
              <a:schemeClr val="tx1"/>
            </a:solidFill>
            <a:round/>
            <a:headEnd/>
            <a:tailEnd type="triangle" w="med" len="med"/>
          </a:ln>
        </p:spPr>
        <p:txBody>
          <a:bodyPr/>
          <a:lstStyle/>
          <a:p>
            <a:endParaRPr lang="en-US"/>
          </a:p>
        </p:txBody>
      </p:sp>
      <p:sp>
        <p:nvSpPr>
          <p:cNvPr id="38920" name="Text Box 11"/>
          <p:cNvSpPr txBox="1">
            <a:spLocks noChangeArrowheads="1"/>
          </p:cNvSpPr>
          <p:nvPr/>
        </p:nvSpPr>
        <p:spPr bwMode="auto">
          <a:xfrm>
            <a:off x="1784350" y="2133600"/>
            <a:ext cx="3251200" cy="457200"/>
          </a:xfrm>
          <a:prstGeom prst="rect">
            <a:avLst/>
          </a:prstGeom>
          <a:noFill/>
          <a:ln w="9525">
            <a:noFill/>
            <a:miter lim="800000"/>
            <a:headEnd/>
            <a:tailEnd/>
          </a:ln>
        </p:spPr>
        <p:txBody>
          <a:bodyPr wrap="none">
            <a:spAutoFit/>
          </a:bodyPr>
          <a:lstStyle/>
          <a:p>
            <a:r>
              <a:rPr lang="fr-FR">
                <a:latin typeface="Arial" charset="0"/>
              </a:rPr>
              <a:t>Transistor Architecture</a:t>
            </a:r>
          </a:p>
        </p:txBody>
      </p:sp>
      <p:sp>
        <p:nvSpPr>
          <p:cNvPr id="38921" name="Text Box 12"/>
          <p:cNvSpPr txBox="1">
            <a:spLocks noChangeArrowheads="1"/>
          </p:cNvSpPr>
          <p:nvPr/>
        </p:nvSpPr>
        <p:spPr bwMode="auto">
          <a:xfrm>
            <a:off x="560388" y="2492375"/>
            <a:ext cx="1655762" cy="822325"/>
          </a:xfrm>
          <a:prstGeom prst="rect">
            <a:avLst/>
          </a:prstGeom>
          <a:noFill/>
          <a:ln w="9525">
            <a:noFill/>
            <a:miter lim="800000"/>
            <a:headEnd/>
            <a:tailEnd/>
          </a:ln>
        </p:spPr>
        <p:txBody>
          <a:bodyPr>
            <a:spAutoFit/>
          </a:bodyPr>
          <a:lstStyle/>
          <a:p>
            <a:r>
              <a:rPr lang="fr-FR">
                <a:latin typeface="Arial" charset="0"/>
              </a:rPr>
              <a:t>Material Properties</a:t>
            </a:r>
          </a:p>
        </p:txBody>
      </p:sp>
      <p:sp>
        <p:nvSpPr>
          <p:cNvPr id="38922" name="Text Box 13"/>
          <p:cNvSpPr txBox="1">
            <a:spLocks noChangeArrowheads="1"/>
          </p:cNvSpPr>
          <p:nvPr/>
        </p:nvSpPr>
        <p:spPr bwMode="auto">
          <a:xfrm>
            <a:off x="488950" y="3573463"/>
            <a:ext cx="4105275" cy="1917700"/>
          </a:xfrm>
          <a:prstGeom prst="rect">
            <a:avLst/>
          </a:prstGeom>
          <a:noFill/>
          <a:ln w="9525">
            <a:noFill/>
            <a:miter lim="800000"/>
            <a:headEnd/>
            <a:tailEnd/>
          </a:ln>
        </p:spPr>
        <p:txBody>
          <a:bodyPr>
            <a:spAutoFit/>
          </a:bodyPr>
          <a:lstStyle/>
          <a:p>
            <a:r>
              <a:rPr lang="fr-FR">
                <a:latin typeface="Arial" charset="0"/>
              </a:rPr>
              <a:t>Carrier velocity under electric field E in the linear regime: v = µ E</a:t>
            </a:r>
          </a:p>
          <a:p>
            <a:endParaRPr lang="fr-FR">
              <a:latin typeface="Arial" charset="0"/>
            </a:endParaRPr>
          </a:p>
          <a:p>
            <a:endParaRPr lang="fr-FR">
              <a:latin typeface="Arial" charset="0"/>
            </a:endParaRPr>
          </a:p>
        </p:txBody>
      </p:sp>
      <p:sp>
        <p:nvSpPr>
          <p:cNvPr id="38923" name="Line 14"/>
          <p:cNvSpPr>
            <a:spLocks noChangeShapeType="1"/>
          </p:cNvSpPr>
          <p:nvPr/>
        </p:nvSpPr>
        <p:spPr bwMode="auto">
          <a:xfrm flipV="1">
            <a:off x="4808538" y="3068638"/>
            <a:ext cx="0" cy="2449512"/>
          </a:xfrm>
          <a:prstGeom prst="line">
            <a:avLst/>
          </a:prstGeom>
          <a:noFill/>
          <a:ln w="38100">
            <a:solidFill>
              <a:schemeClr val="tx1"/>
            </a:solidFill>
            <a:round/>
            <a:headEnd/>
            <a:tailEnd type="triangle" w="med" len="med"/>
          </a:ln>
        </p:spPr>
        <p:txBody>
          <a:bodyPr/>
          <a:lstStyle/>
          <a:p>
            <a:endParaRPr lang="en-US"/>
          </a:p>
        </p:txBody>
      </p:sp>
      <p:sp>
        <p:nvSpPr>
          <p:cNvPr id="38924" name="Line 15"/>
          <p:cNvSpPr>
            <a:spLocks noChangeShapeType="1"/>
          </p:cNvSpPr>
          <p:nvPr/>
        </p:nvSpPr>
        <p:spPr bwMode="auto">
          <a:xfrm flipV="1">
            <a:off x="4737100" y="5445125"/>
            <a:ext cx="4953000" cy="0"/>
          </a:xfrm>
          <a:prstGeom prst="line">
            <a:avLst/>
          </a:prstGeom>
          <a:noFill/>
          <a:ln w="38100">
            <a:solidFill>
              <a:schemeClr val="tx1"/>
            </a:solidFill>
            <a:round/>
            <a:headEnd/>
            <a:tailEnd type="triangle" w="med" len="med"/>
          </a:ln>
        </p:spPr>
        <p:txBody>
          <a:bodyPr/>
          <a:lstStyle/>
          <a:p>
            <a:endParaRPr lang="en-US"/>
          </a:p>
        </p:txBody>
      </p:sp>
      <p:sp>
        <p:nvSpPr>
          <p:cNvPr id="38925" name="Freeform 16"/>
          <p:cNvSpPr>
            <a:spLocks/>
          </p:cNvSpPr>
          <p:nvPr/>
        </p:nvSpPr>
        <p:spPr bwMode="auto">
          <a:xfrm>
            <a:off x="4808538" y="3097213"/>
            <a:ext cx="4168775" cy="2347912"/>
          </a:xfrm>
          <a:custGeom>
            <a:avLst/>
            <a:gdLst>
              <a:gd name="T0" fmla="*/ 0 w 2626"/>
              <a:gd name="T1" fmla="*/ 2147483647 h 1479"/>
              <a:gd name="T2" fmla="*/ 2147483647 w 2626"/>
              <a:gd name="T3" fmla="*/ 2147483647 h 1479"/>
              <a:gd name="T4" fmla="*/ 2147483647 w 2626"/>
              <a:gd name="T5" fmla="*/ 2147483647 h 1479"/>
              <a:gd name="T6" fmla="*/ 0 60000 65536"/>
              <a:gd name="T7" fmla="*/ 0 60000 65536"/>
              <a:gd name="T8" fmla="*/ 0 60000 65536"/>
              <a:gd name="T9" fmla="*/ 0 w 2626"/>
              <a:gd name="T10" fmla="*/ 0 h 1479"/>
              <a:gd name="T11" fmla="*/ 2626 w 2626"/>
              <a:gd name="T12" fmla="*/ 1479 h 1479"/>
            </a:gdLst>
            <a:ahLst/>
            <a:cxnLst>
              <a:cxn ang="T6">
                <a:pos x="T0" y="T1"/>
              </a:cxn>
              <a:cxn ang="T7">
                <a:pos x="T2" y="T3"/>
              </a:cxn>
              <a:cxn ang="T8">
                <a:pos x="T4" y="T5"/>
              </a:cxn>
            </a:cxnLst>
            <a:rect l="T9" t="T10" r="T11" b="T12"/>
            <a:pathLst>
              <a:path w="2626" h="1479">
                <a:moveTo>
                  <a:pt x="0" y="1479"/>
                </a:moveTo>
                <a:cubicBezTo>
                  <a:pt x="166" y="1273"/>
                  <a:pt x="560" y="484"/>
                  <a:pt x="998" y="242"/>
                </a:cubicBezTo>
                <a:cubicBezTo>
                  <a:pt x="1436" y="0"/>
                  <a:pt x="2287" y="73"/>
                  <a:pt x="2626" y="29"/>
                </a:cubicBezTo>
              </a:path>
            </a:pathLst>
          </a:custGeom>
          <a:noFill/>
          <a:ln w="57150" cmpd="sng">
            <a:solidFill>
              <a:schemeClr val="tx1"/>
            </a:solidFill>
            <a:round/>
            <a:headEnd/>
            <a:tailEnd/>
          </a:ln>
        </p:spPr>
        <p:txBody>
          <a:bodyPr/>
          <a:lstStyle/>
          <a:p>
            <a:endParaRPr lang="en-US"/>
          </a:p>
        </p:txBody>
      </p:sp>
      <p:sp>
        <p:nvSpPr>
          <p:cNvPr id="38926" name="AutoShape 17"/>
          <p:cNvSpPr>
            <a:spLocks noChangeArrowheads="1"/>
          </p:cNvSpPr>
          <p:nvPr/>
        </p:nvSpPr>
        <p:spPr bwMode="auto">
          <a:xfrm rot="1834447">
            <a:off x="5240338" y="4724400"/>
            <a:ext cx="144462" cy="503238"/>
          </a:xfrm>
          <a:prstGeom prst="rtTriangle">
            <a:avLst/>
          </a:prstGeom>
          <a:noFill/>
          <a:ln w="9525">
            <a:solidFill>
              <a:schemeClr val="tx1"/>
            </a:solidFill>
            <a:miter lim="800000"/>
            <a:headEnd/>
            <a:tailEnd/>
          </a:ln>
        </p:spPr>
        <p:txBody>
          <a:bodyPr wrap="none" anchor="ctr"/>
          <a:lstStyle/>
          <a:p>
            <a:endParaRPr lang="en-US"/>
          </a:p>
        </p:txBody>
      </p:sp>
      <p:sp>
        <p:nvSpPr>
          <p:cNvPr id="38927" name="Text Box 18"/>
          <p:cNvSpPr txBox="1">
            <a:spLocks noChangeArrowheads="1"/>
          </p:cNvSpPr>
          <p:nvPr/>
        </p:nvSpPr>
        <p:spPr bwMode="auto">
          <a:xfrm>
            <a:off x="5384800" y="4725988"/>
            <a:ext cx="360363" cy="457200"/>
          </a:xfrm>
          <a:prstGeom prst="rect">
            <a:avLst/>
          </a:prstGeom>
          <a:noFill/>
          <a:ln w="9525">
            <a:noFill/>
            <a:miter lim="800000"/>
            <a:headEnd/>
            <a:tailEnd/>
          </a:ln>
        </p:spPr>
        <p:txBody>
          <a:bodyPr wrap="none">
            <a:spAutoFit/>
          </a:bodyPr>
          <a:lstStyle/>
          <a:p>
            <a:r>
              <a:rPr lang="fr-FR"/>
              <a:t>µ</a:t>
            </a:r>
          </a:p>
        </p:txBody>
      </p:sp>
      <p:sp>
        <p:nvSpPr>
          <p:cNvPr id="38928" name="Line 19"/>
          <p:cNvSpPr>
            <a:spLocks noChangeShapeType="1"/>
          </p:cNvSpPr>
          <p:nvPr/>
        </p:nvSpPr>
        <p:spPr bwMode="auto">
          <a:xfrm>
            <a:off x="6105525" y="3717925"/>
            <a:ext cx="0" cy="1727200"/>
          </a:xfrm>
          <a:prstGeom prst="line">
            <a:avLst/>
          </a:prstGeom>
          <a:noFill/>
          <a:ln w="38100">
            <a:solidFill>
              <a:schemeClr val="tx1"/>
            </a:solidFill>
            <a:prstDash val="sysDot"/>
            <a:round/>
            <a:headEnd/>
            <a:tailEnd/>
          </a:ln>
        </p:spPr>
        <p:txBody>
          <a:bodyPr/>
          <a:lstStyle/>
          <a:p>
            <a:endParaRPr lang="en-US"/>
          </a:p>
        </p:txBody>
      </p:sp>
      <p:sp>
        <p:nvSpPr>
          <p:cNvPr id="38929" name="Text Box 20"/>
          <p:cNvSpPr txBox="1">
            <a:spLocks noChangeArrowheads="1"/>
          </p:cNvSpPr>
          <p:nvPr/>
        </p:nvSpPr>
        <p:spPr bwMode="auto">
          <a:xfrm>
            <a:off x="6157913" y="4959350"/>
            <a:ext cx="962025" cy="457200"/>
          </a:xfrm>
          <a:prstGeom prst="rect">
            <a:avLst/>
          </a:prstGeom>
          <a:noFill/>
          <a:ln w="9525">
            <a:noFill/>
            <a:miter lim="800000"/>
            <a:headEnd/>
            <a:tailEnd/>
          </a:ln>
        </p:spPr>
        <p:txBody>
          <a:bodyPr wrap="none">
            <a:spAutoFit/>
          </a:bodyPr>
          <a:lstStyle/>
          <a:p>
            <a:r>
              <a:rPr lang="fr-FR">
                <a:latin typeface="Arial" charset="0"/>
              </a:rPr>
              <a:t>E</a:t>
            </a:r>
            <a:r>
              <a:rPr lang="fr-FR" baseline="-25000">
                <a:latin typeface="Arial" charset="0"/>
              </a:rPr>
              <a:t>critical</a:t>
            </a:r>
          </a:p>
        </p:txBody>
      </p:sp>
      <p:sp>
        <p:nvSpPr>
          <p:cNvPr id="38930" name="Text Box 21"/>
          <p:cNvSpPr txBox="1">
            <a:spLocks noChangeArrowheads="1"/>
          </p:cNvSpPr>
          <p:nvPr/>
        </p:nvSpPr>
        <p:spPr bwMode="auto">
          <a:xfrm>
            <a:off x="8840788" y="5348288"/>
            <a:ext cx="758825" cy="457200"/>
          </a:xfrm>
          <a:prstGeom prst="rect">
            <a:avLst/>
          </a:prstGeom>
          <a:noFill/>
          <a:ln w="9525">
            <a:noFill/>
            <a:miter lim="800000"/>
            <a:headEnd/>
            <a:tailEnd/>
          </a:ln>
        </p:spPr>
        <p:txBody>
          <a:bodyPr wrap="none">
            <a:spAutoFit/>
          </a:bodyPr>
          <a:lstStyle/>
          <a:p>
            <a:r>
              <a:rPr lang="fr-FR">
                <a:latin typeface="Arial" charset="0"/>
              </a:rPr>
              <a:t>E</a:t>
            </a:r>
            <a:r>
              <a:rPr lang="fr-FR" baseline="-25000">
                <a:latin typeface="Arial" charset="0"/>
              </a:rPr>
              <a:t>field</a:t>
            </a:r>
          </a:p>
        </p:txBody>
      </p:sp>
      <p:sp>
        <p:nvSpPr>
          <p:cNvPr id="38931" name="Text Box 22"/>
          <p:cNvSpPr txBox="1">
            <a:spLocks noChangeArrowheads="1"/>
          </p:cNvSpPr>
          <p:nvPr/>
        </p:nvSpPr>
        <p:spPr bwMode="auto">
          <a:xfrm>
            <a:off x="4376738" y="2708275"/>
            <a:ext cx="1252537" cy="457200"/>
          </a:xfrm>
          <a:prstGeom prst="rect">
            <a:avLst/>
          </a:prstGeom>
          <a:noFill/>
          <a:ln w="9525">
            <a:noFill/>
            <a:miter lim="800000"/>
            <a:headEnd/>
            <a:tailEnd/>
          </a:ln>
        </p:spPr>
        <p:txBody>
          <a:bodyPr wrap="none">
            <a:spAutoFit/>
          </a:bodyPr>
          <a:lstStyle/>
          <a:p>
            <a:r>
              <a:rPr lang="fr-FR">
                <a:latin typeface="Arial" charset="0"/>
              </a:rPr>
              <a:t>Velocity</a:t>
            </a:r>
            <a:endParaRPr lang="fr-FR" baseline="-25000">
              <a:latin typeface="Arial" charset="0"/>
            </a:endParaRPr>
          </a:p>
        </p:txBody>
      </p:sp>
      <p:sp>
        <p:nvSpPr>
          <p:cNvPr id="38932" name="Text Box 23"/>
          <p:cNvSpPr txBox="1">
            <a:spLocks noChangeArrowheads="1"/>
          </p:cNvSpPr>
          <p:nvPr/>
        </p:nvSpPr>
        <p:spPr bwMode="auto">
          <a:xfrm>
            <a:off x="6392863" y="2611438"/>
            <a:ext cx="3105150" cy="396875"/>
          </a:xfrm>
          <a:prstGeom prst="rect">
            <a:avLst/>
          </a:prstGeom>
          <a:noFill/>
          <a:ln w="9525">
            <a:noFill/>
            <a:miter lim="800000"/>
            <a:headEnd/>
            <a:tailEnd/>
          </a:ln>
        </p:spPr>
        <p:txBody>
          <a:bodyPr wrap="none">
            <a:spAutoFit/>
          </a:bodyPr>
          <a:lstStyle/>
          <a:p>
            <a:r>
              <a:rPr lang="fr-FR" sz="2000">
                <a:latin typeface="Arial" charset="0"/>
              </a:rPr>
              <a:t>Velocity saturation regime</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p:txBody>
          <a:bodyPr/>
          <a:lstStyle/>
          <a:p>
            <a:pPr eaLnBrk="1" hangingPunct="1">
              <a:defRPr/>
            </a:pPr>
            <a:r>
              <a:rPr lang="fr-FR" smtClean="0"/>
              <a:t>Mobility In Silicon</a:t>
            </a:r>
          </a:p>
        </p:txBody>
      </p:sp>
      <p:grpSp>
        <p:nvGrpSpPr>
          <p:cNvPr id="39939" name="Group 4"/>
          <p:cNvGrpSpPr>
            <a:grpSpLocks/>
          </p:cNvGrpSpPr>
          <p:nvPr/>
        </p:nvGrpSpPr>
        <p:grpSpPr bwMode="auto">
          <a:xfrm>
            <a:off x="457200" y="2136775"/>
            <a:ext cx="5256213" cy="3740150"/>
            <a:chOff x="3107" y="890"/>
            <a:chExt cx="2132" cy="1570"/>
          </a:xfrm>
        </p:grpSpPr>
        <p:sp>
          <p:nvSpPr>
            <p:cNvPr id="39980" name="Rectangle 5"/>
            <p:cNvSpPr>
              <a:spLocks noChangeArrowheads="1"/>
            </p:cNvSpPr>
            <p:nvPr/>
          </p:nvSpPr>
          <p:spPr bwMode="auto">
            <a:xfrm>
              <a:off x="3107" y="890"/>
              <a:ext cx="2132" cy="1568"/>
            </a:xfrm>
            <a:prstGeom prst="rect">
              <a:avLst/>
            </a:prstGeom>
            <a:solidFill>
              <a:schemeClr val="tx1"/>
            </a:solidFill>
            <a:ln w="38100">
              <a:solidFill>
                <a:schemeClr val="bg1"/>
              </a:solidFill>
              <a:miter lim="800000"/>
              <a:headEnd/>
              <a:tailEnd/>
            </a:ln>
          </p:spPr>
          <p:txBody>
            <a:bodyPr wrap="none" anchor="ctr"/>
            <a:lstStyle/>
            <a:p>
              <a:endParaRPr lang="en-US"/>
            </a:p>
          </p:txBody>
        </p:sp>
        <p:sp>
          <p:nvSpPr>
            <p:cNvPr id="39981" name="Line 6"/>
            <p:cNvSpPr>
              <a:spLocks noChangeShapeType="1"/>
            </p:cNvSpPr>
            <p:nvPr/>
          </p:nvSpPr>
          <p:spPr bwMode="auto">
            <a:xfrm>
              <a:off x="3107" y="1139"/>
              <a:ext cx="2132" cy="0"/>
            </a:xfrm>
            <a:prstGeom prst="line">
              <a:avLst/>
            </a:prstGeom>
            <a:noFill/>
            <a:ln w="38100">
              <a:solidFill>
                <a:schemeClr val="bg1"/>
              </a:solidFill>
              <a:round/>
              <a:headEnd/>
              <a:tailEnd/>
            </a:ln>
          </p:spPr>
          <p:txBody>
            <a:bodyPr/>
            <a:lstStyle/>
            <a:p>
              <a:endParaRPr lang="en-US"/>
            </a:p>
          </p:txBody>
        </p:sp>
        <p:sp>
          <p:nvSpPr>
            <p:cNvPr id="39982" name="Line 7"/>
            <p:cNvSpPr>
              <a:spLocks noChangeShapeType="1"/>
            </p:cNvSpPr>
            <p:nvPr/>
          </p:nvSpPr>
          <p:spPr bwMode="auto">
            <a:xfrm>
              <a:off x="3107" y="1389"/>
              <a:ext cx="2132" cy="0"/>
            </a:xfrm>
            <a:prstGeom prst="line">
              <a:avLst/>
            </a:prstGeom>
            <a:noFill/>
            <a:ln w="38100">
              <a:solidFill>
                <a:schemeClr val="bg1"/>
              </a:solidFill>
              <a:round/>
              <a:headEnd/>
              <a:tailEnd/>
            </a:ln>
          </p:spPr>
          <p:txBody>
            <a:bodyPr/>
            <a:lstStyle/>
            <a:p>
              <a:endParaRPr lang="en-US"/>
            </a:p>
          </p:txBody>
        </p:sp>
        <p:sp>
          <p:nvSpPr>
            <p:cNvPr id="39983" name="Line 8"/>
            <p:cNvSpPr>
              <a:spLocks noChangeShapeType="1"/>
            </p:cNvSpPr>
            <p:nvPr/>
          </p:nvSpPr>
          <p:spPr bwMode="auto">
            <a:xfrm>
              <a:off x="3107" y="1661"/>
              <a:ext cx="2132" cy="0"/>
            </a:xfrm>
            <a:prstGeom prst="line">
              <a:avLst/>
            </a:prstGeom>
            <a:noFill/>
            <a:ln w="38100">
              <a:solidFill>
                <a:schemeClr val="bg1"/>
              </a:solidFill>
              <a:round/>
              <a:headEnd/>
              <a:tailEnd/>
            </a:ln>
          </p:spPr>
          <p:txBody>
            <a:bodyPr/>
            <a:lstStyle/>
            <a:p>
              <a:endParaRPr lang="en-US"/>
            </a:p>
          </p:txBody>
        </p:sp>
        <p:sp>
          <p:nvSpPr>
            <p:cNvPr id="39984" name="Line 9"/>
            <p:cNvSpPr>
              <a:spLocks noChangeShapeType="1"/>
            </p:cNvSpPr>
            <p:nvPr/>
          </p:nvSpPr>
          <p:spPr bwMode="auto">
            <a:xfrm>
              <a:off x="3107" y="1933"/>
              <a:ext cx="2132" cy="0"/>
            </a:xfrm>
            <a:prstGeom prst="line">
              <a:avLst/>
            </a:prstGeom>
            <a:noFill/>
            <a:ln w="38100">
              <a:solidFill>
                <a:schemeClr val="bg1"/>
              </a:solidFill>
              <a:round/>
              <a:headEnd/>
              <a:tailEnd/>
            </a:ln>
          </p:spPr>
          <p:txBody>
            <a:bodyPr/>
            <a:lstStyle/>
            <a:p>
              <a:endParaRPr lang="en-US"/>
            </a:p>
          </p:txBody>
        </p:sp>
        <p:sp>
          <p:nvSpPr>
            <p:cNvPr id="39985" name="Line 10"/>
            <p:cNvSpPr>
              <a:spLocks noChangeShapeType="1"/>
            </p:cNvSpPr>
            <p:nvPr/>
          </p:nvSpPr>
          <p:spPr bwMode="auto">
            <a:xfrm>
              <a:off x="3107" y="2205"/>
              <a:ext cx="2132" cy="0"/>
            </a:xfrm>
            <a:prstGeom prst="line">
              <a:avLst/>
            </a:prstGeom>
            <a:noFill/>
            <a:ln w="38100">
              <a:solidFill>
                <a:schemeClr val="bg1"/>
              </a:solidFill>
              <a:round/>
              <a:headEnd/>
              <a:tailEnd/>
            </a:ln>
          </p:spPr>
          <p:txBody>
            <a:bodyPr/>
            <a:lstStyle/>
            <a:p>
              <a:endParaRPr lang="en-US"/>
            </a:p>
          </p:txBody>
        </p:sp>
        <p:sp>
          <p:nvSpPr>
            <p:cNvPr id="39986" name="Line 11"/>
            <p:cNvSpPr>
              <a:spLocks noChangeShapeType="1"/>
            </p:cNvSpPr>
            <p:nvPr/>
          </p:nvSpPr>
          <p:spPr bwMode="auto">
            <a:xfrm>
              <a:off x="3379" y="890"/>
              <a:ext cx="0" cy="1568"/>
            </a:xfrm>
            <a:prstGeom prst="line">
              <a:avLst/>
            </a:prstGeom>
            <a:noFill/>
            <a:ln w="38100">
              <a:solidFill>
                <a:schemeClr val="bg1"/>
              </a:solidFill>
              <a:round/>
              <a:headEnd/>
              <a:tailEnd/>
            </a:ln>
          </p:spPr>
          <p:txBody>
            <a:bodyPr/>
            <a:lstStyle/>
            <a:p>
              <a:endParaRPr lang="en-US"/>
            </a:p>
          </p:txBody>
        </p:sp>
        <p:sp>
          <p:nvSpPr>
            <p:cNvPr id="39987" name="Line 12"/>
            <p:cNvSpPr>
              <a:spLocks noChangeShapeType="1"/>
            </p:cNvSpPr>
            <p:nvPr/>
          </p:nvSpPr>
          <p:spPr bwMode="auto">
            <a:xfrm>
              <a:off x="3651" y="892"/>
              <a:ext cx="0" cy="1568"/>
            </a:xfrm>
            <a:prstGeom prst="line">
              <a:avLst/>
            </a:prstGeom>
            <a:noFill/>
            <a:ln w="38100">
              <a:solidFill>
                <a:schemeClr val="bg1"/>
              </a:solidFill>
              <a:round/>
              <a:headEnd/>
              <a:tailEnd/>
            </a:ln>
          </p:spPr>
          <p:txBody>
            <a:bodyPr/>
            <a:lstStyle/>
            <a:p>
              <a:endParaRPr lang="en-US"/>
            </a:p>
          </p:txBody>
        </p:sp>
        <p:sp>
          <p:nvSpPr>
            <p:cNvPr id="39988" name="Line 13"/>
            <p:cNvSpPr>
              <a:spLocks noChangeShapeType="1"/>
            </p:cNvSpPr>
            <p:nvPr/>
          </p:nvSpPr>
          <p:spPr bwMode="auto">
            <a:xfrm>
              <a:off x="3902" y="890"/>
              <a:ext cx="0" cy="1568"/>
            </a:xfrm>
            <a:prstGeom prst="line">
              <a:avLst/>
            </a:prstGeom>
            <a:noFill/>
            <a:ln w="38100">
              <a:solidFill>
                <a:schemeClr val="bg1"/>
              </a:solidFill>
              <a:round/>
              <a:headEnd/>
              <a:tailEnd/>
            </a:ln>
          </p:spPr>
          <p:txBody>
            <a:bodyPr/>
            <a:lstStyle/>
            <a:p>
              <a:endParaRPr lang="en-US"/>
            </a:p>
          </p:txBody>
        </p:sp>
        <p:sp>
          <p:nvSpPr>
            <p:cNvPr id="39989" name="Line 14"/>
            <p:cNvSpPr>
              <a:spLocks noChangeShapeType="1"/>
            </p:cNvSpPr>
            <p:nvPr/>
          </p:nvSpPr>
          <p:spPr bwMode="auto">
            <a:xfrm>
              <a:off x="4150" y="890"/>
              <a:ext cx="0" cy="1568"/>
            </a:xfrm>
            <a:prstGeom prst="line">
              <a:avLst/>
            </a:prstGeom>
            <a:noFill/>
            <a:ln w="38100">
              <a:solidFill>
                <a:schemeClr val="bg1"/>
              </a:solidFill>
              <a:round/>
              <a:headEnd/>
              <a:tailEnd/>
            </a:ln>
          </p:spPr>
          <p:txBody>
            <a:bodyPr/>
            <a:lstStyle/>
            <a:p>
              <a:endParaRPr lang="en-US"/>
            </a:p>
          </p:txBody>
        </p:sp>
        <p:sp>
          <p:nvSpPr>
            <p:cNvPr id="39990" name="Line 15"/>
            <p:cNvSpPr>
              <a:spLocks noChangeShapeType="1"/>
            </p:cNvSpPr>
            <p:nvPr/>
          </p:nvSpPr>
          <p:spPr bwMode="auto">
            <a:xfrm>
              <a:off x="4422" y="890"/>
              <a:ext cx="0" cy="1568"/>
            </a:xfrm>
            <a:prstGeom prst="line">
              <a:avLst/>
            </a:prstGeom>
            <a:noFill/>
            <a:ln w="38100">
              <a:solidFill>
                <a:schemeClr val="bg1"/>
              </a:solidFill>
              <a:round/>
              <a:headEnd/>
              <a:tailEnd/>
            </a:ln>
          </p:spPr>
          <p:txBody>
            <a:bodyPr/>
            <a:lstStyle/>
            <a:p>
              <a:endParaRPr lang="en-US"/>
            </a:p>
          </p:txBody>
        </p:sp>
        <p:sp>
          <p:nvSpPr>
            <p:cNvPr id="39991" name="Line 16"/>
            <p:cNvSpPr>
              <a:spLocks noChangeShapeType="1"/>
            </p:cNvSpPr>
            <p:nvPr/>
          </p:nvSpPr>
          <p:spPr bwMode="auto">
            <a:xfrm>
              <a:off x="4694" y="890"/>
              <a:ext cx="0" cy="1568"/>
            </a:xfrm>
            <a:prstGeom prst="line">
              <a:avLst/>
            </a:prstGeom>
            <a:noFill/>
            <a:ln w="38100">
              <a:solidFill>
                <a:schemeClr val="bg1"/>
              </a:solidFill>
              <a:round/>
              <a:headEnd/>
              <a:tailEnd/>
            </a:ln>
          </p:spPr>
          <p:txBody>
            <a:bodyPr/>
            <a:lstStyle/>
            <a:p>
              <a:endParaRPr lang="en-US"/>
            </a:p>
          </p:txBody>
        </p:sp>
        <p:sp>
          <p:nvSpPr>
            <p:cNvPr id="39992" name="Line 17"/>
            <p:cNvSpPr>
              <a:spLocks noChangeShapeType="1"/>
            </p:cNvSpPr>
            <p:nvPr/>
          </p:nvSpPr>
          <p:spPr bwMode="auto">
            <a:xfrm>
              <a:off x="4967" y="890"/>
              <a:ext cx="0" cy="1568"/>
            </a:xfrm>
            <a:prstGeom prst="line">
              <a:avLst/>
            </a:prstGeom>
            <a:noFill/>
            <a:ln w="38100">
              <a:solidFill>
                <a:schemeClr val="bg1"/>
              </a:solidFill>
              <a:round/>
              <a:headEnd/>
              <a:tailEnd/>
            </a:ln>
          </p:spPr>
          <p:txBody>
            <a:bodyPr/>
            <a:lstStyle/>
            <a:p>
              <a:endParaRPr lang="en-US"/>
            </a:p>
          </p:txBody>
        </p:sp>
      </p:grpSp>
      <p:sp>
        <p:nvSpPr>
          <p:cNvPr id="170002" name="Oval 18"/>
          <p:cNvSpPr>
            <a:spLocks noChangeArrowheads="1"/>
          </p:cNvSpPr>
          <p:nvPr/>
        </p:nvSpPr>
        <p:spPr bwMode="auto">
          <a:xfrm>
            <a:off x="457200" y="3810000"/>
            <a:ext cx="204788" cy="196850"/>
          </a:xfrm>
          <a:prstGeom prst="ellipse">
            <a:avLst/>
          </a:prstGeom>
          <a:solidFill>
            <a:srgbClr val="66FF33"/>
          </a:solidFill>
          <a:ln w="9525">
            <a:solidFill>
              <a:srgbClr val="009900"/>
            </a:solidFill>
            <a:round/>
            <a:headEnd/>
            <a:tailEnd/>
          </a:ln>
        </p:spPr>
        <p:txBody>
          <a:bodyPr wrap="none" anchor="ctr"/>
          <a:lstStyle/>
          <a:p>
            <a:endParaRPr lang="en-US"/>
          </a:p>
        </p:txBody>
      </p:sp>
      <p:sp>
        <p:nvSpPr>
          <p:cNvPr id="170003" name="AutoShape 19"/>
          <p:cNvSpPr>
            <a:spLocks noChangeArrowheads="1"/>
          </p:cNvSpPr>
          <p:nvPr/>
        </p:nvSpPr>
        <p:spPr bwMode="auto">
          <a:xfrm rot="1868914">
            <a:off x="1600200" y="3787775"/>
            <a:ext cx="396875" cy="336550"/>
          </a:xfrm>
          <a:prstGeom prst="star5">
            <a:avLst/>
          </a:prstGeom>
          <a:solidFill>
            <a:srgbClr val="FF3300"/>
          </a:solidFill>
          <a:ln w="9525">
            <a:solidFill>
              <a:schemeClr val="tx1"/>
            </a:solidFill>
            <a:miter lim="800000"/>
            <a:headEnd/>
            <a:tailEnd/>
          </a:ln>
          <a:effectLst/>
        </p:spPr>
        <p:txBody>
          <a:bodyPr wrap="none" anchor="ctr"/>
          <a:lstStyle/>
          <a:p>
            <a:pPr>
              <a:defRPr/>
            </a:pPr>
            <a:endParaRPr lang="en-US">
              <a:latin typeface="Times New Roman" pitchFamily="18" charset="0"/>
            </a:endParaRPr>
          </a:p>
        </p:txBody>
      </p:sp>
      <p:sp>
        <p:nvSpPr>
          <p:cNvPr id="170004" name="AutoShape 20"/>
          <p:cNvSpPr>
            <a:spLocks noChangeArrowheads="1"/>
          </p:cNvSpPr>
          <p:nvPr/>
        </p:nvSpPr>
        <p:spPr bwMode="auto">
          <a:xfrm rot="1868914">
            <a:off x="2830513" y="3157538"/>
            <a:ext cx="396875" cy="336550"/>
          </a:xfrm>
          <a:prstGeom prst="star5">
            <a:avLst/>
          </a:prstGeom>
          <a:solidFill>
            <a:srgbClr val="FF3300"/>
          </a:solidFill>
          <a:ln w="9525">
            <a:solidFill>
              <a:schemeClr val="tx1"/>
            </a:solidFill>
            <a:miter lim="800000"/>
            <a:headEnd/>
            <a:tailEnd/>
          </a:ln>
          <a:effectLst/>
        </p:spPr>
        <p:txBody>
          <a:bodyPr wrap="none" anchor="ctr"/>
          <a:lstStyle/>
          <a:p>
            <a:pPr>
              <a:defRPr/>
            </a:pPr>
            <a:endParaRPr lang="en-US">
              <a:latin typeface="Times New Roman" pitchFamily="18" charset="0"/>
            </a:endParaRPr>
          </a:p>
        </p:txBody>
      </p:sp>
      <p:sp>
        <p:nvSpPr>
          <p:cNvPr id="170005" name="AutoShape 21"/>
          <p:cNvSpPr>
            <a:spLocks noChangeArrowheads="1"/>
          </p:cNvSpPr>
          <p:nvPr/>
        </p:nvSpPr>
        <p:spPr bwMode="auto">
          <a:xfrm rot="1868914">
            <a:off x="3698875" y="4452938"/>
            <a:ext cx="396875" cy="336550"/>
          </a:xfrm>
          <a:prstGeom prst="star5">
            <a:avLst/>
          </a:prstGeom>
          <a:solidFill>
            <a:srgbClr val="FF3300"/>
          </a:solidFill>
          <a:ln w="9525">
            <a:solidFill>
              <a:schemeClr val="tx1"/>
            </a:solidFill>
            <a:miter lim="800000"/>
            <a:headEnd/>
            <a:tailEnd/>
          </a:ln>
          <a:effectLst/>
        </p:spPr>
        <p:txBody>
          <a:bodyPr wrap="none" anchor="ctr"/>
          <a:lstStyle/>
          <a:p>
            <a:pPr>
              <a:defRPr/>
            </a:pPr>
            <a:endParaRPr lang="en-US">
              <a:latin typeface="Times New Roman" pitchFamily="18" charset="0"/>
            </a:endParaRPr>
          </a:p>
        </p:txBody>
      </p:sp>
      <p:sp>
        <p:nvSpPr>
          <p:cNvPr id="170006" name="AutoShape 22"/>
          <p:cNvSpPr>
            <a:spLocks noChangeArrowheads="1"/>
          </p:cNvSpPr>
          <p:nvPr/>
        </p:nvSpPr>
        <p:spPr bwMode="auto">
          <a:xfrm rot="1868914">
            <a:off x="4845050" y="3787775"/>
            <a:ext cx="396875" cy="336550"/>
          </a:xfrm>
          <a:prstGeom prst="star5">
            <a:avLst/>
          </a:prstGeom>
          <a:solidFill>
            <a:srgbClr val="FF3300"/>
          </a:solidFill>
          <a:ln w="9525">
            <a:solidFill>
              <a:schemeClr val="tx1"/>
            </a:solidFill>
            <a:miter lim="800000"/>
            <a:headEnd/>
            <a:tailEnd/>
          </a:ln>
          <a:effectLst/>
        </p:spPr>
        <p:txBody>
          <a:bodyPr wrap="none" anchor="ctr"/>
          <a:lstStyle/>
          <a:p>
            <a:pPr>
              <a:defRPr/>
            </a:pPr>
            <a:endParaRPr lang="en-US">
              <a:latin typeface="Times New Roman" pitchFamily="18" charset="0"/>
            </a:endParaRPr>
          </a:p>
        </p:txBody>
      </p:sp>
      <p:sp>
        <p:nvSpPr>
          <p:cNvPr id="39945" name="Line 23"/>
          <p:cNvSpPr>
            <a:spLocks noChangeShapeType="1"/>
          </p:cNvSpPr>
          <p:nvPr/>
        </p:nvSpPr>
        <p:spPr bwMode="auto">
          <a:xfrm flipH="1">
            <a:off x="1879600" y="1843088"/>
            <a:ext cx="2298700" cy="0"/>
          </a:xfrm>
          <a:prstGeom prst="line">
            <a:avLst/>
          </a:prstGeom>
          <a:noFill/>
          <a:ln w="57150">
            <a:solidFill>
              <a:schemeClr val="tx1"/>
            </a:solidFill>
            <a:round/>
            <a:headEnd/>
            <a:tailEnd type="triangle" w="med" len="med"/>
          </a:ln>
        </p:spPr>
        <p:txBody>
          <a:bodyPr/>
          <a:lstStyle/>
          <a:p>
            <a:endParaRPr lang="en-US"/>
          </a:p>
        </p:txBody>
      </p:sp>
      <p:sp>
        <p:nvSpPr>
          <p:cNvPr id="39946" name="Text Box 24"/>
          <p:cNvSpPr txBox="1">
            <a:spLocks noChangeArrowheads="1"/>
          </p:cNvSpPr>
          <p:nvPr/>
        </p:nvSpPr>
        <p:spPr bwMode="auto">
          <a:xfrm>
            <a:off x="2806700" y="1150938"/>
            <a:ext cx="420688" cy="519112"/>
          </a:xfrm>
          <a:prstGeom prst="rect">
            <a:avLst/>
          </a:prstGeom>
          <a:noFill/>
          <a:ln w="9525">
            <a:noFill/>
            <a:miter lim="800000"/>
            <a:headEnd/>
            <a:tailEnd/>
          </a:ln>
        </p:spPr>
        <p:txBody>
          <a:bodyPr wrap="none">
            <a:spAutoFit/>
          </a:bodyPr>
          <a:lstStyle/>
          <a:p>
            <a:pPr eaLnBrk="0" hangingPunct="0"/>
            <a:r>
              <a:rPr lang="fr-FR" sz="2800">
                <a:latin typeface="Arial" charset="0"/>
              </a:rPr>
              <a:t>E</a:t>
            </a:r>
          </a:p>
        </p:txBody>
      </p:sp>
      <p:sp>
        <p:nvSpPr>
          <p:cNvPr id="170009" name="AutoShape 25"/>
          <p:cNvSpPr>
            <a:spLocks noChangeArrowheads="1"/>
          </p:cNvSpPr>
          <p:nvPr/>
        </p:nvSpPr>
        <p:spPr bwMode="auto">
          <a:xfrm>
            <a:off x="185738" y="2997200"/>
            <a:ext cx="1882775" cy="328613"/>
          </a:xfrm>
          <a:prstGeom prst="wedgeRectCallout">
            <a:avLst>
              <a:gd name="adj1" fmla="val -29176"/>
              <a:gd name="adj2" fmla="val 169324"/>
            </a:avLst>
          </a:prstGeom>
          <a:solidFill>
            <a:srgbClr val="66FF33"/>
          </a:solidFill>
          <a:ln w="9525">
            <a:noFill/>
            <a:miter lim="800000"/>
            <a:headEnd/>
            <a:tailEnd/>
          </a:ln>
          <a:effectLst>
            <a:prstShdw prst="shdw17" dist="17961" dir="2700000">
              <a:srgbClr val="3D991F"/>
            </a:prstShdw>
          </a:effectLst>
        </p:spPr>
        <p:txBody>
          <a:bodyPr/>
          <a:lstStyle/>
          <a:p>
            <a:pPr algn="ctr" eaLnBrk="0" hangingPunct="0"/>
            <a:r>
              <a:rPr lang="fr-FR" sz="1600">
                <a:solidFill>
                  <a:schemeClr val="bg1"/>
                </a:solidFill>
                <a:latin typeface="Arial" charset="0"/>
              </a:rPr>
              <a:t>carrier, mass m*</a:t>
            </a:r>
          </a:p>
        </p:txBody>
      </p:sp>
      <p:sp>
        <p:nvSpPr>
          <p:cNvPr id="170010" name="AutoShape 26"/>
          <p:cNvSpPr>
            <a:spLocks noChangeArrowheads="1"/>
          </p:cNvSpPr>
          <p:nvPr/>
        </p:nvSpPr>
        <p:spPr bwMode="auto">
          <a:xfrm>
            <a:off x="2279650" y="1820863"/>
            <a:ext cx="2838450" cy="1176337"/>
          </a:xfrm>
          <a:prstGeom prst="wedgeRectCallout">
            <a:avLst>
              <a:gd name="adj1" fmla="val -21139"/>
              <a:gd name="adj2" fmla="val 66463"/>
            </a:avLst>
          </a:prstGeom>
          <a:solidFill>
            <a:srgbClr val="FF3300"/>
          </a:solidFill>
          <a:ln w="9525">
            <a:noFill/>
            <a:miter lim="800000"/>
            <a:headEnd/>
            <a:tailEnd/>
          </a:ln>
          <a:effectLst>
            <a:prstShdw prst="shdw17" dist="17961" dir="2700000">
              <a:srgbClr val="991F00"/>
            </a:prstShdw>
          </a:effectLst>
        </p:spPr>
        <p:txBody>
          <a:bodyPr/>
          <a:lstStyle/>
          <a:p>
            <a:pPr algn="ctr" eaLnBrk="0" hangingPunct="0"/>
            <a:r>
              <a:rPr lang="fr-FR" sz="1600">
                <a:solidFill>
                  <a:schemeClr val="bg1"/>
                </a:solidFill>
                <a:latin typeface="Arial" charset="0"/>
              </a:rPr>
              <a:t>Shockwave from lattice vibration, or impurities, or gate oxide rugosity every </a:t>
            </a:r>
            <a:r>
              <a:rPr lang="fr-FR" sz="2000">
                <a:solidFill>
                  <a:schemeClr val="bg1"/>
                </a:solidFill>
                <a:latin typeface="Symbol" pitchFamily="18" charset="2"/>
              </a:rPr>
              <a:t>t</a:t>
            </a:r>
            <a:r>
              <a:rPr lang="fr-FR" sz="1600">
                <a:solidFill>
                  <a:schemeClr val="bg1"/>
                </a:solidFill>
                <a:latin typeface="Arial" charset="0"/>
              </a:rPr>
              <a:t> seconds</a:t>
            </a:r>
          </a:p>
        </p:txBody>
      </p:sp>
      <p:grpSp>
        <p:nvGrpSpPr>
          <p:cNvPr id="3" name="Group 27"/>
          <p:cNvGrpSpPr>
            <a:grpSpLocks/>
          </p:cNvGrpSpPr>
          <p:nvPr/>
        </p:nvGrpSpPr>
        <p:grpSpPr bwMode="auto">
          <a:xfrm>
            <a:off x="5997575" y="2247900"/>
            <a:ext cx="3021013" cy="1054100"/>
            <a:chOff x="3744" y="2494"/>
            <a:chExt cx="1903" cy="664"/>
          </a:xfrm>
        </p:grpSpPr>
        <p:sp>
          <p:nvSpPr>
            <p:cNvPr id="39978" name="AutoShape 28"/>
            <p:cNvSpPr>
              <a:spLocks noChangeArrowheads="1"/>
            </p:cNvSpPr>
            <p:nvPr/>
          </p:nvSpPr>
          <p:spPr bwMode="auto">
            <a:xfrm rot="5400000">
              <a:off x="4593" y="2317"/>
              <a:ext cx="208" cy="561"/>
            </a:xfrm>
            <a:prstGeom prst="rightArrow">
              <a:avLst>
                <a:gd name="adj1" fmla="val 50000"/>
                <a:gd name="adj2" fmla="val 25000"/>
              </a:avLst>
            </a:prstGeom>
            <a:solidFill>
              <a:schemeClr val="accent2"/>
            </a:solidFill>
            <a:ln w="9525">
              <a:solidFill>
                <a:schemeClr val="bg1"/>
              </a:solidFill>
              <a:miter lim="800000"/>
              <a:headEnd/>
              <a:tailEnd/>
            </a:ln>
          </p:spPr>
          <p:txBody>
            <a:bodyPr wrap="none" anchor="ctr"/>
            <a:lstStyle/>
            <a:p>
              <a:endParaRPr lang="en-US"/>
            </a:p>
          </p:txBody>
        </p:sp>
        <p:sp>
          <p:nvSpPr>
            <p:cNvPr id="170013" name="Text Box 29"/>
            <p:cNvSpPr txBox="1">
              <a:spLocks noChangeArrowheads="1"/>
            </p:cNvSpPr>
            <p:nvPr/>
          </p:nvSpPr>
          <p:spPr bwMode="auto">
            <a:xfrm>
              <a:off x="3744" y="2748"/>
              <a:ext cx="1903" cy="410"/>
            </a:xfrm>
            <a:prstGeom prst="rect">
              <a:avLst/>
            </a:prstGeom>
            <a:solidFill>
              <a:schemeClr val="accent2"/>
            </a:solidFill>
            <a:ln w="9525">
              <a:solidFill>
                <a:schemeClr val="bg1"/>
              </a:solidFill>
              <a:miter lim="800000"/>
              <a:headEnd/>
              <a:tailEnd/>
            </a:ln>
            <a:effectLst/>
          </p:spPr>
          <p:txBody>
            <a:bodyPr>
              <a:spAutoFit/>
            </a:bodyPr>
            <a:lstStyle/>
            <a:p>
              <a:pPr marL="457200" indent="-457200" eaLnBrk="0" hangingPunct="0">
                <a:buFontTx/>
                <a:buAutoNum type="arabicPeriod"/>
                <a:defRPr/>
              </a:pPr>
              <a:r>
                <a:rPr lang="fr-FR" sz="1800" b="1">
                  <a:solidFill>
                    <a:schemeClr val="bg1"/>
                  </a:solidFill>
                  <a:effectLst>
                    <a:outerShdw blurRad="38100" dist="38100" dir="2700000" algn="tl">
                      <a:srgbClr val="000000"/>
                    </a:outerShdw>
                  </a:effectLst>
                  <a:latin typeface="Arial" charset="0"/>
                </a:rPr>
                <a:t>Small m* : ligth electrons or holes</a:t>
              </a:r>
            </a:p>
          </p:txBody>
        </p:sp>
      </p:grpSp>
      <p:grpSp>
        <p:nvGrpSpPr>
          <p:cNvPr id="39950" name="Group 56"/>
          <p:cNvGrpSpPr>
            <a:grpSpLocks/>
          </p:cNvGrpSpPr>
          <p:nvPr/>
        </p:nvGrpSpPr>
        <p:grpSpPr bwMode="auto">
          <a:xfrm>
            <a:off x="6621463" y="1219200"/>
            <a:ext cx="1314450" cy="901700"/>
            <a:chOff x="4171" y="768"/>
            <a:chExt cx="828" cy="568"/>
          </a:xfrm>
        </p:grpSpPr>
        <p:sp>
          <p:nvSpPr>
            <p:cNvPr id="39965" name="AutoShape 31"/>
            <p:cNvSpPr>
              <a:spLocks noChangeAspect="1" noChangeArrowheads="1" noTextEdit="1"/>
            </p:cNvSpPr>
            <p:nvPr/>
          </p:nvSpPr>
          <p:spPr bwMode="auto">
            <a:xfrm>
              <a:off x="4171" y="768"/>
              <a:ext cx="828" cy="568"/>
            </a:xfrm>
            <a:prstGeom prst="rect">
              <a:avLst/>
            </a:prstGeom>
            <a:noFill/>
            <a:ln w="9525">
              <a:noFill/>
              <a:miter lim="800000"/>
              <a:headEnd/>
              <a:tailEnd/>
            </a:ln>
          </p:spPr>
          <p:txBody>
            <a:bodyPr/>
            <a:lstStyle/>
            <a:p>
              <a:endParaRPr lang="en-US"/>
            </a:p>
          </p:txBody>
        </p:sp>
        <p:sp>
          <p:nvSpPr>
            <p:cNvPr id="39966" name="Line 32"/>
            <p:cNvSpPr>
              <a:spLocks noChangeShapeType="1"/>
            </p:cNvSpPr>
            <p:nvPr/>
          </p:nvSpPr>
          <p:spPr bwMode="auto">
            <a:xfrm>
              <a:off x="4618" y="1076"/>
              <a:ext cx="322" cy="1"/>
            </a:xfrm>
            <a:prstGeom prst="line">
              <a:avLst/>
            </a:prstGeom>
            <a:noFill/>
            <a:ln w="19050">
              <a:solidFill>
                <a:schemeClr val="tx1"/>
              </a:solidFill>
              <a:round/>
              <a:headEnd/>
              <a:tailEnd/>
            </a:ln>
          </p:spPr>
          <p:txBody>
            <a:bodyPr/>
            <a:lstStyle/>
            <a:p>
              <a:endParaRPr lang="en-US"/>
            </a:p>
          </p:txBody>
        </p:sp>
        <p:sp>
          <p:nvSpPr>
            <p:cNvPr id="39967" name="Line 33"/>
            <p:cNvSpPr>
              <a:spLocks noChangeShapeType="1"/>
            </p:cNvSpPr>
            <p:nvPr/>
          </p:nvSpPr>
          <p:spPr bwMode="auto">
            <a:xfrm flipV="1">
              <a:off x="4491" y="1109"/>
              <a:ext cx="24" cy="15"/>
            </a:xfrm>
            <a:prstGeom prst="line">
              <a:avLst/>
            </a:prstGeom>
            <a:noFill/>
            <a:ln w="12700">
              <a:solidFill>
                <a:schemeClr val="tx1"/>
              </a:solidFill>
              <a:round/>
              <a:headEnd/>
              <a:tailEnd/>
            </a:ln>
          </p:spPr>
          <p:txBody>
            <a:bodyPr/>
            <a:lstStyle/>
            <a:p>
              <a:endParaRPr lang="en-US"/>
            </a:p>
          </p:txBody>
        </p:sp>
        <p:sp>
          <p:nvSpPr>
            <p:cNvPr id="39968" name="Line 34"/>
            <p:cNvSpPr>
              <a:spLocks noChangeShapeType="1"/>
            </p:cNvSpPr>
            <p:nvPr/>
          </p:nvSpPr>
          <p:spPr bwMode="auto">
            <a:xfrm>
              <a:off x="4515" y="1113"/>
              <a:ext cx="37" cy="175"/>
            </a:xfrm>
            <a:prstGeom prst="line">
              <a:avLst/>
            </a:prstGeom>
            <a:noFill/>
            <a:ln w="25400">
              <a:solidFill>
                <a:schemeClr val="tx1"/>
              </a:solidFill>
              <a:round/>
              <a:headEnd/>
              <a:tailEnd/>
            </a:ln>
          </p:spPr>
          <p:txBody>
            <a:bodyPr/>
            <a:lstStyle/>
            <a:p>
              <a:endParaRPr lang="en-US"/>
            </a:p>
          </p:txBody>
        </p:sp>
        <p:sp>
          <p:nvSpPr>
            <p:cNvPr id="39969" name="Line 35"/>
            <p:cNvSpPr>
              <a:spLocks noChangeShapeType="1"/>
            </p:cNvSpPr>
            <p:nvPr/>
          </p:nvSpPr>
          <p:spPr bwMode="auto">
            <a:xfrm flipV="1">
              <a:off x="4556" y="816"/>
              <a:ext cx="47" cy="472"/>
            </a:xfrm>
            <a:prstGeom prst="line">
              <a:avLst/>
            </a:prstGeom>
            <a:noFill/>
            <a:ln w="12700">
              <a:solidFill>
                <a:schemeClr val="tx1"/>
              </a:solidFill>
              <a:round/>
              <a:headEnd/>
              <a:tailEnd/>
            </a:ln>
          </p:spPr>
          <p:txBody>
            <a:bodyPr/>
            <a:lstStyle/>
            <a:p>
              <a:endParaRPr lang="en-US"/>
            </a:p>
          </p:txBody>
        </p:sp>
        <p:sp>
          <p:nvSpPr>
            <p:cNvPr id="39970" name="Line 36"/>
            <p:cNvSpPr>
              <a:spLocks noChangeShapeType="1"/>
            </p:cNvSpPr>
            <p:nvPr/>
          </p:nvSpPr>
          <p:spPr bwMode="auto">
            <a:xfrm>
              <a:off x="4603" y="816"/>
              <a:ext cx="353" cy="1"/>
            </a:xfrm>
            <a:prstGeom prst="line">
              <a:avLst/>
            </a:prstGeom>
            <a:noFill/>
            <a:ln w="12700">
              <a:solidFill>
                <a:schemeClr val="tx1"/>
              </a:solidFill>
              <a:round/>
              <a:headEnd/>
              <a:tailEnd/>
            </a:ln>
          </p:spPr>
          <p:txBody>
            <a:bodyPr/>
            <a:lstStyle/>
            <a:p>
              <a:endParaRPr lang="en-US"/>
            </a:p>
          </p:txBody>
        </p:sp>
        <p:sp>
          <p:nvSpPr>
            <p:cNvPr id="39971" name="Rectangle 37"/>
            <p:cNvSpPr>
              <a:spLocks noChangeArrowheads="1"/>
            </p:cNvSpPr>
            <p:nvPr/>
          </p:nvSpPr>
          <p:spPr bwMode="auto">
            <a:xfrm>
              <a:off x="4817" y="1088"/>
              <a:ext cx="56" cy="134"/>
            </a:xfrm>
            <a:prstGeom prst="rect">
              <a:avLst/>
            </a:prstGeom>
            <a:noFill/>
            <a:ln w="9525">
              <a:noFill/>
              <a:miter lim="800000"/>
              <a:headEnd/>
              <a:tailEnd/>
            </a:ln>
          </p:spPr>
          <p:txBody>
            <a:bodyPr wrap="none" lIns="0" tIns="0" rIns="0" bIns="0">
              <a:spAutoFit/>
            </a:bodyPr>
            <a:lstStyle/>
            <a:p>
              <a:pPr eaLnBrk="0" hangingPunct="0"/>
              <a:r>
                <a:rPr lang="fr-FR" sz="1400"/>
                <a:t>*</a:t>
              </a:r>
              <a:endParaRPr lang="fr-FR" sz="1600">
                <a:latin typeface="Arial" charset="0"/>
              </a:endParaRPr>
            </a:p>
          </p:txBody>
        </p:sp>
        <p:sp>
          <p:nvSpPr>
            <p:cNvPr id="39972" name="Rectangle 38"/>
            <p:cNvSpPr>
              <a:spLocks noChangeArrowheads="1"/>
            </p:cNvSpPr>
            <p:nvPr/>
          </p:nvSpPr>
          <p:spPr bwMode="auto">
            <a:xfrm>
              <a:off x="4632" y="829"/>
              <a:ext cx="96" cy="230"/>
            </a:xfrm>
            <a:prstGeom prst="rect">
              <a:avLst/>
            </a:prstGeom>
            <a:noFill/>
            <a:ln w="9525">
              <a:noFill/>
              <a:miter lim="800000"/>
              <a:headEnd/>
              <a:tailEnd/>
            </a:ln>
          </p:spPr>
          <p:txBody>
            <a:bodyPr wrap="none" lIns="0" tIns="0" rIns="0" bIns="0">
              <a:spAutoFit/>
            </a:bodyPr>
            <a:lstStyle/>
            <a:p>
              <a:pPr eaLnBrk="0" hangingPunct="0"/>
              <a:r>
                <a:rPr lang="fr-FR"/>
                <a:t>2</a:t>
              </a:r>
              <a:endParaRPr lang="fr-FR" sz="1600">
                <a:latin typeface="Arial" charset="0"/>
              </a:endParaRPr>
            </a:p>
          </p:txBody>
        </p:sp>
        <p:sp>
          <p:nvSpPr>
            <p:cNvPr id="39973" name="Rectangle 39"/>
            <p:cNvSpPr>
              <a:spLocks noChangeArrowheads="1"/>
            </p:cNvSpPr>
            <p:nvPr/>
          </p:nvSpPr>
          <p:spPr bwMode="auto">
            <a:xfrm>
              <a:off x="4674" y="1104"/>
              <a:ext cx="139" cy="230"/>
            </a:xfrm>
            <a:prstGeom prst="rect">
              <a:avLst/>
            </a:prstGeom>
            <a:noFill/>
            <a:ln w="9525">
              <a:noFill/>
              <a:miter lim="800000"/>
              <a:headEnd/>
              <a:tailEnd/>
            </a:ln>
          </p:spPr>
          <p:txBody>
            <a:bodyPr wrap="none" lIns="0" tIns="0" rIns="0" bIns="0">
              <a:spAutoFit/>
            </a:bodyPr>
            <a:lstStyle/>
            <a:p>
              <a:pPr eaLnBrk="0" hangingPunct="0"/>
              <a:r>
                <a:rPr lang="fr-FR" i="1"/>
                <a:t>m</a:t>
              </a:r>
              <a:endParaRPr lang="fr-FR" sz="1600">
                <a:latin typeface="Arial" charset="0"/>
              </a:endParaRPr>
            </a:p>
          </p:txBody>
        </p:sp>
        <p:sp>
          <p:nvSpPr>
            <p:cNvPr id="39974" name="Rectangle 40"/>
            <p:cNvSpPr>
              <a:spLocks noChangeArrowheads="1"/>
            </p:cNvSpPr>
            <p:nvPr/>
          </p:nvSpPr>
          <p:spPr bwMode="auto">
            <a:xfrm>
              <a:off x="4738" y="829"/>
              <a:ext cx="117" cy="230"/>
            </a:xfrm>
            <a:prstGeom prst="rect">
              <a:avLst/>
            </a:prstGeom>
            <a:noFill/>
            <a:ln w="9525">
              <a:noFill/>
              <a:miter lim="800000"/>
              <a:headEnd/>
              <a:tailEnd/>
            </a:ln>
          </p:spPr>
          <p:txBody>
            <a:bodyPr wrap="none" lIns="0" tIns="0" rIns="0" bIns="0">
              <a:spAutoFit/>
            </a:bodyPr>
            <a:lstStyle/>
            <a:p>
              <a:pPr eaLnBrk="0" hangingPunct="0"/>
              <a:r>
                <a:rPr lang="fr-FR" i="1"/>
                <a:t>E</a:t>
              </a:r>
              <a:endParaRPr lang="fr-FR" sz="1600">
                <a:latin typeface="Arial" charset="0"/>
              </a:endParaRPr>
            </a:p>
          </p:txBody>
        </p:sp>
        <p:sp>
          <p:nvSpPr>
            <p:cNvPr id="39975" name="Rectangle 41"/>
            <p:cNvSpPr>
              <a:spLocks noChangeArrowheads="1"/>
            </p:cNvSpPr>
            <p:nvPr/>
          </p:nvSpPr>
          <p:spPr bwMode="auto">
            <a:xfrm>
              <a:off x="4197" y="952"/>
              <a:ext cx="85" cy="230"/>
            </a:xfrm>
            <a:prstGeom prst="rect">
              <a:avLst/>
            </a:prstGeom>
            <a:noFill/>
            <a:ln w="9525">
              <a:noFill/>
              <a:miter lim="800000"/>
              <a:headEnd/>
              <a:tailEnd/>
            </a:ln>
          </p:spPr>
          <p:txBody>
            <a:bodyPr wrap="none" lIns="0" tIns="0" rIns="0" bIns="0">
              <a:spAutoFit/>
            </a:bodyPr>
            <a:lstStyle/>
            <a:p>
              <a:pPr eaLnBrk="0" hangingPunct="0"/>
              <a:r>
                <a:rPr lang="fr-FR" i="1"/>
                <a:t>v</a:t>
              </a:r>
              <a:endParaRPr lang="fr-FR" sz="1600">
                <a:latin typeface="Arial" charset="0"/>
              </a:endParaRPr>
            </a:p>
          </p:txBody>
        </p:sp>
        <p:sp>
          <p:nvSpPr>
            <p:cNvPr id="39976" name="Rectangle 42"/>
            <p:cNvSpPr>
              <a:spLocks noChangeArrowheads="1"/>
            </p:cNvSpPr>
            <p:nvPr/>
          </p:nvSpPr>
          <p:spPr bwMode="auto">
            <a:xfrm>
              <a:off x="4858" y="949"/>
              <a:ext cx="50" cy="134"/>
            </a:xfrm>
            <a:prstGeom prst="rect">
              <a:avLst/>
            </a:prstGeom>
            <a:noFill/>
            <a:ln w="9525">
              <a:noFill/>
              <a:miter lim="800000"/>
              <a:headEnd/>
              <a:tailEnd/>
            </a:ln>
          </p:spPr>
          <p:txBody>
            <a:bodyPr wrap="none" lIns="0" tIns="0" rIns="0" bIns="0">
              <a:spAutoFit/>
            </a:bodyPr>
            <a:lstStyle/>
            <a:p>
              <a:pPr eaLnBrk="0" hangingPunct="0"/>
              <a:r>
                <a:rPr lang="fr-FR" sz="1400" i="1"/>
                <a:t>c</a:t>
              </a:r>
              <a:endParaRPr lang="fr-FR" sz="1600">
                <a:latin typeface="Arial" charset="0"/>
              </a:endParaRPr>
            </a:p>
          </p:txBody>
        </p:sp>
        <p:sp>
          <p:nvSpPr>
            <p:cNvPr id="39977" name="Rectangle 43"/>
            <p:cNvSpPr>
              <a:spLocks noChangeArrowheads="1"/>
            </p:cNvSpPr>
            <p:nvPr/>
          </p:nvSpPr>
          <p:spPr bwMode="auto">
            <a:xfrm>
              <a:off x="4331" y="929"/>
              <a:ext cx="105" cy="230"/>
            </a:xfrm>
            <a:prstGeom prst="rect">
              <a:avLst/>
            </a:prstGeom>
            <a:noFill/>
            <a:ln w="9525">
              <a:noFill/>
              <a:miter lim="800000"/>
              <a:headEnd/>
              <a:tailEnd/>
            </a:ln>
          </p:spPr>
          <p:txBody>
            <a:bodyPr wrap="none" lIns="0" tIns="0" rIns="0" bIns="0">
              <a:spAutoFit/>
            </a:bodyPr>
            <a:lstStyle/>
            <a:p>
              <a:pPr eaLnBrk="0" hangingPunct="0"/>
              <a:r>
                <a:rPr lang="fr-FR">
                  <a:latin typeface="Symbol" pitchFamily="18" charset="2"/>
                </a:rPr>
                <a:t>=</a:t>
              </a:r>
              <a:endParaRPr lang="fr-FR" sz="1600">
                <a:latin typeface="Arial" charset="0"/>
              </a:endParaRPr>
            </a:p>
          </p:txBody>
        </p:sp>
      </p:grpSp>
      <p:grpSp>
        <p:nvGrpSpPr>
          <p:cNvPr id="5" name="Group 44"/>
          <p:cNvGrpSpPr>
            <a:grpSpLocks/>
          </p:cNvGrpSpPr>
          <p:nvPr/>
        </p:nvGrpSpPr>
        <p:grpSpPr bwMode="auto">
          <a:xfrm>
            <a:off x="5580063" y="3429000"/>
            <a:ext cx="3455987" cy="874713"/>
            <a:chOff x="3515" y="2160"/>
            <a:chExt cx="2177" cy="551"/>
          </a:xfrm>
        </p:grpSpPr>
        <p:sp>
          <p:nvSpPr>
            <p:cNvPr id="170029" name="Text Box 45"/>
            <p:cNvSpPr txBox="1">
              <a:spLocks noChangeArrowheads="1"/>
            </p:cNvSpPr>
            <p:nvPr/>
          </p:nvSpPr>
          <p:spPr bwMode="auto">
            <a:xfrm>
              <a:off x="3789" y="2205"/>
              <a:ext cx="1903" cy="506"/>
            </a:xfrm>
            <a:prstGeom prst="rect">
              <a:avLst/>
            </a:prstGeom>
            <a:solidFill>
              <a:schemeClr val="accent2"/>
            </a:solidFill>
            <a:ln w="9525">
              <a:solidFill>
                <a:schemeClr val="bg1"/>
              </a:solidFill>
              <a:miter lim="800000"/>
              <a:headEnd/>
              <a:tailEnd/>
            </a:ln>
            <a:effectLst/>
          </p:spPr>
          <p:txBody>
            <a:bodyPr>
              <a:spAutoFit/>
            </a:bodyPr>
            <a:lstStyle/>
            <a:p>
              <a:pPr marL="457200" indent="-457200" eaLnBrk="0" hangingPunct="0">
                <a:defRPr/>
              </a:pPr>
              <a:r>
                <a:rPr lang="fr-FR" sz="1800" b="1">
                  <a:solidFill>
                    <a:schemeClr val="bg1"/>
                  </a:solidFill>
                  <a:effectLst>
                    <a:outerShdw blurRad="38100" dist="38100" dir="2700000" algn="tl">
                      <a:srgbClr val="000000"/>
                    </a:outerShdw>
                  </a:effectLst>
                  <a:latin typeface="Arial" charset="0"/>
                </a:rPr>
                <a:t>2. High </a:t>
              </a:r>
              <a:r>
                <a:rPr lang="fr-FR" sz="2800">
                  <a:solidFill>
                    <a:schemeClr val="bg1"/>
                  </a:solidFill>
                  <a:effectLst>
                    <a:outerShdw blurRad="38100" dist="38100" dir="2700000" algn="tl">
                      <a:srgbClr val="000000"/>
                    </a:outerShdw>
                  </a:effectLst>
                  <a:latin typeface="Symbol" pitchFamily="18" charset="2"/>
                </a:rPr>
                <a:t>t</a:t>
              </a:r>
              <a:r>
                <a:rPr lang="fr-FR" sz="1800" b="1">
                  <a:solidFill>
                    <a:schemeClr val="bg1"/>
                  </a:solidFill>
                  <a:effectLst>
                    <a:outerShdw blurRad="38100" dist="38100" dir="2700000" algn="tl">
                      <a:srgbClr val="000000"/>
                    </a:outerShdw>
                  </a:effectLst>
                  <a:latin typeface="Arial" charset="0"/>
                </a:rPr>
                <a:t> (less possible collision)</a:t>
              </a:r>
            </a:p>
          </p:txBody>
        </p:sp>
        <p:sp>
          <p:nvSpPr>
            <p:cNvPr id="39964" name="AutoShape 46"/>
            <p:cNvSpPr>
              <a:spLocks noChangeArrowheads="1"/>
            </p:cNvSpPr>
            <p:nvPr/>
          </p:nvSpPr>
          <p:spPr bwMode="auto">
            <a:xfrm>
              <a:off x="3515" y="2160"/>
              <a:ext cx="218" cy="509"/>
            </a:xfrm>
            <a:prstGeom prst="rightArrow">
              <a:avLst>
                <a:gd name="adj1" fmla="val 50000"/>
                <a:gd name="adj2" fmla="val 25000"/>
              </a:avLst>
            </a:prstGeom>
            <a:solidFill>
              <a:schemeClr val="accent2"/>
            </a:solidFill>
            <a:ln w="9525">
              <a:solidFill>
                <a:schemeClr val="bg1"/>
              </a:solidFill>
              <a:miter lim="800000"/>
              <a:headEnd/>
              <a:tailEnd/>
            </a:ln>
          </p:spPr>
          <p:txBody>
            <a:bodyPr wrap="none" anchor="ctr"/>
            <a:lstStyle/>
            <a:p>
              <a:endParaRPr lang="en-US"/>
            </a:p>
          </p:txBody>
        </p:sp>
      </p:grpSp>
      <p:grpSp>
        <p:nvGrpSpPr>
          <p:cNvPr id="39952" name="Groupe 3"/>
          <p:cNvGrpSpPr>
            <a:grpSpLocks/>
          </p:cNvGrpSpPr>
          <p:nvPr/>
        </p:nvGrpSpPr>
        <p:grpSpPr bwMode="auto">
          <a:xfrm>
            <a:off x="6199188" y="4273550"/>
            <a:ext cx="3697287" cy="1758950"/>
            <a:chOff x="6198677" y="4273649"/>
            <a:chExt cx="3698448" cy="1758742"/>
          </a:xfrm>
        </p:grpSpPr>
        <p:grpSp>
          <p:nvGrpSpPr>
            <p:cNvPr id="39953" name="Group 57"/>
            <p:cNvGrpSpPr>
              <a:grpSpLocks/>
            </p:cNvGrpSpPr>
            <p:nvPr/>
          </p:nvGrpSpPr>
          <p:grpSpPr bwMode="auto">
            <a:xfrm>
              <a:off x="6764734" y="4273649"/>
              <a:ext cx="1644650" cy="1171575"/>
              <a:chOff x="4100" y="2987"/>
              <a:chExt cx="1036" cy="738"/>
            </a:xfrm>
          </p:grpSpPr>
          <p:sp>
            <p:nvSpPr>
              <p:cNvPr id="39955" name="AutoShape 48"/>
              <p:cNvSpPr>
                <a:spLocks noChangeAspect="1" noChangeArrowheads="1" noTextEdit="1"/>
              </p:cNvSpPr>
              <p:nvPr/>
            </p:nvSpPr>
            <p:spPr bwMode="auto">
              <a:xfrm>
                <a:off x="4100" y="3001"/>
                <a:ext cx="1036" cy="698"/>
              </a:xfrm>
              <a:prstGeom prst="rect">
                <a:avLst/>
              </a:prstGeom>
              <a:noFill/>
              <a:ln w="9525">
                <a:noFill/>
                <a:miter lim="800000"/>
                <a:headEnd/>
                <a:tailEnd/>
              </a:ln>
            </p:spPr>
            <p:txBody>
              <a:bodyPr/>
              <a:lstStyle/>
              <a:p>
                <a:endParaRPr lang="en-US"/>
              </a:p>
            </p:txBody>
          </p:sp>
          <p:sp>
            <p:nvSpPr>
              <p:cNvPr id="39956" name="Line 49"/>
              <p:cNvSpPr>
                <a:spLocks noChangeShapeType="1"/>
              </p:cNvSpPr>
              <p:nvPr/>
            </p:nvSpPr>
            <p:spPr bwMode="auto">
              <a:xfrm>
                <a:off x="4753" y="3361"/>
                <a:ext cx="330" cy="1"/>
              </a:xfrm>
              <a:prstGeom prst="line">
                <a:avLst/>
              </a:prstGeom>
              <a:noFill/>
              <a:ln w="28575">
                <a:solidFill>
                  <a:schemeClr val="tx1"/>
                </a:solidFill>
                <a:round/>
                <a:headEnd/>
                <a:tailEnd/>
              </a:ln>
            </p:spPr>
            <p:txBody>
              <a:bodyPr/>
              <a:lstStyle/>
              <a:p>
                <a:endParaRPr lang="en-US"/>
              </a:p>
            </p:txBody>
          </p:sp>
          <p:sp>
            <p:nvSpPr>
              <p:cNvPr id="39957" name="Rectangle 50"/>
              <p:cNvSpPr>
                <a:spLocks noChangeArrowheads="1"/>
              </p:cNvSpPr>
              <p:nvPr/>
            </p:nvSpPr>
            <p:spPr bwMode="auto">
              <a:xfrm>
                <a:off x="4971" y="3378"/>
                <a:ext cx="80" cy="192"/>
              </a:xfrm>
              <a:prstGeom prst="rect">
                <a:avLst/>
              </a:prstGeom>
              <a:noFill/>
              <a:ln w="9525">
                <a:noFill/>
                <a:miter lim="800000"/>
                <a:headEnd/>
                <a:tailEnd/>
              </a:ln>
            </p:spPr>
            <p:txBody>
              <a:bodyPr wrap="none" lIns="0" tIns="0" rIns="0" bIns="0">
                <a:spAutoFit/>
              </a:bodyPr>
              <a:lstStyle/>
              <a:p>
                <a:pPr eaLnBrk="0" hangingPunct="0"/>
                <a:r>
                  <a:rPr lang="fr-FR" sz="2000"/>
                  <a:t>*</a:t>
                </a:r>
                <a:endParaRPr lang="fr-FR" sz="1600">
                  <a:latin typeface="Arial" charset="0"/>
                </a:endParaRPr>
              </a:p>
            </p:txBody>
          </p:sp>
          <p:sp>
            <p:nvSpPr>
              <p:cNvPr id="39958" name="Rectangle 51"/>
              <p:cNvSpPr>
                <a:spLocks noChangeArrowheads="1"/>
              </p:cNvSpPr>
              <p:nvPr/>
            </p:nvSpPr>
            <p:spPr bwMode="auto">
              <a:xfrm>
                <a:off x="4771" y="3399"/>
                <a:ext cx="196" cy="326"/>
              </a:xfrm>
              <a:prstGeom prst="rect">
                <a:avLst/>
              </a:prstGeom>
              <a:noFill/>
              <a:ln w="9525">
                <a:noFill/>
                <a:miter lim="800000"/>
                <a:headEnd/>
                <a:tailEnd/>
              </a:ln>
            </p:spPr>
            <p:txBody>
              <a:bodyPr wrap="none" lIns="0" tIns="0" rIns="0" bIns="0">
                <a:spAutoFit/>
              </a:bodyPr>
              <a:lstStyle/>
              <a:p>
                <a:pPr eaLnBrk="0" hangingPunct="0"/>
                <a:r>
                  <a:rPr lang="fr-FR" sz="3400" i="1"/>
                  <a:t>m</a:t>
                </a:r>
                <a:endParaRPr lang="fr-FR" sz="1600">
                  <a:latin typeface="Arial" charset="0"/>
                </a:endParaRPr>
              </a:p>
            </p:txBody>
          </p:sp>
          <p:sp>
            <p:nvSpPr>
              <p:cNvPr id="39959" name="Rectangle 52"/>
              <p:cNvSpPr>
                <a:spLocks noChangeArrowheads="1"/>
              </p:cNvSpPr>
              <p:nvPr/>
            </p:nvSpPr>
            <p:spPr bwMode="auto">
              <a:xfrm>
                <a:off x="4572" y="3188"/>
                <a:ext cx="136" cy="326"/>
              </a:xfrm>
              <a:prstGeom prst="rect">
                <a:avLst/>
              </a:prstGeom>
              <a:noFill/>
              <a:ln w="9525">
                <a:noFill/>
                <a:miter lim="800000"/>
                <a:headEnd/>
                <a:tailEnd/>
              </a:ln>
            </p:spPr>
            <p:txBody>
              <a:bodyPr wrap="none" lIns="0" tIns="0" rIns="0" bIns="0">
                <a:spAutoFit/>
              </a:bodyPr>
              <a:lstStyle/>
              <a:p>
                <a:pPr eaLnBrk="0" hangingPunct="0"/>
                <a:r>
                  <a:rPr lang="fr-FR" sz="3400" i="1"/>
                  <a:t>q</a:t>
                </a:r>
                <a:endParaRPr lang="fr-FR" sz="1600">
                  <a:latin typeface="Arial" charset="0"/>
                </a:endParaRPr>
              </a:p>
            </p:txBody>
          </p:sp>
          <p:sp>
            <p:nvSpPr>
              <p:cNvPr id="39960" name="Rectangle 53"/>
              <p:cNvSpPr>
                <a:spLocks noChangeArrowheads="1"/>
              </p:cNvSpPr>
              <p:nvPr/>
            </p:nvSpPr>
            <p:spPr bwMode="auto">
              <a:xfrm>
                <a:off x="4145" y="3188"/>
                <a:ext cx="157" cy="326"/>
              </a:xfrm>
              <a:prstGeom prst="rect">
                <a:avLst/>
              </a:prstGeom>
              <a:noFill/>
              <a:ln w="9525">
                <a:noFill/>
                <a:miter lim="800000"/>
                <a:headEnd/>
                <a:tailEnd/>
              </a:ln>
            </p:spPr>
            <p:txBody>
              <a:bodyPr wrap="none" lIns="0" tIns="0" rIns="0" bIns="0">
                <a:spAutoFit/>
              </a:bodyPr>
              <a:lstStyle/>
              <a:p>
                <a:pPr eaLnBrk="0" hangingPunct="0"/>
                <a:r>
                  <a:rPr lang="fr-FR" sz="3400" i="1"/>
                  <a:t>µ</a:t>
                </a:r>
                <a:endParaRPr lang="fr-FR" sz="1600">
                  <a:latin typeface="Arial" charset="0"/>
                </a:endParaRPr>
              </a:p>
            </p:txBody>
          </p:sp>
          <p:sp>
            <p:nvSpPr>
              <p:cNvPr id="39961" name="Rectangle 54"/>
              <p:cNvSpPr>
                <a:spLocks noChangeArrowheads="1"/>
              </p:cNvSpPr>
              <p:nvPr/>
            </p:nvSpPr>
            <p:spPr bwMode="auto">
              <a:xfrm>
                <a:off x="4827" y="2987"/>
                <a:ext cx="119" cy="326"/>
              </a:xfrm>
              <a:prstGeom prst="rect">
                <a:avLst/>
              </a:prstGeom>
              <a:noFill/>
              <a:ln w="9525">
                <a:noFill/>
                <a:miter lim="800000"/>
                <a:headEnd/>
                <a:tailEnd/>
              </a:ln>
            </p:spPr>
            <p:txBody>
              <a:bodyPr wrap="none" lIns="0" tIns="0" rIns="0" bIns="0">
                <a:spAutoFit/>
              </a:bodyPr>
              <a:lstStyle/>
              <a:p>
                <a:pPr eaLnBrk="0" hangingPunct="0"/>
                <a:r>
                  <a:rPr lang="fr-FR" sz="3400" i="1">
                    <a:latin typeface="Symbol" pitchFamily="18" charset="2"/>
                  </a:rPr>
                  <a:t>t</a:t>
                </a:r>
                <a:endParaRPr lang="fr-FR" sz="1600">
                  <a:latin typeface="Arial" charset="0"/>
                </a:endParaRPr>
              </a:p>
            </p:txBody>
          </p:sp>
          <p:sp>
            <p:nvSpPr>
              <p:cNvPr id="39962" name="Rectangle 55"/>
              <p:cNvSpPr>
                <a:spLocks noChangeArrowheads="1"/>
              </p:cNvSpPr>
              <p:nvPr/>
            </p:nvSpPr>
            <p:spPr bwMode="auto">
              <a:xfrm>
                <a:off x="4360" y="3157"/>
                <a:ext cx="149" cy="326"/>
              </a:xfrm>
              <a:prstGeom prst="rect">
                <a:avLst/>
              </a:prstGeom>
              <a:noFill/>
              <a:ln w="9525">
                <a:noFill/>
                <a:miter lim="800000"/>
                <a:headEnd/>
                <a:tailEnd/>
              </a:ln>
            </p:spPr>
            <p:txBody>
              <a:bodyPr wrap="none" lIns="0" tIns="0" rIns="0" bIns="0">
                <a:spAutoFit/>
              </a:bodyPr>
              <a:lstStyle/>
              <a:p>
                <a:pPr eaLnBrk="0" hangingPunct="0"/>
                <a:r>
                  <a:rPr lang="fr-FR" sz="3400">
                    <a:latin typeface="Symbol" pitchFamily="18" charset="2"/>
                  </a:rPr>
                  <a:t>=</a:t>
                </a:r>
                <a:endParaRPr lang="fr-FR" sz="1600">
                  <a:latin typeface="Arial" charset="0"/>
                </a:endParaRPr>
              </a:p>
            </p:txBody>
          </p:sp>
        </p:grpSp>
        <p:sp>
          <p:nvSpPr>
            <p:cNvPr id="39954" name="ZoneTexte 1"/>
            <p:cNvSpPr txBox="1">
              <a:spLocks noChangeArrowheads="1"/>
            </p:cNvSpPr>
            <p:nvPr/>
          </p:nvSpPr>
          <p:spPr bwMode="auto">
            <a:xfrm>
              <a:off x="6198677" y="5386060"/>
              <a:ext cx="3698448" cy="646331"/>
            </a:xfrm>
            <a:prstGeom prst="rect">
              <a:avLst/>
            </a:prstGeom>
            <a:noFill/>
            <a:ln w="9525">
              <a:noFill/>
              <a:miter lim="800000"/>
              <a:headEnd/>
              <a:tailEnd/>
            </a:ln>
          </p:spPr>
          <p:txBody>
            <a:bodyPr wrap="none">
              <a:spAutoFit/>
            </a:bodyPr>
            <a:lstStyle/>
            <a:p>
              <a:r>
                <a:rPr lang="fr-FR" sz="1800" b="1"/>
                <a:t>Effective mass of carrier</a:t>
              </a:r>
            </a:p>
            <a:p>
              <a:r>
                <a:rPr lang="fr-FR" sz="1800" b="1"/>
                <a:t>Linked to valence/conduction bands</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70009"/>
                                        </p:tgtEl>
                                        <p:attrNameLst>
                                          <p:attrName>style.visibility</p:attrName>
                                        </p:attrNameLst>
                                      </p:cBhvr>
                                      <p:to>
                                        <p:strVal val="hidden"/>
                                      </p:to>
                                    </p:set>
                                  </p:childTnLst>
                                </p:cTn>
                              </p:par>
                              <p:par>
                                <p:cTn id="7" presetID="0" presetClass="path" presetSubtype="0" accel="50000" fill="hold" grpId="0" nodeType="withEffect">
                                  <p:stCondLst>
                                    <p:cond delay="0"/>
                                  </p:stCondLst>
                                  <p:childTnLst>
                                    <p:animMotion origin="layout" path="M 6.11111E-6 3.7037E-7 L 0.13959 3.7037E-7 L 0.27084 -0.1 L 0.35209 0.10277 L 0.49167 0.01111 L 0.56667 -0.14723 " pathEditMode="relative" ptsTypes="AAAAAA">
                                      <p:cBhvr>
                                        <p:cTn id="8" dur="5000" fill="hold"/>
                                        <p:tgtEl>
                                          <p:spTgt spid="170002"/>
                                        </p:tgtEl>
                                        <p:attrNameLst>
                                          <p:attrName>ppt_x</p:attrName>
                                          <p:attrName>ppt_y</p:attrName>
                                        </p:attrNameLst>
                                      </p:cBhvr>
                                    </p:animMotion>
                                  </p:childTnLst>
                                  <p:subTnLst>
                                    <p:animClr clrSpc="rgb" dir="cw">
                                      <p:cBhvr override="childStyle">
                                        <p:cTn dur="1" fill="hold" display="0" masterRel="nextClick" afterEffect="1"/>
                                        <p:tgtEl>
                                          <p:spTgt spid="170002"/>
                                        </p:tgtEl>
                                        <p:attrNameLst>
                                          <p:attrName>ppt_c</p:attrName>
                                        </p:attrNameLst>
                                      </p:cBhvr>
                                      <p:to>
                                        <a:srgbClr val="66FF33"/>
                                      </p:to>
                                    </p:animClr>
                                  </p:subTnLst>
                                </p:cTn>
                              </p:par>
                              <p:par>
                                <p:cTn id="9" presetID="1" presetClass="entr" presetSubtype="0" fill="hold" nodeType="withEffect">
                                  <p:stCondLst>
                                    <p:cond delay="1500"/>
                                  </p:stCondLst>
                                  <p:childTnLst>
                                    <p:set>
                                      <p:cBhvr>
                                        <p:cTn id="10" dur="1" fill="hold">
                                          <p:stCondLst>
                                            <p:cond delay="0"/>
                                          </p:stCondLst>
                                        </p:cTn>
                                        <p:tgtEl>
                                          <p:spTgt spid="170003"/>
                                        </p:tgtEl>
                                        <p:attrNameLst>
                                          <p:attrName>style.visibility</p:attrName>
                                        </p:attrNameLst>
                                      </p:cBhvr>
                                      <p:to>
                                        <p:strVal val="visible"/>
                                      </p:to>
                                    </p:set>
                                  </p:childTnLst>
                                </p:cTn>
                              </p:par>
                              <p:par>
                                <p:cTn id="11" presetID="1" presetClass="entr" presetSubtype="0" fill="hold" nodeType="withEffect">
                                  <p:stCondLst>
                                    <p:cond delay="2400"/>
                                  </p:stCondLst>
                                  <p:childTnLst>
                                    <p:set>
                                      <p:cBhvr>
                                        <p:cTn id="12" dur="1" fill="hold">
                                          <p:stCondLst>
                                            <p:cond delay="0"/>
                                          </p:stCondLst>
                                        </p:cTn>
                                        <p:tgtEl>
                                          <p:spTgt spid="170004"/>
                                        </p:tgtEl>
                                        <p:attrNameLst>
                                          <p:attrName>style.visibility</p:attrName>
                                        </p:attrNameLst>
                                      </p:cBhvr>
                                      <p:to>
                                        <p:strVal val="visible"/>
                                      </p:to>
                                    </p:set>
                                  </p:childTnLst>
                                </p:cTn>
                              </p:par>
                              <p:par>
                                <p:cTn id="13" presetID="1" presetClass="entr" presetSubtype="0" fill="hold" nodeType="withEffect">
                                  <p:stCondLst>
                                    <p:cond delay="3400"/>
                                  </p:stCondLst>
                                  <p:childTnLst>
                                    <p:set>
                                      <p:cBhvr>
                                        <p:cTn id="14" dur="1" fill="hold">
                                          <p:stCondLst>
                                            <p:cond delay="0"/>
                                          </p:stCondLst>
                                        </p:cTn>
                                        <p:tgtEl>
                                          <p:spTgt spid="170005"/>
                                        </p:tgtEl>
                                        <p:attrNameLst>
                                          <p:attrName>style.visibility</p:attrName>
                                        </p:attrNameLst>
                                      </p:cBhvr>
                                      <p:to>
                                        <p:strVal val="visible"/>
                                      </p:to>
                                    </p:set>
                                  </p:childTnLst>
                                </p:cTn>
                              </p:par>
                              <p:par>
                                <p:cTn id="15" presetID="1" presetClass="entr" presetSubtype="0" fill="hold" nodeType="withEffect">
                                  <p:stCondLst>
                                    <p:cond delay="4300"/>
                                  </p:stCondLst>
                                  <p:childTnLst>
                                    <p:set>
                                      <p:cBhvr>
                                        <p:cTn id="16" dur="1" fill="hold">
                                          <p:stCondLst>
                                            <p:cond delay="0"/>
                                          </p:stCondLst>
                                        </p:cTn>
                                        <p:tgtEl>
                                          <p:spTgt spid="170006"/>
                                        </p:tgtEl>
                                        <p:attrNameLst>
                                          <p:attrName>style.visibility</p:attrName>
                                        </p:attrNameLst>
                                      </p:cBhvr>
                                      <p:to>
                                        <p:strVal val="visible"/>
                                      </p:to>
                                    </p:set>
                                  </p:childTnLst>
                                </p:cTn>
                              </p:par>
                            </p:childTnLst>
                          </p:cTn>
                        </p:par>
                        <p:par>
                          <p:cTn id="17" fill="hold" nodeType="afterGroup">
                            <p:stCondLst>
                              <p:cond delay="5000"/>
                            </p:stCondLst>
                            <p:childTnLst>
                              <p:par>
                                <p:cTn id="18" presetID="1" presetClass="entr" presetSubtype="0" fill="hold" grpId="0" nodeType="afterEffect">
                                  <p:stCondLst>
                                    <p:cond delay="0"/>
                                  </p:stCondLst>
                                  <p:childTnLst>
                                    <p:set>
                                      <p:cBhvr>
                                        <p:cTn id="19" dur="1" fill="hold">
                                          <p:stCondLst>
                                            <p:cond delay="0"/>
                                          </p:stCondLst>
                                        </p:cTn>
                                        <p:tgtEl>
                                          <p:spTgt spid="170010"/>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002" grpId="0" animBg="1"/>
      <p:bldP spid="170009" grpId="0" animBg="1"/>
      <p:bldP spid="170010" grpId="0" animBg="1"/>
    </p:bld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p:txBody>
          <a:bodyPr/>
          <a:lstStyle/>
          <a:p>
            <a:pPr eaLnBrk="1" hangingPunct="1">
              <a:defRPr/>
            </a:pPr>
            <a:r>
              <a:rPr lang="fr-FR" smtClean="0"/>
              <a:t>Who are the guys responsible for I</a:t>
            </a:r>
            <a:r>
              <a:rPr lang="fr-FR" baseline="-25000" smtClean="0"/>
              <a:t>on</a:t>
            </a:r>
            <a:r>
              <a:rPr lang="fr-FR" smtClean="0"/>
              <a:t> ?</a:t>
            </a:r>
          </a:p>
        </p:txBody>
      </p:sp>
      <p:pic>
        <p:nvPicPr>
          <p:cNvPr id="40963" name="Picture 4" descr="Si_bandes"/>
          <p:cNvPicPr>
            <a:picLocks noChangeAspect="1" noChangeArrowheads="1"/>
          </p:cNvPicPr>
          <p:nvPr/>
        </p:nvPicPr>
        <p:blipFill>
          <a:blip r:embed="rId3" cstate="print"/>
          <a:srcRect/>
          <a:stretch>
            <a:fillRect/>
          </a:stretch>
        </p:blipFill>
        <p:spPr bwMode="auto">
          <a:xfrm>
            <a:off x="273050" y="1339850"/>
            <a:ext cx="4608513" cy="3595688"/>
          </a:xfrm>
          <a:prstGeom prst="rect">
            <a:avLst/>
          </a:prstGeom>
          <a:noFill/>
          <a:ln w="9525">
            <a:solidFill>
              <a:schemeClr val="tx1"/>
            </a:solidFill>
            <a:miter lim="800000"/>
            <a:headEnd/>
            <a:tailEnd/>
          </a:ln>
        </p:spPr>
      </p:pic>
      <p:sp>
        <p:nvSpPr>
          <p:cNvPr id="40964" name="Text Box 5"/>
          <p:cNvSpPr txBox="1">
            <a:spLocks noChangeArrowheads="1"/>
          </p:cNvSpPr>
          <p:nvPr/>
        </p:nvSpPr>
        <p:spPr bwMode="auto">
          <a:xfrm>
            <a:off x="1065213" y="908050"/>
            <a:ext cx="3467100" cy="457200"/>
          </a:xfrm>
          <a:prstGeom prst="rect">
            <a:avLst/>
          </a:prstGeom>
          <a:noFill/>
          <a:ln w="9525">
            <a:noFill/>
            <a:miter lim="800000"/>
            <a:headEnd/>
            <a:tailEnd/>
          </a:ln>
        </p:spPr>
        <p:txBody>
          <a:bodyPr wrap="none">
            <a:spAutoFit/>
          </a:bodyPr>
          <a:lstStyle/>
          <a:p>
            <a:r>
              <a:rPr lang="fr-FR" b="1">
                <a:latin typeface="Arial" charset="0"/>
              </a:rPr>
              <a:t>Silicon Band Structure</a:t>
            </a:r>
          </a:p>
        </p:txBody>
      </p:sp>
      <p:grpSp>
        <p:nvGrpSpPr>
          <p:cNvPr id="2" name="Group 6"/>
          <p:cNvGrpSpPr>
            <a:grpSpLocks/>
          </p:cNvGrpSpPr>
          <p:nvPr/>
        </p:nvGrpSpPr>
        <p:grpSpPr bwMode="auto">
          <a:xfrm>
            <a:off x="4089400" y="1450975"/>
            <a:ext cx="5689600" cy="3267075"/>
            <a:chOff x="2576" y="914"/>
            <a:chExt cx="3584" cy="2058"/>
          </a:xfrm>
        </p:grpSpPr>
        <p:sp>
          <p:nvSpPr>
            <p:cNvPr id="40974" name="Line 7"/>
            <p:cNvSpPr>
              <a:spLocks noChangeShapeType="1"/>
            </p:cNvSpPr>
            <p:nvPr/>
          </p:nvSpPr>
          <p:spPr bwMode="auto">
            <a:xfrm flipV="1">
              <a:off x="2576" y="1933"/>
              <a:ext cx="1225" cy="0"/>
            </a:xfrm>
            <a:prstGeom prst="line">
              <a:avLst/>
            </a:prstGeom>
            <a:noFill/>
            <a:ln w="57150">
              <a:solidFill>
                <a:srgbClr val="FF6600"/>
              </a:solidFill>
              <a:round/>
              <a:headEnd/>
              <a:tailEnd type="triangle" w="med" len="med"/>
            </a:ln>
          </p:spPr>
          <p:txBody>
            <a:bodyPr/>
            <a:lstStyle/>
            <a:p>
              <a:endParaRPr lang="en-US"/>
            </a:p>
          </p:txBody>
        </p:sp>
        <p:grpSp>
          <p:nvGrpSpPr>
            <p:cNvPr id="40975" name="Group 8"/>
            <p:cNvGrpSpPr>
              <a:grpSpLocks/>
            </p:cNvGrpSpPr>
            <p:nvPr/>
          </p:nvGrpSpPr>
          <p:grpSpPr bwMode="auto">
            <a:xfrm>
              <a:off x="3374" y="1096"/>
              <a:ext cx="810" cy="453"/>
              <a:chOff x="3982" y="3080"/>
              <a:chExt cx="952" cy="576"/>
            </a:xfrm>
          </p:grpSpPr>
          <p:sp>
            <p:nvSpPr>
              <p:cNvPr id="40993" name="Text Box 9"/>
              <p:cNvSpPr txBox="1">
                <a:spLocks noChangeArrowheads="1"/>
              </p:cNvSpPr>
              <p:nvPr/>
            </p:nvSpPr>
            <p:spPr bwMode="auto">
              <a:xfrm>
                <a:off x="4618" y="3080"/>
                <a:ext cx="300" cy="294"/>
              </a:xfrm>
              <a:prstGeom prst="rect">
                <a:avLst/>
              </a:prstGeom>
              <a:noFill/>
              <a:ln w="9525">
                <a:noFill/>
                <a:miter lim="800000"/>
                <a:headEnd/>
                <a:tailEnd/>
              </a:ln>
            </p:spPr>
            <p:txBody>
              <a:bodyPr wrap="none">
                <a:spAutoFit/>
              </a:bodyPr>
              <a:lstStyle/>
              <a:p>
                <a:r>
                  <a:rPr lang="fr-FR" sz="1800"/>
                  <a:t>m</a:t>
                </a:r>
                <a:r>
                  <a:rPr lang="fr-FR" sz="1800" baseline="-25000"/>
                  <a:t>l</a:t>
                </a:r>
                <a:endParaRPr lang="fr-FR" sz="1800"/>
              </a:p>
            </p:txBody>
          </p:sp>
          <p:grpSp>
            <p:nvGrpSpPr>
              <p:cNvPr id="40994" name="Group 10"/>
              <p:cNvGrpSpPr>
                <a:grpSpLocks/>
              </p:cNvGrpSpPr>
              <p:nvPr/>
            </p:nvGrpSpPr>
            <p:grpSpPr bwMode="auto">
              <a:xfrm>
                <a:off x="3982" y="3339"/>
                <a:ext cx="952" cy="317"/>
                <a:chOff x="3982" y="3339"/>
                <a:chExt cx="952" cy="317"/>
              </a:xfrm>
            </p:grpSpPr>
            <p:sp>
              <p:nvSpPr>
                <p:cNvPr id="40995" name="Oval 11"/>
                <p:cNvSpPr>
                  <a:spLocks noChangeArrowheads="1"/>
                </p:cNvSpPr>
                <p:nvPr/>
              </p:nvSpPr>
              <p:spPr bwMode="auto">
                <a:xfrm>
                  <a:off x="4390" y="3385"/>
                  <a:ext cx="544" cy="182"/>
                </a:xfrm>
                <a:prstGeom prst="ellipse">
                  <a:avLst/>
                </a:prstGeom>
                <a:solidFill>
                  <a:srgbClr val="0000FF"/>
                </a:solidFill>
                <a:ln w="9525">
                  <a:noFill/>
                  <a:round/>
                  <a:headEnd/>
                  <a:tailEnd/>
                </a:ln>
              </p:spPr>
              <p:txBody>
                <a:bodyPr wrap="none" anchor="ctr"/>
                <a:lstStyle/>
                <a:p>
                  <a:endParaRPr lang="en-US"/>
                </a:p>
              </p:txBody>
            </p:sp>
            <p:sp>
              <p:nvSpPr>
                <p:cNvPr id="40996" name="Line 12"/>
                <p:cNvSpPr>
                  <a:spLocks noChangeShapeType="1"/>
                </p:cNvSpPr>
                <p:nvPr/>
              </p:nvSpPr>
              <p:spPr bwMode="auto">
                <a:xfrm>
                  <a:off x="4345" y="3339"/>
                  <a:ext cx="589" cy="0"/>
                </a:xfrm>
                <a:prstGeom prst="line">
                  <a:avLst/>
                </a:prstGeom>
                <a:noFill/>
                <a:ln w="9525">
                  <a:solidFill>
                    <a:schemeClr val="tx1"/>
                  </a:solidFill>
                  <a:round/>
                  <a:headEnd/>
                  <a:tailEnd type="triangle" w="med" len="med"/>
                </a:ln>
              </p:spPr>
              <p:txBody>
                <a:bodyPr/>
                <a:lstStyle/>
                <a:p>
                  <a:endParaRPr lang="en-US"/>
                </a:p>
              </p:txBody>
            </p:sp>
            <p:sp>
              <p:nvSpPr>
                <p:cNvPr id="40997" name="Line 13"/>
                <p:cNvSpPr>
                  <a:spLocks noChangeShapeType="1"/>
                </p:cNvSpPr>
                <p:nvPr/>
              </p:nvSpPr>
              <p:spPr bwMode="auto">
                <a:xfrm>
                  <a:off x="4345" y="3339"/>
                  <a:ext cx="0" cy="317"/>
                </a:xfrm>
                <a:prstGeom prst="line">
                  <a:avLst/>
                </a:prstGeom>
                <a:noFill/>
                <a:ln w="9525">
                  <a:solidFill>
                    <a:schemeClr val="tx1"/>
                  </a:solidFill>
                  <a:round/>
                  <a:headEnd/>
                  <a:tailEnd type="triangle" w="med" len="med"/>
                </a:ln>
              </p:spPr>
              <p:txBody>
                <a:bodyPr/>
                <a:lstStyle/>
                <a:p>
                  <a:endParaRPr lang="en-US"/>
                </a:p>
              </p:txBody>
            </p:sp>
            <p:sp>
              <p:nvSpPr>
                <p:cNvPr id="40998" name="Text Box 14"/>
                <p:cNvSpPr txBox="1">
                  <a:spLocks noChangeArrowheads="1"/>
                </p:cNvSpPr>
                <p:nvPr/>
              </p:nvSpPr>
              <p:spPr bwMode="auto">
                <a:xfrm>
                  <a:off x="3982" y="3339"/>
                  <a:ext cx="302" cy="293"/>
                </a:xfrm>
                <a:prstGeom prst="rect">
                  <a:avLst/>
                </a:prstGeom>
                <a:noFill/>
                <a:ln w="9525">
                  <a:noFill/>
                  <a:miter lim="800000"/>
                  <a:headEnd/>
                  <a:tailEnd/>
                </a:ln>
              </p:spPr>
              <p:txBody>
                <a:bodyPr>
                  <a:spAutoFit/>
                </a:bodyPr>
                <a:lstStyle/>
                <a:p>
                  <a:r>
                    <a:rPr lang="fr-FR" sz="1800"/>
                    <a:t>m</a:t>
                  </a:r>
                  <a:r>
                    <a:rPr lang="fr-FR" sz="1800" baseline="-25000"/>
                    <a:t>t</a:t>
                  </a:r>
                  <a:endParaRPr lang="fr-FR" sz="1800"/>
                </a:p>
              </p:txBody>
            </p:sp>
          </p:grpSp>
        </p:grpSp>
        <p:grpSp>
          <p:nvGrpSpPr>
            <p:cNvPr id="40976" name="Group 15"/>
            <p:cNvGrpSpPr>
              <a:grpSpLocks/>
            </p:cNvGrpSpPr>
            <p:nvPr/>
          </p:nvGrpSpPr>
          <p:grpSpPr bwMode="auto">
            <a:xfrm>
              <a:off x="3783" y="914"/>
              <a:ext cx="2013" cy="1609"/>
              <a:chOff x="3438" y="754"/>
              <a:chExt cx="2937" cy="2299"/>
            </a:xfrm>
          </p:grpSpPr>
          <p:sp>
            <p:nvSpPr>
              <p:cNvPr id="40978" name="Line 16"/>
              <p:cNvSpPr>
                <a:spLocks noChangeShapeType="1"/>
              </p:cNvSpPr>
              <p:nvPr/>
            </p:nvSpPr>
            <p:spPr bwMode="auto">
              <a:xfrm flipV="1">
                <a:off x="4536" y="1071"/>
                <a:ext cx="0" cy="1951"/>
              </a:xfrm>
              <a:prstGeom prst="line">
                <a:avLst/>
              </a:prstGeom>
              <a:noFill/>
              <a:ln w="9525">
                <a:solidFill>
                  <a:schemeClr val="tx1"/>
                </a:solidFill>
                <a:round/>
                <a:headEnd/>
                <a:tailEnd type="triangle" w="med" len="med"/>
              </a:ln>
            </p:spPr>
            <p:txBody>
              <a:bodyPr/>
              <a:lstStyle/>
              <a:p>
                <a:endParaRPr lang="en-US"/>
              </a:p>
            </p:txBody>
          </p:sp>
          <p:sp>
            <p:nvSpPr>
              <p:cNvPr id="40979" name="Line 17"/>
              <p:cNvSpPr>
                <a:spLocks noChangeShapeType="1"/>
              </p:cNvSpPr>
              <p:nvPr/>
            </p:nvSpPr>
            <p:spPr bwMode="auto">
              <a:xfrm>
                <a:off x="3583" y="2069"/>
                <a:ext cx="2132" cy="0"/>
              </a:xfrm>
              <a:prstGeom prst="line">
                <a:avLst/>
              </a:prstGeom>
              <a:noFill/>
              <a:ln w="9525">
                <a:solidFill>
                  <a:schemeClr val="tx1"/>
                </a:solidFill>
                <a:round/>
                <a:headEnd/>
                <a:tailEnd type="triangle" w="med" len="med"/>
              </a:ln>
            </p:spPr>
            <p:txBody>
              <a:bodyPr/>
              <a:lstStyle/>
              <a:p>
                <a:endParaRPr lang="en-US"/>
              </a:p>
            </p:txBody>
          </p:sp>
          <p:sp>
            <p:nvSpPr>
              <p:cNvPr id="40980" name="Line 18"/>
              <p:cNvSpPr>
                <a:spLocks noChangeShapeType="1"/>
              </p:cNvSpPr>
              <p:nvPr/>
            </p:nvSpPr>
            <p:spPr bwMode="auto">
              <a:xfrm flipH="1">
                <a:off x="3810" y="1298"/>
                <a:ext cx="1587" cy="1452"/>
              </a:xfrm>
              <a:prstGeom prst="line">
                <a:avLst/>
              </a:prstGeom>
              <a:noFill/>
              <a:ln w="9525">
                <a:solidFill>
                  <a:schemeClr val="tx1"/>
                </a:solidFill>
                <a:round/>
                <a:headEnd/>
                <a:tailEnd type="triangle" w="med" len="med"/>
              </a:ln>
            </p:spPr>
            <p:txBody>
              <a:bodyPr/>
              <a:lstStyle/>
              <a:p>
                <a:endParaRPr lang="en-US"/>
              </a:p>
            </p:txBody>
          </p:sp>
          <p:sp>
            <p:nvSpPr>
              <p:cNvPr id="40981" name="Oval 19"/>
              <p:cNvSpPr>
                <a:spLocks noChangeArrowheads="1"/>
              </p:cNvSpPr>
              <p:nvPr/>
            </p:nvSpPr>
            <p:spPr bwMode="auto">
              <a:xfrm>
                <a:off x="4944" y="1978"/>
                <a:ext cx="544" cy="182"/>
              </a:xfrm>
              <a:prstGeom prst="ellipse">
                <a:avLst/>
              </a:prstGeom>
              <a:solidFill>
                <a:srgbClr val="0000FF"/>
              </a:solidFill>
              <a:ln w="9525">
                <a:noFill/>
                <a:round/>
                <a:headEnd/>
                <a:tailEnd/>
              </a:ln>
            </p:spPr>
            <p:txBody>
              <a:bodyPr wrap="none" anchor="ctr"/>
              <a:lstStyle/>
              <a:p>
                <a:endParaRPr lang="en-US"/>
              </a:p>
            </p:txBody>
          </p:sp>
          <p:sp>
            <p:nvSpPr>
              <p:cNvPr id="40982" name="Oval 20"/>
              <p:cNvSpPr>
                <a:spLocks noChangeArrowheads="1"/>
              </p:cNvSpPr>
              <p:nvPr/>
            </p:nvSpPr>
            <p:spPr bwMode="auto">
              <a:xfrm>
                <a:off x="3719" y="1978"/>
                <a:ext cx="544" cy="182"/>
              </a:xfrm>
              <a:prstGeom prst="ellipse">
                <a:avLst/>
              </a:prstGeom>
              <a:solidFill>
                <a:srgbClr val="0000FF"/>
              </a:solidFill>
              <a:ln w="9525">
                <a:noFill/>
                <a:round/>
                <a:headEnd/>
                <a:tailEnd/>
              </a:ln>
            </p:spPr>
            <p:txBody>
              <a:bodyPr wrap="none" anchor="ctr"/>
              <a:lstStyle/>
              <a:p>
                <a:endParaRPr lang="en-US"/>
              </a:p>
            </p:txBody>
          </p:sp>
          <p:sp>
            <p:nvSpPr>
              <p:cNvPr id="40983" name="Oval 21"/>
              <p:cNvSpPr>
                <a:spLocks noChangeArrowheads="1"/>
              </p:cNvSpPr>
              <p:nvPr/>
            </p:nvSpPr>
            <p:spPr bwMode="auto">
              <a:xfrm rot="-5400000">
                <a:off x="4264" y="2522"/>
                <a:ext cx="544" cy="182"/>
              </a:xfrm>
              <a:prstGeom prst="ellipse">
                <a:avLst/>
              </a:prstGeom>
              <a:solidFill>
                <a:srgbClr val="0000FF"/>
              </a:solidFill>
              <a:ln w="9525">
                <a:noFill/>
                <a:round/>
                <a:headEnd/>
                <a:tailEnd/>
              </a:ln>
            </p:spPr>
            <p:txBody>
              <a:bodyPr wrap="none" anchor="ctr"/>
              <a:lstStyle/>
              <a:p>
                <a:endParaRPr lang="en-US"/>
              </a:p>
            </p:txBody>
          </p:sp>
          <p:sp>
            <p:nvSpPr>
              <p:cNvPr id="40984" name="Oval 22"/>
              <p:cNvSpPr>
                <a:spLocks noChangeArrowheads="1"/>
              </p:cNvSpPr>
              <p:nvPr/>
            </p:nvSpPr>
            <p:spPr bwMode="auto">
              <a:xfrm rot="-5400000">
                <a:off x="4264" y="1479"/>
                <a:ext cx="544" cy="182"/>
              </a:xfrm>
              <a:prstGeom prst="ellipse">
                <a:avLst/>
              </a:prstGeom>
              <a:solidFill>
                <a:srgbClr val="0000FF"/>
              </a:solidFill>
              <a:ln w="9525">
                <a:noFill/>
                <a:round/>
                <a:headEnd/>
                <a:tailEnd/>
              </a:ln>
            </p:spPr>
            <p:txBody>
              <a:bodyPr wrap="none" anchor="ctr"/>
              <a:lstStyle/>
              <a:p>
                <a:endParaRPr lang="en-US"/>
              </a:p>
            </p:txBody>
          </p:sp>
          <p:sp>
            <p:nvSpPr>
              <p:cNvPr id="40985" name="Oval 23"/>
              <p:cNvSpPr>
                <a:spLocks noChangeArrowheads="1"/>
              </p:cNvSpPr>
              <p:nvPr/>
            </p:nvSpPr>
            <p:spPr bwMode="auto">
              <a:xfrm rot="-2522728">
                <a:off x="3901" y="2341"/>
                <a:ext cx="544" cy="182"/>
              </a:xfrm>
              <a:prstGeom prst="ellipse">
                <a:avLst/>
              </a:prstGeom>
              <a:solidFill>
                <a:srgbClr val="0000FF"/>
              </a:solidFill>
              <a:ln w="9525">
                <a:noFill/>
                <a:round/>
                <a:headEnd/>
                <a:tailEnd/>
              </a:ln>
            </p:spPr>
            <p:txBody>
              <a:bodyPr wrap="none" anchor="ctr"/>
              <a:lstStyle/>
              <a:p>
                <a:endParaRPr lang="en-US"/>
              </a:p>
            </p:txBody>
          </p:sp>
          <p:sp>
            <p:nvSpPr>
              <p:cNvPr id="40986" name="Oval 24"/>
              <p:cNvSpPr>
                <a:spLocks noChangeArrowheads="1"/>
              </p:cNvSpPr>
              <p:nvPr/>
            </p:nvSpPr>
            <p:spPr bwMode="auto">
              <a:xfrm rot="-2522728">
                <a:off x="4626" y="1661"/>
                <a:ext cx="544" cy="182"/>
              </a:xfrm>
              <a:prstGeom prst="ellipse">
                <a:avLst/>
              </a:prstGeom>
              <a:solidFill>
                <a:srgbClr val="0000FF"/>
              </a:solidFill>
              <a:ln w="9525">
                <a:noFill/>
                <a:round/>
                <a:headEnd/>
                <a:tailEnd/>
              </a:ln>
            </p:spPr>
            <p:txBody>
              <a:bodyPr wrap="none" anchor="ctr"/>
              <a:lstStyle/>
              <a:p>
                <a:endParaRPr lang="en-US"/>
              </a:p>
            </p:txBody>
          </p:sp>
          <p:sp>
            <p:nvSpPr>
              <p:cNvPr id="40987" name="Text Box 25"/>
              <p:cNvSpPr txBox="1">
                <a:spLocks noChangeArrowheads="1"/>
              </p:cNvSpPr>
              <p:nvPr/>
            </p:nvSpPr>
            <p:spPr bwMode="auto">
              <a:xfrm>
                <a:off x="3438" y="2750"/>
                <a:ext cx="668" cy="303"/>
              </a:xfrm>
              <a:prstGeom prst="rect">
                <a:avLst/>
              </a:prstGeom>
              <a:noFill/>
              <a:ln w="9525">
                <a:noFill/>
                <a:miter lim="800000"/>
                <a:headEnd/>
                <a:tailEnd/>
              </a:ln>
            </p:spPr>
            <p:txBody>
              <a:bodyPr wrap="none">
                <a:spAutoFit/>
              </a:bodyPr>
              <a:lstStyle/>
              <a:p>
                <a:r>
                  <a:rPr lang="fr-FR" sz="1600"/>
                  <a:t>(x)100</a:t>
                </a:r>
              </a:p>
            </p:txBody>
          </p:sp>
          <p:sp>
            <p:nvSpPr>
              <p:cNvPr id="40988" name="Text Box 26"/>
              <p:cNvSpPr txBox="1">
                <a:spLocks noChangeArrowheads="1"/>
              </p:cNvSpPr>
              <p:nvPr/>
            </p:nvSpPr>
            <p:spPr bwMode="auto">
              <a:xfrm>
                <a:off x="5660" y="1933"/>
                <a:ext cx="715" cy="303"/>
              </a:xfrm>
              <a:prstGeom prst="rect">
                <a:avLst/>
              </a:prstGeom>
              <a:noFill/>
              <a:ln w="9525">
                <a:noFill/>
                <a:miter lim="800000"/>
                <a:headEnd/>
                <a:tailEnd/>
              </a:ln>
            </p:spPr>
            <p:txBody>
              <a:bodyPr wrap="none">
                <a:spAutoFit/>
              </a:bodyPr>
              <a:lstStyle/>
              <a:p>
                <a:r>
                  <a:rPr lang="fr-FR" sz="1600"/>
                  <a:t>(y) 010</a:t>
                </a:r>
              </a:p>
            </p:txBody>
          </p:sp>
          <p:sp>
            <p:nvSpPr>
              <p:cNvPr id="40989" name="Text Box 27"/>
              <p:cNvSpPr txBox="1">
                <a:spLocks noChangeArrowheads="1"/>
              </p:cNvSpPr>
              <p:nvPr/>
            </p:nvSpPr>
            <p:spPr bwMode="auto">
              <a:xfrm>
                <a:off x="4299" y="845"/>
                <a:ext cx="704" cy="303"/>
              </a:xfrm>
              <a:prstGeom prst="rect">
                <a:avLst/>
              </a:prstGeom>
              <a:noFill/>
              <a:ln w="9525">
                <a:noFill/>
                <a:miter lim="800000"/>
                <a:headEnd/>
                <a:tailEnd/>
              </a:ln>
            </p:spPr>
            <p:txBody>
              <a:bodyPr wrap="none">
                <a:spAutoFit/>
              </a:bodyPr>
              <a:lstStyle/>
              <a:p>
                <a:r>
                  <a:rPr lang="fr-FR" sz="1600"/>
                  <a:t>(z) 001</a:t>
                </a:r>
              </a:p>
            </p:txBody>
          </p:sp>
          <p:sp>
            <p:nvSpPr>
              <p:cNvPr id="40990" name="Line 28"/>
              <p:cNvSpPr>
                <a:spLocks noChangeShapeType="1"/>
              </p:cNvSpPr>
              <p:nvPr/>
            </p:nvSpPr>
            <p:spPr bwMode="auto">
              <a:xfrm flipV="1">
                <a:off x="4934" y="754"/>
                <a:ext cx="0" cy="1315"/>
              </a:xfrm>
              <a:prstGeom prst="line">
                <a:avLst/>
              </a:prstGeom>
              <a:noFill/>
              <a:ln w="9525">
                <a:solidFill>
                  <a:schemeClr val="tx1"/>
                </a:solidFill>
                <a:prstDash val="dash"/>
                <a:round/>
                <a:headEnd/>
                <a:tailEnd/>
              </a:ln>
            </p:spPr>
            <p:txBody>
              <a:bodyPr/>
              <a:lstStyle/>
              <a:p>
                <a:endParaRPr lang="en-US"/>
              </a:p>
            </p:txBody>
          </p:sp>
          <p:sp>
            <p:nvSpPr>
              <p:cNvPr id="40991" name="Line 29"/>
              <p:cNvSpPr>
                <a:spLocks noChangeShapeType="1"/>
              </p:cNvSpPr>
              <p:nvPr/>
            </p:nvSpPr>
            <p:spPr bwMode="auto">
              <a:xfrm flipV="1">
                <a:off x="5479" y="754"/>
                <a:ext cx="0" cy="1315"/>
              </a:xfrm>
              <a:prstGeom prst="line">
                <a:avLst/>
              </a:prstGeom>
              <a:noFill/>
              <a:ln w="9525">
                <a:solidFill>
                  <a:schemeClr val="tx1"/>
                </a:solidFill>
                <a:prstDash val="dash"/>
                <a:round/>
                <a:headEnd/>
                <a:tailEnd/>
              </a:ln>
            </p:spPr>
            <p:txBody>
              <a:bodyPr/>
              <a:lstStyle/>
              <a:p>
                <a:endParaRPr lang="en-US"/>
              </a:p>
            </p:txBody>
          </p:sp>
          <p:sp>
            <p:nvSpPr>
              <p:cNvPr id="40992" name="Freeform 30"/>
              <p:cNvSpPr>
                <a:spLocks/>
              </p:cNvSpPr>
              <p:nvPr/>
            </p:nvSpPr>
            <p:spPr bwMode="auto">
              <a:xfrm>
                <a:off x="4798" y="845"/>
                <a:ext cx="862" cy="771"/>
              </a:xfrm>
              <a:custGeom>
                <a:avLst/>
                <a:gdLst>
                  <a:gd name="T0" fmla="*/ 0 w 862"/>
                  <a:gd name="T1" fmla="*/ 0 h 771"/>
                  <a:gd name="T2" fmla="*/ 409 w 862"/>
                  <a:gd name="T3" fmla="*/ 771 h 771"/>
                  <a:gd name="T4" fmla="*/ 862 w 862"/>
                  <a:gd name="T5" fmla="*/ 0 h 771"/>
                  <a:gd name="T6" fmla="*/ 0 60000 65536"/>
                  <a:gd name="T7" fmla="*/ 0 60000 65536"/>
                  <a:gd name="T8" fmla="*/ 0 60000 65536"/>
                  <a:gd name="T9" fmla="*/ 0 w 862"/>
                  <a:gd name="T10" fmla="*/ 0 h 771"/>
                  <a:gd name="T11" fmla="*/ 862 w 862"/>
                  <a:gd name="T12" fmla="*/ 771 h 771"/>
                </a:gdLst>
                <a:ahLst/>
                <a:cxnLst>
                  <a:cxn ang="T6">
                    <a:pos x="T0" y="T1"/>
                  </a:cxn>
                  <a:cxn ang="T7">
                    <a:pos x="T2" y="T3"/>
                  </a:cxn>
                  <a:cxn ang="T8">
                    <a:pos x="T4" y="T5"/>
                  </a:cxn>
                </a:cxnLst>
                <a:rect l="T9" t="T10" r="T11" b="T12"/>
                <a:pathLst>
                  <a:path w="862" h="771">
                    <a:moveTo>
                      <a:pt x="0" y="0"/>
                    </a:moveTo>
                    <a:cubicBezTo>
                      <a:pt x="132" y="385"/>
                      <a:pt x="265" y="771"/>
                      <a:pt x="409" y="771"/>
                    </a:cubicBezTo>
                    <a:cubicBezTo>
                      <a:pt x="553" y="771"/>
                      <a:pt x="707" y="385"/>
                      <a:pt x="862" y="0"/>
                    </a:cubicBezTo>
                  </a:path>
                </a:pathLst>
              </a:custGeom>
              <a:noFill/>
              <a:ln w="9525">
                <a:solidFill>
                  <a:schemeClr val="tx1"/>
                </a:solidFill>
                <a:round/>
                <a:headEnd/>
                <a:tailEnd/>
              </a:ln>
            </p:spPr>
            <p:txBody>
              <a:bodyPr/>
              <a:lstStyle/>
              <a:p>
                <a:endParaRPr lang="en-US"/>
              </a:p>
            </p:txBody>
          </p:sp>
        </p:grpSp>
        <p:sp>
          <p:nvSpPr>
            <p:cNvPr id="40977" name="Text Box 31"/>
            <p:cNvSpPr txBox="1">
              <a:spLocks noChangeArrowheads="1"/>
            </p:cNvSpPr>
            <p:nvPr/>
          </p:nvSpPr>
          <p:spPr bwMode="auto">
            <a:xfrm>
              <a:off x="3211" y="2568"/>
              <a:ext cx="2949" cy="404"/>
            </a:xfrm>
            <a:prstGeom prst="rect">
              <a:avLst/>
            </a:prstGeom>
            <a:noFill/>
            <a:ln w="9525">
              <a:noFill/>
              <a:miter lim="800000"/>
              <a:headEnd/>
              <a:tailEnd/>
            </a:ln>
          </p:spPr>
          <p:txBody>
            <a:bodyPr>
              <a:spAutoFit/>
            </a:bodyPr>
            <a:lstStyle/>
            <a:p>
              <a:pPr algn="ctr"/>
              <a:r>
                <a:rPr lang="fr-FR" sz="1800">
                  <a:latin typeface="Arial" charset="0"/>
                </a:rPr>
                <a:t>6 equivalent types of electrons are involved in conduction regime of nMOS</a:t>
              </a:r>
            </a:p>
          </p:txBody>
        </p:sp>
      </p:grpSp>
      <p:sp>
        <p:nvSpPr>
          <p:cNvPr id="168992" name="Freeform 32"/>
          <p:cNvSpPr>
            <a:spLocks/>
          </p:cNvSpPr>
          <p:nvPr/>
        </p:nvSpPr>
        <p:spPr bwMode="auto">
          <a:xfrm>
            <a:off x="2816225" y="2954338"/>
            <a:ext cx="1273175" cy="249237"/>
          </a:xfrm>
          <a:custGeom>
            <a:avLst/>
            <a:gdLst>
              <a:gd name="T0" fmla="*/ 0 w 802"/>
              <a:gd name="T1" fmla="*/ 2147483647 h 157"/>
              <a:gd name="T2" fmla="*/ 2147483647 w 802"/>
              <a:gd name="T3" fmla="*/ 2147483647 h 157"/>
              <a:gd name="T4" fmla="*/ 2147483647 w 802"/>
              <a:gd name="T5" fmla="*/ 2147483647 h 157"/>
              <a:gd name="T6" fmla="*/ 2147483647 w 802"/>
              <a:gd name="T7" fmla="*/ 2147483647 h 157"/>
              <a:gd name="T8" fmla="*/ 2147483647 w 802"/>
              <a:gd name="T9" fmla="*/ 2147483647 h 157"/>
              <a:gd name="T10" fmla="*/ 0 w 802"/>
              <a:gd name="T11" fmla="*/ 2147483647 h 157"/>
              <a:gd name="T12" fmla="*/ 0 60000 65536"/>
              <a:gd name="T13" fmla="*/ 0 60000 65536"/>
              <a:gd name="T14" fmla="*/ 0 60000 65536"/>
              <a:gd name="T15" fmla="*/ 0 60000 65536"/>
              <a:gd name="T16" fmla="*/ 0 60000 65536"/>
              <a:gd name="T17" fmla="*/ 0 60000 65536"/>
              <a:gd name="T18" fmla="*/ 0 w 802"/>
              <a:gd name="T19" fmla="*/ 0 h 157"/>
              <a:gd name="T20" fmla="*/ 802 w 802"/>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802" h="157">
                <a:moveTo>
                  <a:pt x="0" y="18"/>
                </a:moveTo>
                <a:cubicBezTo>
                  <a:pt x="66" y="66"/>
                  <a:pt x="158" y="119"/>
                  <a:pt x="225" y="138"/>
                </a:cubicBezTo>
                <a:cubicBezTo>
                  <a:pt x="292" y="157"/>
                  <a:pt x="344" y="129"/>
                  <a:pt x="402" y="129"/>
                </a:cubicBezTo>
                <a:cubicBezTo>
                  <a:pt x="460" y="129"/>
                  <a:pt x="509" y="152"/>
                  <a:pt x="576" y="135"/>
                </a:cubicBezTo>
                <a:cubicBezTo>
                  <a:pt x="643" y="118"/>
                  <a:pt x="741" y="75"/>
                  <a:pt x="802" y="26"/>
                </a:cubicBezTo>
                <a:cubicBezTo>
                  <a:pt x="708" y="7"/>
                  <a:pt x="96" y="0"/>
                  <a:pt x="0" y="18"/>
                </a:cubicBezTo>
                <a:close/>
              </a:path>
            </a:pathLst>
          </a:custGeom>
          <a:solidFill>
            <a:srgbClr val="FF3300">
              <a:alpha val="56862"/>
            </a:srgbClr>
          </a:solidFill>
          <a:ln w="9525">
            <a:noFill/>
            <a:round/>
            <a:headEnd/>
            <a:tailEnd/>
          </a:ln>
        </p:spPr>
        <p:txBody>
          <a:bodyPr/>
          <a:lstStyle/>
          <a:p>
            <a:endParaRPr lang="en-US"/>
          </a:p>
        </p:txBody>
      </p:sp>
      <p:sp>
        <p:nvSpPr>
          <p:cNvPr id="168993" name="Freeform 33"/>
          <p:cNvSpPr>
            <a:spLocks/>
          </p:cNvSpPr>
          <p:nvPr/>
        </p:nvSpPr>
        <p:spPr bwMode="auto">
          <a:xfrm>
            <a:off x="1454150" y="3602038"/>
            <a:ext cx="1033463" cy="369887"/>
          </a:xfrm>
          <a:custGeom>
            <a:avLst/>
            <a:gdLst>
              <a:gd name="T0" fmla="*/ 0 w 651"/>
              <a:gd name="T1" fmla="*/ 2147483647 h 233"/>
              <a:gd name="T2" fmla="*/ 2147483647 w 651"/>
              <a:gd name="T3" fmla="*/ 2147483647 h 233"/>
              <a:gd name="T4" fmla="*/ 2147483647 w 651"/>
              <a:gd name="T5" fmla="*/ 2147483647 h 233"/>
              <a:gd name="T6" fmla="*/ 2147483647 w 651"/>
              <a:gd name="T7" fmla="*/ 2147483647 h 233"/>
              <a:gd name="T8" fmla="*/ 2147483647 w 651"/>
              <a:gd name="T9" fmla="*/ 2147483647 h 233"/>
              <a:gd name="T10" fmla="*/ 0 w 651"/>
              <a:gd name="T11" fmla="*/ 2147483647 h 233"/>
              <a:gd name="T12" fmla="*/ 0 60000 65536"/>
              <a:gd name="T13" fmla="*/ 0 60000 65536"/>
              <a:gd name="T14" fmla="*/ 0 60000 65536"/>
              <a:gd name="T15" fmla="*/ 0 60000 65536"/>
              <a:gd name="T16" fmla="*/ 0 60000 65536"/>
              <a:gd name="T17" fmla="*/ 0 60000 65536"/>
              <a:gd name="T18" fmla="*/ 0 w 651"/>
              <a:gd name="T19" fmla="*/ 0 h 233"/>
              <a:gd name="T20" fmla="*/ 651 w 651"/>
              <a:gd name="T21" fmla="*/ 233 h 233"/>
            </a:gdLst>
            <a:ahLst/>
            <a:cxnLst>
              <a:cxn ang="T12">
                <a:pos x="T0" y="T1"/>
              </a:cxn>
              <a:cxn ang="T13">
                <a:pos x="T2" y="T3"/>
              </a:cxn>
              <a:cxn ang="T14">
                <a:pos x="T4" y="T5"/>
              </a:cxn>
              <a:cxn ang="T15">
                <a:pos x="T6" y="T7"/>
              </a:cxn>
              <a:cxn ang="T16">
                <a:pos x="T8" y="T9"/>
              </a:cxn>
              <a:cxn ang="T17">
                <a:pos x="T10" y="T11"/>
              </a:cxn>
            </a:cxnLst>
            <a:rect l="T18" t="T19" r="T20" b="T21"/>
            <a:pathLst>
              <a:path w="651" h="233">
                <a:moveTo>
                  <a:pt x="0" y="195"/>
                </a:moveTo>
                <a:cubicBezTo>
                  <a:pt x="126" y="111"/>
                  <a:pt x="182" y="67"/>
                  <a:pt x="253" y="36"/>
                </a:cubicBezTo>
                <a:cubicBezTo>
                  <a:pt x="324" y="5"/>
                  <a:pt x="378" y="0"/>
                  <a:pt x="426" y="9"/>
                </a:cubicBezTo>
                <a:cubicBezTo>
                  <a:pt x="474" y="18"/>
                  <a:pt x="504" y="57"/>
                  <a:pt x="541" y="91"/>
                </a:cubicBezTo>
                <a:cubicBezTo>
                  <a:pt x="578" y="125"/>
                  <a:pt x="615" y="162"/>
                  <a:pt x="651" y="216"/>
                </a:cubicBezTo>
                <a:cubicBezTo>
                  <a:pt x="561" y="233"/>
                  <a:pt x="124" y="197"/>
                  <a:pt x="0" y="195"/>
                </a:cubicBezTo>
                <a:close/>
              </a:path>
            </a:pathLst>
          </a:custGeom>
          <a:solidFill>
            <a:srgbClr val="FF3300">
              <a:alpha val="56862"/>
            </a:srgbClr>
          </a:solidFill>
          <a:ln w="9525">
            <a:noFill/>
            <a:round/>
            <a:headEnd/>
            <a:tailEnd/>
          </a:ln>
        </p:spPr>
        <p:txBody>
          <a:bodyPr/>
          <a:lstStyle/>
          <a:p>
            <a:endParaRPr lang="en-US"/>
          </a:p>
        </p:txBody>
      </p:sp>
      <p:grpSp>
        <p:nvGrpSpPr>
          <p:cNvPr id="6" name="Group 34"/>
          <p:cNvGrpSpPr>
            <a:grpSpLocks/>
          </p:cNvGrpSpPr>
          <p:nvPr/>
        </p:nvGrpSpPr>
        <p:grpSpPr bwMode="auto">
          <a:xfrm>
            <a:off x="920750" y="4076700"/>
            <a:ext cx="8785225" cy="2001838"/>
            <a:chOff x="580" y="2568"/>
            <a:chExt cx="5534" cy="1261"/>
          </a:xfrm>
        </p:grpSpPr>
        <p:grpSp>
          <p:nvGrpSpPr>
            <p:cNvPr id="40969" name="Group 35"/>
            <p:cNvGrpSpPr>
              <a:grpSpLocks/>
            </p:cNvGrpSpPr>
            <p:nvPr/>
          </p:nvGrpSpPr>
          <p:grpSpPr bwMode="auto">
            <a:xfrm>
              <a:off x="580" y="3067"/>
              <a:ext cx="5534" cy="762"/>
              <a:chOff x="580" y="3067"/>
              <a:chExt cx="5534" cy="762"/>
            </a:xfrm>
          </p:grpSpPr>
          <p:pic>
            <p:nvPicPr>
              <p:cNvPr id="40971" name="Picture 36"/>
              <p:cNvPicPr>
                <a:picLocks noChangeAspect="1" noChangeArrowheads="1"/>
              </p:cNvPicPr>
              <p:nvPr/>
            </p:nvPicPr>
            <p:blipFill>
              <a:blip r:embed="rId4" cstate="print"/>
              <a:srcRect/>
              <a:stretch>
                <a:fillRect/>
              </a:stretch>
            </p:blipFill>
            <p:spPr bwMode="auto">
              <a:xfrm>
                <a:off x="1850" y="3113"/>
                <a:ext cx="862" cy="716"/>
              </a:xfrm>
              <a:prstGeom prst="rect">
                <a:avLst/>
              </a:prstGeom>
              <a:noFill/>
              <a:ln w="9525">
                <a:noFill/>
                <a:miter lim="800000"/>
                <a:headEnd/>
                <a:tailEnd/>
              </a:ln>
            </p:spPr>
          </p:pic>
          <p:pic>
            <p:nvPicPr>
              <p:cNvPr id="40972" name="Picture 37"/>
              <p:cNvPicPr>
                <a:picLocks noChangeAspect="1" noChangeArrowheads="1"/>
              </p:cNvPicPr>
              <p:nvPr/>
            </p:nvPicPr>
            <p:blipFill>
              <a:blip r:embed="rId5" cstate="print"/>
              <a:srcRect/>
              <a:stretch>
                <a:fillRect/>
              </a:stretch>
            </p:blipFill>
            <p:spPr bwMode="auto">
              <a:xfrm>
                <a:off x="580" y="3067"/>
                <a:ext cx="997" cy="753"/>
              </a:xfrm>
              <a:prstGeom prst="rect">
                <a:avLst/>
              </a:prstGeom>
              <a:noFill/>
              <a:ln w="9525">
                <a:noFill/>
                <a:miter lim="800000"/>
                <a:headEnd/>
                <a:tailEnd/>
              </a:ln>
            </p:spPr>
          </p:pic>
          <p:sp>
            <p:nvSpPr>
              <p:cNvPr id="40973" name="Text Box 38"/>
              <p:cNvSpPr txBox="1">
                <a:spLocks noChangeArrowheads="1"/>
              </p:cNvSpPr>
              <p:nvPr/>
            </p:nvSpPr>
            <p:spPr bwMode="auto">
              <a:xfrm>
                <a:off x="3165" y="3249"/>
                <a:ext cx="2949" cy="404"/>
              </a:xfrm>
              <a:prstGeom prst="rect">
                <a:avLst/>
              </a:prstGeom>
              <a:noFill/>
              <a:ln w="9525">
                <a:noFill/>
                <a:miter lim="800000"/>
                <a:headEnd/>
                <a:tailEnd/>
              </a:ln>
            </p:spPr>
            <p:txBody>
              <a:bodyPr>
                <a:spAutoFit/>
              </a:bodyPr>
              <a:lstStyle/>
              <a:p>
                <a:pPr algn="ctr"/>
                <a:r>
                  <a:rPr lang="fr-FR" sz="1800">
                    <a:latin typeface="Arial" charset="0"/>
                  </a:rPr>
                  <a:t>2 types of holes are involved in conduction regime of pMOS : heavy and light</a:t>
                </a:r>
              </a:p>
            </p:txBody>
          </p:sp>
        </p:grpSp>
        <p:sp>
          <p:nvSpPr>
            <p:cNvPr id="40970" name="Line 39"/>
            <p:cNvSpPr>
              <a:spLocks noChangeShapeType="1"/>
            </p:cNvSpPr>
            <p:nvPr/>
          </p:nvSpPr>
          <p:spPr bwMode="auto">
            <a:xfrm>
              <a:off x="1442" y="2568"/>
              <a:ext cx="0" cy="590"/>
            </a:xfrm>
            <a:prstGeom prst="line">
              <a:avLst/>
            </a:prstGeom>
            <a:noFill/>
            <a:ln w="57150">
              <a:solidFill>
                <a:srgbClr val="FF6600"/>
              </a:solidFill>
              <a:round/>
              <a:headEnd/>
              <a:tailEnd type="triangle" w="med" len="med"/>
            </a:ln>
          </p:spPr>
          <p:txBody>
            <a:bodyPr/>
            <a:lstStyle/>
            <a:p>
              <a:endParaRPr 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899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899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92" grpId="0" animBg="1"/>
      <p:bldP spid="168993" grpId="0" animBg="1"/>
    </p:bld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p:txBody>
          <a:bodyPr/>
          <a:lstStyle/>
          <a:p>
            <a:pPr eaLnBrk="1" hangingPunct="1">
              <a:defRPr/>
            </a:pPr>
            <a:r>
              <a:rPr lang="fr-FR" smtClean="0"/>
              <a:t>What happens in Strained-Si ?</a:t>
            </a:r>
          </a:p>
        </p:txBody>
      </p:sp>
      <p:pic>
        <p:nvPicPr>
          <p:cNvPr id="178180" name="Picture 4" descr="Si Bulk"/>
          <p:cNvPicPr>
            <a:picLocks noChangeAspect="1" noChangeArrowheads="1"/>
          </p:cNvPicPr>
          <p:nvPr/>
        </p:nvPicPr>
        <p:blipFill>
          <a:blip r:embed="rId3" cstate="print">
            <a:lum bright="-54000" contrast="72000"/>
          </a:blip>
          <a:srcRect/>
          <a:stretch>
            <a:fillRect/>
          </a:stretch>
        </p:blipFill>
        <p:spPr bwMode="auto">
          <a:xfrm>
            <a:off x="273050" y="2997200"/>
            <a:ext cx="4133850" cy="2921000"/>
          </a:xfrm>
          <a:prstGeom prst="rect">
            <a:avLst/>
          </a:prstGeom>
          <a:noFill/>
          <a:ln w="9525">
            <a:noFill/>
            <a:miter lim="800000"/>
            <a:headEnd/>
            <a:tailEnd/>
          </a:ln>
        </p:spPr>
      </p:pic>
      <p:pic>
        <p:nvPicPr>
          <p:cNvPr id="41988" name="Object 5"/>
          <p:cNvPicPr>
            <a:picLocks noChangeAspect="1" noChangeArrowheads="1"/>
          </p:cNvPicPr>
          <p:nvPr/>
        </p:nvPicPr>
        <p:blipFill>
          <a:blip r:embed="rId4" cstate="print"/>
          <a:srcRect/>
          <a:stretch>
            <a:fillRect/>
          </a:stretch>
        </p:blipFill>
        <p:spPr bwMode="auto">
          <a:xfrm>
            <a:off x="560388" y="1125538"/>
            <a:ext cx="989012" cy="862012"/>
          </a:xfrm>
          <a:prstGeom prst="rect">
            <a:avLst/>
          </a:prstGeom>
          <a:noFill/>
          <a:ln w="38100">
            <a:solidFill>
              <a:srgbClr val="FF3300"/>
            </a:solidFill>
            <a:miter lim="800000"/>
            <a:headEnd/>
            <a:tailEnd/>
          </a:ln>
        </p:spPr>
      </p:pic>
      <p:grpSp>
        <p:nvGrpSpPr>
          <p:cNvPr id="3" name="Group 10"/>
          <p:cNvGrpSpPr>
            <a:grpSpLocks/>
          </p:cNvGrpSpPr>
          <p:nvPr/>
        </p:nvGrpSpPr>
        <p:grpSpPr bwMode="auto">
          <a:xfrm>
            <a:off x="1568450" y="1628775"/>
            <a:ext cx="6194425" cy="1093788"/>
            <a:chOff x="988" y="1026"/>
            <a:chExt cx="3902" cy="689"/>
          </a:xfrm>
        </p:grpSpPr>
        <p:pic>
          <p:nvPicPr>
            <p:cNvPr id="42001" name="Object 11"/>
            <p:cNvPicPr>
              <a:picLocks noChangeAspect="1" noChangeArrowheads="1"/>
            </p:cNvPicPr>
            <p:nvPr/>
          </p:nvPicPr>
          <p:blipFill>
            <a:blip r:embed="rId5" cstate="print"/>
            <a:srcRect/>
            <a:stretch>
              <a:fillRect/>
            </a:stretch>
          </p:blipFill>
          <p:spPr bwMode="auto">
            <a:xfrm>
              <a:off x="2349" y="1026"/>
              <a:ext cx="1293" cy="461"/>
            </a:xfrm>
            <a:prstGeom prst="rect">
              <a:avLst/>
            </a:prstGeom>
            <a:noFill/>
            <a:ln w="9525">
              <a:noFill/>
              <a:miter lim="800000"/>
              <a:headEnd/>
              <a:tailEnd/>
            </a:ln>
          </p:spPr>
        </p:pic>
        <p:sp>
          <p:nvSpPr>
            <p:cNvPr id="42002" name="Line 12"/>
            <p:cNvSpPr>
              <a:spLocks noChangeShapeType="1"/>
            </p:cNvSpPr>
            <p:nvPr/>
          </p:nvSpPr>
          <p:spPr bwMode="auto">
            <a:xfrm>
              <a:off x="988" y="1162"/>
              <a:ext cx="1225" cy="0"/>
            </a:xfrm>
            <a:prstGeom prst="line">
              <a:avLst/>
            </a:prstGeom>
            <a:noFill/>
            <a:ln w="38100">
              <a:solidFill>
                <a:schemeClr val="accent2"/>
              </a:solidFill>
              <a:round/>
              <a:headEnd/>
              <a:tailEnd type="triangle" w="lg" len="lg"/>
            </a:ln>
          </p:spPr>
          <p:txBody>
            <a:bodyPr/>
            <a:lstStyle/>
            <a:p>
              <a:endParaRPr lang="en-US"/>
            </a:p>
          </p:txBody>
        </p:sp>
        <p:sp>
          <p:nvSpPr>
            <p:cNvPr id="42003" name="Text Box 13"/>
            <p:cNvSpPr txBox="1">
              <a:spLocks noChangeArrowheads="1"/>
            </p:cNvSpPr>
            <p:nvPr/>
          </p:nvSpPr>
          <p:spPr bwMode="auto">
            <a:xfrm>
              <a:off x="3710" y="1071"/>
              <a:ext cx="1180" cy="326"/>
            </a:xfrm>
            <a:prstGeom prst="rect">
              <a:avLst/>
            </a:prstGeom>
            <a:noFill/>
            <a:ln w="9525">
              <a:noFill/>
              <a:miter lim="800000"/>
              <a:headEnd/>
              <a:tailEnd/>
            </a:ln>
          </p:spPr>
          <p:txBody>
            <a:bodyPr wrap="none">
              <a:spAutoFit/>
            </a:bodyPr>
            <a:lstStyle/>
            <a:p>
              <a:pPr algn="ctr"/>
              <a:r>
                <a:rPr lang="en-GB" sz="1400">
                  <a:latin typeface="Arial" charset="0"/>
                </a:rPr>
                <a:t>Splitting </a:t>
              </a:r>
              <a:r>
                <a:rPr lang="en-GB" sz="1400">
                  <a:latin typeface="Arial" charset="0"/>
                  <a:sym typeface="Wingdings" pitchFamily="2" charset="2"/>
                </a:rPr>
                <a:t>Sub-band </a:t>
              </a:r>
            </a:p>
            <a:p>
              <a:pPr algn="ctr"/>
              <a:r>
                <a:rPr lang="en-GB" sz="1400">
                  <a:latin typeface="Arial" charset="0"/>
                  <a:sym typeface="Wingdings" pitchFamily="2" charset="2"/>
                </a:rPr>
                <a:t>Carrier Redistribution</a:t>
              </a:r>
              <a:endParaRPr lang="en-GB" sz="1400">
                <a:latin typeface="Arial" charset="0"/>
              </a:endParaRPr>
            </a:p>
          </p:txBody>
        </p:sp>
        <p:sp>
          <p:nvSpPr>
            <p:cNvPr id="42004" name="Text Box 14"/>
            <p:cNvSpPr txBox="1">
              <a:spLocks noChangeArrowheads="1"/>
            </p:cNvSpPr>
            <p:nvPr/>
          </p:nvSpPr>
          <p:spPr bwMode="auto">
            <a:xfrm>
              <a:off x="3800" y="1389"/>
              <a:ext cx="842" cy="326"/>
            </a:xfrm>
            <a:prstGeom prst="rect">
              <a:avLst/>
            </a:prstGeom>
            <a:noFill/>
            <a:ln w="9525">
              <a:noFill/>
              <a:miter lim="800000"/>
              <a:headEnd/>
              <a:tailEnd/>
            </a:ln>
          </p:spPr>
          <p:txBody>
            <a:bodyPr wrap="none">
              <a:spAutoFit/>
            </a:bodyPr>
            <a:lstStyle/>
            <a:p>
              <a:pPr algn="ctr"/>
              <a:r>
                <a:rPr lang="en-GB" sz="1400">
                  <a:latin typeface="Arial" charset="0"/>
                </a:rPr>
                <a:t>Band structure</a:t>
              </a:r>
            </a:p>
            <a:p>
              <a:pPr algn="ctr"/>
              <a:r>
                <a:rPr lang="en-GB" sz="1400">
                  <a:latin typeface="Arial" charset="0"/>
                </a:rPr>
                <a:t>deformation</a:t>
              </a:r>
            </a:p>
          </p:txBody>
        </p:sp>
      </p:grpSp>
      <p:grpSp>
        <p:nvGrpSpPr>
          <p:cNvPr id="4" name="Group 15"/>
          <p:cNvGrpSpPr>
            <a:grpSpLocks/>
          </p:cNvGrpSpPr>
          <p:nvPr/>
        </p:nvGrpSpPr>
        <p:grpSpPr bwMode="auto">
          <a:xfrm>
            <a:off x="4305300" y="2852738"/>
            <a:ext cx="5141913" cy="2921000"/>
            <a:chOff x="2712" y="1797"/>
            <a:chExt cx="3239" cy="1840"/>
          </a:xfrm>
        </p:grpSpPr>
        <p:sp>
          <p:nvSpPr>
            <p:cNvPr id="41996" name="Line 16"/>
            <p:cNvSpPr>
              <a:spLocks noChangeShapeType="1"/>
            </p:cNvSpPr>
            <p:nvPr/>
          </p:nvSpPr>
          <p:spPr bwMode="auto">
            <a:xfrm>
              <a:off x="2712" y="2614"/>
              <a:ext cx="499" cy="0"/>
            </a:xfrm>
            <a:prstGeom prst="line">
              <a:avLst/>
            </a:prstGeom>
            <a:noFill/>
            <a:ln w="76200">
              <a:solidFill>
                <a:srgbClr val="FF3300"/>
              </a:solidFill>
              <a:round/>
              <a:headEnd/>
              <a:tailEnd type="triangle" w="med" len="med"/>
            </a:ln>
          </p:spPr>
          <p:txBody>
            <a:bodyPr/>
            <a:lstStyle/>
            <a:p>
              <a:endParaRPr lang="en-US"/>
            </a:p>
          </p:txBody>
        </p:sp>
        <p:grpSp>
          <p:nvGrpSpPr>
            <p:cNvPr id="41997" name="Group 17"/>
            <p:cNvGrpSpPr>
              <a:grpSpLocks/>
            </p:cNvGrpSpPr>
            <p:nvPr/>
          </p:nvGrpSpPr>
          <p:grpSpPr bwMode="auto">
            <a:xfrm>
              <a:off x="3347" y="1797"/>
              <a:ext cx="2604" cy="1840"/>
              <a:chOff x="3347" y="1797"/>
              <a:chExt cx="2604" cy="1840"/>
            </a:xfrm>
          </p:grpSpPr>
          <p:pic>
            <p:nvPicPr>
              <p:cNvPr id="41998" name="Picture 18" descr="Strained Si"/>
              <p:cNvPicPr>
                <a:picLocks noChangeAspect="1" noChangeArrowheads="1"/>
              </p:cNvPicPr>
              <p:nvPr/>
            </p:nvPicPr>
            <p:blipFill>
              <a:blip r:embed="rId6" cstate="print">
                <a:lum bright="-60000" contrast="78000"/>
              </a:blip>
              <a:srcRect/>
              <a:stretch>
                <a:fillRect/>
              </a:stretch>
            </p:blipFill>
            <p:spPr bwMode="auto">
              <a:xfrm>
                <a:off x="3347" y="1797"/>
                <a:ext cx="2604" cy="1840"/>
              </a:xfrm>
              <a:prstGeom prst="rect">
                <a:avLst/>
              </a:prstGeom>
              <a:noFill/>
              <a:ln w="9525">
                <a:noFill/>
                <a:miter lim="800000"/>
                <a:headEnd/>
                <a:tailEnd/>
              </a:ln>
            </p:spPr>
          </p:pic>
          <p:sp>
            <p:nvSpPr>
              <p:cNvPr id="41999" name="Line 19"/>
              <p:cNvSpPr>
                <a:spLocks noChangeShapeType="1"/>
              </p:cNvSpPr>
              <p:nvPr/>
            </p:nvSpPr>
            <p:spPr bwMode="auto">
              <a:xfrm>
                <a:off x="5070" y="2704"/>
                <a:ext cx="0" cy="182"/>
              </a:xfrm>
              <a:prstGeom prst="line">
                <a:avLst/>
              </a:prstGeom>
              <a:noFill/>
              <a:ln w="38100">
                <a:solidFill>
                  <a:srgbClr val="FF3300"/>
                </a:solidFill>
                <a:round/>
                <a:headEnd/>
                <a:tailEnd type="triangle" w="med" len="med"/>
              </a:ln>
            </p:spPr>
            <p:txBody>
              <a:bodyPr/>
              <a:lstStyle/>
              <a:p>
                <a:endParaRPr lang="en-US"/>
              </a:p>
            </p:txBody>
          </p:sp>
          <p:sp>
            <p:nvSpPr>
              <p:cNvPr id="42000" name="Line 20"/>
              <p:cNvSpPr>
                <a:spLocks noChangeShapeType="1"/>
              </p:cNvSpPr>
              <p:nvPr/>
            </p:nvSpPr>
            <p:spPr bwMode="auto">
              <a:xfrm>
                <a:off x="4254" y="2976"/>
                <a:ext cx="0" cy="182"/>
              </a:xfrm>
              <a:prstGeom prst="line">
                <a:avLst/>
              </a:prstGeom>
              <a:noFill/>
              <a:ln w="38100">
                <a:solidFill>
                  <a:srgbClr val="FF3300"/>
                </a:solidFill>
                <a:round/>
                <a:headEnd/>
                <a:tailEnd type="triangle" w="med" len="med"/>
              </a:ln>
            </p:spPr>
            <p:txBody>
              <a:bodyPr/>
              <a:lstStyle/>
              <a:p>
                <a:endParaRPr lang="en-US"/>
              </a:p>
            </p:txBody>
          </p:sp>
        </p:grpSp>
      </p:grpSp>
      <p:grpSp>
        <p:nvGrpSpPr>
          <p:cNvPr id="7" name="Groupe 6"/>
          <p:cNvGrpSpPr>
            <a:grpSpLocks/>
          </p:cNvGrpSpPr>
          <p:nvPr/>
        </p:nvGrpSpPr>
        <p:grpSpPr bwMode="auto">
          <a:xfrm>
            <a:off x="1568450" y="704850"/>
            <a:ext cx="4451350" cy="938213"/>
            <a:chOff x="1568450" y="705470"/>
            <a:chExt cx="4451350" cy="937594"/>
          </a:xfrm>
        </p:grpSpPr>
        <p:grpSp>
          <p:nvGrpSpPr>
            <p:cNvPr id="41992" name="Group 6"/>
            <p:cNvGrpSpPr>
              <a:grpSpLocks/>
            </p:cNvGrpSpPr>
            <p:nvPr/>
          </p:nvGrpSpPr>
          <p:grpSpPr bwMode="auto">
            <a:xfrm>
              <a:off x="1568450" y="1125539"/>
              <a:ext cx="4451350" cy="517525"/>
              <a:chOff x="988" y="709"/>
              <a:chExt cx="2804" cy="326"/>
            </a:xfrm>
          </p:grpSpPr>
          <p:sp>
            <p:nvSpPr>
              <p:cNvPr id="41994" name="Line 7"/>
              <p:cNvSpPr>
                <a:spLocks noChangeShapeType="1"/>
              </p:cNvSpPr>
              <p:nvPr/>
            </p:nvSpPr>
            <p:spPr bwMode="auto">
              <a:xfrm>
                <a:off x="988" y="845"/>
                <a:ext cx="862" cy="1"/>
              </a:xfrm>
              <a:prstGeom prst="line">
                <a:avLst/>
              </a:prstGeom>
              <a:noFill/>
              <a:ln w="38100">
                <a:solidFill>
                  <a:srgbClr val="FF0000"/>
                </a:solidFill>
                <a:round/>
                <a:headEnd/>
                <a:tailEnd type="triangle" w="lg" len="lg"/>
              </a:ln>
            </p:spPr>
            <p:txBody>
              <a:bodyPr/>
              <a:lstStyle/>
              <a:p>
                <a:endParaRPr lang="en-US"/>
              </a:p>
            </p:txBody>
          </p:sp>
          <p:sp>
            <p:nvSpPr>
              <p:cNvPr id="41995" name="Text Box 9"/>
              <p:cNvSpPr txBox="1">
                <a:spLocks noChangeArrowheads="1"/>
              </p:cNvSpPr>
              <p:nvPr/>
            </p:nvSpPr>
            <p:spPr bwMode="auto">
              <a:xfrm>
                <a:off x="2394" y="709"/>
                <a:ext cx="1398" cy="326"/>
              </a:xfrm>
              <a:prstGeom prst="rect">
                <a:avLst/>
              </a:prstGeom>
              <a:noFill/>
              <a:ln w="9525">
                <a:noFill/>
                <a:miter lim="800000"/>
                <a:headEnd/>
                <a:tailEnd/>
              </a:ln>
            </p:spPr>
            <p:txBody>
              <a:bodyPr wrap="none">
                <a:spAutoFit/>
              </a:bodyPr>
              <a:lstStyle/>
              <a:p>
                <a:pPr algn="r"/>
                <a:r>
                  <a:rPr lang="en-GB" sz="1400">
                    <a:latin typeface="Arial" charset="0"/>
                  </a:rPr>
                  <a:t>Splitting </a:t>
                </a:r>
                <a:r>
                  <a:rPr lang="en-GB" sz="1400">
                    <a:latin typeface="Arial" charset="0"/>
                    <a:sym typeface="Wingdings" pitchFamily="2" charset="2"/>
                  </a:rPr>
                  <a:t>less intervalley</a:t>
                </a:r>
              </a:p>
              <a:p>
                <a:pPr algn="r"/>
                <a:r>
                  <a:rPr lang="en-GB" sz="1400">
                    <a:latin typeface="Arial" charset="0"/>
                    <a:sym typeface="Wingdings" pitchFamily="2" charset="2"/>
                  </a:rPr>
                  <a:t>phonon scattering</a:t>
                </a:r>
                <a:endParaRPr lang="en-GB" sz="1400">
                  <a:latin typeface="Arial" charset="0"/>
                </a:endParaRPr>
              </a:p>
            </p:txBody>
          </p:sp>
        </p:grpSp>
        <p:sp>
          <p:nvSpPr>
            <p:cNvPr id="41993" name="ZoneTexte 5"/>
            <p:cNvSpPr txBox="1">
              <a:spLocks noChangeArrowheads="1"/>
            </p:cNvSpPr>
            <p:nvPr/>
          </p:nvSpPr>
          <p:spPr bwMode="auto">
            <a:xfrm>
              <a:off x="2936677" y="705470"/>
              <a:ext cx="792187" cy="923330"/>
            </a:xfrm>
            <a:prstGeom prst="rect">
              <a:avLst/>
            </a:prstGeom>
            <a:noFill/>
            <a:ln w="9525">
              <a:noFill/>
              <a:miter lim="800000"/>
              <a:headEnd/>
              <a:tailEnd/>
            </a:ln>
          </p:spPr>
          <p:txBody>
            <a:bodyPr>
              <a:spAutoFit/>
            </a:bodyPr>
            <a:lstStyle/>
            <a:p>
              <a:r>
                <a:rPr lang="fr-FR" sz="5400" b="1" i="1">
                  <a:solidFill>
                    <a:srgbClr val="FF0000"/>
                  </a:solidFill>
                  <a:latin typeface="Symbol" pitchFamily="18" charset="2"/>
                  <a:sym typeface="Symbol" pitchFamily="18" charset="2"/>
                </a:rPr>
                <a:t> </a:t>
              </a:r>
              <a:endParaRPr lang="fr-FR" sz="5400" b="1" i="1">
                <a:solidFill>
                  <a:srgbClr val="FF0000"/>
                </a:solidFill>
                <a:latin typeface="Symbol" pitchFamily="18" charset="2"/>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7818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defRPr/>
            </a:pPr>
            <a:r>
              <a:rPr lang="fr-FR" sz="3600" dirty="0" smtClean="0"/>
              <a:t/>
            </a:r>
            <a:br>
              <a:rPr lang="fr-FR" sz="3600" dirty="0" smtClean="0"/>
            </a:br>
            <a:r>
              <a:rPr lang="fr-FR" sz="3600" dirty="0" smtClean="0"/>
              <a:t>CMOS </a:t>
            </a:r>
            <a:r>
              <a:rPr lang="fr-FR" sz="3600" dirty="0" err="1" smtClean="0"/>
              <a:t>technology</a:t>
            </a:r>
            <a:r>
              <a:rPr lang="fr-FR" sz="3600" dirty="0" smtClean="0"/>
              <a:t> applications</a:t>
            </a:r>
            <a:br>
              <a:rPr lang="fr-FR" sz="3600" dirty="0" smtClean="0"/>
            </a:br>
            <a:endParaRPr lang="fr-FR" dirty="0"/>
          </a:p>
        </p:txBody>
      </p:sp>
      <p:sp>
        <p:nvSpPr>
          <p:cNvPr id="6147" name="Espace réservé du contenu 2"/>
          <p:cNvSpPr>
            <a:spLocks noGrp="1"/>
          </p:cNvSpPr>
          <p:nvPr>
            <p:ph idx="1"/>
          </p:nvPr>
        </p:nvSpPr>
        <p:spPr/>
        <p:txBody>
          <a:bodyPr/>
          <a:lstStyle/>
          <a:p>
            <a:endParaRPr lang="fr-FR" smtClean="0"/>
          </a:p>
        </p:txBody>
      </p:sp>
      <p:pic>
        <p:nvPicPr>
          <p:cNvPr id="6148" name="Picture 18"/>
          <p:cNvPicPr>
            <a:picLocks noChangeAspect="1" noChangeArrowheads="1"/>
          </p:cNvPicPr>
          <p:nvPr/>
        </p:nvPicPr>
        <p:blipFill>
          <a:blip r:embed="rId2" cstate="print"/>
          <a:srcRect/>
          <a:stretch>
            <a:fillRect/>
          </a:stretch>
        </p:blipFill>
        <p:spPr bwMode="auto">
          <a:xfrm>
            <a:off x="565150" y="908050"/>
            <a:ext cx="8996363" cy="5046663"/>
          </a:xfrm>
          <a:prstGeom prst="rect">
            <a:avLst/>
          </a:prstGeom>
          <a:noFill/>
          <a:ln w="9525">
            <a:noFill/>
            <a:miter lim="800000"/>
            <a:headEnd/>
            <a:tailEnd/>
          </a:ln>
          <a:effectLst/>
        </p:spPr>
      </p:pic>
      <p:pic>
        <p:nvPicPr>
          <p:cNvPr id="6149" name="Picture 5" descr="ipod_hero_touch_20070905"/>
          <p:cNvPicPr>
            <a:picLocks noChangeAspect="1" noChangeArrowheads="1"/>
          </p:cNvPicPr>
          <p:nvPr/>
        </p:nvPicPr>
        <p:blipFill>
          <a:blip r:embed="rId3" cstate="print"/>
          <a:srcRect/>
          <a:stretch>
            <a:fillRect/>
          </a:stretch>
        </p:blipFill>
        <p:spPr bwMode="auto">
          <a:xfrm>
            <a:off x="6248400" y="2060575"/>
            <a:ext cx="404813" cy="80803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p:txBody>
          <a:bodyPr/>
          <a:lstStyle/>
          <a:p>
            <a:pPr eaLnBrk="1" hangingPunct="1">
              <a:defRPr/>
            </a:pPr>
            <a:r>
              <a:rPr lang="fr-FR" sz="3000" smtClean="0"/>
              <a:t>Redistribution in subbands and scattering reduction</a:t>
            </a:r>
          </a:p>
        </p:txBody>
      </p:sp>
      <p:grpSp>
        <p:nvGrpSpPr>
          <p:cNvPr id="43011" name="Group 4"/>
          <p:cNvGrpSpPr>
            <a:grpSpLocks/>
          </p:cNvGrpSpPr>
          <p:nvPr/>
        </p:nvGrpSpPr>
        <p:grpSpPr bwMode="auto">
          <a:xfrm>
            <a:off x="4799013" y="1679575"/>
            <a:ext cx="5049837" cy="3189288"/>
            <a:chOff x="3007" y="572"/>
            <a:chExt cx="3181" cy="2009"/>
          </a:xfrm>
        </p:grpSpPr>
        <p:pic>
          <p:nvPicPr>
            <p:cNvPr id="43027" name="Picture 5" descr="Band_Val2"/>
            <p:cNvPicPr>
              <a:picLocks noChangeAspect="1" noChangeArrowheads="1"/>
            </p:cNvPicPr>
            <p:nvPr/>
          </p:nvPicPr>
          <p:blipFill>
            <a:blip r:embed="rId3" cstate="print"/>
            <a:srcRect l="4800" t="11432" r="7661" b="4332"/>
            <a:stretch>
              <a:fillRect/>
            </a:stretch>
          </p:blipFill>
          <p:spPr bwMode="auto">
            <a:xfrm>
              <a:off x="3007" y="755"/>
              <a:ext cx="2268" cy="1826"/>
            </a:xfrm>
            <a:prstGeom prst="rect">
              <a:avLst/>
            </a:prstGeom>
            <a:solidFill>
              <a:schemeClr val="bg1"/>
            </a:solidFill>
            <a:ln w="9525">
              <a:solidFill>
                <a:schemeClr val="tx1"/>
              </a:solidFill>
              <a:miter lim="800000"/>
              <a:headEnd/>
              <a:tailEnd/>
            </a:ln>
          </p:spPr>
        </p:pic>
        <p:sp>
          <p:nvSpPr>
            <p:cNvPr id="180230" name="Text Box 6"/>
            <p:cNvSpPr txBox="1">
              <a:spLocks noChangeArrowheads="1"/>
            </p:cNvSpPr>
            <p:nvPr/>
          </p:nvSpPr>
          <p:spPr bwMode="auto">
            <a:xfrm>
              <a:off x="4526" y="572"/>
              <a:ext cx="1129" cy="288"/>
            </a:xfrm>
            <a:prstGeom prst="rect">
              <a:avLst/>
            </a:prstGeom>
            <a:solidFill>
              <a:schemeClr val="accent2"/>
            </a:solidFill>
            <a:ln w="9525">
              <a:noFill/>
              <a:miter lim="800000"/>
              <a:headEnd/>
              <a:tailEnd/>
            </a:ln>
            <a:effectLst/>
          </p:spPr>
          <p:txBody>
            <a:bodyPr wrap="none">
              <a:spAutoFit/>
            </a:bodyPr>
            <a:lstStyle/>
            <a:p>
              <a:pPr>
                <a:defRPr/>
              </a:pPr>
              <a:r>
                <a:rPr lang="fr-FR" b="1">
                  <a:solidFill>
                    <a:schemeClr val="bg1"/>
                  </a:solidFill>
                  <a:effectLst>
                    <a:outerShdw blurRad="38100" dist="38100" dir="2700000" algn="tl">
                      <a:srgbClr val="000000"/>
                    </a:outerShdw>
                  </a:effectLst>
                  <a:latin typeface="Arial" charset="0"/>
                </a:rPr>
                <a:t>Strained-Si</a:t>
              </a:r>
            </a:p>
          </p:txBody>
        </p:sp>
        <p:sp>
          <p:nvSpPr>
            <p:cNvPr id="43029" name="AutoShape 7"/>
            <p:cNvSpPr>
              <a:spLocks noChangeArrowheads="1"/>
            </p:cNvSpPr>
            <p:nvPr/>
          </p:nvSpPr>
          <p:spPr bwMode="auto">
            <a:xfrm rot="-300760">
              <a:off x="4245" y="1696"/>
              <a:ext cx="753" cy="58"/>
            </a:xfrm>
            <a:prstGeom prst="leftArrow">
              <a:avLst>
                <a:gd name="adj1" fmla="val 50000"/>
                <a:gd name="adj2" fmla="val 324569"/>
              </a:avLst>
            </a:prstGeom>
            <a:solidFill>
              <a:srgbClr val="FF0000"/>
            </a:solidFill>
            <a:ln w="9525">
              <a:solidFill>
                <a:schemeClr val="tx1"/>
              </a:solidFill>
              <a:miter lim="800000"/>
              <a:headEnd/>
              <a:tailEnd/>
            </a:ln>
          </p:spPr>
          <p:txBody>
            <a:bodyPr wrap="none" anchor="ctr"/>
            <a:lstStyle/>
            <a:p>
              <a:endParaRPr lang="en-US"/>
            </a:p>
          </p:txBody>
        </p:sp>
        <p:sp>
          <p:nvSpPr>
            <p:cNvPr id="43030" name="Text Box 8"/>
            <p:cNvSpPr txBox="1">
              <a:spLocks noChangeArrowheads="1"/>
            </p:cNvSpPr>
            <p:nvPr/>
          </p:nvSpPr>
          <p:spPr bwMode="auto">
            <a:xfrm>
              <a:off x="5025" y="1344"/>
              <a:ext cx="1163" cy="288"/>
            </a:xfrm>
            <a:prstGeom prst="rect">
              <a:avLst/>
            </a:prstGeom>
            <a:solidFill>
              <a:srgbClr val="FF3300"/>
            </a:solidFill>
            <a:ln w="9525">
              <a:noFill/>
              <a:miter lim="800000"/>
              <a:headEnd/>
              <a:tailEnd/>
            </a:ln>
          </p:spPr>
          <p:txBody>
            <a:bodyPr wrap="none">
              <a:spAutoFit/>
            </a:bodyPr>
            <a:lstStyle/>
            <a:p>
              <a:r>
                <a:rPr lang="fr-FR" b="1">
                  <a:solidFill>
                    <a:schemeClr val="bg1"/>
                  </a:solidFill>
                  <a:cs typeface="Times New Roman" charset="0"/>
                </a:rPr>
                <a:t>&lt; 1 % in HH</a:t>
              </a:r>
            </a:p>
          </p:txBody>
        </p:sp>
      </p:grpSp>
      <p:grpSp>
        <p:nvGrpSpPr>
          <p:cNvPr id="43012" name="Group 9"/>
          <p:cNvGrpSpPr>
            <a:grpSpLocks/>
          </p:cNvGrpSpPr>
          <p:nvPr/>
        </p:nvGrpSpPr>
        <p:grpSpPr bwMode="auto">
          <a:xfrm>
            <a:off x="801688" y="1679575"/>
            <a:ext cx="3910012" cy="3155950"/>
            <a:chOff x="489" y="572"/>
            <a:chExt cx="2463" cy="1988"/>
          </a:xfrm>
        </p:grpSpPr>
        <p:pic>
          <p:nvPicPr>
            <p:cNvPr id="43023" name="Picture 10" descr="Band_Val"/>
            <p:cNvPicPr>
              <a:picLocks noChangeAspect="1" noChangeArrowheads="1"/>
            </p:cNvPicPr>
            <p:nvPr/>
          </p:nvPicPr>
          <p:blipFill>
            <a:blip r:embed="rId4" cstate="print"/>
            <a:srcRect l="4149" t="10973" r="9109" b="4944"/>
            <a:stretch>
              <a:fillRect/>
            </a:stretch>
          </p:blipFill>
          <p:spPr bwMode="auto">
            <a:xfrm>
              <a:off x="489" y="754"/>
              <a:ext cx="2297" cy="1806"/>
            </a:xfrm>
            <a:prstGeom prst="rect">
              <a:avLst/>
            </a:prstGeom>
            <a:solidFill>
              <a:schemeClr val="bg1"/>
            </a:solidFill>
            <a:ln w="9525">
              <a:solidFill>
                <a:schemeClr val="tx1"/>
              </a:solidFill>
              <a:miter lim="800000"/>
              <a:headEnd/>
              <a:tailEnd/>
            </a:ln>
          </p:spPr>
        </p:pic>
        <p:sp>
          <p:nvSpPr>
            <p:cNvPr id="180235" name="Text Box 11"/>
            <p:cNvSpPr txBox="1">
              <a:spLocks noChangeArrowheads="1"/>
            </p:cNvSpPr>
            <p:nvPr/>
          </p:nvSpPr>
          <p:spPr bwMode="auto">
            <a:xfrm>
              <a:off x="1805" y="572"/>
              <a:ext cx="1147" cy="250"/>
            </a:xfrm>
            <a:prstGeom prst="rect">
              <a:avLst/>
            </a:prstGeom>
            <a:solidFill>
              <a:schemeClr val="accent2"/>
            </a:solidFill>
            <a:ln w="9525">
              <a:noFill/>
              <a:miter lim="800000"/>
              <a:headEnd/>
              <a:tailEnd/>
            </a:ln>
            <a:effectLst/>
          </p:spPr>
          <p:txBody>
            <a:bodyPr wrap="none">
              <a:spAutoFit/>
            </a:bodyPr>
            <a:lstStyle/>
            <a:p>
              <a:pPr>
                <a:defRPr/>
              </a:pPr>
              <a:r>
                <a:rPr lang="fr-FR" sz="2000" b="1">
                  <a:solidFill>
                    <a:schemeClr val="bg1"/>
                  </a:solidFill>
                  <a:effectLst>
                    <a:outerShdw blurRad="38100" dist="38100" dir="2700000" algn="tl">
                      <a:srgbClr val="000000"/>
                    </a:outerShdw>
                  </a:effectLst>
                  <a:latin typeface="Arial" charset="0"/>
                </a:rPr>
                <a:t>Unstrained Si</a:t>
              </a:r>
            </a:p>
          </p:txBody>
        </p:sp>
        <p:sp>
          <p:nvSpPr>
            <p:cNvPr id="43025" name="AutoShape 12"/>
            <p:cNvSpPr>
              <a:spLocks noChangeArrowheads="1"/>
            </p:cNvSpPr>
            <p:nvPr/>
          </p:nvSpPr>
          <p:spPr bwMode="auto">
            <a:xfrm rot="-450132">
              <a:off x="1481" y="941"/>
              <a:ext cx="460" cy="50"/>
            </a:xfrm>
            <a:prstGeom prst="leftArrow">
              <a:avLst>
                <a:gd name="adj1" fmla="val 50000"/>
                <a:gd name="adj2" fmla="val 230000"/>
              </a:avLst>
            </a:prstGeom>
            <a:solidFill>
              <a:srgbClr val="FF0000"/>
            </a:solidFill>
            <a:ln w="9525">
              <a:solidFill>
                <a:schemeClr val="tx1"/>
              </a:solidFill>
              <a:miter lim="800000"/>
              <a:headEnd/>
              <a:tailEnd/>
            </a:ln>
          </p:spPr>
          <p:txBody>
            <a:bodyPr wrap="none" anchor="ctr"/>
            <a:lstStyle/>
            <a:p>
              <a:endParaRPr lang="en-US"/>
            </a:p>
          </p:txBody>
        </p:sp>
        <p:sp>
          <p:nvSpPr>
            <p:cNvPr id="43026" name="Text Box 13"/>
            <p:cNvSpPr txBox="1">
              <a:spLocks noChangeArrowheads="1"/>
            </p:cNvSpPr>
            <p:nvPr/>
          </p:nvSpPr>
          <p:spPr bwMode="auto">
            <a:xfrm>
              <a:off x="1079" y="1344"/>
              <a:ext cx="1211" cy="288"/>
            </a:xfrm>
            <a:prstGeom prst="rect">
              <a:avLst/>
            </a:prstGeom>
            <a:solidFill>
              <a:srgbClr val="FF3300"/>
            </a:solidFill>
            <a:ln w="9525">
              <a:noFill/>
              <a:miter lim="800000"/>
              <a:headEnd/>
              <a:tailEnd/>
            </a:ln>
          </p:spPr>
          <p:txBody>
            <a:bodyPr wrap="none">
              <a:spAutoFit/>
            </a:bodyPr>
            <a:lstStyle/>
            <a:p>
              <a:r>
                <a:rPr lang="fr-FR" b="1">
                  <a:solidFill>
                    <a:schemeClr val="bg1"/>
                  </a:solidFill>
                  <a:cs typeface="Times New Roman" charset="0"/>
                </a:rPr>
                <a:t>&gt;80 % in HH</a:t>
              </a:r>
            </a:p>
          </p:txBody>
        </p:sp>
      </p:grpSp>
      <p:sp>
        <p:nvSpPr>
          <p:cNvPr id="43013" name="Line 14"/>
          <p:cNvSpPr>
            <a:spLocks noChangeShapeType="1"/>
          </p:cNvSpPr>
          <p:nvPr/>
        </p:nvSpPr>
        <p:spPr bwMode="auto">
          <a:xfrm>
            <a:off x="273050" y="1557338"/>
            <a:ext cx="0" cy="3816350"/>
          </a:xfrm>
          <a:prstGeom prst="line">
            <a:avLst/>
          </a:prstGeom>
          <a:noFill/>
          <a:ln w="9525">
            <a:solidFill>
              <a:schemeClr val="tx1"/>
            </a:solidFill>
            <a:round/>
            <a:headEnd/>
            <a:tailEnd type="triangle" w="med" len="med"/>
          </a:ln>
        </p:spPr>
        <p:txBody>
          <a:bodyPr/>
          <a:lstStyle/>
          <a:p>
            <a:endParaRPr lang="en-US"/>
          </a:p>
        </p:txBody>
      </p:sp>
      <p:sp>
        <p:nvSpPr>
          <p:cNvPr id="43014" name="Line 15"/>
          <p:cNvSpPr>
            <a:spLocks noChangeShapeType="1"/>
          </p:cNvSpPr>
          <p:nvPr/>
        </p:nvSpPr>
        <p:spPr bwMode="auto">
          <a:xfrm>
            <a:off x="273050" y="2492375"/>
            <a:ext cx="9072563" cy="0"/>
          </a:xfrm>
          <a:prstGeom prst="line">
            <a:avLst/>
          </a:prstGeom>
          <a:noFill/>
          <a:ln w="9525">
            <a:solidFill>
              <a:srgbClr val="009900"/>
            </a:solidFill>
            <a:prstDash val="dash"/>
            <a:round/>
            <a:headEnd/>
            <a:tailEnd/>
          </a:ln>
        </p:spPr>
        <p:txBody>
          <a:bodyPr/>
          <a:lstStyle/>
          <a:p>
            <a:endParaRPr lang="en-US"/>
          </a:p>
        </p:txBody>
      </p:sp>
      <p:sp>
        <p:nvSpPr>
          <p:cNvPr id="43015" name="Freeform 16"/>
          <p:cNvSpPr>
            <a:spLocks/>
          </p:cNvSpPr>
          <p:nvPr/>
        </p:nvSpPr>
        <p:spPr bwMode="auto">
          <a:xfrm>
            <a:off x="247650" y="1916113"/>
            <a:ext cx="1203325" cy="1441450"/>
          </a:xfrm>
          <a:custGeom>
            <a:avLst/>
            <a:gdLst>
              <a:gd name="T0" fmla="*/ 2147483647 w 758"/>
              <a:gd name="T1" fmla="*/ 0 h 1791"/>
              <a:gd name="T2" fmla="*/ 2147483647 w 758"/>
              <a:gd name="T3" fmla="*/ 2147483647 h 1791"/>
              <a:gd name="T4" fmla="*/ 2147483647 w 758"/>
              <a:gd name="T5" fmla="*/ 2147483647 h 1791"/>
              <a:gd name="T6" fmla="*/ 2147483647 w 758"/>
              <a:gd name="T7" fmla="*/ 2147483647 h 1791"/>
              <a:gd name="T8" fmla="*/ 0 60000 65536"/>
              <a:gd name="T9" fmla="*/ 0 60000 65536"/>
              <a:gd name="T10" fmla="*/ 0 60000 65536"/>
              <a:gd name="T11" fmla="*/ 0 60000 65536"/>
              <a:gd name="T12" fmla="*/ 0 w 758"/>
              <a:gd name="T13" fmla="*/ 0 h 1791"/>
              <a:gd name="T14" fmla="*/ 758 w 758"/>
              <a:gd name="T15" fmla="*/ 1791 h 1791"/>
            </a:gdLst>
            <a:ahLst/>
            <a:cxnLst>
              <a:cxn ang="T8">
                <a:pos x="T0" y="T1"/>
              </a:cxn>
              <a:cxn ang="T9">
                <a:pos x="T2" y="T3"/>
              </a:cxn>
              <a:cxn ang="T10">
                <a:pos x="T4" y="T5"/>
              </a:cxn>
              <a:cxn ang="T11">
                <a:pos x="T6" y="T7"/>
              </a:cxn>
            </a:cxnLst>
            <a:rect l="T12" t="T13" r="T14" b="T15"/>
            <a:pathLst>
              <a:path w="758" h="1791">
                <a:moveTo>
                  <a:pt x="749" y="0"/>
                </a:moveTo>
                <a:cubicBezTo>
                  <a:pt x="733" y="100"/>
                  <a:pt x="758" y="456"/>
                  <a:pt x="651" y="611"/>
                </a:cubicBezTo>
                <a:cubicBezTo>
                  <a:pt x="552" y="753"/>
                  <a:pt x="212" y="732"/>
                  <a:pt x="106" y="929"/>
                </a:cubicBezTo>
                <a:cubicBezTo>
                  <a:pt x="0" y="1126"/>
                  <a:pt x="8" y="1458"/>
                  <a:pt x="16" y="1791"/>
                </a:cubicBezTo>
              </a:path>
            </a:pathLst>
          </a:custGeom>
          <a:noFill/>
          <a:ln w="38100" cmpd="sng">
            <a:solidFill>
              <a:schemeClr val="accent2"/>
            </a:solidFill>
            <a:round/>
            <a:headEnd/>
            <a:tailEnd/>
          </a:ln>
        </p:spPr>
        <p:txBody>
          <a:bodyPr/>
          <a:lstStyle/>
          <a:p>
            <a:endParaRPr lang="en-US"/>
          </a:p>
        </p:txBody>
      </p:sp>
      <p:sp>
        <p:nvSpPr>
          <p:cNvPr id="43016" name="Text Box 17"/>
          <p:cNvSpPr txBox="1">
            <a:spLocks noChangeArrowheads="1"/>
          </p:cNvSpPr>
          <p:nvPr/>
        </p:nvSpPr>
        <p:spPr bwMode="auto">
          <a:xfrm>
            <a:off x="200025" y="5373688"/>
            <a:ext cx="369888" cy="457200"/>
          </a:xfrm>
          <a:prstGeom prst="rect">
            <a:avLst/>
          </a:prstGeom>
          <a:noFill/>
          <a:ln w="9525">
            <a:noFill/>
            <a:miter lim="800000"/>
            <a:headEnd/>
            <a:tailEnd/>
          </a:ln>
        </p:spPr>
        <p:txBody>
          <a:bodyPr wrap="none">
            <a:spAutoFit/>
          </a:bodyPr>
          <a:lstStyle/>
          <a:p>
            <a:r>
              <a:rPr lang="fr-FR"/>
              <a:t>E</a:t>
            </a:r>
          </a:p>
        </p:txBody>
      </p:sp>
      <p:sp>
        <p:nvSpPr>
          <p:cNvPr id="43017" name="Line 18"/>
          <p:cNvSpPr>
            <a:spLocks noChangeShapeType="1"/>
          </p:cNvSpPr>
          <p:nvPr/>
        </p:nvSpPr>
        <p:spPr bwMode="auto">
          <a:xfrm>
            <a:off x="128588" y="1700213"/>
            <a:ext cx="1944687" cy="0"/>
          </a:xfrm>
          <a:prstGeom prst="line">
            <a:avLst/>
          </a:prstGeom>
          <a:noFill/>
          <a:ln w="9525">
            <a:solidFill>
              <a:schemeClr val="tx1"/>
            </a:solidFill>
            <a:round/>
            <a:headEnd/>
            <a:tailEnd type="triangle" w="med" len="med"/>
          </a:ln>
        </p:spPr>
        <p:txBody>
          <a:bodyPr/>
          <a:lstStyle/>
          <a:p>
            <a:endParaRPr lang="en-US"/>
          </a:p>
        </p:txBody>
      </p:sp>
      <p:sp>
        <p:nvSpPr>
          <p:cNvPr id="43018" name="Text Box 19"/>
          <p:cNvSpPr txBox="1">
            <a:spLocks noChangeArrowheads="1"/>
          </p:cNvSpPr>
          <p:nvPr/>
        </p:nvSpPr>
        <p:spPr bwMode="auto">
          <a:xfrm>
            <a:off x="1928813" y="1196975"/>
            <a:ext cx="404812" cy="457200"/>
          </a:xfrm>
          <a:prstGeom prst="rect">
            <a:avLst/>
          </a:prstGeom>
          <a:noFill/>
          <a:ln w="9525">
            <a:noFill/>
            <a:miter lim="800000"/>
            <a:headEnd/>
            <a:tailEnd/>
          </a:ln>
        </p:spPr>
        <p:txBody>
          <a:bodyPr wrap="none">
            <a:spAutoFit/>
          </a:bodyPr>
          <a:lstStyle/>
          <a:p>
            <a:r>
              <a:rPr lang="fr-FR"/>
              <a:t>N</a:t>
            </a:r>
          </a:p>
        </p:txBody>
      </p:sp>
      <p:sp>
        <p:nvSpPr>
          <p:cNvPr id="43019" name="Freeform 20"/>
          <p:cNvSpPr>
            <a:spLocks/>
          </p:cNvSpPr>
          <p:nvPr/>
        </p:nvSpPr>
        <p:spPr bwMode="auto">
          <a:xfrm>
            <a:off x="2360613" y="2085975"/>
            <a:ext cx="1079500" cy="406400"/>
          </a:xfrm>
          <a:custGeom>
            <a:avLst/>
            <a:gdLst>
              <a:gd name="T0" fmla="*/ 0 w 680"/>
              <a:gd name="T1" fmla="*/ 2147483647 h 256"/>
              <a:gd name="T2" fmla="*/ 2147483647 w 680"/>
              <a:gd name="T3" fmla="*/ 2147483647 h 256"/>
              <a:gd name="T4" fmla="*/ 2147483647 w 680"/>
              <a:gd name="T5" fmla="*/ 2147483647 h 256"/>
              <a:gd name="T6" fmla="*/ 2147483647 w 680"/>
              <a:gd name="T7" fmla="*/ 2147483647 h 256"/>
              <a:gd name="T8" fmla="*/ 0 60000 65536"/>
              <a:gd name="T9" fmla="*/ 0 60000 65536"/>
              <a:gd name="T10" fmla="*/ 0 60000 65536"/>
              <a:gd name="T11" fmla="*/ 0 60000 65536"/>
              <a:gd name="T12" fmla="*/ 0 w 680"/>
              <a:gd name="T13" fmla="*/ 0 h 256"/>
              <a:gd name="T14" fmla="*/ 680 w 680"/>
              <a:gd name="T15" fmla="*/ 256 h 256"/>
            </a:gdLst>
            <a:ahLst/>
            <a:cxnLst>
              <a:cxn ang="T8">
                <a:pos x="T0" y="T1"/>
              </a:cxn>
              <a:cxn ang="T9">
                <a:pos x="T2" y="T3"/>
              </a:cxn>
              <a:cxn ang="T10">
                <a:pos x="T4" y="T5"/>
              </a:cxn>
              <a:cxn ang="T11">
                <a:pos x="T6" y="T7"/>
              </a:cxn>
            </a:cxnLst>
            <a:rect l="T12" t="T13" r="T14" b="T15"/>
            <a:pathLst>
              <a:path w="680" h="256">
                <a:moveTo>
                  <a:pt x="0" y="256"/>
                </a:moveTo>
                <a:cubicBezTo>
                  <a:pt x="72" y="158"/>
                  <a:pt x="144" y="60"/>
                  <a:pt x="227" y="30"/>
                </a:cubicBezTo>
                <a:cubicBezTo>
                  <a:pt x="310" y="0"/>
                  <a:pt x="423" y="37"/>
                  <a:pt x="499" y="75"/>
                </a:cubicBezTo>
                <a:cubicBezTo>
                  <a:pt x="575" y="113"/>
                  <a:pt x="627" y="184"/>
                  <a:pt x="680" y="256"/>
                </a:cubicBezTo>
              </a:path>
            </a:pathLst>
          </a:custGeom>
          <a:solidFill>
            <a:srgbClr val="FF9900">
              <a:alpha val="30980"/>
            </a:srgbClr>
          </a:solidFill>
          <a:ln w="9525">
            <a:solidFill>
              <a:srgbClr val="FF9900"/>
            </a:solidFill>
            <a:round/>
            <a:headEnd/>
            <a:tailEnd/>
          </a:ln>
        </p:spPr>
        <p:txBody>
          <a:bodyPr/>
          <a:lstStyle/>
          <a:p>
            <a:endParaRPr lang="en-US"/>
          </a:p>
        </p:txBody>
      </p:sp>
      <p:sp>
        <p:nvSpPr>
          <p:cNvPr id="43020" name="Freeform 21"/>
          <p:cNvSpPr>
            <a:spLocks/>
          </p:cNvSpPr>
          <p:nvPr/>
        </p:nvSpPr>
        <p:spPr bwMode="auto">
          <a:xfrm>
            <a:off x="6248400" y="2060575"/>
            <a:ext cx="1152525" cy="406400"/>
          </a:xfrm>
          <a:custGeom>
            <a:avLst/>
            <a:gdLst>
              <a:gd name="T0" fmla="*/ 0 w 680"/>
              <a:gd name="T1" fmla="*/ 2147483647 h 256"/>
              <a:gd name="T2" fmla="*/ 2147483647 w 680"/>
              <a:gd name="T3" fmla="*/ 2147483647 h 256"/>
              <a:gd name="T4" fmla="*/ 2147483647 w 680"/>
              <a:gd name="T5" fmla="*/ 2147483647 h 256"/>
              <a:gd name="T6" fmla="*/ 2147483647 w 680"/>
              <a:gd name="T7" fmla="*/ 2147483647 h 256"/>
              <a:gd name="T8" fmla="*/ 0 60000 65536"/>
              <a:gd name="T9" fmla="*/ 0 60000 65536"/>
              <a:gd name="T10" fmla="*/ 0 60000 65536"/>
              <a:gd name="T11" fmla="*/ 0 60000 65536"/>
              <a:gd name="T12" fmla="*/ 0 w 680"/>
              <a:gd name="T13" fmla="*/ 0 h 256"/>
              <a:gd name="T14" fmla="*/ 680 w 680"/>
              <a:gd name="T15" fmla="*/ 256 h 256"/>
            </a:gdLst>
            <a:ahLst/>
            <a:cxnLst>
              <a:cxn ang="T8">
                <a:pos x="T0" y="T1"/>
              </a:cxn>
              <a:cxn ang="T9">
                <a:pos x="T2" y="T3"/>
              </a:cxn>
              <a:cxn ang="T10">
                <a:pos x="T4" y="T5"/>
              </a:cxn>
              <a:cxn ang="T11">
                <a:pos x="T6" y="T7"/>
              </a:cxn>
            </a:cxnLst>
            <a:rect l="T12" t="T13" r="T14" b="T15"/>
            <a:pathLst>
              <a:path w="680" h="256">
                <a:moveTo>
                  <a:pt x="0" y="256"/>
                </a:moveTo>
                <a:cubicBezTo>
                  <a:pt x="72" y="158"/>
                  <a:pt x="144" y="60"/>
                  <a:pt x="227" y="30"/>
                </a:cubicBezTo>
                <a:cubicBezTo>
                  <a:pt x="310" y="0"/>
                  <a:pt x="423" y="37"/>
                  <a:pt x="499" y="75"/>
                </a:cubicBezTo>
                <a:cubicBezTo>
                  <a:pt x="575" y="113"/>
                  <a:pt x="627" y="184"/>
                  <a:pt x="680" y="256"/>
                </a:cubicBezTo>
              </a:path>
            </a:pathLst>
          </a:custGeom>
          <a:solidFill>
            <a:srgbClr val="FF9900">
              <a:alpha val="30980"/>
            </a:srgbClr>
          </a:solidFill>
          <a:ln w="9525">
            <a:solidFill>
              <a:srgbClr val="FF9900"/>
            </a:solidFill>
            <a:round/>
            <a:headEnd/>
            <a:tailEnd/>
          </a:ln>
        </p:spPr>
        <p:txBody>
          <a:bodyPr/>
          <a:lstStyle/>
          <a:p>
            <a:endParaRPr lang="en-US"/>
          </a:p>
        </p:txBody>
      </p:sp>
      <p:sp>
        <p:nvSpPr>
          <p:cNvPr id="43021" name="Freeform 22"/>
          <p:cNvSpPr>
            <a:spLocks/>
          </p:cNvSpPr>
          <p:nvPr/>
        </p:nvSpPr>
        <p:spPr bwMode="auto">
          <a:xfrm>
            <a:off x="2505075" y="2300288"/>
            <a:ext cx="719138" cy="228600"/>
          </a:xfrm>
          <a:custGeom>
            <a:avLst/>
            <a:gdLst>
              <a:gd name="T0" fmla="*/ 0 w 680"/>
              <a:gd name="T1" fmla="*/ 2147483647 h 256"/>
              <a:gd name="T2" fmla="*/ 2147483647 w 680"/>
              <a:gd name="T3" fmla="*/ 2147483647 h 256"/>
              <a:gd name="T4" fmla="*/ 2147483647 w 680"/>
              <a:gd name="T5" fmla="*/ 2147483647 h 256"/>
              <a:gd name="T6" fmla="*/ 2147483647 w 680"/>
              <a:gd name="T7" fmla="*/ 2147483647 h 256"/>
              <a:gd name="T8" fmla="*/ 0 60000 65536"/>
              <a:gd name="T9" fmla="*/ 0 60000 65536"/>
              <a:gd name="T10" fmla="*/ 0 60000 65536"/>
              <a:gd name="T11" fmla="*/ 0 60000 65536"/>
              <a:gd name="T12" fmla="*/ 0 w 680"/>
              <a:gd name="T13" fmla="*/ 0 h 256"/>
              <a:gd name="T14" fmla="*/ 680 w 680"/>
              <a:gd name="T15" fmla="*/ 256 h 256"/>
            </a:gdLst>
            <a:ahLst/>
            <a:cxnLst>
              <a:cxn ang="T8">
                <a:pos x="T0" y="T1"/>
              </a:cxn>
              <a:cxn ang="T9">
                <a:pos x="T2" y="T3"/>
              </a:cxn>
              <a:cxn ang="T10">
                <a:pos x="T4" y="T5"/>
              </a:cxn>
              <a:cxn ang="T11">
                <a:pos x="T6" y="T7"/>
              </a:cxn>
            </a:cxnLst>
            <a:rect l="T12" t="T13" r="T14" b="T15"/>
            <a:pathLst>
              <a:path w="680" h="256">
                <a:moveTo>
                  <a:pt x="0" y="256"/>
                </a:moveTo>
                <a:cubicBezTo>
                  <a:pt x="72" y="158"/>
                  <a:pt x="144" y="60"/>
                  <a:pt x="227" y="30"/>
                </a:cubicBezTo>
                <a:cubicBezTo>
                  <a:pt x="310" y="0"/>
                  <a:pt x="423" y="37"/>
                  <a:pt x="499" y="75"/>
                </a:cubicBezTo>
                <a:cubicBezTo>
                  <a:pt x="575" y="113"/>
                  <a:pt x="627" y="184"/>
                  <a:pt x="680" y="256"/>
                </a:cubicBezTo>
              </a:path>
            </a:pathLst>
          </a:custGeom>
          <a:solidFill>
            <a:srgbClr val="66FF33">
              <a:alpha val="30980"/>
            </a:srgbClr>
          </a:solidFill>
          <a:ln w="9525">
            <a:solidFill>
              <a:srgbClr val="99CC00"/>
            </a:solidFill>
            <a:round/>
            <a:headEnd/>
            <a:tailEnd/>
          </a:ln>
        </p:spPr>
        <p:txBody>
          <a:bodyPr/>
          <a:lstStyle/>
          <a:p>
            <a:endParaRPr lang="en-US"/>
          </a:p>
        </p:txBody>
      </p:sp>
      <p:sp>
        <p:nvSpPr>
          <p:cNvPr id="43022" name="Text Box 23"/>
          <p:cNvSpPr txBox="1">
            <a:spLocks noChangeArrowheads="1"/>
          </p:cNvSpPr>
          <p:nvPr/>
        </p:nvSpPr>
        <p:spPr bwMode="auto">
          <a:xfrm>
            <a:off x="415925" y="1412875"/>
            <a:ext cx="1244600" cy="336550"/>
          </a:xfrm>
          <a:prstGeom prst="rect">
            <a:avLst/>
          </a:prstGeom>
          <a:noFill/>
          <a:ln w="9525">
            <a:noFill/>
            <a:miter lim="800000"/>
            <a:headEnd/>
            <a:tailEnd/>
          </a:ln>
        </p:spPr>
        <p:txBody>
          <a:bodyPr wrap="none">
            <a:spAutoFit/>
          </a:bodyPr>
          <a:lstStyle/>
          <a:p>
            <a:r>
              <a:rPr lang="fr-FR" sz="1600">
                <a:solidFill>
                  <a:schemeClr val="accent2"/>
                </a:solidFill>
                <a:latin typeface="Arial" charset="0"/>
              </a:rPr>
              <a:t>Fermi-Dirac</a:t>
            </a: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p:txBody>
          <a:bodyPr/>
          <a:lstStyle/>
          <a:p>
            <a:pPr eaLnBrk="1" hangingPunct="1">
              <a:defRPr/>
            </a:pPr>
            <a:r>
              <a:rPr lang="fr-FR" smtClean="0"/>
              <a:t>Is Stress the Only Way to Enhance Mobility ?</a:t>
            </a:r>
          </a:p>
        </p:txBody>
      </p:sp>
      <p:sp>
        <p:nvSpPr>
          <p:cNvPr id="44035" name="Rectangle 4"/>
          <p:cNvSpPr>
            <a:spLocks noChangeArrowheads="1"/>
          </p:cNvSpPr>
          <p:nvPr/>
        </p:nvSpPr>
        <p:spPr bwMode="auto">
          <a:xfrm>
            <a:off x="463550" y="1063625"/>
            <a:ext cx="8229600" cy="4525963"/>
          </a:xfrm>
          <a:prstGeom prst="rect">
            <a:avLst/>
          </a:prstGeom>
          <a:noFill/>
          <a:ln w="9525">
            <a:noFill/>
            <a:miter lim="800000"/>
            <a:headEnd/>
            <a:tailEnd/>
          </a:ln>
        </p:spPr>
        <p:txBody>
          <a:bodyPr/>
          <a:lstStyle/>
          <a:p>
            <a:pPr marL="342900" indent="-342900">
              <a:spcBef>
                <a:spcPct val="20000"/>
              </a:spcBef>
              <a:buClr>
                <a:srgbClr val="3366FF"/>
              </a:buClr>
              <a:buSzPct val="75000"/>
              <a:buFont typeface="Monotype Sorts" pitchFamily="2" charset="2"/>
              <a:buChar char="p"/>
            </a:pPr>
            <a:r>
              <a:rPr lang="fr-FR" sz="2500">
                <a:latin typeface="Arial" charset="0"/>
              </a:rPr>
              <a:t>Carrier effective mass can depend on cristal direction !</a:t>
            </a:r>
          </a:p>
          <a:p>
            <a:pPr marL="742950" lvl="1" indent="-285750">
              <a:spcBef>
                <a:spcPct val="20000"/>
              </a:spcBef>
              <a:buFontTx/>
              <a:buChar char="–"/>
            </a:pPr>
            <a:r>
              <a:rPr lang="fr-FR" sz="2100">
                <a:latin typeface="Arial" charset="0"/>
              </a:rPr>
              <a:t>For Electron iso-energy are ellipsoidal </a:t>
            </a:r>
            <a:r>
              <a:rPr lang="fr-FR" sz="2100">
                <a:latin typeface="Arial" charset="0"/>
                <a:sym typeface="Wingdings" pitchFamily="2" charset="2"/>
              </a:rPr>
              <a:t> average dependance does not depend on Si direction for standard (100) substrate (not true in other direction)</a:t>
            </a:r>
          </a:p>
          <a:p>
            <a:pPr marL="742950" lvl="1" indent="-285750">
              <a:spcBef>
                <a:spcPct val="20000"/>
              </a:spcBef>
              <a:buFontTx/>
              <a:buChar char="–"/>
            </a:pPr>
            <a:r>
              <a:rPr lang="fr-FR" sz="2100">
                <a:latin typeface="Arial" charset="0"/>
                <a:sym typeface="Wingdings" pitchFamily="2" charset="2"/>
              </a:rPr>
              <a:t>For Hole : extremely high anisotopy of mass !!</a:t>
            </a:r>
            <a:endParaRPr lang="fr-FR" sz="2100">
              <a:latin typeface="Arial" charset="0"/>
            </a:endParaRPr>
          </a:p>
          <a:p>
            <a:pPr marL="742950" lvl="1" indent="-285750">
              <a:spcBef>
                <a:spcPct val="20000"/>
              </a:spcBef>
            </a:pPr>
            <a:endParaRPr lang="fr-FR" sz="2100">
              <a:latin typeface="Arial" charset="0"/>
            </a:endParaRPr>
          </a:p>
        </p:txBody>
      </p:sp>
      <p:pic>
        <p:nvPicPr>
          <p:cNvPr id="44036" name="Picture 5"/>
          <p:cNvPicPr>
            <a:picLocks noChangeAspect="1" noChangeArrowheads="1"/>
          </p:cNvPicPr>
          <p:nvPr/>
        </p:nvPicPr>
        <p:blipFill>
          <a:blip r:embed="rId3" cstate="print">
            <a:clrChange>
              <a:clrFrom>
                <a:srgbClr val="FFFFFF"/>
              </a:clrFrom>
              <a:clrTo>
                <a:srgbClr val="FFFFFF">
                  <a:alpha val="0"/>
                </a:srgbClr>
              </a:clrTo>
            </a:clrChange>
          </a:blip>
          <a:srcRect r="-70" b="-56"/>
          <a:stretch>
            <a:fillRect/>
          </a:stretch>
        </p:blipFill>
        <p:spPr bwMode="auto">
          <a:xfrm>
            <a:off x="3790950" y="3429000"/>
            <a:ext cx="2060575" cy="2376488"/>
          </a:xfrm>
          <a:prstGeom prst="rect">
            <a:avLst/>
          </a:prstGeom>
          <a:noFill/>
          <a:ln w="28575" algn="ctr">
            <a:noFill/>
            <a:miter lim="800000"/>
            <a:headEnd/>
            <a:tailEnd/>
          </a:ln>
        </p:spPr>
      </p:pic>
      <p:sp>
        <p:nvSpPr>
          <p:cNvPr id="44037" name="Line 6"/>
          <p:cNvSpPr>
            <a:spLocks noChangeShapeType="1"/>
          </p:cNvSpPr>
          <p:nvPr/>
        </p:nvSpPr>
        <p:spPr bwMode="auto">
          <a:xfrm flipH="1" flipV="1">
            <a:off x="5591175" y="3878263"/>
            <a:ext cx="1008063" cy="0"/>
          </a:xfrm>
          <a:prstGeom prst="line">
            <a:avLst/>
          </a:prstGeom>
          <a:noFill/>
          <a:ln w="28575">
            <a:solidFill>
              <a:srgbClr val="FF3300"/>
            </a:solidFill>
            <a:round/>
            <a:headEnd/>
            <a:tailEnd type="triangle" w="med" len="med"/>
          </a:ln>
        </p:spPr>
        <p:txBody>
          <a:bodyPr/>
          <a:lstStyle/>
          <a:p>
            <a:endParaRPr lang="en-US"/>
          </a:p>
        </p:txBody>
      </p:sp>
      <p:sp>
        <p:nvSpPr>
          <p:cNvPr id="44038" name="Text Box 7"/>
          <p:cNvSpPr txBox="1">
            <a:spLocks noChangeArrowheads="1"/>
          </p:cNvSpPr>
          <p:nvPr/>
        </p:nvSpPr>
        <p:spPr bwMode="auto">
          <a:xfrm>
            <a:off x="6665913" y="3709988"/>
            <a:ext cx="1311275" cy="346075"/>
          </a:xfrm>
          <a:prstGeom prst="rect">
            <a:avLst/>
          </a:prstGeom>
          <a:solidFill>
            <a:srgbClr val="FF3300"/>
          </a:solidFill>
          <a:ln w="9525">
            <a:solidFill>
              <a:schemeClr val="bg1"/>
            </a:solidFill>
            <a:miter lim="800000"/>
            <a:headEnd/>
            <a:tailEnd/>
          </a:ln>
        </p:spPr>
        <p:txBody>
          <a:bodyPr wrap="none">
            <a:spAutoFit/>
          </a:bodyPr>
          <a:lstStyle/>
          <a:p>
            <a:pPr eaLnBrk="0" hangingPunct="0"/>
            <a:r>
              <a:rPr lang="fr-FR" sz="1600">
                <a:solidFill>
                  <a:schemeClr val="bg1"/>
                </a:solidFill>
                <a:latin typeface="Arial" charset="0"/>
              </a:rPr>
              <a:t>Heavy Mass</a:t>
            </a:r>
          </a:p>
        </p:txBody>
      </p:sp>
      <p:sp>
        <p:nvSpPr>
          <p:cNvPr id="44039" name="Line 8"/>
          <p:cNvSpPr>
            <a:spLocks noChangeShapeType="1"/>
          </p:cNvSpPr>
          <p:nvPr/>
        </p:nvSpPr>
        <p:spPr bwMode="auto">
          <a:xfrm flipH="1" flipV="1">
            <a:off x="5086350" y="5030788"/>
            <a:ext cx="1008063" cy="0"/>
          </a:xfrm>
          <a:prstGeom prst="line">
            <a:avLst/>
          </a:prstGeom>
          <a:noFill/>
          <a:ln w="28575">
            <a:solidFill>
              <a:schemeClr val="tx1"/>
            </a:solidFill>
            <a:round/>
            <a:headEnd/>
            <a:tailEnd type="triangle" w="med" len="med"/>
          </a:ln>
        </p:spPr>
        <p:txBody>
          <a:bodyPr/>
          <a:lstStyle/>
          <a:p>
            <a:endParaRPr lang="en-US"/>
          </a:p>
        </p:txBody>
      </p:sp>
      <p:sp>
        <p:nvSpPr>
          <p:cNvPr id="44040" name="Text Box 9"/>
          <p:cNvSpPr txBox="1">
            <a:spLocks noChangeArrowheads="1"/>
          </p:cNvSpPr>
          <p:nvPr/>
        </p:nvSpPr>
        <p:spPr bwMode="auto">
          <a:xfrm>
            <a:off x="6153150" y="4862513"/>
            <a:ext cx="1176338" cy="346075"/>
          </a:xfrm>
          <a:prstGeom prst="rect">
            <a:avLst/>
          </a:prstGeom>
          <a:solidFill>
            <a:schemeClr val="accent2"/>
          </a:solidFill>
          <a:ln w="9525">
            <a:solidFill>
              <a:schemeClr val="bg1"/>
            </a:solidFill>
            <a:miter lim="800000"/>
            <a:headEnd/>
            <a:tailEnd/>
          </a:ln>
        </p:spPr>
        <p:txBody>
          <a:bodyPr wrap="none">
            <a:spAutoFit/>
          </a:bodyPr>
          <a:lstStyle/>
          <a:p>
            <a:pPr eaLnBrk="0" hangingPunct="0"/>
            <a:r>
              <a:rPr lang="fr-FR" sz="1600">
                <a:solidFill>
                  <a:schemeClr val="bg1"/>
                </a:solidFill>
                <a:latin typeface="Arial" charset="0"/>
              </a:rPr>
              <a:t>Light Mass</a:t>
            </a:r>
          </a:p>
        </p:txBody>
      </p:sp>
      <p:sp>
        <p:nvSpPr>
          <p:cNvPr id="44041" name="Text Box 10"/>
          <p:cNvSpPr txBox="1">
            <a:spLocks noChangeArrowheads="1"/>
          </p:cNvSpPr>
          <p:nvPr/>
        </p:nvSpPr>
        <p:spPr bwMode="auto">
          <a:xfrm>
            <a:off x="1100138" y="4449763"/>
            <a:ext cx="2690812" cy="581025"/>
          </a:xfrm>
          <a:prstGeom prst="rect">
            <a:avLst/>
          </a:prstGeom>
          <a:noFill/>
          <a:ln w="9525">
            <a:noFill/>
            <a:miter lim="800000"/>
            <a:headEnd/>
            <a:tailEnd/>
          </a:ln>
        </p:spPr>
        <p:txBody>
          <a:bodyPr wrap="none">
            <a:spAutoFit/>
          </a:bodyPr>
          <a:lstStyle/>
          <a:p>
            <a:pPr eaLnBrk="0" hangingPunct="0"/>
            <a:r>
              <a:rPr lang="fr-FR" sz="1600">
                <a:latin typeface="Arial" charset="0"/>
              </a:rPr>
              <a:t>Holes with the same energy</a:t>
            </a:r>
          </a:p>
          <a:p>
            <a:pPr eaLnBrk="0" hangingPunct="0"/>
            <a:r>
              <a:rPr lang="fr-FR" sz="1600">
                <a:latin typeface="Arial" charset="0"/>
              </a:rPr>
              <a:t>Cristal Direction (3D)</a:t>
            </a: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p:txBody>
          <a:bodyPr/>
          <a:lstStyle/>
          <a:p>
            <a:pPr eaLnBrk="1" hangingPunct="1">
              <a:defRPr/>
            </a:pPr>
            <a:r>
              <a:rPr lang="fr-FR" smtClean="0"/>
              <a:t>Choosing the right Si-orientation for Holes</a:t>
            </a:r>
          </a:p>
        </p:txBody>
      </p:sp>
      <p:pic>
        <p:nvPicPr>
          <p:cNvPr id="45059" name="Picture 4"/>
          <p:cNvPicPr>
            <a:picLocks noChangeAspect="1" noChangeArrowheads="1"/>
          </p:cNvPicPr>
          <p:nvPr/>
        </p:nvPicPr>
        <p:blipFill>
          <a:blip r:embed="rId3" cstate="print">
            <a:clrChange>
              <a:clrFrom>
                <a:srgbClr val="FEFEFE"/>
              </a:clrFrom>
              <a:clrTo>
                <a:srgbClr val="FEFEFE">
                  <a:alpha val="0"/>
                </a:srgbClr>
              </a:clrTo>
            </a:clrChange>
          </a:blip>
          <a:srcRect/>
          <a:stretch>
            <a:fillRect/>
          </a:stretch>
        </p:blipFill>
        <p:spPr bwMode="auto">
          <a:xfrm>
            <a:off x="176213" y="2276475"/>
            <a:ext cx="4402137" cy="3046413"/>
          </a:xfrm>
          <a:prstGeom prst="rect">
            <a:avLst/>
          </a:prstGeom>
          <a:noFill/>
          <a:ln w="9525">
            <a:noFill/>
            <a:miter lim="800000"/>
            <a:headEnd/>
            <a:tailEnd/>
          </a:ln>
        </p:spPr>
      </p:pic>
      <p:sp>
        <p:nvSpPr>
          <p:cNvPr id="45060" name="Line 5"/>
          <p:cNvSpPr>
            <a:spLocks noChangeShapeType="1"/>
          </p:cNvSpPr>
          <p:nvPr/>
        </p:nvSpPr>
        <p:spPr bwMode="auto">
          <a:xfrm flipV="1">
            <a:off x="2711450" y="4270375"/>
            <a:ext cx="0" cy="1030288"/>
          </a:xfrm>
          <a:prstGeom prst="line">
            <a:avLst/>
          </a:prstGeom>
          <a:noFill/>
          <a:ln w="38100">
            <a:solidFill>
              <a:srgbClr val="FF3300"/>
            </a:solidFill>
            <a:round/>
            <a:headEnd/>
            <a:tailEnd type="triangle" w="med" len="med"/>
          </a:ln>
        </p:spPr>
        <p:txBody>
          <a:bodyPr/>
          <a:lstStyle/>
          <a:p>
            <a:endParaRPr lang="en-US"/>
          </a:p>
        </p:txBody>
      </p:sp>
      <p:sp>
        <p:nvSpPr>
          <p:cNvPr id="45061" name="Text Box 6"/>
          <p:cNvSpPr txBox="1">
            <a:spLocks noChangeArrowheads="1"/>
          </p:cNvSpPr>
          <p:nvPr/>
        </p:nvSpPr>
        <p:spPr bwMode="auto">
          <a:xfrm>
            <a:off x="1198563" y="5300663"/>
            <a:ext cx="2724150" cy="590550"/>
          </a:xfrm>
          <a:prstGeom prst="rect">
            <a:avLst/>
          </a:prstGeom>
          <a:solidFill>
            <a:srgbClr val="FF3300"/>
          </a:solidFill>
          <a:ln w="9525">
            <a:solidFill>
              <a:schemeClr val="bg1"/>
            </a:solidFill>
            <a:miter lim="800000"/>
            <a:headEnd/>
            <a:tailEnd/>
          </a:ln>
        </p:spPr>
        <p:txBody>
          <a:bodyPr wrap="none">
            <a:spAutoFit/>
          </a:bodyPr>
          <a:lstStyle/>
          <a:p>
            <a:pPr eaLnBrk="0" hangingPunct="0"/>
            <a:r>
              <a:rPr lang="fr-FR" sz="1600">
                <a:solidFill>
                  <a:schemeClr val="bg1"/>
                </a:solidFill>
                <a:latin typeface="Arial" charset="0"/>
              </a:rPr>
              <a:t>Heavy Mass along transport</a:t>
            </a:r>
          </a:p>
          <a:p>
            <a:pPr eaLnBrk="0" hangingPunct="0"/>
            <a:r>
              <a:rPr lang="fr-FR" sz="1600">
                <a:solidFill>
                  <a:schemeClr val="bg1"/>
                </a:solidFill>
                <a:latin typeface="Arial" charset="0"/>
              </a:rPr>
              <a:t>Standard &lt;110&gt; channel</a:t>
            </a:r>
          </a:p>
        </p:txBody>
      </p:sp>
      <p:sp>
        <p:nvSpPr>
          <p:cNvPr id="45062" name="Text Box 7"/>
          <p:cNvSpPr txBox="1">
            <a:spLocks noChangeArrowheads="1"/>
          </p:cNvSpPr>
          <p:nvPr/>
        </p:nvSpPr>
        <p:spPr bwMode="auto">
          <a:xfrm>
            <a:off x="1011238" y="1196975"/>
            <a:ext cx="2679700" cy="396875"/>
          </a:xfrm>
          <a:prstGeom prst="rect">
            <a:avLst/>
          </a:prstGeom>
          <a:noFill/>
          <a:ln w="9525">
            <a:noFill/>
            <a:miter lim="800000"/>
            <a:headEnd/>
            <a:tailEnd/>
          </a:ln>
        </p:spPr>
        <p:txBody>
          <a:bodyPr wrap="none">
            <a:spAutoFit/>
          </a:bodyPr>
          <a:lstStyle/>
          <a:p>
            <a:pPr eaLnBrk="0" hangingPunct="0"/>
            <a:r>
              <a:rPr lang="fr-FR" sz="2000" b="1">
                <a:latin typeface="Arial" charset="0"/>
              </a:rPr>
              <a:t>Standard (100) wafer</a:t>
            </a:r>
          </a:p>
        </p:txBody>
      </p:sp>
      <p:grpSp>
        <p:nvGrpSpPr>
          <p:cNvPr id="2" name="Group 8"/>
          <p:cNvGrpSpPr>
            <a:grpSpLocks/>
          </p:cNvGrpSpPr>
          <p:nvPr/>
        </p:nvGrpSpPr>
        <p:grpSpPr bwMode="auto">
          <a:xfrm>
            <a:off x="4456113" y="1209675"/>
            <a:ext cx="4241800" cy="4681538"/>
            <a:chOff x="2800" y="776"/>
            <a:chExt cx="2672" cy="2949"/>
          </a:xfrm>
        </p:grpSpPr>
        <p:pic>
          <p:nvPicPr>
            <p:cNvPr id="45064" name="Picture 9"/>
            <p:cNvPicPr>
              <a:picLocks noChangeAspect="1" noChangeArrowheads="1"/>
            </p:cNvPicPr>
            <p:nvPr/>
          </p:nvPicPr>
          <p:blipFill>
            <a:blip r:embed="rId4" cstate="print">
              <a:clrChange>
                <a:clrFrom>
                  <a:srgbClr val="FEFEFE"/>
                </a:clrFrom>
                <a:clrTo>
                  <a:srgbClr val="FEFEFE">
                    <a:alpha val="0"/>
                  </a:srgbClr>
                </a:clrTo>
              </a:clrChange>
            </a:blip>
            <a:srcRect/>
            <a:stretch>
              <a:fillRect/>
            </a:stretch>
          </p:blipFill>
          <p:spPr bwMode="auto">
            <a:xfrm>
              <a:off x="2800" y="1309"/>
              <a:ext cx="2672" cy="1849"/>
            </a:xfrm>
            <a:prstGeom prst="rect">
              <a:avLst/>
            </a:prstGeom>
            <a:noFill/>
            <a:ln w="9525">
              <a:noFill/>
              <a:miter lim="800000"/>
              <a:headEnd/>
              <a:tailEnd/>
            </a:ln>
          </p:spPr>
        </p:pic>
        <p:sp>
          <p:nvSpPr>
            <p:cNvPr id="45065" name="Text Box 10"/>
            <p:cNvSpPr txBox="1">
              <a:spLocks noChangeArrowheads="1"/>
            </p:cNvSpPr>
            <p:nvPr/>
          </p:nvSpPr>
          <p:spPr bwMode="auto">
            <a:xfrm>
              <a:off x="3369" y="776"/>
              <a:ext cx="1688" cy="250"/>
            </a:xfrm>
            <a:prstGeom prst="rect">
              <a:avLst/>
            </a:prstGeom>
            <a:noFill/>
            <a:ln w="9525">
              <a:noFill/>
              <a:miter lim="800000"/>
              <a:headEnd/>
              <a:tailEnd/>
            </a:ln>
          </p:spPr>
          <p:txBody>
            <a:bodyPr wrap="none">
              <a:spAutoFit/>
            </a:bodyPr>
            <a:lstStyle/>
            <a:p>
              <a:pPr eaLnBrk="0" hangingPunct="0"/>
              <a:r>
                <a:rPr lang="fr-FR" sz="2000" b="1">
                  <a:latin typeface="Arial" charset="0"/>
                </a:rPr>
                <a:t>Standard (100) wafer</a:t>
              </a:r>
            </a:p>
          </p:txBody>
        </p:sp>
        <p:sp>
          <p:nvSpPr>
            <p:cNvPr id="45066" name="Text Box 11"/>
            <p:cNvSpPr txBox="1">
              <a:spLocks noChangeArrowheads="1"/>
            </p:cNvSpPr>
            <p:nvPr/>
          </p:nvSpPr>
          <p:spPr bwMode="auto">
            <a:xfrm>
              <a:off x="3369" y="3353"/>
              <a:ext cx="1631" cy="372"/>
            </a:xfrm>
            <a:prstGeom prst="rect">
              <a:avLst/>
            </a:prstGeom>
            <a:solidFill>
              <a:schemeClr val="accent2"/>
            </a:solidFill>
            <a:ln w="9525">
              <a:solidFill>
                <a:schemeClr val="bg1"/>
              </a:solidFill>
              <a:miter lim="800000"/>
              <a:headEnd/>
              <a:tailEnd/>
            </a:ln>
          </p:spPr>
          <p:txBody>
            <a:bodyPr wrap="none">
              <a:spAutoFit/>
            </a:bodyPr>
            <a:lstStyle/>
            <a:p>
              <a:pPr eaLnBrk="0" hangingPunct="0"/>
              <a:r>
                <a:rPr lang="fr-FR" sz="1600">
                  <a:solidFill>
                    <a:schemeClr val="bg1"/>
                  </a:solidFill>
                  <a:latin typeface="Arial" charset="0"/>
                </a:rPr>
                <a:t>Light Mass along transport</a:t>
              </a:r>
            </a:p>
            <a:p>
              <a:pPr eaLnBrk="0" hangingPunct="0"/>
              <a:r>
                <a:rPr lang="fr-FR" sz="1600">
                  <a:solidFill>
                    <a:schemeClr val="bg1"/>
                  </a:solidFill>
                  <a:latin typeface="Arial" charset="0"/>
                </a:rPr>
                <a:t>Rotated &lt;100&gt; channel</a:t>
              </a:r>
            </a:p>
          </p:txBody>
        </p:sp>
        <p:sp>
          <p:nvSpPr>
            <p:cNvPr id="45067" name="Line 12"/>
            <p:cNvSpPr>
              <a:spLocks noChangeShapeType="1"/>
            </p:cNvSpPr>
            <p:nvPr/>
          </p:nvSpPr>
          <p:spPr bwMode="auto">
            <a:xfrm flipV="1">
              <a:off x="4377" y="2432"/>
              <a:ext cx="0" cy="907"/>
            </a:xfrm>
            <a:prstGeom prst="line">
              <a:avLst/>
            </a:prstGeom>
            <a:noFill/>
            <a:ln w="38100">
              <a:solidFill>
                <a:schemeClr val="tx1"/>
              </a:solidFill>
              <a:round/>
              <a:headEnd/>
              <a:tailEnd type="triangle" w="med" len="med"/>
            </a:ln>
          </p:spPr>
          <p:txBody>
            <a:bodyPr/>
            <a:lstStyle/>
            <a:p>
              <a:endParaRPr lang="en-US"/>
            </a:p>
          </p:txBody>
        </p:sp>
        <p:sp>
          <p:nvSpPr>
            <p:cNvPr id="45068" name="AutoShape 13"/>
            <p:cNvSpPr>
              <a:spLocks noChangeArrowheads="1"/>
            </p:cNvSpPr>
            <p:nvPr/>
          </p:nvSpPr>
          <p:spPr bwMode="auto">
            <a:xfrm>
              <a:off x="3369" y="1434"/>
              <a:ext cx="544" cy="272"/>
            </a:xfrm>
            <a:prstGeom prst="curvedRightArrow">
              <a:avLst>
                <a:gd name="adj1" fmla="val 20000"/>
                <a:gd name="adj2" fmla="val 40000"/>
                <a:gd name="adj3" fmla="val 66667"/>
              </a:avLst>
            </a:prstGeom>
            <a:solidFill>
              <a:schemeClr val="bg1"/>
            </a:solidFill>
            <a:ln w="9525">
              <a:solidFill>
                <a:schemeClr val="tx1"/>
              </a:solidFill>
              <a:miter lim="800000"/>
              <a:headEnd/>
              <a:tailEnd/>
            </a:ln>
          </p:spPr>
          <p:txBody>
            <a:bodyPr wrap="none" anchor="ctr"/>
            <a:lstStyle/>
            <a:p>
              <a:endParaRPr lang="en-US"/>
            </a:p>
          </p:txBody>
        </p:sp>
        <p:sp>
          <p:nvSpPr>
            <p:cNvPr id="45069" name="Text Box 14"/>
            <p:cNvSpPr txBox="1">
              <a:spLocks noChangeArrowheads="1"/>
            </p:cNvSpPr>
            <p:nvPr/>
          </p:nvSpPr>
          <p:spPr bwMode="auto">
            <a:xfrm>
              <a:off x="2958" y="1222"/>
              <a:ext cx="821" cy="212"/>
            </a:xfrm>
            <a:prstGeom prst="rect">
              <a:avLst/>
            </a:prstGeom>
            <a:noFill/>
            <a:ln w="9525">
              <a:noFill/>
              <a:miter lim="800000"/>
              <a:headEnd/>
              <a:tailEnd/>
            </a:ln>
          </p:spPr>
          <p:txBody>
            <a:bodyPr wrap="none">
              <a:spAutoFit/>
            </a:bodyPr>
            <a:lstStyle/>
            <a:p>
              <a:pPr eaLnBrk="0" hangingPunct="0"/>
              <a:r>
                <a:rPr lang="fr-FR" sz="1600">
                  <a:latin typeface="Arial" charset="0"/>
                </a:rPr>
                <a:t>45° Rotation</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p:txBody>
          <a:bodyPr/>
          <a:lstStyle/>
          <a:p>
            <a:pPr eaLnBrk="1" hangingPunct="1">
              <a:defRPr/>
            </a:pPr>
            <a:r>
              <a:rPr lang="fr-FR" smtClean="0"/>
              <a:t>Optimum Cristal Orientations</a:t>
            </a:r>
          </a:p>
        </p:txBody>
      </p:sp>
      <p:pic>
        <p:nvPicPr>
          <p:cNvPr id="46083" name="Picture 22"/>
          <p:cNvPicPr>
            <a:picLocks noChangeAspect="1" noChangeArrowheads="1"/>
          </p:cNvPicPr>
          <p:nvPr/>
        </p:nvPicPr>
        <p:blipFill>
          <a:blip r:embed="rId3" cstate="print"/>
          <a:srcRect b="961"/>
          <a:stretch>
            <a:fillRect/>
          </a:stretch>
        </p:blipFill>
        <p:spPr bwMode="auto">
          <a:xfrm>
            <a:off x="777875" y="2420938"/>
            <a:ext cx="8567738" cy="3270250"/>
          </a:xfrm>
          <a:prstGeom prst="rect">
            <a:avLst/>
          </a:prstGeom>
          <a:noFill/>
          <a:ln w="9525">
            <a:noFill/>
            <a:miter lim="800000"/>
            <a:headEnd/>
            <a:tailEnd/>
          </a:ln>
        </p:spPr>
      </p:pic>
      <p:sp>
        <p:nvSpPr>
          <p:cNvPr id="46084" name="Freeform 23"/>
          <p:cNvSpPr>
            <a:spLocks/>
          </p:cNvSpPr>
          <p:nvPr/>
        </p:nvSpPr>
        <p:spPr bwMode="auto">
          <a:xfrm>
            <a:off x="1855788" y="2781300"/>
            <a:ext cx="2376487" cy="1120775"/>
          </a:xfrm>
          <a:custGeom>
            <a:avLst/>
            <a:gdLst>
              <a:gd name="T0" fmla="*/ 0 w 1270"/>
              <a:gd name="T1" fmla="*/ 2147483647 h 613"/>
              <a:gd name="T2" fmla="*/ 2147483647 w 1270"/>
              <a:gd name="T3" fmla="*/ 2147483647 h 613"/>
              <a:gd name="T4" fmla="*/ 2147483647 w 1270"/>
              <a:gd name="T5" fmla="*/ 2147483647 h 613"/>
              <a:gd name="T6" fmla="*/ 2147483647 w 1270"/>
              <a:gd name="T7" fmla="*/ 2147483647 h 613"/>
              <a:gd name="T8" fmla="*/ 0 60000 65536"/>
              <a:gd name="T9" fmla="*/ 0 60000 65536"/>
              <a:gd name="T10" fmla="*/ 0 60000 65536"/>
              <a:gd name="T11" fmla="*/ 0 60000 65536"/>
              <a:gd name="T12" fmla="*/ 0 w 1270"/>
              <a:gd name="T13" fmla="*/ 0 h 613"/>
              <a:gd name="T14" fmla="*/ 1270 w 1270"/>
              <a:gd name="T15" fmla="*/ 613 h 613"/>
            </a:gdLst>
            <a:ahLst/>
            <a:cxnLst>
              <a:cxn ang="T8">
                <a:pos x="T0" y="T1"/>
              </a:cxn>
              <a:cxn ang="T9">
                <a:pos x="T2" y="T3"/>
              </a:cxn>
              <a:cxn ang="T10">
                <a:pos x="T4" y="T5"/>
              </a:cxn>
              <a:cxn ang="T11">
                <a:pos x="T6" y="T7"/>
              </a:cxn>
            </a:cxnLst>
            <a:rect l="T12" t="T13" r="T14" b="T15"/>
            <a:pathLst>
              <a:path w="1270" h="613">
                <a:moveTo>
                  <a:pt x="0" y="250"/>
                </a:moveTo>
                <a:cubicBezTo>
                  <a:pt x="7" y="148"/>
                  <a:pt x="15" y="46"/>
                  <a:pt x="91" y="23"/>
                </a:cubicBezTo>
                <a:cubicBezTo>
                  <a:pt x="167" y="0"/>
                  <a:pt x="258" y="16"/>
                  <a:pt x="454" y="114"/>
                </a:cubicBezTo>
                <a:cubicBezTo>
                  <a:pt x="650" y="212"/>
                  <a:pt x="960" y="412"/>
                  <a:pt x="1270" y="613"/>
                </a:cubicBezTo>
              </a:path>
            </a:pathLst>
          </a:custGeom>
          <a:noFill/>
          <a:ln w="38100" cmpd="sng">
            <a:solidFill>
              <a:srgbClr val="66FF33"/>
            </a:solidFill>
            <a:round/>
            <a:headEnd/>
            <a:tailEnd/>
          </a:ln>
        </p:spPr>
        <p:txBody>
          <a:bodyPr/>
          <a:lstStyle/>
          <a:p>
            <a:endParaRPr lang="en-US"/>
          </a:p>
        </p:txBody>
      </p:sp>
      <p:sp>
        <p:nvSpPr>
          <p:cNvPr id="46085" name="Freeform 24"/>
          <p:cNvSpPr>
            <a:spLocks/>
          </p:cNvSpPr>
          <p:nvPr/>
        </p:nvSpPr>
        <p:spPr bwMode="auto">
          <a:xfrm>
            <a:off x="6176963" y="2781300"/>
            <a:ext cx="2305050" cy="503238"/>
          </a:xfrm>
          <a:custGeom>
            <a:avLst/>
            <a:gdLst>
              <a:gd name="T0" fmla="*/ 0 w 1180"/>
              <a:gd name="T1" fmla="*/ 2147483647 h 256"/>
              <a:gd name="T2" fmla="*/ 2147483647 w 1180"/>
              <a:gd name="T3" fmla="*/ 2147483647 h 256"/>
              <a:gd name="T4" fmla="*/ 2147483647 w 1180"/>
              <a:gd name="T5" fmla="*/ 2147483647 h 256"/>
              <a:gd name="T6" fmla="*/ 2147483647 w 1180"/>
              <a:gd name="T7" fmla="*/ 2147483647 h 256"/>
              <a:gd name="T8" fmla="*/ 0 60000 65536"/>
              <a:gd name="T9" fmla="*/ 0 60000 65536"/>
              <a:gd name="T10" fmla="*/ 0 60000 65536"/>
              <a:gd name="T11" fmla="*/ 0 60000 65536"/>
              <a:gd name="T12" fmla="*/ 0 w 1180"/>
              <a:gd name="T13" fmla="*/ 0 h 256"/>
              <a:gd name="T14" fmla="*/ 1180 w 1180"/>
              <a:gd name="T15" fmla="*/ 256 h 256"/>
            </a:gdLst>
            <a:ahLst/>
            <a:cxnLst>
              <a:cxn ang="T8">
                <a:pos x="T0" y="T1"/>
              </a:cxn>
              <a:cxn ang="T9">
                <a:pos x="T2" y="T3"/>
              </a:cxn>
              <a:cxn ang="T10">
                <a:pos x="T4" y="T5"/>
              </a:cxn>
              <a:cxn ang="T11">
                <a:pos x="T6" y="T7"/>
              </a:cxn>
            </a:cxnLst>
            <a:rect l="T12" t="T13" r="T14" b="T15"/>
            <a:pathLst>
              <a:path w="1180" h="256">
                <a:moveTo>
                  <a:pt x="0" y="256"/>
                </a:moveTo>
                <a:cubicBezTo>
                  <a:pt x="53" y="161"/>
                  <a:pt x="104" y="58"/>
                  <a:pt x="227" y="29"/>
                </a:cubicBezTo>
                <a:cubicBezTo>
                  <a:pt x="350" y="0"/>
                  <a:pt x="577" y="43"/>
                  <a:pt x="736" y="81"/>
                </a:cubicBezTo>
                <a:cubicBezTo>
                  <a:pt x="895" y="119"/>
                  <a:pt x="1087" y="220"/>
                  <a:pt x="1180" y="256"/>
                </a:cubicBezTo>
              </a:path>
            </a:pathLst>
          </a:custGeom>
          <a:noFill/>
          <a:ln w="38100" cmpd="sng">
            <a:solidFill>
              <a:schemeClr val="accent2"/>
            </a:solidFill>
            <a:round/>
            <a:headEnd/>
            <a:tailEnd/>
          </a:ln>
        </p:spPr>
        <p:txBody>
          <a:bodyPr/>
          <a:lstStyle/>
          <a:p>
            <a:endParaRPr lang="en-US"/>
          </a:p>
        </p:txBody>
      </p:sp>
      <p:sp>
        <p:nvSpPr>
          <p:cNvPr id="46086" name="Text Box 25"/>
          <p:cNvSpPr txBox="1">
            <a:spLocks noChangeArrowheads="1"/>
          </p:cNvSpPr>
          <p:nvPr/>
        </p:nvSpPr>
        <p:spPr bwMode="auto">
          <a:xfrm>
            <a:off x="757238" y="5716588"/>
            <a:ext cx="2535237" cy="304800"/>
          </a:xfrm>
          <a:prstGeom prst="rect">
            <a:avLst/>
          </a:prstGeom>
          <a:noFill/>
          <a:ln w="9525">
            <a:noFill/>
            <a:miter lim="800000"/>
            <a:headEnd/>
            <a:tailEnd/>
          </a:ln>
        </p:spPr>
        <p:txBody>
          <a:bodyPr wrap="none">
            <a:spAutoFit/>
          </a:bodyPr>
          <a:lstStyle/>
          <a:p>
            <a:r>
              <a:rPr lang="fr-FR" sz="1400"/>
              <a:t>From M.Yang et al., IEDM 2004</a:t>
            </a:r>
          </a:p>
        </p:txBody>
      </p:sp>
      <p:sp>
        <p:nvSpPr>
          <p:cNvPr id="46087" name="Text Box 26"/>
          <p:cNvSpPr txBox="1">
            <a:spLocks noChangeArrowheads="1"/>
          </p:cNvSpPr>
          <p:nvPr/>
        </p:nvSpPr>
        <p:spPr bwMode="auto">
          <a:xfrm>
            <a:off x="2768600" y="2192338"/>
            <a:ext cx="1047750" cy="457200"/>
          </a:xfrm>
          <a:prstGeom prst="rect">
            <a:avLst/>
          </a:prstGeom>
          <a:solidFill>
            <a:srgbClr val="009900"/>
          </a:solidFill>
          <a:ln w="9525">
            <a:noFill/>
            <a:miter lim="800000"/>
            <a:headEnd/>
            <a:tailEnd/>
          </a:ln>
        </p:spPr>
        <p:txBody>
          <a:bodyPr wrap="none">
            <a:spAutoFit/>
          </a:bodyPr>
          <a:lstStyle/>
          <a:p>
            <a:r>
              <a:rPr lang="fr-FR">
                <a:solidFill>
                  <a:schemeClr val="bg1"/>
                </a:solidFill>
                <a:latin typeface="Arial" charset="0"/>
              </a:rPr>
              <a:t>nMOS</a:t>
            </a:r>
          </a:p>
        </p:txBody>
      </p:sp>
      <p:sp>
        <p:nvSpPr>
          <p:cNvPr id="46088" name="Text Box 27"/>
          <p:cNvSpPr txBox="1">
            <a:spLocks noChangeArrowheads="1"/>
          </p:cNvSpPr>
          <p:nvPr/>
        </p:nvSpPr>
        <p:spPr bwMode="auto">
          <a:xfrm>
            <a:off x="6753225" y="2179638"/>
            <a:ext cx="1047750" cy="457200"/>
          </a:xfrm>
          <a:prstGeom prst="rect">
            <a:avLst/>
          </a:prstGeom>
          <a:solidFill>
            <a:schemeClr val="accent2"/>
          </a:solidFill>
          <a:ln w="9525">
            <a:noFill/>
            <a:miter lim="800000"/>
            <a:headEnd/>
            <a:tailEnd/>
          </a:ln>
        </p:spPr>
        <p:txBody>
          <a:bodyPr wrap="none">
            <a:spAutoFit/>
          </a:bodyPr>
          <a:lstStyle/>
          <a:p>
            <a:r>
              <a:rPr lang="fr-FR">
                <a:solidFill>
                  <a:schemeClr val="bg1"/>
                </a:solidFill>
                <a:latin typeface="Arial" charset="0"/>
              </a:rPr>
              <a:t>pMOS</a:t>
            </a:r>
          </a:p>
        </p:txBody>
      </p:sp>
      <p:sp>
        <p:nvSpPr>
          <p:cNvPr id="46089" name="Rectangle 12"/>
          <p:cNvSpPr>
            <a:spLocks noChangeArrowheads="1"/>
          </p:cNvSpPr>
          <p:nvPr/>
        </p:nvSpPr>
        <p:spPr bwMode="auto">
          <a:xfrm>
            <a:off x="273050" y="908050"/>
            <a:ext cx="9488488" cy="1274763"/>
          </a:xfrm>
          <a:prstGeom prst="rect">
            <a:avLst/>
          </a:prstGeom>
          <a:noFill/>
          <a:ln w="9525" algn="ctr">
            <a:noFill/>
            <a:miter lim="800000"/>
            <a:headEnd/>
            <a:tailEnd/>
          </a:ln>
          <a:effectLst/>
        </p:spPr>
        <p:txBody>
          <a:bodyPr lIns="91430" tIns="45715" rIns="91430" bIns="45715" anchor="ctr">
            <a:spAutoFit/>
          </a:bodyPr>
          <a:lstStyle/>
          <a:p>
            <a:pPr>
              <a:lnSpc>
                <a:spcPct val="120000"/>
              </a:lnSpc>
              <a:buFont typeface="Wingdings" pitchFamily="2" charset="2"/>
              <a:buChar char="ü"/>
            </a:pPr>
            <a:r>
              <a:rPr lang="en-US" altLang="ja-JP" sz="1600" b="1">
                <a:latin typeface="Arial" charset="0"/>
                <a:ea typeface="MS PGothic" pitchFamily="34" charset="-128"/>
              </a:rPr>
              <a:t> Inversion layer mobility depends on the surface orientations and current flow directions</a:t>
            </a:r>
          </a:p>
          <a:p>
            <a:pPr>
              <a:lnSpc>
                <a:spcPct val="120000"/>
              </a:lnSpc>
              <a:buFont typeface="Wingdings" pitchFamily="2" charset="2"/>
              <a:buChar char="ü"/>
            </a:pPr>
            <a:r>
              <a:rPr lang="en-US" altLang="ja-JP" sz="1600" b="1">
                <a:latin typeface="Arial" charset="0"/>
                <a:ea typeface="MS PGothic" pitchFamily="34" charset="-128"/>
              </a:rPr>
              <a:t> </a:t>
            </a:r>
            <a:r>
              <a:rPr lang="en-US" altLang="ja-JP" sz="1600" b="1">
                <a:solidFill>
                  <a:srgbClr val="FF0000"/>
                </a:solidFill>
                <a:latin typeface="Arial" charset="0"/>
                <a:ea typeface="MS PGothic" pitchFamily="34" charset="-128"/>
              </a:rPr>
              <a:t>For holes, mobility is 2.5x higher on (110) surface</a:t>
            </a:r>
            <a:r>
              <a:rPr lang="en-US" altLang="ja-JP" sz="1600" b="1">
                <a:latin typeface="Arial" charset="0"/>
                <a:ea typeface="MS PGothic" pitchFamily="34" charset="-128"/>
              </a:rPr>
              <a:t> compared to standard wafer with (100) orientation</a:t>
            </a:r>
          </a:p>
          <a:p>
            <a:pPr>
              <a:lnSpc>
                <a:spcPct val="120000"/>
              </a:lnSpc>
              <a:buFont typeface="Wingdings" pitchFamily="2" charset="2"/>
              <a:buChar char="ü"/>
            </a:pPr>
            <a:r>
              <a:rPr lang="en-US" altLang="ja-JP" sz="1600" b="1">
                <a:solidFill>
                  <a:srgbClr val="FF0000"/>
                </a:solidFill>
                <a:latin typeface="Arial" charset="0"/>
                <a:ea typeface="MS PGothic" pitchFamily="34" charset="-128"/>
              </a:rPr>
              <a:t> For electrons, mobility is highest on (100) substrates</a:t>
            </a: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03844" name="Rectangle 4"/>
          <p:cNvSpPr>
            <a:spLocks noGrp="1" noChangeArrowheads="1"/>
          </p:cNvSpPr>
          <p:nvPr>
            <p:ph type="title"/>
          </p:nvPr>
        </p:nvSpPr>
        <p:spPr>
          <a:xfrm>
            <a:off x="0" y="0"/>
            <a:ext cx="9906000" cy="765175"/>
          </a:xfrm>
        </p:spPr>
        <p:txBody>
          <a:bodyPr/>
          <a:lstStyle/>
          <a:p>
            <a:pPr>
              <a:defRPr/>
            </a:pPr>
            <a:r>
              <a:rPr lang="en-US" dirty="0"/>
              <a:t>Hybrid integration</a:t>
            </a:r>
          </a:p>
        </p:txBody>
      </p:sp>
      <p:pic>
        <p:nvPicPr>
          <p:cNvPr id="47107" name="Picture 5"/>
          <p:cNvPicPr>
            <a:picLocks noChangeAspect="1" noChangeArrowheads="1"/>
          </p:cNvPicPr>
          <p:nvPr/>
        </p:nvPicPr>
        <p:blipFill>
          <a:blip r:embed="rId2" cstate="print"/>
          <a:srcRect/>
          <a:stretch>
            <a:fillRect/>
          </a:stretch>
        </p:blipFill>
        <p:spPr bwMode="auto">
          <a:xfrm>
            <a:off x="7367588" y="765175"/>
            <a:ext cx="2338387" cy="3368675"/>
          </a:xfrm>
          <a:prstGeom prst="rect">
            <a:avLst/>
          </a:prstGeom>
          <a:noFill/>
          <a:ln w="9525">
            <a:noFill/>
            <a:miter lim="800000"/>
            <a:headEnd/>
            <a:tailEnd/>
          </a:ln>
          <a:effectLst/>
        </p:spPr>
      </p:pic>
      <p:pic>
        <p:nvPicPr>
          <p:cNvPr id="47108" name="Picture 6"/>
          <p:cNvPicPr>
            <a:picLocks noChangeAspect="1" noChangeArrowheads="1"/>
          </p:cNvPicPr>
          <p:nvPr/>
        </p:nvPicPr>
        <p:blipFill>
          <a:blip r:embed="rId3" cstate="print"/>
          <a:srcRect/>
          <a:stretch>
            <a:fillRect/>
          </a:stretch>
        </p:blipFill>
        <p:spPr bwMode="auto">
          <a:xfrm>
            <a:off x="6681788" y="4167188"/>
            <a:ext cx="2727325" cy="1782762"/>
          </a:xfrm>
          <a:prstGeom prst="rect">
            <a:avLst/>
          </a:prstGeom>
          <a:noFill/>
          <a:ln w="9525">
            <a:noFill/>
            <a:miter lim="800000"/>
            <a:headEnd/>
            <a:tailEnd/>
          </a:ln>
          <a:effectLst/>
        </p:spPr>
      </p:pic>
      <p:pic>
        <p:nvPicPr>
          <p:cNvPr id="47109" name="Picture 7"/>
          <p:cNvPicPr>
            <a:picLocks noGrp="1" noChangeAspect="1" noChangeArrowheads="1"/>
          </p:cNvPicPr>
          <p:nvPr>
            <p:ph type="body" idx="1"/>
          </p:nvPr>
        </p:nvPicPr>
        <p:blipFill>
          <a:blip r:embed="rId4" cstate="print"/>
          <a:srcRect/>
          <a:stretch>
            <a:fillRect/>
          </a:stretch>
        </p:blipFill>
        <p:spPr>
          <a:xfrm>
            <a:off x="1922463" y="3514725"/>
            <a:ext cx="4254500" cy="2362200"/>
          </a:xfrm>
          <a:noFill/>
        </p:spPr>
      </p:pic>
      <p:sp>
        <p:nvSpPr>
          <p:cNvPr id="47110" name="Text Box 8"/>
          <p:cNvSpPr txBox="1">
            <a:spLocks noChangeArrowheads="1"/>
          </p:cNvSpPr>
          <p:nvPr/>
        </p:nvSpPr>
        <p:spPr bwMode="auto">
          <a:xfrm>
            <a:off x="128588" y="4352925"/>
            <a:ext cx="1611312" cy="588963"/>
          </a:xfrm>
          <a:prstGeom prst="rect">
            <a:avLst/>
          </a:prstGeom>
          <a:noFill/>
          <a:ln w="9525" algn="ctr">
            <a:noFill/>
            <a:miter lim="800000"/>
            <a:headEnd/>
            <a:tailEnd/>
          </a:ln>
          <a:effectLst/>
        </p:spPr>
        <p:txBody>
          <a:bodyPr lIns="91430" tIns="45715" rIns="91430" bIns="45715" anchor="b">
            <a:spAutoFit/>
          </a:bodyPr>
          <a:lstStyle/>
          <a:p>
            <a:pPr>
              <a:lnSpc>
                <a:spcPct val="90000"/>
              </a:lnSpc>
              <a:spcBef>
                <a:spcPct val="50000"/>
              </a:spcBef>
            </a:pPr>
            <a:r>
              <a:rPr lang="en-US" sz="1400" b="1" i="1">
                <a:latin typeface="Arial" charset="0"/>
              </a:rPr>
              <a:t>[M. Yang et al.,</a:t>
            </a:r>
          </a:p>
          <a:p>
            <a:pPr>
              <a:lnSpc>
                <a:spcPct val="90000"/>
              </a:lnSpc>
              <a:spcBef>
                <a:spcPct val="50000"/>
              </a:spcBef>
            </a:pPr>
            <a:r>
              <a:rPr lang="en-US" sz="1400" b="1" i="1">
                <a:latin typeface="Arial" charset="0"/>
              </a:rPr>
              <a:t>IEDM 2003]</a:t>
            </a:r>
            <a:endParaRPr lang="en-US" sz="1400" b="1" i="1" baseline="30000">
              <a:latin typeface="Arial" charset="0"/>
            </a:endParaRPr>
          </a:p>
        </p:txBody>
      </p:sp>
      <p:sp>
        <p:nvSpPr>
          <p:cNvPr id="47111" name="Rectangle 9"/>
          <p:cNvSpPr>
            <a:spLocks noChangeArrowheads="1"/>
          </p:cNvSpPr>
          <p:nvPr/>
        </p:nvSpPr>
        <p:spPr bwMode="auto">
          <a:xfrm>
            <a:off x="179388" y="741363"/>
            <a:ext cx="7005637" cy="3048000"/>
          </a:xfrm>
          <a:prstGeom prst="rect">
            <a:avLst/>
          </a:prstGeom>
          <a:noFill/>
          <a:ln w="9525" algn="ctr">
            <a:noFill/>
            <a:miter lim="800000"/>
            <a:headEnd/>
            <a:tailEnd/>
          </a:ln>
          <a:effectLst/>
        </p:spPr>
        <p:txBody>
          <a:bodyPr lIns="91430" tIns="45715" rIns="91430" bIns="45715" anchor="ctr">
            <a:spAutoFit/>
          </a:bodyPr>
          <a:lstStyle/>
          <a:p>
            <a:pPr>
              <a:lnSpc>
                <a:spcPct val="120000"/>
              </a:lnSpc>
              <a:buFont typeface="Wingdings" pitchFamily="2" charset="2"/>
              <a:buChar char="ü"/>
            </a:pPr>
            <a:r>
              <a:rPr lang="en-US" altLang="ja-JP" sz="1600" b="1">
                <a:latin typeface="Arial" charset="0"/>
                <a:ea typeface="MS PGothic" pitchFamily="34" charset="-128"/>
              </a:rPr>
              <a:t> To fully take advantage of the carrier mobility dependence on surface orientation, </a:t>
            </a:r>
            <a:r>
              <a:rPr lang="en-US" altLang="ja-JP" sz="1600" b="1">
                <a:solidFill>
                  <a:srgbClr val="FF0000"/>
                </a:solidFill>
                <a:latin typeface="Arial" charset="0"/>
                <a:ea typeface="MS PGothic" pitchFamily="34" charset="-128"/>
              </a:rPr>
              <a:t>fabrication of CMOS on hybrid substrates has been demonstrated</a:t>
            </a:r>
          </a:p>
          <a:p>
            <a:pPr>
              <a:lnSpc>
                <a:spcPct val="120000"/>
              </a:lnSpc>
              <a:buFont typeface="Wingdings" pitchFamily="2" charset="2"/>
              <a:buChar char="ü"/>
            </a:pPr>
            <a:endParaRPr lang="en-US" altLang="ja-JP" sz="800" b="1">
              <a:latin typeface="Arial" charset="0"/>
              <a:ea typeface="MS PGothic" pitchFamily="34" charset="-128"/>
            </a:endParaRPr>
          </a:p>
          <a:p>
            <a:pPr>
              <a:lnSpc>
                <a:spcPct val="120000"/>
              </a:lnSpc>
              <a:buFont typeface="Wingdings" pitchFamily="2" charset="2"/>
              <a:buChar char="ü"/>
            </a:pPr>
            <a:r>
              <a:rPr lang="en-US" altLang="ja-JP" sz="1600" b="1">
                <a:latin typeface="Arial" charset="0"/>
                <a:ea typeface="MS PGothic" pitchFamily="34" charset="-128"/>
              </a:rPr>
              <a:t> The hybrid substrate is obtained using a layer transfer technique in which the bonded wafer and the handle wafer have different crystal orientation. An additional photo step is used to etch through the SOI and BOX and expose the surface of the handle wafer to perform SEG</a:t>
            </a:r>
          </a:p>
          <a:p>
            <a:pPr>
              <a:lnSpc>
                <a:spcPct val="120000"/>
              </a:lnSpc>
              <a:buFont typeface="Wingdings" pitchFamily="2" charset="2"/>
              <a:buChar char="ü"/>
            </a:pPr>
            <a:endParaRPr lang="en-US" altLang="ja-JP" sz="800" b="1">
              <a:latin typeface="Arial" charset="0"/>
              <a:ea typeface="MS PGothic" pitchFamily="34" charset="-128"/>
            </a:endParaRPr>
          </a:p>
          <a:p>
            <a:pPr>
              <a:lnSpc>
                <a:spcPct val="120000"/>
              </a:lnSpc>
              <a:buFont typeface="Wingdings" pitchFamily="2" charset="2"/>
              <a:buChar char="ü"/>
            </a:pPr>
            <a:r>
              <a:rPr lang="en-US" altLang="ja-JP" sz="1600" b="1">
                <a:solidFill>
                  <a:srgbClr val="FF0000"/>
                </a:solidFill>
                <a:latin typeface="Arial" charset="0"/>
                <a:ea typeface="MS PGothic" pitchFamily="34" charset="-128"/>
              </a:rPr>
              <a:t> Issues :</a:t>
            </a:r>
            <a:r>
              <a:rPr lang="en-US" altLang="ja-JP" sz="1600" b="1">
                <a:latin typeface="Arial" charset="0"/>
                <a:ea typeface="MS PGothic" pitchFamily="34" charset="-128"/>
              </a:rPr>
              <a:t> limited scalability of bulk devices and increased process complexity</a:t>
            </a: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a:xfrm>
            <a:off x="0" y="-26988"/>
            <a:ext cx="9906000" cy="706438"/>
          </a:xfrm>
        </p:spPr>
        <p:txBody>
          <a:bodyPr/>
          <a:lstStyle/>
          <a:p>
            <a:pPr defTabSz="914400" eaLnBrk="1" hangingPunct="1">
              <a:defRPr/>
            </a:pPr>
            <a:r>
              <a:rPr lang="fr-FR" sz="3000" dirty="0" err="1" smtClean="0"/>
              <a:t>Mobility</a:t>
            </a:r>
            <a:r>
              <a:rPr lang="fr-FR" sz="3000" dirty="0" smtClean="0"/>
              <a:t> </a:t>
            </a:r>
            <a:r>
              <a:rPr lang="fr-FR" sz="3000" dirty="0" err="1" smtClean="0"/>
              <a:t>Enhancement</a:t>
            </a:r>
            <a:r>
              <a:rPr lang="fr-FR" sz="3000" dirty="0" smtClean="0"/>
              <a:t> Techniques</a:t>
            </a:r>
          </a:p>
        </p:txBody>
      </p:sp>
      <p:sp>
        <p:nvSpPr>
          <p:cNvPr id="173059" name="Text Box 3"/>
          <p:cNvSpPr txBox="1">
            <a:spLocks noChangeArrowheads="1"/>
          </p:cNvSpPr>
          <p:nvPr/>
        </p:nvSpPr>
        <p:spPr bwMode="auto">
          <a:xfrm>
            <a:off x="1373188" y="776288"/>
            <a:ext cx="2181225" cy="366712"/>
          </a:xfrm>
          <a:prstGeom prst="rect">
            <a:avLst/>
          </a:prstGeom>
          <a:solidFill>
            <a:srgbClr val="CCFF33"/>
          </a:solidFill>
          <a:ln w="9525">
            <a:noFill/>
            <a:miter lim="800000"/>
            <a:headEnd/>
            <a:tailEnd/>
          </a:ln>
          <a:effec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defRPr/>
            </a:pPr>
            <a:r>
              <a:rPr lang="en-US" sz="1800" smtClean="0">
                <a:effectLst>
                  <a:outerShdw blurRad="38100" dist="38100" dir="2700000" algn="tl">
                    <a:srgbClr val="FFFFFF"/>
                  </a:outerShdw>
                </a:effectLst>
                <a:latin typeface="Arial" charset="0"/>
              </a:rPr>
              <a:t>Substrate-based</a:t>
            </a:r>
            <a:endParaRPr lang="en-US" sz="1800" baseline="-25000" smtClean="0">
              <a:effectLst>
                <a:outerShdw blurRad="38100" dist="38100" dir="2700000" algn="tl">
                  <a:srgbClr val="FFFFFF"/>
                </a:outerShdw>
              </a:effectLst>
              <a:latin typeface="Arial" charset="0"/>
            </a:endParaRPr>
          </a:p>
        </p:txBody>
      </p:sp>
      <p:cxnSp>
        <p:nvCxnSpPr>
          <p:cNvPr id="48132" name="AutoShape 4"/>
          <p:cNvCxnSpPr>
            <a:cxnSpLocks noChangeShapeType="1"/>
            <a:stCxn id="173059" idx="2"/>
            <a:endCxn id="48240" idx="0"/>
          </p:cNvCxnSpPr>
          <p:nvPr/>
        </p:nvCxnSpPr>
        <p:spPr bwMode="auto">
          <a:xfrm rot="5400000">
            <a:off x="1562894" y="689769"/>
            <a:ext cx="447675" cy="1354137"/>
          </a:xfrm>
          <a:prstGeom prst="bentConnector3">
            <a:avLst>
              <a:gd name="adj1" fmla="val 50000"/>
            </a:avLst>
          </a:prstGeom>
          <a:noFill/>
          <a:ln w="57150">
            <a:solidFill>
              <a:schemeClr val="tx1"/>
            </a:solidFill>
            <a:miter lim="800000"/>
            <a:headEnd/>
            <a:tailEnd type="triangle" w="med" len="med"/>
          </a:ln>
        </p:spPr>
      </p:cxnSp>
      <p:cxnSp>
        <p:nvCxnSpPr>
          <p:cNvPr id="48133" name="AutoShape 5"/>
          <p:cNvCxnSpPr>
            <a:cxnSpLocks noChangeShapeType="1"/>
            <a:stCxn id="173059" idx="2"/>
            <a:endCxn id="48154" idx="0"/>
          </p:cNvCxnSpPr>
          <p:nvPr/>
        </p:nvCxnSpPr>
        <p:spPr bwMode="auto">
          <a:xfrm rot="16200000" flipH="1">
            <a:off x="2882900" y="723900"/>
            <a:ext cx="447675" cy="1285875"/>
          </a:xfrm>
          <a:prstGeom prst="bentConnector3">
            <a:avLst>
              <a:gd name="adj1" fmla="val 50000"/>
            </a:avLst>
          </a:prstGeom>
          <a:noFill/>
          <a:ln w="57150">
            <a:solidFill>
              <a:schemeClr val="tx1"/>
            </a:solidFill>
            <a:miter lim="800000"/>
            <a:headEnd/>
            <a:tailEnd type="triangle" w="med" len="med"/>
          </a:ln>
        </p:spPr>
      </p:cxnSp>
      <p:grpSp>
        <p:nvGrpSpPr>
          <p:cNvPr id="48134" name="Group 6"/>
          <p:cNvGrpSpPr>
            <a:grpSpLocks/>
          </p:cNvGrpSpPr>
          <p:nvPr/>
        </p:nvGrpSpPr>
        <p:grpSpPr bwMode="auto">
          <a:xfrm>
            <a:off x="38100" y="1590675"/>
            <a:ext cx="2174875" cy="4483100"/>
            <a:chOff x="22" y="1152"/>
            <a:chExt cx="1265" cy="2824"/>
          </a:xfrm>
        </p:grpSpPr>
        <p:sp>
          <p:nvSpPr>
            <p:cNvPr id="48238" name="Text Box 7"/>
            <p:cNvSpPr txBox="1">
              <a:spLocks noChangeArrowheads="1"/>
            </p:cNvSpPr>
            <p:nvPr/>
          </p:nvSpPr>
          <p:spPr bwMode="auto">
            <a:xfrm>
              <a:off x="158" y="3782"/>
              <a:ext cx="397" cy="194"/>
            </a:xfrm>
            <a:prstGeom prst="rect">
              <a:avLst/>
            </a:prstGeom>
            <a:noFill/>
            <a:ln w="9525">
              <a:noFill/>
              <a:miter lim="800000"/>
              <a:headEnd/>
              <a:tailEnd/>
            </a:ln>
          </p:spPr>
          <p:txBody>
            <a:bodyPr wrap="none">
              <a:spAutoFit/>
            </a:bodyPr>
            <a:lstStyle/>
            <a:p>
              <a:r>
                <a:rPr lang="fr-FR" sz="1400" b="1">
                  <a:latin typeface="Arial" charset="0"/>
                </a:rPr>
                <a:t>BULK</a:t>
              </a:r>
              <a:endParaRPr lang="en-US" sz="1400" b="1" baseline="-25000">
                <a:latin typeface="Arial" charset="0"/>
              </a:endParaRPr>
            </a:p>
          </p:txBody>
        </p:sp>
        <p:sp>
          <p:nvSpPr>
            <p:cNvPr id="48239" name="Text Box 8"/>
            <p:cNvSpPr txBox="1">
              <a:spLocks noChangeArrowheads="1"/>
            </p:cNvSpPr>
            <p:nvPr/>
          </p:nvSpPr>
          <p:spPr bwMode="auto">
            <a:xfrm>
              <a:off x="798" y="3782"/>
              <a:ext cx="357" cy="194"/>
            </a:xfrm>
            <a:prstGeom prst="rect">
              <a:avLst/>
            </a:prstGeom>
            <a:noFill/>
            <a:ln w="9525">
              <a:noFill/>
              <a:miter lim="800000"/>
              <a:headEnd/>
              <a:tailEnd/>
            </a:ln>
          </p:spPr>
          <p:txBody>
            <a:bodyPr wrap="none">
              <a:spAutoFit/>
            </a:bodyPr>
            <a:lstStyle/>
            <a:p>
              <a:r>
                <a:rPr lang="fr-FR" sz="1400" b="1">
                  <a:latin typeface="Arial" charset="0"/>
                </a:rPr>
                <a:t>SSOI</a:t>
              </a:r>
              <a:endParaRPr lang="en-US" sz="1400" b="1" baseline="-25000">
                <a:latin typeface="Arial" charset="0"/>
              </a:endParaRPr>
            </a:p>
          </p:txBody>
        </p:sp>
        <p:sp>
          <p:nvSpPr>
            <p:cNvPr id="48240" name="Text Box 9"/>
            <p:cNvSpPr txBox="1">
              <a:spLocks noChangeArrowheads="1"/>
            </p:cNvSpPr>
            <p:nvPr/>
          </p:nvSpPr>
          <p:spPr bwMode="auto">
            <a:xfrm>
              <a:off x="161" y="1152"/>
              <a:ext cx="967" cy="218"/>
            </a:xfrm>
            <a:prstGeom prst="rect">
              <a:avLst/>
            </a:prstGeom>
            <a:solidFill>
              <a:schemeClr val="hlink">
                <a:alpha val="50195"/>
              </a:schemeClr>
            </a:solidFill>
            <a:ln w="9525">
              <a:solidFill>
                <a:schemeClr val="hlink"/>
              </a:solidFill>
              <a:miter lim="800000"/>
              <a:headEnd/>
              <a:tailEnd/>
            </a:ln>
          </p:spPr>
          <p:txBody>
            <a:bodyPr>
              <a:spAutoFit/>
            </a:bodyPr>
            <a:lstStyle/>
            <a:p>
              <a:pPr algn="ctr"/>
              <a:r>
                <a:rPr lang="en-US" sz="1600" b="1">
                  <a:latin typeface="Arial" charset="0"/>
                </a:rPr>
                <a:t>Si</a:t>
              </a:r>
              <a:r>
                <a:rPr lang="en-US" sz="1600" b="1" baseline="-25000">
                  <a:latin typeface="Arial" charset="0"/>
                </a:rPr>
                <a:t>x</a:t>
              </a:r>
              <a:r>
                <a:rPr lang="en-US" sz="1600" b="1">
                  <a:latin typeface="Arial" charset="0"/>
                </a:rPr>
                <a:t>Ge</a:t>
              </a:r>
              <a:r>
                <a:rPr lang="en-US" sz="1600" b="1" baseline="-25000">
                  <a:latin typeface="Arial" charset="0"/>
                </a:rPr>
                <a:t>1-x </a:t>
              </a:r>
              <a:r>
                <a:rPr lang="en-US" sz="1600" b="1">
                  <a:latin typeface="Arial" charset="0"/>
                </a:rPr>
                <a:t>Based</a:t>
              </a:r>
              <a:endParaRPr lang="en-US" sz="1600" b="1" baseline="-25000">
                <a:latin typeface="Arial" charset="0"/>
              </a:endParaRPr>
            </a:p>
          </p:txBody>
        </p:sp>
        <p:sp>
          <p:nvSpPr>
            <p:cNvPr id="48241" name="Text Box 10"/>
            <p:cNvSpPr txBox="1">
              <a:spLocks noChangeArrowheads="1"/>
            </p:cNvSpPr>
            <p:nvPr/>
          </p:nvSpPr>
          <p:spPr bwMode="auto">
            <a:xfrm>
              <a:off x="70" y="1801"/>
              <a:ext cx="393" cy="212"/>
            </a:xfrm>
            <a:prstGeom prst="rect">
              <a:avLst/>
            </a:prstGeom>
            <a:solidFill>
              <a:srgbClr val="FFFF00"/>
            </a:solidFill>
            <a:ln w="9525">
              <a:noFill/>
              <a:miter lim="800000"/>
              <a:headEnd/>
              <a:tailEnd/>
            </a:ln>
          </p:spPr>
          <p:txBody>
            <a:bodyPr wrap="none">
              <a:spAutoFit/>
            </a:bodyPr>
            <a:lstStyle/>
            <a:p>
              <a:r>
                <a:rPr lang="en-US" sz="1600" b="1">
                  <a:latin typeface="Arial" charset="0"/>
                </a:rPr>
                <a:t>Bulk</a:t>
              </a:r>
            </a:p>
          </p:txBody>
        </p:sp>
        <p:sp>
          <p:nvSpPr>
            <p:cNvPr id="48242" name="Text Box 11"/>
            <p:cNvSpPr txBox="1">
              <a:spLocks noChangeArrowheads="1"/>
            </p:cNvSpPr>
            <p:nvPr/>
          </p:nvSpPr>
          <p:spPr bwMode="auto">
            <a:xfrm>
              <a:off x="777" y="1801"/>
              <a:ext cx="422" cy="212"/>
            </a:xfrm>
            <a:prstGeom prst="rect">
              <a:avLst/>
            </a:prstGeom>
            <a:solidFill>
              <a:srgbClr val="FFFF00"/>
            </a:solidFill>
            <a:ln w="9525">
              <a:noFill/>
              <a:miter lim="800000"/>
              <a:headEnd/>
              <a:tailEnd/>
            </a:ln>
          </p:spPr>
          <p:txBody>
            <a:bodyPr wrap="none">
              <a:spAutoFit/>
            </a:bodyPr>
            <a:lstStyle/>
            <a:p>
              <a:r>
                <a:rPr lang="en-US" sz="1600" b="1">
                  <a:latin typeface="Arial" charset="0"/>
                </a:rPr>
                <a:t>SSOI</a:t>
              </a:r>
            </a:p>
          </p:txBody>
        </p:sp>
        <p:sp>
          <p:nvSpPr>
            <p:cNvPr id="48243" name="Text Box 12"/>
            <p:cNvSpPr txBox="1">
              <a:spLocks noChangeArrowheads="1"/>
            </p:cNvSpPr>
            <p:nvPr/>
          </p:nvSpPr>
          <p:spPr bwMode="auto">
            <a:xfrm>
              <a:off x="22" y="2075"/>
              <a:ext cx="1177" cy="192"/>
            </a:xfrm>
            <a:prstGeom prst="rect">
              <a:avLst/>
            </a:prstGeom>
            <a:noFill/>
            <a:ln w="9525">
              <a:noFill/>
              <a:miter lim="800000"/>
              <a:headEnd/>
              <a:tailEnd/>
            </a:ln>
          </p:spPr>
          <p:txBody>
            <a:bodyPr wrap="none">
              <a:spAutoFit/>
            </a:bodyPr>
            <a:lstStyle/>
            <a:p>
              <a:r>
                <a:rPr lang="en-US" sz="1400" b="1">
                  <a:latin typeface="Arial" charset="0"/>
                </a:rPr>
                <a:t>Tensile bi-axial stress</a:t>
              </a:r>
            </a:p>
          </p:txBody>
        </p:sp>
        <p:cxnSp>
          <p:nvCxnSpPr>
            <p:cNvPr id="48244" name="AutoShape 13"/>
            <p:cNvCxnSpPr>
              <a:cxnSpLocks noChangeShapeType="1"/>
              <a:stCxn id="48240" idx="2"/>
              <a:endCxn id="48241" idx="0"/>
            </p:cNvCxnSpPr>
            <p:nvPr/>
          </p:nvCxnSpPr>
          <p:spPr bwMode="auto">
            <a:xfrm rot="5400000">
              <a:off x="317" y="1474"/>
              <a:ext cx="277" cy="378"/>
            </a:xfrm>
            <a:prstGeom prst="bentConnector3">
              <a:avLst>
                <a:gd name="adj1" fmla="val 49819"/>
              </a:avLst>
            </a:prstGeom>
            <a:noFill/>
            <a:ln w="57150">
              <a:solidFill>
                <a:schemeClr val="tx1"/>
              </a:solidFill>
              <a:miter lim="800000"/>
              <a:headEnd/>
              <a:tailEnd type="triangle" w="med" len="med"/>
            </a:ln>
          </p:spPr>
        </p:cxnSp>
        <p:cxnSp>
          <p:nvCxnSpPr>
            <p:cNvPr id="48245" name="AutoShape 14"/>
            <p:cNvCxnSpPr>
              <a:cxnSpLocks noChangeShapeType="1"/>
              <a:stCxn id="48240" idx="2"/>
              <a:endCxn id="48242" idx="0"/>
            </p:cNvCxnSpPr>
            <p:nvPr/>
          </p:nvCxnSpPr>
          <p:spPr bwMode="auto">
            <a:xfrm rot="16200000" flipH="1">
              <a:off x="678" y="1491"/>
              <a:ext cx="277" cy="343"/>
            </a:xfrm>
            <a:prstGeom prst="bentConnector3">
              <a:avLst>
                <a:gd name="adj1" fmla="val 49819"/>
              </a:avLst>
            </a:prstGeom>
            <a:noFill/>
            <a:ln w="57150">
              <a:solidFill>
                <a:schemeClr val="tx1"/>
              </a:solidFill>
              <a:miter lim="800000"/>
              <a:headEnd/>
              <a:tailEnd type="triangle" w="med" len="med"/>
            </a:ln>
          </p:spPr>
        </p:cxnSp>
        <p:cxnSp>
          <p:nvCxnSpPr>
            <p:cNvPr id="48246" name="AutoShape 15"/>
            <p:cNvCxnSpPr>
              <a:cxnSpLocks noChangeShapeType="1"/>
              <a:stCxn id="48243" idx="2"/>
              <a:endCxn id="48247" idx="0"/>
            </p:cNvCxnSpPr>
            <p:nvPr/>
          </p:nvCxnSpPr>
          <p:spPr bwMode="auto">
            <a:xfrm flipH="1">
              <a:off x="652" y="2267"/>
              <a:ext cx="8" cy="262"/>
            </a:xfrm>
            <a:prstGeom prst="straightConnector1">
              <a:avLst/>
            </a:prstGeom>
            <a:noFill/>
            <a:ln w="57150">
              <a:solidFill>
                <a:schemeClr val="tx1"/>
              </a:solidFill>
              <a:round/>
              <a:headEnd/>
              <a:tailEnd type="triangle" w="med" len="med"/>
            </a:ln>
          </p:spPr>
        </p:cxnSp>
        <p:sp>
          <p:nvSpPr>
            <p:cNvPr id="48247" name="Text Box 16"/>
            <p:cNvSpPr txBox="1">
              <a:spLocks noChangeArrowheads="1"/>
            </p:cNvSpPr>
            <p:nvPr/>
          </p:nvSpPr>
          <p:spPr bwMode="auto">
            <a:xfrm>
              <a:off x="241" y="2529"/>
              <a:ext cx="821" cy="198"/>
            </a:xfrm>
            <a:prstGeom prst="rect">
              <a:avLst/>
            </a:prstGeom>
            <a:gradFill rotWithShape="0">
              <a:gsLst>
                <a:gs pos="0">
                  <a:schemeClr val="accent1"/>
                </a:gs>
                <a:gs pos="100000">
                  <a:srgbClr val="FF99FF"/>
                </a:gs>
              </a:gsLst>
              <a:lin ang="0" scaled="1"/>
            </a:gradFill>
            <a:ln w="9525">
              <a:solidFill>
                <a:srgbClr val="99FF33"/>
              </a:solidFill>
              <a:miter lim="800000"/>
              <a:headEnd/>
              <a:tailEnd/>
            </a:ln>
          </p:spPr>
          <p:txBody>
            <a:bodyPr wrap="none">
              <a:spAutoFit/>
            </a:bodyPr>
            <a:lstStyle/>
            <a:p>
              <a:r>
                <a:rPr lang="en-US" sz="1400">
                  <a:latin typeface="Arial" charset="0"/>
                </a:rPr>
                <a:t>nMOS+pMOS</a:t>
              </a:r>
            </a:p>
          </p:txBody>
        </p:sp>
        <p:sp>
          <p:nvSpPr>
            <p:cNvPr id="48248" name="Text Box 17"/>
            <p:cNvSpPr txBox="1">
              <a:spLocks noChangeArrowheads="1"/>
            </p:cNvSpPr>
            <p:nvPr/>
          </p:nvSpPr>
          <p:spPr bwMode="auto">
            <a:xfrm>
              <a:off x="548" y="2750"/>
              <a:ext cx="205" cy="192"/>
            </a:xfrm>
            <a:prstGeom prst="rect">
              <a:avLst/>
            </a:prstGeom>
            <a:noFill/>
            <a:ln w="9525">
              <a:noFill/>
              <a:miter lim="800000"/>
              <a:headEnd/>
              <a:tailEnd/>
            </a:ln>
          </p:spPr>
          <p:txBody>
            <a:bodyPr wrap="none">
              <a:spAutoFit/>
            </a:bodyPr>
            <a:lstStyle/>
            <a:p>
              <a:r>
                <a:rPr lang="fr-FR" sz="1400" b="1">
                  <a:latin typeface="Arial" charset="0"/>
                </a:rPr>
                <a:t>Si</a:t>
              </a:r>
              <a:endParaRPr lang="en-US" sz="1400" b="1" baseline="-25000">
                <a:latin typeface="Arial" charset="0"/>
              </a:endParaRPr>
            </a:p>
          </p:txBody>
        </p:sp>
        <p:grpSp>
          <p:nvGrpSpPr>
            <p:cNvPr id="48249" name="Group 18"/>
            <p:cNvGrpSpPr>
              <a:grpSpLocks/>
            </p:cNvGrpSpPr>
            <p:nvPr/>
          </p:nvGrpSpPr>
          <p:grpSpPr bwMode="auto">
            <a:xfrm>
              <a:off x="72" y="3176"/>
              <a:ext cx="580" cy="618"/>
              <a:chOff x="1343" y="871"/>
              <a:chExt cx="2837" cy="2948"/>
            </a:xfrm>
          </p:grpSpPr>
          <p:sp>
            <p:nvSpPr>
              <p:cNvPr id="48273" name="Rectangle 19"/>
              <p:cNvSpPr>
                <a:spLocks noChangeArrowheads="1"/>
              </p:cNvSpPr>
              <p:nvPr/>
            </p:nvSpPr>
            <p:spPr bwMode="auto">
              <a:xfrm>
                <a:off x="1343" y="1820"/>
                <a:ext cx="2822" cy="1999"/>
              </a:xfrm>
              <a:prstGeom prst="rect">
                <a:avLst/>
              </a:prstGeom>
              <a:solidFill>
                <a:schemeClr val="hlink"/>
              </a:solidFill>
              <a:ln w="9525">
                <a:solidFill>
                  <a:schemeClr val="tx1"/>
                </a:solidFill>
                <a:miter lim="800000"/>
                <a:headEnd/>
                <a:tailEnd/>
              </a:ln>
            </p:spPr>
            <p:txBody>
              <a:bodyPr wrap="none" anchor="ctr"/>
              <a:lstStyle/>
              <a:p>
                <a:pPr algn="ctr" eaLnBrk="0" hangingPunct="0"/>
                <a:r>
                  <a:rPr lang="fr-FR" b="1" baseline="30000">
                    <a:latin typeface="Arial" charset="0"/>
                  </a:rPr>
                  <a:t>SiGe</a:t>
                </a:r>
              </a:p>
            </p:txBody>
          </p:sp>
          <p:sp>
            <p:nvSpPr>
              <p:cNvPr id="48274" name="Freeform 20"/>
              <p:cNvSpPr>
                <a:spLocks/>
              </p:cNvSpPr>
              <p:nvPr/>
            </p:nvSpPr>
            <p:spPr bwMode="auto">
              <a:xfrm>
                <a:off x="1854" y="871"/>
                <a:ext cx="1785" cy="777"/>
              </a:xfrm>
              <a:custGeom>
                <a:avLst/>
                <a:gdLst>
                  <a:gd name="T0" fmla="*/ 0 w 1680"/>
                  <a:gd name="T1" fmla="*/ 47 h 1120"/>
                  <a:gd name="T2" fmla="*/ 156 w 1680"/>
                  <a:gd name="T3" fmla="*/ 47 h 1120"/>
                  <a:gd name="T4" fmla="*/ 156 w 1680"/>
                  <a:gd name="T5" fmla="*/ 11 h 1120"/>
                  <a:gd name="T6" fmla="*/ 390 w 1680"/>
                  <a:gd name="T7" fmla="*/ 3 h 1120"/>
                  <a:gd name="T8" fmla="*/ 2341 w 1680"/>
                  <a:gd name="T9" fmla="*/ 3 h 1120"/>
                  <a:gd name="T10" fmla="*/ 2572 w 1680"/>
                  <a:gd name="T11" fmla="*/ 13 h 1120"/>
                  <a:gd name="T12" fmla="*/ 2572 w 1680"/>
                  <a:gd name="T13" fmla="*/ 47 h 1120"/>
                  <a:gd name="T14" fmla="*/ 2730 w 1680"/>
                  <a:gd name="T15" fmla="*/ 47 h 1120"/>
                  <a:gd name="T16" fmla="*/ 2730 w 1680"/>
                  <a:gd name="T17" fmla="*/ 60 h 1120"/>
                  <a:gd name="T18" fmla="*/ 0 w 1680"/>
                  <a:gd name="T19" fmla="*/ 60 h 1120"/>
                  <a:gd name="T20" fmla="*/ 0 w 1680"/>
                  <a:gd name="T21" fmla="*/ 47 h 11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80"/>
                  <a:gd name="T34" fmla="*/ 0 h 1120"/>
                  <a:gd name="T35" fmla="*/ 1680 w 1680"/>
                  <a:gd name="T36" fmla="*/ 1120 h 112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80" h="1120">
                    <a:moveTo>
                      <a:pt x="0" y="880"/>
                    </a:moveTo>
                    <a:lnTo>
                      <a:pt x="96" y="880"/>
                    </a:lnTo>
                    <a:cubicBezTo>
                      <a:pt x="112" y="768"/>
                      <a:pt x="64" y="352"/>
                      <a:pt x="96" y="208"/>
                    </a:cubicBezTo>
                    <a:cubicBezTo>
                      <a:pt x="120" y="72"/>
                      <a:pt x="16" y="144"/>
                      <a:pt x="240" y="64"/>
                    </a:cubicBezTo>
                    <a:cubicBezTo>
                      <a:pt x="464" y="40"/>
                      <a:pt x="1240" y="0"/>
                      <a:pt x="1440" y="64"/>
                    </a:cubicBezTo>
                    <a:cubicBezTo>
                      <a:pt x="1640" y="128"/>
                      <a:pt x="1560" y="120"/>
                      <a:pt x="1584" y="256"/>
                    </a:cubicBezTo>
                    <a:cubicBezTo>
                      <a:pt x="1608" y="392"/>
                      <a:pt x="1568" y="776"/>
                      <a:pt x="1584" y="880"/>
                    </a:cubicBezTo>
                    <a:lnTo>
                      <a:pt x="1680" y="880"/>
                    </a:lnTo>
                    <a:lnTo>
                      <a:pt x="1680" y="1120"/>
                    </a:lnTo>
                    <a:lnTo>
                      <a:pt x="0" y="1120"/>
                    </a:lnTo>
                    <a:lnTo>
                      <a:pt x="0" y="880"/>
                    </a:lnTo>
                    <a:close/>
                  </a:path>
                </a:pathLst>
              </a:custGeom>
              <a:solidFill>
                <a:srgbClr val="FFCC00"/>
              </a:solidFill>
              <a:ln w="9525">
                <a:noFill/>
                <a:round/>
                <a:headEnd/>
                <a:tailEnd/>
              </a:ln>
            </p:spPr>
            <p:txBody>
              <a:bodyPr/>
              <a:lstStyle/>
              <a:p>
                <a:endParaRPr lang="en-US"/>
              </a:p>
            </p:txBody>
          </p:sp>
          <p:sp>
            <p:nvSpPr>
              <p:cNvPr id="48275" name="Rectangle 21"/>
              <p:cNvSpPr>
                <a:spLocks noChangeArrowheads="1"/>
              </p:cNvSpPr>
              <p:nvPr/>
            </p:nvSpPr>
            <p:spPr bwMode="auto">
              <a:xfrm>
                <a:off x="2563" y="1084"/>
                <a:ext cx="402" cy="564"/>
              </a:xfrm>
              <a:prstGeom prst="rect">
                <a:avLst/>
              </a:prstGeom>
              <a:solidFill>
                <a:srgbClr val="FF0000"/>
              </a:solidFill>
              <a:ln w="9525">
                <a:solidFill>
                  <a:schemeClr val="tx1"/>
                </a:solidFill>
                <a:miter lim="800000"/>
                <a:headEnd/>
                <a:tailEnd/>
              </a:ln>
            </p:spPr>
            <p:txBody>
              <a:bodyPr wrap="none" anchor="ctr"/>
              <a:lstStyle/>
              <a:p>
                <a:pPr algn="ctr" eaLnBrk="0" hangingPunct="0"/>
                <a:endParaRPr lang="fr-FR" sz="4400" baseline="30000">
                  <a:solidFill>
                    <a:srgbClr val="FF0000"/>
                  </a:solidFill>
                  <a:latin typeface="Arial" charset="0"/>
                </a:endParaRPr>
              </a:p>
            </p:txBody>
          </p:sp>
          <p:sp>
            <p:nvSpPr>
              <p:cNvPr id="48276" name="Rectangle 22"/>
              <p:cNvSpPr>
                <a:spLocks noChangeArrowheads="1"/>
              </p:cNvSpPr>
              <p:nvPr/>
            </p:nvSpPr>
            <p:spPr bwMode="auto">
              <a:xfrm>
                <a:off x="1343" y="1653"/>
                <a:ext cx="2822" cy="167"/>
              </a:xfrm>
              <a:prstGeom prst="rect">
                <a:avLst/>
              </a:prstGeom>
              <a:solidFill>
                <a:srgbClr val="CCFFFF"/>
              </a:solidFill>
              <a:ln w="9525">
                <a:noFill/>
                <a:miter lim="800000"/>
                <a:headEnd/>
                <a:tailEnd/>
              </a:ln>
            </p:spPr>
            <p:txBody>
              <a:bodyPr wrap="none" anchor="ctr"/>
              <a:lstStyle/>
              <a:p>
                <a:pPr algn="ctr"/>
                <a:endParaRPr lang="fr-FR" sz="1200">
                  <a:latin typeface="Arial" charset="0"/>
                </a:endParaRPr>
              </a:p>
            </p:txBody>
          </p:sp>
          <p:sp>
            <p:nvSpPr>
              <p:cNvPr id="48277" name="Rectangle 23"/>
              <p:cNvSpPr>
                <a:spLocks noChangeArrowheads="1"/>
              </p:cNvSpPr>
              <p:nvPr/>
            </p:nvSpPr>
            <p:spPr bwMode="auto">
              <a:xfrm>
                <a:off x="2563" y="1616"/>
                <a:ext cx="402" cy="32"/>
              </a:xfrm>
              <a:prstGeom prst="rect">
                <a:avLst/>
              </a:prstGeom>
              <a:solidFill>
                <a:srgbClr val="CC9900"/>
              </a:solidFill>
              <a:ln w="9525">
                <a:solidFill>
                  <a:schemeClr val="tx1"/>
                </a:solidFill>
                <a:miter lim="800000"/>
                <a:headEnd/>
                <a:tailEnd/>
              </a:ln>
            </p:spPr>
            <p:txBody>
              <a:bodyPr wrap="none" anchor="ctr"/>
              <a:lstStyle/>
              <a:p>
                <a:endParaRPr lang="en-US"/>
              </a:p>
            </p:txBody>
          </p:sp>
          <p:sp>
            <p:nvSpPr>
              <p:cNvPr id="48278" name="Freeform 24"/>
              <p:cNvSpPr>
                <a:spLocks/>
              </p:cNvSpPr>
              <p:nvPr/>
            </p:nvSpPr>
            <p:spPr bwMode="auto">
              <a:xfrm>
                <a:off x="2965" y="1084"/>
                <a:ext cx="149" cy="564"/>
              </a:xfrm>
              <a:custGeom>
                <a:avLst/>
                <a:gdLst>
                  <a:gd name="T0" fmla="*/ 0 w 144"/>
                  <a:gd name="T1" fmla="*/ 0 h 816"/>
                  <a:gd name="T2" fmla="*/ 0 w 144"/>
                  <a:gd name="T3" fmla="*/ 43 h 816"/>
                  <a:gd name="T4" fmla="*/ 189 w 144"/>
                  <a:gd name="T5" fmla="*/ 43 h 816"/>
                  <a:gd name="T6" fmla="*/ 189 w 144"/>
                  <a:gd name="T7" fmla="*/ 38 h 816"/>
                  <a:gd name="T8" fmla="*/ 64 w 144"/>
                  <a:gd name="T9" fmla="*/ 38 h 816"/>
                  <a:gd name="T10" fmla="*/ 64 w 144"/>
                  <a:gd name="T11" fmla="*/ 0 h 816"/>
                  <a:gd name="T12" fmla="*/ 0 w 144"/>
                  <a:gd name="T13" fmla="*/ 0 h 816"/>
                  <a:gd name="T14" fmla="*/ 0 60000 65536"/>
                  <a:gd name="T15" fmla="*/ 0 60000 65536"/>
                  <a:gd name="T16" fmla="*/ 0 60000 65536"/>
                  <a:gd name="T17" fmla="*/ 0 60000 65536"/>
                  <a:gd name="T18" fmla="*/ 0 60000 65536"/>
                  <a:gd name="T19" fmla="*/ 0 60000 65536"/>
                  <a:gd name="T20" fmla="*/ 0 60000 65536"/>
                  <a:gd name="T21" fmla="*/ 0 w 144"/>
                  <a:gd name="T22" fmla="*/ 0 h 816"/>
                  <a:gd name="T23" fmla="*/ 144 w 144"/>
                  <a:gd name="T24" fmla="*/ 816 h 8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4" h="816">
                    <a:moveTo>
                      <a:pt x="0" y="0"/>
                    </a:moveTo>
                    <a:lnTo>
                      <a:pt x="0" y="816"/>
                    </a:lnTo>
                    <a:lnTo>
                      <a:pt x="144" y="816"/>
                    </a:lnTo>
                    <a:lnTo>
                      <a:pt x="144" y="720"/>
                    </a:lnTo>
                    <a:lnTo>
                      <a:pt x="48" y="720"/>
                    </a:lnTo>
                    <a:lnTo>
                      <a:pt x="48" y="0"/>
                    </a:lnTo>
                    <a:lnTo>
                      <a:pt x="0" y="0"/>
                    </a:lnTo>
                    <a:close/>
                  </a:path>
                </a:pathLst>
              </a:custGeom>
              <a:solidFill>
                <a:srgbClr val="CC9900"/>
              </a:solidFill>
              <a:ln w="9525">
                <a:solidFill>
                  <a:schemeClr val="tx1"/>
                </a:solidFill>
                <a:round/>
                <a:headEnd/>
                <a:tailEnd/>
              </a:ln>
            </p:spPr>
            <p:txBody>
              <a:bodyPr/>
              <a:lstStyle/>
              <a:p>
                <a:endParaRPr lang="en-US"/>
              </a:p>
            </p:txBody>
          </p:sp>
          <p:sp>
            <p:nvSpPr>
              <p:cNvPr id="48279" name="Freeform 25"/>
              <p:cNvSpPr>
                <a:spLocks/>
              </p:cNvSpPr>
              <p:nvPr/>
            </p:nvSpPr>
            <p:spPr bwMode="auto">
              <a:xfrm flipH="1">
                <a:off x="2419" y="1084"/>
                <a:ext cx="144" cy="564"/>
              </a:xfrm>
              <a:custGeom>
                <a:avLst/>
                <a:gdLst>
                  <a:gd name="T0" fmla="*/ 0 w 144"/>
                  <a:gd name="T1" fmla="*/ 0 h 816"/>
                  <a:gd name="T2" fmla="*/ 0 w 144"/>
                  <a:gd name="T3" fmla="*/ 43 h 816"/>
                  <a:gd name="T4" fmla="*/ 144 w 144"/>
                  <a:gd name="T5" fmla="*/ 43 h 816"/>
                  <a:gd name="T6" fmla="*/ 144 w 144"/>
                  <a:gd name="T7" fmla="*/ 38 h 816"/>
                  <a:gd name="T8" fmla="*/ 48 w 144"/>
                  <a:gd name="T9" fmla="*/ 38 h 816"/>
                  <a:gd name="T10" fmla="*/ 48 w 144"/>
                  <a:gd name="T11" fmla="*/ 0 h 816"/>
                  <a:gd name="T12" fmla="*/ 0 w 144"/>
                  <a:gd name="T13" fmla="*/ 0 h 816"/>
                  <a:gd name="T14" fmla="*/ 0 60000 65536"/>
                  <a:gd name="T15" fmla="*/ 0 60000 65536"/>
                  <a:gd name="T16" fmla="*/ 0 60000 65536"/>
                  <a:gd name="T17" fmla="*/ 0 60000 65536"/>
                  <a:gd name="T18" fmla="*/ 0 60000 65536"/>
                  <a:gd name="T19" fmla="*/ 0 60000 65536"/>
                  <a:gd name="T20" fmla="*/ 0 60000 65536"/>
                  <a:gd name="T21" fmla="*/ 0 w 144"/>
                  <a:gd name="T22" fmla="*/ 0 h 816"/>
                  <a:gd name="T23" fmla="*/ 144 w 144"/>
                  <a:gd name="T24" fmla="*/ 816 h 8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4" h="816">
                    <a:moveTo>
                      <a:pt x="0" y="0"/>
                    </a:moveTo>
                    <a:lnTo>
                      <a:pt x="0" y="816"/>
                    </a:lnTo>
                    <a:lnTo>
                      <a:pt x="144" y="816"/>
                    </a:lnTo>
                    <a:lnTo>
                      <a:pt x="144" y="720"/>
                    </a:lnTo>
                    <a:lnTo>
                      <a:pt x="48" y="720"/>
                    </a:lnTo>
                    <a:lnTo>
                      <a:pt x="48" y="0"/>
                    </a:lnTo>
                    <a:lnTo>
                      <a:pt x="0" y="0"/>
                    </a:lnTo>
                    <a:close/>
                  </a:path>
                </a:pathLst>
              </a:custGeom>
              <a:solidFill>
                <a:srgbClr val="CC9900"/>
              </a:solidFill>
              <a:ln w="9525">
                <a:solidFill>
                  <a:schemeClr val="tx1"/>
                </a:solidFill>
                <a:round/>
                <a:headEnd/>
                <a:tailEnd/>
              </a:ln>
            </p:spPr>
            <p:txBody>
              <a:bodyPr/>
              <a:lstStyle/>
              <a:p>
                <a:endParaRPr lang="en-US"/>
              </a:p>
            </p:txBody>
          </p:sp>
          <p:sp>
            <p:nvSpPr>
              <p:cNvPr id="48280" name="Freeform 26"/>
              <p:cNvSpPr>
                <a:spLocks/>
              </p:cNvSpPr>
              <p:nvPr/>
            </p:nvSpPr>
            <p:spPr bwMode="auto">
              <a:xfrm>
                <a:off x="3014" y="1084"/>
                <a:ext cx="115" cy="500"/>
              </a:xfrm>
              <a:custGeom>
                <a:avLst/>
                <a:gdLst>
                  <a:gd name="T0" fmla="*/ 0 w 110"/>
                  <a:gd name="T1" fmla="*/ 0 h 720"/>
                  <a:gd name="T2" fmla="*/ 0 w 110"/>
                  <a:gd name="T3" fmla="*/ 39 h 720"/>
                  <a:gd name="T4" fmla="*/ 137 w 110"/>
                  <a:gd name="T5" fmla="*/ 39 h 720"/>
                  <a:gd name="T6" fmla="*/ 120 w 110"/>
                  <a:gd name="T7" fmla="*/ 8 h 720"/>
                  <a:gd name="T8" fmla="*/ 0 w 110"/>
                  <a:gd name="T9" fmla="*/ 0 h 720"/>
                  <a:gd name="T10" fmla="*/ 0 60000 65536"/>
                  <a:gd name="T11" fmla="*/ 0 60000 65536"/>
                  <a:gd name="T12" fmla="*/ 0 60000 65536"/>
                  <a:gd name="T13" fmla="*/ 0 60000 65536"/>
                  <a:gd name="T14" fmla="*/ 0 60000 65536"/>
                  <a:gd name="T15" fmla="*/ 0 w 110"/>
                  <a:gd name="T16" fmla="*/ 0 h 720"/>
                  <a:gd name="T17" fmla="*/ 110 w 110"/>
                  <a:gd name="T18" fmla="*/ 720 h 720"/>
                </a:gdLst>
                <a:ahLst/>
                <a:cxnLst>
                  <a:cxn ang="T10">
                    <a:pos x="T0" y="T1"/>
                  </a:cxn>
                  <a:cxn ang="T11">
                    <a:pos x="T2" y="T3"/>
                  </a:cxn>
                  <a:cxn ang="T12">
                    <a:pos x="T4" y="T5"/>
                  </a:cxn>
                  <a:cxn ang="T13">
                    <a:pos x="T6" y="T7"/>
                  </a:cxn>
                  <a:cxn ang="T14">
                    <a:pos x="T8" y="T9"/>
                  </a:cxn>
                </a:cxnLst>
                <a:rect l="T15" t="T16" r="T17" b="T18"/>
                <a:pathLst>
                  <a:path w="110" h="720">
                    <a:moveTo>
                      <a:pt x="0" y="0"/>
                    </a:moveTo>
                    <a:lnTo>
                      <a:pt x="0" y="720"/>
                    </a:lnTo>
                    <a:lnTo>
                      <a:pt x="96" y="720"/>
                    </a:lnTo>
                    <a:cubicBezTo>
                      <a:pt x="110" y="624"/>
                      <a:pt x="100" y="264"/>
                      <a:pt x="84" y="144"/>
                    </a:cubicBezTo>
                    <a:cubicBezTo>
                      <a:pt x="68" y="24"/>
                      <a:pt x="20" y="30"/>
                      <a:pt x="0" y="0"/>
                    </a:cubicBezTo>
                    <a:close/>
                  </a:path>
                </a:pathLst>
              </a:custGeom>
              <a:solidFill>
                <a:srgbClr val="996600"/>
              </a:solidFill>
              <a:ln w="9525">
                <a:solidFill>
                  <a:schemeClr val="tx1"/>
                </a:solidFill>
                <a:round/>
                <a:headEnd/>
                <a:tailEnd/>
              </a:ln>
            </p:spPr>
            <p:txBody>
              <a:bodyPr/>
              <a:lstStyle/>
              <a:p>
                <a:endParaRPr lang="en-US"/>
              </a:p>
            </p:txBody>
          </p:sp>
          <p:sp>
            <p:nvSpPr>
              <p:cNvPr id="48281" name="Freeform 27"/>
              <p:cNvSpPr>
                <a:spLocks/>
              </p:cNvSpPr>
              <p:nvPr/>
            </p:nvSpPr>
            <p:spPr bwMode="auto">
              <a:xfrm flipH="1">
                <a:off x="2419" y="1084"/>
                <a:ext cx="114" cy="500"/>
              </a:xfrm>
              <a:custGeom>
                <a:avLst/>
                <a:gdLst>
                  <a:gd name="T0" fmla="*/ 0 w 110"/>
                  <a:gd name="T1" fmla="*/ 0 h 720"/>
                  <a:gd name="T2" fmla="*/ 0 w 110"/>
                  <a:gd name="T3" fmla="*/ 39 h 720"/>
                  <a:gd name="T4" fmla="*/ 127 w 110"/>
                  <a:gd name="T5" fmla="*/ 39 h 720"/>
                  <a:gd name="T6" fmla="*/ 111 w 110"/>
                  <a:gd name="T7" fmla="*/ 8 h 720"/>
                  <a:gd name="T8" fmla="*/ 0 w 110"/>
                  <a:gd name="T9" fmla="*/ 0 h 720"/>
                  <a:gd name="T10" fmla="*/ 0 60000 65536"/>
                  <a:gd name="T11" fmla="*/ 0 60000 65536"/>
                  <a:gd name="T12" fmla="*/ 0 60000 65536"/>
                  <a:gd name="T13" fmla="*/ 0 60000 65536"/>
                  <a:gd name="T14" fmla="*/ 0 60000 65536"/>
                  <a:gd name="T15" fmla="*/ 0 w 110"/>
                  <a:gd name="T16" fmla="*/ 0 h 720"/>
                  <a:gd name="T17" fmla="*/ 110 w 110"/>
                  <a:gd name="T18" fmla="*/ 720 h 720"/>
                </a:gdLst>
                <a:ahLst/>
                <a:cxnLst>
                  <a:cxn ang="T10">
                    <a:pos x="T0" y="T1"/>
                  </a:cxn>
                  <a:cxn ang="T11">
                    <a:pos x="T2" y="T3"/>
                  </a:cxn>
                  <a:cxn ang="T12">
                    <a:pos x="T4" y="T5"/>
                  </a:cxn>
                  <a:cxn ang="T13">
                    <a:pos x="T6" y="T7"/>
                  </a:cxn>
                  <a:cxn ang="T14">
                    <a:pos x="T8" y="T9"/>
                  </a:cxn>
                </a:cxnLst>
                <a:rect l="T15" t="T16" r="T17" b="T18"/>
                <a:pathLst>
                  <a:path w="110" h="720">
                    <a:moveTo>
                      <a:pt x="0" y="0"/>
                    </a:moveTo>
                    <a:lnTo>
                      <a:pt x="0" y="720"/>
                    </a:lnTo>
                    <a:lnTo>
                      <a:pt x="96" y="720"/>
                    </a:lnTo>
                    <a:cubicBezTo>
                      <a:pt x="110" y="624"/>
                      <a:pt x="100" y="264"/>
                      <a:pt x="84" y="144"/>
                    </a:cubicBezTo>
                    <a:cubicBezTo>
                      <a:pt x="68" y="24"/>
                      <a:pt x="20" y="30"/>
                      <a:pt x="0" y="0"/>
                    </a:cubicBezTo>
                    <a:close/>
                  </a:path>
                </a:pathLst>
              </a:custGeom>
              <a:solidFill>
                <a:srgbClr val="996600"/>
              </a:solidFill>
              <a:ln w="9525">
                <a:solidFill>
                  <a:schemeClr val="tx1"/>
                </a:solidFill>
                <a:round/>
                <a:headEnd/>
                <a:tailEnd/>
              </a:ln>
            </p:spPr>
            <p:txBody>
              <a:bodyPr/>
              <a:lstStyle/>
              <a:p>
                <a:endParaRPr lang="en-US"/>
              </a:p>
            </p:txBody>
          </p:sp>
          <p:sp>
            <p:nvSpPr>
              <p:cNvPr id="48282" name="Freeform 28"/>
              <p:cNvSpPr>
                <a:spLocks/>
              </p:cNvSpPr>
              <p:nvPr/>
            </p:nvSpPr>
            <p:spPr bwMode="auto">
              <a:xfrm>
                <a:off x="3000" y="1084"/>
                <a:ext cx="302" cy="564"/>
              </a:xfrm>
              <a:custGeom>
                <a:avLst/>
                <a:gdLst>
                  <a:gd name="T0" fmla="*/ 0 w 288"/>
                  <a:gd name="T1" fmla="*/ 0 h 816"/>
                  <a:gd name="T2" fmla="*/ 122 w 288"/>
                  <a:gd name="T3" fmla="*/ 5 h 816"/>
                  <a:gd name="T4" fmla="*/ 141 w 288"/>
                  <a:gd name="T5" fmla="*/ 43 h 816"/>
                  <a:gd name="T6" fmla="*/ 422 w 288"/>
                  <a:gd name="T7" fmla="*/ 43 h 816"/>
                  <a:gd name="T8" fmla="*/ 422 w 288"/>
                  <a:gd name="T9" fmla="*/ 38 h 816"/>
                  <a:gd name="T10" fmla="*/ 210 w 288"/>
                  <a:gd name="T11" fmla="*/ 38 h 816"/>
                  <a:gd name="T12" fmla="*/ 193 w 288"/>
                  <a:gd name="T13" fmla="*/ 6 h 816"/>
                  <a:gd name="T14" fmla="*/ 0 w 288"/>
                  <a:gd name="T15" fmla="*/ 0 h 816"/>
                  <a:gd name="T16" fmla="*/ 0 60000 65536"/>
                  <a:gd name="T17" fmla="*/ 0 60000 65536"/>
                  <a:gd name="T18" fmla="*/ 0 60000 65536"/>
                  <a:gd name="T19" fmla="*/ 0 60000 65536"/>
                  <a:gd name="T20" fmla="*/ 0 60000 65536"/>
                  <a:gd name="T21" fmla="*/ 0 60000 65536"/>
                  <a:gd name="T22" fmla="*/ 0 60000 65536"/>
                  <a:gd name="T23" fmla="*/ 0 60000 65536"/>
                  <a:gd name="T24" fmla="*/ 0 w 288"/>
                  <a:gd name="T25" fmla="*/ 0 h 816"/>
                  <a:gd name="T26" fmla="*/ 288 w 288"/>
                  <a:gd name="T27" fmla="*/ 816 h 8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8" h="816">
                    <a:moveTo>
                      <a:pt x="0" y="0"/>
                    </a:moveTo>
                    <a:lnTo>
                      <a:pt x="84" y="90"/>
                    </a:lnTo>
                    <a:lnTo>
                      <a:pt x="96" y="816"/>
                    </a:lnTo>
                    <a:lnTo>
                      <a:pt x="288" y="816"/>
                    </a:lnTo>
                    <a:lnTo>
                      <a:pt x="288" y="720"/>
                    </a:lnTo>
                    <a:lnTo>
                      <a:pt x="144" y="720"/>
                    </a:lnTo>
                    <a:cubicBezTo>
                      <a:pt x="118" y="621"/>
                      <a:pt x="156" y="246"/>
                      <a:pt x="132" y="126"/>
                    </a:cubicBezTo>
                    <a:cubicBezTo>
                      <a:pt x="108" y="6"/>
                      <a:pt x="30" y="5"/>
                      <a:pt x="0" y="0"/>
                    </a:cubicBezTo>
                    <a:close/>
                  </a:path>
                </a:pathLst>
              </a:custGeom>
              <a:solidFill>
                <a:srgbClr val="CC9900"/>
              </a:solidFill>
              <a:ln w="9525">
                <a:solidFill>
                  <a:schemeClr val="tx1"/>
                </a:solidFill>
                <a:round/>
                <a:headEnd/>
                <a:tailEnd/>
              </a:ln>
            </p:spPr>
            <p:txBody>
              <a:bodyPr/>
              <a:lstStyle/>
              <a:p>
                <a:endParaRPr lang="en-US"/>
              </a:p>
            </p:txBody>
          </p:sp>
          <p:sp>
            <p:nvSpPr>
              <p:cNvPr id="48283" name="Freeform 29"/>
              <p:cNvSpPr>
                <a:spLocks/>
              </p:cNvSpPr>
              <p:nvPr/>
            </p:nvSpPr>
            <p:spPr bwMode="auto">
              <a:xfrm flipH="1">
                <a:off x="2241" y="1084"/>
                <a:ext cx="297" cy="564"/>
              </a:xfrm>
              <a:custGeom>
                <a:avLst/>
                <a:gdLst>
                  <a:gd name="T0" fmla="*/ 0 w 288"/>
                  <a:gd name="T1" fmla="*/ 0 h 816"/>
                  <a:gd name="T2" fmla="*/ 108 w 288"/>
                  <a:gd name="T3" fmla="*/ 5 h 816"/>
                  <a:gd name="T4" fmla="*/ 122 w 288"/>
                  <a:gd name="T5" fmla="*/ 43 h 816"/>
                  <a:gd name="T6" fmla="*/ 369 w 288"/>
                  <a:gd name="T7" fmla="*/ 43 h 816"/>
                  <a:gd name="T8" fmla="*/ 369 w 288"/>
                  <a:gd name="T9" fmla="*/ 38 h 816"/>
                  <a:gd name="T10" fmla="*/ 185 w 288"/>
                  <a:gd name="T11" fmla="*/ 38 h 816"/>
                  <a:gd name="T12" fmla="*/ 169 w 288"/>
                  <a:gd name="T13" fmla="*/ 6 h 816"/>
                  <a:gd name="T14" fmla="*/ 0 w 288"/>
                  <a:gd name="T15" fmla="*/ 0 h 816"/>
                  <a:gd name="T16" fmla="*/ 0 60000 65536"/>
                  <a:gd name="T17" fmla="*/ 0 60000 65536"/>
                  <a:gd name="T18" fmla="*/ 0 60000 65536"/>
                  <a:gd name="T19" fmla="*/ 0 60000 65536"/>
                  <a:gd name="T20" fmla="*/ 0 60000 65536"/>
                  <a:gd name="T21" fmla="*/ 0 60000 65536"/>
                  <a:gd name="T22" fmla="*/ 0 60000 65536"/>
                  <a:gd name="T23" fmla="*/ 0 60000 65536"/>
                  <a:gd name="T24" fmla="*/ 0 w 288"/>
                  <a:gd name="T25" fmla="*/ 0 h 816"/>
                  <a:gd name="T26" fmla="*/ 288 w 288"/>
                  <a:gd name="T27" fmla="*/ 816 h 8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8" h="816">
                    <a:moveTo>
                      <a:pt x="0" y="0"/>
                    </a:moveTo>
                    <a:lnTo>
                      <a:pt x="84" y="90"/>
                    </a:lnTo>
                    <a:lnTo>
                      <a:pt x="96" y="816"/>
                    </a:lnTo>
                    <a:lnTo>
                      <a:pt x="288" y="816"/>
                    </a:lnTo>
                    <a:lnTo>
                      <a:pt x="288" y="720"/>
                    </a:lnTo>
                    <a:lnTo>
                      <a:pt x="144" y="720"/>
                    </a:lnTo>
                    <a:cubicBezTo>
                      <a:pt x="118" y="621"/>
                      <a:pt x="156" y="246"/>
                      <a:pt x="132" y="126"/>
                    </a:cubicBezTo>
                    <a:cubicBezTo>
                      <a:pt x="108" y="6"/>
                      <a:pt x="30" y="5"/>
                      <a:pt x="0" y="0"/>
                    </a:cubicBezTo>
                    <a:close/>
                  </a:path>
                </a:pathLst>
              </a:custGeom>
              <a:solidFill>
                <a:srgbClr val="CC9900"/>
              </a:solidFill>
              <a:ln w="9525">
                <a:solidFill>
                  <a:schemeClr val="tx1"/>
                </a:solidFill>
                <a:round/>
                <a:headEnd/>
                <a:tailEnd/>
              </a:ln>
            </p:spPr>
            <p:txBody>
              <a:bodyPr/>
              <a:lstStyle/>
              <a:p>
                <a:endParaRPr lang="en-US"/>
              </a:p>
            </p:txBody>
          </p:sp>
          <p:sp>
            <p:nvSpPr>
              <p:cNvPr id="48284" name="Freeform 30"/>
              <p:cNvSpPr>
                <a:spLocks/>
              </p:cNvSpPr>
              <p:nvPr/>
            </p:nvSpPr>
            <p:spPr bwMode="auto">
              <a:xfrm>
                <a:off x="3069" y="1084"/>
                <a:ext cx="243" cy="500"/>
              </a:xfrm>
              <a:custGeom>
                <a:avLst/>
                <a:gdLst>
                  <a:gd name="T0" fmla="*/ 0 w 234"/>
                  <a:gd name="T1" fmla="*/ 0 h 714"/>
                  <a:gd name="T2" fmla="*/ 90 w 234"/>
                  <a:gd name="T3" fmla="*/ 6 h 714"/>
                  <a:gd name="T4" fmla="*/ 97 w 234"/>
                  <a:gd name="T5" fmla="*/ 41 h 714"/>
                  <a:gd name="T6" fmla="*/ 289 w 234"/>
                  <a:gd name="T7" fmla="*/ 41 h 714"/>
                  <a:gd name="T8" fmla="*/ 265 w 234"/>
                  <a:gd name="T9" fmla="*/ 8 h 714"/>
                  <a:gd name="T10" fmla="*/ 0 w 234"/>
                  <a:gd name="T11" fmla="*/ 0 h 714"/>
                  <a:gd name="T12" fmla="*/ 0 60000 65536"/>
                  <a:gd name="T13" fmla="*/ 0 60000 65536"/>
                  <a:gd name="T14" fmla="*/ 0 60000 65536"/>
                  <a:gd name="T15" fmla="*/ 0 60000 65536"/>
                  <a:gd name="T16" fmla="*/ 0 60000 65536"/>
                  <a:gd name="T17" fmla="*/ 0 60000 65536"/>
                  <a:gd name="T18" fmla="*/ 0 w 234"/>
                  <a:gd name="T19" fmla="*/ 0 h 714"/>
                  <a:gd name="T20" fmla="*/ 234 w 234"/>
                  <a:gd name="T21" fmla="*/ 714 h 714"/>
                </a:gdLst>
                <a:ahLst/>
                <a:cxnLst>
                  <a:cxn ang="T12">
                    <a:pos x="T0" y="T1"/>
                  </a:cxn>
                  <a:cxn ang="T13">
                    <a:pos x="T2" y="T3"/>
                  </a:cxn>
                  <a:cxn ang="T14">
                    <a:pos x="T4" y="T5"/>
                  </a:cxn>
                  <a:cxn ang="T15">
                    <a:pos x="T6" y="T7"/>
                  </a:cxn>
                  <a:cxn ang="T16">
                    <a:pos x="T8" y="T9"/>
                  </a:cxn>
                  <a:cxn ang="T17">
                    <a:pos x="T10" y="T11"/>
                  </a:cxn>
                </a:cxnLst>
                <a:rect l="T18" t="T19" r="T20" b="T21"/>
                <a:pathLst>
                  <a:path w="234" h="714">
                    <a:moveTo>
                      <a:pt x="0" y="0"/>
                    </a:moveTo>
                    <a:lnTo>
                      <a:pt x="66" y="114"/>
                    </a:lnTo>
                    <a:lnTo>
                      <a:pt x="72" y="714"/>
                    </a:lnTo>
                    <a:lnTo>
                      <a:pt x="213" y="714"/>
                    </a:lnTo>
                    <a:cubicBezTo>
                      <a:pt x="234" y="618"/>
                      <a:pt x="231" y="257"/>
                      <a:pt x="196" y="138"/>
                    </a:cubicBezTo>
                    <a:cubicBezTo>
                      <a:pt x="172" y="18"/>
                      <a:pt x="0" y="0"/>
                      <a:pt x="0" y="0"/>
                    </a:cubicBezTo>
                    <a:close/>
                  </a:path>
                </a:pathLst>
              </a:custGeom>
              <a:solidFill>
                <a:srgbClr val="996600"/>
              </a:solidFill>
              <a:ln w="9525">
                <a:solidFill>
                  <a:schemeClr val="tx1"/>
                </a:solidFill>
                <a:round/>
                <a:headEnd/>
                <a:tailEnd/>
              </a:ln>
            </p:spPr>
            <p:txBody>
              <a:bodyPr/>
              <a:lstStyle/>
              <a:p>
                <a:endParaRPr lang="en-US"/>
              </a:p>
            </p:txBody>
          </p:sp>
          <p:sp>
            <p:nvSpPr>
              <p:cNvPr id="48285" name="Freeform 31"/>
              <p:cNvSpPr>
                <a:spLocks/>
              </p:cNvSpPr>
              <p:nvPr/>
            </p:nvSpPr>
            <p:spPr bwMode="auto">
              <a:xfrm flipH="1">
                <a:off x="2221" y="1084"/>
                <a:ext cx="238" cy="495"/>
              </a:xfrm>
              <a:custGeom>
                <a:avLst/>
                <a:gdLst>
                  <a:gd name="T0" fmla="*/ 0 w 234"/>
                  <a:gd name="T1" fmla="*/ 0 h 714"/>
                  <a:gd name="T2" fmla="*/ 74 w 234"/>
                  <a:gd name="T3" fmla="*/ 6 h 714"/>
                  <a:gd name="T4" fmla="*/ 80 w 234"/>
                  <a:gd name="T5" fmla="*/ 38 h 714"/>
                  <a:gd name="T6" fmla="*/ 245 w 234"/>
                  <a:gd name="T7" fmla="*/ 38 h 714"/>
                  <a:gd name="T8" fmla="*/ 225 w 234"/>
                  <a:gd name="T9" fmla="*/ 7 h 714"/>
                  <a:gd name="T10" fmla="*/ 0 w 234"/>
                  <a:gd name="T11" fmla="*/ 0 h 714"/>
                  <a:gd name="T12" fmla="*/ 0 60000 65536"/>
                  <a:gd name="T13" fmla="*/ 0 60000 65536"/>
                  <a:gd name="T14" fmla="*/ 0 60000 65536"/>
                  <a:gd name="T15" fmla="*/ 0 60000 65536"/>
                  <a:gd name="T16" fmla="*/ 0 60000 65536"/>
                  <a:gd name="T17" fmla="*/ 0 60000 65536"/>
                  <a:gd name="T18" fmla="*/ 0 w 234"/>
                  <a:gd name="T19" fmla="*/ 0 h 714"/>
                  <a:gd name="T20" fmla="*/ 234 w 234"/>
                  <a:gd name="T21" fmla="*/ 714 h 714"/>
                </a:gdLst>
                <a:ahLst/>
                <a:cxnLst>
                  <a:cxn ang="T12">
                    <a:pos x="T0" y="T1"/>
                  </a:cxn>
                  <a:cxn ang="T13">
                    <a:pos x="T2" y="T3"/>
                  </a:cxn>
                  <a:cxn ang="T14">
                    <a:pos x="T4" y="T5"/>
                  </a:cxn>
                  <a:cxn ang="T15">
                    <a:pos x="T6" y="T7"/>
                  </a:cxn>
                  <a:cxn ang="T16">
                    <a:pos x="T8" y="T9"/>
                  </a:cxn>
                  <a:cxn ang="T17">
                    <a:pos x="T10" y="T11"/>
                  </a:cxn>
                </a:cxnLst>
                <a:rect l="T18" t="T19" r="T20" b="T21"/>
                <a:pathLst>
                  <a:path w="234" h="714">
                    <a:moveTo>
                      <a:pt x="0" y="0"/>
                    </a:moveTo>
                    <a:lnTo>
                      <a:pt x="66" y="114"/>
                    </a:lnTo>
                    <a:lnTo>
                      <a:pt x="72" y="714"/>
                    </a:lnTo>
                    <a:lnTo>
                      <a:pt x="213" y="714"/>
                    </a:lnTo>
                    <a:cubicBezTo>
                      <a:pt x="234" y="618"/>
                      <a:pt x="231" y="257"/>
                      <a:pt x="196" y="138"/>
                    </a:cubicBezTo>
                    <a:cubicBezTo>
                      <a:pt x="172" y="18"/>
                      <a:pt x="0" y="0"/>
                      <a:pt x="0" y="0"/>
                    </a:cubicBezTo>
                    <a:close/>
                  </a:path>
                </a:pathLst>
              </a:custGeom>
              <a:solidFill>
                <a:srgbClr val="996600"/>
              </a:solidFill>
              <a:ln w="9525">
                <a:solidFill>
                  <a:schemeClr val="tx1"/>
                </a:solidFill>
                <a:round/>
                <a:headEnd/>
                <a:tailEnd/>
              </a:ln>
            </p:spPr>
            <p:txBody>
              <a:bodyPr/>
              <a:lstStyle/>
              <a:p>
                <a:endParaRPr lang="en-US"/>
              </a:p>
            </p:txBody>
          </p:sp>
          <p:sp>
            <p:nvSpPr>
              <p:cNvPr id="48286" name="Arc 32"/>
              <p:cNvSpPr>
                <a:spLocks/>
              </p:cNvSpPr>
              <p:nvPr/>
            </p:nvSpPr>
            <p:spPr bwMode="auto">
              <a:xfrm flipH="1" flipV="1">
                <a:off x="2895" y="1653"/>
                <a:ext cx="496" cy="6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solidFill>
                <a:srgbClr val="FF3300"/>
              </a:solidFill>
              <a:ln w="9525">
                <a:noFill/>
                <a:round/>
                <a:headEnd/>
                <a:tailEnd/>
              </a:ln>
            </p:spPr>
            <p:txBody>
              <a:bodyPr wrap="none" anchor="ctr"/>
              <a:lstStyle/>
              <a:p>
                <a:endParaRPr lang="en-US"/>
              </a:p>
            </p:txBody>
          </p:sp>
          <p:sp>
            <p:nvSpPr>
              <p:cNvPr id="48287" name="Arc 33"/>
              <p:cNvSpPr>
                <a:spLocks/>
              </p:cNvSpPr>
              <p:nvPr/>
            </p:nvSpPr>
            <p:spPr bwMode="auto">
              <a:xfrm flipV="1">
                <a:off x="2151" y="1653"/>
                <a:ext cx="496" cy="6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solidFill>
                <a:srgbClr val="FF3300"/>
              </a:solidFill>
              <a:ln w="9525">
                <a:noFill/>
                <a:round/>
                <a:headEnd/>
                <a:tailEnd/>
              </a:ln>
            </p:spPr>
            <p:txBody>
              <a:bodyPr wrap="none" anchor="ctr"/>
              <a:lstStyle/>
              <a:p>
                <a:endParaRPr lang="en-US"/>
              </a:p>
            </p:txBody>
          </p:sp>
          <p:sp>
            <p:nvSpPr>
              <p:cNvPr id="48288" name="Arc 34"/>
              <p:cNvSpPr>
                <a:spLocks/>
              </p:cNvSpPr>
              <p:nvPr/>
            </p:nvSpPr>
            <p:spPr bwMode="auto">
              <a:xfrm flipH="1" flipV="1">
                <a:off x="3138" y="1653"/>
                <a:ext cx="1042" cy="49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solidFill>
                <a:srgbClr val="FF3300"/>
              </a:solidFill>
              <a:ln w="9525">
                <a:noFill/>
                <a:round/>
                <a:headEnd/>
                <a:tailEnd/>
              </a:ln>
            </p:spPr>
            <p:txBody>
              <a:bodyPr wrap="none" anchor="ctr"/>
              <a:lstStyle/>
              <a:p>
                <a:endParaRPr lang="en-US"/>
              </a:p>
            </p:txBody>
          </p:sp>
          <p:sp>
            <p:nvSpPr>
              <p:cNvPr id="48289" name="Arc 35"/>
              <p:cNvSpPr>
                <a:spLocks/>
              </p:cNvSpPr>
              <p:nvPr/>
            </p:nvSpPr>
            <p:spPr bwMode="auto">
              <a:xfrm flipV="1">
                <a:off x="1383" y="1653"/>
                <a:ext cx="1066" cy="49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solidFill>
                <a:srgbClr val="FF3300"/>
              </a:solidFill>
              <a:ln w="9525">
                <a:solidFill>
                  <a:srgbClr val="FF3300"/>
                </a:solidFill>
                <a:round/>
                <a:headEnd/>
                <a:tailEnd/>
              </a:ln>
            </p:spPr>
            <p:txBody>
              <a:bodyPr wrap="none" anchor="ctr"/>
              <a:lstStyle/>
              <a:p>
                <a:endParaRPr lang="en-US"/>
              </a:p>
            </p:txBody>
          </p:sp>
          <p:sp>
            <p:nvSpPr>
              <p:cNvPr id="48290" name="Freeform 36"/>
              <p:cNvSpPr>
                <a:spLocks/>
              </p:cNvSpPr>
              <p:nvPr/>
            </p:nvSpPr>
            <p:spPr bwMode="auto">
              <a:xfrm>
                <a:off x="3193" y="1644"/>
                <a:ext cx="977" cy="389"/>
              </a:xfrm>
              <a:custGeom>
                <a:avLst/>
                <a:gdLst>
                  <a:gd name="T0" fmla="*/ 899 w 701"/>
                  <a:gd name="T1" fmla="*/ 0 h 212"/>
                  <a:gd name="T2" fmla="*/ 899 w 701"/>
                  <a:gd name="T3" fmla="*/ 6134 h 212"/>
                  <a:gd name="T4" fmla="*/ 6279 w 701"/>
                  <a:gd name="T5" fmla="*/ 11565 h 212"/>
                  <a:gd name="T6" fmla="*/ 9399 w 701"/>
                  <a:gd name="T7" fmla="*/ 25417 h 212"/>
                  <a:gd name="T8" fmla="*/ 9831 w 701"/>
                  <a:gd name="T9" fmla="*/ 771 h 212"/>
                  <a:gd name="T10" fmla="*/ 0 60000 65536"/>
                  <a:gd name="T11" fmla="*/ 0 60000 65536"/>
                  <a:gd name="T12" fmla="*/ 0 60000 65536"/>
                  <a:gd name="T13" fmla="*/ 0 60000 65536"/>
                  <a:gd name="T14" fmla="*/ 0 60000 65536"/>
                  <a:gd name="T15" fmla="*/ 0 w 701"/>
                  <a:gd name="T16" fmla="*/ 0 h 212"/>
                  <a:gd name="T17" fmla="*/ 701 w 701"/>
                  <a:gd name="T18" fmla="*/ 212 h 212"/>
                </a:gdLst>
                <a:ahLst/>
                <a:cxnLst>
                  <a:cxn ang="T10">
                    <a:pos x="T0" y="T1"/>
                  </a:cxn>
                  <a:cxn ang="T11">
                    <a:pos x="T2" y="T3"/>
                  </a:cxn>
                  <a:cxn ang="T12">
                    <a:pos x="T4" y="T5"/>
                  </a:cxn>
                  <a:cxn ang="T13">
                    <a:pos x="T6" y="T7"/>
                  </a:cxn>
                  <a:cxn ang="T14">
                    <a:pos x="T8" y="T9"/>
                  </a:cxn>
                </a:cxnLst>
                <a:rect l="T15" t="T16" r="T17" b="T18"/>
                <a:pathLst>
                  <a:path w="701" h="212">
                    <a:moveTo>
                      <a:pt x="63" y="0"/>
                    </a:moveTo>
                    <a:cubicBezTo>
                      <a:pt x="47" y="12"/>
                      <a:pt x="0" y="33"/>
                      <a:pt x="63" y="48"/>
                    </a:cubicBezTo>
                    <a:cubicBezTo>
                      <a:pt x="126" y="63"/>
                      <a:pt x="342" y="65"/>
                      <a:pt x="441" y="90"/>
                    </a:cubicBezTo>
                    <a:cubicBezTo>
                      <a:pt x="540" y="115"/>
                      <a:pt x="619" y="212"/>
                      <a:pt x="660" y="198"/>
                    </a:cubicBezTo>
                    <a:cubicBezTo>
                      <a:pt x="701" y="184"/>
                      <a:pt x="684" y="46"/>
                      <a:pt x="690" y="6"/>
                    </a:cubicBezTo>
                  </a:path>
                </a:pathLst>
              </a:custGeom>
              <a:solidFill>
                <a:srgbClr val="66FF66"/>
              </a:solidFill>
              <a:ln w="9525">
                <a:solidFill>
                  <a:schemeClr val="tx1"/>
                </a:solidFill>
                <a:round/>
                <a:headEnd/>
                <a:tailEnd/>
              </a:ln>
            </p:spPr>
            <p:txBody>
              <a:bodyPr/>
              <a:lstStyle/>
              <a:p>
                <a:endParaRPr lang="en-US"/>
              </a:p>
            </p:txBody>
          </p:sp>
          <p:sp>
            <p:nvSpPr>
              <p:cNvPr id="48291" name="Freeform 37"/>
              <p:cNvSpPr>
                <a:spLocks/>
              </p:cNvSpPr>
              <p:nvPr/>
            </p:nvSpPr>
            <p:spPr bwMode="auto">
              <a:xfrm flipH="1">
                <a:off x="1358" y="1644"/>
                <a:ext cx="942" cy="412"/>
              </a:xfrm>
              <a:custGeom>
                <a:avLst/>
                <a:gdLst>
                  <a:gd name="T0" fmla="*/ 672 w 701"/>
                  <a:gd name="T1" fmla="*/ 0 h 212"/>
                  <a:gd name="T2" fmla="*/ 672 w 701"/>
                  <a:gd name="T3" fmla="*/ 9756 h 212"/>
                  <a:gd name="T4" fmla="*/ 4694 w 701"/>
                  <a:gd name="T5" fmla="*/ 18328 h 212"/>
                  <a:gd name="T6" fmla="*/ 7021 w 701"/>
                  <a:gd name="T7" fmla="*/ 40310 h 212"/>
                  <a:gd name="T8" fmla="*/ 7338 w 701"/>
                  <a:gd name="T9" fmla="*/ 1238 h 212"/>
                  <a:gd name="T10" fmla="*/ 0 60000 65536"/>
                  <a:gd name="T11" fmla="*/ 0 60000 65536"/>
                  <a:gd name="T12" fmla="*/ 0 60000 65536"/>
                  <a:gd name="T13" fmla="*/ 0 60000 65536"/>
                  <a:gd name="T14" fmla="*/ 0 60000 65536"/>
                  <a:gd name="T15" fmla="*/ 0 w 701"/>
                  <a:gd name="T16" fmla="*/ 0 h 212"/>
                  <a:gd name="T17" fmla="*/ 701 w 701"/>
                  <a:gd name="T18" fmla="*/ 212 h 212"/>
                </a:gdLst>
                <a:ahLst/>
                <a:cxnLst>
                  <a:cxn ang="T10">
                    <a:pos x="T0" y="T1"/>
                  </a:cxn>
                  <a:cxn ang="T11">
                    <a:pos x="T2" y="T3"/>
                  </a:cxn>
                  <a:cxn ang="T12">
                    <a:pos x="T4" y="T5"/>
                  </a:cxn>
                  <a:cxn ang="T13">
                    <a:pos x="T6" y="T7"/>
                  </a:cxn>
                  <a:cxn ang="T14">
                    <a:pos x="T8" y="T9"/>
                  </a:cxn>
                </a:cxnLst>
                <a:rect l="T15" t="T16" r="T17" b="T18"/>
                <a:pathLst>
                  <a:path w="701" h="212">
                    <a:moveTo>
                      <a:pt x="63" y="0"/>
                    </a:moveTo>
                    <a:cubicBezTo>
                      <a:pt x="47" y="12"/>
                      <a:pt x="0" y="33"/>
                      <a:pt x="63" y="48"/>
                    </a:cubicBezTo>
                    <a:cubicBezTo>
                      <a:pt x="126" y="63"/>
                      <a:pt x="342" y="65"/>
                      <a:pt x="441" y="90"/>
                    </a:cubicBezTo>
                    <a:cubicBezTo>
                      <a:pt x="540" y="115"/>
                      <a:pt x="619" y="212"/>
                      <a:pt x="660" y="198"/>
                    </a:cubicBezTo>
                    <a:cubicBezTo>
                      <a:pt x="701" y="184"/>
                      <a:pt x="684" y="46"/>
                      <a:pt x="690" y="6"/>
                    </a:cubicBezTo>
                  </a:path>
                </a:pathLst>
              </a:custGeom>
              <a:solidFill>
                <a:srgbClr val="66FF66"/>
              </a:solidFill>
              <a:ln w="9525">
                <a:solidFill>
                  <a:schemeClr val="tx1"/>
                </a:solidFill>
                <a:round/>
                <a:headEnd/>
                <a:tailEnd/>
              </a:ln>
            </p:spPr>
            <p:txBody>
              <a:bodyPr/>
              <a:lstStyle/>
              <a:p>
                <a:endParaRPr lang="en-US"/>
              </a:p>
            </p:txBody>
          </p:sp>
          <p:sp>
            <p:nvSpPr>
              <p:cNvPr id="48292" name="Rectangle 38"/>
              <p:cNvSpPr>
                <a:spLocks noChangeArrowheads="1"/>
              </p:cNvSpPr>
              <p:nvPr/>
            </p:nvSpPr>
            <p:spPr bwMode="auto">
              <a:xfrm>
                <a:off x="1343" y="1482"/>
                <a:ext cx="565" cy="171"/>
              </a:xfrm>
              <a:prstGeom prst="rect">
                <a:avLst/>
              </a:prstGeom>
              <a:solidFill>
                <a:srgbClr val="FFCC00"/>
              </a:solidFill>
              <a:ln w="9525">
                <a:noFill/>
                <a:miter lim="800000"/>
                <a:headEnd/>
                <a:tailEnd/>
              </a:ln>
            </p:spPr>
            <p:txBody>
              <a:bodyPr wrap="none" anchor="ctr"/>
              <a:lstStyle/>
              <a:p>
                <a:endParaRPr lang="en-US"/>
              </a:p>
            </p:txBody>
          </p:sp>
          <p:sp>
            <p:nvSpPr>
              <p:cNvPr id="48293" name="Rectangle 39"/>
              <p:cNvSpPr>
                <a:spLocks noChangeArrowheads="1"/>
              </p:cNvSpPr>
              <p:nvPr/>
            </p:nvSpPr>
            <p:spPr bwMode="auto">
              <a:xfrm>
                <a:off x="3634" y="1487"/>
                <a:ext cx="531" cy="166"/>
              </a:xfrm>
              <a:prstGeom prst="rect">
                <a:avLst/>
              </a:prstGeom>
              <a:solidFill>
                <a:srgbClr val="FFCC00"/>
              </a:solidFill>
              <a:ln w="9525">
                <a:noFill/>
                <a:miter lim="800000"/>
                <a:headEnd/>
                <a:tailEnd/>
              </a:ln>
            </p:spPr>
            <p:txBody>
              <a:bodyPr wrap="none" anchor="ctr"/>
              <a:lstStyle/>
              <a:p>
                <a:endParaRPr lang="en-US"/>
              </a:p>
            </p:txBody>
          </p:sp>
        </p:grpSp>
        <p:sp>
          <p:nvSpPr>
            <p:cNvPr id="48250" name="Freeform 40"/>
            <p:cNvSpPr>
              <a:spLocks/>
            </p:cNvSpPr>
            <p:nvPr/>
          </p:nvSpPr>
          <p:spPr bwMode="auto">
            <a:xfrm>
              <a:off x="811" y="3176"/>
              <a:ext cx="365" cy="163"/>
            </a:xfrm>
            <a:custGeom>
              <a:avLst/>
              <a:gdLst>
                <a:gd name="T0" fmla="*/ 0 w 1680"/>
                <a:gd name="T1" fmla="*/ 0 h 1120"/>
                <a:gd name="T2" fmla="*/ 0 w 1680"/>
                <a:gd name="T3" fmla="*/ 0 h 1120"/>
                <a:gd name="T4" fmla="*/ 0 w 1680"/>
                <a:gd name="T5" fmla="*/ 0 h 1120"/>
                <a:gd name="T6" fmla="*/ 0 w 1680"/>
                <a:gd name="T7" fmla="*/ 0 h 1120"/>
                <a:gd name="T8" fmla="*/ 0 w 1680"/>
                <a:gd name="T9" fmla="*/ 0 h 1120"/>
                <a:gd name="T10" fmla="*/ 0 w 1680"/>
                <a:gd name="T11" fmla="*/ 0 h 1120"/>
                <a:gd name="T12" fmla="*/ 0 w 1680"/>
                <a:gd name="T13" fmla="*/ 0 h 1120"/>
                <a:gd name="T14" fmla="*/ 0 w 1680"/>
                <a:gd name="T15" fmla="*/ 0 h 1120"/>
                <a:gd name="T16" fmla="*/ 0 w 1680"/>
                <a:gd name="T17" fmla="*/ 0 h 1120"/>
                <a:gd name="T18" fmla="*/ 0 w 1680"/>
                <a:gd name="T19" fmla="*/ 0 h 1120"/>
                <a:gd name="T20" fmla="*/ 0 w 1680"/>
                <a:gd name="T21" fmla="*/ 0 h 11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80"/>
                <a:gd name="T34" fmla="*/ 0 h 1120"/>
                <a:gd name="T35" fmla="*/ 1680 w 1680"/>
                <a:gd name="T36" fmla="*/ 1120 h 112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80" h="1120">
                  <a:moveTo>
                    <a:pt x="0" y="880"/>
                  </a:moveTo>
                  <a:lnTo>
                    <a:pt x="96" y="880"/>
                  </a:lnTo>
                  <a:cubicBezTo>
                    <a:pt x="112" y="768"/>
                    <a:pt x="64" y="352"/>
                    <a:pt x="96" y="208"/>
                  </a:cubicBezTo>
                  <a:cubicBezTo>
                    <a:pt x="120" y="72"/>
                    <a:pt x="16" y="144"/>
                    <a:pt x="240" y="64"/>
                  </a:cubicBezTo>
                  <a:cubicBezTo>
                    <a:pt x="464" y="40"/>
                    <a:pt x="1240" y="0"/>
                    <a:pt x="1440" y="64"/>
                  </a:cubicBezTo>
                  <a:cubicBezTo>
                    <a:pt x="1640" y="128"/>
                    <a:pt x="1560" y="120"/>
                    <a:pt x="1584" y="256"/>
                  </a:cubicBezTo>
                  <a:cubicBezTo>
                    <a:pt x="1608" y="392"/>
                    <a:pt x="1568" y="776"/>
                    <a:pt x="1584" y="880"/>
                  </a:cubicBezTo>
                  <a:lnTo>
                    <a:pt x="1680" y="880"/>
                  </a:lnTo>
                  <a:lnTo>
                    <a:pt x="1680" y="1120"/>
                  </a:lnTo>
                  <a:lnTo>
                    <a:pt x="0" y="1120"/>
                  </a:lnTo>
                  <a:lnTo>
                    <a:pt x="0" y="880"/>
                  </a:lnTo>
                  <a:close/>
                </a:path>
              </a:pathLst>
            </a:custGeom>
            <a:solidFill>
              <a:srgbClr val="FFCC00"/>
            </a:solidFill>
            <a:ln w="9525">
              <a:noFill/>
              <a:round/>
              <a:headEnd/>
              <a:tailEnd/>
            </a:ln>
          </p:spPr>
          <p:txBody>
            <a:bodyPr/>
            <a:lstStyle/>
            <a:p>
              <a:endParaRPr lang="en-US"/>
            </a:p>
          </p:txBody>
        </p:sp>
        <p:sp>
          <p:nvSpPr>
            <p:cNvPr id="48251" name="Rectangle 41"/>
            <p:cNvSpPr>
              <a:spLocks noChangeArrowheads="1"/>
            </p:cNvSpPr>
            <p:nvPr/>
          </p:nvSpPr>
          <p:spPr bwMode="auto">
            <a:xfrm>
              <a:off x="956" y="3221"/>
              <a:ext cx="83" cy="118"/>
            </a:xfrm>
            <a:prstGeom prst="rect">
              <a:avLst/>
            </a:prstGeom>
            <a:solidFill>
              <a:srgbClr val="FF0000"/>
            </a:solidFill>
            <a:ln w="9525">
              <a:solidFill>
                <a:schemeClr val="tx1"/>
              </a:solidFill>
              <a:miter lim="800000"/>
              <a:headEnd/>
              <a:tailEnd/>
            </a:ln>
          </p:spPr>
          <p:txBody>
            <a:bodyPr wrap="none" anchor="ctr"/>
            <a:lstStyle/>
            <a:p>
              <a:pPr algn="ctr" eaLnBrk="0" hangingPunct="0"/>
              <a:endParaRPr lang="fr-FR" sz="4400" baseline="30000">
                <a:solidFill>
                  <a:srgbClr val="FF0000"/>
                </a:solidFill>
                <a:latin typeface="Arial" charset="0"/>
              </a:endParaRPr>
            </a:p>
          </p:txBody>
        </p:sp>
        <p:sp>
          <p:nvSpPr>
            <p:cNvPr id="48252" name="Rectangle 42"/>
            <p:cNvSpPr>
              <a:spLocks noChangeArrowheads="1"/>
            </p:cNvSpPr>
            <p:nvPr/>
          </p:nvSpPr>
          <p:spPr bwMode="auto">
            <a:xfrm>
              <a:off x="707" y="3340"/>
              <a:ext cx="577" cy="35"/>
            </a:xfrm>
            <a:prstGeom prst="rect">
              <a:avLst/>
            </a:prstGeom>
            <a:solidFill>
              <a:srgbClr val="CCFFFF"/>
            </a:solidFill>
            <a:ln w="9525">
              <a:noFill/>
              <a:miter lim="800000"/>
              <a:headEnd/>
              <a:tailEnd/>
            </a:ln>
          </p:spPr>
          <p:txBody>
            <a:bodyPr wrap="none" anchor="ctr"/>
            <a:lstStyle/>
            <a:p>
              <a:pPr algn="ctr"/>
              <a:endParaRPr lang="fr-FR" sz="1200">
                <a:latin typeface="Arial" charset="0"/>
              </a:endParaRPr>
            </a:p>
          </p:txBody>
        </p:sp>
        <p:sp>
          <p:nvSpPr>
            <p:cNvPr id="48253" name="Rectangle 43"/>
            <p:cNvSpPr>
              <a:spLocks noChangeArrowheads="1"/>
            </p:cNvSpPr>
            <p:nvPr/>
          </p:nvSpPr>
          <p:spPr bwMode="auto">
            <a:xfrm>
              <a:off x="956" y="3332"/>
              <a:ext cx="83" cy="7"/>
            </a:xfrm>
            <a:prstGeom prst="rect">
              <a:avLst/>
            </a:prstGeom>
            <a:solidFill>
              <a:srgbClr val="CC9900"/>
            </a:solidFill>
            <a:ln w="9525">
              <a:solidFill>
                <a:schemeClr val="tx1"/>
              </a:solidFill>
              <a:miter lim="800000"/>
              <a:headEnd/>
              <a:tailEnd/>
            </a:ln>
          </p:spPr>
          <p:txBody>
            <a:bodyPr wrap="none" anchor="ctr"/>
            <a:lstStyle/>
            <a:p>
              <a:endParaRPr lang="en-US"/>
            </a:p>
          </p:txBody>
        </p:sp>
        <p:sp>
          <p:nvSpPr>
            <p:cNvPr id="48254" name="Freeform 44"/>
            <p:cNvSpPr>
              <a:spLocks/>
            </p:cNvSpPr>
            <p:nvPr/>
          </p:nvSpPr>
          <p:spPr bwMode="auto">
            <a:xfrm>
              <a:off x="1039" y="3221"/>
              <a:ext cx="30" cy="118"/>
            </a:xfrm>
            <a:custGeom>
              <a:avLst/>
              <a:gdLst>
                <a:gd name="T0" fmla="*/ 0 w 144"/>
                <a:gd name="T1" fmla="*/ 0 h 816"/>
                <a:gd name="T2" fmla="*/ 0 w 144"/>
                <a:gd name="T3" fmla="*/ 0 h 816"/>
                <a:gd name="T4" fmla="*/ 0 w 144"/>
                <a:gd name="T5" fmla="*/ 0 h 816"/>
                <a:gd name="T6" fmla="*/ 0 w 144"/>
                <a:gd name="T7" fmla="*/ 0 h 816"/>
                <a:gd name="T8" fmla="*/ 0 w 144"/>
                <a:gd name="T9" fmla="*/ 0 h 816"/>
                <a:gd name="T10" fmla="*/ 0 w 144"/>
                <a:gd name="T11" fmla="*/ 0 h 816"/>
                <a:gd name="T12" fmla="*/ 0 w 144"/>
                <a:gd name="T13" fmla="*/ 0 h 816"/>
                <a:gd name="T14" fmla="*/ 0 60000 65536"/>
                <a:gd name="T15" fmla="*/ 0 60000 65536"/>
                <a:gd name="T16" fmla="*/ 0 60000 65536"/>
                <a:gd name="T17" fmla="*/ 0 60000 65536"/>
                <a:gd name="T18" fmla="*/ 0 60000 65536"/>
                <a:gd name="T19" fmla="*/ 0 60000 65536"/>
                <a:gd name="T20" fmla="*/ 0 60000 65536"/>
                <a:gd name="T21" fmla="*/ 0 w 144"/>
                <a:gd name="T22" fmla="*/ 0 h 816"/>
                <a:gd name="T23" fmla="*/ 144 w 144"/>
                <a:gd name="T24" fmla="*/ 816 h 8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4" h="816">
                  <a:moveTo>
                    <a:pt x="0" y="0"/>
                  </a:moveTo>
                  <a:lnTo>
                    <a:pt x="0" y="816"/>
                  </a:lnTo>
                  <a:lnTo>
                    <a:pt x="144" y="816"/>
                  </a:lnTo>
                  <a:lnTo>
                    <a:pt x="144" y="720"/>
                  </a:lnTo>
                  <a:lnTo>
                    <a:pt x="48" y="720"/>
                  </a:lnTo>
                  <a:lnTo>
                    <a:pt x="48" y="0"/>
                  </a:lnTo>
                  <a:lnTo>
                    <a:pt x="0" y="0"/>
                  </a:lnTo>
                  <a:close/>
                </a:path>
              </a:pathLst>
            </a:custGeom>
            <a:solidFill>
              <a:srgbClr val="CC9900"/>
            </a:solidFill>
            <a:ln w="9525">
              <a:solidFill>
                <a:schemeClr val="tx1"/>
              </a:solidFill>
              <a:round/>
              <a:headEnd/>
              <a:tailEnd/>
            </a:ln>
          </p:spPr>
          <p:txBody>
            <a:bodyPr/>
            <a:lstStyle/>
            <a:p>
              <a:endParaRPr lang="en-US"/>
            </a:p>
          </p:txBody>
        </p:sp>
        <p:sp>
          <p:nvSpPr>
            <p:cNvPr id="48255" name="Freeform 45"/>
            <p:cNvSpPr>
              <a:spLocks/>
            </p:cNvSpPr>
            <p:nvPr/>
          </p:nvSpPr>
          <p:spPr bwMode="auto">
            <a:xfrm flipH="1">
              <a:off x="927" y="3221"/>
              <a:ext cx="29" cy="118"/>
            </a:xfrm>
            <a:custGeom>
              <a:avLst/>
              <a:gdLst>
                <a:gd name="T0" fmla="*/ 0 w 144"/>
                <a:gd name="T1" fmla="*/ 0 h 816"/>
                <a:gd name="T2" fmla="*/ 0 w 144"/>
                <a:gd name="T3" fmla="*/ 0 h 816"/>
                <a:gd name="T4" fmla="*/ 0 w 144"/>
                <a:gd name="T5" fmla="*/ 0 h 816"/>
                <a:gd name="T6" fmla="*/ 0 w 144"/>
                <a:gd name="T7" fmla="*/ 0 h 816"/>
                <a:gd name="T8" fmla="*/ 0 w 144"/>
                <a:gd name="T9" fmla="*/ 0 h 816"/>
                <a:gd name="T10" fmla="*/ 0 w 144"/>
                <a:gd name="T11" fmla="*/ 0 h 816"/>
                <a:gd name="T12" fmla="*/ 0 w 144"/>
                <a:gd name="T13" fmla="*/ 0 h 816"/>
                <a:gd name="T14" fmla="*/ 0 60000 65536"/>
                <a:gd name="T15" fmla="*/ 0 60000 65536"/>
                <a:gd name="T16" fmla="*/ 0 60000 65536"/>
                <a:gd name="T17" fmla="*/ 0 60000 65536"/>
                <a:gd name="T18" fmla="*/ 0 60000 65536"/>
                <a:gd name="T19" fmla="*/ 0 60000 65536"/>
                <a:gd name="T20" fmla="*/ 0 60000 65536"/>
                <a:gd name="T21" fmla="*/ 0 w 144"/>
                <a:gd name="T22" fmla="*/ 0 h 816"/>
                <a:gd name="T23" fmla="*/ 144 w 144"/>
                <a:gd name="T24" fmla="*/ 816 h 8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4" h="816">
                  <a:moveTo>
                    <a:pt x="0" y="0"/>
                  </a:moveTo>
                  <a:lnTo>
                    <a:pt x="0" y="816"/>
                  </a:lnTo>
                  <a:lnTo>
                    <a:pt x="144" y="816"/>
                  </a:lnTo>
                  <a:lnTo>
                    <a:pt x="144" y="720"/>
                  </a:lnTo>
                  <a:lnTo>
                    <a:pt x="48" y="720"/>
                  </a:lnTo>
                  <a:lnTo>
                    <a:pt x="48" y="0"/>
                  </a:lnTo>
                  <a:lnTo>
                    <a:pt x="0" y="0"/>
                  </a:lnTo>
                  <a:close/>
                </a:path>
              </a:pathLst>
            </a:custGeom>
            <a:solidFill>
              <a:srgbClr val="CC9900"/>
            </a:solidFill>
            <a:ln w="9525">
              <a:solidFill>
                <a:schemeClr val="tx1"/>
              </a:solidFill>
              <a:round/>
              <a:headEnd/>
              <a:tailEnd/>
            </a:ln>
          </p:spPr>
          <p:txBody>
            <a:bodyPr/>
            <a:lstStyle/>
            <a:p>
              <a:endParaRPr lang="en-US"/>
            </a:p>
          </p:txBody>
        </p:sp>
        <p:sp>
          <p:nvSpPr>
            <p:cNvPr id="48256" name="Freeform 46"/>
            <p:cNvSpPr>
              <a:spLocks/>
            </p:cNvSpPr>
            <p:nvPr/>
          </p:nvSpPr>
          <p:spPr bwMode="auto">
            <a:xfrm>
              <a:off x="1049" y="3221"/>
              <a:ext cx="23" cy="104"/>
            </a:xfrm>
            <a:custGeom>
              <a:avLst/>
              <a:gdLst>
                <a:gd name="T0" fmla="*/ 0 w 110"/>
                <a:gd name="T1" fmla="*/ 0 h 720"/>
                <a:gd name="T2" fmla="*/ 0 w 110"/>
                <a:gd name="T3" fmla="*/ 0 h 720"/>
                <a:gd name="T4" fmla="*/ 0 w 110"/>
                <a:gd name="T5" fmla="*/ 0 h 720"/>
                <a:gd name="T6" fmla="*/ 0 w 110"/>
                <a:gd name="T7" fmla="*/ 0 h 720"/>
                <a:gd name="T8" fmla="*/ 0 w 110"/>
                <a:gd name="T9" fmla="*/ 0 h 720"/>
                <a:gd name="T10" fmla="*/ 0 60000 65536"/>
                <a:gd name="T11" fmla="*/ 0 60000 65536"/>
                <a:gd name="T12" fmla="*/ 0 60000 65536"/>
                <a:gd name="T13" fmla="*/ 0 60000 65536"/>
                <a:gd name="T14" fmla="*/ 0 60000 65536"/>
                <a:gd name="T15" fmla="*/ 0 w 110"/>
                <a:gd name="T16" fmla="*/ 0 h 720"/>
                <a:gd name="T17" fmla="*/ 110 w 110"/>
                <a:gd name="T18" fmla="*/ 720 h 720"/>
              </a:gdLst>
              <a:ahLst/>
              <a:cxnLst>
                <a:cxn ang="T10">
                  <a:pos x="T0" y="T1"/>
                </a:cxn>
                <a:cxn ang="T11">
                  <a:pos x="T2" y="T3"/>
                </a:cxn>
                <a:cxn ang="T12">
                  <a:pos x="T4" y="T5"/>
                </a:cxn>
                <a:cxn ang="T13">
                  <a:pos x="T6" y="T7"/>
                </a:cxn>
                <a:cxn ang="T14">
                  <a:pos x="T8" y="T9"/>
                </a:cxn>
              </a:cxnLst>
              <a:rect l="T15" t="T16" r="T17" b="T18"/>
              <a:pathLst>
                <a:path w="110" h="720">
                  <a:moveTo>
                    <a:pt x="0" y="0"/>
                  </a:moveTo>
                  <a:lnTo>
                    <a:pt x="0" y="720"/>
                  </a:lnTo>
                  <a:lnTo>
                    <a:pt x="96" y="720"/>
                  </a:lnTo>
                  <a:cubicBezTo>
                    <a:pt x="110" y="624"/>
                    <a:pt x="100" y="264"/>
                    <a:pt x="84" y="144"/>
                  </a:cubicBezTo>
                  <a:cubicBezTo>
                    <a:pt x="68" y="24"/>
                    <a:pt x="20" y="30"/>
                    <a:pt x="0" y="0"/>
                  </a:cubicBezTo>
                  <a:close/>
                </a:path>
              </a:pathLst>
            </a:custGeom>
            <a:solidFill>
              <a:srgbClr val="996600"/>
            </a:solidFill>
            <a:ln w="9525">
              <a:solidFill>
                <a:schemeClr val="tx1"/>
              </a:solidFill>
              <a:round/>
              <a:headEnd/>
              <a:tailEnd/>
            </a:ln>
          </p:spPr>
          <p:txBody>
            <a:bodyPr/>
            <a:lstStyle/>
            <a:p>
              <a:endParaRPr lang="en-US"/>
            </a:p>
          </p:txBody>
        </p:sp>
        <p:sp>
          <p:nvSpPr>
            <p:cNvPr id="48257" name="Freeform 47"/>
            <p:cNvSpPr>
              <a:spLocks/>
            </p:cNvSpPr>
            <p:nvPr/>
          </p:nvSpPr>
          <p:spPr bwMode="auto">
            <a:xfrm flipH="1">
              <a:off x="927" y="3221"/>
              <a:ext cx="23" cy="104"/>
            </a:xfrm>
            <a:custGeom>
              <a:avLst/>
              <a:gdLst>
                <a:gd name="T0" fmla="*/ 0 w 110"/>
                <a:gd name="T1" fmla="*/ 0 h 720"/>
                <a:gd name="T2" fmla="*/ 0 w 110"/>
                <a:gd name="T3" fmla="*/ 0 h 720"/>
                <a:gd name="T4" fmla="*/ 0 w 110"/>
                <a:gd name="T5" fmla="*/ 0 h 720"/>
                <a:gd name="T6" fmla="*/ 0 w 110"/>
                <a:gd name="T7" fmla="*/ 0 h 720"/>
                <a:gd name="T8" fmla="*/ 0 w 110"/>
                <a:gd name="T9" fmla="*/ 0 h 720"/>
                <a:gd name="T10" fmla="*/ 0 60000 65536"/>
                <a:gd name="T11" fmla="*/ 0 60000 65536"/>
                <a:gd name="T12" fmla="*/ 0 60000 65536"/>
                <a:gd name="T13" fmla="*/ 0 60000 65536"/>
                <a:gd name="T14" fmla="*/ 0 60000 65536"/>
                <a:gd name="T15" fmla="*/ 0 w 110"/>
                <a:gd name="T16" fmla="*/ 0 h 720"/>
                <a:gd name="T17" fmla="*/ 110 w 110"/>
                <a:gd name="T18" fmla="*/ 720 h 720"/>
              </a:gdLst>
              <a:ahLst/>
              <a:cxnLst>
                <a:cxn ang="T10">
                  <a:pos x="T0" y="T1"/>
                </a:cxn>
                <a:cxn ang="T11">
                  <a:pos x="T2" y="T3"/>
                </a:cxn>
                <a:cxn ang="T12">
                  <a:pos x="T4" y="T5"/>
                </a:cxn>
                <a:cxn ang="T13">
                  <a:pos x="T6" y="T7"/>
                </a:cxn>
                <a:cxn ang="T14">
                  <a:pos x="T8" y="T9"/>
                </a:cxn>
              </a:cxnLst>
              <a:rect l="T15" t="T16" r="T17" b="T18"/>
              <a:pathLst>
                <a:path w="110" h="720">
                  <a:moveTo>
                    <a:pt x="0" y="0"/>
                  </a:moveTo>
                  <a:lnTo>
                    <a:pt x="0" y="720"/>
                  </a:lnTo>
                  <a:lnTo>
                    <a:pt x="96" y="720"/>
                  </a:lnTo>
                  <a:cubicBezTo>
                    <a:pt x="110" y="624"/>
                    <a:pt x="100" y="264"/>
                    <a:pt x="84" y="144"/>
                  </a:cubicBezTo>
                  <a:cubicBezTo>
                    <a:pt x="68" y="24"/>
                    <a:pt x="20" y="30"/>
                    <a:pt x="0" y="0"/>
                  </a:cubicBezTo>
                  <a:close/>
                </a:path>
              </a:pathLst>
            </a:custGeom>
            <a:solidFill>
              <a:srgbClr val="996600"/>
            </a:solidFill>
            <a:ln w="9525">
              <a:solidFill>
                <a:schemeClr val="tx1"/>
              </a:solidFill>
              <a:round/>
              <a:headEnd/>
              <a:tailEnd/>
            </a:ln>
          </p:spPr>
          <p:txBody>
            <a:bodyPr/>
            <a:lstStyle/>
            <a:p>
              <a:endParaRPr lang="en-US"/>
            </a:p>
          </p:txBody>
        </p:sp>
        <p:sp>
          <p:nvSpPr>
            <p:cNvPr id="48258" name="Freeform 48"/>
            <p:cNvSpPr>
              <a:spLocks/>
            </p:cNvSpPr>
            <p:nvPr/>
          </p:nvSpPr>
          <p:spPr bwMode="auto">
            <a:xfrm>
              <a:off x="1046" y="3221"/>
              <a:ext cx="62" cy="118"/>
            </a:xfrm>
            <a:custGeom>
              <a:avLst/>
              <a:gdLst>
                <a:gd name="T0" fmla="*/ 0 w 288"/>
                <a:gd name="T1" fmla="*/ 0 h 816"/>
                <a:gd name="T2" fmla="*/ 0 w 288"/>
                <a:gd name="T3" fmla="*/ 0 h 816"/>
                <a:gd name="T4" fmla="*/ 0 w 288"/>
                <a:gd name="T5" fmla="*/ 0 h 816"/>
                <a:gd name="T6" fmla="*/ 0 w 288"/>
                <a:gd name="T7" fmla="*/ 0 h 816"/>
                <a:gd name="T8" fmla="*/ 0 w 288"/>
                <a:gd name="T9" fmla="*/ 0 h 816"/>
                <a:gd name="T10" fmla="*/ 0 w 288"/>
                <a:gd name="T11" fmla="*/ 0 h 816"/>
                <a:gd name="T12" fmla="*/ 0 w 288"/>
                <a:gd name="T13" fmla="*/ 0 h 816"/>
                <a:gd name="T14" fmla="*/ 0 w 288"/>
                <a:gd name="T15" fmla="*/ 0 h 816"/>
                <a:gd name="T16" fmla="*/ 0 60000 65536"/>
                <a:gd name="T17" fmla="*/ 0 60000 65536"/>
                <a:gd name="T18" fmla="*/ 0 60000 65536"/>
                <a:gd name="T19" fmla="*/ 0 60000 65536"/>
                <a:gd name="T20" fmla="*/ 0 60000 65536"/>
                <a:gd name="T21" fmla="*/ 0 60000 65536"/>
                <a:gd name="T22" fmla="*/ 0 60000 65536"/>
                <a:gd name="T23" fmla="*/ 0 60000 65536"/>
                <a:gd name="T24" fmla="*/ 0 w 288"/>
                <a:gd name="T25" fmla="*/ 0 h 816"/>
                <a:gd name="T26" fmla="*/ 288 w 288"/>
                <a:gd name="T27" fmla="*/ 816 h 8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8" h="816">
                  <a:moveTo>
                    <a:pt x="0" y="0"/>
                  </a:moveTo>
                  <a:lnTo>
                    <a:pt x="84" y="90"/>
                  </a:lnTo>
                  <a:lnTo>
                    <a:pt x="96" y="816"/>
                  </a:lnTo>
                  <a:lnTo>
                    <a:pt x="288" y="816"/>
                  </a:lnTo>
                  <a:lnTo>
                    <a:pt x="288" y="720"/>
                  </a:lnTo>
                  <a:lnTo>
                    <a:pt x="144" y="720"/>
                  </a:lnTo>
                  <a:cubicBezTo>
                    <a:pt x="118" y="621"/>
                    <a:pt x="156" y="246"/>
                    <a:pt x="132" y="126"/>
                  </a:cubicBezTo>
                  <a:cubicBezTo>
                    <a:pt x="108" y="6"/>
                    <a:pt x="30" y="5"/>
                    <a:pt x="0" y="0"/>
                  </a:cubicBezTo>
                  <a:close/>
                </a:path>
              </a:pathLst>
            </a:custGeom>
            <a:solidFill>
              <a:srgbClr val="CC9900"/>
            </a:solidFill>
            <a:ln w="9525">
              <a:solidFill>
                <a:schemeClr val="tx1"/>
              </a:solidFill>
              <a:round/>
              <a:headEnd/>
              <a:tailEnd/>
            </a:ln>
          </p:spPr>
          <p:txBody>
            <a:bodyPr/>
            <a:lstStyle/>
            <a:p>
              <a:endParaRPr lang="en-US"/>
            </a:p>
          </p:txBody>
        </p:sp>
        <p:sp>
          <p:nvSpPr>
            <p:cNvPr id="48259" name="Freeform 49"/>
            <p:cNvSpPr>
              <a:spLocks/>
            </p:cNvSpPr>
            <p:nvPr/>
          </p:nvSpPr>
          <p:spPr bwMode="auto">
            <a:xfrm flipH="1">
              <a:off x="891" y="3221"/>
              <a:ext cx="60" cy="118"/>
            </a:xfrm>
            <a:custGeom>
              <a:avLst/>
              <a:gdLst>
                <a:gd name="T0" fmla="*/ 0 w 288"/>
                <a:gd name="T1" fmla="*/ 0 h 816"/>
                <a:gd name="T2" fmla="*/ 0 w 288"/>
                <a:gd name="T3" fmla="*/ 0 h 816"/>
                <a:gd name="T4" fmla="*/ 0 w 288"/>
                <a:gd name="T5" fmla="*/ 0 h 816"/>
                <a:gd name="T6" fmla="*/ 0 w 288"/>
                <a:gd name="T7" fmla="*/ 0 h 816"/>
                <a:gd name="T8" fmla="*/ 0 w 288"/>
                <a:gd name="T9" fmla="*/ 0 h 816"/>
                <a:gd name="T10" fmla="*/ 0 w 288"/>
                <a:gd name="T11" fmla="*/ 0 h 816"/>
                <a:gd name="T12" fmla="*/ 0 w 288"/>
                <a:gd name="T13" fmla="*/ 0 h 816"/>
                <a:gd name="T14" fmla="*/ 0 w 288"/>
                <a:gd name="T15" fmla="*/ 0 h 816"/>
                <a:gd name="T16" fmla="*/ 0 60000 65536"/>
                <a:gd name="T17" fmla="*/ 0 60000 65536"/>
                <a:gd name="T18" fmla="*/ 0 60000 65536"/>
                <a:gd name="T19" fmla="*/ 0 60000 65536"/>
                <a:gd name="T20" fmla="*/ 0 60000 65536"/>
                <a:gd name="T21" fmla="*/ 0 60000 65536"/>
                <a:gd name="T22" fmla="*/ 0 60000 65536"/>
                <a:gd name="T23" fmla="*/ 0 60000 65536"/>
                <a:gd name="T24" fmla="*/ 0 w 288"/>
                <a:gd name="T25" fmla="*/ 0 h 816"/>
                <a:gd name="T26" fmla="*/ 288 w 288"/>
                <a:gd name="T27" fmla="*/ 816 h 8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8" h="816">
                  <a:moveTo>
                    <a:pt x="0" y="0"/>
                  </a:moveTo>
                  <a:lnTo>
                    <a:pt x="84" y="90"/>
                  </a:lnTo>
                  <a:lnTo>
                    <a:pt x="96" y="816"/>
                  </a:lnTo>
                  <a:lnTo>
                    <a:pt x="288" y="816"/>
                  </a:lnTo>
                  <a:lnTo>
                    <a:pt x="288" y="720"/>
                  </a:lnTo>
                  <a:lnTo>
                    <a:pt x="144" y="720"/>
                  </a:lnTo>
                  <a:cubicBezTo>
                    <a:pt x="118" y="621"/>
                    <a:pt x="156" y="246"/>
                    <a:pt x="132" y="126"/>
                  </a:cubicBezTo>
                  <a:cubicBezTo>
                    <a:pt x="108" y="6"/>
                    <a:pt x="30" y="5"/>
                    <a:pt x="0" y="0"/>
                  </a:cubicBezTo>
                  <a:close/>
                </a:path>
              </a:pathLst>
            </a:custGeom>
            <a:solidFill>
              <a:srgbClr val="CC9900"/>
            </a:solidFill>
            <a:ln w="9525">
              <a:solidFill>
                <a:schemeClr val="tx1"/>
              </a:solidFill>
              <a:round/>
              <a:headEnd/>
              <a:tailEnd/>
            </a:ln>
          </p:spPr>
          <p:txBody>
            <a:bodyPr/>
            <a:lstStyle/>
            <a:p>
              <a:endParaRPr lang="en-US"/>
            </a:p>
          </p:txBody>
        </p:sp>
        <p:sp>
          <p:nvSpPr>
            <p:cNvPr id="48260" name="Freeform 50"/>
            <p:cNvSpPr>
              <a:spLocks/>
            </p:cNvSpPr>
            <p:nvPr/>
          </p:nvSpPr>
          <p:spPr bwMode="auto">
            <a:xfrm>
              <a:off x="1060" y="3221"/>
              <a:ext cx="50" cy="104"/>
            </a:xfrm>
            <a:custGeom>
              <a:avLst/>
              <a:gdLst>
                <a:gd name="T0" fmla="*/ 0 w 234"/>
                <a:gd name="T1" fmla="*/ 0 h 714"/>
                <a:gd name="T2" fmla="*/ 0 w 234"/>
                <a:gd name="T3" fmla="*/ 0 h 714"/>
                <a:gd name="T4" fmla="*/ 0 w 234"/>
                <a:gd name="T5" fmla="*/ 0 h 714"/>
                <a:gd name="T6" fmla="*/ 0 w 234"/>
                <a:gd name="T7" fmla="*/ 0 h 714"/>
                <a:gd name="T8" fmla="*/ 0 w 234"/>
                <a:gd name="T9" fmla="*/ 0 h 714"/>
                <a:gd name="T10" fmla="*/ 0 w 234"/>
                <a:gd name="T11" fmla="*/ 0 h 714"/>
                <a:gd name="T12" fmla="*/ 0 60000 65536"/>
                <a:gd name="T13" fmla="*/ 0 60000 65536"/>
                <a:gd name="T14" fmla="*/ 0 60000 65536"/>
                <a:gd name="T15" fmla="*/ 0 60000 65536"/>
                <a:gd name="T16" fmla="*/ 0 60000 65536"/>
                <a:gd name="T17" fmla="*/ 0 60000 65536"/>
                <a:gd name="T18" fmla="*/ 0 w 234"/>
                <a:gd name="T19" fmla="*/ 0 h 714"/>
                <a:gd name="T20" fmla="*/ 234 w 234"/>
                <a:gd name="T21" fmla="*/ 714 h 714"/>
              </a:gdLst>
              <a:ahLst/>
              <a:cxnLst>
                <a:cxn ang="T12">
                  <a:pos x="T0" y="T1"/>
                </a:cxn>
                <a:cxn ang="T13">
                  <a:pos x="T2" y="T3"/>
                </a:cxn>
                <a:cxn ang="T14">
                  <a:pos x="T4" y="T5"/>
                </a:cxn>
                <a:cxn ang="T15">
                  <a:pos x="T6" y="T7"/>
                </a:cxn>
                <a:cxn ang="T16">
                  <a:pos x="T8" y="T9"/>
                </a:cxn>
                <a:cxn ang="T17">
                  <a:pos x="T10" y="T11"/>
                </a:cxn>
              </a:cxnLst>
              <a:rect l="T18" t="T19" r="T20" b="T21"/>
              <a:pathLst>
                <a:path w="234" h="714">
                  <a:moveTo>
                    <a:pt x="0" y="0"/>
                  </a:moveTo>
                  <a:lnTo>
                    <a:pt x="66" y="114"/>
                  </a:lnTo>
                  <a:lnTo>
                    <a:pt x="72" y="714"/>
                  </a:lnTo>
                  <a:lnTo>
                    <a:pt x="213" y="714"/>
                  </a:lnTo>
                  <a:cubicBezTo>
                    <a:pt x="234" y="618"/>
                    <a:pt x="231" y="257"/>
                    <a:pt x="196" y="138"/>
                  </a:cubicBezTo>
                  <a:cubicBezTo>
                    <a:pt x="172" y="18"/>
                    <a:pt x="0" y="0"/>
                    <a:pt x="0" y="0"/>
                  </a:cubicBezTo>
                  <a:close/>
                </a:path>
              </a:pathLst>
            </a:custGeom>
            <a:solidFill>
              <a:srgbClr val="996600"/>
            </a:solidFill>
            <a:ln w="9525">
              <a:solidFill>
                <a:schemeClr val="tx1"/>
              </a:solidFill>
              <a:round/>
              <a:headEnd/>
              <a:tailEnd/>
            </a:ln>
          </p:spPr>
          <p:txBody>
            <a:bodyPr/>
            <a:lstStyle/>
            <a:p>
              <a:endParaRPr lang="en-US"/>
            </a:p>
          </p:txBody>
        </p:sp>
        <p:sp>
          <p:nvSpPr>
            <p:cNvPr id="48261" name="Freeform 51"/>
            <p:cNvSpPr>
              <a:spLocks/>
            </p:cNvSpPr>
            <p:nvPr/>
          </p:nvSpPr>
          <p:spPr bwMode="auto">
            <a:xfrm flipH="1">
              <a:off x="886" y="3221"/>
              <a:ext cx="49" cy="103"/>
            </a:xfrm>
            <a:custGeom>
              <a:avLst/>
              <a:gdLst>
                <a:gd name="T0" fmla="*/ 0 w 234"/>
                <a:gd name="T1" fmla="*/ 0 h 714"/>
                <a:gd name="T2" fmla="*/ 0 w 234"/>
                <a:gd name="T3" fmla="*/ 0 h 714"/>
                <a:gd name="T4" fmla="*/ 0 w 234"/>
                <a:gd name="T5" fmla="*/ 0 h 714"/>
                <a:gd name="T6" fmla="*/ 0 w 234"/>
                <a:gd name="T7" fmla="*/ 0 h 714"/>
                <a:gd name="T8" fmla="*/ 0 w 234"/>
                <a:gd name="T9" fmla="*/ 0 h 714"/>
                <a:gd name="T10" fmla="*/ 0 w 234"/>
                <a:gd name="T11" fmla="*/ 0 h 714"/>
                <a:gd name="T12" fmla="*/ 0 60000 65536"/>
                <a:gd name="T13" fmla="*/ 0 60000 65536"/>
                <a:gd name="T14" fmla="*/ 0 60000 65536"/>
                <a:gd name="T15" fmla="*/ 0 60000 65536"/>
                <a:gd name="T16" fmla="*/ 0 60000 65536"/>
                <a:gd name="T17" fmla="*/ 0 60000 65536"/>
                <a:gd name="T18" fmla="*/ 0 w 234"/>
                <a:gd name="T19" fmla="*/ 0 h 714"/>
                <a:gd name="T20" fmla="*/ 234 w 234"/>
                <a:gd name="T21" fmla="*/ 714 h 714"/>
              </a:gdLst>
              <a:ahLst/>
              <a:cxnLst>
                <a:cxn ang="T12">
                  <a:pos x="T0" y="T1"/>
                </a:cxn>
                <a:cxn ang="T13">
                  <a:pos x="T2" y="T3"/>
                </a:cxn>
                <a:cxn ang="T14">
                  <a:pos x="T4" y="T5"/>
                </a:cxn>
                <a:cxn ang="T15">
                  <a:pos x="T6" y="T7"/>
                </a:cxn>
                <a:cxn ang="T16">
                  <a:pos x="T8" y="T9"/>
                </a:cxn>
                <a:cxn ang="T17">
                  <a:pos x="T10" y="T11"/>
                </a:cxn>
              </a:cxnLst>
              <a:rect l="T18" t="T19" r="T20" b="T21"/>
              <a:pathLst>
                <a:path w="234" h="714">
                  <a:moveTo>
                    <a:pt x="0" y="0"/>
                  </a:moveTo>
                  <a:lnTo>
                    <a:pt x="66" y="114"/>
                  </a:lnTo>
                  <a:lnTo>
                    <a:pt x="72" y="714"/>
                  </a:lnTo>
                  <a:lnTo>
                    <a:pt x="213" y="714"/>
                  </a:lnTo>
                  <a:cubicBezTo>
                    <a:pt x="234" y="618"/>
                    <a:pt x="231" y="257"/>
                    <a:pt x="196" y="138"/>
                  </a:cubicBezTo>
                  <a:cubicBezTo>
                    <a:pt x="172" y="18"/>
                    <a:pt x="0" y="0"/>
                    <a:pt x="0" y="0"/>
                  </a:cubicBezTo>
                  <a:close/>
                </a:path>
              </a:pathLst>
            </a:custGeom>
            <a:solidFill>
              <a:srgbClr val="996600"/>
            </a:solidFill>
            <a:ln w="9525">
              <a:solidFill>
                <a:schemeClr val="tx1"/>
              </a:solidFill>
              <a:round/>
              <a:headEnd/>
              <a:tailEnd/>
            </a:ln>
          </p:spPr>
          <p:txBody>
            <a:bodyPr/>
            <a:lstStyle/>
            <a:p>
              <a:endParaRPr lang="en-US"/>
            </a:p>
          </p:txBody>
        </p:sp>
        <p:sp>
          <p:nvSpPr>
            <p:cNvPr id="48262" name="Arc 52"/>
            <p:cNvSpPr>
              <a:spLocks/>
            </p:cNvSpPr>
            <p:nvPr/>
          </p:nvSpPr>
          <p:spPr bwMode="auto">
            <a:xfrm flipH="1" flipV="1">
              <a:off x="1024" y="3340"/>
              <a:ext cx="102" cy="13"/>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solidFill>
              <a:srgbClr val="FF3300"/>
            </a:solidFill>
            <a:ln w="9525">
              <a:noFill/>
              <a:round/>
              <a:headEnd/>
              <a:tailEnd/>
            </a:ln>
          </p:spPr>
          <p:txBody>
            <a:bodyPr wrap="none" anchor="ctr"/>
            <a:lstStyle/>
            <a:p>
              <a:endParaRPr lang="en-US"/>
            </a:p>
          </p:txBody>
        </p:sp>
        <p:sp>
          <p:nvSpPr>
            <p:cNvPr id="48263" name="Arc 53"/>
            <p:cNvSpPr>
              <a:spLocks/>
            </p:cNvSpPr>
            <p:nvPr/>
          </p:nvSpPr>
          <p:spPr bwMode="auto">
            <a:xfrm flipV="1">
              <a:off x="872" y="3340"/>
              <a:ext cx="102" cy="13"/>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solidFill>
              <a:srgbClr val="FF3300"/>
            </a:solidFill>
            <a:ln w="9525">
              <a:noFill/>
              <a:round/>
              <a:headEnd/>
              <a:tailEnd/>
            </a:ln>
          </p:spPr>
          <p:txBody>
            <a:bodyPr wrap="none" anchor="ctr"/>
            <a:lstStyle/>
            <a:p>
              <a:endParaRPr lang="en-US"/>
            </a:p>
          </p:txBody>
        </p:sp>
        <p:sp>
          <p:nvSpPr>
            <p:cNvPr id="48264" name="Arc 54"/>
            <p:cNvSpPr>
              <a:spLocks/>
            </p:cNvSpPr>
            <p:nvPr/>
          </p:nvSpPr>
          <p:spPr bwMode="auto">
            <a:xfrm flipH="1" flipV="1">
              <a:off x="1074" y="3340"/>
              <a:ext cx="213" cy="103"/>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solidFill>
              <a:srgbClr val="FF3300"/>
            </a:solidFill>
            <a:ln w="9525">
              <a:noFill/>
              <a:round/>
              <a:headEnd/>
              <a:tailEnd/>
            </a:ln>
          </p:spPr>
          <p:txBody>
            <a:bodyPr wrap="none" anchor="ctr"/>
            <a:lstStyle/>
            <a:p>
              <a:endParaRPr lang="en-US"/>
            </a:p>
          </p:txBody>
        </p:sp>
        <p:sp>
          <p:nvSpPr>
            <p:cNvPr id="48265" name="Arc 55"/>
            <p:cNvSpPr>
              <a:spLocks/>
            </p:cNvSpPr>
            <p:nvPr/>
          </p:nvSpPr>
          <p:spPr bwMode="auto">
            <a:xfrm flipV="1">
              <a:off x="715" y="3340"/>
              <a:ext cx="218" cy="103"/>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solidFill>
              <a:srgbClr val="FF3300"/>
            </a:solidFill>
            <a:ln w="9525">
              <a:solidFill>
                <a:srgbClr val="FF3300"/>
              </a:solidFill>
              <a:round/>
              <a:headEnd/>
              <a:tailEnd/>
            </a:ln>
          </p:spPr>
          <p:txBody>
            <a:bodyPr wrap="none" anchor="ctr"/>
            <a:lstStyle/>
            <a:p>
              <a:endParaRPr lang="en-US"/>
            </a:p>
          </p:txBody>
        </p:sp>
        <p:sp>
          <p:nvSpPr>
            <p:cNvPr id="48266" name="Freeform 56"/>
            <p:cNvSpPr>
              <a:spLocks/>
            </p:cNvSpPr>
            <p:nvPr/>
          </p:nvSpPr>
          <p:spPr bwMode="auto">
            <a:xfrm>
              <a:off x="1085" y="3338"/>
              <a:ext cx="200" cy="82"/>
            </a:xfrm>
            <a:custGeom>
              <a:avLst/>
              <a:gdLst>
                <a:gd name="T0" fmla="*/ 0 w 701"/>
                <a:gd name="T1" fmla="*/ 0 h 212"/>
                <a:gd name="T2" fmla="*/ 0 w 701"/>
                <a:gd name="T3" fmla="*/ 0 h 212"/>
                <a:gd name="T4" fmla="*/ 0 w 701"/>
                <a:gd name="T5" fmla="*/ 0 h 212"/>
                <a:gd name="T6" fmla="*/ 0 w 701"/>
                <a:gd name="T7" fmla="*/ 0 h 212"/>
                <a:gd name="T8" fmla="*/ 0 w 701"/>
                <a:gd name="T9" fmla="*/ 0 h 212"/>
                <a:gd name="T10" fmla="*/ 0 60000 65536"/>
                <a:gd name="T11" fmla="*/ 0 60000 65536"/>
                <a:gd name="T12" fmla="*/ 0 60000 65536"/>
                <a:gd name="T13" fmla="*/ 0 60000 65536"/>
                <a:gd name="T14" fmla="*/ 0 60000 65536"/>
                <a:gd name="T15" fmla="*/ 0 w 701"/>
                <a:gd name="T16" fmla="*/ 0 h 212"/>
                <a:gd name="T17" fmla="*/ 701 w 701"/>
                <a:gd name="T18" fmla="*/ 212 h 212"/>
              </a:gdLst>
              <a:ahLst/>
              <a:cxnLst>
                <a:cxn ang="T10">
                  <a:pos x="T0" y="T1"/>
                </a:cxn>
                <a:cxn ang="T11">
                  <a:pos x="T2" y="T3"/>
                </a:cxn>
                <a:cxn ang="T12">
                  <a:pos x="T4" y="T5"/>
                </a:cxn>
                <a:cxn ang="T13">
                  <a:pos x="T6" y="T7"/>
                </a:cxn>
                <a:cxn ang="T14">
                  <a:pos x="T8" y="T9"/>
                </a:cxn>
              </a:cxnLst>
              <a:rect l="T15" t="T16" r="T17" b="T18"/>
              <a:pathLst>
                <a:path w="701" h="212">
                  <a:moveTo>
                    <a:pt x="63" y="0"/>
                  </a:moveTo>
                  <a:cubicBezTo>
                    <a:pt x="47" y="12"/>
                    <a:pt x="0" y="33"/>
                    <a:pt x="63" y="48"/>
                  </a:cubicBezTo>
                  <a:cubicBezTo>
                    <a:pt x="126" y="63"/>
                    <a:pt x="342" y="65"/>
                    <a:pt x="441" y="90"/>
                  </a:cubicBezTo>
                  <a:cubicBezTo>
                    <a:pt x="540" y="115"/>
                    <a:pt x="619" y="212"/>
                    <a:pt x="660" y="198"/>
                  </a:cubicBezTo>
                  <a:cubicBezTo>
                    <a:pt x="701" y="184"/>
                    <a:pt x="684" y="46"/>
                    <a:pt x="690" y="6"/>
                  </a:cubicBezTo>
                </a:path>
              </a:pathLst>
            </a:custGeom>
            <a:solidFill>
              <a:srgbClr val="66FF66"/>
            </a:solidFill>
            <a:ln w="9525">
              <a:solidFill>
                <a:schemeClr val="tx1"/>
              </a:solidFill>
              <a:round/>
              <a:headEnd/>
              <a:tailEnd/>
            </a:ln>
          </p:spPr>
          <p:txBody>
            <a:bodyPr/>
            <a:lstStyle/>
            <a:p>
              <a:endParaRPr lang="en-US"/>
            </a:p>
          </p:txBody>
        </p:sp>
        <p:sp>
          <p:nvSpPr>
            <p:cNvPr id="48267" name="Freeform 57"/>
            <p:cNvSpPr>
              <a:spLocks/>
            </p:cNvSpPr>
            <p:nvPr/>
          </p:nvSpPr>
          <p:spPr bwMode="auto">
            <a:xfrm flipH="1">
              <a:off x="710" y="3338"/>
              <a:ext cx="193" cy="86"/>
            </a:xfrm>
            <a:custGeom>
              <a:avLst/>
              <a:gdLst>
                <a:gd name="T0" fmla="*/ 0 w 701"/>
                <a:gd name="T1" fmla="*/ 0 h 212"/>
                <a:gd name="T2" fmla="*/ 0 w 701"/>
                <a:gd name="T3" fmla="*/ 0 h 212"/>
                <a:gd name="T4" fmla="*/ 0 w 701"/>
                <a:gd name="T5" fmla="*/ 0 h 212"/>
                <a:gd name="T6" fmla="*/ 0 w 701"/>
                <a:gd name="T7" fmla="*/ 0 h 212"/>
                <a:gd name="T8" fmla="*/ 0 w 701"/>
                <a:gd name="T9" fmla="*/ 0 h 212"/>
                <a:gd name="T10" fmla="*/ 0 60000 65536"/>
                <a:gd name="T11" fmla="*/ 0 60000 65536"/>
                <a:gd name="T12" fmla="*/ 0 60000 65536"/>
                <a:gd name="T13" fmla="*/ 0 60000 65536"/>
                <a:gd name="T14" fmla="*/ 0 60000 65536"/>
                <a:gd name="T15" fmla="*/ 0 w 701"/>
                <a:gd name="T16" fmla="*/ 0 h 212"/>
                <a:gd name="T17" fmla="*/ 701 w 701"/>
                <a:gd name="T18" fmla="*/ 212 h 212"/>
              </a:gdLst>
              <a:ahLst/>
              <a:cxnLst>
                <a:cxn ang="T10">
                  <a:pos x="T0" y="T1"/>
                </a:cxn>
                <a:cxn ang="T11">
                  <a:pos x="T2" y="T3"/>
                </a:cxn>
                <a:cxn ang="T12">
                  <a:pos x="T4" y="T5"/>
                </a:cxn>
                <a:cxn ang="T13">
                  <a:pos x="T6" y="T7"/>
                </a:cxn>
                <a:cxn ang="T14">
                  <a:pos x="T8" y="T9"/>
                </a:cxn>
              </a:cxnLst>
              <a:rect l="T15" t="T16" r="T17" b="T18"/>
              <a:pathLst>
                <a:path w="701" h="212">
                  <a:moveTo>
                    <a:pt x="63" y="0"/>
                  </a:moveTo>
                  <a:cubicBezTo>
                    <a:pt x="47" y="12"/>
                    <a:pt x="0" y="33"/>
                    <a:pt x="63" y="48"/>
                  </a:cubicBezTo>
                  <a:cubicBezTo>
                    <a:pt x="126" y="63"/>
                    <a:pt x="342" y="65"/>
                    <a:pt x="441" y="90"/>
                  </a:cubicBezTo>
                  <a:cubicBezTo>
                    <a:pt x="540" y="115"/>
                    <a:pt x="619" y="212"/>
                    <a:pt x="660" y="198"/>
                  </a:cubicBezTo>
                  <a:cubicBezTo>
                    <a:pt x="701" y="184"/>
                    <a:pt x="684" y="46"/>
                    <a:pt x="690" y="6"/>
                  </a:cubicBezTo>
                </a:path>
              </a:pathLst>
            </a:custGeom>
            <a:solidFill>
              <a:srgbClr val="66FF66"/>
            </a:solidFill>
            <a:ln w="9525">
              <a:solidFill>
                <a:schemeClr val="tx1"/>
              </a:solidFill>
              <a:round/>
              <a:headEnd/>
              <a:tailEnd/>
            </a:ln>
          </p:spPr>
          <p:txBody>
            <a:bodyPr/>
            <a:lstStyle/>
            <a:p>
              <a:endParaRPr lang="en-US"/>
            </a:p>
          </p:txBody>
        </p:sp>
        <p:sp>
          <p:nvSpPr>
            <p:cNvPr id="48268" name="Rectangle 58"/>
            <p:cNvSpPr>
              <a:spLocks noChangeArrowheads="1"/>
            </p:cNvSpPr>
            <p:nvPr/>
          </p:nvSpPr>
          <p:spPr bwMode="auto">
            <a:xfrm>
              <a:off x="707" y="3304"/>
              <a:ext cx="116" cy="36"/>
            </a:xfrm>
            <a:prstGeom prst="rect">
              <a:avLst/>
            </a:prstGeom>
            <a:solidFill>
              <a:srgbClr val="FFCC00"/>
            </a:solidFill>
            <a:ln w="9525">
              <a:noFill/>
              <a:miter lim="800000"/>
              <a:headEnd/>
              <a:tailEnd/>
            </a:ln>
          </p:spPr>
          <p:txBody>
            <a:bodyPr wrap="none" anchor="ctr"/>
            <a:lstStyle/>
            <a:p>
              <a:endParaRPr lang="en-US"/>
            </a:p>
          </p:txBody>
        </p:sp>
        <p:sp>
          <p:nvSpPr>
            <p:cNvPr id="48269" name="Rectangle 59"/>
            <p:cNvSpPr>
              <a:spLocks noChangeArrowheads="1"/>
            </p:cNvSpPr>
            <p:nvPr/>
          </p:nvSpPr>
          <p:spPr bwMode="auto">
            <a:xfrm>
              <a:off x="1175" y="3305"/>
              <a:ext cx="109" cy="35"/>
            </a:xfrm>
            <a:prstGeom prst="rect">
              <a:avLst/>
            </a:prstGeom>
            <a:solidFill>
              <a:srgbClr val="FFCC00"/>
            </a:solidFill>
            <a:ln w="9525">
              <a:noFill/>
              <a:miter lim="800000"/>
              <a:headEnd/>
              <a:tailEnd/>
            </a:ln>
          </p:spPr>
          <p:txBody>
            <a:bodyPr wrap="none" anchor="ctr"/>
            <a:lstStyle/>
            <a:p>
              <a:endParaRPr lang="en-US"/>
            </a:p>
          </p:txBody>
        </p:sp>
        <p:sp>
          <p:nvSpPr>
            <p:cNvPr id="48270" name="Line 60"/>
            <p:cNvSpPr>
              <a:spLocks noChangeShapeType="1"/>
            </p:cNvSpPr>
            <p:nvPr/>
          </p:nvSpPr>
          <p:spPr bwMode="auto">
            <a:xfrm flipV="1">
              <a:off x="339" y="2931"/>
              <a:ext cx="306" cy="428"/>
            </a:xfrm>
            <a:prstGeom prst="line">
              <a:avLst/>
            </a:prstGeom>
            <a:noFill/>
            <a:ln w="38100">
              <a:solidFill>
                <a:schemeClr val="tx1"/>
              </a:solidFill>
              <a:round/>
              <a:headEnd/>
              <a:tailEnd/>
            </a:ln>
          </p:spPr>
          <p:txBody>
            <a:bodyPr/>
            <a:lstStyle/>
            <a:p>
              <a:endParaRPr lang="en-US"/>
            </a:p>
          </p:txBody>
        </p:sp>
        <p:sp>
          <p:nvSpPr>
            <p:cNvPr id="48271" name="Line 61"/>
            <p:cNvSpPr>
              <a:spLocks noChangeShapeType="1"/>
            </p:cNvSpPr>
            <p:nvPr/>
          </p:nvSpPr>
          <p:spPr bwMode="auto">
            <a:xfrm flipH="1" flipV="1">
              <a:off x="676" y="2931"/>
              <a:ext cx="348" cy="442"/>
            </a:xfrm>
            <a:prstGeom prst="line">
              <a:avLst/>
            </a:prstGeom>
            <a:noFill/>
            <a:ln w="38100">
              <a:solidFill>
                <a:schemeClr val="tx1"/>
              </a:solidFill>
              <a:round/>
              <a:headEnd/>
              <a:tailEnd/>
            </a:ln>
          </p:spPr>
          <p:txBody>
            <a:bodyPr/>
            <a:lstStyle/>
            <a:p>
              <a:endParaRPr lang="en-US"/>
            </a:p>
          </p:txBody>
        </p:sp>
        <p:sp>
          <p:nvSpPr>
            <p:cNvPr id="48272" name="Rectangle 62"/>
            <p:cNvSpPr>
              <a:spLocks noChangeArrowheads="1"/>
            </p:cNvSpPr>
            <p:nvPr/>
          </p:nvSpPr>
          <p:spPr bwMode="auto">
            <a:xfrm>
              <a:off x="713" y="3373"/>
              <a:ext cx="574" cy="418"/>
            </a:xfrm>
            <a:prstGeom prst="rect">
              <a:avLst/>
            </a:prstGeom>
            <a:solidFill>
              <a:schemeClr val="bg2"/>
            </a:solidFill>
            <a:ln w="9525">
              <a:solidFill>
                <a:schemeClr val="tx1"/>
              </a:solidFill>
              <a:miter lim="800000"/>
              <a:headEnd/>
              <a:tailEnd/>
            </a:ln>
          </p:spPr>
          <p:txBody>
            <a:bodyPr wrap="none" anchor="ctr"/>
            <a:lstStyle/>
            <a:p>
              <a:pPr algn="ctr" eaLnBrk="0" hangingPunct="0"/>
              <a:r>
                <a:rPr lang="fr-FR" sz="2000" baseline="30000">
                  <a:latin typeface="Arial" charset="0"/>
                </a:rPr>
                <a:t>box</a:t>
              </a:r>
            </a:p>
          </p:txBody>
        </p:sp>
      </p:grpSp>
      <p:sp>
        <p:nvSpPr>
          <p:cNvPr id="48135" name="Text Box 64"/>
          <p:cNvSpPr txBox="1">
            <a:spLocks noChangeArrowheads="1"/>
          </p:cNvSpPr>
          <p:nvPr/>
        </p:nvSpPr>
        <p:spPr bwMode="auto">
          <a:xfrm>
            <a:off x="7305675" y="2628900"/>
            <a:ext cx="1247775" cy="336550"/>
          </a:xfrm>
          <a:prstGeom prst="rect">
            <a:avLst/>
          </a:prstGeom>
          <a:solidFill>
            <a:srgbClr val="FFFF00"/>
          </a:solidFill>
          <a:ln w="9525">
            <a:noFill/>
            <a:miter lim="800000"/>
            <a:headEnd/>
            <a:tailEnd/>
          </a:ln>
        </p:spPr>
        <p:txBody>
          <a:bodyPr>
            <a:spAutoFit/>
          </a:bodyPr>
          <a:lstStyle/>
          <a:p>
            <a:pPr algn="ctr"/>
            <a:r>
              <a:rPr lang="en-US" sz="1600" b="1">
                <a:latin typeface="Arial" charset="0"/>
              </a:rPr>
              <a:t>SiGe SD</a:t>
            </a:r>
          </a:p>
        </p:txBody>
      </p:sp>
      <p:sp>
        <p:nvSpPr>
          <p:cNvPr id="48136" name="Text Box 65"/>
          <p:cNvSpPr txBox="1">
            <a:spLocks noChangeArrowheads="1"/>
          </p:cNvSpPr>
          <p:nvPr/>
        </p:nvSpPr>
        <p:spPr bwMode="auto">
          <a:xfrm>
            <a:off x="7215188" y="3046413"/>
            <a:ext cx="1298575" cy="304800"/>
          </a:xfrm>
          <a:prstGeom prst="rect">
            <a:avLst/>
          </a:prstGeom>
          <a:noFill/>
          <a:ln w="9525">
            <a:noFill/>
            <a:miter lim="800000"/>
            <a:headEnd/>
            <a:tailEnd/>
          </a:ln>
        </p:spPr>
        <p:txBody>
          <a:bodyPr wrap="none">
            <a:spAutoFit/>
          </a:bodyPr>
          <a:lstStyle/>
          <a:p>
            <a:r>
              <a:rPr lang="en-US" sz="1400" b="1">
                <a:latin typeface="Arial" charset="0"/>
              </a:rPr>
              <a:t>Compressive</a:t>
            </a:r>
          </a:p>
        </p:txBody>
      </p:sp>
      <p:sp>
        <p:nvSpPr>
          <p:cNvPr id="48137" name="Text Box 66"/>
          <p:cNvSpPr txBox="1">
            <a:spLocks noChangeArrowheads="1"/>
          </p:cNvSpPr>
          <p:nvPr/>
        </p:nvSpPr>
        <p:spPr bwMode="auto">
          <a:xfrm>
            <a:off x="7637463" y="4075113"/>
            <a:ext cx="746125" cy="314325"/>
          </a:xfrm>
          <a:prstGeom prst="rect">
            <a:avLst/>
          </a:prstGeom>
          <a:solidFill>
            <a:srgbClr val="FF99FF"/>
          </a:solidFill>
          <a:ln w="9525">
            <a:solidFill>
              <a:srgbClr val="99FF33"/>
            </a:solidFill>
            <a:miter lim="800000"/>
            <a:headEnd/>
            <a:tailEnd/>
          </a:ln>
        </p:spPr>
        <p:txBody>
          <a:bodyPr wrap="none">
            <a:spAutoFit/>
          </a:bodyPr>
          <a:lstStyle/>
          <a:p>
            <a:pPr algn="ctr"/>
            <a:r>
              <a:rPr lang="en-US" sz="1400">
                <a:latin typeface="Arial" charset="0"/>
              </a:rPr>
              <a:t>pMOS </a:t>
            </a:r>
          </a:p>
        </p:txBody>
      </p:sp>
      <p:sp>
        <p:nvSpPr>
          <p:cNvPr id="48138" name="Text Box 68"/>
          <p:cNvSpPr txBox="1">
            <a:spLocks noChangeArrowheads="1"/>
          </p:cNvSpPr>
          <p:nvPr/>
        </p:nvSpPr>
        <p:spPr bwMode="auto">
          <a:xfrm>
            <a:off x="7329488" y="1617663"/>
            <a:ext cx="1143000" cy="346075"/>
          </a:xfrm>
          <a:prstGeom prst="rect">
            <a:avLst/>
          </a:prstGeom>
          <a:solidFill>
            <a:schemeClr val="hlink">
              <a:alpha val="47842"/>
            </a:schemeClr>
          </a:solidFill>
          <a:ln w="9525">
            <a:solidFill>
              <a:schemeClr val="hlink"/>
            </a:solidFill>
            <a:miter lim="800000"/>
            <a:headEnd/>
            <a:tailEnd/>
          </a:ln>
        </p:spPr>
        <p:txBody>
          <a:bodyPr wrap="none">
            <a:spAutoFit/>
          </a:bodyPr>
          <a:lstStyle/>
          <a:p>
            <a:r>
              <a:rPr lang="en-US" sz="1600" b="1">
                <a:latin typeface="Arial" charset="0"/>
              </a:rPr>
              <a:t>SiGe SEG</a:t>
            </a:r>
          </a:p>
        </p:txBody>
      </p:sp>
      <p:cxnSp>
        <p:nvCxnSpPr>
          <p:cNvPr id="48139" name="AutoShape 69"/>
          <p:cNvCxnSpPr>
            <a:cxnSpLocks noChangeShapeType="1"/>
            <a:stCxn id="48138" idx="2"/>
            <a:endCxn id="48135" idx="0"/>
          </p:cNvCxnSpPr>
          <p:nvPr/>
        </p:nvCxnSpPr>
        <p:spPr bwMode="auto">
          <a:xfrm rot="16200000" flipH="1">
            <a:off x="7582695" y="2282031"/>
            <a:ext cx="665162" cy="28575"/>
          </a:xfrm>
          <a:prstGeom prst="bentConnector3">
            <a:avLst>
              <a:gd name="adj1" fmla="val 50000"/>
            </a:avLst>
          </a:prstGeom>
          <a:noFill/>
          <a:ln w="57150">
            <a:solidFill>
              <a:schemeClr val="tx1"/>
            </a:solidFill>
            <a:miter lim="800000"/>
            <a:headEnd/>
            <a:tailEnd type="triangle" w="med" len="med"/>
          </a:ln>
        </p:spPr>
      </p:cxnSp>
      <p:sp>
        <p:nvSpPr>
          <p:cNvPr id="173126" name="Text Box 70"/>
          <p:cNvSpPr txBox="1">
            <a:spLocks noChangeArrowheads="1"/>
          </p:cNvSpPr>
          <p:nvPr/>
        </p:nvSpPr>
        <p:spPr bwMode="auto">
          <a:xfrm>
            <a:off x="6042025" y="768350"/>
            <a:ext cx="3592513" cy="366713"/>
          </a:xfrm>
          <a:prstGeom prst="rect">
            <a:avLst/>
          </a:prstGeom>
          <a:solidFill>
            <a:srgbClr val="CCFF33"/>
          </a:solidFill>
          <a:ln w="9525">
            <a:noFill/>
            <a:miter lim="800000"/>
            <a:headEnd/>
            <a:tailEnd/>
          </a:ln>
          <a:effec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defRPr/>
            </a:pPr>
            <a:r>
              <a:rPr lang="en-US" sz="1800" smtClean="0">
                <a:effectLst>
                  <a:outerShdw blurRad="38100" dist="38100" dir="2700000" algn="tl">
                    <a:srgbClr val="FFFFFF"/>
                  </a:outerShdw>
                </a:effectLst>
                <a:latin typeface="Arial" charset="0"/>
              </a:rPr>
              <a:t>Process-based Induced Stess</a:t>
            </a:r>
            <a:endParaRPr lang="en-US" sz="1800" baseline="-25000" smtClean="0">
              <a:effectLst>
                <a:outerShdw blurRad="38100" dist="38100" dir="2700000" algn="tl">
                  <a:srgbClr val="FFFFFF"/>
                </a:outerShdw>
              </a:effectLst>
              <a:latin typeface="Arial" charset="0"/>
            </a:endParaRPr>
          </a:p>
        </p:txBody>
      </p:sp>
      <p:cxnSp>
        <p:nvCxnSpPr>
          <p:cNvPr id="48141" name="AutoShape 71"/>
          <p:cNvCxnSpPr>
            <a:cxnSpLocks noChangeShapeType="1"/>
            <a:stCxn id="173126" idx="2"/>
            <a:endCxn id="48178" idx="0"/>
          </p:cNvCxnSpPr>
          <p:nvPr/>
        </p:nvCxnSpPr>
        <p:spPr bwMode="auto">
          <a:xfrm rot="5400000">
            <a:off x="6841331" y="616745"/>
            <a:ext cx="479425" cy="1516062"/>
          </a:xfrm>
          <a:prstGeom prst="bentConnector3">
            <a:avLst>
              <a:gd name="adj1" fmla="val 50000"/>
            </a:avLst>
          </a:prstGeom>
          <a:noFill/>
          <a:ln w="57150">
            <a:solidFill>
              <a:schemeClr val="tx1"/>
            </a:solidFill>
            <a:miter lim="800000"/>
            <a:headEnd/>
            <a:tailEnd type="triangle" w="med" len="med"/>
          </a:ln>
        </p:spPr>
      </p:cxnSp>
      <p:cxnSp>
        <p:nvCxnSpPr>
          <p:cNvPr id="48142" name="AutoShape 72"/>
          <p:cNvCxnSpPr>
            <a:cxnSpLocks noChangeShapeType="1"/>
            <a:stCxn id="173126" idx="2"/>
            <a:endCxn id="48138" idx="0"/>
          </p:cNvCxnSpPr>
          <p:nvPr/>
        </p:nvCxnSpPr>
        <p:spPr bwMode="auto">
          <a:xfrm rot="16200000" flipH="1">
            <a:off x="7628732" y="1345406"/>
            <a:ext cx="482600" cy="61913"/>
          </a:xfrm>
          <a:prstGeom prst="bentConnector3">
            <a:avLst>
              <a:gd name="adj1" fmla="val 50000"/>
            </a:avLst>
          </a:prstGeom>
          <a:noFill/>
          <a:ln w="57150">
            <a:solidFill>
              <a:schemeClr val="tx1"/>
            </a:solidFill>
            <a:miter lim="800000"/>
            <a:headEnd/>
            <a:tailEnd type="triangle" w="med" len="med"/>
          </a:ln>
        </p:spPr>
      </p:cxnSp>
      <p:grpSp>
        <p:nvGrpSpPr>
          <p:cNvPr id="48143" name="Group 73"/>
          <p:cNvGrpSpPr>
            <a:grpSpLocks/>
          </p:cNvGrpSpPr>
          <p:nvPr/>
        </p:nvGrpSpPr>
        <p:grpSpPr bwMode="auto">
          <a:xfrm>
            <a:off x="5186363" y="1614488"/>
            <a:ext cx="2241550" cy="4197350"/>
            <a:chOff x="3016" y="1167"/>
            <a:chExt cx="1303" cy="2644"/>
          </a:xfrm>
        </p:grpSpPr>
        <p:sp>
          <p:nvSpPr>
            <p:cNvPr id="48178" name="Text Box 74"/>
            <p:cNvSpPr txBox="1">
              <a:spLocks noChangeArrowheads="1"/>
            </p:cNvSpPr>
            <p:nvPr/>
          </p:nvSpPr>
          <p:spPr bwMode="auto">
            <a:xfrm>
              <a:off x="3424" y="1167"/>
              <a:ext cx="506" cy="218"/>
            </a:xfrm>
            <a:prstGeom prst="rect">
              <a:avLst/>
            </a:prstGeom>
            <a:solidFill>
              <a:schemeClr val="hlink">
                <a:alpha val="52156"/>
              </a:schemeClr>
            </a:solidFill>
            <a:ln w="9525">
              <a:solidFill>
                <a:schemeClr val="hlink"/>
              </a:solidFill>
              <a:miter lim="800000"/>
              <a:headEnd/>
              <a:tailEnd/>
            </a:ln>
          </p:spPr>
          <p:txBody>
            <a:bodyPr wrap="none">
              <a:spAutoFit/>
            </a:bodyPr>
            <a:lstStyle/>
            <a:p>
              <a:r>
                <a:rPr lang="en-US" sz="1600" b="1">
                  <a:latin typeface="Arial" charset="0"/>
                </a:rPr>
                <a:t>Liners</a:t>
              </a:r>
            </a:p>
          </p:txBody>
        </p:sp>
        <p:sp>
          <p:nvSpPr>
            <p:cNvPr id="48179" name="Text Box 75"/>
            <p:cNvSpPr txBox="1">
              <a:spLocks noChangeArrowheads="1"/>
            </p:cNvSpPr>
            <p:nvPr/>
          </p:nvSpPr>
          <p:spPr bwMode="auto">
            <a:xfrm>
              <a:off x="3169" y="1803"/>
              <a:ext cx="456" cy="212"/>
            </a:xfrm>
            <a:prstGeom prst="rect">
              <a:avLst/>
            </a:prstGeom>
            <a:solidFill>
              <a:srgbClr val="FFFF00"/>
            </a:solidFill>
            <a:ln w="9525">
              <a:noFill/>
              <a:miter lim="800000"/>
              <a:headEnd/>
              <a:tailEnd/>
            </a:ln>
          </p:spPr>
          <p:txBody>
            <a:bodyPr wrap="none">
              <a:spAutoFit/>
            </a:bodyPr>
            <a:lstStyle/>
            <a:p>
              <a:r>
                <a:rPr lang="fr-FR" sz="1600" b="1">
                  <a:latin typeface="Arial" charset="0"/>
                </a:rPr>
                <a:t>CESL</a:t>
              </a:r>
              <a:endParaRPr lang="en-US" sz="1600" b="1">
                <a:latin typeface="Arial" charset="0"/>
              </a:endParaRPr>
            </a:p>
          </p:txBody>
        </p:sp>
        <p:sp>
          <p:nvSpPr>
            <p:cNvPr id="48180" name="Text Box 76"/>
            <p:cNvSpPr txBox="1">
              <a:spLocks noChangeArrowheads="1"/>
            </p:cNvSpPr>
            <p:nvPr/>
          </p:nvSpPr>
          <p:spPr bwMode="auto">
            <a:xfrm>
              <a:off x="3742" y="1803"/>
              <a:ext cx="386" cy="212"/>
            </a:xfrm>
            <a:prstGeom prst="rect">
              <a:avLst/>
            </a:prstGeom>
            <a:solidFill>
              <a:srgbClr val="FFFF00"/>
            </a:solidFill>
            <a:ln w="9525">
              <a:noFill/>
              <a:miter lim="800000"/>
              <a:headEnd/>
              <a:tailEnd/>
            </a:ln>
          </p:spPr>
          <p:txBody>
            <a:bodyPr wrap="none">
              <a:spAutoFit/>
            </a:bodyPr>
            <a:lstStyle/>
            <a:p>
              <a:r>
                <a:rPr lang="en-US" sz="1600" b="1">
                  <a:latin typeface="Arial" charset="0"/>
                </a:rPr>
                <a:t>SMT</a:t>
              </a:r>
            </a:p>
          </p:txBody>
        </p:sp>
        <p:sp>
          <p:nvSpPr>
            <p:cNvPr id="48181" name="Text Box 77"/>
            <p:cNvSpPr txBox="1">
              <a:spLocks noChangeArrowheads="1"/>
            </p:cNvSpPr>
            <p:nvPr/>
          </p:nvSpPr>
          <p:spPr bwMode="auto">
            <a:xfrm>
              <a:off x="3168" y="2302"/>
              <a:ext cx="470" cy="198"/>
            </a:xfrm>
            <a:prstGeom prst="rect">
              <a:avLst/>
            </a:prstGeom>
            <a:solidFill>
              <a:schemeClr val="accent1"/>
            </a:solidFill>
            <a:ln w="9525">
              <a:solidFill>
                <a:srgbClr val="99FF33"/>
              </a:solidFill>
              <a:miter lim="800000"/>
              <a:headEnd/>
              <a:tailEnd/>
            </a:ln>
          </p:spPr>
          <p:txBody>
            <a:bodyPr wrap="none">
              <a:spAutoFit/>
            </a:bodyPr>
            <a:lstStyle/>
            <a:p>
              <a:pPr algn="ctr"/>
              <a:r>
                <a:rPr lang="en-US" sz="1400">
                  <a:latin typeface="Arial" charset="0"/>
                </a:rPr>
                <a:t>nMOS </a:t>
              </a:r>
            </a:p>
          </p:txBody>
        </p:sp>
        <p:sp>
          <p:nvSpPr>
            <p:cNvPr id="48182" name="Text Box 78"/>
            <p:cNvSpPr txBox="1">
              <a:spLocks noChangeArrowheads="1"/>
            </p:cNvSpPr>
            <p:nvPr/>
          </p:nvSpPr>
          <p:spPr bwMode="auto">
            <a:xfrm>
              <a:off x="3162" y="2069"/>
              <a:ext cx="461" cy="192"/>
            </a:xfrm>
            <a:prstGeom prst="rect">
              <a:avLst/>
            </a:prstGeom>
            <a:noFill/>
            <a:ln w="9525">
              <a:noFill/>
              <a:miter lim="800000"/>
              <a:headEnd/>
              <a:tailEnd/>
            </a:ln>
          </p:spPr>
          <p:txBody>
            <a:bodyPr wrap="none">
              <a:spAutoFit/>
            </a:bodyPr>
            <a:lstStyle/>
            <a:p>
              <a:r>
                <a:rPr lang="en-US" sz="1400" b="1">
                  <a:latin typeface="Arial" charset="0"/>
                </a:rPr>
                <a:t>Tensile</a:t>
              </a:r>
            </a:p>
          </p:txBody>
        </p:sp>
        <p:sp>
          <p:nvSpPr>
            <p:cNvPr id="48183" name="Text Box 79"/>
            <p:cNvSpPr txBox="1">
              <a:spLocks noChangeArrowheads="1"/>
            </p:cNvSpPr>
            <p:nvPr/>
          </p:nvSpPr>
          <p:spPr bwMode="auto">
            <a:xfrm>
              <a:off x="3742" y="2296"/>
              <a:ext cx="470" cy="198"/>
            </a:xfrm>
            <a:prstGeom prst="rect">
              <a:avLst/>
            </a:prstGeom>
            <a:solidFill>
              <a:schemeClr val="accent1"/>
            </a:solidFill>
            <a:ln w="9525">
              <a:solidFill>
                <a:srgbClr val="99FF33"/>
              </a:solidFill>
              <a:miter lim="800000"/>
              <a:headEnd/>
              <a:tailEnd/>
            </a:ln>
          </p:spPr>
          <p:txBody>
            <a:bodyPr wrap="none">
              <a:spAutoFit/>
            </a:bodyPr>
            <a:lstStyle/>
            <a:p>
              <a:pPr algn="ctr"/>
              <a:r>
                <a:rPr lang="en-US" sz="1400">
                  <a:latin typeface="Arial" charset="0"/>
                </a:rPr>
                <a:t>nMOS </a:t>
              </a:r>
            </a:p>
          </p:txBody>
        </p:sp>
        <p:cxnSp>
          <p:nvCxnSpPr>
            <p:cNvPr id="48184" name="AutoShape 80"/>
            <p:cNvCxnSpPr>
              <a:cxnSpLocks noChangeShapeType="1"/>
              <a:stCxn id="48178" idx="2"/>
              <a:endCxn id="48180" idx="0"/>
            </p:cNvCxnSpPr>
            <p:nvPr/>
          </p:nvCxnSpPr>
          <p:spPr bwMode="auto">
            <a:xfrm rot="16200000" flipH="1">
              <a:off x="3597" y="1465"/>
              <a:ext cx="418" cy="258"/>
            </a:xfrm>
            <a:prstGeom prst="bentConnector3">
              <a:avLst>
                <a:gd name="adj1" fmla="val 50000"/>
              </a:avLst>
            </a:prstGeom>
            <a:noFill/>
            <a:ln w="57150">
              <a:solidFill>
                <a:schemeClr val="tx1"/>
              </a:solidFill>
              <a:miter lim="800000"/>
              <a:headEnd/>
              <a:tailEnd type="triangle" w="med" len="med"/>
            </a:ln>
          </p:spPr>
        </p:cxnSp>
        <p:cxnSp>
          <p:nvCxnSpPr>
            <p:cNvPr id="48185" name="AutoShape 81"/>
            <p:cNvCxnSpPr>
              <a:cxnSpLocks noChangeShapeType="1"/>
              <a:stCxn id="48178" idx="2"/>
              <a:endCxn id="48179" idx="0"/>
            </p:cNvCxnSpPr>
            <p:nvPr/>
          </p:nvCxnSpPr>
          <p:spPr bwMode="auto">
            <a:xfrm rot="5400000">
              <a:off x="3328" y="1454"/>
              <a:ext cx="418" cy="280"/>
            </a:xfrm>
            <a:prstGeom prst="bentConnector3">
              <a:avLst>
                <a:gd name="adj1" fmla="val 50000"/>
              </a:avLst>
            </a:prstGeom>
            <a:noFill/>
            <a:ln w="57150">
              <a:solidFill>
                <a:schemeClr val="tx1"/>
              </a:solidFill>
              <a:miter lim="800000"/>
              <a:headEnd/>
              <a:tailEnd type="triangle" w="med" len="med"/>
            </a:ln>
          </p:spPr>
        </p:cxnSp>
        <p:sp>
          <p:nvSpPr>
            <p:cNvPr id="48186" name="Text Box 82"/>
            <p:cNvSpPr txBox="1">
              <a:spLocks noChangeArrowheads="1"/>
            </p:cNvSpPr>
            <p:nvPr/>
          </p:nvSpPr>
          <p:spPr bwMode="auto">
            <a:xfrm>
              <a:off x="3695" y="2075"/>
              <a:ext cx="462" cy="192"/>
            </a:xfrm>
            <a:prstGeom prst="rect">
              <a:avLst/>
            </a:prstGeom>
            <a:noFill/>
            <a:ln w="9525">
              <a:noFill/>
              <a:miter lim="800000"/>
              <a:headEnd/>
              <a:tailEnd/>
            </a:ln>
          </p:spPr>
          <p:txBody>
            <a:bodyPr wrap="none">
              <a:spAutoFit/>
            </a:bodyPr>
            <a:lstStyle/>
            <a:p>
              <a:r>
                <a:rPr lang="en-US" sz="1400" b="1">
                  <a:latin typeface="Arial" charset="0"/>
                </a:rPr>
                <a:t>Tensile</a:t>
              </a:r>
            </a:p>
          </p:txBody>
        </p:sp>
        <p:sp>
          <p:nvSpPr>
            <p:cNvPr id="48187" name="Text Box 83"/>
            <p:cNvSpPr txBox="1">
              <a:spLocks noChangeArrowheads="1"/>
            </p:cNvSpPr>
            <p:nvPr/>
          </p:nvSpPr>
          <p:spPr bwMode="auto">
            <a:xfrm>
              <a:off x="3162" y="2733"/>
              <a:ext cx="470" cy="198"/>
            </a:xfrm>
            <a:prstGeom prst="rect">
              <a:avLst/>
            </a:prstGeom>
            <a:solidFill>
              <a:srgbClr val="FF99FF"/>
            </a:solidFill>
            <a:ln w="9525">
              <a:solidFill>
                <a:srgbClr val="99FF33"/>
              </a:solidFill>
              <a:miter lim="800000"/>
              <a:headEnd/>
              <a:tailEnd/>
            </a:ln>
          </p:spPr>
          <p:txBody>
            <a:bodyPr wrap="none">
              <a:spAutoFit/>
            </a:bodyPr>
            <a:lstStyle/>
            <a:p>
              <a:pPr algn="ctr"/>
              <a:r>
                <a:rPr lang="en-US" sz="1400">
                  <a:latin typeface="Arial" charset="0"/>
                </a:rPr>
                <a:t>pMOS </a:t>
              </a:r>
            </a:p>
          </p:txBody>
        </p:sp>
        <p:sp>
          <p:nvSpPr>
            <p:cNvPr id="48188" name="Text Box 84"/>
            <p:cNvSpPr txBox="1">
              <a:spLocks noChangeArrowheads="1"/>
            </p:cNvSpPr>
            <p:nvPr/>
          </p:nvSpPr>
          <p:spPr bwMode="auto">
            <a:xfrm>
              <a:off x="3016" y="2523"/>
              <a:ext cx="755" cy="192"/>
            </a:xfrm>
            <a:prstGeom prst="rect">
              <a:avLst/>
            </a:prstGeom>
            <a:noFill/>
            <a:ln w="9525">
              <a:noFill/>
              <a:miter lim="800000"/>
              <a:headEnd/>
              <a:tailEnd/>
            </a:ln>
          </p:spPr>
          <p:txBody>
            <a:bodyPr wrap="none">
              <a:spAutoFit/>
            </a:bodyPr>
            <a:lstStyle/>
            <a:p>
              <a:r>
                <a:rPr lang="en-US" sz="1400" b="1">
                  <a:latin typeface="Arial" charset="0"/>
                </a:rPr>
                <a:t>Compressive</a:t>
              </a:r>
            </a:p>
          </p:txBody>
        </p:sp>
        <p:sp>
          <p:nvSpPr>
            <p:cNvPr id="48189" name="Freeform 85"/>
            <p:cNvSpPr>
              <a:spLocks/>
            </p:cNvSpPr>
            <p:nvPr/>
          </p:nvSpPr>
          <p:spPr bwMode="auto">
            <a:xfrm>
              <a:off x="3812" y="3170"/>
              <a:ext cx="365" cy="163"/>
            </a:xfrm>
            <a:custGeom>
              <a:avLst/>
              <a:gdLst>
                <a:gd name="T0" fmla="*/ 0 w 1680"/>
                <a:gd name="T1" fmla="*/ 0 h 1120"/>
                <a:gd name="T2" fmla="*/ 0 w 1680"/>
                <a:gd name="T3" fmla="*/ 0 h 1120"/>
                <a:gd name="T4" fmla="*/ 0 w 1680"/>
                <a:gd name="T5" fmla="*/ 0 h 1120"/>
                <a:gd name="T6" fmla="*/ 0 w 1680"/>
                <a:gd name="T7" fmla="*/ 0 h 1120"/>
                <a:gd name="T8" fmla="*/ 0 w 1680"/>
                <a:gd name="T9" fmla="*/ 0 h 1120"/>
                <a:gd name="T10" fmla="*/ 0 w 1680"/>
                <a:gd name="T11" fmla="*/ 0 h 1120"/>
                <a:gd name="T12" fmla="*/ 0 w 1680"/>
                <a:gd name="T13" fmla="*/ 0 h 1120"/>
                <a:gd name="T14" fmla="*/ 0 w 1680"/>
                <a:gd name="T15" fmla="*/ 0 h 1120"/>
                <a:gd name="T16" fmla="*/ 0 w 1680"/>
                <a:gd name="T17" fmla="*/ 0 h 1120"/>
                <a:gd name="T18" fmla="*/ 0 w 1680"/>
                <a:gd name="T19" fmla="*/ 0 h 1120"/>
                <a:gd name="T20" fmla="*/ 0 w 1680"/>
                <a:gd name="T21" fmla="*/ 0 h 11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80"/>
                <a:gd name="T34" fmla="*/ 0 h 1120"/>
                <a:gd name="T35" fmla="*/ 1680 w 1680"/>
                <a:gd name="T36" fmla="*/ 1120 h 112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80" h="1120">
                  <a:moveTo>
                    <a:pt x="0" y="880"/>
                  </a:moveTo>
                  <a:lnTo>
                    <a:pt x="96" y="880"/>
                  </a:lnTo>
                  <a:cubicBezTo>
                    <a:pt x="112" y="768"/>
                    <a:pt x="64" y="352"/>
                    <a:pt x="96" y="208"/>
                  </a:cubicBezTo>
                  <a:cubicBezTo>
                    <a:pt x="120" y="72"/>
                    <a:pt x="16" y="144"/>
                    <a:pt x="240" y="64"/>
                  </a:cubicBezTo>
                  <a:cubicBezTo>
                    <a:pt x="464" y="40"/>
                    <a:pt x="1240" y="0"/>
                    <a:pt x="1440" y="64"/>
                  </a:cubicBezTo>
                  <a:cubicBezTo>
                    <a:pt x="1640" y="128"/>
                    <a:pt x="1560" y="120"/>
                    <a:pt x="1584" y="256"/>
                  </a:cubicBezTo>
                  <a:cubicBezTo>
                    <a:pt x="1608" y="392"/>
                    <a:pt x="1568" y="776"/>
                    <a:pt x="1584" y="880"/>
                  </a:cubicBezTo>
                  <a:lnTo>
                    <a:pt x="1680" y="880"/>
                  </a:lnTo>
                  <a:lnTo>
                    <a:pt x="1680" y="1120"/>
                  </a:lnTo>
                  <a:lnTo>
                    <a:pt x="0" y="1120"/>
                  </a:lnTo>
                  <a:lnTo>
                    <a:pt x="0" y="880"/>
                  </a:lnTo>
                  <a:close/>
                </a:path>
              </a:pathLst>
            </a:custGeom>
            <a:solidFill>
              <a:srgbClr val="FF99FF"/>
            </a:solidFill>
            <a:ln w="9525">
              <a:noFill/>
              <a:round/>
              <a:headEnd/>
              <a:tailEnd/>
            </a:ln>
          </p:spPr>
          <p:txBody>
            <a:bodyPr/>
            <a:lstStyle/>
            <a:p>
              <a:endParaRPr lang="en-US"/>
            </a:p>
          </p:txBody>
        </p:sp>
        <p:sp>
          <p:nvSpPr>
            <p:cNvPr id="48190" name="Rectangle 86"/>
            <p:cNvSpPr>
              <a:spLocks noChangeArrowheads="1"/>
            </p:cNvSpPr>
            <p:nvPr/>
          </p:nvSpPr>
          <p:spPr bwMode="auto">
            <a:xfrm>
              <a:off x="3957" y="3215"/>
              <a:ext cx="83" cy="118"/>
            </a:xfrm>
            <a:prstGeom prst="rect">
              <a:avLst/>
            </a:prstGeom>
            <a:solidFill>
              <a:srgbClr val="FF0000"/>
            </a:solidFill>
            <a:ln w="9525">
              <a:solidFill>
                <a:schemeClr val="tx1"/>
              </a:solidFill>
              <a:miter lim="800000"/>
              <a:headEnd/>
              <a:tailEnd/>
            </a:ln>
          </p:spPr>
          <p:txBody>
            <a:bodyPr wrap="none" anchor="ctr"/>
            <a:lstStyle/>
            <a:p>
              <a:pPr algn="ctr" eaLnBrk="0" hangingPunct="0"/>
              <a:endParaRPr lang="fr-FR" sz="4400" baseline="30000">
                <a:solidFill>
                  <a:srgbClr val="FF0000"/>
                </a:solidFill>
                <a:latin typeface="Arial" charset="0"/>
              </a:endParaRPr>
            </a:p>
          </p:txBody>
        </p:sp>
        <p:sp>
          <p:nvSpPr>
            <p:cNvPr id="48191" name="Rectangle 87"/>
            <p:cNvSpPr>
              <a:spLocks noChangeArrowheads="1"/>
            </p:cNvSpPr>
            <p:nvPr/>
          </p:nvSpPr>
          <p:spPr bwMode="auto">
            <a:xfrm>
              <a:off x="3708" y="3334"/>
              <a:ext cx="577" cy="472"/>
            </a:xfrm>
            <a:prstGeom prst="rect">
              <a:avLst/>
            </a:prstGeom>
            <a:solidFill>
              <a:srgbClr val="CCFFFF"/>
            </a:solidFill>
            <a:ln w="9525">
              <a:noFill/>
              <a:miter lim="800000"/>
              <a:headEnd/>
              <a:tailEnd/>
            </a:ln>
          </p:spPr>
          <p:txBody>
            <a:bodyPr wrap="none" anchor="ctr"/>
            <a:lstStyle/>
            <a:p>
              <a:pPr algn="ctr"/>
              <a:endParaRPr lang="fr-FR" sz="1200">
                <a:latin typeface="Arial" charset="0"/>
              </a:endParaRPr>
            </a:p>
          </p:txBody>
        </p:sp>
        <p:sp>
          <p:nvSpPr>
            <p:cNvPr id="48192" name="Rectangle 88"/>
            <p:cNvSpPr>
              <a:spLocks noChangeArrowheads="1"/>
            </p:cNvSpPr>
            <p:nvPr/>
          </p:nvSpPr>
          <p:spPr bwMode="auto">
            <a:xfrm>
              <a:off x="3957" y="3326"/>
              <a:ext cx="83" cy="7"/>
            </a:xfrm>
            <a:prstGeom prst="rect">
              <a:avLst/>
            </a:prstGeom>
            <a:solidFill>
              <a:srgbClr val="CC9900"/>
            </a:solidFill>
            <a:ln w="9525">
              <a:solidFill>
                <a:schemeClr val="tx1"/>
              </a:solidFill>
              <a:miter lim="800000"/>
              <a:headEnd/>
              <a:tailEnd/>
            </a:ln>
          </p:spPr>
          <p:txBody>
            <a:bodyPr wrap="none" anchor="ctr"/>
            <a:lstStyle/>
            <a:p>
              <a:endParaRPr lang="en-US"/>
            </a:p>
          </p:txBody>
        </p:sp>
        <p:sp>
          <p:nvSpPr>
            <p:cNvPr id="48193" name="Freeform 89"/>
            <p:cNvSpPr>
              <a:spLocks/>
            </p:cNvSpPr>
            <p:nvPr/>
          </p:nvSpPr>
          <p:spPr bwMode="auto">
            <a:xfrm>
              <a:off x="4040" y="3215"/>
              <a:ext cx="30" cy="118"/>
            </a:xfrm>
            <a:custGeom>
              <a:avLst/>
              <a:gdLst>
                <a:gd name="T0" fmla="*/ 0 w 144"/>
                <a:gd name="T1" fmla="*/ 0 h 816"/>
                <a:gd name="T2" fmla="*/ 0 w 144"/>
                <a:gd name="T3" fmla="*/ 0 h 816"/>
                <a:gd name="T4" fmla="*/ 0 w 144"/>
                <a:gd name="T5" fmla="*/ 0 h 816"/>
                <a:gd name="T6" fmla="*/ 0 w 144"/>
                <a:gd name="T7" fmla="*/ 0 h 816"/>
                <a:gd name="T8" fmla="*/ 0 w 144"/>
                <a:gd name="T9" fmla="*/ 0 h 816"/>
                <a:gd name="T10" fmla="*/ 0 w 144"/>
                <a:gd name="T11" fmla="*/ 0 h 816"/>
                <a:gd name="T12" fmla="*/ 0 w 144"/>
                <a:gd name="T13" fmla="*/ 0 h 816"/>
                <a:gd name="T14" fmla="*/ 0 60000 65536"/>
                <a:gd name="T15" fmla="*/ 0 60000 65536"/>
                <a:gd name="T16" fmla="*/ 0 60000 65536"/>
                <a:gd name="T17" fmla="*/ 0 60000 65536"/>
                <a:gd name="T18" fmla="*/ 0 60000 65536"/>
                <a:gd name="T19" fmla="*/ 0 60000 65536"/>
                <a:gd name="T20" fmla="*/ 0 60000 65536"/>
                <a:gd name="T21" fmla="*/ 0 w 144"/>
                <a:gd name="T22" fmla="*/ 0 h 816"/>
                <a:gd name="T23" fmla="*/ 144 w 144"/>
                <a:gd name="T24" fmla="*/ 816 h 8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4" h="816">
                  <a:moveTo>
                    <a:pt x="0" y="0"/>
                  </a:moveTo>
                  <a:lnTo>
                    <a:pt x="0" y="816"/>
                  </a:lnTo>
                  <a:lnTo>
                    <a:pt x="144" y="816"/>
                  </a:lnTo>
                  <a:lnTo>
                    <a:pt x="144" y="720"/>
                  </a:lnTo>
                  <a:lnTo>
                    <a:pt x="48" y="720"/>
                  </a:lnTo>
                  <a:lnTo>
                    <a:pt x="48" y="0"/>
                  </a:lnTo>
                  <a:lnTo>
                    <a:pt x="0" y="0"/>
                  </a:lnTo>
                  <a:close/>
                </a:path>
              </a:pathLst>
            </a:custGeom>
            <a:solidFill>
              <a:srgbClr val="CC9900"/>
            </a:solidFill>
            <a:ln w="9525">
              <a:solidFill>
                <a:schemeClr val="tx1"/>
              </a:solidFill>
              <a:round/>
              <a:headEnd/>
              <a:tailEnd/>
            </a:ln>
          </p:spPr>
          <p:txBody>
            <a:bodyPr/>
            <a:lstStyle/>
            <a:p>
              <a:endParaRPr lang="en-US"/>
            </a:p>
          </p:txBody>
        </p:sp>
        <p:sp>
          <p:nvSpPr>
            <p:cNvPr id="48194" name="Freeform 90"/>
            <p:cNvSpPr>
              <a:spLocks/>
            </p:cNvSpPr>
            <p:nvPr/>
          </p:nvSpPr>
          <p:spPr bwMode="auto">
            <a:xfrm flipH="1">
              <a:off x="3928" y="3215"/>
              <a:ext cx="29" cy="118"/>
            </a:xfrm>
            <a:custGeom>
              <a:avLst/>
              <a:gdLst>
                <a:gd name="T0" fmla="*/ 0 w 144"/>
                <a:gd name="T1" fmla="*/ 0 h 816"/>
                <a:gd name="T2" fmla="*/ 0 w 144"/>
                <a:gd name="T3" fmla="*/ 0 h 816"/>
                <a:gd name="T4" fmla="*/ 0 w 144"/>
                <a:gd name="T5" fmla="*/ 0 h 816"/>
                <a:gd name="T6" fmla="*/ 0 w 144"/>
                <a:gd name="T7" fmla="*/ 0 h 816"/>
                <a:gd name="T8" fmla="*/ 0 w 144"/>
                <a:gd name="T9" fmla="*/ 0 h 816"/>
                <a:gd name="T10" fmla="*/ 0 w 144"/>
                <a:gd name="T11" fmla="*/ 0 h 816"/>
                <a:gd name="T12" fmla="*/ 0 w 144"/>
                <a:gd name="T13" fmla="*/ 0 h 816"/>
                <a:gd name="T14" fmla="*/ 0 60000 65536"/>
                <a:gd name="T15" fmla="*/ 0 60000 65536"/>
                <a:gd name="T16" fmla="*/ 0 60000 65536"/>
                <a:gd name="T17" fmla="*/ 0 60000 65536"/>
                <a:gd name="T18" fmla="*/ 0 60000 65536"/>
                <a:gd name="T19" fmla="*/ 0 60000 65536"/>
                <a:gd name="T20" fmla="*/ 0 60000 65536"/>
                <a:gd name="T21" fmla="*/ 0 w 144"/>
                <a:gd name="T22" fmla="*/ 0 h 816"/>
                <a:gd name="T23" fmla="*/ 144 w 144"/>
                <a:gd name="T24" fmla="*/ 816 h 8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4" h="816">
                  <a:moveTo>
                    <a:pt x="0" y="0"/>
                  </a:moveTo>
                  <a:lnTo>
                    <a:pt x="0" y="816"/>
                  </a:lnTo>
                  <a:lnTo>
                    <a:pt x="144" y="816"/>
                  </a:lnTo>
                  <a:lnTo>
                    <a:pt x="144" y="720"/>
                  </a:lnTo>
                  <a:lnTo>
                    <a:pt x="48" y="720"/>
                  </a:lnTo>
                  <a:lnTo>
                    <a:pt x="48" y="0"/>
                  </a:lnTo>
                  <a:lnTo>
                    <a:pt x="0" y="0"/>
                  </a:lnTo>
                  <a:close/>
                </a:path>
              </a:pathLst>
            </a:custGeom>
            <a:solidFill>
              <a:srgbClr val="CC9900"/>
            </a:solidFill>
            <a:ln w="9525">
              <a:solidFill>
                <a:schemeClr val="tx1"/>
              </a:solidFill>
              <a:round/>
              <a:headEnd/>
              <a:tailEnd/>
            </a:ln>
          </p:spPr>
          <p:txBody>
            <a:bodyPr/>
            <a:lstStyle/>
            <a:p>
              <a:endParaRPr lang="en-US"/>
            </a:p>
          </p:txBody>
        </p:sp>
        <p:sp>
          <p:nvSpPr>
            <p:cNvPr id="48195" name="Freeform 91"/>
            <p:cNvSpPr>
              <a:spLocks/>
            </p:cNvSpPr>
            <p:nvPr/>
          </p:nvSpPr>
          <p:spPr bwMode="auto">
            <a:xfrm>
              <a:off x="4050" y="3215"/>
              <a:ext cx="23" cy="104"/>
            </a:xfrm>
            <a:custGeom>
              <a:avLst/>
              <a:gdLst>
                <a:gd name="T0" fmla="*/ 0 w 110"/>
                <a:gd name="T1" fmla="*/ 0 h 720"/>
                <a:gd name="T2" fmla="*/ 0 w 110"/>
                <a:gd name="T3" fmla="*/ 0 h 720"/>
                <a:gd name="T4" fmla="*/ 0 w 110"/>
                <a:gd name="T5" fmla="*/ 0 h 720"/>
                <a:gd name="T6" fmla="*/ 0 w 110"/>
                <a:gd name="T7" fmla="*/ 0 h 720"/>
                <a:gd name="T8" fmla="*/ 0 w 110"/>
                <a:gd name="T9" fmla="*/ 0 h 720"/>
                <a:gd name="T10" fmla="*/ 0 60000 65536"/>
                <a:gd name="T11" fmla="*/ 0 60000 65536"/>
                <a:gd name="T12" fmla="*/ 0 60000 65536"/>
                <a:gd name="T13" fmla="*/ 0 60000 65536"/>
                <a:gd name="T14" fmla="*/ 0 60000 65536"/>
                <a:gd name="T15" fmla="*/ 0 w 110"/>
                <a:gd name="T16" fmla="*/ 0 h 720"/>
                <a:gd name="T17" fmla="*/ 110 w 110"/>
                <a:gd name="T18" fmla="*/ 720 h 720"/>
              </a:gdLst>
              <a:ahLst/>
              <a:cxnLst>
                <a:cxn ang="T10">
                  <a:pos x="T0" y="T1"/>
                </a:cxn>
                <a:cxn ang="T11">
                  <a:pos x="T2" y="T3"/>
                </a:cxn>
                <a:cxn ang="T12">
                  <a:pos x="T4" y="T5"/>
                </a:cxn>
                <a:cxn ang="T13">
                  <a:pos x="T6" y="T7"/>
                </a:cxn>
                <a:cxn ang="T14">
                  <a:pos x="T8" y="T9"/>
                </a:cxn>
              </a:cxnLst>
              <a:rect l="T15" t="T16" r="T17" b="T18"/>
              <a:pathLst>
                <a:path w="110" h="720">
                  <a:moveTo>
                    <a:pt x="0" y="0"/>
                  </a:moveTo>
                  <a:lnTo>
                    <a:pt x="0" y="720"/>
                  </a:lnTo>
                  <a:lnTo>
                    <a:pt x="96" y="720"/>
                  </a:lnTo>
                  <a:cubicBezTo>
                    <a:pt x="110" y="624"/>
                    <a:pt x="100" y="264"/>
                    <a:pt x="84" y="144"/>
                  </a:cubicBezTo>
                  <a:cubicBezTo>
                    <a:pt x="68" y="24"/>
                    <a:pt x="20" y="30"/>
                    <a:pt x="0" y="0"/>
                  </a:cubicBezTo>
                  <a:close/>
                </a:path>
              </a:pathLst>
            </a:custGeom>
            <a:solidFill>
              <a:srgbClr val="996600"/>
            </a:solidFill>
            <a:ln w="9525">
              <a:solidFill>
                <a:schemeClr val="tx1"/>
              </a:solidFill>
              <a:round/>
              <a:headEnd/>
              <a:tailEnd/>
            </a:ln>
          </p:spPr>
          <p:txBody>
            <a:bodyPr/>
            <a:lstStyle/>
            <a:p>
              <a:endParaRPr lang="en-US"/>
            </a:p>
          </p:txBody>
        </p:sp>
        <p:sp>
          <p:nvSpPr>
            <p:cNvPr id="48196" name="Freeform 92"/>
            <p:cNvSpPr>
              <a:spLocks/>
            </p:cNvSpPr>
            <p:nvPr/>
          </p:nvSpPr>
          <p:spPr bwMode="auto">
            <a:xfrm flipH="1">
              <a:off x="3928" y="3215"/>
              <a:ext cx="23" cy="104"/>
            </a:xfrm>
            <a:custGeom>
              <a:avLst/>
              <a:gdLst>
                <a:gd name="T0" fmla="*/ 0 w 110"/>
                <a:gd name="T1" fmla="*/ 0 h 720"/>
                <a:gd name="T2" fmla="*/ 0 w 110"/>
                <a:gd name="T3" fmla="*/ 0 h 720"/>
                <a:gd name="T4" fmla="*/ 0 w 110"/>
                <a:gd name="T5" fmla="*/ 0 h 720"/>
                <a:gd name="T6" fmla="*/ 0 w 110"/>
                <a:gd name="T7" fmla="*/ 0 h 720"/>
                <a:gd name="T8" fmla="*/ 0 w 110"/>
                <a:gd name="T9" fmla="*/ 0 h 720"/>
                <a:gd name="T10" fmla="*/ 0 60000 65536"/>
                <a:gd name="T11" fmla="*/ 0 60000 65536"/>
                <a:gd name="T12" fmla="*/ 0 60000 65536"/>
                <a:gd name="T13" fmla="*/ 0 60000 65536"/>
                <a:gd name="T14" fmla="*/ 0 60000 65536"/>
                <a:gd name="T15" fmla="*/ 0 w 110"/>
                <a:gd name="T16" fmla="*/ 0 h 720"/>
                <a:gd name="T17" fmla="*/ 110 w 110"/>
                <a:gd name="T18" fmla="*/ 720 h 720"/>
              </a:gdLst>
              <a:ahLst/>
              <a:cxnLst>
                <a:cxn ang="T10">
                  <a:pos x="T0" y="T1"/>
                </a:cxn>
                <a:cxn ang="T11">
                  <a:pos x="T2" y="T3"/>
                </a:cxn>
                <a:cxn ang="T12">
                  <a:pos x="T4" y="T5"/>
                </a:cxn>
                <a:cxn ang="T13">
                  <a:pos x="T6" y="T7"/>
                </a:cxn>
                <a:cxn ang="T14">
                  <a:pos x="T8" y="T9"/>
                </a:cxn>
              </a:cxnLst>
              <a:rect l="T15" t="T16" r="T17" b="T18"/>
              <a:pathLst>
                <a:path w="110" h="720">
                  <a:moveTo>
                    <a:pt x="0" y="0"/>
                  </a:moveTo>
                  <a:lnTo>
                    <a:pt x="0" y="720"/>
                  </a:lnTo>
                  <a:lnTo>
                    <a:pt x="96" y="720"/>
                  </a:lnTo>
                  <a:cubicBezTo>
                    <a:pt x="110" y="624"/>
                    <a:pt x="100" y="264"/>
                    <a:pt x="84" y="144"/>
                  </a:cubicBezTo>
                  <a:cubicBezTo>
                    <a:pt x="68" y="24"/>
                    <a:pt x="20" y="30"/>
                    <a:pt x="0" y="0"/>
                  </a:cubicBezTo>
                  <a:close/>
                </a:path>
              </a:pathLst>
            </a:custGeom>
            <a:solidFill>
              <a:srgbClr val="996600"/>
            </a:solidFill>
            <a:ln w="9525">
              <a:solidFill>
                <a:schemeClr val="tx1"/>
              </a:solidFill>
              <a:round/>
              <a:headEnd/>
              <a:tailEnd/>
            </a:ln>
          </p:spPr>
          <p:txBody>
            <a:bodyPr/>
            <a:lstStyle/>
            <a:p>
              <a:endParaRPr lang="en-US"/>
            </a:p>
          </p:txBody>
        </p:sp>
        <p:sp>
          <p:nvSpPr>
            <p:cNvPr id="48197" name="Freeform 93"/>
            <p:cNvSpPr>
              <a:spLocks/>
            </p:cNvSpPr>
            <p:nvPr/>
          </p:nvSpPr>
          <p:spPr bwMode="auto">
            <a:xfrm>
              <a:off x="4047" y="3215"/>
              <a:ext cx="62" cy="118"/>
            </a:xfrm>
            <a:custGeom>
              <a:avLst/>
              <a:gdLst>
                <a:gd name="T0" fmla="*/ 0 w 288"/>
                <a:gd name="T1" fmla="*/ 0 h 816"/>
                <a:gd name="T2" fmla="*/ 0 w 288"/>
                <a:gd name="T3" fmla="*/ 0 h 816"/>
                <a:gd name="T4" fmla="*/ 0 w 288"/>
                <a:gd name="T5" fmla="*/ 0 h 816"/>
                <a:gd name="T6" fmla="*/ 0 w 288"/>
                <a:gd name="T7" fmla="*/ 0 h 816"/>
                <a:gd name="T8" fmla="*/ 0 w 288"/>
                <a:gd name="T9" fmla="*/ 0 h 816"/>
                <a:gd name="T10" fmla="*/ 0 w 288"/>
                <a:gd name="T11" fmla="*/ 0 h 816"/>
                <a:gd name="T12" fmla="*/ 0 w 288"/>
                <a:gd name="T13" fmla="*/ 0 h 816"/>
                <a:gd name="T14" fmla="*/ 0 w 288"/>
                <a:gd name="T15" fmla="*/ 0 h 816"/>
                <a:gd name="T16" fmla="*/ 0 60000 65536"/>
                <a:gd name="T17" fmla="*/ 0 60000 65536"/>
                <a:gd name="T18" fmla="*/ 0 60000 65536"/>
                <a:gd name="T19" fmla="*/ 0 60000 65536"/>
                <a:gd name="T20" fmla="*/ 0 60000 65536"/>
                <a:gd name="T21" fmla="*/ 0 60000 65536"/>
                <a:gd name="T22" fmla="*/ 0 60000 65536"/>
                <a:gd name="T23" fmla="*/ 0 60000 65536"/>
                <a:gd name="T24" fmla="*/ 0 w 288"/>
                <a:gd name="T25" fmla="*/ 0 h 816"/>
                <a:gd name="T26" fmla="*/ 288 w 288"/>
                <a:gd name="T27" fmla="*/ 816 h 8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8" h="816">
                  <a:moveTo>
                    <a:pt x="0" y="0"/>
                  </a:moveTo>
                  <a:lnTo>
                    <a:pt x="84" y="90"/>
                  </a:lnTo>
                  <a:lnTo>
                    <a:pt x="96" y="816"/>
                  </a:lnTo>
                  <a:lnTo>
                    <a:pt x="288" y="816"/>
                  </a:lnTo>
                  <a:lnTo>
                    <a:pt x="288" y="720"/>
                  </a:lnTo>
                  <a:lnTo>
                    <a:pt x="144" y="720"/>
                  </a:lnTo>
                  <a:cubicBezTo>
                    <a:pt x="118" y="621"/>
                    <a:pt x="156" y="246"/>
                    <a:pt x="132" y="126"/>
                  </a:cubicBezTo>
                  <a:cubicBezTo>
                    <a:pt x="108" y="6"/>
                    <a:pt x="30" y="5"/>
                    <a:pt x="0" y="0"/>
                  </a:cubicBezTo>
                  <a:close/>
                </a:path>
              </a:pathLst>
            </a:custGeom>
            <a:solidFill>
              <a:srgbClr val="CC9900"/>
            </a:solidFill>
            <a:ln w="9525">
              <a:solidFill>
                <a:schemeClr val="tx1"/>
              </a:solidFill>
              <a:round/>
              <a:headEnd/>
              <a:tailEnd/>
            </a:ln>
          </p:spPr>
          <p:txBody>
            <a:bodyPr/>
            <a:lstStyle/>
            <a:p>
              <a:endParaRPr lang="en-US"/>
            </a:p>
          </p:txBody>
        </p:sp>
        <p:sp>
          <p:nvSpPr>
            <p:cNvPr id="48198" name="Freeform 94"/>
            <p:cNvSpPr>
              <a:spLocks/>
            </p:cNvSpPr>
            <p:nvPr/>
          </p:nvSpPr>
          <p:spPr bwMode="auto">
            <a:xfrm flipH="1">
              <a:off x="3892" y="3215"/>
              <a:ext cx="60" cy="118"/>
            </a:xfrm>
            <a:custGeom>
              <a:avLst/>
              <a:gdLst>
                <a:gd name="T0" fmla="*/ 0 w 288"/>
                <a:gd name="T1" fmla="*/ 0 h 816"/>
                <a:gd name="T2" fmla="*/ 0 w 288"/>
                <a:gd name="T3" fmla="*/ 0 h 816"/>
                <a:gd name="T4" fmla="*/ 0 w 288"/>
                <a:gd name="T5" fmla="*/ 0 h 816"/>
                <a:gd name="T6" fmla="*/ 0 w 288"/>
                <a:gd name="T7" fmla="*/ 0 h 816"/>
                <a:gd name="T8" fmla="*/ 0 w 288"/>
                <a:gd name="T9" fmla="*/ 0 h 816"/>
                <a:gd name="T10" fmla="*/ 0 w 288"/>
                <a:gd name="T11" fmla="*/ 0 h 816"/>
                <a:gd name="T12" fmla="*/ 0 w 288"/>
                <a:gd name="T13" fmla="*/ 0 h 816"/>
                <a:gd name="T14" fmla="*/ 0 w 288"/>
                <a:gd name="T15" fmla="*/ 0 h 816"/>
                <a:gd name="T16" fmla="*/ 0 60000 65536"/>
                <a:gd name="T17" fmla="*/ 0 60000 65536"/>
                <a:gd name="T18" fmla="*/ 0 60000 65536"/>
                <a:gd name="T19" fmla="*/ 0 60000 65536"/>
                <a:gd name="T20" fmla="*/ 0 60000 65536"/>
                <a:gd name="T21" fmla="*/ 0 60000 65536"/>
                <a:gd name="T22" fmla="*/ 0 60000 65536"/>
                <a:gd name="T23" fmla="*/ 0 60000 65536"/>
                <a:gd name="T24" fmla="*/ 0 w 288"/>
                <a:gd name="T25" fmla="*/ 0 h 816"/>
                <a:gd name="T26" fmla="*/ 288 w 288"/>
                <a:gd name="T27" fmla="*/ 816 h 8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8" h="816">
                  <a:moveTo>
                    <a:pt x="0" y="0"/>
                  </a:moveTo>
                  <a:lnTo>
                    <a:pt x="84" y="90"/>
                  </a:lnTo>
                  <a:lnTo>
                    <a:pt x="96" y="816"/>
                  </a:lnTo>
                  <a:lnTo>
                    <a:pt x="288" y="816"/>
                  </a:lnTo>
                  <a:lnTo>
                    <a:pt x="288" y="720"/>
                  </a:lnTo>
                  <a:lnTo>
                    <a:pt x="144" y="720"/>
                  </a:lnTo>
                  <a:cubicBezTo>
                    <a:pt x="118" y="621"/>
                    <a:pt x="156" y="246"/>
                    <a:pt x="132" y="126"/>
                  </a:cubicBezTo>
                  <a:cubicBezTo>
                    <a:pt x="108" y="6"/>
                    <a:pt x="30" y="5"/>
                    <a:pt x="0" y="0"/>
                  </a:cubicBezTo>
                  <a:close/>
                </a:path>
              </a:pathLst>
            </a:custGeom>
            <a:solidFill>
              <a:srgbClr val="CC9900"/>
            </a:solidFill>
            <a:ln w="9525">
              <a:solidFill>
                <a:schemeClr val="tx1"/>
              </a:solidFill>
              <a:round/>
              <a:headEnd/>
              <a:tailEnd/>
            </a:ln>
          </p:spPr>
          <p:txBody>
            <a:bodyPr/>
            <a:lstStyle/>
            <a:p>
              <a:endParaRPr lang="en-US"/>
            </a:p>
          </p:txBody>
        </p:sp>
        <p:sp>
          <p:nvSpPr>
            <p:cNvPr id="48199" name="Freeform 95"/>
            <p:cNvSpPr>
              <a:spLocks/>
            </p:cNvSpPr>
            <p:nvPr/>
          </p:nvSpPr>
          <p:spPr bwMode="auto">
            <a:xfrm>
              <a:off x="4061" y="3215"/>
              <a:ext cx="50" cy="104"/>
            </a:xfrm>
            <a:custGeom>
              <a:avLst/>
              <a:gdLst>
                <a:gd name="T0" fmla="*/ 0 w 234"/>
                <a:gd name="T1" fmla="*/ 0 h 714"/>
                <a:gd name="T2" fmla="*/ 0 w 234"/>
                <a:gd name="T3" fmla="*/ 0 h 714"/>
                <a:gd name="T4" fmla="*/ 0 w 234"/>
                <a:gd name="T5" fmla="*/ 0 h 714"/>
                <a:gd name="T6" fmla="*/ 0 w 234"/>
                <a:gd name="T7" fmla="*/ 0 h 714"/>
                <a:gd name="T8" fmla="*/ 0 w 234"/>
                <a:gd name="T9" fmla="*/ 0 h 714"/>
                <a:gd name="T10" fmla="*/ 0 w 234"/>
                <a:gd name="T11" fmla="*/ 0 h 714"/>
                <a:gd name="T12" fmla="*/ 0 60000 65536"/>
                <a:gd name="T13" fmla="*/ 0 60000 65536"/>
                <a:gd name="T14" fmla="*/ 0 60000 65536"/>
                <a:gd name="T15" fmla="*/ 0 60000 65536"/>
                <a:gd name="T16" fmla="*/ 0 60000 65536"/>
                <a:gd name="T17" fmla="*/ 0 60000 65536"/>
                <a:gd name="T18" fmla="*/ 0 w 234"/>
                <a:gd name="T19" fmla="*/ 0 h 714"/>
                <a:gd name="T20" fmla="*/ 234 w 234"/>
                <a:gd name="T21" fmla="*/ 714 h 714"/>
              </a:gdLst>
              <a:ahLst/>
              <a:cxnLst>
                <a:cxn ang="T12">
                  <a:pos x="T0" y="T1"/>
                </a:cxn>
                <a:cxn ang="T13">
                  <a:pos x="T2" y="T3"/>
                </a:cxn>
                <a:cxn ang="T14">
                  <a:pos x="T4" y="T5"/>
                </a:cxn>
                <a:cxn ang="T15">
                  <a:pos x="T6" y="T7"/>
                </a:cxn>
                <a:cxn ang="T16">
                  <a:pos x="T8" y="T9"/>
                </a:cxn>
                <a:cxn ang="T17">
                  <a:pos x="T10" y="T11"/>
                </a:cxn>
              </a:cxnLst>
              <a:rect l="T18" t="T19" r="T20" b="T21"/>
              <a:pathLst>
                <a:path w="234" h="714">
                  <a:moveTo>
                    <a:pt x="0" y="0"/>
                  </a:moveTo>
                  <a:lnTo>
                    <a:pt x="66" y="114"/>
                  </a:lnTo>
                  <a:lnTo>
                    <a:pt x="72" y="714"/>
                  </a:lnTo>
                  <a:lnTo>
                    <a:pt x="213" y="714"/>
                  </a:lnTo>
                  <a:cubicBezTo>
                    <a:pt x="234" y="618"/>
                    <a:pt x="231" y="257"/>
                    <a:pt x="196" y="138"/>
                  </a:cubicBezTo>
                  <a:cubicBezTo>
                    <a:pt x="172" y="18"/>
                    <a:pt x="0" y="0"/>
                    <a:pt x="0" y="0"/>
                  </a:cubicBezTo>
                  <a:close/>
                </a:path>
              </a:pathLst>
            </a:custGeom>
            <a:solidFill>
              <a:srgbClr val="996600"/>
            </a:solidFill>
            <a:ln w="9525">
              <a:solidFill>
                <a:schemeClr val="tx1"/>
              </a:solidFill>
              <a:round/>
              <a:headEnd/>
              <a:tailEnd/>
            </a:ln>
          </p:spPr>
          <p:txBody>
            <a:bodyPr/>
            <a:lstStyle/>
            <a:p>
              <a:endParaRPr lang="en-US"/>
            </a:p>
          </p:txBody>
        </p:sp>
        <p:sp>
          <p:nvSpPr>
            <p:cNvPr id="48200" name="Freeform 96"/>
            <p:cNvSpPr>
              <a:spLocks/>
            </p:cNvSpPr>
            <p:nvPr/>
          </p:nvSpPr>
          <p:spPr bwMode="auto">
            <a:xfrm flipH="1">
              <a:off x="3887" y="3215"/>
              <a:ext cx="49" cy="103"/>
            </a:xfrm>
            <a:custGeom>
              <a:avLst/>
              <a:gdLst>
                <a:gd name="T0" fmla="*/ 0 w 234"/>
                <a:gd name="T1" fmla="*/ 0 h 714"/>
                <a:gd name="T2" fmla="*/ 0 w 234"/>
                <a:gd name="T3" fmla="*/ 0 h 714"/>
                <a:gd name="T4" fmla="*/ 0 w 234"/>
                <a:gd name="T5" fmla="*/ 0 h 714"/>
                <a:gd name="T6" fmla="*/ 0 w 234"/>
                <a:gd name="T7" fmla="*/ 0 h 714"/>
                <a:gd name="T8" fmla="*/ 0 w 234"/>
                <a:gd name="T9" fmla="*/ 0 h 714"/>
                <a:gd name="T10" fmla="*/ 0 w 234"/>
                <a:gd name="T11" fmla="*/ 0 h 714"/>
                <a:gd name="T12" fmla="*/ 0 60000 65536"/>
                <a:gd name="T13" fmla="*/ 0 60000 65536"/>
                <a:gd name="T14" fmla="*/ 0 60000 65536"/>
                <a:gd name="T15" fmla="*/ 0 60000 65536"/>
                <a:gd name="T16" fmla="*/ 0 60000 65536"/>
                <a:gd name="T17" fmla="*/ 0 60000 65536"/>
                <a:gd name="T18" fmla="*/ 0 w 234"/>
                <a:gd name="T19" fmla="*/ 0 h 714"/>
                <a:gd name="T20" fmla="*/ 234 w 234"/>
                <a:gd name="T21" fmla="*/ 714 h 714"/>
              </a:gdLst>
              <a:ahLst/>
              <a:cxnLst>
                <a:cxn ang="T12">
                  <a:pos x="T0" y="T1"/>
                </a:cxn>
                <a:cxn ang="T13">
                  <a:pos x="T2" y="T3"/>
                </a:cxn>
                <a:cxn ang="T14">
                  <a:pos x="T4" y="T5"/>
                </a:cxn>
                <a:cxn ang="T15">
                  <a:pos x="T6" y="T7"/>
                </a:cxn>
                <a:cxn ang="T16">
                  <a:pos x="T8" y="T9"/>
                </a:cxn>
                <a:cxn ang="T17">
                  <a:pos x="T10" y="T11"/>
                </a:cxn>
              </a:cxnLst>
              <a:rect l="T18" t="T19" r="T20" b="T21"/>
              <a:pathLst>
                <a:path w="234" h="714">
                  <a:moveTo>
                    <a:pt x="0" y="0"/>
                  </a:moveTo>
                  <a:lnTo>
                    <a:pt x="66" y="114"/>
                  </a:lnTo>
                  <a:lnTo>
                    <a:pt x="72" y="714"/>
                  </a:lnTo>
                  <a:lnTo>
                    <a:pt x="213" y="714"/>
                  </a:lnTo>
                  <a:cubicBezTo>
                    <a:pt x="234" y="618"/>
                    <a:pt x="231" y="257"/>
                    <a:pt x="196" y="138"/>
                  </a:cubicBezTo>
                  <a:cubicBezTo>
                    <a:pt x="172" y="18"/>
                    <a:pt x="0" y="0"/>
                    <a:pt x="0" y="0"/>
                  </a:cubicBezTo>
                  <a:close/>
                </a:path>
              </a:pathLst>
            </a:custGeom>
            <a:solidFill>
              <a:srgbClr val="996600"/>
            </a:solidFill>
            <a:ln w="9525">
              <a:solidFill>
                <a:schemeClr val="tx1"/>
              </a:solidFill>
              <a:round/>
              <a:headEnd/>
              <a:tailEnd/>
            </a:ln>
          </p:spPr>
          <p:txBody>
            <a:bodyPr/>
            <a:lstStyle/>
            <a:p>
              <a:endParaRPr lang="en-US"/>
            </a:p>
          </p:txBody>
        </p:sp>
        <p:sp>
          <p:nvSpPr>
            <p:cNvPr id="48201" name="Arc 97"/>
            <p:cNvSpPr>
              <a:spLocks/>
            </p:cNvSpPr>
            <p:nvPr/>
          </p:nvSpPr>
          <p:spPr bwMode="auto">
            <a:xfrm flipH="1" flipV="1">
              <a:off x="4025" y="3334"/>
              <a:ext cx="102" cy="13"/>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solidFill>
              <a:srgbClr val="FF3300"/>
            </a:solidFill>
            <a:ln w="9525">
              <a:noFill/>
              <a:round/>
              <a:headEnd/>
              <a:tailEnd/>
            </a:ln>
          </p:spPr>
          <p:txBody>
            <a:bodyPr wrap="none" anchor="ctr"/>
            <a:lstStyle/>
            <a:p>
              <a:endParaRPr lang="en-US"/>
            </a:p>
          </p:txBody>
        </p:sp>
        <p:sp>
          <p:nvSpPr>
            <p:cNvPr id="48202" name="Arc 98"/>
            <p:cNvSpPr>
              <a:spLocks/>
            </p:cNvSpPr>
            <p:nvPr/>
          </p:nvSpPr>
          <p:spPr bwMode="auto">
            <a:xfrm flipV="1">
              <a:off x="3873" y="3334"/>
              <a:ext cx="102" cy="13"/>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solidFill>
              <a:srgbClr val="FF3300"/>
            </a:solidFill>
            <a:ln w="9525">
              <a:noFill/>
              <a:round/>
              <a:headEnd/>
              <a:tailEnd/>
            </a:ln>
          </p:spPr>
          <p:txBody>
            <a:bodyPr wrap="none" anchor="ctr"/>
            <a:lstStyle/>
            <a:p>
              <a:endParaRPr lang="en-US"/>
            </a:p>
          </p:txBody>
        </p:sp>
        <p:sp>
          <p:nvSpPr>
            <p:cNvPr id="48203" name="Arc 99"/>
            <p:cNvSpPr>
              <a:spLocks/>
            </p:cNvSpPr>
            <p:nvPr/>
          </p:nvSpPr>
          <p:spPr bwMode="auto">
            <a:xfrm flipH="1" flipV="1">
              <a:off x="4075" y="3334"/>
              <a:ext cx="213" cy="103"/>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solidFill>
              <a:srgbClr val="FF3300"/>
            </a:solidFill>
            <a:ln w="9525">
              <a:noFill/>
              <a:round/>
              <a:headEnd/>
              <a:tailEnd/>
            </a:ln>
          </p:spPr>
          <p:txBody>
            <a:bodyPr wrap="none" anchor="ctr"/>
            <a:lstStyle/>
            <a:p>
              <a:endParaRPr lang="en-US"/>
            </a:p>
          </p:txBody>
        </p:sp>
        <p:sp>
          <p:nvSpPr>
            <p:cNvPr id="48204" name="Arc 100"/>
            <p:cNvSpPr>
              <a:spLocks/>
            </p:cNvSpPr>
            <p:nvPr/>
          </p:nvSpPr>
          <p:spPr bwMode="auto">
            <a:xfrm flipV="1">
              <a:off x="3716" y="3334"/>
              <a:ext cx="218" cy="103"/>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solidFill>
              <a:srgbClr val="FF3300"/>
            </a:solidFill>
            <a:ln w="9525">
              <a:solidFill>
                <a:srgbClr val="FF3300"/>
              </a:solidFill>
              <a:round/>
              <a:headEnd/>
              <a:tailEnd/>
            </a:ln>
          </p:spPr>
          <p:txBody>
            <a:bodyPr wrap="none" anchor="ctr"/>
            <a:lstStyle/>
            <a:p>
              <a:endParaRPr lang="en-US"/>
            </a:p>
          </p:txBody>
        </p:sp>
        <p:sp>
          <p:nvSpPr>
            <p:cNvPr id="48205" name="Freeform 101"/>
            <p:cNvSpPr>
              <a:spLocks/>
            </p:cNvSpPr>
            <p:nvPr/>
          </p:nvSpPr>
          <p:spPr bwMode="auto">
            <a:xfrm>
              <a:off x="4086" y="3332"/>
              <a:ext cx="200" cy="82"/>
            </a:xfrm>
            <a:custGeom>
              <a:avLst/>
              <a:gdLst>
                <a:gd name="T0" fmla="*/ 0 w 701"/>
                <a:gd name="T1" fmla="*/ 0 h 212"/>
                <a:gd name="T2" fmla="*/ 0 w 701"/>
                <a:gd name="T3" fmla="*/ 0 h 212"/>
                <a:gd name="T4" fmla="*/ 0 w 701"/>
                <a:gd name="T5" fmla="*/ 0 h 212"/>
                <a:gd name="T6" fmla="*/ 0 w 701"/>
                <a:gd name="T7" fmla="*/ 0 h 212"/>
                <a:gd name="T8" fmla="*/ 0 w 701"/>
                <a:gd name="T9" fmla="*/ 0 h 212"/>
                <a:gd name="T10" fmla="*/ 0 60000 65536"/>
                <a:gd name="T11" fmla="*/ 0 60000 65536"/>
                <a:gd name="T12" fmla="*/ 0 60000 65536"/>
                <a:gd name="T13" fmla="*/ 0 60000 65536"/>
                <a:gd name="T14" fmla="*/ 0 60000 65536"/>
                <a:gd name="T15" fmla="*/ 0 w 701"/>
                <a:gd name="T16" fmla="*/ 0 h 212"/>
                <a:gd name="T17" fmla="*/ 701 w 701"/>
                <a:gd name="T18" fmla="*/ 212 h 212"/>
              </a:gdLst>
              <a:ahLst/>
              <a:cxnLst>
                <a:cxn ang="T10">
                  <a:pos x="T0" y="T1"/>
                </a:cxn>
                <a:cxn ang="T11">
                  <a:pos x="T2" y="T3"/>
                </a:cxn>
                <a:cxn ang="T12">
                  <a:pos x="T4" y="T5"/>
                </a:cxn>
                <a:cxn ang="T13">
                  <a:pos x="T6" y="T7"/>
                </a:cxn>
                <a:cxn ang="T14">
                  <a:pos x="T8" y="T9"/>
                </a:cxn>
              </a:cxnLst>
              <a:rect l="T15" t="T16" r="T17" b="T18"/>
              <a:pathLst>
                <a:path w="701" h="212">
                  <a:moveTo>
                    <a:pt x="63" y="0"/>
                  </a:moveTo>
                  <a:cubicBezTo>
                    <a:pt x="47" y="12"/>
                    <a:pt x="0" y="33"/>
                    <a:pt x="63" y="48"/>
                  </a:cubicBezTo>
                  <a:cubicBezTo>
                    <a:pt x="126" y="63"/>
                    <a:pt x="342" y="65"/>
                    <a:pt x="441" y="90"/>
                  </a:cubicBezTo>
                  <a:cubicBezTo>
                    <a:pt x="540" y="115"/>
                    <a:pt x="619" y="212"/>
                    <a:pt x="660" y="198"/>
                  </a:cubicBezTo>
                  <a:cubicBezTo>
                    <a:pt x="701" y="184"/>
                    <a:pt x="684" y="46"/>
                    <a:pt x="690" y="6"/>
                  </a:cubicBezTo>
                </a:path>
              </a:pathLst>
            </a:custGeom>
            <a:solidFill>
              <a:srgbClr val="66FF66"/>
            </a:solidFill>
            <a:ln w="9525">
              <a:solidFill>
                <a:schemeClr val="tx1"/>
              </a:solidFill>
              <a:round/>
              <a:headEnd/>
              <a:tailEnd/>
            </a:ln>
          </p:spPr>
          <p:txBody>
            <a:bodyPr/>
            <a:lstStyle/>
            <a:p>
              <a:endParaRPr lang="en-US"/>
            </a:p>
          </p:txBody>
        </p:sp>
        <p:sp>
          <p:nvSpPr>
            <p:cNvPr id="48206" name="Freeform 102"/>
            <p:cNvSpPr>
              <a:spLocks/>
            </p:cNvSpPr>
            <p:nvPr/>
          </p:nvSpPr>
          <p:spPr bwMode="auto">
            <a:xfrm flipH="1">
              <a:off x="3711" y="3332"/>
              <a:ext cx="193" cy="86"/>
            </a:xfrm>
            <a:custGeom>
              <a:avLst/>
              <a:gdLst>
                <a:gd name="T0" fmla="*/ 0 w 701"/>
                <a:gd name="T1" fmla="*/ 0 h 212"/>
                <a:gd name="T2" fmla="*/ 0 w 701"/>
                <a:gd name="T3" fmla="*/ 0 h 212"/>
                <a:gd name="T4" fmla="*/ 0 w 701"/>
                <a:gd name="T5" fmla="*/ 0 h 212"/>
                <a:gd name="T6" fmla="*/ 0 w 701"/>
                <a:gd name="T7" fmla="*/ 0 h 212"/>
                <a:gd name="T8" fmla="*/ 0 w 701"/>
                <a:gd name="T9" fmla="*/ 0 h 212"/>
                <a:gd name="T10" fmla="*/ 0 60000 65536"/>
                <a:gd name="T11" fmla="*/ 0 60000 65536"/>
                <a:gd name="T12" fmla="*/ 0 60000 65536"/>
                <a:gd name="T13" fmla="*/ 0 60000 65536"/>
                <a:gd name="T14" fmla="*/ 0 60000 65536"/>
                <a:gd name="T15" fmla="*/ 0 w 701"/>
                <a:gd name="T16" fmla="*/ 0 h 212"/>
                <a:gd name="T17" fmla="*/ 701 w 701"/>
                <a:gd name="T18" fmla="*/ 212 h 212"/>
              </a:gdLst>
              <a:ahLst/>
              <a:cxnLst>
                <a:cxn ang="T10">
                  <a:pos x="T0" y="T1"/>
                </a:cxn>
                <a:cxn ang="T11">
                  <a:pos x="T2" y="T3"/>
                </a:cxn>
                <a:cxn ang="T12">
                  <a:pos x="T4" y="T5"/>
                </a:cxn>
                <a:cxn ang="T13">
                  <a:pos x="T6" y="T7"/>
                </a:cxn>
                <a:cxn ang="T14">
                  <a:pos x="T8" y="T9"/>
                </a:cxn>
              </a:cxnLst>
              <a:rect l="T15" t="T16" r="T17" b="T18"/>
              <a:pathLst>
                <a:path w="701" h="212">
                  <a:moveTo>
                    <a:pt x="63" y="0"/>
                  </a:moveTo>
                  <a:cubicBezTo>
                    <a:pt x="47" y="12"/>
                    <a:pt x="0" y="33"/>
                    <a:pt x="63" y="48"/>
                  </a:cubicBezTo>
                  <a:cubicBezTo>
                    <a:pt x="126" y="63"/>
                    <a:pt x="342" y="65"/>
                    <a:pt x="441" y="90"/>
                  </a:cubicBezTo>
                  <a:cubicBezTo>
                    <a:pt x="540" y="115"/>
                    <a:pt x="619" y="212"/>
                    <a:pt x="660" y="198"/>
                  </a:cubicBezTo>
                  <a:cubicBezTo>
                    <a:pt x="701" y="184"/>
                    <a:pt x="684" y="46"/>
                    <a:pt x="690" y="6"/>
                  </a:cubicBezTo>
                </a:path>
              </a:pathLst>
            </a:custGeom>
            <a:solidFill>
              <a:srgbClr val="66FF66"/>
            </a:solidFill>
            <a:ln w="9525">
              <a:solidFill>
                <a:schemeClr val="tx1"/>
              </a:solidFill>
              <a:round/>
              <a:headEnd/>
              <a:tailEnd/>
            </a:ln>
          </p:spPr>
          <p:txBody>
            <a:bodyPr/>
            <a:lstStyle/>
            <a:p>
              <a:endParaRPr lang="en-US"/>
            </a:p>
          </p:txBody>
        </p:sp>
        <p:sp>
          <p:nvSpPr>
            <p:cNvPr id="48207" name="Rectangle 103"/>
            <p:cNvSpPr>
              <a:spLocks noChangeArrowheads="1"/>
            </p:cNvSpPr>
            <p:nvPr/>
          </p:nvSpPr>
          <p:spPr bwMode="auto">
            <a:xfrm>
              <a:off x="3729" y="3298"/>
              <a:ext cx="116" cy="36"/>
            </a:xfrm>
            <a:prstGeom prst="rect">
              <a:avLst/>
            </a:prstGeom>
            <a:solidFill>
              <a:srgbClr val="FF99FF"/>
            </a:solidFill>
            <a:ln w="9525">
              <a:noFill/>
              <a:miter lim="800000"/>
              <a:headEnd/>
              <a:tailEnd/>
            </a:ln>
          </p:spPr>
          <p:txBody>
            <a:bodyPr wrap="none" anchor="ctr"/>
            <a:lstStyle/>
            <a:p>
              <a:endParaRPr lang="en-US"/>
            </a:p>
          </p:txBody>
        </p:sp>
        <p:sp>
          <p:nvSpPr>
            <p:cNvPr id="48208" name="Rectangle 104"/>
            <p:cNvSpPr>
              <a:spLocks noChangeArrowheads="1"/>
            </p:cNvSpPr>
            <p:nvPr/>
          </p:nvSpPr>
          <p:spPr bwMode="auto">
            <a:xfrm>
              <a:off x="4176" y="3299"/>
              <a:ext cx="109" cy="35"/>
            </a:xfrm>
            <a:prstGeom prst="rect">
              <a:avLst/>
            </a:prstGeom>
            <a:solidFill>
              <a:srgbClr val="FF99FF"/>
            </a:solidFill>
            <a:ln w="9525">
              <a:noFill/>
              <a:miter lim="800000"/>
              <a:headEnd/>
              <a:tailEnd/>
            </a:ln>
          </p:spPr>
          <p:txBody>
            <a:bodyPr wrap="none" anchor="ctr"/>
            <a:lstStyle/>
            <a:p>
              <a:endParaRPr lang="en-US"/>
            </a:p>
          </p:txBody>
        </p:sp>
        <p:sp>
          <p:nvSpPr>
            <p:cNvPr id="48209" name="Freeform 105"/>
            <p:cNvSpPr>
              <a:spLocks/>
            </p:cNvSpPr>
            <p:nvPr/>
          </p:nvSpPr>
          <p:spPr bwMode="auto">
            <a:xfrm>
              <a:off x="3663" y="3101"/>
              <a:ext cx="157" cy="114"/>
            </a:xfrm>
            <a:custGeom>
              <a:avLst/>
              <a:gdLst>
                <a:gd name="T0" fmla="*/ 0 w 344"/>
                <a:gd name="T1" fmla="*/ 0 h 316"/>
                <a:gd name="T2" fmla="*/ 0 w 344"/>
                <a:gd name="T3" fmla="*/ 0 h 316"/>
                <a:gd name="T4" fmla="*/ 0 w 344"/>
                <a:gd name="T5" fmla="*/ 0 h 316"/>
                <a:gd name="T6" fmla="*/ 0 w 344"/>
                <a:gd name="T7" fmla="*/ 0 h 316"/>
                <a:gd name="T8" fmla="*/ 0 w 344"/>
                <a:gd name="T9" fmla="*/ 0 h 316"/>
                <a:gd name="T10" fmla="*/ 0 w 344"/>
                <a:gd name="T11" fmla="*/ 0 h 316"/>
                <a:gd name="T12" fmla="*/ 0 w 344"/>
                <a:gd name="T13" fmla="*/ 0 h 316"/>
                <a:gd name="T14" fmla="*/ 0 w 344"/>
                <a:gd name="T15" fmla="*/ 0 h 316"/>
                <a:gd name="T16" fmla="*/ 0 w 344"/>
                <a:gd name="T17" fmla="*/ 0 h 316"/>
                <a:gd name="T18" fmla="*/ 0 w 344"/>
                <a:gd name="T19" fmla="*/ 0 h 316"/>
                <a:gd name="T20" fmla="*/ 0 w 344"/>
                <a:gd name="T21" fmla="*/ 0 h 316"/>
                <a:gd name="T22" fmla="*/ 0 w 344"/>
                <a:gd name="T23" fmla="*/ 0 h 3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44"/>
                <a:gd name="T37" fmla="*/ 0 h 316"/>
                <a:gd name="T38" fmla="*/ 344 w 344"/>
                <a:gd name="T39" fmla="*/ 316 h 3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44" h="316">
                  <a:moveTo>
                    <a:pt x="0" y="0"/>
                  </a:moveTo>
                  <a:cubicBezTo>
                    <a:pt x="14" y="12"/>
                    <a:pt x="74" y="51"/>
                    <a:pt x="86" y="73"/>
                  </a:cubicBezTo>
                  <a:cubicBezTo>
                    <a:pt x="98" y="95"/>
                    <a:pt x="63" y="130"/>
                    <a:pt x="71" y="133"/>
                  </a:cubicBezTo>
                  <a:cubicBezTo>
                    <a:pt x="79" y="136"/>
                    <a:pt x="129" y="84"/>
                    <a:pt x="137" y="90"/>
                  </a:cubicBezTo>
                  <a:cubicBezTo>
                    <a:pt x="145" y="96"/>
                    <a:pt x="111" y="165"/>
                    <a:pt x="122" y="172"/>
                  </a:cubicBezTo>
                  <a:cubicBezTo>
                    <a:pt x="133" y="179"/>
                    <a:pt x="193" y="124"/>
                    <a:pt x="203" y="133"/>
                  </a:cubicBezTo>
                  <a:cubicBezTo>
                    <a:pt x="213" y="142"/>
                    <a:pt x="171" y="217"/>
                    <a:pt x="182" y="226"/>
                  </a:cubicBezTo>
                  <a:cubicBezTo>
                    <a:pt x="193" y="235"/>
                    <a:pt x="259" y="182"/>
                    <a:pt x="269" y="187"/>
                  </a:cubicBezTo>
                  <a:cubicBezTo>
                    <a:pt x="279" y="192"/>
                    <a:pt x="236" y="250"/>
                    <a:pt x="245" y="256"/>
                  </a:cubicBezTo>
                  <a:cubicBezTo>
                    <a:pt x="254" y="262"/>
                    <a:pt x="314" y="220"/>
                    <a:pt x="323" y="223"/>
                  </a:cubicBezTo>
                  <a:cubicBezTo>
                    <a:pt x="332" y="226"/>
                    <a:pt x="296" y="259"/>
                    <a:pt x="299" y="274"/>
                  </a:cubicBezTo>
                  <a:cubicBezTo>
                    <a:pt x="302" y="289"/>
                    <a:pt x="335" y="307"/>
                    <a:pt x="344" y="316"/>
                  </a:cubicBezTo>
                </a:path>
              </a:pathLst>
            </a:custGeom>
            <a:noFill/>
            <a:ln w="9525">
              <a:solidFill>
                <a:schemeClr val="tx1"/>
              </a:solidFill>
              <a:round/>
              <a:headEnd type="none" w="med" len="med"/>
              <a:tailEnd type="triangle" w="med" len="med"/>
            </a:ln>
          </p:spPr>
          <p:txBody>
            <a:bodyPr/>
            <a:lstStyle/>
            <a:p>
              <a:endParaRPr lang="en-US"/>
            </a:p>
          </p:txBody>
        </p:sp>
        <p:sp>
          <p:nvSpPr>
            <p:cNvPr id="48210" name="AutoShape 106"/>
            <p:cNvSpPr>
              <a:spLocks noChangeArrowheads="1"/>
            </p:cNvSpPr>
            <p:nvPr/>
          </p:nvSpPr>
          <p:spPr bwMode="auto">
            <a:xfrm>
              <a:off x="3834" y="3067"/>
              <a:ext cx="102" cy="154"/>
            </a:xfrm>
            <a:prstGeom prst="rightArrow">
              <a:avLst>
                <a:gd name="adj1" fmla="val 50000"/>
                <a:gd name="adj2" fmla="val 25000"/>
              </a:avLst>
            </a:prstGeom>
            <a:solidFill>
              <a:srgbClr val="FF3300"/>
            </a:solidFill>
            <a:ln w="9525">
              <a:solidFill>
                <a:schemeClr val="tx1"/>
              </a:solidFill>
              <a:miter lim="800000"/>
              <a:headEnd/>
              <a:tailEnd/>
            </a:ln>
          </p:spPr>
          <p:txBody>
            <a:bodyPr wrap="none" anchor="ctr"/>
            <a:lstStyle/>
            <a:p>
              <a:endParaRPr lang="en-US"/>
            </a:p>
          </p:txBody>
        </p:sp>
        <p:sp>
          <p:nvSpPr>
            <p:cNvPr id="48211" name="AutoShape 107"/>
            <p:cNvSpPr>
              <a:spLocks noChangeArrowheads="1"/>
            </p:cNvSpPr>
            <p:nvPr/>
          </p:nvSpPr>
          <p:spPr bwMode="auto">
            <a:xfrm flipH="1">
              <a:off x="4074" y="3067"/>
              <a:ext cx="102" cy="154"/>
            </a:xfrm>
            <a:prstGeom prst="rightArrow">
              <a:avLst>
                <a:gd name="adj1" fmla="val 50000"/>
                <a:gd name="adj2" fmla="val 25000"/>
              </a:avLst>
            </a:prstGeom>
            <a:solidFill>
              <a:srgbClr val="FF3300"/>
            </a:solidFill>
            <a:ln w="9525">
              <a:solidFill>
                <a:schemeClr val="tx1"/>
              </a:solidFill>
              <a:miter lim="800000"/>
              <a:headEnd/>
              <a:tailEnd/>
            </a:ln>
          </p:spPr>
          <p:txBody>
            <a:bodyPr wrap="none" anchor="ctr"/>
            <a:lstStyle/>
            <a:p>
              <a:endParaRPr lang="en-US"/>
            </a:p>
          </p:txBody>
        </p:sp>
        <p:sp>
          <p:nvSpPr>
            <p:cNvPr id="48212" name="Freeform 108"/>
            <p:cNvSpPr>
              <a:spLocks/>
            </p:cNvSpPr>
            <p:nvPr/>
          </p:nvSpPr>
          <p:spPr bwMode="auto">
            <a:xfrm flipH="1">
              <a:off x="4162" y="3079"/>
              <a:ext cx="157" cy="114"/>
            </a:xfrm>
            <a:custGeom>
              <a:avLst/>
              <a:gdLst>
                <a:gd name="T0" fmla="*/ 0 w 344"/>
                <a:gd name="T1" fmla="*/ 0 h 316"/>
                <a:gd name="T2" fmla="*/ 0 w 344"/>
                <a:gd name="T3" fmla="*/ 0 h 316"/>
                <a:gd name="T4" fmla="*/ 0 w 344"/>
                <a:gd name="T5" fmla="*/ 0 h 316"/>
                <a:gd name="T6" fmla="*/ 0 w 344"/>
                <a:gd name="T7" fmla="*/ 0 h 316"/>
                <a:gd name="T8" fmla="*/ 0 w 344"/>
                <a:gd name="T9" fmla="*/ 0 h 316"/>
                <a:gd name="T10" fmla="*/ 0 w 344"/>
                <a:gd name="T11" fmla="*/ 0 h 316"/>
                <a:gd name="T12" fmla="*/ 0 w 344"/>
                <a:gd name="T13" fmla="*/ 0 h 316"/>
                <a:gd name="T14" fmla="*/ 0 w 344"/>
                <a:gd name="T15" fmla="*/ 0 h 316"/>
                <a:gd name="T16" fmla="*/ 0 w 344"/>
                <a:gd name="T17" fmla="*/ 0 h 316"/>
                <a:gd name="T18" fmla="*/ 0 w 344"/>
                <a:gd name="T19" fmla="*/ 0 h 316"/>
                <a:gd name="T20" fmla="*/ 0 w 344"/>
                <a:gd name="T21" fmla="*/ 0 h 316"/>
                <a:gd name="T22" fmla="*/ 0 w 344"/>
                <a:gd name="T23" fmla="*/ 0 h 3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44"/>
                <a:gd name="T37" fmla="*/ 0 h 316"/>
                <a:gd name="T38" fmla="*/ 344 w 344"/>
                <a:gd name="T39" fmla="*/ 316 h 3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44" h="316">
                  <a:moveTo>
                    <a:pt x="0" y="0"/>
                  </a:moveTo>
                  <a:cubicBezTo>
                    <a:pt x="14" y="12"/>
                    <a:pt x="74" y="51"/>
                    <a:pt x="86" y="73"/>
                  </a:cubicBezTo>
                  <a:cubicBezTo>
                    <a:pt x="98" y="95"/>
                    <a:pt x="63" y="130"/>
                    <a:pt x="71" y="133"/>
                  </a:cubicBezTo>
                  <a:cubicBezTo>
                    <a:pt x="79" y="136"/>
                    <a:pt x="129" y="84"/>
                    <a:pt x="137" y="90"/>
                  </a:cubicBezTo>
                  <a:cubicBezTo>
                    <a:pt x="145" y="96"/>
                    <a:pt x="111" y="165"/>
                    <a:pt x="122" y="172"/>
                  </a:cubicBezTo>
                  <a:cubicBezTo>
                    <a:pt x="133" y="179"/>
                    <a:pt x="193" y="124"/>
                    <a:pt x="203" y="133"/>
                  </a:cubicBezTo>
                  <a:cubicBezTo>
                    <a:pt x="213" y="142"/>
                    <a:pt x="171" y="217"/>
                    <a:pt x="182" y="226"/>
                  </a:cubicBezTo>
                  <a:cubicBezTo>
                    <a:pt x="193" y="235"/>
                    <a:pt x="259" y="182"/>
                    <a:pt x="269" y="187"/>
                  </a:cubicBezTo>
                  <a:cubicBezTo>
                    <a:pt x="279" y="192"/>
                    <a:pt x="236" y="250"/>
                    <a:pt x="245" y="256"/>
                  </a:cubicBezTo>
                  <a:cubicBezTo>
                    <a:pt x="254" y="262"/>
                    <a:pt x="314" y="220"/>
                    <a:pt x="323" y="223"/>
                  </a:cubicBezTo>
                  <a:cubicBezTo>
                    <a:pt x="332" y="226"/>
                    <a:pt x="296" y="259"/>
                    <a:pt x="299" y="274"/>
                  </a:cubicBezTo>
                  <a:cubicBezTo>
                    <a:pt x="302" y="289"/>
                    <a:pt x="335" y="307"/>
                    <a:pt x="344" y="316"/>
                  </a:cubicBezTo>
                </a:path>
              </a:pathLst>
            </a:custGeom>
            <a:noFill/>
            <a:ln w="9525">
              <a:solidFill>
                <a:schemeClr val="tx1"/>
              </a:solidFill>
              <a:round/>
              <a:headEnd type="none" w="med" len="med"/>
              <a:tailEnd type="triangle" w="med" len="med"/>
            </a:ln>
          </p:spPr>
          <p:txBody>
            <a:bodyPr/>
            <a:lstStyle/>
            <a:p>
              <a:endParaRPr lang="en-US"/>
            </a:p>
          </p:txBody>
        </p:sp>
        <p:sp>
          <p:nvSpPr>
            <p:cNvPr id="48213" name="AutoShape 109"/>
            <p:cNvSpPr>
              <a:spLocks noChangeArrowheads="1"/>
            </p:cNvSpPr>
            <p:nvPr/>
          </p:nvSpPr>
          <p:spPr bwMode="auto">
            <a:xfrm rot="16200000" flipH="1">
              <a:off x="4020" y="3363"/>
              <a:ext cx="182" cy="136"/>
            </a:xfrm>
            <a:prstGeom prst="downArrow">
              <a:avLst>
                <a:gd name="adj1" fmla="val 50000"/>
                <a:gd name="adj2" fmla="val 25000"/>
              </a:avLst>
            </a:prstGeom>
            <a:solidFill>
              <a:srgbClr val="66FF66"/>
            </a:solidFill>
            <a:ln w="9525">
              <a:solidFill>
                <a:schemeClr val="tx1"/>
              </a:solidFill>
              <a:miter lim="800000"/>
              <a:headEnd/>
              <a:tailEnd/>
            </a:ln>
          </p:spPr>
          <p:txBody>
            <a:bodyPr vert="eaVert" wrap="none" anchor="ctr"/>
            <a:lstStyle/>
            <a:p>
              <a:pPr algn="ctr"/>
              <a:endParaRPr lang="fr-FR"/>
            </a:p>
          </p:txBody>
        </p:sp>
        <p:sp>
          <p:nvSpPr>
            <p:cNvPr id="48214" name="AutoShape 110"/>
            <p:cNvSpPr>
              <a:spLocks noChangeArrowheads="1"/>
            </p:cNvSpPr>
            <p:nvPr/>
          </p:nvSpPr>
          <p:spPr bwMode="auto">
            <a:xfrm rot="5400000">
              <a:off x="3803" y="3359"/>
              <a:ext cx="182" cy="136"/>
            </a:xfrm>
            <a:prstGeom prst="downArrow">
              <a:avLst>
                <a:gd name="adj1" fmla="val 50000"/>
                <a:gd name="adj2" fmla="val 25000"/>
              </a:avLst>
            </a:prstGeom>
            <a:solidFill>
              <a:srgbClr val="66FF66"/>
            </a:solidFill>
            <a:ln w="9525">
              <a:solidFill>
                <a:schemeClr val="tx1"/>
              </a:solidFill>
              <a:miter lim="800000"/>
              <a:headEnd/>
              <a:tailEnd/>
            </a:ln>
          </p:spPr>
          <p:txBody>
            <a:bodyPr wrap="none" anchor="ctr"/>
            <a:lstStyle/>
            <a:p>
              <a:endParaRPr lang="en-US"/>
            </a:p>
          </p:txBody>
        </p:sp>
        <p:grpSp>
          <p:nvGrpSpPr>
            <p:cNvPr id="48215" name="Group 111"/>
            <p:cNvGrpSpPr>
              <a:grpSpLocks/>
            </p:cNvGrpSpPr>
            <p:nvPr/>
          </p:nvGrpSpPr>
          <p:grpSpPr bwMode="auto">
            <a:xfrm>
              <a:off x="3091" y="3045"/>
              <a:ext cx="580" cy="766"/>
              <a:chOff x="3207" y="2909"/>
              <a:chExt cx="580" cy="766"/>
            </a:xfrm>
          </p:grpSpPr>
          <p:sp>
            <p:nvSpPr>
              <p:cNvPr id="48216" name="Freeform 112"/>
              <p:cNvSpPr>
                <a:spLocks/>
              </p:cNvSpPr>
              <p:nvPr/>
            </p:nvSpPr>
            <p:spPr bwMode="auto">
              <a:xfrm>
                <a:off x="3311" y="3039"/>
                <a:ext cx="365" cy="163"/>
              </a:xfrm>
              <a:custGeom>
                <a:avLst/>
                <a:gdLst>
                  <a:gd name="T0" fmla="*/ 0 w 1680"/>
                  <a:gd name="T1" fmla="*/ 0 h 1120"/>
                  <a:gd name="T2" fmla="*/ 0 w 1680"/>
                  <a:gd name="T3" fmla="*/ 0 h 1120"/>
                  <a:gd name="T4" fmla="*/ 0 w 1680"/>
                  <a:gd name="T5" fmla="*/ 0 h 1120"/>
                  <a:gd name="T6" fmla="*/ 0 w 1680"/>
                  <a:gd name="T7" fmla="*/ 0 h 1120"/>
                  <a:gd name="T8" fmla="*/ 0 w 1680"/>
                  <a:gd name="T9" fmla="*/ 0 h 1120"/>
                  <a:gd name="T10" fmla="*/ 0 w 1680"/>
                  <a:gd name="T11" fmla="*/ 0 h 1120"/>
                  <a:gd name="T12" fmla="*/ 0 w 1680"/>
                  <a:gd name="T13" fmla="*/ 0 h 1120"/>
                  <a:gd name="T14" fmla="*/ 0 w 1680"/>
                  <a:gd name="T15" fmla="*/ 0 h 1120"/>
                  <a:gd name="T16" fmla="*/ 0 w 1680"/>
                  <a:gd name="T17" fmla="*/ 0 h 1120"/>
                  <a:gd name="T18" fmla="*/ 0 w 1680"/>
                  <a:gd name="T19" fmla="*/ 0 h 1120"/>
                  <a:gd name="T20" fmla="*/ 0 w 1680"/>
                  <a:gd name="T21" fmla="*/ 0 h 11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80"/>
                  <a:gd name="T34" fmla="*/ 0 h 1120"/>
                  <a:gd name="T35" fmla="*/ 1680 w 1680"/>
                  <a:gd name="T36" fmla="*/ 1120 h 112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80" h="1120">
                    <a:moveTo>
                      <a:pt x="0" y="880"/>
                    </a:moveTo>
                    <a:lnTo>
                      <a:pt x="96" y="880"/>
                    </a:lnTo>
                    <a:cubicBezTo>
                      <a:pt x="112" y="768"/>
                      <a:pt x="64" y="352"/>
                      <a:pt x="96" y="208"/>
                    </a:cubicBezTo>
                    <a:cubicBezTo>
                      <a:pt x="120" y="72"/>
                      <a:pt x="16" y="144"/>
                      <a:pt x="240" y="64"/>
                    </a:cubicBezTo>
                    <a:cubicBezTo>
                      <a:pt x="464" y="40"/>
                      <a:pt x="1240" y="0"/>
                      <a:pt x="1440" y="64"/>
                    </a:cubicBezTo>
                    <a:cubicBezTo>
                      <a:pt x="1640" y="128"/>
                      <a:pt x="1560" y="120"/>
                      <a:pt x="1584" y="256"/>
                    </a:cubicBezTo>
                    <a:cubicBezTo>
                      <a:pt x="1608" y="392"/>
                      <a:pt x="1568" y="776"/>
                      <a:pt x="1584" y="880"/>
                    </a:cubicBezTo>
                    <a:lnTo>
                      <a:pt x="1680" y="880"/>
                    </a:lnTo>
                    <a:lnTo>
                      <a:pt x="1680" y="1120"/>
                    </a:lnTo>
                    <a:lnTo>
                      <a:pt x="0" y="1120"/>
                    </a:lnTo>
                    <a:lnTo>
                      <a:pt x="0" y="880"/>
                    </a:lnTo>
                    <a:close/>
                  </a:path>
                </a:pathLst>
              </a:custGeom>
              <a:solidFill>
                <a:srgbClr val="FFCC00"/>
              </a:solidFill>
              <a:ln w="9525">
                <a:noFill/>
                <a:round/>
                <a:headEnd/>
                <a:tailEnd/>
              </a:ln>
            </p:spPr>
            <p:txBody>
              <a:bodyPr/>
              <a:lstStyle/>
              <a:p>
                <a:endParaRPr lang="en-US"/>
              </a:p>
            </p:txBody>
          </p:sp>
          <p:sp>
            <p:nvSpPr>
              <p:cNvPr id="48217" name="Rectangle 113"/>
              <p:cNvSpPr>
                <a:spLocks noChangeArrowheads="1"/>
              </p:cNvSpPr>
              <p:nvPr/>
            </p:nvSpPr>
            <p:spPr bwMode="auto">
              <a:xfrm>
                <a:off x="3456" y="3084"/>
                <a:ext cx="83" cy="118"/>
              </a:xfrm>
              <a:prstGeom prst="rect">
                <a:avLst/>
              </a:prstGeom>
              <a:solidFill>
                <a:srgbClr val="FF0000"/>
              </a:solidFill>
              <a:ln w="9525">
                <a:solidFill>
                  <a:schemeClr val="tx1"/>
                </a:solidFill>
                <a:miter lim="800000"/>
                <a:headEnd/>
                <a:tailEnd/>
              </a:ln>
            </p:spPr>
            <p:txBody>
              <a:bodyPr wrap="none" anchor="ctr"/>
              <a:lstStyle/>
              <a:p>
                <a:pPr algn="ctr" eaLnBrk="0" hangingPunct="0"/>
                <a:endParaRPr lang="fr-FR" sz="4400" baseline="30000">
                  <a:solidFill>
                    <a:srgbClr val="FF0000"/>
                  </a:solidFill>
                  <a:latin typeface="Arial" charset="0"/>
                </a:endParaRPr>
              </a:p>
            </p:txBody>
          </p:sp>
          <p:sp>
            <p:nvSpPr>
              <p:cNvPr id="48218" name="Rectangle 114"/>
              <p:cNvSpPr>
                <a:spLocks noChangeArrowheads="1"/>
              </p:cNvSpPr>
              <p:nvPr/>
            </p:nvSpPr>
            <p:spPr bwMode="auto">
              <a:xfrm>
                <a:off x="3207" y="3203"/>
                <a:ext cx="577" cy="472"/>
              </a:xfrm>
              <a:prstGeom prst="rect">
                <a:avLst/>
              </a:prstGeom>
              <a:solidFill>
                <a:srgbClr val="CCFFFF"/>
              </a:solidFill>
              <a:ln w="9525">
                <a:noFill/>
                <a:miter lim="800000"/>
                <a:headEnd/>
                <a:tailEnd/>
              </a:ln>
            </p:spPr>
            <p:txBody>
              <a:bodyPr wrap="none" anchor="ctr"/>
              <a:lstStyle/>
              <a:p>
                <a:pPr algn="ctr"/>
                <a:endParaRPr lang="fr-FR" sz="1200">
                  <a:latin typeface="Arial" charset="0"/>
                </a:endParaRPr>
              </a:p>
            </p:txBody>
          </p:sp>
          <p:sp>
            <p:nvSpPr>
              <p:cNvPr id="48219" name="Rectangle 115"/>
              <p:cNvSpPr>
                <a:spLocks noChangeArrowheads="1"/>
              </p:cNvSpPr>
              <p:nvPr/>
            </p:nvSpPr>
            <p:spPr bwMode="auto">
              <a:xfrm>
                <a:off x="3456" y="3195"/>
                <a:ext cx="83" cy="7"/>
              </a:xfrm>
              <a:prstGeom prst="rect">
                <a:avLst/>
              </a:prstGeom>
              <a:solidFill>
                <a:srgbClr val="CC9900"/>
              </a:solidFill>
              <a:ln w="9525">
                <a:solidFill>
                  <a:schemeClr val="tx1"/>
                </a:solidFill>
                <a:miter lim="800000"/>
                <a:headEnd/>
                <a:tailEnd/>
              </a:ln>
            </p:spPr>
            <p:txBody>
              <a:bodyPr wrap="none" anchor="ctr"/>
              <a:lstStyle/>
              <a:p>
                <a:endParaRPr lang="en-US"/>
              </a:p>
            </p:txBody>
          </p:sp>
          <p:sp>
            <p:nvSpPr>
              <p:cNvPr id="48220" name="Freeform 116"/>
              <p:cNvSpPr>
                <a:spLocks/>
              </p:cNvSpPr>
              <p:nvPr/>
            </p:nvSpPr>
            <p:spPr bwMode="auto">
              <a:xfrm>
                <a:off x="3539" y="3084"/>
                <a:ext cx="30" cy="118"/>
              </a:xfrm>
              <a:custGeom>
                <a:avLst/>
                <a:gdLst>
                  <a:gd name="T0" fmla="*/ 0 w 144"/>
                  <a:gd name="T1" fmla="*/ 0 h 816"/>
                  <a:gd name="T2" fmla="*/ 0 w 144"/>
                  <a:gd name="T3" fmla="*/ 0 h 816"/>
                  <a:gd name="T4" fmla="*/ 0 w 144"/>
                  <a:gd name="T5" fmla="*/ 0 h 816"/>
                  <a:gd name="T6" fmla="*/ 0 w 144"/>
                  <a:gd name="T7" fmla="*/ 0 h 816"/>
                  <a:gd name="T8" fmla="*/ 0 w 144"/>
                  <a:gd name="T9" fmla="*/ 0 h 816"/>
                  <a:gd name="T10" fmla="*/ 0 w 144"/>
                  <a:gd name="T11" fmla="*/ 0 h 816"/>
                  <a:gd name="T12" fmla="*/ 0 w 144"/>
                  <a:gd name="T13" fmla="*/ 0 h 816"/>
                  <a:gd name="T14" fmla="*/ 0 60000 65536"/>
                  <a:gd name="T15" fmla="*/ 0 60000 65536"/>
                  <a:gd name="T16" fmla="*/ 0 60000 65536"/>
                  <a:gd name="T17" fmla="*/ 0 60000 65536"/>
                  <a:gd name="T18" fmla="*/ 0 60000 65536"/>
                  <a:gd name="T19" fmla="*/ 0 60000 65536"/>
                  <a:gd name="T20" fmla="*/ 0 60000 65536"/>
                  <a:gd name="T21" fmla="*/ 0 w 144"/>
                  <a:gd name="T22" fmla="*/ 0 h 816"/>
                  <a:gd name="T23" fmla="*/ 144 w 144"/>
                  <a:gd name="T24" fmla="*/ 816 h 8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4" h="816">
                    <a:moveTo>
                      <a:pt x="0" y="0"/>
                    </a:moveTo>
                    <a:lnTo>
                      <a:pt x="0" y="816"/>
                    </a:lnTo>
                    <a:lnTo>
                      <a:pt x="144" y="816"/>
                    </a:lnTo>
                    <a:lnTo>
                      <a:pt x="144" y="720"/>
                    </a:lnTo>
                    <a:lnTo>
                      <a:pt x="48" y="720"/>
                    </a:lnTo>
                    <a:lnTo>
                      <a:pt x="48" y="0"/>
                    </a:lnTo>
                    <a:lnTo>
                      <a:pt x="0" y="0"/>
                    </a:lnTo>
                    <a:close/>
                  </a:path>
                </a:pathLst>
              </a:custGeom>
              <a:solidFill>
                <a:srgbClr val="CC9900"/>
              </a:solidFill>
              <a:ln w="9525">
                <a:solidFill>
                  <a:schemeClr val="tx1"/>
                </a:solidFill>
                <a:round/>
                <a:headEnd/>
                <a:tailEnd/>
              </a:ln>
            </p:spPr>
            <p:txBody>
              <a:bodyPr/>
              <a:lstStyle/>
              <a:p>
                <a:endParaRPr lang="en-US"/>
              </a:p>
            </p:txBody>
          </p:sp>
          <p:sp>
            <p:nvSpPr>
              <p:cNvPr id="48221" name="Freeform 117"/>
              <p:cNvSpPr>
                <a:spLocks/>
              </p:cNvSpPr>
              <p:nvPr/>
            </p:nvSpPr>
            <p:spPr bwMode="auto">
              <a:xfrm flipH="1">
                <a:off x="3427" y="3084"/>
                <a:ext cx="29" cy="118"/>
              </a:xfrm>
              <a:custGeom>
                <a:avLst/>
                <a:gdLst>
                  <a:gd name="T0" fmla="*/ 0 w 144"/>
                  <a:gd name="T1" fmla="*/ 0 h 816"/>
                  <a:gd name="T2" fmla="*/ 0 w 144"/>
                  <a:gd name="T3" fmla="*/ 0 h 816"/>
                  <a:gd name="T4" fmla="*/ 0 w 144"/>
                  <a:gd name="T5" fmla="*/ 0 h 816"/>
                  <a:gd name="T6" fmla="*/ 0 w 144"/>
                  <a:gd name="T7" fmla="*/ 0 h 816"/>
                  <a:gd name="T8" fmla="*/ 0 w 144"/>
                  <a:gd name="T9" fmla="*/ 0 h 816"/>
                  <a:gd name="T10" fmla="*/ 0 w 144"/>
                  <a:gd name="T11" fmla="*/ 0 h 816"/>
                  <a:gd name="T12" fmla="*/ 0 w 144"/>
                  <a:gd name="T13" fmla="*/ 0 h 816"/>
                  <a:gd name="T14" fmla="*/ 0 60000 65536"/>
                  <a:gd name="T15" fmla="*/ 0 60000 65536"/>
                  <a:gd name="T16" fmla="*/ 0 60000 65536"/>
                  <a:gd name="T17" fmla="*/ 0 60000 65536"/>
                  <a:gd name="T18" fmla="*/ 0 60000 65536"/>
                  <a:gd name="T19" fmla="*/ 0 60000 65536"/>
                  <a:gd name="T20" fmla="*/ 0 60000 65536"/>
                  <a:gd name="T21" fmla="*/ 0 w 144"/>
                  <a:gd name="T22" fmla="*/ 0 h 816"/>
                  <a:gd name="T23" fmla="*/ 144 w 144"/>
                  <a:gd name="T24" fmla="*/ 816 h 8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4" h="816">
                    <a:moveTo>
                      <a:pt x="0" y="0"/>
                    </a:moveTo>
                    <a:lnTo>
                      <a:pt x="0" y="816"/>
                    </a:lnTo>
                    <a:lnTo>
                      <a:pt x="144" y="816"/>
                    </a:lnTo>
                    <a:lnTo>
                      <a:pt x="144" y="720"/>
                    </a:lnTo>
                    <a:lnTo>
                      <a:pt x="48" y="720"/>
                    </a:lnTo>
                    <a:lnTo>
                      <a:pt x="48" y="0"/>
                    </a:lnTo>
                    <a:lnTo>
                      <a:pt x="0" y="0"/>
                    </a:lnTo>
                    <a:close/>
                  </a:path>
                </a:pathLst>
              </a:custGeom>
              <a:solidFill>
                <a:srgbClr val="CC9900"/>
              </a:solidFill>
              <a:ln w="9525">
                <a:solidFill>
                  <a:schemeClr val="tx1"/>
                </a:solidFill>
                <a:round/>
                <a:headEnd/>
                <a:tailEnd/>
              </a:ln>
            </p:spPr>
            <p:txBody>
              <a:bodyPr/>
              <a:lstStyle/>
              <a:p>
                <a:endParaRPr lang="en-US"/>
              </a:p>
            </p:txBody>
          </p:sp>
          <p:sp>
            <p:nvSpPr>
              <p:cNvPr id="48222" name="Freeform 118"/>
              <p:cNvSpPr>
                <a:spLocks/>
              </p:cNvSpPr>
              <p:nvPr/>
            </p:nvSpPr>
            <p:spPr bwMode="auto">
              <a:xfrm>
                <a:off x="3549" y="3084"/>
                <a:ext cx="23" cy="104"/>
              </a:xfrm>
              <a:custGeom>
                <a:avLst/>
                <a:gdLst>
                  <a:gd name="T0" fmla="*/ 0 w 110"/>
                  <a:gd name="T1" fmla="*/ 0 h 720"/>
                  <a:gd name="T2" fmla="*/ 0 w 110"/>
                  <a:gd name="T3" fmla="*/ 0 h 720"/>
                  <a:gd name="T4" fmla="*/ 0 w 110"/>
                  <a:gd name="T5" fmla="*/ 0 h 720"/>
                  <a:gd name="T6" fmla="*/ 0 w 110"/>
                  <a:gd name="T7" fmla="*/ 0 h 720"/>
                  <a:gd name="T8" fmla="*/ 0 w 110"/>
                  <a:gd name="T9" fmla="*/ 0 h 720"/>
                  <a:gd name="T10" fmla="*/ 0 60000 65536"/>
                  <a:gd name="T11" fmla="*/ 0 60000 65536"/>
                  <a:gd name="T12" fmla="*/ 0 60000 65536"/>
                  <a:gd name="T13" fmla="*/ 0 60000 65536"/>
                  <a:gd name="T14" fmla="*/ 0 60000 65536"/>
                  <a:gd name="T15" fmla="*/ 0 w 110"/>
                  <a:gd name="T16" fmla="*/ 0 h 720"/>
                  <a:gd name="T17" fmla="*/ 110 w 110"/>
                  <a:gd name="T18" fmla="*/ 720 h 720"/>
                </a:gdLst>
                <a:ahLst/>
                <a:cxnLst>
                  <a:cxn ang="T10">
                    <a:pos x="T0" y="T1"/>
                  </a:cxn>
                  <a:cxn ang="T11">
                    <a:pos x="T2" y="T3"/>
                  </a:cxn>
                  <a:cxn ang="T12">
                    <a:pos x="T4" y="T5"/>
                  </a:cxn>
                  <a:cxn ang="T13">
                    <a:pos x="T6" y="T7"/>
                  </a:cxn>
                  <a:cxn ang="T14">
                    <a:pos x="T8" y="T9"/>
                  </a:cxn>
                </a:cxnLst>
                <a:rect l="T15" t="T16" r="T17" b="T18"/>
                <a:pathLst>
                  <a:path w="110" h="720">
                    <a:moveTo>
                      <a:pt x="0" y="0"/>
                    </a:moveTo>
                    <a:lnTo>
                      <a:pt x="0" y="720"/>
                    </a:lnTo>
                    <a:lnTo>
                      <a:pt x="96" y="720"/>
                    </a:lnTo>
                    <a:cubicBezTo>
                      <a:pt x="110" y="624"/>
                      <a:pt x="100" y="264"/>
                      <a:pt x="84" y="144"/>
                    </a:cubicBezTo>
                    <a:cubicBezTo>
                      <a:pt x="68" y="24"/>
                      <a:pt x="20" y="30"/>
                      <a:pt x="0" y="0"/>
                    </a:cubicBezTo>
                    <a:close/>
                  </a:path>
                </a:pathLst>
              </a:custGeom>
              <a:solidFill>
                <a:srgbClr val="996600"/>
              </a:solidFill>
              <a:ln w="9525">
                <a:solidFill>
                  <a:schemeClr val="tx1"/>
                </a:solidFill>
                <a:round/>
                <a:headEnd/>
                <a:tailEnd/>
              </a:ln>
            </p:spPr>
            <p:txBody>
              <a:bodyPr/>
              <a:lstStyle/>
              <a:p>
                <a:endParaRPr lang="en-US"/>
              </a:p>
            </p:txBody>
          </p:sp>
          <p:sp>
            <p:nvSpPr>
              <p:cNvPr id="48223" name="Freeform 119"/>
              <p:cNvSpPr>
                <a:spLocks/>
              </p:cNvSpPr>
              <p:nvPr/>
            </p:nvSpPr>
            <p:spPr bwMode="auto">
              <a:xfrm flipH="1">
                <a:off x="3427" y="3084"/>
                <a:ext cx="23" cy="104"/>
              </a:xfrm>
              <a:custGeom>
                <a:avLst/>
                <a:gdLst>
                  <a:gd name="T0" fmla="*/ 0 w 110"/>
                  <a:gd name="T1" fmla="*/ 0 h 720"/>
                  <a:gd name="T2" fmla="*/ 0 w 110"/>
                  <a:gd name="T3" fmla="*/ 0 h 720"/>
                  <a:gd name="T4" fmla="*/ 0 w 110"/>
                  <a:gd name="T5" fmla="*/ 0 h 720"/>
                  <a:gd name="T6" fmla="*/ 0 w 110"/>
                  <a:gd name="T7" fmla="*/ 0 h 720"/>
                  <a:gd name="T8" fmla="*/ 0 w 110"/>
                  <a:gd name="T9" fmla="*/ 0 h 720"/>
                  <a:gd name="T10" fmla="*/ 0 60000 65536"/>
                  <a:gd name="T11" fmla="*/ 0 60000 65536"/>
                  <a:gd name="T12" fmla="*/ 0 60000 65536"/>
                  <a:gd name="T13" fmla="*/ 0 60000 65536"/>
                  <a:gd name="T14" fmla="*/ 0 60000 65536"/>
                  <a:gd name="T15" fmla="*/ 0 w 110"/>
                  <a:gd name="T16" fmla="*/ 0 h 720"/>
                  <a:gd name="T17" fmla="*/ 110 w 110"/>
                  <a:gd name="T18" fmla="*/ 720 h 720"/>
                </a:gdLst>
                <a:ahLst/>
                <a:cxnLst>
                  <a:cxn ang="T10">
                    <a:pos x="T0" y="T1"/>
                  </a:cxn>
                  <a:cxn ang="T11">
                    <a:pos x="T2" y="T3"/>
                  </a:cxn>
                  <a:cxn ang="T12">
                    <a:pos x="T4" y="T5"/>
                  </a:cxn>
                  <a:cxn ang="T13">
                    <a:pos x="T6" y="T7"/>
                  </a:cxn>
                  <a:cxn ang="T14">
                    <a:pos x="T8" y="T9"/>
                  </a:cxn>
                </a:cxnLst>
                <a:rect l="T15" t="T16" r="T17" b="T18"/>
                <a:pathLst>
                  <a:path w="110" h="720">
                    <a:moveTo>
                      <a:pt x="0" y="0"/>
                    </a:moveTo>
                    <a:lnTo>
                      <a:pt x="0" y="720"/>
                    </a:lnTo>
                    <a:lnTo>
                      <a:pt x="96" y="720"/>
                    </a:lnTo>
                    <a:cubicBezTo>
                      <a:pt x="110" y="624"/>
                      <a:pt x="100" y="264"/>
                      <a:pt x="84" y="144"/>
                    </a:cubicBezTo>
                    <a:cubicBezTo>
                      <a:pt x="68" y="24"/>
                      <a:pt x="20" y="30"/>
                      <a:pt x="0" y="0"/>
                    </a:cubicBezTo>
                    <a:close/>
                  </a:path>
                </a:pathLst>
              </a:custGeom>
              <a:solidFill>
                <a:srgbClr val="996600"/>
              </a:solidFill>
              <a:ln w="9525">
                <a:solidFill>
                  <a:schemeClr val="tx1"/>
                </a:solidFill>
                <a:round/>
                <a:headEnd/>
                <a:tailEnd/>
              </a:ln>
            </p:spPr>
            <p:txBody>
              <a:bodyPr/>
              <a:lstStyle/>
              <a:p>
                <a:endParaRPr lang="en-US"/>
              </a:p>
            </p:txBody>
          </p:sp>
          <p:sp>
            <p:nvSpPr>
              <p:cNvPr id="48224" name="Freeform 120"/>
              <p:cNvSpPr>
                <a:spLocks/>
              </p:cNvSpPr>
              <p:nvPr/>
            </p:nvSpPr>
            <p:spPr bwMode="auto">
              <a:xfrm>
                <a:off x="3546" y="3084"/>
                <a:ext cx="62" cy="118"/>
              </a:xfrm>
              <a:custGeom>
                <a:avLst/>
                <a:gdLst>
                  <a:gd name="T0" fmla="*/ 0 w 288"/>
                  <a:gd name="T1" fmla="*/ 0 h 816"/>
                  <a:gd name="T2" fmla="*/ 0 w 288"/>
                  <a:gd name="T3" fmla="*/ 0 h 816"/>
                  <a:gd name="T4" fmla="*/ 0 w 288"/>
                  <a:gd name="T5" fmla="*/ 0 h 816"/>
                  <a:gd name="T6" fmla="*/ 0 w 288"/>
                  <a:gd name="T7" fmla="*/ 0 h 816"/>
                  <a:gd name="T8" fmla="*/ 0 w 288"/>
                  <a:gd name="T9" fmla="*/ 0 h 816"/>
                  <a:gd name="T10" fmla="*/ 0 w 288"/>
                  <a:gd name="T11" fmla="*/ 0 h 816"/>
                  <a:gd name="T12" fmla="*/ 0 w 288"/>
                  <a:gd name="T13" fmla="*/ 0 h 816"/>
                  <a:gd name="T14" fmla="*/ 0 w 288"/>
                  <a:gd name="T15" fmla="*/ 0 h 816"/>
                  <a:gd name="T16" fmla="*/ 0 60000 65536"/>
                  <a:gd name="T17" fmla="*/ 0 60000 65536"/>
                  <a:gd name="T18" fmla="*/ 0 60000 65536"/>
                  <a:gd name="T19" fmla="*/ 0 60000 65536"/>
                  <a:gd name="T20" fmla="*/ 0 60000 65536"/>
                  <a:gd name="T21" fmla="*/ 0 60000 65536"/>
                  <a:gd name="T22" fmla="*/ 0 60000 65536"/>
                  <a:gd name="T23" fmla="*/ 0 60000 65536"/>
                  <a:gd name="T24" fmla="*/ 0 w 288"/>
                  <a:gd name="T25" fmla="*/ 0 h 816"/>
                  <a:gd name="T26" fmla="*/ 288 w 288"/>
                  <a:gd name="T27" fmla="*/ 816 h 8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8" h="816">
                    <a:moveTo>
                      <a:pt x="0" y="0"/>
                    </a:moveTo>
                    <a:lnTo>
                      <a:pt x="84" y="90"/>
                    </a:lnTo>
                    <a:lnTo>
                      <a:pt x="96" y="816"/>
                    </a:lnTo>
                    <a:lnTo>
                      <a:pt x="288" y="816"/>
                    </a:lnTo>
                    <a:lnTo>
                      <a:pt x="288" y="720"/>
                    </a:lnTo>
                    <a:lnTo>
                      <a:pt x="144" y="720"/>
                    </a:lnTo>
                    <a:cubicBezTo>
                      <a:pt x="118" y="621"/>
                      <a:pt x="156" y="246"/>
                      <a:pt x="132" y="126"/>
                    </a:cubicBezTo>
                    <a:cubicBezTo>
                      <a:pt x="108" y="6"/>
                      <a:pt x="30" y="5"/>
                      <a:pt x="0" y="0"/>
                    </a:cubicBezTo>
                    <a:close/>
                  </a:path>
                </a:pathLst>
              </a:custGeom>
              <a:solidFill>
                <a:srgbClr val="CC9900"/>
              </a:solidFill>
              <a:ln w="9525">
                <a:solidFill>
                  <a:schemeClr val="tx1"/>
                </a:solidFill>
                <a:round/>
                <a:headEnd/>
                <a:tailEnd/>
              </a:ln>
            </p:spPr>
            <p:txBody>
              <a:bodyPr/>
              <a:lstStyle/>
              <a:p>
                <a:endParaRPr lang="en-US"/>
              </a:p>
            </p:txBody>
          </p:sp>
          <p:sp>
            <p:nvSpPr>
              <p:cNvPr id="48225" name="Freeform 121"/>
              <p:cNvSpPr>
                <a:spLocks/>
              </p:cNvSpPr>
              <p:nvPr/>
            </p:nvSpPr>
            <p:spPr bwMode="auto">
              <a:xfrm flipH="1">
                <a:off x="3391" y="3084"/>
                <a:ext cx="60" cy="118"/>
              </a:xfrm>
              <a:custGeom>
                <a:avLst/>
                <a:gdLst>
                  <a:gd name="T0" fmla="*/ 0 w 288"/>
                  <a:gd name="T1" fmla="*/ 0 h 816"/>
                  <a:gd name="T2" fmla="*/ 0 w 288"/>
                  <a:gd name="T3" fmla="*/ 0 h 816"/>
                  <a:gd name="T4" fmla="*/ 0 w 288"/>
                  <a:gd name="T5" fmla="*/ 0 h 816"/>
                  <a:gd name="T6" fmla="*/ 0 w 288"/>
                  <a:gd name="T7" fmla="*/ 0 h 816"/>
                  <a:gd name="T8" fmla="*/ 0 w 288"/>
                  <a:gd name="T9" fmla="*/ 0 h 816"/>
                  <a:gd name="T10" fmla="*/ 0 w 288"/>
                  <a:gd name="T11" fmla="*/ 0 h 816"/>
                  <a:gd name="T12" fmla="*/ 0 w 288"/>
                  <a:gd name="T13" fmla="*/ 0 h 816"/>
                  <a:gd name="T14" fmla="*/ 0 w 288"/>
                  <a:gd name="T15" fmla="*/ 0 h 816"/>
                  <a:gd name="T16" fmla="*/ 0 60000 65536"/>
                  <a:gd name="T17" fmla="*/ 0 60000 65536"/>
                  <a:gd name="T18" fmla="*/ 0 60000 65536"/>
                  <a:gd name="T19" fmla="*/ 0 60000 65536"/>
                  <a:gd name="T20" fmla="*/ 0 60000 65536"/>
                  <a:gd name="T21" fmla="*/ 0 60000 65536"/>
                  <a:gd name="T22" fmla="*/ 0 60000 65536"/>
                  <a:gd name="T23" fmla="*/ 0 60000 65536"/>
                  <a:gd name="T24" fmla="*/ 0 w 288"/>
                  <a:gd name="T25" fmla="*/ 0 h 816"/>
                  <a:gd name="T26" fmla="*/ 288 w 288"/>
                  <a:gd name="T27" fmla="*/ 816 h 8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8" h="816">
                    <a:moveTo>
                      <a:pt x="0" y="0"/>
                    </a:moveTo>
                    <a:lnTo>
                      <a:pt x="84" y="90"/>
                    </a:lnTo>
                    <a:lnTo>
                      <a:pt x="96" y="816"/>
                    </a:lnTo>
                    <a:lnTo>
                      <a:pt x="288" y="816"/>
                    </a:lnTo>
                    <a:lnTo>
                      <a:pt x="288" y="720"/>
                    </a:lnTo>
                    <a:lnTo>
                      <a:pt x="144" y="720"/>
                    </a:lnTo>
                    <a:cubicBezTo>
                      <a:pt x="118" y="621"/>
                      <a:pt x="156" y="246"/>
                      <a:pt x="132" y="126"/>
                    </a:cubicBezTo>
                    <a:cubicBezTo>
                      <a:pt x="108" y="6"/>
                      <a:pt x="30" y="5"/>
                      <a:pt x="0" y="0"/>
                    </a:cubicBezTo>
                    <a:close/>
                  </a:path>
                </a:pathLst>
              </a:custGeom>
              <a:solidFill>
                <a:srgbClr val="CC9900"/>
              </a:solidFill>
              <a:ln w="9525">
                <a:solidFill>
                  <a:schemeClr val="tx1"/>
                </a:solidFill>
                <a:round/>
                <a:headEnd/>
                <a:tailEnd/>
              </a:ln>
            </p:spPr>
            <p:txBody>
              <a:bodyPr/>
              <a:lstStyle/>
              <a:p>
                <a:endParaRPr lang="en-US"/>
              </a:p>
            </p:txBody>
          </p:sp>
          <p:sp>
            <p:nvSpPr>
              <p:cNvPr id="48226" name="Freeform 122"/>
              <p:cNvSpPr>
                <a:spLocks/>
              </p:cNvSpPr>
              <p:nvPr/>
            </p:nvSpPr>
            <p:spPr bwMode="auto">
              <a:xfrm>
                <a:off x="3560" y="3084"/>
                <a:ext cx="50" cy="104"/>
              </a:xfrm>
              <a:custGeom>
                <a:avLst/>
                <a:gdLst>
                  <a:gd name="T0" fmla="*/ 0 w 234"/>
                  <a:gd name="T1" fmla="*/ 0 h 714"/>
                  <a:gd name="T2" fmla="*/ 0 w 234"/>
                  <a:gd name="T3" fmla="*/ 0 h 714"/>
                  <a:gd name="T4" fmla="*/ 0 w 234"/>
                  <a:gd name="T5" fmla="*/ 0 h 714"/>
                  <a:gd name="T6" fmla="*/ 0 w 234"/>
                  <a:gd name="T7" fmla="*/ 0 h 714"/>
                  <a:gd name="T8" fmla="*/ 0 w 234"/>
                  <a:gd name="T9" fmla="*/ 0 h 714"/>
                  <a:gd name="T10" fmla="*/ 0 w 234"/>
                  <a:gd name="T11" fmla="*/ 0 h 714"/>
                  <a:gd name="T12" fmla="*/ 0 60000 65536"/>
                  <a:gd name="T13" fmla="*/ 0 60000 65536"/>
                  <a:gd name="T14" fmla="*/ 0 60000 65536"/>
                  <a:gd name="T15" fmla="*/ 0 60000 65536"/>
                  <a:gd name="T16" fmla="*/ 0 60000 65536"/>
                  <a:gd name="T17" fmla="*/ 0 60000 65536"/>
                  <a:gd name="T18" fmla="*/ 0 w 234"/>
                  <a:gd name="T19" fmla="*/ 0 h 714"/>
                  <a:gd name="T20" fmla="*/ 234 w 234"/>
                  <a:gd name="T21" fmla="*/ 714 h 714"/>
                </a:gdLst>
                <a:ahLst/>
                <a:cxnLst>
                  <a:cxn ang="T12">
                    <a:pos x="T0" y="T1"/>
                  </a:cxn>
                  <a:cxn ang="T13">
                    <a:pos x="T2" y="T3"/>
                  </a:cxn>
                  <a:cxn ang="T14">
                    <a:pos x="T4" y="T5"/>
                  </a:cxn>
                  <a:cxn ang="T15">
                    <a:pos x="T6" y="T7"/>
                  </a:cxn>
                  <a:cxn ang="T16">
                    <a:pos x="T8" y="T9"/>
                  </a:cxn>
                  <a:cxn ang="T17">
                    <a:pos x="T10" y="T11"/>
                  </a:cxn>
                </a:cxnLst>
                <a:rect l="T18" t="T19" r="T20" b="T21"/>
                <a:pathLst>
                  <a:path w="234" h="714">
                    <a:moveTo>
                      <a:pt x="0" y="0"/>
                    </a:moveTo>
                    <a:lnTo>
                      <a:pt x="66" y="114"/>
                    </a:lnTo>
                    <a:lnTo>
                      <a:pt x="72" y="714"/>
                    </a:lnTo>
                    <a:lnTo>
                      <a:pt x="213" y="714"/>
                    </a:lnTo>
                    <a:cubicBezTo>
                      <a:pt x="234" y="618"/>
                      <a:pt x="231" y="257"/>
                      <a:pt x="196" y="138"/>
                    </a:cubicBezTo>
                    <a:cubicBezTo>
                      <a:pt x="172" y="18"/>
                      <a:pt x="0" y="0"/>
                      <a:pt x="0" y="0"/>
                    </a:cubicBezTo>
                    <a:close/>
                  </a:path>
                </a:pathLst>
              </a:custGeom>
              <a:solidFill>
                <a:srgbClr val="996600"/>
              </a:solidFill>
              <a:ln w="9525">
                <a:solidFill>
                  <a:schemeClr val="tx1"/>
                </a:solidFill>
                <a:round/>
                <a:headEnd/>
                <a:tailEnd/>
              </a:ln>
            </p:spPr>
            <p:txBody>
              <a:bodyPr/>
              <a:lstStyle/>
              <a:p>
                <a:endParaRPr lang="en-US"/>
              </a:p>
            </p:txBody>
          </p:sp>
          <p:sp>
            <p:nvSpPr>
              <p:cNvPr id="48227" name="Freeform 123"/>
              <p:cNvSpPr>
                <a:spLocks/>
              </p:cNvSpPr>
              <p:nvPr/>
            </p:nvSpPr>
            <p:spPr bwMode="auto">
              <a:xfrm flipH="1">
                <a:off x="3386" y="3084"/>
                <a:ext cx="49" cy="103"/>
              </a:xfrm>
              <a:custGeom>
                <a:avLst/>
                <a:gdLst>
                  <a:gd name="T0" fmla="*/ 0 w 234"/>
                  <a:gd name="T1" fmla="*/ 0 h 714"/>
                  <a:gd name="T2" fmla="*/ 0 w 234"/>
                  <a:gd name="T3" fmla="*/ 0 h 714"/>
                  <a:gd name="T4" fmla="*/ 0 w 234"/>
                  <a:gd name="T5" fmla="*/ 0 h 714"/>
                  <a:gd name="T6" fmla="*/ 0 w 234"/>
                  <a:gd name="T7" fmla="*/ 0 h 714"/>
                  <a:gd name="T8" fmla="*/ 0 w 234"/>
                  <a:gd name="T9" fmla="*/ 0 h 714"/>
                  <a:gd name="T10" fmla="*/ 0 w 234"/>
                  <a:gd name="T11" fmla="*/ 0 h 714"/>
                  <a:gd name="T12" fmla="*/ 0 60000 65536"/>
                  <a:gd name="T13" fmla="*/ 0 60000 65536"/>
                  <a:gd name="T14" fmla="*/ 0 60000 65536"/>
                  <a:gd name="T15" fmla="*/ 0 60000 65536"/>
                  <a:gd name="T16" fmla="*/ 0 60000 65536"/>
                  <a:gd name="T17" fmla="*/ 0 60000 65536"/>
                  <a:gd name="T18" fmla="*/ 0 w 234"/>
                  <a:gd name="T19" fmla="*/ 0 h 714"/>
                  <a:gd name="T20" fmla="*/ 234 w 234"/>
                  <a:gd name="T21" fmla="*/ 714 h 714"/>
                </a:gdLst>
                <a:ahLst/>
                <a:cxnLst>
                  <a:cxn ang="T12">
                    <a:pos x="T0" y="T1"/>
                  </a:cxn>
                  <a:cxn ang="T13">
                    <a:pos x="T2" y="T3"/>
                  </a:cxn>
                  <a:cxn ang="T14">
                    <a:pos x="T4" y="T5"/>
                  </a:cxn>
                  <a:cxn ang="T15">
                    <a:pos x="T6" y="T7"/>
                  </a:cxn>
                  <a:cxn ang="T16">
                    <a:pos x="T8" y="T9"/>
                  </a:cxn>
                  <a:cxn ang="T17">
                    <a:pos x="T10" y="T11"/>
                  </a:cxn>
                </a:cxnLst>
                <a:rect l="T18" t="T19" r="T20" b="T21"/>
                <a:pathLst>
                  <a:path w="234" h="714">
                    <a:moveTo>
                      <a:pt x="0" y="0"/>
                    </a:moveTo>
                    <a:lnTo>
                      <a:pt x="66" y="114"/>
                    </a:lnTo>
                    <a:lnTo>
                      <a:pt x="72" y="714"/>
                    </a:lnTo>
                    <a:lnTo>
                      <a:pt x="213" y="714"/>
                    </a:lnTo>
                    <a:cubicBezTo>
                      <a:pt x="234" y="618"/>
                      <a:pt x="231" y="257"/>
                      <a:pt x="196" y="138"/>
                    </a:cubicBezTo>
                    <a:cubicBezTo>
                      <a:pt x="172" y="18"/>
                      <a:pt x="0" y="0"/>
                      <a:pt x="0" y="0"/>
                    </a:cubicBezTo>
                    <a:close/>
                  </a:path>
                </a:pathLst>
              </a:custGeom>
              <a:solidFill>
                <a:srgbClr val="996600"/>
              </a:solidFill>
              <a:ln w="9525">
                <a:solidFill>
                  <a:schemeClr val="tx1"/>
                </a:solidFill>
                <a:round/>
                <a:headEnd/>
                <a:tailEnd/>
              </a:ln>
            </p:spPr>
            <p:txBody>
              <a:bodyPr/>
              <a:lstStyle/>
              <a:p>
                <a:endParaRPr lang="en-US"/>
              </a:p>
            </p:txBody>
          </p:sp>
          <p:sp>
            <p:nvSpPr>
              <p:cNvPr id="48228" name="Arc 124"/>
              <p:cNvSpPr>
                <a:spLocks/>
              </p:cNvSpPr>
              <p:nvPr/>
            </p:nvSpPr>
            <p:spPr bwMode="auto">
              <a:xfrm flipH="1" flipV="1">
                <a:off x="3524" y="3203"/>
                <a:ext cx="102" cy="13"/>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solidFill>
                <a:srgbClr val="FF3300"/>
              </a:solidFill>
              <a:ln w="9525">
                <a:noFill/>
                <a:round/>
                <a:headEnd/>
                <a:tailEnd/>
              </a:ln>
            </p:spPr>
            <p:txBody>
              <a:bodyPr wrap="none" anchor="ctr"/>
              <a:lstStyle/>
              <a:p>
                <a:endParaRPr lang="en-US"/>
              </a:p>
            </p:txBody>
          </p:sp>
          <p:sp>
            <p:nvSpPr>
              <p:cNvPr id="48229" name="Arc 125"/>
              <p:cNvSpPr>
                <a:spLocks/>
              </p:cNvSpPr>
              <p:nvPr/>
            </p:nvSpPr>
            <p:spPr bwMode="auto">
              <a:xfrm flipV="1">
                <a:off x="3372" y="3203"/>
                <a:ext cx="102" cy="13"/>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solidFill>
                <a:srgbClr val="FF3300"/>
              </a:solidFill>
              <a:ln w="9525">
                <a:noFill/>
                <a:round/>
                <a:headEnd/>
                <a:tailEnd/>
              </a:ln>
            </p:spPr>
            <p:txBody>
              <a:bodyPr wrap="none" anchor="ctr"/>
              <a:lstStyle/>
              <a:p>
                <a:endParaRPr lang="en-US"/>
              </a:p>
            </p:txBody>
          </p:sp>
          <p:sp>
            <p:nvSpPr>
              <p:cNvPr id="48230" name="Arc 126"/>
              <p:cNvSpPr>
                <a:spLocks/>
              </p:cNvSpPr>
              <p:nvPr/>
            </p:nvSpPr>
            <p:spPr bwMode="auto">
              <a:xfrm flipH="1" flipV="1">
                <a:off x="3574" y="3203"/>
                <a:ext cx="213" cy="103"/>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solidFill>
                <a:srgbClr val="FF3300"/>
              </a:solidFill>
              <a:ln w="9525">
                <a:noFill/>
                <a:round/>
                <a:headEnd/>
                <a:tailEnd/>
              </a:ln>
            </p:spPr>
            <p:txBody>
              <a:bodyPr wrap="none" anchor="ctr"/>
              <a:lstStyle/>
              <a:p>
                <a:endParaRPr lang="en-US"/>
              </a:p>
            </p:txBody>
          </p:sp>
          <p:sp>
            <p:nvSpPr>
              <p:cNvPr id="48231" name="Arc 127"/>
              <p:cNvSpPr>
                <a:spLocks/>
              </p:cNvSpPr>
              <p:nvPr/>
            </p:nvSpPr>
            <p:spPr bwMode="auto">
              <a:xfrm flipV="1">
                <a:off x="3215" y="3203"/>
                <a:ext cx="218" cy="103"/>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solidFill>
                <a:srgbClr val="FF3300"/>
              </a:solidFill>
              <a:ln w="9525">
                <a:solidFill>
                  <a:srgbClr val="FF3300"/>
                </a:solidFill>
                <a:round/>
                <a:headEnd/>
                <a:tailEnd/>
              </a:ln>
            </p:spPr>
            <p:txBody>
              <a:bodyPr wrap="none" anchor="ctr"/>
              <a:lstStyle/>
              <a:p>
                <a:endParaRPr lang="en-US"/>
              </a:p>
            </p:txBody>
          </p:sp>
          <p:sp>
            <p:nvSpPr>
              <p:cNvPr id="48232" name="Freeform 128"/>
              <p:cNvSpPr>
                <a:spLocks/>
              </p:cNvSpPr>
              <p:nvPr/>
            </p:nvSpPr>
            <p:spPr bwMode="auto">
              <a:xfrm>
                <a:off x="3574" y="3195"/>
                <a:ext cx="200" cy="82"/>
              </a:xfrm>
              <a:custGeom>
                <a:avLst/>
                <a:gdLst>
                  <a:gd name="T0" fmla="*/ 0 w 701"/>
                  <a:gd name="T1" fmla="*/ 0 h 212"/>
                  <a:gd name="T2" fmla="*/ 0 w 701"/>
                  <a:gd name="T3" fmla="*/ 0 h 212"/>
                  <a:gd name="T4" fmla="*/ 0 w 701"/>
                  <a:gd name="T5" fmla="*/ 0 h 212"/>
                  <a:gd name="T6" fmla="*/ 0 w 701"/>
                  <a:gd name="T7" fmla="*/ 0 h 212"/>
                  <a:gd name="T8" fmla="*/ 0 w 701"/>
                  <a:gd name="T9" fmla="*/ 0 h 212"/>
                  <a:gd name="T10" fmla="*/ 0 60000 65536"/>
                  <a:gd name="T11" fmla="*/ 0 60000 65536"/>
                  <a:gd name="T12" fmla="*/ 0 60000 65536"/>
                  <a:gd name="T13" fmla="*/ 0 60000 65536"/>
                  <a:gd name="T14" fmla="*/ 0 60000 65536"/>
                  <a:gd name="T15" fmla="*/ 0 w 701"/>
                  <a:gd name="T16" fmla="*/ 0 h 212"/>
                  <a:gd name="T17" fmla="*/ 701 w 701"/>
                  <a:gd name="T18" fmla="*/ 212 h 212"/>
                </a:gdLst>
                <a:ahLst/>
                <a:cxnLst>
                  <a:cxn ang="T10">
                    <a:pos x="T0" y="T1"/>
                  </a:cxn>
                  <a:cxn ang="T11">
                    <a:pos x="T2" y="T3"/>
                  </a:cxn>
                  <a:cxn ang="T12">
                    <a:pos x="T4" y="T5"/>
                  </a:cxn>
                  <a:cxn ang="T13">
                    <a:pos x="T6" y="T7"/>
                  </a:cxn>
                  <a:cxn ang="T14">
                    <a:pos x="T8" y="T9"/>
                  </a:cxn>
                </a:cxnLst>
                <a:rect l="T15" t="T16" r="T17" b="T18"/>
                <a:pathLst>
                  <a:path w="701" h="212">
                    <a:moveTo>
                      <a:pt x="63" y="0"/>
                    </a:moveTo>
                    <a:cubicBezTo>
                      <a:pt x="47" y="12"/>
                      <a:pt x="0" y="33"/>
                      <a:pt x="63" y="48"/>
                    </a:cubicBezTo>
                    <a:cubicBezTo>
                      <a:pt x="126" y="63"/>
                      <a:pt x="342" y="65"/>
                      <a:pt x="441" y="90"/>
                    </a:cubicBezTo>
                    <a:cubicBezTo>
                      <a:pt x="540" y="115"/>
                      <a:pt x="619" y="212"/>
                      <a:pt x="660" y="198"/>
                    </a:cubicBezTo>
                    <a:cubicBezTo>
                      <a:pt x="701" y="184"/>
                      <a:pt x="684" y="46"/>
                      <a:pt x="690" y="6"/>
                    </a:cubicBezTo>
                  </a:path>
                </a:pathLst>
              </a:custGeom>
              <a:solidFill>
                <a:srgbClr val="66FF66"/>
              </a:solidFill>
              <a:ln w="9525">
                <a:solidFill>
                  <a:schemeClr val="tx1"/>
                </a:solidFill>
                <a:round/>
                <a:headEnd/>
                <a:tailEnd/>
              </a:ln>
            </p:spPr>
            <p:txBody>
              <a:bodyPr/>
              <a:lstStyle/>
              <a:p>
                <a:endParaRPr lang="en-US"/>
              </a:p>
            </p:txBody>
          </p:sp>
          <p:sp>
            <p:nvSpPr>
              <p:cNvPr id="48233" name="Freeform 129"/>
              <p:cNvSpPr>
                <a:spLocks/>
              </p:cNvSpPr>
              <p:nvPr/>
            </p:nvSpPr>
            <p:spPr bwMode="auto">
              <a:xfrm flipH="1">
                <a:off x="3210" y="3201"/>
                <a:ext cx="193" cy="86"/>
              </a:xfrm>
              <a:custGeom>
                <a:avLst/>
                <a:gdLst>
                  <a:gd name="T0" fmla="*/ 0 w 701"/>
                  <a:gd name="T1" fmla="*/ 0 h 212"/>
                  <a:gd name="T2" fmla="*/ 0 w 701"/>
                  <a:gd name="T3" fmla="*/ 0 h 212"/>
                  <a:gd name="T4" fmla="*/ 0 w 701"/>
                  <a:gd name="T5" fmla="*/ 0 h 212"/>
                  <a:gd name="T6" fmla="*/ 0 w 701"/>
                  <a:gd name="T7" fmla="*/ 0 h 212"/>
                  <a:gd name="T8" fmla="*/ 0 w 701"/>
                  <a:gd name="T9" fmla="*/ 0 h 212"/>
                  <a:gd name="T10" fmla="*/ 0 60000 65536"/>
                  <a:gd name="T11" fmla="*/ 0 60000 65536"/>
                  <a:gd name="T12" fmla="*/ 0 60000 65536"/>
                  <a:gd name="T13" fmla="*/ 0 60000 65536"/>
                  <a:gd name="T14" fmla="*/ 0 60000 65536"/>
                  <a:gd name="T15" fmla="*/ 0 w 701"/>
                  <a:gd name="T16" fmla="*/ 0 h 212"/>
                  <a:gd name="T17" fmla="*/ 701 w 701"/>
                  <a:gd name="T18" fmla="*/ 212 h 212"/>
                </a:gdLst>
                <a:ahLst/>
                <a:cxnLst>
                  <a:cxn ang="T10">
                    <a:pos x="T0" y="T1"/>
                  </a:cxn>
                  <a:cxn ang="T11">
                    <a:pos x="T2" y="T3"/>
                  </a:cxn>
                  <a:cxn ang="T12">
                    <a:pos x="T4" y="T5"/>
                  </a:cxn>
                  <a:cxn ang="T13">
                    <a:pos x="T6" y="T7"/>
                  </a:cxn>
                  <a:cxn ang="T14">
                    <a:pos x="T8" y="T9"/>
                  </a:cxn>
                </a:cxnLst>
                <a:rect l="T15" t="T16" r="T17" b="T18"/>
                <a:pathLst>
                  <a:path w="701" h="212">
                    <a:moveTo>
                      <a:pt x="63" y="0"/>
                    </a:moveTo>
                    <a:cubicBezTo>
                      <a:pt x="47" y="12"/>
                      <a:pt x="0" y="33"/>
                      <a:pt x="63" y="48"/>
                    </a:cubicBezTo>
                    <a:cubicBezTo>
                      <a:pt x="126" y="63"/>
                      <a:pt x="342" y="65"/>
                      <a:pt x="441" y="90"/>
                    </a:cubicBezTo>
                    <a:cubicBezTo>
                      <a:pt x="540" y="115"/>
                      <a:pt x="619" y="212"/>
                      <a:pt x="660" y="198"/>
                    </a:cubicBezTo>
                    <a:cubicBezTo>
                      <a:pt x="701" y="184"/>
                      <a:pt x="684" y="46"/>
                      <a:pt x="690" y="6"/>
                    </a:cubicBezTo>
                  </a:path>
                </a:pathLst>
              </a:custGeom>
              <a:solidFill>
                <a:srgbClr val="66FF66"/>
              </a:solidFill>
              <a:ln w="9525">
                <a:solidFill>
                  <a:schemeClr val="tx1"/>
                </a:solidFill>
                <a:round/>
                <a:headEnd/>
                <a:tailEnd/>
              </a:ln>
            </p:spPr>
            <p:txBody>
              <a:bodyPr/>
              <a:lstStyle/>
              <a:p>
                <a:endParaRPr lang="en-US"/>
              </a:p>
            </p:txBody>
          </p:sp>
          <p:sp>
            <p:nvSpPr>
              <p:cNvPr id="48234" name="Rectangle 130"/>
              <p:cNvSpPr>
                <a:spLocks noChangeArrowheads="1"/>
              </p:cNvSpPr>
              <p:nvPr/>
            </p:nvSpPr>
            <p:spPr bwMode="auto">
              <a:xfrm>
                <a:off x="3207" y="3167"/>
                <a:ext cx="116" cy="36"/>
              </a:xfrm>
              <a:prstGeom prst="rect">
                <a:avLst/>
              </a:prstGeom>
              <a:solidFill>
                <a:srgbClr val="FFCC00"/>
              </a:solidFill>
              <a:ln w="9525">
                <a:noFill/>
                <a:miter lim="800000"/>
                <a:headEnd/>
                <a:tailEnd/>
              </a:ln>
            </p:spPr>
            <p:txBody>
              <a:bodyPr wrap="none" anchor="ctr"/>
              <a:lstStyle/>
              <a:p>
                <a:endParaRPr lang="en-US"/>
              </a:p>
            </p:txBody>
          </p:sp>
          <p:sp>
            <p:nvSpPr>
              <p:cNvPr id="48235" name="Rectangle 131"/>
              <p:cNvSpPr>
                <a:spLocks noChangeArrowheads="1"/>
              </p:cNvSpPr>
              <p:nvPr/>
            </p:nvSpPr>
            <p:spPr bwMode="auto">
              <a:xfrm>
                <a:off x="3675" y="3168"/>
                <a:ext cx="109" cy="35"/>
              </a:xfrm>
              <a:prstGeom prst="rect">
                <a:avLst/>
              </a:prstGeom>
              <a:solidFill>
                <a:srgbClr val="FFCC00"/>
              </a:solidFill>
              <a:ln w="9525">
                <a:noFill/>
                <a:miter lim="800000"/>
                <a:headEnd/>
                <a:tailEnd/>
              </a:ln>
            </p:spPr>
            <p:txBody>
              <a:bodyPr wrap="none" anchor="ctr"/>
              <a:lstStyle/>
              <a:p>
                <a:endParaRPr lang="en-US"/>
              </a:p>
            </p:txBody>
          </p:sp>
          <p:sp>
            <p:nvSpPr>
              <p:cNvPr id="48236" name="AutoShape 132"/>
              <p:cNvSpPr>
                <a:spLocks noChangeArrowheads="1"/>
              </p:cNvSpPr>
              <p:nvPr/>
            </p:nvSpPr>
            <p:spPr bwMode="auto">
              <a:xfrm rot="16200000" flipH="1">
                <a:off x="3547" y="2931"/>
                <a:ext cx="157" cy="113"/>
              </a:xfrm>
              <a:prstGeom prst="downArrow">
                <a:avLst>
                  <a:gd name="adj1" fmla="val 50000"/>
                  <a:gd name="adj2" fmla="val 25000"/>
                </a:avLst>
              </a:prstGeom>
              <a:solidFill>
                <a:srgbClr val="99FF33"/>
              </a:solidFill>
              <a:ln w="9525">
                <a:solidFill>
                  <a:schemeClr val="tx1"/>
                </a:solidFill>
                <a:miter lim="800000"/>
                <a:headEnd/>
                <a:tailEnd/>
              </a:ln>
            </p:spPr>
            <p:txBody>
              <a:bodyPr vert="eaVert" wrap="none" anchor="ctr"/>
              <a:lstStyle/>
              <a:p>
                <a:pPr algn="ctr"/>
                <a:endParaRPr lang="fr-FR"/>
              </a:p>
            </p:txBody>
          </p:sp>
          <p:sp>
            <p:nvSpPr>
              <p:cNvPr id="48237" name="AutoShape 133"/>
              <p:cNvSpPr>
                <a:spLocks noChangeArrowheads="1"/>
              </p:cNvSpPr>
              <p:nvPr/>
            </p:nvSpPr>
            <p:spPr bwMode="auto">
              <a:xfrm rot="5400000">
                <a:off x="3277" y="2932"/>
                <a:ext cx="157" cy="113"/>
              </a:xfrm>
              <a:prstGeom prst="downArrow">
                <a:avLst>
                  <a:gd name="adj1" fmla="val 50000"/>
                  <a:gd name="adj2" fmla="val 25000"/>
                </a:avLst>
              </a:prstGeom>
              <a:solidFill>
                <a:srgbClr val="99FF33"/>
              </a:solidFill>
              <a:ln w="9525">
                <a:solidFill>
                  <a:schemeClr val="tx1"/>
                </a:solidFill>
                <a:miter lim="800000"/>
                <a:headEnd/>
                <a:tailEnd/>
              </a:ln>
            </p:spPr>
            <p:txBody>
              <a:bodyPr wrap="none" anchor="ctr"/>
              <a:lstStyle/>
              <a:p>
                <a:endParaRPr lang="en-US"/>
              </a:p>
            </p:txBody>
          </p:sp>
        </p:grpSp>
      </p:grpSp>
      <p:cxnSp>
        <p:nvCxnSpPr>
          <p:cNvPr id="48144" name="AutoShape 134"/>
          <p:cNvCxnSpPr>
            <a:cxnSpLocks noChangeShapeType="1"/>
            <a:stCxn id="173126" idx="2"/>
            <a:endCxn id="48148" idx="0"/>
          </p:cNvCxnSpPr>
          <p:nvPr/>
        </p:nvCxnSpPr>
        <p:spPr bwMode="auto">
          <a:xfrm rot="16200000" flipH="1">
            <a:off x="8323262" y="650876"/>
            <a:ext cx="479425" cy="1447800"/>
          </a:xfrm>
          <a:prstGeom prst="bentConnector3">
            <a:avLst>
              <a:gd name="adj1" fmla="val 50000"/>
            </a:avLst>
          </a:prstGeom>
          <a:noFill/>
          <a:ln w="57150">
            <a:solidFill>
              <a:schemeClr val="tx1"/>
            </a:solidFill>
            <a:miter lim="800000"/>
            <a:headEnd/>
            <a:tailEnd type="triangle" w="med" len="med"/>
          </a:ln>
        </p:spPr>
      </p:cxnSp>
      <p:grpSp>
        <p:nvGrpSpPr>
          <p:cNvPr id="48145" name="Group 135"/>
          <p:cNvGrpSpPr>
            <a:grpSpLocks/>
          </p:cNvGrpSpPr>
          <p:nvPr/>
        </p:nvGrpSpPr>
        <p:grpSpPr bwMode="auto">
          <a:xfrm>
            <a:off x="2541588" y="1590675"/>
            <a:ext cx="2733675" cy="4502150"/>
            <a:chOff x="1478" y="1152"/>
            <a:chExt cx="1589" cy="2836"/>
          </a:xfrm>
        </p:grpSpPr>
        <p:sp>
          <p:nvSpPr>
            <p:cNvPr id="48154" name="Text Box 136"/>
            <p:cNvSpPr txBox="1">
              <a:spLocks noChangeArrowheads="1"/>
            </p:cNvSpPr>
            <p:nvPr/>
          </p:nvSpPr>
          <p:spPr bwMode="auto">
            <a:xfrm>
              <a:off x="1659" y="1152"/>
              <a:ext cx="1042" cy="372"/>
            </a:xfrm>
            <a:prstGeom prst="rect">
              <a:avLst/>
            </a:prstGeom>
            <a:solidFill>
              <a:schemeClr val="hlink">
                <a:alpha val="56078"/>
              </a:schemeClr>
            </a:solidFill>
            <a:ln w="9525">
              <a:solidFill>
                <a:schemeClr val="hlink"/>
              </a:solidFill>
              <a:miter lim="800000"/>
              <a:headEnd/>
              <a:tailEnd/>
            </a:ln>
          </p:spPr>
          <p:txBody>
            <a:bodyPr>
              <a:spAutoFit/>
            </a:bodyPr>
            <a:lstStyle/>
            <a:p>
              <a:pPr algn="ctr"/>
              <a:r>
                <a:rPr lang="en-US" sz="1600" b="1">
                  <a:latin typeface="Arial" charset="0"/>
                </a:rPr>
                <a:t>Cristal Orientation </a:t>
              </a:r>
              <a:endParaRPr lang="en-US" sz="1600" b="1" baseline="-25000">
                <a:latin typeface="Arial" charset="0"/>
              </a:endParaRPr>
            </a:p>
          </p:txBody>
        </p:sp>
        <p:sp>
          <p:nvSpPr>
            <p:cNvPr id="48155" name="Text Box 137"/>
            <p:cNvSpPr txBox="1">
              <a:spLocks noChangeArrowheads="1"/>
            </p:cNvSpPr>
            <p:nvPr/>
          </p:nvSpPr>
          <p:spPr bwMode="auto">
            <a:xfrm>
              <a:off x="1478" y="1812"/>
              <a:ext cx="607" cy="212"/>
            </a:xfrm>
            <a:prstGeom prst="rect">
              <a:avLst/>
            </a:prstGeom>
            <a:solidFill>
              <a:srgbClr val="FFFF00"/>
            </a:solidFill>
            <a:ln w="9525">
              <a:noFill/>
              <a:miter lim="800000"/>
              <a:headEnd/>
              <a:tailEnd/>
            </a:ln>
          </p:spPr>
          <p:txBody>
            <a:bodyPr wrap="none">
              <a:spAutoFit/>
            </a:bodyPr>
            <a:lstStyle/>
            <a:p>
              <a:r>
                <a:rPr lang="en-US" sz="1600" b="1">
                  <a:latin typeface="Arial" charset="0"/>
                </a:rPr>
                <a:t>In-plane</a:t>
              </a:r>
            </a:p>
          </p:txBody>
        </p:sp>
        <p:sp>
          <p:nvSpPr>
            <p:cNvPr id="48156" name="Text Box 138"/>
            <p:cNvSpPr txBox="1">
              <a:spLocks noChangeArrowheads="1"/>
            </p:cNvSpPr>
            <p:nvPr/>
          </p:nvSpPr>
          <p:spPr bwMode="auto">
            <a:xfrm>
              <a:off x="2246" y="1812"/>
              <a:ext cx="821" cy="192"/>
            </a:xfrm>
            <a:prstGeom prst="rect">
              <a:avLst/>
            </a:prstGeom>
            <a:solidFill>
              <a:srgbClr val="FFFF00"/>
            </a:solidFill>
            <a:ln w="9525">
              <a:noFill/>
              <a:miter lim="800000"/>
              <a:headEnd/>
              <a:tailEnd/>
            </a:ln>
          </p:spPr>
          <p:txBody>
            <a:bodyPr>
              <a:spAutoFit/>
            </a:bodyPr>
            <a:lstStyle/>
            <a:p>
              <a:r>
                <a:rPr lang="en-US" sz="1400" b="1">
                  <a:latin typeface="Arial" charset="0"/>
                </a:rPr>
                <a:t>Out of plane</a:t>
              </a:r>
            </a:p>
          </p:txBody>
        </p:sp>
        <p:cxnSp>
          <p:nvCxnSpPr>
            <p:cNvPr id="48157" name="AutoShape 139"/>
            <p:cNvCxnSpPr>
              <a:cxnSpLocks noChangeShapeType="1"/>
              <a:stCxn id="48154" idx="2"/>
              <a:endCxn id="48155" idx="0"/>
            </p:cNvCxnSpPr>
            <p:nvPr/>
          </p:nvCxnSpPr>
          <p:spPr bwMode="auto">
            <a:xfrm rot="5400000">
              <a:off x="1837" y="1469"/>
              <a:ext cx="288" cy="398"/>
            </a:xfrm>
            <a:prstGeom prst="bentConnector3">
              <a:avLst>
                <a:gd name="adj1" fmla="val 50000"/>
              </a:avLst>
            </a:prstGeom>
            <a:noFill/>
            <a:ln w="57150">
              <a:solidFill>
                <a:schemeClr val="tx1"/>
              </a:solidFill>
              <a:miter lim="800000"/>
              <a:headEnd/>
              <a:tailEnd type="triangle" w="med" len="med"/>
            </a:ln>
          </p:spPr>
        </p:cxnSp>
        <p:cxnSp>
          <p:nvCxnSpPr>
            <p:cNvPr id="48158" name="AutoShape 140"/>
            <p:cNvCxnSpPr>
              <a:cxnSpLocks noChangeShapeType="1"/>
              <a:stCxn id="48154" idx="2"/>
              <a:endCxn id="48156" idx="0"/>
            </p:cNvCxnSpPr>
            <p:nvPr/>
          </p:nvCxnSpPr>
          <p:spPr bwMode="auto">
            <a:xfrm rot="16200000" flipH="1">
              <a:off x="2275" y="1429"/>
              <a:ext cx="288" cy="477"/>
            </a:xfrm>
            <a:prstGeom prst="bentConnector3">
              <a:avLst>
                <a:gd name="adj1" fmla="val 50000"/>
              </a:avLst>
            </a:prstGeom>
            <a:noFill/>
            <a:ln w="57150">
              <a:solidFill>
                <a:schemeClr val="tx1"/>
              </a:solidFill>
              <a:miter lim="800000"/>
              <a:headEnd/>
              <a:tailEnd type="triangle" w="med" len="med"/>
            </a:ln>
          </p:spPr>
        </p:cxnSp>
        <p:cxnSp>
          <p:nvCxnSpPr>
            <p:cNvPr id="48159" name="AutoShape 141"/>
            <p:cNvCxnSpPr>
              <a:cxnSpLocks noChangeShapeType="1"/>
            </p:cNvCxnSpPr>
            <p:nvPr/>
          </p:nvCxnSpPr>
          <p:spPr bwMode="auto">
            <a:xfrm>
              <a:off x="2188" y="2234"/>
              <a:ext cx="0" cy="254"/>
            </a:xfrm>
            <a:prstGeom prst="straightConnector1">
              <a:avLst/>
            </a:prstGeom>
            <a:noFill/>
            <a:ln w="57150">
              <a:solidFill>
                <a:schemeClr val="tx1"/>
              </a:solidFill>
              <a:round/>
              <a:headEnd/>
              <a:tailEnd type="triangle" w="med" len="med"/>
            </a:ln>
          </p:spPr>
        </p:cxnSp>
        <p:sp>
          <p:nvSpPr>
            <p:cNvPr id="48160" name="Text Box 142"/>
            <p:cNvSpPr txBox="1">
              <a:spLocks noChangeArrowheads="1"/>
            </p:cNvSpPr>
            <p:nvPr/>
          </p:nvSpPr>
          <p:spPr bwMode="auto">
            <a:xfrm>
              <a:off x="1612" y="2752"/>
              <a:ext cx="1284" cy="326"/>
            </a:xfrm>
            <a:prstGeom prst="rect">
              <a:avLst/>
            </a:prstGeom>
            <a:noFill/>
            <a:ln w="9525">
              <a:noFill/>
              <a:miter lim="800000"/>
              <a:headEnd/>
              <a:tailEnd/>
            </a:ln>
          </p:spPr>
          <p:txBody>
            <a:bodyPr>
              <a:spAutoFit/>
            </a:bodyPr>
            <a:lstStyle/>
            <a:p>
              <a:pPr algn="ctr"/>
              <a:r>
                <a:rPr lang="fr-FR" sz="1400" b="1">
                  <a:latin typeface="Arial" charset="0"/>
                </a:rPr>
                <a:t>Mod.Orientation Si Channel</a:t>
              </a:r>
              <a:endParaRPr lang="en-US" sz="1400" b="1" baseline="-25000">
                <a:latin typeface="Arial" charset="0"/>
              </a:endParaRPr>
            </a:p>
          </p:txBody>
        </p:sp>
        <p:sp>
          <p:nvSpPr>
            <p:cNvPr id="48161" name="Line 143"/>
            <p:cNvSpPr>
              <a:spLocks noChangeShapeType="1"/>
            </p:cNvSpPr>
            <p:nvPr/>
          </p:nvSpPr>
          <p:spPr bwMode="auto">
            <a:xfrm flipH="1">
              <a:off x="1938" y="3078"/>
              <a:ext cx="136" cy="96"/>
            </a:xfrm>
            <a:prstGeom prst="line">
              <a:avLst/>
            </a:prstGeom>
            <a:noFill/>
            <a:ln w="28575">
              <a:solidFill>
                <a:schemeClr val="tx1"/>
              </a:solidFill>
              <a:round/>
              <a:headEnd/>
              <a:tailEnd/>
            </a:ln>
          </p:spPr>
          <p:txBody>
            <a:bodyPr/>
            <a:lstStyle/>
            <a:p>
              <a:endParaRPr lang="en-US"/>
            </a:p>
          </p:txBody>
        </p:sp>
        <p:sp>
          <p:nvSpPr>
            <p:cNvPr id="48162" name="Line 144"/>
            <p:cNvSpPr>
              <a:spLocks noChangeShapeType="1"/>
            </p:cNvSpPr>
            <p:nvPr/>
          </p:nvSpPr>
          <p:spPr bwMode="auto">
            <a:xfrm>
              <a:off x="2336" y="3083"/>
              <a:ext cx="167" cy="108"/>
            </a:xfrm>
            <a:prstGeom prst="line">
              <a:avLst/>
            </a:prstGeom>
            <a:noFill/>
            <a:ln w="28575">
              <a:solidFill>
                <a:schemeClr val="tx1"/>
              </a:solidFill>
              <a:round/>
              <a:headEnd/>
              <a:tailEnd/>
            </a:ln>
          </p:spPr>
          <p:txBody>
            <a:bodyPr/>
            <a:lstStyle/>
            <a:p>
              <a:endParaRPr lang="en-US"/>
            </a:p>
          </p:txBody>
        </p:sp>
        <p:sp>
          <p:nvSpPr>
            <p:cNvPr id="48163" name="Text Box 145"/>
            <p:cNvSpPr txBox="1">
              <a:spLocks noChangeArrowheads="1"/>
            </p:cNvSpPr>
            <p:nvPr/>
          </p:nvSpPr>
          <p:spPr bwMode="auto">
            <a:xfrm>
              <a:off x="1961" y="2506"/>
              <a:ext cx="470" cy="198"/>
            </a:xfrm>
            <a:prstGeom prst="rect">
              <a:avLst/>
            </a:prstGeom>
            <a:solidFill>
              <a:srgbClr val="FF99FF"/>
            </a:solidFill>
            <a:ln w="9525">
              <a:solidFill>
                <a:srgbClr val="99FF33"/>
              </a:solidFill>
              <a:miter lim="800000"/>
              <a:headEnd/>
              <a:tailEnd/>
            </a:ln>
          </p:spPr>
          <p:txBody>
            <a:bodyPr wrap="none">
              <a:spAutoFit/>
            </a:bodyPr>
            <a:lstStyle/>
            <a:p>
              <a:pPr algn="ctr"/>
              <a:r>
                <a:rPr lang="en-US" sz="1400">
                  <a:latin typeface="Arial" charset="0"/>
                </a:rPr>
                <a:t>pMOS </a:t>
              </a:r>
            </a:p>
          </p:txBody>
        </p:sp>
        <p:sp>
          <p:nvSpPr>
            <p:cNvPr id="48164" name="Text Box 146"/>
            <p:cNvSpPr txBox="1">
              <a:spLocks noChangeArrowheads="1"/>
            </p:cNvSpPr>
            <p:nvPr/>
          </p:nvSpPr>
          <p:spPr bwMode="auto">
            <a:xfrm>
              <a:off x="1608" y="2069"/>
              <a:ext cx="1194" cy="192"/>
            </a:xfrm>
            <a:prstGeom prst="rect">
              <a:avLst/>
            </a:prstGeom>
            <a:noFill/>
            <a:ln w="9525">
              <a:noFill/>
              <a:miter lim="800000"/>
              <a:headEnd/>
              <a:tailEnd/>
            </a:ln>
          </p:spPr>
          <p:txBody>
            <a:bodyPr wrap="none">
              <a:spAutoFit/>
            </a:bodyPr>
            <a:lstStyle/>
            <a:p>
              <a:r>
                <a:rPr lang="en-US" sz="1400" b="1">
                  <a:latin typeface="Arial" charset="0"/>
                </a:rPr>
                <a:t>Natural mobility boost</a:t>
              </a:r>
            </a:p>
          </p:txBody>
        </p:sp>
        <p:sp>
          <p:nvSpPr>
            <p:cNvPr id="48165" name="Oval 147"/>
            <p:cNvSpPr>
              <a:spLocks noChangeArrowheads="1"/>
            </p:cNvSpPr>
            <p:nvPr/>
          </p:nvSpPr>
          <p:spPr bwMode="auto">
            <a:xfrm>
              <a:off x="1553" y="3203"/>
              <a:ext cx="521" cy="459"/>
            </a:xfrm>
            <a:prstGeom prst="ellipse">
              <a:avLst/>
            </a:prstGeom>
            <a:solidFill>
              <a:schemeClr val="hlink"/>
            </a:solidFill>
            <a:ln w="9525">
              <a:solidFill>
                <a:schemeClr val="tx1"/>
              </a:solidFill>
              <a:round/>
              <a:headEnd/>
              <a:tailEnd/>
            </a:ln>
          </p:spPr>
          <p:txBody>
            <a:bodyPr wrap="none" anchor="ctr"/>
            <a:lstStyle/>
            <a:p>
              <a:endParaRPr lang="en-US"/>
            </a:p>
          </p:txBody>
        </p:sp>
        <p:sp>
          <p:nvSpPr>
            <p:cNvPr id="48166" name="Text Box 148"/>
            <p:cNvSpPr txBox="1">
              <a:spLocks noChangeArrowheads="1"/>
            </p:cNvSpPr>
            <p:nvPr/>
          </p:nvSpPr>
          <p:spPr bwMode="auto">
            <a:xfrm>
              <a:off x="1563" y="3662"/>
              <a:ext cx="954" cy="326"/>
            </a:xfrm>
            <a:prstGeom prst="rect">
              <a:avLst/>
            </a:prstGeom>
            <a:noFill/>
            <a:ln w="9525">
              <a:noFill/>
              <a:miter lim="800000"/>
              <a:headEnd/>
              <a:tailEnd/>
            </a:ln>
          </p:spPr>
          <p:txBody>
            <a:bodyPr>
              <a:spAutoFit/>
            </a:bodyPr>
            <a:lstStyle/>
            <a:p>
              <a:r>
                <a:rPr lang="fr-FR" sz="1400" b="1">
                  <a:latin typeface="Arial" charset="0"/>
                </a:rPr>
                <a:t>Rotated substrate</a:t>
              </a:r>
              <a:endParaRPr lang="en-US" sz="1400" b="1" baseline="-25000">
                <a:latin typeface="Arial" charset="0"/>
              </a:endParaRPr>
            </a:p>
          </p:txBody>
        </p:sp>
        <p:sp>
          <p:nvSpPr>
            <p:cNvPr id="48167" name="Line 149"/>
            <p:cNvSpPr>
              <a:spLocks noChangeShapeType="1"/>
            </p:cNvSpPr>
            <p:nvPr/>
          </p:nvSpPr>
          <p:spPr bwMode="auto">
            <a:xfrm flipH="1">
              <a:off x="1761" y="3599"/>
              <a:ext cx="36" cy="54"/>
            </a:xfrm>
            <a:prstGeom prst="line">
              <a:avLst/>
            </a:prstGeom>
            <a:noFill/>
            <a:ln w="9525">
              <a:solidFill>
                <a:schemeClr val="tx1"/>
              </a:solidFill>
              <a:round/>
              <a:headEnd/>
              <a:tailEnd/>
            </a:ln>
          </p:spPr>
          <p:txBody>
            <a:bodyPr/>
            <a:lstStyle/>
            <a:p>
              <a:endParaRPr lang="en-US"/>
            </a:p>
          </p:txBody>
        </p:sp>
        <p:sp>
          <p:nvSpPr>
            <p:cNvPr id="48168" name="Line 150"/>
            <p:cNvSpPr>
              <a:spLocks noChangeShapeType="1"/>
            </p:cNvSpPr>
            <p:nvPr/>
          </p:nvSpPr>
          <p:spPr bwMode="auto">
            <a:xfrm flipH="1" flipV="1">
              <a:off x="1797" y="3599"/>
              <a:ext cx="50" cy="54"/>
            </a:xfrm>
            <a:prstGeom prst="line">
              <a:avLst/>
            </a:prstGeom>
            <a:noFill/>
            <a:ln w="9525">
              <a:solidFill>
                <a:schemeClr val="tx1"/>
              </a:solidFill>
              <a:round/>
              <a:headEnd/>
              <a:tailEnd/>
            </a:ln>
          </p:spPr>
          <p:txBody>
            <a:bodyPr/>
            <a:lstStyle/>
            <a:p>
              <a:endParaRPr lang="en-US"/>
            </a:p>
          </p:txBody>
        </p:sp>
        <p:sp>
          <p:nvSpPr>
            <p:cNvPr id="48169" name="Line 151"/>
            <p:cNvSpPr>
              <a:spLocks noChangeShapeType="1"/>
            </p:cNvSpPr>
            <p:nvPr/>
          </p:nvSpPr>
          <p:spPr bwMode="auto">
            <a:xfrm>
              <a:off x="1797" y="3210"/>
              <a:ext cx="0" cy="451"/>
            </a:xfrm>
            <a:prstGeom prst="line">
              <a:avLst/>
            </a:prstGeom>
            <a:noFill/>
            <a:ln w="9525">
              <a:solidFill>
                <a:schemeClr val="tx1"/>
              </a:solidFill>
              <a:prstDash val="dash"/>
              <a:round/>
              <a:headEnd/>
              <a:tailEnd/>
            </a:ln>
          </p:spPr>
          <p:txBody>
            <a:bodyPr/>
            <a:lstStyle/>
            <a:p>
              <a:endParaRPr lang="en-US"/>
            </a:p>
          </p:txBody>
        </p:sp>
        <p:sp>
          <p:nvSpPr>
            <p:cNvPr id="48170" name="Line 152"/>
            <p:cNvSpPr>
              <a:spLocks noChangeShapeType="1"/>
            </p:cNvSpPr>
            <p:nvPr/>
          </p:nvSpPr>
          <p:spPr bwMode="auto">
            <a:xfrm>
              <a:off x="1611" y="3305"/>
              <a:ext cx="396" cy="282"/>
            </a:xfrm>
            <a:prstGeom prst="line">
              <a:avLst/>
            </a:prstGeom>
            <a:noFill/>
            <a:ln w="9525">
              <a:solidFill>
                <a:schemeClr val="tx1"/>
              </a:solidFill>
              <a:prstDash val="dash"/>
              <a:round/>
              <a:headEnd/>
              <a:tailEnd/>
            </a:ln>
          </p:spPr>
          <p:txBody>
            <a:bodyPr/>
            <a:lstStyle/>
            <a:p>
              <a:endParaRPr lang="en-US"/>
            </a:p>
          </p:txBody>
        </p:sp>
        <p:sp>
          <p:nvSpPr>
            <p:cNvPr id="48171" name="Arc 153"/>
            <p:cNvSpPr>
              <a:spLocks/>
            </p:cNvSpPr>
            <p:nvPr/>
          </p:nvSpPr>
          <p:spPr bwMode="auto">
            <a:xfrm flipV="1">
              <a:off x="1824" y="3533"/>
              <a:ext cx="85" cy="61"/>
            </a:xfrm>
            <a:custGeom>
              <a:avLst/>
              <a:gdLst>
                <a:gd name="T0" fmla="*/ 0 w 21600"/>
                <a:gd name="T1" fmla="*/ 0 h 29234"/>
                <a:gd name="T2" fmla="*/ 0 w 21600"/>
                <a:gd name="T3" fmla="*/ 0 h 29234"/>
                <a:gd name="T4" fmla="*/ 0 w 21600"/>
                <a:gd name="T5" fmla="*/ 0 h 29234"/>
                <a:gd name="T6" fmla="*/ 0 60000 65536"/>
                <a:gd name="T7" fmla="*/ 0 60000 65536"/>
                <a:gd name="T8" fmla="*/ 0 60000 65536"/>
                <a:gd name="T9" fmla="*/ 0 w 21600"/>
                <a:gd name="T10" fmla="*/ 0 h 29234"/>
                <a:gd name="T11" fmla="*/ 21600 w 21600"/>
                <a:gd name="T12" fmla="*/ 29234 h 29234"/>
              </a:gdLst>
              <a:ahLst/>
              <a:cxnLst>
                <a:cxn ang="T6">
                  <a:pos x="T0" y="T1"/>
                </a:cxn>
                <a:cxn ang="T7">
                  <a:pos x="T2" y="T3"/>
                </a:cxn>
                <a:cxn ang="T8">
                  <a:pos x="T4" y="T5"/>
                </a:cxn>
              </a:cxnLst>
              <a:rect l="T9" t="T10" r="T11" b="T12"/>
              <a:pathLst>
                <a:path w="21600" h="29234" fill="none" extrusionOk="0">
                  <a:moveTo>
                    <a:pt x="-1" y="0"/>
                  </a:moveTo>
                  <a:cubicBezTo>
                    <a:pt x="11929" y="0"/>
                    <a:pt x="21600" y="9670"/>
                    <a:pt x="21600" y="21600"/>
                  </a:cubicBezTo>
                  <a:cubicBezTo>
                    <a:pt x="21600" y="24207"/>
                    <a:pt x="21127" y="26794"/>
                    <a:pt x="20205" y="29233"/>
                  </a:cubicBezTo>
                </a:path>
                <a:path w="21600" h="29234" stroke="0" extrusionOk="0">
                  <a:moveTo>
                    <a:pt x="-1" y="0"/>
                  </a:moveTo>
                  <a:cubicBezTo>
                    <a:pt x="11929" y="0"/>
                    <a:pt x="21600" y="9670"/>
                    <a:pt x="21600" y="21600"/>
                  </a:cubicBezTo>
                  <a:cubicBezTo>
                    <a:pt x="21600" y="24207"/>
                    <a:pt x="21127" y="26794"/>
                    <a:pt x="20205" y="29233"/>
                  </a:cubicBezTo>
                  <a:lnTo>
                    <a:pt x="0" y="21600"/>
                  </a:lnTo>
                  <a:lnTo>
                    <a:pt x="-1" y="0"/>
                  </a:lnTo>
                  <a:close/>
                </a:path>
              </a:pathLst>
            </a:custGeom>
            <a:noFill/>
            <a:ln w="9525">
              <a:solidFill>
                <a:schemeClr val="tx1"/>
              </a:solidFill>
              <a:round/>
              <a:headEnd/>
              <a:tailEnd type="triangle" w="sm" len="sm"/>
            </a:ln>
          </p:spPr>
          <p:txBody>
            <a:bodyPr wrap="none" anchor="ctr"/>
            <a:lstStyle/>
            <a:p>
              <a:endParaRPr lang="en-US"/>
            </a:p>
          </p:txBody>
        </p:sp>
        <p:sp>
          <p:nvSpPr>
            <p:cNvPr id="48172" name="Line 154"/>
            <p:cNvSpPr>
              <a:spLocks noChangeShapeType="1"/>
            </p:cNvSpPr>
            <p:nvPr/>
          </p:nvSpPr>
          <p:spPr bwMode="auto">
            <a:xfrm>
              <a:off x="1961" y="3561"/>
              <a:ext cx="0" cy="66"/>
            </a:xfrm>
            <a:prstGeom prst="line">
              <a:avLst/>
            </a:prstGeom>
            <a:noFill/>
            <a:ln w="9525">
              <a:solidFill>
                <a:schemeClr val="tx1"/>
              </a:solidFill>
              <a:round/>
              <a:headEnd/>
              <a:tailEnd/>
            </a:ln>
          </p:spPr>
          <p:txBody>
            <a:bodyPr/>
            <a:lstStyle/>
            <a:p>
              <a:endParaRPr lang="en-US"/>
            </a:p>
          </p:txBody>
        </p:sp>
        <p:sp>
          <p:nvSpPr>
            <p:cNvPr id="48173" name="Line 155"/>
            <p:cNvSpPr>
              <a:spLocks noChangeShapeType="1"/>
            </p:cNvSpPr>
            <p:nvPr/>
          </p:nvSpPr>
          <p:spPr bwMode="auto">
            <a:xfrm flipH="1">
              <a:off x="1961" y="3548"/>
              <a:ext cx="70" cy="0"/>
            </a:xfrm>
            <a:prstGeom prst="line">
              <a:avLst/>
            </a:prstGeom>
            <a:noFill/>
            <a:ln w="9525">
              <a:solidFill>
                <a:schemeClr val="tx1"/>
              </a:solidFill>
              <a:round/>
              <a:headEnd/>
              <a:tailEnd/>
            </a:ln>
          </p:spPr>
          <p:txBody>
            <a:bodyPr/>
            <a:lstStyle/>
            <a:p>
              <a:endParaRPr lang="en-US"/>
            </a:p>
          </p:txBody>
        </p:sp>
        <p:sp>
          <p:nvSpPr>
            <p:cNvPr id="48174" name="Rectangle 156"/>
            <p:cNvSpPr>
              <a:spLocks noChangeArrowheads="1"/>
            </p:cNvSpPr>
            <p:nvPr/>
          </p:nvSpPr>
          <p:spPr bwMode="auto">
            <a:xfrm>
              <a:off x="2246" y="3310"/>
              <a:ext cx="650" cy="285"/>
            </a:xfrm>
            <a:prstGeom prst="rect">
              <a:avLst/>
            </a:prstGeom>
            <a:solidFill>
              <a:schemeClr val="hlink"/>
            </a:solidFill>
            <a:ln w="9525">
              <a:solidFill>
                <a:schemeClr val="tx1"/>
              </a:solidFill>
              <a:miter lim="800000"/>
              <a:headEnd/>
              <a:tailEnd/>
            </a:ln>
          </p:spPr>
          <p:txBody>
            <a:bodyPr wrap="none" anchor="ctr"/>
            <a:lstStyle/>
            <a:p>
              <a:endParaRPr lang="en-US"/>
            </a:p>
          </p:txBody>
        </p:sp>
        <p:sp>
          <p:nvSpPr>
            <p:cNvPr id="48175" name="Line 157"/>
            <p:cNvSpPr>
              <a:spLocks noChangeShapeType="1"/>
            </p:cNvSpPr>
            <p:nvPr/>
          </p:nvSpPr>
          <p:spPr bwMode="auto">
            <a:xfrm flipV="1">
              <a:off x="2562" y="3113"/>
              <a:ext cx="0" cy="198"/>
            </a:xfrm>
            <a:prstGeom prst="line">
              <a:avLst/>
            </a:prstGeom>
            <a:noFill/>
            <a:ln w="28575">
              <a:solidFill>
                <a:schemeClr val="tx1"/>
              </a:solidFill>
              <a:round/>
              <a:headEnd/>
              <a:tailEnd type="triangle" w="med" len="med"/>
            </a:ln>
          </p:spPr>
          <p:txBody>
            <a:bodyPr/>
            <a:lstStyle/>
            <a:p>
              <a:endParaRPr lang="en-US"/>
            </a:p>
          </p:txBody>
        </p:sp>
        <p:sp>
          <p:nvSpPr>
            <p:cNvPr id="48176" name="Line 158"/>
            <p:cNvSpPr>
              <a:spLocks noChangeShapeType="1"/>
            </p:cNvSpPr>
            <p:nvPr/>
          </p:nvSpPr>
          <p:spPr bwMode="auto">
            <a:xfrm flipV="1">
              <a:off x="2562" y="3147"/>
              <a:ext cx="198" cy="163"/>
            </a:xfrm>
            <a:prstGeom prst="line">
              <a:avLst/>
            </a:prstGeom>
            <a:noFill/>
            <a:ln w="28575">
              <a:solidFill>
                <a:schemeClr val="tx1"/>
              </a:solidFill>
              <a:round/>
              <a:headEnd/>
              <a:tailEnd type="triangle" w="med" len="med"/>
            </a:ln>
          </p:spPr>
          <p:txBody>
            <a:bodyPr/>
            <a:lstStyle/>
            <a:p>
              <a:endParaRPr lang="en-US"/>
            </a:p>
          </p:txBody>
        </p:sp>
        <p:sp>
          <p:nvSpPr>
            <p:cNvPr id="48177" name="Text Box 159"/>
            <p:cNvSpPr txBox="1">
              <a:spLocks noChangeArrowheads="1"/>
            </p:cNvSpPr>
            <p:nvPr/>
          </p:nvSpPr>
          <p:spPr bwMode="auto">
            <a:xfrm>
              <a:off x="2245" y="3648"/>
              <a:ext cx="733" cy="326"/>
            </a:xfrm>
            <a:prstGeom prst="rect">
              <a:avLst/>
            </a:prstGeom>
            <a:noFill/>
            <a:ln w="9525">
              <a:noFill/>
              <a:miter lim="800000"/>
              <a:headEnd/>
              <a:tailEnd/>
            </a:ln>
          </p:spPr>
          <p:txBody>
            <a:bodyPr>
              <a:spAutoFit/>
            </a:bodyPr>
            <a:lstStyle/>
            <a:p>
              <a:r>
                <a:rPr lang="fr-FR" sz="1400" b="1">
                  <a:latin typeface="Arial" charset="0"/>
                </a:rPr>
                <a:t>Cristal Orientation</a:t>
              </a:r>
              <a:endParaRPr lang="en-US" sz="1400" b="1" baseline="-25000">
                <a:latin typeface="Arial" charset="0"/>
              </a:endParaRPr>
            </a:p>
          </p:txBody>
        </p:sp>
      </p:grpSp>
      <p:grpSp>
        <p:nvGrpSpPr>
          <p:cNvPr id="48146" name="Group 160"/>
          <p:cNvGrpSpPr>
            <a:grpSpLocks/>
          </p:cNvGrpSpPr>
          <p:nvPr/>
        </p:nvGrpSpPr>
        <p:grpSpPr bwMode="auto">
          <a:xfrm>
            <a:off x="8494713" y="1614488"/>
            <a:ext cx="1411287" cy="4214812"/>
            <a:chOff x="4939" y="1167"/>
            <a:chExt cx="821" cy="2655"/>
          </a:xfrm>
        </p:grpSpPr>
        <p:sp>
          <p:nvSpPr>
            <p:cNvPr id="48148" name="Text Box 161"/>
            <p:cNvSpPr txBox="1">
              <a:spLocks noChangeArrowheads="1"/>
            </p:cNvSpPr>
            <p:nvPr/>
          </p:nvSpPr>
          <p:spPr bwMode="auto">
            <a:xfrm>
              <a:off x="5239" y="1167"/>
              <a:ext cx="321" cy="218"/>
            </a:xfrm>
            <a:prstGeom prst="rect">
              <a:avLst/>
            </a:prstGeom>
            <a:solidFill>
              <a:schemeClr val="hlink">
                <a:alpha val="47842"/>
              </a:schemeClr>
            </a:solidFill>
            <a:ln w="9525">
              <a:solidFill>
                <a:schemeClr val="hlink"/>
              </a:solidFill>
              <a:miter lim="800000"/>
              <a:headEnd/>
              <a:tailEnd/>
            </a:ln>
          </p:spPr>
          <p:txBody>
            <a:bodyPr wrap="none">
              <a:spAutoFit/>
            </a:bodyPr>
            <a:lstStyle/>
            <a:p>
              <a:r>
                <a:rPr lang="en-US" sz="1600" b="1">
                  <a:latin typeface="Arial" charset="0"/>
                </a:rPr>
                <a:t>STI</a:t>
              </a:r>
            </a:p>
          </p:txBody>
        </p:sp>
        <p:cxnSp>
          <p:nvCxnSpPr>
            <p:cNvPr id="48149" name="AutoShape 162"/>
            <p:cNvCxnSpPr>
              <a:cxnSpLocks noChangeShapeType="1"/>
              <a:stCxn id="48148" idx="2"/>
              <a:endCxn id="48150" idx="0"/>
            </p:cNvCxnSpPr>
            <p:nvPr/>
          </p:nvCxnSpPr>
          <p:spPr bwMode="auto">
            <a:xfrm rot="5400000">
              <a:off x="5186" y="1598"/>
              <a:ext cx="427" cy="1"/>
            </a:xfrm>
            <a:prstGeom prst="bentConnector3">
              <a:avLst>
                <a:gd name="adj1" fmla="val 49884"/>
              </a:avLst>
            </a:prstGeom>
            <a:noFill/>
            <a:ln w="57150">
              <a:solidFill>
                <a:schemeClr val="tx1"/>
              </a:solidFill>
              <a:miter lim="800000"/>
              <a:headEnd/>
              <a:tailEnd type="triangle" w="med" len="med"/>
            </a:ln>
          </p:spPr>
        </p:cxnSp>
        <p:sp>
          <p:nvSpPr>
            <p:cNvPr id="48150" name="Text Box 163"/>
            <p:cNvSpPr txBox="1">
              <a:spLocks noChangeArrowheads="1"/>
            </p:cNvSpPr>
            <p:nvPr/>
          </p:nvSpPr>
          <p:spPr bwMode="auto">
            <a:xfrm>
              <a:off x="5103" y="1812"/>
              <a:ext cx="591" cy="212"/>
            </a:xfrm>
            <a:prstGeom prst="rect">
              <a:avLst/>
            </a:prstGeom>
            <a:solidFill>
              <a:srgbClr val="FFFF00"/>
            </a:solidFill>
            <a:ln w="9525">
              <a:noFill/>
              <a:miter lim="800000"/>
              <a:headEnd/>
              <a:tailEnd/>
            </a:ln>
          </p:spPr>
          <p:txBody>
            <a:bodyPr>
              <a:spAutoFit/>
            </a:bodyPr>
            <a:lstStyle/>
            <a:p>
              <a:pPr algn="ctr"/>
              <a:r>
                <a:rPr lang="en-US" sz="1600" b="1">
                  <a:latin typeface="Arial" charset="0"/>
                </a:rPr>
                <a:t>SACVD</a:t>
              </a:r>
            </a:p>
          </p:txBody>
        </p:sp>
        <p:sp>
          <p:nvSpPr>
            <p:cNvPr id="48151" name="Text Box 164"/>
            <p:cNvSpPr txBox="1">
              <a:spLocks noChangeArrowheads="1"/>
            </p:cNvSpPr>
            <p:nvPr/>
          </p:nvSpPr>
          <p:spPr bwMode="auto">
            <a:xfrm>
              <a:off x="5149" y="2059"/>
              <a:ext cx="473" cy="326"/>
            </a:xfrm>
            <a:prstGeom prst="rect">
              <a:avLst/>
            </a:prstGeom>
            <a:noFill/>
            <a:ln w="9525">
              <a:noFill/>
              <a:miter lim="800000"/>
              <a:headEnd/>
              <a:tailEnd/>
            </a:ln>
          </p:spPr>
          <p:txBody>
            <a:bodyPr wrap="none">
              <a:spAutoFit/>
            </a:bodyPr>
            <a:lstStyle/>
            <a:p>
              <a:r>
                <a:rPr lang="en-US" sz="1400" b="1">
                  <a:latin typeface="Arial" charset="0"/>
                </a:rPr>
                <a:t>Tensile</a:t>
              </a:r>
            </a:p>
            <a:p>
              <a:r>
                <a:rPr lang="en-US" sz="1400" b="1">
                  <a:latin typeface="Arial" charset="0"/>
                </a:rPr>
                <a:t>Bi-axial</a:t>
              </a:r>
            </a:p>
          </p:txBody>
        </p:sp>
        <p:sp>
          <p:nvSpPr>
            <p:cNvPr id="48152" name="Text Box 165"/>
            <p:cNvSpPr txBox="1">
              <a:spLocks noChangeArrowheads="1"/>
            </p:cNvSpPr>
            <p:nvPr/>
          </p:nvSpPr>
          <p:spPr bwMode="auto">
            <a:xfrm>
              <a:off x="4939" y="2385"/>
              <a:ext cx="821" cy="198"/>
            </a:xfrm>
            <a:prstGeom prst="rect">
              <a:avLst/>
            </a:prstGeom>
            <a:gradFill rotWithShape="0">
              <a:gsLst>
                <a:gs pos="0">
                  <a:schemeClr val="accent1"/>
                </a:gs>
                <a:gs pos="100000">
                  <a:srgbClr val="FF99FF"/>
                </a:gs>
              </a:gsLst>
              <a:lin ang="0" scaled="1"/>
            </a:gradFill>
            <a:ln w="9525">
              <a:solidFill>
                <a:srgbClr val="99FF33"/>
              </a:solidFill>
              <a:miter lim="800000"/>
              <a:headEnd/>
              <a:tailEnd/>
            </a:ln>
          </p:spPr>
          <p:txBody>
            <a:bodyPr>
              <a:spAutoFit/>
            </a:bodyPr>
            <a:lstStyle/>
            <a:p>
              <a:r>
                <a:rPr lang="en-US" sz="1400">
                  <a:latin typeface="Arial" charset="0"/>
                </a:rPr>
                <a:t>nMOS+pMOS</a:t>
              </a:r>
            </a:p>
          </p:txBody>
        </p:sp>
        <p:pic>
          <p:nvPicPr>
            <p:cNvPr id="48153" name="Picture 166"/>
            <p:cNvPicPr>
              <a:picLocks noChangeAspect="1" noChangeArrowheads="1"/>
            </p:cNvPicPr>
            <p:nvPr/>
          </p:nvPicPr>
          <p:blipFill>
            <a:blip r:embed="rId3" cstate="print"/>
            <a:srcRect/>
            <a:stretch>
              <a:fillRect/>
            </a:stretch>
          </p:blipFill>
          <p:spPr bwMode="auto">
            <a:xfrm>
              <a:off x="5082" y="3210"/>
              <a:ext cx="612" cy="612"/>
            </a:xfrm>
            <a:prstGeom prst="rect">
              <a:avLst/>
            </a:prstGeom>
            <a:noFill/>
            <a:ln w="9525">
              <a:noFill/>
              <a:miter lim="800000"/>
              <a:headEnd/>
              <a:tailEnd/>
            </a:ln>
          </p:spPr>
        </p:pic>
      </p:grpSp>
      <p:pic>
        <p:nvPicPr>
          <p:cNvPr id="48147" name="Picture 167"/>
          <p:cNvPicPr>
            <a:picLocks noChangeAspect="1" noChangeArrowheads="1"/>
          </p:cNvPicPr>
          <p:nvPr/>
        </p:nvPicPr>
        <p:blipFill>
          <a:blip r:embed="rId4" cstate="print"/>
          <a:srcRect r="-76" b="-50"/>
          <a:stretch>
            <a:fillRect/>
          </a:stretch>
        </p:blipFill>
        <p:spPr bwMode="auto">
          <a:xfrm>
            <a:off x="7473950" y="4846638"/>
            <a:ext cx="1079500" cy="101441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defRPr/>
            </a:pPr>
            <a:r>
              <a:rPr lang="fr-FR" sz="3600" dirty="0" smtClean="0"/>
              <a:t/>
            </a:r>
            <a:br>
              <a:rPr lang="fr-FR" sz="3600" dirty="0" smtClean="0"/>
            </a:br>
            <a:r>
              <a:rPr lang="fr-FR" sz="3600" dirty="0" err="1" smtClean="0"/>
              <a:t>Strain</a:t>
            </a:r>
            <a:r>
              <a:rPr lang="fr-FR" sz="3600" dirty="0" smtClean="0"/>
              <a:t> and </a:t>
            </a:r>
            <a:r>
              <a:rPr lang="fr-FR" sz="3600" dirty="0" err="1" smtClean="0"/>
              <a:t>mobility</a:t>
            </a:r>
            <a:r>
              <a:rPr lang="fr-FR" sz="3600" dirty="0" smtClean="0"/>
              <a:t/>
            </a:r>
            <a:br>
              <a:rPr lang="fr-FR" sz="3600" dirty="0" smtClean="0"/>
            </a:br>
            <a:endParaRPr lang="fr-FR" dirty="0"/>
          </a:p>
        </p:txBody>
      </p:sp>
      <p:graphicFrame>
        <p:nvGraphicFramePr>
          <p:cNvPr id="5" name="Group 3"/>
          <p:cNvGraphicFramePr>
            <a:graphicFrameLocks noGrp="1"/>
          </p:cNvGraphicFramePr>
          <p:nvPr/>
        </p:nvGraphicFramePr>
        <p:xfrm>
          <a:off x="1136650" y="981075"/>
          <a:ext cx="7777163" cy="2500314"/>
        </p:xfrm>
        <a:graphic>
          <a:graphicData uri="http://schemas.openxmlformats.org/drawingml/2006/table">
            <a:tbl>
              <a:tblPr/>
              <a:tblGrid>
                <a:gridCol w="4713747"/>
                <a:gridCol w="1570672"/>
                <a:gridCol w="1492744"/>
              </a:tblGrid>
              <a:tr h="388147">
                <a:tc>
                  <a:txBody>
                    <a:bodyPr/>
                    <a:lstStyle/>
                    <a:p>
                      <a:pPr marL="0" marR="0" lvl="0" indent="0" algn="ctr" defTabSz="957263" rtl="0" eaLnBrk="1" fontAlgn="base" latinLnBrk="0" hangingPunct="1">
                        <a:lnSpc>
                          <a:spcPct val="100000"/>
                        </a:lnSpc>
                        <a:spcBef>
                          <a:spcPct val="20000"/>
                        </a:spcBef>
                        <a:spcAft>
                          <a:spcPct val="0"/>
                        </a:spcAft>
                        <a:buClr>
                          <a:srgbClr val="32A0DA"/>
                        </a:buClr>
                        <a:buSzTx/>
                        <a:buFont typeface="Wingdings" pitchFamily="2" charset="2"/>
                        <a:buNone/>
                        <a:tabLst/>
                      </a:pPr>
                      <a:r>
                        <a:rPr kumimoji="0" lang="fr-FR" sz="2400" b="1" i="0" u="none" strike="noStrike" cap="none" normalizeH="0" baseline="0" dirty="0" err="1" smtClean="0">
                          <a:ln>
                            <a:noFill/>
                          </a:ln>
                          <a:solidFill>
                            <a:srgbClr val="FFFF00"/>
                          </a:solidFill>
                          <a:effectLst>
                            <a:outerShdw blurRad="38100" dist="38100" dir="2700000" algn="tl">
                              <a:srgbClr val="000000"/>
                            </a:outerShdw>
                          </a:effectLst>
                          <a:latin typeface="Arial" pitchFamily="34" charset="0"/>
                          <a:sym typeface="Wingdings" pitchFamily="2" charset="2"/>
                        </a:rPr>
                        <a:t>Low</a:t>
                      </a:r>
                      <a:r>
                        <a:rPr kumimoji="0" lang="fr-FR" sz="2400" b="1" i="0" u="none" strike="noStrike" cap="none" normalizeH="0" baseline="0" dirty="0" smtClean="0">
                          <a:ln>
                            <a:noFill/>
                          </a:ln>
                          <a:solidFill>
                            <a:srgbClr val="FFFF00"/>
                          </a:solidFill>
                          <a:effectLst>
                            <a:outerShdw blurRad="38100" dist="38100" dir="2700000" algn="tl">
                              <a:srgbClr val="000000"/>
                            </a:outerShdw>
                          </a:effectLst>
                          <a:latin typeface="Arial" pitchFamily="34" charset="0"/>
                          <a:sym typeface="Wingdings" pitchFamily="2" charset="2"/>
                        </a:rPr>
                        <a:t> </a:t>
                      </a:r>
                      <a:r>
                        <a:rPr kumimoji="0" lang="fr-FR" sz="2400" b="1" i="0" u="none" strike="noStrike" cap="none" normalizeH="0" baseline="0" dirty="0" err="1" smtClean="0">
                          <a:ln>
                            <a:noFill/>
                          </a:ln>
                          <a:solidFill>
                            <a:srgbClr val="FFFF00"/>
                          </a:solidFill>
                          <a:effectLst>
                            <a:outerShdw blurRad="38100" dist="38100" dir="2700000" algn="tl">
                              <a:srgbClr val="000000"/>
                            </a:outerShdw>
                          </a:effectLst>
                          <a:latin typeface="Arial" pitchFamily="34" charset="0"/>
                          <a:sym typeface="Wingdings" pitchFamily="2" charset="2"/>
                        </a:rPr>
                        <a:t>field</a:t>
                      </a:r>
                      <a:r>
                        <a:rPr kumimoji="0" lang="fr-FR" sz="2400" b="1" i="0" u="none" strike="noStrike" cap="none" normalizeH="0" baseline="0" dirty="0" smtClean="0">
                          <a:ln>
                            <a:noFill/>
                          </a:ln>
                          <a:solidFill>
                            <a:srgbClr val="FFFF00"/>
                          </a:solidFill>
                          <a:effectLst>
                            <a:outerShdw blurRad="38100" dist="38100" dir="2700000" algn="tl">
                              <a:srgbClr val="000000"/>
                            </a:outerShdw>
                          </a:effectLst>
                          <a:latin typeface="Arial" pitchFamily="34" charset="0"/>
                          <a:sym typeface="Wingdings" pitchFamily="2" charset="2"/>
                        </a:rPr>
                        <a:t> </a:t>
                      </a:r>
                      <a:r>
                        <a:rPr kumimoji="0" lang="fr-FR" sz="2400" b="1" i="0" u="none" strike="noStrike" cap="none" normalizeH="0" baseline="0" dirty="0" err="1" smtClean="0">
                          <a:ln>
                            <a:noFill/>
                          </a:ln>
                          <a:solidFill>
                            <a:srgbClr val="FFFF00"/>
                          </a:solidFill>
                          <a:effectLst>
                            <a:outerShdw blurRad="38100" dist="38100" dir="2700000" algn="tl">
                              <a:srgbClr val="000000"/>
                            </a:outerShdw>
                          </a:effectLst>
                          <a:latin typeface="Arial" pitchFamily="34" charset="0"/>
                          <a:sym typeface="Wingdings" pitchFamily="2" charset="2"/>
                        </a:rPr>
                        <a:t>mobility</a:t>
                      </a:r>
                      <a:endParaRPr kumimoji="0" lang="fr-FR" sz="2400" b="1" i="0" u="none" strike="noStrike" cap="none" normalizeH="0" baseline="0" dirty="0" smtClean="0">
                        <a:ln>
                          <a:noFill/>
                        </a:ln>
                        <a:solidFill>
                          <a:srgbClr val="FFFF00"/>
                        </a:solidFill>
                        <a:effectLst>
                          <a:outerShdw blurRad="38100" dist="38100" dir="2700000" algn="tl">
                            <a:srgbClr val="000000"/>
                          </a:outerShdw>
                        </a:effectLst>
                        <a:latin typeface="Arial" pitchFamily="34" charset="0"/>
                        <a:sym typeface="Wingdings" pitchFamily="2" charset="2"/>
                      </a:endParaRPr>
                    </a:p>
                  </a:txBody>
                  <a:tcPr marL="0" marR="0" marT="0" marB="0" horzOverflow="overflow">
                    <a:lnL cap="flat">
                      <a:noFill/>
                    </a:lnL>
                    <a:lnR w="12700" cap="flat" cmpd="sng" algn="ctr">
                      <a:solidFill>
                        <a:schemeClr val="bg1"/>
                      </a:solidFill>
                      <a:prstDash val="solid"/>
                      <a:round/>
                      <a:headEnd type="none" w="med" len="med"/>
                      <a:tailEnd type="none" w="med" len="med"/>
                    </a:lnR>
                    <a:lnT cap="flat">
                      <a:noFill/>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57263" rtl="0" eaLnBrk="1" fontAlgn="base" latinLnBrk="0" hangingPunct="1">
                        <a:lnSpc>
                          <a:spcPct val="100000"/>
                        </a:lnSpc>
                        <a:spcBef>
                          <a:spcPct val="20000"/>
                        </a:spcBef>
                        <a:spcAft>
                          <a:spcPct val="0"/>
                        </a:spcAft>
                        <a:buClr>
                          <a:srgbClr val="32A0DA"/>
                        </a:buClr>
                        <a:buSzTx/>
                        <a:buFont typeface="Wingdings" pitchFamily="2" charset="2"/>
                        <a:buNone/>
                        <a:tabLst/>
                      </a:pPr>
                      <a:r>
                        <a:rPr kumimoji="0" lang="fr-FR" sz="2400" b="1" i="0" u="none" strike="noStrike" cap="none" normalizeH="0" baseline="0" smtClean="0">
                          <a:ln>
                            <a:noFill/>
                          </a:ln>
                          <a:solidFill>
                            <a:srgbClr val="FFFF00"/>
                          </a:solidFill>
                          <a:effectLst>
                            <a:outerShdw blurRad="38100" dist="38100" dir="2700000" algn="tl">
                              <a:srgbClr val="000000"/>
                            </a:outerShdw>
                          </a:effectLst>
                          <a:latin typeface="Arial" pitchFamily="34" charset="0"/>
                        </a:rPr>
                        <a:t>Electrons</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cap="flat">
                      <a:noFill/>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57263" rtl="0" eaLnBrk="1" fontAlgn="base" latinLnBrk="0" hangingPunct="1">
                        <a:lnSpc>
                          <a:spcPct val="100000"/>
                        </a:lnSpc>
                        <a:spcBef>
                          <a:spcPct val="20000"/>
                        </a:spcBef>
                        <a:spcAft>
                          <a:spcPct val="0"/>
                        </a:spcAft>
                        <a:buClr>
                          <a:srgbClr val="32A0DA"/>
                        </a:buClr>
                        <a:buSzTx/>
                        <a:buFont typeface="Wingdings" pitchFamily="2" charset="2"/>
                        <a:buNone/>
                        <a:tabLst/>
                      </a:pPr>
                      <a:r>
                        <a:rPr kumimoji="0" lang="fr-FR" sz="2400" b="1" i="0" u="none" strike="noStrike" cap="none" normalizeH="0" baseline="0" smtClean="0">
                          <a:ln>
                            <a:noFill/>
                          </a:ln>
                          <a:solidFill>
                            <a:srgbClr val="FFFF00"/>
                          </a:solidFill>
                          <a:effectLst>
                            <a:outerShdw blurRad="38100" dist="38100" dir="2700000" algn="tl">
                              <a:srgbClr val="000000"/>
                            </a:outerShdw>
                          </a:effectLst>
                          <a:latin typeface="Arial" pitchFamily="34" charset="0"/>
                        </a:rPr>
                        <a:t>Holes</a:t>
                      </a:r>
                    </a:p>
                  </a:txBody>
                  <a:tcPr marL="0" marR="0" marT="0" marB="0" horzOverflow="overflow">
                    <a:lnL w="12700" cap="flat" cmpd="sng" algn="ctr">
                      <a:solidFill>
                        <a:schemeClr val="bg1"/>
                      </a:solidFill>
                      <a:prstDash val="solid"/>
                      <a:round/>
                      <a:headEnd type="none" w="med" len="med"/>
                      <a:tailEnd type="none" w="med" len="med"/>
                    </a:lnL>
                    <a:lnR cap="flat">
                      <a:noFill/>
                    </a:lnR>
                    <a:lnT cap="flat">
                      <a:noFill/>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r>
              <a:tr h="536937">
                <a:tc>
                  <a:txBody>
                    <a:bodyPr/>
                    <a:lstStyle/>
                    <a:p>
                      <a:pPr marL="0" marR="0" lvl="0" indent="0" algn="l" defTabSz="957263" rtl="0" eaLnBrk="1" fontAlgn="base" latinLnBrk="0" hangingPunct="1">
                        <a:lnSpc>
                          <a:spcPct val="100000"/>
                        </a:lnSpc>
                        <a:spcBef>
                          <a:spcPct val="20000"/>
                        </a:spcBef>
                        <a:spcAft>
                          <a:spcPct val="0"/>
                        </a:spcAft>
                        <a:buClr>
                          <a:schemeClr val="bg1"/>
                        </a:buClr>
                        <a:buSzTx/>
                        <a:buFont typeface="Wingdings" pitchFamily="2" charset="2"/>
                        <a:buNone/>
                        <a:tabLst/>
                      </a:pPr>
                      <a:endParaRPr kumimoji="0" lang="fr-FR" sz="200" b="1" i="0" u="none" strike="noStrike" cap="none" normalizeH="0" baseline="0" dirty="0" smtClean="0">
                        <a:ln>
                          <a:noFill/>
                        </a:ln>
                        <a:solidFill>
                          <a:srgbClr val="FFFF00"/>
                        </a:solidFill>
                        <a:effectLst>
                          <a:outerShdw blurRad="38100" dist="38100" dir="2700000" algn="tl">
                            <a:srgbClr val="000000"/>
                          </a:outerShdw>
                        </a:effectLst>
                        <a:latin typeface="Arial" pitchFamily="34" charset="0"/>
                      </a:endParaRPr>
                    </a:p>
                    <a:p>
                      <a:pPr marL="0" marR="0" lvl="0" indent="0" algn="l" defTabSz="957263" rtl="0" eaLnBrk="1" fontAlgn="base" latinLnBrk="0" hangingPunct="1">
                        <a:lnSpc>
                          <a:spcPct val="100000"/>
                        </a:lnSpc>
                        <a:spcBef>
                          <a:spcPct val="20000"/>
                        </a:spcBef>
                        <a:spcAft>
                          <a:spcPct val="0"/>
                        </a:spcAft>
                        <a:buClr>
                          <a:schemeClr val="bg1"/>
                        </a:buClr>
                        <a:buSzTx/>
                        <a:buFont typeface="Wingdings" pitchFamily="2" charset="2"/>
                        <a:buNone/>
                        <a:tabLst/>
                      </a:pPr>
                      <a:r>
                        <a:rPr kumimoji="0" lang="fr-FR" sz="2400" b="1" i="0" u="none" strike="noStrike" cap="none" normalizeH="0" baseline="0" dirty="0" err="1" smtClean="0">
                          <a:ln>
                            <a:noFill/>
                          </a:ln>
                          <a:solidFill>
                            <a:srgbClr val="FFFF00"/>
                          </a:solidFill>
                          <a:effectLst>
                            <a:outerShdw blurRad="38100" dist="38100" dir="2700000" algn="tl">
                              <a:srgbClr val="000000"/>
                            </a:outerShdw>
                          </a:effectLst>
                          <a:latin typeface="Arial" pitchFamily="34" charset="0"/>
                        </a:rPr>
                        <a:t>Biaxial</a:t>
                      </a:r>
                      <a:r>
                        <a:rPr kumimoji="0" lang="fr-FR" sz="2400" b="1" i="0" u="none" strike="noStrike" cap="none" normalizeH="0" baseline="0" dirty="0" smtClean="0">
                          <a:ln>
                            <a:noFill/>
                          </a:ln>
                          <a:solidFill>
                            <a:srgbClr val="FFFF00"/>
                          </a:solidFill>
                          <a:effectLst>
                            <a:outerShdw blurRad="38100" dist="38100" dir="2700000" algn="tl">
                              <a:srgbClr val="000000"/>
                            </a:outerShdw>
                          </a:effectLst>
                          <a:latin typeface="Arial" pitchFamily="34" charset="0"/>
                        </a:rPr>
                        <a:t> </a:t>
                      </a:r>
                      <a:r>
                        <a:rPr kumimoji="0" lang="fr-FR" sz="2400" b="1" i="0" u="none" strike="noStrike" cap="none" normalizeH="0" baseline="0" dirty="0" err="1" smtClean="0">
                          <a:ln>
                            <a:noFill/>
                          </a:ln>
                          <a:solidFill>
                            <a:srgbClr val="FFFF00"/>
                          </a:solidFill>
                          <a:effectLst>
                            <a:outerShdw blurRad="38100" dist="38100" dir="2700000" algn="tl">
                              <a:srgbClr val="000000"/>
                            </a:outerShdw>
                          </a:effectLst>
                          <a:latin typeface="Arial" pitchFamily="34" charset="0"/>
                        </a:rPr>
                        <a:t>tensile</a:t>
                      </a:r>
                      <a:endParaRPr kumimoji="0" lang="fr-FR" sz="2400" b="1" i="0" u="none" strike="noStrike" cap="none" normalizeH="0" baseline="0" dirty="0" smtClean="0">
                        <a:ln>
                          <a:noFill/>
                        </a:ln>
                        <a:solidFill>
                          <a:srgbClr val="FFFF00"/>
                        </a:solidFill>
                        <a:effectLst>
                          <a:outerShdw blurRad="38100" dist="38100" dir="2700000" algn="tl">
                            <a:srgbClr val="000000"/>
                          </a:outerShdw>
                        </a:effectLst>
                        <a:latin typeface="Arial" pitchFamily="34" charset="0"/>
                      </a:endParaRPr>
                    </a:p>
                    <a:p>
                      <a:pPr marL="0" marR="0" lvl="0" indent="0" algn="l" defTabSz="957263" rtl="0" eaLnBrk="1" fontAlgn="base" latinLnBrk="0" hangingPunct="1">
                        <a:lnSpc>
                          <a:spcPct val="100000"/>
                        </a:lnSpc>
                        <a:spcBef>
                          <a:spcPct val="20000"/>
                        </a:spcBef>
                        <a:spcAft>
                          <a:spcPct val="0"/>
                        </a:spcAft>
                        <a:buClr>
                          <a:schemeClr val="bg1"/>
                        </a:buClr>
                        <a:buSzTx/>
                        <a:buFont typeface="Wingdings" pitchFamily="2" charset="2"/>
                        <a:buNone/>
                        <a:tabLst/>
                      </a:pPr>
                      <a:endParaRPr kumimoji="0" lang="fr-FR" sz="200" b="1" i="0" u="none" strike="noStrike" cap="none" normalizeH="0" baseline="0" dirty="0" smtClean="0">
                        <a:ln>
                          <a:noFill/>
                        </a:ln>
                        <a:solidFill>
                          <a:srgbClr val="FFFF00"/>
                        </a:solidFill>
                        <a:effectLst>
                          <a:outerShdw blurRad="38100" dist="38100" dir="2700000" algn="tl">
                            <a:srgbClr val="000000"/>
                          </a:outerShdw>
                        </a:effectLst>
                        <a:latin typeface="Arial" pitchFamily="34" charset="0"/>
                      </a:endParaRPr>
                    </a:p>
                  </a:txBody>
                  <a:tcPr marL="0" marR="0" marT="0" marB="0" horzOverflow="overflow">
                    <a:lnL cap="flat">
                      <a:noFill/>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57263" rtl="0" eaLnBrk="1" fontAlgn="base" latinLnBrk="0" hangingPunct="1">
                        <a:lnSpc>
                          <a:spcPct val="100000"/>
                        </a:lnSpc>
                        <a:spcBef>
                          <a:spcPct val="20000"/>
                        </a:spcBef>
                        <a:spcAft>
                          <a:spcPct val="0"/>
                        </a:spcAft>
                        <a:buClr>
                          <a:srgbClr val="32A0DA"/>
                        </a:buClr>
                        <a:buSzTx/>
                        <a:buFont typeface="Wingdings" pitchFamily="2" charset="2"/>
                        <a:buNone/>
                        <a:tabLst/>
                      </a:pPr>
                      <a:r>
                        <a:rPr kumimoji="0" lang="fr-FR" sz="2400" b="1" i="0" u="none" strike="noStrike" cap="none" normalizeH="0" baseline="0" smtClean="0">
                          <a:ln>
                            <a:noFill/>
                          </a:ln>
                          <a:solidFill>
                            <a:srgbClr val="FFFF00"/>
                          </a:solidFill>
                          <a:effectLst>
                            <a:outerShdw blurRad="38100" dist="38100" dir="2700000" algn="tl">
                              <a:srgbClr val="000000"/>
                            </a:outerShdw>
                          </a:effectLst>
                          <a:latin typeface="Arial" pitchFamily="34" charset="0"/>
                        </a:rPr>
                        <a:t>+</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57263" rtl="0" eaLnBrk="1" fontAlgn="base" latinLnBrk="0" hangingPunct="1">
                        <a:lnSpc>
                          <a:spcPct val="100000"/>
                        </a:lnSpc>
                        <a:spcBef>
                          <a:spcPct val="20000"/>
                        </a:spcBef>
                        <a:spcAft>
                          <a:spcPct val="0"/>
                        </a:spcAft>
                        <a:buClr>
                          <a:srgbClr val="32A0DA"/>
                        </a:buClr>
                        <a:buSzTx/>
                        <a:buFont typeface="Wingdings" pitchFamily="2" charset="2"/>
                        <a:buNone/>
                        <a:tabLst/>
                      </a:pPr>
                      <a:r>
                        <a:rPr kumimoji="0" lang="fr-FR" sz="2400" b="1" i="0" u="none" strike="noStrike" cap="none" normalizeH="0" baseline="0" smtClean="0">
                          <a:ln>
                            <a:noFill/>
                          </a:ln>
                          <a:solidFill>
                            <a:srgbClr val="FFFF00"/>
                          </a:solidFill>
                          <a:effectLst>
                            <a:outerShdw blurRad="38100" dist="38100" dir="2700000" algn="tl">
                              <a:srgbClr val="000000"/>
                            </a:outerShdw>
                          </a:effectLst>
                          <a:latin typeface="Arial" pitchFamily="34" charset="0"/>
                        </a:rPr>
                        <a:t>+</a:t>
                      </a:r>
                    </a:p>
                  </a:txBody>
                  <a:tcPr marL="0" marR="0" marT="0" marB="0" horzOverflow="overflow">
                    <a:lnL w="12700" cap="flat" cmpd="sng" algn="ctr">
                      <a:solidFill>
                        <a:schemeClr val="bg1"/>
                      </a:solidFill>
                      <a:prstDash val="solid"/>
                      <a:round/>
                      <a:headEnd type="none" w="med" len="med"/>
                      <a:tailEnd type="none" w="med" len="med"/>
                    </a:lnL>
                    <a:lnR cap="flat">
                      <a:noFill/>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r>
              <a:tr h="540171">
                <a:tc>
                  <a:txBody>
                    <a:bodyPr/>
                    <a:lstStyle/>
                    <a:p>
                      <a:pPr marL="0" marR="0" lvl="0" indent="0" algn="l" defTabSz="957263" rtl="0" eaLnBrk="1" fontAlgn="base" latinLnBrk="0" hangingPunct="1">
                        <a:lnSpc>
                          <a:spcPct val="100000"/>
                        </a:lnSpc>
                        <a:spcBef>
                          <a:spcPct val="20000"/>
                        </a:spcBef>
                        <a:spcAft>
                          <a:spcPct val="0"/>
                        </a:spcAft>
                        <a:buClr>
                          <a:schemeClr val="bg1"/>
                        </a:buClr>
                        <a:buSzTx/>
                        <a:buFont typeface="Wingdings" pitchFamily="2" charset="2"/>
                        <a:buNone/>
                        <a:tabLst/>
                      </a:pPr>
                      <a:endParaRPr kumimoji="0" lang="fr-FR" sz="100" b="1" i="0" u="none" strike="noStrike" cap="none" normalizeH="0" baseline="0" smtClean="0">
                        <a:ln>
                          <a:noFill/>
                        </a:ln>
                        <a:solidFill>
                          <a:srgbClr val="FFFF00"/>
                        </a:solidFill>
                        <a:effectLst>
                          <a:outerShdw blurRad="38100" dist="38100" dir="2700000" algn="tl">
                            <a:srgbClr val="000000"/>
                          </a:outerShdw>
                        </a:effectLst>
                        <a:latin typeface="Arial" pitchFamily="34" charset="0"/>
                      </a:endParaRPr>
                    </a:p>
                    <a:p>
                      <a:pPr marL="0" marR="0" lvl="0" indent="0" algn="l" defTabSz="957263" rtl="0" eaLnBrk="1" fontAlgn="base" latinLnBrk="0" hangingPunct="1">
                        <a:lnSpc>
                          <a:spcPct val="100000"/>
                        </a:lnSpc>
                        <a:spcBef>
                          <a:spcPct val="20000"/>
                        </a:spcBef>
                        <a:spcAft>
                          <a:spcPct val="0"/>
                        </a:spcAft>
                        <a:buClr>
                          <a:schemeClr val="bg1"/>
                        </a:buClr>
                        <a:buSzTx/>
                        <a:buFont typeface="Wingdings" pitchFamily="2" charset="2"/>
                        <a:buNone/>
                        <a:tabLst/>
                      </a:pPr>
                      <a:r>
                        <a:rPr kumimoji="0" lang="fr-FR" sz="2400" b="1" i="0" u="none" strike="noStrike" cap="none" normalizeH="0" baseline="0" smtClean="0">
                          <a:ln>
                            <a:noFill/>
                          </a:ln>
                          <a:solidFill>
                            <a:srgbClr val="FFFF00"/>
                          </a:solidFill>
                          <a:effectLst>
                            <a:outerShdw blurRad="38100" dist="38100" dir="2700000" algn="tl">
                              <a:srgbClr val="000000"/>
                            </a:outerShdw>
                          </a:effectLst>
                          <a:latin typeface="Arial" pitchFamily="34" charset="0"/>
                        </a:rPr>
                        <a:t>Biaxial compressive</a:t>
                      </a:r>
                    </a:p>
                    <a:p>
                      <a:pPr marL="0" marR="0" lvl="0" indent="0" algn="l" defTabSz="957263" rtl="0" eaLnBrk="1" fontAlgn="base" latinLnBrk="0" hangingPunct="1">
                        <a:lnSpc>
                          <a:spcPct val="100000"/>
                        </a:lnSpc>
                        <a:spcBef>
                          <a:spcPct val="20000"/>
                        </a:spcBef>
                        <a:spcAft>
                          <a:spcPct val="0"/>
                        </a:spcAft>
                        <a:buClr>
                          <a:schemeClr val="bg1"/>
                        </a:buClr>
                        <a:buSzTx/>
                        <a:buFont typeface="Wingdings" pitchFamily="2" charset="2"/>
                        <a:buNone/>
                        <a:tabLst/>
                      </a:pPr>
                      <a:endParaRPr kumimoji="0" lang="fr-FR" sz="200" b="1" i="0" u="none" strike="noStrike" cap="none" normalizeH="0" baseline="0" smtClean="0">
                        <a:ln>
                          <a:noFill/>
                        </a:ln>
                        <a:solidFill>
                          <a:srgbClr val="FFFF00"/>
                        </a:solidFill>
                        <a:effectLst>
                          <a:outerShdw blurRad="38100" dist="38100" dir="2700000" algn="tl">
                            <a:srgbClr val="000000"/>
                          </a:outerShdw>
                        </a:effectLst>
                        <a:latin typeface="Arial" pitchFamily="34" charset="0"/>
                      </a:endParaRPr>
                    </a:p>
                    <a:p>
                      <a:pPr marL="0" marR="0" lvl="0" indent="0" algn="l" defTabSz="957263" rtl="0" eaLnBrk="1" fontAlgn="base" latinLnBrk="0" hangingPunct="1">
                        <a:lnSpc>
                          <a:spcPct val="100000"/>
                        </a:lnSpc>
                        <a:spcBef>
                          <a:spcPct val="20000"/>
                        </a:spcBef>
                        <a:spcAft>
                          <a:spcPct val="0"/>
                        </a:spcAft>
                        <a:buClr>
                          <a:schemeClr val="bg1"/>
                        </a:buClr>
                        <a:buSzTx/>
                        <a:buFont typeface="Wingdings" pitchFamily="2" charset="2"/>
                        <a:buNone/>
                        <a:tabLst/>
                      </a:pPr>
                      <a:endParaRPr kumimoji="0" lang="fr-FR" sz="100" b="1" i="0" u="none" strike="noStrike" cap="none" normalizeH="0" baseline="0" smtClean="0">
                        <a:ln>
                          <a:noFill/>
                        </a:ln>
                        <a:solidFill>
                          <a:srgbClr val="FFFF00"/>
                        </a:solidFill>
                        <a:effectLst>
                          <a:outerShdw blurRad="38100" dist="38100" dir="2700000" algn="tl">
                            <a:srgbClr val="000000"/>
                          </a:outerShdw>
                        </a:effectLst>
                        <a:latin typeface="Arial" pitchFamily="34" charset="0"/>
                      </a:endParaRPr>
                    </a:p>
                  </a:txBody>
                  <a:tcPr marL="0" marR="0" marT="0" marB="0" horzOverflow="overflow">
                    <a:lnL cap="flat">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57263" rtl="0" eaLnBrk="1" fontAlgn="base" latinLnBrk="0" hangingPunct="1">
                        <a:lnSpc>
                          <a:spcPct val="100000"/>
                        </a:lnSpc>
                        <a:spcBef>
                          <a:spcPct val="20000"/>
                        </a:spcBef>
                        <a:spcAft>
                          <a:spcPct val="0"/>
                        </a:spcAft>
                        <a:buClr>
                          <a:srgbClr val="32A0DA"/>
                        </a:buClr>
                        <a:buSzTx/>
                        <a:buFont typeface="Wingdings" pitchFamily="2" charset="2"/>
                        <a:buNone/>
                        <a:tabLst/>
                      </a:pPr>
                      <a:r>
                        <a:rPr kumimoji="0" lang="fr-FR" sz="2400" b="1" i="0" u="none" strike="noStrike" cap="none" normalizeH="0" baseline="0" smtClean="0">
                          <a:ln>
                            <a:noFill/>
                          </a:ln>
                          <a:solidFill>
                            <a:srgbClr val="FFFF00"/>
                          </a:solidFill>
                          <a:effectLst>
                            <a:outerShdw blurRad="38100" dist="38100" dir="2700000" algn="tl">
                              <a:srgbClr val="000000"/>
                            </a:outerShdw>
                          </a:effectLst>
                          <a:latin typeface="Arial" pitchFamily="34" charset="0"/>
                        </a:rPr>
                        <a:t>-</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57263" rtl="0" eaLnBrk="1" fontAlgn="base" latinLnBrk="0" hangingPunct="1">
                        <a:lnSpc>
                          <a:spcPct val="100000"/>
                        </a:lnSpc>
                        <a:spcBef>
                          <a:spcPct val="20000"/>
                        </a:spcBef>
                        <a:spcAft>
                          <a:spcPct val="0"/>
                        </a:spcAft>
                        <a:buClr>
                          <a:srgbClr val="32A0DA"/>
                        </a:buClr>
                        <a:buSzTx/>
                        <a:buFont typeface="Wingdings" pitchFamily="2" charset="2"/>
                        <a:buNone/>
                        <a:tabLst/>
                      </a:pPr>
                      <a:r>
                        <a:rPr kumimoji="0" lang="fr-FR" sz="2400" b="1" i="0" u="none" strike="noStrike" cap="none" normalizeH="0" baseline="0" smtClean="0">
                          <a:ln>
                            <a:noFill/>
                          </a:ln>
                          <a:solidFill>
                            <a:srgbClr val="FFFF00"/>
                          </a:solidFill>
                          <a:effectLst>
                            <a:outerShdw blurRad="38100" dist="38100" dir="2700000" algn="tl">
                              <a:srgbClr val="000000"/>
                            </a:outerShdw>
                          </a:effectLst>
                          <a:latin typeface="Arial" pitchFamily="34" charset="0"/>
                        </a:rPr>
                        <a:t>+</a:t>
                      </a:r>
                    </a:p>
                  </a:txBody>
                  <a:tcPr marL="0" marR="0" marT="0" marB="0" horzOverflow="overflow">
                    <a:lnL w="12700" cap="flat" cmpd="sng" algn="ctr">
                      <a:solidFill>
                        <a:schemeClr val="bg1"/>
                      </a:solidFill>
                      <a:prstDash val="solid"/>
                      <a:round/>
                      <a:headEnd type="none" w="med" len="med"/>
                      <a:tailEnd type="none" w="med" len="med"/>
                    </a:lnL>
                    <a:lnR cap="flat">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r>
              <a:tr h="536937">
                <a:tc>
                  <a:txBody>
                    <a:bodyPr/>
                    <a:lstStyle/>
                    <a:p>
                      <a:pPr marL="0" marR="0" lvl="0" indent="0" algn="l" defTabSz="957263" rtl="0" eaLnBrk="1" fontAlgn="base" latinLnBrk="0" hangingPunct="1">
                        <a:lnSpc>
                          <a:spcPct val="100000"/>
                        </a:lnSpc>
                        <a:spcBef>
                          <a:spcPct val="20000"/>
                        </a:spcBef>
                        <a:spcAft>
                          <a:spcPct val="0"/>
                        </a:spcAft>
                        <a:buClr>
                          <a:schemeClr val="bg1"/>
                        </a:buClr>
                        <a:buSzTx/>
                        <a:buFont typeface="Wingdings" pitchFamily="2" charset="2"/>
                        <a:buNone/>
                        <a:tabLst/>
                      </a:pPr>
                      <a:endParaRPr kumimoji="0" lang="fr-FR" sz="200" b="1" i="0" u="none" strike="noStrike" cap="none" normalizeH="0" baseline="0" dirty="0" smtClean="0">
                        <a:ln>
                          <a:noFill/>
                        </a:ln>
                        <a:solidFill>
                          <a:srgbClr val="FFFF00"/>
                        </a:solidFill>
                        <a:effectLst>
                          <a:outerShdw blurRad="38100" dist="38100" dir="2700000" algn="tl">
                            <a:srgbClr val="000000"/>
                          </a:outerShdw>
                        </a:effectLst>
                        <a:latin typeface="Arial" pitchFamily="34" charset="0"/>
                      </a:endParaRPr>
                    </a:p>
                    <a:p>
                      <a:pPr marL="0" marR="0" lvl="0" indent="0" algn="l" defTabSz="957263" rtl="0" eaLnBrk="1" fontAlgn="base" latinLnBrk="0" hangingPunct="1">
                        <a:lnSpc>
                          <a:spcPct val="100000"/>
                        </a:lnSpc>
                        <a:spcBef>
                          <a:spcPct val="20000"/>
                        </a:spcBef>
                        <a:spcAft>
                          <a:spcPct val="0"/>
                        </a:spcAft>
                        <a:buClr>
                          <a:schemeClr val="bg1"/>
                        </a:buClr>
                        <a:buSzTx/>
                        <a:buFont typeface="Wingdings" pitchFamily="2" charset="2"/>
                        <a:buNone/>
                        <a:tabLst/>
                      </a:pPr>
                      <a:r>
                        <a:rPr kumimoji="0" lang="fr-FR" sz="2400" b="1" i="0" u="none" strike="noStrike" cap="none" normalizeH="0" baseline="0" dirty="0" err="1" smtClean="0">
                          <a:ln>
                            <a:noFill/>
                          </a:ln>
                          <a:solidFill>
                            <a:srgbClr val="FFFF00"/>
                          </a:solidFill>
                          <a:effectLst>
                            <a:outerShdw blurRad="38100" dist="38100" dir="2700000" algn="tl">
                              <a:srgbClr val="000000"/>
                            </a:outerShdw>
                          </a:effectLst>
                          <a:latin typeface="Arial" pitchFamily="34" charset="0"/>
                        </a:rPr>
                        <a:t>Uniaxial</a:t>
                      </a:r>
                      <a:r>
                        <a:rPr kumimoji="0" lang="fr-FR" sz="2400" b="1" i="0" u="none" strike="noStrike" cap="none" normalizeH="0" baseline="0" dirty="0" smtClean="0">
                          <a:ln>
                            <a:noFill/>
                          </a:ln>
                          <a:solidFill>
                            <a:srgbClr val="FFFF00"/>
                          </a:solidFill>
                          <a:effectLst>
                            <a:outerShdw blurRad="38100" dist="38100" dir="2700000" algn="tl">
                              <a:srgbClr val="000000"/>
                            </a:outerShdw>
                          </a:effectLst>
                          <a:latin typeface="Arial" pitchFamily="34" charset="0"/>
                        </a:rPr>
                        <a:t> </a:t>
                      </a:r>
                      <a:r>
                        <a:rPr kumimoji="0" lang="fr-FR" sz="2400" b="1" i="0" u="none" strike="noStrike" cap="none" normalizeH="0" baseline="0" dirty="0" err="1" smtClean="0">
                          <a:ln>
                            <a:noFill/>
                          </a:ln>
                          <a:solidFill>
                            <a:srgbClr val="FFFF00"/>
                          </a:solidFill>
                          <a:effectLst>
                            <a:outerShdw blurRad="38100" dist="38100" dir="2700000" algn="tl">
                              <a:srgbClr val="000000"/>
                            </a:outerShdw>
                          </a:effectLst>
                          <a:latin typeface="Arial" pitchFamily="34" charset="0"/>
                        </a:rPr>
                        <a:t>tensile</a:t>
                      </a:r>
                      <a:r>
                        <a:rPr kumimoji="0" lang="fr-FR" sz="2400" b="1" i="0" u="none" strike="noStrike" cap="none" normalizeH="0" baseline="0" dirty="0" smtClean="0">
                          <a:ln>
                            <a:noFill/>
                          </a:ln>
                          <a:solidFill>
                            <a:srgbClr val="FFFF00"/>
                          </a:solidFill>
                          <a:effectLst>
                            <a:outerShdw blurRad="38100" dist="38100" dir="2700000" algn="tl">
                              <a:srgbClr val="000000"/>
                            </a:outerShdw>
                          </a:effectLst>
                          <a:latin typeface="Arial" pitchFamily="34" charset="0"/>
                        </a:rPr>
                        <a:t> (</a:t>
                      </a:r>
                      <a:r>
                        <a:rPr kumimoji="0" lang="fr-FR" sz="2400" b="1" i="0" u="none" strike="noStrike" cap="none" normalizeH="0" baseline="0" dirty="0" err="1" smtClean="0">
                          <a:ln>
                            <a:noFill/>
                          </a:ln>
                          <a:solidFill>
                            <a:srgbClr val="FFFF00"/>
                          </a:solidFill>
                          <a:effectLst>
                            <a:outerShdw blurRad="38100" dist="38100" dir="2700000" algn="tl">
                              <a:srgbClr val="000000"/>
                            </a:outerShdw>
                          </a:effectLst>
                          <a:latin typeface="Arial" pitchFamily="34" charset="0"/>
                        </a:rPr>
                        <a:t>along</a:t>
                      </a:r>
                      <a:r>
                        <a:rPr kumimoji="0" lang="fr-FR" sz="2400" b="1" i="0" u="none" strike="noStrike" cap="none" normalizeH="0" baseline="0" dirty="0" smtClean="0">
                          <a:ln>
                            <a:noFill/>
                          </a:ln>
                          <a:solidFill>
                            <a:srgbClr val="FFFF00"/>
                          </a:solidFill>
                          <a:effectLst>
                            <a:outerShdw blurRad="38100" dist="38100" dir="2700000" algn="tl">
                              <a:srgbClr val="000000"/>
                            </a:outerShdw>
                          </a:effectLst>
                          <a:latin typeface="Arial" pitchFamily="34" charset="0"/>
                        </a:rPr>
                        <a:t> L</a:t>
                      </a:r>
                      <a:r>
                        <a:rPr kumimoji="0" lang="fr-FR" sz="2400" b="1" i="0" u="none" strike="noStrike" cap="none" normalizeH="0" baseline="-25000" dirty="0" smtClean="0">
                          <a:ln>
                            <a:noFill/>
                          </a:ln>
                          <a:solidFill>
                            <a:srgbClr val="FFFF00"/>
                          </a:solidFill>
                          <a:effectLst>
                            <a:outerShdw blurRad="38100" dist="38100" dir="2700000" algn="tl">
                              <a:srgbClr val="000000"/>
                            </a:outerShdw>
                          </a:effectLst>
                          <a:latin typeface="Arial" pitchFamily="34" charset="0"/>
                        </a:rPr>
                        <a:t>g</a:t>
                      </a:r>
                      <a:r>
                        <a:rPr kumimoji="0" lang="fr-FR" sz="2400" b="1" i="0" u="none" strike="noStrike" cap="none" normalizeH="0" baseline="0" dirty="0" smtClean="0">
                          <a:ln>
                            <a:noFill/>
                          </a:ln>
                          <a:solidFill>
                            <a:srgbClr val="FFFF00"/>
                          </a:solidFill>
                          <a:effectLst>
                            <a:outerShdw blurRad="38100" dist="38100" dir="2700000" algn="tl">
                              <a:srgbClr val="000000"/>
                            </a:outerShdw>
                          </a:effectLst>
                          <a:latin typeface="Arial" pitchFamily="34" charset="0"/>
                        </a:rPr>
                        <a:t>)</a:t>
                      </a:r>
                    </a:p>
                    <a:p>
                      <a:pPr marL="0" marR="0" lvl="0" indent="0" algn="l" defTabSz="957263" rtl="0" eaLnBrk="1" fontAlgn="base" latinLnBrk="0" hangingPunct="1">
                        <a:lnSpc>
                          <a:spcPct val="100000"/>
                        </a:lnSpc>
                        <a:spcBef>
                          <a:spcPct val="20000"/>
                        </a:spcBef>
                        <a:spcAft>
                          <a:spcPct val="0"/>
                        </a:spcAft>
                        <a:buClr>
                          <a:schemeClr val="bg1"/>
                        </a:buClr>
                        <a:buSzTx/>
                        <a:buFont typeface="Wingdings" pitchFamily="2" charset="2"/>
                        <a:buNone/>
                        <a:tabLst/>
                      </a:pPr>
                      <a:endParaRPr kumimoji="0" lang="fr-FR" sz="200" b="1" i="0" u="none" strike="noStrike" cap="none" normalizeH="0" baseline="0" dirty="0" smtClean="0">
                        <a:ln>
                          <a:noFill/>
                        </a:ln>
                        <a:solidFill>
                          <a:srgbClr val="FFFF00"/>
                        </a:solidFill>
                        <a:effectLst>
                          <a:outerShdw blurRad="38100" dist="38100" dir="2700000" algn="tl">
                            <a:srgbClr val="000000"/>
                          </a:outerShdw>
                        </a:effectLst>
                        <a:latin typeface="Arial" pitchFamily="34" charset="0"/>
                      </a:endParaRPr>
                    </a:p>
                  </a:txBody>
                  <a:tcPr marL="0" marR="0" marT="0" marB="0" horzOverflow="overflow">
                    <a:lnL cap="flat">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57263" rtl="0" eaLnBrk="1" fontAlgn="base" latinLnBrk="0" hangingPunct="1">
                        <a:lnSpc>
                          <a:spcPct val="100000"/>
                        </a:lnSpc>
                        <a:spcBef>
                          <a:spcPct val="20000"/>
                        </a:spcBef>
                        <a:spcAft>
                          <a:spcPct val="0"/>
                        </a:spcAft>
                        <a:buClr>
                          <a:srgbClr val="32A0DA"/>
                        </a:buClr>
                        <a:buSzTx/>
                        <a:buFont typeface="Wingdings" pitchFamily="2" charset="2"/>
                        <a:buNone/>
                        <a:tabLst/>
                      </a:pPr>
                      <a:r>
                        <a:rPr kumimoji="0" lang="fr-FR" sz="2400" b="1" i="0" u="none" strike="noStrike" cap="none" normalizeH="0" baseline="0" smtClean="0">
                          <a:ln>
                            <a:noFill/>
                          </a:ln>
                          <a:solidFill>
                            <a:srgbClr val="FFFF00"/>
                          </a:solidFill>
                          <a:effectLst>
                            <a:outerShdw blurRad="38100" dist="38100" dir="2700000" algn="tl">
                              <a:srgbClr val="000000"/>
                            </a:outerShdw>
                          </a:effectLst>
                          <a:latin typeface="Arial" pitchFamily="34" charset="0"/>
                        </a:rPr>
                        <a:t>+</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57263" rtl="0" eaLnBrk="1" fontAlgn="base" latinLnBrk="0" hangingPunct="1">
                        <a:lnSpc>
                          <a:spcPct val="100000"/>
                        </a:lnSpc>
                        <a:spcBef>
                          <a:spcPct val="20000"/>
                        </a:spcBef>
                        <a:spcAft>
                          <a:spcPct val="0"/>
                        </a:spcAft>
                        <a:buClr>
                          <a:srgbClr val="32A0DA"/>
                        </a:buClr>
                        <a:buSzTx/>
                        <a:buFont typeface="Wingdings" pitchFamily="2" charset="2"/>
                        <a:buNone/>
                        <a:tabLst/>
                      </a:pPr>
                      <a:r>
                        <a:rPr kumimoji="0" lang="fr-FR" sz="2400" b="1" i="0" u="none" strike="noStrike" cap="none" normalizeH="0" baseline="0" dirty="0" smtClean="0">
                          <a:ln>
                            <a:noFill/>
                          </a:ln>
                          <a:solidFill>
                            <a:srgbClr val="FFFF00"/>
                          </a:solidFill>
                          <a:effectLst>
                            <a:outerShdw blurRad="38100" dist="38100" dir="2700000" algn="tl">
                              <a:srgbClr val="000000"/>
                            </a:outerShdw>
                          </a:effectLst>
                          <a:latin typeface="Arial" pitchFamily="34" charset="0"/>
                        </a:rPr>
                        <a:t>-</a:t>
                      </a:r>
                    </a:p>
                  </a:txBody>
                  <a:tcPr marL="0" marR="0" marT="0" marB="0" horzOverflow="overflow">
                    <a:lnL w="12700" cap="flat" cmpd="sng" algn="ctr">
                      <a:solidFill>
                        <a:schemeClr val="bg1"/>
                      </a:solidFill>
                      <a:prstDash val="solid"/>
                      <a:round/>
                      <a:headEnd type="none" w="med" len="med"/>
                      <a:tailEnd type="none" w="med" len="med"/>
                    </a:lnL>
                    <a:lnR cap="flat">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r>
              <a:tr h="498122">
                <a:tc>
                  <a:txBody>
                    <a:bodyPr/>
                    <a:lstStyle/>
                    <a:p>
                      <a:pPr marL="0" marR="0" lvl="0" indent="0" algn="l" defTabSz="957263" rtl="0" eaLnBrk="1" fontAlgn="base" latinLnBrk="0" hangingPunct="1">
                        <a:lnSpc>
                          <a:spcPct val="100000"/>
                        </a:lnSpc>
                        <a:spcBef>
                          <a:spcPct val="20000"/>
                        </a:spcBef>
                        <a:spcAft>
                          <a:spcPct val="0"/>
                        </a:spcAft>
                        <a:buClr>
                          <a:schemeClr val="bg1"/>
                        </a:buClr>
                        <a:buSzTx/>
                        <a:buFont typeface="Wingdings" pitchFamily="2" charset="2"/>
                        <a:buNone/>
                        <a:tabLst/>
                      </a:pPr>
                      <a:endParaRPr kumimoji="0" lang="fr-FR" sz="200" b="1" i="0" u="none" strike="noStrike" cap="none" normalizeH="0" baseline="0" smtClean="0">
                        <a:ln>
                          <a:noFill/>
                        </a:ln>
                        <a:solidFill>
                          <a:srgbClr val="FFFF00"/>
                        </a:solidFill>
                        <a:effectLst>
                          <a:outerShdw blurRad="38100" dist="38100" dir="2700000" algn="tl">
                            <a:srgbClr val="000000"/>
                          </a:outerShdw>
                        </a:effectLst>
                        <a:latin typeface="Arial" pitchFamily="34" charset="0"/>
                      </a:endParaRPr>
                    </a:p>
                    <a:p>
                      <a:pPr marL="0" marR="0" lvl="0" indent="0" algn="l" defTabSz="957263" rtl="0" eaLnBrk="1" fontAlgn="base" latinLnBrk="0" hangingPunct="1">
                        <a:lnSpc>
                          <a:spcPct val="100000"/>
                        </a:lnSpc>
                        <a:spcBef>
                          <a:spcPct val="20000"/>
                        </a:spcBef>
                        <a:spcAft>
                          <a:spcPct val="0"/>
                        </a:spcAft>
                        <a:buClr>
                          <a:schemeClr val="bg1"/>
                        </a:buClr>
                        <a:buSzTx/>
                        <a:buFont typeface="Wingdings" pitchFamily="2" charset="2"/>
                        <a:buNone/>
                        <a:tabLst/>
                      </a:pPr>
                      <a:r>
                        <a:rPr kumimoji="0" lang="fr-FR" sz="2400" b="1" i="0" u="none" strike="noStrike" cap="none" normalizeH="0" baseline="0" smtClean="0">
                          <a:ln>
                            <a:noFill/>
                          </a:ln>
                          <a:solidFill>
                            <a:srgbClr val="FFFF00"/>
                          </a:solidFill>
                          <a:effectLst>
                            <a:outerShdw blurRad="38100" dist="38100" dir="2700000" algn="tl">
                              <a:srgbClr val="000000"/>
                            </a:outerShdw>
                          </a:effectLst>
                          <a:latin typeface="Arial" pitchFamily="34" charset="0"/>
                        </a:rPr>
                        <a:t>Uniaxial compressive (along L</a:t>
                      </a:r>
                      <a:r>
                        <a:rPr kumimoji="0" lang="fr-FR" sz="2400" b="1" i="0" u="none" strike="noStrike" cap="none" normalizeH="0" baseline="-25000" smtClean="0">
                          <a:ln>
                            <a:noFill/>
                          </a:ln>
                          <a:solidFill>
                            <a:srgbClr val="FFFF00"/>
                          </a:solidFill>
                          <a:effectLst>
                            <a:outerShdw blurRad="38100" dist="38100" dir="2700000" algn="tl">
                              <a:srgbClr val="000000"/>
                            </a:outerShdw>
                          </a:effectLst>
                          <a:latin typeface="Arial" pitchFamily="34" charset="0"/>
                        </a:rPr>
                        <a:t>g</a:t>
                      </a:r>
                      <a:r>
                        <a:rPr kumimoji="0" lang="fr-FR" sz="2400" b="1" i="0" u="none" strike="noStrike" cap="none" normalizeH="0" baseline="0" smtClean="0">
                          <a:ln>
                            <a:noFill/>
                          </a:ln>
                          <a:solidFill>
                            <a:srgbClr val="FFFF00"/>
                          </a:solidFill>
                          <a:effectLst>
                            <a:outerShdw blurRad="38100" dist="38100" dir="2700000" algn="tl">
                              <a:srgbClr val="000000"/>
                            </a:outerShdw>
                          </a:effectLst>
                          <a:latin typeface="Arial" pitchFamily="34" charset="0"/>
                        </a:rPr>
                        <a:t>)</a:t>
                      </a:r>
                    </a:p>
                  </a:txBody>
                  <a:tcPr marL="0" marR="0" marT="0" marB="0" horzOverflow="overflow">
                    <a:lnL cap="flat">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cap="flat">
                      <a:noFill/>
                    </a:lnB>
                    <a:lnTlToBr>
                      <a:noFill/>
                    </a:lnTlToBr>
                    <a:lnBlToTr>
                      <a:noFill/>
                    </a:lnBlToTr>
                    <a:solidFill>
                      <a:schemeClr val="accent2"/>
                    </a:solidFill>
                  </a:tcPr>
                </a:tc>
                <a:tc>
                  <a:txBody>
                    <a:bodyPr/>
                    <a:lstStyle/>
                    <a:p>
                      <a:pPr marL="0" marR="0" lvl="0" indent="0" algn="ctr" defTabSz="957263" rtl="0" eaLnBrk="1" fontAlgn="base" latinLnBrk="0" hangingPunct="1">
                        <a:lnSpc>
                          <a:spcPct val="100000"/>
                        </a:lnSpc>
                        <a:spcBef>
                          <a:spcPct val="20000"/>
                        </a:spcBef>
                        <a:spcAft>
                          <a:spcPct val="0"/>
                        </a:spcAft>
                        <a:buClr>
                          <a:srgbClr val="32A0DA"/>
                        </a:buClr>
                        <a:buSzTx/>
                        <a:buFont typeface="Wingdings" pitchFamily="2" charset="2"/>
                        <a:buNone/>
                        <a:tabLst/>
                      </a:pPr>
                      <a:r>
                        <a:rPr kumimoji="0" lang="fr-FR" sz="2400" b="1" i="0" u="none" strike="noStrike" cap="none" normalizeH="0" baseline="0" dirty="0" smtClean="0">
                          <a:ln>
                            <a:noFill/>
                          </a:ln>
                          <a:solidFill>
                            <a:srgbClr val="FFFF00"/>
                          </a:solidFill>
                          <a:effectLst>
                            <a:outerShdw blurRad="38100" dist="38100" dir="2700000" algn="tl">
                              <a:srgbClr val="000000"/>
                            </a:outerShdw>
                          </a:effectLst>
                          <a:latin typeface="Arial" pitchFamily="34" charset="0"/>
                        </a:rPr>
                        <a:t>-</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cap="flat">
                      <a:noFill/>
                    </a:lnB>
                    <a:lnTlToBr>
                      <a:noFill/>
                    </a:lnTlToBr>
                    <a:lnBlToTr>
                      <a:noFill/>
                    </a:lnBlToTr>
                    <a:solidFill>
                      <a:schemeClr val="accent2"/>
                    </a:solidFill>
                  </a:tcPr>
                </a:tc>
                <a:tc>
                  <a:txBody>
                    <a:bodyPr/>
                    <a:lstStyle/>
                    <a:p>
                      <a:pPr marL="0" marR="0" lvl="0" indent="0" algn="ctr" defTabSz="957263" rtl="0" eaLnBrk="1" fontAlgn="base" latinLnBrk="0" hangingPunct="1">
                        <a:lnSpc>
                          <a:spcPct val="100000"/>
                        </a:lnSpc>
                        <a:spcBef>
                          <a:spcPct val="20000"/>
                        </a:spcBef>
                        <a:spcAft>
                          <a:spcPct val="0"/>
                        </a:spcAft>
                        <a:buClr>
                          <a:srgbClr val="32A0DA"/>
                        </a:buClr>
                        <a:buSzTx/>
                        <a:buFont typeface="Wingdings" pitchFamily="2" charset="2"/>
                        <a:buNone/>
                        <a:tabLst/>
                      </a:pPr>
                      <a:r>
                        <a:rPr kumimoji="0" lang="fr-FR" sz="2400" b="1" i="0" u="none" strike="noStrike" cap="none" normalizeH="0" baseline="0" dirty="0" smtClean="0">
                          <a:ln>
                            <a:noFill/>
                          </a:ln>
                          <a:solidFill>
                            <a:srgbClr val="FFFF00"/>
                          </a:solidFill>
                          <a:effectLst>
                            <a:outerShdw blurRad="38100" dist="38100" dir="2700000" algn="tl">
                              <a:srgbClr val="000000"/>
                            </a:outerShdw>
                          </a:effectLst>
                          <a:latin typeface="Arial" pitchFamily="34" charset="0"/>
                        </a:rPr>
                        <a:t>+</a:t>
                      </a:r>
                    </a:p>
                  </a:txBody>
                  <a:tcPr marL="0" marR="0" marT="0" marB="0" horzOverflow="overflow">
                    <a:lnL w="12700" cap="flat" cmpd="sng" algn="ctr">
                      <a:solidFill>
                        <a:schemeClr val="bg1"/>
                      </a:solidFill>
                      <a:prstDash val="solid"/>
                      <a:round/>
                      <a:headEnd type="none" w="med" len="med"/>
                      <a:tailEnd type="none" w="med" len="med"/>
                    </a:lnL>
                    <a:lnR cap="flat">
                      <a:noFill/>
                    </a:lnR>
                    <a:lnT w="12700" cap="flat" cmpd="sng" algn="ctr">
                      <a:solidFill>
                        <a:schemeClr val="bg1"/>
                      </a:solidFill>
                      <a:prstDash val="solid"/>
                      <a:round/>
                      <a:headEnd type="none" w="med" len="med"/>
                      <a:tailEnd type="none" w="med" len="med"/>
                    </a:lnT>
                    <a:lnB cap="flat">
                      <a:noFill/>
                    </a:lnB>
                    <a:lnTlToBr>
                      <a:noFill/>
                    </a:lnTlToBr>
                    <a:lnBlToTr>
                      <a:noFill/>
                    </a:lnBlToTr>
                    <a:solidFill>
                      <a:schemeClr val="accent2"/>
                    </a:solidFill>
                  </a:tcPr>
                </a:tc>
              </a:tr>
            </a:tbl>
          </a:graphicData>
        </a:graphic>
      </p:graphicFrame>
      <p:pic>
        <p:nvPicPr>
          <p:cNvPr id="49177" name="Picture 35" descr="L_Tensile"/>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969125" y="4292600"/>
            <a:ext cx="2447925" cy="1444625"/>
          </a:xfrm>
          <a:prstGeom prst="rect">
            <a:avLst/>
          </a:prstGeom>
          <a:noFill/>
          <a:ln w="9525">
            <a:noFill/>
            <a:miter lim="800000"/>
            <a:headEnd/>
            <a:tailEnd/>
          </a:ln>
        </p:spPr>
      </p:pic>
      <p:pic>
        <p:nvPicPr>
          <p:cNvPr id="49178" name="Picture 36" descr="L_Compressive"/>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884613" y="4364038"/>
            <a:ext cx="2436812" cy="1441450"/>
          </a:xfrm>
          <a:prstGeom prst="rect">
            <a:avLst/>
          </a:prstGeom>
          <a:noFill/>
          <a:ln w="9525">
            <a:noFill/>
            <a:miter lim="800000"/>
            <a:headEnd/>
            <a:tailEnd/>
          </a:ln>
        </p:spPr>
      </p:pic>
      <p:sp>
        <p:nvSpPr>
          <p:cNvPr id="49179" name="Rectangle 37"/>
          <p:cNvSpPr>
            <a:spLocks noChangeArrowheads="1"/>
          </p:cNvSpPr>
          <p:nvPr/>
        </p:nvSpPr>
        <p:spPr bwMode="auto">
          <a:xfrm>
            <a:off x="4078288" y="3644900"/>
            <a:ext cx="2322512" cy="677863"/>
          </a:xfrm>
          <a:prstGeom prst="rect">
            <a:avLst/>
          </a:prstGeom>
          <a:noFill/>
          <a:ln w="28575" algn="ctr">
            <a:noFill/>
            <a:miter lim="800000"/>
            <a:headEnd/>
            <a:tailEnd/>
          </a:ln>
          <a:effectLst/>
        </p:spPr>
        <p:txBody>
          <a:bodyPr wrap="none" lIns="0" tIns="0" rIns="0" bIns="0">
            <a:spAutoFit/>
          </a:bodyPr>
          <a:lstStyle/>
          <a:p>
            <a:pPr algn="ctr">
              <a:spcBef>
                <a:spcPct val="20000"/>
              </a:spcBef>
              <a:buClr>
                <a:schemeClr val="bg1"/>
              </a:buClr>
              <a:buSzPct val="75000"/>
              <a:buFont typeface="Wingdings" pitchFamily="2" charset="2"/>
              <a:buNone/>
            </a:pPr>
            <a:r>
              <a:rPr lang="fr-FR" sz="2000" b="1"/>
              <a:t>Uniaxial compressive</a:t>
            </a:r>
          </a:p>
          <a:p>
            <a:pPr algn="ctr">
              <a:spcBef>
                <a:spcPct val="20000"/>
              </a:spcBef>
              <a:buClr>
                <a:schemeClr val="bg1"/>
              </a:buClr>
              <a:buSzPct val="75000"/>
              <a:buFont typeface="Wingdings" pitchFamily="2" charset="2"/>
              <a:buNone/>
            </a:pPr>
            <a:r>
              <a:rPr lang="fr-FR" sz="2000" b="1"/>
              <a:t>(along L</a:t>
            </a:r>
            <a:r>
              <a:rPr lang="fr-FR" sz="2000" b="1" baseline="-25000"/>
              <a:t>g</a:t>
            </a:r>
            <a:r>
              <a:rPr lang="fr-FR" sz="2000" b="1"/>
              <a:t>)</a:t>
            </a:r>
          </a:p>
        </p:txBody>
      </p:sp>
      <p:pic>
        <p:nvPicPr>
          <p:cNvPr id="49180" name="Picture 38"/>
          <p:cNvPicPr>
            <a:picLocks noChangeAspect="1" noChangeArrowheads="1"/>
          </p:cNvPicPr>
          <p:nvPr/>
        </p:nvPicPr>
        <p:blipFill>
          <a:blip r:embed="rId4" cstate="print">
            <a:clrChange>
              <a:clrFrom>
                <a:srgbClr val="FFFFFF"/>
              </a:clrFrom>
              <a:clrTo>
                <a:srgbClr val="FFFFFF">
                  <a:alpha val="0"/>
                </a:srgbClr>
              </a:clrTo>
            </a:clrChange>
          </a:blip>
          <a:srcRect b="34"/>
          <a:stretch>
            <a:fillRect/>
          </a:stretch>
        </p:blipFill>
        <p:spPr bwMode="auto">
          <a:xfrm>
            <a:off x="487363" y="4364038"/>
            <a:ext cx="2376487" cy="1528762"/>
          </a:xfrm>
          <a:prstGeom prst="rect">
            <a:avLst/>
          </a:prstGeom>
          <a:noFill/>
          <a:ln w="9525">
            <a:noFill/>
            <a:miter lim="800000"/>
            <a:headEnd/>
            <a:tailEnd/>
          </a:ln>
          <a:effectLst/>
        </p:spPr>
      </p:pic>
      <p:sp>
        <p:nvSpPr>
          <p:cNvPr id="49181" name="Rectangle 39"/>
          <p:cNvSpPr>
            <a:spLocks noChangeArrowheads="1"/>
          </p:cNvSpPr>
          <p:nvPr/>
        </p:nvSpPr>
        <p:spPr bwMode="auto">
          <a:xfrm>
            <a:off x="558800" y="3667125"/>
            <a:ext cx="2232025" cy="304800"/>
          </a:xfrm>
          <a:prstGeom prst="rect">
            <a:avLst/>
          </a:prstGeom>
          <a:noFill/>
          <a:ln w="28575" algn="ctr">
            <a:noFill/>
            <a:miter lim="800000"/>
            <a:headEnd/>
            <a:tailEnd/>
          </a:ln>
          <a:effectLst/>
        </p:spPr>
        <p:txBody>
          <a:bodyPr lIns="0" tIns="0" rIns="0" bIns="0">
            <a:spAutoFit/>
          </a:bodyPr>
          <a:lstStyle/>
          <a:p>
            <a:pPr algn="ctr">
              <a:spcBef>
                <a:spcPct val="20000"/>
              </a:spcBef>
              <a:buClr>
                <a:schemeClr val="bg1"/>
              </a:buClr>
              <a:buSzPct val="75000"/>
              <a:buFont typeface="Wingdings" pitchFamily="2" charset="2"/>
              <a:buNone/>
            </a:pPr>
            <a:r>
              <a:rPr lang="fr-FR" sz="2000" b="1"/>
              <a:t>Biaxial tensile</a:t>
            </a:r>
          </a:p>
        </p:txBody>
      </p:sp>
      <p:sp>
        <p:nvSpPr>
          <p:cNvPr id="49182" name="Rectangle 40"/>
          <p:cNvSpPr>
            <a:spLocks noChangeArrowheads="1"/>
          </p:cNvSpPr>
          <p:nvPr/>
        </p:nvSpPr>
        <p:spPr bwMode="auto">
          <a:xfrm>
            <a:off x="7567613" y="3644900"/>
            <a:ext cx="1684337" cy="677863"/>
          </a:xfrm>
          <a:prstGeom prst="rect">
            <a:avLst/>
          </a:prstGeom>
          <a:noFill/>
          <a:ln w="28575" algn="ctr">
            <a:noFill/>
            <a:miter lim="800000"/>
            <a:headEnd/>
            <a:tailEnd/>
          </a:ln>
          <a:effectLst/>
        </p:spPr>
        <p:txBody>
          <a:bodyPr wrap="none" lIns="0" tIns="0" rIns="0" bIns="0">
            <a:spAutoFit/>
          </a:bodyPr>
          <a:lstStyle/>
          <a:p>
            <a:pPr algn="ctr">
              <a:spcBef>
                <a:spcPct val="20000"/>
              </a:spcBef>
              <a:buClr>
                <a:schemeClr val="bg1"/>
              </a:buClr>
              <a:buSzPct val="75000"/>
              <a:buFont typeface="Wingdings" pitchFamily="2" charset="2"/>
              <a:buNone/>
            </a:pPr>
            <a:r>
              <a:rPr lang="fr-FR" sz="2000" b="1"/>
              <a:t>Uniaxial tensile</a:t>
            </a:r>
          </a:p>
          <a:p>
            <a:pPr algn="ctr">
              <a:spcBef>
                <a:spcPct val="20000"/>
              </a:spcBef>
              <a:buClr>
                <a:schemeClr val="bg1"/>
              </a:buClr>
              <a:buSzPct val="75000"/>
              <a:buFont typeface="Wingdings" pitchFamily="2" charset="2"/>
              <a:buNone/>
            </a:pPr>
            <a:r>
              <a:rPr lang="fr-FR" sz="2000" b="1"/>
              <a:t>(along L</a:t>
            </a:r>
            <a:r>
              <a:rPr lang="fr-FR" sz="2000" b="1" baseline="-25000"/>
              <a:t>g</a:t>
            </a:r>
            <a:r>
              <a:rPr lang="fr-FR" sz="2000" b="1"/>
              <a:t>)</a:t>
            </a:r>
          </a:p>
        </p:txBody>
      </p:sp>
      <p:sp>
        <p:nvSpPr>
          <p:cNvPr id="49183" name="Text Box 41"/>
          <p:cNvSpPr txBox="1">
            <a:spLocks noChangeArrowheads="1"/>
          </p:cNvSpPr>
          <p:nvPr/>
        </p:nvSpPr>
        <p:spPr bwMode="auto">
          <a:xfrm>
            <a:off x="5745163" y="5713413"/>
            <a:ext cx="3455987" cy="276225"/>
          </a:xfrm>
          <a:prstGeom prst="rect">
            <a:avLst/>
          </a:prstGeom>
          <a:noFill/>
          <a:ln w="9525" algn="ctr">
            <a:noFill/>
            <a:miter lim="800000"/>
            <a:headEnd/>
            <a:tailEnd/>
          </a:ln>
          <a:effectLst/>
        </p:spPr>
        <p:txBody>
          <a:bodyPr lIns="91430" tIns="45715" rIns="91430" bIns="45715" anchor="b">
            <a:spAutoFit/>
          </a:bodyPr>
          <a:lstStyle/>
          <a:p>
            <a:pPr>
              <a:spcBef>
                <a:spcPct val="50000"/>
              </a:spcBef>
            </a:pPr>
            <a:r>
              <a:rPr lang="en-US" sz="1200"/>
              <a:t>[F. Payet, L2MP PhD, 2006]</a:t>
            </a: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p:txBody>
          <a:bodyPr/>
          <a:lstStyle/>
          <a:p>
            <a:pPr eaLnBrk="1" hangingPunct="1">
              <a:defRPr/>
            </a:pPr>
            <a:r>
              <a:rPr lang="fr-FR" smtClean="0"/>
              <a:t>Uniaxial Stress By Stressed-Liner</a:t>
            </a:r>
          </a:p>
        </p:txBody>
      </p:sp>
      <p:pic>
        <p:nvPicPr>
          <p:cNvPr id="176132" name="Picture 4"/>
          <p:cNvPicPr>
            <a:picLocks noChangeAspect="1" noChangeArrowheads="1"/>
          </p:cNvPicPr>
          <p:nvPr/>
        </p:nvPicPr>
        <p:blipFill>
          <a:blip r:embed="rId3" cstate="print"/>
          <a:srcRect/>
          <a:stretch>
            <a:fillRect/>
          </a:stretch>
        </p:blipFill>
        <p:spPr bwMode="auto">
          <a:xfrm>
            <a:off x="6364288" y="1168400"/>
            <a:ext cx="3235325" cy="4781550"/>
          </a:xfrm>
          <a:prstGeom prst="rect">
            <a:avLst/>
          </a:prstGeom>
          <a:solidFill>
            <a:schemeClr val="accent2"/>
          </a:solidFill>
          <a:ln w="9525">
            <a:noFill/>
            <a:miter lim="800000"/>
            <a:headEnd/>
            <a:tailEnd/>
          </a:ln>
        </p:spPr>
      </p:pic>
      <p:pic>
        <p:nvPicPr>
          <p:cNvPr id="176133" name="Picture 5"/>
          <p:cNvPicPr>
            <a:picLocks noChangeAspect="1" noChangeArrowheads="1"/>
          </p:cNvPicPr>
          <p:nvPr/>
        </p:nvPicPr>
        <p:blipFill>
          <a:blip r:embed="rId4" cstate="print"/>
          <a:srcRect r="102" b="-8"/>
          <a:stretch>
            <a:fillRect/>
          </a:stretch>
        </p:blipFill>
        <p:spPr bwMode="auto">
          <a:xfrm>
            <a:off x="3840163" y="1412875"/>
            <a:ext cx="2392362" cy="4249738"/>
          </a:xfrm>
          <a:prstGeom prst="rect">
            <a:avLst/>
          </a:prstGeom>
          <a:noFill/>
          <a:ln w="38100">
            <a:solidFill>
              <a:schemeClr val="bg1"/>
            </a:solidFill>
            <a:miter lim="800000"/>
            <a:headEnd/>
            <a:tailEnd/>
          </a:ln>
        </p:spPr>
      </p:pic>
      <p:sp>
        <p:nvSpPr>
          <p:cNvPr id="176134" name="Text Box 6"/>
          <p:cNvSpPr txBox="1">
            <a:spLocks noChangeArrowheads="1"/>
          </p:cNvSpPr>
          <p:nvPr/>
        </p:nvSpPr>
        <p:spPr bwMode="auto">
          <a:xfrm>
            <a:off x="4089400" y="981075"/>
            <a:ext cx="1793875" cy="425450"/>
          </a:xfrm>
          <a:prstGeom prst="rect">
            <a:avLst/>
          </a:prstGeom>
          <a:noFill/>
          <a:ln w="9525" algn="ctr">
            <a:noFill/>
            <a:miter lim="800000"/>
            <a:headEnd/>
            <a:tailEnd/>
          </a:ln>
        </p:spPr>
        <p:txBody>
          <a:bodyPr lIns="0" tIns="0" rIns="0" bIns="0">
            <a:spAutoFit/>
          </a:bodyPr>
          <a:lstStyle/>
          <a:p>
            <a:pPr algn="ctr">
              <a:spcBef>
                <a:spcPct val="20000"/>
              </a:spcBef>
              <a:buClr>
                <a:srgbClr val="3366FF"/>
              </a:buClr>
              <a:buSzPct val="75000"/>
              <a:buFont typeface="Monotype Sorts" pitchFamily="2" charset="2"/>
              <a:buNone/>
            </a:pPr>
            <a:r>
              <a:rPr lang="fr-FR" sz="1400" b="1">
                <a:latin typeface="Arial" charset="0"/>
              </a:rPr>
              <a:t>2D mecanical Simulations</a:t>
            </a:r>
          </a:p>
        </p:txBody>
      </p:sp>
      <p:sp>
        <p:nvSpPr>
          <p:cNvPr id="176135" name="Text Box 7"/>
          <p:cNvSpPr txBox="1">
            <a:spLocks noChangeArrowheads="1"/>
          </p:cNvSpPr>
          <p:nvPr/>
        </p:nvSpPr>
        <p:spPr bwMode="auto">
          <a:xfrm>
            <a:off x="6321425" y="984250"/>
            <a:ext cx="3313113" cy="212725"/>
          </a:xfrm>
          <a:prstGeom prst="rect">
            <a:avLst/>
          </a:prstGeom>
          <a:solidFill>
            <a:schemeClr val="bg1"/>
          </a:solidFill>
          <a:ln w="9525" algn="ctr">
            <a:noFill/>
            <a:miter lim="800000"/>
            <a:headEnd/>
            <a:tailEnd/>
          </a:ln>
        </p:spPr>
        <p:txBody>
          <a:bodyPr lIns="0" tIns="0" rIns="0" bIns="0">
            <a:spAutoFit/>
          </a:bodyPr>
          <a:lstStyle/>
          <a:p>
            <a:pPr algn="ctr">
              <a:spcBef>
                <a:spcPct val="20000"/>
              </a:spcBef>
              <a:buClr>
                <a:srgbClr val="3366FF"/>
              </a:buClr>
              <a:buSzPct val="75000"/>
              <a:buFont typeface="Monotype Sorts" pitchFamily="2" charset="2"/>
              <a:buNone/>
            </a:pPr>
            <a:r>
              <a:rPr lang="fr-FR" sz="1400" b="1">
                <a:latin typeface="Arial" charset="0"/>
              </a:rPr>
              <a:t>Impact on nMOSFETs performances</a:t>
            </a:r>
          </a:p>
        </p:txBody>
      </p:sp>
      <p:sp>
        <p:nvSpPr>
          <p:cNvPr id="176136" name="Text Box 8"/>
          <p:cNvSpPr txBox="1">
            <a:spLocks noChangeArrowheads="1"/>
          </p:cNvSpPr>
          <p:nvPr/>
        </p:nvSpPr>
        <p:spPr bwMode="auto">
          <a:xfrm>
            <a:off x="4305300" y="4886325"/>
            <a:ext cx="1554163" cy="487363"/>
          </a:xfrm>
          <a:prstGeom prst="rect">
            <a:avLst/>
          </a:prstGeom>
          <a:noFill/>
          <a:ln w="12700" algn="ctr">
            <a:noFill/>
            <a:miter lim="800000"/>
            <a:headEnd/>
            <a:tailEnd/>
          </a:ln>
        </p:spPr>
        <p:txBody>
          <a:bodyPr wrap="none" lIns="0" tIns="0" rIns="0" bIns="0">
            <a:spAutoFit/>
          </a:bodyPr>
          <a:lstStyle/>
          <a:p>
            <a:pPr algn="ctr">
              <a:spcBef>
                <a:spcPct val="20000"/>
              </a:spcBef>
              <a:buClr>
                <a:srgbClr val="3366FF"/>
              </a:buClr>
              <a:buSzPct val="75000"/>
              <a:buFont typeface="Monotype Sorts" pitchFamily="2" charset="2"/>
              <a:buNone/>
            </a:pPr>
            <a:r>
              <a:rPr lang="fr-FR" sz="3200" b="1">
                <a:latin typeface="Arial" charset="0"/>
              </a:rPr>
              <a:t>Tension</a:t>
            </a:r>
          </a:p>
        </p:txBody>
      </p:sp>
      <p:sp>
        <p:nvSpPr>
          <p:cNvPr id="176137" name="Line 9"/>
          <p:cNvSpPr>
            <a:spLocks noChangeShapeType="1"/>
          </p:cNvSpPr>
          <p:nvPr/>
        </p:nvSpPr>
        <p:spPr bwMode="auto">
          <a:xfrm flipV="1">
            <a:off x="5072063" y="3789363"/>
            <a:ext cx="0" cy="1223962"/>
          </a:xfrm>
          <a:prstGeom prst="line">
            <a:avLst/>
          </a:prstGeom>
          <a:noFill/>
          <a:ln w="57150">
            <a:solidFill>
              <a:srgbClr val="0000CC"/>
            </a:solidFill>
            <a:round/>
            <a:headEnd/>
            <a:tailEnd type="triangle" w="med" len="med"/>
          </a:ln>
        </p:spPr>
        <p:txBody>
          <a:bodyPr lIns="0" tIns="0" rIns="0" bIns="0">
            <a:spAutoFit/>
          </a:bodyPr>
          <a:lstStyle/>
          <a:p>
            <a:endParaRPr lang="en-US"/>
          </a:p>
        </p:txBody>
      </p:sp>
      <p:grpSp>
        <p:nvGrpSpPr>
          <p:cNvPr id="2" name="Group 10"/>
          <p:cNvGrpSpPr>
            <a:grpSpLocks/>
          </p:cNvGrpSpPr>
          <p:nvPr/>
        </p:nvGrpSpPr>
        <p:grpSpPr bwMode="auto">
          <a:xfrm>
            <a:off x="184150" y="836613"/>
            <a:ext cx="2663825" cy="5113337"/>
            <a:chOff x="126" y="527"/>
            <a:chExt cx="1818" cy="3221"/>
          </a:xfrm>
        </p:grpSpPr>
        <p:sp>
          <p:nvSpPr>
            <p:cNvPr id="50187" name="Text Box 11"/>
            <p:cNvSpPr txBox="1">
              <a:spLocks noChangeArrowheads="1"/>
            </p:cNvSpPr>
            <p:nvPr/>
          </p:nvSpPr>
          <p:spPr bwMode="auto">
            <a:xfrm>
              <a:off x="398" y="527"/>
              <a:ext cx="1179" cy="422"/>
            </a:xfrm>
            <a:prstGeom prst="rect">
              <a:avLst/>
            </a:prstGeom>
            <a:noFill/>
            <a:ln w="9525" algn="ctr">
              <a:noFill/>
              <a:miter lim="800000"/>
              <a:headEnd/>
              <a:tailEnd/>
            </a:ln>
          </p:spPr>
          <p:txBody>
            <a:bodyPr lIns="0" tIns="0" rIns="0" bIns="0">
              <a:spAutoFit/>
            </a:bodyPr>
            <a:lstStyle/>
            <a:p>
              <a:pPr algn="ctr">
                <a:spcBef>
                  <a:spcPct val="20000"/>
                </a:spcBef>
                <a:buClr>
                  <a:srgbClr val="3366FF"/>
                </a:buClr>
                <a:buSzPct val="75000"/>
                <a:buFont typeface="Monotype Sorts" pitchFamily="2" charset="2"/>
                <a:buNone/>
              </a:pPr>
              <a:r>
                <a:rPr lang="fr-FR" sz="1400" b="1">
                  <a:latin typeface="Arial" charset="0"/>
                </a:rPr>
                <a:t>Strained MOSFET </a:t>
              </a:r>
              <a:r>
                <a:rPr lang="fr-FR" sz="1600" b="1">
                  <a:latin typeface="Arial" charset="0"/>
                </a:rPr>
                <a:t>(</a:t>
              </a:r>
              <a:r>
                <a:rPr lang="fr-FR" sz="1600" b="1" i="1">
                  <a:latin typeface="Arial" charset="0"/>
                </a:rPr>
                <a:t>Lg</a:t>
              </a:r>
              <a:r>
                <a:rPr lang="fr-FR" sz="1600" b="1">
                  <a:latin typeface="Arial" charset="0"/>
                </a:rPr>
                <a:t>=30nm)</a:t>
              </a:r>
              <a:r>
                <a:rPr lang="fr-FR" sz="1400" b="1">
                  <a:latin typeface="Arial" charset="0"/>
                </a:rPr>
                <a:t> by CESL</a:t>
              </a:r>
            </a:p>
          </p:txBody>
        </p:sp>
        <p:pic>
          <p:nvPicPr>
            <p:cNvPr id="50188" name="Picture 12"/>
            <p:cNvPicPr>
              <a:picLocks noChangeAspect="1" noChangeArrowheads="1"/>
            </p:cNvPicPr>
            <p:nvPr/>
          </p:nvPicPr>
          <p:blipFill>
            <a:blip r:embed="rId5" cstate="print">
              <a:lum bright="-18000" contrast="36000"/>
            </a:blip>
            <a:srcRect/>
            <a:stretch>
              <a:fillRect/>
            </a:stretch>
          </p:blipFill>
          <p:spPr bwMode="auto">
            <a:xfrm>
              <a:off x="126" y="1071"/>
              <a:ext cx="1818" cy="2677"/>
            </a:xfrm>
            <a:prstGeom prst="rect">
              <a:avLst/>
            </a:prstGeom>
            <a:noFill/>
            <a:ln w="38100" algn="ctr">
              <a:solidFill>
                <a:schemeClr val="bg1"/>
              </a:solidFill>
              <a:miter lim="800000"/>
              <a:headEnd/>
              <a:tailEnd/>
            </a:ln>
          </p:spPr>
        </p:pic>
        <p:sp>
          <p:nvSpPr>
            <p:cNvPr id="50189" name="Text Box 13"/>
            <p:cNvSpPr txBox="1">
              <a:spLocks noChangeArrowheads="1"/>
            </p:cNvSpPr>
            <p:nvPr/>
          </p:nvSpPr>
          <p:spPr bwMode="auto">
            <a:xfrm>
              <a:off x="572" y="1117"/>
              <a:ext cx="1109" cy="192"/>
            </a:xfrm>
            <a:prstGeom prst="rect">
              <a:avLst/>
            </a:prstGeom>
            <a:noFill/>
            <a:ln w="28575" algn="ctr">
              <a:noFill/>
              <a:miter lim="800000"/>
              <a:headEnd/>
              <a:tailEnd/>
            </a:ln>
          </p:spPr>
          <p:txBody>
            <a:bodyPr wrap="none" lIns="0" tIns="0" rIns="0" bIns="0">
              <a:spAutoFit/>
            </a:bodyPr>
            <a:lstStyle/>
            <a:p>
              <a:pPr algn="ctr">
                <a:spcBef>
                  <a:spcPct val="20000"/>
                </a:spcBef>
                <a:buClr>
                  <a:srgbClr val="3366FF"/>
                </a:buClr>
                <a:buSzPct val="75000"/>
                <a:buFont typeface="Monotype Sorts" pitchFamily="2" charset="2"/>
                <a:buNone/>
              </a:pPr>
              <a:r>
                <a:rPr lang="fr-FR" sz="2000" b="1">
                  <a:latin typeface="Arial" charset="0"/>
                </a:rPr>
                <a:t>CESL Tensile</a:t>
              </a:r>
            </a:p>
          </p:txBody>
        </p:sp>
      </p:grpSp>
      <p:sp>
        <p:nvSpPr>
          <p:cNvPr id="50186" name="Text Box 14"/>
          <p:cNvSpPr txBox="1">
            <a:spLocks noChangeArrowheads="1"/>
          </p:cNvSpPr>
          <p:nvPr/>
        </p:nvSpPr>
        <p:spPr bwMode="auto">
          <a:xfrm>
            <a:off x="3729038" y="5734050"/>
            <a:ext cx="2487612" cy="244475"/>
          </a:xfrm>
          <a:prstGeom prst="rect">
            <a:avLst/>
          </a:prstGeom>
          <a:noFill/>
          <a:ln w="9525">
            <a:noFill/>
            <a:miter lim="800000"/>
            <a:headEnd/>
            <a:tailEnd/>
          </a:ln>
        </p:spPr>
        <p:txBody>
          <a:bodyPr wrap="none">
            <a:spAutoFit/>
          </a:bodyPr>
          <a:lstStyle/>
          <a:p>
            <a:pPr eaLnBrk="0" hangingPunct="0"/>
            <a:r>
              <a:rPr lang="fr-FR" sz="1000">
                <a:latin typeface="Arial" charset="0"/>
              </a:rPr>
              <a:t>(F.Bœuf et al., IEDM 2004 , SSDM 2004)</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613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613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613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6136"/>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613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761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134" grpId="0"/>
      <p:bldP spid="176135" grpId="0" animBg="1"/>
      <p:bldP spid="176136" grpId="0"/>
      <p:bldP spid="176137" grpId="0" animBg="1"/>
    </p:bld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6850" name="Rectangle 2"/>
          <p:cNvSpPr>
            <a:spLocks noGrp="1" noChangeArrowheads="1"/>
          </p:cNvSpPr>
          <p:nvPr>
            <p:ph type="title"/>
          </p:nvPr>
        </p:nvSpPr>
        <p:spPr/>
        <p:txBody>
          <a:bodyPr/>
          <a:lstStyle/>
          <a:p>
            <a:pPr eaLnBrk="1" hangingPunct="1">
              <a:defRPr/>
            </a:pPr>
            <a:r>
              <a:rPr lang="fr-FR" sz="3000" smtClean="0"/>
              <a:t>Hole Mobility enhancement using Rotated Substrates</a:t>
            </a:r>
          </a:p>
        </p:txBody>
      </p:sp>
      <p:grpSp>
        <p:nvGrpSpPr>
          <p:cNvPr id="51203" name="Group 4"/>
          <p:cNvGrpSpPr>
            <a:grpSpLocks/>
          </p:cNvGrpSpPr>
          <p:nvPr/>
        </p:nvGrpSpPr>
        <p:grpSpPr bwMode="auto">
          <a:xfrm>
            <a:off x="568325" y="1700213"/>
            <a:ext cx="3097213" cy="3457575"/>
            <a:chOff x="268" y="1207"/>
            <a:chExt cx="1951" cy="2178"/>
          </a:xfrm>
        </p:grpSpPr>
        <p:grpSp>
          <p:nvGrpSpPr>
            <p:cNvPr id="51223" name="Group 5"/>
            <p:cNvGrpSpPr>
              <a:grpSpLocks/>
            </p:cNvGrpSpPr>
            <p:nvPr/>
          </p:nvGrpSpPr>
          <p:grpSpPr bwMode="auto">
            <a:xfrm>
              <a:off x="268" y="1301"/>
              <a:ext cx="1951" cy="1905"/>
              <a:chOff x="249" y="1298"/>
              <a:chExt cx="1951" cy="1905"/>
            </a:xfrm>
          </p:grpSpPr>
          <p:sp>
            <p:nvSpPr>
              <p:cNvPr id="51225" name="Oval 6"/>
              <p:cNvSpPr>
                <a:spLocks noChangeArrowheads="1"/>
              </p:cNvSpPr>
              <p:nvPr/>
            </p:nvSpPr>
            <p:spPr bwMode="auto">
              <a:xfrm>
                <a:off x="249" y="1298"/>
                <a:ext cx="1951" cy="1905"/>
              </a:xfrm>
              <a:prstGeom prst="ellipse">
                <a:avLst/>
              </a:prstGeom>
              <a:solidFill>
                <a:srgbClr val="CCFFFF"/>
              </a:solidFill>
              <a:ln w="9525">
                <a:solidFill>
                  <a:schemeClr val="accent2"/>
                </a:solidFill>
                <a:round/>
                <a:headEnd/>
                <a:tailEnd/>
              </a:ln>
            </p:spPr>
            <p:txBody>
              <a:bodyPr wrap="none" anchor="ctr"/>
              <a:lstStyle/>
              <a:p>
                <a:endParaRPr lang="en-US"/>
              </a:p>
            </p:txBody>
          </p:sp>
          <p:sp>
            <p:nvSpPr>
              <p:cNvPr id="51226" name="Line 7"/>
              <p:cNvSpPr>
                <a:spLocks noChangeShapeType="1"/>
              </p:cNvSpPr>
              <p:nvPr/>
            </p:nvSpPr>
            <p:spPr bwMode="auto">
              <a:xfrm flipV="1">
                <a:off x="1066" y="3043"/>
                <a:ext cx="136" cy="136"/>
              </a:xfrm>
              <a:prstGeom prst="line">
                <a:avLst/>
              </a:prstGeom>
              <a:noFill/>
              <a:ln w="9525">
                <a:solidFill>
                  <a:schemeClr val="accent2"/>
                </a:solidFill>
                <a:round/>
                <a:headEnd/>
                <a:tailEnd/>
              </a:ln>
            </p:spPr>
            <p:txBody>
              <a:bodyPr/>
              <a:lstStyle/>
              <a:p>
                <a:endParaRPr lang="en-US"/>
              </a:p>
            </p:txBody>
          </p:sp>
          <p:sp>
            <p:nvSpPr>
              <p:cNvPr id="51227" name="Line 8"/>
              <p:cNvSpPr>
                <a:spLocks noChangeShapeType="1"/>
              </p:cNvSpPr>
              <p:nvPr/>
            </p:nvSpPr>
            <p:spPr bwMode="auto">
              <a:xfrm flipH="1" flipV="1">
                <a:off x="1202" y="3043"/>
                <a:ext cx="91" cy="160"/>
              </a:xfrm>
              <a:prstGeom prst="line">
                <a:avLst/>
              </a:prstGeom>
              <a:noFill/>
              <a:ln w="9525">
                <a:solidFill>
                  <a:schemeClr val="accent2"/>
                </a:solidFill>
                <a:round/>
                <a:headEnd/>
                <a:tailEnd/>
              </a:ln>
            </p:spPr>
            <p:txBody>
              <a:bodyPr/>
              <a:lstStyle/>
              <a:p>
                <a:endParaRPr lang="en-US"/>
              </a:p>
            </p:txBody>
          </p:sp>
        </p:grpSp>
        <p:sp>
          <p:nvSpPr>
            <p:cNvPr id="51224" name="Line 9"/>
            <p:cNvSpPr>
              <a:spLocks noChangeShapeType="1"/>
            </p:cNvSpPr>
            <p:nvPr/>
          </p:nvSpPr>
          <p:spPr bwMode="auto">
            <a:xfrm flipH="1">
              <a:off x="288" y="1207"/>
              <a:ext cx="1866" cy="2178"/>
            </a:xfrm>
            <a:prstGeom prst="line">
              <a:avLst/>
            </a:prstGeom>
            <a:noFill/>
            <a:ln w="28575">
              <a:solidFill>
                <a:schemeClr val="accent2"/>
              </a:solidFill>
              <a:prstDash val="dash"/>
              <a:round/>
              <a:headEnd/>
              <a:tailEnd/>
            </a:ln>
          </p:spPr>
          <p:txBody>
            <a:bodyPr/>
            <a:lstStyle/>
            <a:p>
              <a:endParaRPr lang="en-US"/>
            </a:p>
          </p:txBody>
        </p:sp>
      </p:grpSp>
      <p:grpSp>
        <p:nvGrpSpPr>
          <p:cNvPr id="51204" name="Group 10"/>
          <p:cNvGrpSpPr>
            <a:grpSpLocks/>
          </p:cNvGrpSpPr>
          <p:nvPr/>
        </p:nvGrpSpPr>
        <p:grpSpPr bwMode="auto">
          <a:xfrm>
            <a:off x="577850" y="1412875"/>
            <a:ext cx="3097213" cy="4176713"/>
            <a:chOff x="273" y="1026"/>
            <a:chExt cx="1951" cy="2631"/>
          </a:xfrm>
        </p:grpSpPr>
        <p:grpSp>
          <p:nvGrpSpPr>
            <p:cNvPr id="51218" name="Group 11"/>
            <p:cNvGrpSpPr>
              <a:grpSpLocks/>
            </p:cNvGrpSpPr>
            <p:nvPr/>
          </p:nvGrpSpPr>
          <p:grpSpPr bwMode="auto">
            <a:xfrm>
              <a:off x="273" y="1298"/>
              <a:ext cx="1951" cy="1905"/>
              <a:chOff x="249" y="1298"/>
              <a:chExt cx="1951" cy="1905"/>
            </a:xfrm>
          </p:grpSpPr>
          <p:sp>
            <p:nvSpPr>
              <p:cNvPr id="51220" name="Oval 12"/>
              <p:cNvSpPr>
                <a:spLocks noChangeArrowheads="1"/>
              </p:cNvSpPr>
              <p:nvPr/>
            </p:nvSpPr>
            <p:spPr bwMode="auto">
              <a:xfrm>
                <a:off x="249" y="1298"/>
                <a:ext cx="1951" cy="1905"/>
              </a:xfrm>
              <a:prstGeom prst="ellipse">
                <a:avLst/>
              </a:prstGeom>
              <a:solidFill>
                <a:srgbClr val="CCFFFF"/>
              </a:solidFill>
              <a:ln w="9525">
                <a:solidFill>
                  <a:schemeClr val="accent2"/>
                </a:solidFill>
                <a:round/>
                <a:headEnd/>
                <a:tailEnd/>
              </a:ln>
            </p:spPr>
            <p:txBody>
              <a:bodyPr wrap="none" anchor="ctr"/>
              <a:lstStyle/>
              <a:p>
                <a:endParaRPr lang="en-US"/>
              </a:p>
            </p:txBody>
          </p:sp>
          <p:sp>
            <p:nvSpPr>
              <p:cNvPr id="51221" name="Line 13"/>
              <p:cNvSpPr>
                <a:spLocks noChangeShapeType="1"/>
              </p:cNvSpPr>
              <p:nvPr/>
            </p:nvSpPr>
            <p:spPr bwMode="auto">
              <a:xfrm flipV="1">
                <a:off x="1066" y="3043"/>
                <a:ext cx="136" cy="136"/>
              </a:xfrm>
              <a:prstGeom prst="line">
                <a:avLst/>
              </a:prstGeom>
              <a:noFill/>
              <a:ln w="9525">
                <a:solidFill>
                  <a:schemeClr val="accent2"/>
                </a:solidFill>
                <a:round/>
                <a:headEnd/>
                <a:tailEnd/>
              </a:ln>
            </p:spPr>
            <p:txBody>
              <a:bodyPr/>
              <a:lstStyle/>
              <a:p>
                <a:endParaRPr lang="en-US"/>
              </a:p>
            </p:txBody>
          </p:sp>
          <p:sp>
            <p:nvSpPr>
              <p:cNvPr id="51222" name="Line 14"/>
              <p:cNvSpPr>
                <a:spLocks noChangeShapeType="1"/>
              </p:cNvSpPr>
              <p:nvPr/>
            </p:nvSpPr>
            <p:spPr bwMode="auto">
              <a:xfrm flipH="1" flipV="1">
                <a:off x="1202" y="3043"/>
                <a:ext cx="91" cy="160"/>
              </a:xfrm>
              <a:prstGeom prst="line">
                <a:avLst/>
              </a:prstGeom>
              <a:noFill/>
              <a:ln w="9525">
                <a:solidFill>
                  <a:schemeClr val="accent2"/>
                </a:solidFill>
                <a:round/>
                <a:headEnd/>
                <a:tailEnd/>
              </a:ln>
            </p:spPr>
            <p:txBody>
              <a:bodyPr/>
              <a:lstStyle/>
              <a:p>
                <a:endParaRPr lang="en-US"/>
              </a:p>
            </p:txBody>
          </p:sp>
        </p:grpSp>
        <p:sp>
          <p:nvSpPr>
            <p:cNvPr id="51219" name="Line 15"/>
            <p:cNvSpPr>
              <a:spLocks noChangeShapeType="1"/>
            </p:cNvSpPr>
            <p:nvPr/>
          </p:nvSpPr>
          <p:spPr bwMode="auto">
            <a:xfrm>
              <a:off x="1226" y="1026"/>
              <a:ext cx="0" cy="2631"/>
            </a:xfrm>
            <a:prstGeom prst="line">
              <a:avLst/>
            </a:prstGeom>
            <a:noFill/>
            <a:ln w="28575">
              <a:solidFill>
                <a:schemeClr val="accent2"/>
              </a:solidFill>
              <a:prstDash val="dash"/>
              <a:round/>
              <a:headEnd/>
              <a:tailEnd/>
            </a:ln>
          </p:spPr>
          <p:txBody>
            <a:bodyPr/>
            <a:lstStyle/>
            <a:p>
              <a:endParaRPr lang="en-US"/>
            </a:p>
          </p:txBody>
        </p:sp>
      </p:grpSp>
      <p:grpSp>
        <p:nvGrpSpPr>
          <p:cNvPr id="51205" name="Group 17"/>
          <p:cNvGrpSpPr>
            <a:grpSpLocks/>
          </p:cNvGrpSpPr>
          <p:nvPr/>
        </p:nvGrpSpPr>
        <p:grpSpPr bwMode="auto">
          <a:xfrm rot="5400000">
            <a:off x="1523207" y="2853531"/>
            <a:ext cx="1079500" cy="1008063"/>
            <a:chOff x="857" y="1933"/>
            <a:chExt cx="680" cy="635"/>
          </a:xfrm>
        </p:grpSpPr>
        <p:sp>
          <p:nvSpPr>
            <p:cNvPr id="51216" name="Rectangle 18"/>
            <p:cNvSpPr>
              <a:spLocks noChangeArrowheads="1"/>
            </p:cNvSpPr>
            <p:nvPr/>
          </p:nvSpPr>
          <p:spPr bwMode="auto">
            <a:xfrm>
              <a:off x="857" y="2160"/>
              <a:ext cx="680" cy="182"/>
            </a:xfrm>
            <a:prstGeom prst="rect">
              <a:avLst/>
            </a:prstGeom>
            <a:solidFill>
              <a:schemeClr val="accent1"/>
            </a:solidFill>
            <a:ln w="9525">
              <a:solidFill>
                <a:schemeClr val="accent2"/>
              </a:solidFill>
              <a:miter lim="800000"/>
              <a:headEnd/>
              <a:tailEnd/>
            </a:ln>
          </p:spPr>
          <p:txBody>
            <a:bodyPr wrap="none" anchor="ctr"/>
            <a:lstStyle/>
            <a:p>
              <a:endParaRPr lang="en-US"/>
            </a:p>
          </p:txBody>
        </p:sp>
        <p:sp>
          <p:nvSpPr>
            <p:cNvPr id="51217" name="Rectangle 19"/>
            <p:cNvSpPr>
              <a:spLocks noChangeArrowheads="1"/>
            </p:cNvSpPr>
            <p:nvPr/>
          </p:nvSpPr>
          <p:spPr bwMode="auto">
            <a:xfrm>
              <a:off x="1157" y="1933"/>
              <a:ext cx="90" cy="635"/>
            </a:xfrm>
            <a:prstGeom prst="rect">
              <a:avLst/>
            </a:prstGeom>
            <a:solidFill>
              <a:srgbClr val="FF3300"/>
            </a:solidFill>
            <a:ln w="9525">
              <a:solidFill>
                <a:schemeClr val="accent2"/>
              </a:solidFill>
              <a:miter lim="800000"/>
              <a:headEnd/>
              <a:tailEnd/>
            </a:ln>
          </p:spPr>
          <p:txBody>
            <a:bodyPr wrap="none" anchor="ctr"/>
            <a:lstStyle/>
            <a:p>
              <a:endParaRPr lang="en-US"/>
            </a:p>
          </p:txBody>
        </p:sp>
      </p:grpSp>
      <p:grpSp>
        <p:nvGrpSpPr>
          <p:cNvPr id="51206" name="Group 20"/>
          <p:cNvGrpSpPr>
            <a:grpSpLocks/>
          </p:cNvGrpSpPr>
          <p:nvPr/>
        </p:nvGrpSpPr>
        <p:grpSpPr bwMode="auto">
          <a:xfrm>
            <a:off x="2073275" y="909638"/>
            <a:ext cx="911225" cy="1223962"/>
            <a:chOff x="1226" y="709"/>
            <a:chExt cx="574" cy="771"/>
          </a:xfrm>
        </p:grpSpPr>
        <p:sp>
          <p:nvSpPr>
            <p:cNvPr id="51214" name="Arc 21"/>
            <p:cNvSpPr>
              <a:spLocks/>
            </p:cNvSpPr>
            <p:nvPr/>
          </p:nvSpPr>
          <p:spPr bwMode="auto">
            <a:xfrm rot="-1928045">
              <a:off x="1226" y="958"/>
              <a:ext cx="525" cy="522"/>
            </a:xfrm>
            <a:custGeom>
              <a:avLst/>
              <a:gdLst>
                <a:gd name="T0" fmla="*/ 0 w 19766"/>
                <a:gd name="T1" fmla="*/ 0 h 19124"/>
                <a:gd name="T2" fmla="*/ 0 w 19766"/>
                <a:gd name="T3" fmla="*/ 0 h 19124"/>
                <a:gd name="T4" fmla="*/ 0 w 19766"/>
                <a:gd name="T5" fmla="*/ 0 h 19124"/>
                <a:gd name="T6" fmla="*/ 0 60000 65536"/>
                <a:gd name="T7" fmla="*/ 0 60000 65536"/>
                <a:gd name="T8" fmla="*/ 0 60000 65536"/>
                <a:gd name="T9" fmla="*/ 0 w 19766"/>
                <a:gd name="T10" fmla="*/ 0 h 19124"/>
                <a:gd name="T11" fmla="*/ 19766 w 19766"/>
                <a:gd name="T12" fmla="*/ 19124 h 19124"/>
              </a:gdLst>
              <a:ahLst/>
              <a:cxnLst>
                <a:cxn ang="T6">
                  <a:pos x="T0" y="T1"/>
                </a:cxn>
                <a:cxn ang="T7">
                  <a:pos x="T2" y="T3"/>
                </a:cxn>
                <a:cxn ang="T8">
                  <a:pos x="T4" y="T5"/>
                </a:cxn>
              </a:cxnLst>
              <a:rect l="T9" t="T10" r="T11" b="T12"/>
              <a:pathLst>
                <a:path w="19766" h="19124" fill="none" extrusionOk="0">
                  <a:moveTo>
                    <a:pt x="10041" y="0"/>
                  </a:moveTo>
                  <a:cubicBezTo>
                    <a:pt x="14368" y="2271"/>
                    <a:pt x="17796" y="5943"/>
                    <a:pt x="19766" y="10414"/>
                  </a:cubicBezTo>
                </a:path>
                <a:path w="19766" h="19124" stroke="0" extrusionOk="0">
                  <a:moveTo>
                    <a:pt x="10041" y="0"/>
                  </a:moveTo>
                  <a:cubicBezTo>
                    <a:pt x="14368" y="2271"/>
                    <a:pt x="17796" y="5943"/>
                    <a:pt x="19766" y="10414"/>
                  </a:cubicBezTo>
                  <a:lnTo>
                    <a:pt x="0" y="19124"/>
                  </a:lnTo>
                  <a:lnTo>
                    <a:pt x="10041" y="0"/>
                  </a:lnTo>
                  <a:close/>
                </a:path>
              </a:pathLst>
            </a:custGeom>
            <a:noFill/>
            <a:ln w="38100">
              <a:solidFill>
                <a:schemeClr val="bg1"/>
              </a:solidFill>
              <a:round/>
              <a:headEnd/>
              <a:tailEnd type="triangle" w="med" len="med"/>
            </a:ln>
          </p:spPr>
          <p:txBody>
            <a:bodyPr wrap="none" anchor="ctr"/>
            <a:lstStyle/>
            <a:p>
              <a:endParaRPr lang="en-US"/>
            </a:p>
          </p:txBody>
        </p:sp>
        <p:sp>
          <p:nvSpPr>
            <p:cNvPr id="51215" name="Text Box 22"/>
            <p:cNvSpPr txBox="1">
              <a:spLocks noChangeArrowheads="1"/>
            </p:cNvSpPr>
            <p:nvPr/>
          </p:nvSpPr>
          <p:spPr bwMode="auto">
            <a:xfrm>
              <a:off x="1491" y="709"/>
              <a:ext cx="309" cy="212"/>
            </a:xfrm>
            <a:prstGeom prst="rect">
              <a:avLst/>
            </a:prstGeom>
            <a:noFill/>
            <a:ln w="9525">
              <a:noFill/>
              <a:miter lim="800000"/>
              <a:headEnd/>
              <a:tailEnd/>
            </a:ln>
          </p:spPr>
          <p:txBody>
            <a:bodyPr wrap="none">
              <a:spAutoFit/>
            </a:bodyPr>
            <a:lstStyle/>
            <a:p>
              <a:pPr eaLnBrk="0" hangingPunct="0"/>
              <a:r>
                <a:rPr lang="fr-FR" sz="1600">
                  <a:latin typeface="Arial" charset="0"/>
                </a:rPr>
                <a:t>45°</a:t>
              </a:r>
            </a:p>
          </p:txBody>
        </p:sp>
      </p:grpSp>
      <p:sp>
        <p:nvSpPr>
          <p:cNvPr id="51207" name="Line 24"/>
          <p:cNvSpPr>
            <a:spLocks noChangeShapeType="1"/>
          </p:cNvSpPr>
          <p:nvPr/>
        </p:nvSpPr>
        <p:spPr bwMode="auto">
          <a:xfrm flipV="1">
            <a:off x="2081213" y="2997200"/>
            <a:ext cx="0" cy="792163"/>
          </a:xfrm>
          <a:prstGeom prst="line">
            <a:avLst/>
          </a:prstGeom>
          <a:noFill/>
          <a:ln w="57150">
            <a:solidFill>
              <a:schemeClr val="accent2"/>
            </a:solidFill>
            <a:round/>
            <a:headEnd/>
            <a:tailEnd type="triangle" w="med" len="med"/>
          </a:ln>
        </p:spPr>
        <p:txBody>
          <a:bodyPr/>
          <a:lstStyle/>
          <a:p>
            <a:endParaRPr lang="en-US"/>
          </a:p>
        </p:txBody>
      </p:sp>
      <p:sp>
        <p:nvSpPr>
          <p:cNvPr id="51208" name="Text Box 25"/>
          <p:cNvSpPr txBox="1">
            <a:spLocks noChangeArrowheads="1"/>
          </p:cNvSpPr>
          <p:nvPr/>
        </p:nvSpPr>
        <p:spPr bwMode="auto">
          <a:xfrm>
            <a:off x="2133600" y="2752725"/>
            <a:ext cx="862013" cy="581025"/>
          </a:xfrm>
          <a:prstGeom prst="rect">
            <a:avLst/>
          </a:prstGeom>
          <a:noFill/>
          <a:ln w="9525">
            <a:noFill/>
            <a:miter lim="800000"/>
            <a:headEnd/>
            <a:tailEnd/>
          </a:ln>
        </p:spPr>
        <p:txBody>
          <a:bodyPr wrap="none">
            <a:spAutoFit/>
          </a:bodyPr>
          <a:lstStyle/>
          <a:p>
            <a:pPr eaLnBrk="0" hangingPunct="0"/>
            <a:r>
              <a:rPr lang="fr-FR" sz="1600">
                <a:latin typeface="Arial" charset="0"/>
              </a:rPr>
              <a:t>Current</a:t>
            </a:r>
          </a:p>
          <a:p>
            <a:pPr eaLnBrk="0" hangingPunct="0"/>
            <a:r>
              <a:rPr lang="fr-FR" sz="1600">
                <a:latin typeface="Arial" charset="0"/>
              </a:rPr>
              <a:t>Flow</a:t>
            </a:r>
          </a:p>
        </p:txBody>
      </p:sp>
      <p:sp>
        <p:nvSpPr>
          <p:cNvPr id="51209" name="Text Box 27"/>
          <p:cNvSpPr txBox="1">
            <a:spLocks noChangeArrowheads="1"/>
          </p:cNvSpPr>
          <p:nvPr/>
        </p:nvSpPr>
        <p:spPr bwMode="auto">
          <a:xfrm>
            <a:off x="3294063" y="1363663"/>
            <a:ext cx="760412" cy="336550"/>
          </a:xfrm>
          <a:prstGeom prst="rect">
            <a:avLst/>
          </a:prstGeom>
          <a:noFill/>
          <a:ln w="9525">
            <a:noFill/>
            <a:miter lim="800000"/>
            <a:headEnd/>
            <a:tailEnd/>
          </a:ln>
        </p:spPr>
        <p:txBody>
          <a:bodyPr wrap="none">
            <a:spAutoFit/>
          </a:bodyPr>
          <a:lstStyle/>
          <a:p>
            <a:pPr eaLnBrk="0" hangingPunct="0"/>
            <a:r>
              <a:rPr lang="fr-FR" sz="1600">
                <a:latin typeface="Arial" charset="0"/>
              </a:rPr>
              <a:t>&lt;110&gt;</a:t>
            </a:r>
          </a:p>
        </p:txBody>
      </p:sp>
      <p:sp>
        <p:nvSpPr>
          <p:cNvPr id="51210" name="Line 28"/>
          <p:cNvSpPr>
            <a:spLocks noChangeShapeType="1"/>
          </p:cNvSpPr>
          <p:nvPr/>
        </p:nvSpPr>
        <p:spPr bwMode="auto">
          <a:xfrm>
            <a:off x="2090738" y="1412875"/>
            <a:ext cx="0" cy="4176713"/>
          </a:xfrm>
          <a:prstGeom prst="line">
            <a:avLst/>
          </a:prstGeom>
          <a:noFill/>
          <a:ln w="28575">
            <a:solidFill>
              <a:schemeClr val="accent2"/>
            </a:solidFill>
            <a:prstDash val="dash"/>
            <a:round/>
            <a:headEnd/>
            <a:tailEnd/>
          </a:ln>
        </p:spPr>
        <p:txBody>
          <a:bodyPr/>
          <a:lstStyle/>
          <a:p>
            <a:endParaRPr lang="en-US"/>
          </a:p>
        </p:txBody>
      </p:sp>
      <p:sp>
        <p:nvSpPr>
          <p:cNvPr id="51211" name="Text Box 29"/>
          <p:cNvSpPr txBox="1">
            <a:spLocks noChangeArrowheads="1"/>
          </p:cNvSpPr>
          <p:nvPr/>
        </p:nvSpPr>
        <p:spPr bwMode="auto">
          <a:xfrm>
            <a:off x="1641475" y="1052513"/>
            <a:ext cx="760413" cy="336550"/>
          </a:xfrm>
          <a:prstGeom prst="rect">
            <a:avLst/>
          </a:prstGeom>
          <a:noFill/>
          <a:ln w="9525">
            <a:noFill/>
            <a:miter lim="800000"/>
            <a:headEnd/>
            <a:tailEnd/>
          </a:ln>
        </p:spPr>
        <p:txBody>
          <a:bodyPr wrap="none">
            <a:spAutoFit/>
          </a:bodyPr>
          <a:lstStyle/>
          <a:p>
            <a:pPr eaLnBrk="0" hangingPunct="0"/>
            <a:r>
              <a:rPr lang="fr-FR" sz="1600">
                <a:latin typeface="Arial" charset="0"/>
              </a:rPr>
              <a:t>&lt;100&gt;</a:t>
            </a:r>
          </a:p>
        </p:txBody>
      </p:sp>
      <p:pic>
        <p:nvPicPr>
          <p:cNvPr id="51212" name="Picture 38"/>
          <p:cNvPicPr>
            <a:picLocks noChangeAspect="1" noChangeArrowheads="1"/>
          </p:cNvPicPr>
          <p:nvPr/>
        </p:nvPicPr>
        <p:blipFill>
          <a:blip r:embed="rId3" cstate="print"/>
          <a:srcRect/>
          <a:stretch>
            <a:fillRect/>
          </a:stretch>
        </p:blipFill>
        <p:spPr bwMode="auto">
          <a:xfrm>
            <a:off x="4737100" y="1341438"/>
            <a:ext cx="4537075" cy="4195762"/>
          </a:xfrm>
          <a:prstGeom prst="rect">
            <a:avLst/>
          </a:prstGeom>
          <a:solidFill>
            <a:schemeClr val="accent2"/>
          </a:solidFill>
          <a:ln w="9525">
            <a:noFill/>
            <a:miter lim="800000"/>
            <a:headEnd/>
            <a:tailEnd/>
          </a:ln>
        </p:spPr>
      </p:pic>
      <p:sp>
        <p:nvSpPr>
          <p:cNvPr id="51213" name="Line 39"/>
          <p:cNvSpPr>
            <a:spLocks noChangeShapeType="1"/>
          </p:cNvSpPr>
          <p:nvPr/>
        </p:nvSpPr>
        <p:spPr bwMode="auto">
          <a:xfrm flipH="1" flipV="1">
            <a:off x="2360613" y="1485900"/>
            <a:ext cx="936625" cy="287338"/>
          </a:xfrm>
          <a:prstGeom prst="line">
            <a:avLst/>
          </a:prstGeom>
          <a:noFill/>
          <a:ln w="9525">
            <a:solidFill>
              <a:schemeClr val="tx1"/>
            </a:solidFill>
            <a:round/>
            <a:headEnd/>
            <a:tailEnd type="triangle" w="med" len="med"/>
          </a:ln>
        </p:spPr>
        <p:txBody>
          <a:bodyPr/>
          <a:lstStyle/>
          <a:p>
            <a:endParaRPr lang="en-US"/>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5826" name="Rectangle 2"/>
          <p:cNvSpPr>
            <a:spLocks noGrp="1" noChangeArrowheads="1"/>
          </p:cNvSpPr>
          <p:nvPr>
            <p:ph type="title"/>
          </p:nvPr>
        </p:nvSpPr>
        <p:spPr/>
        <p:txBody>
          <a:bodyPr/>
          <a:lstStyle/>
          <a:p>
            <a:pPr eaLnBrk="1" hangingPunct="1">
              <a:defRPr/>
            </a:pPr>
            <a:r>
              <a:rPr lang="fr-FR" smtClean="0"/>
              <a:t>Uniaxial Stress using SiGe S/D</a:t>
            </a:r>
          </a:p>
        </p:txBody>
      </p:sp>
      <p:pic>
        <p:nvPicPr>
          <p:cNvPr id="52227" name="Picture 300"/>
          <p:cNvPicPr>
            <a:picLocks noChangeAspect="1" noChangeArrowheads="1"/>
          </p:cNvPicPr>
          <p:nvPr/>
        </p:nvPicPr>
        <p:blipFill>
          <a:blip r:embed="rId3" cstate="print"/>
          <a:srcRect r="17" b="90"/>
          <a:stretch>
            <a:fillRect/>
          </a:stretch>
        </p:blipFill>
        <p:spPr bwMode="auto">
          <a:xfrm>
            <a:off x="776288" y="3500438"/>
            <a:ext cx="2881312" cy="2395537"/>
          </a:xfrm>
          <a:prstGeom prst="rect">
            <a:avLst/>
          </a:prstGeom>
          <a:noFill/>
          <a:ln w="28575">
            <a:solidFill>
              <a:schemeClr val="accent2"/>
            </a:solidFill>
            <a:miter lim="800000"/>
            <a:headEnd/>
            <a:tailEnd/>
          </a:ln>
        </p:spPr>
      </p:pic>
      <p:pic>
        <p:nvPicPr>
          <p:cNvPr id="52228" name="Picture 301"/>
          <p:cNvPicPr>
            <a:picLocks noChangeAspect="1" noChangeArrowheads="1"/>
          </p:cNvPicPr>
          <p:nvPr/>
        </p:nvPicPr>
        <p:blipFill>
          <a:blip r:embed="rId4" cstate="print"/>
          <a:srcRect/>
          <a:stretch>
            <a:fillRect/>
          </a:stretch>
        </p:blipFill>
        <p:spPr bwMode="auto">
          <a:xfrm>
            <a:off x="4376738" y="1341438"/>
            <a:ext cx="5111750" cy="3876675"/>
          </a:xfrm>
          <a:prstGeom prst="rect">
            <a:avLst/>
          </a:prstGeom>
          <a:noFill/>
          <a:ln w="9525">
            <a:noFill/>
            <a:miter lim="800000"/>
            <a:headEnd/>
            <a:tailEnd/>
          </a:ln>
        </p:spPr>
      </p:pic>
      <p:pic>
        <p:nvPicPr>
          <p:cNvPr id="52229" name="Picture 302"/>
          <p:cNvPicPr>
            <a:picLocks noChangeAspect="1" noChangeArrowheads="1"/>
          </p:cNvPicPr>
          <p:nvPr/>
        </p:nvPicPr>
        <p:blipFill>
          <a:blip r:embed="rId5" cstate="print"/>
          <a:srcRect r="-76" b="-50"/>
          <a:stretch>
            <a:fillRect/>
          </a:stretch>
        </p:blipFill>
        <p:spPr bwMode="auto">
          <a:xfrm>
            <a:off x="849313" y="1125538"/>
            <a:ext cx="2663825" cy="1976437"/>
          </a:xfrm>
          <a:prstGeom prst="rect">
            <a:avLst/>
          </a:prstGeom>
          <a:noFill/>
          <a:ln w="38100">
            <a:solidFill>
              <a:schemeClr val="accent2"/>
            </a:solidFill>
            <a:miter lim="800000"/>
            <a:headEnd/>
            <a:tailEnd/>
          </a:ln>
        </p:spPr>
      </p:pic>
      <p:sp>
        <p:nvSpPr>
          <p:cNvPr id="52230" name="Text Box 303"/>
          <p:cNvSpPr txBox="1">
            <a:spLocks noChangeArrowheads="1"/>
          </p:cNvSpPr>
          <p:nvPr/>
        </p:nvSpPr>
        <p:spPr bwMode="auto">
          <a:xfrm>
            <a:off x="776288" y="3124200"/>
            <a:ext cx="919162" cy="304800"/>
          </a:xfrm>
          <a:prstGeom prst="rect">
            <a:avLst/>
          </a:prstGeom>
          <a:noFill/>
          <a:ln w="9525">
            <a:noFill/>
            <a:miter lim="800000"/>
            <a:headEnd/>
            <a:tailEnd/>
          </a:ln>
        </p:spPr>
        <p:txBody>
          <a:bodyPr wrap="none">
            <a:spAutoFit/>
          </a:bodyPr>
          <a:lstStyle/>
          <a:p>
            <a:r>
              <a:rPr lang="fr-FR" sz="1400"/>
              <a:t>T.Korman</a:t>
            </a:r>
          </a:p>
        </p:txBody>
      </p:sp>
      <p:sp>
        <p:nvSpPr>
          <p:cNvPr id="52231" name="Rectangle 304"/>
          <p:cNvSpPr>
            <a:spLocks noChangeArrowheads="1"/>
          </p:cNvSpPr>
          <p:nvPr/>
        </p:nvSpPr>
        <p:spPr bwMode="auto">
          <a:xfrm>
            <a:off x="5024438" y="5157788"/>
            <a:ext cx="1454150" cy="304800"/>
          </a:xfrm>
          <a:prstGeom prst="rect">
            <a:avLst/>
          </a:prstGeom>
          <a:noFill/>
          <a:ln w="9525">
            <a:noFill/>
            <a:miter lim="800000"/>
            <a:headEnd/>
            <a:tailEnd/>
          </a:ln>
        </p:spPr>
        <p:txBody>
          <a:bodyPr wrap="none">
            <a:spAutoFit/>
          </a:bodyPr>
          <a:lstStyle/>
          <a:p>
            <a:r>
              <a:rPr lang="fr-FR" sz="1400"/>
              <a:t>Courtesy, F.Payet</a:t>
            </a:r>
          </a:p>
        </p:txBody>
      </p:sp>
      <p:sp>
        <p:nvSpPr>
          <p:cNvPr id="52232" name="Line 305"/>
          <p:cNvSpPr>
            <a:spLocks noChangeShapeType="1"/>
          </p:cNvSpPr>
          <p:nvPr/>
        </p:nvSpPr>
        <p:spPr bwMode="auto">
          <a:xfrm flipV="1">
            <a:off x="5097463" y="1484313"/>
            <a:ext cx="2160587" cy="2160587"/>
          </a:xfrm>
          <a:prstGeom prst="line">
            <a:avLst/>
          </a:prstGeom>
          <a:noFill/>
          <a:ln w="38100">
            <a:solidFill>
              <a:schemeClr val="tx1"/>
            </a:solidFill>
            <a:prstDash val="sysDot"/>
            <a:round/>
            <a:headEnd/>
            <a:tailEnd/>
          </a:ln>
        </p:spPr>
        <p:txBody>
          <a:bodyPr/>
          <a:lstStyle/>
          <a:p>
            <a:endParaRPr lang="en-US"/>
          </a:p>
        </p:txBody>
      </p:sp>
      <p:sp>
        <p:nvSpPr>
          <p:cNvPr id="52233" name="AutoShape 306"/>
          <p:cNvSpPr>
            <a:spLocks noChangeArrowheads="1"/>
          </p:cNvSpPr>
          <p:nvPr/>
        </p:nvSpPr>
        <p:spPr bwMode="auto">
          <a:xfrm>
            <a:off x="5313363" y="3141663"/>
            <a:ext cx="792162" cy="215900"/>
          </a:xfrm>
          <a:prstGeom prst="rightArrow">
            <a:avLst>
              <a:gd name="adj1" fmla="val 50000"/>
              <a:gd name="adj2" fmla="val 91728"/>
            </a:avLst>
          </a:prstGeom>
          <a:solidFill>
            <a:schemeClr val="accent2"/>
          </a:solidFill>
          <a:ln w="9525">
            <a:solidFill>
              <a:schemeClr val="tx1"/>
            </a:solidFill>
            <a:miter lim="800000"/>
            <a:headEnd/>
            <a:tailEnd/>
          </a:ln>
        </p:spPr>
        <p:txBody>
          <a:bodyPr wrap="none" anchor="ctr"/>
          <a:lstStyle/>
          <a:p>
            <a:endParaRPr lang="en-US"/>
          </a:p>
        </p:txBody>
      </p:sp>
      <p:sp>
        <p:nvSpPr>
          <p:cNvPr id="52234" name="Text Box 307"/>
          <p:cNvSpPr txBox="1">
            <a:spLocks noChangeArrowheads="1"/>
          </p:cNvSpPr>
          <p:nvPr/>
        </p:nvSpPr>
        <p:spPr bwMode="auto">
          <a:xfrm rot="-2692896">
            <a:off x="5154613" y="2563813"/>
            <a:ext cx="1123950" cy="228600"/>
          </a:xfrm>
          <a:prstGeom prst="rect">
            <a:avLst/>
          </a:prstGeom>
          <a:noFill/>
          <a:ln w="9525">
            <a:noFill/>
            <a:miter lim="800000"/>
            <a:headEnd/>
            <a:tailEnd/>
          </a:ln>
        </p:spPr>
        <p:txBody>
          <a:bodyPr wrap="none">
            <a:spAutoFit/>
          </a:bodyPr>
          <a:lstStyle/>
          <a:p>
            <a:r>
              <a:rPr lang="fr-FR" sz="900" b="1">
                <a:latin typeface="Arial" charset="0"/>
              </a:rPr>
              <a:t>&lt;110&gt; unstrained</a:t>
            </a:r>
          </a:p>
        </p:txBody>
      </p:sp>
      <p:sp>
        <p:nvSpPr>
          <p:cNvPr id="52235" name="Text Box 308"/>
          <p:cNvSpPr txBox="1">
            <a:spLocks noChangeArrowheads="1"/>
          </p:cNvSpPr>
          <p:nvPr/>
        </p:nvSpPr>
        <p:spPr bwMode="auto">
          <a:xfrm>
            <a:off x="5240338" y="3379788"/>
            <a:ext cx="576262" cy="274637"/>
          </a:xfrm>
          <a:prstGeom prst="rect">
            <a:avLst/>
          </a:prstGeom>
          <a:solidFill>
            <a:schemeClr val="bg1"/>
          </a:solidFill>
          <a:ln w="9525">
            <a:noFill/>
            <a:miter lim="800000"/>
            <a:headEnd/>
            <a:tailEnd/>
          </a:ln>
        </p:spPr>
        <p:txBody>
          <a:bodyPr wrap="none">
            <a:spAutoFit/>
          </a:bodyPr>
          <a:lstStyle/>
          <a:p>
            <a:r>
              <a:rPr lang="fr-FR" sz="1200" b="1">
                <a:solidFill>
                  <a:schemeClr val="accent2"/>
                </a:solidFill>
                <a:latin typeface="Arial" charset="0"/>
              </a:rPr>
              <a:t>+15%</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6290" name="Rectangle 2"/>
          <p:cNvSpPr>
            <a:spLocks noGrp="1" noChangeArrowheads="1"/>
          </p:cNvSpPr>
          <p:nvPr>
            <p:ph type="title"/>
          </p:nvPr>
        </p:nvSpPr>
        <p:spPr/>
        <p:txBody>
          <a:bodyPr/>
          <a:lstStyle/>
          <a:p>
            <a:pPr eaLnBrk="1" hangingPunct="1">
              <a:defRPr/>
            </a:pPr>
            <a:r>
              <a:rPr lang="en-US" smtClean="0"/>
              <a:t>Different scales inside a chip</a:t>
            </a:r>
          </a:p>
        </p:txBody>
      </p:sp>
      <p:grpSp>
        <p:nvGrpSpPr>
          <p:cNvPr id="2" name="Group 4"/>
          <p:cNvGrpSpPr>
            <a:grpSpLocks/>
          </p:cNvGrpSpPr>
          <p:nvPr/>
        </p:nvGrpSpPr>
        <p:grpSpPr bwMode="auto">
          <a:xfrm>
            <a:off x="117475" y="981075"/>
            <a:ext cx="1598613" cy="1827213"/>
            <a:chOff x="68" y="582"/>
            <a:chExt cx="930" cy="1151"/>
          </a:xfrm>
        </p:grpSpPr>
        <p:pic>
          <p:nvPicPr>
            <p:cNvPr id="7201" name="Picture 5" descr="sti5518"/>
            <p:cNvPicPr>
              <a:picLocks noChangeAspect="1" noChangeArrowheads="1"/>
            </p:cNvPicPr>
            <p:nvPr/>
          </p:nvPicPr>
          <p:blipFill>
            <a:blip r:embed="rId3" cstate="print"/>
            <a:srcRect/>
            <a:stretch>
              <a:fillRect/>
            </a:stretch>
          </p:blipFill>
          <p:spPr bwMode="auto">
            <a:xfrm>
              <a:off x="68" y="582"/>
              <a:ext cx="930" cy="906"/>
            </a:xfrm>
            <a:prstGeom prst="rect">
              <a:avLst/>
            </a:prstGeom>
            <a:noFill/>
            <a:ln w="9525">
              <a:noFill/>
              <a:miter lim="800000"/>
              <a:headEnd/>
              <a:tailEnd/>
            </a:ln>
          </p:spPr>
        </p:pic>
        <p:sp>
          <p:nvSpPr>
            <p:cNvPr id="7202" name="Text Box 6"/>
            <p:cNvSpPr txBox="1">
              <a:spLocks noChangeArrowheads="1"/>
            </p:cNvSpPr>
            <p:nvPr/>
          </p:nvSpPr>
          <p:spPr bwMode="auto">
            <a:xfrm>
              <a:off x="68" y="1502"/>
              <a:ext cx="794" cy="231"/>
            </a:xfrm>
            <a:prstGeom prst="rect">
              <a:avLst/>
            </a:prstGeom>
            <a:noFill/>
            <a:ln w="9525">
              <a:noFill/>
              <a:miter lim="800000"/>
              <a:headEnd/>
              <a:tailEnd/>
            </a:ln>
          </p:spPr>
          <p:txBody>
            <a:bodyPr>
              <a:spAutoFit/>
            </a:bodyPr>
            <a:lstStyle/>
            <a:p>
              <a:pPr eaLnBrk="0" hangingPunct="0">
                <a:spcBef>
                  <a:spcPct val="50000"/>
                </a:spcBef>
              </a:pPr>
              <a:r>
                <a:rPr lang="fr-FR" sz="1800">
                  <a:latin typeface="Verdana" pitchFamily="34" charset="0"/>
                </a:rPr>
                <a:t>2x2 cm²</a:t>
              </a:r>
            </a:p>
          </p:txBody>
        </p:sp>
      </p:grpSp>
      <p:grpSp>
        <p:nvGrpSpPr>
          <p:cNvPr id="3" name="Group 7"/>
          <p:cNvGrpSpPr>
            <a:grpSpLocks/>
          </p:cNvGrpSpPr>
          <p:nvPr/>
        </p:nvGrpSpPr>
        <p:grpSpPr bwMode="auto">
          <a:xfrm>
            <a:off x="1339850" y="1300163"/>
            <a:ext cx="2424113" cy="3136900"/>
            <a:chOff x="779" y="777"/>
            <a:chExt cx="1410" cy="1976"/>
          </a:xfrm>
        </p:grpSpPr>
        <p:pic>
          <p:nvPicPr>
            <p:cNvPr id="7199" name="Picture 8"/>
            <p:cNvPicPr>
              <a:picLocks noChangeAspect="1" noChangeArrowheads="1"/>
            </p:cNvPicPr>
            <p:nvPr/>
          </p:nvPicPr>
          <p:blipFill>
            <a:blip r:embed="rId4" cstate="print"/>
            <a:srcRect l="34862" r="40060"/>
            <a:stretch>
              <a:fillRect/>
            </a:stretch>
          </p:blipFill>
          <p:spPr bwMode="auto">
            <a:xfrm>
              <a:off x="779" y="777"/>
              <a:ext cx="1410" cy="1976"/>
            </a:xfrm>
            <a:prstGeom prst="rect">
              <a:avLst/>
            </a:prstGeom>
            <a:noFill/>
            <a:ln w="28575" algn="ctr">
              <a:noFill/>
              <a:miter lim="800000"/>
              <a:headEnd/>
              <a:tailEnd/>
            </a:ln>
          </p:spPr>
        </p:pic>
        <p:sp>
          <p:nvSpPr>
            <p:cNvPr id="7200" name="Text Box 9"/>
            <p:cNvSpPr txBox="1">
              <a:spLocks noChangeArrowheads="1"/>
            </p:cNvSpPr>
            <p:nvPr/>
          </p:nvSpPr>
          <p:spPr bwMode="auto">
            <a:xfrm>
              <a:off x="779" y="2183"/>
              <a:ext cx="1088" cy="231"/>
            </a:xfrm>
            <a:prstGeom prst="rect">
              <a:avLst/>
            </a:prstGeom>
            <a:noFill/>
            <a:ln w="9525">
              <a:noFill/>
              <a:miter lim="800000"/>
              <a:headEnd/>
              <a:tailEnd/>
            </a:ln>
          </p:spPr>
          <p:txBody>
            <a:bodyPr>
              <a:spAutoFit/>
            </a:bodyPr>
            <a:lstStyle/>
            <a:p>
              <a:pPr eaLnBrk="0" hangingPunct="0">
                <a:spcBef>
                  <a:spcPct val="50000"/>
                </a:spcBef>
              </a:pPr>
              <a:r>
                <a:rPr lang="fr-FR" sz="1800">
                  <a:latin typeface="Verdana" pitchFamily="34" charset="0"/>
                </a:rPr>
                <a:t>10x10 mm²</a:t>
              </a:r>
            </a:p>
          </p:txBody>
        </p:sp>
      </p:grpSp>
      <p:grpSp>
        <p:nvGrpSpPr>
          <p:cNvPr id="4" name="Group 10"/>
          <p:cNvGrpSpPr>
            <a:grpSpLocks/>
          </p:cNvGrpSpPr>
          <p:nvPr/>
        </p:nvGrpSpPr>
        <p:grpSpPr bwMode="auto">
          <a:xfrm>
            <a:off x="3387725" y="1801813"/>
            <a:ext cx="3155950" cy="3859212"/>
            <a:chOff x="1970" y="1135"/>
            <a:chExt cx="1835" cy="2431"/>
          </a:xfrm>
        </p:grpSpPr>
        <p:grpSp>
          <p:nvGrpSpPr>
            <p:cNvPr id="7195" name="Group 11"/>
            <p:cNvGrpSpPr>
              <a:grpSpLocks/>
            </p:cNvGrpSpPr>
            <p:nvPr/>
          </p:nvGrpSpPr>
          <p:grpSpPr bwMode="auto">
            <a:xfrm>
              <a:off x="1970" y="1135"/>
              <a:ext cx="1835" cy="2431"/>
              <a:chOff x="1970" y="1026"/>
              <a:chExt cx="1835" cy="2431"/>
            </a:xfrm>
          </p:grpSpPr>
          <p:pic>
            <p:nvPicPr>
              <p:cNvPr id="7197" name="Picture 12"/>
              <p:cNvPicPr>
                <a:picLocks noChangeAspect="1" noChangeArrowheads="1"/>
              </p:cNvPicPr>
              <p:nvPr/>
            </p:nvPicPr>
            <p:blipFill>
              <a:blip r:embed="rId5" cstate="print"/>
              <a:srcRect/>
              <a:stretch>
                <a:fillRect/>
              </a:stretch>
            </p:blipFill>
            <p:spPr bwMode="auto">
              <a:xfrm>
                <a:off x="1970" y="1026"/>
                <a:ext cx="1835" cy="2189"/>
              </a:xfrm>
              <a:prstGeom prst="rect">
                <a:avLst/>
              </a:prstGeom>
              <a:noFill/>
              <a:ln w="9525">
                <a:noFill/>
                <a:miter lim="800000"/>
                <a:headEnd/>
                <a:tailEnd/>
              </a:ln>
            </p:spPr>
          </p:pic>
          <p:sp>
            <p:nvSpPr>
              <p:cNvPr id="7198" name="Text Box 13"/>
              <p:cNvSpPr txBox="1">
                <a:spLocks noChangeArrowheads="1"/>
              </p:cNvSpPr>
              <p:nvPr/>
            </p:nvSpPr>
            <p:spPr bwMode="auto">
              <a:xfrm>
                <a:off x="1970" y="3226"/>
                <a:ext cx="794" cy="231"/>
              </a:xfrm>
              <a:prstGeom prst="rect">
                <a:avLst/>
              </a:prstGeom>
              <a:noFill/>
              <a:ln w="9525">
                <a:noFill/>
                <a:miter lim="800000"/>
                <a:headEnd/>
                <a:tailEnd/>
              </a:ln>
            </p:spPr>
            <p:txBody>
              <a:bodyPr>
                <a:spAutoFit/>
              </a:bodyPr>
              <a:lstStyle/>
              <a:p>
                <a:pPr eaLnBrk="0" hangingPunct="0">
                  <a:spcBef>
                    <a:spcPct val="50000"/>
                  </a:spcBef>
                </a:pPr>
                <a:r>
                  <a:rPr lang="fr-FR" sz="1800">
                    <a:latin typeface="Verdana" pitchFamily="34" charset="0"/>
                  </a:rPr>
                  <a:t>4x4 µm²</a:t>
                </a:r>
              </a:p>
            </p:txBody>
          </p:sp>
        </p:grpSp>
        <p:sp>
          <p:nvSpPr>
            <p:cNvPr id="7196" name="Rectangle 14"/>
            <p:cNvSpPr>
              <a:spLocks noChangeArrowheads="1"/>
            </p:cNvSpPr>
            <p:nvPr/>
          </p:nvSpPr>
          <p:spPr bwMode="auto">
            <a:xfrm>
              <a:off x="1973" y="1139"/>
              <a:ext cx="1814" cy="2178"/>
            </a:xfrm>
            <a:prstGeom prst="rect">
              <a:avLst/>
            </a:prstGeom>
            <a:noFill/>
            <a:ln w="38100">
              <a:solidFill>
                <a:schemeClr val="tx1"/>
              </a:solidFill>
              <a:miter lim="800000"/>
              <a:headEnd/>
              <a:tailEnd/>
            </a:ln>
          </p:spPr>
          <p:txBody>
            <a:bodyPr wrap="none" anchor="ctr"/>
            <a:lstStyle/>
            <a:p>
              <a:endParaRPr lang="en-US"/>
            </a:p>
          </p:txBody>
        </p:sp>
      </p:grpSp>
      <p:grpSp>
        <p:nvGrpSpPr>
          <p:cNvPr id="6" name="Group 15"/>
          <p:cNvGrpSpPr>
            <a:grpSpLocks/>
          </p:cNvGrpSpPr>
          <p:nvPr/>
        </p:nvGrpSpPr>
        <p:grpSpPr bwMode="auto">
          <a:xfrm>
            <a:off x="6161088" y="2398713"/>
            <a:ext cx="3619500" cy="3700462"/>
            <a:chOff x="3582" y="1511"/>
            <a:chExt cx="2105" cy="2331"/>
          </a:xfrm>
        </p:grpSpPr>
        <p:grpSp>
          <p:nvGrpSpPr>
            <p:cNvPr id="7191" name="Group 16"/>
            <p:cNvGrpSpPr>
              <a:grpSpLocks/>
            </p:cNvGrpSpPr>
            <p:nvPr/>
          </p:nvGrpSpPr>
          <p:grpSpPr bwMode="auto">
            <a:xfrm>
              <a:off x="3582" y="1511"/>
              <a:ext cx="2105" cy="2331"/>
              <a:chOff x="3582" y="1511"/>
              <a:chExt cx="2105" cy="2331"/>
            </a:xfrm>
          </p:grpSpPr>
          <p:sp>
            <p:nvSpPr>
              <p:cNvPr id="7193" name="Text Box 17"/>
              <p:cNvSpPr txBox="1">
                <a:spLocks noChangeArrowheads="1"/>
              </p:cNvSpPr>
              <p:nvPr/>
            </p:nvSpPr>
            <p:spPr bwMode="auto">
              <a:xfrm>
                <a:off x="3582" y="3611"/>
                <a:ext cx="1178" cy="231"/>
              </a:xfrm>
              <a:prstGeom prst="rect">
                <a:avLst/>
              </a:prstGeom>
              <a:noFill/>
              <a:ln w="9525">
                <a:noFill/>
                <a:miter lim="800000"/>
                <a:headEnd/>
                <a:tailEnd/>
              </a:ln>
            </p:spPr>
            <p:txBody>
              <a:bodyPr>
                <a:spAutoFit/>
              </a:bodyPr>
              <a:lstStyle/>
              <a:p>
                <a:pPr eaLnBrk="0" hangingPunct="0">
                  <a:spcBef>
                    <a:spcPct val="50000"/>
                  </a:spcBef>
                </a:pPr>
                <a:r>
                  <a:rPr lang="fr-FR" sz="1800">
                    <a:latin typeface="Verdana" pitchFamily="34" charset="0"/>
                  </a:rPr>
                  <a:t>500x500 nm²</a:t>
                </a:r>
              </a:p>
            </p:txBody>
          </p:sp>
          <p:pic>
            <p:nvPicPr>
              <p:cNvPr id="7194" name="Picture 18"/>
              <p:cNvPicPr>
                <a:picLocks noChangeAspect="1" noChangeArrowheads="1"/>
              </p:cNvPicPr>
              <p:nvPr/>
            </p:nvPicPr>
            <p:blipFill>
              <a:blip r:embed="rId6" cstate="print"/>
              <a:srcRect/>
              <a:stretch>
                <a:fillRect/>
              </a:stretch>
            </p:blipFill>
            <p:spPr bwMode="auto">
              <a:xfrm>
                <a:off x="3582" y="1511"/>
                <a:ext cx="2105" cy="2109"/>
              </a:xfrm>
              <a:prstGeom prst="rect">
                <a:avLst/>
              </a:prstGeom>
              <a:noFill/>
              <a:ln w="9525">
                <a:noFill/>
                <a:miter lim="800000"/>
                <a:headEnd/>
                <a:tailEnd/>
              </a:ln>
            </p:spPr>
          </p:pic>
        </p:grpSp>
        <p:sp>
          <p:nvSpPr>
            <p:cNvPr id="7192" name="Rectangle 19"/>
            <p:cNvSpPr>
              <a:spLocks noChangeArrowheads="1"/>
            </p:cNvSpPr>
            <p:nvPr/>
          </p:nvSpPr>
          <p:spPr bwMode="auto">
            <a:xfrm>
              <a:off x="3598" y="1527"/>
              <a:ext cx="2063" cy="2062"/>
            </a:xfrm>
            <a:prstGeom prst="rect">
              <a:avLst/>
            </a:prstGeom>
            <a:noFill/>
            <a:ln w="28575">
              <a:solidFill>
                <a:schemeClr val="tx1"/>
              </a:solidFill>
              <a:miter lim="800000"/>
              <a:headEnd/>
              <a:tailEnd/>
            </a:ln>
          </p:spPr>
          <p:txBody>
            <a:bodyPr wrap="none" anchor="ctr"/>
            <a:lstStyle/>
            <a:p>
              <a:endParaRPr lang="en-US"/>
            </a:p>
          </p:txBody>
        </p:sp>
      </p:grpSp>
      <p:grpSp>
        <p:nvGrpSpPr>
          <p:cNvPr id="8" name="Group 20"/>
          <p:cNvGrpSpPr>
            <a:grpSpLocks/>
          </p:cNvGrpSpPr>
          <p:nvPr/>
        </p:nvGrpSpPr>
        <p:grpSpPr bwMode="auto">
          <a:xfrm>
            <a:off x="5457825" y="1052513"/>
            <a:ext cx="3917950" cy="4525962"/>
            <a:chOff x="3616" y="1253"/>
            <a:chExt cx="2468" cy="2851"/>
          </a:xfrm>
        </p:grpSpPr>
        <p:pic>
          <p:nvPicPr>
            <p:cNvPr id="7176" name="Picture 21" descr="79k5n"/>
            <p:cNvPicPr>
              <a:picLocks noChangeAspect="1" noChangeArrowheads="1"/>
            </p:cNvPicPr>
            <p:nvPr/>
          </p:nvPicPr>
          <p:blipFill>
            <a:blip r:embed="rId7" cstate="print"/>
            <a:srcRect r="72"/>
            <a:stretch>
              <a:fillRect/>
            </a:stretch>
          </p:blipFill>
          <p:spPr bwMode="auto">
            <a:xfrm>
              <a:off x="3619" y="1253"/>
              <a:ext cx="2465" cy="2851"/>
            </a:xfrm>
            <a:prstGeom prst="rect">
              <a:avLst/>
            </a:prstGeom>
            <a:noFill/>
            <a:ln w="38100">
              <a:solidFill>
                <a:schemeClr val="tx1"/>
              </a:solidFill>
              <a:miter lim="800000"/>
              <a:headEnd/>
              <a:tailEnd/>
            </a:ln>
          </p:spPr>
        </p:pic>
        <p:sp>
          <p:nvSpPr>
            <p:cNvPr id="7177" name="Line 22"/>
            <p:cNvSpPr>
              <a:spLocks noChangeShapeType="1"/>
            </p:cNvSpPr>
            <p:nvPr/>
          </p:nvSpPr>
          <p:spPr bwMode="auto">
            <a:xfrm>
              <a:off x="4662" y="2750"/>
              <a:ext cx="363" cy="0"/>
            </a:xfrm>
            <a:prstGeom prst="line">
              <a:avLst/>
            </a:prstGeom>
            <a:noFill/>
            <a:ln w="38100">
              <a:solidFill>
                <a:schemeClr val="bg1"/>
              </a:solidFill>
              <a:round/>
              <a:headEnd type="triangle" w="med" len="med"/>
              <a:tailEnd type="triangle" w="med" len="med"/>
            </a:ln>
          </p:spPr>
          <p:txBody>
            <a:bodyPr/>
            <a:lstStyle/>
            <a:p>
              <a:endParaRPr lang="en-US"/>
            </a:p>
          </p:txBody>
        </p:sp>
        <p:sp>
          <p:nvSpPr>
            <p:cNvPr id="7178" name="Text Box 23"/>
            <p:cNvSpPr txBox="1">
              <a:spLocks noChangeArrowheads="1"/>
            </p:cNvSpPr>
            <p:nvPr/>
          </p:nvSpPr>
          <p:spPr bwMode="auto">
            <a:xfrm>
              <a:off x="4345" y="3203"/>
              <a:ext cx="1084" cy="231"/>
            </a:xfrm>
            <a:prstGeom prst="rect">
              <a:avLst/>
            </a:prstGeom>
            <a:noFill/>
            <a:ln w="9525">
              <a:noFill/>
              <a:miter lim="800000"/>
              <a:headEnd/>
              <a:tailEnd/>
            </a:ln>
          </p:spPr>
          <p:txBody>
            <a:bodyPr wrap="none">
              <a:spAutoFit/>
            </a:bodyPr>
            <a:lstStyle/>
            <a:p>
              <a:pPr eaLnBrk="0" hangingPunct="0"/>
              <a:r>
                <a:rPr lang="fr-FR" sz="1800">
                  <a:solidFill>
                    <a:schemeClr val="bg1"/>
                  </a:solidFill>
                  <a:latin typeface="Arial" charset="0"/>
                </a:rPr>
                <a:t>Silicon channel</a:t>
              </a:r>
            </a:p>
          </p:txBody>
        </p:sp>
        <p:sp>
          <p:nvSpPr>
            <p:cNvPr id="7179" name="Text Box 24"/>
            <p:cNvSpPr txBox="1">
              <a:spLocks noChangeArrowheads="1"/>
            </p:cNvSpPr>
            <p:nvPr/>
          </p:nvSpPr>
          <p:spPr bwMode="auto">
            <a:xfrm>
              <a:off x="5658" y="2991"/>
              <a:ext cx="349" cy="212"/>
            </a:xfrm>
            <a:prstGeom prst="rect">
              <a:avLst/>
            </a:prstGeom>
            <a:noFill/>
            <a:ln w="9525">
              <a:noFill/>
              <a:miter lim="800000"/>
              <a:headEnd/>
              <a:tailEnd/>
            </a:ln>
          </p:spPr>
          <p:txBody>
            <a:bodyPr wrap="none">
              <a:spAutoFit/>
            </a:bodyPr>
            <a:lstStyle/>
            <a:p>
              <a:pPr eaLnBrk="0" hangingPunct="0"/>
              <a:r>
                <a:rPr lang="fr-FR" sz="1600">
                  <a:solidFill>
                    <a:schemeClr val="bg1"/>
                  </a:solidFill>
                  <a:latin typeface="Arial" charset="0"/>
                </a:rPr>
                <a:t>NiSi</a:t>
              </a:r>
            </a:p>
          </p:txBody>
        </p:sp>
        <p:sp>
          <p:nvSpPr>
            <p:cNvPr id="7180" name="Text Box 25"/>
            <p:cNvSpPr txBox="1">
              <a:spLocks noChangeArrowheads="1"/>
            </p:cNvSpPr>
            <p:nvPr/>
          </p:nvSpPr>
          <p:spPr bwMode="auto">
            <a:xfrm>
              <a:off x="3740" y="2976"/>
              <a:ext cx="349" cy="212"/>
            </a:xfrm>
            <a:prstGeom prst="rect">
              <a:avLst/>
            </a:prstGeom>
            <a:noFill/>
            <a:ln w="9525">
              <a:noFill/>
              <a:miter lim="800000"/>
              <a:headEnd/>
              <a:tailEnd/>
            </a:ln>
          </p:spPr>
          <p:txBody>
            <a:bodyPr wrap="none">
              <a:spAutoFit/>
            </a:bodyPr>
            <a:lstStyle/>
            <a:p>
              <a:pPr eaLnBrk="0" hangingPunct="0"/>
              <a:r>
                <a:rPr lang="fr-FR" sz="1600">
                  <a:solidFill>
                    <a:schemeClr val="bg1"/>
                  </a:solidFill>
                  <a:latin typeface="Arial" charset="0"/>
                </a:rPr>
                <a:t>NiSi</a:t>
              </a:r>
            </a:p>
          </p:txBody>
        </p:sp>
        <p:sp>
          <p:nvSpPr>
            <p:cNvPr id="7181" name="Freeform 26"/>
            <p:cNvSpPr>
              <a:spLocks/>
            </p:cNvSpPr>
            <p:nvPr/>
          </p:nvSpPr>
          <p:spPr bwMode="auto">
            <a:xfrm>
              <a:off x="3616" y="2863"/>
              <a:ext cx="1104" cy="467"/>
            </a:xfrm>
            <a:custGeom>
              <a:avLst/>
              <a:gdLst>
                <a:gd name="T0" fmla="*/ 4 w 1104"/>
                <a:gd name="T1" fmla="*/ 420 h 467"/>
                <a:gd name="T2" fmla="*/ 638 w 1104"/>
                <a:gd name="T3" fmla="*/ 431 h 467"/>
                <a:gd name="T4" fmla="*/ 910 w 1104"/>
                <a:gd name="T5" fmla="*/ 204 h 467"/>
                <a:gd name="T6" fmla="*/ 1076 w 1104"/>
                <a:gd name="T7" fmla="*/ 160 h 467"/>
                <a:gd name="T8" fmla="*/ 1076 w 1104"/>
                <a:gd name="T9" fmla="*/ 0 h 467"/>
                <a:gd name="T10" fmla="*/ 984 w 1104"/>
                <a:gd name="T11" fmla="*/ 80 h 467"/>
                <a:gd name="T12" fmla="*/ 812 w 1104"/>
                <a:gd name="T13" fmla="*/ 88 h 467"/>
                <a:gd name="T14" fmla="*/ 500 w 1104"/>
                <a:gd name="T15" fmla="*/ 76 h 467"/>
                <a:gd name="T16" fmla="*/ 4 w 1104"/>
                <a:gd name="T17" fmla="*/ 68 h 467"/>
                <a:gd name="T18" fmla="*/ 4 w 1104"/>
                <a:gd name="T19" fmla="*/ 420 h 4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04"/>
                <a:gd name="T31" fmla="*/ 0 h 467"/>
                <a:gd name="T32" fmla="*/ 1104 w 1104"/>
                <a:gd name="T33" fmla="*/ 467 h 46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04" h="467">
                  <a:moveTo>
                    <a:pt x="4" y="420"/>
                  </a:moveTo>
                  <a:cubicBezTo>
                    <a:pt x="92" y="452"/>
                    <a:pt x="487" y="467"/>
                    <a:pt x="638" y="431"/>
                  </a:cubicBezTo>
                  <a:cubicBezTo>
                    <a:pt x="789" y="395"/>
                    <a:pt x="837" y="249"/>
                    <a:pt x="910" y="204"/>
                  </a:cubicBezTo>
                  <a:cubicBezTo>
                    <a:pt x="983" y="159"/>
                    <a:pt x="1048" y="194"/>
                    <a:pt x="1076" y="160"/>
                  </a:cubicBezTo>
                  <a:cubicBezTo>
                    <a:pt x="1104" y="126"/>
                    <a:pt x="1091" y="13"/>
                    <a:pt x="1076" y="0"/>
                  </a:cubicBezTo>
                  <a:lnTo>
                    <a:pt x="984" y="80"/>
                  </a:lnTo>
                  <a:cubicBezTo>
                    <a:pt x="940" y="95"/>
                    <a:pt x="893" y="89"/>
                    <a:pt x="812" y="88"/>
                  </a:cubicBezTo>
                  <a:cubicBezTo>
                    <a:pt x="731" y="87"/>
                    <a:pt x="635" y="79"/>
                    <a:pt x="500" y="76"/>
                  </a:cubicBezTo>
                  <a:cubicBezTo>
                    <a:pt x="365" y="73"/>
                    <a:pt x="88" y="60"/>
                    <a:pt x="4" y="68"/>
                  </a:cubicBezTo>
                  <a:cubicBezTo>
                    <a:pt x="4" y="156"/>
                    <a:pt x="0" y="352"/>
                    <a:pt x="4" y="420"/>
                  </a:cubicBezTo>
                  <a:close/>
                </a:path>
              </a:pathLst>
            </a:custGeom>
            <a:solidFill>
              <a:schemeClr val="accent2">
                <a:alpha val="25098"/>
              </a:schemeClr>
            </a:solidFill>
            <a:ln w="9525">
              <a:solidFill>
                <a:schemeClr val="accent2"/>
              </a:solidFill>
              <a:round/>
              <a:headEnd/>
              <a:tailEnd/>
            </a:ln>
          </p:spPr>
          <p:txBody>
            <a:bodyPr/>
            <a:lstStyle/>
            <a:p>
              <a:endParaRPr lang="en-US"/>
            </a:p>
          </p:txBody>
        </p:sp>
        <p:sp>
          <p:nvSpPr>
            <p:cNvPr id="7182" name="Freeform 27"/>
            <p:cNvSpPr>
              <a:spLocks/>
            </p:cNvSpPr>
            <p:nvPr/>
          </p:nvSpPr>
          <p:spPr bwMode="auto">
            <a:xfrm>
              <a:off x="4975" y="2875"/>
              <a:ext cx="1109" cy="499"/>
            </a:xfrm>
            <a:custGeom>
              <a:avLst/>
              <a:gdLst>
                <a:gd name="T0" fmla="*/ 1105 w 1109"/>
                <a:gd name="T1" fmla="*/ 452 h 499"/>
                <a:gd name="T2" fmla="*/ 471 w 1109"/>
                <a:gd name="T3" fmla="*/ 463 h 499"/>
                <a:gd name="T4" fmla="*/ 211 w 1109"/>
                <a:gd name="T5" fmla="*/ 216 h 499"/>
                <a:gd name="T6" fmla="*/ 35 w 1109"/>
                <a:gd name="T7" fmla="*/ 152 h 499"/>
                <a:gd name="T8" fmla="*/ 15 w 1109"/>
                <a:gd name="T9" fmla="*/ 0 h 499"/>
                <a:gd name="T10" fmla="*/ 123 w 1109"/>
                <a:gd name="T11" fmla="*/ 48 h 499"/>
                <a:gd name="T12" fmla="*/ 295 w 1109"/>
                <a:gd name="T13" fmla="*/ 68 h 499"/>
                <a:gd name="T14" fmla="*/ 611 w 1109"/>
                <a:gd name="T15" fmla="*/ 84 h 499"/>
                <a:gd name="T16" fmla="*/ 1105 w 1109"/>
                <a:gd name="T17" fmla="*/ 100 h 499"/>
                <a:gd name="T18" fmla="*/ 1105 w 1109"/>
                <a:gd name="T19" fmla="*/ 452 h 49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09"/>
                <a:gd name="T31" fmla="*/ 0 h 499"/>
                <a:gd name="T32" fmla="*/ 1109 w 1109"/>
                <a:gd name="T33" fmla="*/ 499 h 49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09" h="499">
                  <a:moveTo>
                    <a:pt x="1105" y="452"/>
                  </a:moveTo>
                  <a:cubicBezTo>
                    <a:pt x="1017" y="484"/>
                    <a:pt x="622" y="499"/>
                    <a:pt x="471" y="463"/>
                  </a:cubicBezTo>
                  <a:cubicBezTo>
                    <a:pt x="322" y="424"/>
                    <a:pt x="284" y="268"/>
                    <a:pt x="211" y="216"/>
                  </a:cubicBezTo>
                  <a:cubicBezTo>
                    <a:pt x="138" y="164"/>
                    <a:pt x="68" y="188"/>
                    <a:pt x="35" y="152"/>
                  </a:cubicBezTo>
                  <a:cubicBezTo>
                    <a:pt x="2" y="116"/>
                    <a:pt x="0" y="17"/>
                    <a:pt x="15" y="0"/>
                  </a:cubicBezTo>
                  <a:lnTo>
                    <a:pt x="123" y="48"/>
                  </a:lnTo>
                  <a:cubicBezTo>
                    <a:pt x="170" y="59"/>
                    <a:pt x="214" y="62"/>
                    <a:pt x="295" y="68"/>
                  </a:cubicBezTo>
                  <a:lnTo>
                    <a:pt x="611" y="84"/>
                  </a:lnTo>
                  <a:lnTo>
                    <a:pt x="1105" y="100"/>
                  </a:lnTo>
                  <a:cubicBezTo>
                    <a:pt x="1105" y="188"/>
                    <a:pt x="1109" y="384"/>
                    <a:pt x="1105" y="452"/>
                  </a:cubicBezTo>
                  <a:close/>
                </a:path>
              </a:pathLst>
            </a:custGeom>
            <a:solidFill>
              <a:schemeClr val="accent2">
                <a:alpha val="25098"/>
              </a:schemeClr>
            </a:solidFill>
            <a:ln w="9525">
              <a:solidFill>
                <a:schemeClr val="accent2"/>
              </a:solidFill>
              <a:round/>
              <a:headEnd/>
              <a:tailEnd/>
            </a:ln>
          </p:spPr>
          <p:txBody>
            <a:bodyPr/>
            <a:lstStyle/>
            <a:p>
              <a:endParaRPr lang="en-US"/>
            </a:p>
          </p:txBody>
        </p:sp>
        <p:sp>
          <p:nvSpPr>
            <p:cNvPr id="7183" name="Oval 28"/>
            <p:cNvSpPr>
              <a:spLocks noChangeArrowheads="1"/>
            </p:cNvSpPr>
            <p:nvPr/>
          </p:nvSpPr>
          <p:spPr bwMode="auto">
            <a:xfrm flipH="1">
              <a:off x="4718" y="2931"/>
              <a:ext cx="44" cy="44"/>
            </a:xfrm>
            <a:prstGeom prst="ellipse">
              <a:avLst/>
            </a:prstGeom>
            <a:solidFill>
              <a:srgbClr val="FF3300"/>
            </a:solidFill>
            <a:ln w="9525">
              <a:solidFill>
                <a:srgbClr val="FF3300"/>
              </a:solidFill>
              <a:round/>
              <a:headEnd/>
              <a:tailEnd/>
            </a:ln>
          </p:spPr>
          <p:txBody>
            <a:bodyPr wrap="none" anchor="ctr"/>
            <a:lstStyle/>
            <a:p>
              <a:endParaRPr lang="en-US"/>
            </a:p>
          </p:txBody>
        </p:sp>
        <p:sp>
          <p:nvSpPr>
            <p:cNvPr id="7184" name="Line 29"/>
            <p:cNvSpPr>
              <a:spLocks noChangeShapeType="1"/>
            </p:cNvSpPr>
            <p:nvPr/>
          </p:nvSpPr>
          <p:spPr bwMode="auto">
            <a:xfrm>
              <a:off x="4770" y="2953"/>
              <a:ext cx="213" cy="0"/>
            </a:xfrm>
            <a:prstGeom prst="line">
              <a:avLst/>
            </a:prstGeom>
            <a:noFill/>
            <a:ln w="28575">
              <a:solidFill>
                <a:srgbClr val="FF3300"/>
              </a:solidFill>
              <a:round/>
              <a:headEnd/>
              <a:tailEnd type="triangle" w="med" len="med"/>
            </a:ln>
          </p:spPr>
          <p:txBody>
            <a:bodyPr/>
            <a:lstStyle/>
            <a:p>
              <a:endParaRPr lang="en-US"/>
            </a:p>
          </p:txBody>
        </p:sp>
        <p:sp>
          <p:nvSpPr>
            <p:cNvPr id="7185" name="Text Box 30"/>
            <p:cNvSpPr txBox="1">
              <a:spLocks noChangeArrowheads="1"/>
            </p:cNvSpPr>
            <p:nvPr/>
          </p:nvSpPr>
          <p:spPr bwMode="auto">
            <a:xfrm>
              <a:off x="3658" y="2663"/>
              <a:ext cx="521" cy="212"/>
            </a:xfrm>
            <a:prstGeom prst="rect">
              <a:avLst/>
            </a:prstGeom>
            <a:noFill/>
            <a:ln w="9525">
              <a:noFill/>
              <a:miter lim="800000"/>
              <a:headEnd/>
              <a:tailEnd/>
            </a:ln>
          </p:spPr>
          <p:txBody>
            <a:bodyPr wrap="none">
              <a:spAutoFit/>
            </a:bodyPr>
            <a:lstStyle/>
            <a:p>
              <a:pPr eaLnBrk="0" hangingPunct="0"/>
              <a:r>
                <a:rPr lang="fr-FR" sz="1600">
                  <a:latin typeface="Arial" charset="0"/>
                </a:rPr>
                <a:t>Source</a:t>
              </a:r>
            </a:p>
          </p:txBody>
        </p:sp>
        <p:sp>
          <p:nvSpPr>
            <p:cNvPr id="7186" name="Text Box 31"/>
            <p:cNvSpPr txBox="1">
              <a:spLocks noChangeArrowheads="1"/>
            </p:cNvSpPr>
            <p:nvPr/>
          </p:nvSpPr>
          <p:spPr bwMode="auto">
            <a:xfrm>
              <a:off x="5570" y="2674"/>
              <a:ext cx="421" cy="212"/>
            </a:xfrm>
            <a:prstGeom prst="rect">
              <a:avLst/>
            </a:prstGeom>
            <a:noFill/>
            <a:ln w="9525">
              <a:noFill/>
              <a:miter lim="800000"/>
              <a:headEnd/>
              <a:tailEnd/>
            </a:ln>
          </p:spPr>
          <p:txBody>
            <a:bodyPr wrap="none">
              <a:spAutoFit/>
            </a:bodyPr>
            <a:lstStyle/>
            <a:p>
              <a:pPr eaLnBrk="0" hangingPunct="0"/>
              <a:r>
                <a:rPr lang="fr-FR" sz="1600">
                  <a:latin typeface="Arial" charset="0"/>
                </a:rPr>
                <a:t>Drain</a:t>
              </a:r>
            </a:p>
          </p:txBody>
        </p:sp>
        <p:sp>
          <p:nvSpPr>
            <p:cNvPr id="7187" name="Line 32"/>
            <p:cNvSpPr>
              <a:spLocks noChangeShapeType="1"/>
            </p:cNvSpPr>
            <p:nvPr/>
          </p:nvSpPr>
          <p:spPr bwMode="auto">
            <a:xfrm>
              <a:off x="3891" y="2840"/>
              <a:ext cx="0" cy="151"/>
            </a:xfrm>
            <a:prstGeom prst="line">
              <a:avLst/>
            </a:prstGeom>
            <a:noFill/>
            <a:ln w="38100">
              <a:solidFill>
                <a:schemeClr val="tx1"/>
              </a:solidFill>
              <a:round/>
              <a:headEnd/>
              <a:tailEnd type="triangle" w="med" len="med"/>
            </a:ln>
          </p:spPr>
          <p:txBody>
            <a:bodyPr/>
            <a:lstStyle/>
            <a:p>
              <a:endParaRPr lang="en-US"/>
            </a:p>
          </p:txBody>
        </p:sp>
        <p:sp>
          <p:nvSpPr>
            <p:cNvPr id="7188" name="Line 33"/>
            <p:cNvSpPr>
              <a:spLocks noChangeShapeType="1"/>
            </p:cNvSpPr>
            <p:nvPr/>
          </p:nvSpPr>
          <p:spPr bwMode="auto">
            <a:xfrm>
              <a:off x="5796" y="2840"/>
              <a:ext cx="0" cy="151"/>
            </a:xfrm>
            <a:prstGeom prst="line">
              <a:avLst/>
            </a:prstGeom>
            <a:noFill/>
            <a:ln w="38100">
              <a:solidFill>
                <a:schemeClr val="tx1"/>
              </a:solidFill>
              <a:round/>
              <a:headEnd/>
              <a:tailEnd type="triangle" w="med" len="med"/>
            </a:ln>
          </p:spPr>
          <p:txBody>
            <a:bodyPr/>
            <a:lstStyle/>
            <a:p>
              <a:endParaRPr lang="en-US"/>
            </a:p>
          </p:txBody>
        </p:sp>
        <p:sp>
          <p:nvSpPr>
            <p:cNvPr id="7189" name="Text Box 34"/>
            <p:cNvSpPr txBox="1">
              <a:spLocks noChangeArrowheads="1"/>
            </p:cNvSpPr>
            <p:nvPr/>
          </p:nvSpPr>
          <p:spPr bwMode="auto">
            <a:xfrm>
              <a:off x="4677" y="1434"/>
              <a:ext cx="394" cy="212"/>
            </a:xfrm>
            <a:prstGeom prst="rect">
              <a:avLst/>
            </a:prstGeom>
            <a:noFill/>
            <a:ln w="9525">
              <a:noFill/>
              <a:miter lim="800000"/>
              <a:headEnd/>
              <a:tailEnd/>
            </a:ln>
          </p:spPr>
          <p:txBody>
            <a:bodyPr wrap="none">
              <a:spAutoFit/>
            </a:bodyPr>
            <a:lstStyle/>
            <a:p>
              <a:pPr eaLnBrk="0" hangingPunct="0"/>
              <a:r>
                <a:rPr lang="fr-FR" sz="1600">
                  <a:latin typeface="Arial" charset="0"/>
                </a:rPr>
                <a:t>Gate</a:t>
              </a:r>
            </a:p>
          </p:txBody>
        </p:sp>
        <p:sp>
          <p:nvSpPr>
            <p:cNvPr id="7190" name="Line 35"/>
            <p:cNvSpPr>
              <a:spLocks noChangeShapeType="1"/>
            </p:cNvSpPr>
            <p:nvPr/>
          </p:nvSpPr>
          <p:spPr bwMode="auto">
            <a:xfrm>
              <a:off x="4889" y="1616"/>
              <a:ext cx="0" cy="151"/>
            </a:xfrm>
            <a:prstGeom prst="line">
              <a:avLst/>
            </a:prstGeom>
            <a:noFill/>
            <a:ln w="38100">
              <a:solidFill>
                <a:schemeClr val="tx1"/>
              </a:solidFill>
              <a:round/>
              <a:headEnd/>
              <a:tailEnd type="triangle" w="med" len="med"/>
            </a:ln>
          </p:spPr>
          <p:txBody>
            <a:bodyPr/>
            <a:lstStyle/>
            <a:p>
              <a:endParaRPr 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ox(in)">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p:txBody>
          <a:bodyPr/>
          <a:lstStyle/>
          <a:p>
            <a:pPr eaLnBrk="1" hangingPunct="1">
              <a:defRPr/>
            </a:pPr>
            <a:endParaRPr lang="fr-FR" smtClean="0"/>
          </a:p>
        </p:txBody>
      </p:sp>
      <p:sp>
        <p:nvSpPr>
          <p:cNvPr id="181252" name="Text Box 4"/>
          <p:cNvSpPr txBox="1">
            <a:spLocks noChangeArrowheads="1"/>
          </p:cNvSpPr>
          <p:nvPr/>
        </p:nvSpPr>
        <p:spPr bwMode="auto">
          <a:xfrm>
            <a:off x="2792413" y="2852738"/>
            <a:ext cx="4968875" cy="1220787"/>
          </a:xfrm>
          <a:prstGeom prst="rect">
            <a:avLst/>
          </a:prstGeom>
          <a:noFill/>
          <a:ln w="9525">
            <a:noFill/>
            <a:miter lim="800000"/>
            <a:headEnd/>
            <a:tailEnd/>
          </a:ln>
          <a:effec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r>
              <a:rPr lang="fr-FR" sz="2800" b="1" smtClean="0">
                <a:solidFill>
                  <a:schemeClr val="accent2"/>
                </a:solidFill>
                <a:effectLst>
                  <a:outerShdw blurRad="38100" dist="38100" dir="2700000" algn="tl">
                    <a:srgbClr val="C0C0C0"/>
                  </a:outerShdw>
                </a:effectLst>
                <a:latin typeface="Arial" charset="0"/>
              </a:rPr>
              <a:t>Gate Capacitance Scaling : High-K dielectrics</a:t>
            </a:r>
          </a:p>
          <a:p>
            <a:pPr eaLnBrk="1" hangingPunct="1">
              <a:defRPr/>
            </a:pPr>
            <a:r>
              <a:rPr lang="fr-FR" sz="1800" smtClean="0">
                <a:solidFill>
                  <a:schemeClr val="accent2"/>
                </a:solidFill>
                <a:latin typeface="Arial" charset="0"/>
              </a:rPr>
              <a:t> </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ChangeArrowheads="1"/>
          </p:cNvSpPr>
          <p:nvPr>
            <p:ph type="title"/>
          </p:nvPr>
        </p:nvSpPr>
        <p:spPr/>
        <p:txBody>
          <a:bodyPr/>
          <a:lstStyle/>
          <a:p>
            <a:pPr eaLnBrk="1" hangingPunct="1">
              <a:defRPr/>
            </a:pPr>
            <a:r>
              <a:rPr lang="fr-FR" sz="3000" smtClean="0"/>
              <a:t>Figthing against Gate Leakage</a:t>
            </a:r>
          </a:p>
        </p:txBody>
      </p:sp>
      <p:grpSp>
        <p:nvGrpSpPr>
          <p:cNvPr id="54275" name="Group 3"/>
          <p:cNvGrpSpPr>
            <a:grpSpLocks/>
          </p:cNvGrpSpPr>
          <p:nvPr/>
        </p:nvGrpSpPr>
        <p:grpSpPr bwMode="auto">
          <a:xfrm>
            <a:off x="560388" y="1628775"/>
            <a:ext cx="3760787" cy="3352800"/>
            <a:chOff x="3301" y="1071"/>
            <a:chExt cx="2369" cy="2112"/>
          </a:xfrm>
        </p:grpSpPr>
        <p:grpSp>
          <p:nvGrpSpPr>
            <p:cNvPr id="54283" name="Group 4"/>
            <p:cNvGrpSpPr>
              <a:grpSpLocks/>
            </p:cNvGrpSpPr>
            <p:nvPr/>
          </p:nvGrpSpPr>
          <p:grpSpPr bwMode="auto">
            <a:xfrm>
              <a:off x="3301" y="1071"/>
              <a:ext cx="2369" cy="2112"/>
              <a:chOff x="384" y="1200"/>
              <a:chExt cx="1824" cy="2112"/>
            </a:xfrm>
          </p:grpSpPr>
          <p:sp>
            <p:nvSpPr>
              <p:cNvPr id="54285" name="AutoShape 5"/>
              <p:cNvSpPr>
                <a:spLocks noChangeArrowheads="1"/>
              </p:cNvSpPr>
              <p:nvPr/>
            </p:nvSpPr>
            <p:spPr bwMode="auto">
              <a:xfrm rot="-5400000">
                <a:off x="488" y="1928"/>
                <a:ext cx="1632" cy="176"/>
              </a:xfrm>
              <a:prstGeom prst="parallelogram">
                <a:avLst>
                  <a:gd name="adj" fmla="val 231818"/>
                </a:avLst>
              </a:prstGeom>
              <a:noFill/>
              <a:ln w="28575">
                <a:solidFill>
                  <a:schemeClr val="tx1"/>
                </a:solidFill>
                <a:miter lim="800000"/>
                <a:headEnd/>
                <a:tailEnd/>
              </a:ln>
            </p:spPr>
            <p:txBody>
              <a:bodyPr wrap="none" anchor="ctr"/>
              <a:lstStyle/>
              <a:p>
                <a:endParaRPr lang="en-US"/>
              </a:p>
            </p:txBody>
          </p:sp>
          <p:sp>
            <p:nvSpPr>
              <p:cNvPr id="54286" name="Line 6"/>
              <p:cNvSpPr>
                <a:spLocks noChangeShapeType="1"/>
              </p:cNvSpPr>
              <p:nvPr/>
            </p:nvSpPr>
            <p:spPr bwMode="auto">
              <a:xfrm>
                <a:off x="1528" y="2178"/>
                <a:ext cx="427" cy="7"/>
              </a:xfrm>
              <a:prstGeom prst="line">
                <a:avLst/>
              </a:prstGeom>
              <a:noFill/>
              <a:ln w="28575">
                <a:solidFill>
                  <a:schemeClr val="tx1"/>
                </a:solidFill>
                <a:round/>
                <a:headEnd/>
                <a:tailEnd/>
              </a:ln>
            </p:spPr>
            <p:txBody>
              <a:bodyPr/>
              <a:lstStyle/>
              <a:p>
                <a:endParaRPr lang="en-US"/>
              </a:p>
            </p:txBody>
          </p:sp>
          <p:sp>
            <p:nvSpPr>
              <p:cNvPr id="54287" name="Line 7"/>
              <p:cNvSpPr>
                <a:spLocks noChangeShapeType="1"/>
              </p:cNvSpPr>
              <p:nvPr/>
            </p:nvSpPr>
            <p:spPr bwMode="auto">
              <a:xfrm>
                <a:off x="672" y="1920"/>
                <a:ext cx="544" cy="0"/>
              </a:xfrm>
              <a:prstGeom prst="line">
                <a:avLst/>
              </a:prstGeom>
              <a:noFill/>
              <a:ln w="28575">
                <a:solidFill>
                  <a:schemeClr val="tx1"/>
                </a:solidFill>
                <a:prstDash val="sysDot"/>
                <a:round/>
                <a:headEnd/>
                <a:tailEnd/>
              </a:ln>
            </p:spPr>
            <p:txBody>
              <a:bodyPr/>
              <a:lstStyle/>
              <a:p>
                <a:endParaRPr lang="en-US"/>
              </a:p>
            </p:txBody>
          </p:sp>
          <p:sp>
            <p:nvSpPr>
              <p:cNvPr id="54288" name="Freeform 8"/>
              <p:cNvSpPr>
                <a:spLocks/>
              </p:cNvSpPr>
              <p:nvPr/>
            </p:nvSpPr>
            <p:spPr bwMode="auto">
              <a:xfrm>
                <a:off x="672" y="1577"/>
                <a:ext cx="544" cy="247"/>
              </a:xfrm>
              <a:custGeom>
                <a:avLst/>
                <a:gdLst>
                  <a:gd name="T0" fmla="*/ 0 w 958"/>
                  <a:gd name="T1" fmla="*/ 3 h 247"/>
                  <a:gd name="T2" fmla="*/ 2 w 958"/>
                  <a:gd name="T3" fmla="*/ 3 h 247"/>
                  <a:gd name="T4" fmla="*/ 5 w 958"/>
                  <a:gd name="T5" fmla="*/ 22 h 247"/>
                  <a:gd name="T6" fmla="*/ 6 w 958"/>
                  <a:gd name="T7" fmla="*/ 54 h 247"/>
                  <a:gd name="T8" fmla="*/ 8 w 958"/>
                  <a:gd name="T9" fmla="*/ 99 h 247"/>
                  <a:gd name="T10" fmla="*/ 9 w 958"/>
                  <a:gd name="T11" fmla="*/ 166 h 247"/>
                  <a:gd name="T12" fmla="*/ 10 w 958"/>
                  <a:gd name="T13" fmla="*/ 247 h 247"/>
                  <a:gd name="T14" fmla="*/ 0 60000 65536"/>
                  <a:gd name="T15" fmla="*/ 0 60000 65536"/>
                  <a:gd name="T16" fmla="*/ 0 60000 65536"/>
                  <a:gd name="T17" fmla="*/ 0 60000 65536"/>
                  <a:gd name="T18" fmla="*/ 0 60000 65536"/>
                  <a:gd name="T19" fmla="*/ 0 60000 65536"/>
                  <a:gd name="T20" fmla="*/ 0 60000 65536"/>
                  <a:gd name="T21" fmla="*/ 0 w 958"/>
                  <a:gd name="T22" fmla="*/ 0 h 247"/>
                  <a:gd name="T23" fmla="*/ 958 w 958"/>
                  <a:gd name="T24" fmla="*/ 247 h 2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58" h="247">
                    <a:moveTo>
                      <a:pt x="0" y="3"/>
                    </a:moveTo>
                    <a:cubicBezTo>
                      <a:pt x="35" y="3"/>
                      <a:pt x="134" y="0"/>
                      <a:pt x="211" y="3"/>
                    </a:cubicBezTo>
                    <a:cubicBezTo>
                      <a:pt x="288" y="6"/>
                      <a:pt x="396" y="14"/>
                      <a:pt x="462" y="22"/>
                    </a:cubicBezTo>
                    <a:cubicBezTo>
                      <a:pt x="528" y="30"/>
                      <a:pt x="564" y="41"/>
                      <a:pt x="609" y="54"/>
                    </a:cubicBezTo>
                    <a:cubicBezTo>
                      <a:pt x="654" y="67"/>
                      <a:pt x="694" y="80"/>
                      <a:pt x="736" y="99"/>
                    </a:cubicBezTo>
                    <a:cubicBezTo>
                      <a:pt x="778" y="118"/>
                      <a:pt x="822" y="141"/>
                      <a:pt x="859" y="166"/>
                    </a:cubicBezTo>
                    <a:cubicBezTo>
                      <a:pt x="896" y="191"/>
                      <a:pt x="938" y="230"/>
                      <a:pt x="958" y="247"/>
                    </a:cubicBezTo>
                  </a:path>
                </a:pathLst>
              </a:custGeom>
              <a:noFill/>
              <a:ln w="28575" cmpd="sng">
                <a:solidFill>
                  <a:schemeClr val="tx1"/>
                </a:solidFill>
                <a:round/>
                <a:headEnd/>
                <a:tailEnd/>
              </a:ln>
            </p:spPr>
            <p:txBody>
              <a:bodyPr/>
              <a:lstStyle/>
              <a:p>
                <a:endParaRPr lang="en-US"/>
              </a:p>
            </p:txBody>
          </p:sp>
          <p:sp>
            <p:nvSpPr>
              <p:cNvPr id="54289" name="Freeform 9"/>
              <p:cNvSpPr>
                <a:spLocks/>
              </p:cNvSpPr>
              <p:nvPr/>
            </p:nvSpPr>
            <p:spPr bwMode="auto">
              <a:xfrm>
                <a:off x="672" y="1961"/>
                <a:ext cx="543" cy="247"/>
              </a:xfrm>
              <a:custGeom>
                <a:avLst/>
                <a:gdLst>
                  <a:gd name="T0" fmla="*/ 0 w 958"/>
                  <a:gd name="T1" fmla="*/ 3 h 247"/>
                  <a:gd name="T2" fmla="*/ 2 w 958"/>
                  <a:gd name="T3" fmla="*/ 3 h 247"/>
                  <a:gd name="T4" fmla="*/ 5 w 958"/>
                  <a:gd name="T5" fmla="*/ 22 h 247"/>
                  <a:gd name="T6" fmla="*/ 6 w 958"/>
                  <a:gd name="T7" fmla="*/ 54 h 247"/>
                  <a:gd name="T8" fmla="*/ 8 w 958"/>
                  <a:gd name="T9" fmla="*/ 99 h 247"/>
                  <a:gd name="T10" fmla="*/ 9 w 958"/>
                  <a:gd name="T11" fmla="*/ 166 h 247"/>
                  <a:gd name="T12" fmla="*/ 10 w 958"/>
                  <a:gd name="T13" fmla="*/ 247 h 247"/>
                  <a:gd name="T14" fmla="*/ 0 60000 65536"/>
                  <a:gd name="T15" fmla="*/ 0 60000 65536"/>
                  <a:gd name="T16" fmla="*/ 0 60000 65536"/>
                  <a:gd name="T17" fmla="*/ 0 60000 65536"/>
                  <a:gd name="T18" fmla="*/ 0 60000 65536"/>
                  <a:gd name="T19" fmla="*/ 0 60000 65536"/>
                  <a:gd name="T20" fmla="*/ 0 60000 65536"/>
                  <a:gd name="T21" fmla="*/ 0 w 958"/>
                  <a:gd name="T22" fmla="*/ 0 h 247"/>
                  <a:gd name="T23" fmla="*/ 958 w 958"/>
                  <a:gd name="T24" fmla="*/ 247 h 2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58" h="247">
                    <a:moveTo>
                      <a:pt x="0" y="3"/>
                    </a:moveTo>
                    <a:cubicBezTo>
                      <a:pt x="35" y="3"/>
                      <a:pt x="134" y="0"/>
                      <a:pt x="211" y="3"/>
                    </a:cubicBezTo>
                    <a:cubicBezTo>
                      <a:pt x="288" y="6"/>
                      <a:pt x="396" y="14"/>
                      <a:pt x="462" y="22"/>
                    </a:cubicBezTo>
                    <a:cubicBezTo>
                      <a:pt x="528" y="30"/>
                      <a:pt x="564" y="41"/>
                      <a:pt x="609" y="54"/>
                    </a:cubicBezTo>
                    <a:cubicBezTo>
                      <a:pt x="654" y="67"/>
                      <a:pt x="694" y="80"/>
                      <a:pt x="736" y="99"/>
                    </a:cubicBezTo>
                    <a:cubicBezTo>
                      <a:pt x="778" y="118"/>
                      <a:pt x="822" y="141"/>
                      <a:pt x="859" y="166"/>
                    </a:cubicBezTo>
                    <a:cubicBezTo>
                      <a:pt x="896" y="191"/>
                      <a:pt x="938" y="230"/>
                      <a:pt x="958" y="247"/>
                    </a:cubicBezTo>
                  </a:path>
                </a:pathLst>
              </a:custGeom>
              <a:noFill/>
              <a:ln w="28575" cmpd="sng">
                <a:solidFill>
                  <a:schemeClr val="tx1"/>
                </a:solidFill>
                <a:round/>
                <a:headEnd/>
                <a:tailEnd/>
              </a:ln>
            </p:spPr>
            <p:txBody>
              <a:bodyPr/>
              <a:lstStyle/>
              <a:p>
                <a:endParaRPr lang="en-US"/>
              </a:p>
            </p:txBody>
          </p:sp>
          <p:sp>
            <p:nvSpPr>
              <p:cNvPr id="54290" name="Text Box 10"/>
              <p:cNvSpPr txBox="1">
                <a:spLocks noChangeArrowheads="1"/>
              </p:cNvSpPr>
              <p:nvPr/>
            </p:nvSpPr>
            <p:spPr bwMode="auto">
              <a:xfrm>
                <a:off x="1920" y="1902"/>
                <a:ext cx="288" cy="212"/>
              </a:xfrm>
              <a:prstGeom prst="rect">
                <a:avLst/>
              </a:prstGeom>
              <a:noFill/>
              <a:ln w="9525">
                <a:noFill/>
                <a:miter lim="800000"/>
                <a:headEnd/>
                <a:tailEnd/>
              </a:ln>
            </p:spPr>
            <p:txBody>
              <a:bodyPr>
                <a:spAutoFit/>
              </a:bodyPr>
              <a:lstStyle/>
              <a:p>
                <a:pPr>
                  <a:spcBef>
                    <a:spcPct val="50000"/>
                  </a:spcBef>
                </a:pPr>
                <a:r>
                  <a:rPr lang="fr-FR" sz="1600" b="1">
                    <a:latin typeface="Tahoma" pitchFamily="34" charset="0"/>
                  </a:rPr>
                  <a:t>Ef</a:t>
                </a:r>
              </a:p>
            </p:txBody>
          </p:sp>
          <p:sp>
            <p:nvSpPr>
              <p:cNvPr id="54291" name="Text Box 11"/>
              <p:cNvSpPr txBox="1">
                <a:spLocks noChangeArrowheads="1"/>
              </p:cNvSpPr>
              <p:nvPr/>
            </p:nvSpPr>
            <p:spPr bwMode="auto">
              <a:xfrm>
                <a:off x="432" y="1852"/>
                <a:ext cx="288" cy="212"/>
              </a:xfrm>
              <a:prstGeom prst="rect">
                <a:avLst/>
              </a:prstGeom>
              <a:noFill/>
              <a:ln w="9525">
                <a:noFill/>
                <a:miter lim="800000"/>
                <a:headEnd/>
                <a:tailEnd/>
              </a:ln>
            </p:spPr>
            <p:txBody>
              <a:bodyPr>
                <a:spAutoFit/>
              </a:bodyPr>
              <a:lstStyle/>
              <a:p>
                <a:pPr>
                  <a:spcBef>
                    <a:spcPct val="50000"/>
                  </a:spcBef>
                </a:pPr>
                <a:r>
                  <a:rPr lang="fr-FR" sz="1600" b="1">
                    <a:latin typeface="Tahoma" pitchFamily="34" charset="0"/>
                  </a:rPr>
                  <a:t>Ev</a:t>
                </a:r>
              </a:p>
            </p:txBody>
          </p:sp>
          <p:sp>
            <p:nvSpPr>
              <p:cNvPr id="54292" name="Text Box 12"/>
              <p:cNvSpPr txBox="1">
                <a:spLocks noChangeArrowheads="1"/>
              </p:cNvSpPr>
              <p:nvPr/>
            </p:nvSpPr>
            <p:spPr bwMode="auto">
              <a:xfrm>
                <a:off x="432" y="1736"/>
                <a:ext cx="288" cy="212"/>
              </a:xfrm>
              <a:prstGeom prst="rect">
                <a:avLst/>
              </a:prstGeom>
              <a:noFill/>
              <a:ln w="9525">
                <a:noFill/>
                <a:miter lim="800000"/>
                <a:headEnd/>
                <a:tailEnd/>
              </a:ln>
            </p:spPr>
            <p:txBody>
              <a:bodyPr>
                <a:spAutoFit/>
              </a:bodyPr>
              <a:lstStyle/>
              <a:p>
                <a:pPr>
                  <a:spcBef>
                    <a:spcPct val="50000"/>
                  </a:spcBef>
                </a:pPr>
                <a:r>
                  <a:rPr lang="fr-FR" sz="1600" b="1">
                    <a:latin typeface="Tahoma" pitchFamily="34" charset="0"/>
                  </a:rPr>
                  <a:t>Ef</a:t>
                </a:r>
              </a:p>
            </p:txBody>
          </p:sp>
          <p:sp>
            <p:nvSpPr>
              <p:cNvPr id="54293" name="Text Box 13"/>
              <p:cNvSpPr txBox="1">
                <a:spLocks noChangeArrowheads="1"/>
              </p:cNvSpPr>
              <p:nvPr/>
            </p:nvSpPr>
            <p:spPr bwMode="auto">
              <a:xfrm>
                <a:off x="432" y="1439"/>
                <a:ext cx="288" cy="212"/>
              </a:xfrm>
              <a:prstGeom prst="rect">
                <a:avLst/>
              </a:prstGeom>
              <a:noFill/>
              <a:ln w="9525">
                <a:noFill/>
                <a:miter lim="800000"/>
                <a:headEnd/>
                <a:tailEnd/>
              </a:ln>
            </p:spPr>
            <p:txBody>
              <a:bodyPr>
                <a:spAutoFit/>
              </a:bodyPr>
              <a:lstStyle/>
              <a:p>
                <a:pPr>
                  <a:spcBef>
                    <a:spcPct val="50000"/>
                  </a:spcBef>
                </a:pPr>
                <a:r>
                  <a:rPr lang="fr-FR" sz="1600" b="1">
                    <a:latin typeface="Tahoma" pitchFamily="34" charset="0"/>
                  </a:rPr>
                  <a:t>Ec</a:t>
                </a:r>
              </a:p>
            </p:txBody>
          </p:sp>
          <p:sp>
            <p:nvSpPr>
              <p:cNvPr id="54294" name="Text Box 14"/>
              <p:cNvSpPr txBox="1">
                <a:spLocks noChangeArrowheads="1"/>
              </p:cNvSpPr>
              <p:nvPr/>
            </p:nvSpPr>
            <p:spPr bwMode="auto">
              <a:xfrm>
                <a:off x="1488" y="2670"/>
                <a:ext cx="576" cy="212"/>
              </a:xfrm>
              <a:prstGeom prst="rect">
                <a:avLst/>
              </a:prstGeom>
              <a:noFill/>
              <a:ln w="9525">
                <a:noFill/>
                <a:miter lim="800000"/>
                <a:headEnd/>
                <a:tailEnd/>
              </a:ln>
            </p:spPr>
            <p:txBody>
              <a:bodyPr>
                <a:spAutoFit/>
              </a:bodyPr>
              <a:lstStyle/>
              <a:p>
                <a:pPr algn="ctr">
                  <a:spcBef>
                    <a:spcPct val="50000"/>
                  </a:spcBef>
                </a:pPr>
                <a:r>
                  <a:rPr lang="fr-FR" sz="1600" b="1">
                    <a:latin typeface="Tahoma" pitchFamily="34" charset="0"/>
                  </a:rPr>
                  <a:t>Gate N+</a:t>
                </a:r>
              </a:p>
            </p:txBody>
          </p:sp>
          <p:sp>
            <p:nvSpPr>
              <p:cNvPr id="54295" name="Text Box 15"/>
              <p:cNvSpPr txBox="1">
                <a:spLocks noChangeArrowheads="1"/>
              </p:cNvSpPr>
              <p:nvPr/>
            </p:nvSpPr>
            <p:spPr bwMode="auto">
              <a:xfrm>
                <a:off x="1056" y="2784"/>
                <a:ext cx="528" cy="212"/>
              </a:xfrm>
              <a:prstGeom prst="rect">
                <a:avLst/>
              </a:prstGeom>
              <a:noFill/>
              <a:ln w="9525">
                <a:noFill/>
                <a:miter lim="800000"/>
                <a:headEnd/>
                <a:tailEnd/>
              </a:ln>
            </p:spPr>
            <p:txBody>
              <a:bodyPr>
                <a:spAutoFit/>
              </a:bodyPr>
              <a:lstStyle/>
              <a:p>
                <a:pPr>
                  <a:spcBef>
                    <a:spcPct val="50000"/>
                  </a:spcBef>
                </a:pPr>
                <a:r>
                  <a:rPr lang="fr-FR" sz="1600" b="1">
                    <a:latin typeface="Tahoma" pitchFamily="34" charset="0"/>
                  </a:rPr>
                  <a:t>SiO</a:t>
                </a:r>
                <a:r>
                  <a:rPr lang="fr-FR" sz="1600" b="1" baseline="-25000">
                    <a:latin typeface="Tahoma" pitchFamily="34" charset="0"/>
                  </a:rPr>
                  <a:t>2</a:t>
                </a:r>
              </a:p>
            </p:txBody>
          </p:sp>
          <p:sp>
            <p:nvSpPr>
              <p:cNvPr id="54296" name="Text Box 16"/>
              <p:cNvSpPr txBox="1">
                <a:spLocks noChangeArrowheads="1"/>
              </p:cNvSpPr>
              <p:nvPr/>
            </p:nvSpPr>
            <p:spPr bwMode="auto">
              <a:xfrm>
                <a:off x="384" y="2670"/>
                <a:ext cx="760" cy="366"/>
              </a:xfrm>
              <a:prstGeom prst="rect">
                <a:avLst/>
              </a:prstGeom>
              <a:noFill/>
              <a:ln w="9525">
                <a:noFill/>
                <a:miter lim="800000"/>
                <a:headEnd/>
                <a:tailEnd/>
              </a:ln>
            </p:spPr>
            <p:txBody>
              <a:bodyPr>
                <a:spAutoFit/>
              </a:bodyPr>
              <a:lstStyle/>
              <a:p>
                <a:pPr algn="ctr">
                  <a:spcBef>
                    <a:spcPct val="50000"/>
                  </a:spcBef>
                </a:pPr>
                <a:r>
                  <a:rPr lang="fr-FR" sz="1600" b="1">
                    <a:latin typeface="Tahoma" pitchFamily="34" charset="0"/>
                  </a:rPr>
                  <a:t>Substrate Si P</a:t>
                </a:r>
              </a:p>
            </p:txBody>
          </p:sp>
          <p:sp>
            <p:nvSpPr>
              <p:cNvPr id="54297" name="Freeform 17"/>
              <p:cNvSpPr>
                <a:spLocks/>
              </p:cNvSpPr>
              <p:nvPr/>
            </p:nvSpPr>
            <p:spPr bwMode="auto">
              <a:xfrm>
                <a:off x="1382" y="1950"/>
                <a:ext cx="174" cy="232"/>
              </a:xfrm>
              <a:custGeom>
                <a:avLst/>
                <a:gdLst>
                  <a:gd name="T0" fmla="*/ 174 w 174"/>
                  <a:gd name="T1" fmla="*/ 3270 h 159"/>
                  <a:gd name="T2" fmla="*/ 61 w 174"/>
                  <a:gd name="T3" fmla="*/ 2489 h 159"/>
                  <a:gd name="T4" fmla="*/ 0 w 174"/>
                  <a:gd name="T5" fmla="*/ 0 h 159"/>
                  <a:gd name="T6" fmla="*/ 0 60000 65536"/>
                  <a:gd name="T7" fmla="*/ 0 60000 65536"/>
                  <a:gd name="T8" fmla="*/ 0 60000 65536"/>
                  <a:gd name="T9" fmla="*/ 0 w 174"/>
                  <a:gd name="T10" fmla="*/ 0 h 159"/>
                  <a:gd name="T11" fmla="*/ 174 w 174"/>
                  <a:gd name="T12" fmla="*/ 159 h 159"/>
                </a:gdLst>
                <a:ahLst/>
                <a:cxnLst>
                  <a:cxn ang="T6">
                    <a:pos x="T0" y="T1"/>
                  </a:cxn>
                  <a:cxn ang="T7">
                    <a:pos x="T2" y="T3"/>
                  </a:cxn>
                  <a:cxn ang="T8">
                    <a:pos x="T4" y="T5"/>
                  </a:cxn>
                </a:cxnLst>
                <a:rect l="T9" t="T10" r="T11" b="T12"/>
                <a:pathLst>
                  <a:path w="174" h="159">
                    <a:moveTo>
                      <a:pt x="174" y="159"/>
                    </a:moveTo>
                    <a:cubicBezTo>
                      <a:pt x="124" y="150"/>
                      <a:pt x="105" y="137"/>
                      <a:pt x="61" y="121"/>
                    </a:cubicBezTo>
                    <a:cubicBezTo>
                      <a:pt x="19" y="79"/>
                      <a:pt x="33" y="38"/>
                      <a:pt x="0" y="0"/>
                    </a:cubicBezTo>
                  </a:path>
                </a:pathLst>
              </a:custGeom>
              <a:noFill/>
              <a:ln w="28575" cap="flat" cmpd="sng">
                <a:solidFill>
                  <a:schemeClr val="tx1"/>
                </a:solidFill>
                <a:prstDash val="solid"/>
                <a:round/>
                <a:headEnd/>
                <a:tailEnd/>
              </a:ln>
            </p:spPr>
            <p:txBody>
              <a:bodyPr>
                <a:spAutoFit/>
              </a:bodyPr>
              <a:lstStyle/>
              <a:p>
                <a:endParaRPr lang="en-US"/>
              </a:p>
            </p:txBody>
          </p:sp>
          <p:sp>
            <p:nvSpPr>
              <p:cNvPr id="54298" name="Line 18"/>
              <p:cNvSpPr>
                <a:spLocks noChangeShapeType="1"/>
              </p:cNvSpPr>
              <p:nvPr/>
            </p:nvSpPr>
            <p:spPr bwMode="auto">
              <a:xfrm>
                <a:off x="1392" y="2142"/>
                <a:ext cx="576" cy="0"/>
              </a:xfrm>
              <a:prstGeom prst="line">
                <a:avLst/>
              </a:prstGeom>
              <a:noFill/>
              <a:ln w="28575">
                <a:solidFill>
                  <a:schemeClr val="tx1"/>
                </a:solidFill>
                <a:prstDash val="sysDot"/>
                <a:round/>
                <a:headEnd/>
                <a:tailEnd/>
              </a:ln>
            </p:spPr>
            <p:txBody>
              <a:bodyPr/>
              <a:lstStyle/>
              <a:p>
                <a:endParaRPr lang="en-US"/>
              </a:p>
            </p:txBody>
          </p:sp>
          <p:sp>
            <p:nvSpPr>
              <p:cNvPr id="54299" name="Line 19"/>
              <p:cNvSpPr>
                <a:spLocks noChangeShapeType="1"/>
              </p:cNvSpPr>
              <p:nvPr/>
            </p:nvSpPr>
            <p:spPr bwMode="auto">
              <a:xfrm>
                <a:off x="1538" y="2567"/>
                <a:ext cx="427" cy="7"/>
              </a:xfrm>
              <a:prstGeom prst="line">
                <a:avLst/>
              </a:prstGeom>
              <a:noFill/>
              <a:ln w="28575">
                <a:solidFill>
                  <a:schemeClr val="tx1"/>
                </a:solidFill>
                <a:round/>
                <a:headEnd/>
                <a:tailEnd/>
              </a:ln>
            </p:spPr>
            <p:txBody>
              <a:bodyPr/>
              <a:lstStyle/>
              <a:p>
                <a:endParaRPr lang="en-US"/>
              </a:p>
            </p:txBody>
          </p:sp>
          <p:sp>
            <p:nvSpPr>
              <p:cNvPr id="54300" name="Freeform 20"/>
              <p:cNvSpPr>
                <a:spLocks/>
              </p:cNvSpPr>
              <p:nvPr/>
            </p:nvSpPr>
            <p:spPr bwMode="auto">
              <a:xfrm>
                <a:off x="1392" y="2339"/>
                <a:ext cx="174" cy="232"/>
              </a:xfrm>
              <a:custGeom>
                <a:avLst/>
                <a:gdLst>
                  <a:gd name="T0" fmla="*/ 174 w 174"/>
                  <a:gd name="T1" fmla="*/ 3270 h 159"/>
                  <a:gd name="T2" fmla="*/ 61 w 174"/>
                  <a:gd name="T3" fmla="*/ 2489 h 159"/>
                  <a:gd name="T4" fmla="*/ 0 w 174"/>
                  <a:gd name="T5" fmla="*/ 0 h 159"/>
                  <a:gd name="T6" fmla="*/ 0 60000 65536"/>
                  <a:gd name="T7" fmla="*/ 0 60000 65536"/>
                  <a:gd name="T8" fmla="*/ 0 60000 65536"/>
                  <a:gd name="T9" fmla="*/ 0 w 174"/>
                  <a:gd name="T10" fmla="*/ 0 h 159"/>
                  <a:gd name="T11" fmla="*/ 174 w 174"/>
                  <a:gd name="T12" fmla="*/ 159 h 159"/>
                </a:gdLst>
                <a:ahLst/>
                <a:cxnLst>
                  <a:cxn ang="T6">
                    <a:pos x="T0" y="T1"/>
                  </a:cxn>
                  <a:cxn ang="T7">
                    <a:pos x="T2" y="T3"/>
                  </a:cxn>
                  <a:cxn ang="T8">
                    <a:pos x="T4" y="T5"/>
                  </a:cxn>
                </a:cxnLst>
                <a:rect l="T9" t="T10" r="T11" b="T12"/>
                <a:pathLst>
                  <a:path w="174" h="159">
                    <a:moveTo>
                      <a:pt x="174" y="159"/>
                    </a:moveTo>
                    <a:cubicBezTo>
                      <a:pt x="124" y="150"/>
                      <a:pt x="105" y="137"/>
                      <a:pt x="61" y="121"/>
                    </a:cubicBezTo>
                    <a:cubicBezTo>
                      <a:pt x="19" y="79"/>
                      <a:pt x="33" y="38"/>
                      <a:pt x="0" y="0"/>
                    </a:cubicBezTo>
                  </a:path>
                </a:pathLst>
              </a:custGeom>
              <a:noFill/>
              <a:ln w="28575" cap="flat" cmpd="sng">
                <a:solidFill>
                  <a:schemeClr val="tx1"/>
                </a:solidFill>
                <a:prstDash val="solid"/>
                <a:round/>
                <a:headEnd/>
                <a:tailEnd/>
              </a:ln>
            </p:spPr>
            <p:txBody>
              <a:bodyPr>
                <a:spAutoFit/>
              </a:bodyPr>
              <a:lstStyle/>
              <a:p>
                <a:endParaRPr lang="en-US"/>
              </a:p>
            </p:txBody>
          </p:sp>
          <p:sp>
            <p:nvSpPr>
              <p:cNvPr id="54301" name="Text Box 21"/>
              <p:cNvSpPr txBox="1">
                <a:spLocks noChangeArrowheads="1"/>
              </p:cNvSpPr>
              <p:nvPr/>
            </p:nvSpPr>
            <p:spPr bwMode="auto">
              <a:xfrm>
                <a:off x="1920" y="2046"/>
                <a:ext cx="288" cy="212"/>
              </a:xfrm>
              <a:prstGeom prst="rect">
                <a:avLst/>
              </a:prstGeom>
              <a:noFill/>
              <a:ln w="9525">
                <a:noFill/>
                <a:miter lim="800000"/>
                <a:headEnd/>
                <a:tailEnd/>
              </a:ln>
            </p:spPr>
            <p:txBody>
              <a:bodyPr>
                <a:spAutoFit/>
              </a:bodyPr>
              <a:lstStyle/>
              <a:p>
                <a:pPr>
                  <a:spcBef>
                    <a:spcPct val="50000"/>
                  </a:spcBef>
                </a:pPr>
                <a:r>
                  <a:rPr lang="fr-FR" sz="1600" b="1">
                    <a:latin typeface="Tahoma" pitchFamily="34" charset="0"/>
                  </a:rPr>
                  <a:t>Ec</a:t>
                </a:r>
              </a:p>
            </p:txBody>
          </p:sp>
          <p:sp>
            <p:nvSpPr>
              <p:cNvPr id="54302" name="Text Box 22"/>
              <p:cNvSpPr txBox="1">
                <a:spLocks noChangeArrowheads="1"/>
              </p:cNvSpPr>
              <p:nvPr/>
            </p:nvSpPr>
            <p:spPr bwMode="auto">
              <a:xfrm>
                <a:off x="1920" y="2458"/>
                <a:ext cx="288" cy="212"/>
              </a:xfrm>
              <a:prstGeom prst="rect">
                <a:avLst/>
              </a:prstGeom>
              <a:noFill/>
              <a:ln w="9525">
                <a:noFill/>
                <a:miter lim="800000"/>
                <a:headEnd/>
                <a:tailEnd/>
              </a:ln>
            </p:spPr>
            <p:txBody>
              <a:bodyPr>
                <a:spAutoFit/>
              </a:bodyPr>
              <a:lstStyle/>
              <a:p>
                <a:pPr>
                  <a:spcBef>
                    <a:spcPct val="50000"/>
                  </a:spcBef>
                </a:pPr>
                <a:r>
                  <a:rPr lang="fr-FR" sz="1600" b="1">
                    <a:latin typeface="Tahoma" pitchFamily="34" charset="0"/>
                  </a:rPr>
                  <a:t>Ev</a:t>
                </a:r>
              </a:p>
            </p:txBody>
          </p:sp>
          <p:sp>
            <p:nvSpPr>
              <p:cNvPr id="54303" name="Line 23"/>
              <p:cNvSpPr>
                <a:spLocks noChangeShapeType="1"/>
              </p:cNvSpPr>
              <p:nvPr/>
            </p:nvSpPr>
            <p:spPr bwMode="auto">
              <a:xfrm>
                <a:off x="1519" y="2160"/>
                <a:ext cx="9" cy="1008"/>
              </a:xfrm>
              <a:prstGeom prst="line">
                <a:avLst/>
              </a:prstGeom>
              <a:noFill/>
              <a:ln w="28575">
                <a:solidFill>
                  <a:schemeClr val="tx1"/>
                </a:solidFill>
                <a:prstDash val="dash"/>
                <a:round/>
                <a:headEnd/>
                <a:tailEnd/>
              </a:ln>
            </p:spPr>
            <p:txBody>
              <a:bodyPr>
                <a:spAutoFit/>
              </a:bodyPr>
              <a:lstStyle/>
              <a:p>
                <a:endParaRPr lang="en-US"/>
              </a:p>
            </p:txBody>
          </p:sp>
          <p:sp>
            <p:nvSpPr>
              <p:cNvPr id="54304" name="Line 24"/>
              <p:cNvSpPr>
                <a:spLocks noChangeShapeType="1"/>
              </p:cNvSpPr>
              <p:nvPr/>
            </p:nvSpPr>
            <p:spPr bwMode="auto">
              <a:xfrm>
                <a:off x="1392" y="2670"/>
                <a:ext cx="0" cy="498"/>
              </a:xfrm>
              <a:prstGeom prst="line">
                <a:avLst/>
              </a:prstGeom>
              <a:noFill/>
              <a:ln w="28575">
                <a:solidFill>
                  <a:schemeClr val="tx1"/>
                </a:solidFill>
                <a:prstDash val="dash"/>
                <a:round/>
                <a:headEnd/>
                <a:tailEnd/>
              </a:ln>
            </p:spPr>
            <p:txBody>
              <a:bodyPr>
                <a:spAutoFit/>
              </a:bodyPr>
              <a:lstStyle/>
              <a:p>
                <a:endParaRPr lang="en-US"/>
              </a:p>
            </p:txBody>
          </p:sp>
          <p:sp>
            <p:nvSpPr>
              <p:cNvPr id="54305" name="Text Box 25"/>
              <p:cNvSpPr txBox="1">
                <a:spLocks noChangeArrowheads="1"/>
              </p:cNvSpPr>
              <p:nvPr/>
            </p:nvSpPr>
            <p:spPr bwMode="auto">
              <a:xfrm>
                <a:off x="1296" y="3100"/>
                <a:ext cx="432" cy="212"/>
              </a:xfrm>
              <a:prstGeom prst="rect">
                <a:avLst/>
              </a:prstGeom>
              <a:noFill/>
              <a:ln w="9525">
                <a:noFill/>
                <a:miter lim="800000"/>
                <a:headEnd/>
                <a:tailEnd/>
              </a:ln>
            </p:spPr>
            <p:txBody>
              <a:bodyPr>
                <a:spAutoFit/>
              </a:bodyPr>
              <a:lstStyle/>
              <a:p>
                <a:pPr>
                  <a:spcBef>
                    <a:spcPct val="50000"/>
                  </a:spcBef>
                </a:pPr>
                <a:r>
                  <a:rPr lang="fr-FR" sz="1600" b="1">
                    <a:latin typeface="Tahoma" pitchFamily="34" charset="0"/>
                  </a:rPr>
                  <a:t>W</a:t>
                </a:r>
                <a:r>
                  <a:rPr lang="fr-FR" sz="1600" b="1" baseline="-25000">
                    <a:latin typeface="Tahoma" pitchFamily="34" charset="0"/>
                  </a:rPr>
                  <a:t>pd</a:t>
                </a:r>
              </a:p>
            </p:txBody>
          </p:sp>
        </p:grpSp>
        <p:sp>
          <p:nvSpPr>
            <p:cNvPr id="54284" name="Line 26"/>
            <p:cNvSpPr>
              <a:spLocks noChangeShapeType="1"/>
            </p:cNvSpPr>
            <p:nvPr/>
          </p:nvSpPr>
          <p:spPr bwMode="auto">
            <a:xfrm>
              <a:off x="4254" y="1570"/>
              <a:ext cx="499" cy="0"/>
            </a:xfrm>
            <a:prstGeom prst="line">
              <a:avLst/>
            </a:prstGeom>
            <a:noFill/>
            <a:ln w="57150">
              <a:solidFill>
                <a:srgbClr val="FF3300"/>
              </a:solidFill>
              <a:round/>
              <a:headEnd/>
              <a:tailEnd type="triangle" w="med" len="med"/>
            </a:ln>
          </p:spPr>
          <p:txBody>
            <a:bodyPr/>
            <a:lstStyle/>
            <a:p>
              <a:endParaRPr lang="en-US"/>
            </a:p>
          </p:txBody>
        </p:sp>
      </p:grpSp>
      <p:sp>
        <p:nvSpPr>
          <p:cNvPr id="54276" name="Line 27"/>
          <p:cNvSpPr>
            <a:spLocks noChangeShapeType="1"/>
          </p:cNvSpPr>
          <p:nvPr/>
        </p:nvSpPr>
        <p:spPr bwMode="auto">
          <a:xfrm>
            <a:off x="3152775" y="2205038"/>
            <a:ext cx="2303463" cy="0"/>
          </a:xfrm>
          <a:prstGeom prst="line">
            <a:avLst/>
          </a:prstGeom>
          <a:noFill/>
          <a:ln w="76200">
            <a:solidFill>
              <a:schemeClr val="accent2"/>
            </a:solidFill>
            <a:round/>
            <a:headEnd/>
            <a:tailEnd type="triangle" w="med" len="med"/>
          </a:ln>
        </p:spPr>
        <p:txBody>
          <a:bodyPr/>
          <a:lstStyle/>
          <a:p>
            <a:endParaRPr lang="en-US"/>
          </a:p>
        </p:txBody>
      </p:sp>
      <p:sp>
        <p:nvSpPr>
          <p:cNvPr id="54277" name="Text Box 28"/>
          <p:cNvSpPr txBox="1">
            <a:spLocks noChangeArrowheads="1"/>
          </p:cNvSpPr>
          <p:nvPr/>
        </p:nvSpPr>
        <p:spPr bwMode="auto">
          <a:xfrm>
            <a:off x="5600700" y="1412875"/>
            <a:ext cx="3960813" cy="1616075"/>
          </a:xfrm>
          <a:prstGeom prst="rect">
            <a:avLst/>
          </a:prstGeom>
          <a:solidFill>
            <a:schemeClr val="accent2"/>
          </a:solidFill>
          <a:ln w="9525">
            <a:noFill/>
            <a:miter lim="800000"/>
            <a:headEnd/>
            <a:tailEnd/>
          </a:ln>
        </p:spPr>
        <p:txBody>
          <a:bodyPr>
            <a:spAutoFit/>
          </a:bodyPr>
          <a:lstStyle/>
          <a:p>
            <a:r>
              <a:rPr lang="fr-FR" sz="2000" b="1">
                <a:solidFill>
                  <a:schemeClr val="bg1"/>
                </a:solidFill>
                <a:latin typeface="Arial" charset="0"/>
              </a:rPr>
              <a:t>Reducing Tunneling…</a:t>
            </a:r>
          </a:p>
          <a:p>
            <a:r>
              <a:rPr lang="fr-FR" sz="2000" b="1">
                <a:solidFill>
                  <a:srgbClr val="FF3300"/>
                </a:solidFill>
                <a:latin typeface="Arial" charset="0"/>
                <a:sym typeface="Wingdings" pitchFamily="2" charset="2"/>
              </a:rPr>
              <a:t></a:t>
            </a:r>
            <a:r>
              <a:rPr lang="fr-FR" sz="2000" b="1">
                <a:solidFill>
                  <a:srgbClr val="FF3300"/>
                </a:solidFill>
                <a:latin typeface="Arial" charset="0"/>
              </a:rPr>
              <a:t>Increasing T</a:t>
            </a:r>
            <a:r>
              <a:rPr lang="fr-FR" sz="2000" b="1" baseline="-25000">
                <a:solidFill>
                  <a:srgbClr val="FF3300"/>
                </a:solidFill>
                <a:latin typeface="Arial" charset="0"/>
              </a:rPr>
              <a:t>ox</a:t>
            </a:r>
            <a:r>
              <a:rPr lang="fr-FR" sz="2000" b="1">
                <a:solidFill>
                  <a:srgbClr val="FF3300"/>
                </a:solidFill>
                <a:latin typeface="Arial" charset="0"/>
              </a:rPr>
              <a:t> !</a:t>
            </a:r>
          </a:p>
          <a:p>
            <a:r>
              <a:rPr lang="fr-FR" sz="2000" b="1">
                <a:solidFill>
                  <a:schemeClr val="bg1"/>
                </a:solidFill>
                <a:latin typeface="Arial" charset="0"/>
              </a:rPr>
              <a:t>But without reduction of Cox !</a:t>
            </a:r>
          </a:p>
          <a:p>
            <a:r>
              <a:rPr lang="fr-FR" sz="2000" b="1">
                <a:solidFill>
                  <a:srgbClr val="FF3300"/>
                </a:solidFill>
                <a:latin typeface="Arial" charset="0"/>
                <a:sym typeface="Wingdings" pitchFamily="2" charset="2"/>
              </a:rPr>
              <a:t></a:t>
            </a:r>
            <a:r>
              <a:rPr lang="fr-FR" sz="2000" b="1">
                <a:solidFill>
                  <a:srgbClr val="FF3300"/>
                </a:solidFill>
                <a:latin typeface="Arial" charset="0"/>
              </a:rPr>
              <a:t>Increasing permitivity </a:t>
            </a:r>
          </a:p>
          <a:p>
            <a:pPr algn="ctr"/>
            <a:r>
              <a:rPr lang="fr-FR" sz="2000" b="1">
                <a:solidFill>
                  <a:srgbClr val="FF3300"/>
                </a:solidFill>
                <a:latin typeface="Arial" charset="0"/>
                <a:sym typeface="Wingdings" pitchFamily="2" charset="2"/>
              </a:rPr>
              <a:t> </a:t>
            </a:r>
            <a:r>
              <a:rPr lang="fr-FR" sz="2000" b="1">
                <a:solidFill>
                  <a:srgbClr val="FF3300"/>
                </a:solidFill>
                <a:latin typeface="Arial" charset="0"/>
              </a:rPr>
              <a:t>HIGH K materials</a:t>
            </a:r>
          </a:p>
        </p:txBody>
      </p:sp>
      <p:pic>
        <p:nvPicPr>
          <p:cNvPr id="54278" name="Object 29"/>
          <p:cNvPicPr>
            <a:picLocks noGrp="1" noChangeAspect="1" noChangeArrowheads="1"/>
          </p:cNvPicPr>
          <p:nvPr>
            <p:ph idx="1"/>
          </p:nvPr>
        </p:nvPicPr>
        <p:blipFill>
          <a:blip r:embed="rId3" cstate="print"/>
          <a:srcRect/>
          <a:stretch>
            <a:fillRect/>
          </a:stretch>
        </p:blipFill>
        <p:spPr>
          <a:xfrm>
            <a:off x="4448175" y="981075"/>
            <a:ext cx="1152525" cy="784225"/>
          </a:xfrm>
          <a:noFill/>
        </p:spPr>
      </p:pic>
      <p:sp>
        <p:nvSpPr>
          <p:cNvPr id="54279" name="Text Box 30"/>
          <p:cNvSpPr txBox="1">
            <a:spLocks noChangeArrowheads="1"/>
          </p:cNvSpPr>
          <p:nvPr/>
        </p:nvSpPr>
        <p:spPr bwMode="auto">
          <a:xfrm>
            <a:off x="3440113" y="1844675"/>
            <a:ext cx="1571625" cy="336550"/>
          </a:xfrm>
          <a:prstGeom prst="rect">
            <a:avLst/>
          </a:prstGeom>
          <a:noFill/>
          <a:ln w="9525">
            <a:noFill/>
            <a:miter lim="800000"/>
            <a:headEnd/>
            <a:tailEnd/>
          </a:ln>
        </p:spPr>
        <p:txBody>
          <a:bodyPr wrap="none">
            <a:spAutoFit/>
          </a:bodyPr>
          <a:lstStyle/>
          <a:p>
            <a:r>
              <a:rPr lang="fr-FR" sz="1600" b="1">
                <a:solidFill>
                  <a:schemeClr val="accent2"/>
                </a:solidFill>
                <a:latin typeface="Arial" charset="0"/>
              </a:rPr>
              <a:t>Leakage issue</a:t>
            </a:r>
          </a:p>
        </p:txBody>
      </p:sp>
      <p:sp>
        <p:nvSpPr>
          <p:cNvPr id="54280" name="Line 31"/>
          <p:cNvSpPr>
            <a:spLocks noChangeShapeType="1"/>
          </p:cNvSpPr>
          <p:nvPr/>
        </p:nvSpPr>
        <p:spPr bwMode="auto">
          <a:xfrm>
            <a:off x="3081338" y="4868863"/>
            <a:ext cx="2303462" cy="0"/>
          </a:xfrm>
          <a:prstGeom prst="line">
            <a:avLst/>
          </a:prstGeom>
          <a:noFill/>
          <a:ln w="76200">
            <a:solidFill>
              <a:schemeClr val="accent2"/>
            </a:solidFill>
            <a:round/>
            <a:headEnd/>
            <a:tailEnd type="triangle" w="med" len="med"/>
          </a:ln>
        </p:spPr>
        <p:txBody>
          <a:bodyPr/>
          <a:lstStyle/>
          <a:p>
            <a:endParaRPr lang="en-US"/>
          </a:p>
        </p:txBody>
      </p:sp>
      <p:sp>
        <p:nvSpPr>
          <p:cNvPr id="54281" name="Text Box 32"/>
          <p:cNvSpPr txBox="1">
            <a:spLocks noChangeArrowheads="1"/>
          </p:cNvSpPr>
          <p:nvPr/>
        </p:nvSpPr>
        <p:spPr bwMode="auto">
          <a:xfrm>
            <a:off x="3152775" y="4437063"/>
            <a:ext cx="2092325" cy="336550"/>
          </a:xfrm>
          <a:prstGeom prst="rect">
            <a:avLst/>
          </a:prstGeom>
          <a:noFill/>
          <a:ln w="9525">
            <a:noFill/>
            <a:miter lim="800000"/>
            <a:headEnd/>
            <a:tailEnd/>
          </a:ln>
        </p:spPr>
        <p:txBody>
          <a:bodyPr wrap="none">
            <a:spAutoFit/>
          </a:bodyPr>
          <a:lstStyle/>
          <a:p>
            <a:r>
              <a:rPr lang="fr-FR" sz="1600" b="1">
                <a:solidFill>
                  <a:schemeClr val="accent2"/>
                </a:solidFill>
                <a:latin typeface="Arial" charset="0"/>
              </a:rPr>
              <a:t>Polydepletion issue</a:t>
            </a:r>
          </a:p>
        </p:txBody>
      </p:sp>
      <p:sp>
        <p:nvSpPr>
          <p:cNvPr id="54282" name="Text Box 33"/>
          <p:cNvSpPr txBox="1">
            <a:spLocks noChangeArrowheads="1"/>
          </p:cNvSpPr>
          <p:nvPr/>
        </p:nvSpPr>
        <p:spPr bwMode="auto">
          <a:xfrm>
            <a:off x="5529263" y="4652963"/>
            <a:ext cx="3960812" cy="396875"/>
          </a:xfrm>
          <a:prstGeom prst="rect">
            <a:avLst/>
          </a:prstGeom>
          <a:solidFill>
            <a:schemeClr val="accent2"/>
          </a:solidFill>
          <a:ln w="9525">
            <a:noFill/>
            <a:miter lim="800000"/>
            <a:headEnd/>
            <a:tailEnd/>
          </a:ln>
        </p:spPr>
        <p:txBody>
          <a:bodyPr>
            <a:spAutoFit/>
          </a:bodyPr>
          <a:lstStyle/>
          <a:p>
            <a:r>
              <a:rPr lang="fr-FR" sz="2000" b="1">
                <a:solidFill>
                  <a:schemeClr val="bg1"/>
                </a:solidFill>
                <a:latin typeface="Arial" charset="0"/>
              </a:rPr>
              <a:t>Replacing Poly-Si by </a:t>
            </a:r>
            <a:r>
              <a:rPr lang="fr-FR" sz="2000" b="1">
                <a:solidFill>
                  <a:srgbClr val="FF3300"/>
                </a:solidFill>
                <a:latin typeface="Arial" charset="0"/>
              </a:rPr>
              <a:t>Metal</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Espace réservé du numéro de diapositive 3"/>
          <p:cNvSpPr>
            <a:spLocks noGrp="1"/>
          </p:cNvSpPr>
          <p:nvPr>
            <p:ph type="sldNum" sz="quarter" idx="4294967295"/>
          </p:nvPr>
        </p:nvSpPr>
        <p:spPr bwMode="auto">
          <a:xfrm>
            <a:off x="8853488" y="6497638"/>
            <a:ext cx="936625" cy="360362"/>
          </a:xfrm>
          <a:prstGeom prst="rect">
            <a:avLst/>
          </a:prstGeom>
          <a:noFill/>
          <a:ln>
            <a:miter lim="800000"/>
            <a:headEnd/>
            <a:tailEnd/>
          </a:ln>
        </p:spPr>
        <p:txBody>
          <a:bodyPr/>
          <a:lstStyle/>
          <a:p>
            <a:fld id="{A7323AC1-5D05-44D9-A616-D82BFA58BA12}" type="slidenum">
              <a:rPr lang="fr-FR"/>
              <a:pPr/>
              <a:t>52</a:t>
            </a:fld>
            <a:endParaRPr lang="fr-FR"/>
          </a:p>
        </p:txBody>
      </p:sp>
      <p:sp>
        <p:nvSpPr>
          <p:cNvPr id="656386" name="Rectangle 2"/>
          <p:cNvSpPr>
            <a:spLocks noGrp="1" noChangeArrowheads="1"/>
          </p:cNvSpPr>
          <p:nvPr>
            <p:ph type="title"/>
          </p:nvPr>
        </p:nvSpPr>
        <p:spPr>
          <a:xfrm>
            <a:off x="3871913" y="76200"/>
            <a:ext cx="1997075" cy="685800"/>
          </a:xfrm>
        </p:spPr>
        <p:txBody>
          <a:bodyPr/>
          <a:lstStyle/>
          <a:p>
            <a:pPr>
              <a:defRPr/>
            </a:pPr>
            <a:r>
              <a:rPr lang="en-US"/>
              <a:t>Context</a:t>
            </a:r>
          </a:p>
        </p:txBody>
      </p:sp>
      <p:sp>
        <p:nvSpPr>
          <p:cNvPr id="55300" name="Rectangle 3"/>
          <p:cNvSpPr>
            <a:spLocks noGrp="1" noChangeArrowheads="1"/>
          </p:cNvSpPr>
          <p:nvPr>
            <p:ph type="body" idx="1"/>
          </p:nvPr>
        </p:nvSpPr>
        <p:spPr>
          <a:xfrm>
            <a:off x="303213" y="1079500"/>
            <a:ext cx="9369425" cy="5046663"/>
          </a:xfrm>
        </p:spPr>
        <p:txBody>
          <a:bodyPr/>
          <a:lstStyle/>
          <a:p>
            <a:pPr>
              <a:lnSpc>
                <a:spcPct val="90000"/>
              </a:lnSpc>
              <a:buFont typeface="Wingdings" pitchFamily="2" charset="2"/>
              <a:buChar char="ü"/>
            </a:pPr>
            <a:r>
              <a:rPr lang="en-US" sz="1800" b="1" smtClean="0"/>
              <a:t>Down to 90nm gate length,</a:t>
            </a:r>
            <a:r>
              <a:rPr lang="en-US" sz="1800" smtClean="0"/>
              <a:t> </a:t>
            </a:r>
            <a:r>
              <a:rPr lang="en-US" sz="1800" b="1" smtClean="0"/>
              <a:t>N+ and P+ polysilicon</a:t>
            </a:r>
            <a:r>
              <a:rPr lang="en-US" sz="1800" smtClean="0"/>
              <a:t> gate was used for CMOS integration compatible with oxide or oxynitride gate dielectric.</a:t>
            </a:r>
          </a:p>
          <a:p>
            <a:pPr>
              <a:lnSpc>
                <a:spcPct val="90000"/>
              </a:lnSpc>
              <a:buFont typeface="Wingdings" pitchFamily="2" charset="2"/>
              <a:buChar char="ü"/>
            </a:pPr>
            <a:endParaRPr lang="en-US" sz="1800" smtClean="0"/>
          </a:p>
          <a:p>
            <a:pPr>
              <a:lnSpc>
                <a:spcPct val="90000"/>
              </a:lnSpc>
              <a:buFont typeface="Wingdings" pitchFamily="2" charset="2"/>
              <a:buChar char="ü"/>
            </a:pPr>
            <a:r>
              <a:rPr lang="en-US" sz="1800" b="1" smtClean="0"/>
              <a:t>Due to aggressive scaling of the gate dielectric</a:t>
            </a:r>
            <a:r>
              <a:rPr lang="en-US" sz="1800" smtClean="0"/>
              <a:t>, </a:t>
            </a:r>
            <a:r>
              <a:rPr lang="en-US" sz="1800" b="1" smtClean="0"/>
              <a:t>the </a:t>
            </a:r>
            <a:r>
              <a:rPr lang="en-US" sz="1800" smtClean="0"/>
              <a:t>gate leakage is becoming </a:t>
            </a:r>
            <a:r>
              <a:rPr lang="en-US" sz="1800" b="1" smtClean="0"/>
              <a:t>unacceptably high</a:t>
            </a:r>
            <a:r>
              <a:rPr lang="en-US" sz="1800" smtClean="0"/>
              <a:t> (&gt;Ioff), requiring the use of </a:t>
            </a:r>
            <a:r>
              <a:rPr lang="en-US" sz="1800" b="1" smtClean="0">
                <a:solidFill>
                  <a:srgbClr val="FF0000"/>
                </a:solidFill>
              </a:rPr>
              <a:t>high-k dielectric</a:t>
            </a:r>
          </a:p>
          <a:p>
            <a:pPr>
              <a:lnSpc>
                <a:spcPct val="90000"/>
              </a:lnSpc>
              <a:buFont typeface="Wingdings" pitchFamily="2" charset="2"/>
              <a:buChar char="ü"/>
            </a:pPr>
            <a:endParaRPr lang="en-US" sz="1800" smtClean="0"/>
          </a:p>
          <a:p>
            <a:pPr>
              <a:lnSpc>
                <a:spcPct val="90000"/>
              </a:lnSpc>
              <a:buFont typeface="Wingdings" pitchFamily="2" charset="2"/>
              <a:buChar char="ü"/>
            </a:pPr>
            <a:r>
              <a:rPr lang="en-US" sz="1800" smtClean="0"/>
              <a:t>Due to </a:t>
            </a:r>
            <a:r>
              <a:rPr lang="en-US" sz="1800" b="1" smtClean="0"/>
              <a:t>the incompatibility of polysilicon gate with high-k dielectric</a:t>
            </a:r>
            <a:r>
              <a:rPr lang="en-US" sz="1800" smtClean="0"/>
              <a:t> (Fermi pinning, large Vt, mobility degradation) and the need to boost performance (elimination of polydepletion, boron penetration,…), </a:t>
            </a:r>
            <a:r>
              <a:rPr lang="en-US" sz="1800" b="1" smtClean="0">
                <a:solidFill>
                  <a:srgbClr val="FF0000"/>
                </a:solidFill>
              </a:rPr>
              <a:t>metal gate electrodes</a:t>
            </a:r>
            <a:r>
              <a:rPr lang="en-US" sz="1800" smtClean="0"/>
              <a:t> will likely be needed</a:t>
            </a:r>
          </a:p>
          <a:p>
            <a:pPr>
              <a:lnSpc>
                <a:spcPct val="90000"/>
              </a:lnSpc>
              <a:buFont typeface="Wingdings" pitchFamily="2" charset="2"/>
              <a:buChar char="ü"/>
            </a:pPr>
            <a:endParaRPr lang="en-US" sz="1800" smtClean="0"/>
          </a:p>
          <a:p>
            <a:pPr>
              <a:lnSpc>
                <a:spcPct val="90000"/>
              </a:lnSpc>
              <a:buFont typeface="Wingdings" pitchFamily="2" charset="2"/>
              <a:buChar char="ü"/>
            </a:pPr>
            <a:r>
              <a:rPr lang="en-US" sz="1800" b="1" smtClean="0"/>
              <a:t>For bulk technology, two metals with WFs close to the bandgap edges are needed</a:t>
            </a:r>
            <a:r>
              <a:rPr lang="en-US" sz="1800" smtClean="0"/>
              <a:t> (high channel doping required to control SCE).</a:t>
            </a:r>
          </a:p>
          <a:p>
            <a:pPr>
              <a:lnSpc>
                <a:spcPct val="90000"/>
              </a:lnSpc>
              <a:buFont typeface="Wingdings" pitchFamily="2" charset="2"/>
              <a:buChar char="ü"/>
            </a:pPr>
            <a:endParaRPr lang="en-US" sz="1800" smtClean="0"/>
          </a:p>
          <a:p>
            <a:pPr>
              <a:lnSpc>
                <a:spcPct val="90000"/>
              </a:lnSpc>
              <a:buFont typeface="Wingdings" pitchFamily="2" charset="2"/>
              <a:buChar char="ü"/>
            </a:pPr>
            <a:r>
              <a:rPr lang="en-US" sz="1800" b="1" smtClean="0"/>
              <a:t>For FDSOI or double gate devices, WFs within 250meV from midgap</a:t>
            </a:r>
            <a:r>
              <a:rPr lang="en-US" sz="1800" smtClean="0"/>
              <a:t> are preferred, requiring more complex integration</a:t>
            </a:r>
          </a:p>
          <a:p>
            <a:pPr>
              <a:lnSpc>
                <a:spcPct val="90000"/>
              </a:lnSpc>
              <a:buFont typeface="Wingdings" pitchFamily="2" charset="2"/>
              <a:buChar char="ü"/>
            </a:pPr>
            <a:endParaRPr lang="en-US" sz="1800" smtClean="0"/>
          </a:p>
          <a:p>
            <a:pPr>
              <a:lnSpc>
                <a:spcPct val="90000"/>
              </a:lnSpc>
              <a:buFont typeface="Wingdings" pitchFamily="2" charset="2"/>
              <a:buChar char="ü"/>
            </a:pPr>
            <a:r>
              <a:rPr lang="en-US" sz="1800" smtClean="0"/>
              <a:t>Two integration approaches are considered: </a:t>
            </a:r>
            <a:r>
              <a:rPr lang="en-US" sz="1800" b="1" smtClean="0">
                <a:solidFill>
                  <a:srgbClr val="FF0000"/>
                </a:solidFill>
              </a:rPr>
              <a:t>gate first and gate last.</a:t>
            </a:r>
          </a:p>
        </p:txBody>
      </p:sp>
      <p:sp>
        <p:nvSpPr>
          <p:cNvPr id="5" name="Rectangle 2"/>
          <p:cNvSpPr txBox="1">
            <a:spLocks noChangeArrowheads="1"/>
          </p:cNvSpPr>
          <p:nvPr/>
        </p:nvSpPr>
        <p:spPr bwMode="auto">
          <a:xfrm>
            <a:off x="-6350" y="0"/>
            <a:ext cx="9906000" cy="838200"/>
          </a:xfrm>
          <a:prstGeom prst="rect">
            <a:avLst/>
          </a:prstGeom>
          <a:solidFill>
            <a:schemeClr val="accent2"/>
          </a:solidFill>
          <a:ln w="9525">
            <a:noFill/>
            <a:miter lim="800000"/>
            <a:headEnd/>
            <a:tailEnd/>
          </a:ln>
          <a:effectLst/>
        </p:spPr>
        <p:txBody>
          <a:bodyPr lIns="95785" tIns="47893" rIns="95785" bIns="47893" anchor="ctr"/>
          <a:lstStyle>
            <a:lvl1pPr algn="r" defTabSz="957263" rtl="0" eaLnBrk="0" fontAlgn="base" hangingPunct="0">
              <a:spcBef>
                <a:spcPct val="0"/>
              </a:spcBef>
              <a:spcAft>
                <a:spcPct val="0"/>
              </a:spcAft>
              <a:defRPr sz="3400" b="1">
                <a:solidFill>
                  <a:schemeClr val="bg1"/>
                </a:solidFill>
                <a:effectLst>
                  <a:outerShdw blurRad="38100" dist="38100" dir="2700000" algn="tl">
                    <a:srgbClr val="000000"/>
                  </a:outerShdw>
                </a:effectLst>
                <a:latin typeface="+mj-lt"/>
                <a:ea typeface="+mj-ea"/>
                <a:cs typeface="+mj-cs"/>
              </a:defRPr>
            </a:lvl1pPr>
            <a:lvl2pPr algn="r" defTabSz="957263" rtl="0" eaLnBrk="0" fontAlgn="base" hangingPunct="0">
              <a:spcBef>
                <a:spcPct val="0"/>
              </a:spcBef>
              <a:spcAft>
                <a:spcPct val="0"/>
              </a:spcAft>
              <a:defRPr sz="3400" b="1">
                <a:solidFill>
                  <a:schemeClr val="bg1"/>
                </a:solidFill>
                <a:effectLst>
                  <a:outerShdw blurRad="38100" dist="38100" dir="2700000" algn="tl">
                    <a:srgbClr val="000000"/>
                  </a:outerShdw>
                </a:effectLst>
                <a:latin typeface="Arial" charset="0"/>
              </a:defRPr>
            </a:lvl2pPr>
            <a:lvl3pPr algn="r" defTabSz="957263" rtl="0" eaLnBrk="0" fontAlgn="base" hangingPunct="0">
              <a:spcBef>
                <a:spcPct val="0"/>
              </a:spcBef>
              <a:spcAft>
                <a:spcPct val="0"/>
              </a:spcAft>
              <a:defRPr sz="3400" b="1">
                <a:solidFill>
                  <a:schemeClr val="bg1"/>
                </a:solidFill>
                <a:effectLst>
                  <a:outerShdw blurRad="38100" dist="38100" dir="2700000" algn="tl">
                    <a:srgbClr val="000000"/>
                  </a:outerShdw>
                </a:effectLst>
                <a:latin typeface="Arial" charset="0"/>
              </a:defRPr>
            </a:lvl3pPr>
            <a:lvl4pPr algn="r" defTabSz="957263" rtl="0" eaLnBrk="0" fontAlgn="base" hangingPunct="0">
              <a:spcBef>
                <a:spcPct val="0"/>
              </a:spcBef>
              <a:spcAft>
                <a:spcPct val="0"/>
              </a:spcAft>
              <a:defRPr sz="3400" b="1">
                <a:solidFill>
                  <a:schemeClr val="bg1"/>
                </a:solidFill>
                <a:effectLst>
                  <a:outerShdw blurRad="38100" dist="38100" dir="2700000" algn="tl">
                    <a:srgbClr val="000000"/>
                  </a:outerShdw>
                </a:effectLst>
                <a:latin typeface="Arial" charset="0"/>
              </a:defRPr>
            </a:lvl4pPr>
            <a:lvl5pPr algn="r" defTabSz="957263" rtl="0" eaLnBrk="0" fontAlgn="base" hangingPunct="0">
              <a:spcBef>
                <a:spcPct val="0"/>
              </a:spcBef>
              <a:spcAft>
                <a:spcPct val="0"/>
              </a:spcAft>
              <a:defRPr sz="3400" b="1">
                <a:solidFill>
                  <a:schemeClr val="bg1"/>
                </a:solidFill>
                <a:effectLst>
                  <a:outerShdw blurRad="38100" dist="38100" dir="2700000" algn="tl">
                    <a:srgbClr val="000000"/>
                  </a:outerShdw>
                </a:effectLst>
                <a:latin typeface="Arial" charset="0"/>
              </a:defRPr>
            </a:lvl5pPr>
            <a:lvl6pPr marL="457200" algn="r" defTabSz="957263" rtl="0" fontAlgn="base">
              <a:spcBef>
                <a:spcPct val="0"/>
              </a:spcBef>
              <a:spcAft>
                <a:spcPct val="0"/>
              </a:spcAft>
              <a:defRPr sz="3400" b="1">
                <a:solidFill>
                  <a:schemeClr val="bg1"/>
                </a:solidFill>
                <a:effectLst>
                  <a:outerShdw blurRad="38100" dist="38100" dir="2700000" algn="tl">
                    <a:srgbClr val="000000"/>
                  </a:outerShdw>
                </a:effectLst>
                <a:latin typeface="Arial" charset="0"/>
              </a:defRPr>
            </a:lvl6pPr>
            <a:lvl7pPr marL="914400" algn="r" defTabSz="957263" rtl="0" fontAlgn="base">
              <a:spcBef>
                <a:spcPct val="0"/>
              </a:spcBef>
              <a:spcAft>
                <a:spcPct val="0"/>
              </a:spcAft>
              <a:defRPr sz="3400" b="1">
                <a:solidFill>
                  <a:schemeClr val="bg1"/>
                </a:solidFill>
                <a:effectLst>
                  <a:outerShdw blurRad="38100" dist="38100" dir="2700000" algn="tl">
                    <a:srgbClr val="000000"/>
                  </a:outerShdw>
                </a:effectLst>
                <a:latin typeface="Arial" charset="0"/>
              </a:defRPr>
            </a:lvl7pPr>
            <a:lvl8pPr marL="1371600" algn="r" defTabSz="957263" rtl="0" fontAlgn="base">
              <a:spcBef>
                <a:spcPct val="0"/>
              </a:spcBef>
              <a:spcAft>
                <a:spcPct val="0"/>
              </a:spcAft>
              <a:defRPr sz="3400" b="1">
                <a:solidFill>
                  <a:schemeClr val="bg1"/>
                </a:solidFill>
                <a:effectLst>
                  <a:outerShdw blurRad="38100" dist="38100" dir="2700000" algn="tl">
                    <a:srgbClr val="000000"/>
                  </a:outerShdw>
                </a:effectLst>
                <a:latin typeface="Arial" charset="0"/>
              </a:defRPr>
            </a:lvl8pPr>
            <a:lvl9pPr marL="1828800" algn="r" defTabSz="957263" rtl="0" fontAlgn="base">
              <a:spcBef>
                <a:spcPct val="0"/>
              </a:spcBef>
              <a:spcAft>
                <a:spcPct val="0"/>
              </a:spcAft>
              <a:defRPr sz="3400" b="1">
                <a:solidFill>
                  <a:schemeClr val="bg1"/>
                </a:solidFill>
                <a:effectLst>
                  <a:outerShdw blurRad="38100" dist="38100" dir="2700000" algn="tl">
                    <a:srgbClr val="000000"/>
                  </a:outerShdw>
                </a:effectLst>
                <a:latin typeface="Arial" charset="0"/>
              </a:defRPr>
            </a:lvl9pPr>
          </a:lstStyle>
          <a:p>
            <a:pPr eaLnBrk="1" hangingPunct="1">
              <a:defRPr/>
            </a:pPr>
            <a:r>
              <a:rPr lang="fr-FR" sz="3000" smtClean="0"/>
              <a:t>Figthing against Gate Leakage</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Espace réservé du numéro de diapositive 3"/>
          <p:cNvSpPr>
            <a:spLocks noGrp="1"/>
          </p:cNvSpPr>
          <p:nvPr>
            <p:ph type="sldNum" sz="quarter" idx="4294967295"/>
          </p:nvPr>
        </p:nvSpPr>
        <p:spPr bwMode="auto">
          <a:xfrm>
            <a:off x="8853488" y="6497638"/>
            <a:ext cx="936625" cy="360362"/>
          </a:xfrm>
          <a:prstGeom prst="rect">
            <a:avLst/>
          </a:prstGeom>
          <a:noFill/>
          <a:ln>
            <a:miter lim="800000"/>
            <a:headEnd/>
            <a:tailEnd/>
          </a:ln>
        </p:spPr>
        <p:txBody>
          <a:bodyPr/>
          <a:lstStyle/>
          <a:p>
            <a:fld id="{05D266AB-0130-4491-976E-2DEB72CE2635}" type="slidenum">
              <a:rPr lang="fr-FR"/>
              <a:pPr/>
              <a:t>53</a:t>
            </a:fld>
            <a:endParaRPr lang="fr-FR"/>
          </a:p>
        </p:txBody>
      </p:sp>
      <p:sp>
        <p:nvSpPr>
          <p:cNvPr id="657410" name="Rectangle 2"/>
          <p:cNvSpPr>
            <a:spLocks noGrp="1" noChangeArrowheads="1"/>
          </p:cNvSpPr>
          <p:nvPr>
            <p:ph type="title"/>
          </p:nvPr>
        </p:nvSpPr>
        <p:spPr>
          <a:xfrm>
            <a:off x="12700" y="0"/>
            <a:ext cx="9893300" cy="765175"/>
          </a:xfrm>
        </p:spPr>
        <p:txBody>
          <a:bodyPr/>
          <a:lstStyle/>
          <a:p>
            <a:pPr>
              <a:defRPr/>
            </a:pPr>
            <a:r>
              <a:rPr lang="en-US" dirty="0"/>
              <a:t>High-k dielectric</a:t>
            </a:r>
          </a:p>
        </p:txBody>
      </p:sp>
      <p:sp>
        <p:nvSpPr>
          <p:cNvPr id="56324" name="Text Box 4"/>
          <p:cNvSpPr txBox="1">
            <a:spLocks noChangeArrowheads="1"/>
          </p:cNvSpPr>
          <p:nvPr/>
        </p:nvSpPr>
        <p:spPr bwMode="auto">
          <a:xfrm>
            <a:off x="7104063" y="3625850"/>
            <a:ext cx="2609850" cy="307975"/>
          </a:xfrm>
          <a:prstGeom prst="rect">
            <a:avLst/>
          </a:prstGeom>
          <a:noFill/>
          <a:ln w="9525">
            <a:noFill/>
            <a:miter lim="800000"/>
            <a:headEnd/>
            <a:tailEnd/>
          </a:ln>
          <a:effectLst/>
        </p:spPr>
        <p:txBody>
          <a:bodyPr wrap="none">
            <a:spAutoFit/>
          </a:bodyPr>
          <a:lstStyle/>
          <a:p>
            <a:r>
              <a:rPr lang="en-US" sz="1400" b="1" i="1">
                <a:latin typeface="Arial" charset="0"/>
              </a:rPr>
              <a:t>C. Fenouillet et al IEDM 2007</a:t>
            </a:r>
          </a:p>
        </p:txBody>
      </p:sp>
      <p:grpSp>
        <p:nvGrpSpPr>
          <p:cNvPr id="56325" name="Group 362"/>
          <p:cNvGrpSpPr>
            <a:grpSpLocks/>
          </p:cNvGrpSpPr>
          <p:nvPr/>
        </p:nvGrpSpPr>
        <p:grpSpPr bwMode="auto">
          <a:xfrm>
            <a:off x="5967413" y="941388"/>
            <a:ext cx="3679825" cy="2774950"/>
            <a:chOff x="202" y="851"/>
            <a:chExt cx="2528" cy="2281"/>
          </a:xfrm>
        </p:grpSpPr>
        <p:sp>
          <p:nvSpPr>
            <p:cNvPr id="56333" name="Rectangle 6"/>
            <p:cNvSpPr>
              <a:spLocks noChangeArrowheads="1"/>
            </p:cNvSpPr>
            <p:nvPr/>
          </p:nvSpPr>
          <p:spPr bwMode="auto">
            <a:xfrm>
              <a:off x="748" y="917"/>
              <a:ext cx="1982" cy="1800"/>
            </a:xfrm>
            <a:prstGeom prst="rect">
              <a:avLst/>
            </a:prstGeom>
            <a:noFill/>
            <a:ln w="31750">
              <a:solidFill>
                <a:schemeClr val="tx1"/>
              </a:solidFill>
              <a:miter lim="800000"/>
              <a:headEnd/>
              <a:tailEnd/>
            </a:ln>
          </p:spPr>
          <p:txBody>
            <a:bodyPr/>
            <a:lstStyle/>
            <a:p>
              <a:endParaRPr lang="fr-FR"/>
            </a:p>
          </p:txBody>
        </p:sp>
        <p:sp>
          <p:nvSpPr>
            <p:cNvPr id="56334" name="Line 7"/>
            <p:cNvSpPr>
              <a:spLocks noChangeShapeType="1"/>
            </p:cNvSpPr>
            <p:nvPr/>
          </p:nvSpPr>
          <p:spPr bwMode="auto">
            <a:xfrm>
              <a:off x="748" y="2640"/>
              <a:ext cx="14" cy="2"/>
            </a:xfrm>
            <a:prstGeom prst="line">
              <a:avLst/>
            </a:prstGeom>
            <a:noFill/>
            <a:ln w="31750">
              <a:solidFill>
                <a:schemeClr val="tx1"/>
              </a:solidFill>
              <a:round/>
              <a:headEnd/>
              <a:tailEnd/>
            </a:ln>
          </p:spPr>
          <p:txBody>
            <a:bodyPr/>
            <a:lstStyle/>
            <a:p>
              <a:endParaRPr lang="en-US"/>
            </a:p>
          </p:txBody>
        </p:sp>
        <p:sp>
          <p:nvSpPr>
            <p:cNvPr id="56335" name="Line 8"/>
            <p:cNvSpPr>
              <a:spLocks noChangeShapeType="1"/>
            </p:cNvSpPr>
            <p:nvPr/>
          </p:nvSpPr>
          <p:spPr bwMode="auto">
            <a:xfrm>
              <a:off x="748" y="2593"/>
              <a:ext cx="14" cy="2"/>
            </a:xfrm>
            <a:prstGeom prst="line">
              <a:avLst/>
            </a:prstGeom>
            <a:noFill/>
            <a:ln w="31750">
              <a:solidFill>
                <a:schemeClr val="tx1"/>
              </a:solidFill>
              <a:round/>
              <a:headEnd/>
              <a:tailEnd/>
            </a:ln>
          </p:spPr>
          <p:txBody>
            <a:bodyPr/>
            <a:lstStyle/>
            <a:p>
              <a:endParaRPr lang="en-US"/>
            </a:p>
          </p:txBody>
        </p:sp>
        <p:sp>
          <p:nvSpPr>
            <p:cNvPr id="56336" name="Line 9"/>
            <p:cNvSpPr>
              <a:spLocks noChangeShapeType="1"/>
            </p:cNvSpPr>
            <p:nvPr/>
          </p:nvSpPr>
          <p:spPr bwMode="auto">
            <a:xfrm>
              <a:off x="748" y="2563"/>
              <a:ext cx="14" cy="2"/>
            </a:xfrm>
            <a:prstGeom prst="line">
              <a:avLst/>
            </a:prstGeom>
            <a:noFill/>
            <a:ln w="31750">
              <a:solidFill>
                <a:schemeClr val="tx1"/>
              </a:solidFill>
              <a:round/>
              <a:headEnd/>
              <a:tailEnd/>
            </a:ln>
          </p:spPr>
          <p:txBody>
            <a:bodyPr/>
            <a:lstStyle/>
            <a:p>
              <a:endParaRPr lang="en-US"/>
            </a:p>
          </p:txBody>
        </p:sp>
        <p:sp>
          <p:nvSpPr>
            <p:cNvPr id="56337" name="Line 10"/>
            <p:cNvSpPr>
              <a:spLocks noChangeShapeType="1"/>
            </p:cNvSpPr>
            <p:nvPr/>
          </p:nvSpPr>
          <p:spPr bwMode="auto">
            <a:xfrm>
              <a:off x="748" y="2537"/>
              <a:ext cx="14" cy="1"/>
            </a:xfrm>
            <a:prstGeom prst="line">
              <a:avLst/>
            </a:prstGeom>
            <a:noFill/>
            <a:ln w="31750">
              <a:solidFill>
                <a:schemeClr val="tx1"/>
              </a:solidFill>
              <a:round/>
              <a:headEnd/>
              <a:tailEnd/>
            </a:ln>
          </p:spPr>
          <p:txBody>
            <a:bodyPr/>
            <a:lstStyle/>
            <a:p>
              <a:endParaRPr lang="en-US"/>
            </a:p>
          </p:txBody>
        </p:sp>
        <p:sp>
          <p:nvSpPr>
            <p:cNvPr id="56338" name="Line 11"/>
            <p:cNvSpPr>
              <a:spLocks noChangeShapeType="1"/>
            </p:cNvSpPr>
            <p:nvPr/>
          </p:nvSpPr>
          <p:spPr bwMode="auto">
            <a:xfrm>
              <a:off x="748" y="2518"/>
              <a:ext cx="14" cy="3"/>
            </a:xfrm>
            <a:prstGeom prst="line">
              <a:avLst/>
            </a:prstGeom>
            <a:noFill/>
            <a:ln w="31750">
              <a:solidFill>
                <a:schemeClr val="tx1"/>
              </a:solidFill>
              <a:round/>
              <a:headEnd/>
              <a:tailEnd/>
            </a:ln>
          </p:spPr>
          <p:txBody>
            <a:bodyPr/>
            <a:lstStyle/>
            <a:p>
              <a:endParaRPr lang="en-US"/>
            </a:p>
          </p:txBody>
        </p:sp>
        <p:sp>
          <p:nvSpPr>
            <p:cNvPr id="56339" name="Line 12"/>
            <p:cNvSpPr>
              <a:spLocks noChangeShapeType="1"/>
            </p:cNvSpPr>
            <p:nvPr/>
          </p:nvSpPr>
          <p:spPr bwMode="auto">
            <a:xfrm>
              <a:off x="748" y="2501"/>
              <a:ext cx="14" cy="1"/>
            </a:xfrm>
            <a:prstGeom prst="line">
              <a:avLst/>
            </a:prstGeom>
            <a:noFill/>
            <a:ln w="31750">
              <a:solidFill>
                <a:schemeClr val="tx1"/>
              </a:solidFill>
              <a:round/>
              <a:headEnd/>
              <a:tailEnd/>
            </a:ln>
          </p:spPr>
          <p:txBody>
            <a:bodyPr/>
            <a:lstStyle/>
            <a:p>
              <a:endParaRPr lang="en-US"/>
            </a:p>
          </p:txBody>
        </p:sp>
        <p:sp>
          <p:nvSpPr>
            <p:cNvPr id="56340" name="Line 13"/>
            <p:cNvSpPr>
              <a:spLocks noChangeShapeType="1"/>
            </p:cNvSpPr>
            <p:nvPr/>
          </p:nvSpPr>
          <p:spPr bwMode="auto">
            <a:xfrm>
              <a:off x="748" y="2483"/>
              <a:ext cx="14" cy="2"/>
            </a:xfrm>
            <a:prstGeom prst="line">
              <a:avLst/>
            </a:prstGeom>
            <a:noFill/>
            <a:ln w="31750">
              <a:solidFill>
                <a:schemeClr val="tx1"/>
              </a:solidFill>
              <a:round/>
              <a:headEnd/>
              <a:tailEnd/>
            </a:ln>
          </p:spPr>
          <p:txBody>
            <a:bodyPr/>
            <a:lstStyle/>
            <a:p>
              <a:endParaRPr lang="en-US"/>
            </a:p>
          </p:txBody>
        </p:sp>
        <p:sp>
          <p:nvSpPr>
            <p:cNvPr id="56341" name="Line 14"/>
            <p:cNvSpPr>
              <a:spLocks noChangeShapeType="1"/>
            </p:cNvSpPr>
            <p:nvPr/>
          </p:nvSpPr>
          <p:spPr bwMode="auto">
            <a:xfrm>
              <a:off x="748" y="2468"/>
              <a:ext cx="14" cy="1"/>
            </a:xfrm>
            <a:prstGeom prst="line">
              <a:avLst/>
            </a:prstGeom>
            <a:noFill/>
            <a:ln w="31750">
              <a:solidFill>
                <a:schemeClr val="tx1"/>
              </a:solidFill>
              <a:round/>
              <a:headEnd/>
              <a:tailEnd/>
            </a:ln>
          </p:spPr>
          <p:txBody>
            <a:bodyPr/>
            <a:lstStyle/>
            <a:p>
              <a:endParaRPr lang="en-US"/>
            </a:p>
          </p:txBody>
        </p:sp>
        <p:sp>
          <p:nvSpPr>
            <p:cNvPr id="56342" name="Line 15"/>
            <p:cNvSpPr>
              <a:spLocks noChangeShapeType="1"/>
            </p:cNvSpPr>
            <p:nvPr/>
          </p:nvSpPr>
          <p:spPr bwMode="auto">
            <a:xfrm>
              <a:off x="748" y="2460"/>
              <a:ext cx="14" cy="1"/>
            </a:xfrm>
            <a:prstGeom prst="line">
              <a:avLst/>
            </a:prstGeom>
            <a:noFill/>
            <a:ln w="31750">
              <a:solidFill>
                <a:schemeClr val="tx1"/>
              </a:solidFill>
              <a:round/>
              <a:headEnd/>
              <a:tailEnd/>
            </a:ln>
          </p:spPr>
          <p:txBody>
            <a:bodyPr/>
            <a:lstStyle/>
            <a:p>
              <a:endParaRPr lang="en-US"/>
            </a:p>
          </p:txBody>
        </p:sp>
        <p:sp>
          <p:nvSpPr>
            <p:cNvPr id="56343" name="Line 16"/>
            <p:cNvSpPr>
              <a:spLocks noChangeShapeType="1"/>
            </p:cNvSpPr>
            <p:nvPr/>
          </p:nvSpPr>
          <p:spPr bwMode="auto">
            <a:xfrm>
              <a:off x="748" y="2383"/>
              <a:ext cx="14" cy="1"/>
            </a:xfrm>
            <a:prstGeom prst="line">
              <a:avLst/>
            </a:prstGeom>
            <a:noFill/>
            <a:ln w="31750">
              <a:solidFill>
                <a:schemeClr val="tx1"/>
              </a:solidFill>
              <a:round/>
              <a:headEnd/>
              <a:tailEnd/>
            </a:ln>
          </p:spPr>
          <p:txBody>
            <a:bodyPr/>
            <a:lstStyle/>
            <a:p>
              <a:endParaRPr lang="en-US"/>
            </a:p>
          </p:txBody>
        </p:sp>
        <p:sp>
          <p:nvSpPr>
            <p:cNvPr id="56344" name="Line 17"/>
            <p:cNvSpPr>
              <a:spLocks noChangeShapeType="1"/>
            </p:cNvSpPr>
            <p:nvPr/>
          </p:nvSpPr>
          <p:spPr bwMode="auto">
            <a:xfrm>
              <a:off x="748" y="2339"/>
              <a:ext cx="14" cy="1"/>
            </a:xfrm>
            <a:prstGeom prst="line">
              <a:avLst/>
            </a:prstGeom>
            <a:noFill/>
            <a:ln w="31750">
              <a:solidFill>
                <a:schemeClr val="tx1"/>
              </a:solidFill>
              <a:round/>
              <a:headEnd/>
              <a:tailEnd/>
            </a:ln>
          </p:spPr>
          <p:txBody>
            <a:bodyPr/>
            <a:lstStyle/>
            <a:p>
              <a:endParaRPr lang="en-US"/>
            </a:p>
          </p:txBody>
        </p:sp>
        <p:sp>
          <p:nvSpPr>
            <p:cNvPr id="56345" name="Line 18"/>
            <p:cNvSpPr>
              <a:spLocks noChangeShapeType="1"/>
            </p:cNvSpPr>
            <p:nvPr/>
          </p:nvSpPr>
          <p:spPr bwMode="auto">
            <a:xfrm>
              <a:off x="748" y="2303"/>
              <a:ext cx="14" cy="1"/>
            </a:xfrm>
            <a:prstGeom prst="line">
              <a:avLst/>
            </a:prstGeom>
            <a:noFill/>
            <a:ln w="31750">
              <a:solidFill>
                <a:schemeClr val="tx1"/>
              </a:solidFill>
              <a:round/>
              <a:headEnd/>
              <a:tailEnd/>
            </a:ln>
          </p:spPr>
          <p:txBody>
            <a:bodyPr/>
            <a:lstStyle/>
            <a:p>
              <a:endParaRPr lang="en-US"/>
            </a:p>
          </p:txBody>
        </p:sp>
        <p:sp>
          <p:nvSpPr>
            <p:cNvPr id="56346" name="Line 19"/>
            <p:cNvSpPr>
              <a:spLocks noChangeShapeType="1"/>
            </p:cNvSpPr>
            <p:nvPr/>
          </p:nvSpPr>
          <p:spPr bwMode="auto">
            <a:xfrm>
              <a:off x="748" y="2279"/>
              <a:ext cx="14" cy="2"/>
            </a:xfrm>
            <a:prstGeom prst="line">
              <a:avLst/>
            </a:prstGeom>
            <a:noFill/>
            <a:ln w="31750">
              <a:solidFill>
                <a:schemeClr val="tx1"/>
              </a:solidFill>
              <a:round/>
              <a:headEnd/>
              <a:tailEnd/>
            </a:ln>
          </p:spPr>
          <p:txBody>
            <a:bodyPr/>
            <a:lstStyle/>
            <a:p>
              <a:endParaRPr lang="en-US"/>
            </a:p>
          </p:txBody>
        </p:sp>
        <p:sp>
          <p:nvSpPr>
            <p:cNvPr id="56347" name="Line 20"/>
            <p:cNvSpPr>
              <a:spLocks noChangeShapeType="1"/>
            </p:cNvSpPr>
            <p:nvPr/>
          </p:nvSpPr>
          <p:spPr bwMode="auto">
            <a:xfrm>
              <a:off x="748" y="2257"/>
              <a:ext cx="14" cy="2"/>
            </a:xfrm>
            <a:prstGeom prst="line">
              <a:avLst/>
            </a:prstGeom>
            <a:noFill/>
            <a:ln w="31750">
              <a:solidFill>
                <a:schemeClr val="tx1"/>
              </a:solidFill>
              <a:round/>
              <a:headEnd/>
              <a:tailEnd/>
            </a:ln>
          </p:spPr>
          <p:txBody>
            <a:bodyPr/>
            <a:lstStyle/>
            <a:p>
              <a:endParaRPr lang="en-US"/>
            </a:p>
          </p:txBody>
        </p:sp>
        <p:sp>
          <p:nvSpPr>
            <p:cNvPr id="56348" name="Line 21"/>
            <p:cNvSpPr>
              <a:spLocks noChangeShapeType="1"/>
            </p:cNvSpPr>
            <p:nvPr/>
          </p:nvSpPr>
          <p:spPr bwMode="auto">
            <a:xfrm>
              <a:off x="748" y="2243"/>
              <a:ext cx="14" cy="3"/>
            </a:xfrm>
            <a:prstGeom prst="line">
              <a:avLst/>
            </a:prstGeom>
            <a:noFill/>
            <a:ln w="31750">
              <a:solidFill>
                <a:schemeClr val="tx1"/>
              </a:solidFill>
              <a:round/>
              <a:headEnd/>
              <a:tailEnd/>
            </a:ln>
          </p:spPr>
          <p:txBody>
            <a:bodyPr/>
            <a:lstStyle/>
            <a:p>
              <a:endParaRPr lang="en-US"/>
            </a:p>
          </p:txBody>
        </p:sp>
        <p:sp>
          <p:nvSpPr>
            <p:cNvPr id="56349" name="Line 22"/>
            <p:cNvSpPr>
              <a:spLocks noChangeShapeType="1"/>
            </p:cNvSpPr>
            <p:nvPr/>
          </p:nvSpPr>
          <p:spPr bwMode="auto">
            <a:xfrm>
              <a:off x="748" y="2226"/>
              <a:ext cx="14" cy="1"/>
            </a:xfrm>
            <a:prstGeom prst="line">
              <a:avLst/>
            </a:prstGeom>
            <a:noFill/>
            <a:ln w="31750">
              <a:solidFill>
                <a:schemeClr val="tx1"/>
              </a:solidFill>
              <a:round/>
              <a:headEnd/>
              <a:tailEnd/>
            </a:ln>
          </p:spPr>
          <p:txBody>
            <a:bodyPr/>
            <a:lstStyle/>
            <a:p>
              <a:endParaRPr lang="en-US"/>
            </a:p>
          </p:txBody>
        </p:sp>
        <p:sp>
          <p:nvSpPr>
            <p:cNvPr id="56350" name="Line 23"/>
            <p:cNvSpPr>
              <a:spLocks noChangeShapeType="1"/>
            </p:cNvSpPr>
            <p:nvPr/>
          </p:nvSpPr>
          <p:spPr bwMode="auto">
            <a:xfrm>
              <a:off x="748" y="2213"/>
              <a:ext cx="14" cy="2"/>
            </a:xfrm>
            <a:prstGeom prst="line">
              <a:avLst/>
            </a:prstGeom>
            <a:noFill/>
            <a:ln w="31750">
              <a:solidFill>
                <a:schemeClr val="tx1"/>
              </a:solidFill>
              <a:round/>
              <a:headEnd/>
              <a:tailEnd/>
            </a:ln>
          </p:spPr>
          <p:txBody>
            <a:bodyPr/>
            <a:lstStyle/>
            <a:p>
              <a:endParaRPr lang="en-US"/>
            </a:p>
          </p:txBody>
        </p:sp>
        <p:sp>
          <p:nvSpPr>
            <p:cNvPr id="56351" name="Line 24"/>
            <p:cNvSpPr>
              <a:spLocks noChangeShapeType="1"/>
            </p:cNvSpPr>
            <p:nvPr/>
          </p:nvSpPr>
          <p:spPr bwMode="auto">
            <a:xfrm>
              <a:off x="748" y="2202"/>
              <a:ext cx="14" cy="2"/>
            </a:xfrm>
            <a:prstGeom prst="line">
              <a:avLst/>
            </a:prstGeom>
            <a:noFill/>
            <a:ln w="31750">
              <a:solidFill>
                <a:schemeClr val="tx1"/>
              </a:solidFill>
              <a:round/>
              <a:headEnd/>
              <a:tailEnd/>
            </a:ln>
          </p:spPr>
          <p:txBody>
            <a:bodyPr/>
            <a:lstStyle/>
            <a:p>
              <a:endParaRPr lang="en-US"/>
            </a:p>
          </p:txBody>
        </p:sp>
        <p:sp>
          <p:nvSpPr>
            <p:cNvPr id="56352" name="Line 25"/>
            <p:cNvSpPr>
              <a:spLocks noChangeShapeType="1"/>
            </p:cNvSpPr>
            <p:nvPr/>
          </p:nvSpPr>
          <p:spPr bwMode="auto">
            <a:xfrm>
              <a:off x="748" y="2125"/>
              <a:ext cx="14" cy="3"/>
            </a:xfrm>
            <a:prstGeom prst="line">
              <a:avLst/>
            </a:prstGeom>
            <a:noFill/>
            <a:ln w="31750">
              <a:solidFill>
                <a:schemeClr val="tx1"/>
              </a:solidFill>
              <a:round/>
              <a:headEnd/>
              <a:tailEnd/>
            </a:ln>
          </p:spPr>
          <p:txBody>
            <a:bodyPr/>
            <a:lstStyle/>
            <a:p>
              <a:endParaRPr lang="en-US"/>
            </a:p>
          </p:txBody>
        </p:sp>
        <p:sp>
          <p:nvSpPr>
            <p:cNvPr id="56353" name="Line 26"/>
            <p:cNvSpPr>
              <a:spLocks noChangeShapeType="1"/>
            </p:cNvSpPr>
            <p:nvPr/>
          </p:nvSpPr>
          <p:spPr bwMode="auto">
            <a:xfrm>
              <a:off x="748" y="2076"/>
              <a:ext cx="14" cy="2"/>
            </a:xfrm>
            <a:prstGeom prst="line">
              <a:avLst/>
            </a:prstGeom>
            <a:noFill/>
            <a:ln w="31750">
              <a:solidFill>
                <a:schemeClr val="tx1"/>
              </a:solidFill>
              <a:round/>
              <a:headEnd/>
              <a:tailEnd/>
            </a:ln>
          </p:spPr>
          <p:txBody>
            <a:bodyPr/>
            <a:lstStyle/>
            <a:p>
              <a:endParaRPr lang="en-US"/>
            </a:p>
          </p:txBody>
        </p:sp>
        <p:sp>
          <p:nvSpPr>
            <p:cNvPr id="56354" name="Line 27"/>
            <p:cNvSpPr>
              <a:spLocks noChangeShapeType="1"/>
            </p:cNvSpPr>
            <p:nvPr/>
          </p:nvSpPr>
          <p:spPr bwMode="auto">
            <a:xfrm>
              <a:off x="748" y="2045"/>
              <a:ext cx="14" cy="2"/>
            </a:xfrm>
            <a:prstGeom prst="line">
              <a:avLst/>
            </a:prstGeom>
            <a:noFill/>
            <a:ln w="31750">
              <a:solidFill>
                <a:schemeClr val="tx1"/>
              </a:solidFill>
              <a:round/>
              <a:headEnd/>
              <a:tailEnd/>
            </a:ln>
          </p:spPr>
          <p:txBody>
            <a:bodyPr/>
            <a:lstStyle/>
            <a:p>
              <a:endParaRPr lang="en-US"/>
            </a:p>
          </p:txBody>
        </p:sp>
        <p:sp>
          <p:nvSpPr>
            <p:cNvPr id="56355" name="Line 28"/>
            <p:cNvSpPr>
              <a:spLocks noChangeShapeType="1"/>
            </p:cNvSpPr>
            <p:nvPr/>
          </p:nvSpPr>
          <p:spPr bwMode="auto">
            <a:xfrm>
              <a:off x="748" y="2023"/>
              <a:ext cx="14" cy="2"/>
            </a:xfrm>
            <a:prstGeom prst="line">
              <a:avLst/>
            </a:prstGeom>
            <a:noFill/>
            <a:ln w="31750">
              <a:solidFill>
                <a:schemeClr val="tx1"/>
              </a:solidFill>
              <a:round/>
              <a:headEnd/>
              <a:tailEnd/>
            </a:ln>
          </p:spPr>
          <p:txBody>
            <a:bodyPr/>
            <a:lstStyle/>
            <a:p>
              <a:endParaRPr lang="en-US"/>
            </a:p>
          </p:txBody>
        </p:sp>
        <p:sp>
          <p:nvSpPr>
            <p:cNvPr id="56356" name="Line 29"/>
            <p:cNvSpPr>
              <a:spLocks noChangeShapeType="1"/>
            </p:cNvSpPr>
            <p:nvPr/>
          </p:nvSpPr>
          <p:spPr bwMode="auto">
            <a:xfrm>
              <a:off x="748" y="1999"/>
              <a:ext cx="14" cy="2"/>
            </a:xfrm>
            <a:prstGeom prst="line">
              <a:avLst/>
            </a:prstGeom>
            <a:noFill/>
            <a:ln w="31750">
              <a:solidFill>
                <a:schemeClr val="tx1"/>
              </a:solidFill>
              <a:round/>
              <a:headEnd/>
              <a:tailEnd/>
            </a:ln>
          </p:spPr>
          <p:txBody>
            <a:bodyPr/>
            <a:lstStyle/>
            <a:p>
              <a:endParaRPr lang="en-US"/>
            </a:p>
          </p:txBody>
        </p:sp>
        <p:sp>
          <p:nvSpPr>
            <p:cNvPr id="56357" name="Line 30"/>
            <p:cNvSpPr>
              <a:spLocks noChangeShapeType="1"/>
            </p:cNvSpPr>
            <p:nvPr/>
          </p:nvSpPr>
          <p:spPr bwMode="auto">
            <a:xfrm>
              <a:off x="748" y="1982"/>
              <a:ext cx="14" cy="2"/>
            </a:xfrm>
            <a:prstGeom prst="line">
              <a:avLst/>
            </a:prstGeom>
            <a:noFill/>
            <a:ln w="31750">
              <a:solidFill>
                <a:schemeClr val="tx1"/>
              </a:solidFill>
              <a:round/>
              <a:headEnd/>
              <a:tailEnd/>
            </a:ln>
          </p:spPr>
          <p:txBody>
            <a:bodyPr/>
            <a:lstStyle/>
            <a:p>
              <a:endParaRPr lang="en-US"/>
            </a:p>
          </p:txBody>
        </p:sp>
        <p:sp>
          <p:nvSpPr>
            <p:cNvPr id="56358" name="Line 31"/>
            <p:cNvSpPr>
              <a:spLocks noChangeShapeType="1"/>
            </p:cNvSpPr>
            <p:nvPr/>
          </p:nvSpPr>
          <p:spPr bwMode="auto">
            <a:xfrm>
              <a:off x="748" y="1968"/>
              <a:ext cx="14" cy="3"/>
            </a:xfrm>
            <a:prstGeom prst="line">
              <a:avLst/>
            </a:prstGeom>
            <a:noFill/>
            <a:ln w="31750">
              <a:solidFill>
                <a:schemeClr val="tx1"/>
              </a:solidFill>
              <a:round/>
              <a:headEnd/>
              <a:tailEnd/>
            </a:ln>
          </p:spPr>
          <p:txBody>
            <a:bodyPr/>
            <a:lstStyle/>
            <a:p>
              <a:endParaRPr lang="en-US"/>
            </a:p>
          </p:txBody>
        </p:sp>
        <p:sp>
          <p:nvSpPr>
            <p:cNvPr id="56359" name="Line 32"/>
            <p:cNvSpPr>
              <a:spLocks noChangeShapeType="1"/>
            </p:cNvSpPr>
            <p:nvPr/>
          </p:nvSpPr>
          <p:spPr bwMode="auto">
            <a:xfrm>
              <a:off x="748" y="1955"/>
              <a:ext cx="14" cy="2"/>
            </a:xfrm>
            <a:prstGeom prst="line">
              <a:avLst/>
            </a:prstGeom>
            <a:noFill/>
            <a:ln w="31750">
              <a:solidFill>
                <a:schemeClr val="tx1"/>
              </a:solidFill>
              <a:round/>
              <a:headEnd/>
              <a:tailEnd/>
            </a:ln>
          </p:spPr>
          <p:txBody>
            <a:bodyPr/>
            <a:lstStyle/>
            <a:p>
              <a:endParaRPr lang="en-US"/>
            </a:p>
          </p:txBody>
        </p:sp>
        <p:sp>
          <p:nvSpPr>
            <p:cNvPr id="56360" name="Line 33"/>
            <p:cNvSpPr>
              <a:spLocks noChangeShapeType="1"/>
            </p:cNvSpPr>
            <p:nvPr/>
          </p:nvSpPr>
          <p:spPr bwMode="auto">
            <a:xfrm>
              <a:off x="748" y="1946"/>
              <a:ext cx="14" cy="2"/>
            </a:xfrm>
            <a:prstGeom prst="line">
              <a:avLst/>
            </a:prstGeom>
            <a:noFill/>
            <a:ln w="31750">
              <a:solidFill>
                <a:schemeClr val="tx1"/>
              </a:solidFill>
              <a:round/>
              <a:headEnd/>
              <a:tailEnd/>
            </a:ln>
          </p:spPr>
          <p:txBody>
            <a:bodyPr/>
            <a:lstStyle/>
            <a:p>
              <a:endParaRPr lang="en-US"/>
            </a:p>
          </p:txBody>
        </p:sp>
        <p:sp>
          <p:nvSpPr>
            <p:cNvPr id="56361" name="Line 34"/>
            <p:cNvSpPr>
              <a:spLocks noChangeShapeType="1"/>
            </p:cNvSpPr>
            <p:nvPr/>
          </p:nvSpPr>
          <p:spPr bwMode="auto">
            <a:xfrm>
              <a:off x="748" y="1866"/>
              <a:ext cx="14" cy="2"/>
            </a:xfrm>
            <a:prstGeom prst="line">
              <a:avLst/>
            </a:prstGeom>
            <a:noFill/>
            <a:ln w="31750">
              <a:solidFill>
                <a:schemeClr val="tx1"/>
              </a:solidFill>
              <a:round/>
              <a:headEnd/>
              <a:tailEnd/>
            </a:ln>
          </p:spPr>
          <p:txBody>
            <a:bodyPr/>
            <a:lstStyle/>
            <a:p>
              <a:endParaRPr lang="en-US"/>
            </a:p>
          </p:txBody>
        </p:sp>
        <p:sp>
          <p:nvSpPr>
            <p:cNvPr id="56362" name="Line 35"/>
            <p:cNvSpPr>
              <a:spLocks noChangeShapeType="1"/>
            </p:cNvSpPr>
            <p:nvPr/>
          </p:nvSpPr>
          <p:spPr bwMode="auto">
            <a:xfrm>
              <a:off x="748" y="1820"/>
              <a:ext cx="14" cy="2"/>
            </a:xfrm>
            <a:prstGeom prst="line">
              <a:avLst/>
            </a:prstGeom>
            <a:noFill/>
            <a:ln w="31750">
              <a:solidFill>
                <a:schemeClr val="tx1"/>
              </a:solidFill>
              <a:round/>
              <a:headEnd/>
              <a:tailEnd/>
            </a:ln>
          </p:spPr>
          <p:txBody>
            <a:bodyPr/>
            <a:lstStyle/>
            <a:p>
              <a:endParaRPr lang="en-US"/>
            </a:p>
          </p:txBody>
        </p:sp>
        <p:sp>
          <p:nvSpPr>
            <p:cNvPr id="56363" name="Line 36"/>
            <p:cNvSpPr>
              <a:spLocks noChangeShapeType="1"/>
            </p:cNvSpPr>
            <p:nvPr/>
          </p:nvSpPr>
          <p:spPr bwMode="auto">
            <a:xfrm>
              <a:off x="748" y="1789"/>
              <a:ext cx="14" cy="2"/>
            </a:xfrm>
            <a:prstGeom prst="line">
              <a:avLst/>
            </a:prstGeom>
            <a:noFill/>
            <a:ln w="31750">
              <a:solidFill>
                <a:schemeClr val="tx1"/>
              </a:solidFill>
              <a:round/>
              <a:headEnd/>
              <a:tailEnd/>
            </a:ln>
          </p:spPr>
          <p:txBody>
            <a:bodyPr/>
            <a:lstStyle/>
            <a:p>
              <a:endParaRPr lang="en-US"/>
            </a:p>
          </p:txBody>
        </p:sp>
        <p:sp>
          <p:nvSpPr>
            <p:cNvPr id="56364" name="Line 37"/>
            <p:cNvSpPr>
              <a:spLocks noChangeShapeType="1"/>
            </p:cNvSpPr>
            <p:nvPr/>
          </p:nvSpPr>
          <p:spPr bwMode="auto">
            <a:xfrm>
              <a:off x="748" y="1765"/>
              <a:ext cx="14" cy="2"/>
            </a:xfrm>
            <a:prstGeom prst="line">
              <a:avLst/>
            </a:prstGeom>
            <a:noFill/>
            <a:ln w="31750">
              <a:solidFill>
                <a:schemeClr val="tx1"/>
              </a:solidFill>
              <a:round/>
              <a:headEnd/>
              <a:tailEnd/>
            </a:ln>
          </p:spPr>
          <p:txBody>
            <a:bodyPr/>
            <a:lstStyle/>
            <a:p>
              <a:endParaRPr lang="en-US"/>
            </a:p>
          </p:txBody>
        </p:sp>
        <p:sp>
          <p:nvSpPr>
            <p:cNvPr id="56365" name="Line 38"/>
            <p:cNvSpPr>
              <a:spLocks noChangeShapeType="1"/>
            </p:cNvSpPr>
            <p:nvPr/>
          </p:nvSpPr>
          <p:spPr bwMode="auto">
            <a:xfrm>
              <a:off x="748" y="1745"/>
              <a:ext cx="14" cy="2"/>
            </a:xfrm>
            <a:prstGeom prst="line">
              <a:avLst/>
            </a:prstGeom>
            <a:noFill/>
            <a:ln w="31750">
              <a:solidFill>
                <a:schemeClr val="tx1"/>
              </a:solidFill>
              <a:round/>
              <a:headEnd/>
              <a:tailEnd/>
            </a:ln>
          </p:spPr>
          <p:txBody>
            <a:bodyPr/>
            <a:lstStyle/>
            <a:p>
              <a:endParaRPr lang="en-US"/>
            </a:p>
          </p:txBody>
        </p:sp>
        <p:sp>
          <p:nvSpPr>
            <p:cNvPr id="56366" name="Line 39"/>
            <p:cNvSpPr>
              <a:spLocks noChangeShapeType="1"/>
            </p:cNvSpPr>
            <p:nvPr/>
          </p:nvSpPr>
          <p:spPr bwMode="auto">
            <a:xfrm>
              <a:off x="748" y="1726"/>
              <a:ext cx="14" cy="2"/>
            </a:xfrm>
            <a:prstGeom prst="line">
              <a:avLst/>
            </a:prstGeom>
            <a:noFill/>
            <a:ln w="31750">
              <a:solidFill>
                <a:schemeClr val="tx1"/>
              </a:solidFill>
              <a:round/>
              <a:headEnd/>
              <a:tailEnd/>
            </a:ln>
          </p:spPr>
          <p:txBody>
            <a:bodyPr/>
            <a:lstStyle/>
            <a:p>
              <a:endParaRPr lang="en-US"/>
            </a:p>
          </p:txBody>
        </p:sp>
        <p:sp>
          <p:nvSpPr>
            <p:cNvPr id="56367" name="Line 40"/>
            <p:cNvSpPr>
              <a:spLocks noChangeShapeType="1"/>
            </p:cNvSpPr>
            <p:nvPr/>
          </p:nvSpPr>
          <p:spPr bwMode="auto">
            <a:xfrm>
              <a:off x="748" y="1712"/>
              <a:ext cx="14" cy="2"/>
            </a:xfrm>
            <a:prstGeom prst="line">
              <a:avLst/>
            </a:prstGeom>
            <a:noFill/>
            <a:ln w="31750">
              <a:solidFill>
                <a:schemeClr val="tx1"/>
              </a:solidFill>
              <a:round/>
              <a:headEnd/>
              <a:tailEnd/>
            </a:ln>
          </p:spPr>
          <p:txBody>
            <a:bodyPr/>
            <a:lstStyle/>
            <a:p>
              <a:endParaRPr lang="en-US"/>
            </a:p>
          </p:txBody>
        </p:sp>
        <p:sp>
          <p:nvSpPr>
            <p:cNvPr id="56368" name="Line 41"/>
            <p:cNvSpPr>
              <a:spLocks noChangeShapeType="1"/>
            </p:cNvSpPr>
            <p:nvPr/>
          </p:nvSpPr>
          <p:spPr bwMode="auto">
            <a:xfrm>
              <a:off x="748" y="1699"/>
              <a:ext cx="14" cy="2"/>
            </a:xfrm>
            <a:prstGeom prst="line">
              <a:avLst/>
            </a:prstGeom>
            <a:noFill/>
            <a:ln w="31750">
              <a:solidFill>
                <a:schemeClr val="tx1"/>
              </a:solidFill>
              <a:round/>
              <a:headEnd/>
              <a:tailEnd/>
            </a:ln>
          </p:spPr>
          <p:txBody>
            <a:bodyPr/>
            <a:lstStyle/>
            <a:p>
              <a:endParaRPr lang="en-US"/>
            </a:p>
          </p:txBody>
        </p:sp>
        <p:sp>
          <p:nvSpPr>
            <p:cNvPr id="56369" name="Line 42"/>
            <p:cNvSpPr>
              <a:spLocks noChangeShapeType="1"/>
            </p:cNvSpPr>
            <p:nvPr/>
          </p:nvSpPr>
          <p:spPr bwMode="auto">
            <a:xfrm>
              <a:off x="748" y="1685"/>
              <a:ext cx="14" cy="2"/>
            </a:xfrm>
            <a:prstGeom prst="line">
              <a:avLst/>
            </a:prstGeom>
            <a:noFill/>
            <a:ln w="31750">
              <a:solidFill>
                <a:schemeClr val="tx1"/>
              </a:solidFill>
              <a:round/>
              <a:headEnd/>
              <a:tailEnd/>
            </a:ln>
          </p:spPr>
          <p:txBody>
            <a:bodyPr/>
            <a:lstStyle/>
            <a:p>
              <a:endParaRPr lang="en-US"/>
            </a:p>
          </p:txBody>
        </p:sp>
        <p:sp>
          <p:nvSpPr>
            <p:cNvPr id="56370" name="Line 43"/>
            <p:cNvSpPr>
              <a:spLocks noChangeShapeType="1"/>
            </p:cNvSpPr>
            <p:nvPr/>
          </p:nvSpPr>
          <p:spPr bwMode="auto">
            <a:xfrm>
              <a:off x="748" y="1608"/>
              <a:ext cx="14" cy="2"/>
            </a:xfrm>
            <a:prstGeom prst="line">
              <a:avLst/>
            </a:prstGeom>
            <a:noFill/>
            <a:ln w="31750">
              <a:solidFill>
                <a:schemeClr val="tx1"/>
              </a:solidFill>
              <a:round/>
              <a:headEnd/>
              <a:tailEnd/>
            </a:ln>
          </p:spPr>
          <p:txBody>
            <a:bodyPr/>
            <a:lstStyle/>
            <a:p>
              <a:endParaRPr lang="en-US"/>
            </a:p>
          </p:txBody>
        </p:sp>
        <p:sp>
          <p:nvSpPr>
            <p:cNvPr id="56371" name="Line 44"/>
            <p:cNvSpPr>
              <a:spLocks noChangeShapeType="1"/>
            </p:cNvSpPr>
            <p:nvPr/>
          </p:nvSpPr>
          <p:spPr bwMode="auto">
            <a:xfrm>
              <a:off x="748" y="1564"/>
              <a:ext cx="14" cy="2"/>
            </a:xfrm>
            <a:prstGeom prst="line">
              <a:avLst/>
            </a:prstGeom>
            <a:noFill/>
            <a:ln w="31750">
              <a:solidFill>
                <a:schemeClr val="tx1"/>
              </a:solidFill>
              <a:round/>
              <a:headEnd/>
              <a:tailEnd/>
            </a:ln>
          </p:spPr>
          <p:txBody>
            <a:bodyPr/>
            <a:lstStyle/>
            <a:p>
              <a:endParaRPr lang="en-US"/>
            </a:p>
          </p:txBody>
        </p:sp>
        <p:sp>
          <p:nvSpPr>
            <p:cNvPr id="56372" name="Line 45"/>
            <p:cNvSpPr>
              <a:spLocks noChangeShapeType="1"/>
            </p:cNvSpPr>
            <p:nvPr/>
          </p:nvSpPr>
          <p:spPr bwMode="auto">
            <a:xfrm>
              <a:off x="748" y="1531"/>
              <a:ext cx="14" cy="2"/>
            </a:xfrm>
            <a:prstGeom prst="line">
              <a:avLst/>
            </a:prstGeom>
            <a:noFill/>
            <a:ln w="31750">
              <a:solidFill>
                <a:schemeClr val="tx1"/>
              </a:solidFill>
              <a:round/>
              <a:headEnd/>
              <a:tailEnd/>
            </a:ln>
          </p:spPr>
          <p:txBody>
            <a:bodyPr/>
            <a:lstStyle/>
            <a:p>
              <a:endParaRPr lang="en-US"/>
            </a:p>
          </p:txBody>
        </p:sp>
        <p:sp>
          <p:nvSpPr>
            <p:cNvPr id="56373" name="Line 46"/>
            <p:cNvSpPr>
              <a:spLocks noChangeShapeType="1"/>
            </p:cNvSpPr>
            <p:nvPr/>
          </p:nvSpPr>
          <p:spPr bwMode="auto">
            <a:xfrm>
              <a:off x="748" y="1506"/>
              <a:ext cx="14" cy="2"/>
            </a:xfrm>
            <a:prstGeom prst="line">
              <a:avLst/>
            </a:prstGeom>
            <a:noFill/>
            <a:ln w="31750">
              <a:solidFill>
                <a:schemeClr val="tx1"/>
              </a:solidFill>
              <a:round/>
              <a:headEnd/>
              <a:tailEnd/>
            </a:ln>
          </p:spPr>
          <p:txBody>
            <a:bodyPr/>
            <a:lstStyle/>
            <a:p>
              <a:endParaRPr lang="en-US"/>
            </a:p>
          </p:txBody>
        </p:sp>
        <p:sp>
          <p:nvSpPr>
            <p:cNvPr id="56374" name="Line 47"/>
            <p:cNvSpPr>
              <a:spLocks noChangeShapeType="1"/>
            </p:cNvSpPr>
            <p:nvPr/>
          </p:nvSpPr>
          <p:spPr bwMode="auto">
            <a:xfrm>
              <a:off x="748" y="1487"/>
              <a:ext cx="14" cy="2"/>
            </a:xfrm>
            <a:prstGeom prst="line">
              <a:avLst/>
            </a:prstGeom>
            <a:noFill/>
            <a:ln w="31750">
              <a:solidFill>
                <a:schemeClr val="tx1"/>
              </a:solidFill>
              <a:round/>
              <a:headEnd/>
              <a:tailEnd/>
            </a:ln>
          </p:spPr>
          <p:txBody>
            <a:bodyPr/>
            <a:lstStyle/>
            <a:p>
              <a:endParaRPr lang="en-US"/>
            </a:p>
          </p:txBody>
        </p:sp>
        <p:sp>
          <p:nvSpPr>
            <p:cNvPr id="56375" name="Line 48"/>
            <p:cNvSpPr>
              <a:spLocks noChangeShapeType="1"/>
            </p:cNvSpPr>
            <p:nvPr/>
          </p:nvSpPr>
          <p:spPr bwMode="auto">
            <a:xfrm>
              <a:off x="748" y="1470"/>
              <a:ext cx="14" cy="2"/>
            </a:xfrm>
            <a:prstGeom prst="line">
              <a:avLst/>
            </a:prstGeom>
            <a:noFill/>
            <a:ln w="31750">
              <a:solidFill>
                <a:schemeClr val="tx1"/>
              </a:solidFill>
              <a:round/>
              <a:headEnd/>
              <a:tailEnd/>
            </a:ln>
          </p:spPr>
          <p:txBody>
            <a:bodyPr/>
            <a:lstStyle/>
            <a:p>
              <a:endParaRPr lang="en-US"/>
            </a:p>
          </p:txBody>
        </p:sp>
        <p:sp>
          <p:nvSpPr>
            <p:cNvPr id="56376" name="Line 49"/>
            <p:cNvSpPr>
              <a:spLocks noChangeShapeType="1"/>
            </p:cNvSpPr>
            <p:nvPr/>
          </p:nvSpPr>
          <p:spPr bwMode="auto">
            <a:xfrm>
              <a:off x="748" y="1456"/>
              <a:ext cx="14" cy="2"/>
            </a:xfrm>
            <a:prstGeom prst="line">
              <a:avLst/>
            </a:prstGeom>
            <a:noFill/>
            <a:ln w="31750">
              <a:solidFill>
                <a:schemeClr val="tx1"/>
              </a:solidFill>
              <a:round/>
              <a:headEnd/>
              <a:tailEnd/>
            </a:ln>
          </p:spPr>
          <p:txBody>
            <a:bodyPr/>
            <a:lstStyle/>
            <a:p>
              <a:endParaRPr lang="en-US"/>
            </a:p>
          </p:txBody>
        </p:sp>
        <p:sp>
          <p:nvSpPr>
            <p:cNvPr id="56377" name="Line 50"/>
            <p:cNvSpPr>
              <a:spLocks noChangeShapeType="1"/>
            </p:cNvSpPr>
            <p:nvPr/>
          </p:nvSpPr>
          <p:spPr bwMode="auto">
            <a:xfrm>
              <a:off x="748" y="1442"/>
              <a:ext cx="14" cy="1"/>
            </a:xfrm>
            <a:prstGeom prst="line">
              <a:avLst/>
            </a:prstGeom>
            <a:noFill/>
            <a:ln w="31750">
              <a:solidFill>
                <a:schemeClr val="tx1"/>
              </a:solidFill>
              <a:round/>
              <a:headEnd/>
              <a:tailEnd/>
            </a:ln>
          </p:spPr>
          <p:txBody>
            <a:bodyPr/>
            <a:lstStyle/>
            <a:p>
              <a:endParaRPr lang="en-US"/>
            </a:p>
          </p:txBody>
        </p:sp>
        <p:sp>
          <p:nvSpPr>
            <p:cNvPr id="56378" name="Line 51"/>
            <p:cNvSpPr>
              <a:spLocks noChangeShapeType="1"/>
            </p:cNvSpPr>
            <p:nvPr/>
          </p:nvSpPr>
          <p:spPr bwMode="auto">
            <a:xfrm>
              <a:off x="748" y="1429"/>
              <a:ext cx="14" cy="2"/>
            </a:xfrm>
            <a:prstGeom prst="line">
              <a:avLst/>
            </a:prstGeom>
            <a:noFill/>
            <a:ln w="31750">
              <a:solidFill>
                <a:schemeClr val="tx1"/>
              </a:solidFill>
              <a:round/>
              <a:headEnd/>
              <a:tailEnd/>
            </a:ln>
          </p:spPr>
          <p:txBody>
            <a:bodyPr/>
            <a:lstStyle/>
            <a:p>
              <a:endParaRPr lang="en-US"/>
            </a:p>
          </p:txBody>
        </p:sp>
        <p:sp>
          <p:nvSpPr>
            <p:cNvPr id="56379" name="Line 52"/>
            <p:cNvSpPr>
              <a:spLocks noChangeShapeType="1"/>
            </p:cNvSpPr>
            <p:nvPr/>
          </p:nvSpPr>
          <p:spPr bwMode="auto">
            <a:xfrm>
              <a:off x="748" y="1352"/>
              <a:ext cx="14" cy="2"/>
            </a:xfrm>
            <a:prstGeom prst="line">
              <a:avLst/>
            </a:prstGeom>
            <a:noFill/>
            <a:ln w="31750">
              <a:solidFill>
                <a:schemeClr val="tx1"/>
              </a:solidFill>
              <a:round/>
              <a:headEnd/>
              <a:tailEnd/>
            </a:ln>
          </p:spPr>
          <p:txBody>
            <a:bodyPr/>
            <a:lstStyle/>
            <a:p>
              <a:endParaRPr lang="en-US"/>
            </a:p>
          </p:txBody>
        </p:sp>
        <p:sp>
          <p:nvSpPr>
            <p:cNvPr id="56380" name="Line 53"/>
            <p:cNvSpPr>
              <a:spLocks noChangeShapeType="1"/>
            </p:cNvSpPr>
            <p:nvPr/>
          </p:nvSpPr>
          <p:spPr bwMode="auto">
            <a:xfrm>
              <a:off x="748" y="1308"/>
              <a:ext cx="14" cy="2"/>
            </a:xfrm>
            <a:prstGeom prst="line">
              <a:avLst/>
            </a:prstGeom>
            <a:noFill/>
            <a:ln w="31750">
              <a:solidFill>
                <a:schemeClr val="tx1"/>
              </a:solidFill>
              <a:round/>
              <a:headEnd/>
              <a:tailEnd/>
            </a:ln>
          </p:spPr>
          <p:txBody>
            <a:bodyPr/>
            <a:lstStyle/>
            <a:p>
              <a:endParaRPr lang="en-US"/>
            </a:p>
          </p:txBody>
        </p:sp>
        <p:sp>
          <p:nvSpPr>
            <p:cNvPr id="56381" name="Line 54"/>
            <p:cNvSpPr>
              <a:spLocks noChangeShapeType="1"/>
            </p:cNvSpPr>
            <p:nvPr/>
          </p:nvSpPr>
          <p:spPr bwMode="auto">
            <a:xfrm>
              <a:off x="748" y="1277"/>
              <a:ext cx="14" cy="1"/>
            </a:xfrm>
            <a:prstGeom prst="line">
              <a:avLst/>
            </a:prstGeom>
            <a:noFill/>
            <a:ln w="31750">
              <a:solidFill>
                <a:schemeClr val="tx1"/>
              </a:solidFill>
              <a:round/>
              <a:headEnd/>
              <a:tailEnd/>
            </a:ln>
          </p:spPr>
          <p:txBody>
            <a:bodyPr/>
            <a:lstStyle/>
            <a:p>
              <a:endParaRPr lang="en-US"/>
            </a:p>
          </p:txBody>
        </p:sp>
        <p:sp>
          <p:nvSpPr>
            <p:cNvPr id="56382" name="Line 55"/>
            <p:cNvSpPr>
              <a:spLocks noChangeShapeType="1"/>
            </p:cNvSpPr>
            <p:nvPr/>
          </p:nvSpPr>
          <p:spPr bwMode="auto">
            <a:xfrm>
              <a:off x="748" y="1249"/>
              <a:ext cx="14" cy="1"/>
            </a:xfrm>
            <a:prstGeom prst="line">
              <a:avLst/>
            </a:prstGeom>
            <a:noFill/>
            <a:ln w="31750">
              <a:solidFill>
                <a:schemeClr val="tx1"/>
              </a:solidFill>
              <a:round/>
              <a:headEnd/>
              <a:tailEnd/>
            </a:ln>
          </p:spPr>
          <p:txBody>
            <a:bodyPr/>
            <a:lstStyle/>
            <a:p>
              <a:endParaRPr lang="en-US"/>
            </a:p>
          </p:txBody>
        </p:sp>
        <p:sp>
          <p:nvSpPr>
            <p:cNvPr id="56383" name="Line 56"/>
            <p:cNvSpPr>
              <a:spLocks noChangeShapeType="1"/>
            </p:cNvSpPr>
            <p:nvPr/>
          </p:nvSpPr>
          <p:spPr bwMode="auto">
            <a:xfrm>
              <a:off x="748" y="1231"/>
              <a:ext cx="14" cy="2"/>
            </a:xfrm>
            <a:prstGeom prst="line">
              <a:avLst/>
            </a:prstGeom>
            <a:noFill/>
            <a:ln w="31750">
              <a:solidFill>
                <a:schemeClr val="tx1"/>
              </a:solidFill>
              <a:round/>
              <a:headEnd/>
              <a:tailEnd/>
            </a:ln>
          </p:spPr>
          <p:txBody>
            <a:bodyPr/>
            <a:lstStyle/>
            <a:p>
              <a:endParaRPr lang="en-US"/>
            </a:p>
          </p:txBody>
        </p:sp>
        <p:sp>
          <p:nvSpPr>
            <p:cNvPr id="56384" name="Line 57"/>
            <p:cNvSpPr>
              <a:spLocks noChangeShapeType="1"/>
            </p:cNvSpPr>
            <p:nvPr/>
          </p:nvSpPr>
          <p:spPr bwMode="auto">
            <a:xfrm>
              <a:off x="748" y="1212"/>
              <a:ext cx="14" cy="2"/>
            </a:xfrm>
            <a:prstGeom prst="line">
              <a:avLst/>
            </a:prstGeom>
            <a:noFill/>
            <a:ln w="31750">
              <a:solidFill>
                <a:schemeClr val="tx1"/>
              </a:solidFill>
              <a:round/>
              <a:headEnd/>
              <a:tailEnd/>
            </a:ln>
          </p:spPr>
          <p:txBody>
            <a:bodyPr/>
            <a:lstStyle/>
            <a:p>
              <a:endParaRPr lang="en-US"/>
            </a:p>
          </p:txBody>
        </p:sp>
        <p:sp>
          <p:nvSpPr>
            <p:cNvPr id="56385" name="Line 58"/>
            <p:cNvSpPr>
              <a:spLocks noChangeShapeType="1"/>
            </p:cNvSpPr>
            <p:nvPr/>
          </p:nvSpPr>
          <p:spPr bwMode="auto">
            <a:xfrm>
              <a:off x="748" y="1200"/>
              <a:ext cx="14" cy="1"/>
            </a:xfrm>
            <a:prstGeom prst="line">
              <a:avLst/>
            </a:prstGeom>
            <a:noFill/>
            <a:ln w="31750">
              <a:solidFill>
                <a:schemeClr val="tx1"/>
              </a:solidFill>
              <a:round/>
              <a:headEnd/>
              <a:tailEnd/>
            </a:ln>
          </p:spPr>
          <p:txBody>
            <a:bodyPr/>
            <a:lstStyle/>
            <a:p>
              <a:endParaRPr lang="en-US"/>
            </a:p>
          </p:txBody>
        </p:sp>
        <p:sp>
          <p:nvSpPr>
            <p:cNvPr id="56386" name="Line 59"/>
            <p:cNvSpPr>
              <a:spLocks noChangeShapeType="1"/>
            </p:cNvSpPr>
            <p:nvPr/>
          </p:nvSpPr>
          <p:spPr bwMode="auto">
            <a:xfrm>
              <a:off x="748" y="1187"/>
              <a:ext cx="14" cy="2"/>
            </a:xfrm>
            <a:prstGeom prst="line">
              <a:avLst/>
            </a:prstGeom>
            <a:noFill/>
            <a:ln w="31750">
              <a:solidFill>
                <a:schemeClr val="tx1"/>
              </a:solidFill>
              <a:round/>
              <a:headEnd/>
              <a:tailEnd/>
            </a:ln>
          </p:spPr>
          <p:txBody>
            <a:bodyPr/>
            <a:lstStyle/>
            <a:p>
              <a:endParaRPr lang="en-US"/>
            </a:p>
          </p:txBody>
        </p:sp>
        <p:sp>
          <p:nvSpPr>
            <p:cNvPr id="56387" name="Line 60"/>
            <p:cNvSpPr>
              <a:spLocks noChangeShapeType="1"/>
            </p:cNvSpPr>
            <p:nvPr/>
          </p:nvSpPr>
          <p:spPr bwMode="auto">
            <a:xfrm>
              <a:off x="748" y="1172"/>
              <a:ext cx="14" cy="1"/>
            </a:xfrm>
            <a:prstGeom prst="line">
              <a:avLst/>
            </a:prstGeom>
            <a:noFill/>
            <a:ln w="31750">
              <a:solidFill>
                <a:schemeClr val="tx1"/>
              </a:solidFill>
              <a:round/>
              <a:headEnd/>
              <a:tailEnd/>
            </a:ln>
          </p:spPr>
          <p:txBody>
            <a:bodyPr/>
            <a:lstStyle/>
            <a:p>
              <a:endParaRPr lang="en-US"/>
            </a:p>
          </p:txBody>
        </p:sp>
        <p:sp>
          <p:nvSpPr>
            <p:cNvPr id="56388" name="Line 61"/>
            <p:cNvSpPr>
              <a:spLocks noChangeShapeType="1"/>
            </p:cNvSpPr>
            <p:nvPr/>
          </p:nvSpPr>
          <p:spPr bwMode="auto">
            <a:xfrm>
              <a:off x="748" y="1096"/>
              <a:ext cx="14" cy="2"/>
            </a:xfrm>
            <a:prstGeom prst="line">
              <a:avLst/>
            </a:prstGeom>
            <a:noFill/>
            <a:ln w="31750">
              <a:solidFill>
                <a:schemeClr val="tx1"/>
              </a:solidFill>
              <a:round/>
              <a:headEnd/>
              <a:tailEnd/>
            </a:ln>
          </p:spPr>
          <p:txBody>
            <a:bodyPr/>
            <a:lstStyle/>
            <a:p>
              <a:endParaRPr lang="en-US"/>
            </a:p>
          </p:txBody>
        </p:sp>
        <p:sp>
          <p:nvSpPr>
            <p:cNvPr id="56389" name="Line 62"/>
            <p:cNvSpPr>
              <a:spLocks noChangeShapeType="1"/>
            </p:cNvSpPr>
            <p:nvPr/>
          </p:nvSpPr>
          <p:spPr bwMode="auto">
            <a:xfrm>
              <a:off x="748" y="1051"/>
              <a:ext cx="14" cy="1"/>
            </a:xfrm>
            <a:prstGeom prst="line">
              <a:avLst/>
            </a:prstGeom>
            <a:noFill/>
            <a:ln w="31750">
              <a:solidFill>
                <a:schemeClr val="tx1"/>
              </a:solidFill>
              <a:round/>
              <a:headEnd/>
              <a:tailEnd/>
            </a:ln>
          </p:spPr>
          <p:txBody>
            <a:bodyPr/>
            <a:lstStyle/>
            <a:p>
              <a:endParaRPr lang="en-US"/>
            </a:p>
          </p:txBody>
        </p:sp>
        <p:sp>
          <p:nvSpPr>
            <p:cNvPr id="56390" name="Line 63"/>
            <p:cNvSpPr>
              <a:spLocks noChangeShapeType="1"/>
            </p:cNvSpPr>
            <p:nvPr/>
          </p:nvSpPr>
          <p:spPr bwMode="auto">
            <a:xfrm>
              <a:off x="748" y="1019"/>
              <a:ext cx="14" cy="2"/>
            </a:xfrm>
            <a:prstGeom prst="line">
              <a:avLst/>
            </a:prstGeom>
            <a:noFill/>
            <a:ln w="31750">
              <a:solidFill>
                <a:schemeClr val="tx1"/>
              </a:solidFill>
              <a:round/>
              <a:headEnd/>
              <a:tailEnd/>
            </a:ln>
          </p:spPr>
          <p:txBody>
            <a:bodyPr/>
            <a:lstStyle/>
            <a:p>
              <a:endParaRPr lang="en-US"/>
            </a:p>
          </p:txBody>
        </p:sp>
        <p:sp>
          <p:nvSpPr>
            <p:cNvPr id="56391" name="Line 64"/>
            <p:cNvSpPr>
              <a:spLocks noChangeShapeType="1"/>
            </p:cNvSpPr>
            <p:nvPr/>
          </p:nvSpPr>
          <p:spPr bwMode="auto">
            <a:xfrm>
              <a:off x="748" y="994"/>
              <a:ext cx="14" cy="2"/>
            </a:xfrm>
            <a:prstGeom prst="line">
              <a:avLst/>
            </a:prstGeom>
            <a:noFill/>
            <a:ln w="31750">
              <a:solidFill>
                <a:schemeClr val="tx1"/>
              </a:solidFill>
              <a:round/>
              <a:headEnd/>
              <a:tailEnd/>
            </a:ln>
          </p:spPr>
          <p:txBody>
            <a:bodyPr/>
            <a:lstStyle/>
            <a:p>
              <a:endParaRPr lang="en-US"/>
            </a:p>
          </p:txBody>
        </p:sp>
        <p:sp>
          <p:nvSpPr>
            <p:cNvPr id="56392" name="Line 65"/>
            <p:cNvSpPr>
              <a:spLocks noChangeShapeType="1"/>
            </p:cNvSpPr>
            <p:nvPr/>
          </p:nvSpPr>
          <p:spPr bwMode="auto">
            <a:xfrm>
              <a:off x="748" y="975"/>
              <a:ext cx="14" cy="2"/>
            </a:xfrm>
            <a:prstGeom prst="line">
              <a:avLst/>
            </a:prstGeom>
            <a:noFill/>
            <a:ln w="31750">
              <a:solidFill>
                <a:schemeClr val="tx1"/>
              </a:solidFill>
              <a:round/>
              <a:headEnd/>
              <a:tailEnd/>
            </a:ln>
          </p:spPr>
          <p:txBody>
            <a:bodyPr/>
            <a:lstStyle/>
            <a:p>
              <a:endParaRPr lang="en-US"/>
            </a:p>
          </p:txBody>
        </p:sp>
        <p:sp>
          <p:nvSpPr>
            <p:cNvPr id="56393" name="Line 66"/>
            <p:cNvSpPr>
              <a:spLocks noChangeShapeType="1"/>
            </p:cNvSpPr>
            <p:nvPr/>
          </p:nvSpPr>
          <p:spPr bwMode="auto">
            <a:xfrm>
              <a:off x="748" y="958"/>
              <a:ext cx="14" cy="2"/>
            </a:xfrm>
            <a:prstGeom prst="line">
              <a:avLst/>
            </a:prstGeom>
            <a:noFill/>
            <a:ln w="31750">
              <a:solidFill>
                <a:schemeClr val="tx1"/>
              </a:solidFill>
              <a:round/>
              <a:headEnd/>
              <a:tailEnd/>
            </a:ln>
          </p:spPr>
          <p:txBody>
            <a:bodyPr/>
            <a:lstStyle/>
            <a:p>
              <a:endParaRPr lang="en-US"/>
            </a:p>
          </p:txBody>
        </p:sp>
        <p:sp>
          <p:nvSpPr>
            <p:cNvPr id="56394" name="Line 67"/>
            <p:cNvSpPr>
              <a:spLocks noChangeShapeType="1"/>
            </p:cNvSpPr>
            <p:nvPr/>
          </p:nvSpPr>
          <p:spPr bwMode="auto">
            <a:xfrm>
              <a:off x="748" y="942"/>
              <a:ext cx="14" cy="2"/>
            </a:xfrm>
            <a:prstGeom prst="line">
              <a:avLst/>
            </a:prstGeom>
            <a:noFill/>
            <a:ln w="31750">
              <a:solidFill>
                <a:schemeClr val="tx1"/>
              </a:solidFill>
              <a:round/>
              <a:headEnd/>
              <a:tailEnd/>
            </a:ln>
          </p:spPr>
          <p:txBody>
            <a:bodyPr/>
            <a:lstStyle/>
            <a:p>
              <a:endParaRPr lang="en-US"/>
            </a:p>
          </p:txBody>
        </p:sp>
        <p:sp>
          <p:nvSpPr>
            <p:cNvPr id="56395" name="Line 68"/>
            <p:cNvSpPr>
              <a:spLocks noChangeShapeType="1"/>
            </p:cNvSpPr>
            <p:nvPr/>
          </p:nvSpPr>
          <p:spPr bwMode="auto">
            <a:xfrm>
              <a:off x="748" y="930"/>
              <a:ext cx="14" cy="1"/>
            </a:xfrm>
            <a:prstGeom prst="line">
              <a:avLst/>
            </a:prstGeom>
            <a:noFill/>
            <a:ln w="31750">
              <a:solidFill>
                <a:schemeClr val="tx1"/>
              </a:solidFill>
              <a:round/>
              <a:headEnd/>
              <a:tailEnd/>
            </a:ln>
          </p:spPr>
          <p:txBody>
            <a:bodyPr/>
            <a:lstStyle/>
            <a:p>
              <a:endParaRPr lang="en-US"/>
            </a:p>
          </p:txBody>
        </p:sp>
        <p:sp>
          <p:nvSpPr>
            <p:cNvPr id="56396" name="Line 69"/>
            <p:cNvSpPr>
              <a:spLocks noChangeShapeType="1"/>
            </p:cNvSpPr>
            <p:nvPr/>
          </p:nvSpPr>
          <p:spPr bwMode="auto">
            <a:xfrm>
              <a:off x="748" y="917"/>
              <a:ext cx="14" cy="2"/>
            </a:xfrm>
            <a:prstGeom prst="line">
              <a:avLst/>
            </a:prstGeom>
            <a:noFill/>
            <a:ln w="31750">
              <a:solidFill>
                <a:schemeClr val="tx1"/>
              </a:solidFill>
              <a:round/>
              <a:headEnd/>
              <a:tailEnd/>
            </a:ln>
          </p:spPr>
          <p:txBody>
            <a:bodyPr/>
            <a:lstStyle/>
            <a:p>
              <a:endParaRPr lang="en-US"/>
            </a:p>
          </p:txBody>
        </p:sp>
        <p:sp>
          <p:nvSpPr>
            <p:cNvPr id="56397" name="Line 70"/>
            <p:cNvSpPr>
              <a:spLocks noChangeShapeType="1"/>
            </p:cNvSpPr>
            <p:nvPr/>
          </p:nvSpPr>
          <p:spPr bwMode="auto">
            <a:xfrm>
              <a:off x="748" y="2460"/>
              <a:ext cx="25" cy="1"/>
            </a:xfrm>
            <a:prstGeom prst="line">
              <a:avLst/>
            </a:prstGeom>
            <a:noFill/>
            <a:ln w="31750">
              <a:solidFill>
                <a:schemeClr val="tx1"/>
              </a:solidFill>
              <a:round/>
              <a:headEnd/>
              <a:tailEnd/>
            </a:ln>
          </p:spPr>
          <p:txBody>
            <a:bodyPr/>
            <a:lstStyle/>
            <a:p>
              <a:endParaRPr lang="en-US"/>
            </a:p>
          </p:txBody>
        </p:sp>
        <p:sp>
          <p:nvSpPr>
            <p:cNvPr id="56398" name="Line 71"/>
            <p:cNvSpPr>
              <a:spLocks noChangeShapeType="1"/>
            </p:cNvSpPr>
            <p:nvPr/>
          </p:nvSpPr>
          <p:spPr bwMode="auto">
            <a:xfrm>
              <a:off x="748" y="2202"/>
              <a:ext cx="25" cy="2"/>
            </a:xfrm>
            <a:prstGeom prst="line">
              <a:avLst/>
            </a:prstGeom>
            <a:noFill/>
            <a:ln w="31750">
              <a:solidFill>
                <a:schemeClr val="tx1"/>
              </a:solidFill>
              <a:round/>
              <a:headEnd/>
              <a:tailEnd/>
            </a:ln>
          </p:spPr>
          <p:txBody>
            <a:bodyPr/>
            <a:lstStyle/>
            <a:p>
              <a:endParaRPr lang="en-US"/>
            </a:p>
          </p:txBody>
        </p:sp>
        <p:sp>
          <p:nvSpPr>
            <p:cNvPr id="56399" name="Line 72"/>
            <p:cNvSpPr>
              <a:spLocks noChangeShapeType="1"/>
            </p:cNvSpPr>
            <p:nvPr/>
          </p:nvSpPr>
          <p:spPr bwMode="auto">
            <a:xfrm>
              <a:off x="748" y="1946"/>
              <a:ext cx="25" cy="2"/>
            </a:xfrm>
            <a:prstGeom prst="line">
              <a:avLst/>
            </a:prstGeom>
            <a:noFill/>
            <a:ln w="31750">
              <a:solidFill>
                <a:schemeClr val="tx1"/>
              </a:solidFill>
              <a:round/>
              <a:headEnd/>
              <a:tailEnd/>
            </a:ln>
          </p:spPr>
          <p:txBody>
            <a:bodyPr/>
            <a:lstStyle/>
            <a:p>
              <a:endParaRPr lang="en-US"/>
            </a:p>
          </p:txBody>
        </p:sp>
        <p:sp>
          <p:nvSpPr>
            <p:cNvPr id="56400" name="Line 73"/>
            <p:cNvSpPr>
              <a:spLocks noChangeShapeType="1"/>
            </p:cNvSpPr>
            <p:nvPr/>
          </p:nvSpPr>
          <p:spPr bwMode="auto">
            <a:xfrm>
              <a:off x="748" y="1685"/>
              <a:ext cx="25" cy="2"/>
            </a:xfrm>
            <a:prstGeom prst="line">
              <a:avLst/>
            </a:prstGeom>
            <a:noFill/>
            <a:ln w="31750">
              <a:solidFill>
                <a:schemeClr val="tx1"/>
              </a:solidFill>
              <a:round/>
              <a:headEnd/>
              <a:tailEnd/>
            </a:ln>
          </p:spPr>
          <p:txBody>
            <a:bodyPr/>
            <a:lstStyle/>
            <a:p>
              <a:endParaRPr lang="en-US"/>
            </a:p>
          </p:txBody>
        </p:sp>
        <p:sp>
          <p:nvSpPr>
            <p:cNvPr id="56401" name="Line 74"/>
            <p:cNvSpPr>
              <a:spLocks noChangeShapeType="1"/>
            </p:cNvSpPr>
            <p:nvPr/>
          </p:nvSpPr>
          <p:spPr bwMode="auto">
            <a:xfrm>
              <a:off x="748" y="1429"/>
              <a:ext cx="25" cy="2"/>
            </a:xfrm>
            <a:prstGeom prst="line">
              <a:avLst/>
            </a:prstGeom>
            <a:noFill/>
            <a:ln w="31750">
              <a:solidFill>
                <a:schemeClr val="tx1"/>
              </a:solidFill>
              <a:round/>
              <a:headEnd/>
              <a:tailEnd/>
            </a:ln>
          </p:spPr>
          <p:txBody>
            <a:bodyPr/>
            <a:lstStyle/>
            <a:p>
              <a:endParaRPr lang="en-US"/>
            </a:p>
          </p:txBody>
        </p:sp>
        <p:sp>
          <p:nvSpPr>
            <p:cNvPr id="56402" name="Line 75"/>
            <p:cNvSpPr>
              <a:spLocks noChangeShapeType="1"/>
            </p:cNvSpPr>
            <p:nvPr/>
          </p:nvSpPr>
          <p:spPr bwMode="auto">
            <a:xfrm>
              <a:off x="748" y="1172"/>
              <a:ext cx="25" cy="1"/>
            </a:xfrm>
            <a:prstGeom prst="line">
              <a:avLst/>
            </a:prstGeom>
            <a:noFill/>
            <a:ln w="31750">
              <a:solidFill>
                <a:schemeClr val="tx1"/>
              </a:solidFill>
              <a:round/>
              <a:headEnd/>
              <a:tailEnd/>
            </a:ln>
          </p:spPr>
          <p:txBody>
            <a:bodyPr/>
            <a:lstStyle/>
            <a:p>
              <a:endParaRPr lang="en-US"/>
            </a:p>
          </p:txBody>
        </p:sp>
        <p:sp>
          <p:nvSpPr>
            <p:cNvPr id="56403" name="Line 76"/>
            <p:cNvSpPr>
              <a:spLocks noChangeShapeType="1"/>
            </p:cNvSpPr>
            <p:nvPr/>
          </p:nvSpPr>
          <p:spPr bwMode="auto">
            <a:xfrm>
              <a:off x="748" y="917"/>
              <a:ext cx="25" cy="2"/>
            </a:xfrm>
            <a:prstGeom prst="line">
              <a:avLst/>
            </a:prstGeom>
            <a:noFill/>
            <a:ln w="31750">
              <a:solidFill>
                <a:schemeClr val="tx1"/>
              </a:solidFill>
              <a:round/>
              <a:headEnd/>
              <a:tailEnd/>
            </a:ln>
          </p:spPr>
          <p:txBody>
            <a:bodyPr/>
            <a:lstStyle/>
            <a:p>
              <a:endParaRPr lang="en-US"/>
            </a:p>
          </p:txBody>
        </p:sp>
        <p:sp>
          <p:nvSpPr>
            <p:cNvPr id="56404" name="Line 77"/>
            <p:cNvSpPr>
              <a:spLocks noChangeShapeType="1"/>
            </p:cNvSpPr>
            <p:nvPr/>
          </p:nvSpPr>
          <p:spPr bwMode="auto">
            <a:xfrm flipV="1">
              <a:off x="820" y="2702"/>
              <a:ext cx="2" cy="15"/>
            </a:xfrm>
            <a:prstGeom prst="line">
              <a:avLst/>
            </a:prstGeom>
            <a:noFill/>
            <a:ln w="31750">
              <a:solidFill>
                <a:schemeClr val="tx1"/>
              </a:solidFill>
              <a:round/>
              <a:headEnd/>
              <a:tailEnd/>
            </a:ln>
          </p:spPr>
          <p:txBody>
            <a:bodyPr/>
            <a:lstStyle/>
            <a:p>
              <a:endParaRPr lang="en-US"/>
            </a:p>
          </p:txBody>
        </p:sp>
        <p:sp>
          <p:nvSpPr>
            <p:cNvPr id="56405" name="Line 78"/>
            <p:cNvSpPr>
              <a:spLocks noChangeShapeType="1"/>
            </p:cNvSpPr>
            <p:nvPr/>
          </p:nvSpPr>
          <p:spPr bwMode="auto">
            <a:xfrm flipV="1">
              <a:off x="894" y="2702"/>
              <a:ext cx="1" cy="15"/>
            </a:xfrm>
            <a:prstGeom prst="line">
              <a:avLst/>
            </a:prstGeom>
            <a:noFill/>
            <a:ln w="31750">
              <a:solidFill>
                <a:schemeClr val="tx1"/>
              </a:solidFill>
              <a:round/>
              <a:headEnd/>
              <a:tailEnd/>
            </a:ln>
          </p:spPr>
          <p:txBody>
            <a:bodyPr/>
            <a:lstStyle/>
            <a:p>
              <a:endParaRPr lang="en-US"/>
            </a:p>
          </p:txBody>
        </p:sp>
        <p:sp>
          <p:nvSpPr>
            <p:cNvPr id="56406" name="Line 79"/>
            <p:cNvSpPr>
              <a:spLocks noChangeShapeType="1"/>
            </p:cNvSpPr>
            <p:nvPr/>
          </p:nvSpPr>
          <p:spPr bwMode="auto">
            <a:xfrm flipV="1">
              <a:off x="964" y="2702"/>
              <a:ext cx="3" cy="15"/>
            </a:xfrm>
            <a:prstGeom prst="line">
              <a:avLst/>
            </a:prstGeom>
            <a:noFill/>
            <a:ln w="31750">
              <a:solidFill>
                <a:schemeClr val="tx1"/>
              </a:solidFill>
              <a:round/>
              <a:headEnd/>
              <a:tailEnd/>
            </a:ln>
          </p:spPr>
          <p:txBody>
            <a:bodyPr/>
            <a:lstStyle/>
            <a:p>
              <a:endParaRPr lang="en-US"/>
            </a:p>
          </p:txBody>
        </p:sp>
        <p:sp>
          <p:nvSpPr>
            <p:cNvPr id="56407" name="Line 80"/>
            <p:cNvSpPr>
              <a:spLocks noChangeShapeType="1"/>
            </p:cNvSpPr>
            <p:nvPr/>
          </p:nvSpPr>
          <p:spPr bwMode="auto">
            <a:xfrm flipV="1">
              <a:off x="1035" y="2702"/>
              <a:ext cx="2" cy="15"/>
            </a:xfrm>
            <a:prstGeom prst="line">
              <a:avLst/>
            </a:prstGeom>
            <a:noFill/>
            <a:ln w="31750">
              <a:solidFill>
                <a:schemeClr val="tx1"/>
              </a:solidFill>
              <a:round/>
              <a:headEnd/>
              <a:tailEnd/>
            </a:ln>
          </p:spPr>
          <p:txBody>
            <a:bodyPr/>
            <a:lstStyle/>
            <a:p>
              <a:endParaRPr lang="en-US"/>
            </a:p>
          </p:txBody>
        </p:sp>
        <p:sp>
          <p:nvSpPr>
            <p:cNvPr id="56408" name="Line 81"/>
            <p:cNvSpPr>
              <a:spLocks noChangeShapeType="1"/>
            </p:cNvSpPr>
            <p:nvPr/>
          </p:nvSpPr>
          <p:spPr bwMode="auto">
            <a:xfrm flipV="1">
              <a:off x="1107" y="2702"/>
              <a:ext cx="2" cy="15"/>
            </a:xfrm>
            <a:prstGeom prst="line">
              <a:avLst/>
            </a:prstGeom>
            <a:noFill/>
            <a:ln w="31750">
              <a:solidFill>
                <a:schemeClr val="tx1"/>
              </a:solidFill>
              <a:round/>
              <a:headEnd/>
              <a:tailEnd/>
            </a:ln>
          </p:spPr>
          <p:txBody>
            <a:bodyPr/>
            <a:lstStyle/>
            <a:p>
              <a:endParaRPr lang="en-US"/>
            </a:p>
          </p:txBody>
        </p:sp>
        <p:sp>
          <p:nvSpPr>
            <p:cNvPr id="56409" name="Line 82"/>
            <p:cNvSpPr>
              <a:spLocks noChangeShapeType="1"/>
            </p:cNvSpPr>
            <p:nvPr/>
          </p:nvSpPr>
          <p:spPr bwMode="auto">
            <a:xfrm flipV="1">
              <a:off x="1179" y="2702"/>
              <a:ext cx="2" cy="15"/>
            </a:xfrm>
            <a:prstGeom prst="line">
              <a:avLst/>
            </a:prstGeom>
            <a:noFill/>
            <a:ln w="31750">
              <a:solidFill>
                <a:schemeClr val="tx1"/>
              </a:solidFill>
              <a:round/>
              <a:headEnd/>
              <a:tailEnd/>
            </a:ln>
          </p:spPr>
          <p:txBody>
            <a:bodyPr/>
            <a:lstStyle/>
            <a:p>
              <a:endParaRPr lang="en-US"/>
            </a:p>
          </p:txBody>
        </p:sp>
        <p:sp>
          <p:nvSpPr>
            <p:cNvPr id="56410" name="Line 83"/>
            <p:cNvSpPr>
              <a:spLocks noChangeShapeType="1"/>
            </p:cNvSpPr>
            <p:nvPr/>
          </p:nvSpPr>
          <p:spPr bwMode="auto">
            <a:xfrm flipV="1">
              <a:off x="1251" y="2702"/>
              <a:ext cx="2" cy="15"/>
            </a:xfrm>
            <a:prstGeom prst="line">
              <a:avLst/>
            </a:prstGeom>
            <a:noFill/>
            <a:ln w="31750">
              <a:solidFill>
                <a:schemeClr val="tx1"/>
              </a:solidFill>
              <a:round/>
              <a:headEnd/>
              <a:tailEnd/>
            </a:ln>
          </p:spPr>
          <p:txBody>
            <a:bodyPr/>
            <a:lstStyle/>
            <a:p>
              <a:endParaRPr lang="en-US"/>
            </a:p>
          </p:txBody>
        </p:sp>
        <p:sp>
          <p:nvSpPr>
            <p:cNvPr id="56411" name="Line 84"/>
            <p:cNvSpPr>
              <a:spLocks noChangeShapeType="1"/>
            </p:cNvSpPr>
            <p:nvPr/>
          </p:nvSpPr>
          <p:spPr bwMode="auto">
            <a:xfrm flipV="1">
              <a:off x="1323" y="2702"/>
              <a:ext cx="1" cy="15"/>
            </a:xfrm>
            <a:prstGeom prst="line">
              <a:avLst/>
            </a:prstGeom>
            <a:noFill/>
            <a:ln w="31750">
              <a:solidFill>
                <a:schemeClr val="tx1"/>
              </a:solidFill>
              <a:round/>
              <a:headEnd/>
              <a:tailEnd/>
            </a:ln>
          </p:spPr>
          <p:txBody>
            <a:bodyPr/>
            <a:lstStyle/>
            <a:p>
              <a:endParaRPr lang="en-US"/>
            </a:p>
          </p:txBody>
        </p:sp>
        <p:sp>
          <p:nvSpPr>
            <p:cNvPr id="56412" name="Line 85"/>
            <p:cNvSpPr>
              <a:spLocks noChangeShapeType="1"/>
            </p:cNvSpPr>
            <p:nvPr/>
          </p:nvSpPr>
          <p:spPr bwMode="auto">
            <a:xfrm flipV="1">
              <a:off x="1393" y="2702"/>
              <a:ext cx="3" cy="15"/>
            </a:xfrm>
            <a:prstGeom prst="line">
              <a:avLst/>
            </a:prstGeom>
            <a:noFill/>
            <a:ln w="31750">
              <a:solidFill>
                <a:schemeClr val="tx1"/>
              </a:solidFill>
              <a:round/>
              <a:headEnd/>
              <a:tailEnd/>
            </a:ln>
          </p:spPr>
          <p:txBody>
            <a:bodyPr/>
            <a:lstStyle/>
            <a:p>
              <a:endParaRPr lang="en-US"/>
            </a:p>
          </p:txBody>
        </p:sp>
        <p:sp>
          <p:nvSpPr>
            <p:cNvPr id="56413" name="Line 86"/>
            <p:cNvSpPr>
              <a:spLocks noChangeShapeType="1"/>
            </p:cNvSpPr>
            <p:nvPr/>
          </p:nvSpPr>
          <p:spPr bwMode="auto">
            <a:xfrm flipV="1">
              <a:off x="1470" y="2702"/>
              <a:ext cx="1" cy="15"/>
            </a:xfrm>
            <a:prstGeom prst="line">
              <a:avLst/>
            </a:prstGeom>
            <a:noFill/>
            <a:ln w="31750">
              <a:solidFill>
                <a:schemeClr val="tx1"/>
              </a:solidFill>
              <a:round/>
              <a:headEnd/>
              <a:tailEnd/>
            </a:ln>
          </p:spPr>
          <p:txBody>
            <a:bodyPr/>
            <a:lstStyle/>
            <a:p>
              <a:endParaRPr lang="en-US"/>
            </a:p>
          </p:txBody>
        </p:sp>
        <p:sp>
          <p:nvSpPr>
            <p:cNvPr id="56414" name="Line 87"/>
            <p:cNvSpPr>
              <a:spLocks noChangeShapeType="1"/>
            </p:cNvSpPr>
            <p:nvPr/>
          </p:nvSpPr>
          <p:spPr bwMode="auto">
            <a:xfrm flipV="1">
              <a:off x="1543" y="2702"/>
              <a:ext cx="2" cy="15"/>
            </a:xfrm>
            <a:prstGeom prst="line">
              <a:avLst/>
            </a:prstGeom>
            <a:noFill/>
            <a:ln w="31750">
              <a:solidFill>
                <a:schemeClr val="tx1"/>
              </a:solidFill>
              <a:round/>
              <a:headEnd/>
              <a:tailEnd/>
            </a:ln>
          </p:spPr>
          <p:txBody>
            <a:bodyPr/>
            <a:lstStyle/>
            <a:p>
              <a:endParaRPr lang="en-US"/>
            </a:p>
          </p:txBody>
        </p:sp>
        <p:sp>
          <p:nvSpPr>
            <p:cNvPr id="56415" name="Line 88"/>
            <p:cNvSpPr>
              <a:spLocks noChangeShapeType="1"/>
            </p:cNvSpPr>
            <p:nvPr/>
          </p:nvSpPr>
          <p:spPr bwMode="auto">
            <a:xfrm flipV="1">
              <a:off x="1615" y="2702"/>
              <a:ext cx="2" cy="15"/>
            </a:xfrm>
            <a:prstGeom prst="line">
              <a:avLst/>
            </a:prstGeom>
            <a:noFill/>
            <a:ln w="31750">
              <a:solidFill>
                <a:schemeClr val="tx1"/>
              </a:solidFill>
              <a:round/>
              <a:headEnd/>
              <a:tailEnd/>
            </a:ln>
          </p:spPr>
          <p:txBody>
            <a:bodyPr/>
            <a:lstStyle/>
            <a:p>
              <a:endParaRPr lang="en-US"/>
            </a:p>
          </p:txBody>
        </p:sp>
        <p:sp>
          <p:nvSpPr>
            <p:cNvPr id="56416" name="Line 89"/>
            <p:cNvSpPr>
              <a:spLocks noChangeShapeType="1"/>
            </p:cNvSpPr>
            <p:nvPr/>
          </p:nvSpPr>
          <p:spPr bwMode="auto">
            <a:xfrm flipV="1">
              <a:off x="1687" y="2702"/>
              <a:ext cx="2" cy="15"/>
            </a:xfrm>
            <a:prstGeom prst="line">
              <a:avLst/>
            </a:prstGeom>
            <a:noFill/>
            <a:ln w="31750">
              <a:solidFill>
                <a:schemeClr val="tx1"/>
              </a:solidFill>
              <a:round/>
              <a:headEnd/>
              <a:tailEnd/>
            </a:ln>
          </p:spPr>
          <p:txBody>
            <a:bodyPr/>
            <a:lstStyle/>
            <a:p>
              <a:endParaRPr lang="en-US"/>
            </a:p>
          </p:txBody>
        </p:sp>
        <p:sp>
          <p:nvSpPr>
            <p:cNvPr id="56417" name="Line 90"/>
            <p:cNvSpPr>
              <a:spLocks noChangeShapeType="1"/>
            </p:cNvSpPr>
            <p:nvPr/>
          </p:nvSpPr>
          <p:spPr bwMode="auto">
            <a:xfrm flipV="1">
              <a:off x="1759" y="2702"/>
              <a:ext cx="1" cy="15"/>
            </a:xfrm>
            <a:prstGeom prst="line">
              <a:avLst/>
            </a:prstGeom>
            <a:noFill/>
            <a:ln w="31750">
              <a:solidFill>
                <a:schemeClr val="tx1"/>
              </a:solidFill>
              <a:round/>
              <a:headEnd/>
              <a:tailEnd/>
            </a:ln>
          </p:spPr>
          <p:txBody>
            <a:bodyPr/>
            <a:lstStyle/>
            <a:p>
              <a:endParaRPr lang="en-US"/>
            </a:p>
          </p:txBody>
        </p:sp>
        <p:sp>
          <p:nvSpPr>
            <p:cNvPr id="56418" name="Line 91"/>
            <p:cNvSpPr>
              <a:spLocks noChangeShapeType="1"/>
            </p:cNvSpPr>
            <p:nvPr/>
          </p:nvSpPr>
          <p:spPr bwMode="auto">
            <a:xfrm flipV="1">
              <a:off x="1831" y="2702"/>
              <a:ext cx="1" cy="15"/>
            </a:xfrm>
            <a:prstGeom prst="line">
              <a:avLst/>
            </a:prstGeom>
            <a:noFill/>
            <a:ln w="31750">
              <a:solidFill>
                <a:schemeClr val="tx1"/>
              </a:solidFill>
              <a:round/>
              <a:headEnd/>
              <a:tailEnd/>
            </a:ln>
          </p:spPr>
          <p:txBody>
            <a:bodyPr/>
            <a:lstStyle/>
            <a:p>
              <a:endParaRPr lang="en-US"/>
            </a:p>
          </p:txBody>
        </p:sp>
        <p:sp>
          <p:nvSpPr>
            <p:cNvPr id="56419" name="Line 92"/>
            <p:cNvSpPr>
              <a:spLocks noChangeShapeType="1"/>
            </p:cNvSpPr>
            <p:nvPr/>
          </p:nvSpPr>
          <p:spPr bwMode="auto">
            <a:xfrm flipV="1">
              <a:off x="1901" y="2702"/>
              <a:ext cx="3" cy="15"/>
            </a:xfrm>
            <a:prstGeom prst="line">
              <a:avLst/>
            </a:prstGeom>
            <a:noFill/>
            <a:ln w="31750">
              <a:solidFill>
                <a:schemeClr val="tx1"/>
              </a:solidFill>
              <a:round/>
              <a:headEnd/>
              <a:tailEnd/>
            </a:ln>
          </p:spPr>
          <p:txBody>
            <a:bodyPr/>
            <a:lstStyle/>
            <a:p>
              <a:endParaRPr lang="en-US"/>
            </a:p>
          </p:txBody>
        </p:sp>
        <p:sp>
          <p:nvSpPr>
            <p:cNvPr id="56420" name="Line 93"/>
            <p:cNvSpPr>
              <a:spLocks noChangeShapeType="1"/>
            </p:cNvSpPr>
            <p:nvPr/>
          </p:nvSpPr>
          <p:spPr bwMode="auto">
            <a:xfrm flipV="1">
              <a:off x="1973" y="2702"/>
              <a:ext cx="1" cy="15"/>
            </a:xfrm>
            <a:prstGeom prst="line">
              <a:avLst/>
            </a:prstGeom>
            <a:noFill/>
            <a:ln w="31750">
              <a:solidFill>
                <a:schemeClr val="tx1"/>
              </a:solidFill>
              <a:round/>
              <a:headEnd/>
              <a:tailEnd/>
            </a:ln>
          </p:spPr>
          <p:txBody>
            <a:bodyPr/>
            <a:lstStyle/>
            <a:p>
              <a:endParaRPr lang="en-US"/>
            </a:p>
          </p:txBody>
        </p:sp>
        <p:sp>
          <p:nvSpPr>
            <p:cNvPr id="56421" name="Line 94"/>
            <p:cNvSpPr>
              <a:spLocks noChangeShapeType="1"/>
            </p:cNvSpPr>
            <p:nvPr/>
          </p:nvSpPr>
          <p:spPr bwMode="auto">
            <a:xfrm flipV="1">
              <a:off x="2044" y="2702"/>
              <a:ext cx="2" cy="15"/>
            </a:xfrm>
            <a:prstGeom prst="line">
              <a:avLst/>
            </a:prstGeom>
            <a:noFill/>
            <a:ln w="31750">
              <a:solidFill>
                <a:schemeClr val="tx1"/>
              </a:solidFill>
              <a:round/>
              <a:headEnd/>
              <a:tailEnd/>
            </a:ln>
          </p:spPr>
          <p:txBody>
            <a:bodyPr/>
            <a:lstStyle/>
            <a:p>
              <a:endParaRPr lang="en-US"/>
            </a:p>
          </p:txBody>
        </p:sp>
        <p:sp>
          <p:nvSpPr>
            <p:cNvPr id="56422" name="Line 95"/>
            <p:cNvSpPr>
              <a:spLocks noChangeShapeType="1"/>
            </p:cNvSpPr>
            <p:nvPr/>
          </p:nvSpPr>
          <p:spPr bwMode="auto">
            <a:xfrm flipV="1">
              <a:off x="2116" y="2702"/>
              <a:ext cx="2" cy="15"/>
            </a:xfrm>
            <a:prstGeom prst="line">
              <a:avLst/>
            </a:prstGeom>
            <a:noFill/>
            <a:ln w="31750">
              <a:solidFill>
                <a:schemeClr val="tx1"/>
              </a:solidFill>
              <a:round/>
              <a:headEnd/>
              <a:tailEnd/>
            </a:ln>
          </p:spPr>
          <p:txBody>
            <a:bodyPr/>
            <a:lstStyle/>
            <a:p>
              <a:endParaRPr lang="en-US"/>
            </a:p>
          </p:txBody>
        </p:sp>
        <p:sp>
          <p:nvSpPr>
            <p:cNvPr id="56423" name="Line 96"/>
            <p:cNvSpPr>
              <a:spLocks noChangeShapeType="1"/>
            </p:cNvSpPr>
            <p:nvPr/>
          </p:nvSpPr>
          <p:spPr bwMode="auto">
            <a:xfrm flipV="1">
              <a:off x="2190" y="2702"/>
              <a:ext cx="1" cy="15"/>
            </a:xfrm>
            <a:prstGeom prst="line">
              <a:avLst/>
            </a:prstGeom>
            <a:noFill/>
            <a:ln w="31750">
              <a:solidFill>
                <a:schemeClr val="tx1"/>
              </a:solidFill>
              <a:round/>
              <a:headEnd/>
              <a:tailEnd/>
            </a:ln>
          </p:spPr>
          <p:txBody>
            <a:bodyPr/>
            <a:lstStyle/>
            <a:p>
              <a:endParaRPr lang="en-US"/>
            </a:p>
          </p:txBody>
        </p:sp>
        <p:sp>
          <p:nvSpPr>
            <p:cNvPr id="56424" name="Line 97"/>
            <p:cNvSpPr>
              <a:spLocks noChangeShapeType="1"/>
            </p:cNvSpPr>
            <p:nvPr/>
          </p:nvSpPr>
          <p:spPr bwMode="auto">
            <a:xfrm flipV="1">
              <a:off x="2261" y="2702"/>
              <a:ext cx="2" cy="15"/>
            </a:xfrm>
            <a:prstGeom prst="line">
              <a:avLst/>
            </a:prstGeom>
            <a:noFill/>
            <a:ln w="31750">
              <a:solidFill>
                <a:schemeClr val="tx1"/>
              </a:solidFill>
              <a:round/>
              <a:headEnd/>
              <a:tailEnd/>
            </a:ln>
          </p:spPr>
          <p:txBody>
            <a:bodyPr/>
            <a:lstStyle/>
            <a:p>
              <a:endParaRPr lang="en-US"/>
            </a:p>
          </p:txBody>
        </p:sp>
        <p:sp>
          <p:nvSpPr>
            <p:cNvPr id="56425" name="Line 98"/>
            <p:cNvSpPr>
              <a:spLocks noChangeShapeType="1"/>
            </p:cNvSpPr>
            <p:nvPr/>
          </p:nvSpPr>
          <p:spPr bwMode="auto">
            <a:xfrm flipV="1">
              <a:off x="2333" y="2702"/>
              <a:ext cx="2" cy="15"/>
            </a:xfrm>
            <a:prstGeom prst="line">
              <a:avLst/>
            </a:prstGeom>
            <a:noFill/>
            <a:ln w="31750">
              <a:solidFill>
                <a:schemeClr val="tx1"/>
              </a:solidFill>
              <a:round/>
              <a:headEnd/>
              <a:tailEnd/>
            </a:ln>
          </p:spPr>
          <p:txBody>
            <a:bodyPr/>
            <a:lstStyle/>
            <a:p>
              <a:endParaRPr lang="en-US"/>
            </a:p>
          </p:txBody>
        </p:sp>
        <p:sp>
          <p:nvSpPr>
            <p:cNvPr id="56426" name="Line 99"/>
            <p:cNvSpPr>
              <a:spLocks noChangeShapeType="1"/>
            </p:cNvSpPr>
            <p:nvPr/>
          </p:nvSpPr>
          <p:spPr bwMode="auto">
            <a:xfrm flipV="1">
              <a:off x="2403" y="2702"/>
              <a:ext cx="2" cy="15"/>
            </a:xfrm>
            <a:prstGeom prst="line">
              <a:avLst/>
            </a:prstGeom>
            <a:noFill/>
            <a:ln w="31750">
              <a:solidFill>
                <a:schemeClr val="tx1"/>
              </a:solidFill>
              <a:round/>
              <a:headEnd/>
              <a:tailEnd/>
            </a:ln>
          </p:spPr>
          <p:txBody>
            <a:bodyPr/>
            <a:lstStyle/>
            <a:p>
              <a:endParaRPr lang="en-US"/>
            </a:p>
          </p:txBody>
        </p:sp>
        <p:sp>
          <p:nvSpPr>
            <p:cNvPr id="56427" name="Line 100"/>
            <p:cNvSpPr>
              <a:spLocks noChangeShapeType="1"/>
            </p:cNvSpPr>
            <p:nvPr/>
          </p:nvSpPr>
          <p:spPr bwMode="auto">
            <a:xfrm flipV="1">
              <a:off x="2475" y="2702"/>
              <a:ext cx="2" cy="15"/>
            </a:xfrm>
            <a:prstGeom prst="line">
              <a:avLst/>
            </a:prstGeom>
            <a:noFill/>
            <a:ln w="31750">
              <a:solidFill>
                <a:schemeClr val="tx1"/>
              </a:solidFill>
              <a:round/>
              <a:headEnd/>
              <a:tailEnd/>
            </a:ln>
          </p:spPr>
          <p:txBody>
            <a:bodyPr/>
            <a:lstStyle/>
            <a:p>
              <a:endParaRPr lang="en-US"/>
            </a:p>
          </p:txBody>
        </p:sp>
        <p:sp>
          <p:nvSpPr>
            <p:cNvPr id="56428" name="Line 101"/>
            <p:cNvSpPr>
              <a:spLocks noChangeShapeType="1"/>
            </p:cNvSpPr>
            <p:nvPr/>
          </p:nvSpPr>
          <p:spPr bwMode="auto">
            <a:xfrm flipV="1">
              <a:off x="2547" y="2702"/>
              <a:ext cx="2" cy="15"/>
            </a:xfrm>
            <a:prstGeom prst="line">
              <a:avLst/>
            </a:prstGeom>
            <a:noFill/>
            <a:ln w="31750">
              <a:solidFill>
                <a:schemeClr val="tx1"/>
              </a:solidFill>
              <a:round/>
              <a:headEnd/>
              <a:tailEnd/>
            </a:ln>
          </p:spPr>
          <p:txBody>
            <a:bodyPr/>
            <a:lstStyle/>
            <a:p>
              <a:endParaRPr lang="en-US"/>
            </a:p>
          </p:txBody>
        </p:sp>
        <p:sp>
          <p:nvSpPr>
            <p:cNvPr id="56429" name="Line 102"/>
            <p:cNvSpPr>
              <a:spLocks noChangeShapeType="1"/>
            </p:cNvSpPr>
            <p:nvPr/>
          </p:nvSpPr>
          <p:spPr bwMode="auto">
            <a:xfrm flipV="1">
              <a:off x="2619" y="2702"/>
              <a:ext cx="2" cy="15"/>
            </a:xfrm>
            <a:prstGeom prst="line">
              <a:avLst/>
            </a:prstGeom>
            <a:noFill/>
            <a:ln w="31750">
              <a:solidFill>
                <a:schemeClr val="tx1"/>
              </a:solidFill>
              <a:round/>
              <a:headEnd/>
              <a:tailEnd/>
            </a:ln>
          </p:spPr>
          <p:txBody>
            <a:bodyPr/>
            <a:lstStyle/>
            <a:p>
              <a:endParaRPr lang="en-US"/>
            </a:p>
          </p:txBody>
        </p:sp>
        <p:sp>
          <p:nvSpPr>
            <p:cNvPr id="56430" name="Line 103"/>
            <p:cNvSpPr>
              <a:spLocks noChangeShapeType="1"/>
            </p:cNvSpPr>
            <p:nvPr/>
          </p:nvSpPr>
          <p:spPr bwMode="auto">
            <a:xfrm flipV="1">
              <a:off x="2691" y="2702"/>
              <a:ext cx="1" cy="15"/>
            </a:xfrm>
            <a:prstGeom prst="line">
              <a:avLst/>
            </a:prstGeom>
            <a:noFill/>
            <a:ln w="31750">
              <a:solidFill>
                <a:schemeClr val="tx1"/>
              </a:solidFill>
              <a:round/>
              <a:headEnd/>
              <a:tailEnd/>
            </a:ln>
          </p:spPr>
          <p:txBody>
            <a:bodyPr/>
            <a:lstStyle/>
            <a:p>
              <a:endParaRPr lang="en-US"/>
            </a:p>
          </p:txBody>
        </p:sp>
        <p:sp>
          <p:nvSpPr>
            <p:cNvPr id="56431" name="Line 104"/>
            <p:cNvSpPr>
              <a:spLocks noChangeShapeType="1"/>
            </p:cNvSpPr>
            <p:nvPr/>
          </p:nvSpPr>
          <p:spPr bwMode="auto">
            <a:xfrm flipV="1">
              <a:off x="1107" y="2694"/>
              <a:ext cx="2" cy="23"/>
            </a:xfrm>
            <a:prstGeom prst="line">
              <a:avLst/>
            </a:prstGeom>
            <a:noFill/>
            <a:ln w="31750">
              <a:solidFill>
                <a:schemeClr val="tx1"/>
              </a:solidFill>
              <a:round/>
              <a:headEnd/>
              <a:tailEnd/>
            </a:ln>
          </p:spPr>
          <p:txBody>
            <a:bodyPr/>
            <a:lstStyle/>
            <a:p>
              <a:endParaRPr lang="en-US"/>
            </a:p>
          </p:txBody>
        </p:sp>
        <p:sp>
          <p:nvSpPr>
            <p:cNvPr id="56432" name="Line 105"/>
            <p:cNvSpPr>
              <a:spLocks noChangeShapeType="1"/>
            </p:cNvSpPr>
            <p:nvPr/>
          </p:nvSpPr>
          <p:spPr bwMode="auto">
            <a:xfrm flipV="1">
              <a:off x="1470" y="2694"/>
              <a:ext cx="1" cy="23"/>
            </a:xfrm>
            <a:prstGeom prst="line">
              <a:avLst/>
            </a:prstGeom>
            <a:noFill/>
            <a:ln w="31750">
              <a:solidFill>
                <a:schemeClr val="tx1"/>
              </a:solidFill>
              <a:round/>
              <a:headEnd/>
              <a:tailEnd/>
            </a:ln>
          </p:spPr>
          <p:txBody>
            <a:bodyPr/>
            <a:lstStyle/>
            <a:p>
              <a:endParaRPr lang="en-US"/>
            </a:p>
          </p:txBody>
        </p:sp>
        <p:sp>
          <p:nvSpPr>
            <p:cNvPr id="56433" name="Line 106"/>
            <p:cNvSpPr>
              <a:spLocks noChangeShapeType="1"/>
            </p:cNvSpPr>
            <p:nvPr/>
          </p:nvSpPr>
          <p:spPr bwMode="auto">
            <a:xfrm flipV="1">
              <a:off x="1831" y="2694"/>
              <a:ext cx="1" cy="23"/>
            </a:xfrm>
            <a:prstGeom prst="line">
              <a:avLst/>
            </a:prstGeom>
            <a:noFill/>
            <a:ln w="31750">
              <a:solidFill>
                <a:schemeClr val="tx1"/>
              </a:solidFill>
              <a:round/>
              <a:headEnd/>
              <a:tailEnd/>
            </a:ln>
          </p:spPr>
          <p:txBody>
            <a:bodyPr/>
            <a:lstStyle/>
            <a:p>
              <a:endParaRPr lang="en-US"/>
            </a:p>
          </p:txBody>
        </p:sp>
        <p:sp>
          <p:nvSpPr>
            <p:cNvPr id="56434" name="Line 107"/>
            <p:cNvSpPr>
              <a:spLocks noChangeShapeType="1"/>
            </p:cNvSpPr>
            <p:nvPr/>
          </p:nvSpPr>
          <p:spPr bwMode="auto">
            <a:xfrm flipV="1">
              <a:off x="2190" y="2694"/>
              <a:ext cx="1" cy="23"/>
            </a:xfrm>
            <a:prstGeom prst="line">
              <a:avLst/>
            </a:prstGeom>
            <a:noFill/>
            <a:ln w="31750">
              <a:solidFill>
                <a:schemeClr val="tx1"/>
              </a:solidFill>
              <a:round/>
              <a:headEnd/>
              <a:tailEnd/>
            </a:ln>
          </p:spPr>
          <p:txBody>
            <a:bodyPr/>
            <a:lstStyle/>
            <a:p>
              <a:endParaRPr lang="en-US"/>
            </a:p>
          </p:txBody>
        </p:sp>
        <p:sp>
          <p:nvSpPr>
            <p:cNvPr id="56435" name="Line 108"/>
            <p:cNvSpPr>
              <a:spLocks noChangeShapeType="1"/>
            </p:cNvSpPr>
            <p:nvPr/>
          </p:nvSpPr>
          <p:spPr bwMode="auto">
            <a:xfrm flipV="1">
              <a:off x="2547" y="2694"/>
              <a:ext cx="2" cy="23"/>
            </a:xfrm>
            <a:prstGeom prst="line">
              <a:avLst/>
            </a:prstGeom>
            <a:noFill/>
            <a:ln w="31750">
              <a:solidFill>
                <a:schemeClr val="tx1"/>
              </a:solidFill>
              <a:round/>
              <a:headEnd/>
              <a:tailEnd/>
            </a:ln>
          </p:spPr>
          <p:txBody>
            <a:bodyPr/>
            <a:lstStyle/>
            <a:p>
              <a:endParaRPr lang="en-US"/>
            </a:p>
          </p:txBody>
        </p:sp>
        <p:sp>
          <p:nvSpPr>
            <p:cNvPr id="56436" name="Freeform 109"/>
            <p:cNvSpPr>
              <a:spLocks/>
            </p:cNvSpPr>
            <p:nvPr/>
          </p:nvSpPr>
          <p:spPr bwMode="auto">
            <a:xfrm>
              <a:off x="1107" y="983"/>
              <a:ext cx="1623" cy="1178"/>
            </a:xfrm>
            <a:custGeom>
              <a:avLst/>
              <a:gdLst>
                <a:gd name="T0" fmla="*/ 0 w 1758"/>
                <a:gd name="T1" fmla="*/ 0 h 1178"/>
                <a:gd name="T2" fmla="*/ 123 w 1758"/>
                <a:gd name="T3" fmla="*/ 130 h 1178"/>
                <a:gd name="T4" fmla="*/ 244 w 1758"/>
                <a:gd name="T5" fmla="*/ 261 h 1178"/>
                <a:gd name="T6" fmla="*/ 363 w 1758"/>
                <a:gd name="T7" fmla="*/ 391 h 1178"/>
                <a:gd name="T8" fmla="*/ 486 w 1758"/>
                <a:gd name="T9" fmla="*/ 522 h 1178"/>
                <a:gd name="T10" fmla="*/ 604 w 1758"/>
                <a:gd name="T11" fmla="*/ 652 h 1178"/>
                <a:gd name="T12" fmla="*/ 727 w 1758"/>
                <a:gd name="T13" fmla="*/ 784 h 1178"/>
                <a:gd name="T14" fmla="*/ 848 w 1758"/>
                <a:gd name="T15" fmla="*/ 914 h 1178"/>
                <a:gd name="T16" fmla="*/ 966 w 1758"/>
                <a:gd name="T17" fmla="*/ 1045 h 1178"/>
                <a:gd name="T18" fmla="*/ 1088 w 1758"/>
                <a:gd name="T19" fmla="*/ 1178 h 11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58" h="1178">
                  <a:moveTo>
                    <a:pt x="0" y="0"/>
                  </a:moveTo>
                  <a:lnTo>
                    <a:pt x="198" y="130"/>
                  </a:lnTo>
                  <a:lnTo>
                    <a:pt x="394" y="261"/>
                  </a:lnTo>
                  <a:lnTo>
                    <a:pt x="586" y="391"/>
                  </a:lnTo>
                  <a:lnTo>
                    <a:pt x="784" y="522"/>
                  </a:lnTo>
                  <a:lnTo>
                    <a:pt x="975" y="652"/>
                  </a:lnTo>
                  <a:lnTo>
                    <a:pt x="1173" y="784"/>
                  </a:lnTo>
                  <a:lnTo>
                    <a:pt x="1369" y="914"/>
                  </a:lnTo>
                  <a:lnTo>
                    <a:pt x="1560" y="1045"/>
                  </a:lnTo>
                  <a:lnTo>
                    <a:pt x="1758" y="1178"/>
                  </a:lnTo>
                </a:path>
              </a:pathLst>
            </a:custGeom>
            <a:noFill/>
            <a:ln w="31750">
              <a:solidFill>
                <a:srgbClr val="000000"/>
              </a:solidFill>
              <a:prstDash val="solid"/>
              <a:round/>
              <a:headEnd/>
              <a:tailEnd/>
            </a:ln>
          </p:spPr>
          <p:txBody>
            <a:bodyPr/>
            <a:lstStyle/>
            <a:p>
              <a:endParaRPr lang="en-US"/>
            </a:p>
          </p:txBody>
        </p:sp>
        <p:sp>
          <p:nvSpPr>
            <p:cNvPr id="56437" name="Rectangle 110"/>
            <p:cNvSpPr>
              <a:spLocks noChangeArrowheads="1"/>
            </p:cNvSpPr>
            <p:nvPr/>
          </p:nvSpPr>
          <p:spPr bwMode="auto">
            <a:xfrm>
              <a:off x="1346" y="2234"/>
              <a:ext cx="25" cy="23"/>
            </a:xfrm>
            <a:prstGeom prst="rect">
              <a:avLst/>
            </a:prstGeom>
            <a:solidFill>
              <a:srgbClr val="FF0000"/>
            </a:solidFill>
            <a:ln w="31750">
              <a:solidFill>
                <a:srgbClr val="FFFF00"/>
              </a:solidFill>
              <a:miter lim="800000"/>
              <a:headEnd/>
              <a:tailEnd/>
            </a:ln>
          </p:spPr>
          <p:txBody>
            <a:bodyPr/>
            <a:lstStyle/>
            <a:p>
              <a:endParaRPr lang="fr-FR"/>
            </a:p>
          </p:txBody>
        </p:sp>
        <p:sp>
          <p:nvSpPr>
            <p:cNvPr id="56438" name="Rectangle 111"/>
            <p:cNvSpPr>
              <a:spLocks noChangeArrowheads="1"/>
            </p:cNvSpPr>
            <p:nvPr/>
          </p:nvSpPr>
          <p:spPr bwMode="auto">
            <a:xfrm>
              <a:off x="1346" y="2234"/>
              <a:ext cx="25" cy="23"/>
            </a:xfrm>
            <a:prstGeom prst="rect">
              <a:avLst/>
            </a:prstGeom>
            <a:solidFill>
              <a:srgbClr val="52FD35"/>
            </a:solidFill>
            <a:ln w="31750">
              <a:solidFill>
                <a:srgbClr val="52FD35"/>
              </a:solidFill>
              <a:miter lim="800000"/>
              <a:headEnd/>
              <a:tailEnd/>
            </a:ln>
          </p:spPr>
          <p:txBody>
            <a:bodyPr/>
            <a:lstStyle/>
            <a:p>
              <a:endParaRPr lang="fr-FR"/>
            </a:p>
          </p:txBody>
        </p:sp>
        <p:sp>
          <p:nvSpPr>
            <p:cNvPr id="56439" name="Rectangle 112"/>
            <p:cNvSpPr>
              <a:spLocks noChangeArrowheads="1"/>
            </p:cNvSpPr>
            <p:nvPr/>
          </p:nvSpPr>
          <p:spPr bwMode="auto">
            <a:xfrm>
              <a:off x="1682" y="2424"/>
              <a:ext cx="23" cy="23"/>
            </a:xfrm>
            <a:prstGeom prst="rect">
              <a:avLst/>
            </a:prstGeom>
            <a:solidFill>
              <a:srgbClr val="52FD35"/>
            </a:solidFill>
            <a:ln w="31750">
              <a:solidFill>
                <a:srgbClr val="52FD35"/>
              </a:solidFill>
              <a:miter lim="800000"/>
              <a:headEnd/>
              <a:tailEnd/>
            </a:ln>
          </p:spPr>
          <p:txBody>
            <a:bodyPr/>
            <a:lstStyle/>
            <a:p>
              <a:endParaRPr lang="fr-FR"/>
            </a:p>
          </p:txBody>
        </p:sp>
        <p:sp>
          <p:nvSpPr>
            <p:cNvPr id="56440" name="Rectangle 113"/>
            <p:cNvSpPr>
              <a:spLocks noChangeArrowheads="1"/>
            </p:cNvSpPr>
            <p:nvPr/>
          </p:nvSpPr>
          <p:spPr bwMode="auto">
            <a:xfrm>
              <a:off x="1682" y="2424"/>
              <a:ext cx="23" cy="23"/>
            </a:xfrm>
            <a:prstGeom prst="rect">
              <a:avLst/>
            </a:prstGeom>
            <a:solidFill>
              <a:srgbClr val="52FD35"/>
            </a:solidFill>
            <a:ln w="31750">
              <a:solidFill>
                <a:srgbClr val="52FD35"/>
              </a:solidFill>
              <a:miter lim="800000"/>
              <a:headEnd/>
              <a:tailEnd/>
            </a:ln>
          </p:spPr>
          <p:txBody>
            <a:bodyPr/>
            <a:lstStyle/>
            <a:p>
              <a:endParaRPr lang="fr-FR"/>
            </a:p>
          </p:txBody>
        </p:sp>
        <p:sp>
          <p:nvSpPr>
            <p:cNvPr id="56441" name="Rectangle 114"/>
            <p:cNvSpPr>
              <a:spLocks noChangeArrowheads="1"/>
            </p:cNvSpPr>
            <p:nvPr/>
          </p:nvSpPr>
          <p:spPr bwMode="auto">
            <a:xfrm>
              <a:off x="1619" y="2400"/>
              <a:ext cx="24" cy="24"/>
            </a:xfrm>
            <a:prstGeom prst="rect">
              <a:avLst/>
            </a:prstGeom>
            <a:solidFill>
              <a:srgbClr val="52FD35"/>
            </a:solidFill>
            <a:ln w="31750">
              <a:solidFill>
                <a:srgbClr val="52FD35"/>
              </a:solidFill>
              <a:miter lim="800000"/>
              <a:headEnd/>
              <a:tailEnd/>
            </a:ln>
          </p:spPr>
          <p:txBody>
            <a:bodyPr/>
            <a:lstStyle/>
            <a:p>
              <a:endParaRPr lang="fr-FR"/>
            </a:p>
          </p:txBody>
        </p:sp>
        <p:sp>
          <p:nvSpPr>
            <p:cNvPr id="56442" name="Rectangle 115"/>
            <p:cNvSpPr>
              <a:spLocks noChangeArrowheads="1"/>
            </p:cNvSpPr>
            <p:nvPr/>
          </p:nvSpPr>
          <p:spPr bwMode="auto">
            <a:xfrm>
              <a:off x="1619" y="2400"/>
              <a:ext cx="24" cy="24"/>
            </a:xfrm>
            <a:prstGeom prst="rect">
              <a:avLst/>
            </a:prstGeom>
            <a:solidFill>
              <a:srgbClr val="52FD35"/>
            </a:solidFill>
            <a:ln w="31750">
              <a:solidFill>
                <a:srgbClr val="52FD35"/>
              </a:solidFill>
              <a:miter lim="800000"/>
              <a:headEnd/>
              <a:tailEnd/>
            </a:ln>
          </p:spPr>
          <p:txBody>
            <a:bodyPr/>
            <a:lstStyle/>
            <a:p>
              <a:endParaRPr lang="fr-FR"/>
            </a:p>
          </p:txBody>
        </p:sp>
        <p:sp>
          <p:nvSpPr>
            <p:cNvPr id="56443" name="Rectangle 116"/>
            <p:cNvSpPr>
              <a:spLocks noChangeArrowheads="1"/>
            </p:cNvSpPr>
            <p:nvPr/>
          </p:nvSpPr>
          <p:spPr bwMode="auto">
            <a:xfrm>
              <a:off x="1667" y="2334"/>
              <a:ext cx="24" cy="22"/>
            </a:xfrm>
            <a:prstGeom prst="rect">
              <a:avLst/>
            </a:prstGeom>
            <a:solidFill>
              <a:srgbClr val="FF0000"/>
            </a:solidFill>
            <a:ln w="31750">
              <a:solidFill>
                <a:srgbClr val="FFFF00"/>
              </a:solidFill>
              <a:miter lim="800000"/>
              <a:headEnd/>
              <a:tailEnd/>
            </a:ln>
          </p:spPr>
          <p:txBody>
            <a:bodyPr/>
            <a:lstStyle/>
            <a:p>
              <a:endParaRPr lang="fr-FR"/>
            </a:p>
          </p:txBody>
        </p:sp>
        <p:sp>
          <p:nvSpPr>
            <p:cNvPr id="56444" name="Rectangle 117"/>
            <p:cNvSpPr>
              <a:spLocks noChangeArrowheads="1"/>
            </p:cNvSpPr>
            <p:nvPr/>
          </p:nvSpPr>
          <p:spPr bwMode="auto">
            <a:xfrm>
              <a:off x="1667" y="2334"/>
              <a:ext cx="24" cy="22"/>
            </a:xfrm>
            <a:prstGeom prst="rect">
              <a:avLst/>
            </a:prstGeom>
            <a:solidFill>
              <a:srgbClr val="52FD35"/>
            </a:solidFill>
            <a:ln w="31750">
              <a:solidFill>
                <a:srgbClr val="52FD35"/>
              </a:solidFill>
              <a:miter lim="800000"/>
              <a:headEnd/>
              <a:tailEnd/>
            </a:ln>
          </p:spPr>
          <p:txBody>
            <a:bodyPr/>
            <a:lstStyle/>
            <a:p>
              <a:endParaRPr lang="fr-FR"/>
            </a:p>
          </p:txBody>
        </p:sp>
        <p:sp>
          <p:nvSpPr>
            <p:cNvPr id="56445" name="Rectangle 118"/>
            <p:cNvSpPr>
              <a:spLocks noChangeArrowheads="1"/>
            </p:cNvSpPr>
            <p:nvPr/>
          </p:nvSpPr>
          <p:spPr bwMode="auto">
            <a:xfrm>
              <a:off x="1667" y="2400"/>
              <a:ext cx="24" cy="24"/>
            </a:xfrm>
            <a:prstGeom prst="rect">
              <a:avLst/>
            </a:prstGeom>
            <a:solidFill>
              <a:srgbClr val="52FD35"/>
            </a:solidFill>
            <a:ln w="31750">
              <a:solidFill>
                <a:srgbClr val="52FD35"/>
              </a:solidFill>
              <a:miter lim="800000"/>
              <a:headEnd/>
              <a:tailEnd/>
            </a:ln>
          </p:spPr>
          <p:txBody>
            <a:bodyPr/>
            <a:lstStyle/>
            <a:p>
              <a:endParaRPr lang="fr-FR"/>
            </a:p>
          </p:txBody>
        </p:sp>
        <p:sp>
          <p:nvSpPr>
            <p:cNvPr id="56446" name="Rectangle 119"/>
            <p:cNvSpPr>
              <a:spLocks noChangeArrowheads="1"/>
            </p:cNvSpPr>
            <p:nvPr/>
          </p:nvSpPr>
          <p:spPr bwMode="auto">
            <a:xfrm>
              <a:off x="1667" y="2400"/>
              <a:ext cx="24" cy="24"/>
            </a:xfrm>
            <a:prstGeom prst="rect">
              <a:avLst/>
            </a:prstGeom>
            <a:solidFill>
              <a:srgbClr val="52FD35"/>
            </a:solidFill>
            <a:ln w="31750">
              <a:solidFill>
                <a:srgbClr val="52FD35"/>
              </a:solidFill>
              <a:miter lim="800000"/>
              <a:headEnd/>
              <a:tailEnd/>
            </a:ln>
          </p:spPr>
          <p:txBody>
            <a:bodyPr/>
            <a:lstStyle/>
            <a:p>
              <a:endParaRPr lang="fr-FR"/>
            </a:p>
          </p:txBody>
        </p:sp>
        <p:sp>
          <p:nvSpPr>
            <p:cNvPr id="56447" name="Rectangle 120"/>
            <p:cNvSpPr>
              <a:spLocks noChangeArrowheads="1"/>
            </p:cNvSpPr>
            <p:nvPr/>
          </p:nvSpPr>
          <p:spPr bwMode="auto">
            <a:xfrm>
              <a:off x="1739" y="2378"/>
              <a:ext cx="24" cy="22"/>
            </a:xfrm>
            <a:prstGeom prst="rect">
              <a:avLst/>
            </a:prstGeom>
            <a:solidFill>
              <a:srgbClr val="52FD35"/>
            </a:solidFill>
            <a:ln w="31750">
              <a:solidFill>
                <a:srgbClr val="52FD35"/>
              </a:solidFill>
              <a:miter lim="800000"/>
              <a:headEnd/>
              <a:tailEnd/>
            </a:ln>
          </p:spPr>
          <p:txBody>
            <a:bodyPr/>
            <a:lstStyle/>
            <a:p>
              <a:endParaRPr lang="fr-FR"/>
            </a:p>
          </p:txBody>
        </p:sp>
        <p:sp>
          <p:nvSpPr>
            <p:cNvPr id="56448" name="Rectangle 121"/>
            <p:cNvSpPr>
              <a:spLocks noChangeArrowheads="1"/>
            </p:cNvSpPr>
            <p:nvPr/>
          </p:nvSpPr>
          <p:spPr bwMode="auto">
            <a:xfrm>
              <a:off x="1739" y="2378"/>
              <a:ext cx="24" cy="22"/>
            </a:xfrm>
            <a:prstGeom prst="rect">
              <a:avLst/>
            </a:prstGeom>
            <a:solidFill>
              <a:srgbClr val="52FD35"/>
            </a:solidFill>
            <a:ln w="31750">
              <a:solidFill>
                <a:srgbClr val="52FD35"/>
              </a:solidFill>
              <a:miter lim="800000"/>
              <a:headEnd/>
              <a:tailEnd/>
            </a:ln>
          </p:spPr>
          <p:txBody>
            <a:bodyPr/>
            <a:lstStyle/>
            <a:p>
              <a:endParaRPr lang="fr-FR"/>
            </a:p>
          </p:txBody>
        </p:sp>
        <p:sp>
          <p:nvSpPr>
            <p:cNvPr id="56449" name="Rectangle 122"/>
            <p:cNvSpPr>
              <a:spLocks noChangeArrowheads="1"/>
            </p:cNvSpPr>
            <p:nvPr/>
          </p:nvSpPr>
          <p:spPr bwMode="auto">
            <a:xfrm>
              <a:off x="1648" y="2383"/>
              <a:ext cx="25" cy="23"/>
            </a:xfrm>
            <a:prstGeom prst="rect">
              <a:avLst/>
            </a:prstGeom>
            <a:solidFill>
              <a:srgbClr val="52FD35"/>
            </a:solidFill>
            <a:ln w="31750">
              <a:solidFill>
                <a:srgbClr val="52FD35"/>
              </a:solidFill>
              <a:miter lim="800000"/>
              <a:headEnd/>
              <a:tailEnd/>
            </a:ln>
          </p:spPr>
          <p:txBody>
            <a:bodyPr/>
            <a:lstStyle/>
            <a:p>
              <a:endParaRPr lang="fr-FR"/>
            </a:p>
          </p:txBody>
        </p:sp>
        <p:sp>
          <p:nvSpPr>
            <p:cNvPr id="56450" name="Rectangle 123"/>
            <p:cNvSpPr>
              <a:spLocks noChangeArrowheads="1"/>
            </p:cNvSpPr>
            <p:nvPr/>
          </p:nvSpPr>
          <p:spPr bwMode="auto">
            <a:xfrm>
              <a:off x="1648" y="2383"/>
              <a:ext cx="25" cy="23"/>
            </a:xfrm>
            <a:prstGeom prst="rect">
              <a:avLst/>
            </a:prstGeom>
            <a:solidFill>
              <a:srgbClr val="52FD35"/>
            </a:solidFill>
            <a:ln w="31750">
              <a:solidFill>
                <a:srgbClr val="52FD35"/>
              </a:solidFill>
              <a:miter lim="800000"/>
              <a:headEnd/>
              <a:tailEnd/>
            </a:ln>
          </p:spPr>
          <p:txBody>
            <a:bodyPr/>
            <a:lstStyle/>
            <a:p>
              <a:endParaRPr lang="fr-FR"/>
            </a:p>
          </p:txBody>
        </p:sp>
        <p:sp>
          <p:nvSpPr>
            <p:cNvPr id="56451" name="Rectangle 124"/>
            <p:cNvSpPr>
              <a:spLocks noChangeArrowheads="1"/>
            </p:cNvSpPr>
            <p:nvPr/>
          </p:nvSpPr>
          <p:spPr bwMode="auto">
            <a:xfrm>
              <a:off x="1648" y="2383"/>
              <a:ext cx="25" cy="23"/>
            </a:xfrm>
            <a:prstGeom prst="rect">
              <a:avLst/>
            </a:prstGeom>
            <a:solidFill>
              <a:srgbClr val="52FD35"/>
            </a:solidFill>
            <a:ln w="31750">
              <a:solidFill>
                <a:srgbClr val="52FD35"/>
              </a:solidFill>
              <a:miter lim="800000"/>
              <a:headEnd/>
              <a:tailEnd/>
            </a:ln>
          </p:spPr>
          <p:txBody>
            <a:bodyPr/>
            <a:lstStyle/>
            <a:p>
              <a:endParaRPr lang="fr-FR"/>
            </a:p>
          </p:txBody>
        </p:sp>
        <p:sp>
          <p:nvSpPr>
            <p:cNvPr id="56452" name="Rectangle 125"/>
            <p:cNvSpPr>
              <a:spLocks noChangeArrowheads="1"/>
            </p:cNvSpPr>
            <p:nvPr/>
          </p:nvSpPr>
          <p:spPr bwMode="auto">
            <a:xfrm>
              <a:off x="1648" y="2383"/>
              <a:ext cx="25" cy="23"/>
            </a:xfrm>
            <a:prstGeom prst="rect">
              <a:avLst/>
            </a:prstGeom>
            <a:solidFill>
              <a:srgbClr val="52FD35"/>
            </a:solidFill>
            <a:ln w="31750">
              <a:solidFill>
                <a:srgbClr val="52FD35"/>
              </a:solidFill>
              <a:miter lim="800000"/>
              <a:headEnd/>
              <a:tailEnd/>
            </a:ln>
          </p:spPr>
          <p:txBody>
            <a:bodyPr/>
            <a:lstStyle/>
            <a:p>
              <a:endParaRPr lang="fr-FR"/>
            </a:p>
          </p:txBody>
        </p:sp>
        <p:sp>
          <p:nvSpPr>
            <p:cNvPr id="56453" name="Rectangle 126"/>
            <p:cNvSpPr>
              <a:spLocks noChangeArrowheads="1"/>
            </p:cNvSpPr>
            <p:nvPr/>
          </p:nvSpPr>
          <p:spPr bwMode="auto">
            <a:xfrm>
              <a:off x="1581" y="2351"/>
              <a:ext cx="25" cy="24"/>
            </a:xfrm>
            <a:prstGeom prst="rect">
              <a:avLst/>
            </a:prstGeom>
            <a:solidFill>
              <a:srgbClr val="52FD35"/>
            </a:solidFill>
            <a:ln w="31750">
              <a:solidFill>
                <a:srgbClr val="52FD35"/>
              </a:solidFill>
              <a:miter lim="800000"/>
              <a:headEnd/>
              <a:tailEnd/>
            </a:ln>
          </p:spPr>
          <p:txBody>
            <a:bodyPr/>
            <a:lstStyle/>
            <a:p>
              <a:endParaRPr lang="fr-FR"/>
            </a:p>
          </p:txBody>
        </p:sp>
        <p:sp>
          <p:nvSpPr>
            <p:cNvPr id="56454" name="Rectangle 127"/>
            <p:cNvSpPr>
              <a:spLocks noChangeArrowheads="1"/>
            </p:cNvSpPr>
            <p:nvPr/>
          </p:nvSpPr>
          <p:spPr bwMode="auto">
            <a:xfrm>
              <a:off x="1581" y="2351"/>
              <a:ext cx="25" cy="24"/>
            </a:xfrm>
            <a:prstGeom prst="rect">
              <a:avLst/>
            </a:prstGeom>
            <a:solidFill>
              <a:srgbClr val="52FD35"/>
            </a:solidFill>
            <a:ln w="31750">
              <a:solidFill>
                <a:srgbClr val="52FD35"/>
              </a:solidFill>
              <a:miter lim="800000"/>
              <a:headEnd/>
              <a:tailEnd/>
            </a:ln>
          </p:spPr>
          <p:txBody>
            <a:bodyPr/>
            <a:lstStyle/>
            <a:p>
              <a:endParaRPr lang="fr-FR"/>
            </a:p>
          </p:txBody>
        </p:sp>
        <p:sp>
          <p:nvSpPr>
            <p:cNvPr id="56455" name="Rectangle 128"/>
            <p:cNvSpPr>
              <a:spLocks noChangeArrowheads="1"/>
            </p:cNvSpPr>
            <p:nvPr/>
          </p:nvSpPr>
          <p:spPr bwMode="auto">
            <a:xfrm>
              <a:off x="1643" y="2400"/>
              <a:ext cx="24" cy="24"/>
            </a:xfrm>
            <a:prstGeom prst="rect">
              <a:avLst/>
            </a:prstGeom>
            <a:solidFill>
              <a:srgbClr val="52FD35"/>
            </a:solidFill>
            <a:ln w="31750">
              <a:solidFill>
                <a:srgbClr val="52FD35"/>
              </a:solidFill>
              <a:miter lim="800000"/>
              <a:headEnd/>
              <a:tailEnd/>
            </a:ln>
          </p:spPr>
          <p:txBody>
            <a:bodyPr/>
            <a:lstStyle/>
            <a:p>
              <a:endParaRPr lang="fr-FR"/>
            </a:p>
          </p:txBody>
        </p:sp>
        <p:sp>
          <p:nvSpPr>
            <p:cNvPr id="56456" name="Rectangle 129"/>
            <p:cNvSpPr>
              <a:spLocks noChangeArrowheads="1"/>
            </p:cNvSpPr>
            <p:nvPr/>
          </p:nvSpPr>
          <p:spPr bwMode="auto">
            <a:xfrm>
              <a:off x="1643" y="2400"/>
              <a:ext cx="24" cy="24"/>
            </a:xfrm>
            <a:prstGeom prst="rect">
              <a:avLst/>
            </a:prstGeom>
            <a:solidFill>
              <a:srgbClr val="52FD35"/>
            </a:solidFill>
            <a:ln w="31750">
              <a:solidFill>
                <a:srgbClr val="52FD35"/>
              </a:solidFill>
              <a:miter lim="800000"/>
              <a:headEnd/>
              <a:tailEnd/>
            </a:ln>
          </p:spPr>
          <p:txBody>
            <a:bodyPr/>
            <a:lstStyle/>
            <a:p>
              <a:endParaRPr lang="fr-FR"/>
            </a:p>
          </p:txBody>
        </p:sp>
        <p:sp>
          <p:nvSpPr>
            <p:cNvPr id="56457" name="Rectangle 130"/>
            <p:cNvSpPr>
              <a:spLocks noChangeArrowheads="1"/>
            </p:cNvSpPr>
            <p:nvPr/>
          </p:nvSpPr>
          <p:spPr bwMode="auto">
            <a:xfrm>
              <a:off x="1662" y="2442"/>
              <a:ext cx="25" cy="22"/>
            </a:xfrm>
            <a:prstGeom prst="rect">
              <a:avLst/>
            </a:prstGeom>
            <a:solidFill>
              <a:srgbClr val="52FD35"/>
            </a:solidFill>
            <a:ln w="31750">
              <a:solidFill>
                <a:srgbClr val="52FD35"/>
              </a:solidFill>
              <a:miter lim="800000"/>
              <a:headEnd/>
              <a:tailEnd/>
            </a:ln>
          </p:spPr>
          <p:txBody>
            <a:bodyPr/>
            <a:lstStyle/>
            <a:p>
              <a:endParaRPr lang="fr-FR"/>
            </a:p>
          </p:txBody>
        </p:sp>
        <p:sp>
          <p:nvSpPr>
            <p:cNvPr id="56458" name="Rectangle 131"/>
            <p:cNvSpPr>
              <a:spLocks noChangeArrowheads="1"/>
            </p:cNvSpPr>
            <p:nvPr/>
          </p:nvSpPr>
          <p:spPr bwMode="auto">
            <a:xfrm>
              <a:off x="1662" y="2442"/>
              <a:ext cx="25" cy="22"/>
            </a:xfrm>
            <a:prstGeom prst="rect">
              <a:avLst/>
            </a:prstGeom>
            <a:solidFill>
              <a:srgbClr val="52FD35"/>
            </a:solidFill>
            <a:ln w="31750">
              <a:solidFill>
                <a:srgbClr val="52FD35"/>
              </a:solidFill>
              <a:miter lim="800000"/>
              <a:headEnd/>
              <a:tailEnd/>
            </a:ln>
          </p:spPr>
          <p:txBody>
            <a:bodyPr/>
            <a:lstStyle/>
            <a:p>
              <a:endParaRPr lang="fr-FR"/>
            </a:p>
          </p:txBody>
        </p:sp>
        <p:sp>
          <p:nvSpPr>
            <p:cNvPr id="56459" name="Rectangle 132"/>
            <p:cNvSpPr>
              <a:spLocks noChangeArrowheads="1"/>
            </p:cNvSpPr>
            <p:nvPr/>
          </p:nvSpPr>
          <p:spPr bwMode="auto">
            <a:xfrm>
              <a:off x="1648" y="2411"/>
              <a:ext cx="25" cy="20"/>
            </a:xfrm>
            <a:prstGeom prst="rect">
              <a:avLst/>
            </a:prstGeom>
            <a:solidFill>
              <a:srgbClr val="52FD35"/>
            </a:solidFill>
            <a:ln w="31750">
              <a:solidFill>
                <a:srgbClr val="52FD35"/>
              </a:solidFill>
              <a:miter lim="800000"/>
              <a:headEnd/>
              <a:tailEnd/>
            </a:ln>
          </p:spPr>
          <p:txBody>
            <a:bodyPr/>
            <a:lstStyle/>
            <a:p>
              <a:endParaRPr lang="fr-FR"/>
            </a:p>
          </p:txBody>
        </p:sp>
        <p:sp>
          <p:nvSpPr>
            <p:cNvPr id="56460" name="Rectangle 133"/>
            <p:cNvSpPr>
              <a:spLocks noChangeArrowheads="1"/>
            </p:cNvSpPr>
            <p:nvPr/>
          </p:nvSpPr>
          <p:spPr bwMode="auto">
            <a:xfrm>
              <a:off x="1648" y="2411"/>
              <a:ext cx="25" cy="20"/>
            </a:xfrm>
            <a:prstGeom prst="rect">
              <a:avLst/>
            </a:prstGeom>
            <a:solidFill>
              <a:srgbClr val="52FD35"/>
            </a:solidFill>
            <a:ln w="31750">
              <a:solidFill>
                <a:srgbClr val="52FD35"/>
              </a:solidFill>
              <a:miter lim="800000"/>
              <a:headEnd/>
              <a:tailEnd/>
            </a:ln>
          </p:spPr>
          <p:txBody>
            <a:bodyPr/>
            <a:lstStyle/>
            <a:p>
              <a:endParaRPr lang="fr-FR"/>
            </a:p>
          </p:txBody>
        </p:sp>
        <p:sp>
          <p:nvSpPr>
            <p:cNvPr id="56461" name="Rectangle 134"/>
            <p:cNvSpPr>
              <a:spLocks noChangeArrowheads="1"/>
            </p:cNvSpPr>
            <p:nvPr/>
          </p:nvSpPr>
          <p:spPr bwMode="auto">
            <a:xfrm>
              <a:off x="1715" y="2464"/>
              <a:ext cx="24" cy="22"/>
            </a:xfrm>
            <a:prstGeom prst="rect">
              <a:avLst/>
            </a:prstGeom>
            <a:solidFill>
              <a:srgbClr val="52FD35"/>
            </a:solidFill>
            <a:ln w="31750">
              <a:solidFill>
                <a:srgbClr val="52FD35"/>
              </a:solidFill>
              <a:miter lim="800000"/>
              <a:headEnd/>
              <a:tailEnd/>
            </a:ln>
          </p:spPr>
          <p:txBody>
            <a:bodyPr/>
            <a:lstStyle/>
            <a:p>
              <a:endParaRPr lang="fr-FR"/>
            </a:p>
          </p:txBody>
        </p:sp>
        <p:sp>
          <p:nvSpPr>
            <p:cNvPr id="56462" name="Rectangle 135"/>
            <p:cNvSpPr>
              <a:spLocks noChangeArrowheads="1"/>
            </p:cNvSpPr>
            <p:nvPr/>
          </p:nvSpPr>
          <p:spPr bwMode="auto">
            <a:xfrm>
              <a:off x="1715" y="2464"/>
              <a:ext cx="24" cy="22"/>
            </a:xfrm>
            <a:prstGeom prst="rect">
              <a:avLst/>
            </a:prstGeom>
            <a:solidFill>
              <a:srgbClr val="52FD35"/>
            </a:solidFill>
            <a:ln w="31750">
              <a:solidFill>
                <a:srgbClr val="52FD35"/>
              </a:solidFill>
              <a:miter lim="800000"/>
              <a:headEnd/>
              <a:tailEnd/>
            </a:ln>
          </p:spPr>
          <p:txBody>
            <a:bodyPr/>
            <a:lstStyle/>
            <a:p>
              <a:endParaRPr lang="fr-FR"/>
            </a:p>
          </p:txBody>
        </p:sp>
        <p:sp>
          <p:nvSpPr>
            <p:cNvPr id="56463" name="Rectangle 136"/>
            <p:cNvSpPr>
              <a:spLocks noChangeArrowheads="1"/>
            </p:cNvSpPr>
            <p:nvPr/>
          </p:nvSpPr>
          <p:spPr bwMode="auto">
            <a:xfrm>
              <a:off x="1734" y="2442"/>
              <a:ext cx="25" cy="22"/>
            </a:xfrm>
            <a:prstGeom prst="rect">
              <a:avLst/>
            </a:prstGeom>
            <a:solidFill>
              <a:srgbClr val="52FD35"/>
            </a:solidFill>
            <a:ln w="31750">
              <a:solidFill>
                <a:srgbClr val="52FD35"/>
              </a:solidFill>
              <a:miter lim="800000"/>
              <a:headEnd/>
              <a:tailEnd/>
            </a:ln>
          </p:spPr>
          <p:txBody>
            <a:bodyPr/>
            <a:lstStyle/>
            <a:p>
              <a:endParaRPr lang="fr-FR"/>
            </a:p>
          </p:txBody>
        </p:sp>
        <p:sp>
          <p:nvSpPr>
            <p:cNvPr id="56464" name="Rectangle 137"/>
            <p:cNvSpPr>
              <a:spLocks noChangeArrowheads="1"/>
            </p:cNvSpPr>
            <p:nvPr/>
          </p:nvSpPr>
          <p:spPr bwMode="auto">
            <a:xfrm>
              <a:off x="1734" y="2442"/>
              <a:ext cx="25" cy="22"/>
            </a:xfrm>
            <a:prstGeom prst="rect">
              <a:avLst/>
            </a:prstGeom>
            <a:solidFill>
              <a:srgbClr val="52FD35"/>
            </a:solidFill>
            <a:ln w="31750">
              <a:solidFill>
                <a:srgbClr val="52FD35"/>
              </a:solidFill>
              <a:miter lim="800000"/>
              <a:headEnd/>
              <a:tailEnd/>
            </a:ln>
          </p:spPr>
          <p:txBody>
            <a:bodyPr/>
            <a:lstStyle/>
            <a:p>
              <a:endParaRPr lang="fr-FR"/>
            </a:p>
          </p:txBody>
        </p:sp>
        <p:sp>
          <p:nvSpPr>
            <p:cNvPr id="56465" name="Rectangle 138"/>
            <p:cNvSpPr>
              <a:spLocks noChangeArrowheads="1"/>
            </p:cNvSpPr>
            <p:nvPr/>
          </p:nvSpPr>
          <p:spPr bwMode="auto">
            <a:xfrm>
              <a:off x="1768" y="2419"/>
              <a:ext cx="23" cy="23"/>
            </a:xfrm>
            <a:prstGeom prst="rect">
              <a:avLst/>
            </a:prstGeom>
            <a:solidFill>
              <a:srgbClr val="FF0000"/>
            </a:solidFill>
            <a:ln w="31750">
              <a:solidFill>
                <a:srgbClr val="FFFF00"/>
              </a:solidFill>
              <a:miter lim="800000"/>
              <a:headEnd/>
              <a:tailEnd/>
            </a:ln>
          </p:spPr>
          <p:txBody>
            <a:bodyPr/>
            <a:lstStyle/>
            <a:p>
              <a:endParaRPr lang="fr-FR"/>
            </a:p>
          </p:txBody>
        </p:sp>
        <p:sp>
          <p:nvSpPr>
            <p:cNvPr id="56466" name="Rectangle 139"/>
            <p:cNvSpPr>
              <a:spLocks noChangeArrowheads="1"/>
            </p:cNvSpPr>
            <p:nvPr/>
          </p:nvSpPr>
          <p:spPr bwMode="auto">
            <a:xfrm>
              <a:off x="1768" y="2419"/>
              <a:ext cx="23" cy="23"/>
            </a:xfrm>
            <a:prstGeom prst="rect">
              <a:avLst/>
            </a:prstGeom>
            <a:solidFill>
              <a:srgbClr val="52FD35"/>
            </a:solidFill>
            <a:ln w="31750">
              <a:solidFill>
                <a:srgbClr val="52FD35"/>
              </a:solidFill>
              <a:miter lim="800000"/>
              <a:headEnd/>
              <a:tailEnd/>
            </a:ln>
          </p:spPr>
          <p:txBody>
            <a:bodyPr/>
            <a:lstStyle/>
            <a:p>
              <a:endParaRPr lang="fr-FR"/>
            </a:p>
          </p:txBody>
        </p:sp>
        <p:sp>
          <p:nvSpPr>
            <p:cNvPr id="56467" name="Rectangle 140"/>
            <p:cNvSpPr>
              <a:spLocks noChangeArrowheads="1"/>
            </p:cNvSpPr>
            <p:nvPr/>
          </p:nvSpPr>
          <p:spPr bwMode="auto">
            <a:xfrm>
              <a:off x="1729" y="2496"/>
              <a:ext cx="25" cy="22"/>
            </a:xfrm>
            <a:prstGeom prst="rect">
              <a:avLst/>
            </a:prstGeom>
            <a:solidFill>
              <a:srgbClr val="52FD35"/>
            </a:solidFill>
            <a:ln w="31750">
              <a:solidFill>
                <a:srgbClr val="52FD35"/>
              </a:solidFill>
              <a:miter lim="800000"/>
              <a:headEnd/>
              <a:tailEnd/>
            </a:ln>
          </p:spPr>
          <p:txBody>
            <a:bodyPr/>
            <a:lstStyle/>
            <a:p>
              <a:endParaRPr lang="fr-FR"/>
            </a:p>
          </p:txBody>
        </p:sp>
        <p:sp>
          <p:nvSpPr>
            <p:cNvPr id="56468" name="Rectangle 141"/>
            <p:cNvSpPr>
              <a:spLocks noChangeArrowheads="1"/>
            </p:cNvSpPr>
            <p:nvPr/>
          </p:nvSpPr>
          <p:spPr bwMode="auto">
            <a:xfrm>
              <a:off x="1729" y="2496"/>
              <a:ext cx="25" cy="22"/>
            </a:xfrm>
            <a:prstGeom prst="rect">
              <a:avLst/>
            </a:prstGeom>
            <a:solidFill>
              <a:srgbClr val="52FD35"/>
            </a:solidFill>
            <a:ln w="31750">
              <a:solidFill>
                <a:srgbClr val="52FD35"/>
              </a:solidFill>
              <a:miter lim="800000"/>
              <a:headEnd/>
              <a:tailEnd/>
            </a:ln>
          </p:spPr>
          <p:txBody>
            <a:bodyPr/>
            <a:lstStyle/>
            <a:p>
              <a:endParaRPr lang="fr-FR"/>
            </a:p>
          </p:txBody>
        </p:sp>
        <p:sp>
          <p:nvSpPr>
            <p:cNvPr id="56469" name="Rectangle 142"/>
            <p:cNvSpPr>
              <a:spLocks noChangeArrowheads="1"/>
            </p:cNvSpPr>
            <p:nvPr/>
          </p:nvSpPr>
          <p:spPr bwMode="auto">
            <a:xfrm>
              <a:off x="1729" y="2359"/>
              <a:ext cx="25" cy="24"/>
            </a:xfrm>
            <a:prstGeom prst="rect">
              <a:avLst/>
            </a:prstGeom>
            <a:solidFill>
              <a:srgbClr val="52FD35"/>
            </a:solidFill>
            <a:ln w="31750">
              <a:solidFill>
                <a:srgbClr val="52FD35"/>
              </a:solidFill>
              <a:miter lim="800000"/>
              <a:headEnd/>
              <a:tailEnd/>
            </a:ln>
          </p:spPr>
          <p:txBody>
            <a:bodyPr/>
            <a:lstStyle/>
            <a:p>
              <a:endParaRPr lang="fr-FR"/>
            </a:p>
          </p:txBody>
        </p:sp>
        <p:sp>
          <p:nvSpPr>
            <p:cNvPr id="56470" name="Rectangle 143"/>
            <p:cNvSpPr>
              <a:spLocks noChangeArrowheads="1"/>
            </p:cNvSpPr>
            <p:nvPr/>
          </p:nvSpPr>
          <p:spPr bwMode="auto">
            <a:xfrm>
              <a:off x="1729" y="2359"/>
              <a:ext cx="25" cy="24"/>
            </a:xfrm>
            <a:prstGeom prst="rect">
              <a:avLst/>
            </a:prstGeom>
            <a:solidFill>
              <a:srgbClr val="52FD35"/>
            </a:solidFill>
            <a:ln w="31750">
              <a:solidFill>
                <a:srgbClr val="52FD35"/>
              </a:solidFill>
              <a:miter lim="800000"/>
              <a:headEnd/>
              <a:tailEnd/>
            </a:ln>
          </p:spPr>
          <p:txBody>
            <a:bodyPr/>
            <a:lstStyle/>
            <a:p>
              <a:endParaRPr lang="fr-FR"/>
            </a:p>
          </p:txBody>
        </p:sp>
        <p:sp>
          <p:nvSpPr>
            <p:cNvPr id="56471" name="Rectangle 144"/>
            <p:cNvSpPr>
              <a:spLocks noChangeArrowheads="1"/>
            </p:cNvSpPr>
            <p:nvPr/>
          </p:nvSpPr>
          <p:spPr bwMode="auto">
            <a:xfrm>
              <a:off x="1845" y="2428"/>
              <a:ext cx="25" cy="22"/>
            </a:xfrm>
            <a:prstGeom prst="rect">
              <a:avLst/>
            </a:prstGeom>
            <a:solidFill>
              <a:srgbClr val="FF0000"/>
            </a:solidFill>
            <a:ln w="31750">
              <a:solidFill>
                <a:srgbClr val="FFFF00"/>
              </a:solidFill>
              <a:miter lim="800000"/>
              <a:headEnd/>
              <a:tailEnd/>
            </a:ln>
          </p:spPr>
          <p:txBody>
            <a:bodyPr/>
            <a:lstStyle/>
            <a:p>
              <a:endParaRPr lang="fr-FR"/>
            </a:p>
          </p:txBody>
        </p:sp>
        <p:sp>
          <p:nvSpPr>
            <p:cNvPr id="56472" name="Rectangle 145"/>
            <p:cNvSpPr>
              <a:spLocks noChangeArrowheads="1"/>
            </p:cNvSpPr>
            <p:nvPr/>
          </p:nvSpPr>
          <p:spPr bwMode="auto">
            <a:xfrm>
              <a:off x="1845" y="2428"/>
              <a:ext cx="25" cy="22"/>
            </a:xfrm>
            <a:prstGeom prst="rect">
              <a:avLst/>
            </a:prstGeom>
            <a:solidFill>
              <a:srgbClr val="52FD35"/>
            </a:solidFill>
            <a:ln w="31750">
              <a:solidFill>
                <a:srgbClr val="52FD35"/>
              </a:solidFill>
              <a:miter lim="800000"/>
              <a:headEnd/>
              <a:tailEnd/>
            </a:ln>
          </p:spPr>
          <p:txBody>
            <a:bodyPr/>
            <a:lstStyle/>
            <a:p>
              <a:endParaRPr lang="fr-FR"/>
            </a:p>
          </p:txBody>
        </p:sp>
        <p:sp>
          <p:nvSpPr>
            <p:cNvPr id="56473" name="Rectangle 146"/>
            <p:cNvSpPr>
              <a:spLocks noChangeArrowheads="1"/>
            </p:cNvSpPr>
            <p:nvPr/>
          </p:nvSpPr>
          <p:spPr bwMode="auto">
            <a:xfrm>
              <a:off x="1691" y="2496"/>
              <a:ext cx="24" cy="22"/>
            </a:xfrm>
            <a:prstGeom prst="rect">
              <a:avLst/>
            </a:prstGeom>
            <a:solidFill>
              <a:srgbClr val="52FD35"/>
            </a:solidFill>
            <a:ln w="31750">
              <a:solidFill>
                <a:srgbClr val="52FD35"/>
              </a:solidFill>
              <a:miter lim="800000"/>
              <a:headEnd/>
              <a:tailEnd/>
            </a:ln>
          </p:spPr>
          <p:txBody>
            <a:bodyPr/>
            <a:lstStyle/>
            <a:p>
              <a:endParaRPr lang="fr-FR"/>
            </a:p>
          </p:txBody>
        </p:sp>
        <p:sp>
          <p:nvSpPr>
            <p:cNvPr id="56474" name="Rectangle 147"/>
            <p:cNvSpPr>
              <a:spLocks noChangeArrowheads="1"/>
            </p:cNvSpPr>
            <p:nvPr/>
          </p:nvSpPr>
          <p:spPr bwMode="auto">
            <a:xfrm>
              <a:off x="1691" y="2496"/>
              <a:ext cx="24" cy="22"/>
            </a:xfrm>
            <a:prstGeom prst="rect">
              <a:avLst/>
            </a:prstGeom>
            <a:solidFill>
              <a:srgbClr val="52FD35"/>
            </a:solidFill>
            <a:ln w="31750">
              <a:solidFill>
                <a:srgbClr val="52FD35"/>
              </a:solidFill>
              <a:miter lim="800000"/>
              <a:headEnd/>
              <a:tailEnd/>
            </a:ln>
          </p:spPr>
          <p:txBody>
            <a:bodyPr/>
            <a:lstStyle/>
            <a:p>
              <a:endParaRPr lang="fr-FR"/>
            </a:p>
          </p:txBody>
        </p:sp>
        <p:sp>
          <p:nvSpPr>
            <p:cNvPr id="56475" name="Rectangle 148"/>
            <p:cNvSpPr>
              <a:spLocks noChangeArrowheads="1"/>
            </p:cNvSpPr>
            <p:nvPr/>
          </p:nvSpPr>
          <p:spPr bwMode="auto">
            <a:xfrm>
              <a:off x="1102" y="2004"/>
              <a:ext cx="25" cy="24"/>
            </a:xfrm>
            <a:prstGeom prst="rect">
              <a:avLst/>
            </a:prstGeom>
            <a:solidFill>
              <a:srgbClr val="52FD35"/>
            </a:solidFill>
            <a:ln w="31750">
              <a:solidFill>
                <a:srgbClr val="52FD35"/>
              </a:solidFill>
              <a:miter lim="800000"/>
              <a:headEnd/>
              <a:tailEnd/>
            </a:ln>
          </p:spPr>
          <p:txBody>
            <a:bodyPr/>
            <a:lstStyle/>
            <a:p>
              <a:endParaRPr lang="fr-FR"/>
            </a:p>
          </p:txBody>
        </p:sp>
        <p:sp>
          <p:nvSpPr>
            <p:cNvPr id="56476" name="Rectangle 149"/>
            <p:cNvSpPr>
              <a:spLocks noChangeArrowheads="1"/>
            </p:cNvSpPr>
            <p:nvPr/>
          </p:nvSpPr>
          <p:spPr bwMode="auto">
            <a:xfrm>
              <a:off x="1102" y="2004"/>
              <a:ext cx="25" cy="24"/>
            </a:xfrm>
            <a:prstGeom prst="rect">
              <a:avLst/>
            </a:prstGeom>
            <a:solidFill>
              <a:srgbClr val="52FD35"/>
            </a:solidFill>
            <a:ln w="31750">
              <a:solidFill>
                <a:srgbClr val="52FD35"/>
              </a:solidFill>
              <a:miter lim="800000"/>
              <a:headEnd/>
              <a:tailEnd/>
            </a:ln>
          </p:spPr>
          <p:txBody>
            <a:bodyPr/>
            <a:lstStyle/>
            <a:p>
              <a:endParaRPr lang="fr-FR"/>
            </a:p>
          </p:txBody>
        </p:sp>
        <p:sp>
          <p:nvSpPr>
            <p:cNvPr id="56477" name="Rectangle 150"/>
            <p:cNvSpPr>
              <a:spLocks noChangeArrowheads="1"/>
            </p:cNvSpPr>
            <p:nvPr/>
          </p:nvSpPr>
          <p:spPr bwMode="auto">
            <a:xfrm>
              <a:off x="1089" y="2028"/>
              <a:ext cx="23" cy="23"/>
            </a:xfrm>
            <a:prstGeom prst="rect">
              <a:avLst/>
            </a:prstGeom>
            <a:solidFill>
              <a:srgbClr val="52FD35"/>
            </a:solidFill>
            <a:ln w="31750">
              <a:solidFill>
                <a:srgbClr val="52FD35"/>
              </a:solidFill>
              <a:miter lim="800000"/>
              <a:headEnd/>
              <a:tailEnd/>
            </a:ln>
          </p:spPr>
          <p:txBody>
            <a:bodyPr/>
            <a:lstStyle/>
            <a:p>
              <a:endParaRPr lang="fr-FR"/>
            </a:p>
          </p:txBody>
        </p:sp>
        <p:sp>
          <p:nvSpPr>
            <p:cNvPr id="56478" name="Rectangle 151"/>
            <p:cNvSpPr>
              <a:spLocks noChangeArrowheads="1"/>
            </p:cNvSpPr>
            <p:nvPr/>
          </p:nvSpPr>
          <p:spPr bwMode="auto">
            <a:xfrm>
              <a:off x="1089" y="2028"/>
              <a:ext cx="23" cy="23"/>
            </a:xfrm>
            <a:prstGeom prst="rect">
              <a:avLst/>
            </a:prstGeom>
            <a:solidFill>
              <a:srgbClr val="52FD35"/>
            </a:solidFill>
            <a:ln w="31750">
              <a:solidFill>
                <a:srgbClr val="52FD35"/>
              </a:solidFill>
              <a:miter lim="800000"/>
              <a:headEnd/>
              <a:tailEnd/>
            </a:ln>
          </p:spPr>
          <p:txBody>
            <a:bodyPr/>
            <a:lstStyle/>
            <a:p>
              <a:endParaRPr lang="fr-FR"/>
            </a:p>
          </p:txBody>
        </p:sp>
        <p:sp>
          <p:nvSpPr>
            <p:cNvPr id="56479" name="Rectangle 152"/>
            <p:cNvSpPr>
              <a:spLocks noChangeArrowheads="1"/>
            </p:cNvSpPr>
            <p:nvPr/>
          </p:nvSpPr>
          <p:spPr bwMode="auto">
            <a:xfrm>
              <a:off x="1116" y="2051"/>
              <a:ext cx="24" cy="21"/>
            </a:xfrm>
            <a:prstGeom prst="rect">
              <a:avLst/>
            </a:prstGeom>
            <a:solidFill>
              <a:srgbClr val="52FD35"/>
            </a:solidFill>
            <a:ln w="31750">
              <a:solidFill>
                <a:srgbClr val="52FD35"/>
              </a:solidFill>
              <a:miter lim="800000"/>
              <a:headEnd/>
              <a:tailEnd/>
            </a:ln>
          </p:spPr>
          <p:txBody>
            <a:bodyPr/>
            <a:lstStyle/>
            <a:p>
              <a:endParaRPr lang="fr-FR"/>
            </a:p>
          </p:txBody>
        </p:sp>
        <p:sp>
          <p:nvSpPr>
            <p:cNvPr id="56480" name="Rectangle 153"/>
            <p:cNvSpPr>
              <a:spLocks noChangeArrowheads="1"/>
            </p:cNvSpPr>
            <p:nvPr/>
          </p:nvSpPr>
          <p:spPr bwMode="auto">
            <a:xfrm>
              <a:off x="1116" y="2051"/>
              <a:ext cx="24" cy="21"/>
            </a:xfrm>
            <a:prstGeom prst="rect">
              <a:avLst/>
            </a:prstGeom>
            <a:solidFill>
              <a:srgbClr val="52FD35"/>
            </a:solidFill>
            <a:ln w="31750">
              <a:solidFill>
                <a:srgbClr val="52FD35"/>
              </a:solidFill>
              <a:miter lim="800000"/>
              <a:headEnd/>
              <a:tailEnd/>
            </a:ln>
          </p:spPr>
          <p:txBody>
            <a:bodyPr/>
            <a:lstStyle/>
            <a:p>
              <a:endParaRPr lang="fr-FR"/>
            </a:p>
          </p:txBody>
        </p:sp>
        <p:sp>
          <p:nvSpPr>
            <p:cNvPr id="56481" name="Rectangle 154"/>
            <p:cNvSpPr>
              <a:spLocks noChangeArrowheads="1"/>
            </p:cNvSpPr>
            <p:nvPr/>
          </p:nvSpPr>
          <p:spPr bwMode="auto">
            <a:xfrm>
              <a:off x="1116" y="2023"/>
              <a:ext cx="24" cy="22"/>
            </a:xfrm>
            <a:prstGeom prst="rect">
              <a:avLst/>
            </a:prstGeom>
            <a:solidFill>
              <a:srgbClr val="52FD35"/>
            </a:solidFill>
            <a:ln w="31750">
              <a:solidFill>
                <a:srgbClr val="52FD35"/>
              </a:solidFill>
              <a:miter lim="800000"/>
              <a:headEnd/>
              <a:tailEnd/>
            </a:ln>
          </p:spPr>
          <p:txBody>
            <a:bodyPr/>
            <a:lstStyle/>
            <a:p>
              <a:endParaRPr lang="fr-FR"/>
            </a:p>
          </p:txBody>
        </p:sp>
        <p:sp>
          <p:nvSpPr>
            <p:cNvPr id="56482" name="Rectangle 155"/>
            <p:cNvSpPr>
              <a:spLocks noChangeArrowheads="1"/>
            </p:cNvSpPr>
            <p:nvPr/>
          </p:nvSpPr>
          <p:spPr bwMode="auto">
            <a:xfrm>
              <a:off x="1116" y="2023"/>
              <a:ext cx="24" cy="22"/>
            </a:xfrm>
            <a:prstGeom prst="rect">
              <a:avLst/>
            </a:prstGeom>
            <a:solidFill>
              <a:srgbClr val="52FD35"/>
            </a:solidFill>
            <a:ln w="31750">
              <a:solidFill>
                <a:srgbClr val="52FD35"/>
              </a:solidFill>
              <a:miter lim="800000"/>
              <a:headEnd/>
              <a:tailEnd/>
            </a:ln>
          </p:spPr>
          <p:txBody>
            <a:bodyPr/>
            <a:lstStyle/>
            <a:p>
              <a:endParaRPr lang="fr-FR"/>
            </a:p>
          </p:txBody>
        </p:sp>
        <p:sp>
          <p:nvSpPr>
            <p:cNvPr id="56483" name="Rectangle 156"/>
            <p:cNvSpPr>
              <a:spLocks noChangeArrowheads="1"/>
            </p:cNvSpPr>
            <p:nvPr/>
          </p:nvSpPr>
          <p:spPr bwMode="auto">
            <a:xfrm>
              <a:off x="1299" y="2040"/>
              <a:ext cx="24" cy="24"/>
            </a:xfrm>
            <a:prstGeom prst="rect">
              <a:avLst/>
            </a:prstGeom>
            <a:solidFill>
              <a:srgbClr val="FF0000"/>
            </a:solidFill>
            <a:ln w="31750">
              <a:solidFill>
                <a:srgbClr val="FFFF00"/>
              </a:solidFill>
              <a:miter lim="800000"/>
              <a:headEnd/>
              <a:tailEnd/>
            </a:ln>
          </p:spPr>
          <p:txBody>
            <a:bodyPr/>
            <a:lstStyle/>
            <a:p>
              <a:endParaRPr lang="fr-FR"/>
            </a:p>
          </p:txBody>
        </p:sp>
        <p:sp>
          <p:nvSpPr>
            <p:cNvPr id="56484" name="Rectangle 157"/>
            <p:cNvSpPr>
              <a:spLocks noChangeArrowheads="1"/>
            </p:cNvSpPr>
            <p:nvPr/>
          </p:nvSpPr>
          <p:spPr bwMode="auto">
            <a:xfrm>
              <a:off x="1299" y="2040"/>
              <a:ext cx="24" cy="24"/>
            </a:xfrm>
            <a:prstGeom prst="rect">
              <a:avLst/>
            </a:prstGeom>
            <a:solidFill>
              <a:srgbClr val="52FD35"/>
            </a:solidFill>
            <a:ln w="31750">
              <a:solidFill>
                <a:srgbClr val="52FD35"/>
              </a:solidFill>
              <a:miter lim="800000"/>
              <a:headEnd/>
              <a:tailEnd/>
            </a:ln>
          </p:spPr>
          <p:txBody>
            <a:bodyPr/>
            <a:lstStyle/>
            <a:p>
              <a:endParaRPr lang="fr-FR"/>
            </a:p>
          </p:txBody>
        </p:sp>
        <p:sp>
          <p:nvSpPr>
            <p:cNvPr id="56485" name="Rectangle 158"/>
            <p:cNvSpPr>
              <a:spLocks noChangeArrowheads="1"/>
            </p:cNvSpPr>
            <p:nvPr/>
          </p:nvSpPr>
          <p:spPr bwMode="auto">
            <a:xfrm>
              <a:off x="1127" y="1996"/>
              <a:ext cx="23" cy="22"/>
            </a:xfrm>
            <a:prstGeom prst="rect">
              <a:avLst/>
            </a:prstGeom>
            <a:solidFill>
              <a:srgbClr val="52FD35"/>
            </a:solidFill>
            <a:ln w="31750">
              <a:solidFill>
                <a:srgbClr val="52FD35"/>
              </a:solidFill>
              <a:miter lim="800000"/>
              <a:headEnd/>
              <a:tailEnd/>
            </a:ln>
          </p:spPr>
          <p:txBody>
            <a:bodyPr/>
            <a:lstStyle/>
            <a:p>
              <a:endParaRPr lang="fr-FR"/>
            </a:p>
          </p:txBody>
        </p:sp>
        <p:sp>
          <p:nvSpPr>
            <p:cNvPr id="56486" name="Rectangle 159"/>
            <p:cNvSpPr>
              <a:spLocks noChangeArrowheads="1"/>
            </p:cNvSpPr>
            <p:nvPr/>
          </p:nvSpPr>
          <p:spPr bwMode="auto">
            <a:xfrm>
              <a:off x="1127" y="1996"/>
              <a:ext cx="23" cy="22"/>
            </a:xfrm>
            <a:prstGeom prst="rect">
              <a:avLst/>
            </a:prstGeom>
            <a:solidFill>
              <a:srgbClr val="52FD35"/>
            </a:solidFill>
            <a:ln w="31750">
              <a:solidFill>
                <a:srgbClr val="52FD35"/>
              </a:solidFill>
              <a:miter lim="800000"/>
              <a:headEnd/>
              <a:tailEnd/>
            </a:ln>
          </p:spPr>
          <p:txBody>
            <a:bodyPr/>
            <a:lstStyle/>
            <a:p>
              <a:endParaRPr lang="fr-FR"/>
            </a:p>
          </p:txBody>
        </p:sp>
        <p:sp>
          <p:nvSpPr>
            <p:cNvPr id="56487" name="Rectangle 160"/>
            <p:cNvSpPr>
              <a:spLocks noChangeArrowheads="1"/>
            </p:cNvSpPr>
            <p:nvPr/>
          </p:nvSpPr>
          <p:spPr bwMode="auto">
            <a:xfrm>
              <a:off x="1089" y="1999"/>
              <a:ext cx="23" cy="24"/>
            </a:xfrm>
            <a:prstGeom prst="rect">
              <a:avLst/>
            </a:prstGeom>
            <a:solidFill>
              <a:srgbClr val="52FD35"/>
            </a:solidFill>
            <a:ln w="31750">
              <a:solidFill>
                <a:srgbClr val="52FD35"/>
              </a:solidFill>
              <a:miter lim="800000"/>
              <a:headEnd/>
              <a:tailEnd/>
            </a:ln>
          </p:spPr>
          <p:txBody>
            <a:bodyPr/>
            <a:lstStyle/>
            <a:p>
              <a:endParaRPr lang="fr-FR"/>
            </a:p>
          </p:txBody>
        </p:sp>
        <p:sp>
          <p:nvSpPr>
            <p:cNvPr id="56488" name="Rectangle 161"/>
            <p:cNvSpPr>
              <a:spLocks noChangeArrowheads="1"/>
            </p:cNvSpPr>
            <p:nvPr/>
          </p:nvSpPr>
          <p:spPr bwMode="auto">
            <a:xfrm>
              <a:off x="1089" y="1999"/>
              <a:ext cx="23" cy="24"/>
            </a:xfrm>
            <a:prstGeom prst="rect">
              <a:avLst/>
            </a:prstGeom>
            <a:solidFill>
              <a:srgbClr val="52FD35"/>
            </a:solidFill>
            <a:ln w="31750">
              <a:solidFill>
                <a:srgbClr val="52FD35"/>
              </a:solidFill>
              <a:miter lim="800000"/>
              <a:headEnd/>
              <a:tailEnd/>
            </a:ln>
          </p:spPr>
          <p:txBody>
            <a:bodyPr/>
            <a:lstStyle/>
            <a:p>
              <a:endParaRPr lang="fr-FR"/>
            </a:p>
          </p:txBody>
        </p:sp>
        <p:sp>
          <p:nvSpPr>
            <p:cNvPr id="56489" name="Rectangle 162"/>
            <p:cNvSpPr>
              <a:spLocks noChangeArrowheads="1"/>
            </p:cNvSpPr>
            <p:nvPr/>
          </p:nvSpPr>
          <p:spPr bwMode="auto">
            <a:xfrm>
              <a:off x="1093" y="1996"/>
              <a:ext cx="23" cy="22"/>
            </a:xfrm>
            <a:prstGeom prst="rect">
              <a:avLst/>
            </a:prstGeom>
            <a:solidFill>
              <a:srgbClr val="52FD35"/>
            </a:solidFill>
            <a:ln w="31750">
              <a:solidFill>
                <a:srgbClr val="52FD35"/>
              </a:solidFill>
              <a:miter lim="800000"/>
              <a:headEnd/>
              <a:tailEnd/>
            </a:ln>
          </p:spPr>
          <p:txBody>
            <a:bodyPr/>
            <a:lstStyle/>
            <a:p>
              <a:endParaRPr lang="fr-FR"/>
            </a:p>
          </p:txBody>
        </p:sp>
        <p:sp>
          <p:nvSpPr>
            <p:cNvPr id="56490" name="Rectangle 163"/>
            <p:cNvSpPr>
              <a:spLocks noChangeArrowheads="1"/>
            </p:cNvSpPr>
            <p:nvPr/>
          </p:nvSpPr>
          <p:spPr bwMode="auto">
            <a:xfrm>
              <a:off x="1093" y="1996"/>
              <a:ext cx="23" cy="22"/>
            </a:xfrm>
            <a:prstGeom prst="rect">
              <a:avLst/>
            </a:prstGeom>
            <a:solidFill>
              <a:srgbClr val="52FD35"/>
            </a:solidFill>
            <a:ln w="31750">
              <a:solidFill>
                <a:srgbClr val="52FD35"/>
              </a:solidFill>
              <a:miter lim="800000"/>
              <a:headEnd/>
              <a:tailEnd/>
            </a:ln>
          </p:spPr>
          <p:txBody>
            <a:bodyPr/>
            <a:lstStyle/>
            <a:p>
              <a:endParaRPr lang="fr-FR"/>
            </a:p>
          </p:txBody>
        </p:sp>
        <p:sp>
          <p:nvSpPr>
            <p:cNvPr id="56491" name="Rectangle 164"/>
            <p:cNvSpPr>
              <a:spLocks noChangeArrowheads="1"/>
            </p:cNvSpPr>
            <p:nvPr/>
          </p:nvSpPr>
          <p:spPr bwMode="auto">
            <a:xfrm>
              <a:off x="1132" y="1982"/>
              <a:ext cx="22" cy="22"/>
            </a:xfrm>
            <a:prstGeom prst="rect">
              <a:avLst/>
            </a:prstGeom>
            <a:solidFill>
              <a:srgbClr val="52FD35"/>
            </a:solidFill>
            <a:ln w="31750">
              <a:solidFill>
                <a:srgbClr val="52FD35"/>
              </a:solidFill>
              <a:miter lim="800000"/>
              <a:headEnd/>
              <a:tailEnd/>
            </a:ln>
          </p:spPr>
          <p:txBody>
            <a:bodyPr/>
            <a:lstStyle/>
            <a:p>
              <a:endParaRPr lang="fr-FR"/>
            </a:p>
          </p:txBody>
        </p:sp>
        <p:sp>
          <p:nvSpPr>
            <p:cNvPr id="56492" name="Rectangle 165"/>
            <p:cNvSpPr>
              <a:spLocks noChangeArrowheads="1"/>
            </p:cNvSpPr>
            <p:nvPr/>
          </p:nvSpPr>
          <p:spPr bwMode="auto">
            <a:xfrm>
              <a:off x="1132" y="1982"/>
              <a:ext cx="22" cy="22"/>
            </a:xfrm>
            <a:prstGeom prst="rect">
              <a:avLst/>
            </a:prstGeom>
            <a:solidFill>
              <a:srgbClr val="52FD35"/>
            </a:solidFill>
            <a:ln w="31750">
              <a:solidFill>
                <a:srgbClr val="52FD35"/>
              </a:solidFill>
              <a:miter lim="800000"/>
              <a:headEnd/>
              <a:tailEnd/>
            </a:ln>
          </p:spPr>
          <p:txBody>
            <a:bodyPr/>
            <a:lstStyle/>
            <a:p>
              <a:endParaRPr lang="fr-FR"/>
            </a:p>
          </p:txBody>
        </p:sp>
        <p:sp>
          <p:nvSpPr>
            <p:cNvPr id="56493" name="Rectangle 166"/>
            <p:cNvSpPr>
              <a:spLocks noChangeArrowheads="1"/>
            </p:cNvSpPr>
            <p:nvPr/>
          </p:nvSpPr>
          <p:spPr bwMode="auto">
            <a:xfrm>
              <a:off x="1193" y="2113"/>
              <a:ext cx="25" cy="23"/>
            </a:xfrm>
            <a:prstGeom prst="rect">
              <a:avLst/>
            </a:prstGeom>
            <a:solidFill>
              <a:srgbClr val="52FD35"/>
            </a:solidFill>
            <a:ln w="31750">
              <a:solidFill>
                <a:srgbClr val="52FD35"/>
              </a:solidFill>
              <a:miter lim="800000"/>
              <a:headEnd/>
              <a:tailEnd/>
            </a:ln>
          </p:spPr>
          <p:txBody>
            <a:bodyPr/>
            <a:lstStyle/>
            <a:p>
              <a:endParaRPr lang="fr-FR"/>
            </a:p>
          </p:txBody>
        </p:sp>
        <p:sp>
          <p:nvSpPr>
            <p:cNvPr id="56494" name="Rectangle 167"/>
            <p:cNvSpPr>
              <a:spLocks noChangeArrowheads="1"/>
            </p:cNvSpPr>
            <p:nvPr/>
          </p:nvSpPr>
          <p:spPr bwMode="auto">
            <a:xfrm>
              <a:off x="1193" y="2113"/>
              <a:ext cx="25" cy="23"/>
            </a:xfrm>
            <a:prstGeom prst="rect">
              <a:avLst/>
            </a:prstGeom>
            <a:solidFill>
              <a:srgbClr val="52FD35"/>
            </a:solidFill>
            <a:ln w="31750">
              <a:solidFill>
                <a:srgbClr val="52FD35"/>
              </a:solidFill>
              <a:miter lim="800000"/>
              <a:headEnd/>
              <a:tailEnd/>
            </a:ln>
          </p:spPr>
          <p:txBody>
            <a:bodyPr/>
            <a:lstStyle/>
            <a:p>
              <a:endParaRPr lang="fr-FR"/>
            </a:p>
          </p:txBody>
        </p:sp>
        <p:sp>
          <p:nvSpPr>
            <p:cNvPr id="56495" name="Rectangle 168"/>
            <p:cNvSpPr>
              <a:spLocks noChangeArrowheads="1"/>
            </p:cNvSpPr>
            <p:nvPr/>
          </p:nvSpPr>
          <p:spPr bwMode="auto">
            <a:xfrm>
              <a:off x="1174" y="2113"/>
              <a:ext cx="24" cy="23"/>
            </a:xfrm>
            <a:prstGeom prst="rect">
              <a:avLst/>
            </a:prstGeom>
            <a:solidFill>
              <a:srgbClr val="52FD35"/>
            </a:solidFill>
            <a:ln w="31750">
              <a:solidFill>
                <a:srgbClr val="52FD35"/>
              </a:solidFill>
              <a:miter lim="800000"/>
              <a:headEnd/>
              <a:tailEnd/>
            </a:ln>
          </p:spPr>
          <p:txBody>
            <a:bodyPr/>
            <a:lstStyle/>
            <a:p>
              <a:endParaRPr lang="fr-FR"/>
            </a:p>
          </p:txBody>
        </p:sp>
        <p:sp>
          <p:nvSpPr>
            <p:cNvPr id="56496" name="Rectangle 169"/>
            <p:cNvSpPr>
              <a:spLocks noChangeArrowheads="1"/>
            </p:cNvSpPr>
            <p:nvPr/>
          </p:nvSpPr>
          <p:spPr bwMode="auto">
            <a:xfrm>
              <a:off x="1174" y="2113"/>
              <a:ext cx="24" cy="23"/>
            </a:xfrm>
            <a:prstGeom prst="rect">
              <a:avLst/>
            </a:prstGeom>
            <a:solidFill>
              <a:srgbClr val="52FD35"/>
            </a:solidFill>
            <a:ln w="31750">
              <a:solidFill>
                <a:srgbClr val="52FD35"/>
              </a:solidFill>
              <a:miter lim="800000"/>
              <a:headEnd/>
              <a:tailEnd/>
            </a:ln>
          </p:spPr>
          <p:txBody>
            <a:bodyPr/>
            <a:lstStyle/>
            <a:p>
              <a:endParaRPr lang="fr-FR"/>
            </a:p>
          </p:txBody>
        </p:sp>
        <p:sp>
          <p:nvSpPr>
            <p:cNvPr id="56497" name="Rectangle 170"/>
            <p:cNvSpPr>
              <a:spLocks noChangeArrowheads="1"/>
            </p:cNvSpPr>
            <p:nvPr/>
          </p:nvSpPr>
          <p:spPr bwMode="auto">
            <a:xfrm>
              <a:off x="1209" y="2141"/>
              <a:ext cx="22" cy="20"/>
            </a:xfrm>
            <a:prstGeom prst="rect">
              <a:avLst/>
            </a:prstGeom>
            <a:solidFill>
              <a:srgbClr val="52FD35"/>
            </a:solidFill>
            <a:ln w="31750">
              <a:solidFill>
                <a:srgbClr val="52FD35"/>
              </a:solidFill>
              <a:miter lim="800000"/>
              <a:headEnd/>
              <a:tailEnd/>
            </a:ln>
          </p:spPr>
          <p:txBody>
            <a:bodyPr/>
            <a:lstStyle/>
            <a:p>
              <a:endParaRPr lang="fr-FR"/>
            </a:p>
          </p:txBody>
        </p:sp>
        <p:sp>
          <p:nvSpPr>
            <p:cNvPr id="56498" name="Rectangle 171"/>
            <p:cNvSpPr>
              <a:spLocks noChangeArrowheads="1"/>
            </p:cNvSpPr>
            <p:nvPr/>
          </p:nvSpPr>
          <p:spPr bwMode="auto">
            <a:xfrm>
              <a:off x="1209" y="2141"/>
              <a:ext cx="22" cy="20"/>
            </a:xfrm>
            <a:prstGeom prst="rect">
              <a:avLst/>
            </a:prstGeom>
            <a:solidFill>
              <a:srgbClr val="52FD35"/>
            </a:solidFill>
            <a:ln w="31750">
              <a:solidFill>
                <a:srgbClr val="52FD35"/>
              </a:solidFill>
              <a:miter lim="800000"/>
              <a:headEnd/>
              <a:tailEnd/>
            </a:ln>
          </p:spPr>
          <p:txBody>
            <a:bodyPr/>
            <a:lstStyle/>
            <a:p>
              <a:endParaRPr lang="fr-FR"/>
            </a:p>
          </p:txBody>
        </p:sp>
        <p:sp>
          <p:nvSpPr>
            <p:cNvPr id="56499" name="Rectangle 172"/>
            <p:cNvSpPr>
              <a:spLocks noChangeArrowheads="1"/>
            </p:cNvSpPr>
            <p:nvPr/>
          </p:nvSpPr>
          <p:spPr bwMode="auto">
            <a:xfrm>
              <a:off x="1188" y="2091"/>
              <a:ext cx="25" cy="22"/>
            </a:xfrm>
            <a:prstGeom prst="rect">
              <a:avLst/>
            </a:prstGeom>
            <a:solidFill>
              <a:srgbClr val="52FD35"/>
            </a:solidFill>
            <a:ln w="31750">
              <a:solidFill>
                <a:srgbClr val="52FD35"/>
              </a:solidFill>
              <a:miter lim="800000"/>
              <a:headEnd/>
              <a:tailEnd/>
            </a:ln>
          </p:spPr>
          <p:txBody>
            <a:bodyPr/>
            <a:lstStyle/>
            <a:p>
              <a:endParaRPr lang="fr-FR"/>
            </a:p>
          </p:txBody>
        </p:sp>
        <p:sp>
          <p:nvSpPr>
            <p:cNvPr id="56500" name="Rectangle 173"/>
            <p:cNvSpPr>
              <a:spLocks noChangeArrowheads="1"/>
            </p:cNvSpPr>
            <p:nvPr/>
          </p:nvSpPr>
          <p:spPr bwMode="auto">
            <a:xfrm>
              <a:off x="1188" y="2091"/>
              <a:ext cx="25" cy="22"/>
            </a:xfrm>
            <a:prstGeom prst="rect">
              <a:avLst/>
            </a:prstGeom>
            <a:solidFill>
              <a:srgbClr val="52FD35"/>
            </a:solidFill>
            <a:ln w="31750">
              <a:solidFill>
                <a:srgbClr val="52FD35"/>
              </a:solidFill>
              <a:miter lim="800000"/>
              <a:headEnd/>
              <a:tailEnd/>
            </a:ln>
          </p:spPr>
          <p:txBody>
            <a:bodyPr/>
            <a:lstStyle/>
            <a:p>
              <a:endParaRPr lang="fr-FR"/>
            </a:p>
          </p:txBody>
        </p:sp>
        <p:sp>
          <p:nvSpPr>
            <p:cNvPr id="56501" name="Rectangle 174"/>
            <p:cNvSpPr>
              <a:spLocks noChangeArrowheads="1"/>
            </p:cNvSpPr>
            <p:nvPr/>
          </p:nvSpPr>
          <p:spPr bwMode="auto">
            <a:xfrm>
              <a:off x="1204" y="2072"/>
              <a:ext cx="22" cy="23"/>
            </a:xfrm>
            <a:prstGeom prst="rect">
              <a:avLst/>
            </a:prstGeom>
            <a:solidFill>
              <a:srgbClr val="52FD35"/>
            </a:solidFill>
            <a:ln w="31750">
              <a:solidFill>
                <a:srgbClr val="52FD35"/>
              </a:solidFill>
              <a:miter lim="800000"/>
              <a:headEnd/>
              <a:tailEnd/>
            </a:ln>
          </p:spPr>
          <p:txBody>
            <a:bodyPr/>
            <a:lstStyle/>
            <a:p>
              <a:endParaRPr lang="fr-FR"/>
            </a:p>
          </p:txBody>
        </p:sp>
        <p:sp>
          <p:nvSpPr>
            <p:cNvPr id="56502" name="Rectangle 175"/>
            <p:cNvSpPr>
              <a:spLocks noChangeArrowheads="1"/>
            </p:cNvSpPr>
            <p:nvPr/>
          </p:nvSpPr>
          <p:spPr bwMode="auto">
            <a:xfrm>
              <a:off x="1204" y="2072"/>
              <a:ext cx="22" cy="23"/>
            </a:xfrm>
            <a:prstGeom prst="rect">
              <a:avLst/>
            </a:prstGeom>
            <a:solidFill>
              <a:srgbClr val="52FD35"/>
            </a:solidFill>
            <a:ln w="31750">
              <a:solidFill>
                <a:srgbClr val="52FD35"/>
              </a:solidFill>
              <a:miter lim="800000"/>
              <a:headEnd/>
              <a:tailEnd/>
            </a:ln>
          </p:spPr>
          <p:txBody>
            <a:bodyPr/>
            <a:lstStyle/>
            <a:p>
              <a:endParaRPr lang="fr-FR"/>
            </a:p>
          </p:txBody>
        </p:sp>
        <p:sp>
          <p:nvSpPr>
            <p:cNvPr id="56503" name="Freeform 176"/>
            <p:cNvSpPr>
              <a:spLocks/>
            </p:cNvSpPr>
            <p:nvPr/>
          </p:nvSpPr>
          <p:spPr bwMode="auto">
            <a:xfrm>
              <a:off x="1628" y="1388"/>
              <a:ext cx="45" cy="41"/>
            </a:xfrm>
            <a:custGeom>
              <a:avLst/>
              <a:gdLst>
                <a:gd name="T0" fmla="*/ 15 w 49"/>
                <a:gd name="T1" fmla="*/ 0 h 41"/>
                <a:gd name="T2" fmla="*/ 13 w 49"/>
                <a:gd name="T3" fmla="*/ 0 h 41"/>
                <a:gd name="T4" fmla="*/ 9 w 49"/>
                <a:gd name="T5" fmla="*/ 2 h 41"/>
                <a:gd name="T6" fmla="*/ 6 w 49"/>
                <a:gd name="T7" fmla="*/ 4 h 41"/>
                <a:gd name="T8" fmla="*/ 6 w 49"/>
                <a:gd name="T9" fmla="*/ 5 h 41"/>
                <a:gd name="T10" fmla="*/ 5 w 49"/>
                <a:gd name="T11" fmla="*/ 8 h 41"/>
                <a:gd name="T12" fmla="*/ 3 w 49"/>
                <a:gd name="T13" fmla="*/ 13 h 41"/>
                <a:gd name="T14" fmla="*/ 1 w 49"/>
                <a:gd name="T15" fmla="*/ 16 h 41"/>
                <a:gd name="T16" fmla="*/ 0 w 49"/>
                <a:gd name="T17" fmla="*/ 21 h 41"/>
                <a:gd name="T18" fmla="*/ 1 w 49"/>
                <a:gd name="T19" fmla="*/ 24 h 41"/>
                <a:gd name="T20" fmla="*/ 3 w 49"/>
                <a:gd name="T21" fmla="*/ 29 h 41"/>
                <a:gd name="T22" fmla="*/ 5 w 49"/>
                <a:gd name="T23" fmla="*/ 32 h 41"/>
                <a:gd name="T24" fmla="*/ 6 w 49"/>
                <a:gd name="T25" fmla="*/ 35 h 41"/>
                <a:gd name="T26" fmla="*/ 6 w 49"/>
                <a:gd name="T27" fmla="*/ 37 h 41"/>
                <a:gd name="T28" fmla="*/ 9 w 49"/>
                <a:gd name="T29" fmla="*/ 40 h 41"/>
                <a:gd name="T30" fmla="*/ 13 w 49"/>
                <a:gd name="T31" fmla="*/ 40 h 41"/>
                <a:gd name="T32" fmla="*/ 15 w 49"/>
                <a:gd name="T33" fmla="*/ 41 h 41"/>
                <a:gd name="T34" fmla="*/ 17 w 49"/>
                <a:gd name="T35" fmla="*/ 40 h 41"/>
                <a:gd name="T36" fmla="*/ 20 w 49"/>
                <a:gd name="T37" fmla="*/ 40 h 41"/>
                <a:gd name="T38" fmla="*/ 22 w 49"/>
                <a:gd name="T39" fmla="*/ 37 h 41"/>
                <a:gd name="T40" fmla="*/ 24 w 49"/>
                <a:gd name="T41" fmla="*/ 35 h 41"/>
                <a:gd name="T42" fmla="*/ 26 w 49"/>
                <a:gd name="T43" fmla="*/ 32 h 41"/>
                <a:gd name="T44" fmla="*/ 27 w 49"/>
                <a:gd name="T45" fmla="*/ 29 h 41"/>
                <a:gd name="T46" fmla="*/ 28 w 49"/>
                <a:gd name="T47" fmla="*/ 24 h 41"/>
                <a:gd name="T48" fmla="*/ 29 w 49"/>
                <a:gd name="T49" fmla="*/ 21 h 41"/>
                <a:gd name="T50" fmla="*/ 28 w 49"/>
                <a:gd name="T51" fmla="*/ 16 h 41"/>
                <a:gd name="T52" fmla="*/ 27 w 49"/>
                <a:gd name="T53" fmla="*/ 13 h 41"/>
                <a:gd name="T54" fmla="*/ 26 w 49"/>
                <a:gd name="T55" fmla="*/ 8 h 41"/>
                <a:gd name="T56" fmla="*/ 24 w 49"/>
                <a:gd name="T57" fmla="*/ 5 h 41"/>
                <a:gd name="T58" fmla="*/ 22 w 49"/>
                <a:gd name="T59" fmla="*/ 4 h 41"/>
                <a:gd name="T60" fmla="*/ 20 w 49"/>
                <a:gd name="T61" fmla="*/ 2 h 41"/>
                <a:gd name="T62" fmla="*/ 17 w 49"/>
                <a:gd name="T63" fmla="*/ 0 h 41"/>
                <a:gd name="T64" fmla="*/ 15 w 49"/>
                <a:gd name="T65" fmla="*/ 0 h 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9" h="41">
                  <a:moveTo>
                    <a:pt x="25" y="0"/>
                  </a:moveTo>
                  <a:lnTo>
                    <a:pt x="20" y="0"/>
                  </a:lnTo>
                  <a:lnTo>
                    <a:pt x="15" y="2"/>
                  </a:lnTo>
                  <a:lnTo>
                    <a:pt x="11" y="4"/>
                  </a:lnTo>
                  <a:lnTo>
                    <a:pt x="8" y="5"/>
                  </a:lnTo>
                  <a:lnTo>
                    <a:pt x="5" y="8"/>
                  </a:lnTo>
                  <a:lnTo>
                    <a:pt x="3" y="13"/>
                  </a:lnTo>
                  <a:lnTo>
                    <a:pt x="1" y="16"/>
                  </a:lnTo>
                  <a:lnTo>
                    <a:pt x="0" y="21"/>
                  </a:lnTo>
                  <a:lnTo>
                    <a:pt x="1" y="24"/>
                  </a:lnTo>
                  <a:lnTo>
                    <a:pt x="3" y="29"/>
                  </a:lnTo>
                  <a:lnTo>
                    <a:pt x="5" y="32"/>
                  </a:lnTo>
                  <a:lnTo>
                    <a:pt x="8" y="35"/>
                  </a:lnTo>
                  <a:lnTo>
                    <a:pt x="11" y="37"/>
                  </a:lnTo>
                  <a:lnTo>
                    <a:pt x="15" y="40"/>
                  </a:lnTo>
                  <a:lnTo>
                    <a:pt x="20" y="40"/>
                  </a:lnTo>
                  <a:lnTo>
                    <a:pt x="25" y="41"/>
                  </a:lnTo>
                  <a:lnTo>
                    <a:pt x="28" y="40"/>
                  </a:lnTo>
                  <a:lnTo>
                    <a:pt x="33" y="40"/>
                  </a:lnTo>
                  <a:lnTo>
                    <a:pt x="37" y="37"/>
                  </a:lnTo>
                  <a:lnTo>
                    <a:pt x="40" y="35"/>
                  </a:lnTo>
                  <a:lnTo>
                    <a:pt x="44" y="32"/>
                  </a:lnTo>
                  <a:lnTo>
                    <a:pt x="45" y="29"/>
                  </a:lnTo>
                  <a:lnTo>
                    <a:pt x="47" y="24"/>
                  </a:lnTo>
                  <a:lnTo>
                    <a:pt x="49" y="21"/>
                  </a:lnTo>
                  <a:lnTo>
                    <a:pt x="47" y="16"/>
                  </a:lnTo>
                  <a:lnTo>
                    <a:pt x="45" y="13"/>
                  </a:lnTo>
                  <a:lnTo>
                    <a:pt x="44" y="8"/>
                  </a:lnTo>
                  <a:lnTo>
                    <a:pt x="40" y="5"/>
                  </a:lnTo>
                  <a:lnTo>
                    <a:pt x="37" y="4"/>
                  </a:lnTo>
                  <a:lnTo>
                    <a:pt x="33" y="2"/>
                  </a:lnTo>
                  <a:lnTo>
                    <a:pt x="28" y="0"/>
                  </a:lnTo>
                  <a:lnTo>
                    <a:pt x="25" y="0"/>
                  </a:lnTo>
                  <a:close/>
                </a:path>
              </a:pathLst>
            </a:custGeom>
            <a:solidFill>
              <a:schemeClr val="bg2"/>
            </a:solidFill>
            <a:ln w="31750">
              <a:solidFill>
                <a:schemeClr val="bg2"/>
              </a:solidFill>
              <a:round/>
              <a:headEnd/>
              <a:tailEnd/>
            </a:ln>
          </p:spPr>
          <p:txBody>
            <a:bodyPr/>
            <a:lstStyle/>
            <a:p>
              <a:endParaRPr lang="en-US"/>
            </a:p>
          </p:txBody>
        </p:sp>
        <p:sp>
          <p:nvSpPr>
            <p:cNvPr id="56504" name="Freeform 177"/>
            <p:cNvSpPr>
              <a:spLocks/>
            </p:cNvSpPr>
            <p:nvPr/>
          </p:nvSpPr>
          <p:spPr bwMode="auto">
            <a:xfrm>
              <a:off x="1628" y="1388"/>
              <a:ext cx="45" cy="41"/>
            </a:xfrm>
            <a:custGeom>
              <a:avLst/>
              <a:gdLst>
                <a:gd name="T0" fmla="*/ 15 w 49"/>
                <a:gd name="T1" fmla="*/ 0 h 41"/>
                <a:gd name="T2" fmla="*/ 13 w 49"/>
                <a:gd name="T3" fmla="*/ 0 h 41"/>
                <a:gd name="T4" fmla="*/ 9 w 49"/>
                <a:gd name="T5" fmla="*/ 2 h 41"/>
                <a:gd name="T6" fmla="*/ 6 w 49"/>
                <a:gd name="T7" fmla="*/ 4 h 41"/>
                <a:gd name="T8" fmla="*/ 6 w 49"/>
                <a:gd name="T9" fmla="*/ 5 h 41"/>
                <a:gd name="T10" fmla="*/ 5 w 49"/>
                <a:gd name="T11" fmla="*/ 8 h 41"/>
                <a:gd name="T12" fmla="*/ 3 w 49"/>
                <a:gd name="T13" fmla="*/ 13 h 41"/>
                <a:gd name="T14" fmla="*/ 1 w 49"/>
                <a:gd name="T15" fmla="*/ 16 h 41"/>
                <a:gd name="T16" fmla="*/ 0 w 49"/>
                <a:gd name="T17" fmla="*/ 21 h 41"/>
                <a:gd name="T18" fmla="*/ 1 w 49"/>
                <a:gd name="T19" fmla="*/ 24 h 41"/>
                <a:gd name="T20" fmla="*/ 3 w 49"/>
                <a:gd name="T21" fmla="*/ 29 h 41"/>
                <a:gd name="T22" fmla="*/ 5 w 49"/>
                <a:gd name="T23" fmla="*/ 32 h 41"/>
                <a:gd name="T24" fmla="*/ 6 w 49"/>
                <a:gd name="T25" fmla="*/ 35 h 41"/>
                <a:gd name="T26" fmla="*/ 6 w 49"/>
                <a:gd name="T27" fmla="*/ 37 h 41"/>
                <a:gd name="T28" fmla="*/ 9 w 49"/>
                <a:gd name="T29" fmla="*/ 40 h 41"/>
                <a:gd name="T30" fmla="*/ 13 w 49"/>
                <a:gd name="T31" fmla="*/ 40 h 41"/>
                <a:gd name="T32" fmla="*/ 15 w 49"/>
                <a:gd name="T33" fmla="*/ 41 h 41"/>
                <a:gd name="T34" fmla="*/ 17 w 49"/>
                <a:gd name="T35" fmla="*/ 40 h 41"/>
                <a:gd name="T36" fmla="*/ 20 w 49"/>
                <a:gd name="T37" fmla="*/ 40 h 41"/>
                <a:gd name="T38" fmla="*/ 22 w 49"/>
                <a:gd name="T39" fmla="*/ 37 h 41"/>
                <a:gd name="T40" fmla="*/ 24 w 49"/>
                <a:gd name="T41" fmla="*/ 35 h 41"/>
                <a:gd name="T42" fmla="*/ 26 w 49"/>
                <a:gd name="T43" fmla="*/ 32 h 41"/>
                <a:gd name="T44" fmla="*/ 27 w 49"/>
                <a:gd name="T45" fmla="*/ 29 h 41"/>
                <a:gd name="T46" fmla="*/ 28 w 49"/>
                <a:gd name="T47" fmla="*/ 24 h 41"/>
                <a:gd name="T48" fmla="*/ 29 w 49"/>
                <a:gd name="T49" fmla="*/ 21 h 41"/>
                <a:gd name="T50" fmla="*/ 28 w 49"/>
                <a:gd name="T51" fmla="*/ 16 h 41"/>
                <a:gd name="T52" fmla="*/ 27 w 49"/>
                <a:gd name="T53" fmla="*/ 13 h 41"/>
                <a:gd name="T54" fmla="*/ 26 w 49"/>
                <a:gd name="T55" fmla="*/ 8 h 41"/>
                <a:gd name="T56" fmla="*/ 24 w 49"/>
                <a:gd name="T57" fmla="*/ 5 h 41"/>
                <a:gd name="T58" fmla="*/ 22 w 49"/>
                <a:gd name="T59" fmla="*/ 4 h 41"/>
                <a:gd name="T60" fmla="*/ 20 w 49"/>
                <a:gd name="T61" fmla="*/ 2 h 41"/>
                <a:gd name="T62" fmla="*/ 17 w 49"/>
                <a:gd name="T63" fmla="*/ 0 h 41"/>
                <a:gd name="T64" fmla="*/ 15 w 49"/>
                <a:gd name="T65" fmla="*/ 0 h 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9" h="41">
                  <a:moveTo>
                    <a:pt x="25" y="0"/>
                  </a:moveTo>
                  <a:lnTo>
                    <a:pt x="20" y="0"/>
                  </a:lnTo>
                  <a:lnTo>
                    <a:pt x="15" y="2"/>
                  </a:lnTo>
                  <a:lnTo>
                    <a:pt x="11" y="4"/>
                  </a:lnTo>
                  <a:lnTo>
                    <a:pt x="8" y="5"/>
                  </a:lnTo>
                  <a:lnTo>
                    <a:pt x="5" y="8"/>
                  </a:lnTo>
                  <a:lnTo>
                    <a:pt x="3" y="13"/>
                  </a:lnTo>
                  <a:lnTo>
                    <a:pt x="1" y="16"/>
                  </a:lnTo>
                  <a:lnTo>
                    <a:pt x="0" y="21"/>
                  </a:lnTo>
                  <a:lnTo>
                    <a:pt x="1" y="24"/>
                  </a:lnTo>
                  <a:lnTo>
                    <a:pt x="3" y="29"/>
                  </a:lnTo>
                  <a:lnTo>
                    <a:pt x="5" y="32"/>
                  </a:lnTo>
                  <a:lnTo>
                    <a:pt x="8" y="35"/>
                  </a:lnTo>
                  <a:lnTo>
                    <a:pt x="11" y="37"/>
                  </a:lnTo>
                  <a:lnTo>
                    <a:pt x="15" y="40"/>
                  </a:lnTo>
                  <a:lnTo>
                    <a:pt x="20" y="40"/>
                  </a:lnTo>
                  <a:lnTo>
                    <a:pt x="25" y="41"/>
                  </a:lnTo>
                  <a:lnTo>
                    <a:pt x="28" y="40"/>
                  </a:lnTo>
                  <a:lnTo>
                    <a:pt x="33" y="40"/>
                  </a:lnTo>
                  <a:lnTo>
                    <a:pt x="37" y="37"/>
                  </a:lnTo>
                  <a:lnTo>
                    <a:pt x="40" y="35"/>
                  </a:lnTo>
                  <a:lnTo>
                    <a:pt x="44" y="32"/>
                  </a:lnTo>
                  <a:lnTo>
                    <a:pt x="45" y="29"/>
                  </a:lnTo>
                  <a:lnTo>
                    <a:pt x="47" y="24"/>
                  </a:lnTo>
                  <a:lnTo>
                    <a:pt x="49" y="21"/>
                  </a:lnTo>
                  <a:lnTo>
                    <a:pt x="47" y="16"/>
                  </a:lnTo>
                  <a:lnTo>
                    <a:pt x="45" y="13"/>
                  </a:lnTo>
                  <a:lnTo>
                    <a:pt x="44" y="8"/>
                  </a:lnTo>
                  <a:lnTo>
                    <a:pt x="40" y="5"/>
                  </a:lnTo>
                  <a:lnTo>
                    <a:pt x="37" y="4"/>
                  </a:lnTo>
                  <a:lnTo>
                    <a:pt x="33" y="2"/>
                  </a:lnTo>
                  <a:lnTo>
                    <a:pt x="28" y="0"/>
                  </a:lnTo>
                  <a:lnTo>
                    <a:pt x="25" y="0"/>
                  </a:lnTo>
                </a:path>
              </a:pathLst>
            </a:custGeom>
            <a:solidFill>
              <a:schemeClr val="bg2"/>
            </a:solidFill>
            <a:ln w="31750">
              <a:solidFill>
                <a:schemeClr val="bg2"/>
              </a:solidFill>
              <a:prstDash val="solid"/>
              <a:round/>
              <a:headEnd/>
              <a:tailEnd/>
            </a:ln>
          </p:spPr>
          <p:txBody>
            <a:bodyPr/>
            <a:lstStyle/>
            <a:p>
              <a:endParaRPr lang="en-US"/>
            </a:p>
          </p:txBody>
        </p:sp>
        <p:sp>
          <p:nvSpPr>
            <p:cNvPr id="56505" name="Freeform 178"/>
            <p:cNvSpPr>
              <a:spLocks/>
            </p:cNvSpPr>
            <p:nvPr/>
          </p:nvSpPr>
          <p:spPr bwMode="auto">
            <a:xfrm>
              <a:off x="1571" y="1349"/>
              <a:ext cx="44" cy="39"/>
            </a:xfrm>
            <a:custGeom>
              <a:avLst/>
              <a:gdLst>
                <a:gd name="T0" fmla="*/ 17 w 47"/>
                <a:gd name="T1" fmla="*/ 0 h 39"/>
                <a:gd name="T2" fmla="*/ 12 w 47"/>
                <a:gd name="T3" fmla="*/ 0 h 39"/>
                <a:gd name="T4" fmla="*/ 9 w 47"/>
                <a:gd name="T5" fmla="*/ 2 h 39"/>
                <a:gd name="T6" fmla="*/ 7 w 47"/>
                <a:gd name="T7" fmla="*/ 3 h 39"/>
                <a:gd name="T8" fmla="*/ 7 w 47"/>
                <a:gd name="T9" fmla="*/ 5 h 39"/>
                <a:gd name="T10" fmla="*/ 3 w 47"/>
                <a:gd name="T11" fmla="*/ 8 h 39"/>
                <a:gd name="T12" fmla="*/ 1 w 47"/>
                <a:gd name="T13" fmla="*/ 11 h 39"/>
                <a:gd name="T14" fmla="*/ 0 w 47"/>
                <a:gd name="T15" fmla="*/ 16 h 39"/>
                <a:gd name="T16" fmla="*/ 0 w 47"/>
                <a:gd name="T17" fmla="*/ 19 h 39"/>
                <a:gd name="T18" fmla="*/ 0 w 47"/>
                <a:gd name="T19" fmla="*/ 24 h 39"/>
                <a:gd name="T20" fmla="*/ 1 w 47"/>
                <a:gd name="T21" fmla="*/ 27 h 39"/>
                <a:gd name="T22" fmla="*/ 3 w 47"/>
                <a:gd name="T23" fmla="*/ 30 h 39"/>
                <a:gd name="T24" fmla="*/ 7 w 47"/>
                <a:gd name="T25" fmla="*/ 33 h 39"/>
                <a:gd name="T26" fmla="*/ 7 w 47"/>
                <a:gd name="T27" fmla="*/ 36 h 39"/>
                <a:gd name="T28" fmla="*/ 9 w 47"/>
                <a:gd name="T29" fmla="*/ 38 h 39"/>
                <a:gd name="T30" fmla="*/ 12 w 47"/>
                <a:gd name="T31" fmla="*/ 38 h 39"/>
                <a:gd name="T32" fmla="*/ 17 w 47"/>
                <a:gd name="T33" fmla="*/ 39 h 39"/>
                <a:gd name="T34" fmla="*/ 20 w 47"/>
                <a:gd name="T35" fmla="*/ 38 h 39"/>
                <a:gd name="T36" fmla="*/ 21 w 47"/>
                <a:gd name="T37" fmla="*/ 38 h 39"/>
                <a:gd name="T38" fmla="*/ 25 w 47"/>
                <a:gd name="T39" fmla="*/ 36 h 39"/>
                <a:gd name="T40" fmla="*/ 27 w 47"/>
                <a:gd name="T41" fmla="*/ 33 h 39"/>
                <a:gd name="T42" fmla="*/ 30 w 47"/>
                <a:gd name="T43" fmla="*/ 30 h 39"/>
                <a:gd name="T44" fmla="*/ 31 w 47"/>
                <a:gd name="T45" fmla="*/ 27 h 39"/>
                <a:gd name="T46" fmla="*/ 32 w 47"/>
                <a:gd name="T47" fmla="*/ 24 h 39"/>
                <a:gd name="T48" fmla="*/ 32 w 47"/>
                <a:gd name="T49" fmla="*/ 19 h 39"/>
                <a:gd name="T50" fmla="*/ 32 w 47"/>
                <a:gd name="T51" fmla="*/ 16 h 39"/>
                <a:gd name="T52" fmla="*/ 31 w 47"/>
                <a:gd name="T53" fmla="*/ 11 h 39"/>
                <a:gd name="T54" fmla="*/ 30 w 47"/>
                <a:gd name="T55" fmla="*/ 8 h 39"/>
                <a:gd name="T56" fmla="*/ 27 w 47"/>
                <a:gd name="T57" fmla="*/ 5 h 39"/>
                <a:gd name="T58" fmla="*/ 25 w 47"/>
                <a:gd name="T59" fmla="*/ 3 h 39"/>
                <a:gd name="T60" fmla="*/ 21 w 47"/>
                <a:gd name="T61" fmla="*/ 2 h 39"/>
                <a:gd name="T62" fmla="*/ 20 w 47"/>
                <a:gd name="T63" fmla="*/ 0 h 39"/>
                <a:gd name="T64" fmla="*/ 17 w 47"/>
                <a:gd name="T65" fmla="*/ 0 h 3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7" h="39">
                  <a:moveTo>
                    <a:pt x="23" y="0"/>
                  </a:moveTo>
                  <a:lnTo>
                    <a:pt x="18" y="0"/>
                  </a:lnTo>
                  <a:lnTo>
                    <a:pt x="15" y="2"/>
                  </a:lnTo>
                  <a:lnTo>
                    <a:pt x="10" y="3"/>
                  </a:lnTo>
                  <a:lnTo>
                    <a:pt x="7" y="5"/>
                  </a:lnTo>
                  <a:lnTo>
                    <a:pt x="3" y="8"/>
                  </a:lnTo>
                  <a:lnTo>
                    <a:pt x="1" y="11"/>
                  </a:lnTo>
                  <a:lnTo>
                    <a:pt x="0" y="16"/>
                  </a:lnTo>
                  <a:lnTo>
                    <a:pt x="0" y="19"/>
                  </a:lnTo>
                  <a:lnTo>
                    <a:pt x="0" y="24"/>
                  </a:lnTo>
                  <a:lnTo>
                    <a:pt x="1" y="27"/>
                  </a:lnTo>
                  <a:lnTo>
                    <a:pt x="3" y="30"/>
                  </a:lnTo>
                  <a:lnTo>
                    <a:pt x="7" y="33"/>
                  </a:lnTo>
                  <a:lnTo>
                    <a:pt x="10" y="36"/>
                  </a:lnTo>
                  <a:lnTo>
                    <a:pt x="15" y="38"/>
                  </a:lnTo>
                  <a:lnTo>
                    <a:pt x="18" y="38"/>
                  </a:lnTo>
                  <a:lnTo>
                    <a:pt x="23" y="39"/>
                  </a:lnTo>
                  <a:lnTo>
                    <a:pt x="29" y="38"/>
                  </a:lnTo>
                  <a:lnTo>
                    <a:pt x="32" y="38"/>
                  </a:lnTo>
                  <a:lnTo>
                    <a:pt x="37" y="36"/>
                  </a:lnTo>
                  <a:lnTo>
                    <a:pt x="40" y="33"/>
                  </a:lnTo>
                  <a:lnTo>
                    <a:pt x="44" y="30"/>
                  </a:lnTo>
                  <a:lnTo>
                    <a:pt x="45" y="27"/>
                  </a:lnTo>
                  <a:lnTo>
                    <a:pt x="47" y="24"/>
                  </a:lnTo>
                  <a:lnTo>
                    <a:pt x="47" y="19"/>
                  </a:lnTo>
                  <a:lnTo>
                    <a:pt x="47" y="16"/>
                  </a:lnTo>
                  <a:lnTo>
                    <a:pt x="45" y="11"/>
                  </a:lnTo>
                  <a:lnTo>
                    <a:pt x="44" y="8"/>
                  </a:lnTo>
                  <a:lnTo>
                    <a:pt x="40" y="5"/>
                  </a:lnTo>
                  <a:lnTo>
                    <a:pt x="37" y="3"/>
                  </a:lnTo>
                  <a:lnTo>
                    <a:pt x="32" y="2"/>
                  </a:lnTo>
                  <a:lnTo>
                    <a:pt x="29" y="0"/>
                  </a:lnTo>
                  <a:lnTo>
                    <a:pt x="23" y="0"/>
                  </a:lnTo>
                  <a:close/>
                </a:path>
              </a:pathLst>
            </a:custGeom>
            <a:solidFill>
              <a:schemeClr val="bg2"/>
            </a:solidFill>
            <a:ln w="31750">
              <a:solidFill>
                <a:schemeClr val="bg2"/>
              </a:solidFill>
              <a:round/>
              <a:headEnd/>
              <a:tailEnd/>
            </a:ln>
          </p:spPr>
          <p:txBody>
            <a:bodyPr/>
            <a:lstStyle/>
            <a:p>
              <a:endParaRPr lang="en-US"/>
            </a:p>
          </p:txBody>
        </p:sp>
        <p:sp>
          <p:nvSpPr>
            <p:cNvPr id="56506" name="Freeform 179"/>
            <p:cNvSpPr>
              <a:spLocks/>
            </p:cNvSpPr>
            <p:nvPr/>
          </p:nvSpPr>
          <p:spPr bwMode="auto">
            <a:xfrm>
              <a:off x="1571" y="1349"/>
              <a:ext cx="44" cy="39"/>
            </a:xfrm>
            <a:custGeom>
              <a:avLst/>
              <a:gdLst>
                <a:gd name="T0" fmla="*/ 17 w 47"/>
                <a:gd name="T1" fmla="*/ 0 h 39"/>
                <a:gd name="T2" fmla="*/ 12 w 47"/>
                <a:gd name="T3" fmla="*/ 0 h 39"/>
                <a:gd name="T4" fmla="*/ 9 w 47"/>
                <a:gd name="T5" fmla="*/ 2 h 39"/>
                <a:gd name="T6" fmla="*/ 7 w 47"/>
                <a:gd name="T7" fmla="*/ 3 h 39"/>
                <a:gd name="T8" fmla="*/ 7 w 47"/>
                <a:gd name="T9" fmla="*/ 5 h 39"/>
                <a:gd name="T10" fmla="*/ 3 w 47"/>
                <a:gd name="T11" fmla="*/ 8 h 39"/>
                <a:gd name="T12" fmla="*/ 1 w 47"/>
                <a:gd name="T13" fmla="*/ 11 h 39"/>
                <a:gd name="T14" fmla="*/ 0 w 47"/>
                <a:gd name="T15" fmla="*/ 16 h 39"/>
                <a:gd name="T16" fmla="*/ 0 w 47"/>
                <a:gd name="T17" fmla="*/ 19 h 39"/>
                <a:gd name="T18" fmla="*/ 0 w 47"/>
                <a:gd name="T19" fmla="*/ 24 h 39"/>
                <a:gd name="T20" fmla="*/ 1 w 47"/>
                <a:gd name="T21" fmla="*/ 27 h 39"/>
                <a:gd name="T22" fmla="*/ 3 w 47"/>
                <a:gd name="T23" fmla="*/ 30 h 39"/>
                <a:gd name="T24" fmla="*/ 7 w 47"/>
                <a:gd name="T25" fmla="*/ 33 h 39"/>
                <a:gd name="T26" fmla="*/ 7 w 47"/>
                <a:gd name="T27" fmla="*/ 36 h 39"/>
                <a:gd name="T28" fmla="*/ 9 w 47"/>
                <a:gd name="T29" fmla="*/ 38 h 39"/>
                <a:gd name="T30" fmla="*/ 12 w 47"/>
                <a:gd name="T31" fmla="*/ 38 h 39"/>
                <a:gd name="T32" fmla="*/ 17 w 47"/>
                <a:gd name="T33" fmla="*/ 39 h 39"/>
                <a:gd name="T34" fmla="*/ 20 w 47"/>
                <a:gd name="T35" fmla="*/ 38 h 39"/>
                <a:gd name="T36" fmla="*/ 21 w 47"/>
                <a:gd name="T37" fmla="*/ 38 h 39"/>
                <a:gd name="T38" fmla="*/ 25 w 47"/>
                <a:gd name="T39" fmla="*/ 36 h 39"/>
                <a:gd name="T40" fmla="*/ 27 w 47"/>
                <a:gd name="T41" fmla="*/ 33 h 39"/>
                <a:gd name="T42" fmla="*/ 30 w 47"/>
                <a:gd name="T43" fmla="*/ 30 h 39"/>
                <a:gd name="T44" fmla="*/ 31 w 47"/>
                <a:gd name="T45" fmla="*/ 27 h 39"/>
                <a:gd name="T46" fmla="*/ 32 w 47"/>
                <a:gd name="T47" fmla="*/ 24 h 39"/>
                <a:gd name="T48" fmla="*/ 32 w 47"/>
                <a:gd name="T49" fmla="*/ 19 h 39"/>
                <a:gd name="T50" fmla="*/ 32 w 47"/>
                <a:gd name="T51" fmla="*/ 16 h 39"/>
                <a:gd name="T52" fmla="*/ 31 w 47"/>
                <a:gd name="T53" fmla="*/ 11 h 39"/>
                <a:gd name="T54" fmla="*/ 30 w 47"/>
                <a:gd name="T55" fmla="*/ 8 h 39"/>
                <a:gd name="T56" fmla="*/ 27 w 47"/>
                <a:gd name="T57" fmla="*/ 5 h 39"/>
                <a:gd name="T58" fmla="*/ 25 w 47"/>
                <a:gd name="T59" fmla="*/ 3 h 39"/>
                <a:gd name="T60" fmla="*/ 21 w 47"/>
                <a:gd name="T61" fmla="*/ 2 h 39"/>
                <a:gd name="T62" fmla="*/ 20 w 47"/>
                <a:gd name="T63" fmla="*/ 0 h 39"/>
                <a:gd name="T64" fmla="*/ 17 w 47"/>
                <a:gd name="T65" fmla="*/ 0 h 3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7" h="39">
                  <a:moveTo>
                    <a:pt x="23" y="0"/>
                  </a:moveTo>
                  <a:lnTo>
                    <a:pt x="18" y="0"/>
                  </a:lnTo>
                  <a:lnTo>
                    <a:pt x="15" y="2"/>
                  </a:lnTo>
                  <a:lnTo>
                    <a:pt x="10" y="3"/>
                  </a:lnTo>
                  <a:lnTo>
                    <a:pt x="7" y="5"/>
                  </a:lnTo>
                  <a:lnTo>
                    <a:pt x="3" y="8"/>
                  </a:lnTo>
                  <a:lnTo>
                    <a:pt x="1" y="11"/>
                  </a:lnTo>
                  <a:lnTo>
                    <a:pt x="0" y="16"/>
                  </a:lnTo>
                  <a:lnTo>
                    <a:pt x="0" y="19"/>
                  </a:lnTo>
                  <a:lnTo>
                    <a:pt x="0" y="24"/>
                  </a:lnTo>
                  <a:lnTo>
                    <a:pt x="1" y="27"/>
                  </a:lnTo>
                  <a:lnTo>
                    <a:pt x="3" y="30"/>
                  </a:lnTo>
                  <a:lnTo>
                    <a:pt x="7" y="33"/>
                  </a:lnTo>
                  <a:lnTo>
                    <a:pt x="10" y="36"/>
                  </a:lnTo>
                  <a:lnTo>
                    <a:pt x="15" y="38"/>
                  </a:lnTo>
                  <a:lnTo>
                    <a:pt x="18" y="38"/>
                  </a:lnTo>
                  <a:lnTo>
                    <a:pt x="23" y="39"/>
                  </a:lnTo>
                  <a:lnTo>
                    <a:pt x="29" y="38"/>
                  </a:lnTo>
                  <a:lnTo>
                    <a:pt x="32" y="38"/>
                  </a:lnTo>
                  <a:lnTo>
                    <a:pt x="37" y="36"/>
                  </a:lnTo>
                  <a:lnTo>
                    <a:pt x="40" y="33"/>
                  </a:lnTo>
                  <a:lnTo>
                    <a:pt x="44" y="30"/>
                  </a:lnTo>
                  <a:lnTo>
                    <a:pt x="45" y="27"/>
                  </a:lnTo>
                  <a:lnTo>
                    <a:pt x="47" y="24"/>
                  </a:lnTo>
                  <a:lnTo>
                    <a:pt x="47" y="19"/>
                  </a:lnTo>
                  <a:lnTo>
                    <a:pt x="47" y="16"/>
                  </a:lnTo>
                  <a:lnTo>
                    <a:pt x="45" y="11"/>
                  </a:lnTo>
                  <a:lnTo>
                    <a:pt x="44" y="8"/>
                  </a:lnTo>
                  <a:lnTo>
                    <a:pt x="40" y="5"/>
                  </a:lnTo>
                  <a:lnTo>
                    <a:pt x="37" y="3"/>
                  </a:lnTo>
                  <a:lnTo>
                    <a:pt x="32" y="2"/>
                  </a:lnTo>
                  <a:lnTo>
                    <a:pt x="29" y="0"/>
                  </a:lnTo>
                  <a:lnTo>
                    <a:pt x="23" y="0"/>
                  </a:lnTo>
                </a:path>
              </a:pathLst>
            </a:custGeom>
            <a:solidFill>
              <a:schemeClr val="bg2"/>
            </a:solidFill>
            <a:ln w="31750">
              <a:solidFill>
                <a:schemeClr val="bg2"/>
              </a:solidFill>
              <a:prstDash val="solid"/>
              <a:round/>
              <a:headEnd/>
              <a:tailEnd/>
            </a:ln>
          </p:spPr>
          <p:txBody>
            <a:bodyPr/>
            <a:lstStyle/>
            <a:p>
              <a:endParaRPr lang="en-US"/>
            </a:p>
          </p:txBody>
        </p:sp>
        <p:sp>
          <p:nvSpPr>
            <p:cNvPr id="56507" name="Freeform 180"/>
            <p:cNvSpPr>
              <a:spLocks/>
            </p:cNvSpPr>
            <p:nvPr/>
          </p:nvSpPr>
          <p:spPr bwMode="auto">
            <a:xfrm>
              <a:off x="1696" y="1439"/>
              <a:ext cx="43" cy="39"/>
            </a:xfrm>
            <a:custGeom>
              <a:avLst/>
              <a:gdLst>
                <a:gd name="T0" fmla="*/ 17 w 46"/>
                <a:gd name="T1" fmla="*/ 0 h 39"/>
                <a:gd name="T2" fmla="*/ 13 w 46"/>
                <a:gd name="T3" fmla="*/ 0 h 39"/>
                <a:gd name="T4" fmla="*/ 8 w 46"/>
                <a:gd name="T5" fmla="*/ 1 h 39"/>
                <a:gd name="T6" fmla="*/ 7 w 46"/>
                <a:gd name="T7" fmla="*/ 3 h 39"/>
                <a:gd name="T8" fmla="*/ 7 w 46"/>
                <a:gd name="T9" fmla="*/ 6 h 39"/>
                <a:gd name="T10" fmla="*/ 3 w 46"/>
                <a:gd name="T11" fmla="*/ 8 h 39"/>
                <a:gd name="T12" fmla="*/ 2 w 46"/>
                <a:gd name="T13" fmla="*/ 12 h 39"/>
                <a:gd name="T14" fmla="*/ 0 w 46"/>
                <a:gd name="T15" fmla="*/ 15 h 39"/>
                <a:gd name="T16" fmla="*/ 0 w 46"/>
                <a:gd name="T17" fmla="*/ 19 h 39"/>
                <a:gd name="T18" fmla="*/ 0 w 46"/>
                <a:gd name="T19" fmla="*/ 23 h 39"/>
                <a:gd name="T20" fmla="*/ 2 w 46"/>
                <a:gd name="T21" fmla="*/ 26 h 39"/>
                <a:gd name="T22" fmla="*/ 3 w 46"/>
                <a:gd name="T23" fmla="*/ 30 h 39"/>
                <a:gd name="T24" fmla="*/ 7 w 46"/>
                <a:gd name="T25" fmla="*/ 33 h 39"/>
                <a:gd name="T26" fmla="*/ 7 w 46"/>
                <a:gd name="T27" fmla="*/ 36 h 39"/>
                <a:gd name="T28" fmla="*/ 8 w 46"/>
                <a:gd name="T29" fmla="*/ 37 h 39"/>
                <a:gd name="T30" fmla="*/ 13 w 46"/>
                <a:gd name="T31" fmla="*/ 39 h 39"/>
                <a:gd name="T32" fmla="*/ 17 w 46"/>
                <a:gd name="T33" fmla="*/ 39 h 39"/>
                <a:gd name="T34" fmla="*/ 20 w 46"/>
                <a:gd name="T35" fmla="*/ 39 h 39"/>
                <a:gd name="T36" fmla="*/ 21 w 46"/>
                <a:gd name="T37" fmla="*/ 37 h 39"/>
                <a:gd name="T38" fmla="*/ 24 w 46"/>
                <a:gd name="T39" fmla="*/ 36 h 39"/>
                <a:gd name="T40" fmla="*/ 26 w 46"/>
                <a:gd name="T41" fmla="*/ 33 h 39"/>
                <a:gd name="T42" fmla="*/ 28 w 46"/>
                <a:gd name="T43" fmla="*/ 30 h 39"/>
                <a:gd name="T44" fmla="*/ 30 w 46"/>
                <a:gd name="T45" fmla="*/ 26 h 39"/>
                <a:gd name="T46" fmla="*/ 31 w 46"/>
                <a:gd name="T47" fmla="*/ 23 h 39"/>
                <a:gd name="T48" fmla="*/ 31 w 46"/>
                <a:gd name="T49" fmla="*/ 19 h 39"/>
                <a:gd name="T50" fmla="*/ 31 w 46"/>
                <a:gd name="T51" fmla="*/ 15 h 39"/>
                <a:gd name="T52" fmla="*/ 30 w 46"/>
                <a:gd name="T53" fmla="*/ 12 h 39"/>
                <a:gd name="T54" fmla="*/ 28 w 46"/>
                <a:gd name="T55" fmla="*/ 8 h 39"/>
                <a:gd name="T56" fmla="*/ 26 w 46"/>
                <a:gd name="T57" fmla="*/ 6 h 39"/>
                <a:gd name="T58" fmla="*/ 24 w 46"/>
                <a:gd name="T59" fmla="*/ 3 h 39"/>
                <a:gd name="T60" fmla="*/ 21 w 46"/>
                <a:gd name="T61" fmla="*/ 1 h 39"/>
                <a:gd name="T62" fmla="*/ 20 w 46"/>
                <a:gd name="T63" fmla="*/ 0 h 39"/>
                <a:gd name="T64" fmla="*/ 17 w 46"/>
                <a:gd name="T65" fmla="*/ 0 h 3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6" h="39">
                  <a:moveTo>
                    <a:pt x="24" y="0"/>
                  </a:moveTo>
                  <a:lnTo>
                    <a:pt x="19" y="0"/>
                  </a:lnTo>
                  <a:lnTo>
                    <a:pt x="14" y="1"/>
                  </a:lnTo>
                  <a:lnTo>
                    <a:pt x="10" y="3"/>
                  </a:lnTo>
                  <a:lnTo>
                    <a:pt x="7" y="6"/>
                  </a:lnTo>
                  <a:lnTo>
                    <a:pt x="3" y="8"/>
                  </a:lnTo>
                  <a:lnTo>
                    <a:pt x="2" y="12"/>
                  </a:lnTo>
                  <a:lnTo>
                    <a:pt x="0" y="15"/>
                  </a:lnTo>
                  <a:lnTo>
                    <a:pt x="0" y="19"/>
                  </a:lnTo>
                  <a:lnTo>
                    <a:pt x="0" y="23"/>
                  </a:lnTo>
                  <a:lnTo>
                    <a:pt x="2" y="26"/>
                  </a:lnTo>
                  <a:lnTo>
                    <a:pt x="3" y="30"/>
                  </a:lnTo>
                  <a:lnTo>
                    <a:pt x="7" y="33"/>
                  </a:lnTo>
                  <a:lnTo>
                    <a:pt x="10" y="36"/>
                  </a:lnTo>
                  <a:lnTo>
                    <a:pt x="14" y="37"/>
                  </a:lnTo>
                  <a:lnTo>
                    <a:pt x="19" y="39"/>
                  </a:lnTo>
                  <a:lnTo>
                    <a:pt x="24" y="39"/>
                  </a:lnTo>
                  <a:lnTo>
                    <a:pt x="29" y="39"/>
                  </a:lnTo>
                  <a:lnTo>
                    <a:pt x="32" y="37"/>
                  </a:lnTo>
                  <a:lnTo>
                    <a:pt x="36" y="36"/>
                  </a:lnTo>
                  <a:lnTo>
                    <a:pt x="39" y="33"/>
                  </a:lnTo>
                  <a:lnTo>
                    <a:pt x="42" y="30"/>
                  </a:lnTo>
                  <a:lnTo>
                    <a:pt x="44" y="26"/>
                  </a:lnTo>
                  <a:lnTo>
                    <a:pt x="46" y="23"/>
                  </a:lnTo>
                  <a:lnTo>
                    <a:pt x="46" y="19"/>
                  </a:lnTo>
                  <a:lnTo>
                    <a:pt x="46" y="15"/>
                  </a:lnTo>
                  <a:lnTo>
                    <a:pt x="44" y="12"/>
                  </a:lnTo>
                  <a:lnTo>
                    <a:pt x="42" y="8"/>
                  </a:lnTo>
                  <a:lnTo>
                    <a:pt x="39" y="6"/>
                  </a:lnTo>
                  <a:lnTo>
                    <a:pt x="36" y="3"/>
                  </a:lnTo>
                  <a:lnTo>
                    <a:pt x="32" y="1"/>
                  </a:lnTo>
                  <a:lnTo>
                    <a:pt x="29" y="0"/>
                  </a:lnTo>
                  <a:lnTo>
                    <a:pt x="24" y="0"/>
                  </a:lnTo>
                  <a:close/>
                </a:path>
              </a:pathLst>
            </a:custGeom>
            <a:solidFill>
              <a:schemeClr val="bg2"/>
            </a:solidFill>
            <a:ln w="31750">
              <a:solidFill>
                <a:schemeClr val="bg2"/>
              </a:solidFill>
              <a:round/>
              <a:headEnd/>
              <a:tailEnd/>
            </a:ln>
          </p:spPr>
          <p:txBody>
            <a:bodyPr/>
            <a:lstStyle/>
            <a:p>
              <a:endParaRPr lang="en-US"/>
            </a:p>
          </p:txBody>
        </p:sp>
        <p:sp>
          <p:nvSpPr>
            <p:cNvPr id="56508" name="Freeform 181"/>
            <p:cNvSpPr>
              <a:spLocks/>
            </p:cNvSpPr>
            <p:nvPr/>
          </p:nvSpPr>
          <p:spPr bwMode="auto">
            <a:xfrm>
              <a:off x="1534" y="1308"/>
              <a:ext cx="42" cy="41"/>
            </a:xfrm>
            <a:custGeom>
              <a:avLst/>
              <a:gdLst>
                <a:gd name="T0" fmla="*/ 14 w 46"/>
                <a:gd name="T1" fmla="*/ 0 h 41"/>
                <a:gd name="T2" fmla="*/ 12 w 46"/>
                <a:gd name="T3" fmla="*/ 0 h 41"/>
                <a:gd name="T4" fmla="*/ 8 w 46"/>
                <a:gd name="T5" fmla="*/ 2 h 41"/>
                <a:gd name="T6" fmla="*/ 5 w 46"/>
                <a:gd name="T7" fmla="*/ 3 h 41"/>
                <a:gd name="T8" fmla="*/ 5 w 46"/>
                <a:gd name="T9" fmla="*/ 5 h 41"/>
                <a:gd name="T10" fmla="*/ 4 w 46"/>
                <a:gd name="T11" fmla="*/ 8 h 41"/>
                <a:gd name="T12" fmla="*/ 2 w 46"/>
                <a:gd name="T13" fmla="*/ 13 h 41"/>
                <a:gd name="T14" fmla="*/ 0 w 46"/>
                <a:gd name="T15" fmla="*/ 16 h 41"/>
                <a:gd name="T16" fmla="*/ 0 w 46"/>
                <a:gd name="T17" fmla="*/ 21 h 41"/>
                <a:gd name="T18" fmla="*/ 0 w 46"/>
                <a:gd name="T19" fmla="*/ 24 h 41"/>
                <a:gd name="T20" fmla="*/ 2 w 46"/>
                <a:gd name="T21" fmla="*/ 29 h 41"/>
                <a:gd name="T22" fmla="*/ 4 w 46"/>
                <a:gd name="T23" fmla="*/ 32 h 41"/>
                <a:gd name="T24" fmla="*/ 5 w 46"/>
                <a:gd name="T25" fmla="*/ 35 h 41"/>
                <a:gd name="T26" fmla="*/ 5 w 46"/>
                <a:gd name="T27" fmla="*/ 36 h 41"/>
                <a:gd name="T28" fmla="*/ 8 w 46"/>
                <a:gd name="T29" fmla="*/ 40 h 41"/>
                <a:gd name="T30" fmla="*/ 12 w 46"/>
                <a:gd name="T31" fmla="*/ 40 h 41"/>
                <a:gd name="T32" fmla="*/ 14 w 46"/>
                <a:gd name="T33" fmla="*/ 41 h 41"/>
                <a:gd name="T34" fmla="*/ 16 w 46"/>
                <a:gd name="T35" fmla="*/ 40 h 41"/>
                <a:gd name="T36" fmla="*/ 18 w 46"/>
                <a:gd name="T37" fmla="*/ 40 h 41"/>
                <a:gd name="T38" fmla="*/ 21 w 46"/>
                <a:gd name="T39" fmla="*/ 36 h 41"/>
                <a:gd name="T40" fmla="*/ 23 w 46"/>
                <a:gd name="T41" fmla="*/ 35 h 41"/>
                <a:gd name="T42" fmla="*/ 24 w 46"/>
                <a:gd name="T43" fmla="*/ 32 h 41"/>
                <a:gd name="T44" fmla="*/ 26 w 46"/>
                <a:gd name="T45" fmla="*/ 29 h 41"/>
                <a:gd name="T46" fmla="*/ 26 w 46"/>
                <a:gd name="T47" fmla="*/ 24 h 41"/>
                <a:gd name="T48" fmla="*/ 26 w 46"/>
                <a:gd name="T49" fmla="*/ 21 h 41"/>
                <a:gd name="T50" fmla="*/ 26 w 46"/>
                <a:gd name="T51" fmla="*/ 16 h 41"/>
                <a:gd name="T52" fmla="*/ 26 w 46"/>
                <a:gd name="T53" fmla="*/ 13 h 41"/>
                <a:gd name="T54" fmla="*/ 24 w 46"/>
                <a:gd name="T55" fmla="*/ 8 h 41"/>
                <a:gd name="T56" fmla="*/ 23 w 46"/>
                <a:gd name="T57" fmla="*/ 5 h 41"/>
                <a:gd name="T58" fmla="*/ 21 w 46"/>
                <a:gd name="T59" fmla="*/ 3 h 41"/>
                <a:gd name="T60" fmla="*/ 18 w 46"/>
                <a:gd name="T61" fmla="*/ 2 h 41"/>
                <a:gd name="T62" fmla="*/ 16 w 46"/>
                <a:gd name="T63" fmla="*/ 0 h 41"/>
                <a:gd name="T64" fmla="*/ 14 w 46"/>
                <a:gd name="T65" fmla="*/ 0 h 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6" h="41">
                  <a:moveTo>
                    <a:pt x="24" y="0"/>
                  </a:moveTo>
                  <a:lnTo>
                    <a:pt x="19" y="0"/>
                  </a:lnTo>
                  <a:lnTo>
                    <a:pt x="14" y="2"/>
                  </a:lnTo>
                  <a:lnTo>
                    <a:pt x="10" y="3"/>
                  </a:lnTo>
                  <a:lnTo>
                    <a:pt x="7" y="5"/>
                  </a:lnTo>
                  <a:lnTo>
                    <a:pt x="4" y="8"/>
                  </a:lnTo>
                  <a:lnTo>
                    <a:pt x="2" y="13"/>
                  </a:lnTo>
                  <a:lnTo>
                    <a:pt x="0" y="16"/>
                  </a:lnTo>
                  <a:lnTo>
                    <a:pt x="0" y="21"/>
                  </a:lnTo>
                  <a:lnTo>
                    <a:pt x="0" y="24"/>
                  </a:lnTo>
                  <a:lnTo>
                    <a:pt x="2" y="29"/>
                  </a:lnTo>
                  <a:lnTo>
                    <a:pt x="4" y="32"/>
                  </a:lnTo>
                  <a:lnTo>
                    <a:pt x="7" y="35"/>
                  </a:lnTo>
                  <a:lnTo>
                    <a:pt x="10" y="36"/>
                  </a:lnTo>
                  <a:lnTo>
                    <a:pt x="14" y="40"/>
                  </a:lnTo>
                  <a:lnTo>
                    <a:pt x="19" y="40"/>
                  </a:lnTo>
                  <a:lnTo>
                    <a:pt x="24" y="41"/>
                  </a:lnTo>
                  <a:lnTo>
                    <a:pt x="27" y="40"/>
                  </a:lnTo>
                  <a:lnTo>
                    <a:pt x="32" y="40"/>
                  </a:lnTo>
                  <a:lnTo>
                    <a:pt x="36" y="36"/>
                  </a:lnTo>
                  <a:lnTo>
                    <a:pt x="39" y="35"/>
                  </a:lnTo>
                  <a:lnTo>
                    <a:pt x="42" y="32"/>
                  </a:lnTo>
                  <a:lnTo>
                    <a:pt x="44" y="29"/>
                  </a:lnTo>
                  <a:lnTo>
                    <a:pt x="46" y="24"/>
                  </a:lnTo>
                  <a:lnTo>
                    <a:pt x="46" y="21"/>
                  </a:lnTo>
                  <a:lnTo>
                    <a:pt x="46" y="16"/>
                  </a:lnTo>
                  <a:lnTo>
                    <a:pt x="44" y="13"/>
                  </a:lnTo>
                  <a:lnTo>
                    <a:pt x="42" y="8"/>
                  </a:lnTo>
                  <a:lnTo>
                    <a:pt x="39" y="5"/>
                  </a:lnTo>
                  <a:lnTo>
                    <a:pt x="36" y="3"/>
                  </a:lnTo>
                  <a:lnTo>
                    <a:pt x="32" y="2"/>
                  </a:lnTo>
                  <a:lnTo>
                    <a:pt x="27" y="0"/>
                  </a:lnTo>
                  <a:lnTo>
                    <a:pt x="24" y="0"/>
                  </a:lnTo>
                  <a:close/>
                </a:path>
              </a:pathLst>
            </a:custGeom>
            <a:solidFill>
              <a:schemeClr val="bg2"/>
            </a:solidFill>
            <a:ln w="31750">
              <a:solidFill>
                <a:schemeClr val="bg2"/>
              </a:solidFill>
              <a:round/>
              <a:headEnd/>
              <a:tailEnd/>
            </a:ln>
          </p:spPr>
          <p:txBody>
            <a:bodyPr/>
            <a:lstStyle/>
            <a:p>
              <a:endParaRPr lang="en-US"/>
            </a:p>
          </p:txBody>
        </p:sp>
        <p:sp>
          <p:nvSpPr>
            <p:cNvPr id="56509" name="Freeform 182"/>
            <p:cNvSpPr>
              <a:spLocks/>
            </p:cNvSpPr>
            <p:nvPr/>
          </p:nvSpPr>
          <p:spPr bwMode="auto">
            <a:xfrm>
              <a:off x="1678" y="1362"/>
              <a:ext cx="41" cy="41"/>
            </a:xfrm>
            <a:custGeom>
              <a:avLst/>
              <a:gdLst>
                <a:gd name="T0" fmla="*/ 13 w 45"/>
                <a:gd name="T1" fmla="*/ 0 h 41"/>
                <a:gd name="T2" fmla="*/ 11 w 45"/>
                <a:gd name="T3" fmla="*/ 0 h 41"/>
                <a:gd name="T4" fmla="*/ 7 w 45"/>
                <a:gd name="T5" fmla="*/ 1 h 41"/>
                <a:gd name="T6" fmla="*/ 5 w 45"/>
                <a:gd name="T7" fmla="*/ 3 h 41"/>
                <a:gd name="T8" fmla="*/ 5 w 45"/>
                <a:gd name="T9" fmla="*/ 6 h 41"/>
                <a:gd name="T10" fmla="*/ 3 w 45"/>
                <a:gd name="T11" fmla="*/ 9 h 41"/>
                <a:gd name="T12" fmla="*/ 1 w 45"/>
                <a:gd name="T13" fmla="*/ 12 h 41"/>
                <a:gd name="T14" fmla="*/ 0 w 45"/>
                <a:gd name="T15" fmla="*/ 15 h 41"/>
                <a:gd name="T16" fmla="*/ 0 w 45"/>
                <a:gd name="T17" fmla="*/ 20 h 41"/>
                <a:gd name="T18" fmla="*/ 0 w 45"/>
                <a:gd name="T19" fmla="*/ 25 h 41"/>
                <a:gd name="T20" fmla="*/ 1 w 45"/>
                <a:gd name="T21" fmla="*/ 28 h 41"/>
                <a:gd name="T22" fmla="*/ 3 w 45"/>
                <a:gd name="T23" fmla="*/ 31 h 41"/>
                <a:gd name="T24" fmla="*/ 5 w 45"/>
                <a:gd name="T25" fmla="*/ 34 h 41"/>
                <a:gd name="T26" fmla="*/ 5 w 45"/>
                <a:gd name="T27" fmla="*/ 37 h 41"/>
                <a:gd name="T28" fmla="*/ 7 w 45"/>
                <a:gd name="T29" fmla="*/ 39 h 41"/>
                <a:gd name="T30" fmla="*/ 11 w 45"/>
                <a:gd name="T31" fmla="*/ 41 h 41"/>
                <a:gd name="T32" fmla="*/ 13 w 45"/>
                <a:gd name="T33" fmla="*/ 41 h 41"/>
                <a:gd name="T34" fmla="*/ 15 w 45"/>
                <a:gd name="T35" fmla="*/ 41 h 41"/>
                <a:gd name="T36" fmla="*/ 18 w 45"/>
                <a:gd name="T37" fmla="*/ 39 h 41"/>
                <a:gd name="T38" fmla="*/ 20 w 45"/>
                <a:gd name="T39" fmla="*/ 37 h 41"/>
                <a:gd name="T40" fmla="*/ 23 w 45"/>
                <a:gd name="T41" fmla="*/ 34 h 41"/>
                <a:gd name="T42" fmla="*/ 23 w 45"/>
                <a:gd name="T43" fmla="*/ 31 h 41"/>
                <a:gd name="T44" fmla="*/ 25 w 45"/>
                <a:gd name="T45" fmla="*/ 28 h 41"/>
                <a:gd name="T46" fmla="*/ 25 w 45"/>
                <a:gd name="T47" fmla="*/ 25 h 41"/>
                <a:gd name="T48" fmla="*/ 26 w 45"/>
                <a:gd name="T49" fmla="*/ 20 h 41"/>
                <a:gd name="T50" fmla="*/ 25 w 45"/>
                <a:gd name="T51" fmla="*/ 15 h 41"/>
                <a:gd name="T52" fmla="*/ 25 w 45"/>
                <a:gd name="T53" fmla="*/ 12 h 41"/>
                <a:gd name="T54" fmla="*/ 23 w 45"/>
                <a:gd name="T55" fmla="*/ 9 h 41"/>
                <a:gd name="T56" fmla="*/ 23 w 45"/>
                <a:gd name="T57" fmla="*/ 6 h 41"/>
                <a:gd name="T58" fmla="*/ 20 w 45"/>
                <a:gd name="T59" fmla="*/ 3 h 41"/>
                <a:gd name="T60" fmla="*/ 18 w 45"/>
                <a:gd name="T61" fmla="*/ 1 h 41"/>
                <a:gd name="T62" fmla="*/ 15 w 45"/>
                <a:gd name="T63" fmla="*/ 0 h 41"/>
                <a:gd name="T64" fmla="*/ 13 w 45"/>
                <a:gd name="T65" fmla="*/ 0 h 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5" h="41">
                  <a:moveTo>
                    <a:pt x="22" y="0"/>
                  </a:moveTo>
                  <a:lnTo>
                    <a:pt x="18" y="0"/>
                  </a:lnTo>
                  <a:lnTo>
                    <a:pt x="13" y="1"/>
                  </a:lnTo>
                  <a:lnTo>
                    <a:pt x="10" y="3"/>
                  </a:lnTo>
                  <a:lnTo>
                    <a:pt x="7" y="6"/>
                  </a:lnTo>
                  <a:lnTo>
                    <a:pt x="3" y="9"/>
                  </a:lnTo>
                  <a:lnTo>
                    <a:pt x="1" y="12"/>
                  </a:lnTo>
                  <a:lnTo>
                    <a:pt x="0" y="15"/>
                  </a:lnTo>
                  <a:lnTo>
                    <a:pt x="0" y="20"/>
                  </a:lnTo>
                  <a:lnTo>
                    <a:pt x="0" y="25"/>
                  </a:lnTo>
                  <a:lnTo>
                    <a:pt x="1" y="28"/>
                  </a:lnTo>
                  <a:lnTo>
                    <a:pt x="3" y="31"/>
                  </a:lnTo>
                  <a:lnTo>
                    <a:pt x="7" y="34"/>
                  </a:lnTo>
                  <a:lnTo>
                    <a:pt x="10" y="37"/>
                  </a:lnTo>
                  <a:lnTo>
                    <a:pt x="13" y="39"/>
                  </a:lnTo>
                  <a:lnTo>
                    <a:pt x="18" y="41"/>
                  </a:lnTo>
                  <a:lnTo>
                    <a:pt x="22" y="41"/>
                  </a:lnTo>
                  <a:lnTo>
                    <a:pt x="27" y="41"/>
                  </a:lnTo>
                  <a:lnTo>
                    <a:pt x="32" y="39"/>
                  </a:lnTo>
                  <a:lnTo>
                    <a:pt x="35" y="37"/>
                  </a:lnTo>
                  <a:lnTo>
                    <a:pt x="39" y="34"/>
                  </a:lnTo>
                  <a:lnTo>
                    <a:pt x="40" y="31"/>
                  </a:lnTo>
                  <a:lnTo>
                    <a:pt x="44" y="28"/>
                  </a:lnTo>
                  <a:lnTo>
                    <a:pt x="44" y="25"/>
                  </a:lnTo>
                  <a:lnTo>
                    <a:pt x="45" y="20"/>
                  </a:lnTo>
                  <a:lnTo>
                    <a:pt x="44" y="15"/>
                  </a:lnTo>
                  <a:lnTo>
                    <a:pt x="44" y="12"/>
                  </a:lnTo>
                  <a:lnTo>
                    <a:pt x="40" y="9"/>
                  </a:lnTo>
                  <a:lnTo>
                    <a:pt x="39" y="6"/>
                  </a:lnTo>
                  <a:lnTo>
                    <a:pt x="35" y="3"/>
                  </a:lnTo>
                  <a:lnTo>
                    <a:pt x="32" y="1"/>
                  </a:lnTo>
                  <a:lnTo>
                    <a:pt x="27" y="0"/>
                  </a:lnTo>
                  <a:lnTo>
                    <a:pt x="22" y="0"/>
                  </a:lnTo>
                  <a:close/>
                </a:path>
              </a:pathLst>
            </a:custGeom>
            <a:solidFill>
              <a:schemeClr val="bg2"/>
            </a:solidFill>
            <a:ln w="31750">
              <a:solidFill>
                <a:schemeClr val="bg2"/>
              </a:solidFill>
              <a:round/>
              <a:headEnd/>
              <a:tailEnd/>
            </a:ln>
          </p:spPr>
          <p:txBody>
            <a:bodyPr/>
            <a:lstStyle/>
            <a:p>
              <a:endParaRPr lang="en-US"/>
            </a:p>
          </p:txBody>
        </p:sp>
        <p:sp>
          <p:nvSpPr>
            <p:cNvPr id="56510" name="Freeform 183"/>
            <p:cNvSpPr>
              <a:spLocks/>
            </p:cNvSpPr>
            <p:nvPr/>
          </p:nvSpPr>
          <p:spPr bwMode="auto">
            <a:xfrm>
              <a:off x="1678" y="1362"/>
              <a:ext cx="41" cy="41"/>
            </a:xfrm>
            <a:custGeom>
              <a:avLst/>
              <a:gdLst>
                <a:gd name="T0" fmla="*/ 13 w 45"/>
                <a:gd name="T1" fmla="*/ 0 h 41"/>
                <a:gd name="T2" fmla="*/ 11 w 45"/>
                <a:gd name="T3" fmla="*/ 0 h 41"/>
                <a:gd name="T4" fmla="*/ 7 w 45"/>
                <a:gd name="T5" fmla="*/ 1 h 41"/>
                <a:gd name="T6" fmla="*/ 5 w 45"/>
                <a:gd name="T7" fmla="*/ 3 h 41"/>
                <a:gd name="T8" fmla="*/ 5 w 45"/>
                <a:gd name="T9" fmla="*/ 6 h 41"/>
                <a:gd name="T10" fmla="*/ 3 w 45"/>
                <a:gd name="T11" fmla="*/ 9 h 41"/>
                <a:gd name="T12" fmla="*/ 1 w 45"/>
                <a:gd name="T13" fmla="*/ 12 h 41"/>
                <a:gd name="T14" fmla="*/ 0 w 45"/>
                <a:gd name="T15" fmla="*/ 15 h 41"/>
                <a:gd name="T16" fmla="*/ 0 w 45"/>
                <a:gd name="T17" fmla="*/ 20 h 41"/>
                <a:gd name="T18" fmla="*/ 0 w 45"/>
                <a:gd name="T19" fmla="*/ 25 h 41"/>
                <a:gd name="T20" fmla="*/ 1 w 45"/>
                <a:gd name="T21" fmla="*/ 28 h 41"/>
                <a:gd name="T22" fmla="*/ 3 w 45"/>
                <a:gd name="T23" fmla="*/ 31 h 41"/>
                <a:gd name="T24" fmla="*/ 5 w 45"/>
                <a:gd name="T25" fmla="*/ 34 h 41"/>
                <a:gd name="T26" fmla="*/ 5 w 45"/>
                <a:gd name="T27" fmla="*/ 37 h 41"/>
                <a:gd name="T28" fmla="*/ 7 w 45"/>
                <a:gd name="T29" fmla="*/ 39 h 41"/>
                <a:gd name="T30" fmla="*/ 11 w 45"/>
                <a:gd name="T31" fmla="*/ 41 h 41"/>
                <a:gd name="T32" fmla="*/ 13 w 45"/>
                <a:gd name="T33" fmla="*/ 41 h 41"/>
                <a:gd name="T34" fmla="*/ 15 w 45"/>
                <a:gd name="T35" fmla="*/ 41 h 41"/>
                <a:gd name="T36" fmla="*/ 18 w 45"/>
                <a:gd name="T37" fmla="*/ 39 h 41"/>
                <a:gd name="T38" fmla="*/ 20 w 45"/>
                <a:gd name="T39" fmla="*/ 37 h 41"/>
                <a:gd name="T40" fmla="*/ 23 w 45"/>
                <a:gd name="T41" fmla="*/ 34 h 41"/>
                <a:gd name="T42" fmla="*/ 23 w 45"/>
                <a:gd name="T43" fmla="*/ 31 h 41"/>
                <a:gd name="T44" fmla="*/ 25 w 45"/>
                <a:gd name="T45" fmla="*/ 28 h 41"/>
                <a:gd name="T46" fmla="*/ 25 w 45"/>
                <a:gd name="T47" fmla="*/ 25 h 41"/>
                <a:gd name="T48" fmla="*/ 26 w 45"/>
                <a:gd name="T49" fmla="*/ 20 h 41"/>
                <a:gd name="T50" fmla="*/ 25 w 45"/>
                <a:gd name="T51" fmla="*/ 15 h 41"/>
                <a:gd name="T52" fmla="*/ 25 w 45"/>
                <a:gd name="T53" fmla="*/ 12 h 41"/>
                <a:gd name="T54" fmla="*/ 23 w 45"/>
                <a:gd name="T55" fmla="*/ 9 h 41"/>
                <a:gd name="T56" fmla="*/ 23 w 45"/>
                <a:gd name="T57" fmla="*/ 6 h 41"/>
                <a:gd name="T58" fmla="*/ 20 w 45"/>
                <a:gd name="T59" fmla="*/ 3 h 41"/>
                <a:gd name="T60" fmla="*/ 18 w 45"/>
                <a:gd name="T61" fmla="*/ 1 h 41"/>
                <a:gd name="T62" fmla="*/ 15 w 45"/>
                <a:gd name="T63" fmla="*/ 0 h 41"/>
                <a:gd name="T64" fmla="*/ 13 w 45"/>
                <a:gd name="T65" fmla="*/ 0 h 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5" h="41">
                  <a:moveTo>
                    <a:pt x="22" y="0"/>
                  </a:moveTo>
                  <a:lnTo>
                    <a:pt x="18" y="0"/>
                  </a:lnTo>
                  <a:lnTo>
                    <a:pt x="13" y="1"/>
                  </a:lnTo>
                  <a:lnTo>
                    <a:pt x="10" y="3"/>
                  </a:lnTo>
                  <a:lnTo>
                    <a:pt x="7" y="6"/>
                  </a:lnTo>
                  <a:lnTo>
                    <a:pt x="3" y="9"/>
                  </a:lnTo>
                  <a:lnTo>
                    <a:pt x="1" y="12"/>
                  </a:lnTo>
                  <a:lnTo>
                    <a:pt x="0" y="15"/>
                  </a:lnTo>
                  <a:lnTo>
                    <a:pt x="0" y="20"/>
                  </a:lnTo>
                  <a:lnTo>
                    <a:pt x="0" y="25"/>
                  </a:lnTo>
                  <a:lnTo>
                    <a:pt x="1" y="28"/>
                  </a:lnTo>
                  <a:lnTo>
                    <a:pt x="3" y="31"/>
                  </a:lnTo>
                  <a:lnTo>
                    <a:pt x="7" y="34"/>
                  </a:lnTo>
                  <a:lnTo>
                    <a:pt x="10" y="37"/>
                  </a:lnTo>
                  <a:lnTo>
                    <a:pt x="13" y="39"/>
                  </a:lnTo>
                  <a:lnTo>
                    <a:pt x="18" y="41"/>
                  </a:lnTo>
                  <a:lnTo>
                    <a:pt x="22" y="41"/>
                  </a:lnTo>
                  <a:lnTo>
                    <a:pt x="27" y="41"/>
                  </a:lnTo>
                  <a:lnTo>
                    <a:pt x="32" y="39"/>
                  </a:lnTo>
                  <a:lnTo>
                    <a:pt x="35" y="37"/>
                  </a:lnTo>
                  <a:lnTo>
                    <a:pt x="39" y="34"/>
                  </a:lnTo>
                  <a:lnTo>
                    <a:pt x="40" y="31"/>
                  </a:lnTo>
                  <a:lnTo>
                    <a:pt x="44" y="28"/>
                  </a:lnTo>
                  <a:lnTo>
                    <a:pt x="44" y="25"/>
                  </a:lnTo>
                  <a:lnTo>
                    <a:pt x="45" y="20"/>
                  </a:lnTo>
                  <a:lnTo>
                    <a:pt x="44" y="15"/>
                  </a:lnTo>
                  <a:lnTo>
                    <a:pt x="44" y="12"/>
                  </a:lnTo>
                  <a:lnTo>
                    <a:pt x="40" y="9"/>
                  </a:lnTo>
                  <a:lnTo>
                    <a:pt x="39" y="6"/>
                  </a:lnTo>
                  <a:lnTo>
                    <a:pt x="35" y="3"/>
                  </a:lnTo>
                  <a:lnTo>
                    <a:pt x="32" y="1"/>
                  </a:lnTo>
                  <a:lnTo>
                    <a:pt x="27" y="0"/>
                  </a:lnTo>
                  <a:lnTo>
                    <a:pt x="22" y="0"/>
                  </a:lnTo>
                </a:path>
              </a:pathLst>
            </a:custGeom>
            <a:solidFill>
              <a:schemeClr val="bg2"/>
            </a:solidFill>
            <a:ln w="31750">
              <a:solidFill>
                <a:schemeClr val="bg2"/>
              </a:solidFill>
              <a:prstDash val="solid"/>
              <a:round/>
              <a:headEnd/>
              <a:tailEnd/>
            </a:ln>
          </p:spPr>
          <p:txBody>
            <a:bodyPr/>
            <a:lstStyle/>
            <a:p>
              <a:endParaRPr lang="en-US"/>
            </a:p>
          </p:txBody>
        </p:sp>
        <p:sp>
          <p:nvSpPr>
            <p:cNvPr id="56511" name="Freeform 184"/>
            <p:cNvSpPr>
              <a:spLocks/>
            </p:cNvSpPr>
            <p:nvPr/>
          </p:nvSpPr>
          <p:spPr bwMode="auto">
            <a:xfrm>
              <a:off x="1499" y="1357"/>
              <a:ext cx="44" cy="41"/>
            </a:xfrm>
            <a:custGeom>
              <a:avLst/>
              <a:gdLst>
                <a:gd name="T0" fmla="*/ 17 w 47"/>
                <a:gd name="T1" fmla="*/ 0 h 41"/>
                <a:gd name="T2" fmla="*/ 13 w 47"/>
                <a:gd name="T3" fmla="*/ 0 h 41"/>
                <a:gd name="T4" fmla="*/ 9 w 47"/>
                <a:gd name="T5" fmla="*/ 2 h 41"/>
                <a:gd name="T6" fmla="*/ 7 w 47"/>
                <a:gd name="T7" fmla="*/ 3 h 41"/>
                <a:gd name="T8" fmla="*/ 7 w 47"/>
                <a:gd name="T9" fmla="*/ 6 h 41"/>
                <a:gd name="T10" fmla="*/ 5 w 47"/>
                <a:gd name="T11" fmla="*/ 9 h 41"/>
                <a:gd name="T12" fmla="*/ 2 w 47"/>
                <a:gd name="T13" fmla="*/ 13 h 41"/>
                <a:gd name="T14" fmla="*/ 0 w 47"/>
                <a:gd name="T15" fmla="*/ 16 h 41"/>
                <a:gd name="T16" fmla="*/ 0 w 47"/>
                <a:gd name="T17" fmla="*/ 20 h 41"/>
                <a:gd name="T18" fmla="*/ 0 w 47"/>
                <a:gd name="T19" fmla="*/ 25 h 41"/>
                <a:gd name="T20" fmla="*/ 2 w 47"/>
                <a:gd name="T21" fmla="*/ 28 h 41"/>
                <a:gd name="T22" fmla="*/ 5 w 47"/>
                <a:gd name="T23" fmla="*/ 31 h 41"/>
                <a:gd name="T24" fmla="*/ 7 w 47"/>
                <a:gd name="T25" fmla="*/ 35 h 41"/>
                <a:gd name="T26" fmla="*/ 7 w 47"/>
                <a:gd name="T27" fmla="*/ 38 h 41"/>
                <a:gd name="T28" fmla="*/ 9 w 47"/>
                <a:gd name="T29" fmla="*/ 39 h 41"/>
                <a:gd name="T30" fmla="*/ 13 w 47"/>
                <a:gd name="T31" fmla="*/ 41 h 41"/>
                <a:gd name="T32" fmla="*/ 17 w 47"/>
                <a:gd name="T33" fmla="*/ 41 h 41"/>
                <a:gd name="T34" fmla="*/ 20 w 47"/>
                <a:gd name="T35" fmla="*/ 41 h 41"/>
                <a:gd name="T36" fmla="*/ 22 w 47"/>
                <a:gd name="T37" fmla="*/ 39 h 41"/>
                <a:gd name="T38" fmla="*/ 25 w 47"/>
                <a:gd name="T39" fmla="*/ 38 h 41"/>
                <a:gd name="T40" fmla="*/ 28 w 47"/>
                <a:gd name="T41" fmla="*/ 35 h 41"/>
                <a:gd name="T42" fmla="*/ 30 w 47"/>
                <a:gd name="T43" fmla="*/ 31 h 41"/>
                <a:gd name="T44" fmla="*/ 31 w 47"/>
                <a:gd name="T45" fmla="*/ 28 h 41"/>
                <a:gd name="T46" fmla="*/ 32 w 47"/>
                <a:gd name="T47" fmla="*/ 25 h 41"/>
                <a:gd name="T48" fmla="*/ 32 w 47"/>
                <a:gd name="T49" fmla="*/ 20 h 41"/>
                <a:gd name="T50" fmla="*/ 32 w 47"/>
                <a:gd name="T51" fmla="*/ 16 h 41"/>
                <a:gd name="T52" fmla="*/ 31 w 47"/>
                <a:gd name="T53" fmla="*/ 13 h 41"/>
                <a:gd name="T54" fmla="*/ 30 w 47"/>
                <a:gd name="T55" fmla="*/ 9 h 41"/>
                <a:gd name="T56" fmla="*/ 28 w 47"/>
                <a:gd name="T57" fmla="*/ 6 h 41"/>
                <a:gd name="T58" fmla="*/ 25 w 47"/>
                <a:gd name="T59" fmla="*/ 3 h 41"/>
                <a:gd name="T60" fmla="*/ 22 w 47"/>
                <a:gd name="T61" fmla="*/ 2 h 41"/>
                <a:gd name="T62" fmla="*/ 20 w 47"/>
                <a:gd name="T63" fmla="*/ 0 h 41"/>
                <a:gd name="T64" fmla="*/ 17 w 47"/>
                <a:gd name="T65" fmla="*/ 0 h 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7" h="41">
                  <a:moveTo>
                    <a:pt x="24" y="0"/>
                  </a:moveTo>
                  <a:lnTo>
                    <a:pt x="19" y="0"/>
                  </a:lnTo>
                  <a:lnTo>
                    <a:pt x="15" y="2"/>
                  </a:lnTo>
                  <a:lnTo>
                    <a:pt x="10" y="3"/>
                  </a:lnTo>
                  <a:lnTo>
                    <a:pt x="7" y="6"/>
                  </a:lnTo>
                  <a:lnTo>
                    <a:pt x="5" y="9"/>
                  </a:lnTo>
                  <a:lnTo>
                    <a:pt x="2" y="13"/>
                  </a:lnTo>
                  <a:lnTo>
                    <a:pt x="0" y="16"/>
                  </a:lnTo>
                  <a:lnTo>
                    <a:pt x="0" y="20"/>
                  </a:lnTo>
                  <a:lnTo>
                    <a:pt x="0" y="25"/>
                  </a:lnTo>
                  <a:lnTo>
                    <a:pt x="2" y="28"/>
                  </a:lnTo>
                  <a:lnTo>
                    <a:pt x="5" y="31"/>
                  </a:lnTo>
                  <a:lnTo>
                    <a:pt x="7" y="35"/>
                  </a:lnTo>
                  <a:lnTo>
                    <a:pt x="10" y="38"/>
                  </a:lnTo>
                  <a:lnTo>
                    <a:pt x="15" y="39"/>
                  </a:lnTo>
                  <a:lnTo>
                    <a:pt x="19" y="41"/>
                  </a:lnTo>
                  <a:lnTo>
                    <a:pt x="24" y="41"/>
                  </a:lnTo>
                  <a:lnTo>
                    <a:pt x="29" y="41"/>
                  </a:lnTo>
                  <a:lnTo>
                    <a:pt x="34" y="39"/>
                  </a:lnTo>
                  <a:lnTo>
                    <a:pt x="37" y="38"/>
                  </a:lnTo>
                  <a:lnTo>
                    <a:pt x="41" y="35"/>
                  </a:lnTo>
                  <a:lnTo>
                    <a:pt x="44" y="31"/>
                  </a:lnTo>
                  <a:lnTo>
                    <a:pt x="46" y="28"/>
                  </a:lnTo>
                  <a:lnTo>
                    <a:pt x="47" y="25"/>
                  </a:lnTo>
                  <a:lnTo>
                    <a:pt x="47" y="20"/>
                  </a:lnTo>
                  <a:lnTo>
                    <a:pt x="47" y="16"/>
                  </a:lnTo>
                  <a:lnTo>
                    <a:pt x="46" y="13"/>
                  </a:lnTo>
                  <a:lnTo>
                    <a:pt x="44" y="9"/>
                  </a:lnTo>
                  <a:lnTo>
                    <a:pt x="41" y="6"/>
                  </a:lnTo>
                  <a:lnTo>
                    <a:pt x="37" y="3"/>
                  </a:lnTo>
                  <a:lnTo>
                    <a:pt x="34" y="2"/>
                  </a:lnTo>
                  <a:lnTo>
                    <a:pt x="29" y="0"/>
                  </a:lnTo>
                  <a:lnTo>
                    <a:pt x="24" y="0"/>
                  </a:lnTo>
                  <a:close/>
                </a:path>
              </a:pathLst>
            </a:custGeom>
            <a:solidFill>
              <a:schemeClr val="bg2"/>
            </a:solidFill>
            <a:ln w="31750">
              <a:solidFill>
                <a:schemeClr val="bg2"/>
              </a:solidFill>
              <a:round/>
              <a:headEnd/>
              <a:tailEnd/>
            </a:ln>
          </p:spPr>
          <p:txBody>
            <a:bodyPr/>
            <a:lstStyle/>
            <a:p>
              <a:endParaRPr lang="en-US"/>
            </a:p>
          </p:txBody>
        </p:sp>
        <p:sp>
          <p:nvSpPr>
            <p:cNvPr id="56512" name="Freeform 185"/>
            <p:cNvSpPr>
              <a:spLocks/>
            </p:cNvSpPr>
            <p:nvPr/>
          </p:nvSpPr>
          <p:spPr bwMode="auto">
            <a:xfrm>
              <a:off x="1499" y="1357"/>
              <a:ext cx="44" cy="41"/>
            </a:xfrm>
            <a:custGeom>
              <a:avLst/>
              <a:gdLst>
                <a:gd name="T0" fmla="*/ 17 w 47"/>
                <a:gd name="T1" fmla="*/ 0 h 41"/>
                <a:gd name="T2" fmla="*/ 13 w 47"/>
                <a:gd name="T3" fmla="*/ 0 h 41"/>
                <a:gd name="T4" fmla="*/ 9 w 47"/>
                <a:gd name="T5" fmla="*/ 2 h 41"/>
                <a:gd name="T6" fmla="*/ 7 w 47"/>
                <a:gd name="T7" fmla="*/ 3 h 41"/>
                <a:gd name="T8" fmla="*/ 7 w 47"/>
                <a:gd name="T9" fmla="*/ 6 h 41"/>
                <a:gd name="T10" fmla="*/ 5 w 47"/>
                <a:gd name="T11" fmla="*/ 9 h 41"/>
                <a:gd name="T12" fmla="*/ 2 w 47"/>
                <a:gd name="T13" fmla="*/ 13 h 41"/>
                <a:gd name="T14" fmla="*/ 0 w 47"/>
                <a:gd name="T15" fmla="*/ 16 h 41"/>
                <a:gd name="T16" fmla="*/ 0 w 47"/>
                <a:gd name="T17" fmla="*/ 20 h 41"/>
                <a:gd name="T18" fmla="*/ 0 w 47"/>
                <a:gd name="T19" fmla="*/ 25 h 41"/>
                <a:gd name="T20" fmla="*/ 2 w 47"/>
                <a:gd name="T21" fmla="*/ 28 h 41"/>
                <a:gd name="T22" fmla="*/ 5 w 47"/>
                <a:gd name="T23" fmla="*/ 31 h 41"/>
                <a:gd name="T24" fmla="*/ 7 w 47"/>
                <a:gd name="T25" fmla="*/ 35 h 41"/>
                <a:gd name="T26" fmla="*/ 7 w 47"/>
                <a:gd name="T27" fmla="*/ 38 h 41"/>
                <a:gd name="T28" fmla="*/ 9 w 47"/>
                <a:gd name="T29" fmla="*/ 39 h 41"/>
                <a:gd name="T30" fmla="*/ 13 w 47"/>
                <a:gd name="T31" fmla="*/ 41 h 41"/>
                <a:gd name="T32" fmla="*/ 17 w 47"/>
                <a:gd name="T33" fmla="*/ 41 h 41"/>
                <a:gd name="T34" fmla="*/ 20 w 47"/>
                <a:gd name="T35" fmla="*/ 41 h 41"/>
                <a:gd name="T36" fmla="*/ 22 w 47"/>
                <a:gd name="T37" fmla="*/ 39 h 41"/>
                <a:gd name="T38" fmla="*/ 25 w 47"/>
                <a:gd name="T39" fmla="*/ 38 h 41"/>
                <a:gd name="T40" fmla="*/ 28 w 47"/>
                <a:gd name="T41" fmla="*/ 35 h 41"/>
                <a:gd name="T42" fmla="*/ 30 w 47"/>
                <a:gd name="T43" fmla="*/ 31 h 41"/>
                <a:gd name="T44" fmla="*/ 31 w 47"/>
                <a:gd name="T45" fmla="*/ 28 h 41"/>
                <a:gd name="T46" fmla="*/ 32 w 47"/>
                <a:gd name="T47" fmla="*/ 25 h 41"/>
                <a:gd name="T48" fmla="*/ 32 w 47"/>
                <a:gd name="T49" fmla="*/ 20 h 41"/>
                <a:gd name="T50" fmla="*/ 32 w 47"/>
                <a:gd name="T51" fmla="*/ 16 h 41"/>
                <a:gd name="T52" fmla="*/ 31 w 47"/>
                <a:gd name="T53" fmla="*/ 13 h 41"/>
                <a:gd name="T54" fmla="*/ 30 w 47"/>
                <a:gd name="T55" fmla="*/ 9 h 41"/>
                <a:gd name="T56" fmla="*/ 28 w 47"/>
                <a:gd name="T57" fmla="*/ 6 h 41"/>
                <a:gd name="T58" fmla="*/ 25 w 47"/>
                <a:gd name="T59" fmla="*/ 3 h 41"/>
                <a:gd name="T60" fmla="*/ 22 w 47"/>
                <a:gd name="T61" fmla="*/ 2 h 41"/>
                <a:gd name="T62" fmla="*/ 20 w 47"/>
                <a:gd name="T63" fmla="*/ 0 h 41"/>
                <a:gd name="T64" fmla="*/ 17 w 47"/>
                <a:gd name="T65" fmla="*/ 0 h 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7" h="41">
                  <a:moveTo>
                    <a:pt x="24" y="0"/>
                  </a:moveTo>
                  <a:lnTo>
                    <a:pt x="19" y="0"/>
                  </a:lnTo>
                  <a:lnTo>
                    <a:pt x="15" y="2"/>
                  </a:lnTo>
                  <a:lnTo>
                    <a:pt x="10" y="3"/>
                  </a:lnTo>
                  <a:lnTo>
                    <a:pt x="7" y="6"/>
                  </a:lnTo>
                  <a:lnTo>
                    <a:pt x="5" y="9"/>
                  </a:lnTo>
                  <a:lnTo>
                    <a:pt x="2" y="13"/>
                  </a:lnTo>
                  <a:lnTo>
                    <a:pt x="0" y="16"/>
                  </a:lnTo>
                  <a:lnTo>
                    <a:pt x="0" y="20"/>
                  </a:lnTo>
                  <a:lnTo>
                    <a:pt x="0" y="25"/>
                  </a:lnTo>
                  <a:lnTo>
                    <a:pt x="2" y="28"/>
                  </a:lnTo>
                  <a:lnTo>
                    <a:pt x="5" y="31"/>
                  </a:lnTo>
                  <a:lnTo>
                    <a:pt x="7" y="35"/>
                  </a:lnTo>
                  <a:lnTo>
                    <a:pt x="10" y="38"/>
                  </a:lnTo>
                  <a:lnTo>
                    <a:pt x="15" y="39"/>
                  </a:lnTo>
                  <a:lnTo>
                    <a:pt x="19" y="41"/>
                  </a:lnTo>
                  <a:lnTo>
                    <a:pt x="24" y="41"/>
                  </a:lnTo>
                  <a:lnTo>
                    <a:pt x="29" y="41"/>
                  </a:lnTo>
                  <a:lnTo>
                    <a:pt x="34" y="39"/>
                  </a:lnTo>
                  <a:lnTo>
                    <a:pt x="37" y="38"/>
                  </a:lnTo>
                  <a:lnTo>
                    <a:pt x="41" y="35"/>
                  </a:lnTo>
                  <a:lnTo>
                    <a:pt x="44" y="31"/>
                  </a:lnTo>
                  <a:lnTo>
                    <a:pt x="46" y="28"/>
                  </a:lnTo>
                  <a:lnTo>
                    <a:pt x="47" y="25"/>
                  </a:lnTo>
                  <a:lnTo>
                    <a:pt x="47" y="20"/>
                  </a:lnTo>
                  <a:lnTo>
                    <a:pt x="47" y="16"/>
                  </a:lnTo>
                  <a:lnTo>
                    <a:pt x="46" y="13"/>
                  </a:lnTo>
                  <a:lnTo>
                    <a:pt x="44" y="9"/>
                  </a:lnTo>
                  <a:lnTo>
                    <a:pt x="41" y="6"/>
                  </a:lnTo>
                  <a:lnTo>
                    <a:pt x="37" y="3"/>
                  </a:lnTo>
                  <a:lnTo>
                    <a:pt x="34" y="2"/>
                  </a:lnTo>
                  <a:lnTo>
                    <a:pt x="29" y="0"/>
                  </a:lnTo>
                  <a:lnTo>
                    <a:pt x="24" y="0"/>
                  </a:lnTo>
                </a:path>
              </a:pathLst>
            </a:custGeom>
            <a:solidFill>
              <a:schemeClr val="bg2"/>
            </a:solidFill>
            <a:ln w="31750">
              <a:solidFill>
                <a:schemeClr val="bg2"/>
              </a:solidFill>
              <a:prstDash val="solid"/>
              <a:round/>
              <a:headEnd/>
              <a:tailEnd/>
            </a:ln>
          </p:spPr>
          <p:txBody>
            <a:bodyPr/>
            <a:lstStyle/>
            <a:p>
              <a:endParaRPr lang="en-US"/>
            </a:p>
          </p:txBody>
        </p:sp>
        <p:sp>
          <p:nvSpPr>
            <p:cNvPr id="56513" name="Freeform 186"/>
            <p:cNvSpPr>
              <a:spLocks/>
            </p:cNvSpPr>
            <p:nvPr/>
          </p:nvSpPr>
          <p:spPr bwMode="auto">
            <a:xfrm>
              <a:off x="1624" y="1374"/>
              <a:ext cx="43" cy="41"/>
            </a:xfrm>
            <a:custGeom>
              <a:avLst/>
              <a:gdLst>
                <a:gd name="T0" fmla="*/ 17 w 46"/>
                <a:gd name="T1" fmla="*/ 0 h 41"/>
                <a:gd name="T2" fmla="*/ 13 w 46"/>
                <a:gd name="T3" fmla="*/ 2 h 41"/>
                <a:gd name="T4" fmla="*/ 9 w 46"/>
                <a:gd name="T5" fmla="*/ 2 h 41"/>
                <a:gd name="T6" fmla="*/ 7 w 46"/>
                <a:gd name="T7" fmla="*/ 5 h 41"/>
                <a:gd name="T8" fmla="*/ 7 w 46"/>
                <a:gd name="T9" fmla="*/ 7 h 41"/>
                <a:gd name="T10" fmla="*/ 5 w 46"/>
                <a:gd name="T11" fmla="*/ 10 h 41"/>
                <a:gd name="T12" fmla="*/ 2 w 46"/>
                <a:gd name="T13" fmla="*/ 13 h 41"/>
                <a:gd name="T14" fmla="*/ 2 w 46"/>
                <a:gd name="T15" fmla="*/ 18 h 41"/>
                <a:gd name="T16" fmla="*/ 0 w 46"/>
                <a:gd name="T17" fmla="*/ 21 h 41"/>
                <a:gd name="T18" fmla="*/ 2 w 46"/>
                <a:gd name="T19" fmla="*/ 25 h 41"/>
                <a:gd name="T20" fmla="*/ 2 w 46"/>
                <a:gd name="T21" fmla="*/ 29 h 41"/>
                <a:gd name="T22" fmla="*/ 5 w 46"/>
                <a:gd name="T23" fmla="*/ 33 h 41"/>
                <a:gd name="T24" fmla="*/ 7 w 46"/>
                <a:gd name="T25" fmla="*/ 36 h 41"/>
                <a:gd name="T26" fmla="*/ 7 w 46"/>
                <a:gd name="T27" fmla="*/ 38 h 41"/>
                <a:gd name="T28" fmla="*/ 9 w 46"/>
                <a:gd name="T29" fmla="*/ 40 h 41"/>
                <a:gd name="T30" fmla="*/ 13 w 46"/>
                <a:gd name="T31" fmla="*/ 41 h 41"/>
                <a:gd name="T32" fmla="*/ 17 w 46"/>
                <a:gd name="T33" fmla="*/ 41 h 41"/>
                <a:gd name="T34" fmla="*/ 20 w 46"/>
                <a:gd name="T35" fmla="*/ 41 h 41"/>
                <a:gd name="T36" fmla="*/ 21 w 46"/>
                <a:gd name="T37" fmla="*/ 40 h 41"/>
                <a:gd name="T38" fmla="*/ 24 w 46"/>
                <a:gd name="T39" fmla="*/ 38 h 41"/>
                <a:gd name="T40" fmla="*/ 26 w 46"/>
                <a:gd name="T41" fmla="*/ 36 h 41"/>
                <a:gd name="T42" fmla="*/ 29 w 46"/>
                <a:gd name="T43" fmla="*/ 33 h 41"/>
                <a:gd name="T44" fmla="*/ 30 w 46"/>
                <a:gd name="T45" fmla="*/ 29 h 41"/>
                <a:gd name="T46" fmla="*/ 31 w 46"/>
                <a:gd name="T47" fmla="*/ 25 h 41"/>
                <a:gd name="T48" fmla="*/ 31 w 46"/>
                <a:gd name="T49" fmla="*/ 21 h 41"/>
                <a:gd name="T50" fmla="*/ 31 w 46"/>
                <a:gd name="T51" fmla="*/ 18 h 41"/>
                <a:gd name="T52" fmla="*/ 30 w 46"/>
                <a:gd name="T53" fmla="*/ 13 h 41"/>
                <a:gd name="T54" fmla="*/ 29 w 46"/>
                <a:gd name="T55" fmla="*/ 10 h 41"/>
                <a:gd name="T56" fmla="*/ 26 w 46"/>
                <a:gd name="T57" fmla="*/ 7 h 41"/>
                <a:gd name="T58" fmla="*/ 24 w 46"/>
                <a:gd name="T59" fmla="*/ 5 h 41"/>
                <a:gd name="T60" fmla="*/ 21 w 46"/>
                <a:gd name="T61" fmla="*/ 2 h 41"/>
                <a:gd name="T62" fmla="*/ 20 w 46"/>
                <a:gd name="T63" fmla="*/ 2 h 41"/>
                <a:gd name="T64" fmla="*/ 17 w 46"/>
                <a:gd name="T65" fmla="*/ 0 h 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6" h="41">
                  <a:moveTo>
                    <a:pt x="24" y="0"/>
                  </a:moveTo>
                  <a:lnTo>
                    <a:pt x="19" y="2"/>
                  </a:lnTo>
                  <a:lnTo>
                    <a:pt x="15" y="2"/>
                  </a:lnTo>
                  <a:lnTo>
                    <a:pt x="10" y="5"/>
                  </a:lnTo>
                  <a:lnTo>
                    <a:pt x="7" y="7"/>
                  </a:lnTo>
                  <a:lnTo>
                    <a:pt x="5" y="10"/>
                  </a:lnTo>
                  <a:lnTo>
                    <a:pt x="2" y="13"/>
                  </a:lnTo>
                  <a:lnTo>
                    <a:pt x="2" y="18"/>
                  </a:lnTo>
                  <a:lnTo>
                    <a:pt x="0" y="21"/>
                  </a:lnTo>
                  <a:lnTo>
                    <a:pt x="2" y="25"/>
                  </a:lnTo>
                  <a:lnTo>
                    <a:pt x="2" y="29"/>
                  </a:lnTo>
                  <a:lnTo>
                    <a:pt x="5" y="33"/>
                  </a:lnTo>
                  <a:lnTo>
                    <a:pt x="7" y="36"/>
                  </a:lnTo>
                  <a:lnTo>
                    <a:pt x="10" y="38"/>
                  </a:lnTo>
                  <a:lnTo>
                    <a:pt x="15" y="40"/>
                  </a:lnTo>
                  <a:lnTo>
                    <a:pt x="19" y="41"/>
                  </a:lnTo>
                  <a:lnTo>
                    <a:pt x="24" y="41"/>
                  </a:lnTo>
                  <a:lnTo>
                    <a:pt x="29" y="41"/>
                  </a:lnTo>
                  <a:lnTo>
                    <a:pt x="32" y="40"/>
                  </a:lnTo>
                  <a:lnTo>
                    <a:pt x="36" y="38"/>
                  </a:lnTo>
                  <a:lnTo>
                    <a:pt x="39" y="36"/>
                  </a:lnTo>
                  <a:lnTo>
                    <a:pt x="43" y="33"/>
                  </a:lnTo>
                  <a:lnTo>
                    <a:pt x="44" y="29"/>
                  </a:lnTo>
                  <a:lnTo>
                    <a:pt x="46" y="25"/>
                  </a:lnTo>
                  <a:lnTo>
                    <a:pt x="46" y="21"/>
                  </a:lnTo>
                  <a:lnTo>
                    <a:pt x="46" y="18"/>
                  </a:lnTo>
                  <a:lnTo>
                    <a:pt x="44" y="13"/>
                  </a:lnTo>
                  <a:lnTo>
                    <a:pt x="43" y="10"/>
                  </a:lnTo>
                  <a:lnTo>
                    <a:pt x="39" y="7"/>
                  </a:lnTo>
                  <a:lnTo>
                    <a:pt x="36" y="5"/>
                  </a:lnTo>
                  <a:lnTo>
                    <a:pt x="32" y="2"/>
                  </a:lnTo>
                  <a:lnTo>
                    <a:pt x="29" y="2"/>
                  </a:lnTo>
                  <a:lnTo>
                    <a:pt x="24" y="0"/>
                  </a:lnTo>
                  <a:close/>
                </a:path>
              </a:pathLst>
            </a:custGeom>
            <a:solidFill>
              <a:schemeClr val="bg2"/>
            </a:solidFill>
            <a:ln w="31750">
              <a:solidFill>
                <a:schemeClr val="bg2"/>
              </a:solidFill>
              <a:round/>
              <a:headEnd/>
              <a:tailEnd/>
            </a:ln>
          </p:spPr>
          <p:txBody>
            <a:bodyPr/>
            <a:lstStyle/>
            <a:p>
              <a:endParaRPr lang="en-US"/>
            </a:p>
          </p:txBody>
        </p:sp>
        <p:sp>
          <p:nvSpPr>
            <p:cNvPr id="56514" name="Freeform 187"/>
            <p:cNvSpPr>
              <a:spLocks/>
            </p:cNvSpPr>
            <p:nvPr/>
          </p:nvSpPr>
          <p:spPr bwMode="auto">
            <a:xfrm>
              <a:off x="1624" y="1374"/>
              <a:ext cx="43" cy="41"/>
            </a:xfrm>
            <a:custGeom>
              <a:avLst/>
              <a:gdLst>
                <a:gd name="T0" fmla="*/ 17 w 46"/>
                <a:gd name="T1" fmla="*/ 0 h 41"/>
                <a:gd name="T2" fmla="*/ 13 w 46"/>
                <a:gd name="T3" fmla="*/ 2 h 41"/>
                <a:gd name="T4" fmla="*/ 9 w 46"/>
                <a:gd name="T5" fmla="*/ 2 h 41"/>
                <a:gd name="T6" fmla="*/ 7 w 46"/>
                <a:gd name="T7" fmla="*/ 5 h 41"/>
                <a:gd name="T8" fmla="*/ 7 w 46"/>
                <a:gd name="T9" fmla="*/ 7 h 41"/>
                <a:gd name="T10" fmla="*/ 5 w 46"/>
                <a:gd name="T11" fmla="*/ 10 h 41"/>
                <a:gd name="T12" fmla="*/ 2 w 46"/>
                <a:gd name="T13" fmla="*/ 13 h 41"/>
                <a:gd name="T14" fmla="*/ 2 w 46"/>
                <a:gd name="T15" fmla="*/ 18 h 41"/>
                <a:gd name="T16" fmla="*/ 0 w 46"/>
                <a:gd name="T17" fmla="*/ 21 h 41"/>
                <a:gd name="T18" fmla="*/ 2 w 46"/>
                <a:gd name="T19" fmla="*/ 25 h 41"/>
                <a:gd name="T20" fmla="*/ 2 w 46"/>
                <a:gd name="T21" fmla="*/ 29 h 41"/>
                <a:gd name="T22" fmla="*/ 5 w 46"/>
                <a:gd name="T23" fmla="*/ 33 h 41"/>
                <a:gd name="T24" fmla="*/ 7 w 46"/>
                <a:gd name="T25" fmla="*/ 36 h 41"/>
                <a:gd name="T26" fmla="*/ 7 w 46"/>
                <a:gd name="T27" fmla="*/ 38 h 41"/>
                <a:gd name="T28" fmla="*/ 9 w 46"/>
                <a:gd name="T29" fmla="*/ 40 h 41"/>
                <a:gd name="T30" fmla="*/ 13 w 46"/>
                <a:gd name="T31" fmla="*/ 41 h 41"/>
                <a:gd name="T32" fmla="*/ 17 w 46"/>
                <a:gd name="T33" fmla="*/ 41 h 41"/>
                <a:gd name="T34" fmla="*/ 20 w 46"/>
                <a:gd name="T35" fmla="*/ 41 h 41"/>
                <a:gd name="T36" fmla="*/ 21 w 46"/>
                <a:gd name="T37" fmla="*/ 40 h 41"/>
                <a:gd name="T38" fmla="*/ 24 w 46"/>
                <a:gd name="T39" fmla="*/ 38 h 41"/>
                <a:gd name="T40" fmla="*/ 26 w 46"/>
                <a:gd name="T41" fmla="*/ 36 h 41"/>
                <a:gd name="T42" fmla="*/ 29 w 46"/>
                <a:gd name="T43" fmla="*/ 33 h 41"/>
                <a:gd name="T44" fmla="*/ 30 w 46"/>
                <a:gd name="T45" fmla="*/ 29 h 41"/>
                <a:gd name="T46" fmla="*/ 31 w 46"/>
                <a:gd name="T47" fmla="*/ 25 h 41"/>
                <a:gd name="T48" fmla="*/ 31 w 46"/>
                <a:gd name="T49" fmla="*/ 21 h 41"/>
                <a:gd name="T50" fmla="*/ 31 w 46"/>
                <a:gd name="T51" fmla="*/ 18 h 41"/>
                <a:gd name="T52" fmla="*/ 30 w 46"/>
                <a:gd name="T53" fmla="*/ 13 h 41"/>
                <a:gd name="T54" fmla="*/ 29 w 46"/>
                <a:gd name="T55" fmla="*/ 10 h 41"/>
                <a:gd name="T56" fmla="*/ 26 w 46"/>
                <a:gd name="T57" fmla="*/ 7 h 41"/>
                <a:gd name="T58" fmla="*/ 24 w 46"/>
                <a:gd name="T59" fmla="*/ 5 h 41"/>
                <a:gd name="T60" fmla="*/ 21 w 46"/>
                <a:gd name="T61" fmla="*/ 2 h 41"/>
                <a:gd name="T62" fmla="*/ 20 w 46"/>
                <a:gd name="T63" fmla="*/ 2 h 41"/>
                <a:gd name="T64" fmla="*/ 17 w 46"/>
                <a:gd name="T65" fmla="*/ 0 h 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6" h="41">
                  <a:moveTo>
                    <a:pt x="24" y="0"/>
                  </a:moveTo>
                  <a:lnTo>
                    <a:pt x="19" y="2"/>
                  </a:lnTo>
                  <a:lnTo>
                    <a:pt x="15" y="2"/>
                  </a:lnTo>
                  <a:lnTo>
                    <a:pt x="10" y="5"/>
                  </a:lnTo>
                  <a:lnTo>
                    <a:pt x="7" y="7"/>
                  </a:lnTo>
                  <a:lnTo>
                    <a:pt x="5" y="10"/>
                  </a:lnTo>
                  <a:lnTo>
                    <a:pt x="2" y="13"/>
                  </a:lnTo>
                  <a:lnTo>
                    <a:pt x="2" y="18"/>
                  </a:lnTo>
                  <a:lnTo>
                    <a:pt x="0" y="21"/>
                  </a:lnTo>
                  <a:lnTo>
                    <a:pt x="2" y="25"/>
                  </a:lnTo>
                  <a:lnTo>
                    <a:pt x="2" y="29"/>
                  </a:lnTo>
                  <a:lnTo>
                    <a:pt x="5" y="33"/>
                  </a:lnTo>
                  <a:lnTo>
                    <a:pt x="7" y="36"/>
                  </a:lnTo>
                  <a:lnTo>
                    <a:pt x="10" y="38"/>
                  </a:lnTo>
                  <a:lnTo>
                    <a:pt x="15" y="40"/>
                  </a:lnTo>
                  <a:lnTo>
                    <a:pt x="19" y="41"/>
                  </a:lnTo>
                  <a:lnTo>
                    <a:pt x="24" y="41"/>
                  </a:lnTo>
                  <a:lnTo>
                    <a:pt x="29" y="41"/>
                  </a:lnTo>
                  <a:lnTo>
                    <a:pt x="32" y="40"/>
                  </a:lnTo>
                  <a:lnTo>
                    <a:pt x="36" y="38"/>
                  </a:lnTo>
                  <a:lnTo>
                    <a:pt x="39" y="36"/>
                  </a:lnTo>
                  <a:lnTo>
                    <a:pt x="43" y="33"/>
                  </a:lnTo>
                  <a:lnTo>
                    <a:pt x="44" y="29"/>
                  </a:lnTo>
                  <a:lnTo>
                    <a:pt x="46" y="25"/>
                  </a:lnTo>
                  <a:lnTo>
                    <a:pt x="46" y="21"/>
                  </a:lnTo>
                  <a:lnTo>
                    <a:pt x="46" y="18"/>
                  </a:lnTo>
                  <a:lnTo>
                    <a:pt x="44" y="13"/>
                  </a:lnTo>
                  <a:lnTo>
                    <a:pt x="43" y="10"/>
                  </a:lnTo>
                  <a:lnTo>
                    <a:pt x="39" y="7"/>
                  </a:lnTo>
                  <a:lnTo>
                    <a:pt x="36" y="5"/>
                  </a:lnTo>
                  <a:lnTo>
                    <a:pt x="32" y="2"/>
                  </a:lnTo>
                  <a:lnTo>
                    <a:pt x="29" y="2"/>
                  </a:lnTo>
                  <a:lnTo>
                    <a:pt x="24" y="0"/>
                  </a:lnTo>
                </a:path>
              </a:pathLst>
            </a:custGeom>
            <a:solidFill>
              <a:schemeClr val="bg2"/>
            </a:solidFill>
            <a:ln w="31750">
              <a:solidFill>
                <a:schemeClr val="bg2"/>
              </a:solidFill>
              <a:prstDash val="solid"/>
              <a:round/>
              <a:headEnd/>
              <a:tailEnd/>
            </a:ln>
          </p:spPr>
          <p:txBody>
            <a:bodyPr/>
            <a:lstStyle/>
            <a:p>
              <a:endParaRPr lang="en-US"/>
            </a:p>
          </p:txBody>
        </p:sp>
        <p:sp>
          <p:nvSpPr>
            <p:cNvPr id="56515" name="Freeform 188"/>
            <p:cNvSpPr>
              <a:spLocks/>
            </p:cNvSpPr>
            <p:nvPr/>
          </p:nvSpPr>
          <p:spPr bwMode="auto">
            <a:xfrm>
              <a:off x="2060" y="1622"/>
              <a:ext cx="44" cy="41"/>
            </a:xfrm>
            <a:custGeom>
              <a:avLst/>
              <a:gdLst>
                <a:gd name="T0" fmla="*/ 15 w 48"/>
                <a:gd name="T1" fmla="*/ 0 h 41"/>
                <a:gd name="T2" fmla="*/ 12 w 48"/>
                <a:gd name="T3" fmla="*/ 0 h 41"/>
                <a:gd name="T4" fmla="*/ 8 w 48"/>
                <a:gd name="T5" fmla="*/ 2 h 41"/>
                <a:gd name="T6" fmla="*/ 6 w 48"/>
                <a:gd name="T7" fmla="*/ 4 h 41"/>
                <a:gd name="T8" fmla="*/ 6 w 48"/>
                <a:gd name="T9" fmla="*/ 5 h 41"/>
                <a:gd name="T10" fmla="*/ 4 w 48"/>
                <a:gd name="T11" fmla="*/ 8 h 41"/>
                <a:gd name="T12" fmla="*/ 2 w 48"/>
                <a:gd name="T13" fmla="*/ 13 h 41"/>
                <a:gd name="T14" fmla="*/ 0 w 48"/>
                <a:gd name="T15" fmla="*/ 16 h 41"/>
                <a:gd name="T16" fmla="*/ 0 w 48"/>
                <a:gd name="T17" fmla="*/ 21 h 41"/>
                <a:gd name="T18" fmla="*/ 0 w 48"/>
                <a:gd name="T19" fmla="*/ 24 h 41"/>
                <a:gd name="T20" fmla="*/ 2 w 48"/>
                <a:gd name="T21" fmla="*/ 29 h 41"/>
                <a:gd name="T22" fmla="*/ 4 w 48"/>
                <a:gd name="T23" fmla="*/ 32 h 41"/>
                <a:gd name="T24" fmla="*/ 6 w 48"/>
                <a:gd name="T25" fmla="*/ 35 h 41"/>
                <a:gd name="T26" fmla="*/ 6 w 48"/>
                <a:gd name="T27" fmla="*/ 37 h 41"/>
                <a:gd name="T28" fmla="*/ 8 w 48"/>
                <a:gd name="T29" fmla="*/ 40 h 41"/>
                <a:gd name="T30" fmla="*/ 12 w 48"/>
                <a:gd name="T31" fmla="*/ 40 h 41"/>
                <a:gd name="T32" fmla="*/ 15 w 48"/>
                <a:gd name="T33" fmla="*/ 41 h 41"/>
                <a:gd name="T34" fmla="*/ 16 w 48"/>
                <a:gd name="T35" fmla="*/ 40 h 41"/>
                <a:gd name="T36" fmla="*/ 19 w 48"/>
                <a:gd name="T37" fmla="*/ 40 h 41"/>
                <a:gd name="T38" fmla="*/ 22 w 48"/>
                <a:gd name="T39" fmla="*/ 37 h 41"/>
                <a:gd name="T40" fmla="*/ 24 w 48"/>
                <a:gd name="T41" fmla="*/ 35 h 41"/>
                <a:gd name="T42" fmla="*/ 26 w 48"/>
                <a:gd name="T43" fmla="*/ 32 h 41"/>
                <a:gd name="T44" fmla="*/ 28 w 48"/>
                <a:gd name="T45" fmla="*/ 29 h 41"/>
                <a:gd name="T46" fmla="*/ 28 w 48"/>
                <a:gd name="T47" fmla="*/ 24 h 41"/>
                <a:gd name="T48" fmla="*/ 28 w 48"/>
                <a:gd name="T49" fmla="*/ 21 h 41"/>
                <a:gd name="T50" fmla="*/ 28 w 48"/>
                <a:gd name="T51" fmla="*/ 16 h 41"/>
                <a:gd name="T52" fmla="*/ 28 w 48"/>
                <a:gd name="T53" fmla="*/ 13 h 41"/>
                <a:gd name="T54" fmla="*/ 26 w 48"/>
                <a:gd name="T55" fmla="*/ 8 h 41"/>
                <a:gd name="T56" fmla="*/ 24 w 48"/>
                <a:gd name="T57" fmla="*/ 5 h 41"/>
                <a:gd name="T58" fmla="*/ 22 w 48"/>
                <a:gd name="T59" fmla="*/ 4 h 41"/>
                <a:gd name="T60" fmla="*/ 19 w 48"/>
                <a:gd name="T61" fmla="*/ 2 h 41"/>
                <a:gd name="T62" fmla="*/ 16 w 48"/>
                <a:gd name="T63" fmla="*/ 0 h 41"/>
                <a:gd name="T64" fmla="*/ 15 w 48"/>
                <a:gd name="T65" fmla="*/ 0 h 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8" h="41">
                  <a:moveTo>
                    <a:pt x="24" y="0"/>
                  </a:moveTo>
                  <a:lnTo>
                    <a:pt x="19" y="0"/>
                  </a:lnTo>
                  <a:lnTo>
                    <a:pt x="14" y="2"/>
                  </a:lnTo>
                  <a:lnTo>
                    <a:pt x="10" y="4"/>
                  </a:lnTo>
                  <a:lnTo>
                    <a:pt x="7" y="5"/>
                  </a:lnTo>
                  <a:lnTo>
                    <a:pt x="4" y="8"/>
                  </a:lnTo>
                  <a:lnTo>
                    <a:pt x="2" y="13"/>
                  </a:lnTo>
                  <a:lnTo>
                    <a:pt x="0" y="16"/>
                  </a:lnTo>
                  <a:lnTo>
                    <a:pt x="0" y="21"/>
                  </a:lnTo>
                  <a:lnTo>
                    <a:pt x="0" y="24"/>
                  </a:lnTo>
                  <a:lnTo>
                    <a:pt x="2" y="29"/>
                  </a:lnTo>
                  <a:lnTo>
                    <a:pt x="4" y="32"/>
                  </a:lnTo>
                  <a:lnTo>
                    <a:pt x="7" y="35"/>
                  </a:lnTo>
                  <a:lnTo>
                    <a:pt x="10" y="37"/>
                  </a:lnTo>
                  <a:lnTo>
                    <a:pt x="14" y="40"/>
                  </a:lnTo>
                  <a:lnTo>
                    <a:pt x="19" y="40"/>
                  </a:lnTo>
                  <a:lnTo>
                    <a:pt x="24" y="41"/>
                  </a:lnTo>
                  <a:lnTo>
                    <a:pt x="27" y="40"/>
                  </a:lnTo>
                  <a:lnTo>
                    <a:pt x="32" y="40"/>
                  </a:lnTo>
                  <a:lnTo>
                    <a:pt x="36" y="37"/>
                  </a:lnTo>
                  <a:lnTo>
                    <a:pt x="39" y="35"/>
                  </a:lnTo>
                  <a:lnTo>
                    <a:pt x="43" y="32"/>
                  </a:lnTo>
                  <a:lnTo>
                    <a:pt x="46" y="29"/>
                  </a:lnTo>
                  <a:lnTo>
                    <a:pt x="46" y="24"/>
                  </a:lnTo>
                  <a:lnTo>
                    <a:pt x="48" y="21"/>
                  </a:lnTo>
                  <a:lnTo>
                    <a:pt x="46" y="16"/>
                  </a:lnTo>
                  <a:lnTo>
                    <a:pt x="46" y="13"/>
                  </a:lnTo>
                  <a:lnTo>
                    <a:pt x="43" y="8"/>
                  </a:lnTo>
                  <a:lnTo>
                    <a:pt x="39" y="5"/>
                  </a:lnTo>
                  <a:lnTo>
                    <a:pt x="36" y="4"/>
                  </a:lnTo>
                  <a:lnTo>
                    <a:pt x="32" y="2"/>
                  </a:lnTo>
                  <a:lnTo>
                    <a:pt x="27" y="0"/>
                  </a:lnTo>
                  <a:lnTo>
                    <a:pt x="24" y="0"/>
                  </a:lnTo>
                  <a:close/>
                </a:path>
              </a:pathLst>
            </a:custGeom>
            <a:solidFill>
              <a:schemeClr val="bg2"/>
            </a:solidFill>
            <a:ln w="31750">
              <a:solidFill>
                <a:schemeClr val="bg2"/>
              </a:solidFill>
              <a:round/>
              <a:headEnd/>
              <a:tailEnd/>
            </a:ln>
          </p:spPr>
          <p:txBody>
            <a:bodyPr/>
            <a:lstStyle/>
            <a:p>
              <a:endParaRPr lang="en-US"/>
            </a:p>
          </p:txBody>
        </p:sp>
        <p:sp>
          <p:nvSpPr>
            <p:cNvPr id="56516" name="Freeform 189"/>
            <p:cNvSpPr>
              <a:spLocks/>
            </p:cNvSpPr>
            <p:nvPr/>
          </p:nvSpPr>
          <p:spPr bwMode="auto">
            <a:xfrm>
              <a:off x="2060" y="1622"/>
              <a:ext cx="44" cy="41"/>
            </a:xfrm>
            <a:custGeom>
              <a:avLst/>
              <a:gdLst>
                <a:gd name="T0" fmla="*/ 15 w 48"/>
                <a:gd name="T1" fmla="*/ 0 h 41"/>
                <a:gd name="T2" fmla="*/ 12 w 48"/>
                <a:gd name="T3" fmla="*/ 0 h 41"/>
                <a:gd name="T4" fmla="*/ 8 w 48"/>
                <a:gd name="T5" fmla="*/ 2 h 41"/>
                <a:gd name="T6" fmla="*/ 6 w 48"/>
                <a:gd name="T7" fmla="*/ 4 h 41"/>
                <a:gd name="T8" fmla="*/ 6 w 48"/>
                <a:gd name="T9" fmla="*/ 5 h 41"/>
                <a:gd name="T10" fmla="*/ 4 w 48"/>
                <a:gd name="T11" fmla="*/ 8 h 41"/>
                <a:gd name="T12" fmla="*/ 2 w 48"/>
                <a:gd name="T13" fmla="*/ 13 h 41"/>
                <a:gd name="T14" fmla="*/ 0 w 48"/>
                <a:gd name="T15" fmla="*/ 16 h 41"/>
                <a:gd name="T16" fmla="*/ 0 w 48"/>
                <a:gd name="T17" fmla="*/ 21 h 41"/>
                <a:gd name="T18" fmla="*/ 0 w 48"/>
                <a:gd name="T19" fmla="*/ 24 h 41"/>
                <a:gd name="T20" fmla="*/ 2 w 48"/>
                <a:gd name="T21" fmla="*/ 29 h 41"/>
                <a:gd name="T22" fmla="*/ 4 w 48"/>
                <a:gd name="T23" fmla="*/ 32 h 41"/>
                <a:gd name="T24" fmla="*/ 6 w 48"/>
                <a:gd name="T25" fmla="*/ 35 h 41"/>
                <a:gd name="T26" fmla="*/ 6 w 48"/>
                <a:gd name="T27" fmla="*/ 37 h 41"/>
                <a:gd name="T28" fmla="*/ 8 w 48"/>
                <a:gd name="T29" fmla="*/ 40 h 41"/>
                <a:gd name="T30" fmla="*/ 12 w 48"/>
                <a:gd name="T31" fmla="*/ 40 h 41"/>
                <a:gd name="T32" fmla="*/ 15 w 48"/>
                <a:gd name="T33" fmla="*/ 41 h 41"/>
                <a:gd name="T34" fmla="*/ 16 w 48"/>
                <a:gd name="T35" fmla="*/ 40 h 41"/>
                <a:gd name="T36" fmla="*/ 19 w 48"/>
                <a:gd name="T37" fmla="*/ 40 h 41"/>
                <a:gd name="T38" fmla="*/ 22 w 48"/>
                <a:gd name="T39" fmla="*/ 37 h 41"/>
                <a:gd name="T40" fmla="*/ 24 w 48"/>
                <a:gd name="T41" fmla="*/ 35 h 41"/>
                <a:gd name="T42" fmla="*/ 26 w 48"/>
                <a:gd name="T43" fmla="*/ 32 h 41"/>
                <a:gd name="T44" fmla="*/ 28 w 48"/>
                <a:gd name="T45" fmla="*/ 29 h 41"/>
                <a:gd name="T46" fmla="*/ 28 w 48"/>
                <a:gd name="T47" fmla="*/ 24 h 41"/>
                <a:gd name="T48" fmla="*/ 28 w 48"/>
                <a:gd name="T49" fmla="*/ 21 h 41"/>
                <a:gd name="T50" fmla="*/ 28 w 48"/>
                <a:gd name="T51" fmla="*/ 16 h 41"/>
                <a:gd name="T52" fmla="*/ 28 w 48"/>
                <a:gd name="T53" fmla="*/ 13 h 41"/>
                <a:gd name="T54" fmla="*/ 26 w 48"/>
                <a:gd name="T55" fmla="*/ 8 h 41"/>
                <a:gd name="T56" fmla="*/ 24 w 48"/>
                <a:gd name="T57" fmla="*/ 5 h 41"/>
                <a:gd name="T58" fmla="*/ 22 w 48"/>
                <a:gd name="T59" fmla="*/ 4 h 41"/>
                <a:gd name="T60" fmla="*/ 19 w 48"/>
                <a:gd name="T61" fmla="*/ 2 h 41"/>
                <a:gd name="T62" fmla="*/ 16 w 48"/>
                <a:gd name="T63" fmla="*/ 0 h 41"/>
                <a:gd name="T64" fmla="*/ 15 w 48"/>
                <a:gd name="T65" fmla="*/ 0 h 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8" h="41">
                  <a:moveTo>
                    <a:pt x="24" y="0"/>
                  </a:moveTo>
                  <a:lnTo>
                    <a:pt x="19" y="0"/>
                  </a:lnTo>
                  <a:lnTo>
                    <a:pt x="14" y="2"/>
                  </a:lnTo>
                  <a:lnTo>
                    <a:pt x="10" y="4"/>
                  </a:lnTo>
                  <a:lnTo>
                    <a:pt x="7" y="5"/>
                  </a:lnTo>
                  <a:lnTo>
                    <a:pt x="4" y="8"/>
                  </a:lnTo>
                  <a:lnTo>
                    <a:pt x="2" y="13"/>
                  </a:lnTo>
                  <a:lnTo>
                    <a:pt x="0" y="16"/>
                  </a:lnTo>
                  <a:lnTo>
                    <a:pt x="0" y="21"/>
                  </a:lnTo>
                  <a:lnTo>
                    <a:pt x="0" y="24"/>
                  </a:lnTo>
                  <a:lnTo>
                    <a:pt x="2" y="29"/>
                  </a:lnTo>
                  <a:lnTo>
                    <a:pt x="4" y="32"/>
                  </a:lnTo>
                  <a:lnTo>
                    <a:pt x="7" y="35"/>
                  </a:lnTo>
                  <a:lnTo>
                    <a:pt x="10" y="37"/>
                  </a:lnTo>
                  <a:lnTo>
                    <a:pt x="14" y="40"/>
                  </a:lnTo>
                  <a:lnTo>
                    <a:pt x="19" y="40"/>
                  </a:lnTo>
                  <a:lnTo>
                    <a:pt x="24" y="41"/>
                  </a:lnTo>
                  <a:lnTo>
                    <a:pt x="27" y="40"/>
                  </a:lnTo>
                  <a:lnTo>
                    <a:pt x="32" y="40"/>
                  </a:lnTo>
                  <a:lnTo>
                    <a:pt x="36" y="37"/>
                  </a:lnTo>
                  <a:lnTo>
                    <a:pt x="39" y="35"/>
                  </a:lnTo>
                  <a:lnTo>
                    <a:pt x="43" y="32"/>
                  </a:lnTo>
                  <a:lnTo>
                    <a:pt x="46" y="29"/>
                  </a:lnTo>
                  <a:lnTo>
                    <a:pt x="46" y="24"/>
                  </a:lnTo>
                  <a:lnTo>
                    <a:pt x="48" y="21"/>
                  </a:lnTo>
                  <a:lnTo>
                    <a:pt x="46" y="16"/>
                  </a:lnTo>
                  <a:lnTo>
                    <a:pt x="46" y="13"/>
                  </a:lnTo>
                  <a:lnTo>
                    <a:pt x="43" y="8"/>
                  </a:lnTo>
                  <a:lnTo>
                    <a:pt x="39" y="5"/>
                  </a:lnTo>
                  <a:lnTo>
                    <a:pt x="36" y="4"/>
                  </a:lnTo>
                  <a:lnTo>
                    <a:pt x="32" y="2"/>
                  </a:lnTo>
                  <a:lnTo>
                    <a:pt x="27" y="0"/>
                  </a:lnTo>
                  <a:lnTo>
                    <a:pt x="24" y="0"/>
                  </a:lnTo>
                </a:path>
              </a:pathLst>
            </a:custGeom>
            <a:solidFill>
              <a:schemeClr val="bg2"/>
            </a:solidFill>
            <a:ln w="31750">
              <a:solidFill>
                <a:schemeClr val="bg2"/>
              </a:solidFill>
              <a:prstDash val="solid"/>
              <a:round/>
              <a:headEnd/>
              <a:tailEnd/>
            </a:ln>
          </p:spPr>
          <p:txBody>
            <a:bodyPr/>
            <a:lstStyle/>
            <a:p>
              <a:endParaRPr lang="en-US"/>
            </a:p>
          </p:txBody>
        </p:sp>
        <p:sp>
          <p:nvSpPr>
            <p:cNvPr id="56517" name="Freeform 190"/>
            <p:cNvSpPr>
              <a:spLocks/>
            </p:cNvSpPr>
            <p:nvPr/>
          </p:nvSpPr>
          <p:spPr bwMode="auto">
            <a:xfrm>
              <a:off x="2039" y="1596"/>
              <a:ext cx="45" cy="41"/>
            </a:xfrm>
            <a:custGeom>
              <a:avLst/>
              <a:gdLst>
                <a:gd name="T0" fmla="*/ 18 w 48"/>
                <a:gd name="T1" fmla="*/ 0 h 41"/>
                <a:gd name="T2" fmla="*/ 13 w 48"/>
                <a:gd name="T3" fmla="*/ 0 h 41"/>
                <a:gd name="T4" fmla="*/ 9 w 48"/>
                <a:gd name="T5" fmla="*/ 1 h 41"/>
                <a:gd name="T6" fmla="*/ 8 w 48"/>
                <a:gd name="T7" fmla="*/ 3 h 41"/>
                <a:gd name="T8" fmla="*/ 7 w 48"/>
                <a:gd name="T9" fmla="*/ 6 h 41"/>
                <a:gd name="T10" fmla="*/ 4 w 48"/>
                <a:gd name="T11" fmla="*/ 9 h 41"/>
                <a:gd name="T12" fmla="*/ 2 w 48"/>
                <a:gd name="T13" fmla="*/ 12 h 41"/>
                <a:gd name="T14" fmla="*/ 0 w 48"/>
                <a:gd name="T15" fmla="*/ 15 h 41"/>
                <a:gd name="T16" fmla="*/ 0 w 48"/>
                <a:gd name="T17" fmla="*/ 20 h 41"/>
                <a:gd name="T18" fmla="*/ 0 w 48"/>
                <a:gd name="T19" fmla="*/ 25 h 41"/>
                <a:gd name="T20" fmla="*/ 2 w 48"/>
                <a:gd name="T21" fmla="*/ 28 h 41"/>
                <a:gd name="T22" fmla="*/ 4 w 48"/>
                <a:gd name="T23" fmla="*/ 31 h 41"/>
                <a:gd name="T24" fmla="*/ 7 w 48"/>
                <a:gd name="T25" fmla="*/ 34 h 41"/>
                <a:gd name="T26" fmla="*/ 8 w 48"/>
                <a:gd name="T27" fmla="*/ 37 h 41"/>
                <a:gd name="T28" fmla="*/ 9 w 48"/>
                <a:gd name="T29" fmla="*/ 39 h 41"/>
                <a:gd name="T30" fmla="*/ 13 w 48"/>
                <a:gd name="T31" fmla="*/ 41 h 41"/>
                <a:gd name="T32" fmla="*/ 18 w 48"/>
                <a:gd name="T33" fmla="*/ 41 h 41"/>
                <a:gd name="T34" fmla="*/ 20 w 48"/>
                <a:gd name="T35" fmla="*/ 41 h 41"/>
                <a:gd name="T36" fmla="*/ 22 w 48"/>
                <a:gd name="T37" fmla="*/ 39 h 41"/>
                <a:gd name="T38" fmla="*/ 25 w 48"/>
                <a:gd name="T39" fmla="*/ 37 h 41"/>
                <a:gd name="T40" fmla="*/ 28 w 48"/>
                <a:gd name="T41" fmla="*/ 34 h 41"/>
                <a:gd name="T42" fmla="*/ 30 w 48"/>
                <a:gd name="T43" fmla="*/ 31 h 41"/>
                <a:gd name="T44" fmla="*/ 32 w 48"/>
                <a:gd name="T45" fmla="*/ 28 h 41"/>
                <a:gd name="T46" fmla="*/ 33 w 48"/>
                <a:gd name="T47" fmla="*/ 25 h 41"/>
                <a:gd name="T48" fmla="*/ 33 w 48"/>
                <a:gd name="T49" fmla="*/ 20 h 41"/>
                <a:gd name="T50" fmla="*/ 33 w 48"/>
                <a:gd name="T51" fmla="*/ 15 h 41"/>
                <a:gd name="T52" fmla="*/ 32 w 48"/>
                <a:gd name="T53" fmla="*/ 12 h 41"/>
                <a:gd name="T54" fmla="*/ 30 w 48"/>
                <a:gd name="T55" fmla="*/ 9 h 41"/>
                <a:gd name="T56" fmla="*/ 28 w 48"/>
                <a:gd name="T57" fmla="*/ 6 h 41"/>
                <a:gd name="T58" fmla="*/ 25 w 48"/>
                <a:gd name="T59" fmla="*/ 3 h 41"/>
                <a:gd name="T60" fmla="*/ 22 w 48"/>
                <a:gd name="T61" fmla="*/ 1 h 41"/>
                <a:gd name="T62" fmla="*/ 20 w 48"/>
                <a:gd name="T63" fmla="*/ 0 h 41"/>
                <a:gd name="T64" fmla="*/ 18 w 48"/>
                <a:gd name="T65" fmla="*/ 0 h 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8" h="41">
                  <a:moveTo>
                    <a:pt x="24" y="0"/>
                  </a:moveTo>
                  <a:lnTo>
                    <a:pt x="19" y="0"/>
                  </a:lnTo>
                  <a:lnTo>
                    <a:pt x="15" y="1"/>
                  </a:lnTo>
                  <a:lnTo>
                    <a:pt x="10" y="3"/>
                  </a:lnTo>
                  <a:lnTo>
                    <a:pt x="7" y="6"/>
                  </a:lnTo>
                  <a:lnTo>
                    <a:pt x="4" y="9"/>
                  </a:lnTo>
                  <a:lnTo>
                    <a:pt x="2" y="12"/>
                  </a:lnTo>
                  <a:lnTo>
                    <a:pt x="0" y="15"/>
                  </a:lnTo>
                  <a:lnTo>
                    <a:pt x="0" y="20"/>
                  </a:lnTo>
                  <a:lnTo>
                    <a:pt x="0" y="25"/>
                  </a:lnTo>
                  <a:lnTo>
                    <a:pt x="2" y="28"/>
                  </a:lnTo>
                  <a:lnTo>
                    <a:pt x="4" y="31"/>
                  </a:lnTo>
                  <a:lnTo>
                    <a:pt x="7" y="34"/>
                  </a:lnTo>
                  <a:lnTo>
                    <a:pt x="10" y="37"/>
                  </a:lnTo>
                  <a:lnTo>
                    <a:pt x="15" y="39"/>
                  </a:lnTo>
                  <a:lnTo>
                    <a:pt x="19" y="41"/>
                  </a:lnTo>
                  <a:lnTo>
                    <a:pt x="24" y="41"/>
                  </a:lnTo>
                  <a:lnTo>
                    <a:pt x="29" y="41"/>
                  </a:lnTo>
                  <a:lnTo>
                    <a:pt x="32" y="39"/>
                  </a:lnTo>
                  <a:lnTo>
                    <a:pt x="37" y="37"/>
                  </a:lnTo>
                  <a:lnTo>
                    <a:pt x="41" y="34"/>
                  </a:lnTo>
                  <a:lnTo>
                    <a:pt x="44" y="31"/>
                  </a:lnTo>
                  <a:lnTo>
                    <a:pt x="46" y="28"/>
                  </a:lnTo>
                  <a:lnTo>
                    <a:pt x="48" y="25"/>
                  </a:lnTo>
                  <a:lnTo>
                    <a:pt x="48" y="20"/>
                  </a:lnTo>
                  <a:lnTo>
                    <a:pt x="48" y="15"/>
                  </a:lnTo>
                  <a:lnTo>
                    <a:pt x="46" y="12"/>
                  </a:lnTo>
                  <a:lnTo>
                    <a:pt x="44" y="9"/>
                  </a:lnTo>
                  <a:lnTo>
                    <a:pt x="41" y="6"/>
                  </a:lnTo>
                  <a:lnTo>
                    <a:pt x="37" y="3"/>
                  </a:lnTo>
                  <a:lnTo>
                    <a:pt x="32" y="1"/>
                  </a:lnTo>
                  <a:lnTo>
                    <a:pt x="29" y="0"/>
                  </a:lnTo>
                  <a:lnTo>
                    <a:pt x="24" y="0"/>
                  </a:lnTo>
                  <a:close/>
                </a:path>
              </a:pathLst>
            </a:custGeom>
            <a:solidFill>
              <a:schemeClr val="bg2"/>
            </a:solidFill>
            <a:ln w="31750">
              <a:solidFill>
                <a:schemeClr val="bg2"/>
              </a:solidFill>
              <a:round/>
              <a:headEnd/>
              <a:tailEnd/>
            </a:ln>
          </p:spPr>
          <p:txBody>
            <a:bodyPr/>
            <a:lstStyle/>
            <a:p>
              <a:endParaRPr lang="en-US"/>
            </a:p>
          </p:txBody>
        </p:sp>
        <p:sp>
          <p:nvSpPr>
            <p:cNvPr id="56518" name="Freeform 191"/>
            <p:cNvSpPr>
              <a:spLocks/>
            </p:cNvSpPr>
            <p:nvPr/>
          </p:nvSpPr>
          <p:spPr bwMode="auto">
            <a:xfrm>
              <a:off x="2039" y="1596"/>
              <a:ext cx="45" cy="41"/>
            </a:xfrm>
            <a:custGeom>
              <a:avLst/>
              <a:gdLst>
                <a:gd name="T0" fmla="*/ 18 w 48"/>
                <a:gd name="T1" fmla="*/ 0 h 41"/>
                <a:gd name="T2" fmla="*/ 13 w 48"/>
                <a:gd name="T3" fmla="*/ 0 h 41"/>
                <a:gd name="T4" fmla="*/ 9 w 48"/>
                <a:gd name="T5" fmla="*/ 1 h 41"/>
                <a:gd name="T6" fmla="*/ 8 w 48"/>
                <a:gd name="T7" fmla="*/ 3 h 41"/>
                <a:gd name="T8" fmla="*/ 7 w 48"/>
                <a:gd name="T9" fmla="*/ 6 h 41"/>
                <a:gd name="T10" fmla="*/ 4 w 48"/>
                <a:gd name="T11" fmla="*/ 9 h 41"/>
                <a:gd name="T12" fmla="*/ 2 w 48"/>
                <a:gd name="T13" fmla="*/ 12 h 41"/>
                <a:gd name="T14" fmla="*/ 0 w 48"/>
                <a:gd name="T15" fmla="*/ 15 h 41"/>
                <a:gd name="T16" fmla="*/ 0 w 48"/>
                <a:gd name="T17" fmla="*/ 20 h 41"/>
                <a:gd name="T18" fmla="*/ 0 w 48"/>
                <a:gd name="T19" fmla="*/ 25 h 41"/>
                <a:gd name="T20" fmla="*/ 2 w 48"/>
                <a:gd name="T21" fmla="*/ 28 h 41"/>
                <a:gd name="T22" fmla="*/ 4 w 48"/>
                <a:gd name="T23" fmla="*/ 31 h 41"/>
                <a:gd name="T24" fmla="*/ 7 w 48"/>
                <a:gd name="T25" fmla="*/ 34 h 41"/>
                <a:gd name="T26" fmla="*/ 8 w 48"/>
                <a:gd name="T27" fmla="*/ 37 h 41"/>
                <a:gd name="T28" fmla="*/ 9 w 48"/>
                <a:gd name="T29" fmla="*/ 39 h 41"/>
                <a:gd name="T30" fmla="*/ 13 w 48"/>
                <a:gd name="T31" fmla="*/ 41 h 41"/>
                <a:gd name="T32" fmla="*/ 18 w 48"/>
                <a:gd name="T33" fmla="*/ 41 h 41"/>
                <a:gd name="T34" fmla="*/ 20 w 48"/>
                <a:gd name="T35" fmla="*/ 41 h 41"/>
                <a:gd name="T36" fmla="*/ 22 w 48"/>
                <a:gd name="T37" fmla="*/ 39 h 41"/>
                <a:gd name="T38" fmla="*/ 25 w 48"/>
                <a:gd name="T39" fmla="*/ 37 h 41"/>
                <a:gd name="T40" fmla="*/ 28 w 48"/>
                <a:gd name="T41" fmla="*/ 34 h 41"/>
                <a:gd name="T42" fmla="*/ 30 w 48"/>
                <a:gd name="T43" fmla="*/ 31 h 41"/>
                <a:gd name="T44" fmla="*/ 32 w 48"/>
                <a:gd name="T45" fmla="*/ 28 h 41"/>
                <a:gd name="T46" fmla="*/ 33 w 48"/>
                <a:gd name="T47" fmla="*/ 25 h 41"/>
                <a:gd name="T48" fmla="*/ 33 w 48"/>
                <a:gd name="T49" fmla="*/ 20 h 41"/>
                <a:gd name="T50" fmla="*/ 33 w 48"/>
                <a:gd name="T51" fmla="*/ 15 h 41"/>
                <a:gd name="T52" fmla="*/ 32 w 48"/>
                <a:gd name="T53" fmla="*/ 12 h 41"/>
                <a:gd name="T54" fmla="*/ 30 w 48"/>
                <a:gd name="T55" fmla="*/ 9 h 41"/>
                <a:gd name="T56" fmla="*/ 28 w 48"/>
                <a:gd name="T57" fmla="*/ 6 h 41"/>
                <a:gd name="T58" fmla="*/ 25 w 48"/>
                <a:gd name="T59" fmla="*/ 3 h 41"/>
                <a:gd name="T60" fmla="*/ 22 w 48"/>
                <a:gd name="T61" fmla="*/ 1 h 41"/>
                <a:gd name="T62" fmla="*/ 20 w 48"/>
                <a:gd name="T63" fmla="*/ 0 h 41"/>
                <a:gd name="T64" fmla="*/ 18 w 48"/>
                <a:gd name="T65" fmla="*/ 0 h 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8" h="41">
                  <a:moveTo>
                    <a:pt x="24" y="0"/>
                  </a:moveTo>
                  <a:lnTo>
                    <a:pt x="19" y="0"/>
                  </a:lnTo>
                  <a:lnTo>
                    <a:pt x="15" y="1"/>
                  </a:lnTo>
                  <a:lnTo>
                    <a:pt x="10" y="3"/>
                  </a:lnTo>
                  <a:lnTo>
                    <a:pt x="7" y="6"/>
                  </a:lnTo>
                  <a:lnTo>
                    <a:pt x="4" y="9"/>
                  </a:lnTo>
                  <a:lnTo>
                    <a:pt x="2" y="12"/>
                  </a:lnTo>
                  <a:lnTo>
                    <a:pt x="0" y="15"/>
                  </a:lnTo>
                  <a:lnTo>
                    <a:pt x="0" y="20"/>
                  </a:lnTo>
                  <a:lnTo>
                    <a:pt x="0" y="25"/>
                  </a:lnTo>
                  <a:lnTo>
                    <a:pt x="2" y="28"/>
                  </a:lnTo>
                  <a:lnTo>
                    <a:pt x="4" y="31"/>
                  </a:lnTo>
                  <a:lnTo>
                    <a:pt x="7" y="34"/>
                  </a:lnTo>
                  <a:lnTo>
                    <a:pt x="10" y="37"/>
                  </a:lnTo>
                  <a:lnTo>
                    <a:pt x="15" y="39"/>
                  </a:lnTo>
                  <a:lnTo>
                    <a:pt x="19" y="41"/>
                  </a:lnTo>
                  <a:lnTo>
                    <a:pt x="24" y="41"/>
                  </a:lnTo>
                  <a:lnTo>
                    <a:pt x="29" y="41"/>
                  </a:lnTo>
                  <a:lnTo>
                    <a:pt x="32" y="39"/>
                  </a:lnTo>
                  <a:lnTo>
                    <a:pt x="37" y="37"/>
                  </a:lnTo>
                  <a:lnTo>
                    <a:pt x="41" y="34"/>
                  </a:lnTo>
                  <a:lnTo>
                    <a:pt x="44" y="31"/>
                  </a:lnTo>
                  <a:lnTo>
                    <a:pt x="46" y="28"/>
                  </a:lnTo>
                  <a:lnTo>
                    <a:pt x="48" y="25"/>
                  </a:lnTo>
                  <a:lnTo>
                    <a:pt x="48" y="20"/>
                  </a:lnTo>
                  <a:lnTo>
                    <a:pt x="48" y="15"/>
                  </a:lnTo>
                  <a:lnTo>
                    <a:pt x="46" y="12"/>
                  </a:lnTo>
                  <a:lnTo>
                    <a:pt x="44" y="9"/>
                  </a:lnTo>
                  <a:lnTo>
                    <a:pt x="41" y="6"/>
                  </a:lnTo>
                  <a:lnTo>
                    <a:pt x="37" y="3"/>
                  </a:lnTo>
                  <a:lnTo>
                    <a:pt x="32" y="1"/>
                  </a:lnTo>
                  <a:lnTo>
                    <a:pt x="29" y="0"/>
                  </a:lnTo>
                  <a:lnTo>
                    <a:pt x="24" y="0"/>
                  </a:lnTo>
                </a:path>
              </a:pathLst>
            </a:custGeom>
            <a:solidFill>
              <a:schemeClr val="bg2"/>
            </a:solidFill>
            <a:ln w="31750">
              <a:solidFill>
                <a:schemeClr val="bg2"/>
              </a:solidFill>
              <a:prstDash val="solid"/>
              <a:round/>
              <a:headEnd/>
              <a:tailEnd/>
            </a:ln>
          </p:spPr>
          <p:txBody>
            <a:bodyPr/>
            <a:lstStyle/>
            <a:p>
              <a:endParaRPr lang="en-US"/>
            </a:p>
          </p:txBody>
        </p:sp>
        <p:sp>
          <p:nvSpPr>
            <p:cNvPr id="56519" name="Freeform 192"/>
            <p:cNvSpPr>
              <a:spLocks/>
            </p:cNvSpPr>
            <p:nvPr/>
          </p:nvSpPr>
          <p:spPr bwMode="auto">
            <a:xfrm>
              <a:off x="1571" y="1388"/>
              <a:ext cx="44" cy="41"/>
            </a:xfrm>
            <a:custGeom>
              <a:avLst/>
              <a:gdLst>
                <a:gd name="T0" fmla="*/ 17 w 47"/>
                <a:gd name="T1" fmla="*/ 0 h 41"/>
                <a:gd name="T2" fmla="*/ 12 w 47"/>
                <a:gd name="T3" fmla="*/ 0 h 41"/>
                <a:gd name="T4" fmla="*/ 9 w 47"/>
                <a:gd name="T5" fmla="*/ 2 h 41"/>
                <a:gd name="T6" fmla="*/ 7 w 47"/>
                <a:gd name="T7" fmla="*/ 4 h 41"/>
                <a:gd name="T8" fmla="*/ 7 w 47"/>
                <a:gd name="T9" fmla="*/ 5 h 41"/>
                <a:gd name="T10" fmla="*/ 3 w 47"/>
                <a:gd name="T11" fmla="*/ 8 h 41"/>
                <a:gd name="T12" fmla="*/ 1 w 47"/>
                <a:gd name="T13" fmla="*/ 13 h 41"/>
                <a:gd name="T14" fmla="*/ 0 w 47"/>
                <a:gd name="T15" fmla="*/ 16 h 41"/>
                <a:gd name="T16" fmla="*/ 0 w 47"/>
                <a:gd name="T17" fmla="*/ 21 h 41"/>
                <a:gd name="T18" fmla="*/ 0 w 47"/>
                <a:gd name="T19" fmla="*/ 24 h 41"/>
                <a:gd name="T20" fmla="*/ 1 w 47"/>
                <a:gd name="T21" fmla="*/ 29 h 41"/>
                <a:gd name="T22" fmla="*/ 3 w 47"/>
                <a:gd name="T23" fmla="*/ 32 h 41"/>
                <a:gd name="T24" fmla="*/ 7 w 47"/>
                <a:gd name="T25" fmla="*/ 35 h 41"/>
                <a:gd name="T26" fmla="*/ 7 w 47"/>
                <a:gd name="T27" fmla="*/ 37 h 41"/>
                <a:gd name="T28" fmla="*/ 9 w 47"/>
                <a:gd name="T29" fmla="*/ 40 h 41"/>
                <a:gd name="T30" fmla="*/ 12 w 47"/>
                <a:gd name="T31" fmla="*/ 40 h 41"/>
                <a:gd name="T32" fmla="*/ 17 w 47"/>
                <a:gd name="T33" fmla="*/ 41 h 41"/>
                <a:gd name="T34" fmla="*/ 20 w 47"/>
                <a:gd name="T35" fmla="*/ 40 h 41"/>
                <a:gd name="T36" fmla="*/ 21 w 47"/>
                <a:gd name="T37" fmla="*/ 40 h 41"/>
                <a:gd name="T38" fmla="*/ 25 w 47"/>
                <a:gd name="T39" fmla="*/ 37 h 41"/>
                <a:gd name="T40" fmla="*/ 27 w 47"/>
                <a:gd name="T41" fmla="*/ 35 h 41"/>
                <a:gd name="T42" fmla="*/ 30 w 47"/>
                <a:gd name="T43" fmla="*/ 32 h 41"/>
                <a:gd name="T44" fmla="*/ 31 w 47"/>
                <a:gd name="T45" fmla="*/ 29 h 41"/>
                <a:gd name="T46" fmla="*/ 32 w 47"/>
                <a:gd name="T47" fmla="*/ 24 h 41"/>
                <a:gd name="T48" fmla="*/ 32 w 47"/>
                <a:gd name="T49" fmla="*/ 21 h 41"/>
                <a:gd name="T50" fmla="*/ 32 w 47"/>
                <a:gd name="T51" fmla="*/ 16 h 41"/>
                <a:gd name="T52" fmla="*/ 31 w 47"/>
                <a:gd name="T53" fmla="*/ 13 h 41"/>
                <a:gd name="T54" fmla="*/ 30 w 47"/>
                <a:gd name="T55" fmla="*/ 8 h 41"/>
                <a:gd name="T56" fmla="*/ 27 w 47"/>
                <a:gd name="T57" fmla="*/ 5 h 41"/>
                <a:gd name="T58" fmla="*/ 25 w 47"/>
                <a:gd name="T59" fmla="*/ 4 h 41"/>
                <a:gd name="T60" fmla="*/ 21 w 47"/>
                <a:gd name="T61" fmla="*/ 2 h 41"/>
                <a:gd name="T62" fmla="*/ 20 w 47"/>
                <a:gd name="T63" fmla="*/ 0 h 41"/>
                <a:gd name="T64" fmla="*/ 17 w 47"/>
                <a:gd name="T65" fmla="*/ 0 h 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7" h="41">
                  <a:moveTo>
                    <a:pt x="23" y="0"/>
                  </a:moveTo>
                  <a:lnTo>
                    <a:pt x="18" y="0"/>
                  </a:lnTo>
                  <a:lnTo>
                    <a:pt x="15" y="2"/>
                  </a:lnTo>
                  <a:lnTo>
                    <a:pt x="10" y="4"/>
                  </a:lnTo>
                  <a:lnTo>
                    <a:pt x="7" y="5"/>
                  </a:lnTo>
                  <a:lnTo>
                    <a:pt x="3" y="8"/>
                  </a:lnTo>
                  <a:lnTo>
                    <a:pt x="1" y="13"/>
                  </a:lnTo>
                  <a:lnTo>
                    <a:pt x="0" y="16"/>
                  </a:lnTo>
                  <a:lnTo>
                    <a:pt x="0" y="21"/>
                  </a:lnTo>
                  <a:lnTo>
                    <a:pt x="0" y="24"/>
                  </a:lnTo>
                  <a:lnTo>
                    <a:pt x="1" y="29"/>
                  </a:lnTo>
                  <a:lnTo>
                    <a:pt x="3" y="32"/>
                  </a:lnTo>
                  <a:lnTo>
                    <a:pt x="7" y="35"/>
                  </a:lnTo>
                  <a:lnTo>
                    <a:pt x="10" y="37"/>
                  </a:lnTo>
                  <a:lnTo>
                    <a:pt x="15" y="40"/>
                  </a:lnTo>
                  <a:lnTo>
                    <a:pt x="18" y="40"/>
                  </a:lnTo>
                  <a:lnTo>
                    <a:pt x="23" y="41"/>
                  </a:lnTo>
                  <a:lnTo>
                    <a:pt x="29" y="40"/>
                  </a:lnTo>
                  <a:lnTo>
                    <a:pt x="32" y="40"/>
                  </a:lnTo>
                  <a:lnTo>
                    <a:pt x="37" y="37"/>
                  </a:lnTo>
                  <a:lnTo>
                    <a:pt x="40" y="35"/>
                  </a:lnTo>
                  <a:lnTo>
                    <a:pt x="44" y="32"/>
                  </a:lnTo>
                  <a:lnTo>
                    <a:pt x="45" y="29"/>
                  </a:lnTo>
                  <a:lnTo>
                    <a:pt x="47" y="24"/>
                  </a:lnTo>
                  <a:lnTo>
                    <a:pt x="47" y="21"/>
                  </a:lnTo>
                  <a:lnTo>
                    <a:pt x="47" y="16"/>
                  </a:lnTo>
                  <a:lnTo>
                    <a:pt x="45" y="13"/>
                  </a:lnTo>
                  <a:lnTo>
                    <a:pt x="44" y="8"/>
                  </a:lnTo>
                  <a:lnTo>
                    <a:pt x="40" y="5"/>
                  </a:lnTo>
                  <a:lnTo>
                    <a:pt x="37" y="4"/>
                  </a:lnTo>
                  <a:lnTo>
                    <a:pt x="32" y="2"/>
                  </a:lnTo>
                  <a:lnTo>
                    <a:pt x="29" y="0"/>
                  </a:lnTo>
                  <a:lnTo>
                    <a:pt x="23" y="0"/>
                  </a:lnTo>
                  <a:close/>
                </a:path>
              </a:pathLst>
            </a:custGeom>
            <a:solidFill>
              <a:schemeClr val="bg2"/>
            </a:solidFill>
            <a:ln w="31750">
              <a:solidFill>
                <a:schemeClr val="bg2"/>
              </a:solidFill>
              <a:round/>
              <a:headEnd/>
              <a:tailEnd/>
            </a:ln>
          </p:spPr>
          <p:txBody>
            <a:bodyPr/>
            <a:lstStyle/>
            <a:p>
              <a:endParaRPr lang="en-US"/>
            </a:p>
          </p:txBody>
        </p:sp>
        <p:sp>
          <p:nvSpPr>
            <p:cNvPr id="56520" name="Freeform 193"/>
            <p:cNvSpPr>
              <a:spLocks/>
            </p:cNvSpPr>
            <p:nvPr/>
          </p:nvSpPr>
          <p:spPr bwMode="auto">
            <a:xfrm>
              <a:off x="1427" y="1267"/>
              <a:ext cx="43" cy="41"/>
            </a:xfrm>
            <a:custGeom>
              <a:avLst/>
              <a:gdLst>
                <a:gd name="T0" fmla="*/ 17 w 46"/>
                <a:gd name="T1" fmla="*/ 0 h 41"/>
                <a:gd name="T2" fmla="*/ 13 w 46"/>
                <a:gd name="T3" fmla="*/ 0 h 41"/>
                <a:gd name="T4" fmla="*/ 9 w 46"/>
                <a:gd name="T5" fmla="*/ 2 h 41"/>
                <a:gd name="T6" fmla="*/ 7 w 46"/>
                <a:gd name="T7" fmla="*/ 4 h 41"/>
                <a:gd name="T8" fmla="*/ 7 w 46"/>
                <a:gd name="T9" fmla="*/ 5 h 41"/>
                <a:gd name="T10" fmla="*/ 5 w 46"/>
                <a:gd name="T11" fmla="*/ 8 h 41"/>
                <a:gd name="T12" fmla="*/ 2 w 46"/>
                <a:gd name="T13" fmla="*/ 13 h 41"/>
                <a:gd name="T14" fmla="*/ 2 w 46"/>
                <a:gd name="T15" fmla="*/ 16 h 41"/>
                <a:gd name="T16" fmla="*/ 0 w 46"/>
                <a:gd name="T17" fmla="*/ 21 h 41"/>
                <a:gd name="T18" fmla="*/ 2 w 46"/>
                <a:gd name="T19" fmla="*/ 24 h 41"/>
                <a:gd name="T20" fmla="*/ 2 w 46"/>
                <a:gd name="T21" fmla="*/ 29 h 41"/>
                <a:gd name="T22" fmla="*/ 5 w 46"/>
                <a:gd name="T23" fmla="*/ 32 h 41"/>
                <a:gd name="T24" fmla="*/ 7 w 46"/>
                <a:gd name="T25" fmla="*/ 35 h 41"/>
                <a:gd name="T26" fmla="*/ 7 w 46"/>
                <a:gd name="T27" fmla="*/ 37 h 41"/>
                <a:gd name="T28" fmla="*/ 9 w 46"/>
                <a:gd name="T29" fmla="*/ 40 h 41"/>
                <a:gd name="T30" fmla="*/ 13 w 46"/>
                <a:gd name="T31" fmla="*/ 40 h 41"/>
                <a:gd name="T32" fmla="*/ 17 w 46"/>
                <a:gd name="T33" fmla="*/ 41 h 41"/>
                <a:gd name="T34" fmla="*/ 20 w 46"/>
                <a:gd name="T35" fmla="*/ 40 h 41"/>
                <a:gd name="T36" fmla="*/ 21 w 46"/>
                <a:gd name="T37" fmla="*/ 40 h 41"/>
                <a:gd name="T38" fmla="*/ 24 w 46"/>
                <a:gd name="T39" fmla="*/ 37 h 41"/>
                <a:gd name="T40" fmla="*/ 26 w 46"/>
                <a:gd name="T41" fmla="*/ 35 h 41"/>
                <a:gd name="T42" fmla="*/ 28 w 46"/>
                <a:gd name="T43" fmla="*/ 32 h 41"/>
                <a:gd name="T44" fmla="*/ 30 w 46"/>
                <a:gd name="T45" fmla="*/ 29 h 41"/>
                <a:gd name="T46" fmla="*/ 31 w 46"/>
                <a:gd name="T47" fmla="*/ 24 h 41"/>
                <a:gd name="T48" fmla="*/ 31 w 46"/>
                <a:gd name="T49" fmla="*/ 21 h 41"/>
                <a:gd name="T50" fmla="*/ 31 w 46"/>
                <a:gd name="T51" fmla="*/ 16 h 41"/>
                <a:gd name="T52" fmla="*/ 30 w 46"/>
                <a:gd name="T53" fmla="*/ 13 h 41"/>
                <a:gd name="T54" fmla="*/ 28 w 46"/>
                <a:gd name="T55" fmla="*/ 8 h 41"/>
                <a:gd name="T56" fmla="*/ 26 w 46"/>
                <a:gd name="T57" fmla="*/ 5 h 41"/>
                <a:gd name="T58" fmla="*/ 24 w 46"/>
                <a:gd name="T59" fmla="*/ 4 h 41"/>
                <a:gd name="T60" fmla="*/ 21 w 46"/>
                <a:gd name="T61" fmla="*/ 2 h 41"/>
                <a:gd name="T62" fmla="*/ 20 w 46"/>
                <a:gd name="T63" fmla="*/ 0 h 41"/>
                <a:gd name="T64" fmla="*/ 17 w 46"/>
                <a:gd name="T65" fmla="*/ 0 h 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6" h="41">
                  <a:moveTo>
                    <a:pt x="24" y="0"/>
                  </a:moveTo>
                  <a:lnTo>
                    <a:pt x="19" y="0"/>
                  </a:lnTo>
                  <a:lnTo>
                    <a:pt x="15" y="2"/>
                  </a:lnTo>
                  <a:lnTo>
                    <a:pt x="10" y="4"/>
                  </a:lnTo>
                  <a:lnTo>
                    <a:pt x="7" y="5"/>
                  </a:lnTo>
                  <a:lnTo>
                    <a:pt x="5" y="8"/>
                  </a:lnTo>
                  <a:lnTo>
                    <a:pt x="2" y="13"/>
                  </a:lnTo>
                  <a:lnTo>
                    <a:pt x="2" y="16"/>
                  </a:lnTo>
                  <a:lnTo>
                    <a:pt x="0" y="21"/>
                  </a:lnTo>
                  <a:lnTo>
                    <a:pt x="2" y="24"/>
                  </a:lnTo>
                  <a:lnTo>
                    <a:pt x="2" y="29"/>
                  </a:lnTo>
                  <a:lnTo>
                    <a:pt x="5" y="32"/>
                  </a:lnTo>
                  <a:lnTo>
                    <a:pt x="7" y="35"/>
                  </a:lnTo>
                  <a:lnTo>
                    <a:pt x="10" y="37"/>
                  </a:lnTo>
                  <a:lnTo>
                    <a:pt x="15" y="40"/>
                  </a:lnTo>
                  <a:lnTo>
                    <a:pt x="19" y="40"/>
                  </a:lnTo>
                  <a:lnTo>
                    <a:pt x="24" y="41"/>
                  </a:lnTo>
                  <a:lnTo>
                    <a:pt x="29" y="40"/>
                  </a:lnTo>
                  <a:lnTo>
                    <a:pt x="32" y="40"/>
                  </a:lnTo>
                  <a:lnTo>
                    <a:pt x="36" y="37"/>
                  </a:lnTo>
                  <a:lnTo>
                    <a:pt x="39" y="35"/>
                  </a:lnTo>
                  <a:lnTo>
                    <a:pt x="42" y="32"/>
                  </a:lnTo>
                  <a:lnTo>
                    <a:pt x="44" y="29"/>
                  </a:lnTo>
                  <a:lnTo>
                    <a:pt x="46" y="24"/>
                  </a:lnTo>
                  <a:lnTo>
                    <a:pt x="46" y="21"/>
                  </a:lnTo>
                  <a:lnTo>
                    <a:pt x="46" y="16"/>
                  </a:lnTo>
                  <a:lnTo>
                    <a:pt x="44" y="13"/>
                  </a:lnTo>
                  <a:lnTo>
                    <a:pt x="42" y="8"/>
                  </a:lnTo>
                  <a:lnTo>
                    <a:pt x="39" y="5"/>
                  </a:lnTo>
                  <a:lnTo>
                    <a:pt x="36" y="4"/>
                  </a:lnTo>
                  <a:lnTo>
                    <a:pt x="32" y="2"/>
                  </a:lnTo>
                  <a:lnTo>
                    <a:pt x="29" y="0"/>
                  </a:lnTo>
                  <a:lnTo>
                    <a:pt x="24" y="0"/>
                  </a:lnTo>
                </a:path>
              </a:pathLst>
            </a:custGeom>
            <a:solidFill>
              <a:schemeClr val="bg2"/>
            </a:solidFill>
            <a:ln w="31750">
              <a:solidFill>
                <a:schemeClr val="bg2"/>
              </a:solidFill>
              <a:prstDash val="solid"/>
              <a:round/>
              <a:headEnd/>
              <a:tailEnd/>
            </a:ln>
          </p:spPr>
          <p:txBody>
            <a:bodyPr/>
            <a:lstStyle/>
            <a:p>
              <a:endParaRPr lang="en-US"/>
            </a:p>
          </p:txBody>
        </p:sp>
        <p:sp>
          <p:nvSpPr>
            <p:cNvPr id="56521" name="Freeform 194"/>
            <p:cNvSpPr>
              <a:spLocks/>
            </p:cNvSpPr>
            <p:nvPr/>
          </p:nvSpPr>
          <p:spPr bwMode="auto">
            <a:xfrm>
              <a:off x="1877" y="1555"/>
              <a:ext cx="44" cy="41"/>
            </a:xfrm>
            <a:custGeom>
              <a:avLst/>
              <a:gdLst>
                <a:gd name="T0" fmla="*/ 15 w 48"/>
                <a:gd name="T1" fmla="*/ 0 h 41"/>
                <a:gd name="T2" fmla="*/ 12 w 48"/>
                <a:gd name="T3" fmla="*/ 0 h 41"/>
                <a:gd name="T4" fmla="*/ 8 w 48"/>
                <a:gd name="T5" fmla="*/ 1 h 41"/>
                <a:gd name="T6" fmla="*/ 6 w 48"/>
                <a:gd name="T7" fmla="*/ 3 h 41"/>
                <a:gd name="T8" fmla="*/ 6 w 48"/>
                <a:gd name="T9" fmla="*/ 6 h 41"/>
                <a:gd name="T10" fmla="*/ 4 w 48"/>
                <a:gd name="T11" fmla="*/ 9 h 41"/>
                <a:gd name="T12" fmla="*/ 2 w 48"/>
                <a:gd name="T13" fmla="*/ 12 h 41"/>
                <a:gd name="T14" fmla="*/ 0 w 48"/>
                <a:gd name="T15" fmla="*/ 16 h 41"/>
                <a:gd name="T16" fmla="*/ 0 w 48"/>
                <a:gd name="T17" fmla="*/ 20 h 41"/>
                <a:gd name="T18" fmla="*/ 0 w 48"/>
                <a:gd name="T19" fmla="*/ 25 h 41"/>
                <a:gd name="T20" fmla="*/ 2 w 48"/>
                <a:gd name="T21" fmla="*/ 28 h 41"/>
                <a:gd name="T22" fmla="*/ 4 w 48"/>
                <a:gd name="T23" fmla="*/ 31 h 41"/>
                <a:gd name="T24" fmla="*/ 6 w 48"/>
                <a:gd name="T25" fmla="*/ 34 h 41"/>
                <a:gd name="T26" fmla="*/ 6 w 48"/>
                <a:gd name="T27" fmla="*/ 38 h 41"/>
                <a:gd name="T28" fmla="*/ 8 w 48"/>
                <a:gd name="T29" fmla="*/ 39 h 41"/>
                <a:gd name="T30" fmla="*/ 12 w 48"/>
                <a:gd name="T31" fmla="*/ 41 h 41"/>
                <a:gd name="T32" fmla="*/ 15 w 48"/>
                <a:gd name="T33" fmla="*/ 41 h 41"/>
                <a:gd name="T34" fmla="*/ 17 w 48"/>
                <a:gd name="T35" fmla="*/ 41 h 41"/>
                <a:gd name="T36" fmla="*/ 19 w 48"/>
                <a:gd name="T37" fmla="*/ 39 h 41"/>
                <a:gd name="T38" fmla="*/ 23 w 48"/>
                <a:gd name="T39" fmla="*/ 38 h 41"/>
                <a:gd name="T40" fmla="*/ 25 w 48"/>
                <a:gd name="T41" fmla="*/ 34 h 41"/>
                <a:gd name="T42" fmla="*/ 26 w 48"/>
                <a:gd name="T43" fmla="*/ 31 h 41"/>
                <a:gd name="T44" fmla="*/ 28 w 48"/>
                <a:gd name="T45" fmla="*/ 28 h 41"/>
                <a:gd name="T46" fmla="*/ 28 w 48"/>
                <a:gd name="T47" fmla="*/ 25 h 41"/>
                <a:gd name="T48" fmla="*/ 28 w 48"/>
                <a:gd name="T49" fmla="*/ 20 h 41"/>
                <a:gd name="T50" fmla="*/ 28 w 48"/>
                <a:gd name="T51" fmla="*/ 16 h 41"/>
                <a:gd name="T52" fmla="*/ 28 w 48"/>
                <a:gd name="T53" fmla="*/ 12 h 41"/>
                <a:gd name="T54" fmla="*/ 26 w 48"/>
                <a:gd name="T55" fmla="*/ 9 h 41"/>
                <a:gd name="T56" fmla="*/ 25 w 48"/>
                <a:gd name="T57" fmla="*/ 6 h 41"/>
                <a:gd name="T58" fmla="*/ 23 w 48"/>
                <a:gd name="T59" fmla="*/ 3 h 41"/>
                <a:gd name="T60" fmla="*/ 19 w 48"/>
                <a:gd name="T61" fmla="*/ 1 h 41"/>
                <a:gd name="T62" fmla="*/ 17 w 48"/>
                <a:gd name="T63" fmla="*/ 0 h 41"/>
                <a:gd name="T64" fmla="*/ 15 w 48"/>
                <a:gd name="T65" fmla="*/ 0 h 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8" h="41">
                  <a:moveTo>
                    <a:pt x="24" y="0"/>
                  </a:moveTo>
                  <a:lnTo>
                    <a:pt x="19" y="0"/>
                  </a:lnTo>
                  <a:lnTo>
                    <a:pt x="14" y="1"/>
                  </a:lnTo>
                  <a:lnTo>
                    <a:pt x="10" y="3"/>
                  </a:lnTo>
                  <a:lnTo>
                    <a:pt x="7" y="6"/>
                  </a:lnTo>
                  <a:lnTo>
                    <a:pt x="4" y="9"/>
                  </a:lnTo>
                  <a:lnTo>
                    <a:pt x="2" y="12"/>
                  </a:lnTo>
                  <a:lnTo>
                    <a:pt x="0" y="16"/>
                  </a:lnTo>
                  <a:lnTo>
                    <a:pt x="0" y="20"/>
                  </a:lnTo>
                  <a:lnTo>
                    <a:pt x="0" y="25"/>
                  </a:lnTo>
                  <a:lnTo>
                    <a:pt x="2" y="28"/>
                  </a:lnTo>
                  <a:lnTo>
                    <a:pt x="4" y="31"/>
                  </a:lnTo>
                  <a:lnTo>
                    <a:pt x="7" y="34"/>
                  </a:lnTo>
                  <a:lnTo>
                    <a:pt x="10" y="38"/>
                  </a:lnTo>
                  <a:lnTo>
                    <a:pt x="14" y="39"/>
                  </a:lnTo>
                  <a:lnTo>
                    <a:pt x="19" y="41"/>
                  </a:lnTo>
                  <a:lnTo>
                    <a:pt x="24" y="41"/>
                  </a:lnTo>
                  <a:lnTo>
                    <a:pt x="29" y="41"/>
                  </a:lnTo>
                  <a:lnTo>
                    <a:pt x="32" y="39"/>
                  </a:lnTo>
                  <a:lnTo>
                    <a:pt x="38" y="38"/>
                  </a:lnTo>
                  <a:lnTo>
                    <a:pt x="41" y="34"/>
                  </a:lnTo>
                  <a:lnTo>
                    <a:pt x="44" y="31"/>
                  </a:lnTo>
                  <a:lnTo>
                    <a:pt x="46" y="28"/>
                  </a:lnTo>
                  <a:lnTo>
                    <a:pt x="48" y="25"/>
                  </a:lnTo>
                  <a:lnTo>
                    <a:pt x="48" y="20"/>
                  </a:lnTo>
                  <a:lnTo>
                    <a:pt x="48" y="16"/>
                  </a:lnTo>
                  <a:lnTo>
                    <a:pt x="46" y="12"/>
                  </a:lnTo>
                  <a:lnTo>
                    <a:pt x="44" y="9"/>
                  </a:lnTo>
                  <a:lnTo>
                    <a:pt x="41" y="6"/>
                  </a:lnTo>
                  <a:lnTo>
                    <a:pt x="38" y="3"/>
                  </a:lnTo>
                  <a:lnTo>
                    <a:pt x="32" y="1"/>
                  </a:lnTo>
                  <a:lnTo>
                    <a:pt x="29" y="0"/>
                  </a:lnTo>
                  <a:lnTo>
                    <a:pt x="24" y="0"/>
                  </a:lnTo>
                  <a:close/>
                </a:path>
              </a:pathLst>
            </a:custGeom>
            <a:solidFill>
              <a:schemeClr val="bg2"/>
            </a:solidFill>
            <a:ln w="31750">
              <a:solidFill>
                <a:schemeClr val="bg2"/>
              </a:solidFill>
              <a:round/>
              <a:headEnd/>
              <a:tailEnd/>
            </a:ln>
          </p:spPr>
          <p:txBody>
            <a:bodyPr/>
            <a:lstStyle/>
            <a:p>
              <a:endParaRPr lang="en-US"/>
            </a:p>
          </p:txBody>
        </p:sp>
        <p:sp>
          <p:nvSpPr>
            <p:cNvPr id="56522" name="Freeform 195"/>
            <p:cNvSpPr>
              <a:spLocks/>
            </p:cNvSpPr>
            <p:nvPr/>
          </p:nvSpPr>
          <p:spPr bwMode="auto">
            <a:xfrm>
              <a:off x="1877" y="1555"/>
              <a:ext cx="44" cy="41"/>
            </a:xfrm>
            <a:custGeom>
              <a:avLst/>
              <a:gdLst>
                <a:gd name="T0" fmla="*/ 15 w 48"/>
                <a:gd name="T1" fmla="*/ 0 h 41"/>
                <a:gd name="T2" fmla="*/ 12 w 48"/>
                <a:gd name="T3" fmla="*/ 0 h 41"/>
                <a:gd name="T4" fmla="*/ 8 w 48"/>
                <a:gd name="T5" fmla="*/ 1 h 41"/>
                <a:gd name="T6" fmla="*/ 6 w 48"/>
                <a:gd name="T7" fmla="*/ 3 h 41"/>
                <a:gd name="T8" fmla="*/ 6 w 48"/>
                <a:gd name="T9" fmla="*/ 6 h 41"/>
                <a:gd name="T10" fmla="*/ 4 w 48"/>
                <a:gd name="T11" fmla="*/ 9 h 41"/>
                <a:gd name="T12" fmla="*/ 2 w 48"/>
                <a:gd name="T13" fmla="*/ 12 h 41"/>
                <a:gd name="T14" fmla="*/ 0 w 48"/>
                <a:gd name="T15" fmla="*/ 16 h 41"/>
                <a:gd name="T16" fmla="*/ 0 w 48"/>
                <a:gd name="T17" fmla="*/ 20 h 41"/>
                <a:gd name="T18" fmla="*/ 0 w 48"/>
                <a:gd name="T19" fmla="*/ 25 h 41"/>
                <a:gd name="T20" fmla="*/ 2 w 48"/>
                <a:gd name="T21" fmla="*/ 28 h 41"/>
                <a:gd name="T22" fmla="*/ 4 w 48"/>
                <a:gd name="T23" fmla="*/ 31 h 41"/>
                <a:gd name="T24" fmla="*/ 6 w 48"/>
                <a:gd name="T25" fmla="*/ 34 h 41"/>
                <a:gd name="T26" fmla="*/ 6 w 48"/>
                <a:gd name="T27" fmla="*/ 38 h 41"/>
                <a:gd name="T28" fmla="*/ 8 w 48"/>
                <a:gd name="T29" fmla="*/ 39 h 41"/>
                <a:gd name="T30" fmla="*/ 12 w 48"/>
                <a:gd name="T31" fmla="*/ 41 h 41"/>
                <a:gd name="T32" fmla="*/ 15 w 48"/>
                <a:gd name="T33" fmla="*/ 41 h 41"/>
                <a:gd name="T34" fmla="*/ 17 w 48"/>
                <a:gd name="T35" fmla="*/ 41 h 41"/>
                <a:gd name="T36" fmla="*/ 19 w 48"/>
                <a:gd name="T37" fmla="*/ 39 h 41"/>
                <a:gd name="T38" fmla="*/ 23 w 48"/>
                <a:gd name="T39" fmla="*/ 38 h 41"/>
                <a:gd name="T40" fmla="*/ 25 w 48"/>
                <a:gd name="T41" fmla="*/ 34 h 41"/>
                <a:gd name="T42" fmla="*/ 26 w 48"/>
                <a:gd name="T43" fmla="*/ 31 h 41"/>
                <a:gd name="T44" fmla="*/ 28 w 48"/>
                <a:gd name="T45" fmla="*/ 28 h 41"/>
                <a:gd name="T46" fmla="*/ 28 w 48"/>
                <a:gd name="T47" fmla="*/ 25 h 41"/>
                <a:gd name="T48" fmla="*/ 28 w 48"/>
                <a:gd name="T49" fmla="*/ 20 h 41"/>
                <a:gd name="T50" fmla="*/ 28 w 48"/>
                <a:gd name="T51" fmla="*/ 16 h 41"/>
                <a:gd name="T52" fmla="*/ 28 w 48"/>
                <a:gd name="T53" fmla="*/ 12 h 41"/>
                <a:gd name="T54" fmla="*/ 26 w 48"/>
                <a:gd name="T55" fmla="*/ 9 h 41"/>
                <a:gd name="T56" fmla="*/ 25 w 48"/>
                <a:gd name="T57" fmla="*/ 6 h 41"/>
                <a:gd name="T58" fmla="*/ 23 w 48"/>
                <a:gd name="T59" fmla="*/ 3 h 41"/>
                <a:gd name="T60" fmla="*/ 19 w 48"/>
                <a:gd name="T61" fmla="*/ 1 h 41"/>
                <a:gd name="T62" fmla="*/ 17 w 48"/>
                <a:gd name="T63" fmla="*/ 0 h 41"/>
                <a:gd name="T64" fmla="*/ 15 w 48"/>
                <a:gd name="T65" fmla="*/ 0 h 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8" h="41">
                  <a:moveTo>
                    <a:pt x="24" y="0"/>
                  </a:moveTo>
                  <a:lnTo>
                    <a:pt x="19" y="0"/>
                  </a:lnTo>
                  <a:lnTo>
                    <a:pt x="14" y="1"/>
                  </a:lnTo>
                  <a:lnTo>
                    <a:pt x="10" y="3"/>
                  </a:lnTo>
                  <a:lnTo>
                    <a:pt x="7" y="6"/>
                  </a:lnTo>
                  <a:lnTo>
                    <a:pt x="4" y="9"/>
                  </a:lnTo>
                  <a:lnTo>
                    <a:pt x="2" y="12"/>
                  </a:lnTo>
                  <a:lnTo>
                    <a:pt x="0" y="16"/>
                  </a:lnTo>
                  <a:lnTo>
                    <a:pt x="0" y="20"/>
                  </a:lnTo>
                  <a:lnTo>
                    <a:pt x="0" y="25"/>
                  </a:lnTo>
                  <a:lnTo>
                    <a:pt x="2" y="28"/>
                  </a:lnTo>
                  <a:lnTo>
                    <a:pt x="4" y="31"/>
                  </a:lnTo>
                  <a:lnTo>
                    <a:pt x="7" y="34"/>
                  </a:lnTo>
                  <a:lnTo>
                    <a:pt x="10" y="38"/>
                  </a:lnTo>
                  <a:lnTo>
                    <a:pt x="14" y="39"/>
                  </a:lnTo>
                  <a:lnTo>
                    <a:pt x="19" y="41"/>
                  </a:lnTo>
                  <a:lnTo>
                    <a:pt x="24" y="41"/>
                  </a:lnTo>
                  <a:lnTo>
                    <a:pt x="29" y="41"/>
                  </a:lnTo>
                  <a:lnTo>
                    <a:pt x="32" y="39"/>
                  </a:lnTo>
                  <a:lnTo>
                    <a:pt x="38" y="38"/>
                  </a:lnTo>
                  <a:lnTo>
                    <a:pt x="41" y="34"/>
                  </a:lnTo>
                  <a:lnTo>
                    <a:pt x="44" y="31"/>
                  </a:lnTo>
                  <a:lnTo>
                    <a:pt x="46" y="28"/>
                  </a:lnTo>
                  <a:lnTo>
                    <a:pt x="48" y="25"/>
                  </a:lnTo>
                  <a:lnTo>
                    <a:pt x="48" y="20"/>
                  </a:lnTo>
                  <a:lnTo>
                    <a:pt x="48" y="16"/>
                  </a:lnTo>
                  <a:lnTo>
                    <a:pt x="46" y="12"/>
                  </a:lnTo>
                  <a:lnTo>
                    <a:pt x="44" y="9"/>
                  </a:lnTo>
                  <a:lnTo>
                    <a:pt x="41" y="6"/>
                  </a:lnTo>
                  <a:lnTo>
                    <a:pt x="38" y="3"/>
                  </a:lnTo>
                  <a:lnTo>
                    <a:pt x="32" y="1"/>
                  </a:lnTo>
                  <a:lnTo>
                    <a:pt x="29" y="0"/>
                  </a:lnTo>
                  <a:lnTo>
                    <a:pt x="24" y="0"/>
                  </a:lnTo>
                </a:path>
              </a:pathLst>
            </a:custGeom>
            <a:solidFill>
              <a:schemeClr val="bg2"/>
            </a:solidFill>
            <a:ln w="31750">
              <a:solidFill>
                <a:schemeClr val="bg2"/>
              </a:solidFill>
              <a:prstDash val="solid"/>
              <a:round/>
              <a:headEnd/>
              <a:tailEnd/>
            </a:ln>
          </p:spPr>
          <p:txBody>
            <a:bodyPr/>
            <a:lstStyle/>
            <a:p>
              <a:endParaRPr lang="en-US"/>
            </a:p>
          </p:txBody>
        </p:sp>
        <p:sp>
          <p:nvSpPr>
            <p:cNvPr id="56523" name="Freeform 196"/>
            <p:cNvSpPr>
              <a:spLocks/>
            </p:cNvSpPr>
            <p:nvPr/>
          </p:nvSpPr>
          <p:spPr bwMode="auto">
            <a:xfrm>
              <a:off x="1624" y="1429"/>
              <a:ext cx="43" cy="41"/>
            </a:xfrm>
            <a:custGeom>
              <a:avLst/>
              <a:gdLst>
                <a:gd name="T0" fmla="*/ 17 w 46"/>
                <a:gd name="T1" fmla="*/ 0 h 41"/>
                <a:gd name="T2" fmla="*/ 13 w 46"/>
                <a:gd name="T3" fmla="*/ 0 h 41"/>
                <a:gd name="T4" fmla="*/ 9 w 46"/>
                <a:gd name="T5" fmla="*/ 2 h 41"/>
                <a:gd name="T6" fmla="*/ 7 w 46"/>
                <a:gd name="T7" fmla="*/ 3 h 41"/>
                <a:gd name="T8" fmla="*/ 7 w 46"/>
                <a:gd name="T9" fmla="*/ 5 h 41"/>
                <a:gd name="T10" fmla="*/ 5 w 46"/>
                <a:gd name="T11" fmla="*/ 8 h 41"/>
                <a:gd name="T12" fmla="*/ 2 w 46"/>
                <a:gd name="T13" fmla="*/ 13 h 41"/>
                <a:gd name="T14" fmla="*/ 2 w 46"/>
                <a:gd name="T15" fmla="*/ 16 h 41"/>
                <a:gd name="T16" fmla="*/ 0 w 46"/>
                <a:gd name="T17" fmla="*/ 21 h 41"/>
                <a:gd name="T18" fmla="*/ 2 w 46"/>
                <a:gd name="T19" fmla="*/ 24 h 41"/>
                <a:gd name="T20" fmla="*/ 2 w 46"/>
                <a:gd name="T21" fmla="*/ 29 h 41"/>
                <a:gd name="T22" fmla="*/ 5 w 46"/>
                <a:gd name="T23" fmla="*/ 32 h 41"/>
                <a:gd name="T24" fmla="*/ 7 w 46"/>
                <a:gd name="T25" fmla="*/ 35 h 41"/>
                <a:gd name="T26" fmla="*/ 7 w 46"/>
                <a:gd name="T27" fmla="*/ 38 h 41"/>
                <a:gd name="T28" fmla="*/ 9 w 46"/>
                <a:gd name="T29" fmla="*/ 40 h 41"/>
                <a:gd name="T30" fmla="*/ 13 w 46"/>
                <a:gd name="T31" fmla="*/ 41 h 41"/>
                <a:gd name="T32" fmla="*/ 17 w 46"/>
                <a:gd name="T33" fmla="*/ 41 h 41"/>
                <a:gd name="T34" fmla="*/ 20 w 46"/>
                <a:gd name="T35" fmla="*/ 41 h 41"/>
                <a:gd name="T36" fmla="*/ 21 w 46"/>
                <a:gd name="T37" fmla="*/ 40 h 41"/>
                <a:gd name="T38" fmla="*/ 24 w 46"/>
                <a:gd name="T39" fmla="*/ 38 h 41"/>
                <a:gd name="T40" fmla="*/ 26 w 46"/>
                <a:gd name="T41" fmla="*/ 35 h 41"/>
                <a:gd name="T42" fmla="*/ 29 w 46"/>
                <a:gd name="T43" fmla="*/ 32 h 41"/>
                <a:gd name="T44" fmla="*/ 30 w 46"/>
                <a:gd name="T45" fmla="*/ 29 h 41"/>
                <a:gd name="T46" fmla="*/ 31 w 46"/>
                <a:gd name="T47" fmla="*/ 24 h 41"/>
                <a:gd name="T48" fmla="*/ 31 w 46"/>
                <a:gd name="T49" fmla="*/ 21 h 41"/>
                <a:gd name="T50" fmla="*/ 31 w 46"/>
                <a:gd name="T51" fmla="*/ 16 h 41"/>
                <a:gd name="T52" fmla="*/ 30 w 46"/>
                <a:gd name="T53" fmla="*/ 13 h 41"/>
                <a:gd name="T54" fmla="*/ 29 w 46"/>
                <a:gd name="T55" fmla="*/ 8 h 41"/>
                <a:gd name="T56" fmla="*/ 26 w 46"/>
                <a:gd name="T57" fmla="*/ 5 h 41"/>
                <a:gd name="T58" fmla="*/ 24 w 46"/>
                <a:gd name="T59" fmla="*/ 3 h 41"/>
                <a:gd name="T60" fmla="*/ 21 w 46"/>
                <a:gd name="T61" fmla="*/ 2 h 41"/>
                <a:gd name="T62" fmla="*/ 20 w 46"/>
                <a:gd name="T63" fmla="*/ 0 h 41"/>
                <a:gd name="T64" fmla="*/ 17 w 46"/>
                <a:gd name="T65" fmla="*/ 0 h 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6" h="41">
                  <a:moveTo>
                    <a:pt x="24" y="0"/>
                  </a:moveTo>
                  <a:lnTo>
                    <a:pt x="19" y="0"/>
                  </a:lnTo>
                  <a:lnTo>
                    <a:pt x="15" y="2"/>
                  </a:lnTo>
                  <a:lnTo>
                    <a:pt x="10" y="3"/>
                  </a:lnTo>
                  <a:lnTo>
                    <a:pt x="7" y="5"/>
                  </a:lnTo>
                  <a:lnTo>
                    <a:pt x="5" y="8"/>
                  </a:lnTo>
                  <a:lnTo>
                    <a:pt x="2" y="13"/>
                  </a:lnTo>
                  <a:lnTo>
                    <a:pt x="2" y="16"/>
                  </a:lnTo>
                  <a:lnTo>
                    <a:pt x="0" y="21"/>
                  </a:lnTo>
                  <a:lnTo>
                    <a:pt x="2" y="24"/>
                  </a:lnTo>
                  <a:lnTo>
                    <a:pt x="2" y="29"/>
                  </a:lnTo>
                  <a:lnTo>
                    <a:pt x="5" y="32"/>
                  </a:lnTo>
                  <a:lnTo>
                    <a:pt x="7" y="35"/>
                  </a:lnTo>
                  <a:lnTo>
                    <a:pt x="10" y="38"/>
                  </a:lnTo>
                  <a:lnTo>
                    <a:pt x="15" y="40"/>
                  </a:lnTo>
                  <a:lnTo>
                    <a:pt x="19" y="41"/>
                  </a:lnTo>
                  <a:lnTo>
                    <a:pt x="24" y="41"/>
                  </a:lnTo>
                  <a:lnTo>
                    <a:pt x="29" y="41"/>
                  </a:lnTo>
                  <a:lnTo>
                    <a:pt x="32" y="40"/>
                  </a:lnTo>
                  <a:lnTo>
                    <a:pt x="36" y="38"/>
                  </a:lnTo>
                  <a:lnTo>
                    <a:pt x="39" y="35"/>
                  </a:lnTo>
                  <a:lnTo>
                    <a:pt x="43" y="32"/>
                  </a:lnTo>
                  <a:lnTo>
                    <a:pt x="44" y="29"/>
                  </a:lnTo>
                  <a:lnTo>
                    <a:pt x="46" y="24"/>
                  </a:lnTo>
                  <a:lnTo>
                    <a:pt x="46" y="21"/>
                  </a:lnTo>
                  <a:lnTo>
                    <a:pt x="46" y="16"/>
                  </a:lnTo>
                  <a:lnTo>
                    <a:pt x="44" y="13"/>
                  </a:lnTo>
                  <a:lnTo>
                    <a:pt x="43" y="8"/>
                  </a:lnTo>
                  <a:lnTo>
                    <a:pt x="39" y="5"/>
                  </a:lnTo>
                  <a:lnTo>
                    <a:pt x="36" y="3"/>
                  </a:lnTo>
                  <a:lnTo>
                    <a:pt x="32" y="2"/>
                  </a:lnTo>
                  <a:lnTo>
                    <a:pt x="29" y="0"/>
                  </a:lnTo>
                  <a:lnTo>
                    <a:pt x="24" y="0"/>
                  </a:lnTo>
                </a:path>
              </a:pathLst>
            </a:custGeom>
            <a:solidFill>
              <a:schemeClr val="bg2"/>
            </a:solidFill>
            <a:ln w="31750">
              <a:solidFill>
                <a:schemeClr val="bg2"/>
              </a:solidFill>
              <a:prstDash val="solid"/>
              <a:round/>
              <a:headEnd/>
              <a:tailEnd/>
            </a:ln>
          </p:spPr>
          <p:txBody>
            <a:bodyPr/>
            <a:lstStyle/>
            <a:p>
              <a:endParaRPr lang="en-US"/>
            </a:p>
          </p:txBody>
        </p:sp>
        <p:sp>
          <p:nvSpPr>
            <p:cNvPr id="56524" name="Freeform 197"/>
            <p:cNvSpPr>
              <a:spLocks/>
            </p:cNvSpPr>
            <p:nvPr/>
          </p:nvSpPr>
          <p:spPr bwMode="auto">
            <a:xfrm>
              <a:off x="1499" y="1357"/>
              <a:ext cx="44" cy="41"/>
            </a:xfrm>
            <a:custGeom>
              <a:avLst/>
              <a:gdLst>
                <a:gd name="T0" fmla="*/ 17 w 47"/>
                <a:gd name="T1" fmla="*/ 0 h 41"/>
                <a:gd name="T2" fmla="*/ 13 w 47"/>
                <a:gd name="T3" fmla="*/ 0 h 41"/>
                <a:gd name="T4" fmla="*/ 9 w 47"/>
                <a:gd name="T5" fmla="*/ 2 h 41"/>
                <a:gd name="T6" fmla="*/ 7 w 47"/>
                <a:gd name="T7" fmla="*/ 3 h 41"/>
                <a:gd name="T8" fmla="*/ 7 w 47"/>
                <a:gd name="T9" fmla="*/ 6 h 41"/>
                <a:gd name="T10" fmla="*/ 5 w 47"/>
                <a:gd name="T11" fmla="*/ 9 h 41"/>
                <a:gd name="T12" fmla="*/ 2 w 47"/>
                <a:gd name="T13" fmla="*/ 13 h 41"/>
                <a:gd name="T14" fmla="*/ 0 w 47"/>
                <a:gd name="T15" fmla="*/ 16 h 41"/>
                <a:gd name="T16" fmla="*/ 0 w 47"/>
                <a:gd name="T17" fmla="*/ 20 h 41"/>
                <a:gd name="T18" fmla="*/ 0 w 47"/>
                <a:gd name="T19" fmla="*/ 25 h 41"/>
                <a:gd name="T20" fmla="*/ 2 w 47"/>
                <a:gd name="T21" fmla="*/ 28 h 41"/>
                <a:gd name="T22" fmla="*/ 5 w 47"/>
                <a:gd name="T23" fmla="*/ 31 h 41"/>
                <a:gd name="T24" fmla="*/ 7 w 47"/>
                <a:gd name="T25" fmla="*/ 35 h 41"/>
                <a:gd name="T26" fmla="*/ 7 w 47"/>
                <a:gd name="T27" fmla="*/ 38 h 41"/>
                <a:gd name="T28" fmla="*/ 9 w 47"/>
                <a:gd name="T29" fmla="*/ 39 h 41"/>
                <a:gd name="T30" fmla="*/ 13 w 47"/>
                <a:gd name="T31" fmla="*/ 41 h 41"/>
                <a:gd name="T32" fmla="*/ 17 w 47"/>
                <a:gd name="T33" fmla="*/ 41 h 41"/>
                <a:gd name="T34" fmla="*/ 20 w 47"/>
                <a:gd name="T35" fmla="*/ 41 h 41"/>
                <a:gd name="T36" fmla="*/ 22 w 47"/>
                <a:gd name="T37" fmla="*/ 39 h 41"/>
                <a:gd name="T38" fmla="*/ 25 w 47"/>
                <a:gd name="T39" fmla="*/ 38 h 41"/>
                <a:gd name="T40" fmla="*/ 28 w 47"/>
                <a:gd name="T41" fmla="*/ 35 h 41"/>
                <a:gd name="T42" fmla="*/ 30 w 47"/>
                <a:gd name="T43" fmla="*/ 31 h 41"/>
                <a:gd name="T44" fmla="*/ 31 w 47"/>
                <a:gd name="T45" fmla="*/ 28 h 41"/>
                <a:gd name="T46" fmla="*/ 32 w 47"/>
                <a:gd name="T47" fmla="*/ 25 h 41"/>
                <a:gd name="T48" fmla="*/ 32 w 47"/>
                <a:gd name="T49" fmla="*/ 20 h 41"/>
                <a:gd name="T50" fmla="*/ 32 w 47"/>
                <a:gd name="T51" fmla="*/ 16 h 41"/>
                <a:gd name="T52" fmla="*/ 31 w 47"/>
                <a:gd name="T53" fmla="*/ 13 h 41"/>
                <a:gd name="T54" fmla="*/ 30 w 47"/>
                <a:gd name="T55" fmla="*/ 9 h 41"/>
                <a:gd name="T56" fmla="*/ 28 w 47"/>
                <a:gd name="T57" fmla="*/ 6 h 41"/>
                <a:gd name="T58" fmla="*/ 25 w 47"/>
                <a:gd name="T59" fmla="*/ 3 h 41"/>
                <a:gd name="T60" fmla="*/ 22 w 47"/>
                <a:gd name="T61" fmla="*/ 2 h 41"/>
                <a:gd name="T62" fmla="*/ 20 w 47"/>
                <a:gd name="T63" fmla="*/ 0 h 41"/>
                <a:gd name="T64" fmla="*/ 17 w 47"/>
                <a:gd name="T65" fmla="*/ 0 h 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7" h="41">
                  <a:moveTo>
                    <a:pt x="24" y="0"/>
                  </a:moveTo>
                  <a:lnTo>
                    <a:pt x="19" y="0"/>
                  </a:lnTo>
                  <a:lnTo>
                    <a:pt x="15" y="2"/>
                  </a:lnTo>
                  <a:lnTo>
                    <a:pt x="10" y="3"/>
                  </a:lnTo>
                  <a:lnTo>
                    <a:pt x="7" y="6"/>
                  </a:lnTo>
                  <a:lnTo>
                    <a:pt x="5" y="9"/>
                  </a:lnTo>
                  <a:lnTo>
                    <a:pt x="2" y="13"/>
                  </a:lnTo>
                  <a:lnTo>
                    <a:pt x="0" y="16"/>
                  </a:lnTo>
                  <a:lnTo>
                    <a:pt x="0" y="20"/>
                  </a:lnTo>
                  <a:lnTo>
                    <a:pt x="0" y="25"/>
                  </a:lnTo>
                  <a:lnTo>
                    <a:pt x="2" y="28"/>
                  </a:lnTo>
                  <a:lnTo>
                    <a:pt x="5" y="31"/>
                  </a:lnTo>
                  <a:lnTo>
                    <a:pt x="7" y="35"/>
                  </a:lnTo>
                  <a:lnTo>
                    <a:pt x="10" y="38"/>
                  </a:lnTo>
                  <a:lnTo>
                    <a:pt x="15" y="39"/>
                  </a:lnTo>
                  <a:lnTo>
                    <a:pt x="19" y="41"/>
                  </a:lnTo>
                  <a:lnTo>
                    <a:pt x="24" y="41"/>
                  </a:lnTo>
                  <a:lnTo>
                    <a:pt x="29" y="41"/>
                  </a:lnTo>
                  <a:lnTo>
                    <a:pt x="34" y="39"/>
                  </a:lnTo>
                  <a:lnTo>
                    <a:pt x="37" y="38"/>
                  </a:lnTo>
                  <a:lnTo>
                    <a:pt x="41" y="35"/>
                  </a:lnTo>
                  <a:lnTo>
                    <a:pt x="44" y="31"/>
                  </a:lnTo>
                  <a:lnTo>
                    <a:pt x="46" y="28"/>
                  </a:lnTo>
                  <a:lnTo>
                    <a:pt x="47" y="25"/>
                  </a:lnTo>
                  <a:lnTo>
                    <a:pt x="47" y="20"/>
                  </a:lnTo>
                  <a:lnTo>
                    <a:pt x="47" y="16"/>
                  </a:lnTo>
                  <a:lnTo>
                    <a:pt x="46" y="13"/>
                  </a:lnTo>
                  <a:lnTo>
                    <a:pt x="44" y="9"/>
                  </a:lnTo>
                  <a:lnTo>
                    <a:pt x="41" y="6"/>
                  </a:lnTo>
                  <a:lnTo>
                    <a:pt x="37" y="3"/>
                  </a:lnTo>
                  <a:lnTo>
                    <a:pt x="34" y="2"/>
                  </a:lnTo>
                  <a:lnTo>
                    <a:pt x="29" y="0"/>
                  </a:lnTo>
                  <a:lnTo>
                    <a:pt x="24" y="0"/>
                  </a:lnTo>
                  <a:close/>
                </a:path>
              </a:pathLst>
            </a:custGeom>
            <a:solidFill>
              <a:schemeClr val="bg2"/>
            </a:solidFill>
            <a:ln w="31750">
              <a:solidFill>
                <a:schemeClr val="bg2"/>
              </a:solidFill>
              <a:round/>
              <a:headEnd/>
              <a:tailEnd/>
            </a:ln>
          </p:spPr>
          <p:txBody>
            <a:bodyPr/>
            <a:lstStyle/>
            <a:p>
              <a:endParaRPr lang="en-US"/>
            </a:p>
          </p:txBody>
        </p:sp>
        <p:sp>
          <p:nvSpPr>
            <p:cNvPr id="56525" name="Freeform 198"/>
            <p:cNvSpPr>
              <a:spLocks/>
            </p:cNvSpPr>
            <p:nvPr/>
          </p:nvSpPr>
          <p:spPr bwMode="auto">
            <a:xfrm>
              <a:off x="1499" y="1357"/>
              <a:ext cx="44" cy="41"/>
            </a:xfrm>
            <a:custGeom>
              <a:avLst/>
              <a:gdLst>
                <a:gd name="T0" fmla="*/ 17 w 47"/>
                <a:gd name="T1" fmla="*/ 0 h 41"/>
                <a:gd name="T2" fmla="*/ 13 w 47"/>
                <a:gd name="T3" fmla="*/ 0 h 41"/>
                <a:gd name="T4" fmla="*/ 9 w 47"/>
                <a:gd name="T5" fmla="*/ 2 h 41"/>
                <a:gd name="T6" fmla="*/ 7 w 47"/>
                <a:gd name="T7" fmla="*/ 3 h 41"/>
                <a:gd name="T8" fmla="*/ 7 w 47"/>
                <a:gd name="T9" fmla="*/ 6 h 41"/>
                <a:gd name="T10" fmla="*/ 5 w 47"/>
                <a:gd name="T11" fmla="*/ 9 h 41"/>
                <a:gd name="T12" fmla="*/ 2 w 47"/>
                <a:gd name="T13" fmla="*/ 13 h 41"/>
                <a:gd name="T14" fmla="*/ 0 w 47"/>
                <a:gd name="T15" fmla="*/ 16 h 41"/>
                <a:gd name="T16" fmla="*/ 0 w 47"/>
                <a:gd name="T17" fmla="*/ 20 h 41"/>
                <a:gd name="T18" fmla="*/ 0 w 47"/>
                <a:gd name="T19" fmla="*/ 25 h 41"/>
                <a:gd name="T20" fmla="*/ 2 w 47"/>
                <a:gd name="T21" fmla="*/ 28 h 41"/>
                <a:gd name="T22" fmla="*/ 5 w 47"/>
                <a:gd name="T23" fmla="*/ 31 h 41"/>
                <a:gd name="T24" fmla="*/ 7 w 47"/>
                <a:gd name="T25" fmla="*/ 35 h 41"/>
                <a:gd name="T26" fmla="*/ 7 w 47"/>
                <a:gd name="T27" fmla="*/ 38 h 41"/>
                <a:gd name="T28" fmla="*/ 9 w 47"/>
                <a:gd name="T29" fmla="*/ 39 h 41"/>
                <a:gd name="T30" fmla="*/ 13 w 47"/>
                <a:gd name="T31" fmla="*/ 41 h 41"/>
                <a:gd name="T32" fmla="*/ 17 w 47"/>
                <a:gd name="T33" fmla="*/ 41 h 41"/>
                <a:gd name="T34" fmla="*/ 20 w 47"/>
                <a:gd name="T35" fmla="*/ 41 h 41"/>
                <a:gd name="T36" fmla="*/ 22 w 47"/>
                <a:gd name="T37" fmla="*/ 39 h 41"/>
                <a:gd name="T38" fmla="*/ 25 w 47"/>
                <a:gd name="T39" fmla="*/ 38 h 41"/>
                <a:gd name="T40" fmla="*/ 28 w 47"/>
                <a:gd name="T41" fmla="*/ 35 h 41"/>
                <a:gd name="T42" fmla="*/ 30 w 47"/>
                <a:gd name="T43" fmla="*/ 31 h 41"/>
                <a:gd name="T44" fmla="*/ 31 w 47"/>
                <a:gd name="T45" fmla="*/ 28 h 41"/>
                <a:gd name="T46" fmla="*/ 32 w 47"/>
                <a:gd name="T47" fmla="*/ 25 h 41"/>
                <a:gd name="T48" fmla="*/ 32 w 47"/>
                <a:gd name="T49" fmla="*/ 20 h 41"/>
                <a:gd name="T50" fmla="*/ 32 w 47"/>
                <a:gd name="T51" fmla="*/ 16 h 41"/>
                <a:gd name="T52" fmla="*/ 31 w 47"/>
                <a:gd name="T53" fmla="*/ 13 h 41"/>
                <a:gd name="T54" fmla="*/ 30 w 47"/>
                <a:gd name="T55" fmla="*/ 9 h 41"/>
                <a:gd name="T56" fmla="*/ 28 w 47"/>
                <a:gd name="T57" fmla="*/ 6 h 41"/>
                <a:gd name="T58" fmla="*/ 25 w 47"/>
                <a:gd name="T59" fmla="*/ 3 h 41"/>
                <a:gd name="T60" fmla="*/ 22 w 47"/>
                <a:gd name="T61" fmla="*/ 2 h 41"/>
                <a:gd name="T62" fmla="*/ 20 w 47"/>
                <a:gd name="T63" fmla="*/ 0 h 41"/>
                <a:gd name="T64" fmla="*/ 17 w 47"/>
                <a:gd name="T65" fmla="*/ 0 h 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7" h="41">
                  <a:moveTo>
                    <a:pt x="24" y="0"/>
                  </a:moveTo>
                  <a:lnTo>
                    <a:pt x="19" y="0"/>
                  </a:lnTo>
                  <a:lnTo>
                    <a:pt x="15" y="2"/>
                  </a:lnTo>
                  <a:lnTo>
                    <a:pt x="10" y="3"/>
                  </a:lnTo>
                  <a:lnTo>
                    <a:pt x="7" y="6"/>
                  </a:lnTo>
                  <a:lnTo>
                    <a:pt x="5" y="9"/>
                  </a:lnTo>
                  <a:lnTo>
                    <a:pt x="2" y="13"/>
                  </a:lnTo>
                  <a:lnTo>
                    <a:pt x="0" y="16"/>
                  </a:lnTo>
                  <a:lnTo>
                    <a:pt x="0" y="20"/>
                  </a:lnTo>
                  <a:lnTo>
                    <a:pt x="0" y="25"/>
                  </a:lnTo>
                  <a:lnTo>
                    <a:pt x="2" y="28"/>
                  </a:lnTo>
                  <a:lnTo>
                    <a:pt x="5" y="31"/>
                  </a:lnTo>
                  <a:lnTo>
                    <a:pt x="7" y="35"/>
                  </a:lnTo>
                  <a:lnTo>
                    <a:pt x="10" y="38"/>
                  </a:lnTo>
                  <a:lnTo>
                    <a:pt x="15" y="39"/>
                  </a:lnTo>
                  <a:lnTo>
                    <a:pt x="19" y="41"/>
                  </a:lnTo>
                  <a:lnTo>
                    <a:pt x="24" y="41"/>
                  </a:lnTo>
                  <a:lnTo>
                    <a:pt x="29" y="41"/>
                  </a:lnTo>
                  <a:lnTo>
                    <a:pt x="34" y="39"/>
                  </a:lnTo>
                  <a:lnTo>
                    <a:pt x="37" y="38"/>
                  </a:lnTo>
                  <a:lnTo>
                    <a:pt x="41" y="35"/>
                  </a:lnTo>
                  <a:lnTo>
                    <a:pt x="44" y="31"/>
                  </a:lnTo>
                  <a:lnTo>
                    <a:pt x="46" y="28"/>
                  </a:lnTo>
                  <a:lnTo>
                    <a:pt x="47" y="25"/>
                  </a:lnTo>
                  <a:lnTo>
                    <a:pt x="47" y="20"/>
                  </a:lnTo>
                  <a:lnTo>
                    <a:pt x="47" y="16"/>
                  </a:lnTo>
                  <a:lnTo>
                    <a:pt x="46" y="13"/>
                  </a:lnTo>
                  <a:lnTo>
                    <a:pt x="44" y="9"/>
                  </a:lnTo>
                  <a:lnTo>
                    <a:pt x="41" y="6"/>
                  </a:lnTo>
                  <a:lnTo>
                    <a:pt x="37" y="3"/>
                  </a:lnTo>
                  <a:lnTo>
                    <a:pt x="34" y="2"/>
                  </a:lnTo>
                  <a:lnTo>
                    <a:pt x="29" y="0"/>
                  </a:lnTo>
                  <a:lnTo>
                    <a:pt x="24" y="0"/>
                  </a:lnTo>
                </a:path>
              </a:pathLst>
            </a:custGeom>
            <a:solidFill>
              <a:schemeClr val="bg2"/>
            </a:solidFill>
            <a:ln w="31750">
              <a:solidFill>
                <a:schemeClr val="bg2"/>
              </a:solidFill>
              <a:prstDash val="solid"/>
              <a:round/>
              <a:headEnd/>
              <a:tailEnd/>
            </a:ln>
          </p:spPr>
          <p:txBody>
            <a:bodyPr/>
            <a:lstStyle/>
            <a:p>
              <a:endParaRPr lang="en-US"/>
            </a:p>
          </p:txBody>
        </p:sp>
        <p:sp>
          <p:nvSpPr>
            <p:cNvPr id="56526" name="Freeform 199"/>
            <p:cNvSpPr>
              <a:spLocks/>
            </p:cNvSpPr>
            <p:nvPr/>
          </p:nvSpPr>
          <p:spPr bwMode="auto">
            <a:xfrm>
              <a:off x="1678" y="1429"/>
              <a:ext cx="41" cy="41"/>
            </a:xfrm>
            <a:custGeom>
              <a:avLst/>
              <a:gdLst>
                <a:gd name="T0" fmla="*/ 13 w 45"/>
                <a:gd name="T1" fmla="*/ 0 h 41"/>
                <a:gd name="T2" fmla="*/ 11 w 45"/>
                <a:gd name="T3" fmla="*/ 0 h 41"/>
                <a:gd name="T4" fmla="*/ 7 w 45"/>
                <a:gd name="T5" fmla="*/ 2 h 41"/>
                <a:gd name="T6" fmla="*/ 5 w 45"/>
                <a:gd name="T7" fmla="*/ 3 h 41"/>
                <a:gd name="T8" fmla="*/ 5 w 45"/>
                <a:gd name="T9" fmla="*/ 5 h 41"/>
                <a:gd name="T10" fmla="*/ 3 w 45"/>
                <a:gd name="T11" fmla="*/ 8 h 41"/>
                <a:gd name="T12" fmla="*/ 1 w 45"/>
                <a:gd name="T13" fmla="*/ 13 h 41"/>
                <a:gd name="T14" fmla="*/ 0 w 45"/>
                <a:gd name="T15" fmla="*/ 16 h 41"/>
                <a:gd name="T16" fmla="*/ 0 w 45"/>
                <a:gd name="T17" fmla="*/ 21 h 41"/>
                <a:gd name="T18" fmla="*/ 0 w 45"/>
                <a:gd name="T19" fmla="*/ 24 h 41"/>
                <a:gd name="T20" fmla="*/ 1 w 45"/>
                <a:gd name="T21" fmla="*/ 29 h 41"/>
                <a:gd name="T22" fmla="*/ 3 w 45"/>
                <a:gd name="T23" fmla="*/ 32 h 41"/>
                <a:gd name="T24" fmla="*/ 5 w 45"/>
                <a:gd name="T25" fmla="*/ 35 h 41"/>
                <a:gd name="T26" fmla="*/ 5 w 45"/>
                <a:gd name="T27" fmla="*/ 38 h 41"/>
                <a:gd name="T28" fmla="*/ 7 w 45"/>
                <a:gd name="T29" fmla="*/ 40 h 41"/>
                <a:gd name="T30" fmla="*/ 11 w 45"/>
                <a:gd name="T31" fmla="*/ 41 h 41"/>
                <a:gd name="T32" fmla="*/ 13 w 45"/>
                <a:gd name="T33" fmla="*/ 41 h 41"/>
                <a:gd name="T34" fmla="*/ 15 w 45"/>
                <a:gd name="T35" fmla="*/ 41 h 41"/>
                <a:gd name="T36" fmla="*/ 18 w 45"/>
                <a:gd name="T37" fmla="*/ 40 h 41"/>
                <a:gd name="T38" fmla="*/ 20 w 45"/>
                <a:gd name="T39" fmla="*/ 38 h 41"/>
                <a:gd name="T40" fmla="*/ 23 w 45"/>
                <a:gd name="T41" fmla="*/ 35 h 41"/>
                <a:gd name="T42" fmla="*/ 23 w 45"/>
                <a:gd name="T43" fmla="*/ 32 h 41"/>
                <a:gd name="T44" fmla="*/ 25 w 45"/>
                <a:gd name="T45" fmla="*/ 29 h 41"/>
                <a:gd name="T46" fmla="*/ 25 w 45"/>
                <a:gd name="T47" fmla="*/ 24 h 41"/>
                <a:gd name="T48" fmla="*/ 26 w 45"/>
                <a:gd name="T49" fmla="*/ 21 h 41"/>
                <a:gd name="T50" fmla="*/ 25 w 45"/>
                <a:gd name="T51" fmla="*/ 16 h 41"/>
                <a:gd name="T52" fmla="*/ 25 w 45"/>
                <a:gd name="T53" fmla="*/ 13 h 41"/>
                <a:gd name="T54" fmla="*/ 23 w 45"/>
                <a:gd name="T55" fmla="*/ 8 h 41"/>
                <a:gd name="T56" fmla="*/ 23 w 45"/>
                <a:gd name="T57" fmla="*/ 5 h 41"/>
                <a:gd name="T58" fmla="*/ 20 w 45"/>
                <a:gd name="T59" fmla="*/ 3 h 41"/>
                <a:gd name="T60" fmla="*/ 18 w 45"/>
                <a:gd name="T61" fmla="*/ 2 h 41"/>
                <a:gd name="T62" fmla="*/ 15 w 45"/>
                <a:gd name="T63" fmla="*/ 0 h 41"/>
                <a:gd name="T64" fmla="*/ 13 w 45"/>
                <a:gd name="T65" fmla="*/ 0 h 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5" h="41">
                  <a:moveTo>
                    <a:pt x="22" y="0"/>
                  </a:moveTo>
                  <a:lnTo>
                    <a:pt x="18" y="0"/>
                  </a:lnTo>
                  <a:lnTo>
                    <a:pt x="13" y="2"/>
                  </a:lnTo>
                  <a:lnTo>
                    <a:pt x="10" y="3"/>
                  </a:lnTo>
                  <a:lnTo>
                    <a:pt x="7" y="5"/>
                  </a:lnTo>
                  <a:lnTo>
                    <a:pt x="3" y="8"/>
                  </a:lnTo>
                  <a:lnTo>
                    <a:pt x="1" y="13"/>
                  </a:lnTo>
                  <a:lnTo>
                    <a:pt x="0" y="16"/>
                  </a:lnTo>
                  <a:lnTo>
                    <a:pt x="0" y="21"/>
                  </a:lnTo>
                  <a:lnTo>
                    <a:pt x="0" y="24"/>
                  </a:lnTo>
                  <a:lnTo>
                    <a:pt x="1" y="29"/>
                  </a:lnTo>
                  <a:lnTo>
                    <a:pt x="3" y="32"/>
                  </a:lnTo>
                  <a:lnTo>
                    <a:pt x="7" y="35"/>
                  </a:lnTo>
                  <a:lnTo>
                    <a:pt x="10" y="38"/>
                  </a:lnTo>
                  <a:lnTo>
                    <a:pt x="13" y="40"/>
                  </a:lnTo>
                  <a:lnTo>
                    <a:pt x="18" y="41"/>
                  </a:lnTo>
                  <a:lnTo>
                    <a:pt x="22" y="41"/>
                  </a:lnTo>
                  <a:lnTo>
                    <a:pt x="27" y="41"/>
                  </a:lnTo>
                  <a:lnTo>
                    <a:pt x="32" y="40"/>
                  </a:lnTo>
                  <a:lnTo>
                    <a:pt x="35" y="38"/>
                  </a:lnTo>
                  <a:lnTo>
                    <a:pt x="39" y="35"/>
                  </a:lnTo>
                  <a:lnTo>
                    <a:pt x="40" y="32"/>
                  </a:lnTo>
                  <a:lnTo>
                    <a:pt x="44" y="29"/>
                  </a:lnTo>
                  <a:lnTo>
                    <a:pt x="44" y="24"/>
                  </a:lnTo>
                  <a:lnTo>
                    <a:pt x="45" y="21"/>
                  </a:lnTo>
                  <a:lnTo>
                    <a:pt x="44" y="16"/>
                  </a:lnTo>
                  <a:lnTo>
                    <a:pt x="44" y="13"/>
                  </a:lnTo>
                  <a:lnTo>
                    <a:pt x="40" y="8"/>
                  </a:lnTo>
                  <a:lnTo>
                    <a:pt x="39" y="5"/>
                  </a:lnTo>
                  <a:lnTo>
                    <a:pt x="35" y="3"/>
                  </a:lnTo>
                  <a:lnTo>
                    <a:pt x="32" y="2"/>
                  </a:lnTo>
                  <a:lnTo>
                    <a:pt x="27" y="0"/>
                  </a:lnTo>
                  <a:lnTo>
                    <a:pt x="22" y="0"/>
                  </a:lnTo>
                  <a:close/>
                </a:path>
              </a:pathLst>
            </a:custGeom>
            <a:solidFill>
              <a:schemeClr val="bg2"/>
            </a:solidFill>
            <a:ln w="9525">
              <a:solidFill>
                <a:schemeClr val="bg2"/>
              </a:solidFill>
              <a:round/>
              <a:headEnd/>
              <a:tailEnd/>
            </a:ln>
          </p:spPr>
          <p:txBody>
            <a:bodyPr/>
            <a:lstStyle/>
            <a:p>
              <a:endParaRPr lang="en-US"/>
            </a:p>
          </p:txBody>
        </p:sp>
        <p:sp>
          <p:nvSpPr>
            <p:cNvPr id="56527" name="Freeform 200"/>
            <p:cNvSpPr>
              <a:spLocks/>
            </p:cNvSpPr>
            <p:nvPr/>
          </p:nvSpPr>
          <p:spPr bwMode="auto">
            <a:xfrm>
              <a:off x="1481" y="1352"/>
              <a:ext cx="43" cy="41"/>
            </a:xfrm>
            <a:custGeom>
              <a:avLst/>
              <a:gdLst>
                <a:gd name="T0" fmla="*/ 14 w 47"/>
                <a:gd name="T1" fmla="*/ 0 h 41"/>
                <a:gd name="T2" fmla="*/ 11 w 47"/>
                <a:gd name="T3" fmla="*/ 0 h 41"/>
                <a:gd name="T4" fmla="*/ 7 w 47"/>
                <a:gd name="T5" fmla="*/ 2 h 41"/>
                <a:gd name="T6" fmla="*/ 5 w 47"/>
                <a:gd name="T7" fmla="*/ 3 h 41"/>
                <a:gd name="T8" fmla="*/ 5 w 47"/>
                <a:gd name="T9" fmla="*/ 7 h 41"/>
                <a:gd name="T10" fmla="*/ 3 w 47"/>
                <a:gd name="T11" fmla="*/ 8 h 41"/>
                <a:gd name="T12" fmla="*/ 1 w 47"/>
                <a:gd name="T13" fmla="*/ 13 h 41"/>
                <a:gd name="T14" fmla="*/ 0 w 47"/>
                <a:gd name="T15" fmla="*/ 16 h 41"/>
                <a:gd name="T16" fmla="*/ 0 w 47"/>
                <a:gd name="T17" fmla="*/ 21 h 41"/>
                <a:gd name="T18" fmla="*/ 0 w 47"/>
                <a:gd name="T19" fmla="*/ 24 h 41"/>
                <a:gd name="T20" fmla="*/ 1 w 47"/>
                <a:gd name="T21" fmla="*/ 29 h 41"/>
                <a:gd name="T22" fmla="*/ 3 w 47"/>
                <a:gd name="T23" fmla="*/ 32 h 41"/>
                <a:gd name="T24" fmla="*/ 5 w 47"/>
                <a:gd name="T25" fmla="*/ 35 h 41"/>
                <a:gd name="T26" fmla="*/ 5 w 47"/>
                <a:gd name="T27" fmla="*/ 38 h 41"/>
                <a:gd name="T28" fmla="*/ 7 w 47"/>
                <a:gd name="T29" fmla="*/ 40 h 41"/>
                <a:gd name="T30" fmla="*/ 11 w 47"/>
                <a:gd name="T31" fmla="*/ 41 h 41"/>
                <a:gd name="T32" fmla="*/ 14 w 47"/>
                <a:gd name="T33" fmla="*/ 41 h 41"/>
                <a:gd name="T34" fmla="*/ 16 w 47"/>
                <a:gd name="T35" fmla="*/ 41 h 41"/>
                <a:gd name="T36" fmla="*/ 19 w 47"/>
                <a:gd name="T37" fmla="*/ 40 h 41"/>
                <a:gd name="T38" fmla="*/ 22 w 47"/>
                <a:gd name="T39" fmla="*/ 38 h 41"/>
                <a:gd name="T40" fmla="*/ 24 w 47"/>
                <a:gd name="T41" fmla="*/ 35 h 41"/>
                <a:gd name="T42" fmla="*/ 25 w 47"/>
                <a:gd name="T43" fmla="*/ 32 h 41"/>
                <a:gd name="T44" fmla="*/ 27 w 47"/>
                <a:gd name="T45" fmla="*/ 29 h 41"/>
                <a:gd name="T46" fmla="*/ 27 w 47"/>
                <a:gd name="T47" fmla="*/ 24 h 41"/>
                <a:gd name="T48" fmla="*/ 27 w 47"/>
                <a:gd name="T49" fmla="*/ 21 h 41"/>
                <a:gd name="T50" fmla="*/ 27 w 47"/>
                <a:gd name="T51" fmla="*/ 16 h 41"/>
                <a:gd name="T52" fmla="*/ 27 w 47"/>
                <a:gd name="T53" fmla="*/ 13 h 41"/>
                <a:gd name="T54" fmla="*/ 25 w 47"/>
                <a:gd name="T55" fmla="*/ 8 h 41"/>
                <a:gd name="T56" fmla="*/ 24 w 47"/>
                <a:gd name="T57" fmla="*/ 7 h 41"/>
                <a:gd name="T58" fmla="*/ 22 w 47"/>
                <a:gd name="T59" fmla="*/ 3 h 41"/>
                <a:gd name="T60" fmla="*/ 19 w 47"/>
                <a:gd name="T61" fmla="*/ 2 h 41"/>
                <a:gd name="T62" fmla="*/ 16 w 47"/>
                <a:gd name="T63" fmla="*/ 0 h 41"/>
                <a:gd name="T64" fmla="*/ 14 w 47"/>
                <a:gd name="T65" fmla="*/ 0 h 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7" h="41">
                  <a:moveTo>
                    <a:pt x="23" y="0"/>
                  </a:moveTo>
                  <a:lnTo>
                    <a:pt x="18" y="0"/>
                  </a:lnTo>
                  <a:lnTo>
                    <a:pt x="13" y="2"/>
                  </a:lnTo>
                  <a:lnTo>
                    <a:pt x="10" y="3"/>
                  </a:lnTo>
                  <a:lnTo>
                    <a:pt x="6" y="7"/>
                  </a:lnTo>
                  <a:lnTo>
                    <a:pt x="3" y="8"/>
                  </a:lnTo>
                  <a:lnTo>
                    <a:pt x="1" y="13"/>
                  </a:lnTo>
                  <a:lnTo>
                    <a:pt x="0" y="16"/>
                  </a:lnTo>
                  <a:lnTo>
                    <a:pt x="0" y="21"/>
                  </a:lnTo>
                  <a:lnTo>
                    <a:pt x="0" y="24"/>
                  </a:lnTo>
                  <a:lnTo>
                    <a:pt x="1" y="29"/>
                  </a:lnTo>
                  <a:lnTo>
                    <a:pt x="3" y="32"/>
                  </a:lnTo>
                  <a:lnTo>
                    <a:pt x="6" y="35"/>
                  </a:lnTo>
                  <a:lnTo>
                    <a:pt x="10" y="38"/>
                  </a:lnTo>
                  <a:lnTo>
                    <a:pt x="13" y="40"/>
                  </a:lnTo>
                  <a:lnTo>
                    <a:pt x="18" y="41"/>
                  </a:lnTo>
                  <a:lnTo>
                    <a:pt x="23" y="41"/>
                  </a:lnTo>
                  <a:lnTo>
                    <a:pt x="28" y="41"/>
                  </a:lnTo>
                  <a:lnTo>
                    <a:pt x="32" y="40"/>
                  </a:lnTo>
                  <a:lnTo>
                    <a:pt x="37" y="38"/>
                  </a:lnTo>
                  <a:lnTo>
                    <a:pt x="40" y="35"/>
                  </a:lnTo>
                  <a:lnTo>
                    <a:pt x="42" y="32"/>
                  </a:lnTo>
                  <a:lnTo>
                    <a:pt x="45" y="29"/>
                  </a:lnTo>
                  <a:lnTo>
                    <a:pt x="45" y="24"/>
                  </a:lnTo>
                  <a:lnTo>
                    <a:pt x="47" y="21"/>
                  </a:lnTo>
                  <a:lnTo>
                    <a:pt x="45" y="16"/>
                  </a:lnTo>
                  <a:lnTo>
                    <a:pt x="45" y="13"/>
                  </a:lnTo>
                  <a:lnTo>
                    <a:pt x="42" y="8"/>
                  </a:lnTo>
                  <a:lnTo>
                    <a:pt x="40" y="7"/>
                  </a:lnTo>
                  <a:lnTo>
                    <a:pt x="37" y="3"/>
                  </a:lnTo>
                  <a:lnTo>
                    <a:pt x="32" y="2"/>
                  </a:lnTo>
                  <a:lnTo>
                    <a:pt x="28" y="0"/>
                  </a:lnTo>
                  <a:lnTo>
                    <a:pt x="23" y="0"/>
                  </a:lnTo>
                  <a:close/>
                </a:path>
              </a:pathLst>
            </a:custGeom>
            <a:solidFill>
              <a:schemeClr val="bg2"/>
            </a:solidFill>
            <a:ln w="9525">
              <a:solidFill>
                <a:schemeClr val="bg2"/>
              </a:solidFill>
              <a:round/>
              <a:headEnd/>
              <a:tailEnd/>
            </a:ln>
          </p:spPr>
          <p:txBody>
            <a:bodyPr/>
            <a:lstStyle/>
            <a:p>
              <a:endParaRPr lang="en-US"/>
            </a:p>
          </p:txBody>
        </p:sp>
        <p:sp>
          <p:nvSpPr>
            <p:cNvPr id="56528" name="Freeform 201"/>
            <p:cNvSpPr>
              <a:spLocks/>
            </p:cNvSpPr>
            <p:nvPr/>
          </p:nvSpPr>
          <p:spPr bwMode="auto">
            <a:xfrm>
              <a:off x="1788" y="1519"/>
              <a:ext cx="43" cy="41"/>
            </a:xfrm>
            <a:custGeom>
              <a:avLst/>
              <a:gdLst>
                <a:gd name="T0" fmla="*/ 16 w 46"/>
                <a:gd name="T1" fmla="*/ 0 h 41"/>
                <a:gd name="T2" fmla="*/ 11 w 46"/>
                <a:gd name="T3" fmla="*/ 0 h 41"/>
                <a:gd name="T4" fmla="*/ 7 w 46"/>
                <a:gd name="T5" fmla="*/ 1 h 41"/>
                <a:gd name="T6" fmla="*/ 7 w 46"/>
                <a:gd name="T7" fmla="*/ 3 h 41"/>
                <a:gd name="T8" fmla="*/ 7 w 46"/>
                <a:gd name="T9" fmla="*/ 6 h 41"/>
                <a:gd name="T10" fmla="*/ 3 w 46"/>
                <a:gd name="T11" fmla="*/ 9 h 41"/>
                <a:gd name="T12" fmla="*/ 2 w 46"/>
                <a:gd name="T13" fmla="*/ 12 h 41"/>
                <a:gd name="T14" fmla="*/ 0 w 46"/>
                <a:gd name="T15" fmla="*/ 15 h 41"/>
                <a:gd name="T16" fmla="*/ 0 w 46"/>
                <a:gd name="T17" fmla="*/ 20 h 41"/>
                <a:gd name="T18" fmla="*/ 0 w 46"/>
                <a:gd name="T19" fmla="*/ 25 h 41"/>
                <a:gd name="T20" fmla="*/ 2 w 46"/>
                <a:gd name="T21" fmla="*/ 28 h 41"/>
                <a:gd name="T22" fmla="*/ 3 w 46"/>
                <a:gd name="T23" fmla="*/ 31 h 41"/>
                <a:gd name="T24" fmla="*/ 7 w 46"/>
                <a:gd name="T25" fmla="*/ 34 h 41"/>
                <a:gd name="T26" fmla="*/ 7 w 46"/>
                <a:gd name="T27" fmla="*/ 37 h 41"/>
                <a:gd name="T28" fmla="*/ 7 w 46"/>
                <a:gd name="T29" fmla="*/ 39 h 41"/>
                <a:gd name="T30" fmla="*/ 11 w 46"/>
                <a:gd name="T31" fmla="*/ 41 h 41"/>
                <a:gd name="T32" fmla="*/ 16 w 46"/>
                <a:gd name="T33" fmla="*/ 41 h 41"/>
                <a:gd name="T34" fmla="*/ 19 w 46"/>
                <a:gd name="T35" fmla="*/ 41 h 41"/>
                <a:gd name="T36" fmla="*/ 20 w 46"/>
                <a:gd name="T37" fmla="*/ 39 h 41"/>
                <a:gd name="T38" fmla="*/ 23 w 46"/>
                <a:gd name="T39" fmla="*/ 37 h 41"/>
                <a:gd name="T40" fmla="*/ 26 w 46"/>
                <a:gd name="T41" fmla="*/ 34 h 41"/>
                <a:gd name="T42" fmla="*/ 28 w 46"/>
                <a:gd name="T43" fmla="*/ 31 h 41"/>
                <a:gd name="T44" fmla="*/ 30 w 46"/>
                <a:gd name="T45" fmla="*/ 28 h 41"/>
                <a:gd name="T46" fmla="*/ 30 w 46"/>
                <a:gd name="T47" fmla="*/ 25 h 41"/>
                <a:gd name="T48" fmla="*/ 31 w 46"/>
                <a:gd name="T49" fmla="*/ 20 h 41"/>
                <a:gd name="T50" fmla="*/ 30 w 46"/>
                <a:gd name="T51" fmla="*/ 15 h 41"/>
                <a:gd name="T52" fmla="*/ 30 w 46"/>
                <a:gd name="T53" fmla="*/ 12 h 41"/>
                <a:gd name="T54" fmla="*/ 28 w 46"/>
                <a:gd name="T55" fmla="*/ 9 h 41"/>
                <a:gd name="T56" fmla="*/ 26 w 46"/>
                <a:gd name="T57" fmla="*/ 6 h 41"/>
                <a:gd name="T58" fmla="*/ 23 w 46"/>
                <a:gd name="T59" fmla="*/ 3 h 41"/>
                <a:gd name="T60" fmla="*/ 20 w 46"/>
                <a:gd name="T61" fmla="*/ 1 h 41"/>
                <a:gd name="T62" fmla="*/ 19 w 46"/>
                <a:gd name="T63" fmla="*/ 0 h 41"/>
                <a:gd name="T64" fmla="*/ 16 w 46"/>
                <a:gd name="T65" fmla="*/ 0 h 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6" h="41">
                  <a:moveTo>
                    <a:pt x="22" y="0"/>
                  </a:moveTo>
                  <a:lnTo>
                    <a:pt x="17" y="0"/>
                  </a:lnTo>
                  <a:lnTo>
                    <a:pt x="13" y="1"/>
                  </a:lnTo>
                  <a:lnTo>
                    <a:pt x="10" y="3"/>
                  </a:lnTo>
                  <a:lnTo>
                    <a:pt x="7" y="6"/>
                  </a:lnTo>
                  <a:lnTo>
                    <a:pt x="3" y="9"/>
                  </a:lnTo>
                  <a:lnTo>
                    <a:pt x="2" y="12"/>
                  </a:lnTo>
                  <a:lnTo>
                    <a:pt x="0" y="15"/>
                  </a:lnTo>
                  <a:lnTo>
                    <a:pt x="0" y="20"/>
                  </a:lnTo>
                  <a:lnTo>
                    <a:pt x="0" y="25"/>
                  </a:lnTo>
                  <a:lnTo>
                    <a:pt x="2" y="28"/>
                  </a:lnTo>
                  <a:lnTo>
                    <a:pt x="3" y="31"/>
                  </a:lnTo>
                  <a:lnTo>
                    <a:pt x="7" y="34"/>
                  </a:lnTo>
                  <a:lnTo>
                    <a:pt x="10" y="37"/>
                  </a:lnTo>
                  <a:lnTo>
                    <a:pt x="13" y="39"/>
                  </a:lnTo>
                  <a:lnTo>
                    <a:pt x="17" y="41"/>
                  </a:lnTo>
                  <a:lnTo>
                    <a:pt x="22" y="41"/>
                  </a:lnTo>
                  <a:lnTo>
                    <a:pt x="27" y="41"/>
                  </a:lnTo>
                  <a:lnTo>
                    <a:pt x="30" y="39"/>
                  </a:lnTo>
                  <a:lnTo>
                    <a:pt x="35" y="37"/>
                  </a:lnTo>
                  <a:lnTo>
                    <a:pt x="39" y="34"/>
                  </a:lnTo>
                  <a:lnTo>
                    <a:pt x="41" y="31"/>
                  </a:lnTo>
                  <a:lnTo>
                    <a:pt x="44" y="28"/>
                  </a:lnTo>
                  <a:lnTo>
                    <a:pt x="44" y="25"/>
                  </a:lnTo>
                  <a:lnTo>
                    <a:pt x="46" y="20"/>
                  </a:lnTo>
                  <a:lnTo>
                    <a:pt x="44" y="15"/>
                  </a:lnTo>
                  <a:lnTo>
                    <a:pt x="44" y="12"/>
                  </a:lnTo>
                  <a:lnTo>
                    <a:pt x="41" y="9"/>
                  </a:lnTo>
                  <a:lnTo>
                    <a:pt x="39" y="6"/>
                  </a:lnTo>
                  <a:lnTo>
                    <a:pt x="35" y="3"/>
                  </a:lnTo>
                  <a:lnTo>
                    <a:pt x="30" y="1"/>
                  </a:lnTo>
                  <a:lnTo>
                    <a:pt x="27" y="0"/>
                  </a:lnTo>
                  <a:lnTo>
                    <a:pt x="22" y="0"/>
                  </a:lnTo>
                </a:path>
              </a:pathLst>
            </a:custGeom>
            <a:solidFill>
              <a:schemeClr val="bg2"/>
            </a:solidFill>
            <a:ln w="8001">
              <a:solidFill>
                <a:schemeClr val="bg2"/>
              </a:solidFill>
              <a:prstDash val="solid"/>
              <a:round/>
              <a:headEnd/>
              <a:tailEnd/>
            </a:ln>
          </p:spPr>
          <p:txBody>
            <a:bodyPr/>
            <a:lstStyle/>
            <a:p>
              <a:endParaRPr lang="en-US"/>
            </a:p>
          </p:txBody>
        </p:sp>
        <p:sp>
          <p:nvSpPr>
            <p:cNvPr id="56529" name="Freeform 202"/>
            <p:cNvSpPr>
              <a:spLocks/>
            </p:cNvSpPr>
            <p:nvPr/>
          </p:nvSpPr>
          <p:spPr bwMode="auto">
            <a:xfrm>
              <a:off x="1788" y="1470"/>
              <a:ext cx="43" cy="41"/>
            </a:xfrm>
            <a:custGeom>
              <a:avLst/>
              <a:gdLst>
                <a:gd name="T0" fmla="*/ 16 w 46"/>
                <a:gd name="T1" fmla="*/ 0 h 41"/>
                <a:gd name="T2" fmla="*/ 11 w 46"/>
                <a:gd name="T3" fmla="*/ 0 h 41"/>
                <a:gd name="T4" fmla="*/ 7 w 46"/>
                <a:gd name="T5" fmla="*/ 2 h 41"/>
                <a:gd name="T6" fmla="*/ 7 w 46"/>
                <a:gd name="T7" fmla="*/ 3 h 41"/>
                <a:gd name="T8" fmla="*/ 7 w 46"/>
                <a:gd name="T9" fmla="*/ 6 h 41"/>
                <a:gd name="T10" fmla="*/ 3 w 46"/>
                <a:gd name="T11" fmla="*/ 8 h 41"/>
                <a:gd name="T12" fmla="*/ 2 w 46"/>
                <a:gd name="T13" fmla="*/ 13 h 41"/>
                <a:gd name="T14" fmla="*/ 0 w 46"/>
                <a:gd name="T15" fmla="*/ 16 h 41"/>
                <a:gd name="T16" fmla="*/ 0 w 46"/>
                <a:gd name="T17" fmla="*/ 21 h 41"/>
                <a:gd name="T18" fmla="*/ 0 w 46"/>
                <a:gd name="T19" fmla="*/ 24 h 41"/>
                <a:gd name="T20" fmla="*/ 2 w 46"/>
                <a:gd name="T21" fmla="*/ 28 h 41"/>
                <a:gd name="T22" fmla="*/ 3 w 46"/>
                <a:gd name="T23" fmla="*/ 32 h 41"/>
                <a:gd name="T24" fmla="*/ 7 w 46"/>
                <a:gd name="T25" fmla="*/ 35 h 41"/>
                <a:gd name="T26" fmla="*/ 7 w 46"/>
                <a:gd name="T27" fmla="*/ 38 h 41"/>
                <a:gd name="T28" fmla="*/ 7 w 46"/>
                <a:gd name="T29" fmla="*/ 39 h 41"/>
                <a:gd name="T30" fmla="*/ 11 w 46"/>
                <a:gd name="T31" fmla="*/ 41 h 41"/>
                <a:gd name="T32" fmla="*/ 16 w 46"/>
                <a:gd name="T33" fmla="*/ 41 h 41"/>
                <a:gd name="T34" fmla="*/ 19 w 46"/>
                <a:gd name="T35" fmla="*/ 41 h 41"/>
                <a:gd name="T36" fmla="*/ 20 w 46"/>
                <a:gd name="T37" fmla="*/ 39 h 41"/>
                <a:gd name="T38" fmla="*/ 23 w 46"/>
                <a:gd name="T39" fmla="*/ 38 h 41"/>
                <a:gd name="T40" fmla="*/ 26 w 46"/>
                <a:gd name="T41" fmla="*/ 35 h 41"/>
                <a:gd name="T42" fmla="*/ 28 w 46"/>
                <a:gd name="T43" fmla="*/ 32 h 41"/>
                <a:gd name="T44" fmla="*/ 30 w 46"/>
                <a:gd name="T45" fmla="*/ 28 h 41"/>
                <a:gd name="T46" fmla="*/ 30 w 46"/>
                <a:gd name="T47" fmla="*/ 24 h 41"/>
                <a:gd name="T48" fmla="*/ 31 w 46"/>
                <a:gd name="T49" fmla="*/ 21 h 41"/>
                <a:gd name="T50" fmla="*/ 30 w 46"/>
                <a:gd name="T51" fmla="*/ 16 h 41"/>
                <a:gd name="T52" fmla="*/ 30 w 46"/>
                <a:gd name="T53" fmla="*/ 13 h 41"/>
                <a:gd name="T54" fmla="*/ 28 w 46"/>
                <a:gd name="T55" fmla="*/ 8 h 41"/>
                <a:gd name="T56" fmla="*/ 26 w 46"/>
                <a:gd name="T57" fmla="*/ 6 h 41"/>
                <a:gd name="T58" fmla="*/ 23 w 46"/>
                <a:gd name="T59" fmla="*/ 3 h 41"/>
                <a:gd name="T60" fmla="*/ 20 w 46"/>
                <a:gd name="T61" fmla="*/ 2 h 41"/>
                <a:gd name="T62" fmla="*/ 19 w 46"/>
                <a:gd name="T63" fmla="*/ 0 h 41"/>
                <a:gd name="T64" fmla="*/ 16 w 46"/>
                <a:gd name="T65" fmla="*/ 0 h 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6" h="41">
                  <a:moveTo>
                    <a:pt x="22" y="0"/>
                  </a:moveTo>
                  <a:lnTo>
                    <a:pt x="17" y="0"/>
                  </a:lnTo>
                  <a:lnTo>
                    <a:pt x="13" y="2"/>
                  </a:lnTo>
                  <a:lnTo>
                    <a:pt x="10" y="3"/>
                  </a:lnTo>
                  <a:lnTo>
                    <a:pt x="7" y="6"/>
                  </a:lnTo>
                  <a:lnTo>
                    <a:pt x="3" y="8"/>
                  </a:lnTo>
                  <a:lnTo>
                    <a:pt x="2" y="13"/>
                  </a:lnTo>
                  <a:lnTo>
                    <a:pt x="0" y="16"/>
                  </a:lnTo>
                  <a:lnTo>
                    <a:pt x="0" y="21"/>
                  </a:lnTo>
                  <a:lnTo>
                    <a:pt x="0" y="24"/>
                  </a:lnTo>
                  <a:lnTo>
                    <a:pt x="2" y="28"/>
                  </a:lnTo>
                  <a:lnTo>
                    <a:pt x="3" y="32"/>
                  </a:lnTo>
                  <a:lnTo>
                    <a:pt x="7" y="35"/>
                  </a:lnTo>
                  <a:lnTo>
                    <a:pt x="10" y="38"/>
                  </a:lnTo>
                  <a:lnTo>
                    <a:pt x="13" y="39"/>
                  </a:lnTo>
                  <a:lnTo>
                    <a:pt x="17" y="41"/>
                  </a:lnTo>
                  <a:lnTo>
                    <a:pt x="22" y="41"/>
                  </a:lnTo>
                  <a:lnTo>
                    <a:pt x="27" y="41"/>
                  </a:lnTo>
                  <a:lnTo>
                    <a:pt x="30" y="39"/>
                  </a:lnTo>
                  <a:lnTo>
                    <a:pt x="35" y="38"/>
                  </a:lnTo>
                  <a:lnTo>
                    <a:pt x="39" y="35"/>
                  </a:lnTo>
                  <a:lnTo>
                    <a:pt x="41" y="32"/>
                  </a:lnTo>
                  <a:lnTo>
                    <a:pt x="44" y="28"/>
                  </a:lnTo>
                  <a:lnTo>
                    <a:pt x="44" y="24"/>
                  </a:lnTo>
                  <a:lnTo>
                    <a:pt x="46" y="21"/>
                  </a:lnTo>
                  <a:lnTo>
                    <a:pt x="44" y="16"/>
                  </a:lnTo>
                  <a:lnTo>
                    <a:pt x="44" y="13"/>
                  </a:lnTo>
                  <a:lnTo>
                    <a:pt x="41" y="8"/>
                  </a:lnTo>
                  <a:lnTo>
                    <a:pt x="39" y="6"/>
                  </a:lnTo>
                  <a:lnTo>
                    <a:pt x="35" y="3"/>
                  </a:lnTo>
                  <a:lnTo>
                    <a:pt x="30" y="2"/>
                  </a:lnTo>
                  <a:lnTo>
                    <a:pt x="27" y="0"/>
                  </a:lnTo>
                  <a:lnTo>
                    <a:pt x="22" y="0"/>
                  </a:lnTo>
                  <a:close/>
                </a:path>
              </a:pathLst>
            </a:custGeom>
            <a:solidFill>
              <a:schemeClr val="bg2"/>
            </a:solidFill>
            <a:ln w="9525">
              <a:solidFill>
                <a:schemeClr val="bg2"/>
              </a:solidFill>
              <a:round/>
              <a:headEnd/>
              <a:tailEnd/>
            </a:ln>
          </p:spPr>
          <p:txBody>
            <a:bodyPr/>
            <a:lstStyle/>
            <a:p>
              <a:endParaRPr lang="en-US"/>
            </a:p>
          </p:txBody>
        </p:sp>
        <p:sp>
          <p:nvSpPr>
            <p:cNvPr id="56530" name="Freeform 203"/>
            <p:cNvSpPr>
              <a:spLocks/>
            </p:cNvSpPr>
            <p:nvPr/>
          </p:nvSpPr>
          <p:spPr bwMode="auto">
            <a:xfrm>
              <a:off x="1788" y="1470"/>
              <a:ext cx="43" cy="41"/>
            </a:xfrm>
            <a:custGeom>
              <a:avLst/>
              <a:gdLst>
                <a:gd name="T0" fmla="*/ 16 w 46"/>
                <a:gd name="T1" fmla="*/ 0 h 41"/>
                <a:gd name="T2" fmla="*/ 11 w 46"/>
                <a:gd name="T3" fmla="*/ 0 h 41"/>
                <a:gd name="T4" fmla="*/ 7 w 46"/>
                <a:gd name="T5" fmla="*/ 2 h 41"/>
                <a:gd name="T6" fmla="*/ 7 w 46"/>
                <a:gd name="T7" fmla="*/ 3 h 41"/>
                <a:gd name="T8" fmla="*/ 7 w 46"/>
                <a:gd name="T9" fmla="*/ 6 h 41"/>
                <a:gd name="T10" fmla="*/ 3 w 46"/>
                <a:gd name="T11" fmla="*/ 8 h 41"/>
                <a:gd name="T12" fmla="*/ 2 w 46"/>
                <a:gd name="T13" fmla="*/ 13 h 41"/>
                <a:gd name="T14" fmla="*/ 0 w 46"/>
                <a:gd name="T15" fmla="*/ 16 h 41"/>
                <a:gd name="T16" fmla="*/ 0 w 46"/>
                <a:gd name="T17" fmla="*/ 21 h 41"/>
                <a:gd name="T18" fmla="*/ 0 w 46"/>
                <a:gd name="T19" fmla="*/ 24 h 41"/>
                <a:gd name="T20" fmla="*/ 2 w 46"/>
                <a:gd name="T21" fmla="*/ 28 h 41"/>
                <a:gd name="T22" fmla="*/ 3 w 46"/>
                <a:gd name="T23" fmla="*/ 32 h 41"/>
                <a:gd name="T24" fmla="*/ 7 w 46"/>
                <a:gd name="T25" fmla="*/ 35 h 41"/>
                <a:gd name="T26" fmla="*/ 7 w 46"/>
                <a:gd name="T27" fmla="*/ 38 h 41"/>
                <a:gd name="T28" fmla="*/ 7 w 46"/>
                <a:gd name="T29" fmla="*/ 39 h 41"/>
                <a:gd name="T30" fmla="*/ 11 w 46"/>
                <a:gd name="T31" fmla="*/ 41 h 41"/>
                <a:gd name="T32" fmla="*/ 16 w 46"/>
                <a:gd name="T33" fmla="*/ 41 h 41"/>
                <a:gd name="T34" fmla="*/ 19 w 46"/>
                <a:gd name="T35" fmla="*/ 41 h 41"/>
                <a:gd name="T36" fmla="*/ 20 w 46"/>
                <a:gd name="T37" fmla="*/ 39 h 41"/>
                <a:gd name="T38" fmla="*/ 23 w 46"/>
                <a:gd name="T39" fmla="*/ 38 h 41"/>
                <a:gd name="T40" fmla="*/ 26 w 46"/>
                <a:gd name="T41" fmla="*/ 35 h 41"/>
                <a:gd name="T42" fmla="*/ 28 w 46"/>
                <a:gd name="T43" fmla="*/ 32 h 41"/>
                <a:gd name="T44" fmla="*/ 30 w 46"/>
                <a:gd name="T45" fmla="*/ 28 h 41"/>
                <a:gd name="T46" fmla="*/ 30 w 46"/>
                <a:gd name="T47" fmla="*/ 24 h 41"/>
                <a:gd name="T48" fmla="*/ 31 w 46"/>
                <a:gd name="T49" fmla="*/ 21 h 41"/>
                <a:gd name="T50" fmla="*/ 30 w 46"/>
                <a:gd name="T51" fmla="*/ 16 h 41"/>
                <a:gd name="T52" fmla="*/ 30 w 46"/>
                <a:gd name="T53" fmla="*/ 13 h 41"/>
                <a:gd name="T54" fmla="*/ 28 w 46"/>
                <a:gd name="T55" fmla="*/ 8 h 41"/>
                <a:gd name="T56" fmla="*/ 26 w 46"/>
                <a:gd name="T57" fmla="*/ 6 h 41"/>
                <a:gd name="T58" fmla="*/ 23 w 46"/>
                <a:gd name="T59" fmla="*/ 3 h 41"/>
                <a:gd name="T60" fmla="*/ 20 w 46"/>
                <a:gd name="T61" fmla="*/ 2 h 41"/>
                <a:gd name="T62" fmla="*/ 19 w 46"/>
                <a:gd name="T63" fmla="*/ 0 h 41"/>
                <a:gd name="T64" fmla="*/ 16 w 46"/>
                <a:gd name="T65" fmla="*/ 0 h 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6" h="41">
                  <a:moveTo>
                    <a:pt x="22" y="0"/>
                  </a:moveTo>
                  <a:lnTo>
                    <a:pt x="17" y="0"/>
                  </a:lnTo>
                  <a:lnTo>
                    <a:pt x="13" y="2"/>
                  </a:lnTo>
                  <a:lnTo>
                    <a:pt x="10" y="3"/>
                  </a:lnTo>
                  <a:lnTo>
                    <a:pt x="7" y="6"/>
                  </a:lnTo>
                  <a:lnTo>
                    <a:pt x="3" y="8"/>
                  </a:lnTo>
                  <a:lnTo>
                    <a:pt x="2" y="13"/>
                  </a:lnTo>
                  <a:lnTo>
                    <a:pt x="0" y="16"/>
                  </a:lnTo>
                  <a:lnTo>
                    <a:pt x="0" y="21"/>
                  </a:lnTo>
                  <a:lnTo>
                    <a:pt x="0" y="24"/>
                  </a:lnTo>
                  <a:lnTo>
                    <a:pt x="2" y="28"/>
                  </a:lnTo>
                  <a:lnTo>
                    <a:pt x="3" y="32"/>
                  </a:lnTo>
                  <a:lnTo>
                    <a:pt x="7" y="35"/>
                  </a:lnTo>
                  <a:lnTo>
                    <a:pt x="10" y="38"/>
                  </a:lnTo>
                  <a:lnTo>
                    <a:pt x="13" y="39"/>
                  </a:lnTo>
                  <a:lnTo>
                    <a:pt x="17" y="41"/>
                  </a:lnTo>
                  <a:lnTo>
                    <a:pt x="22" y="41"/>
                  </a:lnTo>
                  <a:lnTo>
                    <a:pt x="27" y="41"/>
                  </a:lnTo>
                  <a:lnTo>
                    <a:pt x="30" y="39"/>
                  </a:lnTo>
                  <a:lnTo>
                    <a:pt x="35" y="38"/>
                  </a:lnTo>
                  <a:lnTo>
                    <a:pt x="39" y="35"/>
                  </a:lnTo>
                  <a:lnTo>
                    <a:pt x="41" y="32"/>
                  </a:lnTo>
                  <a:lnTo>
                    <a:pt x="44" y="28"/>
                  </a:lnTo>
                  <a:lnTo>
                    <a:pt x="44" y="24"/>
                  </a:lnTo>
                  <a:lnTo>
                    <a:pt x="46" y="21"/>
                  </a:lnTo>
                  <a:lnTo>
                    <a:pt x="44" y="16"/>
                  </a:lnTo>
                  <a:lnTo>
                    <a:pt x="44" y="13"/>
                  </a:lnTo>
                  <a:lnTo>
                    <a:pt x="41" y="8"/>
                  </a:lnTo>
                  <a:lnTo>
                    <a:pt x="39" y="6"/>
                  </a:lnTo>
                  <a:lnTo>
                    <a:pt x="35" y="3"/>
                  </a:lnTo>
                  <a:lnTo>
                    <a:pt x="30" y="2"/>
                  </a:lnTo>
                  <a:lnTo>
                    <a:pt x="27" y="0"/>
                  </a:lnTo>
                  <a:lnTo>
                    <a:pt x="22" y="0"/>
                  </a:lnTo>
                </a:path>
              </a:pathLst>
            </a:custGeom>
            <a:solidFill>
              <a:schemeClr val="bg2"/>
            </a:solidFill>
            <a:ln w="7938">
              <a:solidFill>
                <a:schemeClr val="bg2"/>
              </a:solidFill>
              <a:prstDash val="solid"/>
              <a:round/>
              <a:headEnd/>
              <a:tailEnd/>
            </a:ln>
          </p:spPr>
          <p:txBody>
            <a:bodyPr/>
            <a:lstStyle/>
            <a:p>
              <a:endParaRPr lang="en-US"/>
            </a:p>
          </p:txBody>
        </p:sp>
        <p:sp>
          <p:nvSpPr>
            <p:cNvPr id="56531" name="Freeform 204"/>
            <p:cNvSpPr>
              <a:spLocks/>
            </p:cNvSpPr>
            <p:nvPr/>
          </p:nvSpPr>
          <p:spPr bwMode="auto">
            <a:xfrm>
              <a:off x="1592" y="1326"/>
              <a:ext cx="41" cy="40"/>
            </a:xfrm>
            <a:custGeom>
              <a:avLst/>
              <a:gdLst>
                <a:gd name="T0" fmla="*/ 13 w 45"/>
                <a:gd name="T1" fmla="*/ 0 h 40"/>
                <a:gd name="T2" fmla="*/ 10 w 45"/>
                <a:gd name="T3" fmla="*/ 0 h 40"/>
                <a:gd name="T4" fmla="*/ 7 w 45"/>
                <a:gd name="T5" fmla="*/ 1 h 40"/>
                <a:gd name="T6" fmla="*/ 5 w 45"/>
                <a:gd name="T7" fmla="*/ 3 h 40"/>
                <a:gd name="T8" fmla="*/ 5 w 45"/>
                <a:gd name="T9" fmla="*/ 6 h 40"/>
                <a:gd name="T10" fmla="*/ 3 w 45"/>
                <a:gd name="T11" fmla="*/ 9 h 40"/>
                <a:gd name="T12" fmla="*/ 1 w 45"/>
                <a:gd name="T13" fmla="*/ 12 h 40"/>
                <a:gd name="T14" fmla="*/ 0 w 45"/>
                <a:gd name="T15" fmla="*/ 17 h 40"/>
                <a:gd name="T16" fmla="*/ 0 w 45"/>
                <a:gd name="T17" fmla="*/ 20 h 40"/>
                <a:gd name="T18" fmla="*/ 0 w 45"/>
                <a:gd name="T19" fmla="*/ 25 h 40"/>
                <a:gd name="T20" fmla="*/ 1 w 45"/>
                <a:gd name="T21" fmla="*/ 28 h 40"/>
                <a:gd name="T22" fmla="*/ 3 w 45"/>
                <a:gd name="T23" fmla="*/ 31 h 40"/>
                <a:gd name="T24" fmla="*/ 5 w 45"/>
                <a:gd name="T25" fmla="*/ 34 h 40"/>
                <a:gd name="T26" fmla="*/ 5 w 45"/>
                <a:gd name="T27" fmla="*/ 37 h 40"/>
                <a:gd name="T28" fmla="*/ 7 w 45"/>
                <a:gd name="T29" fmla="*/ 39 h 40"/>
                <a:gd name="T30" fmla="*/ 10 w 45"/>
                <a:gd name="T31" fmla="*/ 40 h 40"/>
                <a:gd name="T32" fmla="*/ 13 w 45"/>
                <a:gd name="T33" fmla="*/ 40 h 40"/>
                <a:gd name="T34" fmla="*/ 15 w 45"/>
                <a:gd name="T35" fmla="*/ 40 h 40"/>
                <a:gd name="T36" fmla="*/ 17 w 45"/>
                <a:gd name="T37" fmla="*/ 39 h 40"/>
                <a:gd name="T38" fmla="*/ 20 w 45"/>
                <a:gd name="T39" fmla="*/ 37 h 40"/>
                <a:gd name="T40" fmla="*/ 23 w 45"/>
                <a:gd name="T41" fmla="*/ 34 h 40"/>
                <a:gd name="T42" fmla="*/ 23 w 45"/>
                <a:gd name="T43" fmla="*/ 31 h 40"/>
                <a:gd name="T44" fmla="*/ 24 w 45"/>
                <a:gd name="T45" fmla="*/ 28 h 40"/>
                <a:gd name="T46" fmla="*/ 25 w 45"/>
                <a:gd name="T47" fmla="*/ 25 h 40"/>
                <a:gd name="T48" fmla="*/ 26 w 45"/>
                <a:gd name="T49" fmla="*/ 20 h 40"/>
                <a:gd name="T50" fmla="*/ 25 w 45"/>
                <a:gd name="T51" fmla="*/ 17 h 40"/>
                <a:gd name="T52" fmla="*/ 24 w 45"/>
                <a:gd name="T53" fmla="*/ 12 h 40"/>
                <a:gd name="T54" fmla="*/ 23 w 45"/>
                <a:gd name="T55" fmla="*/ 9 h 40"/>
                <a:gd name="T56" fmla="*/ 23 w 45"/>
                <a:gd name="T57" fmla="*/ 6 h 40"/>
                <a:gd name="T58" fmla="*/ 20 w 45"/>
                <a:gd name="T59" fmla="*/ 3 h 40"/>
                <a:gd name="T60" fmla="*/ 17 w 45"/>
                <a:gd name="T61" fmla="*/ 1 h 40"/>
                <a:gd name="T62" fmla="*/ 15 w 45"/>
                <a:gd name="T63" fmla="*/ 0 h 40"/>
                <a:gd name="T64" fmla="*/ 13 w 45"/>
                <a:gd name="T65" fmla="*/ 0 h 4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5" h="40">
                  <a:moveTo>
                    <a:pt x="22" y="0"/>
                  </a:moveTo>
                  <a:lnTo>
                    <a:pt x="17" y="0"/>
                  </a:lnTo>
                  <a:lnTo>
                    <a:pt x="13" y="1"/>
                  </a:lnTo>
                  <a:lnTo>
                    <a:pt x="8" y="3"/>
                  </a:lnTo>
                  <a:lnTo>
                    <a:pt x="5" y="6"/>
                  </a:lnTo>
                  <a:lnTo>
                    <a:pt x="3" y="9"/>
                  </a:lnTo>
                  <a:lnTo>
                    <a:pt x="1" y="12"/>
                  </a:lnTo>
                  <a:lnTo>
                    <a:pt x="0" y="17"/>
                  </a:lnTo>
                  <a:lnTo>
                    <a:pt x="0" y="20"/>
                  </a:lnTo>
                  <a:lnTo>
                    <a:pt x="0" y="25"/>
                  </a:lnTo>
                  <a:lnTo>
                    <a:pt x="1" y="28"/>
                  </a:lnTo>
                  <a:lnTo>
                    <a:pt x="3" y="31"/>
                  </a:lnTo>
                  <a:lnTo>
                    <a:pt x="5" y="34"/>
                  </a:lnTo>
                  <a:lnTo>
                    <a:pt x="8" y="37"/>
                  </a:lnTo>
                  <a:lnTo>
                    <a:pt x="13" y="39"/>
                  </a:lnTo>
                  <a:lnTo>
                    <a:pt x="17" y="40"/>
                  </a:lnTo>
                  <a:lnTo>
                    <a:pt x="22" y="40"/>
                  </a:lnTo>
                  <a:lnTo>
                    <a:pt x="27" y="40"/>
                  </a:lnTo>
                  <a:lnTo>
                    <a:pt x="30" y="39"/>
                  </a:lnTo>
                  <a:lnTo>
                    <a:pt x="35" y="37"/>
                  </a:lnTo>
                  <a:lnTo>
                    <a:pt x="39" y="34"/>
                  </a:lnTo>
                  <a:lnTo>
                    <a:pt x="40" y="31"/>
                  </a:lnTo>
                  <a:lnTo>
                    <a:pt x="42" y="28"/>
                  </a:lnTo>
                  <a:lnTo>
                    <a:pt x="44" y="25"/>
                  </a:lnTo>
                  <a:lnTo>
                    <a:pt x="45" y="20"/>
                  </a:lnTo>
                  <a:lnTo>
                    <a:pt x="44" y="17"/>
                  </a:lnTo>
                  <a:lnTo>
                    <a:pt x="42" y="12"/>
                  </a:lnTo>
                  <a:lnTo>
                    <a:pt x="40" y="9"/>
                  </a:lnTo>
                  <a:lnTo>
                    <a:pt x="39" y="6"/>
                  </a:lnTo>
                  <a:lnTo>
                    <a:pt x="35" y="3"/>
                  </a:lnTo>
                  <a:lnTo>
                    <a:pt x="30" y="1"/>
                  </a:lnTo>
                  <a:lnTo>
                    <a:pt x="27" y="0"/>
                  </a:lnTo>
                  <a:lnTo>
                    <a:pt x="22" y="0"/>
                  </a:lnTo>
                  <a:close/>
                </a:path>
              </a:pathLst>
            </a:custGeom>
            <a:solidFill>
              <a:schemeClr val="bg2"/>
            </a:solidFill>
            <a:ln w="9525">
              <a:solidFill>
                <a:schemeClr val="bg2"/>
              </a:solidFill>
              <a:round/>
              <a:headEnd/>
              <a:tailEnd/>
            </a:ln>
          </p:spPr>
          <p:txBody>
            <a:bodyPr/>
            <a:lstStyle/>
            <a:p>
              <a:endParaRPr lang="en-US"/>
            </a:p>
          </p:txBody>
        </p:sp>
        <p:sp>
          <p:nvSpPr>
            <p:cNvPr id="56532" name="Freeform 205"/>
            <p:cNvSpPr>
              <a:spLocks/>
            </p:cNvSpPr>
            <p:nvPr/>
          </p:nvSpPr>
          <p:spPr bwMode="auto">
            <a:xfrm>
              <a:off x="1592" y="1326"/>
              <a:ext cx="41" cy="40"/>
            </a:xfrm>
            <a:custGeom>
              <a:avLst/>
              <a:gdLst>
                <a:gd name="T0" fmla="*/ 13 w 45"/>
                <a:gd name="T1" fmla="*/ 0 h 40"/>
                <a:gd name="T2" fmla="*/ 10 w 45"/>
                <a:gd name="T3" fmla="*/ 0 h 40"/>
                <a:gd name="T4" fmla="*/ 7 w 45"/>
                <a:gd name="T5" fmla="*/ 1 h 40"/>
                <a:gd name="T6" fmla="*/ 5 w 45"/>
                <a:gd name="T7" fmla="*/ 3 h 40"/>
                <a:gd name="T8" fmla="*/ 5 w 45"/>
                <a:gd name="T9" fmla="*/ 6 h 40"/>
                <a:gd name="T10" fmla="*/ 3 w 45"/>
                <a:gd name="T11" fmla="*/ 9 h 40"/>
                <a:gd name="T12" fmla="*/ 1 w 45"/>
                <a:gd name="T13" fmla="*/ 12 h 40"/>
                <a:gd name="T14" fmla="*/ 0 w 45"/>
                <a:gd name="T15" fmla="*/ 17 h 40"/>
                <a:gd name="T16" fmla="*/ 0 w 45"/>
                <a:gd name="T17" fmla="*/ 20 h 40"/>
                <a:gd name="T18" fmla="*/ 0 w 45"/>
                <a:gd name="T19" fmla="*/ 25 h 40"/>
                <a:gd name="T20" fmla="*/ 1 w 45"/>
                <a:gd name="T21" fmla="*/ 28 h 40"/>
                <a:gd name="T22" fmla="*/ 3 w 45"/>
                <a:gd name="T23" fmla="*/ 31 h 40"/>
                <a:gd name="T24" fmla="*/ 5 w 45"/>
                <a:gd name="T25" fmla="*/ 34 h 40"/>
                <a:gd name="T26" fmla="*/ 5 w 45"/>
                <a:gd name="T27" fmla="*/ 37 h 40"/>
                <a:gd name="T28" fmla="*/ 7 w 45"/>
                <a:gd name="T29" fmla="*/ 39 h 40"/>
                <a:gd name="T30" fmla="*/ 10 w 45"/>
                <a:gd name="T31" fmla="*/ 40 h 40"/>
                <a:gd name="T32" fmla="*/ 13 w 45"/>
                <a:gd name="T33" fmla="*/ 40 h 40"/>
                <a:gd name="T34" fmla="*/ 15 w 45"/>
                <a:gd name="T35" fmla="*/ 40 h 40"/>
                <a:gd name="T36" fmla="*/ 17 w 45"/>
                <a:gd name="T37" fmla="*/ 39 h 40"/>
                <a:gd name="T38" fmla="*/ 20 w 45"/>
                <a:gd name="T39" fmla="*/ 37 h 40"/>
                <a:gd name="T40" fmla="*/ 23 w 45"/>
                <a:gd name="T41" fmla="*/ 34 h 40"/>
                <a:gd name="T42" fmla="*/ 23 w 45"/>
                <a:gd name="T43" fmla="*/ 31 h 40"/>
                <a:gd name="T44" fmla="*/ 24 w 45"/>
                <a:gd name="T45" fmla="*/ 28 h 40"/>
                <a:gd name="T46" fmla="*/ 25 w 45"/>
                <a:gd name="T47" fmla="*/ 25 h 40"/>
                <a:gd name="T48" fmla="*/ 26 w 45"/>
                <a:gd name="T49" fmla="*/ 20 h 40"/>
                <a:gd name="T50" fmla="*/ 25 w 45"/>
                <a:gd name="T51" fmla="*/ 17 h 40"/>
                <a:gd name="T52" fmla="*/ 24 w 45"/>
                <a:gd name="T53" fmla="*/ 12 h 40"/>
                <a:gd name="T54" fmla="*/ 23 w 45"/>
                <a:gd name="T55" fmla="*/ 9 h 40"/>
                <a:gd name="T56" fmla="*/ 23 w 45"/>
                <a:gd name="T57" fmla="*/ 6 h 40"/>
                <a:gd name="T58" fmla="*/ 20 w 45"/>
                <a:gd name="T59" fmla="*/ 3 h 40"/>
                <a:gd name="T60" fmla="*/ 17 w 45"/>
                <a:gd name="T61" fmla="*/ 1 h 40"/>
                <a:gd name="T62" fmla="*/ 15 w 45"/>
                <a:gd name="T63" fmla="*/ 0 h 40"/>
                <a:gd name="T64" fmla="*/ 13 w 45"/>
                <a:gd name="T65" fmla="*/ 0 h 4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5" h="40">
                  <a:moveTo>
                    <a:pt x="22" y="0"/>
                  </a:moveTo>
                  <a:lnTo>
                    <a:pt x="17" y="0"/>
                  </a:lnTo>
                  <a:lnTo>
                    <a:pt x="13" y="1"/>
                  </a:lnTo>
                  <a:lnTo>
                    <a:pt x="8" y="3"/>
                  </a:lnTo>
                  <a:lnTo>
                    <a:pt x="5" y="6"/>
                  </a:lnTo>
                  <a:lnTo>
                    <a:pt x="3" y="9"/>
                  </a:lnTo>
                  <a:lnTo>
                    <a:pt x="1" y="12"/>
                  </a:lnTo>
                  <a:lnTo>
                    <a:pt x="0" y="17"/>
                  </a:lnTo>
                  <a:lnTo>
                    <a:pt x="0" y="20"/>
                  </a:lnTo>
                  <a:lnTo>
                    <a:pt x="0" y="25"/>
                  </a:lnTo>
                  <a:lnTo>
                    <a:pt x="1" y="28"/>
                  </a:lnTo>
                  <a:lnTo>
                    <a:pt x="3" y="31"/>
                  </a:lnTo>
                  <a:lnTo>
                    <a:pt x="5" y="34"/>
                  </a:lnTo>
                  <a:lnTo>
                    <a:pt x="8" y="37"/>
                  </a:lnTo>
                  <a:lnTo>
                    <a:pt x="13" y="39"/>
                  </a:lnTo>
                  <a:lnTo>
                    <a:pt x="17" y="40"/>
                  </a:lnTo>
                  <a:lnTo>
                    <a:pt x="22" y="40"/>
                  </a:lnTo>
                  <a:lnTo>
                    <a:pt x="27" y="40"/>
                  </a:lnTo>
                  <a:lnTo>
                    <a:pt x="30" y="39"/>
                  </a:lnTo>
                  <a:lnTo>
                    <a:pt x="35" y="37"/>
                  </a:lnTo>
                  <a:lnTo>
                    <a:pt x="39" y="34"/>
                  </a:lnTo>
                  <a:lnTo>
                    <a:pt x="40" y="31"/>
                  </a:lnTo>
                  <a:lnTo>
                    <a:pt x="42" y="28"/>
                  </a:lnTo>
                  <a:lnTo>
                    <a:pt x="44" y="25"/>
                  </a:lnTo>
                  <a:lnTo>
                    <a:pt x="45" y="20"/>
                  </a:lnTo>
                  <a:lnTo>
                    <a:pt x="44" y="17"/>
                  </a:lnTo>
                  <a:lnTo>
                    <a:pt x="42" y="12"/>
                  </a:lnTo>
                  <a:lnTo>
                    <a:pt x="40" y="9"/>
                  </a:lnTo>
                  <a:lnTo>
                    <a:pt x="39" y="6"/>
                  </a:lnTo>
                  <a:lnTo>
                    <a:pt x="35" y="3"/>
                  </a:lnTo>
                  <a:lnTo>
                    <a:pt x="30" y="1"/>
                  </a:lnTo>
                  <a:lnTo>
                    <a:pt x="27" y="0"/>
                  </a:lnTo>
                  <a:lnTo>
                    <a:pt x="22" y="0"/>
                  </a:lnTo>
                </a:path>
              </a:pathLst>
            </a:custGeom>
            <a:solidFill>
              <a:schemeClr val="bg2"/>
            </a:solidFill>
            <a:ln w="7938">
              <a:solidFill>
                <a:schemeClr val="bg2"/>
              </a:solidFill>
              <a:prstDash val="solid"/>
              <a:round/>
              <a:headEnd/>
              <a:tailEnd/>
            </a:ln>
          </p:spPr>
          <p:txBody>
            <a:bodyPr/>
            <a:lstStyle/>
            <a:p>
              <a:endParaRPr lang="en-US"/>
            </a:p>
          </p:txBody>
        </p:sp>
        <p:sp>
          <p:nvSpPr>
            <p:cNvPr id="56533" name="Freeform 206"/>
            <p:cNvSpPr>
              <a:spLocks/>
            </p:cNvSpPr>
            <p:nvPr/>
          </p:nvSpPr>
          <p:spPr bwMode="auto">
            <a:xfrm>
              <a:off x="2060" y="1668"/>
              <a:ext cx="44" cy="41"/>
            </a:xfrm>
            <a:custGeom>
              <a:avLst/>
              <a:gdLst>
                <a:gd name="T0" fmla="*/ 15 w 48"/>
                <a:gd name="T1" fmla="*/ 0 h 41"/>
                <a:gd name="T2" fmla="*/ 12 w 48"/>
                <a:gd name="T3" fmla="*/ 0 h 41"/>
                <a:gd name="T4" fmla="*/ 8 w 48"/>
                <a:gd name="T5" fmla="*/ 2 h 41"/>
                <a:gd name="T6" fmla="*/ 6 w 48"/>
                <a:gd name="T7" fmla="*/ 3 h 41"/>
                <a:gd name="T8" fmla="*/ 6 w 48"/>
                <a:gd name="T9" fmla="*/ 6 h 41"/>
                <a:gd name="T10" fmla="*/ 4 w 48"/>
                <a:gd name="T11" fmla="*/ 9 h 41"/>
                <a:gd name="T12" fmla="*/ 2 w 48"/>
                <a:gd name="T13" fmla="*/ 13 h 41"/>
                <a:gd name="T14" fmla="*/ 0 w 48"/>
                <a:gd name="T15" fmla="*/ 16 h 41"/>
                <a:gd name="T16" fmla="*/ 0 w 48"/>
                <a:gd name="T17" fmla="*/ 20 h 41"/>
                <a:gd name="T18" fmla="*/ 0 w 48"/>
                <a:gd name="T19" fmla="*/ 24 h 41"/>
                <a:gd name="T20" fmla="*/ 2 w 48"/>
                <a:gd name="T21" fmla="*/ 28 h 41"/>
                <a:gd name="T22" fmla="*/ 4 w 48"/>
                <a:gd name="T23" fmla="*/ 31 h 41"/>
                <a:gd name="T24" fmla="*/ 6 w 48"/>
                <a:gd name="T25" fmla="*/ 35 h 41"/>
                <a:gd name="T26" fmla="*/ 6 w 48"/>
                <a:gd name="T27" fmla="*/ 38 h 41"/>
                <a:gd name="T28" fmla="*/ 8 w 48"/>
                <a:gd name="T29" fmla="*/ 39 h 41"/>
                <a:gd name="T30" fmla="*/ 12 w 48"/>
                <a:gd name="T31" fmla="*/ 41 h 41"/>
                <a:gd name="T32" fmla="*/ 15 w 48"/>
                <a:gd name="T33" fmla="*/ 41 h 41"/>
                <a:gd name="T34" fmla="*/ 16 w 48"/>
                <a:gd name="T35" fmla="*/ 41 h 41"/>
                <a:gd name="T36" fmla="*/ 19 w 48"/>
                <a:gd name="T37" fmla="*/ 39 h 41"/>
                <a:gd name="T38" fmla="*/ 22 w 48"/>
                <a:gd name="T39" fmla="*/ 38 h 41"/>
                <a:gd name="T40" fmla="*/ 24 w 48"/>
                <a:gd name="T41" fmla="*/ 35 h 41"/>
                <a:gd name="T42" fmla="*/ 26 w 48"/>
                <a:gd name="T43" fmla="*/ 31 h 41"/>
                <a:gd name="T44" fmla="*/ 28 w 48"/>
                <a:gd name="T45" fmla="*/ 28 h 41"/>
                <a:gd name="T46" fmla="*/ 28 w 48"/>
                <a:gd name="T47" fmla="*/ 24 h 41"/>
                <a:gd name="T48" fmla="*/ 28 w 48"/>
                <a:gd name="T49" fmla="*/ 20 h 41"/>
                <a:gd name="T50" fmla="*/ 28 w 48"/>
                <a:gd name="T51" fmla="*/ 16 h 41"/>
                <a:gd name="T52" fmla="*/ 28 w 48"/>
                <a:gd name="T53" fmla="*/ 13 h 41"/>
                <a:gd name="T54" fmla="*/ 26 w 48"/>
                <a:gd name="T55" fmla="*/ 9 h 41"/>
                <a:gd name="T56" fmla="*/ 24 w 48"/>
                <a:gd name="T57" fmla="*/ 6 h 41"/>
                <a:gd name="T58" fmla="*/ 22 w 48"/>
                <a:gd name="T59" fmla="*/ 3 h 41"/>
                <a:gd name="T60" fmla="*/ 19 w 48"/>
                <a:gd name="T61" fmla="*/ 2 h 41"/>
                <a:gd name="T62" fmla="*/ 16 w 48"/>
                <a:gd name="T63" fmla="*/ 0 h 41"/>
                <a:gd name="T64" fmla="*/ 15 w 48"/>
                <a:gd name="T65" fmla="*/ 0 h 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8" h="41">
                  <a:moveTo>
                    <a:pt x="24" y="0"/>
                  </a:moveTo>
                  <a:lnTo>
                    <a:pt x="19" y="0"/>
                  </a:lnTo>
                  <a:lnTo>
                    <a:pt x="14" y="2"/>
                  </a:lnTo>
                  <a:lnTo>
                    <a:pt x="10" y="3"/>
                  </a:lnTo>
                  <a:lnTo>
                    <a:pt x="7" y="6"/>
                  </a:lnTo>
                  <a:lnTo>
                    <a:pt x="4" y="9"/>
                  </a:lnTo>
                  <a:lnTo>
                    <a:pt x="2" y="13"/>
                  </a:lnTo>
                  <a:lnTo>
                    <a:pt x="0" y="16"/>
                  </a:lnTo>
                  <a:lnTo>
                    <a:pt x="0" y="20"/>
                  </a:lnTo>
                  <a:lnTo>
                    <a:pt x="0" y="24"/>
                  </a:lnTo>
                  <a:lnTo>
                    <a:pt x="2" y="28"/>
                  </a:lnTo>
                  <a:lnTo>
                    <a:pt x="4" y="31"/>
                  </a:lnTo>
                  <a:lnTo>
                    <a:pt x="7" y="35"/>
                  </a:lnTo>
                  <a:lnTo>
                    <a:pt x="10" y="38"/>
                  </a:lnTo>
                  <a:lnTo>
                    <a:pt x="14" y="39"/>
                  </a:lnTo>
                  <a:lnTo>
                    <a:pt x="19" y="41"/>
                  </a:lnTo>
                  <a:lnTo>
                    <a:pt x="24" y="41"/>
                  </a:lnTo>
                  <a:lnTo>
                    <a:pt x="27" y="41"/>
                  </a:lnTo>
                  <a:lnTo>
                    <a:pt x="32" y="39"/>
                  </a:lnTo>
                  <a:lnTo>
                    <a:pt x="36" y="38"/>
                  </a:lnTo>
                  <a:lnTo>
                    <a:pt x="39" y="35"/>
                  </a:lnTo>
                  <a:lnTo>
                    <a:pt x="43" y="31"/>
                  </a:lnTo>
                  <a:lnTo>
                    <a:pt x="46" y="28"/>
                  </a:lnTo>
                  <a:lnTo>
                    <a:pt x="46" y="24"/>
                  </a:lnTo>
                  <a:lnTo>
                    <a:pt x="48" y="20"/>
                  </a:lnTo>
                  <a:lnTo>
                    <a:pt x="46" y="16"/>
                  </a:lnTo>
                  <a:lnTo>
                    <a:pt x="46" y="13"/>
                  </a:lnTo>
                  <a:lnTo>
                    <a:pt x="43" y="9"/>
                  </a:lnTo>
                  <a:lnTo>
                    <a:pt x="39" y="6"/>
                  </a:lnTo>
                  <a:lnTo>
                    <a:pt x="36" y="3"/>
                  </a:lnTo>
                  <a:lnTo>
                    <a:pt x="32" y="2"/>
                  </a:lnTo>
                  <a:lnTo>
                    <a:pt x="27" y="0"/>
                  </a:lnTo>
                  <a:lnTo>
                    <a:pt x="24" y="0"/>
                  </a:lnTo>
                  <a:close/>
                </a:path>
              </a:pathLst>
            </a:custGeom>
            <a:solidFill>
              <a:schemeClr val="bg2"/>
            </a:solidFill>
            <a:ln w="9525">
              <a:solidFill>
                <a:schemeClr val="bg2"/>
              </a:solidFill>
              <a:round/>
              <a:headEnd/>
              <a:tailEnd/>
            </a:ln>
          </p:spPr>
          <p:txBody>
            <a:bodyPr/>
            <a:lstStyle/>
            <a:p>
              <a:endParaRPr lang="en-US"/>
            </a:p>
          </p:txBody>
        </p:sp>
        <p:sp>
          <p:nvSpPr>
            <p:cNvPr id="56534" name="Freeform 207"/>
            <p:cNvSpPr>
              <a:spLocks/>
            </p:cNvSpPr>
            <p:nvPr/>
          </p:nvSpPr>
          <p:spPr bwMode="auto">
            <a:xfrm>
              <a:off x="2060" y="1668"/>
              <a:ext cx="44" cy="41"/>
            </a:xfrm>
            <a:custGeom>
              <a:avLst/>
              <a:gdLst>
                <a:gd name="T0" fmla="*/ 15 w 48"/>
                <a:gd name="T1" fmla="*/ 0 h 41"/>
                <a:gd name="T2" fmla="*/ 12 w 48"/>
                <a:gd name="T3" fmla="*/ 0 h 41"/>
                <a:gd name="T4" fmla="*/ 8 w 48"/>
                <a:gd name="T5" fmla="*/ 2 h 41"/>
                <a:gd name="T6" fmla="*/ 6 w 48"/>
                <a:gd name="T7" fmla="*/ 3 h 41"/>
                <a:gd name="T8" fmla="*/ 6 w 48"/>
                <a:gd name="T9" fmla="*/ 6 h 41"/>
                <a:gd name="T10" fmla="*/ 4 w 48"/>
                <a:gd name="T11" fmla="*/ 9 h 41"/>
                <a:gd name="T12" fmla="*/ 2 w 48"/>
                <a:gd name="T13" fmla="*/ 13 h 41"/>
                <a:gd name="T14" fmla="*/ 0 w 48"/>
                <a:gd name="T15" fmla="*/ 16 h 41"/>
                <a:gd name="T16" fmla="*/ 0 w 48"/>
                <a:gd name="T17" fmla="*/ 20 h 41"/>
                <a:gd name="T18" fmla="*/ 0 w 48"/>
                <a:gd name="T19" fmla="*/ 24 h 41"/>
                <a:gd name="T20" fmla="*/ 2 w 48"/>
                <a:gd name="T21" fmla="*/ 28 h 41"/>
                <a:gd name="T22" fmla="*/ 4 w 48"/>
                <a:gd name="T23" fmla="*/ 31 h 41"/>
                <a:gd name="T24" fmla="*/ 6 w 48"/>
                <a:gd name="T25" fmla="*/ 35 h 41"/>
                <a:gd name="T26" fmla="*/ 6 w 48"/>
                <a:gd name="T27" fmla="*/ 38 h 41"/>
                <a:gd name="T28" fmla="*/ 8 w 48"/>
                <a:gd name="T29" fmla="*/ 39 h 41"/>
                <a:gd name="T30" fmla="*/ 12 w 48"/>
                <a:gd name="T31" fmla="*/ 41 h 41"/>
                <a:gd name="T32" fmla="*/ 15 w 48"/>
                <a:gd name="T33" fmla="*/ 41 h 41"/>
                <a:gd name="T34" fmla="*/ 16 w 48"/>
                <a:gd name="T35" fmla="*/ 41 h 41"/>
                <a:gd name="T36" fmla="*/ 19 w 48"/>
                <a:gd name="T37" fmla="*/ 39 h 41"/>
                <a:gd name="T38" fmla="*/ 22 w 48"/>
                <a:gd name="T39" fmla="*/ 38 h 41"/>
                <a:gd name="T40" fmla="*/ 24 w 48"/>
                <a:gd name="T41" fmla="*/ 35 h 41"/>
                <a:gd name="T42" fmla="*/ 26 w 48"/>
                <a:gd name="T43" fmla="*/ 31 h 41"/>
                <a:gd name="T44" fmla="*/ 28 w 48"/>
                <a:gd name="T45" fmla="*/ 28 h 41"/>
                <a:gd name="T46" fmla="*/ 28 w 48"/>
                <a:gd name="T47" fmla="*/ 24 h 41"/>
                <a:gd name="T48" fmla="*/ 28 w 48"/>
                <a:gd name="T49" fmla="*/ 20 h 41"/>
                <a:gd name="T50" fmla="*/ 28 w 48"/>
                <a:gd name="T51" fmla="*/ 16 h 41"/>
                <a:gd name="T52" fmla="*/ 28 w 48"/>
                <a:gd name="T53" fmla="*/ 13 h 41"/>
                <a:gd name="T54" fmla="*/ 26 w 48"/>
                <a:gd name="T55" fmla="*/ 9 h 41"/>
                <a:gd name="T56" fmla="*/ 24 w 48"/>
                <a:gd name="T57" fmla="*/ 6 h 41"/>
                <a:gd name="T58" fmla="*/ 22 w 48"/>
                <a:gd name="T59" fmla="*/ 3 h 41"/>
                <a:gd name="T60" fmla="*/ 19 w 48"/>
                <a:gd name="T61" fmla="*/ 2 h 41"/>
                <a:gd name="T62" fmla="*/ 16 w 48"/>
                <a:gd name="T63" fmla="*/ 0 h 41"/>
                <a:gd name="T64" fmla="*/ 15 w 48"/>
                <a:gd name="T65" fmla="*/ 0 h 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8" h="41">
                  <a:moveTo>
                    <a:pt x="24" y="0"/>
                  </a:moveTo>
                  <a:lnTo>
                    <a:pt x="19" y="0"/>
                  </a:lnTo>
                  <a:lnTo>
                    <a:pt x="14" y="2"/>
                  </a:lnTo>
                  <a:lnTo>
                    <a:pt x="10" y="3"/>
                  </a:lnTo>
                  <a:lnTo>
                    <a:pt x="7" y="6"/>
                  </a:lnTo>
                  <a:lnTo>
                    <a:pt x="4" y="9"/>
                  </a:lnTo>
                  <a:lnTo>
                    <a:pt x="2" y="13"/>
                  </a:lnTo>
                  <a:lnTo>
                    <a:pt x="0" y="16"/>
                  </a:lnTo>
                  <a:lnTo>
                    <a:pt x="0" y="20"/>
                  </a:lnTo>
                  <a:lnTo>
                    <a:pt x="0" y="24"/>
                  </a:lnTo>
                  <a:lnTo>
                    <a:pt x="2" y="28"/>
                  </a:lnTo>
                  <a:lnTo>
                    <a:pt x="4" y="31"/>
                  </a:lnTo>
                  <a:lnTo>
                    <a:pt x="7" y="35"/>
                  </a:lnTo>
                  <a:lnTo>
                    <a:pt x="10" y="38"/>
                  </a:lnTo>
                  <a:lnTo>
                    <a:pt x="14" y="39"/>
                  </a:lnTo>
                  <a:lnTo>
                    <a:pt x="19" y="41"/>
                  </a:lnTo>
                  <a:lnTo>
                    <a:pt x="24" y="41"/>
                  </a:lnTo>
                  <a:lnTo>
                    <a:pt x="27" y="41"/>
                  </a:lnTo>
                  <a:lnTo>
                    <a:pt x="32" y="39"/>
                  </a:lnTo>
                  <a:lnTo>
                    <a:pt x="36" y="38"/>
                  </a:lnTo>
                  <a:lnTo>
                    <a:pt x="39" y="35"/>
                  </a:lnTo>
                  <a:lnTo>
                    <a:pt x="43" y="31"/>
                  </a:lnTo>
                  <a:lnTo>
                    <a:pt x="46" y="28"/>
                  </a:lnTo>
                  <a:lnTo>
                    <a:pt x="46" y="24"/>
                  </a:lnTo>
                  <a:lnTo>
                    <a:pt x="48" y="20"/>
                  </a:lnTo>
                  <a:lnTo>
                    <a:pt x="46" y="16"/>
                  </a:lnTo>
                  <a:lnTo>
                    <a:pt x="46" y="13"/>
                  </a:lnTo>
                  <a:lnTo>
                    <a:pt x="43" y="9"/>
                  </a:lnTo>
                  <a:lnTo>
                    <a:pt x="39" y="6"/>
                  </a:lnTo>
                  <a:lnTo>
                    <a:pt x="36" y="3"/>
                  </a:lnTo>
                  <a:lnTo>
                    <a:pt x="32" y="2"/>
                  </a:lnTo>
                  <a:lnTo>
                    <a:pt x="27" y="0"/>
                  </a:lnTo>
                  <a:lnTo>
                    <a:pt x="24" y="0"/>
                  </a:lnTo>
                </a:path>
              </a:pathLst>
            </a:custGeom>
            <a:solidFill>
              <a:schemeClr val="bg2"/>
            </a:solidFill>
            <a:ln w="26988">
              <a:solidFill>
                <a:schemeClr val="bg2"/>
              </a:solidFill>
              <a:prstDash val="solid"/>
              <a:round/>
              <a:headEnd/>
              <a:tailEnd/>
            </a:ln>
          </p:spPr>
          <p:txBody>
            <a:bodyPr/>
            <a:lstStyle/>
            <a:p>
              <a:endParaRPr lang="en-US"/>
            </a:p>
          </p:txBody>
        </p:sp>
        <p:sp>
          <p:nvSpPr>
            <p:cNvPr id="56535" name="Freeform 208"/>
            <p:cNvSpPr>
              <a:spLocks/>
            </p:cNvSpPr>
            <p:nvPr/>
          </p:nvSpPr>
          <p:spPr bwMode="auto">
            <a:xfrm>
              <a:off x="2093" y="1681"/>
              <a:ext cx="42" cy="40"/>
            </a:xfrm>
            <a:custGeom>
              <a:avLst/>
              <a:gdLst>
                <a:gd name="T0" fmla="*/ 16 w 45"/>
                <a:gd name="T1" fmla="*/ 0 h 40"/>
                <a:gd name="T2" fmla="*/ 12 w 45"/>
                <a:gd name="T3" fmla="*/ 0 h 40"/>
                <a:gd name="T4" fmla="*/ 9 w 45"/>
                <a:gd name="T5" fmla="*/ 1 h 40"/>
                <a:gd name="T6" fmla="*/ 7 w 45"/>
                <a:gd name="T7" fmla="*/ 3 h 40"/>
                <a:gd name="T8" fmla="*/ 7 w 45"/>
                <a:gd name="T9" fmla="*/ 6 h 40"/>
                <a:gd name="T10" fmla="*/ 5 w 45"/>
                <a:gd name="T11" fmla="*/ 9 h 40"/>
                <a:gd name="T12" fmla="*/ 1 w 45"/>
                <a:gd name="T13" fmla="*/ 12 h 40"/>
                <a:gd name="T14" fmla="*/ 1 w 45"/>
                <a:gd name="T15" fmla="*/ 17 h 40"/>
                <a:gd name="T16" fmla="*/ 0 w 45"/>
                <a:gd name="T17" fmla="*/ 20 h 40"/>
                <a:gd name="T18" fmla="*/ 1 w 45"/>
                <a:gd name="T19" fmla="*/ 25 h 40"/>
                <a:gd name="T20" fmla="*/ 1 w 45"/>
                <a:gd name="T21" fmla="*/ 28 h 40"/>
                <a:gd name="T22" fmla="*/ 5 w 45"/>
                <a:gd name="T23" fmla="*/ 31 h 40"/>
                <a:gd name="T24" fmla="*/ 7 w 45"/>
                <a:gd name="T25" fmla="*/ 34 h 40"/>
                <a:gd name="T26" fmla="*/ 7 w 45"/>
                <a:gd name="T27" fmla="*/ 37 h 40"/>
                <a:gd name="T28" fmla="*/ 9 w 45"/>
                <a:gd name="T29" fmla="*/ 39 h 40"/>
                <a:gd name="T30" fmla="*/ 12 w 45"/>
                <a:gd name="T31" fmla="*/ 40 h 40"/>
                <a:gd name="T32" fmla="*/ 16 w 45"/>
                <a:gd name="T33" fmla="*/ 40 h 40"/>
                <a:gd name="T34" fmla="*/ 19 w 45"/>
                <a:gd name="T35" fmla="*/ 40 h 40"/>
                <a:gd name="T36" fmla="*/ 21 w 45"/>
                <a:gd name="T37" fmla="*/ 39 h 40"/>
                <a:gd name="T38" fmla="*/ 23 w 45"/>
                <a:gd name="T39" fmla="*/ 37 h 40"/>
                <a:gd name="T40" fmla="*/ 26 w 45"/>
                <a:gd name="T41" fmla="*/ 34 h 40"/>
                <a:gd name="T42" fmla="*/ 28 w 45"/>
                <a:gd name="T43" fmla="*/ 31 h 40"/>
                <a:gd name="T44" fmla="*/ 29 w 45"/>
                <a:gd name="T45" fmla="*/ 28 h 40"/>
                <a:gd name="T46" fmla="*/ 30 w 45"/>
                <a:gd name="T47" fmla="*/ 25 h 40"/>
                <a:gd name="T48" fmla="*/ 30 w 45"/>
                <a:gd name="T49" fmla="*/ 20 h 40"/>
                <a:gd name="T50" fmla="*/ 30 w 45"/>
                <a:gd name="T51" fmla="*/ 17 h 40"/>
                <a:gd name="T52" fmla="*/ 29 w 45"/>
                <a:gd name="T53" fmla="*/ 12 h 40"/>
                <a:gd name="T54" fmla="*/ 28 w 45"/>
                <a:gd name="T55" fmla="*/ 9 h 40"/>
                <a:gd name="T56" fmla="*/ 26 w 45"/>
                <a:gd name="T57" fmla="*/ 6 h 40"/>
                <a:gd name="T58" fmla="*/ 23 w 45"/>
                <a:gd name="T59" fmla="*/ 3 h 40"/>
                <a:gd name="T60" fmla="*/ 21 w 45"/>
                <a:gd name="T61" fmla="*/ 1 h 40"/>
                <a:gd name="T62" fmla="*/ 19 w 45"/>
                <a:gd name="T63" fmla="*/ 0 h 40"/>
                <a:gd name="T64" fmla="*/ 16 w 45"/>
                <a:gd name="T65" fmla="*/ 0 h 4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5" h="40">
                  <a:moveTo>
                    <a:pt x="23" y="0"/>
                  </a:moveTo>
                  <a:lnTo>
                    <a:pt x="18" y="0"/>
                  </a:lnTo>
                  <a:lnTo>
                    <a:pt x="15" y="1"/>
                  </a:lnTo>
                  <a:lnTo>
                    <a:pt x="10" y="3"/>
                  </a:lnTo>
                  <a:lnTo>
                    <a:pt x="7" y="6"/>
                  </a:lnTo>
                  <a:lnTo>
                    <a:pt x="5" y="9"/>
                  </a:lnTo>
                  <a:lnTo>
                    <a:pt x="1" y="12"/>
                  </a:lnTo>
                  <a:lnTo>
                    <a:pt x="1" y="17"/>
                  </a:lnTo>
                  <a:lnTo>
                    <a:pt x="0" y="20"/>
                  </a:lnTo>
                  <a:lnTo>
                    <a:pt x="1" y="25"/>
                  </a:lnTo>
                  <a:lnTo>
                    <a:pt x="1" y="28"/>
                  </a:lnTo>
                  <a:lnTo>
                    <a:pt x="5" y="31"/>
                  </a:lnTo>
                  <a:lnTo>
                    <a:pt x="7" y="34"/>
                  </a:lnTo>
                  <a:lnTo>
                    <a:pt x="10" y="37"/>
                  </a:lnTo>
                  <a:lnTo>
                    <a:pt x="15" y="39"/>
                  </a:lnTo>
                  <a:lnTo>
                    <a:pt x="18" y="40"/>
                  </a:lnTo>
                  <a:lnTo>
                    <a:pt x="23" y="40"/>
                  </a:lnTo>
                  <a:lnTo>
                    <a:pt x="29" y="40"/>
                  </a:lnTo>
                  <a:lnTo>
                    <a:pt x="32" y="39"/>
                  </a:lnTo>
                  <a:lnTo>
                    <a:pt x="35" y="37"/>
                  </a:lnTo>
                  <a:lnTo>
                    <a:pt x="39" y="34"/>
                  </a:lnTo>
                  <a:lnTo>
                    <a:pt x="42" y="31"/>
                  </a:lnTo>
                  <a:lnTo>
                    <a:pt x="44" y="28"/>
                  </a:lnTo>
                  <a:lnTo>
                    <a:pt x="45" y="25"/>
                  </a:lnTo>
                  <a:lnTo>
                    <a:pt x="45" y="20"/>
                  </a:lnTo>
                  <a:lnTo>
                    <a:pt x="45" y="17"/>
                  </a:lnTo>
                  <a:lnTo>
                    <a:pt x="44" y="12"/>
                  </a:lnTo>
                  <a:lnTo>
                    <a:pt x="42" y="9"/>
                  </a:lnTo>
                  <a:lnTo>
                    <a:pt x="39" y="6"/>
                  </a:lnTo>
                  <a:lnTo>
                    <a:pt x="35" y="3"/>
                  </a:lnTo>
                  <a:lnTo>
                    <a:pt x="32" y="1"/>
                  </a:lnTo>
                  <a:lnTo>
                    <a:pt x="29" y="0"/>
                  </a:lnTo>
                  <a:lnTo>
                    <a:pt x="23" y="0"/>
                  </a:lnTo>
                  <a:close/>
                </a:path>
              </a:pathLst>
            </a:custGeom>
            <a:solidFill>
              <a:schemeClr val="bg2"/>
            </a:solidFill>
            <a:ln w="9525">
              <a:solidFill>
                <a:schemeClr val="bg2"/>
              </a:solidFill>
              <a:round/>
              <a:headEnd/>
              <a:tailEnd/>
            </a:ln>
          </p:spPr>
          <p:txBody>
            <a:bodyPr/>
            <a:lstStyle/>
            <a:p>
              <a:endParaRPr lang="en-US"/>
            </a:p>
          </p:txBody>
        </p:sp>
        <p:sp>
          <p:nvSpPr>
            <p:cNvPr id="56536" name="Freeform 209"/>
            <p:cNvSpPr>
              <a:spLocks/>
            </p:cNvSpPr>
            <p:nvPr/>
          </p:nvSpPr>
          <p:spPr bwMode="auto">
            <a:xfrm>
              <a:off x="2093" y="1681"/>
              <a:ext cx="42" cy="40"/>
            </a:xfrm>
            <a:custGeom>
              <a:avLst/>
              <a:gdLst>
                <a:gd name="T0" fmla="*/ 16 w 45"/>
                <a:gd name="T1" fmla="*/ 0 h 40"/>
                <a:gd name="T2" fmla="*/ 12 w 45"/>
                <a:gd name="T3" fmla="*/ 0 h 40"/>
                <a:gd name="T4" fmla="*/ 9 w 45"/>
                <a:gd name="T5" fmla="*/ 1 h 40"/>
                <a:gd name="T6" fmla="*/ 7 w 45"/>
                <a:gd name="T7" fmla="*/ 3 h 40"/>
                <a:gd name="T8" fmla="*/ 7 w 45"/>
                <a:gd name="T9" fmla="*/ 6 h 40"/>
                <a:gd name="T10" fmla="*/ 5 w 45"/>
                <a:gd name="T11" fmla="*/ 9 h 40"/>
                <a:gd name="T12" fmla="*/ 1 w 45"/>
                <a:gd name="T13" fmla="*/ 12 h 40"/>
                <a:gd name="T14" fmla="*/ 1 w 45"/>
                <a:gd name="T15" fmla="*/ 17 h 40"/>
                <a:gd name="T16" fmla="*/ 0 w 45"/>
                <a:gd name="T17" fmla="*/ 20 h 40"/>
                <a:gd name="T18" fmla="*/ 1 w 45"/>
                <a:gd name="T19" fmla="*/ 25 h 40"/>
                <a:gd name="T20" fmla="*/ 1 w 45"/>
                <a:gd name="T21" fmla="*/ 28 h 40"/>
                <a:gd name="T22" fmla="*/ 5 w 45"/>
                <a:gd name="T23" fmla="*/ 31 h 40"/>
                <a:gd name="T24" fmla="*/ 7 w 45"/>
                <a:gd name="T25" fmla="*/ 34 h 40"/>
                <a:gd name="T26" fmla="*/ 7 w 45"/>
                <a:gd name="T27" fmla="*/ 37 h 40"/>
                <a:gd name="T28" fmla="*/ 9 w 45"/>
                <a:gd name="T29" fmla="*/ 39 h 40"/>
                <a:gd name="T30" fmla="*/ 12 w 45"/>
                <a:gd name="T31" fmla="*/ 40 h 40"/>
                <a:gd name="T32" fmla="*/ 16 w 45"/>
                <a:gd name="T33" fmla="*/ 40 h 40"/>
                <a:gd name="T34" fmla="*/ 19 w 45"/>
                <a:gd name="T35" fmla="*/ 40 h 40"/>
                <a:gd name="T36" fmla="*/ 21 w 45"/>
                <a:gd name="T37" fmla="*/ 39 h 40"/>
                <a:gd name="T38" fmla="*/ 23 w 45"/>
                <a:gd name="T39" fmla="*/ 37 h 40"/>
                <a:gd name="T40" fmla="*/ 26 w 45"/>
                <a:gd name="T41" fmla="*/ 34 h 40"/>
                <a:gd name="T42" fmla="*/ 28 w 45"/>
                <a:gd name="T43" fmla="*/ 31 h 40"/>
                <a:gd name="T44" fmla="*/ 29 w 45"/>
                <a:gd name="T45" fmla="*/ 28 h 40"/>
                <a:gd name="T46" fmla="*/ 30 w 45"/>
                <a:gd name="T47" fmla="*/ 25 h 40"/>
                <a:gd name="T48" fmla="*/ 30 w 45"/>
                <a:gd name="T49" fmla="*/ 20 h 40"/>
                <a:gd name="T50" fmla="*/ 30 w 45"/>
                <a:gd name="T51" fmla="*/ 17 h 40"/>
                <a:gd name="T52" fmla="*/ 29 w 45"/>
                <a:gd name="T53" fmla="*/ 12 h 40"/>
                <a:gd name="T54" fmla="*/ 28 w 45"/>
                <a:gd name="T55" fmla="*/ 9 h 40"/>
                <a:gd name="T56" fmla="*/ 26 w 45"/>
                <a:gd name="T57" fmla="*/ 6 h 40"/>
                <a:gd name="T58" fmla="*/ 23 w 45"/>
                <a:gd name="T59" fmla="*/ 3 h 40"/>
                <a:gd name="T60" fmla="*/ 21 w 45"/>
                <a:gd name="T61" fmla="*/ 1 h 40"/>
                <a:gd name="T62" fmla="*/ 19 w 45"/>
                <a:gd name="T63" fmla="*/ 0 h 40"/>
                <a:gd name="T64" fmla="*/ 16 w 45"/>
                <a:gd name="T65" fmla="*/ 0 h 4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5" h="40">
                  <a:moveTo>
                    <a:pt x="23" y="0"/>
                  </a:moveTo>
                  <a:lnTo>
                    <a:pt x="18" y="0"/>
                  </a:lnTo>
                  <a:lnTo>
                    <a:pt x="15" y="1"/>
                  </a:lnTo>
                  <a:lnTo>
                    <a:pt x="10" y="3"/>
                  </a:lnTo>
                  <a:lnTo>
                    <a:pt x="7" y="6"/>
                  </a:lnTo>
                  <a:lnTo>
                    <a:pt x="5" y="9"/>
                  </a:lnTo>
                  <a:lnTo>
                    <a:pt x="1" y="12"/>
                  </a:lnTo>
                  <a:lnTo>
                    <a:pt x="1" y="17"/>
                  </a:lnTo>
                  <a:lnTo>
                    <a:pt x="0" y="20"/>
                  </a:lnTo>
                  <a:lnTo>
                    <a:pt x="1" y="25"/>
                  </a:lnTo>
                  <a:lnTo>
                    <a:pt x="1" y="28"/>
                  </a:lnTo>
                  <a:lnTo>
                    <a:pt x="5" y="31"/>
                  </a:lnTo>
                  <a:lnTo>
                    <a:pt x="7" y="34"/>
                  </a:lnTo>
                  <a:lnTo>
                    <a:pt x="10" y="37"/>
                  </a:lnTo>
                  <a:lnTo>
                    <a:pt x="15" y="39"/>
                  </a:lnTo>
                  <a:lnTo>
                    <a:pt x="18" y="40"/>
                  </a:lnTo>
                  <a:lnTo>
                    <a:pt x="23" y="40"/>
                  </a:lnTo>
                  <a:lnTo>
                    <a:pt x="29" y="40"/>
                  </a:lnTo>
                  <a:lnTo>
                    <a:pt x="32" y="39"/>
                  </a:lnTo>
                  <a:lnTo>
                    <a:pt x="35" y="37"/>
                  </a:lnTo>
                  <a:lnTo>
                    <a:pt x="39" y="34"/>
                  </a:lnTo>
                  <a:lnTo>
                    <a:pt x="42" y="31"/>
                  </a:lnTo>
                  <a:lnTo>
                    <a:pt x="44" y="28"/>
                  </a:lnTo>
                  <a:lnTo>
                    <a:pt x="45" y="25"/>
                  </a:lnTo>
                  <a:lnTo>
                    <a:pt x="45" y="20"/>
                  </a:lnTo>
                  <a:lnTo>
                    <a:pt x="45" y="17"/>
                  </a:lnTo>
                  <a:lnTo>
                    <a:pt x="44" y="12"/>
                  </a:lnTo>
                  <a:lnTo>
                    <a:pt x="42" y="9"/>
                  </a:lnTo>
                  <a:lnTo>
                    <a:pt x="39" y="6"/>
                  </a:lnTo>
                  <a:lnTo>
                    <a:pt x="35" y="3"/>
                  </a:lnTo>
                  <a:lnTo>
                    <a:pt x="32" y="1"/>
                  </a:lnTo>
                  <a:lnTo>
                    <a:pt x="29" y="0"/>
                  </a:lnTo>
                  <a:lnTo>
                    <a:pt x="23" y="0"/>
                  </a:lnTo>
                </a:path>
              </a:pathLst>
            </a:custGeom>
            <a:solidFill>
              <a:schemeClr val="bg2"/>
            </a:solidFill>
            <a:ln w="7938">
              <a:solidFill>
                <a:schemeClr val="bg2"/>
              </a:solidFill>
              <a:prstDash val="solid"/>
              <a:round/>
              <a:headEnd/>
              <a:tailEnd/>
            </a:ln>
          </p:spPr>
          <p:txBody>
            <a:bodyPr/>
            <a:lstStyle/>
            <a:p>
              <a:endParaRPr lang="en-US"/>
            </a:p>
          </p:txBody>
        </p:sp>
        <p:sp>
          <p:nvSpPr>
            <p:cNvPr id="56537" name="Freeform 210"/>
            <p:cNvSpPr>
              <a:spLocks/>
            </p:cNvSpPr>
            <p:nvPr/>
          </p:nvSpPr>
          <p:spPr bwMode="auto">
            <a:xfrm>
              <a:off x="2113" y="1699"/>
              <a:ext cx="42" cy="41"/>
            </a:xfrm>
            <a:custGeom>
              <a:avLst/>
              <a:gdLst>
                <a:gd name="T0" fmla="*/ 16 w 45"/>
                <a:gd name="T1" fmla="*/ 0 h 41"/>
                <a:gd name="T2" fmla="*/ 12 w 45"/>
                <a:gd name="T3" fmla="*/ 0 h 41"/>
                <a:gd name="T4" fmla="*/ 7 w 45"/>
                <a:gd name="T5" fmla="*/ 2 h 41"/>
                <a:gd name="T6" fmla="*/ 7 w 45"/>
                <a:gd name="T7" fmla="*/ 4 h 41"/>
                <a:gd name="T8" fmla="*/ 7 w 45"/>
                <a:gd name="T9" fmla="*/ 5 h 41"/>
                <a:gd name="T10" fmla="*/ 3 w 45"/>
                <a:gd name="T11" fmla="*/ 8 h 41"/>
                <a:gd name="T12" fmla="*/ 1 w 45"/>
                <a:gd name="T13" fmla="*/ 13 h 41"/>
                <a:gd name="T14" fmla="*/ 0 w 45"/>
                <a:gd name="T15" fmla="*/ 16 h 41"/>
                <a:gd name="T16" fmla="*/ 0 w 45"/>
                <a:gd name="T17" fmla="*/ 21 h 41"/>
                <a:gd name="T18" fmla="*/ 0 w 45"/>
                <a:gd name="T19" fmla="*/ 24 h 41"/>
                <a:gd name="T20" fmla="*/ 1 w 45"/>
                <a:gd name="T21" fmla="*/ 29 h 41"/>
                <a:gd name="T22" fmla="*/ 3 w 45"/>
                <a:gd name="T23" fmla="*/ 32 h 41"/>
                <a:gd name="T24" fmla="*/ 7 w 45"/>
                <a:gd name="T25" fmla="*/ 35 h 41"/>
                <a:gd name="T26" fmla="*/ 7 w 45"/>
                <a:gd name="T27" fmla="*/ 37 h 41"/>
                <a:gd name="T28" fmla="*/ 7 w 45"/>
                <a:gd name="T29" fmla="*/ 40 h 41"/>
                <a:gd name="T30" fmla="*/ 12 w 45"/>
                <a:gd name="T31" fmla="*/ 40 h 41"/>
                <a:gd name="T32" fmla="*/ 16 w 45"/>
                <a:gd name="T33" fmla="*/ 41 h 41"/>
                <a:gd name="T34" fmla="*/ 18 w 45"/>
                <a:gd name="T35" fmla="*/ 40 h 41"/>
                <a:gd name="T36" fmla="*/ 21 w 45"/>
                <a:gd name="T37" fmla="*/ 40 h 41"/>
                <a:gd name="T38" fmla="*/ 23 w 45"/>
                <a:gd name="T39" fmla="*/ 37 h 41"/>
                <a:gd name="T40" fmla="*/ 26 w 45"/>
                <a:gd name="T41" fmla="*/ 35 h 41"/>
                <a:gd name="T42" fmla="*/ 28 w 45"/>
                <a:gd name="T43" fmla="*/ 32 h 41"/>
                <a:gd name="T44" fmla="*/ 29 w 45"/>
                <a:gd name="T45" fmla="*/ 29 h 41"/>
                <a:gd name="T46" fmla="*/ 30 w 45"/>
                <a:gd name="T47" fmla="*/ 24 h 41"/>
                <a:gd name="T48" fmla="*/ 30 w 45"/>
                <a:gd name="T49" fmla="*/ 21 h 41"/>
                <a:gd name="T50" fmla="*/ 30 w 45"/>
                <a:gd name="T51" fmla="*/ 16 h 41"/>
                <a:gd name="T52" fmla="*/ 29 w 45"/>
                <a:gd name="T53" fmla="*/ 13 h 41"/>
                <a:gd name="T54" fmla="*/ 28 w 45"/>
                <a:gd name="T55" fmla="*/ 8 h 41"/>
                <a:gd name="T56" fmla="*/ 26 w 45"/>
                <a:gd name="T57" fmla="*/ 5 h 41"/>
                <a:gd name="T58" fmla="*/ 23 w 45"/>
                <a:gd name="T59" fmla="*/ 4 h 41"/>
                <a:gd name="T60" fmla="*/ 21 w 45"/>
                <a:gd name="T61" fmla="*/ 2 h 41"/>
                <a:gd name="T62" fmla="*/ 18 w 45"/>
                <a:gd name="T63" fmla="*/ 0 h 41"/>
                <a:gd name="T64" fmla="*/ 16 w 45"/>
                <a:gd name="T65" fmla="*/ 0 h 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5" h="41">
                  <a:moveTo>
                    <a:pt x="22" y="0"/>
                  </a:moveTo>
                  <a:lnTo>
                    <a:pt x="18" y="0"/>
                  </a:lnTo>
                  <a:lnTo>
                    <a:pt x="13" y="2"/>
                  </a:lnTo>
                  <a:lnTo>
                    <a:pt x="10" y="4"/>
                  </a:lnTo>
                  <a:lnTo>
                    <a:pt x="7" y="5"/>
                  </a:lnTo>
                  <a:lnTo>
                    <a:pt x="3" y="8"/>
                  </a:lnTo>
                  <a:lnTo>
                    <a:pt x="1" y="13"/>
                  </a:lnTo>
                  <a:lnTo>
                    <a:pt x="0" y="16"/>
                  </a:lnTo>
                  <a:lnTo>
                    <a:pt x="0" y="21"/>
                  </a:lnTo>
                  <a:lnTo>
                    <a:pt x="0" y="24"/>
                  </a:lnTo>
                  <a:lnTo>
                    <a:pt x="1" y="29"/>
                  </a:lnTo>
                  <a:lnTo>
                    <a:pt x="3" y="32"/>
                  </a:lnTo>
                  <a:lnTo>
                    <a:pt x="7" y="35"/>
                  </a:lnTo>
                  <a:lnTo>
                    <a:pt x="10" y="37"/>
                  </a:lnTo>
                  <a:lnTo>
                    <a:pt x="13" y="40"/>
                  </a:lnTo>
                  <a:lnTo>
                    <a:pt x="18" y="40"/>
                  </a:lnTo>
                  <a:lnTo>
                    <a:pt x="22" y="41"/>
                  </a:lnTo>
                  <a:lnTo>
                    <a:pt x="27" y="40"/>
                  </a:lnTo>
                  <a:lnTo>
                    <a:pt x="32" y="40"/>
                  </a:lnTo>
                  <a:lnTo>
                    <a:pt x="35" y="37"/>
                  </a:lnTo>
                  <a:lnTo>
                    <a:pt x="39" y="35"/>
                  </a:lnTo>
                  <a:lnTo>
                    <a:pt x="42" y="32"/>
                  </a:lnTo>
                  <a:lnTo>
                    <a:pt x="44" y="29"/>
                  </a:lnTo>
                  <a:lnTo>
                    <a:pt x="45" y="24"/>
                  </a:lnTo>
                  <a:lnTo>
                    <a:pt x="45" y="21"/>
                  </a:lnTo>
                  <a:lnTo>
                    <a:pt x="45" y="16"/>
                  </a:lnTo>
                  <a:lnTo>
                    <a:pt x="44" y="13"/>
                  </a:lnTo>
                  <a:lnTo>
                    <a:pt x="42" y="8"/>
                  </a:lnTo>
                  <a:lnTo>
                    <a:pt x="39" y="5"/>
                  </a:lnTo>
                  <a:lnTo>
                    <a:pt x="35" y="4"/>
                  </a:lnTo>
                  <a:lnTo>
                    <a:pt x="32" y="2"/>
                  </a:lnTo>
                  <a:lnTo>
                    <a:pt x="27" y="0"/>
                  </a:lnTo>
                  <a:lnTo>
                    <a:pt x="22" y="0"/>
                  </a:lnTo>
                  <a:close/>
                </a:path>
              </a:pathLst>
            </a:custGeom>
            <a:solidFill>
              <a:schemeClr val="bg2"/>
            </a:solidFill>
            <a:ln w="9525">
              <a:solidFill>
                <a:schemeClr val="bg2"/>
              </a:solidFill>
              <a:round/>
              <a:headEnd/>
              <a:tailEnd/>
            </a:ln>
          </p:spPr>
          <p:txBody>
            <a:bodyPr/>
            <a:lstStyle/>
            <a:p>
              <a:endParaRPr lang="en-US"/>
            </a:p>
          </p:txBody>
        </p:sp>
        <p:sp>
          <p:nvSpPr>
            <p:cNvPr id="56538" name="Freeform 211"/>
            <p:cNvSpPr>
              <a:spLocks/>
            </p:cNvSpPr>
            <p:nvPr/>
          </p:nvSpPr>
          <p:spPr bwMode="auto">
            <a:xfrm>
              <a:off x="2113" y="1699"/>
              <a:ext cx="42" cy="41"/>
            </a:xfrm>
            <a:custGeom>
              <a:avLst/>
              <a:gdLst>
                <a:gd name="T0" fmla="*/ 16 w 45"/>
                <a:gd name="T1" fmla="*/ 0 h 41"/>
                <a:gd name="T2" fmla="*/ 12 w 45"/>
                <a:gd name="T3" fmla="*/ 0 h 41"/>
                <a:gd name="T4" fmla="*/ 7 w 45"/>
                <a:gd name="T5" fmla="*/ 2 h 41"/>
                <a:gd name="T6" fmla="*/ 7 w 45"/>
                <a:gd name="T7" fmla="*/ 4 h 41"/>
                <a:gd name="T8" fmla="*/ 7 w 45"/>
                <a:gd name="T9" fmla="*/ 5 h 41"/>
                <a:gd name="T10" fmla="*/ 3 w 45"/>
                <a:gd name="T11" fmla="*/ 8 h 41"/>
                <a:gd name="T12" fmla="*/ 1 w 45"/>
                <a:gd name="T13" fmla="*/ 13 h 41"/>
                <a:gd name="T14" fmla="*/ 0 w 45"/>
                <a:gd name="T15" fmla="*/ 16 h 41"/>
                <a:gd name="T16" fmla="*/ 0 w 45"/>
                <a:gd name="T17" fmla="*/ 21 h 41"/>
                <a:gd name="T18" fmla="*/ 0 w 45"/>
                <a:gd name="T19" fmla="*/ 24 h 41"/>
                <a:gd name="T20" fmla="*/ 1 w 45"/>
                <a:gd name="T21" fmla="*/ 29 h 41"/>
                <a:gd name="T22" fmla="*/ 3 w 45"/>
                <a:gd name="T23" fmla="*/ 32 h 41"/>
                <a:gd name="T24" fmla="*/ 7 w 45"/>
                <a:gd name="T25" fmla="*/ 35 h 41"/>
                <a:gd name="T26" fmla="*/ 7 w 45"/>
                <a:gd name="T27" fmla="*/ 37 h 41"/>
                <a:gd name="T28" fmla="*/ 7 w 45"/>
                <a:gd name="T29" fmla="*/ 40 h 41"/>
                <a:gd name="T30" fmla="*/ 12 w 45"/>
                <a:gd name="T31" fmla="*/ 40 h 41"/>
                <a:gd name="T32" fmla="*/ 16 w 45"/>
                <a:gd name="T33" fmla="*/ 41 h 41"/>
                <a:gd name="T34" fmla="*/ 18 w 45"/>
                <a:gd name="T35" fmla="*/ 40 h 41"/>
                <a:gd name="T36" fmla="*/ 21 w 45"/>
                <a:gd name="T37" fmla="*/ 40 h 41"/>
                <a:gd name="T38" fmla="*/ 23 w 45"/>
                <a:gd name="T39" fmla="*/ 37 h 41"/>
                <a:gd name="T40" fmla="*/ 26 w 45"/>
                <a:gd name="T41" fmla="*/ 35 h 41"/>
                <a:gd name="T42" fmla="*/ 28 w 45"/>
                <a:gd name="T43" fmla="*/ 32 h 41"/>
                <a:gd name="T44" fmla="*/ 29 w 45"/>
                <a:gd name="T45" fmla="*/ 29 h 41"/>
                <a:gd name="T46" fmla="*/ 30 w 45"/>
                <a:gd name="T47" fmla="*/ 24 h 41"/>
                <a:gd name="T48" fmla="*/ 30 w 45"/>
                <a:gd name="T49" fmla="*/ 21 h 41"/>
                <a:gd name="T50" fmla="*/ 30 w 45"/>
                <a:gd name="T51" fmla="*/ 16 h 41"/>
                <a:gd name="T52" fmla="*/ 29 w 45"/>
                <a:gd name="T53" fmla="*/ 13 h 41"/>
                <a:gd name="T54" fmla="*/ 28 w 45"/>
                <a:gd name="T55" fmla="*/ 8 h 41"/>
                <a:gd name="T56" fmla="*/ 26 w 45"/>
                <a:gd name="T57" fmla="*/ 5 h 41"/>
                <a:gd name="T58" fmla="*/ 23 w 45"/>
                <a:gd name="T59" fmla="*/ 4 h 41"/>
                <a:gd name="T60" fmla="*/ 21 w 45"/>
                <a:gd name="T61" fmla="*/ 2 h 41"/>
                <a:gd name="T62" fmla="*/ 18 w 45"/>
                <a:gd name="T63" fmla="*/ 0 h 41"/>
                <a:gd name="T64" fmla="*/ 16 w 45"/>
                <a:gd name="T65" fmla="*/ 0 h 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5" h="41">
                  <a:moveTo>
                    <a:pt x="22" y="0"/>
                  </a:moveTo>
                  <a:lnTo>
                    <a:pt x="18" y="0"/>
                  </a:lnTo>
                  <a:lnTo>
                    <a:pt x="13" y="2"/>
                  </a:lnTo>
                  <a:lnTo>
                    <a:pt x="10" y="4"/>
                  </a:lnTo>
                  <a:lnTo>
                    <a:pt x="7" y="5"/>
                  </a:lnTo>
                  <a:lnTo>
                    <a:pt x="3" y="8"/>
                  </a:lnTo>
                  <a:lnTo>
                    <a:pt x="1" y="13"/>
                  </a:lnTo>
                  <a:lnTo>
                    <a:pt x="0" y="16"/>
                  </a:lnTo>
                  <a:lnTo>
                    <a:pt x="0" y="21"/>
                  </a:lnTo>
                  <a:lnTo>
                    <a:pt x="0" y="24"/>
                  </a:lnTo>
                  <a:lnTo>
                    <a:pt x="1" y="29"/>
                  </a:lnTo>
                  <a:lnTo>
                    <a:pt x="3" y="32"/>
                  </a:lnTo>
                  <a:lnTo>
                    <a:pt x="7" y="35"/>
                  </a:lnTo>
                  <a:lnTo>
                    <a:pt x="10" y="37"/>
                  </a:lnTo>
                  <a:lnTo>
                    <a:pt x="13" y="40"/>
                  </a:lnTo>
                  <a:lnTo>
                    <a:pt x="18" y="40"/>
                  </a:lnTo>
                  <a:lnTo>
                    <a:pt x="22" y="41"/>
                  </a:lnTo>
                  <a:lnTo>
                    <a:pt x="27" y="40"/>
                  </a:lnTo>
                  <a:lnTo>
                    <a:pt x="32" y="40"/>
                  </a:lnTo>
                  <a:lnTo>
                    <a:pt x="35" y="37"/>
                  </a:lnTo>
                  <a:lnTo>
                    <a:pt x="39" y="35"/>
                  </a:lnTo>
                  <a:lnTo>
                    <a:pt x="42" y="32"/>
                  </a:lnTo>
                  <a:lnTo>
                    <a:pt x="44" y="29"/>
                  </a:lnTo>
                  <a:lnTo>
                    <a:pt x="45" y="24"/>
                  </a:lnTo>
                  <a:lnTo>
                    <a:pt x="45" y="21"/>
                  </a:lnTo>
                  <a:lnTo>
                    <a:pt x="45" y="16"/>
                  </a:lnTo>
                  <a:lnTo>
                    <a:pt x="44" y="13"/>
                  </a:lnTo>
                  <a:lnTo>
                    <a:pt x="42" y="8"/>
                  </a:lnTo>
                  <a:lnTo>
                    <a:pt x="39" y="5"/>
                  </a:lnTo>
                  <a:lnTo>
                    <a:pt x="35" y="4"/>
                  </a:lnTo>
                  <a:lnTo>
                    <a:pt x="32" y="2"/>
                  </a:lnTo>
                  <a:lnTo>
                    <a:pt x="27" y="0"/>
                  </a:lnTo>
                  <a:lnTo>
                    <a:pt x="22" y="0"/>
                  </a:lnTo>
                </a:path>
              </a:pathLst>
            </a:custGeom>
            <a:solidFill>
              <a:schemeClr val="bg2"/>
            </a:solidFill>
            <a:ln w="7938">
              <a:solidFill>
                <a:schemeClr val="bg2"/>
              </a:solidFill>
              <a:prstDash val="solid"/>
              <a:round/>
              <a:headEnd/>
              <a:tailEnd/>
            </a:ln>
          </p:spPr>
          <p:txBody>
            <a:bodyPr/>
            <a:lstStyle/>
            <a:p>
              <a:endParaRPr lang="en-US"/>
            </a:p>
          </p:txBody>
        </p:sp>
        <p:sp>
          <p:nvSpPr>
            <p:cNvPr id="56539" name="Freeform 212"/>
            <p:cNvSpPr>
              <a:spLocks/>
            </p:cNvSpPr>
            <p:nvPr/>
          </p:nvSpPr>
          <p:spPr bwMode="auto">
            <a:xfrm>
              <a:off x="1840" y="1528"/>
              <a:ext cx="42" cy="39"/>
            </a:xfrm>
            <a:custGeom>
              <a:avLst/>
              <a:gdLst>
                <a:gd name="T0" fmla="*/ 16 w 45"/>
                <a:gd name="T1" fmla="*/ 0 h 39"/>
                <a:gd name="T2" fmla="*/ 12 w 45"/>
                <a:gd name="T3" fmla="*/ 2 h 39"/>
                <a:gd name="T4" fmla="*/ 7 w 45"/>
                <a:gd name="T5" fmla="*/ 2 h 39"/>
                <a:gd name="T6" fmla="*/ 7 w 45"/>
                <a:gd name="T7" fmla="*/ 3 h 39"/>
                <a:gd name="T8" fmla="*/ 6 w 45"/>
                <a:gd name="T9" fmla="*/ 6 h 39"/>
                <a:gd name="T10" fmla="*/ 3 w 45"/>
                <a:gd name="T11" fmla="*/ 10 h 39"/>
                <a:gd name="T12" fmla="*/ 1 w 45"/>
                <a:gd name="T13" fmla="*/ 13 h 39"/>
                <a:gd name="T14" fmla="*/ 0 w 45"/>
                <a:gd name="T15" fmla="*/ 16 h 39"/>
                <a:gd name="T16" fmla="*/ 0 w 45"/>
                <a:gd name="T17" fmla="*/ 21 h 39"/>
                <a:gd name="T18" fmla="*/ 0 w 45"/>
                <a:gd name="T19" fmla="*/ 24 h 39"/>
                <a:gd name="T20" fmla="*/ 1 w 45"/>
                <a:gd name="T21" fmla="*/ 28 h 39"/>
                <a:gd name="T22" fmla="*/ 3 w 45"/>
                <a:gd name="T23" fmla="*/ 32 h 39"/>
                <a:gd name="T24" fmla="*/ 6 w 45"/>
                <a:gd name="T25" fmla="*/ 35 h 39"/>
                <a:gd name="T26" fmla="*/ 7 w 45"/>
                <a:gd name="T27" fmla="*/ 36 h 39"/>
                <a:gd name="T28" fmla="*/ 7 w 45"/>
                <a:gd name="T29" fmla="*/ 38 h 39"/>
                <a:gd name="T30" fmla="*/ 12 w 45"/>
                <a:gd name="T31" fmla="*/ 39 h 39"/>
                <a:gd name="T32" fmla="*/ 16 w 45"/>
                <a:gd name="T33" fmla="*/ 39 h 39"/>
                <a:gd name="T34" fmla="*/ 18 w 45"/>
                <a:gd name="T35" fmla="*/ 39 h 39"/>
                <a:gd name="T36" fmla="*/ 21 w 45"/>
                <a:gd name="T37" fmla="*/ 38 h 39"/>
                <a:gd name="T38" fmla="*/ 23 w 45"/>
                <a:gd name="T39" fmla="*/ 36 h 39"/>
                <a:gd name="T40" fmla="*/ 26 w 45"/>
                <a:gd name="T41" fmla="*/ 35 h 39"/>
                <a:gd name="T42" fmla="*/ 28 w 45"/>
                <a:gd name="T43" fmla="*/ 32 h 39"/>
                <a:gd name="T44" fmla="*/ 29 w 45"/>
                <a:gd name="T45" fmla="*/ 28 h 39"/>
                <a:gd name="T46" fmla="*/ 30 w 45"/>
                <a:gd name="T47" fmla="*/ 24 h 39"/>
                <a:gd name="T48" fmla="*/ 30 w 45"/>
                <a:gd name="T49" fmla="*/ 21 h 39"/>
                <a:gd name="T50" fmla="*/ 30 w 45"/>
                <a:gd name="T51" fmla="*/ 16 h 39"/>
                <a:gd name="T52" fmla="*/ 29 w 45"/>
                <a:gd name="T53" fmla="*/ 13 h 39"/>
                <a:gd name="T54" fmla="*/ 28 w 45"/>
                <a:gd name="T55" fmla="*/ 10 h 39"/>
                <a:gd name="T56" fmla="*/ 26 w 45"/>
                <a:gd name="T57" fmla="*/ 6 h 39"/>
                <a:gd name="T58" fmla="*/ 23 w 45"/>
                <a:gd name="T59" fmla="*/ 3 h 39"/>
                <a:gd name="T60" fmla="*/ 21 w 45"/>
                <a:gd name="T61" fmla="*/ 2 h 39"/>
                <a:gd name="T62" fmla="*/ 18 w 45"/>
                <a:gd name="T63" fmla="*/ 2 h 39"/>
                <a:gd name="T64" fmla="*/ 16 w 45"/>
                <a:gd name="T65" fmla="*/ 0 h 3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5" h="39">
                  <a:moveTo>
                    <a:pt x="22" y="0"/>
                  </a:moveTo>
                  <a:lnTo>
                    <a:pt x="18" y="2"/>
                  </a:lnTo>
                  <a:lnTo>
                    <a:pt x="13" y="2"/>
                  </a:lnTo>
                  <a:lnTo>
                    <a:pt x="10" y="3"/>
                  </a:lnTo>
                  <a:lnTo>
                    <a:pt x="6" y="6"/>
                  </a:lnTo>
                  <a:lnTo>
                    <a:pt x="3" y="10"/>
                  </a:lnTo>
                  <a:lnTo>
                    <a:pt x="1" y="13"/>
                  </a:lnTo>
                  <a:lnTo>
                    <a:pt x="0" y="16"/>
                  </a:lnTo>
                  <a:lnTo>
                    <a:pt x="0" y="21"/>
                  </a:lnTo>
                  <a:lnTo>
                    <a:pt x="0" y="24"/>
                  </a:lnTo>
                  <a:lnTo>
                    <a:pt x="1" y="28"/>
                  </a:lnTo>
                  <a:lnTo>
                    <a:pt x="3" y="32"/>
                  </a:lnTo>
                  <a:lnTo>
                    <a:pt x="6" y="35"/>
                  </a:lnTo>
                  <a:lnTo>
                    <a:pt x="10" y="36"/>
                  </a:lnTo>
                  <a:lnTo>
                    <a:pt x="13" y="38"/>
                  </a:lnTo>
                  <a:lnTo>
                    <a:pt x="18" y="39"/>
                  </a:lnTo>
                  <a:lnTo>
                    <a:pt x="22" y="39"/>
                  </a:lnTo>
                  <a:lnTo>
                    <a:pt x="27" y="39"/>
                  </a:lnTo>
                  <a:lnTo>
                    <a:pt x="32" y="38"/>
                  </a:lnTo>
                  <a:lnTo>
                    <a:pt x="35" y="36"/>
                  </a:lnTo>
                  <a:lnTo>
                    <a:pt x="39" y="35"/>
                  </a:lnTo>
                  <a:lnTo>
                    <a:pt x="42" y="32"/>
                  </a:lnTo>
                  <a:lnTo>
                    <a:pt x="44" y="28"/>
                  </a:lnTo>
                  <a:lnTo>
                    <a:pt x="45" y="24"/>
                  </a:lnTo>
                  <a:lnTo>
                    <a:pt x="45" y="21"/>
                  </a:lnTo>
                  <a:lnTo>
                    <a:pt x="45" y="16"/>
                  </a:lnTo>
                  <a:lnTo>
                    <a:pt x="44" y="13"/>
                  </a:lnTo>
                  <a:lnTo>
                    <a:pt x="42" y="10"/>
                  </a:lnTo>
                  <a:lnTo>
                    <a:pt x="39" y="6"/>
                  </a:lnTo>
                  <a:lnTo>
                    <a:pt x="35" y="3"/>
                  </a:lnTo>
                  <a:lnTo>
                    <a:pt x="32" y="2"/>
                  </a:lnTo>
                  <a:lnTo>
                    <a:pt x="27" y="2"/>
                  </a:lnTo>
                  <a:lnTo>
                    <a:pt x="22" y="0"/>
                  </a:lnTo>
                  <a:close/>
                </a:path>
              </a:pathLst>
            </a:custGeom>
            <a:solidFill>
              <a:schemeClr val="bg2"/>
            </a:solidFill>
            <a:ln w="9525">
              <a:solidFill>
                <a:schemeClr val="bg2"/>
              </a:solidFill>
              <a:round/>
              <a:headEnd/>
              <a:tailEnd/>
            </a:ln>
          </p:spPr>
          <p:txBody>
            <a:bodyPr/>
            <a:lstStyle/>
            <a:p>
              <a:endParaRPr lang="en-US"/>
            </a:p>
          </p:txBody>
        </p:sp>
        <p:sp>
          <p:nvSpPr>
            <p:cNvPr id="56540" name="Freeform 213"/>
            <p:cNvSpPr>
              <a:spLocks/>
            </p:cNvSpPr>
            <p:nvPr/>
          </p:nvSpPr>
          <p:spPr bwMode="auto">
            <a:xfrm>
              <a:off x="1840" y="1528"/>
              <a:ext cx="42" cy="39"/>
            </a:xfrm>
            <a:custGeom>
              <a:avLst/>
              <a:gdLst>
                <a:gd name="T0" fmla="*/ 16 w 45"/>
                <a:gd name="T1" fmla="*/ 0 h 39"/>
                <a:gd name="T2" fmla="*/ 12 w 45"/>
                <a:gd name="T3" fmla="*/ 2 h 39"/>
                <a:gd name="T4" fmla="*/ 7 w 45"/>
                <a:gd name="T5" fmla="*/ 2 h 39"/>
                <a:gd name="T6" fmla="*/ 7 w 45"/>
                <a:gd name="T7" fmla="*/ 3 h 39"/>
                <a:gd name="T8" fmla="*/ 6 w 45"/>
                <a:gd name="T9" fmla="*/ 6 h 39"/>
                <a:gd name="T10" fmla="*/ 3 w 45"/>
                <a:gd name="T11" fmla="*/ 10 h 39"/>
                <a:gd name="T12" fmla="*/ 1 w 45"/>
                <a:gd name="T13" fmla="*/ 13 h 39"/>
                <a:gd name="T14" fmla="*/ 0 w 45"/>
                <a:gd name="T15" fmla="*/ 16 h 39"/>
                <a:gd name="T16" fmla="*/ 0 w 45"/>
                <a:gd name="T17" fmla="*/ 21 h 39"/>
                <a:gd name="T18" fmla="*/ 0 w 45"/>
                <a:gd name="T19" fmla="*/ 24 h 39"/>
                <a:gd name="T20" fmla="*/ 1 w 45"/>
                <a:gd name="T21" fmla="*/ 28 h 39"/>
                <a:gd name="T22" fmla="*/ 3 w 45"/>
                <a:gd name="T23" fmla="*/ 32 h 39"/>
                <a:gd name="T24" fmla="*/ 6 w 45"/>
                <a:gd name="T25" fmla="*/ 35 h 39"/>
                <a:gd name="T26" fmla="*/ 7 w 45"/>
                <a:gd name="T27" fmla="*/ 36 h 39"/>
                <a:gd name="T28" fmla="*/ 7 w 45"/>
                <a:gd name="T29" fmla="*/ 38 h 39"/>
                <a:gd name="T30" fmla="*/ 12 w 45"/>
                <a:gd name="T31" fmla="*/ 39 h 39"/>
                <a:gd name="T32" fmla="*/ 16 w 45"/>
                <a:gd name="T33" fmla="*/ 39 h 39"/>
                <a:gd name="T34" fmla="*/ 18 w 45"/>
                <a:gd name="T35" fmla="*/ 39 h 39"/>
                <a:gd name="T36" fmla="*/ 21 w 45"/>
                <a:gd name="T37" fmla="*/ 38 h 39"/>
                <a:gd name="T38" fmla="*/ 23 w 45"/>
                <a:gd name="T39" fmla="*/ 36 h 39"/>
                <a:gd name="T40" fmla="*/ 26 w 45"/>
                <a:gd name="T41" fmla="*/ 35 h 39"/>
                <a:gd name="T42" fmla="*/ 28 w 45"/>
                <a:gd name="T43" fmla="*/ 32 h 39"/>
                <a:gd name="T44" fmla="*/ 29 w 45"/>
                <a:gd name="T45" fmla="*/ 28 h 39"/>
                <a:gd name="T46" fmla="*/ 30 w 45"/>
                <a:gd name="T47" fmla="*/ 24 h 39"/>
                <a:gd name="T48" fmla="*/ 30 w 45"/>
                <a:gd name="T49" fmla="*/ 21 h 39"/>
                <a:gd name="T50" fmla="*/ 30 w 45"/>
                <a:gd name="T51" fmla="*/ 16 h 39"/>
                <a:gd name="T52" fmla="*/ 29 w 45"/>
                <a:gd name="T53" fmla="*/ 13 h 39"/>
                <a:gd name="T54" fmla="*/ 28 w 45"/>
                <a:gd name="T55" fmla="*/ 10 h 39"/>
                <a:gd name="T56" fmla="*/ 26 w 45"/>
                <a:gd name="T57" fmla="*/ 6 h 39"/>
                <a:gd name="T58" fmla="*/ 23 w 45"/>
                <a:gd name="T59" fmla="*/ 3 h 39"/>
                <a:gd name="T60" fmla="*/ 21 w 45"/>
                <a:gd name="T61" fmla="*/ 2 h 39"/>
                <a:gd name="T62" fmla="*/ 18 w 45"/>
                <a:gd name="T63" fmla="*/ 2 h 39"/>
                <a:gd name="T64" fmla="*/ 16 w 45"/>
                <a:gd name="T65" fmla="*/ 0 h 3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5" h="39">
                  <a:moveTo>
                    <a:pt x="22" y="0"/>
                  </a:moveTo>
                  <a:lnTo>
                    <a:pt x="18" y="2"/>
                  </a:lnTo>
                  <a:lnTo>
                    <a:pt x="13" y="2"/>
                  </a:lnTo>
                  <a:lnTo>
                    <a:pt x="10" y="3"/>
                  </a:lnTo>
                  <a:lnTo>
                    <a:pt x="6" y="6"/>
                  </a:lnTo>
                  <a:lnTo>
                    <a:pt x="3" y="10"/>
                  </a:lnTo>
                  <a:lnTo>
                    <a:pt x="1" y="13"/>
                  </a:lnTo>
                  <a:lnTo>
                    <a:pt x="0" y="16"/>
                  </a:lnTo>
                  <a:lnTo>
                    <a:pt x="0" y="21"/>
                  </a:lnTo>
                  <a:lnTo>
                    <a:pt x="0" y="24"/>
                  </a:lnTo>
                  <a:lnTo>
                    <a:pt x="1" y="28"/>
                  </a:lnTo>
                  <a:lnTo>
                    <a:pt x="3" y="32"/>
                  </a:lnTo>
                  <a:lnTo>
                    <a:pt x="6" y="35"/>
                  </a:lnTo>
                  <a:lnTo>
                    <a:pt x="10" y="36"/>
                  </a:lnTo>
                  <a:lnTo>
                    <a:pt x="13" y="38"/>
                  </a:lnTo>
                  <a:lnTo>
                    <a:pt x="18" y="39"/>
                  </a:lnTo>
                  <a:lnTo>
                    <a:pt x="22" y="39"/>
                  </a:lnTo>
                  <a:lnTo>
                    <a:pt x="27" y="39"/>
                  </a:lnTo>
                  <a:lnTo>
                    <a:pt x="32" y="38"/>
                  </a:lnTo>
                  <a:lnTo>
                    <a:pt x="35" y="36"/>
                  </a:lnTo>
                  <a:lnTo>
                    <a:pt x="39" y="35"/>
                  </a:lnTo>
                  <a:lnTo>
                    <a:pt x="42" y="32"/>
                  </a:lnTo>
                  <a:lnTo>
                    <a:pt x="44" y="28"/>
                  </a:lnTo>
                  <a:lnTo>
                    <a:pt x="45" y="24"/>
                  </a:lnTo>
                  <a:lnTo>
                    <a:pt x="45" y="21"/>
                  </a:lnTo>
                  <a:lnTo>
                    <a:pt x="45" y="16"/>
                  </a:lnTo>
                  <a:lnTo>
                    <a:pt x="44" y="13"/>
                  </a:lnTo>
                  <a:lnTo>
                    <a:pt x="42" y="10"/>
                  </a:lnTo>
                  <a:lnTo>
                    <a:pt x="39" y="6"/>
                  </a:lnTo>
                  <a:lnTo>
                    <a:pt x="35" y="3"/>
                  </a:lnTo>
                  <a:lnTo>
                    <a:pt x="32" y="2"/>
                  </a:lnTo>
                  <a:lnTo>
                    <a:pt x="27" y="2"/>
                  </a:lnTo>
                  <a:lnTo>
                    <a:pt x="22" y="0"/>
                  </a:lnTo>
                </a:path>
              </a:pathLst>
            </a:custGeom>
            <a:solidFill>
              <a:schemeClr val="bg2"/>
            </a:solidFill>
            <a:ln w="7938">
              <a:solidFill>
                <a:schemeClr val="bg2"/>
              </a:solidFill>
              <a:prstDash val="solid"/>
              <a:round/>
              <a:headEnd/>
              <a:tailEnd/>
            </a:ln>
          </p:spPr>
          <p:txBody>
            <a:bodyPr/>
            <a:lstStyle/>
            <a:p>
              <a:endParaRPr lang="en-US"/>
            </a:p>
          </p:txBody>
        </p:sp>
        <p:sp>
          <p:nvSpPr>
            <p:cNvPr id="56541" name="Freeform 214"/>
            <p:cNvSpPr>
              <a:spLocks/>
            </p:cNvSpPr>
            <p:nvPr/>
          </p:nvSpPr>
          <p:spPr bwMode="auto">
            <a:xfrm>
              <a:off x="1840" y="1483"/>
              <a:ext cx="42" cy="40"/>
            </a:xfrm>
            <a:custGeom>
              <a:avLst/>
              <a:gdLst>
                <a:gd name="T0" fmla="*/ 16 w 45"/>
                <a:gd name="T1" fmla="*/ 0 h 40"/>
                <a:gd name="T2" fmla="*/ 12 w 45"/>
                <a:gd name="T3" fmla="*/ 0 h 40"/>
                <a:gd name="T4" fmla="*/ 7 w 45"/>
                <a:gd name="T5" fmla="*/ 1 h 40"/>
                <a:gd name="T6" fmla="*/ 7 w 45"/>
                <a:gd name="T7" fmla="*/ 3 h 40"/>
                <a:gd name="T8" fmla="*/ 6 w 45"/>
                <a:gd name="T9" fmla="*/ 6 h 40"/>
                <a:gd name="T10" fmla="*/ 3 w 45"/>
                <a:gd name="T11" fmla="*/ 9 h 40"/>
                <a:gd name="T12" fmla="*/ 1 w 45"/>
                <a:gd name="T13" fmla="*/ 12 h 40"/>
                <a:gd name="T14" fmla="*/ 0 w 45"/>
                <a:gd name="T15" fmla="*/ 17 h 40"/>
                <a:gd name="T16" fmla="*/ 0 w 45"/>
                <a:gd name="T17" fmla="*/ 20 h 40"/>
                <a:gd name="T18" fmla="*/ 0 w 45"/>
                <a:gd name="T19" fmla="*/ 25 h 40"/>
                <a:gd name="T20" fmla="*/ 1 w 45"/>
                <a:gd name="T21" fmla="*/ 28 h 40"/>
                <a:gd name="T22" fmla="*/ 3 w 45"/>
                <a:gd name="T23" fmla="*/ 31 h 40"/>
                <a:gd name="T24" fmla="*/ 6 w 45"/>
                <a:gd name="T25" fmla="*/ 34 h 40"/>
                <a:gd name="T26" fmla="*/ 7 w 45"/>
                <a:gd name="T27" fmla="*/ 37 h 40"/>
                <a:gd name="T28" fmla="*/ 7 w 45"/>
                <a:gd name="T29" fmla="*/ 39 h 40"/>
                <a:gd name="T30" fmla="*/ 12 w 45"/>
                <a:gd name="T31" fmla="*/ 40 h 40"/>
                <a:gd name="T32" fmla="*/ 16 w 45"/>
                <a:gd name="T33" fmla="*/ 40 h 40"/>
                <a:gd name="T34" fmla="*/ 18 w 45"/>
                <a:gd name="T35" fmla="*/ 40 h 40"/>
                <a:gd name="T36" fmla="*/ 21 w 45"/>
                <a:gd name="T37" fmla="*/ 39 h 40"/>
                <a:gd name="T38" fmla="*/ 23 w 45"/>
                <a:gd name="T39" fmla="*/ 37 h 40"/>
                <a:gd name="T40" fmla="*/ 26 w 45"/>
                <a:gd name="T41" fmla="*/ 34 h 40"/>
                <a:gd name="T42" fmla="*/ 28 w 45"/>
                <a:gd name="T43" fmla="*/ 31 h 40"/>
                <a:gd name="T44" fmla="*/ 29 w 45"/>
                <a:gd name="T45" fmla="*/ 28 h 40"/>
                <a:gd name="T46" fmla="*/ 30 w 45"/>
                <a:gd name="T47" fmla="*/ 25 h 40"/>
                <a:gd name="T48" fmla="*/ 30 w 45"/>
                <a:gd name="T49" fmla="*/ 20 h 40"/>
                <a:gd name="T50" fmla="*/ 30 w 45"/>
                <a:gd name="T51" fmla="*/ 17 h 40"/>
                <a:gd name="T52" fmla="*/ 29 w 45"/>
                <a:gd name="T53" fmla="*/ 12 h 40"/>
                <a:gd name="T54" fmla="*/ 28 w 45"/>
                <a:gd name="T55" fmla="*/ 9 h 40"/>
                <a:gd name="T56" fmla="*/ 26 w 45"/>
                <a:gd name="T57" fmla="*/ 6 h 40"/>
                <a:gd name="T58" fmla="*/ 23 w 45"/>
                <a:gd name="T59" fmla="*/ 3 h 40"/>
                <a:gd name="T60" fmla="*/ 21 w 45"/>
                <a:gd name="T61" fmla="*/ 1 h 40"/>
                <a:gd name="T62" fmla="*/ 18 w 45"/>
                <a:gd name="T63" fmla="*/ 0 h 40"/>
                <a:gd name="T64" fmla="*/ 16 w 45"/>
                <a:gd name="T65" fmla="*/ 0 h 4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5" h="40">
                  <a:moveTo>
                    <a:pt x="22" y="0"/>
                  </a:moveTo>
                  <a:lnTo>
                    <a:pt x="18" y="0"/>
                  </a:lnTo>
                  <a:lnTo>
                    <a:pt x="13" y="1"/>
                  </a:lnTo>
                  <a:lnTo>
                    <a:pt x="10" y="3"/>
                  </a:lnTo>
                  <a:lnTo>
                    <a:pt x="6" y="6"/>
                  </a:lnTo>
                  <a:lnTo>
                    <a:pt x="3" y="9"/>
                  </a:lnTo>
                  <a:lnTo>
                    <a:pt x="1" y="12"/>
                  </a:lnTo>
                  <a:lnTo>
                    <a:pt x="0" y="17"/>
                  </a:lnTo>
                  <a:lnTo>
                    <a:pt x="0" y="20"/>
                  </a:lnTo>
                  <a:lnTo>
                    <a:pt x="0" y="25"/>
                  </a:lnTo>
                  <a:lnTo>
                    <a:pt x="1" y="28"/>
                  </a:lnTo>
                  <a:lnTo>
                    <a:pt x="3" y="31"/>
                  </a:lnTo>
                  <a:lnTo>
                    <a:pt x="6" y="34"/>
                  </a:lnTo>
                  <a:lnTo>
                    <a:pt x="10" y="37"/>
                  </a:lnTo>
                  <a:lnTo>
                    <a:pt x="13" y="39"/>
                  </a:lnTo>
                  <a:lnTo>
                    <a:pt x="18" y="40"/>
                  </a:lnTo>
                  <a:lnTo>
                    <a:pt x="22" y="40"/>
                  </a:lnTo>
                  <a:lnTo>
                    <a:pt x="27" y="40"/>
                  </a:lnTo>
                  <a:lnTo>
                    <a:pt x="32" y="39"/>
                  </a:lnTo>
                  <a:lnTo>
                    <a:pt x="35" y="37"/>
                  </a:lnTo>
                  <a:lnTo>
                    <a:pt x="39" y="34"/>
                  </a:lnTo>
                  <a:lnTo>
                    <a:pt x="42" y="31"/>
                  </a:lnTo>
                  <a:lnTo>
                    <a:pt x="44" y="28"/>
                  </a:lnTo>
                  <a:lnTo>
                    <a:pt x="45" y="25"/>
                  </a:lnTo>
                  <a:lnTo>
                    <a:pt x="45" y="20"/>
                  </a:lnTo>
                  <a:lnTo>
                    <a:pt x="45" y="17"/>
                  </a:lnTo>
                  <a:lnTo>
                    <a:pt x="44" y="12"/>
                  </a:lnTo>
                  <a:lnTo>
                    <a:pt x="42" y="9"/>
                  </a:lnTo>
                  <a:lnTo>
                    <a:pt x="39" y="6"/>
                  </a:lnTo>
                  <a:lnTo>
                    <a:pt x="35" y="3"/>
                  </a:lnTo>
                  <a:lnTo>
                    <a:pt x="32" y="1"/>
                  </a:lnTo>
                  <a:lnTo>
                    <a:pt x="27" y="0"/>
                  </a:lnTo>
                  <a:lnTo>
                    <a:pt x="22" y="0"/>
                  </a:lnTo>
                  <a:close/>
                </a:path>
              </a:pathLst>
            </a:custGeom>
            <a:solidFill>
              <a:schemeClr val="bg2"/>
            </a:solidFill>
            <a:ln w="9525">
              <a:solidFill>
                <a:schemeClr val="bg2"/>
              </a:solidFill>
              <a:round/>
              <a:headEnd/>
              <a:tailEnd/>
            </a:ln>
          </p:spPr>
          <p:txBody>
            <a:bodyPr/>
            <a:lstStyle/>
            <a:p>
              <a:endParaRPr lang="en-US"/>
            </a:p>
          </p:txBody>
        </p:sp>
        <p:sp>
          <p:nvSpPr>
            <p:cNvPr id="56542" name="Freeform 215"/>
            <p:cNvSpPr>
              <a:spLocks/>
            </p:cNvSpPr>
            <p:nvPr/>
          </p:nvSpPr>
          <p:spPr bwMode="auto">
            <a:xfrm>
              <a:off x="1840" y="1483"/>
              <a:ext cx="42" cy="40"/>
            </a:xfrm>
            <a:custGeom>
              <a:avLst/>
              <a:gdLst>
                <a:gd name="T0" fmla="*/ 16 w 45"/>
                <a:gd name="T1" fmla="*/ 0 h 40"/>
                <a:gd name="T2" fmla="*/ 12 w 45"/>
                <a:gd name="T3" fmla="*/ 0 h 40"/>
                <a:gd name="T4" fmla="*/ 7 w 45"/>
                <a:gd name="T5" fmla="*/ 1 h 40"/>
                <a:gd name="T6" fmla="*/ 7 w 45"/>
                <a:gd name="T7" fmla="*/ 3 h 40"/>
                <a:gd name="T8" fmla="*/ 6 w 45"/>
                <a:gd name="T9" fmla="*/ 6 h 40"/>
                <a:gd name="T10" fmla="*/ 3 w 45"/>
                <a:gd name="T11" fmla="*/ 9 h 40"/>
                <a:gd name="T12" fmla="*/ 1 w 45"/>
                <a:gd name="T13" fmla="*/ 12 h 40"/>
                <a:gd name="T14" fmla="*/ 0 w 45"/>
                <a:gd name="T15" fmla="*/ 17 h 40"/>
                <a:gd name="T16" fmla="*/ 0 w 45"/>
                <a:gd name="T17" fmla="*/ 20 h 40"/>
                <a:gd name="T18" fmla="*/ 0 w 45"/>
                <a:gd name="T19" fmla="*/ 25 h 40"/>
                <a:gd name="T20" fmla="*/ 1 w 45"/>
                <a:gd name="T21" fmla="*/ 28 h 40"/>
                <a:gd name="T22" fmla="*/ 3 w 45"/>
                <a:gd name="T23" fmla="*/ 31 h 40"/>
                <a:gd name="T24" fmla="*/ 6 w 45"/>
                <a:gd name="T25" fmla="*/ 34 h 40"/>
                <a:gd name="T26" fmla="*/ 7 w 45"/>
                <a:gd name="T27" fmla="*/ 37 h 40"/>
                <a:gd name="T28" fmla="*/ 7 w 45"/>
                <a:gd name="T29" fmla="*/ 39 h 40"/>
                <a:gd name="T30" fmla="*/ 12 w 45"/>
                <a:gd name="T31" fmla="*/ 40 h 40"/>
                <a:gd name="T32" fmla="*/ 16 w 45"/>
                <a:gd name="T33" fmla="*/ 40 h 40"/>
                <a:gd name="T34" fmla="*/ 18 w 45"/>
                <a:gd name="T35" fmla="*/ 40 h 40"/>
                <a:gd name="T36" fmla="*/ 21 w 45"/>
                <a:gd name="T37" fmla="*/ 39 h 40"/>
                <a:gd name="T38" fmla="*/ 23 w 45"/>
                <a:gd name="T39" fmla="*/ 37 h 40"/>
                <a:gd name="T40" fmla="*/ 26 w 45"/>
                <a:gd name="T41" fmla="*/ 34 h 40"/>
                <a:gd name="T42" fmla="*/ 28 w 45"/>
                <a:gd name="T43" fmla="*/ 31 h 40"/>
                <a:gd name="T44" fmla="*/ 29 w 45"/>
                <a:gd name="T45" fmla="*/ 28 h 40"/>
                <a:gd name="T46" fmla="*/ 30 w 45"/>
                <a:gd name="T47" fmla="*/ 25 h 40"/>
                <a:gd name="T48" fmla="*/ 30 w 45"/>
                <a:gd name="T49" fmla="*/ 20 h 40"/>
                <a:gd name="T50" fmla="*/ 30 w 45"/>
                <a:gd name="T51" fmla="*/ 17 h 40"/>
                <a:gd name="T52" fmla="*/ 29 w 45"/>
                <a:gd name="T53" fmla="*/ 12 h 40"/>
                <a:gd name="T54" fmla="*/ 28 w 45"/>
                <a:gd name="T55" fmla="*/ 9 h 40"/>
                <a:gd name="T56" fmla="*/ 26 w 45"/>
                <a:gd name="T57" fmla="*/ 6 h 40"/>
                <a:gd name="T58" fmla="*/ 23 w 45"/>
                <a:gd name="T59" fmla="*/ 3 h 40"/>
                <a:gd name="T60" fmla="*/ 21 w 45"/>
                <a:gd name="T61" fmla="*/ 1 h 40"/>
                <a:gd name="T62" fmla="*/ 18 w 45"/>
                <a:gd name="T63" fmla="*/ 0 h 40"/>
                <a:gd name="T64" fmla="*/ 16 w 45"/>
                <a:gd name="T65" fmla="*/ 0 h 4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5" h="40">
                  <a:moveTo>
                    <a:pt x="22" y="0"/>
                  </a:moveTo>
                  <a:lnTo>
                    <a:pt x="18" y="0"/>
                  </a:lnTo>
                  <a:lnTo>
                    <a:pt x="13" y="1"/>
                  </a:lnTo>
                  <a:lnTo>
                    <a:pt x="10" y="3"/>
                  </a:lnTo>
                  <a:lnTo>
                    <a:pt x="6" y="6"/>
                  </a:lnTo>
                  <a:lnTo>
                    <a:pt x="3" y="9"/>
                  </a:lnTo>
                  <a:lnTo>
                    <a:pt x="1" y="12"/>
                  </a:lnTo>
                  <a:lnTo>
                    <a:pt x="0" y="17"/>
                  </a:lnTo>
                  <a:lnTo>
                    <a:pt x="0" y="20"/>
                  </a:lnTo>
                  <a:lnTo>
                    <a:pt x="0" y="25"/>
                  </a:lnTo>
                  <a:lnTo>
                    <a:pt x="1" y="28"/>
                  </a:lnTo>
                  <a:lnTo>
                    <a:pt x="3" y="31"/>
                  </a:lnTo>
                  <a:lnTo>
                    <a:pt x="6" y="34"/>
                  </a:lnTo>
                  <a:lnTo>
                    <a:pt x="10" y="37"/>
                  </a:lnTo>
                  <a:lnTo>
                    <a:pt x="13" y="39"/>
                  </a:lnTo>
                  <a:lnTo>
                    <a:pt x="18" y="40"/>
                  </a:lnTo>
                  <a:lnTo>
                    <a:pt x="22" y="40"/>
                  </a:lnTo>
                  <a:lnTo>
                    <a:pt x="27" y="40"/>
                  </a:lnTo>
                  <a:lnTo>
                    <a:pt x="32" y="39"/>
                  </a:lnTo>
                  <a:lnTo>
                    <a:pt x="35" y="37"/>
                  </a:lnTo>
                  <a:lnTo>
                    <a:pt x="39" y="34"/>
                  </a:lnTo>
                  <a:lnTo>
                    <a:pt x="42" y="31"/>
                  </a:lnTo>
                  <a:lnTo>
                    <a:pt x="44" y="28"/>
                  </a:lnTo>
                  <a:lnTo>
                    <a:pt x="45" y="25"/>
                  </a:lnTo>
                  <a:lnTo>
                    <a:pt x="45" y="20"/>
                  </a:lnTo>
                  <a:lnTo>
                    <a:pt x="45" y="17"/>
                  </a:lnTo>
                  <a:lnTo>
                    <a:pt x="44" y="12"/>
                  </a:lnTo>
                  <a:lnTo>
                    <a:pt x="42" y="9"/>
                  </a:lnTo>
                  <a:lnTo>
                    <a:pt x="39" y="6"/>
                  </a:lnTo>
                  <a:lnTo>
                    <a:pt x="35" y="3"/>
                  </a:lnTo>
                  <a:lnTo>
                    <a:pt x="32" y="1"/>
                  </a:lnTo>
                  <a:lnTo>
                    <a:pt x="27" y="0"/>
                  </a:lnTo>
                  <a:lnTo>
                    <a:pt x="22" y="0"/>
                  </a:lnTo>
                </a:path>
              </a:pathLst>
            </a:custGeom>
            <a:solidFill>
              <a:schemeClr val="bg2"/>
            </a:solidFill>
            <a:ln w="7938">
              <a:solidFill>
                <a:schemeClr val="bg2"/>
              </a:solidFill>
              <a:prstDash val="solid"/>
              <a:round/>
              <a:headEnd/>
              <a:tailEnd/>
            </a:ln>
          </p:spPr>
          <p:txBody>
            <a:bodyPr/>
            <a:lstStyle/>
            <a:p>
              <a:endParaRPr lang="en-US"/>
            </a:p>
          </p:txBody>
        </p:sp>
        <p:sp>
          <p:nvSpPr>
            <p:cNvPr id="56543" name="Freeform 216"/>
            <p:cNvSpPr>
              <a:spLocks/>
            </p:cNvSpPr>
            <p:nvPr/>
          </p:nvSpPr>
          <p:spPr bwMode="auto">
            <a:xfrm>
              <a:off x="1877" y="1583"/>
              <a:ext cx="44" cy="39"/>
            </a:xfrm>
            <a:custGeom>
              <a:avLst/>
              <a:gdLst>
                <a:gd name="T0" fmla="*/ 15 w 48"/>
                <a:gd name="T1" fmla="*/ 0 h 39"/>
                <a:gd name="T2" fmla="*/ 12 w 48"/>
                <a:gd name="T3" fmla="*/ 0 h 39"/>
                <a:gd name="T4" fmla="*/ 8 w 48"/>
                <a:gd name="T5" fmla="*/ 2 h 39"/>
                <a:gd name="T6" fmla="*/ 6 w 48"/>
                <a:gd name="T7" fmla="*/ 3 h 39"/>
                <a:gd name="T8" fmla="*/ 6 w 48"/>
                <a:gd name="T9" fmla="*/ 5 h 39"/>
                <a:gd name="T10" fmla="*/ 4 w 48"/>
                <a:gd name="T11" fmla="*/ 8 h 39"/>
                <a:gd name="T12" fmla="*/ 2 w 48"/>
                <a:gd name="T13" fmla="*/ 11 h 39"/>
                <a:gd name="T14" fmla="*/ 0 w 48"/>
                <a:gd name="T15" fmla="*/ 16 h 39"/>
                <a:gd name="T16" fmla="*/ 0 w 48"/>
                <a:gd name="T17" fmla="*/ 19 h 39"/>
                <a:gd name="T18" fmla="*/ 0 w 48"/>
                <a:gd name="T19" fmla="*/ 24 h 39"/>
                <a:gd name="T20" fmla="*/ 2 w 48"/>
                <a:gd name="T21" fmla="*/ 27 h 39"/>
                <a:gd name="T22" fmla="*/ 4 w 48"/>
                <a:gd name="T23" fmla="*/ 30 h 39"/>
                <a:gd name="T24" fmla="*/ 6 w 48"/>
                <a:gd name="T25" fmla="*/ 33 h 39"/>
                <a:gd name="T26" fmla="*/ 6 w 48"/>
                <a:gd name="T27" fmla="*/ 36 h 39"/>
                <a:gd name="T28" fmla="*/ 8 w 48"/>
                <a:gd name="T29" fmla="*/ 38 h 39"/>
                <a:gd name="T30" fmla="*/ 12 w 48"/>
                <a:gd name="T31" fmla="*/ 38 h 39"/>
                <a:gd name="T32" fmla="*/ 15 w 48"/>
                <a:gd name="T33" fmla="*/ 39 h 39"/>
                <a:gd name="T34" fmla="*/ 17 w 48"/>
                <a:gd name="T35" fmla="*/ 38 h 39"/>
                <a:gd name="T36" fmla="*/ 19 w 48"/>
                <a:gd name="T37" fmla="*/ 38 h 39"/>
                <a:gd name="T38" fmla="*/ 23 w 48"/>
                <a:gd name="T39" fmla="*/ 36 h 39"/>
                <a:gd name="T40" fmla="*/ 25 w 48"/>
                <a:gd name="T41" fmla="*/ 33 h 39"/>
                <a:gd name="T42" fmla="*/ 26 w 48"/>
                <a:gd name="T43" fmla="*/ 30 h 39"/>
                <a:gd name="T44" fmla="*/ 28 w 48"/>
                <a:gd name="T45" fmla="*/ 27 h 39"/>
                <a:gd name="T46" fmla="*/ 28 w 48"/>
                <a:gd name="T47" fmla="*/ 24 h 39"/>
                <a:gd name="T48" fmla="*/ 28 w 48"/>
                <a:gd name="T49" fmla="*/ 19 h 39"/>
                <a:gd name="T50" fmla="*/ 28 w 48"/>
                <a:gd name="T51" fmla="*/ 16 h 39"/>
                <a:gd name="T52" fmla="*/ 28 w 48"/>
                <a:gd name="T53" fmla="*/ 11 h 39"/>
                <a:gd name="T54" fmla="*/ 26 w 48"/>
                <a:gd name="T55" fmla="*/ 8 h 39"/>
                <a:gd name="T56" fmla="*/ 25 w 48"/>
                <a:gd name="T57" fmla="*/ 5 h 39"/>
                <a:gd name="T58" fmla="*/ 23 w 48"/>
                <a:gd name="T59" fmla="*/ 3 h 39"/>
                <a:gd name="T60" fmla="*/ 19 w 48"/>
                <a:gd name="T61" fmla="*/ 2 h 39"/>
                <a:gd name="T62" fmla="*/ 17 w 48"/>
                <a:gd name="T63" fmla="*/ 0 h 39"/>
                <a:gd name="T64" fmla="*/ 15 w 48"/>
                <a:gd name="T65" fmla="*/ 0 h 3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8" h="39">
                  <a:moveTo>
                    <a:pt x="24" y="0"/>
                  </a:moveTo>
                  <a:lnTo>
                    <a:pt x="19" y="0"/>
                  </a:lnTo>
                  <a:lnTo>
                    <a:pt x="14" y="2"/>
                  </a:lnTo>
                  <a:lnTo>
                    <a:pt x="10" y="3"/>
                  </a:lnTo>
                  <a:lnTo>
                    <a:pt x="7" y="5"/>
                  </a:lnTo>
                  <a:lnTo>
                    <a:pt x="4" y="8"/>
                  </a:lnTo>
                  <a:lnTo>
                    <a:pt x="2" y="11"/>
                  </a:lnTo>
                  <a:lnTo>
                    <a:pt x="0" y="16"/>
                  </a:lnTo>
                  <a:lnTo>
                    <a:pt x="0" y="19"/>
                  </a:lnTo>
                  <a:lnTo>
                    <a:pt x="0" y="24"/>
                  </a:lnTo>
                  <a:lnTo>
                    <a:pt x="2" y="27"/>
                  </a:lnTo>
                  <a:lnTo>
                    <a:pt x="4" y="30"/>
                  </a:lnTo>
                  <a:lnTo>
                    <a:pt x="7" y="33"/>
                  </a:lnTo>
                  <a:lnTo>
                    <a:pt x="10" y="36"/>
                  </a:lnTo>
                  <a:lnTo>
                    <a:pt x="14" y="38"/>
                  </a:lnTo>
                  <a:lnTo>
                    <a:pt x="19" y="38"/>
                  </a:lnTo>
                  <a:lnTo>
                    <a:pt x="24" y="39"/>
                  </a:lnTo>
                  <a:lnTo>
                    <a:pt x="29" y="38"/>
                  </a:lnTo>
                  <a:lnTo>
                    <a:pt x="32" y="38"/>
                  </a:lnTo>
                  <a:lnTo>
                    <a:pt x="38" y="36"/>
                  </a:lnTo>
                  <a:lnTo>
                    <a:pt x="41" y="33"/>
                  </a:lnTo>
                  <a:lnTo>
                    <a:pt x="44" y="30"/>
                  </a:lnTo>
                  <a:lnTo>
                    <a:pt x="46" y="27"/>
                  </a:lnTo>
                  <a:lnTo>
                    <a:pt x="48" y="24"/>
                  </a:lnTo>
                  <a:lnTo>
                    <a:pt x="48" y="19"/>
                  </a:lnTo>
                  <a:lnTo>
                    <a:pt x="48" y="16"/>
                  </a:lnTo>
                  <a:lnTo>
                    <a:pt x="46" y="11"/>
                  </a:lnTo>
                  <a:lnTo>
                    <a:pt x="44" y="8"/>
                  </a:lnTo>
                  <a:lnTo>
                    <a:pt x="41" y="5"/>
                  </a:lnTo>
                  <a:lnTo>
                    <a:pt x="38" y="3"/>
                  </a:lnTo>
                  <a:lnTo>
                    <a:pt x="32" y="2"/>
                  </a:lnTo>
                  <a:lnTo>
                    <a:pt x="29" y="0"/>
                  </a:lnTo>
                  <a:lnTo>
                    <a:pt x="24" y="0"/>
                  </a:lnTo>
                  <a:close/>
                </a:path>
              </a:pathLst>
            </a:custGeom>
            <a:solidFill>
              <a:schemeClr val="bg2"/>
            </a:solidFill>
            <a:ln w="9525">
              <a:solidFill>
                <a:schemeClr val="bg2"/>
              </a:solidFill>
              <a:round/>
              <a:headEnd/>
              <a:tailEnd/>
            </a:ln>
          </p:spPr>
          <p:txBody>
            <a:bodyPr/>
            <a:lstStyle/>
            <a:p>
              <a:endParaRPr lang="en-US"/>
            </a:p>
          </p:txBody>
        </p:sp>
        <p:sp>
          <p:nvSpPr>
            <p:cNvPr id="56544" name="Freeform 217"/>
            <p:cNvSpPr>
              <a:spLocks/>
            </p:cNvSpPr>
            <p:nvPr/>
          </p:nvSpPr>
          <p:spPr bwMode="auto">
            <a:xfrm>
              <a:off x="1877" y="1583"/>
              <a:ext cx="44" cy="39"/>
            </a:xfrm>
            <a:custGeom>
              <a:avLst/>
              <a:gdLst>
                <a:gd name="T0" fmla="*/ 15 w 48"/>
                <a:gd name="T1" fmla="*/ 0 h 39"/>
                <a:gd name="T2" fmla="*/ 12 w 48"/>
                <a:gd name="T3" fmla="*/ 0 h 39"/>
                <a:gd name="T4" fmla="*/ 8 w 48"/>
                <a:gd name="T5" fmla="*/ 2 h 39"/>
                <a:gd name="T6" fmla="*/ 6 w 48"/>
                <a:gd name="T7" fmla="*/ 3 h 39"/>
                <a:gd name="T8" fmla="*/ 6 w 48"/>
                <a:gd name="T9" fmla="*/ 5 h 39"/>
                <a:gd name="T10" fmla="*/ 4 w 48"/>
                <a:gd name="T11" fmla="*/ 8 h 39"/>
                <a:gd name="T12" fmla="*/ 2 w 48"/>
                <a:gd name="T13" fmla="*/ 11 h 39"/>
                <a:gd name="T14" fmla="*/ 0 w 48"/>
                <a:gd name="T15" fmla="*/ 16 h 39"/>
                <a:gd name="T16" fmla="*/ 0 w 48"/>
                <a:gd name="T17" fmla="*/ 19 h 39"/>
                <a:gd name="T18" fmla="*/ 0 w 48"/>
                <a:gd name="T19" fmla="*/ 24 h 39"/>
                <a:gd name="T20" fmla="*/ 2 w 48"/>
                <a:gd name="T21" fmla="*/ 27 h 39"/>
                <a:gd name="T22" fmla="*/ 4 w 48"/>
                <a:gd name="T23" fmla="*/ 30 h 39"/>
                <a:gd name="T24" fmla="*/ 6 w 48"/>
                <a:gd name="T25" fmla="*/ 33 h 39"/>
                <a:gd name="T26" fmla="*/ 6 w 48"/>
                <a:gd name="T27" fmla="*/ 36 h 39"/>
                <a:gd name="T28" fmla="*/ 8 w 48"/>
                <a:gd name="T29" fmla="*/ 38 h 39"/>
                <a:gd name="T30" fmla="*/ 12 w 48"/>
                <a:gd name="T31" fmla="*/ 38 h 39"/>
                <a:gd name="T32" fmla="*/ 15 w 48"/>
                <a:gd name="T33" fmla="*/ 39 h 39"/>
                <a:gd name="T34" fmla="*/ 17 w 48"/>
                <a:gd name="T35" fmla="*/ 38 h 39"/>
                <a:gd name="T36" fmla="*/ 19 w 48"/>
                <a:gd name="T37" fmla="*/ 38 h 39"/>
                <a:gd name="T38" fmla="*/ 23 w 48"/>
                <a:gd name="T39" fmla="*/ 36 h 39"/>
                <a:gd name="T40" fmla="*/ 25 w 48"/>
                <a:gd name="T41" fmla="*/ 33 h 39"/>
                <a:gd name="T42" fmla="*/ 26 w 48"/>
                <a:gd name="T43" fmla="*/ 30 h 39"/>
                <a:gd name="T44" fmla="*/ 28 w 48"/>
                <a:gd name="T45" fmla="*/ 27 h 39"/>
                <a:gd name="T46" fmla="*/ 28 w 48"/>
                <a:gd name="T47" fmla="*/ 24 h 39"/>
                <a:gd name="T48" fmla="*/ 28 w 48"/>
                <a:gd name="T49" fmla="*/ 19 h 39"/>
                <a:gd name="T50" fmla="*/ 28 w 48"/>
                <a:gd name="T51" fmla="*/ 16 h 39"/>
                <a:gd name="T52" fmla="*/ 28 w 48"/>
                <a:gd name="T53" fmla="*/ 11 h 39"/>
                <a:gd name="T54" fmla="*/ 26 w 48"/>
                <a:gd name="T55" fmla="*/ 8 h 39"/>
                <a:gd name="T56" fmla="*/ 25 w 48"/>
                <a:gd name="T57" fmla="*/ 5 h 39"/>
                <a:gd name="T58" fmla="*/ 23 w 48"/>
                <a:gd name="T59" fmla="*/ 3 h 39"/>
                <a:gd name="T60" fmla="*/ 19 w 48"/>
                <a:gd name="T61" fmla="*/ 2 h 39"/>
                <a:gd name="T62" fmla="*/ 17 w 48"/>
                <a:gd name="T63" fmla="*/ 0 h 39"/>
                <a:gd name="T64" fmla="*/ 15 w 48"/>
                <a:gd name="T65" fmla="*/ 0 h 3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8" h="39">
                  <a:moveTo>
                    <a:pt x="24" y="0"/>
                  </a:moveTo>
                  <a:lnTo>
                    <a:pt x="19" y="0"/>
                  </a:lnTo>
                  <a:lnTo>
                    <a:pt x="14" y="2"/>
                  </a:lnTo>
                  <a:lnTo>
                    <a:pt x="10" y="3"/>
                  </a:lnTo>
                  <a:lnTo>
                    <a:pt x="7" y="5"/>
                  </a:lnTo>
                  <a:lnTo>
                    <a:pt x="4" y="8"/>
                  </a:lnTo>
                  <a:lnTo>
                    <a:pt x="2" y="11"/>
                  </a:lnTo>
                  <a:lnTo>
                    <a:pt x="0" y="16"/>
                  </a:lnTo>
                  <a:lnTo>
                    <a:pt x="0" y="19"/>
                  </a:lnTo>
                  <a:lnTo>
                    <a:pt x="0" y="24"/>
                  </a:lnTo>
                  <a:lnTo>
                    <a:pt x="2" y="27"/>
                  </a:lnTo>
                  <a:lnTo>
                    <a:pt x="4" y="30"/>
                  </a:lnTo>
                  <a:lnTo>
                    <a:pt x="7" y="33"/>
                  </a:lnTo>
                  <a:lnTo>
                    <a:pt x="10" y="36"/>
                  </a:lnTo>
                  <a:lnTo>
                    <a:pt x="14" y="38"/>
                  </a:lnTo>
                  <a:lnTo>
                    <a:pt x="19" y="38"/>
                  </a:lnTo>
                  <a:lnTo>
                    <a:pt x="24" y="39"/>
                  </a:lnTo>
                  <a:lnTo>
                    <a:pt x="29" y="38"/>
                  </a:lnTo>
                  <a:lnTo>
                    <a:pt x="32" y="38"/>
                  </a:lnTo>
                  <a:lnTo>
                    <a:pt x="38" y="36"/>
                  </a:lnTo>
                  <a:lnTo>
                    <a:pt x="41" y="33"/>
                  </a:lnTo>
                  <a:lnTo>
                    <a:pt x="44" y="30"/>
                  </a:lnTo>
                  <a:lnTo>
                    <a:pt x="46" y="27"/>
                  </a:lnTo>
                  <a:lnTo>
                    <a:pt x="48" y="24"/>
                  </a:lnTo>
                  <a:lnTo>
                    <a:pt x="48" y="19"/>
                  </a:lnTo>
                  <a:lnTo>
                    <a:pt x="48" y="16"/>
                  </a:lnTo>
                  <a:lnTo>
                    <a:pt x="46" y="11"/>
                  </a:lnTo>
                  <a:lnTo>
                    <a:pt x="44" y="8"/>
                  </a:lnTo>
                  <a:lnTo>
                    <a:pt x="41" y="5"/>
                  </a:lnTo>
                  <a:lnTo>
                    <a:pt x="38" y="3"/>
                  </a:lnTo>
                  <a:lnTo>
                    <a:pt x="32" y="2"/>
                  </a:lnTo>
                  <a:lnTo>
                    <a:pt x="29" y="0"/>
                  </a:lnTo>
                  <a:lnTo>
                    <a:pt x="24" y="0"/>
                  </a:lnTo>
                </a:path>
              </a:pathLst>
            </a:custGeom>
            <a:solidFill>
              <a:schemeClr val="bg2"/>
            </a:solidFill>
            <a:ln w="26988">
              <a:solidFill>
                <a:schemeClr val="bg2"/>
              </a:solidFill>
              <a:prstDash val="solid"/>
              <a:round/>
              <a:headEnd/>
              <a:tailEnd/>
            </a:ln>
          </p:spPr>
          <p:txBody>
            <a:bodyPr/>
            <a:lstStyle/>
            <a:p>
              <a:endParaRPr lang="en-US"/>
            </a:p>
          </p:txBody>
        </p:sp>
        <p:sp>
          <p:nvSpPr>
            <p:cNvPr id="56545" name="Freeform 218"/>
            <p:cNvSpPr>
              <a:spLocks/>
            </p:cNvSpPr>
            <p:nvPr/>
          </p:nvSpPr>
          <p:spPr bwMode="auto">
            <a:xfrm>
              <a:off x="1734" y="1421"/>
              <a:ext cx="43" cy="40"/>
            </a:xfrm>
            <a:custGeom>
              <a:avLst/>
              <a:gdLst>
                <a:gd name="T0" fmla="*/ 14 w 47"/>
                <a:gd name="T1" fmla="*/ 0 h 40"/>
                <a:gd name="T2" fmla="*/ 11 w 47"/>
                <a:gd name="T3" fmla="*/ 0 h 40"/>
                <a:gd name="T4" fmla="*/ 9 w 47"/>
                <a:gd name="T5" fmla="*/ 2 h 40"/>
                <a:gd name="T6" fmla="*/ 5 w 47"/>
                <a:gd name="T7" fmla="*/ 4 h 40"/>
                <a:gd name="T8" fmla="*/ 5 w 47"/>
                <a:gd name="T9" fmla="*/ 5 h 40"/>
                <a:gd name="T10" fmla="*/ 5 w 47"/>
                <a:gd name="T11" fmla="*/ 8 h 40"/>
                <a:gd name="T12" fmla="*/ 1 w 47"/>
                <a:gd name="T13" fmla="*/ 11 h 40"/>
                <a:gd name="T14" fmla="*/ 0 w 47"/>
                <a:gd name="T15" fmla="*/ 16 h 40"/>
                <a:gd name="T16" fmla="*/ 0 w 47"/>
                <a:gd name="T17" fmla="*/ 19 h 40"/>
                <a:gd name="T18" fmla="*/ 0 w 47"/>
                <a:gd name="T19" fmla="*/ 24 h 40"/>
                <a:gd name="T20" fmla="*/ 1 w 47"/>
                <a:gd name="T21" fmla="*/ 27 h 40"/>
                <a:gd name="T22" fmla="*/ 5 w 47"/>
                <a:gd name="T23" fmla="*/ 30 h 40"/>
                <a:gd name="T24" fmla="*/ 5 w 47"/>
                <a:gd name="T25" fmla="*/ 33 h 40"/>
                <a:gd name="T26" fmla="*/ 5 w 47"/>
                <a:gd name="T27" fmla="*/ 35 h 40"/>
                <a:gd name="T28" fmla="*/ 9 w 47"/>
                <a:gd name="T29" fmla="*/ 38 h 40"/>
                <a:gd name="T30" fmla="*/ 11 w 47"/>
                <a:gd name="T31" fmla="*/ 38 h 40"/>
                <a:gd name="T32" fmla="*/ 14 w 47"/>
                <a:gd name="T33" fmla="*/ 40 h 40"/>
                <a:gd name="T34" fmla="*/ 16 w 47"/>
                <a:gd name="T35" fmla="*/ 38 h 40"/>
                <a:gd name="T36" fmla="*/ 20 w 47"/>
                <a:gd name="T37" fmla="*/ 38 h 40"/>
                <a:gd name="T38" fmla="*/ 22 w 47"/>
                <a:gd name="T39" fmla="*/ 35 h 40"/>
                <a:gd name="T40" fmla="*/ 24 w 47"/>
                <a:gd name="T41" fmla="*/ 33 h 40"/>
                <a:gd name="T42" fmla="*/ 26 w 47"/>
                <a:gd name="T43" fmla="*/ 30 h 40"/>
                <a:gd name="T44" fmla="*/ 27 w 47"/>
                <a:gd name="T45" fmla="*/ 27 h 40"/>
                <a:gd name="T46" fmla="*/ 27 w 47"/>
                <a:gd name="T47" fmla="*/ 24 h 40"/>
                <a:gd name="T48" fmla="*/ 27 w 47"/>
                <a:gd name="T49" fmla="*/ 19 h 40"/>
                <a:gd name="T50" fmla="*/ 27 w 47"/>
                <a:gd name="T51" fmla="*/ 16 h 40"/>
                <a:gd name="T52" fmla="*/ 27 w 47"/>
                <a:gd name="T53" fmla="*/ 11 h 40"/>
                <a:gd name="T54" fmla="*/ 26 w 47"/>
                <a:gd name="T55" fmla="*/ 8 h 40"/>
                <a:gd name="T56" fmla="*/ 24 w 47"/>
                <a:gd name="T57" fmla="*/ 5 h 40"/>
                <a:gd name="T58" fmla="*/ 22 w 47"/>
                <a:gd name="T59" fmla="*/ 4 h 40"/>
                <a:gd name="T60" fmla="*/ 20 w 47"/>
                <a:gd name="T61" fmla="*/ 2 h 40"/>
                <a:gd name="T62" fmla="*/ 16 w 47"/>
                <a:gd name="T63" fmla="*/ 0 h 40"/>
                <a:gd name="T64" fmla="*/ 14 w 47"/>
                <a:gd name="T65" fmla="*/ 0 h 4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7" h="40">
                  <a:moveTo>
                    <a:pt x="23" y="0"/>
                  </a:moveTo>
                  <a:lnTo>
                    <a:pt x="18" y="0"/>
                  </a:lnTo>
                  <a:lnTo>
                    <a:pt x="15" y="2"/>
                  </a:lnTo>
                  <a:lnTo>
                    <a:pt x="10" y="4"/>
                  </a:lnTo>
                  <a:lnTo>
                    <a:pt x="6" y="5"/>
                  </a:lnTo>
                  <a:lnTo>
                    <a:pt x="5" y="8"/>
                  </a:lnTo>
                  <a:lnTo>
                    <a:pt x="1" y="11"/>
                  </a:lnTo>
                  <a:lnTo>
                    <a:pt x="0" y="16"/>
                  </a:lnTo>
                  <a:lnTo>
                    <a:pt x="0" y="19"/>
                  </a:lnTo>
                  <a:lnTo>
                    <a:pt x="0" y="24"/>
                  </a:lnTo>
                  <a:lnTo>
                    <a:pt x="1" y="27"/>
                  </a:lnTo>
                  <a:lnTo>
                    <a:pt x="5" y="30"/>
                  </a:lnTo>
                  <a:lnTo>
                    <a:pt x="6" y="33"/>
                  </a:lnTo>
                  <a:lnTo>
                    <a:pt x="10" y="35"/>
                  </a:lnTo>
                  <a:lnTo>
                    <a:pt x="15" y="38"/>
                  </a:lnTo>
                  <a:lnTo>
                    <a:pt x="18" y="38"/>
                  </a:lnTo>
                  <a:lnTo>
                    <a:pt x="23" y="40"/>
                  </a:lnTo>
                  <a:lnTo>
                    <a:pt x="28" y="38"/>
                  </a:lnTo>
                  <a:lnTo>
                    <a:pt x="34" y="38"/>
                  </a:lnTo>
                  <a:lnTo>
                    <a:pt x="37" y="35"/>
                  </a:lnTo>
                  <a:lnTo>
                    <a:pt x="40" y="33"/>
                  </a:lnTo>
                  <a:lnTo>
                    <a:pt x="44" y="30"/>
                  </a:lnTo>
                  <a:lnTo>
                    <a:pt x="45" y="27"/>
                  </a:lnTo>
                  <a:lnTo>
                    <a:pt x="47" y="24"/>
                  </a:lnTo>
                  <a:lnTo>
                    <a:pt x="47" y="19"/>
                  </a:lnTo>
                  <a:lnTo>
                    <a:pt x="47" y="16"/>
                  </a:lnTo>
                  <a:lnTo>
                    <a:pt x="45" y="11"/>
                  </a:lnTo>
                  <a:lnTo>
                    <a:pt x="44" y="8"/>
                  </a:lnTo>
                  <a:lnTo>
                    <a:pt x="40" y="5"/>
                  </a:lnTo>
                  <a:lnTo>
                    <a:pt x="37" y="4"/>
                  </a:lnTo>
                  <a:lnTo>
                    <a:pt x="34" y="2"/>
                  </a:lnTo>
                  <a:lnTo>
                    <a:pt x="28" y="0"/>
                  </a:lnTo>
                  <a:lnTo>
                    <a:pt x="23" y="0"/>
                  </a:lnTo>
                  <a:close/>
                </a:path>
              </a:pathLst>
            </a:custGeom>
            <a:solidFill>
              <a:schemeClr val="bg2"/>
            </a:solidFill>
            <a:ln w="9525">
              <a:solidFill>
                <a:schemeClr val="bg2"/>
              </a:solidFill>
              <a:round/>
              <a:headEnd/>
              <a:tailEnd/>
            </a:ln>
          </p:spPr>
          <p:txBody>
            <a:bodyPr/>
            <a:lstStyle/>
            <a:p>
              <a:endParaRPr lang="en-US"/>
            </a:p>
          </p:txBody>
        </p:sp>
        <p:sp>
          <p:nvSpPr>
            <p:cNvPr id="56546" name="Freeform 219"/>
            <p:cNvSpPr>
              <a:spLocks/>
            </p:cNvSpPr>
            <p:nvPr/>
          </p:nvSpPr>
          <p:spPr bwMode="auto">
            <a:xfrm>
              <a:off x="1734" y="1421"/>
              <a:ext cx="43" cy="40"/>
            </a:xfrm>
            <a:custGeom>
              <a:avLst/>
              <a:gdLst>
                <a:gd name="T0" fmla="*/ 14 w 47"/>
                <a:gd name="T1" fmla="*/ 0 h 40"/>
                <a:gd name="T2" fmla="*/ 11 w 47"/>
                <a:gd name="T3" fmla="*/ 0 h 40"/>
                <a:gd name="T4" fmla="*/ 9 w 47"/>
                <a:gd name="T5" fmla="*/ 2 h 40"/>
                <a:gd name="T6" fmla="*/ 5 w 47"/>
                <a:gd name="T7" fmla="*/ 4 h 40"/>
                <a:gd name="T8" fmla="*/ 5 w 47"/>
                <a:gd name="T9" fmla="*/ 5 h 40"/>
                <a:gd name="T10" fmla="*/ 5 w 47"/>
                <a:gd name="T11" fmla="*/ 8 h 40"/>
                <a:gd name="T12" fmla="*/ 1 w 47"/>
                <a:gd name="T13" fmla="*/ 11 h 40"/>
                <a:gd name="T14" fmla="*/ 0 w 47"/>
                <a:gd name="T15" fmla="*/ 16 h 40"/>
                <a:gd name="T16" fmla="*/ 0 w 47"/>
                <a:gd name="T17" fmla="*/ 19 h 40"/>
                <a:gd name="T18" fmla="*/ 0 w 47"/>
                <a:gd name="T19" fmla="*/ 24 h 40"/>
                <a:gd name="T20" fmla="*/ 1 w 47"/>
                <a:gd name="T21" fmla="*/ 27 h 40"/>
                <a:gd name="T22" fmla="*/ 5 w 47"/>
                <a:gd name="T23" fmla="*/ 30 h 40"/>
                <a:gd name="T24" fmla="*/ 5 w 47"/>
                <a:gd name="T25" fmla="*/ 33 h 40"/>
                <a:gd name="T26" fmla="*/ 5 w 47"/>
                <a:gd name="T27" fmla="*/ 35 h 40"/>
                <a:gd name="T28" fmla="*/ 9 w 47"/>
                <a:gd name="T29" fmla="*/ 38 h 40"/>
                <a:gd name="T30" fmla="*/ 11 w 47"/>
                <a:gd name="T31" fmla="*/ 38 h 40"/>
                <a:gd name="T32" fmla="*/ 14 w 47"/>
                <a:gd name="T33" fmla="*/ 40 h 40"/>
                <a:gd name="T34" fmla="*/ 16 w 47"/>
                <a:gd name="T35" fmla="*/ 38 h 40"/>
                <a:gd name="T36" fmla="*/ 20 w 47"/>
                <a:gd name="T37" fmla="*/ 38 h 40"/>
                <a:gd name="T38" fmla="*/ 22 w 47"/>
                <a:gd name="T39" fmla="*/ 35 h 40"/>
                <a:gd name="T40" fmla="*/ 24 w 47"/>
                <a:gd name="T41" fmla="*/ 33 h 40"/>
                <a:gd name="T42" fmla="*/ 26 w 47"/>
                <a:gd name="T43" fmla="*/ 30 h 40"/>
                <a:gd name="T44" fmla="*/ 27 w 47"/>
                <a:gd name="T45" fmla="*/ 27 h 40"/>
                <a:gd name="T46" fmla="*/ 27 w 47"/>
                <a:gd name="T47" fmla="*/ 24 h 40"/>
                <a:gd name="T48" fmla="*/ 27 w 47"/>
                <a:gd name="T49" fmla="*/ 19 h 40"/>
                <a:gd name="T50" fmla="*/ 27 w 47"/>
                <a:gd name="T51" fmla="*/ 16 h 40"/>
                <a:gd name="T52" fmla="*/ 27 w 47"/>
                <a:gd name="T53" fmla="*/ 11 h 40"/>
                <a:gd name="T54" fmla="*/ 26 w 47"/>
                <a:gd name="T55" fmla="*/ 8 h 40"/>
                <a:gd name="T56" fmla="*/ 24 w 47"/>
                <a:gd name="T57" fmla="*/ 5 h 40"/>
                <a:gd name="T58" fmla="*/ 22 w 47"/>
                <a:gd name="T59" fmla="*/ 4 h 40"/>
                <a:gd name="T60" fmla="*/ 20 w 47"/>
                <a:gd name="T61" fmla="*/ 2 h 40"/>
                <a:gd name="T62" fmla="*/ 16 w 47"/>
                <a:gd name="T63" fmla="*/ 0 h 40"/>
                <a:gd name="T64" fmla="*/ 14 w 47"/>
                <a:gd name="T65" fmla="*/ 0 h 4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7" h="40">
                  <a:moveTo>
                    <a:pt x="23" y="0"/>
                  </a:moveTo>
                  <a:lnTo>
                    <a:pt x="18" y="0"/>
                  </a:lnTo>
                  <a:lnTo>
                    <a:pt x="15" y="2"/>
                  </a:lnTo>
                  <a:lnTo>
                    <a:pt x="10" y="4"/>
                  </a:lnTo>
                  <a:lnTo>
                    <a:pt x="6" y="5"/>
                  </a:lnTo>
                  <a:lnTo>
                    <a:pt x="5" y="8"/>
                  </a:lnTo>
                  <a:lnTo>
                    <a:pt x="1" y="11"/>
                  </a:lnTo>
                  <a:lnTo>
                    <a:pt x="0" y="16"/>
                  </a:lnTo>
                  <a:lnTo>
                    <a:pt x="0" y="19"/>
                  </a:lnTo>
                  <a:lnTo>
                    <a:pt x="0" y="24"/>
                  </a:lnTo>
                  <a:lnTo>
                    <a:pt x="1" y="27"/>
                  </a:lnTo>
                  <a:lnTo>
                    <a:pt x="5" y="30"/>
                  </a:lnTo>
                  <a:lnTo>
                    <a:pt x="6" y="33"/>
                  </a:lnTo>
                  <a:lnTo>
                    <a:pt x="10" y="35"/>
                  </a:lnTo>
                  <a:lnTo>
                    <a:pt x="15" y="38"/>
                  </a:lnTo>
                  <a:lnTo>
                    <a:pt x="18" y="38"/>
                  </a:lnTo>
                  <a:lnTo>
                    <a:pt x="23" y="40"/>
                  </a:lnTo>
                  <a:lnTo>
                    <a:pt x="28" y="38"/>
                  </a:lnTo>
                  <a:lnTo>
                    <a:pt x="34" y="38"/>
                  </a:lnTo>
                  <a:lnTo>
                    <a:pt x="37" y="35"/>
                  </a:lnTo>
                  <a:lnTo>
                    <a:pt x="40" y="33"/>
                  </a:lnTo>
                  <a:lnTo>
                    <a:pt x="44" y="30"/>
                  </a:lnTo>
                  <a:lnTo>
                    <a:pt x="45" y="27"/>
                  </a:lnTo>
                  <a:lnTo>
                    <a:pt x="47" y="24"/>
                  </a:lnTo>
                  <a:lnTo>
                    <a:pt x="47" y="19"/>
                  </a:lnTo>
                  <a:lnTo>
                    <a:pt x="47" y="16"/>
                  </a:lnTo>
                  <a:lnTo>
                    <a:pt x="45" y="11"/>
                  </a:lnTo>
                  <a:lnTo>
                    <a:pt x="44" y="8"/>
                  </a:lnTo>
                  <a:lnTo>
                    <a:pt x="40" y="5"/>
                  </a:lnTo>
                  <a:lnTo>
                    <a:pt x="37" y="4"/>
                  </a:lnTo>
                  <a:lnTo>
                    <a:pt x="34" y="2"/>
                  </a:lnTo>
                  <a:lnTo>
                    <a:pt x="28" y="0"/>
                  </a:lnTo>
                  <a:lnTo>
                    <a:pt x="23" y="0"/>
                  </a:lnTo>
                </a:path>
              </a:pathLst>
            </a:custGeom>
            <a:solidFill>
              <a:schemeClr val="bg2"/>
            </a:solidFill>
            <a:ln w="7938">
              <a:solidFill>
                <a:schemeClr val="bg2"/>
              </a:solidFill>
              <a:prstDash val="solid"/>
              <a:round/>
              <a:headEnd/>
              <a:tailEnd/>
            </a:ln>
          </p:spPr>
          <p:txBody>
            <a:bodyPr/>
            <a:lstStyle/>
            <a:p>
              <a:endParaRPr lang="en-US"/>
            </a:p>
          </p:txBody>
        </p:sp>
        <p:sp>
          <p:nvSpPr>
            <p:cNvPr id="56547" name="Freeform 220"/>
            <p:cNvSpPr>
              <a:spLocks/>
            </p:cNvSpPr>
            <p:nvPr/>
          </p:nvSpPr>
          <p:spPr bwMode="auto">
            <a:xfrm>
              <a:off x="1896" y="1514"/>
              <a:ext cx="44" cy="41"/>
            </a:xfrm>
            <a:custGeom>
              <a:avLst/>
              <a:gdLst>
                <a:gd name="T0" fmla="*/ 17 w 47"/>
                <a:gd name="T1" fmla="*/ 0 h 41"/>
                <a:gd name="T2" fmla="*/ 14 w 47"/>
                <a:gd name="T3" fmla="*/ 0 h 41"/>
                <a:gd name="T4" fmla="*/ 9 w 47"/>
                <a:gd name="T5" fmla="*/ 2 h 41"/>
                <a:gd name="T6" fmla="*/ 7 w 47"/>
                <a:gd name="T7" fmla="*/ 3 h 41"/>
                <a:gd name="T8" fmla="*/ 6 w 47"/>
                <a:gd name="T9" fmla="*/ 6 h 41"/>
                <a:gd name="T10" fmla="*/ 5 w 47"/>
                <a:gd name="T11" fmla="*/ 9 h 41"/>
                <a:gd name="T12" fmla="*/ 1 w 47"/>
                <a:gd name="T13" fmla="*/ 13 h 41"/>
                <a:gd name="T14" fmla="*/ 1 w 47"/>
                <a:gd name="T15" fmla="*/ 16 h 41"/>
                <a:gd name="T16" fmla="*/ 0 w 47"/>
                <a:gd name="T17" fmla="*/ 20 h 41"/>
                <a:gd name="T18" fmla="*/ 1 w 47"/>
                <a:gd name="T19" fmla="*/ 25 h 41"/>
                <a:gd name="T20" fmla="*/ 1 w 47"/>
                <a:gd name="T21" fmla="*/ 28 h 41"/>
                <a:gd name="T22" fmla="*/ 5 w 47"/>
                <a:gd name="T23" fmla="*/ 31 h 41"/>
                <a:gd name="T24" fmla="*/ 6 w 47"/>
                <a:gd name="T25" fmla="*/ 35 h 41"/>
                <a:gd name="T26" fmla="*/ 7 w 47"/>
                <a:gd name="T27" fmla="*/ 38 h 41"/>
                <a:gd name="T28" fmla="*/ 9 w 47"/>
                <a:gd name="T29" fmla="*/ 39 h 41"/>
                <a:gd name="T30" fmla="*/ 14 w 47"/>
                <a:gd name="T31" fmla="*/ 41 h 41"/>
                <a:gd name="T32" fmla="*/ 17 w 47"/>
                <a:gd name="T33" fmla="*/ 41 h 41"/>
                <a:gd name="T34" fmla="*/ 19 w 47"/>
                <a:gd name="T35" fmla="*/ 41 h 41"/>
                <a:gd name="T36" fmla="*/ 22 w 47"/>
                <a:gd name="T37" fmla="*/ 39 h 41"/>
                <a:gd name="T38" fmla="*/ 25 w 47"/>
                <a:gd name="T39" fmla="*/ 38 h 41"/>
                <a:gd name="T40" fmla="*/ 27 w 47"/>
                <a:gd name="T41" fmla="*/ 35 h 41"/>
                <a:gd name="T42" fmla="*/ 30 w 47"/>
                <a:gd name="T43" fmla="*/ 31 h 41"/>
                <a:gd name="T44" fmla="*/ 31 w 47"/>
                <a:gd name="T45" fmla="*/ 28 h 41"/>
                <a:gd name="T46" fmla="*/ 32 w 47"/>
                <a:gd name="T47" fmla="*/ 25 h 41"/>
                <a:gd name="T48" fmla="*/ 32 w 47"/>
                <a:gd name="T49" fmla="*/ 20 h 41"/>
                <a:gd name="T50" fmla="*/ 32 w 47"/>
                <a:gd name="T51" fmla="*/ 16 h 41"/>
                <a:gd name="T52" fmla="*/ 31 w 47"/>
                <a:gd name="T53" fmla="*/ 13 h 41"/>
                <a:gd name="T54" fmla="*/ 30 w 47"/>
                <a:gd name="T55" fmla="*/ 9 h 41"/>
                <a:gd name="T56" fmla="*/ 27 w 47"/>
                <a:gd name="T57" fmla="*/ 6 h 41"/>
                <a:gd name="T58" fmla="*/ 25 w 47"/>
                <a:gd name="T59" fmla="*/ 3 h 41"/>
                <a:gd name="T60" fmla="*/ 22 w 47"/>
                <a:gd name="T61" fmla="*/ 2 h 41"/>
                <a:gd name="T62" fmla="*/ 19 w 47"/>
                <a:gd name="T63" fmla="*/ 0 h 41"/>
                <a:gd name="T64" fmla="*/ 17 w 47"/>
                <a:gd name="T65" fmla="*/ 0 h 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7" h="41">
                  <a:moveTo>
                    <a:pt x="23" y="0"/>
                  </a:moveTo>
                  <a:lnTo>
                    <a:pt x="20" y="0"/>
                  </a:lnTo>
                  <a:lnTo>
                    <a:pt x="15" y="2"/>
                  </a:lnTo>
                  <a:lnTo>
                    <a:pt x="11" y="3"/>
                  </a:lnTo>
                  <a:lnTo>
                    <a:pt x="6" y="6"/>
                  </a:lnTo>
                  <a:lnTo>
                    <a:pt x="5" y="9"/>
                  </a:lnTo>
                  <a:lnTo>
                    <a:pt x="1" y="13"/>
                  </a:lnTo>
                  <a:lnTo>
                    <a:pt x="1" y="16"/>
                  </a:lnTo>
                  <a:lnTo>
                    <a:pt x="0" y="20"/>
                  </a:lnTo>
                  <a:lnTo>
                    <a:pt x="1" y="25"/>
                  </a:lnTo>
                  <a:lnTo>
                    <a:pt x="1" y="28"/>
                  </a:lnTo>
                  <a:lnTo>
                    <a:pt x="5" y="31"/>
                  </a:lnTo>
                  <a:lnTo>
                    <a:pt x="6" y="35"/>
                  </a:lnTo>
                  <a:lnTo>
                    <a:pt x="11" y="38"/>
                  </a:lnTo>
                  <a:lnTo>
                    <a:pt x="15" y="39"/>
                  </a:lnTo>
                  <a:lnTo>
                    <a:pt x="20" y="41"/>
                  </a:lnTo>
                  <a:lnTo>
                    <a:pt x="23" y="41"/>
                  </a:lnTo>
                  <a:lnTo>
                    <a:pt x="28" y="41"/>
                  </a:lnTo>
                  <a:lnTo>
                    <a:pt x="33" y="39"/>
                  </a:lnTo>
                  <a:lnTo>
                    <a:pt x="37" y="38"/>
                  </a:lnTo>
                  <a:lnTo>
                    <a:pt x="40" y="35"/>
                  </a:lnTo>
                  <a:lnTo>
                    <a:pt x="44" y="31"/>
                  </a:lnTo>
                  <a:lnTo>
                    <a:pt x="45" y="28"/>
                  </a:lnTo>
                  <a:lnTo>
                    <a:pt x="47" y="25"/>
                  </a:lnTo>
                  <a:lnTo>
                    <a:pt x="47" y="20"/>
                  </a:lnTo>
                  <a:lnTo>
                    <a:pt x="47" y="16"/>
                  </a:lnTo>
                  <a:lnTo>
                    <a:pt x="45" y="13"/>
                  </a:lnTo>
                  <a:lnTo>
                    <a:pt x="44" y="9"/>
                  </a:lnTo>
                  <a:lnTo>
                    <a:pt x="40" y="6"/>
                  </a:lnTo>
                  <a:lnTo>
                    <a:pt x="37" y="3"/>
                  </a:lnTo>
                  <a:lnTo>
                    <a:pt x="33" y="2"/>
                  </a:lnTo>
                  <a:lnTo>
                    <a:pt x="28" y="0"/>
                  </a:lnTo>
                  <a:lnTo>
                    <a:pt x="23" y="0"/>
                  </a:lnTo>
                  <a:close/>
                </a:path>
              </a:pathLst>
            </a:custGeom>
            <a:solidFill>
              <a:schemeClr val="bg2"/>
            </a:solidFill>
            <a:ln w="9525">
              <a:solidFill>
                <a:schemeClr val="bg2"/>
              </a:solidFill>
              <a:round/>
              <a:headEnd/>
              <a:tailEnd/>
            </a:ln>
          </p:spPr>
          <p:txBody>
            <a:bodyPr/>
            <a:lstStyle/>
            <a:p>
              <a:endParaRPr lang="en-US"/>
            </a:p>
          </p:txBody>
        </p:sp>
        <p:sp>
          <p:nvSpPr>
            <p:cNvPr id="56548" name="Freeform 221"/>
            <p:cNvSpPr>
              <a:spLocks/>
            </p:cNvSpPr>
            <p:nvPr/>
          </p:nvSpPr>
          <p:spPr bwMode="auto">
            <a:xfrm>
              <a:off x="1896" y="1514"/>
              <a:ext cx="44" cy="41"/>
            </a:xfrm>
            <a:custGeom>
              <a:avLst/>
              <a:gdLst>
                <a:gd name="T0" fmla="*/ 17 w 47"/>
                <a:gd name="T1" fmla="*/ 0 h 41"/>
                <a:gd name="T2" fmla="*/ 14 w 47"/>
                <a:gd name="T3" fmla="*/ 0 h 41"/>
                <a:gd name="T4" fmla="*/ 9 w 47"/>
                <a:gd name="T5" fmla="*/ 2 h 41"/>
                <a:gd name="T6" fmla="*/ 7 w 47"/>
                <a:gd name="T7" fmla="*/ 3 h 41"/>
                <a:gd name="T8" fmla="*/ 6 w 47"/>
                <a:gd name="T9" fmla="*/ 6 h 41"/>
                <a:gd name="T10" fmla="*/ 5 w 47"/>
                <a:gd name="T11" fmla="*/ 9 h 41"/>
                <a:gd name="T12" fmla="*/ 1 w 47"/>
                <a:gd name="T13" fmla="*/ 13 h 41"/>
                <a:gd name="T14" fmla="*/ 1 w 47"/>
                <a:gd name="T15" fmla="*/ 16 h 41"/>
                <a:gd name="T16" fmla="*/ 0 w 47"/>
                <a:gd name="T17" fmla="*/ 20 h 41"/>
                <a:gd name="T18" fmla="*/ 1 w 47"/>
                <a:gd name="T19" fmla="*/ 25 h 41"/>
                <a:gd name="T20" fmla="*/ 1 w 47"/>
                <a:gd name="T21" fmla="*/ 28 h 41"/>
                <a:gd name="T22" fmla="*/ 5 w 47"/>
                <a:gd name="T23" fmla="*/ 31 h 41"/>
                <a:gd name="T24" fmla="*/ 6 w 47"/>
                <a:gd name="T25" fmla="*/ 35 h 41"/>
                <a:gd name="T26" fmla="*/ 7 w 47"/>
                <a:gd name="T27" fmla="*/ 38 h 41"/>
                <a:gd name="T28" fmla="*/ 9 w 47"/>
                <a:gd name="T29" fmla="*/ 39 h 41"/>
                <a:gd name="T30" fmla="*/ 14 w 47"/>
                <a:gd name="T31" fmla="*/ 41 h 41"/>
                <a:gd name="T32" fmla="*/ 17 w 47"/>
                <a:gd name="T33" fmla="*/ 41 h 41"/>
                <a:gd name="T34" fmla="*/ 19 w 47"/>
                <a:gd name="T35" fmla="*/ 41 h 41"/>
                <a:gd name="T36" fmla="*/ 22 w 47"/>
                <a:gd name="T37" fmla="*/ 39 h 41"/>
                <a:gd name="T38" fmla="*/ 25 w 47"/>
                <a:gd name="T39" fmla="*/ 38 h 41"/>
                <a:gd name="T40" fmla="*/ 27 w 47"/>
                <a:gd name="T41" fmla="*/ 35 h 41"/>
                <a:gd name="T42" fmla="*/ 30 w 47"/>
                <a:gd name="T43" fmla="*/ 31 h 41"/>
                <a:gd name="T44" fmla="*/ 31 w 47"/>
                <a:gd name="T45" fmla="*/ 28 h 41"/>
                <a:gd name="T46" fmla="*/ 32 w 47"/>
                <a:gd name="T47" fmla="*/ 25 h 41"/>
                <a:gd name="T48" fmla="*/ 32 w 47"/>
                <a:gd name="T49" fmla="*/ 20 h 41"/>
                <a:gd name="T50" fmla="*/ 32 w 47"/>
                <a:gd name="T51" fmla="*/ 16 h 41"/>
                <a:gd name="T52" fmla="*/ 31 w 47"/>
                <a:gd name="T53" fmla="*/ 13 h 41"/>
                <a:gd name="T54" fmla="*/ 30 w 47"/>
                <a:gd name="T55" fmla="*/ 9 h 41"/>
                <a:gd name="T56" fmla="*/ 27 w 47"/>
                <a:gd name="T57" fmla="*/ 6 h 41"/>
                <a:gd name="T58" fmla="*/ 25 w 47"/>
                <a:gd name="T59" fmla="*/ 3 h 41"/>
                <a:gd name="T60" fmla="*/ 22 w 47"/>
                <a:gd name="T61" fmla="*/ 2 h 41"/>
                <a:gd name="T62" fmla="*/ 19 w 47"/>
                <a:gd name="T63" fmla="*/ 0 h 41"/>
                <a:gd name="T64" fmla="*/ 17 w 47"/>
                <a:gd name="T65" fmla="*/ 0 h 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7" h="41">
                  <a:moveTo>
                    <a:pt x="23" y="0"/>
                  </a:moveTo>
                  <a:lnTo>
                    <a:pt x="20" y="0"/>
                  </a:lnTo>
                  <a:lnTo>
                    <a:pt x="15" y="2"/>
                  </a:lnTo>
                  <a:lnTo>
                    <a:pt x="11" y="3"/>
                  </a:lnTo>
                  <a:lnTo>
                    <a:pt x="6" y="6"/>
                  </a:lnTo>
                  <a:lnTo>
                    <a:pt x="5" y="9"/>
                  </a:lnTo>
                  <a:lnTo>
                    <a:pt x="1" y="13"/>
                  </a:lnTo>
                  <a:lnTo>
                    <a:pt x="1" y="16"/>
                  </a:lnTo>
                  <a:lnTo>
                    <a:pt x="0" y="20"/>
                  </a:lnTo>
                  <a:lnTo>
                    <a:pt x="1" y="25"/>
                  </a:lnTo>
                  <a:lnTo>
                    <a:pt x="1" y="28"/>
                  </a:lnTo>
                  <a:lnTo>
                    <a:pt x="5" y="31"/>
                  </a:lnTo>
                  <a:lnTo>
                    <a:pt x="6" y="35"/>
                  </a:lnTo>
                  <a:lnTo>
                    <a:pt x="11" y="38"/>
                  </a:lnTo>
                  <a:lnTo>
                    <a:pt x="15" y="39"/>
                  </a:lnTo>
                  <a:lnTo>
                    <a:pt x="20" y="41"/>
                  </a:lnTo>
                  <a:lnTo>
                    <a:pt x="23" y="41"/>
                  </a:lnTo>
                  <a:lnTo>
                    <a:pt x="28" y="41"/>
                  </a:lnTo>
                  <a:lnTo>
                    <a:pt x="33" y="39"/>
                  </a:lnTo>
                  <a:lnTo>
                    <a:pt x="37" y="38"/>
                  </a:lnTo>
                  <a:lnTo>
                    <a:pt x="40" y="35"/>
                  </a:lnTo>
                  <a:lnTo>
                    <a:pt x="44" y="31"/>
                  </a:lnTo>
                  <a:lnTo>
                    <a:pt x="45" y="28"/>
                  </a:lnTo>
                  <a:lnTo>
                    <a:pt x="47" y="25"/>
                  </a:lnTo>
                  <a:lnTo>
                    <a:pt x="47" y="20"/>
                  </a:lnTo>
                  <a:lnTo>
                    <a:pt x="47" y="16"/>
                  </a:lnTo>
                  <a:lnTo>
                    <a:pt x="45" y="13"/>
                  </a:lnTo>
                  <a:lnTo>
                    <a:pt x="44" y="9"/>
                  </a:lnTo>
                  <a:lnTo>
                    <a:pt x="40" y="6"/>
                  </a:lnTo>
                  <a:lnTo>
                    <a:pt x="37" y="3"/>
                  </a:lnTo>
                  <a:lnTo>
                    <a:pt x="33" y="2"/>
                  </a:lnTo>
                  <a:lnTo>
                    <a:pt x="28" y="0"/>
                  </a:lnTo>
                  <a:lnTo>
                    <a:pt x="23" y="0"/>
                  </a:lnTo>
                </a:path>
              </a:pathLst>
            </a:custGeom>
            <a:solidFill>
              <a:schemeClr val="bg2"/>
            </a:solidFill>
            <a:ln w="7938">
              <a:solidFill>
                <a:schemeClr val="bg2"/>
              </a:solidFill>
              <a:prstDash val="solid"/>
              <a:round/>
              <a:headEnd/>
              <a:tailEnd/>
            </a:ln>
          </p:spPr>
          <p:txBody>
            <a:bodyPr/>
            <a:lstStyle/>
            <a:p>
              <a:endParaRPr lang="en-US"/>
            </a:p>
          </p:txBody>
        </p:sp>
        <p:sp>
          <p:nvSpPr>
            <p:cNvPr id="56549" name="Freeform 222"/>
            <p:cNvSpPr>
              <a:spLocks/>
            </p:cNvSpPr>
            <p:nvPr/>
          </p:nvSpPr>
          <p:spPr bwMode="auto">
            <a:xfrm>
              <a:off x="1754" y="1451"/>
              <a:ext cx="42" cy="41"/>
            </a:xfrm>
            <a:custGeom>
              <a:avLst/>
              <a:gdLst>
                <a:gd name="T0" fmla="*/ 16 w 45"/>
                <a:gd name="T1" fmla="*/ 0 h 41"/>
                <a:gd name="T2" fmla="*/ 11 w 45"/>
                <a:gd name="T3" fmla="*/ 2 h 41"/>
                <a:gd name="T4" fmla="*/ 7 w 45"/>
                <a:gd name="T5" fmla="*/ 2 h 41"/>
                <a:gd name="T6" fmla="*/ 7 w 45"/>
                <a:gd name="T7" fmla="*/ 5 h 41"/>
                <a:gd name="T8" fmla="*/ 6 w 45"/>
                <a:gd name="T9" fmla="*/ 7 h 41"/>
                <a:gd name="T10" fmla="*/ 3 w 45"/>
                <a:gd name="T11" fmla="*/ 10 h 41"/>
                <a:gd name="T12" fmla="*/ 1 w 45"/>
                <a:gd name="T13" fmla="*/ 13 h 41"/>
                <a:gd name="T14" fmla="*/ 0 w 45"/>
                <a:gd name="T15" fmla="*/ 18 h 41"/>
                <a:gd name="T16" fmla="*/ 0 w 45"/>
                <a:gd name="T17" fmla="*/ 21 h 41"/>
                <a:gd name="T18" fmla="*/ 0 w 45"/>
                <a:gd name="T19" fmla="*/ 25 h 41"/>
                <a:gd name="T20" fmla="*/ 1 w 45"/>
                <a:gd name="T21" fmla="*/ 29 h 41"/>
                <a:gd name="T22" fmla="*/ 3 w 45"/>
                <a:gd name="T23" fmla="*/ 33 h 41"/>
                <a:gd name="T24" fmla="*/ 6 w 45"/>
                <a:gd name="T25" fmla="*/ 35 h 41"/>
                <a:gd name="T26" fmla="*/ 7 w 45"/>
                <a:gd name="T27" fmla="*/ 38 h 41"/>
                <a:gd name="T28" fmla="*/ 7 w 45"/>
                <a:gd name="T29" fmla="*/ 40 h 41"/>
                <a:gd name="T30" fmla="*/ 11 w 45"/>
                <a:gd name="T31" fmla="*/ 41 h 41"/>
                <a:gd name="T32" fmla="*/ 16 w 45"/>
                <a:gd name="T33" fmla="*/ 41 h 41"/>
                <a:gd name="T34" fmla="*/ 18 w 45"/>
                <a:gd name="T35" fmla="*/ 41 h 41"/>
                <a:gd name="T36" fmla="*/ 20 w 45"/>
                <a:gd name="T37" fmla="*/ 40 h 41"/>
                <a:gd name="T38" fmla="*/ 23 w 45"/>
                <a:gd name="T39" fmla="*/ 38 h 41"/>
                <a:gd name="T40" fmla="*/ 26 w 45"/>
                <a:gd name="T41" fmla="*/ 35 h 41"/>
                <a:gd name="T42" fmla="*/ 27 w 45"/>
                <a:gd name="T43" fmla="*/ 33 h 41"/>
                <a:gd name="T44" fmla="*/ 29 w 45"/>
                <a:gd name="T45" fmla="*/ 29 h 41"/>
                <a:gd name="T46" fmla="*/ 29 w 45"/>
                <a:gd name="T47" fmla="*/ 25 h 41"/>
                <a:gd name="T48" fmla="*/ 30 w 45"/>
                <a:gd name="T49" fmla="*/ 21 h 41"/>
                <a:gd name="T50" fmla="*/ 29 w 45"/>
                <a:gd name="T51" fmla="*/ 18 h 41"/>
                <a:gd name="T52" fmla="*/ 29 w 45"/>
                <a:gd name="T53" fmla="*/ 13 h 41"/>
                <a:gd name="T54" fmla="*/ 27 w 45"/>
                <a:gd name="T55" fmla="*/ 10 h 41"/>
                <a:gd name="T56" fmla="*/ 26 w 45"/>
                <a:gd name="T57" fmla="*/ 7 h 41"/>
                <a:gd name="T58" fmla="*/ 23 w 45"/>
                <a:gd name="T59" fmla="*/ 5 h 41"/>
                <a:gd name="T60" fmla="*/ 20 w 45"/>
                <a:gd name="T61" fmla="*/ 2 h 41"/>
                <a:gd name="T62" fmla="*/ 18 w 45"/>
                <a:gd name="T63" fmla="*/ 2 h 41"/>
                <a:gd name="T64" fmla="*/ 16 w 45"/>
                <a:gd name="T65" fmla="*/ 0 h 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5" h="41">
                  <a:moveTo>
                    <a:pt x="22" y="0"/>
                  </a:moveTo>
                  <a:lnTo>
                    <a:pt x="17" y="2"/>
                  </a:lnTo>
                  <a:lnTo>
                    <a:pt x="13" y="2"/>
                  </a:lnTo>
                  <a:lnTo>
                    <a:pt x="10" y="5"/>
                  </a:lnTo>
                  <a:lnTo>
                    <a:pt x="6" y="7"/>
                  </a:lnTo>
                  <a:lnTo>
                    <a:pt x="3" y="10"/>
                  </a:lnTo>
                  <a:lnTo>
                    <a:pt x="1" y="13"/>
                  </a:lnTo>
                  <a:lnTo>
                    <a:pt x="0" y="18"/>
                  </a:lnTo>
                  <a:lnTo>
                    <a:pt x="0" y="21"/>
                  </a:lnTo>
                  <a:lnTo>
                    <a:pt x="0" y="25"/>
                  </a:lnTo>
                  <a:lnTo>
                    <a:pt x="1" y="29"/>
                  </a:lnTo>
                  <a:lnTo>
                    <a:pt x="3" y="33"/>
                  </a:lnTo>
                  <a:lnTo>
                    <a:pt x="6" y="35"/>
                  </a:lnTo>
                  <a:lnTo>
                    <a:pt x="10" y="38"/>
                  </a:lnTo>
                  <a:lnTo>
                    <a:pt x="13" y="40"/>
                  </a:lnTo>
                  <a:lnTo>
                    <a:pt x="17" y="41"/>
                  </a:lnTo>
                  <a:lnTo>
                    <a:pt x="22" y="41"/>
                  </a:lnTo>
                  <a:lnTo>
                    <a:pt x="27" y="41"/>
                  </a:lnTo>
                  <a:lnTo>
                    <a:pt x="30" y="40"/>
                  </a:lnTo>
                  <a:lnTo>
                    <a:pt x="35" y="38"/>
                  </a:lnTo>
                  <a:lnTo>
                    <a:pt x="39" y="35"/>
                  </a:lnTo>
                  <a:lnTo>
                    <a:pt x="40" y="33"/>
                  </a:lnTo>
                  <a:lnTo>
                    <a:pt x="44" y="29"/>
                  </a:lnTo>
                  <a:lnTo>
                    <a:pt x="44" y="25"/>
                  </a:lnTo>
                  <a:lnTo>
                    <a:pt x="45" y="21"/>
                  </a:lnTo>
                  <a:lnTo>
                    <a:pt x="44" y="18"/>
                  </a:lnTo>
                  <a:lnTo>
                    <a:pt x="44" y="13"/>
                  </a:lnTo>
                  <a:lnTo>
                    <a:pt x="40" y="10"/>
                  </a:lnTo>
                  <a:lnTo>
                    <a:pt x="39" y="7"/>
                  </a:lnTo>
                  <a:lnTo>
                    <a:pt x="35" y="5"/>
                  </a:lnTo>
                  <a:lnTo>
                    <a:pt x="30" y="2"/>
                  </a:lnTo>
                  <a:lnTo>
                    <a:pt x="27" y="2"/>
                  </a:lnTo>
                  <a:lnTo>
                    <a:pt x="22" y="0"/>
                  </a:lnTo>
                  <a:close/>
                </a:path>
              </a:pathLst>
            </a:custGeom>
            <a:solidFill>
              <a:schemeClr val="bg2"/>
            </a:solidFill>
            <a:ln w="9525">
              <a:solidFill>
                <a:schemeClr val="bg2"/>
              </a:solidFill>
              <a:round/>
              <a:headEnd/>
              <a:tailEnd/>
            </a:ln>
          </p:spPr>
          <p:txBody>
            <a:bodyPr/>
            <a:lstStyle/>
            <a:p>
              <a:endParaRPr lang="en-US"/>
            </a:p>
          </p:txBody>
        </p:sp>
        <p:sp>
          <p:nvSpPr>
            <p:cNvPr id="56550" name="Freeform 223"/>
            <p:cNvSpPr>
              <a:spLocks/>
            </p:cNvSpPr>
            <p:nvPr/>
          </p:nvSpPr>
          <p:spPr bwMode="auto">
            <a:xfrm>
              <a:off x="1754" y="1451"/>
              <a:ext cx="42" cy="41"/>
            </a:xfrm>
            <a:custGeom>
              <a:avLst/>
              <a:gdLst>
                <a:gd name="T0" fmla="*/ 16 w 45"/>
                <a:gd name="T1" fmla="*/ 0 h 41"/>
                <a:gd name="T2" fmla="*/ 11 w 45"/>
                <a:gd name="T3" fmla="*/ 2 h 41"/>
                <a:gd name="T4" fmla="*/ 7 w 45"/>
                <a:gd name="T5" fmla="*/ 2 h 41"/>
                <a:gd name="T6" fmla="*/ 7 w 45"/>
                <a:gd name="T7" fmla="*/ 5 h 41"/>
                <a:gd name="T8" fmla="*/ 6 w 45"/>
                <a:gd name="T9" fmla="*/ 7 h 41"/>
                <a:gd name="T10" fmla="*/ 3 w 45"/>
                <a:gd name="T11" fmla="*/ 10 h 41"/>
                <a:gd name="T12" fmla="*/ 1 w 45"/>
                <a:gd name="T13" fmla="*/ 13 h 41"/>
                <a:gd name="T14" fmla="*/ 0 w 45"/>
                <a:gd name="T15" fmla="*/ 18 h 41"/>
                <a:gd name="T16" fmla="*/ 0 w 45"/>
                <a:gd name="T17" fmla="*/ 21 h 41"/>
                <a:gd name="T18" fmla="*/ 0 w 45"/>
                <a:gd name="T19" fmla="*/ 25 h 41"/>
                <a:gd name="T20" fmla="*/ 1 w 45"/>
                <a:gd name="T21" fmla="*/ 29 h 41"/>
                <a:gd name="T22" fmla="*/ 3 w 45"/>
                <a:gd name="T23" fmla="*/ 33 h 41"/>
                <a:gd name="T24" fmla="*/ 6 w 45"/>
                <a:gd name="T25" fmla="*/ 35 h 41"/>
                <a:gd name="T26" fmla="*/ 7 w 45"/>
                <a:gd name="T27" fmla="*/ 38 h 41"/>
                <a:gd name="T28" fmla="*/ 7 w 45"/>
                <a:gd name="T29" fmla="*/ 40 h 41"/>
                <a:gd name="T30" fmla="*/ 11 w 45"/>
                <a:gd name="T31" fmla="*/ 41 h 41"/>
                <a:gd name="T32" fmla="*/ 16 w 45"/>
                <a:gd name="T33" fmla="*/ 41 h 41"/>
                <a:gd name="T34" fmla="*/ 18 w 45"/>
                <a:gd name="T35" fmla="*/ 41 h 41"/>
                <a:gd name="T36" fmla="*/ 20 w 45"/>
                <a:gd name="T37" fmla="*/ 40 h 41"/>
                <a:gd name="T38" fmla="*/ 23 w 45"/>
                <a:gd name="T39" fmla="*/ 38 h 41"/>
                <a:gd name="T40" fmla="*/ 26 w 45"/>
                <a:gd name="T41" fmla="*/ 35 h 41"/>
                <a:gd name="T42" fmla="*/ 27 w 45"/>
                <a:gd name="T43" fmla="*/ 33 h 41"/>
                <a:gd name="T44" fmla="*/ 29 w 45"/>
                <a:gd name="T45" fmla="*/ 29 h 41"/>
                <a:gd name="T46" fmla="*/ 29 w 45"/>
                <a:gd name="T47" fmla="*/ 25 h 41"/>
                <a:gd name="T48" fmla="*/ 30 w 45"/>
                <a:gd name="T49" fmla="*/ 21 h 41"/>
                <a:gd name="T50" fmla="*/ 29 w 45"/>
                <a:gd name="T51" fmla="*/ 18 h 41"/>
                <a:gd name="T52" fmla="*/ 29 w 45"/>
                <a:gd name="T53" fmla="*/ 13 h 41"/>
                <a:gd name="T54" fmla="*/ 27 w 45"/>
                <a:gd name="T55" fmla="*/ 10 h 41"/>
                <a:gd name="T56" fmla="*/ 26 w 45"/>
                <a:gd name="T57" fmla="*/ 7 h 41"/>
                <a:gd name="T58" fmla="*/ 23 w 45"/>
                <a:gd name="T59" fmla="*/ 5 h 41"/>
                <a:gd name="T60" fmla="*/ 20 w 45"/>
                <a:gd name="T61" fmla="*/ 2 h 41"/>
                <a:gd name="T62" fmla="*/ 18 w 45"/>
                <a:gd name="T63" fmla="*/ 2 h 41"/>
                <a:gd name="T64" fmla="*/ 16 w 45"/>
                <a:gd name="T65" fmla="*/ 0 h 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5" h="41">
                  <a:moveTo>
                    <a:pt x="22" y="0"/>
                  </a:moveTo>
                  <a:lnTo>
                    <a:pt x="17" y="2"/>
                  </a:lnTo>
                  <a:lnTo>
                    <a:pt x="13" y="2"/>
                  </a:lnTo>
                  <a:lnTo>
                    <a:pt x="10" y="5"/>
                  </a:lnTo>
                  <a:lnTo>
                    <a:pt x="6" y="7"/>
                  </a:lnTo>
                  <a:lnTo>
                    <a:pt x="3" y="10"/>
                  </a:lnTo>
                  <a:lnTo>
                    <a:pt x="1" y="13"/>
                  </a:lnTo>
                  <a:lnTo>
                    <a:pt x="0" y="18"/>
                  </a:lnTo>
                  <a:lnTo>
                    <a:pt x="0" y="21"/>
                  </a:lnTo>
                  <a:lnTo>
                    <a:pt x="0" y="25"/>
                  </a:lnTo>
                  <a:lnTo>
                    <a:pt x="1" y="29"/>
                  </a:lnTo>
                  <a:lnTo>
                    <a:pt x="3" y="33"/>
                  </a:lnTo>
                  <a:lnTo>
                    <a:pt x="6" y="35"/>
                  </a:lnTo>
                  <a:lnTo>
                    <a:pt x="10" y="38"/>
                  </a:lnTo>
                  <a:lnTo>
                    <a:pt x="13" y="40"/>
                  </a:lnTo>
                  <a:lnTo>
                    <a:pt x="17" y="41"/>
                  </a:lnTo>
                  <a:lnTo>
                    <a:pt x="22" y="41"/>
                  </a:lnTo>
                  <a:lnTo>
                    <a:pt x="27" y="41"/>
                  </a:lnTo>
                  <a:lnTo>
                    <a:pt x="30" y="40"/>
                  </a:lnTo>
                  <a:lnTo>
                    <a:pt x="35" y="38"/>
                  </a:lnTo>
                  <a:lnTo>
                    <a:pt x="39" y="35"/>
                  </a:lnTo>
                  <a:lnTo>
                    <a:pt x="40" y="33"/>
                  </a:lnTo>
                  <a:lnTo>
                    <a:pt x="44" y="29"/>
                  </a:lnTo>
                  <a:lnTo>
                    <a:pt x="44" y="25"/>
                  </a:lnTo>
                  <a:lnTo>
                    <a:pt x="45" y="21"/>
                  </a:lnTo>
                  <a:lnTo>
                    <a:pt x="44" y="18"/>
                  </a:lnTo>
                  <a:lnTo>
                    <a:pt x="44" y="13"/>
                  </a:lnTo>
                  <a:lnTo>
                    <a:pt x="40" y="10"/>
                  </a:lnTo>
                  <a:lnTo>
                    <a:pt x="39" y="7"/>
                  </a:lnTo>
                  <a:lnTo>
                    <a:pt x="35" y="5"/>
                  </a:lnTo>
                  <a:lnTo>
                    <a:pt x="30" y="2"/>
                  </a:lnTo>
                  <a:lnTo>
                    <a:pt x="27" y="2"/>
                  </a:lnTo>
                  <a:lnTo>
                    <a:pt x="22" y="0"/>
                  </a:lnTo>
                </a:path>
              </a:pathLst>
            </a:custGeom>
            <a:solidFill>
              <a:schemeClr val="bg2"/>
            </a:solidFill>
            <a:ln w="7938">
              <a:solidFill>
                <a:schemeClr val="bg2"/>
              </a:solidFill>
              <a:prstDash val="solid"/>
              <a:round/>
              <a:headEnd/>
              <a:tailEnd/>
            </a:ln>
          </p:spPr>
          <p:txBody>
            <a:bodyPr/>
            <a:lstStyle/>
            <a:p>
              <a:endParaRPr lang="en-US"/>
            </a:p>
          </p:txBody>
        </p:sp>
        <p:sp>
          <p:nvSpPr>
            <p:cNvPr id="56551" name="Freeform 224"/>
            <p:cNvSpPr>
              <a:spLocks/>
            </p:cNvSpPr>
            <p:nvPr/>
          </p:nvSpPr>
          <p:spPr bwMode="auto">
            <a:xfrm>
              <a:off x="1840" y="1511"/>
              <a:ext cx="42" cy="39"/>
            </a:xfrm>
            <a:custGeom>
              <a:avLst/>
              <a:gdLst>
                <a:gd name="T0" fmla="*/ 16 w 45"/>
                <a:gd name="T1" fmla="*/ 0 h 39"/>
                <a:gd name="T2" fmla="*/ 12 w 45"/>
                <a:gd name="T3" fmla="*/ 0 h 39"/>
                <a:gd name="T4" fmla="*/ 7 w 45"/>
                <a:gd name="T5" fmla="*/ 1 h 39"/>
                <a:gd name="T6" fmla="*/ 7 w 45"/>
                <a:gd name="T7" fmla="*/ 3 h 39"/>
                <a:gd name="T8" fmla="*/ 6 w 45"/>
                <a:gd name="T9" fmla="*/ 5 h 39"/>
                <a:gd name="T10" fmla="*/ 3 w 45"/>
                <a:gd name="T11" fmla="*/ 8 h 39"/>
                <a:gd name="T12" fmla="*/ 1 w 45"/>
                <a:gd name="T13" fmla="*/ 11 h 39"/>
                <a:gd name="T14" fmla="*/ 0 w 45"/>
                <a:gd name="T15" fmla="*/ 16 h 39"/>
                <a:gd name="T16" fmla="*/ 0 w 45"/>
                <a:gd name="T17" fmla="*/ 19 h 39"/>
                <a:gd name="T18" fmla="*/ 0 w 45"/>
                <a:gd name="T19" fmla="*/ 23 h 39"/>
                <a:gd name="T20" fmla="*/ 1 w 45"/>
                <a:gd name="T21" fmla="*/ 27 h 39"/>
                <a:gd name="T22" fmla="*/ 3 w 45"/>
                <a:gd name="T23" fmla="*/ 30 h 39"/>
                <a:gd name="T24" fmla="*/ 6 w 45"/>
                <a:gd name="T25" fmla="*/ 33 h 39"/>
                <a:gd name="T26" fmla="*/ 7 w 45"/>
                <a:gd name="T27" fmla="*/ 36 h 39"/>
                <a:gd name="T28" fmla="*/ 7 w 45"/>
                <a:gd name="T29" fmla="*/ 38 h 39"/>
                <a:gd name="T30" fmla="*/ 12 w 45"/>
                <a:gd name="T31" fmla="*/ 39 h 39"/>
                <a:gd name="T32" fmla="*/ 16 w 45"/>
                <a:gd name="T33" fmla="*/ 39 h 39"/>
                <a:gd name="T34" fmla="*/ 18 w 45"/>
                <a:gd name="T35" fmla="*/ 39 h 39"/>
                <a:gd name="T36" fmla="*/ 21 w 45"/>
                <a:gd name="T37" fmla="*/ 38 h 39"/>
                <a:gd name="T38" fmla="*/ 23 w 45"/>
                <a:gd name="T39" fmla="*/ 36 h 39"/>
                <a:gd name="T40" fmla="*/ 26 w 45"/>
                <a:gd name="T41" fmla="*/ 33 h 39"/>
                <a:gd name="T42" fmla="*/ 28 w 45"/>
                <a:gd name="T43" fmla="*/ 30 h 39"/>
                <a:gd name="T44" fmla="*/ 29 w 45"/>
                <a:gd name="T45" fmla="*/ 27 h 39"/>
                <a:gd name="T46" fmla="*/ 30 w 45"/>
                <a:gd name="T47" fmla="*/ 23 h 39"/>
                <a:gd name="T48" fmla="*/ 30 w 45"/>
                <a:gd name="T49" fmla="*/ 19 h 39"/>
                <a:gd name="T50" fmla="*/ 30 w 45"/>
                <a:gd name="T51" fmla="*/ 16 h 39"/>
                <a:gd name="T52" fmla="*/ 29 w 45"/>
                <a:gd name="T53" fmla="*/ 11 h 39"/>
                <a:gd name="T54" fmla="*/ 28 w 45"/>
                <a:gd name="T55" fmla="*/ 8 h 39"/>
                <a:gd name="T56" fmla="*/ 26 w 45"/>
                <a:gd name="T57" fmla="*/ 5 h 39"/>
                <a:gd name="T58" fmla="*/ 23 w 45"/>
                <a:gd name="T59" fmla="*/ 3 h 39"/>
                <a:gd name="T60" fmla="*/ 21 w 45"/>
                <a:gd name="T61" fmla="*/ 1 h 39"/>
                <a:gd name="T62" fmla="*/ 18 w 45"/>
                <a:gd name="T63" fmla="*/ 0 h 39"/>
                <a:gd name="T64" fmla="*/ 16 w 45"/>
                <a:gd name="T65" fmla="*/ 0 h 3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5" h="39">
                  <a:moveTo>
                    <a:pt x="22" y="0"/>
                  </a:moveTo>
                  <a:lnTo>
                    <a:pt x="18" y="0"/>
                  </a:lnTo>
                  <a:lnTo>
                    <a:pt x="13" y="1"/>
                  </a:lnTo>
                  <a:lnTo>
                    <a:pt x="10" y="3"/>
                  </a:lnTo>
                  <a:lnTo>
                    <a:pt x="6" y="5"/>
                  </a:lnTo>
                  <a:lnTo>
                    <a:pt x="3" y="8"/>
                  </a:lnTo>
                  <a:lnTo>
                    <a:pt x="1" y="11"/>
                  </a:lnTo>
                  <a:lnTo>
                    <a:pt x="0" y="16"/>
                  </a:lnTo>
                  <a:lnTo>
                    <a:pt x="0" y="19"/>
                  </a:lnTo>
                  <a:lnTo>
                    <a:pt x="0" y="23"/>
                  </a:lnTo>
                  <a:lnTo>
                    <a:pt x="1" y="27"/>
                  </a:lnTo>
                  <a:lnTo>
                    <a:pt x="3" y="30"/>
                  </a:lnTo>
                  <a:lnTo>
                    <a:pt x="6" y="33"/>
                  </a:lnTo>
                  <a:lnTo>
                    <a:pt x="10" y="36"/>
                  </a:lnTo>
                  <a:lnTo>
                    <a:pt x="13" y="38"/>
                  </a:lnTo>
                  <a:lnTo>
                    <a:pt x="18" y="39"/>
                  </a:lnTo>
                  <a:lnTo>
                    <a:pt x="22" y="39"/>
                  </a:lnTo>
                  <a:lnTo>
                    <a:pt x="27" y="39"/>
                  </a:lnTo>
                  <a:lnTo>
                    <a:pt x="32" y="38"/>
                  </a:lnTo>
                  <a:lnTo>
                    <a:pt x="35" y="36"/>
                  </a:lnTo>
                  <a:lnTo>
                    <a:pt x="39" y="33"/>
                  </a:lnTo>
                  <a:lnTo>
                    <a:pt x="42" y="30"/>
                  </a:lnTo>
                  <a:lnTo>
                    <a:pt x="44" y="27"/>
                  </a:lnTo>
                  <a:lnTo>
                    <a:pt x="45" y="23"/>
                  </a:lnTo>
                  <a:lnTo>
                    <a:pt x="45" y="19"/>
                  </a:lnTo>
                  <a:lnTo>
                    <a:pt x="45" y="16"/>
                  </a:lnTo>
                  <a:lnTo>
                    <a:pt x="44" y="11"/>
                  </a:lnTo>
                  <a:lnTo>
                    <a:pt x="42" y="8"/>
                  </a:lnTo>
                  <a:lnTo>
                    <a:pt x="39" y="5"/>
                  </a:lnTo>
                  <a:lnTo>
                    <a:pt x="35" y="3"/>
                  </a:lnTo>
                  <a:lnTo>
                    <a:pt x="32" y="1"/>
                  </a:lnTo>
                  <a:lnTo>
                    <a:pt x="27" y="0"/>
                  </a:lnTo>
                  <a:lnTo>
                    <a:pt x="22" y="0"/>
                  </a:lnTo>
                  <a:close/>
                </a:path>
              </a:pathLst>
            </a:custGeom>
            <a:solidFill>
              <a:schemeClr val="bg2"/>
            </a:solidFill>
            <a:ln w="9525">
              <a:solidFill>
                <a:schemeClr val="bg2"/>
              </a:solidFill>
              <a:round/>
              <a:headEnd/>
              <a:tailEnd/>
            </a:ln>
          </p:spPr>
          <p:txBody>
            <a:bodyPr/>
            <a:lstStyle/>
            <a:p>
              <a:endParaRPr lang="en-US"/>
            </a:p>
          </p:txBody>
        </p:sp>
        <p:sp>
          <p:nvSpPr>
            <p:cNvPr id="56552" name="Freeform 225"/>
            <p:cNvSpPr>
              <a:spLocks/>
            </p:cNvSpPr>
            <p:nvPr/>
          </p:nvSpPr>
          <p:spPr bwMode="auto">
            <a:xfrm>
              <a:off x="1840" y="1511"/>
              <a:ext cx="42" cy="39"/>
            </a:xfrm>
            <a:custGeom>
              <a:avLst/>
              <a:gdLst>
                <a:gd name="T0" fmla="*/ 16 w 45"/>
                <a:gd name="T1" fmla="*/ 0 h 39"/>
                <a:gd name="T2" fmla="*/ 12 w 45"/>
                <a:gd name="T3" fmla="*/ 0 h 39"/>
                <a:gd name="T4" fmla="*/ 7 w 45"/>
                <a:gd name="T5" fmla="*/ 1 h 39"/>
                <a:gd name="T6" fmla="*/ 7 w 45"/>
                <a:gd name="T7" fmla="*/ 3 h 39"/>
                <a:gd name="T8" fmla="*/ 6 w 45"/>
                <a:gd name="T9" fmla="*/ 5 h 39"/>
                <a:gd name="T10" fmla="*/ 3 w 45"/>
                <a:gd name="T11" fmla="*/ 8 h 39"/>
                <a:gd name="T12" fmla="*/ 1 w 45"/>
                <a:gd name="T13" fmla="*/ 11 h 39"/>
                <a:gd name="T14" fmla="*/ 0 w 45"/>
                <a:gd name="T15" fmla="*/ 16 h 39"/>
                <a:gd name="T16" fmla="*/ 0 w 45"/>
                <a:gd name="T17" fmla="*/ 19 h 39"/>
                <a:gd name="T18" fmla="*/ 0 w 45"/>
                <a:gd name="T19" fmla="*/ 23 h 39"/>
                <a:gd name="T20" fmla="*/ 1 w 45"/>
                <a:gd name="T21" fmla="*/ 27 h 39"/>
                <a:gd name="T22" fmla="*/ 3 w 45"/>
                <a:gd name="T23" fmla="*/ 30 h 39"/>
                <a:gd name="T24" fmla="*/ 6 w 45"/>
                <a:gd name="T25" fmla="*/ 33 h 39"/>
                <a:gd name="T26" fmla="*/ 7 w 45"/>
                <a:gd name="T27" fmla="*/ 36 h 39"/>
                <a:gd name="T28" fmla="*/ 7 w 45"/>
                <a:gd name="T29" fmla="*/ 38 h 39"/>
                <a:gd name="T30" fmla="*/ 12 w 45"/>
                <a:gd name="T31" fmla="*/ 39 h 39"/>
                <a:gd name="T32" fmla="*/ 16 w 45"/>
                <a:gd name="T33" fmla="*/ 39 h 39"/>
                <a:gd name="T34" fmla="*/ 18 w 45"/>
                <a:gd name="T35" fmla="*/ 39 h 39"/>
                <a:gd name="T36" fmla="*/ 21 w 45"/>
                <a:gd name="T37" fmla="*/ 38 h 39"/>
                <a:gd name="T38" fmla="*/ 23 w 45"/>
                <a:gd name="T39" fmla="*/ 36 h 39"/>
                <a:gd name="T40" fmla="*/ 26 w 45"/>
                <a:gd name="T41" fmla="*/ 33 h 39"/>
                <a:gd name="T42" fmla="*/ 28 w 45"/>
                <a:gd name="T43" fmla="*/ 30 h 39"/>
                <a:gd name="T44" fmla="*/ 29 w 45"/>
                <a:gd name="T45" fmla="*/ 27 h 39"/>
                <a:gd name="T46" fmla="*/ 30 w 45"/>
                <a:gd name="T47" fmla="*/ 23 h 39"/>
                <a:gd name="T48" fmla="*/ 30 w 45"/>
                <a:gd name="T49" fmla="*/ 19 h 39"/>
                <a:gd name="T50" fmla="*/ 30 w 45"/>
                <a:gd name="T51" fmla="*/ 16 h 39"/>
                <a:gd name="T52" fmla="*/ 29 w 45"/>
                <a:gd name="T53" fmla="*/ 11 h 39"/>
                <a:gd name="T54" fmla="*/ 28 w 45"/>
                <a:gd name="T55" fmla="*/ 8 h 39"/>
                <a:gd name="T56" fmla="*/ 26 w 45"/>
                <a:gd name="T57" fmla="*/ 5 h 39"/>
                <a:gd name="T58" fmla="*/ 23 w 45"/>
                <a:gd name="T59" fmla="*/ 3 h 39"/>
                <a:gd name="T60" fmla="*/ 21 w 45"/>
                <a:gd name="T61" fmla="*/ 1 h 39"/>
                <a:gd name="T62" fmla="*/ 18 w 45"/>
                <a:gd name="T63" fmla="*/ 0 h 39"/>
                <a:gd name="T64" fmla="*/ 16 w 45"/>
                <a:gd name="T65" fmla="*/ 0 h 3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5" h="39">
                  <a:moveTo>
                    <a:pt x="22" y="0"/>
                  </a:moveTo>
                  <a:lnTo>
                    <a:pt x="18" y="0"/>
                  </a:lnTo>
                  <a:lnTo>
                    <a:pt x="13" y="1"/>
                  </a:lnTo>
                  <a:lnTo>
                    <a:pt x="10" y="3"/>
                  </a:lnTo>
                  <a:lnTo>
                    <a:pt x="6" y="5"/>
                  </a:lnTo>
                  <a:lnTo>
                    <a:pt x="3" y="8"/>
                  </a:lnTo>
                  <a:lnTo>
                    <a:pt x="1" y="11"/>
                  </a:lnTo>
                  <a:lnTo>
                    <a:pt x="0" y="16"/>
                  </a:lnTo>
                  <a:lnTo>
                    <a:pt x="0" y="19"/>
                  </a:lnTo>
                  <a:lnTo>
                    <a:pt x="0" y="23"/>
                  </a:lnTo>
                  <a:lnTo>
                    <a:pt x="1" y="27"/>
                  </a:lnTo>
                  <a:lnTo>
                    <a:pt x="3" y="30"/>
                  </a:lnTo>
                  <a:lnTo>
                    <a:pt x="6" y="33"/>
                  </a:lnTo>
                  <a:lnTo>
                    <a:pt x="10" y="36"/>
                  </a:lnTo>
                  <a:lnTo>
                    <a:pt x="13" y="38"/>
                  </a:lnTo>
                  <a:lnTo>
                    <a:pt x="18" y="39"/>
                  </a:lnTo>
                  <a:lnTo>
                    <a:pt x="22" y="39"/>
                  </a:lnTo>
                  <a:lnTo>
                    <a:pt x="27" y="39"/>
                  </a:lnTo>
                  <a:lnTo>
                    <a:pt x="32" y="38"/>
                  </a:lnTo>
                  <a:lnTo>
                    <a:pt x="35" y="36"/>
                  </a:lnTo>
                  <a:lnTo>
                    <a:pt x="39" y="33"/>
                  </a:lnTo>
                  <a:lnTo>
                    <a:pt x="42" y="30"/>
                  </a:lnTo>
                  <a:lnTo>
                    <a:pt x="44" y="27"/>
                  </a:lnTo>
                  <a:lnTo>
                    <a:pt x="45" y="23"/>
                  </a:lnTo>
                  <a:lnTo>
                    <a:pt x="45" y="19"/>
                  </a:lnTo>
                  <a:lnTo>
                    <a:pt x="45" y="16"/>
                  </a:lnTo>
                  <a:lnTo>
                    <a:pt x="44" y="11"/>
                  </a:lnTo>
                  <a:lnTo>
                    <a:pt x="42" y="8"/>
                  </a:lnTo>
                  <a:lnTo>
                    <a:pt x="39" y="5"/>
                  </a:lnTo>
                  <a:lnTo>
                    <a:pt x="35" y="3"/>
                  </a:lnTo>
                  <a:lnTo>
                    <a:pt x="32" y="1"/>
                  </a:lnTo>
                  <a:lnTo>
                    <a:pt x="27" y="0"/>
                  </a:lnTo>
                  <a:lnTo>
                    <a:pt x="22" y="0"/>
                  </a:lnTo>
                </a:path>
              </a:pathLst>
            </a:custGeom>
            <a:solidFill>
              <a:schemeClr val="bg2"/>
            </a:solidFill>
            <a:ln w="7938">
              <a:solidFill>
                <a:schemeClr val="bg2"/>
              </a:solidFill>
              <a:prstDash val="solid"/>
              <a:round/>
              <a:headEnd/>
              <a:tailEnd/>
            </a:ln>
          </p:spPr>
          <p:txBody>
            <a:bodyPr/>
            <a:lstStyle/>
            <a:p>
              <a:endParaRPr lang="en-US"/>
            </a:p>
          </p:txBody>
        </p:sp>
        <p:sp>
          <p:nvSpPr>
            <p:cNvPr id="56553" name="Freeform 226"/>
            <p:cNvSpPr>
              <a:spLocks/>
            </p:cNvSpPr>
            <p:nvPr/>
          </p:nvSpPr>
          <p:spPr bwMode="auto">
            <a:xfrm>
              <a:off x="2276" y="1835"/>
              <a:ext cx="41" cy="39"/>
            </a:xfrm>
            <a:custGeom>
              <a:avLst/>
              <a:gdLst>
                <a:gd name="T0" fmla="*/ 13 w 45"/>
                <a:gd name="T1" fmla="*/ 0 h 39"/>
                <a:gd name="T2" fmla="*/ 11 w 45"/>
                <a:gd name="T3" fmla="*/ 0 h 39"/>
                <a:gd name="T4" fmla="*/ 7 w 45"/>
                <a:gd name="T5" fmla="*/ 1 h 39"/>
                <a:gd name="T6" fmla="*/ 5 w 45"/>
                <a:gd name="T7" fmla="*/ 3 h 39"/>
                <a:gd name="T8" fmla="*/ 5 w 45"/>
                <a:gd name="T9" fmla="*/ 6 h 39"/>
                <a:gd name="T10" fmla="*/ 3 w 45"/>
                <a:gd name="T11" fmla="*/ 9 h 39"/>
                <a:gd name="T12" fmla="*/ 1 w 45"/>
                <a:gd name="T13" fmla="*/ 12 h 39"/>
                <a:gd name="T14" fmla="*/ 0 w 45"/>
                <a:gd name="T15" fmla="*/ 15 h 39"/>
                <a:gd name="T16" fmla="*/ 0 w 45"/>
                <a:gd name="T17" fmla="*/ 20 h 39"/>
                <a:gd name="T18" fmla="*/ 0 w 45"/>
                <a:gd name="T19" fmla="*/ 23 h 39"/>
                <a:gd name="T20" fmla="*/ 1 w 45"/>
                <a:gd name="T21" fmla="*/ 26 h 39"/>
                <a:gd name="T22" fmla="*/ 3 w 45"/>
                <a:gd name="T23" fmla="*/ 29 h 39"/>
                <a:gd name="T24" fmla="*/ 5 w 45"/>
                <a:gd name="T25" fmla="*/ 33 h 39"/>
                <a:gd name="T26" fmla="*/ 5 w 45"/>
                <a:gd name="T27" fmla="*/ 36 h 39"/>
                <a:gd name="T28" fmla="*/ 7 w 45"/>
                <a:gd name="T29" fmla="*/ 37 h 39"/>
                <a:gd name="T30" fmla="*/ 11 w 45"/>
                <a:gd name="T31" fmla="*/ 39 h 39"/>
                <a:gd name="T32" fmla="*/ 13 w 45"/>
                <a:gd name="T33" fmla="*/ 39 h 39"/>
                <a:gd name="T34" fmla="*/ 15 w 45"/>
                <a:gd name="T35" fmla="*/ 39 h 39"/>
                <a:gd name="T36" fmla="*/ 18 w 45"/>
                <a:gd name="T37" fmla="*/ 37 h 39"/>
                <a:gd name="T38" fmla="*/ 20 w 45"/>
                <a:gd name="T39" fmla="*/ 36 h 39"/>
                <a:gd name="T40" fmla="*/ 23 w 45"/>
                <a:gd name="T41" fmla="*/ 33 h 39"/>
                <a:gd name="T42" fmla="*/ 24 w 45"/>
                <a:gd name="T43" fmla="*/ 29 h 39"/>
                <a:gd name="T44" fmla="*/ 25 w 45"/>
                <a:gd name="T45" fmla="*/ 26 h 39"/>
                <a:gd name="T46" fmla="*/ 26 w 45"/>
                <a:gd name="T47" fmla="*/ 23 h 39"/>
                <a:gd name="T48" fmla="*/ 26 w 45"/>
                <a:gd name="T49" fmla="*/ 20 h 39"/>
                <a:gd name="T50" fmla="*/ 26 w 45"/>
                <a:gd name="T51" fmla="*/ 15 h 39"/>
                <a:gd name="T52" fmla="*/ 25 w 45"/>
                <a:gd name="T53" fmla="*/ 12 h 39"/>
                <a:gd name="T54" fmla="*/ 24 w 45"/>
                <a:gd name="T55" fmla="*/ 9 h 39"/>
                <a:gd name="T56" fmla="*/ 23 w 45"/>
                <a:gd name="T57" fmla="*/ 6 h 39"/>
                <a:gd name="T58" fmla="*/ 20 w 45"/>
                <a:gd name="T59" fmla="*/ 3 h 39"/>
                <a:gd name="T60" fmla="*/ 18 w 45"/>
                <a:gd name="T61" fmla="*/ 1 h 39"/>
                <a:gd name="T62" fmla="*/ 15 w 45"/>
                <a:gd name="T63" fmla="*/ 0 h 39"/>
                <a:gd name="T64" fmla="*/ 13 w 45"/>
                <a:gd name="T65" fmla="*/ 0 h 3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5" h="39">
                  <a:moveTo>
                    <a:pt x="23" y="0"/>
                  </a:moveTo>
                  <a:lnTo>
                    <a:pt x="18" y="0"/>
                  </a:lnTo>
                  <a:lnTo>
                    <a:pt x="13" y="1"/>
                  </a:lnTo>
                  <a:lnTo>
                    <a:pt x="10" y="3"/>
                  </a:lnTo>
                  <a:lnTo>
                    <a:pt x="6" y="6"/>
                  </a:lnTo>
                  <a:lnTo>
                    <a:pt x="3" y="9"/>
                  </a:lnTo>
                  <a:lnTo>
                    <a:pt x="1" y="12"/>
                  </a:lnTo>
                  <a:lnTo>
                    <a:pt x="0" y="15"/>
                  </a:lnTo>
                  <a:lnTo>
                    <a:pt x="0" y="20"/>
                  </a:lnTo>
                  <a:lnTo>
                    <a:pt x="0" y="23"/>
                  </a:lnTo>
                  <a:lnTo>
                    <a:pt x="1" y="26"/>
                  </a:lnTo>
                  <a:lnTo>
                    <a:pt x="3" y="29"/>
                  </a:lnTo>
                  <a:lnTo>
                    <a:pt x="6" y="33"/>
                  </a:lnTo>
                  <a:lnTo>
                    <a:pt x="10" y="36"/>
                  </a:lnTo>
                  <a:lnTo>
                    <a:pt x="13" y="37"/>
                  </a:lnTo>
                  <a:lnTo>
                    <a:pt x="18" y="39"/>
                  </a:lnTo>
                  <a:lnTo>
                    <a:pt x="23" y="39"/>
                  </a:lnTo>
                  <a:lnTo>
                    <a:pt x="27" y="39"/>
                  </a:lnTo>
                  <a:lnTo>
                    <a:pt x="32" y="37"/>
                  </a:lnTo>
                  <a:lnTo>
                    <a:pt x="35" y="36"/>
                  </a:lnTo>
                  <a:lnTo>
                    <a:pt x="39" y="33"/>
                  </a:lnTo>
                  <a:lnTo>
                    <a:pt x="42" y="29"/>
                  </a:lnTo>
                  <a:lnTo>
                    <a:pt x="44" y="26"/>
                  </a:lnTo>
                  <a:lnTo>
                    <a:pt x="45" y="23"/>
                  </a:lnTo>
                  <a:lnTo>
                    <a:pt x="45" y="20"/>
                  </a:lnTo>
                  <a:lnTo>
                    <a:pt x="45" y="15"/>
                  </a:lnTo>
                  <a:lnTo>
                    <a:pt x="44" y="12"/>
                  </a:lnTo>
                  <a:lnTo>
                    <a:pt x="42" y="9"/>
                  </a:lnTo>
                  <a:lnTo>
                    <a:pt x="39" y="6"/>
                  </a:lnTo>
                  <a:lnTo>
                    <a:pt x="35" y="3"/>
                  </a:lnTo>
                  <a:lnTo>
                    <a:pt x="32" y="1"/>
                  </a:lnTo>
                  <a:lnTo>
                    <a:pt x="27" y="0"/>
                  </a:lnTo>
                  <a:lnTo>
                    <a:pt x="23" y="0"/>
                  </a:lnTo>
                  <a:close/>
                </a:path>
              </a:pathLst>
            </a:custGeom>
            <a:solidFill>
              <a:schemeClr val="bg2"/>
            </a:solidFill>
            <a:ln w="9525">
              <a:solidFill>
                <a:schemeClr val="bg2"/>
              </a:solidFill>
              <a:round/>
              <a:headEnd/>
              <a:tailEnd/>
            </a:ln>
          </p:spPr>
          <p:txBody>
            <a:bodyPr/>
            <a:lstStyle/>
            <a:p>
              <a:endParaRPr lang="en-US"/>
            </a:p>
          </p:txBody>
        </p:sp>
        <p:sp>
          <p:nvSpPr>
            <p:cNvPr id="56554" name="Freeform 227"/>
            <p:cNvSpPr>
              <a:spLocks/>
            </p:cNvSpPr>
            <p:nvPr/>
          </p:nvSpPr>
          <p:spPr bwMode="auto">
            <a:xfrm>
              <a:off x="2276" y="1835"/>
              <a:ext cx="41" cy="39"/>
            </a:xfrm>
            <a:custGeom>
              <a:avLst/>
              <a:gdLst>
                <a:gd name="T0" fmla="*/ 13 w 45"/>
                <a:gd name="T1" fmla="*/ 0 h 39"/>
                <a:gd name="T2" fmla="*/ 11 w 45"/>
                <a:gd name="T3" fmla="*/ 0 h 39"/>
                <a:gd name="T4" fmla="*/ 7 w 45"/>
                <a:gd name="T5" fmla="*/ 1 h 39"/>
                <a:gd name="T6" fmla="*/ 5 w 45"/>
                <a:gd name="T7" fmla="*/ 3 h 39"/>
                <a:gd name="T8" fmla="*/ 5 w 45"/>
                <a:gd name="T9" fmla="*/ 6 h 39"/>
                <a:gd name="T10" fmla="*/ 3 w 45"/>
                <a:gd name="T11" fmla="*/ 9 h 39"/>
                <a:gd name="T12" fmla="*/ 1 w 45"/>
                <a:gd name="T13" fmla="*/ 12 h 39"/>
                <a:gd name="T14" fmla="*/ 0 w 45"/>
                <a:gd name="T15" fmla="*/ 15 h 39"/>
                <a:gd name="T16" fmla="*/ 0 w 45"/>
                <a:gd name="T17" fmla="*/ 20 h 39"/>
                <a:gd name="T18" fmla="*/ 0 w 45"/>
                <a:gd name="T19" fmla="*/ 23 h 39"/>
                <a:gd name="T20" fmla="*/ 1 w 45"/>
                <a:gd name="T21" fmla="*/ 26 h 39"/>
                <a:gd name="T22" fmla="*/ 3 w 45"/>
                <a:gd name="T23" fmla="*/ 29 h 39"/>
                <a:gd name="T24" fmla="*/ 5 w 45"/>
                <a:gd name="T25" fmla="*/ 33 h 39"/>
                <a:gd name="T26" fmla="*/ 5 w 45"/>
                <a:gd name="T27" fmla="*/ 36 h 39"/>
                <a:gd name="T28" fmla="*/ 7 w 45"/>
                <a:gd name="T29" fmla="*/ 37 h 39"/>
                <a:gd name="T30" fmla="*/ 11 w 45"/>
                <a:gd name="T31" fmla="*/ 39 h 39"/>
                <a:gd name="T32" fmla="*/ 13 w 45"/>
                <a:gd name="T33" fmla="*/ 39 h 39"/>
                <a:gd name="T34" fmla="*/ 15 w 45"/>
                <a:gd name="T35" fmla="*/ 39 h 39"/>
                <a:gd name="T36" fmla="*/ 18 w 45"/>
                <a:gd name="T37" fmla="*/ 37 h 39"/>
                <a:gd name="T38" fmla="*/ 20 w 45"/>
                <a:gd name="T39" fmla="*/ 36 h 39"/>
                <a:gd name="T40" fmla="*/ 23 w 45"/>
                <a:gd name="T41" fmla="*/ 33 h 39"/>
                <a:gd name="T42" fmla="*/ 24 w 45"/>
                <a:gd name="T43" fmla="*/ 29 h 39"/>
                <a:gd name="T44" fmla="*/ 25 w 45"/>
                <a:gd name="T45" fmla="*/ 26 h 39"/>
                <a:gd name="T46" fmla="*/ 26 w 45"/>
                <a:gd name="T47" fmla="*/ 23 h 39"/>
                <a:gd name="T48" fmla="*/ 26 w 45"/>
                <a:gd name="T49" fmla="*/ 20 h 39"/>
                <a:gd name="T50" fmla="*/ 26 w 45"/>
                <a:gd name="T51" fmla="*/ 15 h 39"/>
                <a:gd name="T52" fmla="*/ 25 w 45"/>
                <a:gd name="T53" fmla="*/ 12 h 39"/>
                <a:gd name="T54" fmla="*/ 24 w 45"/>
                <a:gd name="T55" fmla="*/ 9 h 39"/>
                <a:gd name="T56" fmla="*/ 23 w 45"/>
                <a:gd name="T57" fmla="*/ 6 h 39"/>
                <a:gd name="T58" fmla="*/ 20 w 45"/>
                <a:gd name="T59" fmla="*/ 3 h 39"/>
                <a:gd name="T60" fmla="*/ 18 w 45"/>
                <a:gd name="T61" fmla="*/ 1 h 39"/>
                <a:gd name="T62" fmla="*/ 15 w 45"/>
                <a:gd name="T63" fmla="*/ 0 h 39"/>
                <a:gd name="T64" fmla="*/ 13 w 45"/>
                <a:gd name="T65" fmla="*/ 0 h 3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5" h="39">
                  <a:moveTo>
                    <a:pt x="23" y="0"/>
                  </a:moveTo>
                  <a:lnTo>
                    <a:pt x="18" y="0"/>
                  </a:lnTo>
                  <a:lnTo>
                    <a:pt x="13" y="1"/>
                  </a:lnTo>
                  <a:lnTo>
                    <a:pt x="10" y="3"/>
                  </a:lnTo>
                  <a:lnTo>
                    <a:pt x="6" y="6"/>
                  </a:lnTo>
                  <a:lnTo>
                    <a:pt x="3" y="9"/>
                  </a:lnTo>
                  <a:lnTo>
                    <a:pt x="1" y="12"/>
                  </a:lnTo>
                  <a:lnTo>
                    <a:pt x="0" y="15"/>
                  </a:lnTo>
                  <a:lnTo>
                    <a:pt x="0" y="20"/>
                  </a:lnTo>
                  <a:lnTo>
                    <a:pt x="0" y="23"/>
                  </a:lnTo>
                  <a:lnTo>
                    <a:pt x="1" y="26"/>
                  </a:lnTo>
                  <a:lnTo>
                    <a:pt x="3" y="29"/>
                  </a:lnTo>
                  <a:lnTo>
                    <a:pt x="6" y="33"/>
                  </a:lnTo>
                  <a:lnTo>
                    <a:pt x="10" y="36"/>
                  </a:lnTo>
                  <a:lnTo>
                    <a:pt x="13" y="37"/>
                  </a:lnTo>
                  <a:lnTo>
                    <a:pt x="18" y="39"/>
                  </a:lnTo>
                  <a:lnTo>
                    <a:pt x="23" y="39"/>
                  </a:lnTo>
                  <a:lnTo>
                    <a:pt x="27" y="39"/>
                  </a:lnTo>
                  <a:lnTo>
                    <a:pt x="32" y="37"/>
                  </a:lnTo>
                  <a:lnTo>
                    <a:pt x="35" y="36"/>
                  </a:lnTo>
                  <a:lnTo>
                    <a:pt x="39" y="33"/>
                  </a:lnTo>
                  <a:lnTo>
                    <a:pt x="42" y="29"/>
                  </a:lnTo>
                  <a:lnTo>
                    <a:pt x="44" y="26"/>
                  </a:lnTo>
                  <a:lnTo>
                    <a:pt x="45" y="23"/>
                  </a:lnTo>
                  <a:lnTo>
                    <a:pt x="45" y="20"/>
                  </a:lnTo>
                  <a:lnTo>
                    <a:pt x="45" y="15"/>
                  </a:lnTo>
                  <a:lnTo>
                    <a:pt x="44" y="12"/>
                  </a:lnTo>
                  <a:lnTo>
                    <a:pt x="42" y="9"/>
                  </a:lnTo>
                  <a:lnTo>
                    <a:pt x="39" y="6"/>
                  </a:lnTo>
                  <a:lnTo>
                    <a:pt x="35" y="3"/>
                  </a:lnTo>
                  <a:lnTo>
                    <a:pt x="32" y="1"/>
                  </a:lnTo>
                  <a:lnTo>
                    <a:pt x="27" y="0"/>
                  </a:lnTo>
                  <a:lnTo>
                    <a:pt x="23" y="0"/>
                  </a:lnTo>
                </a:path>
              </a:pathLst>
            </a:custGeom>
            <a:solidFill>
              <a:schemeClr val="bg2"/>
            </a:solidFill>
            <a:ln w="7938">
              <a:solidFill>
                <a:schemeClr val="bg2"/>
              </a:solidFill>
              <a:prstDash val="solid"/>
              <a:round/>
              <a:headEnd/>
              <a:tailEnd/>
            </a:ln>
          </p:spPr>
          <p:txBody>
            <a:bodyPr/>
            <a:lstStyle/>
            <a:p>
              <a:endParaRPr lang="en-US"/>
            </a:p>
          </p:txBody>
        </p:sp>
        <p:sp>
          <p:nvSpPr>
            <p:cNvPr id="56555" name="Freeform 228"/>
            <p:cNvSpPr>
              <a:spLocks/>
            </p:cNvSpPr>
            <p:nvPr/>
          </p:nvSpPr>
          <p:spPr bwMode="auto">
            <a:xfrm>
              <a:off x="2236" y="1798"/>
              <a:ext cx="43" cy="40"/>
            </a:xfrm>
            <a:custGeom>
              <a:avLst/>
              <a:gdLst>
                <a:gd name="T0" fmla="*/ 17 w 46"/>
                <a:gd name="T1" fmla="*/ 0 h 40"/>
                <a:gd name="T2" fmla="*/ 13 w 46"/>
                <a:gd name="T3" fmla="*/ 0 h 40"/>
                <a:gd name="T4" fmla="*/ 8 w 46"/>
                <a:gd name="T5" fmla="*/ 2 h 40"/>
                <a:gd name="T6" fmla="*/ 7 w 46"/>
                <a:gd name="T7" fmla="*/ 4 h 40"/>
                <a:gd name="T8" fmla="*/ 7 w 46"/>
                <a:gd name="T9" fmla="*/ 7 h 40"/>
                <a:gd name="T10" fmla="*/ 4 w 46"/>
                <a:gd name="T11" fmla="*/ 10 h 40"/>
                <a:gd name="T12" fmla="*/ 2 w 46"/>
                <a:gd name="T13" fmla="*/ 13 h 40"/>
                <a:gd name="T14" fmla="*/ 0 w 46"/>
                <a:gd name="T15" fmla="*/ 16 h 40"/>
                <a:gd name="T16" fmla="*/ 0 w 46"/>
                <a:gd name="T17" fmla="*/ 21 h 40"/>
                <a:gd name="T18" fmla="*/ 0 w 46"/>
                <a:gd name="T19" fmla="*/ 24 h 40"/>
                <a:gd name="T20" fmla="*/ 2 w 46"/>
                <a:gd name="T21" fmla="*/ 27 h 40"/>
                <a:gd name="T22" fmla="*/ 4 w 46"/>
                <a:gd name="T23" fmla="*/ 32 h 40"/>
                <a:gd name="T24" fmla="*/ 7 w 46"/>
                <a:gd name="T25" fmla="*/ 33 h 40"/>
                <a:gd name="T26" fmla="*/ 7 w 46"/>
                <a:gd name="T27" fmla="*/ 37 h 40"/>
                <a:gd name="T28" fmla="*/ 8 w 46"/>
                <a:gd name="T29" fmla="*/ 38 h 40"/>
                <a:gd name="T30" fmla="*/ 13 w 46"/>
                <a:gd name="T31" fmla="*/ 40 h 40"/>
                <a:gd name="T32" fmla="*/ 17 w 46"/>
                <a:gd name="T33" fmla="*/ 40 h 40"/>
                <a:gd name="T34" fmla="*/ 19 w 46"/>
                <a:gd name="T35" fmla="*/ 40 h 40"/>
                <a:gd name="T36" fmla="*/ 22 w 46"/>
                <a:gd name="T37" fmla="*/ 38 h 40"/>
                <a:gd name="T38" fmla="*/ 24 w 46"/>
                <a:gd name="T39" fmla="*/ 37 h 40"/>
                <a:gd name="T40" fmla="*/ 26 w 46"/>
                <a:gd name="T41" fmla="*/ 33 h 40"/>
                <a:gd name="T42" fmla="*/ 29 w 46"/>
                <a:gd name="T43" fmla="*/ 32 h 40"/>
                <a:gd name="T44" fmla="*/ 30 w 46"/>
                <a:gd name="T45" fmla="*/ 27 h 40"/>
                <a:gd name="T46" fmla="*/ 31 w 46"/>
                <a:gd name="T47" fmla="*/ 24 h 40"/>
                <a:gd name="T48" fmla="*/ 31 w 46"/>
                <a:gd name="T49" fmla="*/ 21 h 40"/>
                <a:gd name="T50" fmla="*/ 31 w 46"/>
                <a:gd name="T51" fmla="*/ 16 h 40"/>
                <a:gd name="T52" fmla="*/ 30 w 46"/>
                <a:gd name="T53" fmla="*/ 13 h 40"/>
                <a:gd name="T54" fmla="*/ 29 w 46"/>
                <a:gd name="T55" fmla="*/ 10 h 40"/>
                <a:gd name="T56" fmla="*/ 26 w 46"/>
                <a:gd name="T57" fmla="*/ 7 h 40"/>
                <a:gd name="T58" fmla="*/ 24 w 46"/>
                <a:gd name="T59" fmla="*/ 4 h 40"/>
                <a:gd name="T60" fmla="*/ 22 w 46"/>
                <a:gd name="T61" fmla="*/ 2 h 40"/>
                <a:gd name="T62" fmla="*/ 19 w 46"/>
                <a:gd name="T63" fmla="*/ 0 h 40"/>
                <a:gd name="T64" fmla="*/ 17 w 46"/>
                <a:gd name="T65" fmla="*/ 0 h 4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6" h="40">
                  <a:moveTo>
                    <a:pt x="24" y="0"/>
                  </a:moveTo>
                  <a:lnTo>
                    <a:pt x="19" y="0"/>
                  </a:lnTo>
                  <a:lnTo>
                    <a:pt x="14" y="2"/>
                  </a:lnTo>
                  <a:lnTo>
                    <a:pt x="11" y="4"/>
                  </a:lnTo>
                  <a:lnTo>
                    <a:pt x="7" y="7"/>
                  </a:lnTo>
                  <a:lnTo>
                    <a:pt x="4" y="10"/>
                  </a:lnTo>
                  <a:lnTo>
                    <a:pt x="2" y="13"/>
                  </a:lnTo>
                  <a:lnTo>
                    <a:pt x="0" y="16"/>
                  </a:lnTo>
                  <a:lnTo>
                    <a:pt x="0" y="21"/>
                  </a:lnTo>
                  <a:lnTo>
                    <a:pt x="0" y="24"/>
                  </a:lnTo>
                  <a:lnTo>
                    <a:pt x="2" y="27"/>
                  </a:lnTo>
                  <a:lnTo>
                    <a:pt x="4" y="32"/>
                  </a:lnTo>
                  <a:lnTo>
                    <a:pt x="7" y="33"/>
                  </a:lnTo>
                  <a:lnTo>
                    <a:pt x="11" y="37"/>
                  </a:lnTo>
                  <a:lnTo>
                    <a:pt x="14" y="38"/>
                  </a:lnTo>
                  <a:lnTo>
                    <a:pt x="19" y="40"/>
                  </a:lnTo>
                  <a:lnTo>
                    <a:pt x="24" y="40"/>
                  </a:lnTo>
                  <a:lnTo>
                    <a:pt x="27" y="40"/>
                  </a:lnTo>
                  <a:lnTo>
                    <a:pt x="33" y="38"/>
                  </a:lnTo>
                  <a:lnTo>
                    <a:pt x="36" y="37"/>
                  </a:lnTo>
                  <a:lnTo>
                    <a:pt x="39" y="33"/>
                  </a:lnTo>
                  <a:lnTo>
                    <a:pt x="43" y="32"/>
                  </a:lnTo>
                  <a:lnTo>
                    <a:pt x="44" y="27"/>
                  </a:lnTo>
                  <a:lnTo>
                    <a:pt x="46" y="24"/>
                  </a:lnTo>
                  <a:lnTo>
                    <a:pt x="46" y="21"/>
                  </a:lnTo>
                  <a:lnTo>
                    <a:pt x="46" y="16"/>
                  </a:lnTo>
                  <a:lnTo>
                    <a:pt x="44" y="13"/>
                  </a:lnTo>
                  <a:lnTo>
                    <a:pt x="43" y="10"/>
                  </a:lnTo>
                  <a:lnTo>
                    <a:pt x="39" y="7"/>
                  </a:lnTo>
                  <a:lnTo>
                    <a:pt x="36" y="4"/>
                  </a:lnTo>
                  <a:lnTo>
                    <a:pt x="33" y="2"/>
                  </a:lnTo>
                  <a:lnTo>
                    <a:pt x="27" y="0"/>
                  </a:lnTo>
                  <a:lnTo>
                    <a:pt x="24" y="0"/>
                  </a:lnTo>
                  <a:close/>
                </a:path>
              </a:pathLst>
            </a:custGeom>
            <a:solidFill>
              <a:schemeClr val="bg2"/>
            </a:solidFill>
            <a:ln w="9525">
              <a:solidFill>
                <a:schemeClr val="bg2"/>
              </a:solidFill>
              <a:round/>
              <a:headEnd/>
              <a:tailEnd/>
            </a:ln>
          </p:spPr>
          <p:txBody>
            <a:bodyPr/>
            <a:lstStyle/>
            <a:p>
              <a:endParaRPr lang="en-US"/>
            </a:p>
          </p:txBody>
        </p:sp>
        <p:sp>
          <p:nvSpPr>
            <p:cNvPr id="56556" name="Freeform 229"/>
            <p:cNvSpPr>
              <a:spLocks/>
            </p:cNvSpPr>
            <p:nvPr/>
          </p:nvSpPr>
          <p:spPr bwMode="auto">
            <a:xfrm>
              <a:off x="2236" y="1798"/>
              <a:ext cx="43" cy="40"/>
            </a:xfrm>
            <a:custGeom>
              <a:avLst/>
              <a:gdLst>
                <a:gd name="T0" fmla="*/ 17 w 46"/>
                <a:gd name="T1" fmla="*/ 0 h 40"/>
                <a:gd name="T2" fmla="*/ 13 w 46"/>
                <a:gd name="T3" fmla="*/ 0 h 40"/>
                <a:gd name="T4" fmla="*/ 8 w 46"/>
                <a:gd name="T5" fmla="*/ 2 h 40"/>
                <a:gd name="T6" fmla="*/ 7 w 46"/>
                <a:gd name="T7" fmla="*/ 4 h 40"/>
                <a:gd name="T8" fmla="*/ 7 w 46"/>
                <a:gd name="T9" fmla="*/ 7 h 40"/>
                <a:gd name="T10" fmla="*/ 4 w 46"/>
                <a:gd name="T11" fmla="*/ 10 h 40"/>
                <a:gd name="T12" fmla="*/ 2 w 46"/>
                <a:gd name="T13" fmla="*/ 13 h 40"/>
                <a:gd name="T14" fmla="*/ 0 w 46"/>
                <a:gd name="T15" fmla="*/ 16 h 40"/>
                <a:gd name="T16" fmla="*/ 0 w 46"/>
                <a:gd name="T17" fmla="*/ 21 h 40"/>
                <a:gd name="T18" fmla="*/ 0 w 46"/>
                <a:gd name="T19" fmla="*/ 24 h 40"/>
                <a:gd name="T20" fmla="*/ 2 w 46"/>
                <a:gd name="T21" fmla="*/ 27 h 40"/>
                <a:gd name="T22" fmla="*/ 4 w 46"/>
                <a:gd name="T23" fmla="*/ 32 h 40"/>
                <a:gd name="T24" fmla="*/ 7 w 46"/>
                <a:gd name="T25" fmla="*/ 33 h 40"/>
                <a:gd name="T26" fmla="*/ 7 w 46"/>
                <a:gd name="T27" fmla="*/ 37 h 40"/>
                <a:gd name="T28" fmla="*/ 8 w 46"/>
                <a:gd name="T29" fmla="*/ 38 h 40"/>
                <a:gd name="T30" fmla="*/ 13 w 46"/>
                <a:gd name="T31" fmla="*/ 40 h 40"/>
                <a:gd name="T32" fmla="*/ 17 w 46"/>
                <a:gd name="T33" fmla="*/ 40 h 40"/>
                <a:gd name="T34" fmla="*/ 19 w 46"/>
                <a:gd name="T35" fmla="*/ 40 h 40"/>
                <a:gd name="T36" fmla="*/ 22 w 46"/>
                <a:gd name="T37" fmla="*/ 38 h 40"/>
                <a:gd name="T38" fmla="*/ 24 w 46"/>
                <a:gd name="T39" fmla="*/ 37 h 40"/>
                <a:gd name="T40" fmla="*/ 26 w 46"/>
                <a:gd name="T41" fmla="*/ 33 h 40"/>
                <a:gd name="T42" fmla="*/ 29 w 46"/>
                <a:gd name="T43" fmla="*/ 32 h 40"/>
                <a:gd name="T44" fmla="*/ 30 w 46"/>
                <a:gd name="T45" fmla="*/ 27 h 40"/>
                <a:gd name="T46" fmla="*/ 31 w 46"/>
                <a:gd name="T47" fmla="*/ 24 h 40"/>
                <a:gd name="T48" fmla="*/ 31 w 46"/>
                <a:gd name="T49" fmla="*/ 21 h 40"/>
                <a:gd name="T50" fmla="*/ 31 w 46"/>
                <a:gd name="T51" fmla="*/ 16 h 40"/>
                <a:gd name="T52" fmla="*/ 30 w 46"/>
                <a:gd name="T53" fmla="*/ 13 h 40"/>
                <a:gd name="T54" fmla="*/ 29 w 46"/>
                <a:gd name="T55" fmla="*/ 10 h 40"/>
                <a:gd name="T56" fmla="*/ 26 w 46"/>
                <a:gd name="T57" fmla="*/ 7 h 40"/>
                <a:gd name="T58" fmla="*/ 24 w 46"/>
                <a:gd name="T59" fmla="*/ 4 h 40"/>
                <a:gd name="T60" fmla="*/ 22 w 46"/>
                <a:gd name="T61" fmla="*/ 2 h 40"/>
                <a:gd name="T62" fmla="*/ 19 w 46"/>
                <a:gd name="T63" fmla="*/ 0 h 40"/>
                <a:gd name="T64" fmla="*/ 17 w 46"/>
                <a:gd name="T65" fmla="*/ 0 h 4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6" h="40">
                  <a:moveTo>
                    <a:pt x="24" y="0"/>
                  </a:moveTo>
                  <a:lnTo>
                    <a:pt x="19" y="0"/>
                  </a:lnTo>
                  <a:lnTo>
                    <a:pt x="14" y="2"/>
                  </a:lnTo>
                  <a:lnTo>
                    <a:pt x="11" y="4"/>
                  </a:lnTo>
                  <a:lnTo>
                    <a:pt x="7" y="7"/>
                  </a:lnTo>
                  <a:lnTo>
                    <a:pt x="4" y="10"/>
                  </a:lnTo>
                  <a:lnTo>
                    <a:pt x="2" y="13"/>
                  </a:lnTo>
                  <a:lnTo>
                    <a:pt x="0" y="16"/>
                  </a:lnTo>
                  <a:lnTo>
                    <a:pt x="0" y="21"/>
                  </a:lnTo>
                  <a:lnTo>
                    <a:pt x="0" y="24"/>
                  </a:lnTo>
                  <a:lnTo>
                    <a:pt x="2" y="27"/>
                  </a:lnTo>
                  <a:lnTo>
                    <a:pt x="4" y="32"/>
                  </a:lnTo>
                  <a:lnTo>
                    <a:pt x="7" y="33"/>
                  </a:lnTo>
                  <a:lnTo>
                    <a:pt x="11" y="37"/>
                  </a:lnTo>
                  <a:lnTo>
                    <a:pt x="14" y="38"/>
                  </a:lnTo>
                  <a:lnTo>
                    <a:pt x="19" y="40"/>
                  </a:lnTo>
                  <a:lnTo>
                    <a:pt x="24" y="40"/>
                  </a:lnTo>
                  <a:lnTo>
                    <a:pt x="27" y="40"/>
                  </a:lnTo>
                  <a:lnTo>
                    <a:pt x="33" y="38"/>
                  </a:lnTo>
                  <a:lnTo>
                    <a:pt x="36" y="37"/>
                  </a:lnTo>
                  <a:lnTo>
                    <a:pt x="39" y="33"/>
                  </a:lnTo>
                  <a:lnTo>
                    <a:pt x="43" y="32"/>
                  </a:lnTo>
                  <a:lnTo>
                    <a:pt x="44" y="27"/>
                  </a:lnTo>
                  <a:lnTo>
                    <a:pt x="46" y="24"/>
                  </a:lnTo>
                  <a:lnTo>
                    <a:pt x="46" y="21"/>
                  </a:lnTo>
                  <a:lnTo>
                    <a:pt x="46" y="16"/>
                  </a:lnTo>
                  <a:lnTo>
                    <a:pt x="44" y="13"/>
                  </a:lnTo>
                  <a:lnTo>
                    <a:pt x="43" y="10"/>
                  </a:lnTo>
                  <a:lnTo>
                    <a:pt x="39" y="7"/>
                  </a:lnTo>
                  <a:lnTo>
                    <a:pt x="36" y="4"/>
                  </a:lnTo>
                  <a:lnTo>
                    <a:pt x="33" y="2"/>
                  </a:lnTo>
                  <a:lnTo>
                    <a:pt x="27" y="0"/>
                  </a:lnTo>
                  <a:lnTo>
                    <a:pt x="24" y="0"/>
                  </a:lnTo>
                </a:path>
              </a:pathLst>
            </a:custGeom>
            <a:solidFill>
              <a:schemeClr val="bg2"/>
            </a:solidFill>
            <a:ln w="7938">
              <a:solidFill>
                <a:schemeClr val="bg2"/>
              </a:solidFill>
              <a:prstDash val="solid"/>
              <a:round/>
              <a:headEnd/>
              <a:tailEnd/>
            </a:ln>
          </p:spPr>
          <p:txBody>
            <a:bodyPr/>
            <a:lstStyle/>
            <a:p>
              <a:endParaRPr lang="en-US"/>
            </a:p>
          </p:txBody>
        </p:sp>
        <p:sp>
          <p:nvSpPr>
            <p:cNvPr id="56557" name="Freeform 230"/>
            <p:cNvSpPr>
              <a:spLocks/>
            </p:cNvSpPr>
            <p:nvPr/>
          </p:nvSpPr>
          <p:spPr bwMode="auto">
            <a:xfrm>
              <a:off x="1840" y="1514"/>
              <a:ext cx="42" cy="41"/>
            </a:xfrm>
            <a:custGeom>
              <a:avLst/>
              <a:gdLst>
                <a:gd name="T0" fmla="*/ 16 w 45"/>
                <a:gd name="T1" fmla="*/ 0 h 41"/>
                <a:gd name="T2" fmla="*/ 12 w 45"/>
                <a:gd name="T3" fmla="*/ 0 h 41"/>
                <a:gd name="T4" fmla="*/ 7 w 45"/>
                <a:gd name="T5" fmla="*/ 2 h 41"/>
                <a:gd name="T6" fmla="*/ 7 w 45"/>
                <a:gd name="T7" fmla="*/ 3 h 41"/>
                <a:gd name="T8" fmla="*/ 6 w 45"/>
                <a:gd name="T9" fmla="*/ 6 h 41"/>
                <a:gd name="T10" fmla="*/ 3 w 45"/>
                <a:gd name="T11" fmla="*/ 9 h 41"/>
                <a:gd name="T12" fmla="*/ 1 w 45"/>
                <a:gd name="T13" fmla="*/ 13 h 41"/>
                <a:gd name="T14" fmla="*/ 0 w 45"/>
                <a:gd name="T15" fmla="*/ 16 h 41"/>
                <a:gd name="T16" fmla="*/ 0 w 45"/>
                <a:gd name="T17" fmla="*/ 20 h 41"/>
                <a:gd name="T18" fmla="*/ 0 w 45"/>
                <a:gd name="T19" fmla="*/ 25 h 41"/>
                <a:gd name="T20" fmla="*/ 1 w 45"/>
                <a:gd name="T21" fmla="*/ 28 h 41"/>
                <a:gd name="T22" fmla="*/ 3 w 45"/>
                <a:gd name="T23" fmla="*/ 31 h 41"/>
                <a:gd name="T24" fmla="*/ 6 w 45"/>
                <a:gd name="T25" fmla="*/ 35 h 41"/>
                <a:gd name="T26" fmla="*/ 7 w 45"/>
                <a:gd name="T27" fmla="*/ 38 h 41"/>
                <a:gd name="T28" fmla="*/ 7 w 45"/>
                <a:gd name="T29" fmla="*/ 39 h 41"/>
                <a:gd name="T30" fmla="*/ 12 w 45"/>
                <a:gd name="T31" fmla="*/ 41 h 41"/>
                <a:gd name="T32" fmla="*/ 16 w 45"/>
                <a:gd name="T33" fmla="*/ 41 h 41"/>
                <a:gd name="T34" fmla="*/ 18 w 45"/>
                <a:gd name="T35" fmla="*/ 41 h 41"/>
                <a:gd name="T36" fmla="*/ 21 w 45"/>
                <a:gd name="T37" fmla="*/ 39 h 41"/>
                <a:gd name="T38" fmla="*/ 23 w 45"/>
                <a:gd name="T39" fmla="*/ 38 h 41"/>
                <a:gd name="T40" fmla="*/ 26 w 45"/>
                <a:gd name="T41" fmla="*/ 35 h 41"/>
                <a:gd name="T42" fmla="*/ 28 w 45"/>
                <a:gd name="T43" fmla="*/ 31 h 41"/>
                <a:gd name="T44" fmla="*/ 29 w 45"/>
                <a:gd name="T45" fmla="*/ 28 h 41"/>
                <a:gd name="T46" fmla="*/ 30 w 45"/>
                <a:gd name="T47" fmla="*/ 25 h 41"/>
                <a:gd name="T48" fmla="*/ 30 w 45"/>
                <a:gd name="T49" fmla="*/ 20 h 41"/>
                <a:gd name="T50" fmla="*/ 30 w 45"/>
                <a:gd name="T51" fmla="*/ 16 h 41"/>
                <a:gd name="T52" fmla="*/ 29 w 45"/>
                <a:gd name="T53" fmla="*/ 13 h 41"/>
                <a:gd name="T54" fmla="*/ 28 w 45"/>
                <a:gd name="T55" fmla="*/ 9 h 41"/>
                <a:gd name="T56" fmla="*/ 26 w 45"/>
                <a:gd name="T57" fmla="*/ 6 h 41"/>
                <a:gd name="T58" fmla="*/ 23 w 45"/>
                <a:gd name="T59" fmla="*/ 3 h 41"/>
                <a:gd name="T60" fmla="*/ 21 w 45"/>
                <a:gd name="T61" fmla="*/ 2 h 41"/>
                <a:gd name="T62" fmla="*/ 18 w 45"/>
                <a:gd name="T63" fmla="*/ 0 h 41"/>
                <a:gd name="T64" fmla="*/ 16 w 45"/>
                <a:gd name="T65" fmla="*/ 0 h 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5" h="41">
                  <a:moveTo>
                    <a:pt x="22" y="0"/>
                  </a:moveTo>
                  <a:lnTo>
                    <a:pt x="18" y="0"/>
                  </a:lnTo>
                  <a:lnTo>
                    <a:pt x="13" y="2"/>
                  </a:lnTo>
                  <a:lnTo>
                    <a:pt x="10" y="3"/>
                  </a:lnTo>
                  <a:lnTo>
                    <a:pt x="6" y="6"/>
                  </a:lnTo>
                  <a:lnTo>
                    <a:pt x="3" y="9"/>
                  </a:lnTo>
                  <a:lnTo>
                    <a:pt x="1" y="13"/>
                  </a:lnTo>
                  <a:lnTo>
                    <a:pt x="0" y="16"/>
                  </a:lnTo>
                  <a:lnTo>
                    <a:pt x="0" y="20"/>
                  </a:lnTo>
                  <a:lnTo>
                    <a:pt x="0" y="25"/>
                  </a:lnTo>
                  <a:lnTo>
                    <a:pt x="1" y="28"/>
                  </a:lnTo>
                  <a:lnTo>
                    <a:pt x="3" y="31"/>
                  </a:lnTo>
                  <a:lnTo>
                    <a:pt x="6" y="35"/>
                  </a:lnTo>
                  <a:lnTo>
                    <a:pt x="10" y="38"/>
                  </a:lnTo>
                  <a:lnTo>
                    <a:pt x="13" y="39"/>
                  </a:lnTo>
                  <a:lnTo>
                    <a:pt x="18" y="41"/>
                  </a:lnTo>
                  <a:lnTo>
                    <a:pt x="22" y="41"/>
                  </a:lnTo>
                  <a:lnTo>
                    <a:pt x="27" y="41"/>
                  </a:lnTo>
                  <a:lnTo>
                    <a:pt x="32" y="39"/>
                  </a:lnTo>
                  <a:lnTo>
                    <a:pt x="35" y="38"/>
                  </a:lnTo>
                  <a:lnTo>
                    <a:pt x="39" y="35"/>
                  </a:lnTo>
                  <a:lnTo>
                    <a:pt x="42" y="31"/>
                  </a:lnTo>
                  <a:lnTo>
                    <a:pt x="44" y="28"/>
                  </a:lnTo>
                  <a:lnTo>
                    <a:pt x="45" y="25"/>
                  </a:lnTo>
                  <a:lnTo>
                    <a:pt x="45" y="20"/>
                  </a:lnTo>
                  <a:lnTo>
                    <a:pt x="45" y="16"/>
                  </a:lnTo>
                  <a:lnTo>
                    <a:pt x="44" y="13"/>
                  </a:lnTo>
                  <a:lnTo>
                    <a:pt x="42" y="9"/>
                  </a:lnTo>
                  <a:lnTo>
                    <a:pt x="39" y="6"/>
                  </a:lnTo>
                  <a:lnTo>
                    <a:pt x="35" y="3"/>
                  </a:lnTo>
                  <a:lnTo>
                    <a:pt x="32" y="2"/>
                  </a:lnTo>
                  <a:lnTo>
                    <a:pt x="27" y="0"/>
                  </a:lnTo>
                  <a:lnTo>
                    <a:pt x="22" y="0"/>
                  </a:lnTo>
                  <a:close/>
                </a:path>
              </a:pathLst>
            </a:custGeom>
            <a:solidFill>
              <a:schemeClr val="bg2"/>
            </a:solidFill>
            <a:ln w="9525">
              <a:solidFill>
                <a:schemeClr val="bg2"/>
              </a:solidFill>
              <a:round/>
              <a:headEnd/>
              <a:tailEnd/>
            </a:ln>
          </p:spPr>
          <p:txBody>
            <a:bodyPr/>
            <a:lstStyle/>
            <a:p>
              <a:endParaRPr lang="en-US"/>
            </a:p>
          </p:txBody>
        </p:sp>
        <p:sp>
          <p:nvSpPr>
            <p:cNvPr id="56558" name="Freeform 231"/>
            <p:cNvSpPr>
              <a:spLocks/>
            </p:cNvSpPr>
            <p:nvPr/>
          </p:nvSpPr>
          <p:spPr bwMode="auto">
            <a:xfrm>
              <a:off x="1840" y="1514"/>
              <a:ext cx="42" cy="41"/>
            </a:xfrm>
            <a:custGeom>
              <a:avLst/>
              <a:gdLst>
                <a:gd name="T0" fmla="*/ 16 w 45"/>
                <a:gd name="T1" fmla="*/ 0 h 41"/>
                <a:gd name="T2" fmla="*/ 12 w 45"/>
                <a:gd name="T3" fmla="*/ 0 h 41"/>
                <a:gd name="T4" fmla="*/ 7 w 45"/>
                <a:gd name="T5" fmla="*/ 2 h 41"/>
                <a:gd name="T6" fmla="*/ 7 w 45"/>
                <a:gd name="T7" fmla="*/ 3 h 41"/>
                <a:gd name="T8" fmla="*/ 6 w 45"/>
                <a:gd name="T9" fmla="*/ 6 h 41"/>
                <a:gd name="T10" fmla="*/ 3 w 45"/>
                <a:gd name="T11" fmla="*/ 9 h 41"/>
                <a:gd name="T12" fmla="*/ 1 w 45"/>
                <a:gd name="T13" fmla="*/ 13 h 41"/>
                <a:gd name="T14" fmla="*/ 0 w 45"/>
                <a:gd name="T15" fmla="*/ 16 h 41"/>
                <a:gd name="T16" fmla="*/ 0 w 45"/>
                <a:gd name="T17" fmla="*/ 20 h 41"/>
                <a:gd name="T18" fmla="*/ 0 w 45"/>
                <a:gd name="T19" fmla="*/ 25 h 41"/>
                <a:gd name="T20" fmla="*/ 1 w 45"/>
                <a:gd name="T21" fmla="*/ 28 h 41"/>
                <a:gd name="T22" fmla="*/ 3 w 45"/>
                <a:gd name="T23" fmla="*/ 31 h 41"/>
                <a:gd name="T24" fmla="*/ 6 w 45"/>
                <a:gd name="T25" fmla="*/ 35 h 41"/>
                <a:gd name="T26" fmla="*/ 7 w 45"/>
                <a:gd name="T27" fmla="*/ 38 h 41"/>
                <a:gd name="T28" fmla="*/ 7 w 45"/>
                <a:gd name="T29" fmla="*/ 39 h 41"/>
                <a:gd name="T30" fmla="*/ 12 w 45"/>
                <a:gd name="T31" fmla="*/ 41 h 41"/>
                <a:gd name="T32" fmla="*/ 16 w 45"/>
                <a:gd name="T33" fmla="*/ 41 h 41"/>
                <a:gd name="T34" fmla="*/ 18 w 45"/>
                <a:gd name="T35" fmla="*/ 41 h 41"/>
                <a:gd name="T36" fmla="*/ 21 w 45"/>
                <a:gd name="T37" fmla="*/ 39 h 41"/>
                <a:gd name="T38" fmla="*/ 23 w 45"/>
                <a:gd name="T39" fmla="*/ 38 h 41"/>
                <a:gd name="T40" fmla="*/ 26 w 45"/>
                <a:gd name="T41" fmla="*/ 35 h 41"/>
                <a:gd name="T42" fmla="*/ 28 w 45"/>
                <a:gd name="T43" fmla="*/ 31 h 41"/>
                <a:gd name="T44" fmla="*/ 29 w 45"/>
                <a:gd name="T45" fmla="*/ 28 h 41"/>
                <a:gd name="T46" fmla="*/ 30 w 45"/>
                <a:gd name="T47" fmla="*/ 25 h 41"/>
                <a:gd name="T48" fmla="*/ 30 w 45"/>
                <a:gd name="T49" fmla="*/ 20 h 41"/>
                <a:gd name="T50" fmla="*/ 30 w 45"/>
                <a:gd name="T51" fmla="*/ 16 h 41"/>
                <a:gd name="T52" fmla="*/ 29 w 45"/>
                <a:gd name="T53" fmla="*/ 13 h 41"/>
                <a:gd name="T54" fmla="*/ 28 w 45"/>
                <a:gd name="T55" fmla="*/ 9 h 41"/>
                <a:gd name="T56" fmla="*/ 26 w 45"/>
                <a:gd name="T57" fmla="*/ 6 h 41"/>
                <a:gd name="T58" fmla="*/ 23 w 45"/>
                <a:gd name="T59" fmla="*/ 3 h 41"/>
                <a:gd name="T60" fmla="*/ 21 w 45"/>
                <a:gd name="T61" fmla="*/ 2 h 41"/>
                <a:gd name="T62" fmla="*/ 18 w 45"/>
                <a:gd name="T63" fmla="*/ 0 h 41"/>
                <a:gd name="T64" fmla="*/ 16 w 45"/>
                <a:gd name="T65" fmla="*/ 0 h 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5" h="41">
                  <a:moveTo>
                    <a:pt x="22" y="0"/>
                  </a:moveTo>
                  <a:lnTo>
                    <a:pt x="18" y="0"/>
                  </a:lnTo>
                  <a:lnTo>
                    <a:pt x="13" y="2"/>
                  </a:lnTo>
                  <a:lnTo>
                    <a:pt x="10" y="3"/>
                  </a:lnTo>
                  <a:lnTo>
                    <a:pt x="6" y="6"/>
                  </a:lnTo>
                  <a:lnTo>
                    <a:pt x="3" y="9"/>
                  </a:lnTo>
                  <a:lnTo>
                    <a:pt x="1" y="13"/>
                  </a:lnTo>
                  <a:lnTo>
                    <a:pt x="0" y="16"/>
                  </a:lnTo>
                  <a:lnTo>
                    <a:pt x="0" y="20"/>
                  </a:lnTo>
                  <a:lnTo>
                    <a:pt x="0" y="25"/>
                  </a:lnTo>
                  <a:lnTo>
                    <a:pt x="1" y="28"/>
                  </a:lnTo>
                  <a:lnTo>
                    <a:pt x="3" y="31"/>
                  </a:lnTo>
                  <a:lnTo>
                    <a:pt x="6" y="35"/>
                  </a:lnTo>
                  <a:lnTo>
                    <a:pt x="10" y="38"/>
                  </a:lnTo>
                  <a:lnTo>
                    <a:pt x="13" y="39"/>
                  </a:lnTo>
                  <a:lnTo>
                    <a:pt x="18" y="41"/>
                  </a:lnTo>
                  <a:lnTo>
                    <a:pt x="22" y="41"/>
                  </a:lnTo>
                  <a:lnTo>
                    <a:pt x="27" y="41"/>
                  </a:lnTo>
                  <a:lnTo>
                    <a:pt x="32" y="39"/>
                  </a:lnTo>
                  <a:lnTo>
                    <a:pt x="35" y="38"/>
                  </a:lnTo>
                  <a:lnTo>
                    <a:pt x="39" y="35"/>
                  </a:lnTo>
                  <a:lnTo>
                    <a:pt x="42" y="31"/>
                  </a:lnTo>
                  <a:lnTo>
                    <a:pt x="44" y="28"/>
                  </a:lnTo>
                  <a:lnTo>
                    <a:pt x="45" y="25"/>
                  </a:lnTo>
                  <a:lnTo>
                    <a:pt x="45" y="20"/>
                  </a:lnTo>
                  <a:lnTo>
                    <a:pt x="45" y="16"/>
                  </a:lnTo>
                  <a:lnTo>
                    <a:pt x="44" y="13"/>
                  </a:lnTo>
                  <a:lnTo>
                    <a:pt x="42" y="9"/>
                  </a:lnTo>
                  <a:lnTo>
                    <a:pt x="39" y="6"/>
                  </a:lnTo>
                  <a:lnTo>
                    <a:pt x="35" y="3"/>
                  </a:lnTo>
                  <a:lnTo>
                    <a:pt x="32" y="2"/>
                  </a:lnTo>
                  <a:lnTo>
                    <a:pt x="27" y="0"/>
                  </a:lnTo>
                  <a:lnTo>
                    <a:pt x="22" y="0"/>
                  </a:lnTo>
                </a:path>
              </a:pathLst>
            </a:custGeom>
            <a:solidFill>
              <a:schemeClr val="bg2"/>
            </a:solidFill>
            <a:ln w="7938">
              <a:solidFill>
                <a:schemeClr val="bg2"/>
              </a:solidFill>
              <a:prstDash val="solid"/>
              <a:round/>
              <a:headEnd/>
              <a:tailEnd/>
            </a:ln>
          </p:spPr>
          <p:txBody>
            <a:bodyPr/>
            <a:lstStyle/>
            <a:p>
              <a:endParaRPr lang="en-US"/>
            </a:p>
          </p:txBody>
        </p:sp>
        <p:sp>
          <p:nvSpPr>
            <p:cNvPr id="56559" name="Freeform 232"/>
            <p:cNvSpPr>
              <a:spLocks/>
            </p:cNvSpPr>
            <p:nvPr/>
          </p:nvSpPr>
          <p:spPr bwMode="auto">
            <a:xfrm>
              <a:off x="1840" y="1519"/>
              <a:ext cx="42" cy="41"/>
            </a:xfrm>
            <a:custGeom>
              <a:avLst/>
              <a:gdLst>
                <a:gd name="T0" fmla="*/ 16 w 45"/>
                <a:gd name="T1" fmla="*/ 0 h 41"/>
                <a:gd name="T2" fmla="*/ 12 w 45"/>
                <a:gd name="T3" fmla="*/ 0 h 41"/>
                <a:gd name="T4" fmla="*/ 7 w 45"/>
                <a:gd name="T5" fmla="*/ 1 h 41"/>
                <a:gd name="T6" fmla="*/ 7 w 45"/>
                <a:gd name="T7" fmla="*/ 3 h 41"/>
                <a:gd name="T8" fmla="*/ 6 w 45"/>
                <a:gd name="T9" fmla="*/ 6 h 41"/>
                <a:gd name="T10" fmla="*/ 3 w 45"/>
                <a:gd name="T11" fmla="*/ 9 h 41"/>
                <a:gd name="T12" fmla="*/ 1 w 45"/>
                <a:gd name="T13" fmla="*/ 12 h 41"/>
                <a:gd name="T14" fmla="*/ 0 w 45"/>
                <a:gd name="T15" fmla="*/ 15 h 41"/>
                <a:gd name="T16" fmla="*/ 0 w 45"/>
                <a:gd name="T17" fmla="*/ 20 h 41"/>
                <a:gd name="T18" fmla="*/ 0 w 45"/>
                <a:gd name="T19" fmla="*/ 25 h 41"/>
                <a:gd name="T20" fmla="*/ 1 w 45"/>
                <a:gd name="T21" fmla="*/ 28 h 41"/>
                <a:gd name="T22" fmla="*/ 3 w 45"/>
                <a:gd name="T23" fmla="*/ 31 h 41"/>
                <a:gd name="T24" fmla="*/ 6 w 45"/>
                <a:gd name="T25" fmla="*/ 34 h 41"/>
                <a:gd name="T26" fmla="*/ 7 w 45"/>
                <a:gd name="T27" fmla="*/ 37 h 41"/>
                <a:gd name="T28" fmla="*/ 7 w 45"/>
                <a:gd name="T29" fmla="*/ 39 h 41"/>
                <a:gd name="T30" fmla="*/ 12 w 45"/>
                <a:gd name="T31" fmla="*/ 41 h 41"/>
                <a:gd name="T32" fmla="*/ 16 w 45"/>
                <a:gd name="T33" fmla="*/ 41 h 41"/>
                <a:gd name="T34" fmla="*/ 18 w 45"/>
                <a:gd name="T35" fmla="*/ 41 h 41"/>
                <a:gd name="T36" fmla="*/ 21 w 45"/>
                <a:gd name="T37" fmla="*/ 39 h 41"/>
                <a:gd name="T38" fmla="*/ 23 w 45"/>
                <a:gd name="T39" fmla="*/ 37 h 41"/>
                <a:gd name="T40" fmla="*/ 26 w 45"/>
                <a:gd name="T41" fmla="*/ 34 h 41"/>
                <a:gd name="T42" fmla="*/ 28 w 45"/>
                <a:gd name="T43" fmla="*/ 31 h 41"/>
                <a:gd name="T44" fmla="*/ 29 w 45"/>
                <a:gd name="T45" fmla="*/ 28 h 41"/>
                <a:gd name="T46" fmla="*/ 30 w 45"/>
                <a:gd name="T47" fmla="*/ 25 h 41"/>
                <a:gd name="T48" fmla="*/ 30 w 45"/>
                <a:gd name="T49" fmla="*/ 20 h 41"/>
                <a:gd name="T50" fmla="*/ 30 w 45"/>
                <a:gd name="T51" fmla="*/ 15 h 41"/>
                <a:gd name="T52" fmla="*/ 29 w 45"/>
                <a:gd name="T53" fmla="*/ 12 h 41"/>
                <a:gd name="T54" fmla="*/ 28 w 45"/>
                <a:gd name="T55" fmla="*/ 9 h 41"/>
                <a:gd name="T56" fmla="*/ 26 w 45"/>
                <a:gd name="T57" fmla="*/ 6 h 41"/>
                <a:gd name="T58" fmla="*/ 23 w 45"/>
                <a:gd name="T59" fmla="*/ 3 h 41"/>
                <a:gd name="T60" fmla="*/ 21 w 45"/>
                <a:gd name="T61" fmla="*/ 1 h 41"/>
                <a:gd name="T62" fmla="*/ 18 w 45"/>
                <a:gd name="T63" fmla="*/ 0 h 41"/>
                <a:gd name="T64" fmla="*/ 16 w 45"/>
                <a:gd name="T65" fmla="*/ 0 h 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5" h="41">
                  <a:moveTo>
                    <a:pt x="22" y="0"/>
                  </a:moveTo>
                  <a:lnTo>
                    <a:pt x="18" y="0"/>
                  </a:lnTo>
                  <a:lnTo>
                    <a:pt x="13" y="1"/>
                  </a:lnTo>
                  <a:lnTo>
                    <a:pt x="10" y="3"/>
                  </a:lnTo>
                  <a:lnTo>
                    <a:pt x="6" y="6"/>
                  </a:lnTo>
                  <a:lnTo>
                    <a:pt x="3" y="9"/>
                  </a:lnTo>
                  <a:lnTo>
                    <a:pt x="1" y="12"/>
                  </a:lnTo>
                  <a:lnTo>
                    <a:pt x="0" y="15"/>
                  </a:lnTo>
                  <a:lnTo>
                    <a:pt x="0" y="20"/>
                  </a:lnTo>
                  <a:lnTo>
                    <a:pt x="0" y="25"/>
                  </a:lnTo>
                  <a:lnTo>
                    <a:pt x="1" y="28"/>
                  </a:lnTo>
                  <a:lnTo>
                    <a:pt x="3" y="31"/>
                  </a:lnTo>
                  <a:lnTo>
                    <a:pt x="6" y="34"/>
                  </a:lnTo>
                  <a:lnTo>
                    <a:pt x="10" y="37"/>
                  </a:lnTo>
                  <a:lnTo>
                    <a:pt x="13" y="39"/>
                  </a:lnTo>
                  <a:lnTo>
                    <a:pt x="18" y="41"/>
                  </a:lnTo>
                  <a:lnTo>
                    <a:pt x="22" y="41"/>
                  </a:lnTo>
                  <a:lnTo>
                    <a:pt x="27" y="41"/>
                  </a:lnTo>
                  <a:lnTo>
                    <a:pt x="32" y="39"/>
                  </a:lnTo>
                  <a:lnTo>
                    <a:pt x="35" y="37"/>
                  </a:lnTo>
                  <a:lnTo>
                    <a:pt x="39" y="34"/>
                  </a:lnTo>
                  <a:lnTo>
                    <a:pt x="42" y="31"/>
                  </a:lnTo>
                  <a:lnTo>
                    <a:pt x="44" y="28"/>
                  </a:lnTo>
                  <a:lnTo>
                    <a:pt x="45" y="25"/>
                  </a:lnTo>
                  <a:lnTo>
                    <a:pt x="45" y="20"/>
                  </a:lnTo>
                  <a:lnTo>
                    <a:pt x="45" y="15"/>
                  </a:lnTo>
                  <a:lnTo>
                    <a:pt x="44" y="12"/>
                  </a:lnTo>
                  <a:lnTo>
                    <a:pt x="42" y="9"/>
                  </a:lnTo>
                  <a:lnTo>
                    <a:pt x="39" y="6"/>
                  </a:lnTo>
                  <a:lnTo>
                    <a:pt x="35" y="3"/>
                  </a:lnTo>
                  <a:lnTo>
                    <a:pt x="32" y="1"/>
                  </a:lnTo>
                  <a:lnTo>
                    <a:pt x="27" y="0"/>
                  </a:lnTo>
                  <a:lnTo>
                    <a:pt x="22" y="0"/>
                  </a:lnTo>
                  <a:close/>
                </a:path>
              </a:pathLst>
            </a:custGeom>
            <a:solidFill>
              <a:schemeClr val="bg2"/>
            </a:solidFill>
            <a:ln w="9525">
              <a:solidFill>
                <a:schemeClr val="bg2"/>
              </a:solidFill>
              <a:round/>
              <a:headEnd/>
              <a:tailEnd/>
            </a:ln>
          </p:spPr>
          <p:txBody>
            <a:bodyPr/>
            <a:lstStyle/>
            <a:p>
              <a:endParaRPr lang="en-US"/>
            </a:p>
          </p:txBody>
        </p:sp>
        <p:sp>
          <p:nvSpPr>
            <p:cNvPr id="56560" name="Freeform 233"/>
            <p:cNvSpPr>
              <a:spLocks/>
            </p:cNvSpPr>
            <p:nvPr/>
          </p:nvSpPr>
          <p:spPr bwMode="auto">
            <a:xfrm>
              <a:off x="1840" y="1519"/>
              <a:ext cx="42" cy="41"/>
            </a:xfrm>
            <a:custGeom>
              <a:avLst/>
              <a:gdLst>
                <a:gd name="T0" fmla="*/ 16 w 45"/>
                <a:gd name="T1" fmla="*/ 0 h 41"/>
                <a:gd name="T2" fmla="*/ 12 w 45"/>
                <a:gd name="T3" fmla="*/ 0 h 41"/>
                <a:gd name="T4" fmla="*/ 7 w 45"/>
                <a:gd name="T5" fmla="*/ 1 h 41"/>
                <a:gd name="T6" fmla="*/ 7 w 45"/>
                <a:gd name="T7" fmla="*/ 3 h 41"/>
                <a:gd name="T8" fmla="*/ 6 w 45"/>
                <a:gd name="T9" fmla="*/ 6 h 41"/>
                <a:gd name="T10" fmla="*/ 3 w 45"/>
                <a:gd name="T11" fmla="*/ 9 h 41"/>
                <a:gd name="T12" fmla="*/ 1 w 45"/>
                <a:gd name="T13" fmla="*/ 12 h 41"/>
                <a:gd name="T14" fmla="*/ 0 w 45"/>
                <a:gd name="T15" fmla="*/ 15 h 41"/>
                <a:gd name="T16" fmla="*/ 0 w 45"/>
                <a:gd name="T17" fmla="*/ 20 h 41"/>
                <a:gd name="T18" fmla="*/ 0 w 45"/>
                <a:gd name="T19" fmla="*/ 25 h 41"/>
                <a:gd name="T20" fmla="*/ 1 w 45"/>
                <a:gd name="T21" fmla="*/ 28 h 41"/>
                <a:gd name="T22" fmla="*/ 3 w 45"/>
                <a:gd name="T23" fmla="*/ 31 h 41"/>
                <a:gd name="T24" fmla="*/ 6 w 45"/>
                <a:gd name="T25" fmla="*/ 34 h 41"/>
                <a:gd name="T26" fmla="*/ 7 w 45"/>
                <a:gd name="T27" fmla="*/ 37 h 41"/>
                <a:gd name="T28" fmla="*/ 7 w 45"/>
                <a:gd name="T29" fmla="*/ 39 h 41"/>
                <a:gd name="T30" fmla="*/ 12 w 45"/>
                <a:gd name="T31" fmla="*/ 41 h 41"/>
                <a:gd name="T32" fmla="*/ 16 w 45"/>
                <a:gd name="T33" fmla="*/ 41 h 41"/>
                <a:gd name="T34" fmla="*/ 18 w 45"/>
                <a:gd name="T35" fmla="*/ 41 h 41"/>
                <a:gd name="T36" fmla="*/ 21 w 45"/>
                <a:gd name="T37" fmla="*/ 39 h 41"/>
                <a:gd name="T38" fmla="*/ 23 w 45"/>
                <a:gd name="T39" fmla="*/ 37 h 41"/>
                <a:gd name="T40" fmla="*/ 26 w 45"/>
                <a:gd name="T41" fmla="*/ 34 h 41"/>
                <a:gd name="T42" fmla="*/ 28 w 45"/>
                <a:gd name="T43" fmla="*/ 31 h 41"/>
                <a:gd name="T44" fmla="*/ 29 w 45"/>
                <a:gd name="T45" fmla="*/ 28 h 41"/>
                <a:gd name="T46" fmla="*/ 30 w 45"/>
                <a:gd name="T47" fmla="*/ 25 h 41"/>
                <a:gd name="T48" fmla="*/ 30 w 45"/>
                <a:gd name="T49" fmla="*/ 20 h 41"/>
                <a:gd name="T50" fmla="*/ 30 w 45"/>
                <a:gd name="T51" fmla="*/ 15 h 41"/>
                <a:gd name="T52" fmla="*/ 29 w 45"/>
                <a:gd name="T53" fmla="*/ 12 h 41"/>
                <a:gd name="T54" fmla="*/ 28 w 45"/>
                <a:gd name="T55" fmla="*/ 9 h 41"/>
                <a:gd name="T56" fmla="*/ 26 w 45"/>
                <a:gd name="T57" fmla="*/ 6 h 41"/>
                <a:gd name="T58" fmla="*/ 23 w 45"/>
                <a:gd name="T59" fmla="*/ 3 h 41"/>
                <a:gd name="T60" fmla="*/ 21 w 45"/>
                <a:gd name="T61" fmla="*/ 1 h 41"/>
                <a:gd name="T62" fmla="*/ 18 w 45"/>
                <a:gd name="T63" fmla="*/ 0 h 41"/>
                <a:gd name="T64" fmla="*/ 16 w 45"/>
                <a:gd name="T65" fmla="*/ 0 h 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5" h="41">
                  <a:moveTo>
                    <a:pt x="22" y="0"/>
                  </a:moveTo>
                  <a:lnTo>
                    <a:pt x="18" y="0"/>
                  </a:lnTo>
                  <a:lnTo>
                    <a:pt x="13" y="1"/>
                  </a:lnTo>
                  <a:lnTo>
                    <a:pt x="10" y="3"/>
                  </a:lnTo>
                  <a:lnTo>
                    <a:pt x="6" y="6"/>
                  </a:lnTo>
                  <a:lnTo>
                    <a:pt x="3" y="9"/>
                  </a:lnTo>
                  <a:lnTo>
                    <a:pt x="1" y="12"/>
                  </a:lnTo>
                  <a:lnTo>
                    <a:pt x="0" y="15"/>
                  </a:lnTo>
                  <a:lnTo>
                    <a:pt x="0" y="20"/>
                  </a:lnTo>
                  <a:lnTo>
                    <a:pt x="0" y="25"/>
                  </a:lnTo>
                  <a:lnTo>
                    <a:pt x="1" y="28"/>
                  </a:lnTo>
                  <a:lnTo>
                    <a:pt x="3" y="31"/>
                  </a:lnTo>
                  <a:lnTo>
                    <a:pt x="6" y="34"/>
                  </a:lnTo>
                  <a:lnTo>
                    <a:pt x="10" y="37"/>
                  </a:lnTo>
                  <a:lnTo>
                    <a:pt x="13" y="39"/>
                  </a:lnTo>
                  <a:lnTo>
                    <a:pt x="18" y="41"/>
                  </a:lnTo>
                  <a:lnTo>
                    <a:pt x="22" y="41"/>
                  </a:lnTo>
                  <a:lnTo>
                    <a:pt x="27" y="41"/>
                  </a:lnTo>
                  <a:lnTo>
                    <a:pt x="32" y="39"/>
                  </a:lnTo>
                  <a:lnTo>
                    <a:pt x="35" y="37"/>
                  </a:lnTo>
                  <a:lnTo>
                    <a:pt x="39" y="34"/>
                  </a:lnTo>
                  <a:lnTo>
                    <a:pt x="42" y="31"/>
                  </a:lnTo>
                  <a:lnTo>
                    <a:pt x="44" y="28"/>
                  </a:lnTo>
                  <a:lnTo>
                    <a:pt x="45" y="25"/>
                  </a:lnTo>
                  <a:lnTo>
                    <a:pt x="45" y="20"/>
                  </a:lnTo>
                  <a:lnTo>
                    <a:pt x="45" y="15"/>
                  </a:lnTo>
                  <a:lnTo>
                    <a:pt x="44" y="12"/>
                  </a:lnTo>
                  <a:lnTo>
                    <a:pt x="42" y="9"/>
                  </a:lnTo>
                  <a:lnTo>
                    <a:pt x="39" y="6"/>
                  </a:lnTo>
                  <a:lnTo>
                    <a:pt x="35" y="3"/>
                  </a:lnTo>
                  <a:lnTo>
                    <a:pt x="32" y="1"/>
                  </a:lnTo>
                  <a:lnTo>
                    <a:pt x="27" y="0"/>
                  </a:lnTo>
                  <a:lnTo>
                    <a:pt x="22" y="0"/>
                  </a:lnTo>
                </a:path>
              </a:pathLst>
            </a:custGeom>
            <a:solidFill>
              <a:schemeClr val="bg2"/>
            </a:solidFill>
            <a:ln w="7938">
              <a:solidFill>
                <a:schemeClr val="bg2"/>
              </a:solidFill>
              <a:prstDash val="solid"/>
              <a:round/>
              <a:headEnd/>
              <a:tailEnd/>
            </a:ln>
          </p:spPr>
          <p:txBody>
            <a:bodyPr/>
            <a:lstStyle/>
            <a:p>
              <a:endParaRPr lang="en-US"/>
            </a:p>
          </p:txBody>
        </p:sp>
        <p:sp>
          <p:nvSpPr>
            <p:cNvPr id="56561" name="Freeform 234"/>
            <p:cNvSpPr>
              <a:spLocks/>
            </p:cNvSpPr>
            <p:nvPr/>
          </p:nvSpPr>
          <p:spPr bwMode="auto">
            <a:xfrm>
              <a:off x="1734" y="1357"/>
              <a:ext cx="43" cy="41"/>
            </a:xfrm>
            <a:custGeom>
              <a:avLst/>
              <a:gdLst>
                <a:gd name="T0" fmla="*/ 14 w 47"/>
                <a:gd name="T1" fmla="*/ 0 h 41"/>
                <a:gd name="T2" fmla="*/ 11 w 47"/>
                <a:gd name="T3" fmla="*/ 0 h 41"/>
                <a:gd name="T4" fmla="*/ 9 w 47"/>
                <a:gd name="T5" fmla="*/ 2 h 41"/>
                <a:gd name="T6" fmla="*/ 5 w 47"/>
                <a:gd name="T7" fmla="*/ 3 h 41"/>
                <a:gd name="T8" fmla="*/ 5 w 47"/>
                <a:gd name="T9" fmla="*/ 6 h 41"/>
                <a:gd name="T10" fmla="*/ 5 w 47"/>
                <a:gd name="T11" fmla="*/ 9 h 41"/>
                <a:gd name="T12" fmla="*/ 1 w 47"/>
                <a:gd name="T13" fmla="*/ 13 h 41"/>
                <a:gd name="T14" fmla="*/ 0 w 47"/>
                <a:gd name="T15" fmla="*/ 16 h 41"/>
                <a:gd name="T16" fmla="*/ 0 w 47"/>
                <a:gd name="T17" fmla="*/ 20 h 41"/>
                <a:gd name="T18" fmla="*/ 0 w 47"/>
                <a:gd name="T19" fmla="*/ 25 h 41"/>
                <a:gd name="T20" fmla="*/ 1 w 47"/>
                <a:gd name="T21" fmla="*/ 28 h 41"/>
                <a:gd name="T22" fmla="*/ 5 w 47"/>
                <a:gd name="T23" fmla="*/ 31 h 41"/>
                <a:gd name="T24" fmla="*/ 5 w 47"/>
                <a:gd name="T25" fmla="*/ 35 h 41"/>
                <a:gd name="T26" fmla="*/ 5 w 47"/>
                <a:gd name="T27" fmla="*/ 38 h 41"/>
                <a:gd name="T28" fmla="*/ 9 w 47"/>
                <a:gd name="T29" fmla="*/ 39 h 41"/>
                <a:gd name="T30" fmla="*/ 11 w 47"/>
                <a:gd name="T31" fmla="*/ 41 h 41"/>
                <a:gd name="T32" fmla="*/ 14 w 47"/>
                <a:gd name="T33" fmla="*/ 41 h 41"/>
                <a:gd name="T34" fmla="*/ 16 w 47"/>
                <a:gd name="T35" fmla="*/ 41 h 41"/>
                <a:gd name="T36" fmla="*/ 20 w 47"/>
                <a:gd name="T37" fmla="*/ 39 h 41"/>
                <a:gd name="T38" fmla="*/ 22 w 47"/>
                <a:gd name="T39" fmla="*/ 38 h 41"/>
                <a:gd name="T40" fmla="*/ 24 w 47"/>
                <a:gd name="T41" fmla="*/ 35 h 41"/>
                <a:gd name="T42" fmla="*/ 26 w 47"/>
                <a:gd name="T43" fmla="*/ 31 h 41"/>
                <a:gd name="T44" fmla="*/ 27 w 47"/>
                <a:gd name="T45" fmla="*/ 28 h 41"/>
                <a:gd name="T46" fmla="*/ 27 w 47"/>
                <a:gd name="T47" fmla="*/ 25 h 41"/>
                <a:gd name="T48" fmla="*/ 27 w 47"/>
                <a:gd name="T49" fmla="*/ 20 h 41"/>
                <a:gd name="T50" fmla="*/ 27 w 47"/>
                <a:gd name="T51" fmla="*/ 16 h 41"/>
                <a:gd name="T52" fmla="*/ 27 w 47"/>
                <a:gd name="T53" fmla="*/ 13 h 41"/>
                <a:gd name="T54" fmla="*/ 26 w 47"/>
                <a:gd name="T55" fmla="*/ 9 h 41"/>
                <a:gd name="T56" fmla="*/ 24 w 47"/>
                <a:gd name="T57" fmla="*/ 6 h 41"/>
                <a:gd name="T58" fmla="*/ 22 w 47"/>
                <a:gd name="T59" fmla="*/ 3 h 41"/>
                <a:gd name="T60" fmla="*/ 20 w 47"/>
                <a:gd name="T61" fmla="*/ 2 h 41"/>
                <a:gd name="T62" fmla="*/ 16 w 47"/>
                <a:gd name="T63" fmla="*/ 0 h 41"/>
                <a:gd name="T64" fmla="*/ 14 w 47"/>
                <a:gd name="T65" fmla="*/ 0 h 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7" h="41">
                  <a:moveTo>
                    <a:pt x="23" y="0"/>
                  </a:moveTo>
                  <a:lnTo>
                    <a:pt x="18" y="0"/>
                  </a:lnTo>
                  <a:lnTo>
                    <a:pt x="15" y="2"/>
                  </a:lnTo>
                  <a:lnTo>
                    <a:pt x="10" y="3"/>
                  </a:lnTo>
                  <a:lnTo>
                    <a:pt x="6" y="6"/>
                  </a:lnTo>
                  <a:lnTo>
                    <a:pt x="5" y="9"/>
                  </a:lnTo>
                  <a:lnTo>
                    <a:pt x="1" y="13"/>
                  </a:lnTo>
                  <a:lnTo>
                    <a:pt x="0" y="16"/>
                  </a:lnTo>
                  <a:lnTo>
                    <a:pt x="0" y="20"/>
                  </a:lnTo>
                  <a:lnTo>
                    <a:pt x="0" y="25"/>
                  </a:lnTo>
                  <a:lnTo>
                    <a:pt x="1" y="28"/>
                  </a:lnTo>
                  <a:lnTo>
                    <a:pt x="5" y="31"/>
                  </a:lnTo>
                  <a:lnTo>
                    <a:pt x="6" y="35"/>
                  </a:lnTo>
                  <a:lnTo>
                    <a:pt x="10" y="38"/>
                  </a:lnTo>
                  <a:lnTo>
                    <a:pt x="15" y="39"/>
                  </a:lnTo>
                  <a:lnTo>
                    <a:pt x="18" y="41"/>
                  </a:lnTo>
                  <a:lnTo>
                    <a:pt x="23" y="41"/>
                  </a:lnTo>
                  <a:lnTo>
                    <a:pt x="28" y="41"/>
                  </a:lnTo>
                  <a:lnTo>
                    <a:pt x="34" y="39"/>
                  </a:lnTo>
                  <a:lnTo>
                    <a:pt x="37" y="38"/>
                  </a:lnTo>
                  <a:lnTo>
                    <a:pt x="40" y="35"/>
                  </a:lnTo>
                  <a:lnTo>
                    <a:pt x="44" y="31"/>
                  </a:lnTo>
                  <a:lnTo>
                    <a:pt x="45" y="28"/>
                  </a:lnTo>
                  <a:lnTo>
                    <a:pt x="47" y="25"/>
                  </a:lnTo>
                  <a:lnTo>
                    <a:pt x="47" y="20"/>
                  </a:lnTo>
                  <a:lnTo>
                    <a:pt x="47" y="16"/>
                  </a:lnTo>
                  <a:lnTo>
                    <a:pt x="45" y="13"/>
                  </a:lnTo>
                  <a:lnTo>
                    <a:pt x="44" y="9"/>
                  </a:lnTo>
                  <a:lnTo>
                    <a:pt x="40" y="6"/>
                  </a:lnTo>
                  <a:lnTo>
                    <a:pt x="37" y="3"/>
                  </a:lnTo>
                  <a:lnTo>
                    <a:pt x="34" y="2"/>
                  </a:lnTo>
                  <a:lnTo>
                    <a:pt x="28" y="0"/>
                  </a:lnTo>
                  <a:lnTo>
                    <a:pt x="23" y="0"/>
                  </a:lnTo>
                  <a:close/>
                </a:path>
              </a:pathLst>
            </a:custGeom>
            <a:solidFill>
              <a:schemeClr val="bg2"/>
            </a:solidFill>
            <a:ln w="9525">
              <a:solidFill>
                <a:schemeClr val="bg2"/>
              </a:solidFill>
              <a:round/>
              <a:headEnd/>
              <a:tailEnd/>
            </a:ln>
          </p:spPr>
          <p:txBody>
            <a:bodyPr/>
            <a:lstStyle/>
            <a:p>
              <a:endParaRPr lang="en-US"/>
            </a:p>
          </p:txBody>
        </p:sp>
        <p:sp>
          <p:nvSpPr>
            <p:cNvPr id="56562" name="Freeform 235"/>
            <p:cNvSpPr>
              <a:spLocks/>
            </p:cNvSpPr>
            <p:nvPr/>
          </p:nvSpPr>
          <p:spPr bwMode="auto">
            <a:xfrm>
              <a:off x="1734" y="1357"/>
              <a:ext cx="43" cy="41"/>
            </a:xfrm>
            <a:custGeom>
              <a:avLst/>
              <a:gdLst>
                <a:gd name="T0" fmla="*/ 14 w 47"/>
                <a:gd name="T1" fmla="*/ 0 h 41"/>
                <a:gd name="T2" fmla="*/ 11 w 47"/>
                <a:gd name="T3" fmla="*/ 0 h 41"/>
                <a:gd name="T4" fmla="*/ 9 w 47"/>
                <a:gd name="T5" fmla="*/ 2 h 41"/>
                <a:gd name="T6" fmla="*/ 5 w 47"/>
                <a:gd name="T7" fmla="*/ 3 h 41"/>
                <a:gd name="T8" fmla="*/ 5 w 47"/>
                <a:gd name="T9" fmla="*/ 6 h 41"/>
                <a:gd name="T10" fmla="*/ 5 w 47"/>
                <a:gd name="T11" fmla="*/ 9 h 41"/>
                <a:gd name="T12" fmla="*/ 1 w 47"/>
                <a:gd name="T13" fmla="*/ 13 h 41"/>
                <a:gd name="T14" fmla="*/ 0 w 47"/>
                <a:gd name="T15" fmla="*/ 16 h 41"/>
                <a:gd name="T16" fmla="*/ 0 w 47"/>
                <a:gd name="T17" fmla="*/ 20 h 41"/>
                <a:gd name="T18" fmla="*/ 0 w 47"/>
                <a:gd name="T19" fmla="*/ 25 h 41"/>
                <a:gd name="T20" fmla="*/ 1 w 47"/>
                <a:gd name="T21" fmla="*/ 28 h 41"/>
                <a:gd name="T22" fmla="*/ 5 w 47"/>
                <a:gd name="T23" fmla="*/ 31 h 41"/>
                <a:gd name="T24" fmla="*/ 5 w 47"/>
                <a:gd name="T25" fmla="*/ 35 h 41"/>
                <a:gd name="T26" fmla="*/ 5 w 47"/>
                <a:gd name="T27" fmla="*/ 38 h 41"/>
                <a:gd name="T28" fmla="*/ 9 w 47"/>
                <a:gd name="T29" fmla="*/ 39 h 41"/>
                <a:gd name="T30" fmla="*/ 11 w 47"/>
                <a:gd name="T31" fmla="*/ 41 h 41"/>
                <a:gd name="T32" fmla="*/ 14 w 47"/>
                <a:gd name="T33" fmla="*/ 41 h 41"/>
                <a:gd name="T34" fmla="*/ 16 w 47"/>
                <a:gd name="T35" fmla="*/ 41 h 41"/>
                <a:gd name="T36" fmla="*/ 20 w 47"/>
                <a:gd name="T37" fmla="*/ 39 h 41"/>
                <a:gd name="T38" fmla="*/ 22 w 47"/>
                <a:gd name="T39" fmla="*/ 38 h 41"/>
                <a:gd name="T40" fmla="*/ 24 w 47"/>
                <a:gd name="T41" fmla="*/ 35 h 41"/>
                <a:gd name="T42" fmla="*/ 26 w 47"/>
                <a:gd name="T43" fmla="*/ 31 h 41"/>
                <a:gd name="T44" fmla="*/ 27 w 47"/>
                <a:gd name="T45" fmla="*/ 28 h 41"/>
                <a:gd name="T46" fmla="*/ 27 w 47"/>
                <a:gd name="T47" fmla="*/ 25 h 41"/>
                <a:gd name="T48" fmla="*/ 27 w 47"/>
                <a:gd name="T49" fmla="*/ 20 h 41"/>
                <a:gd name="T50" fmla="*/ 27 w 47"/>
                <a:gd name="T51" fmla="*/ 16 h 41"/>
                <a:gd name="T52" fmla="*/ 27 w 47"/>
                <a:gd name="T53" fmla="*/ 13 h 41"/>
                <a:gd name="T54" fmla="*/ 26 w 47"/>
                <a:gd name="T55" fmla="*/ 9 h 41"/>
                <a:gd name="T56" fmla="*/ 24 w 47"/>
                <a:gd name="T57" fmla="*/ 6 h 41"/>
                <a:gd name="T58" fmla="*/ 22 w 47"/>
                <a:gd name="T59" fmla="*/ 3 h 41"/>
                <a:gd name="T60" fmla="*/ 20 w 47"/>
                <a:gd name="T61" fmla="*/ 2 h 41"/>
                <a:gd name="T62" fmla="*/ 16 w 47"/>
                <a:gd name="T63" fmla="*/ 0 h 41"/>
                <a:gd name="T64" fmla="*/ 14 w 47"/>
                <a:gd name="T65" fmla="*/ 0 h 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7" h="41">
                  <a:moveTo>
                    <a:pt x="23" y="0"/>
                  </a:moveTo>
                  <a:lnTo>
                    <a:pt x="18" y="0"/>
                  </a:lnTo>
                  <a:lnTo>
                    <a:pt x="15" y="2"/>
                  </a:lnTo>
                  <a:lnTo>
                    <a:pt x="10" y="3"/>
                  </a:lnTo>
                  <a:lnTo>
                    <a:pt x="6" y="6"/>
                  </a:lnTo>
                  <a:lnTo>
                    <a:pt x="5" y="9"/>
                  </a:lnTo>
                  <a:lnTo>
                    <a:pt x="1" y="13"/>
                  </a:lnTo>
                  <a:lnTo>
                    <a:pt x="0" y="16"/>
                  </a:lnTo>
                  <a:lnTo>
                    <a:pt x="0" y="20"/>
                  </a:lnTo>
                  <a:lnTo>
                    <a:pt x="0" y="25"/>
                  </a:lnTo>
                  <a:lnTo>
                    <a:pt x="1" y="28"/>
                  </a:lnTo>
                  <a:lnTo>
                    <a:pt x="5" y="31"/>
                  </a:lnTo>
                  <a:lnTo>
                    <a:pt x="6" y="35"/>
                  </a:lnTo>
                  <a:lnTo>
                    <a:pt x="10" y="38"/>
                  </a:lnTo>
                  <a:lnTo>
                    <a:pt x="15" y="39"/>
                  </a:lnTo>
                  <a:lnTo>
                    <a:pt x="18" y="41"/>
                  </a:lnTo>
                  <a:lnTo>
                    <a:pt x="23" y="41"/>
                  </a:lnTo>
                  <a:lnTo>
                    <a:pt x="28" y="41"/>
                  </a:lnTo>
                  <a:lnTo>
                    <a:pt x="34" y="39"/>
                  </a:lnTo>
                  <a:lnTo>
                    <a:pt x="37" y="38"/>
                  </a:lnTo>
                  <a:lnTo>
                    <a:pt x="40" y="35"/>
                  </a:lnTo>
                  <a:lnTo>
                    <a:pt x="44" y="31"/>
                  </a:lnTo>
                  <a:lnTo>
                    <a:pt x="45" y="28"/>
                  </a:lnTo>
                  <a:lnTo>
                    <a:pt x="47" y="25"/>
                  </a:lnTo>
                  <a:lnTo>
                    <a:pt x="47" y="20"/>
                  </a:lnTo>
                  <a:lnTo>
                    <a:pt x="47" y="16"/>
                  </a:lnTo>
                  <a:lnTo>
                    <a:pt x="45" y="13"/>
                  </a:lnTo>
                  <a:lnTo>
                    <a:pt x="44" y="9"/>
                  </a:lnTo>
                  <a:lnTo>
                    <a:pt x="40" y="6"/>
                  </a:lnTo>
                  <a:lnTo>
                    <a:pt x="37" y="3"/>
                  </a:lnTo>
                  <a:lnTo>
                    <a:pt x="34" y="2"/>
                  </a:lnTo>
                  <a:lnTo>
                    <a:pt x="28" y="0"/>
                  </a:lnTo>
                  <a:lnTo>
                    <a:pt x="23" y="0"/>
                  </a:lnTo>
                </a:path>
              </a:pathLst>
            </a:custGeom>
            <a:solidFill>
              <a:schemeClr val="bg2"/>
            </a:solidFill>
            <a:ln w="7938">
              <a:solidFill>
                <a:schemeClr val="bg2"/>
              </a:solidFill>
              <a:prstDash val="solid"/>
              <a:round/>
              <a:headEnd/>
              <a:tailEnd/>
            </a:ln>
          </p:spPr>
          <p:txBody>
            <a:bodyPr/>
            <a:lstStyle/>
            <a:p>
              <a:endParaRPr lang="en-US"/>
            </a:p>
          </p:txBody>
        </p:sp>
        <p:sp>
          <p:nvSpPr>
            <p:cNvPr id="56563" name="Freeform 236"/>
            <p:cNvSpPr>
              <a:spLocks/>
            </p:cNvSpPr>
            <p:nvPr/>
          </p:nvSpPr>
          <p:spPr bwMode="auto">
            <a:xfrm>
              <a:off x="2093" y="1729"/>
              <a:ext cx="42" cy="41"/>
            </a:xfrm>
            <a:custGeom>
              <a:avLst/>
              <a:gdLst>
                <a:gd name="T0" fmla="*/ 16 w 45"/>
                <a:gd name="T1" fmla="*/ 0 h 41"/>
                <a:gd name="T2" fmla="*/ 12 w 45"/>
                <a:gd name="T3" fmla="*/ 2 h 41"/>
                <a:gd name="T4" fmla="*/ 9 w 45"/>
                <a:gd name="T5" fmla="*/ 2 h 41"/>
                <a:gd name="T6" fmla="*/ 7 w 45"/>
                <a:gd name="T7" fmla="*/ 5 h 41"/>
                <a:gd name="T8" fmla="*/ 7 w 45"/>
                <a:gd name="T9" fmla="*/ 7 h 41"/>
                <a:gd name="T10" fmla="*/ 5 w 45"/>
                <a:gd name="T11" fmla="*/ 10 h 41"/>
                <a:gd name="T12" fmla="*/ 1 w 45"/>
                <a:gd name="T13" fmla="*/ 13 h 41"/>
                <a:gd name="T14" fmla="*/ 1 w 45"/>
                <a:gd name="T15" fmla="*/ 18 h 41"/>
                <a:gd name="T16" fmla="*/ 0 w 45"/>
                <a:gd name="T17" fmla="*/ 21 h 41"/>
                <a:gd name="T18" fmla="*/ 1 w 45"/>
                <a:gd name="T19" fmla="*/ 25 h 41"/>
                <a:gd name="T20" fmla="*/ 1 w 45"/>
                <a:gd name="T21" fmla="*/ 29 h 41"/>
                <a:gd name="T22" fmla="*/ 5 w 45"/>
                <a:gd name="T23" fmla="*/ 33 h 41"/>
                <a:gd name="T24" fmla="*/ 7 w 45"/>
                <a:gd name="T25" fmla="*/ 36 h 41"/>
                <a:gd name="T26" fmla="*/ 7 w 45"/>
                <a:gd name="T27" fmla="*/ 38 h 41"/>
                <a:gd name="T28" fmla="*/ 9 w 45"/>
                <a:gd name="T29" fmla="*/ 40 h 41"/>
                <a:gd name="T30" fmla="*/ 12 w 45"/>
                <a:gd name="T31" fmla="*/ 41 h 41"/>
                <a:gd name="T32" fmla="*/ 16 w 45"/>
                <a:gd name="T33" fmla="*/ 41 h 41"/>
                <a:gd name="T34" fmla="*/ 19 w 45"/>
                <a:gd name="T35" fmla="*/ 41 h 41"/>
                <a:gd name="T36" fmla="*/ 21 w 45"/>
                <a:gd name="T37" fmla="*/ 40 h 41"/>
                <a:gd name="T38" fmla="*/ 23 w 45"/>
                <a:gd name="T39" fmla="*/ 38 h 41"/>
                <a:gd name="T40" fmla="*/ 26 w 45"/>
                <a:gd name="T41" fmla="*/ 36 h 41"/>
                <a:gd name="T42" fmla="*/ 28 w 45"/>
                <a:gd name="T43" fmla="*/ 33 h 41"/>
                <a:gd name="T44" fmla="*/ 29 w 45"/>
                <a:gd name="T45" fmla="*/ 29 h 41"/>
                <a:gd name="T46" fmla="*/ 30 w 45"/>
                <a:gd name="T47" fmla="*/ 25 h 41"/>
                <a:gd name="T48" fmla="*/ 30 w 45"/>
                <a:gd name="T49" fmla="*/ 21 h 41"/>
                <a:gd name="T50" fmla="*/ 30 w 45"/>
                <a:gd name="T51" fmla="*/ 18 h 41"/>
                <a:gd name="T52" fmla="*/ 29 w 45"/>
                <a:gd name="T53" fmla="*/ 13 h 41"/>
                <a:gd name="T54" fmla="*/ 28 w 45"/>
                <a:gd name="T55" fmla="*/ 10 h 41"/>
                <a:gd name="T56" fmla="*/ 26 w 45"/>
                <a:gd name="T57" fmla="*/ 7 h 41"/>
                <a:gd name="T58" fmla="*/ 23 w 45"/>
                <a:gd name="T59" fmla="*/ 5 h 41"/>
                <a:gd name="T60" fmla="*/ 21 w 45"/>
                <a:gd name="T61" fmla="*/ 2 h 41"/>
                <a:gd name="T62" fmla="*/ 19 w 45"/>
                <a:gd name="T63" fmla="*/ 2 h 41"/>
                <a:gd name="T64" fmla="*/ 16 w 45"/>
                <a:gd name="T65" fmla="*/ 0 h 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5" h="41">
                  <a:moveTo>
                    <a:pt x="23" y="0"/>
                  </a:moveTo>
                  <a:lnTo>
                    <a:pt x="18" y="2"/>
                  </a:lnTo>
                  <a:lnTo>
                    <a:pt x="15" y="2"/>
                  </a:lnTo>
                  <a:lnTo>
                    <a:pt x="10" y="5"/>
                  </a:lnTo>
                  <a:lnTo>
                    <a:pt x="7" y="7"/>
                  </a:lnTo>
                  <a:lnTo>
                    <a:pt x="5" y="10"/>
                  </a:lnTo>
                  <a:lnTo>
                    <a:pt x="1" y="13"/>
                  </a:lnTo>
                  <a:lnTo>
                    <a:pt x="1" y="18"/>
                  </a:lnTo>
                  <a:lnTo>
                    <a:pt x="0" y="21"/>
                  </a:lnTo>
                  <a:lnTo>
                    <a:pt x="1" y="25"/>
                  </a:lnTo>
                  <a:lnTo>
                    <a:pt x="1" y="29"/>
                  </a:lnTo>
                  <a:lnTo>
                    <a:pt x="5" y="33"/>
                  </a:lnTo>
                  <a:lnTo>
                    <a:pt x="7" y="36"/>
                  </a:lnTo>
                  <a:lnTo>
                    <a:pt x="10" y="38"/>
                  </a:lnTo>
                  <a:lnTo>
                    <a:pt x="15" y="40"/>
                  </a:lnTo>
                  <a:lnTo>
                    <a:pt x="18" y="41"/>
                  </a:lnTo>
                  <a:lnTo>
                    <a:pt x="23" y="41"/>
                  </a:lnTo>
                  <a:lnTo>
                    <a:pt x="29" y="41"/>
                  </a:lnTo>
                  <a:lnTo>
                    <a:pt x="32" y="40"/>
                  </a:lnTo>
                  <a:lnTo>
                    <a:pt x="35" y="38"/>
                  </a:lnTo>
                  <a:lnTo>
                    <a:pt x="39" y="36"/>
                  </a:lnTo>
                  <a:lnTo>
                    <a:pt x="42" y="33"/>
                  </a:lnTo>
                  <a:lnTo>
                    <a:pt x="44" y="29"/>
                  </a:lnTo>
                  <a:lnTo>
                    <a:pt x="45" y="25"/>
                  </a:lnTo>
                  <a:lnTo>
                    <a:pt x="45" y="21"/>
                  </a:lnTo>
                  <a:lnTo>
                    <a:pt x="45" y="18"/>
                  </a:lnTo>
                  <a:lnTo>
                    <a:pt x="44" y="13"/>
                  </a:lnTo>
                  <a:lnTo>
                    <a:pt x="42" y="10"/>
                  </a:lnTo>
                  <a:lnTo>
                    <a:pt x="39" y="7"/>
                  </a:lnTo>
                  <a:lnTo>
                    <a:pt x="35" y="5"/>
                  </a:lnTo>
                  <a:lnTo>
                    <a:pt x="32" y="2"/>
                  </a:lnTo>
                  <a:lnTo>
                    <a:pt x="29" y="2"/>
                  </a:lnTo>
                  <a:lnTo>
                    <a:pt x="23" y="0"/>
                  </a:lnTo>
                  <a:close/>
                </a:path>
              </a:pathLst>
            </a:custGeom>
            <a:solidFill>
              <a:schemeClr val="bg2"/>
            </a:solidFill>
            <a:ln w="9525">
              <a:solidFill>
                <a:schemeClr val="bg2"/>
              </a:solidFill>
              <a:round/>
              <a:headEnd/>
              <a:tailEnd/>
            </a:ln>
          </p:spPr>
          <p:txBody>
            <a:bodyPr/>
            <a:lstStyle/>
            <a:p>
              <a:endParaRPr lang="en-US"/>
            </a:p>
          </p:txBody>
        </p:sp>
        <p:sp>
          <p:nvSpPr>
            <p:cNvPr id="56564" name="Freeform 237"/>
            <p:cNvSpPr>
              <a:spLocks/>
            </p:cNvSpPr>
            <p:nvPr/>
          </p:nvSpPr>
          <p:spPr bwMode="auto">
            <a:xfrm>
              <a:off x="2093" y="1729"/>
              <a:ext cx="42" cy="41"/>
            </a:xfrm>
            <a:custGeom>
              <a:avLst/>
              <a:gdLst>
                <a:gd name="T0" fmla="*/ 16 w 45"/>
                <a:gd name="T1" fmla="*/ 0 h 41"/>
                <a:gd name="T2" fmla="*/ 12 w 45"/>
                <a:gd name="T3" fmla="*/ 2 h 41"/>
                <a:gd name="T4" fmla="*/ 9 w 45"/>
                <a:gd name="T5" fmla="*/ 2 h 41"/>
                <a:gd name="T6" fmla="*/ 7 w 45"/>
                <a:gd name="T7" fmla="*/ 5 h 41"/>
                <a:gd name="T8" fmla="*/ 7 w 45"/>
                <a:gd name="T9" fmla="*/ 7 h 41"/>
                <a:gd name="T10" fmla="*/ 5 w 45"/>
                <a:gd name="T11" fmla="*/ 10 h 41"/>
                <a:gd name="T12" fmla="*/ 1 w 45"/>
                <a:gd name="T13" fmla="*/ 13 h 41"/>
                <a:gd name="T14" fmla="*/ 1 w 45"/>
                <a:gd name="T15" fmla="*/ 18 h 41"/>
                <a:gd name="T16" fmla="*/ 0 w 45"/>
                <a:gd name="T17" fmla="*/ 21 h 41"/>
                <a:gd name="T18" fmla="*/ 1 w 45"/>
                <a:gd name="T19" fmla="*/ 25 h 41"/>
                <a:gd name="T20" fmla="*/ 1 w 45"/>
                <a:gd name="T21" fmla="*/ 29 h 41"/>
                <a:gd name="T22" fmla="*/ 5 w 45"/>
                <a:gd name="T23" fmla="*/ 33 h 41"/>
                <a:gd name="T24" fmla="*/ 7 w 45"/>
                <a:gd name="T25" fmla="*/ 36 h 41"/>
                <a:gd name="T26" fmla="*/ 7 w 45"/>
                <a:gd name="T27" fmla="*/ 38 h 41"/>
                <a:gd name="T28" fmla="*/ 9 w 45"/>
                <a:gd name="T29" fmla="*/ 40 h 41"/>
                <a:gd name="T30" fmla="*/ 12 w 45"/>
                <a:gd name="T31" fmla="*/ 41 h 41"/>
                <a:gd name="T32" fmla="*/ 16 w 45"/>
                <a:gd name="T33" fmla="*/ 41 h 41"/>
                <a:gd name="T34" fmla="*/ 19 w 45"/>
                <a:gd name="T35" fmla="*/ 41 h 41"/>
                <a:gd name="T36" fmla="*/ 21 w 45"/>
                <a:gd name="T37" fmla="*/ 40 h 41"/>
                <a:gd name="T38" fmla="*/ 23 w 45"/>
                <a:gd name="T39" fmla="*/ 38 h 41"/>
                <a:gd name="T40" fmla="*/ 26 w 45"/>
                <a:gd name="T41" fmla="*/ 36 h 41"/>
                <a:gd name="T42" fmla="*/ 28 w 45"/>
                <a:gd name="T43" fmla="*/ 33 h 41"/>
                <a:gd name="T44" fmla="*/ 29 w 45"/>
                <a:gd name="T45" fmla="*/ 29 h 41"/>
                <a:gd name="T46" fmla="*/ 30 w 45"/>
                <a:gd name="T47" fmla="*/ 25 h 41"/>
                <a:gd name="T48" fmla="*/ 30 w 45"/>
                <a:gd name="T49" fmla="*/ 21 h 41"/>
                <a:gd name="T50" fmla="*/ 30 w 45"/>
                <a:gd name="T51" fmla="*/ 18 h 41"/>
                <a:gd name="T52" fmla="*/ 29 w 45"/>
                <a:gd name="T53" fmla="*/ 13 h 41"/>
                <a:gd name="T54" fmla="*/ 28 w 45"/>
                <a:gd name="T55" fmla="*/ 10 h 41"/>
                <a:gd name="T56" fmla="*/ 26 w 45"/>
                <a:gd name="T57" fmla="*/ 7 h 41"/>
                <a:gd name="T58" fmla="*/ 23 w 45"/>
                <a:gd name="T59" fmla="*/ 5 h 41"/>
                <a:gd name="T60" fmla="*/ 21 w 45"/>
                <a:gd name="T61" fmla="*/ 2 h 41"/>
                <a:gd name="T62" fmla="*/ 19 w 45"/>
                <a:gd name="T63" fmla="*/ 2 h 41"/>
                <a:gd name="T64" fmla="*/ 16 w 45"/>
                <a:gd name="T65" fmla="*/ 0 h 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5" h="41">
                  <a:moveTo>
                    <a:pt x="23" y="0"/>
                  </a:moveTo>
                  <a:lnTo>
                    <a:pt x="18" y="2"/>
                  </a:lnTo>
                  <a:lnTo>
                    <a:pt x="15" y="2"/>
                  </a:lnTo>
                  <a:lnTo>
                    <a:pt x="10" y="5"/>
                  </a:lnTo>
                  <a:lnTo>
                    <a:pt x="7" y="7"/>
                  </a:lnTo>
                  <a:lnTo>
                    <a:pt x="5" y="10"/>
                  </a:lnTo>
                  <a:lnTo>
                    <a:pt x="1" y="13"/>
                  </a:lnTo>
                  <a:lnTo>
                    <a:pt x="1" y="18"/>
                  </a:lnTo>
                  <a:lnTo>
                    <a:pt x="0" y="21"/>
                  </a:lnTo>
                  <a:lnTo>
                    <a:pt x="1" y="25"/>
                  </a:lnTo>
                  <a:lnTo>
                    <a:pt x="1" y="29"/>
                  </a:lnTo>
                  <a:lnTo>
                    <a:pt x="5" y="33"/>
                  </a:lnTo>
                  <a:lnTo>
                    <a:pt x="7" y="36"/>
                  </a:lnTo>
                  <a:lnTo>
                    <a:pt x="10" y="38"/>
                  </a:lnTo>
                  <a:lnTo>
                    <a:pt x="15" y="40"/>
                  </a:lnTo>
                  <a:lnTo>
                    <a:pt x="18" y="41"/>
                  </a:lnTo>
                  <a:lnTo>
                    <a:pt x="23" y="41"/>
                  </a:lnTo>
                  <a:lnTo>
                    <a:pt x="29" y="41"/>
                  </a:lnTo>
                  <a:lnTo>
                    <a:pt x="32" y="40"/>
                  </a:lnTo>
                  <a:lnTo>
                    <a:pt x="35" y="38"/>
                  </a:lnTo>
                  <a:lnTo>
                    <a:pt x="39" y="36"/>
                  </a:lnTo>
                  <a:lnTo>
                    <a:pt x="42" y="33"/>
                  </a:lnTo>
                  <a:lnTo>
                    <a:pt x="44" y="29"/>
                  </a:lnTo>
                  <a:lnTo>
                    <a:pt x="45" y="25"/>
                  </a:lnTo>
                  <a:lnTo>
                    <a:pt x="45" y="21"/>
                  </a:lnTo>
                  <a:lnTo>
                    <a:pt x="45" y="18"/>
                  </a:lnTo>
                  <a:lnTo>
                    <a:pt x="44" y="13"/>
                  </a:lnTo>
                  <a:lnTo>
                    <a:pt x="42" y="10"/>
                  </a:lnTo>
                  <a:lnTo>
                    <a:pt x="39" y="7"/>
                  </a:lnTo>
                  <a:lnTo>
                    <a:pt x="35" y="5"/>
                  </a:lnTo>
                  <a:lnTo>
                    <a:pt x="32" y="2"/>
                  </a:lnTo>
                  <a:lnTo>
                    <a:pt x="29" y="2"/>
                  </a:lnTo>
                  <a:lnTo>
                    <a:pt x="23" y="0"/>
                  </a:lnTo>
                </a:path>
              </a:pathLst>
            </a:custGeom>
            <a:solidFill>
              <a:schemeClr val="bg2"/>
            </a:solidFill>
            <a:ln w="7938">
              <a:solidFill>
                <a:schemeClr val="bg2"/>
              </a:solidFill>
              <a:prstDash val="solid"/>
              <a:round/>
              <a:headEnd/>
              <a:tailEnd/>
            </a:ln>
          </p:spPr>
          <p:txBody>
            <a:bodyPr/>
            <a:lstStyle/>
            <a:p>
              <a:endParaRPr lang="en-US"/>
            </a:p>
          </p:txBody>
        </p:sp>
        <p:sp>
          <p:nvSpPr>
            <p:cNvPr id="56565" name="Freeform 238"/>
            <p:cNvSpPr>
              <a:spLocks/>
            </p:cNvSpPr>
            <p:nvPr/>
          </p:nvSpPr>
          <p:spPr bwMode="auto">
            <a:xfrm>
              <a:off x="1877" y="1583"/>
              <a:ext cx="44" cy="39"/>
            </a:xfrm>
            <a:custGeom>
              <a:avLst/>
              <a:gdLst>
                <a:gd name="T0" fmla="*/ 15 w 48"/>
                <a:gd name="T1" fmla="*/ 0 h 39"/>
                <a:gd name="T2" fmla="*/ 12 w 48"/>
                <a:gd name="T3" fmla="*/ 0 h 39"/>
                <a:gd name="T4" fmla="*/ 8 w 48"/>
                <a:gd name="T5" fmla="*/ 2 h 39"/>
                <a:gd name="T6" fmla="*/ 6 w 48"/>
                <a:gd name="T7" fmla="*/ 3 h 39"/>
                <a:gd name="T8" fmla="*/ 6 w 48"/>
                <a:gd name="T9" fmla="*/ 5 h 39"/>
                <a:gd name="T10" fmla="*/ 4 w 48"/>
                <a:gd name="T11" fmla="*/ 8 h 39"/>
                <a:gd name="T12" fmla="*/ 2 w 48"/>
                <a:gd name="T13" fmla="*/ 11 h 39"/>
                <a:gd name="T14" fmla="*/ 0 w 48"/>
                <a:gd name="T15" fmla="*/ 16 h 39"/>
                <a:gd name="T16" fmla="*/ 0 w 48"/>
                <a:gd name="T17" fmla="*/ 19 h 39"/>
                <a:gd name="T18" fmla="*/ 0 w 48"/>
                <a:gd name="T19" fmla="*/ 24 h 39"/>
                <a:gd name="T20" fmla="*/ 2 w 48"/>
                <a:gd name="T21" fmla="*/ 27 h 39"/>
                <a:gd name="T22" fmla="*/ 4 w 48"/>
                <a:gd name="T23" fmla="*/ 30 h 39"/>
                <a:gd name="T24" fmla="*/ 6 w 48"/>
                <a:gd name="T25" fmla="*/ 33 h 39"/>
                <a:gd name="T26" fmla="*/ 6 w 48"/>
                <a:gd name="T27" fmla="*/ 36 h 39"/>
                <a:gd name="T28" fmla="*/ 8 w 48"/>
                <a:gd name="T29" fmla="*/ 38 h 39"/>
                <a:gd name="T30" fmla="*/ 12 w 48"/>
                <a:gd name="T31" fmla="*/ 38 h 39"/>
                <a:gd name="T32" fmla="*/ 15 w 48"/>
                <a:gd name="T33" fmla="*/ 39 h 39"/>
                <a:gd name="T34" fmla="*/ 17 w 48"/>
                <a:gd name="T35" fmla="*/ 38 h 39"/>
                <a:gd name="T36" fmla="*/ 19 w 48"/>
                <a:gd name="T37" fmla="*/ 38 h 39"/>
                <a:gd name="T38" fmla="*/ 23 w 48"/>
                <a:gd name="T39" fmla="*/ 36 h 39"/>
                <a:gd name="T40" fmla="*/ 25 w 48"/>
                <a:gd name="T41" fmla="*/ 33 h 39"/>
                <a:gd name="T42" fmla="*/ 26 w 48"/>
                <a:gd name="T43" fmla="*/ 30 h 39"/>
                <a:gd name="T44" fmla="*/ 28 w 48"/>
                <a:gd name="T45" fmla="*/ 27 h 39"/>
                <a:gd name="T46" fmla="*/ 28 w 48"/>
                <a:gd name="T47" fmla="*/ 24 h 39"/>
                <a:gd name="T48" fmla="*/ 28 w 48"/>
                <a:gd name="T49" fmla="*/ 19 h 39"/>
                <a:gd name="T50" fmla="*/ 28 w 48"/>
                <a:gd name="T51" fmla="*/ 16 h 39"/>
                <a:gd name="T52" fmla="*/ 28 w 48"/>
                <a:gd name="T53" fmla="*/ 11 h 39"/>
                <a:gd name="T54" fmla="*/ 26 w 48"/>
                <a:gd name="T55" fmla="*/ 8 h 39"/>
                <a:gd name="T56" fmla="*/ 25 w 48"/>
                <a:gd name="T57" fmla="*/ 5 h 39"/>
                <a:gd name="T58" fmla="*/ 23 w 48"/>
                <a:gd name="T59" fmla="*/ 3 h 39"/>
                <a:gd name="T60" fmla="*/ 19 w 48"/>
                <a:gd name="T61" fmla="*/ 2 h 39"/>
                <a:gd name="T62" fmla="*/ 17 w 48"/>
                <a:gd name="T63" fmla="*/ 0 h 39"/>
                <a:gd name="T64" fmla="*/ 15 w 48"/>
                <a:gd name="T65" fmla="*/ 0 h 3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8" h="39">
                  <a:moveTo>
                    <a:pt x="24" y="0"/>
                  </a:moveTo>
                  <a:lnTo>
                    <a:pt x="19" y="0"/>
                  </a:lnTo>
                  <a:lnTo>
                    <a:pt x="14" y="2"/>
                  </a:lnTo>
                  <a:lnTo>
                    <a:pt x="10" y="3"/>
                  </a:lnTo>
                  <a:lnTo>
                    <a:pt x="7" y="5"/>
                  </a:lnTo>
                  <a:lnTo>
                    <a:pt x="4" y="8"/>
                  </a:lnTo>
                  <a:lnTo>
                    <a:pt x="2" y="11"/>
                  </a:lnTo>
                  <a:lnTo>
                    <a:pt x="0" y="16"/>
                  </a:lnTo>
                  <a:lnTo>
                    <a:pt x="0" y="19"/>
                  </a:lnTo>
                  <a:lnTo>
                    <a:pt x="0" y="24"/>
                  </a:lnTo>
                  <a:lnTo>
                    <a:pt x="2" y="27"/>
                  </a:lnTo>
                  <a:lnTo>
                    <a:pt x="4" y="30"/>
                  </a:lnTo>
                  <a:lnTo>
                    <a:pt x="7" y="33"/>
                  </a:lnTo>
                  <a:lnTo>
                    <a:pt x="10" y="36"/>
                  </a:lnTo>
                  <a:lnTo>
                    <a:pt x="14" y="38"/>
                  </a:lnTo>
                  <a:lnTo>
                    <a:pt x="19" y="38"/>
                  </a:lnTo>
                  <a:lnTo>
                    <a:pt x="24" y="39"/>
                  </a:lnTo>
                  <a:lnTo>
                    <a:pt x="29" y="38"/>
                  </a:lnTo>
                  <a:lnTo>
                    <a:pt x="32" y="38"/>
                  </a:lnTo>
                  <a:lnTo>
                    <a:pt x="38" y="36"/>
                  </a:lnTo>
                  <a:lnTo>
                    <a:pt x="41" y="33"/>
                  </a:lnTo>
                  <a:lnTo>
                    <a:pt x="44" y="30"/>
                  </a:lnTo>
                  <a:lnTo>
                    <a:pt x="46" y="27"/>
                  </a:lnTo>
                  <a:lnTo>
                    <a:pt x="48" y="24"/>
                  </a:lnTo>
                  <a:lnTo>
                    <a:pt x="48" y="19"/>
                  </a:lnTo>
                  <a:lnTo>
                    <a:pt x="48" y="16"/>
                  </a:lnTo>
                  <a:lnTo>
                    <a:pt x="46" y="11"/>
                  </a:lnTo>
                  <a:lnTo>
                    <a:pt x="44" y="8"/>
                  </a:lnTo>
                  <a:lnTo>
                    <a:pt x="41" y="5"/>
                  </a:lnTo>
                  <a:lnTo>
                    <a:pt x="38" y="3"/>
                  </a:lnTo>
                  <a:lnTo>
                    <a:pt x="32" y="2"/>
                  </a:lnTo>
                  <a:lnTo>
                    <a:pt x="29" y="0"/>
                  </a:lnTo>
                  <a:lnTo>
                    <a:pt x="24" y="0"/>
                  </a:lnTo>
                  <a:close/>
                </a:path>
              </a:pathLst>
            </a:custGeom>
            <a:solidFill>
              <a:schemeClr val="bg2"/>
            </a:solidFill>
            <a:ln w="9525">
              <a:solidFill>
                <a:schemeClr val="bg2"/>
              </a:solidFill>
              <a:round/>
              <a:headEnd/>
              <a:tailEnd/>
            </a:ln>
          </p:spPr>
          <p:txBody>
            <a:bodyPr/>
            <a:lstStyle/>
            <a:p>
              <a:endParaRPr lang="en-US"/>
            </a:p>
          </p:txBody>
        </p:sp>
        <p:sp>
          <p:nvSpPr>
            <p:cNvPr id="56566" name="Freeform 239"/>
            <p:cNvSpPr>
              <a:spLocks/>
            </p:cNvSpPr>
            <p:nvPr/>
          </p:nvSpPr>
          <p:spPr bwMode="auto">
            <a:xfrm>
              <a:off x="1877" y="1583"/>
              <a:ext cx="44" cy="39"/>
            </a:xfrm>
            <a:custGeom>
              <a:avLst/>
              <a:gdLst>
                <a:gd name="T0" fmla="*/ 15 w 48"/>
                <a:gd name="T1" fmla="*/ 0 h 39"/>
                <a:gd name="T2" fmla="*/ 12 w 48"/>
                <a:gd name="T3" fmla="*/ 0 h 39"/>
                <a:gd name="T4" fmla="*/ 8 w 48"/>
                <a:gd name="T5" fmla="*/ 2 h 39"/>
                <a:gd name="T6" fmla="*/ 6 w 48"/>
                <a:gd name="T7" fmla="*/ 3 h 39"/>
                <a:gd name="T8" fmla="*/ 6 w 48"/>
                <a:gd name="T9" fmla="*/ 5 h 39"/>
                <a:gd name="T10" fmla="*/ 4 w 48"/>
                <a:gd name="T11" fmla="*/ 8 h 39"/>
                <a:gd name="T12" fmla="*/ 2 w 48"/>
                <a:gd name="T13" fmla="*/ 11 h 39"/>
                <a:gd name="T14" fmla="*/ 0 w 48"/>
                <a:gd name="T15" fmla="*/ 16 h 39"/>
                <a:gd name="T16" fmla="*/ 0 w 48"/>
                <a:gd name="T17" fmla="*/ 19 h 39"/>
                <a:gd name="T18" fmla="*/ 0 w 48"/>
                <a:gd name="T19" fmla="*/ 24 h 39"/>
                <a:gd name="T20" fmla="*/ 2 w 48"/>
                <a:gd name="T21" fmla="*/ 27 h 39"/>
                <a:gd name="T22" fmla="*/ 4 w 48"/>
                <a:gd name="T23" fmla="*/ 30 h 39"/>
                <a:gd name="T24" fmla="*/ 6 w 48"/>
                <a:gd name="T25" fmla="*/ 33 h 39"/>
                <a:gd name="T26" fmla="*/ 6 w 48"/>
                <a:gd name="T27" fmla="*/ 36 h 39"/>
                <a:gd name="T28" fmla="*/ 8 w 48"/>
                <a:gd name="T29" fmla="*/ 38 h 39"/>
                <a:gd name="T30" fmla="*/ 12 w 48"/>
                <a:gd name="T31" fmla="*/ 38 h 39"/>
                <a:gd name="T32" fmla="*/ 15 w 48"/>
                <a:gd name="T33" fmla="*/ 39 h 39"/>
                <a:gd name="T34" fmla="*/ 17 w 48"/>
                <a:gd name="T35" fmla="*/ 38 h 39"/>
                <a:gd name="T36" fmla="*/ 19 w 48"/>
                <a:gd name="T37" fmla="*/ 38 h 39"/>
                <a:gd name="T38" fmla="*/ 23 w 48"/>
                <a:gd name="T39" fmla="*/ 36 h 39"/>
                <a:gd name="T40" fmla="*/ 25 w 48"/>
                <a:gd name="T41" fmla="*/ 33 h 39"/>
                <a:gd name="T42" fmla="*/ 26 w 48"/>
                <a:gd name="T43" fmla="*/ 30 h 39"/>
                <a:gd name="T44" fmla="*/ 28 w 48"/>
                <a:gd name="T45" fmla="*/ 27 h 39"/>
                <a:gd name="T46" fmla="*/ 28 w 48"/>
                <a:gd name="T47" fmla="*/ 24 h 39"/>
                <a:gd name="T48" fmla="*/ 28 w 48"/>
                <a:gd name="T49" fmla="*/ 19 h 39"/>
                <a:gd name="T50" fmla="*/ 28 w 48"/>
                <a:gd name="T51" fmla="*/ 16 h 39"/>
                <a:gd name="T52" fmla="*/ 28 w 48"/>
                <a:gd name="T53" fmla="*/ 11 h 39"/>
                <a:gd name="T54" fmla="*/ 26 w 48"/>
                <a:gd name="T55" fmla="*/ 8 h 39"/>
                <a:gd name="T56" fmla="*/ 25 w 48"/>
                <a:gd name="T57" fmla="*/ 5 h 39"/>
                <a:gd name="T58" fmla="*/ 23 w 48"/>
                <a:gd name="T59" fmla="*/ 3 h 39"/>
                <a:gd name="T60" fmla="*/ 19 w 48"/>
                <a:gd name="T61" fmla="*/ 2 h 39"/>
                <a:gd name="T62" fmla="*/ 17 w 48"/>
                <a:gd name="T63" fmla="*/ 0 h 39"/>
                <a:gd name="T64" fmla="*/ 15 w 48"/>
                <a:gd name="T65" fmla="*/ 0 h 3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8" h="39">
                  <a:moveTo>
                    <a:pt x="24" y="0"/>
                  </a:moveTo>
                  <a:lnTo>
                    <a:pt x="19" y="0"/>
                  </a:lnTo>
                  <a:lnTo>
                    <a:pt x="14" y="2"/>
                  </a:lnTo>
                  <a:lnTo>
                    <a:pt x="10" y="3"/>
                  </a:lnTo>
                  <a:lnTo>
                    <a:pt x="7" y="5"/>
                  </a:lnTo>
                  <a:lnTo>
                    <a:pt x="4" y="8"/>
                  </a:lnTo>
                  <a:lnTo>
                    <a:pt x="2" y="11"/>
                  </a:lnTo>
                  <a:lnTo>
                    <a:pt x="0" y="16"/>
                  </a:lnTo>
                  <a:lnTo>
                    <a:pt x="0" y="19"/>
                  </a:lnTo>
                  <a:lnTo>
                    <a:pt x="0" y="24"/>
                  </a:lnTo>
                  <a:lnTo>
                    <a:pt x="2" y="27"/>
                  </a:lnTo>
                  <a:lnTo>
                    <a:pt x="4" y="30"/>
                  </a:lnTo>
                  <a:lnTo>
                    <a:pt x="7" y="33"/>
                  </a:lnTo>
                  <a:lnTo>
                    <a:pt x="10" y="36"/>
                  </a:lnTo>
                  <a:lnTo>
                    <a:pt x="14" y="38"/>
                  </a:lnTo>
                  <a:lnTo>
                    <a:pt x="19" y="38"/>
                  </a:lnTo>
                  <a:lnTo>
                    <a:pt x="24" y="39"/>
                  </a:lnTo>
                  <a:lnTo>
                    <a:pt x="29" y="38"/>
                  </a:lnTo>
                  <a:lnTo>
                    <a:pt x="32" y="38"/>
                  </a:lnTo>
                  <a:lnTo>
                    <a:pt x="38" y="36"/>
                  </a:lnTo>
                  <a:lnTo>
                    <a:pt x="41" y="33"/>
                  </a:lnTo>
                  <a:lnTo>
                    <a:pt x="44" y="30"/>
                  </a:lnTo>
                  <a:lnTo>
                    <a:pt x="46" y="27"/>
                  </a:lnTo>
                  <a:lnTo>
                    <a:pt x="48" y="24"/>
                  </a:lnTo>
                  <a:lnTo>
                    <a:pt x="48" y="19"/>
                  </a:lnTo>
                  <a:lnTo>
                    <a:pt x="48" y="16"/>
                  </a:lnTo>
                  <a:lnTo>
                    <a:pt x="46" y="11"/>
                  </a:lnTo>
                  <a:lnTo>
                    <a:pt x="44" y="8"/>
                  </a:lnTo>
                  <a:lnTo>
                    <a:pt x="41" y="5"/>
                  </a:lnTo>
                  <a:lnTo>
                    <a:pt x="38" y="3"/>
                  </a:lnTo>
                  <a:lnTo>
                    <a:pt x="32" y="2"/>
                  </a:lnTo>
                  <a:lnTo>
                    <a:pt x="29" y="0"/>
                  </a:lnTo>
                  <a:lnTo>
                    <a:pt x="24" y="0"/>
                  </a:lnTo>
                </a:path>
              </a:pathLst>
            </a:custGeom>
            <a:solidFill>
              <a:schemeClr val="bg2"/>
            </a:solidFill>
            <a:ln w="26988">
              <a:solidFill>
                <a:schemeClr val="bg2"/>
              </a:solidFill>
              <a:prstDash val="solid"/>
              <a:round/>
              <a:headEnd/>
              <a:tailEnd/>
            </a:ln>
          </p:spPr>
          <p:txBody>
            <a:bodyPr/>
            <a:lstStyle/>
            <a:p>
              <a:endParaRPr lang="en-US"/>
            </a:p>
          </p:txBody>
        </p:sp>
        <p:sp>
          <p:nvSpPr>
            <p:cNvPr id="56567" name="Freeform 240"/>
            <p:cNvSpPr>
              <a:spLocks/>
            </p:cNvSpPr>
            <p:nvPr/>
          </p:nvSpPr>
          <p:spPr bwMode="auto">
            <a:xfrm>
              <a:off x="1788" y="1465"/>
              <a:ext cx="43" cy="41"/>
            </a:xfrm>
            <a:custGeom>
              <a:avLst/>
              <a:gdLst>
                <a:gd name="T0" fmla="*/ 16 w 46"/>
                <a:gd name="T1" fmla="*/ 0 h 41"/>
                <a:gd name="T2" fmla="*/ 11 w 46"/>
                <a:gd name="T3" fmla="*/ 0 h 41"/>
                <a:gd name="T4" fmla="*/ 7 w 46"/>
                <a:gd name="T5" fmla="*/ 2 h 41"/>
                <a:gd name="T6" fmla="*/ 7 w 46"/>
                <a:gd name="T7" fmla="*/ 4 h 41"/>
                <a:gd name="T8" fmla="*/ 7 w 46"/>
                <a:gd name="T9" fmla="*/ 5 h 41"/>
                <a:gd name="T10" fmla="*/ 3 w 46"/>
                <a:gd name="T11" fmla="*/ 8 h 41"/>
                <a:gd name="T12" fmla="*/ 2 w 46"/>
                <a:gd name="T13" fmla="*/ 13 h 41"/>
                <a:gd name="T14" fmla="*/ 0 w 46"/>
                <a:gd name="T15" fmla="*/ 16 h 41"/>
                <a:gd name="T16" fmla="*/ 0 w 46"/>
                <a:gd name="T17" fmla="*/ 21 h 41"/>
                <a:gd name="T18" fmla="*/ 0 w 46"/>
                <a:gd name="T19" fmla="*/ 24 h 41"/>
                <a:gd name="T20" fmla="*/ 2 w 46"/>
                <a:gd name="T21" fmla="*/ 29 h 41"/>
                <a:gd name="T22" fmla="*/ 3 w 46"/>
                <a:gd name="T23" fmla="*/ 32 h 41"/>
                <a:gd name="T24" fmla="*/ 7 w 46"/>
                <a:gd name="T25" fmla="*/ 35 h 41"/>
                <a:gd name="T26" fmla="*/ 7 w 46"/>
                <a:gd name="T27" fmla="*/ 37 h 41"/>
                <a:gd name="T28" fmla="*/ 7 w 46"/>
                <a:gd name="T29" fmla="*/ 40 h 41"/>
                <a:gd name="T30" fmla="*/ 11 w 46"/>
                <a:gd name="T31" fmla="*/ 40 h 41"/>
                <a:gd name="T32" fmla="*/ 16 w 46"/>
                <a:gd name="T33" fmla="*/ 41 h 41"/>
                <a:gd name="T34" fmla="*/ 19 w 46"/>
                <a:gd name="T35" fmla="*/ 40 h 41"/>
                <a:gd name="T36" fmla="*/ 20 w 46"/>
                <a:gd name="T37" fmla="*/ 40 h 41"/>
                <a:gd name="T38" fmla="*/ 23 w 46"/>
                <a:gd name="T39" fmla="*/ 37 h 41"/>
                <a:gd name="T40" fmla="*/ 26 w 46"/>
                <a:gd name="T41" fmla="*/ 35 h 41"/>
                <a:gd name="T42" fmla="*/ 28 w 46"/>
                <a:gd name="T43" fmla="*/ 32 h 41"/>
                <a:gd name="T44" fmla="*/ 30 w 46"/>
                <a:gd name="T45" fmla="*/ 29 h 41"/>
                <a:gd name="T46" fmla="*/ 30 w 46"/>
                <a:gd name="T47" fmla="*/ 24 h 41"/>
                <a:gd name="T48" fmla="*/ 31 w 46"/>
                <a:gd name="T49" fmla="*/ 21 h 41"/>
                <a:gd name="T50" fmla="*/ 30 w 46"/>
                <a:gd name="T51" fmla="*/ 16 h 41"/>
                <a:gd name="T52" fmla="*/ 30 w 46"/>
                <a:gd name="T53" fmla="*/ 13 h 41"/>
                <a:gd name="T54" fmla="*/ 28 w 46"/>
                <a:gd name="T55" fmla="*/ 8 h 41"/>
                <a:gd name="T56" fmla="*/ 26 w 46"/>
                <a:gd name="T57" fmla="*/ 5 h 41"/>
                <a:gd name="T58" fmla="*/ 23 w 46"/>
                <a:gd name="T59" fmla="*/ 4 h 41"/>
                <a:gd name="T60" fmla="*/ 20 w 46"/>
                <a:gd name="T61" fmla="*/ 2 h 41"/>
                <a:gd name="T62" fmla="*/ 19 w 46"/>
                <a:gd name="T63" fmla="*/ 0 h 41"/>
                <a:gd name="T64" fmla="*/ 16 w 46"/>
                <a:gd name="T65" fmla="*/ 0 h 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6" h="41">
                  <a:moveTo>
                    <a:pt x="22" y="0"/>
                  </a:moveTo>
                  <a:lnTo>
                    <a:pt x="17" y="0"/>
                  </a:lnTo>
                  <a:lnTo>
                    <a:pt x="13" y="2"/>
                  </a:lnTo>
                  <a:lnTo>
                    <a:pt x="10" y="4"/>
                  </a:lnTo>
                  <a:lnTo>
                    <a:pt x="7" y="5"/>
                  </a:lnTo>
                  <a:lnTo>
                    <a:pt x="3" y="8"/>
                  </a:lnTo>
                  <a:lnTo>
                    <a:pt x="2" y="13"/>
                  </a:lnTo>
                  <a:lnTo>
                    <a:pt x="0" y="16"/>
                  </a:lnTo>
                  <a:lnTo>
                    <a:pt x="0" y="21"/>
                  </a:lnTo>
                  <a:lnTo>
                    <a:pt x="0" y="24"/>
                  </a:lnTo>
                  <a:lnTo>
                    <a:pt x="2" y="29"/>
                  </a:lnTo>
                  <a:lnTo>
                    <a:pt x="3" y="32"/>
                  </a:lnTo>
                  <a:lnTo>
                    <a:pt x="7" y="35"/>
                  </a:lnTo>
                  <a:lnTo>
                    <a:pt x="10" y="37"/>
                  </a:lnTo>
                  <a:lnTo>
                    <a:pt x="13" y="40"/>
                  </a:lnTo>
                  <a:lnTo>
                    <a:pt x="17" y="40"/>
                  </a:lnTo>
                  <a:lnTo>
                    <a:pt x="22" y="41"/>
                  </a:lnTo>
                  <a:lnTo>
                    <a:pt x="27" y="40"/>
                  </a:lnTo>
                  <a:lnTo>
                    <a:pt x="30" y="40"/>
                  </a:lnTo>
                  <a:lnTo>
                    <a:pt x="35" y="37"/>
                  </a:lnTo>
                  <a:lnTo>
                    <a:pt x="39" y="35"/>
                  </a:lnTo>
                  <a:lnTo>
                    <a:pt x="41" y="32"/>
                  </a:lnTo>
                  <a:lnTo>
                    <a:pt x="44" y="29"/>
                  </a:lnTo>
                  <a:lnTo>
                    <a:pt x="44" y="24"/>
                  </a:lnTo>
                  <a:lnTo>
                    <a:pt x="46" y="21"/>
                  </a:lnTo>
                  <a:lnTo>
                    <a:pt x="44" y="16"/>
                  </a:lnTo>
                  <a:lnTo>
                    <a:pt x="44" y="13"/>
                  </a:lnTo>
                  <a:lnTo>
                    <a:pt x="41" y="8"/>
                  </a:lnTo>
                  <a:lnTo>
                    <a:pt x="39" y="5"/>
                  </a:lnTo>
                  <a:lnTo>
                    <a:pt x="35" y="4"/>
                  </a:lnTo>
                  <a:lnTo>
                    <a:pt x="30" y="2"/>
                  </a:lnTo>
                  <a:lnTo>
                    <a:pt x="27" y="0"/>
                  </a:lnTo>
                  <a:lnTo>
                    <a:pt x="22" y="0"/>
                  </a:lnTo>
                  <a:close/>
                </a:path>
              </a:pathLst>
            </a:custGeom>
            <a:solidFill>
              <a:schemeClr val="bg2"/>
            </a:solidFill>
            <a:ln w="9525">
              <a:solidFill>
                <a:schemeClr val="bg2"/>
              </a:solidFill>
              <a:round/>
              <a:headEnd/>
              <a:tailEnd/>
            </a:ln>
          </p:spPr>
          <p:txBody>
            <a:bodyPr/>
            <a:lstStyle/>
            <a:p>
              <a:endParaRPr lang="en-US"/>
            </a:p>
          </p:txBody>
        </p:sp>
        <p:sp>
          <p:nvSpPr>
            <p:cNvPr id="56568" name="Freeform 241"/>
            <p:cNvSpPr>
              <a:spLocks/>
            </p:cNvSpPr>
            <p:nvPr/>
          </p:nvSpPr>
          <p:spPr bwMode="auto">
            <a:xfrm>
              <a:off x="1788" y="1465"/>
              <a:ext cx="43" cy="41"/>
            </a:xfrm>
            <a:custGeom>
              <a:avLst/>
              <a:gdLst>
                <a:gd name="T0" fmla="*/ 16 w 46"/>
                <a:gd name="T1" fmla="*/ 0 h 41"/>
                <a:gd name="T2" fmla="*/ 11 w 46"/>
                <a:gd name="T3" fmla="*/ 0 h 41"/>
                <a:gd name="T4" fmla="*/ 7 w 46"/>
                <a:gd name="T5" fmla="*/ 2 h 41"/>
                <a:gd name="T6" fmla="*/ 7 w 46"/>
                <a:gd name="T7" fmla="*/ 4 h 41"/>
                <a:gd name="T8" fmla="*/ 7 w 46"/>
                <a:gd name="T9" fmla="*/ 5 h 41"/>
                <a:gd name="T10" fmla="*/ 3 w 46"/>
                <a:gd name="T11" fmla="*/ 8 h 41"/>
                <a:gd name="T12" fmla="*/ 2 w 46"/>
                <a:gd name="T13" fmla="*/ 13 h 41"/>
                <a:gd name="T14" fmla="*/ 0 w 46"/>
                <a:gd name="T15" fmla="*/ 16 h 41"/>
                <a:gd name="T16" fmla="*/ 0 w 46"/>
                <a:gd name="T17" fmla="*/ 21 h 41"/>
                <a:gd name="T18" fmla="*/ 0 w 46"/>
                <a:gd name="T19" fmla="*/ 24 h 41"/>
                <a:gd name="T20" fmla="*/ 2 w 46"/>
                <a:gd name="T21" fmla="*/ 29 h 41"/>
                <a:gd name="T22" fmla="*/ 3 w 46"/>
                <a:gd name="T23" fmla="*/ 32 h 41"/>
                <a:gd name="T24" fmla="*/ 7 w 46"/>
                <a:gd name="T25" fmla="*/ 35 h 41"/>
                <a:gd name="T26" fmla="*/ 7 w 46"/>
                <a:gd name="T27" fmla="*/ 37 h 41"/>
                <a:gd name="T28" fmla="*/ 7 w 46"/>
                <a:gd name="T29" fmla="*/ 40 h 41"/>
                <a:gd name="T30" fmla="*/ 11 w 46"/>
                <a:gd name="T31" fmla="*/ 40 h 41"/>
                <a:gd name="T32" fmla="*/ 16 w 46"/>
                <a:gd name="T33" fmla="*/ 41 h 41"/>
                <a:gd name="T34" fmla="*/ 19 w 46"/>
                <a:gd name="T35" fmla="*/ 40 h 41"/>
                <a:gd name="T36" fmla="*/ 20 w 46"/>
                <a:gd name="T37" fmla="*/ 40 h 41"/>
                <a:gd name="T38" fmla="*/ 23 w 46"/>
                <a:gd name="T39" fmla="*/ 37 h 41"/>
                <a:gd name="T40" fmla="*/ 26 w 46"/>
                <a:gd name="T41" fmla="*/ 35 h 41"/>
                <a:gd name="T42" fmla="*/ 28 w 46"/>
                <a:gd name="T43" fmla="*/ 32 h 41"/>
                <a:gd name="T44" fmla="*/ 30 w 46"/>
                <a:gd name="T45" fmla="*/ 29 h 41"/>
                <a:gd name="T46" fmla="*/ 30 w 46"/>
                <a:gd name="T47" fmla="*/ 24 h 41"/>
                <a:gd name="T48" fmla="*/ 31 w 46"/>
                <a:gd name="T49" fmla="*/ 21 h 41"/>
                <a:gd name="T50" fmla="*/ 30 w 46"/>
                <a:gd name="T51" fmla="*/ 16 h 41"/>
                <a:gd name="T52" fmla="*/ 30 w 46"/>
                <a:gd name="T53" fmla="*/ 13 h 41"/>
                <a:gd name="T54" fmla="*/ 28 w 46"/>
                <a:gd name="T55" fmla="*/ 8 h 41"/>
                <a:gd name="T56" fmla="*/ 26 w 46"/>
                <a:gd name="T57" fmla="*/ 5 h 41"/>
                <a:gd name="T58" fmla="*/ 23 w 46"/>
                <a:gd name="T59" fmla="*/ 4 h 41"/>
                <a:gd name="T60" fmla="*/ 20 w 46"/>
                <a:gd name="T61" fmla="*/ 2 h 41"/>
                <a:gd name="T62" fmla="*/ 19 w 46"/>
                <a:gd name="T63" fmla="*/ 0 h 41"/>
                <a:gd name="T64" fmla="*/ 16 w 46"/>
                <a:gd name="T65" fmla="*/ 0 h 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6" h="41">
                  <a:moveTo>
                    <a:pt x="22" y="0"/>
                  </a:moveTo>
                  <a:lnTo>
                    <a:pt x="17" y="0"/>
                  </a:lnTo>
                  <a:lnTo>
                    <a:pt x="13" y="2"/>
                  </a:lnTo>
                  <a:lnTo>
                    <a:pt x="10" y="4"/>
                  </a:lnTo>
                  <a:lnTo>
                    <a:pt x="7" y="5"/>
                  </a:lnTo>
                  <a:lnTo>
                    <a:pt x="3" y="8"/>
                  </a:lnTo>
                  <a:lnTo>
                    <a:pt x="2" y="13"/>
                  </a:lnTo>
                  <a:lnTo>
                    <a:pt x="0" y="16"/>
                  </a:lnTo>
                  <a:lnTo>
                    <a:pt x="0" y="21"/>
                  </a:lnTo>
                  <a:lnTo>
                    <a:pt x="0" y="24"/>
                  </a:lnTo>
                  <a:lnTo>
                    <a:pt x="2" y="29"/>
                  </a:lnTo>
                  <a:lnTo>
                    <a:pt x="3" y="32"/>
                  </a:lnTo>
                  <a:lnTo>
                    <a:pt x="7" y="35"/>
                  </a:lnTo>
                  <a:lnTo>
                    <a:pt x="10" y="37"/>
                  </a:lnTo>
                  <a:lnTo>
                    <a:pt x="13" y="40"/>
                  </a:lnTo>
                  <a:lnTo>
                    <a:pt x="17" y="40"/>
                  </a:lnTo>
                  <a:lnTo>
                    <a:pt x="22" y="41"/>
                  </a:lnTo>
                  <a:lnTo>
                    <a:pt x="27" y="40"/>
                  </a:lnTo>
                  <a:lnTo>
                    <a:pt x="30" y="40"/>
                  </a:lnTo>
                  <a:lnTo>
                    <a:pt x="35" y="37"/>
                  </a:lnTo>
                  <a:lnTo>
                    <a:pt x="39" y="35"/>
                  </a:lnTo>
                  <a:lnTo>
                    <a:pt x="41" y="32"/>
                  </a:lnTo>
                  <a:lnTo>
                    <a:pt x="44" y="29"/>
                  </a:lnTo>
                  <a:lnTo>
                    <a:pt x="44" y="24"/>
                  </a:lnTo>
                  <a:lnTo>
                    <a:pt x="46" y="21"/>
                  </a:lnTo>
                  <a:lnTo>
                    <a:pt x="44" y="16"/>
                  </a:lnTo>
                  <a:lnTo>
                    <a:pt x="44" y="13"/>
                  </a:lnTo>
                  <a:lnTo>
                    <a:pt x="41" y="8"/>
                  </a:lnTo>
                  <a:lnTo>
                    <a:pt x="39" y="5"/>
                  </a:lnTo>
                  <a:lnTo>
                    <a:pt x="35" y="4"/>
                  </a:lnTo>
                  <a:lnTo>
                    <a:pt x="30" y="2"/>
                  </a:lnTo>
                  <a:lnTo>
                    <a:pt x="27" y="0"/>
                  </a:lnTo>
                  <a:lnTo>
                    <a:pt x="22" y="0"/>
                  </a:lnTo>
                </a:path>
              </a:pathLst>
            </a:custGeom>
            <a:solidFill>
              <a:schemeClr val="bg2"/>
            </a:solidFill>
            <a:ln w="7938">
              <a:solidFill>
                <a:schemeClr val="bg2"/>
              </a:solidFill>
              <a:prstDash val="solid"/>
              <a:round/>
              <a:headEnd/>
              <a:tailEnd/>
            </a:ln>
          </p:spPr>
          <p:txBody>
            <a:bodyPr/>
            <a:lstStyle/>
            <a:p>
              <a:endParaRPr lang="en-US"/>
            </a:p>
          </p:txBody>
        </p:sp>
        <p:sp>
          <p:nvSpPr>
            <p:cNvPr id="56569" name="Freeform 242"/>
            <p:cNvSpPr>
              <a:spLocks/>
            </p:cNvSpPr>
            <p:nvPr/>
          </p:nvSpPr>
          <p:spPr bwMode="auto">
            <a:xfrm>
              <a:off x="1896" y="1591"/>
              <a:ext cx="44" cy="41"/>
            </a:xfrm>
            <a:custGeom>
              <a:avLst/>
              <a:gdLst>
                <a:gd name="T0" fmla="*/ 17 w 47"/>
                <a:gd name="T1" fmla="*/ 0 h 41"/>
                <a:gd name="T2" fmla="*/ 14 w 47"/>
                <a:gd name="T3" fmla="*/ 0 h 41"/>
                <a:gd name="T4" fmla="*/ 9 w 47"/>
                <a:gd name="T5" fmla="*/ 2 h 41"/>
                <a:gd name="T6" fmla="*/ 7 w 47"/>
                <a:gd name="T7" fmla="*/ 3 h 41"/>
                <a:gd name="T8" fmla="*/ 6 w 47"/>
                <a:gd name="T9" fmla="*/ 6 h 41"/>
                <a:gd name="T10" fmla="*/ 5 w 47"/>
                <a:gd name="T11" fmla="*/ 9 h 41"/>
                <a:gd name="T12" fmla="*/ 1 w 47"/>
                <a:gd name="T13" fmla="*/ 13 h 41"/>
                <a:gd name="T14" fmla="*/ 1 w 47"/>
                <a:gd name="T15" fmla="*/ 16 h 41"/>
                <a:gd name="T16" fmla="*/ 0 w 47"/>
                <a:gd name="T17" fmla="*/ 20 h 41"/>
                <a:gd name="T18" fmla="*/ 1 w 47"/>
                <a:gd name="T19" fmla="*/ 25 h 41"/>
                <a:gd name="T20" fmla="*/ 1 w 47"/>
                <a:gd name="T21" fmla="*/ 28 h 41"/>
                <a:gd name="T22" fmla="*/ 5 w 47"/>
                <a:gd name="T23" fmla="*/ 31 h 41"/>
                <a:gd name="T24" fmla="*/ 6 w 47"/>
                <a:gd name="T25" fmla="*/ 35 h 41"/>
                <a:gd name="T26" fmla="*/ 7 w 47"/>
                <a:gd name="T27" fmla="*/ 38 h 41"/>
                <a:gd name="T28" fmla="*/ 9 w 47"/>
                <a:gd name="T29" fmla="*/ 39 h 41"/>
                <a:gd name="T30" fmla="*/ 14 w 47"/>
                <a:gd name="T31" fmla="*/ 41 h 41"/>
                <a:gd name="T32" fmla="*/ 17 w 47"/>
                <a:gd name="T33" fmla="*/ 41 h 41"/>
                <a:gd name="T34" fmla="*/ 19 w 47"/>
                <a:gd name="T35" fmla="*/ 41 h 41"/>
                <a:gd name="T36" fmla="*/ 22 w 47"/>
                <a:gd name="T37" fmla="*/ 39 h 41"/>
                <a:gd name="T38" fmla="*/ 25 w 47"/>
                <a:gd name="T39" fmla="*/ 38 h 41"/>
                <a:gd name="T40" fmla="*/ 27 w 47"/>
                <a:gd name="T41" fmla="*/ 35 h 41"/>
                <a:gd name="T42" fmla="*/ 30 w 47"/>
                <a:gd name="T43" fmla="*/ 31 h 41"/>
                <a:gd name="T44" fmla="*/ 31 w 47"/>
                <a:gd name="T45" fmla="*/ 28 h 41"/>
                <a:gd name="T46" fmla="*/ 32 w 47"/>
                <a:gd name="T47" fmla="*/ 25 h 41"/>
                <a:gd name="T48" fmla="*/ 32 w 47"/>
                <a:gd name="T49" fmla="*/ 20 h 41"/>
                <a:gd name="T50" fmla="*/ 32 w 47"/>
                <a:gd name="T51" fmla="*/ 16 h 41"/>
                <a:gd name="T52" fmla="*/ 31 w 47"/>
                <a:gd name="T53" fmla="*/ 13 h 41"/>
                <a:gd name="T54" fmla="*/ 30 w 47"/>
                <a:gd name="T55" fmla="*/ 9 h 41"/>
                <a:gd name="T56" fmla="*/ 27 w 47"/>
                <a:gd name="T57" fmla="*/ 6 h 41"/>
                <a:gd name="T58" fmla="*/ 25 w 47"/>
                <a:gd name="T59" fmla="*/ 3 h 41"/>
                <a:gd name="T60" fmla="*/ 22 w 47"/>
                <a:gd name="T61" fmla="*/ 2 h 41"/>
                <a:gd name="T62" fmla="*/ 19 w 47"/>
                <a:gd name="T63" fmla="*/ 0 h 41"/>
                <a:gd name="T64" fmla="*/ 17 w 47"/>
                <a:gd name="T65" fmla="*/ 0 h 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7" h="41">
                  <a:moveTo>
                    <a:pt x="23" y="0"/>
                  </a:moveTo>
                  <a:lnTo>
                    <a:pt x="20" y="0"/>
                  </a:lnTo>
                  <a:lnTo>
                    <a:pt x="15" y="2"/>
                  </a:lnTo>
                  <a:lnTo>
                    <a:pt x="11" y="3"/>
                  </a:lnTo>
                  <a:lnTo>
                    <a:pt x="6" y="6"/>
                  </a:lnTo>
                  <a:lnTo>
                    <a:pt x="5" y="9"/>
                  </a:lnTo>
                  <a:lnTo>
                    <a:pt x="1" y="13"/>
                  </a:lnTo>
                  <a:lnTo>
                    <a:pt x="1" y="16"/>
                  </a:lnTo>
                  <a:lnTo>
                    <a:pt x="0" y="20"/>
                  </a:lnTo>
                  <a:lnTo>
                    <a:pt x="1" y="25"/>
                  </a:lnTo>
                  <a:lnTo>
                    <a:pt x="1" y="28"/>
                  </a:lnTo>
                  <a:lnTo>
                    <a:pt x="5" y="31"/>
                  </a:lnTo>
                  <a:lnTo>
                    <a:pt x="6" y="35"/>
                  </a:lnTo>
                  <a:lnTo>
                    <a:pt x="11" y="38"/>
                  </a:lnTo>
                  <a:lnTo>
                    <a:pt x="15" y="39"/>
                  </a:lnTo>
                  <a:lnTo>
                    <a:pt x="20" y="41"/>
                  </a:lnTo>
                  <a:lnTo>
                    <a:pt x="23" y="41"/>
                  </a:lnTo>
                  <a:lnTo>
                    <a:pt x="28" y="41"/>
                  </a:lnTo>
                  <a:lnTo>
                    <a:pt x="33" y="39"/>
                  </a:lnTo>
                  <a:lnTo>
                    <a:pt x="37" y="38"/>
                  </a:lnTo>
                  <a:lnTo>
                    <a:pt x="40" y="35"/>
                  </a:lnTo>
                  <a:lnTo>
                    <a:pt x="44" y="31"/>
                  </a:lnTo>
                  <a:lnTo>
                    <a:pt x="45" y="28"/>
                  </a:lnTo>
                  <a:lnTo>
                    <a:pt x="47" y="25"/>
                  </a:lnTo>
                  <a:lnTo>
                    <a:pt x="47" y="20"/>
                  </a:lnTo>
                  <a:lnTo>
                    <a:pt x="47" y="16"/>
                  </a:lnTo>
                  <a:lnTo>
                    <a:pt x="45" y="13"/>
                  </a:lnTo>
                  <a:lnTo>
                    <a:pt x="44" y="9"/>
                  </a:lnTo>
                  <a:lnTo>
                    <a:pt x="40" y="6"/>
                  </a:lnTo>
                  <a:lnTo>
                    <a:pt x="37" y="3"/>
                  </a:lnTo>
                  <a:lnTo>
                    <a:pt x="33" y="2"/>
                  </a:lnTo>
                  <a:lnTo>
                    <a:pt x="28" y="0"/>
                  </a:lnTo>
                  <a:lnTo>
                    <a:pt x="23" y="0"/>
                  </a:lnTo>
                  <a:close/>
                </a:path>
              </a:pathLst>
            </a:custGeom>
            <a:solidFill>
              <a:schemeClr val="bg2"/>
            </a:solidFill>
            <a:ln w="9525">
              <a:solidFill>
                <a:schemeClr val="bg2"/>
              </a:solidFill>
              <a:round/>
              <a:headEnd/>
              <a:tailEnd/>
            </a:ln>
          </p:spPr>
          <p:txBody>
            <a:bodyPr/>
            <a:lstStyle/>
            <a:p>
              <a:endParaRPr lang="en-US"/>
            </a:p>
          </p:txBody>
        </p:sp>
        <p:sp>
          <p:nvSpPr>
            <p:cNvPr id="56570" name="Freeform 243"/>
            <p:cNvSpPr>
              <a:spLocks/>
            </p:cNvSpPr>
            <p:nvPr/>
          </p:nvSpPr>
          <p:spPr bwMode="auto">
            <a:xfrm>
              <a:off x="1896" y="1591"/>
              <a:ext cx="44" cy="41"/>
            </a:xfrm>
            <a:custGeom>
              <a:avLst/>
              <a:gdLst>
                <a:gd name="T0" fmla="*/ 17 w 47"/>
                <a:gd name="T1" fmla="*/ 0 h 41"/>
                <a:gd name="T2" fmla="*/ 14 w 47"/>
                <a:gd name="T3" fmla="*/ 0 h 41"/>
                <a:gd name="T4" fmla="*/ 9 w 47"/>
                <a:gd name="T5" fmla="*/ 2 h 41"/>
                <a:gd name="T6" fmla="*/ 7 w 47"/>
                <a:gd name="T7" fmla="*/ 3 h 41"/>
                <a:gd name="T8" fmla="*/ 6 w 47"/>
                <a:gd name="T9" fmla="*/ 6 h 41"/>
                <a:gd name="T10" fmla="*/ 5 w 47"/>
                <a:gd name="T11" fmla="*/ 9 h 41"/>
                <a:gd name="T12" fmla="*/ 1 w 47"/>
                <a:gd name="T13" fmla="*/ 13 h 41"/>
                <a:gd name="T14" fmla="*/ 1 w 47"/>
                <a:gd name="T15" fmla="*/ 16 h 41"/>
                <a:gd name="T16" fmla="*/ 0 w 47"/>
                <a:gd name="T17" fmla="*/ 20 h 41"/>
                <a:gd name="T18" fmla="*/ 1 w 47"/>
                <a:gd name="T19" fmla="*/ 25 h 41"/>
                <a:gd name="T20" fmla="*/ 1 w 47"/>
                <a:gd name="T21" fmla="*/ 28 h 41"/>
                <a:gd name="T22" fmla="*/ 5 w 47"/>
                <a:gd name="T23" fmla="*/ 31 h 41"/>
                <a:gd name="T24" fmla="*/ 6 w 47"/>
                <a:gd name="T25" fmla="*/ 35 h 41"/>
                <a:gd name="T26" fmla="*/ 7 w 47"/>
                <a:gd name="T27" fmla="*/ 38 h 41"/>
                <a:gd name="T28" fmla="*/ 9 w 47"/>
                <a:gd name="T29" fmla="*/ 39 h 41"/>
                <a:gd name="T30" fmla="*/ 14 w 47"/>
                <a:gd name="T31" fmla="*/ 41 h 41"/>
                <a:gd name="T32" fmla="*/ 17 w 47"/>
                <a:gd name="T33" fmla="*/ 41 h 41"/>
                <a:gd name="T34" fmla="*/ 19 w 47"/>
                <a:gd name="T35" fmla="*/ 41 h 41"/>
                <a:gd name="T36" fmla="*/ 22 w 47"/>
                <a:gd name="T37" fmla="*/ 39 h 41"/>
                <a:gd name="T38" fmla="*/ 25 w 47"/>
                <a:gd name="T39" fmla="*/ 38 h 41"/>
                <a:gd name="T40" fmla="*/ 27 w 47"/>
                <a:gd name="T41" fmla="*/ 35 h 41"/>
                <a:gd name="T42" fmla="*/ 30 w 47"/>
                <a:gd name="T43" fmla="*/ 31 h 41"/>
                <a:gd name="T44" fmla="*/ 31 w 47"/>
                <a:gd name="T45" fmla="*/ 28 h 41"/>
                <a:gd name="T46" fmla="*/ 32 w 47"/>
                <a:gd name="T47" fmla="*/ 25 h 41"/>
                <a:gd name="T48" fmla="*/ 32 w 47"/>
                <a:gd name="T49" fmla="*/ 20 h 41"/>
                <a:gd name="T50" fmla="*/ 32 w 47"/>
                <a:gd name="T51" fmla="*/ 16 h 41"/>
                <a:gd name="T52" fmla="*/ 31 w 47"/>
                <a:gd name="T53" fmla="*/ 13 h 41"/>
                <a:gd name="T54" fmla="*/ 30 w 47"/>
                <a:gd name="T55" fmla="*/ 9 h 41"/>
                <a:gd name="T56" fmla="*/ 27 w 47"/>
                <a:gd name="T57" fmla="*/ 6 h 41"/>
                <a:gd name="T58" fmla="*/ 25 w 47"/>
                <a:gd name="T59" fmla="*/ 3 h 41"/>
                <a:gd name="T60" fmla="*/ 22 w 47"/>
                <a:gd name="T61" fmla="*/ 2 h 41"/>
                <a:gd name="T62" fmla="*/ 19 w 47"/>
                <a:gd name="T63" fmla="*/ 0 h 41"/>
                <a:gd name="T64" fmla="*/ 17 w 47"/>
                <a:gd name="T65" fmla="*/ 0 h 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7" h="41">
                  <a:moveTo>
                    <a:pt x="23" y="0"/>
                  </a:moveTo>
                  <a:lnTo>
                    <a:pt x="20" y="0"/>
                  </a:lnTo>
                  <a:lnTo>
                    <a:pt x="15" y="2"/>
                  </a:lnTo>
                  <a:lnTo>
                    <a:pt x="11" y="3"/>
                  </a:lnTo>
                  <a:lnTo>
                    <a:pt x="6" y="6"/>
                  </a:lnTo>
                  <a:lnTo>
                    <a:pt x="5" y="9"/>
                  </a:lnTo>
                  <a:lnTo>
                    <a:pt x="1" y="13"/>
                  </a:lnTo>
                  <a:lnTo>
                    <a:pt x="1" y="16"/>
                  </a:lnTo>
                  <a:lnTo>
                    <a:pt x="0" y="20"/>
                  </a:lnTo>
                  <a:lnTo>
                    <a:pt x="1" y="25"/>
                  </a:lnTo>
                  <a:lnTo>
                    <a:pt x="1" y="28"/>
                  </a:lnTo>
                  <a:lnTo>
                    <a:pt x="5" y="31"/>
                  </a:lnTo>
                  <a:lnTo>
                    <a:pt x="6" y="35"/>
                  </a:lnTo>
                  <a:lnTo>
                    <a:pt x="11" y="38"/>
                  </a:lnTo>
                  <a:lnTo>
                    <a:pt x="15" y="39"/>
                  </a:lnTo>
                  <a:lnTo>
                    <a:pt x="20" y="41"/>
                  </a:lnTo>
                  <a:lnTo>
                    <a:pt x="23" y="41"/>
                  </a:lnTo>
                  <a:lnTo>
                    <a:pt x="28" y="41"/>
                  </a:lnTo>
                  <a:lnTo>
                    <a:pt x="33" y="39"/>
                  </a:lnTo>
                  <a:lnTo>
                    <a:pt x="37" y="38"/>
                  </a:lnTo>
                  <a:lnTo>
                    <a:pt x="40" y="35"/>
                  </a:lnTo>
                  <a:lnTo>
                    <a:pt x="44" y="31"/>
                  </a:lnTo>
                  <a:lnTo>
                    <a:pt x="45" y="28"/>
                  </a:lnTo>
                  <a:lnTo>
                    <a:pt x="47" y="25"/>
                  </a:lnTo>
                  <a:lnTo>
                    <a:pt x="47" y="20"/>
                  </a:lnTo>
                  <a:lnTo>
                    <a:pt x="47" y="16"/>
                  </a:lnTo>
                  <a:lnTo>
                    <a:pt x="45" y="13"/>
                  </a:lnTo>
                  <a:lnTo>
                    <a:pt x="44" y="9"/>
                  </a:lnTo>
                  <a:lnTo>
                    <a:pt x="40" y="6"/>
                  </a:lnTo>
                  <a:lnTo>
                    <a:pt x="37" y="3"/>
                  </a:lnTo>
                  <a:lnTo>
                    <a:pt x="33" y="2"/>
                  </a:lnTo>
                  <a:lnTo>
                    <a:pt x="28" y="0"/>
                  </a:lnTo>
                  <a:lnTo>
                    <a:pt x="23" y="0"/>
                  </a:lnTo>
                </a:path>
              </a:pathLst>
            </a:custGeom>
            <a:solidFill>
              <a:schemeClr val="bg2"/>
            </a:solidFill>
            <a:ln w="26988">
              <a:solidFill>
                <a:schemeClr val="bg2"/>
              </a:solidFill>
              <a:prstDash val="solid"/>
              <a:round/>
              <a:headEnd/>
              <a:tailEnd/>
            </a:ln>
          </p:spPr>
          <p:txBody>
            <a:bodyPr/>
            <a:lstStyle/>
            <a:p>
              <a:endParaRPr lang="en-US"/>
            </a:p>
          </p:txBody>
        </p:sp>
        <p:sp>
          <p:nvSpPr>
            <p:cNvPr id="56571" name="Freeform 244"/>
            <p:cNvSpPr>
              <a:spLocks/>
            </p:cNvSpPr>
            <p:nvPr/>
          </p:nvSpPr>
          <p:spPr bwMode="auto">
            <a:xfrm>
              <a:off x="1788" y="1465"/>
              <a:ext cx="43" cy="41"/>
            </a:xfrm>
            <a:custGeom>
              <a:avLst/>
              <a:gdLst>
                <a:gd name="T0" fmla="*/ 16 w 46"/>
                <a:gd name="T1" fmla="*/ 0 h 41"/>
                <a:gd name="T2" fmla="*/ 11 w 46"/>
                <a:gd name="T3" fmla="*/ 0 h 41"/>
                <a:gd name="T4" fmla="*/ 7 w 46"/>
                <a:gd name="T5" fmla="*/ 2 h 41"/>
                <a:gd name="T6" fmla="*/ 7 w 46"/>
                <a:gd name="T7" fmla="*/ 4 h 41"/>
                <a:gd name="T8" fmla="*/ 7 w 46"/>
                <a:gd name="T9" fmla="*/ 5 h 41"/>
                <a:gd name="T10" fmla="*/ 3 w 46"/>
                <a:gd name="T11" fmla="*/ 8 h 41"/>
                <a:gd name="T12" fmla="*/ 2 w 46"/>
                <a:gd name="T13" fmla="*/ 13 h 41"/>
                <a:gd name="T14" fmla="*/ 0 w 46"/>
                <a:gd name="T15" fmla="*/ 16 h 41"/>
                <a:gd name="T16" fmla="*/ 0 w 46"/>
                <a:gd name="T17" fmla="*/ 21 h 41"/>
                <a:gd name="T18" fmla="*/ 0 w 46"/>
                <a:gd name="T19" fmla="*/ 24 h 41"/>
                <a:gd name="T20" fmla="*/ 2 w 46"/>
                <a:gd name="T21" fmla="*/ 29 h 41"/>
                <a:gd name="T22" fmla="*/ 3 w 46"/>
                <a:gd name="T23" fmla="*/ 32 h 41"/>
                <a:gd name="T24" fmla="*/ 7 w 46"/>
                <a:gd name="T25" fmla="*/ 35 h 41"/>
                <a:gd name="T26" fmla="*/ 7 w 46"/>
                <a:gd name="T27" fmla="*/ 37 h 41"/>
                <a:gd name="T28" fmla="*/ 7 w 46"/>
                <a:gd name="T29" fmla="*/ 40 h 41"/>
                <a:gd name="T30" fmla="*/ 11 w 46"/>
                <a:gd name="T31" fmla="*/ 40 h 41"/>
                <a:gd name="T32" fmla="*/ 16 w 46"/>
                <a:gd name="T33" fmla="*/ 41 h 41"/>
                <a:gd name="T34" fmla="*/ 19 w 46"/>
                <a:gd name="T35" fmla="*/ 40 h 41"/>
                <a:gd name="T36" fmla="*/ 20 w 46"/>
                <a:gd name="T37" fmla="*/ 40 h 41"/>
                <a:gd name="T38" fmla="*/ 23 w 46"/>
                <a:gd name="T39" fmla="*/ 37 h 41"/>
                <a:gd name="T40" fmla="*/ 26 w 46"/>
                <a:gd name="T41" fmla="*/ 35 h 41"/>
                <a:gd name="T42" fmla="*/ 28 w 46"/>
                <a:gd name="T43" fmla="*/ 32 h 41"/>
                <a:gd name="T44" fmla="*/ 30 w 46"/>
                <a:gd name="T45" fmla="*/ 29 h 41"/>
                <a:gd name="T46" fmla="*/ 30 w 46"/>
                <a:gd name="T47" fmla="*/ 24 h 41"/>
                <a:gd name="T48" fmla="*/ 31 w 46"/>
                <a:gd name="T49" fmla="*/ 21 h 41"/>
                <a:gd name="T50" fmla="*/ 30 w 46"/>
                <a:gd name="T51" fmla="*/ 16 h 41"/>
                <a:gd name="T52" fmla="*/ 30 w 46"/>
                <a:gd name="T53" fmla="*/ 13 h 41"/>
                <a:gd name="T54" fmla="*/ 28 w 46"/>
                <a:gd name="T55" fmla="*/ 8 h 41"/>
                <a:gd name="T56" fmla="*/ 26 w 46"/>
                <a:gd name="T57" fmla="*/ 5 h 41"/>
                <a:gd name="T58" fmla="*/ 23 w 46"/>
                <a:gd name="T59" fmla="*/ 4 h 41"/>
                <a:gd name="T60" fmla="*/ 20 w 46"/>
                <a:gd name="T61" fmla="*/ 2 h 41"/>
                <a:gd name="T62" fmla="*/ 19 w 46"/>
                <a:gd name="T63" fmla="*/ 0 h 41"/>
                <a:gd name="T64" fmla="*/ 16 w 46"/>
                <a:gd name="T65" fmla="*/ 0 h 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6" h="41">
                  <a:moveTo>
                    <a:pt x="22" y="0"/>
                  </a:moveTo>
                  <a:lnTo>
                    <a:pt x="17" y="0"/>
                  </a:lnTo>
                  <a:lnTo>
                    <a:pt x="13" y="2"/>
                  </a:lnTo>
                  <a:lnTo>
                    <a:pt x="10" y="4"/>
                  </a:lnTo>
                  <a:lnTo>
                    <a:pt x="7" y="5"/>
                  </a:lnTo>
                  <a:lnTo>
                    <a:pt x="3" y="8"/>
                  </a:lnTo>
                  <a:lnTo>
                    <a:pt x="2" y="13"/>
                  </a:lnTo>
                  <a:lnTo>
                    <a:pt x="0" y="16"/>
                  </a:lnTo>
                  <a:lnTo>
                    <a:pt x="0" y="21"/>
                  </a:lnTo>
                  <a:lnTo>
                    <a:pt x="0" y="24"/>
                  </a:lnTo>
                  <a:lnTo>
                    <a:pt x="2" y="29"/>
                  </a:lnTo>
                  <a:lnTo>
                    <a:pt x="3" y="32"/>
                  </a:lnTo>
                  <a:lnTo>
                    <a:pt x="7" y="35"/>
                  </a:lnTo>
                  <a:lnTo>
                    <a:pt x="10" y="37"/>
                  </a:lnTo>
                  <a:lnTo>
                    <a:pt x="13" y="40"/>
                  </a:lnTo>
                  <a:lnTo>
                    <a:pt x="17" y="40"/>
                  </a:lnTo>
                  <a:lnTo>
                    <a:pt x="22" y="41"/>
                  </a:lnTo>
                  <a:lnTo>
                    <a:pt x="27" y="40"/>
                  </a:lnTo>
                  <a:lnTo>
                    <a:pt x="30" y="40"/>
                  </a:lnTo>
                  <a:lnTo>
                    <a:pt x="35" y="37"/>
                  </a:lnTo>
                  <a:lnTo>
                    <a:pt x="39" y="35"/>
                  </a:lnTo>
                  <a:lnTo>
                    <a:pt x="41" y="32"/>
                  </a:lnTo>
                  <a:lnTo>
                    <a:pt x="44" y="29"/>
                  </a:lnTo>
                  <a:lnTo>
                    <a:pt x="44" y="24"/>
                  </a:lnTo>
                  <a:lnTo>
                    <a:pt x="46" y="21"/>
                  </a:lnTo>
                  <a:lnTo>
                    <a:pt x="44" y="16"/>
                  </a:lnTo>
                  <a:lnTo>
                    <a:pt x="44" y="13"/>
                  </a:lnTo>
                  <a:lnTo>
                    <a:pt x="41" y="8"/>
                  </a:lnTo>
                  <a:lnTo>
                    <a:pt x="39" y="5"/>
                  </a:lnTo>
                  <a:lnTo>
                    <a:pt x="35" y="4"/>
                  </a:lnTo>
                  <a:lnTo>
                    <a:pt x="30" y="2"/>
                  </a:lnTo>
                  <a:lnTo>
                    <a:pt x="27" y="0"/>
                  </a:lnTo>
                  <a:lnTo>
                    <a:pt x="22" y="0"/>
                  </a:lnTo>
                  <a:close/>
                </a:path>
              </a:pathLst>
            </a:custGeom>
            <a:solidFill>
              <a:schemeClr val="bg2"/>
            </a:solidFill>
            <a:ln w="9525">
              <a:solidFill>
                <a:schemeClr val="bg2"/>
              </a:solidFill>
              <a:round/>
              <a:headEnd/>
              <a:tailEnd/>
            </a:ln>
          </p:spPr>
          <p:txBody>
            <a:bodyPr/>
            <a:lstStyle/>
            <a:p>
              <a:endParaRPr lang="en-US"/>
            </a:p>
          </p:txBody>
        </p:sp>
        <p:sp>
          <p:nvSpPr>
            <p:cNvPr id="56572" name="Freeform 245"/>
            <p:cNvSpPr>
              <a:spLocks/>
            </p:cNvSpPr>
            <p:nvPr/>
          </p:nvSpPr>
          <p:spPr bwMode="auto">
            <a:xfrm>
              <a:off x="1788" y="1465"/>
              <a:ext cx="43" cy="41"/>
            </a:xfrm>
            <a:custGeom>
              <a:avLst/>
              <a:gdLst>
                <a:gd name="T0" fmla="*/ 16 w 46"/>
                <a:gd name="T1" fmla="*/ 0 h 41"/>
                <a:gd name="T2" fmla="*/ 11 w 46"/>
                <a:gd name="T3" fmla="*/ 0 h 41"/>
                <a:gd name="T4" fmla="*/ 7 w 46"/>
                <a:gd name="T5" fmla="*/ 2 h 41"/>
                <a:gd name="T6" fmla="*/ 7 w 46"/>
                <a:gd name="T7" fmla="*/ 4 h 41"/>
                <a:gd name="T8" fmla="*/ 7 w 46"/>
                <a:gd name="T9" fmla="*/ 5 h 41"/>
                <a:gd name="T10" fmla="*/ 3 w 46"/>
                <a:gd name="T11" fmla="*/ 8 h 41"/>
                <a:gd name="T12" fmla="*/ 2 w 46"/>
                <a:gd name="T13" fmla="*/ 13 h 41"/>
                <a:gd name="T14" fmla="*/ 0 w 46"/>
                <a:gd name="T15" fmla="*/ 16 h 41"/>
                <a:gd name="T16" fmla="*/ 0 w 46"/>
                <a:gd name="T17" fmla="*/ 21 h 41"/>
                <a:gd name="T18" fmla="*/ 0 w 46"/>
                <a:gd name="T19" fmla="*/ 24 h 41"/>
                <a:gd name="T20" fmla="*/ 2 w 46"/>
                <a:gd name="T21" fmla="*/ 29 h 41"/>
                <a:gd name="T22" fmla="*/ 3 w 46"/>
                <a:gd name="T23" fmla="*/ 32 h 41"/>
                <a:gd name="T24" fmla="*/ 7 w 46"/>
                <a:gd name="T25" fmla="*/ 35 h 41"/>
                <a:gd name="T26" fmla="*/ 7 w 46"/>
                <a:gd name="T27" fmla="*/ 37 h 41"/>
                <a:gd name="T28" fmla="*/ 7 w 46"/>
                <a:gd name="T29" fmla="*/ 40 h 41"/>
                <a:gd name="T30" fmla="*/ 11 w 46"/>
                <a:gd name="T31" fmla="*/ 40 h 41"/>
                <a:gd name="T32" fmla="*/ 16 w 46"/>
                <a:gd name="T33" fmla="*/ 41 h 41"/>
                <a:gd name="T34" fmla="*/ 19 w 46"/>
                <a:gd name="T35" fmla="*/ 40 h 41"/>
                <a:gd name="T36" fmla="*/ 20 w 46"/>
                <a:gd name="T37" fmla="*/ 40 h 41"/>
                <a:gd name="T38" fmla="*/ 23 w 46"/>
                <a:gd name="T39" fmla="*/ 37 h 41"/>
                <a:gd name="T40" fmla="*/ 26 w 46"/>
                <a:gd name="T41" fmla="*/ 35 h 41"/>
                <a:gd name="T42" fmla="*/ 28 w 46"/>
                <a:gd name="T43" fmla="*/ 32 h 41"/>
                <a:gd name="T44" fmla="*/ 30 w 46"/>
                <a:gd name="T45" fmla="*/ 29 h 41"/>
                <a:gd name="T46" fmla="*/ 30 w 46"/>
                <a:gd name="T47" fmla="*/ 24 h 41"/>
                <a:gd name="T48" fmla="*/ 31 w 46"/>
                <a:gd name="T49" fmla="*/ 21 h 41"/>
                <a:gd name="T50" fmla="*/ 30 w 46"/>
                <a:gd name="T51" fmla="*/ 16 h 41"/>
                <a:gd name="T52" fmla="*/ 30 w 46"/>
                <a:gd name="T53" fmla="*/ 13 h 41"/>
                <a:gd name="T54" fmla="*/ 28 w 46"/>
                <a:gd name="T55" fmla="*/ 8 h 41"/>
                <a:gd name="T56" fmla="*/ 26 w 46"/>
                <a:gd name="T57" fmla="*/ 5 h 41"/>
                <a:gd name="T58" fmla="*/ 23 w 46"/>
                <a:gd name="T59" fmla="*/ 4 h 41"/>
                <a:gd name="T60" fmla="*/ 20 w 46"/>
                <a:gd name="T61" fmla="*/ 2 h 41"/>
                <a:gd name="T62" fmla="*/ 19 w 46"/>
                <a:gd name="T63" fmla="*/ 0 h 41"/>
                <a:gd name="T64" fmla="*/ 16 w 46"/>
                <a:gd name="T65" fmla="*/ 0 h 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6" h="41">
                  <a:moveTo>
                    <a:pt x="22" y="0"/>
                  </a:moveTo>
                  <a:lnTo>
                    <a:pt x="17" y="0"/>
                  </a:lnTo>
                  <a:lnTo>
                    <a:pt x="13" y="2"/>
                  </a:lnTo>
                  <a:lnTo>
                    <a:pt x="10" y="4"/>
                  </a:lnTo>
                  <a:lnTo>
                    <a:pt x="7" y="5"/>
                  </a:lnTo>
                  <a:lnTo>
                    <a:pt x="3" y="8"/>
                  </a:lnTo>
                  <a:lnTo>
                    <a:pt x="2" y="13"/>
                  </a:lnTo>
                  <a:lnTo>
                    <a:pt x="0" y="16"/>
                  </a:lnTo>
                  <a:lnTo>
                    <a:pt x="0" y="21"/>
                  </a:lnTo>
                  <a:lnTo>
                    <a:pt x="0" y="24"/>
                  </a:lnTo>
                  <a:lnTo>
                    <a:pt x="2" y="29"/>
                  </a:lnTo>
                  <a:lnTo>
                    <a:pt x="3" y="32"/>
                  </a:lnTo>
                  <a:lnTo>
                    <a:pt x="7" y="35"/>
                  </a:lnTo>
                  <a:lnTo>
                    <a:pt x="10" y="37"/>
                  </a:lnTo>
                  <a:lnTo>
                    <a:pt x="13" y="40"/>
                  </a:lnTo>
                  <a:lnTo>
                    <a:pt x="17" y="40"/>
                  </a:lnTo>
                  <a:lnTo>
                    <a:pt x="22" y="41"/>
                  </a:lnTo>
                  <a:lnTo>
                    <a:pt x="27" y="40"/>
                  </a:lnTo>
                  <a:lnTo>
                    <a:pt x="30" y="40"/>
                  </a:lnTo>
                  <a:lnTo>
                    <a:pt x="35" y="37"/>
                  </a:lnTo>
                  <a:lnTo>
                    <a:pt x="39" y="35"/>
                  </a:lnTo>
                  <a:lnTo>
                    <a:pt x="41" y="32"/>
                  </a:lnTo>
                  <a:lnTo>
                    <a:pt x="44" y="29"/>
                  </a:lnTo>
                  <a:lnTo>
                    <a:pt x="44" y="24"/>
                  </a:lnTo>
                  <a:lnTo>
                    <a:pt x="46" y="21"/>
                  </a:lnTo>
                  <a:lnTo>
                    <a:pt x="44" y="16"/>
                  </a:lnTo>
                  <a:lnTo>
                    <a:pt x="44" y="13"/>
                  </a:lnTo>
                  <a:lnTo>
                    <a:pt x="41" y="8"/>
                  </a:lnTo>
                  <a:lnTo>
                    <a:pt x="39" y="5"/>
                  </a:lnTo>
                  <a:lnTo>
                    <a:pt x="35" y="4"/>
                  </a:lnTo>
                  <a:lnTo>
                    <a:pt x="30" y="2"/>
                  </a:lnTo>
                  <a:lnTo>
                    <a:pt x="27" y="0"/>
                  </a:lnTo>
                  <a:lnTo>
                    <a:pt x="22" y="0"/>
                  </a:lnTo>
                </a:path>
              </a:pathLst>
            </a:custGeom>
            <a:solidFill>
              <a:schemeClr val="bg2"/>
            </a:solidFill>
            <a:ln w="7938">
              <a:solidFill>
                <a:schemeClr val="bg2"/>
              </a:solidFill>
              <a:prstDash val="solid"/>
              <a:round/>
              <a:headEnd/>
              <a:tailEnd/>
            </a:ln>
          </p:spPr>
          <p:txBody>
            <a:bodyPr/>
            <a:lstStyle/>
            <a:p>
              <a:endParaRPr lang="en-US"/>
            </a:p>
          </p:txBody>
        </p:sp>
        <p:sp>
          <p:nvSpPr>
            <p:cNvPr id="56573" name="Freeform 246"/>
            <p:cNvSpPr>
              <a:spLocks/>
            </p:cNvSpPr>
            <p:nvPr/>
          </p:nvSpPr>
          <p:spPr bwMode="auto">
            <a:xfrm>
              <a:off x="2023" y="1704"/>
              <a:ext cx="41" cy="41"/>
            </a:xfrm>
            <a:custGeom>
              <a:avLst/>
              <a:gdLst>
                <a:gd name="T0" fmla="*/ 13 w 45"/>
                <a:gd name="T1" fmla="*/ 0 h 41"/>
                <a:gd name="T2" fmla="*/ 10 w 45"/>
                <a:gd name="T3" fmla="*/ 0 h 41"/>
                <a:gd name="T4" fmla="*/ 7 w 45"/>
                <a:gd name="T5" fmla="*/ 2 h 41"/>
                <a:gd name="T6" fmla="*/ 5 w 45"/>
                <a:gd name="T7" fmla="*/ 3 h 41"/>
                <a:gd name="T8" fmla="*/ 5 w 45"/>
                <a:gd name="T9" fmla="*/ 5 h 41"/>
                <a:gd name="T10" fmla="*/ 3 w 45"/>
                <a:gd name="T11" fmla="*/ 8 h 41"/>
                <a:gd name="T12" fmla="*/ 1 w 45"/>
                <a:gd name="T13" fmla="*/ 13 h 41"/>
                <a:gd name="T14" fmla="*/ 0 w 45"/>
                <a:gd name="T15" fmla="*/ 16 h 41"/>
                <a:gd name="T16" fmla="*/ 0 w 45"/>
                <a:gd name="T17" fmla="*/ 21 h 41"/>
                <a:gd name="T18" fmla="*/ 0 w 45"/>
                <a:gd name="T19" fmla="*/ 24 h 41"/>
                <a:gd name="T20" fmla="*/ 1 w 45"/>
                <a:gd name="T21" fmla="*/ 28 h 41"/>
                <a:gd name="T22" fmla="*/ 3 w 45"/>
                <a:gd name="T23" fmla="*/ 32 h 41"/>
                <a:gd name="T24" fmla="*/ 5 w 45"/>
                <a:gd name="T25" fmla="*/ 35 h 41"/>
                <a:gd name="T26" fmla="*/ 5 w 45"/>
                <a:gd name="T27" fmla="*/ 38 h 41"/>
                <a:gd name="T28" fmla="*/ 7 w 45"/>
                <a:gd name="T29" fmla="*/ 39 h 41"/>
                <a:gd name="T30" fmla="*/ 10 w 45"/>
                <a:gd name="T31" fmla="*/ 41 h 41"/>
                <a:gd name="T32" fmla="*/ 13 w 45"/>
                <a:gd name="T33" fmla="*/ 41 h 41"/>
                <a:gd name="T34" fmla="*/ 15 w 45"/>
                <a:gd name="T35" fmla="*/ 41 h 41"/>
                <a:gd name="T36" fmla="*/ 17 w 45"/>
                <a:gd name="T37" fmla="*/ 39 h 41"/>
                <a:gd name="T38" fmla="*/ 20 w 45"/>
                <a:gd name="T39" fmla="*/ 38 h 41"/>
                <a:gd name="T40" fmla="*/ 23 w 45"/>
                <a:gd name="T41" fmla="*/ 35 h 41"/>
                <a:gd name="T42" fmla="*/ 23 w 45"/>
                <a:gd name="T43" fmla="*/ 32 h 41"/>
                <a:gd name="T44" fmla="*/ 25 w 45"/>
                <a:gd name="T45" fmla="*/ 28 h 41"/>
                <a:gd name="T46" fmla="*/ 25 w 45"/>
                <a:gd name="T47" fmla="*/ 24 h 41"/>
                <a:gd name="T48" fmla="*/ 26 w 45"/>
                <a:gd name="T49" fmla="*/ 21 h 41"/>
                <a:gd name="T50" fmla="*/ 25 w 45"/>
                <a:gd name="T51" fmla="*/ 16 h 41"/>
                <a:gd name="T52" fmla="*/ 25 w 45"/>
                <a:gd name="T53" fmla="*/ 13 h 41"/>
                <a:gd name="T54" fmla="*/ 23 w 45"/>
                <a:gd name="T55" fmla="*/ 8 h 41"/>
                <a:gd name="T56" fmla="*/ 23 w 45"/>
                <a:gd name="T57" fmla="*/ 5 h 41"/>
                <a:gd name="T58" fmla="*/ 20 w 45"/>
                <a:gd name="T59" fmla="*/ 3 h 41"/>
                <a:gd name="T60" fmla="*/ 17 w 45"/>
                <a:gd name="T61" fmla="*/ 2 h 41"/>
                <a:gd name="T62" fmla="*/ 15 w 45"/>
                <a:gd name="T63" fmla="*/ 0 h 41"/>
                <a:gd name="T64" fmla="*/ 13 w 45"/>
                <a:gd name="T65" fmla="*/ 0 h 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5" h="41">
                  <a:moveTo>
                    <a:pt x="22" y="0"/>
                  </a:moveTo>
                  <a:lnTo>
                    <a:pt x="17" y="0"/>
                  </a:lnTo>
                  <a:lnTo>
                    <a:pt x="13" y="2"/>
                  </a:lnTo>
                  <a:lnTo>
                    <a:pt x="10" y="3"/>
                  </a:lnTo>
                  <a:lnTo>
                    <a:pt x="6" y="5"/>
                  </a:lnTo>
                  <a:lnTo>
                    <a:pt x="3" y="8"/>
                  </a:lnTo>
                  <a:lnTo>
                    <a:pt x="1" y="13"/>
                  </a:lnTo>
                  <a:lnTo>
                    <a:pt x="0" y="16"/>
                  </a:lnTo>
                  <a:lnTo>
                    <a:pt x="0" y="21"/>
                  </a:lnTo>
                  <a:lnTo>
                    <a:pt x="0" y="24"/>
                  </a:lnTo>
                  <a:lnTo>
                    <a:pt x="1" y="28"/>
                  </a:lnTo>
                  <a:lnTo>
                    <a:pt x="3" y="32"/>
                  </a:lnTo>
                  <a:lnTo>
                    <a:pt x="6" y="35"/>
                  </a:lnTo>
                  <a:lnTo>
                    <a:pt x="10" y="38"/>
                  </a:lnTo>
                  <a:lnTo>
                    <a:pt x="13" y="39"/>
                  </a:lnTo>
                  <a:lnTo>
                    <a:pt x="17" y="41"/>
                  </a:lnTo>
                  <a:lnTo>
                    <a:pt x="22" y="41"/>
                  </a:lnTo>
                  <a:lnTo>
                    <a:pt x="27" y="41"/>
                  </a:lnTo>
                  <a:lnTo>
                    <a:pt x="30" y="39"/>
                  </a:lnTo>
                  <a:lnTo>
                    <a:pt x="35" y="38"/>
                  </a:lnTo>
                  <a:lnTo>
                    <a:pt x="39" y="35"/>
                  </a:lnTo>
                  <a:lnTo>
                    <a:pt x="40" y="32"/>
                  </a:lnTo>
                  <a:lnTo>
                    <a:pt x="44" y="28"/>
                  </a:lnTo>
                  <a:lnTo>
                    <a:pt x="44" y="24"/>
                  </a:lnTo>
                  <a:lnTo>
                    <a:pt x="45" y="21"/>
                  </a:lnTo>
                  <a:lnTo>
                    <a:pt x="44" y="16"/>
                  </a:lnTo>
                  <a:lnTo>
                    <a:pt x="44" y="13"/>
                  </a:lnTo>
                  <a:lnTo>
                    <a:pt x="40" y="8"/>
                  </a:lnTo>
                  <a:lnTo>
                    <a:pt x="39" y="5"/>
                  </a:lnTo>
                  <a:lnTo>
                    <a:pt x="35" y="3"/>
                  </a:lnTo>
                  <a:lnTo>
                    <a:pt x="30" y="2"/>
                  </a:lnTo>
                  <a:lnTo>
                    <a:pt x="27" y="0"/>
                  </a:lnTo>
                  <a:lnTo>
                    <a:pt x="22" y="0"/>
                  </a:lnTo>
                  <a:close/>
                </a:path>
              </a:pathLst>
            </a:custGeom>
            <a:solidFill>
              <a:schemeClr val="bg2"/>
            </a:solidFill>
            <a:ln w="9525">
              <a:solidFill>
                <a:schemeClr val="bg2"/>
              </a:solidFill>
              <a:round/>
              <a:headEnd/>
              <a:tailEnd/>
            </a:ln>
          </p:spPr>
          <p:txBody>
            <a:bodyPr/>
            <a:lstStyle/>
            <a:p>
              <a:endParaRPr lang="en-US"/>
            </a:p>
          </p:txBody>
        </p:sp>
        <p:sp>
          <p:nvSpPr>
            <p:cNvPr id="56574" name="Freeform 247"/>
            <p:cNvSpPr>
              <a:spLocks/>
            </p:cNvSpPr>
            <p:nvPr/>
          </p:nvSpPr>
          <p:spPr bwMode="auto">
            <a:xfrm>
              <a:off x="2023" y="1704"/>
              <a:ext cx="41" cy="41"/>
            </a:xfrm>
            <a:custGeom>
              <a:avLst/>
              <a:gdLst>
                <a:gd name="T0" fmla="*/ 13 w 45"/>
                <a:gd name="T1" fmla="*/ 0 h 41"/>
                <a:gd name="T2" fmla="*/ 10 w 45"/>
                <a:gd name="T3" fmla="*/ 0 h 41"/>
                <a:gd name="T4" fmla="*/ 7 w 45"/>
                <a:gd name="T5" fmla="*/ 2 h 41"/>
                <a:gd name="T6" fmla="*/ 5 w 45"/>
                <a:gd name="T7" fmla="*/ 3 h 41"/>
                <a:gd name="T8" fmla="*/ 5 w 45"/>
                <a:gd name="T9" fmla="*/ 5 h 41"/>
                <a:gd name="T10" fmla="*/ 3 w 45"/>
                <a:gd name="T11" fmla="*/ 8 h 41"/>
                <a:gd name="T12" fmla="*/ 1 w 45"/>
                <a:gd name="T13" fmla="*/ 13 h 41"/>
                <a:gd name="T14" fmla="*/ 0 w 45"/>
                <a:gd name="T15" fmla="*/ 16 h 41"/>
                <a:gd name="T16" fmla="*/ 0 w 45"/>
                <a:gd name="T17" fmla="*/ 21 h 41"/>
                <a:gd name="T18" fmla="*/ 0 w 45"/>
                <a:gd name="T19" fmla="*/ 24 h 41"/>
                <a:gd name="T20" fmla="*/ 1 w 45"/>
                <a:gd name="T21" fmla="*/ 28 h 41"/>
                <a:gd name="T22" fmla="*/ 3 w 45"/>
                <a:gd name="T23" fmla="*/ 32 h 41"/>
                <a:gd name="T24" fmla="*/ 5 w 45"/>
                <a:gd name="T25" fmla="*/ 35 h 41"/>
                <a:gd name="T26" fmla="*/ 5 w 45"/>
                <a:gd name="T27" fmla="*/ 38 h 41"/>
                <a:gd name="T28" fmla="*/ 7 w 45"/>
                <a:gd name="T29" fmla="*/ 39 h 41"/>
                <a:gd name="T30" fmla="*/ 10 w 45"/>
                <a:gd name="T31" fmla="*/ 41 h 41"/>
                <a:gd name="T32" fmla="*/ 13 w 45"/>
                <a:gd name="T33" fmla="*/ 41 h 41"/>
                <a:gd name="T34" fmla="*/ 15 w 45"/>
                <a:gd name="T35" fmla="*/ 41 h 41"/>
                <a:gd name="T36" fmla="*/ 17 w 45"/>
                <a:gd name="T37" fmla="*/ 39 h 41"/>
                <a:gd name="T38" fmla="*/ 20 w 45"/>
                <a:gd name="T39" fmla="*/ 38 h 41"/>
                <a:gd name="T40" fmla="*/ 23 w 45"/>
                <a:gd name="T41" fmla="*/ 35 h 41"/>
                <a:gd name="T42" fmla="*/ 23 w 45"/>
                <a:gd name="T43" fmla="*/ 32 h 41"/>
                <a:gd name="T44" fmla="*/ 25 w 45"/>
                <a:gd name="T45" fmla="*/ 28 h 41"/>
                <a:gd name="T46" fmla="*/ 25 w 45"/>
                <a:gd name="T47" fmla="*/ 24 h 41"/>
                <a:gd name="T48" fmla="*/ 26 w 45"/>
                <a:gd name="T49" fmla="*/ 21 h 41"/>
                <a:gd name="T50" fmla="*/ 25 w 45"/>
                <a:gd name="T51" fmla="*/ 16 h 41"/>
                <a:gd name="T52" fmla="*/ 25 w 45"/>
                <a:gd name="T53" fmla="*/ 13 h 41"/>
                <a:gd name="T54" fmla="*/ 23 w 45"/>
                <a:gd name="T55" fmla="*/ 8 h 41"/>
                <a:gd name="T56" fmla="*/ 23 w 45"/>
                <a:gd name="T57" fmla="*/ 5 h 41"/>
                <a:gd name="T58" fmla="*/ 20 w 45"/>
                <a:gd name="T59" fmla="*/ 3 h 41"/>
                <a:gd name="T60" fmla="*/ 17 w 45"/>
                <a:gd name="T61" fmla="*/ 2 h 41"/>
                <a:gd name="T62" fmla="*/ 15 w 45"/>
                <a:gd name="T63" fmla="*/ 0 h 41"/>
                <a:gd name="T64" fmla="*/ 13 w 45"/>
                <a:gd name="T65" fmla="*/ 0 h 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5" h="41">
                  <a:moveTo>
                    <a:pt x="22" y="0"/>
                  </a:moveTo>
                  <a:lnTo>
                    <a:pt x="17" y="0"/>
                  </a:lnTo>
                  <a:lnTo>
                    <a:pt x="13" y="2"/>
                  </a:lnTo>
                  <a:lnTo>
                    <a:pt x="10" y="3"/>
                  </a:lnTo>
                  <a:lnTo>
                    <a:pt x="6" y="5"/>
                  </a:lnTo>
                  <a:lnTo>
                    <a:pt x="3" y="8"/>
                  </a:lnTo>
                  <a:lnTo>
                    <a:pt x="1" y="13"/>
                  </a:lnTo>
                  <a:lnTo>
                    <a:pt x="0" y="16"/>
                  </a:lnTo>
                  <a:lnTo>
                    <a:pt x="0" y="21"/>
                  </a:lnTo>
                  <a:lnTo>
                    <a:pt x="0" y="24"/>
                  </a:lnTo>
                  <a:lnTo>
                    <a:pt x="1" y="28"/>
                  </a:lnTo>
                  <a:lnTo>
                    <a:pt x="3" y="32"/>
                  </a:lnTo>
                  <a:lnTo>
                    <a:pt x="6" y="35"/>
                  </a:lnTo>
                  <a:lnTo>
                    <a:pt x="10" y="38"/>
                  </a:lnTo>
                  <a:lnTo>
                    <a:pt x="13" y="39"/>
                  </a:lnTo>
                  <a:lnTo>
                    <a:pt x="17" y="41"/>
                  </a:lnTo>
                  <a:lnTo>
                    <a:pt x="22" y="41"/>
                  </a:lnTo>
                  <a:lnTo>
                    <a:pt x="27" y="41"/>
                  </a:lnTo>
                  <a:lnTo>
                    <a:pt x="30" y="39"/>
                  </a:lnTo>
                  <a:lnTo>
                    <a:pt x="35" y="38"/>
                  </a:lnTo>
                  <a:lnTo>
                    <a:pt x="39" y="35"/>
                  </a:lnTo>
                  <a:lnTo>
                    <a:pt x="40" y="32"/>
                  </a:lnTo>
                  <a:lnTo>
                    <a:pt x="44" y="28"/>
                  </a:lnTo>
                  <a:lnTo>
                    <a:pt x="44" y="24"/>
                  </a:lnTo>
                  <a:lnTo>
                    <a:pt x="45" y="21"/>
                  </a:lnTo>
                  <a:lnTo>
                    <a:pt x="44" y="16"/>
                  </a:lnTo>
                  <a:lnTo>
                    <a:pt x="44" y="13"/>
                  </a:lnTo>
                  <a:lnTo>
                    <a:pt x="40" y="8"/>
                  </a:lnTo>
                  <a:lnTo>
                    <a:pt x="39" y="5"/>
                  </a:lnTo>
                  <a:lnTo>
                    <a:pt x="35" y="3"/>
                  </a:lnTo>
                  <a:lnTo>
                    <a:pt x="30" y="2"/>
                  </a:lnTo>
                  <a:lnTo>
                    <a:pt x="27" y="0"/>
                  </a:lnTo>
                  <a:lnTo>
                    <a:pt x="22" y="0"/>
                  </a:lnTo>
                </a:path>
              </a:pathLst>
            </a:custGeom>
            <a:solidFill>
              <a:schemeClr val="bg2"/>
            </a:solidFill>
            <a:ln w="26988">
              <a:solidFill>
                <a:schemeClr val="bg2"/>
              </a:solidFill>
              <a:prstDash val="solid"/>
              <a:round/>
              <a:headEnd/>
              <a:tailEnd/>
            </a:ln>
          </p:spPr>
          <p:txBody>
            <a:bodyPr/>
            <a:lstStyle/>
            <a:p>
              <a:endParaRPr lang="en-US"/>
            </a:p>
          </p:txBody>
        </p:sp>
        <p:sp>
          <p:nvSpPr>
            <p:cNvPr id="56575" name="Freeform 248"/>
            <p:cNvSpPr>
              <a:spLocks/>
            </p:cNvSpPr>
            <p:nvPr/>
          </p:nvSpPr>
          <p:spPr bwMode="auto">
            <a:xfrm>
              <a:off x="1983" y="1654"/>
              <a:ext cx="44" cy="39"/>
            </a:xfrm>
            <a:custGeom>
              <a:avLst/>
              <a:gdLst>
                <a:gd name="T0" fmla="*/ 15 w 48"/>
                <a:gd name="T1" fmla="*/ 0 h 39"/>
                <a:gd name="T2" fmla="*/ 12 w 48"/>
                <a:gd name="T3" fmla="*/ 1 h 39"/>
                <a:gd name="T4" fmla="*/ 8 w 48"/>
                <a:gd name="T5" fmla="*/ 1 h 39"/>
                <a:gd name="T6" fmla="*/ 6 w 48"/>
                <a:gd name="T7" fmla="*/ 5 h 39"/>
                <a:gd name="T8" fmla="*/ 6 w 48"/>
                <a:gd name="T9" fmla="*/ 6 h 39"/>
                <a:gd name="T10" fmla="*/ 4 w 48"/>
                <a:gd name="T11" fmla="*/ 9 h 39"/>
                <a:gd name="T12" fmla="*/ 2 w 48"/>
                <a:gd name="T13" fmla="*/ 12 h 39"/>
                <a:gd name="T14" fmla="*/ 0 w 48"/>
                <a:gd name="T15" fmla="*/ 16 h 39"/>
                <a:gd name="T16" fmla="*/ 0 w 48"/>
                <a:gd name="T17" fmla="*/ 20 h 39"/>
                <a:gd name="T18" fmla="*/ 0 w 48"/>
                <a:gd name="T19" fmla="*/ 23 h 39"/>
                <a:gd name="T20" fmla="*/ 2 w 48"/>
                <a:gd name="T21" fmla="*/ 28 h 39"/>
                <a:gd name="T22" fmla="*/ 4 w 48"/>
                <a:gd name="T23" fmla="*/ 31 h 39"/>
                <a:gd name="T24" fmla="*/ 6 w 48"/>
                <a:gd name="T25" fmla="*/ 34 h 39"/>
                <a:gd name="T26" fmla="*/ 6 w 48"/>
                <a:gd name="T27" fmla="*/ 36 h 39"/>
                <a:gd name="T28" fmla="*/ 8 w 48"/>
                <a:gd name="T29" fmla="*/ 38 h 39"/>
                <a:gd name="T30" fmla="*/ 12 w 48"/>
                <a:gd name="T31" fmla="*/ 39 h 39"/>
                <a:gd name="T32" fmla="*/ 15 w 48"/>
                <a:gd name="T33" fmla="*/ 39 h 39"/>
                <a:gd name="T34" fmla="*/ 16 w 48"/>
                <a:gd name="T35" fmla="*/ 39 h 39"/>
                <a:gd name="T36" fmla="*/ 20 w 48"/>
                <a:gd name="T37" fmla="*/ 38 h 39"/>
                <a:gd name="T38" fmla="*/ 22 w 48"/>
                <a:gd name="T39" fmla="*/ 36 h 39"/>
                <a:gd name="T40" fmla="*/ 25 w 48"/>
                <a:gd name="T41" fmla="*/ 34 h 39"/>
                <a:gd name="T42" fmla="*/ 26 w 48"/>
                <a:gd name="T43" fmla="*/ 31 h 39"/>
                <a:gd name="T44" fmla="*/ 28 w 48"/>
                <a:gd name="T45" fmla="*/ 28 h 39"/>
                <a:gd name="T46" fmla="*/ 28 w 48"/>
                <a:gd name="T47" fmla="*/ 23 h 39"/>
                <a:gd name="T48" fmla="*/ 28 w 48"/>
                <a:gd name="T49" fmla="*/ 20 h 39"/>
                <a:gd name="T50" fmla="*/ 28 w 48"/>
                <a:gd name="T51" fmla="*/ 16 h 39"/>
                <a:gd name="T52" fmla="*/ 28 w 48"/>
                <a:gd name="T53" fmla="*/ 12 h 39"/>
                <a:gd name="T54" fmla="*/ 26 w 48"/>
                <a:gd name="T55" fmla="*/ 9 h 39"/>
                <a:gd name="T56" fmla="*/ 25 w 48"/>
                <a:gd name="T57" fmla="*/ 6 h 39"/>
                <a:gd name="T58" fmla="*/ 22 w 48"/>
                <a:gd name="T59" fmla="*/ 5 h 39"/>
                <a:gd name="T60" fmla="*/ 20 w 48"/>
                <a:gd name="T61" fmla="*/ 1 h 39"/>
                <a:gd name="T62" fmla="*/ 16 w 48"/>
                <a:gd name="T63" fmla="*/ 1 h 39"/>
                <a:gd name="T64" fmla="*/ 15 w 48"/>
                <a:gd name="T65" fmla="*/ 0 h 3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8" h="39">
                  <a:moveTo>
                    <a:pt x="24" y="0"/>
                  </a:moveTo>
                  <a:lnTo>
                    <a:pt x="19" y="1"/>
                  </a:lnTo>
                  <a:lnTo>
                    <a:pt x="14" y="1"/>
                  </a:lnTo>
                  <a:lnTo>
                    <a:pt x="11" y="5"/>
                  </a:lnTo>
                  <a:lnTo>
                    <a:pt x="7" y="6"/>
                  </a:lnTo>
                  <a:lnTo>
                    <a:pt x="4" y="9"/>
                  </a:lnTo>
                  <a:lnTo>
                    <a:pt x="2" y="12"/>
                  </a:lnTo>
                  <a:lnTo>
                    <a:pt x="0" y="16"/>
                  </a:lnTo>
                  <a:lnTo>
                    <a:pt x="0" y="20"/>
                  </a:lnTo>
                  <a:lnTo>
                    <a:pt x="0" y="23"/>
                  </a:lnTo>
                  <a:lnTo>
                    <a:pt x="2" y="28"/>
                  </a:lnTo>
                  <a:lnTo>
                    <a:pt x="4" y="31"/>
                  </a:lnTo>
                  <a:lnTo>
                    <a:pt x="7" y="34"/>
                  </a:lnTo>
                  <a:lnTo>
                    <a:pt x="11" y="36"/>
                  </a:lnTo>
                  <a:lnTo>
                    <a:pt x="14" y="38"/>
                  </a:lnTo>
                  <a:lnTo>
                    <a:pt x="19" y="39"/>
                  </a:lnTo>
                  <a:lnTo>
                    <a:pt x="24" y="39"/>
                  </a:lnTo>
                  <a:lnTo>
                    <a:pt x="27" y="39"/>
                  </a:lnTo>
                  <a:lnTo>
                    <a:pt x="33" y="38"/>
                  </a:lnTo>
                  <a:lnTo>
                    <a:pt x="36" y="36"/>
                  </a:lnTo>
                  <a:lnTo>
                    <a:pt x="41" y="34"/>
                  </a:lnTo>
                  <a:lnTo>
                    <a:pt x="43" y="31"/>
                  </a:lnTo>
                  <a:lnTo>
                    <a:pt x="46" y="28"/>
                  </a:lnTo>
                  <a:lnTo>
                    <a:pt x="46" y="23"/>
                  </a:lnTo>
                  <a:lnTo>
                    <a:pt x="48" y="20"/>
                  </a:lnTo>
                  <a:lnTo>
                    <a:pt x="46" y="16"/>
                  </a:lnTo>
                  <a:lnTo>
                    <a:pt x="46" y="12"/>
                  </a:lnTo>
                  <a:lnTo>
                    <a:pt x="43" y="9"/>
                  </a:lnTo>
                  <a:lnTo>
                    <a:pt x="41" y="6"/>
                  </a:lnTo>
                  <a:lnTo>
                    <a:pt x="36" y="5"/>
                  </a:lnTo>
                  <a:lnTo>
                    <a:pt x="33" y="1"/>
                  </a:lnTo>
                  <a:lnTo>
                    <a:pt x="27" y="1"/>
                  </a:lnTo>
                  <a:lnTo>
                    <a:pt x="24" y="0"/>
                  </a:lnTo>
                  <a:close/>
                </a:path>
              </a:pathLst>
            </a:custGeom>
            <a:solidFill>
              <a:schemeClr val="bg2"/>
            </a:solidFill>
            <a:ln w="9525">
              <a:solidFill>
                <a:schemeClr val="bg2"/>
              </a:solidFill>
              <a:round/>
              <a:headEnd/>
              <a:tailEnd/>
            </a:ln>
          </p:spPr>
          <p:txBody>
            <a:bodyPr/>
            <a:lstStyle/>
            <a:p>
              <a:endParaRPr lang="en-US"/>
            </a:p>
          </p:txBody>
        </p:sp>
        <p:sp>
          <p:nvSpPr>
            <p:cNvPr id="56576" name="Freeform 249"/>
            <p:cNvSpPr>
              <a:spLocks/>
            </p:cNvSpPr>
            <p:nvPr/>
          </p:nvSpPr>
          <p:spPr bwMode="auto">
            <a:xfrm>
              <a:off x="1983" y="1654"/>
              <a:ext cx="44" cy="39"/>
            </a:xfrm>
            <a:custGeom>
              <a:avLst/>
              <a:gdLst>
                <a:gd name="T0" fmla="*/ 15 w 48"/>
                <a:gd name="T1" fmla="*/ 0 h 39"/>
                <a:gd name="T2" fmla="*/ 12 w 48"/>
                <a:gd name="T3" fmla="*/ 1 h 39"/>
                <a:gd name="T4" fmla="*/ 8 w 48"/>
                <a:gd name="T5" fmla="*/ 1 h 39"/>
                <a:gd name="T6" fmla="*/ 6 w 48"/>
                <a:gd name="T7" fmla="*/ 5 h 39"/>
                <a:gd name="T8" fmla="*/ 6 w 48"/>
                <a:gd name="T9" fmla="*/ 6 h 39"/>
                <a:gd name="T10" fmla="*/ 4 w 48"/>
                <a:gd name="T11" fmla="*/ 9 h 39"/>
                <a:gd name="T12" fmla="*/ 2 w 48"/>
                <a:gd name="T13" fmla="*/ 12 h 39"/>
                <a:gd name="T14" fmla="*/ 0 w 48"/>
                <a:gd name="T15" fmla="*/ 16 h 39"/>
                <a:gd name="T16" fmla="*/ 0 w 48"/>
                <a:gd name="T17" fmla="*/ 20 h 39"/>
                <a:gd name="T18" fmla="*/ 0 w 48"/>
                <a:gd name="T19" fmla="*/ 23 h 39"/>
                <a:gd name="T20" fmla="*/ 2 w 48"/>
                <a:gd name="T21" fmla="*/ 28 h 39"/>
                <a:gd name="T22" fmla="*/ 4 w 48"/>
                <a:gd name="T23" fmla="*/ 31 h 39"/>
                <a:gd name="T24" fmla="*/ 6 w 48"/>
                <a:gd name="T25" fmla="*/ 34 h 39"/>
                <a:gd name="T26" fmla="*/ 6 w 48"/>
                <a:gd name="T27" fmla="*/ 36 h 39"/>
                <a:gd name="T28" fmla="*/ 8 w 48"/>
                <a:gd name="T29" fmla="*/ 38 h 39"/>
                <a:gd name="T30" fmla="*/ 12 w 48"/>
                <a:gd name="T31" fmla="*/ 39 h 39"/>
                <a:gd name="T32" fmla="*/ 15 w 48"/>
                <a:gd name="T33" fmla="*/ 39 h 39"/>
                <a:gd name="T34" fmla="*/ 16 w 48"/>
                <a:gd name="T35" fmla="*/ 39 h 39"/>
                <a:gd name="T36" fmla="*/ 20 w 48"/>
                <a:gd name="T37" fmla="*/ 38 h 39"/>
                <a:gd name="T38" fmla="*/ 22 w 48"/>
                <a:gd name="T39" fmla="*/ 36 h 39"/>
                <a:gd name="T40" fmla="*/ 25 w 48"/>
                <a:gd name="T41" fmla="*/ 34 h 39"/>
                <a:gd name="T42" fmla="*/ 26 w 48"/>
                <a:gd name="T43" fmla="*/ 31 h 39"/>
                <a:gd name="T44" fmla="*/ 28 w 48"/>
                <a:gd name="T45" fmla="*/ 28 h 39"/>
                <a:gd name="T46" fmla="*/ 28 w 48"/>
                <a:gd name="T47" fmla="*/ 23 h 39"/>
                <a:gd name="T48" fmla="*/ 28 w 48"/>
                <a:gd name="T49" fmla="*/ 20 h 39"/>
                <a:gd name="T50" fmla="*/ 28 w 48"/>
                <a:gd name="T51" fmla="*/ 16 h 39"/>
                <a:gd name="T52" fmla="*/ 28 w 48"/>
                <a:gd name="T53" fmla="*/ 12 h 39"/>
                <a:gd name="T54" fmla="*/ 26 w 48"/>
                <a:gd name="T55" fmla="*/ 9 h 39"/>
                <a:gd name="T56" fmla="*/ 25 w 48"/>
                <a:gd name="T57" fmla="*/ 6 h 39"/>
                <a:gd name="T58" fmla="*/ 22 w 48"/>
                <a:gd name="T59" fmla="*/ 5 h 39"/>
                <a:gd name="T60" fmla="*/ 20 w 48"/>
                <a:gd name="T61" fmla="*/ 1 h 39"/>
                <a:gd name="T62" fmla="*/ 16 w 48"/>
                <a:gd name="T63" fmla="*/ 1 h 39"/>
                <a:gd name="T64" fmla="*/ 15 w 48"/>
                <a:gd name="T65" fmla="*/ 0 h 3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8" h="39">
                  <a:moveTo>
                    <a:pt x="24" y="0"/>
                  </a:moveTo>
                  <a:lnTo>
                    <a:pt x="19" y="1"/>
                  </a:lnTo>
                  <a:lnTo>
                    <a:pt x="14" y="1"/>
                  </a:lnTo>
                  <a:lnTo>
                    <a:pt x="11" y="5"/>
                  </a:lnTo>
                  <a:lnTo>
                    <a:pt x="7" y="6"/>
                  </a:lnTo>
                  <a:lnTo>
                    <a:pt x="4" y="9"/>
                  </a:lnTo>
                  <a:lnTo>
                    <a:pt x="2" y="12"/>
                  </a:lnTo>
                  <a:lnTo>
                    <a:pt x="0" y="16"/>
                  </a:lnTo>
                  <a:lnTo>
                    <a:pt x="0" y="20"/>
                  </a:lnTo>
                  <a:lnTo>
                    <a:pt x="0" y="23"/>
                  </a:lnTo>
                  <a:lnTo>
                    <a:pt x="2" y="28"/>
                  </a:lnTo>
                  <a:lnTo>
                    <a:pt x="4" y="31"/>
                  </a:lnTo>
                  <a:lnTo>
                    <a:pt x="7" y="34"/>
                  </a:lnTo>
                  <a:lnTo>
                    <a:pt x="11" y="36"/>
                  </a:lnTo>
                  <a:lnTo>
                    <a:pt x="14" y="38"/>
                  </a:lnTo>
                  <a:lnTo>
                    <a:pt x="19" y="39"/>
                  </a:lnTo>
                  <a:lnTo>
                    <a:pt x="24" y="39"/>
                  </a:lnTo>
                  <a:lnTo>
                    <a:pt x="27" y="39"/>
                  </a:lnTo>
                  <a:lnTo>
                    <a:pt x="33" y="38"/>
                  </a:lnTo>
                  <a:lnTo>
                    <a:pt x="36" y="36"/>
                  </a:lnTo>
                  <a:lnTo>
                    <a:pt x="41" y="34"/>
                  </a:lnTo>
                  <a:lnTo>
                    <a:pt x="43" y="31"/>
                  </a:lnTo>
                  <a:lnTo>
                    <a:pt x="46" y="28"/>
                  </a:lnTo>
                  <a:lnTo>
                    <a:pt x="46" y="23"/>
                  </a:lnTo>
                  <a:lnTo>
                    <a:pt x="48" y="20"/>
                  </a:lnTo>
                  <a:lnTo>
                    <a:pt x="46" y="16"/>
                  </a:lnTo>
                  <a:lnTo>
                    <a:pt x="46" y="12"/>
                  </a:lnTo>
                  <a:lnTo>
                    <a:pt x="43" y="9"/>
                  </a:lnTo>
                  <a:lnTo>
                    <a:pt x="41" y="6"/>
                  </a:lnTo>
                  <a:lnTo>
                    <a:pt x="36" y="5"/>
                  </a:lnTo>
                  <a:lnTo>
                    <a:pt x="33" y="1"/>
                  </a:lnTo>
                  <a:lnTo>
                    <a:pt x="27" y="1"/>
                  </a:lnTo>
                  <a:lnTo>
                    <a:pt x="24" y="0"/>
                  </a:lnTo>
                </a:path>
              </a:pathLst>
            </a:custGeom>
            <a:solidFill>
              <a:schemeClr val="bg2"/>
            </a:solidFill>
            <a:ln w="26988">
              <a:solidFill>
                <a:schemeClr val="bg2"/>
              </a:solidFill>
              <a:prstDash val="solid"/>
              <a:round/>
              <a:headEnd/>
              <a:tailEnd/>
            </a:ln>
          </p:spPr>
          <p:txBody>
            <a:bodyPr/>
            <a:lstStyle/>
            <a:p>
              <a:endParaRPr lang="en-US"/>
            </a:p>
          </p:txBody>
        </p:sp>
        <p:sp>
          <p:nvSpPr>
            <p:cNvPr id="56577" name="Freeform 250"/>
            <p:cNvSpPr>
              <a:spLocks/>
            </p:cNvSpPr>
            <p:nvPr/>
          </p:nvSpPr>
          <p:spPr bwMode="auto">
            <a:xfrm>
              <a:off x="1806" y="1475"/>
              <a:ext cx="43" cy="39"/>
            </a:xfrm>
            <a:custGeom>
              <a:avLst/>
              <a:gdLst>
                <a:gd name="T0" fmla="*/ 14 w 47"/>
                <a:gd name="T1" fmla="*/ 0 h 39"/>
                <a:gd name="T2" fmla="*/ 11 w 47"/>
                <a:gd name="T3" fmla="*/ 0 h 39"/>
                <a:gd name="T4" fmla="*/ 9 w 47"/>
                <a:gd name="T5" fmla="*/ 1 h 39"/>
                <a:gd name="T6" fmla="*/ 5 w 47"/>
                <a:gd name="T7" fmla="*/ 3 h 39"/>
                <a:gd name="T8" fmla="*/ 5 w 47"/>
                <a:gd name="T9" fmla="*/ 6 h 39"/>
                <a:gd name="T10" fmla="*/ 3 w 47"/>
                <a:gd name="T11" fmla="*/ 8 h 39"/>
                <a:gd name="T12" fmla="*/ 1 w 47"/>
                <a:gd name="T13" fmla="*/ 12 h 39"/>
                <a:gd name="T14" fmla="*/ 0 w 47"/>
                <a:gd name="T15" fmla="*/ 16 h 39"/>
                <a:gd name="T16" fmla="*/ 0 w 47"/>
                <a:gd name="T17" fmla="*/ 19 h 39"/>
                <a:gd name="T18" fmla="*/ 0 w 47"/>
                <a:gd name="T19" fmla="*/ 23 h 39"/>
                <a:gd name="T20" fmla="*/ 1 w 47"/>
                <a:gd name="T21" fmla="*/ 27 h 39"/>
                <a:gd name="T22" fmla="*/ 3 w 47"/>
                <a:gd name="T23" fmla="*/ 30 h 39"/>
                <a:gd name="T24" fmla="*/ 5 w 47"/>
                <a:gd name="T25" fmla="*/ 33 h 39"/>
                <a:gd name="T26" fmla="*/ 5 w 47"/>
                <a:gd name="T27" fmla="*/ 36 h 39"/>
                <a:gd name="T28" fmla="*/ 9 w 47"/>
                <a:gd name="T29" fmla="*/ 37 h 39"/>
                <a:gd name="T30" fmla="*/ 11 w 47"/>
                <a:gd name="T31" fmla="*/ 39 h 39"/>
                <a:gd name="T32" fmla="*/ 14 w 47"/>
                <a:gd name="T33" fmla="*/ 39 h 39"/>
                <a:gd name="T34" fmla="*/ 16 w 47"/>
                <a:gd name="T35" fmla="*/ 39 h 39"/>
                <a:gd name="T36" fmla="*/ 19 w 47"/>
                <a:gd name="T37" fmla="*/ 37 h 39"/>
                <a:gd name="T38" fmla="*/ 22 w 47"/>
                <a:gd name="T39" fmla="*/ 36 h 39"/>
                <a:gd name="T40" fmla="*/ 24 w 47"/>
                <a:gd name="T41" fmla="*/ 33 h 39"/>
                <a:gd name="T42" fmla="*/ 25 w 47"/>
                <a:gd name="T43" fmla="*/ 30 h 39"/>
                <a:gd name="T44" fmla="*/ 27 w 47"/>
                <a:gd name="T45" fmla="*/ 27 h 39"/>
                <a:gd name="T46" fmla="*/ 27 w 47"/>
                <a:gd name="T47" fmla="*/ 23 h 39"/>
                <a:gd name="T48" fmla="*/ 27 w 47"/>
                <a:gd name="T49" fmla="*/ 19 h 39"/>
                <a:gd name="T50" fmla="*/ 27 w 47"/>
                <a:gd name="T51" fmla="*/ 16 h 39"/>
                <a:gd name="T52" fmla="*/ 27 w 47"/>
                <a:gd name="T53" fmla="*/ 12 h 39"/>
                <a:gd name="T54" fmla="*/ 25 w 47"/>
                <a:gd name="T55" fmla="*/ 8 h 39"/>
                <a:gd name="T56" fmla="*/ 24 w 47"/>
                <a:gd name="T57" fmla="*/ 6 h 39"/>
                <a:gd name="T58" fmla="*/ 22 w 47"/>
                <a:gd name="T59" fmla="*/ 3 h 39"/>
                <a:gd name="T60" fmla="*/ 19 w 47"/>
                <a:gd name="T61" fmla="*/ 1 h 39"/>
                <a:gd name="T62" fmla="*/ 16 w 47"/>
                <a:gd name="T63" fmla="*/ 0 h 39"/>
                <a:gd name="T64" fmla="*/ 14 w 47"/>
                <a:gd name="T65" fmla="*/ 0 h 3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7" h="39">
                  <a:moveTo>
                    <a:pt x="23" y="0"/>
                  </a:moveTo>
                  <a:lnTo>
                    <a:pt x="18" y="0"/>
                  </a:lnTo>
                  <a:lnTo>
                    <a:pt x="15" y="1"/>
                  </a:lnTo>
                  <a:lnTo>
                    <a:pt x="10" y="3"/>
                  </a:lnTo>
                  <a:lnTo>
                    <a:pt x="6" y="6"/>
                  </a:lnTo>
                  <a:lnTo>
                    <a:pt x="3" y="8"/>
                  </a:lnTo>
                  <a:lnTo>
                    <a:pt x="1" y="12"/>
                  </a:lnTo>
                  <a:lnTo>
                    <a:pt x="0" y="16"/>
                  </a:lnTo>
                  <a:lnTo>
                    <a:pt x="0" y="19"/>
                  </a:lnTo>
                  <a:lnTo>
                    <a:pt x="0" y="23"/>
                  </a:lnTo>
                  <a:lnTo>
                    <a:pt x="1" y="27"/>
                  </a:lnTo>
                  <a:lnTo>
                    <a:pt x="3" y="30"/>
                  </a:lnTo>
                  <a:lnTo>
                    <a:pt x="6" y="33"/>
                  </a:lnTo>
                  <a:lnTo>
                    <a:pt x="10" y="36"/>
                  </a:lnTo>
                  <a:lnTo>
                    <a:pt x="15" y="37"/>
                  </a:lnTo>
                  <a:lnTo>
                    <a:pt x="18" y="39"/>
                  </a:lnTo>
                  <a:lnTo>
                    <a:pt x="23" y="39"/>
                  </a:lnTo>
                  <a:lnTo>
                    <a:pt x="28" y="39"/>
                  </a:lnTo>
                  <a:lnTo>
                    <a:pt x="32" y="37"/>
                  </a:lnTo>
                  <a:lnTo>
                    <a:pt x="37" y="36"/>
                  </a:lnTo>
                  <a:lnTo>
                    <a:pt x="40" y="33"/>
                  </a:lnTo>
                  <a:lnTo>
                    <a:pt x="43" y="30"/>
                  </a:lnTo>
                  <a:lnTo>
                    <a:pt x="45" y="27"/>
                  </a:lnTo>
                  <a:lnTo>
                    <a:pt x="47" y="23"/>
                  </a:lnTo>
                  <a:lnTo>
                    <a:pt x="47" y="19"/>
                  </a:lnTo>
                  <a:lnTo>
                    <a:pt x="47" y="16"/>
                  </a:lnTo>
                  <a:lnTo>
                    <a:pt x="45" y="12"/>
                  </a:lnTo>
                  <a:lnTo>
                    <a:pt x="43" y="8"/>
                  </a:lnTo>
                  <a:lnTo>
                    <a:pt x="40" y="6"/>
                  </a:lnTo>
                  <a:lnTo>
                    <a:pt x="37" y="3"/>
                  </a:lnTo>
                  <a:lnTo>
                    <a:pt x="32" y="1"/>
                  </a:lnTo>
                  <a:lnTo>
                    <a:pt x="28" y="0"/>
                  </a:lnTo>
                  <a:lnTo>
                    <a:pt x="23" y="0"/>
                  </a:lnTo>
                  <a:close/>
                </a:path>
              </a:pathLst>
            </a:custGeom>
            <a:solidFill>
              <a:schemeClr val="bg2"/>
            </a:solidFill>
            <a:ln w="9525">
              <a:solidFill>
                <a:schemeClr val="bg2"/>
              </a:solidFill>
              <a:round/>
              <a:headEnd/>
              <a:tailEnd/>
            </a:ln>
          </p:spPr>
          <p:txBody>
            <a:bodyPr/>
            <a:lstStyle/>
            <a:p>
              <a:endParaRPr lang="en-US"/>
            </a:p>
          </p:txBody>
        </p:sp>
        <p:sp>
          <p:nvSpPr>
            <p:cNvPr id="56578" name="Freeform 251"/>
            <p:cNvSpPr>
              <a:spLocks/>
            </p:cNvSpPr>
            <p:nvPr/>
          </p:nvSpPr>
          <p:spPr bwMode="auto">
            <a:xfrm>
              <a:off x="1806" y="1475"/>
              <a:ext cx="43" cy="39"/>
            </a:xfrm>
            <a:custGeom>
              <a:avLst/>
              <a:gdLst>
                <a:gd name="T0" fmla="*/ 14 w 47"/>
                <a:gd name="T1" fmla="*/ 0 h 39"/>
                <a:gd name="T2" fmla="*/ 11 w 47"/>
                <a:gd name="T3" fmla="*/ 0 h 39"/>
                <a:gd name="T4" fmla="*/ 9 w 47"/>
                <a:gd name="T5" fmla="*/ 1 h 39"/>
                <a:gd name="T6" fmla="*/ 5 w 47"/>
                <a:gd name="T7" fmla="*/ 3 h 39"/>
                <a:gd name="T8" fmla="*/ 5 w 47"/>
                <a:gd name="T9" fmla="*/ 6 h 39"/>
                <a:gd name="T10" fmla="*/ 3 w 47"/>
                <a:gd name="T11" fmla="*/ 8 h 39"/>
                <a:gd name="T12" fmla="*/ 1 w 47"/>
                <a:gd name="T13" fmla="*/ 12 h 39"/>
                <a:gd name="T14" fmla="*/ 0 w 47"/>
                <a:gd name="T15" fmla="*/ 16 h 39"/>
                <a:gd name="T16" fmla="*/ 0 w 47"/>
                <a:gd name="T17" fmla="*/ 19 h 39"/>
                <a:gd name="T18" fmla="*/ 0 w 47"/>
                <a:gd name="T19" fmla="*/ 23 h 39"/>
                <a:gd name="T20" fmla="*/ 1 w 47"/>
                <a:gd name="T21" fmla="*/ 27 h 39"/>
                <a:gd name="T22" fmla="*/ 3 w 47"/>
                <a:gd name="T23" fmla="*/ 30 h 39"/>
                <a:gd name="T24" fmla="*/ 5 w 47"/>
                <a:gd name="T25" fmla="*/ 33 h 39"/>
                <a:gd name="T26" fmla="*/ 5 w 47"/>
                <a:gd name="T27" fmla="*/ 36 h 39"/>
                <a:gd name="T28" fmla="*/ 9 w 47"/>
                <a:gd name="T29" fmla="*/ 37 h 39"/>
                <a:gd name="T30" fmla="*/ 11 w 47"/>
                <a:gd name="T31" fmla="*/ 39 h 39"/>
                <a:gd name="T32" fmla="*/ 14 w 47"/>
                <a:gd name="T33" fmla="*/ 39 h 39"/>
                <a:gd name="T34" fmla="*/ 16 w 47"/>
                <a:gd name="T35" fmla="*/ 39 h 39"/>
                <a:gd name="T36" fmla="*/ 19 w 47"/>
                <a:gd name="T37" fmla="*/ 37 h 39"/>
                <a:gd name="T38" fmla="*/ 22 w 47"/>
                <a:gd name="T39" fmla="*/ 36 h 39"/>
                <a:gd name="T40" fmla="*/ 24 w 47"/>
                <a:gd name="T41" fmla="*/ 33 h 39"/>
                <a:gd name="T42" fmla="*/ 25 w 47"/>
                <a:gd name="T43" fmla="*/ 30 h 39"/>
                <a:gd name="T44" fmla="*/ 27 w 47"/>
                <a:gd name="T45" fmla="*/ 27 h 39"/>
                <a:gd name="T46" fmla="*/ 27 w 47"/>
                <a:gd name="T47" fmla="*/ 23 h 39"/>
                <a:gd name="T48" fmla="*/ 27 w 47"/>
                <a:gd name="T49" fmla="*/ 19 h 39"/>
                <a:gd name="T50" fmla="*/ 27 w 47"/>
                <a:gd name="T51" fmla="*/ 16 h 39"/>
                <a:gd name="T52" fmla="*/ 27 w 47"/>
                <a:gd name="T53" fmla="*/ 12 h 39"/>
                <a:gd name="T54" fmla="*/ 25 w 47"/>
                <a:gd name="T55" fmla="*/ 8 h 39"/>
                <a:gd name="T56" fmla="*/ 24 w 47"/>
                <a:gd name="T57" fmla="*/ 6 h 39"/>
                <a:gd name="T58" fmla="*/ 22 w 47"/>
                <a:gd name="T59" fmla="*/ 3 h 39"/>
                <a:gd name="T60" fmla="*/ 19 w 47"/>
                <a:gd name="T61" fmla="*/ 1 h 39"/>
                <a:gd name="T62" fmla="*/ 16 w 47"/>
                <a:gd name="T63" fmla="*/ 0 h 39"/>
                <a:gd name="T64" fmla="*/ 14 w 47"/>
                <a:gd name="T65" fmla="*/ 0 h 3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7" h="39">
                  <a:moveTo>
                    <a:pt x="23" y="0"/>
                  </a:moveTo>
                  <a:lnTo>
                    <a:pt x="18" y="0"/>
                  </a:lnTo>
                  <a:lnTo>
                    <a:pt x="15" y="1"/>
                  </a:lnTo>
                  <a:lnTo>
                    <a:pt x="10" y="3"/>
                  </a:lnTo>
                  <a:lnTo>
                    <a:pt x="6" y="6"/>
                  </a:lnTo>
                  <a:lnTo>
                    <a:pt x="3" y="8"/>
                  </a:lnTo>
                  <a:lnTo>
                    <a:pt x="1" y="12"/>
                  </a:lnTo>
                  <a:lnTo>
                    <a:pt x="0" y="16"/>
                  </a:lnTo>
                  <a:lnTo>
                    <a:pt x="0" y="19"/>
                  </a:lnTo>
                  <a:lnTo>
                    <a:pt x="0" y="23"/>
                  </a:lnTo>
                  <a:lnTo>
                    <a:pt x="1" y="27"/>
                  </a:lnTo>
                  <a:lnTo>
                    <a:pt x="3" y="30"/>
                  </a:lnTo>
                  <a:lnTo>
                    <a:pt x="6" y="33"/>
                  </a:lnTo>
                  <a:lnTo>
                    <a:pt x="10" y="36"/>
                  </a:lnTo>
                  <a:lnTo>
                    <a:pt x="15" y="37"/>
                  </a:lnTo>
                  <a:lnTo>
                    <a:pt x="18" y="39"/>
                  </a:lnTo>
                  <a:lnTo>
                    <a:pt x="23" y="39"/>
                  </a:lnTo>
                  <a:lnTo>
                    <a:pt x="28" y="39"/>
                  </a:lnTo>
                  <a:lnTo>
                    <a:pt x="32" y="37"/>
                  </a:lnTo>
                  <a:lnTo>
                    <a:pt x="37" y="36"/>
                  </a:lnTo>
                  <a:lnTo>
                    <a:pt x="40" y="33"/>
                  </a:lnTo>
                  <a:lnTo>
                    <a:pt x="43" y="30"/>
                  </a:lnTo>
                  <a:lnTo>
                    <a:pt x="45" y="27"/>
                  </a:lnTo>
                  <a:lnTo>
                    <a:pt x="47" y="23"/>
                  </a:lnTo>
                  <a:lnTo>
                    <a:pt x="47" y="19"/>
                  </a:lnTo>
                  <a:lnTo>
                    <a:pt x="47" y="16"/>
                  </a:lnTo>
                  <a:lnTo>
                    <a:pt x="45" y="12"/>
                  </a:lnTo>
                  <a:lnTo>
                    <a:pt x="43" y="8"/>
                  </a:lnTo>
                  <a:lnTo>
                    <a:pt x="40" y="6"/>
                  </a:lnTo>
                  <a:lnTo>
                    <a:pt x="37" y="3"/>
                  </a:lnTo>
                  <a:lnTo>
                    <a:pt x="32" y="1"/>
                  </a:lnTo>
                  <a:lnTo>
                    <a:pt x="28" y="0"/>
                  </a:lnTo>
                  <a:lnTo>
                    <a:pt x="23" y="0"/>
                  </a:lnTo>
                </a:path>
              </a:pathLst>
            </a:custGeom>
            <a:solidFill>
              <a:schemeClr val="bg2"/>
            </a:solidFill>
            <a:ln w="7938">
              <a:solidFill>
                <a:schemeClr val="bg2"/>
              </a:solidFill>
              <a:prstDash val="solid"/>
              <a:round/>
              <a:headEnd/>
              <a:tailEnd/>
            </a:ln>
          </p:spPr>
          <p:txBody>
            <a:bodyPr/>
            <a:lstStyle/>
            <a:p>
              <a:endParaRPr lang="en-US"/>
            </a:p>
          </p:txBody>
        </p:sp>
        <p:sp>
          <p:nvSpPr>
            <p:cNvPr id="56579" name="Freeform 252"/>
            <p:cNvSpPr>
              <a:spLocks/>
            </p:cNvSpPr>
            <p:nvPr/>
          </p:nvSpPr>
          <p:spPr bwMode="auto">
            <a:xfrm>
              <a:off x="2276" y="1897"/>
              <a:ext cx="41" cy="41"/>
            </a:xfrm>
            <a:custGeom>
              <a:avLst/>
              <a:gdLst>
                <a:gd name="T0" fmla="*/ 13 w 45"/>
                <a:gd name="T1" fmla="*/ 0 h 41"/>
                <a:gd name="T2" fmla="*/ 11 w 45"/>
                <a:gd name="T3" fmla="*/ 0 h 41"/>
                <a:gd name="T4" fmla="*/ 7 w 45"/>
                <a:gd name="T5" fmla="*/ 2 h 41"/>
                <a:gd name="T6" fmla="*/ 5 w 45"/>
                <a:gd name="T7" fmla="*/ 4 h 41"/>
                <a:gd name="T8" fmla="*/ 5 w 45"/>
                <a:gd name="T9" fmla="*/ 5 h 41"/>
                <a:gd name="T10" fmla="*/ 3 w 45"/>
                <a:gd name="T11" fmla="*/ 8 h 41"/>
                <a:gd name="T12" fmla="*/ 1 w 45"/>
                <a:gd name="T13" fmla="*/ 13 h 41"/>
                <a:gd name="T14" fmla="*/ 0 w 45"/>
                <a:gd name="T15" fmla="*/ 16 h 41"/>
                <a:gd name="T16" fmla="*/ 0 w 45"/>
                <a:gd name="T17" fmla="*/ 21 h 41"/>
                <a:gd name="T18" fmla="*/ 0 w 45"/>
                <a:gd name="T19" fmla="*/ 24 h 41"/>
                <a:gd name="T20" fmla="*/ 1 w 45"/>
                <a:gd name="T21" fmla="*/ 29 h 41"/>
                <a:gd name="T22" fmla="*/ 3 w 45"/>
                <a:gd name="T23" fmla="*/ 32 h 41"/>
                <a:gd name="T24" fmla="*/ 5 w 45"/>
                <a:gd name="T25" fmla="*/ 35 h 41"/>
                <a:gd name="T26" fmla="*/ 5 w 45"/>
                <a:gd name="T27" fmla="*/ 37 h 41"/>
                <a:gd name="T28" fmla="*/ 7 w 45"/>
                <a:gd name="T29" fmla="*/ 40 h 41"/>
                <a:gd name="T30" fmla="*/ 11 w 45"/>
                <a:gd name="T31" fmla="*/ 40 h 41"/>
                <a:gd name="T32" fmla="*/ 13 w 45"/>
                <a:gd name="T33" fmla="*/ 41 h 41"/>
                <a:gd name="T34" fmla="*/ 15 w 45"/>
                <a:gd name="T35" fmla="*/ 40 h 41"/>
                <a:gd name="T36" fmla="*/ 18 w 45"/>
                <a:gd name="T37" fmla="*/ 40 h 41"/>
                <a:gd name="T38" fmla="*/ 20 w 45"/>
                <a:gd name="T39" fmla="*/ 37 h 41"/>
                <a:gd name="T40" fmla="*/ 23 w 45"/>
                <a:gd name="T41" fmla="*/ 35 h 41"/>
                <a:gd name="T42" fmla="*/ 24 w 45"/>
                <a:gd name="T43" fmla="*/ 32 h 41"/>
                <a:gd name="T44" fmla="*/ 25 w 45"/>
                <a:gd name="T45" fmla="*/ 29 h 41"/>
                <a:gd name="T46" fmla="*/ 26 w 45"/>
                <a:gd name="T47" fmla="*/ 24 h 41"/>
                <a:gd name="T48" fmla="*/ 26 w 45"/>
                <a:gd name="T49" fmla="*/ 21 h 41"/>
                <a:gd name="T50" fmla="*/ 26 w 45"/>
                <a:gd name="T51" fmla="*/ 16 h 41"/>
                <a:gd name="T52" fmla="*/ 25 w 45"/>
                <a:gd name="T53" fmla="*/ 13 h 41"/>
                <a:gd name="T54" fmla="*/ 24 w 45"/>
                <a:gd name="T55" fmla="*/ 8 h 41"/>
                <a:gd name="T56" fmla="*/ 23 w 45"/>
                <a:gd name="T57" fmla="*/ 5 h 41"/>
                <a:gd name="T58" fmla="*/ 20 w 45"/>
                <a:gd name="T59" fmla="*/ 4 h 41"/>
                <a:gd name="T60" fmla="*/ 18 w 45"/>
                <a:gd name="T61" fmla="*/ 2 h 41"/>
                <a:gd name="T62" fmla="*/ 15 w 45"/>
                <a:gd name="T63" fmla="*/ 0 h 41"/>
                <a:gd name="T64" fmla="*/ 13 w 45"/>
                <a:gd name="T65" fmla="*/ 0 h 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5" h="41">
                  <a:moveTo>
                    <a:pt x="23" y="0"/>
                  </a:moveTo>
                  <a:lnTo>
                    <a:pt x="18" y="0"/>
                  </a:lnTo>
                  <a:lnTo>
                    <a:pt x="13" y="2"/>
                  </a:lnTo>
                  <a:lnTo>
                    <a:pt x="10" y="4"/>
                  </a:lnTo>
                  <a:lnTo>
                    <a:pt x="6" y="5"/>
                  </a:lnTo>
                  <a:lnTo>
                    <a:pt x="3" y="8"/>
                  </a:lnTo>
                  <a:lnTo>
                    <a:pt x="1" y="13"/>
                  </a:lnTo>
                  <a:lnTo>
                    <a:pt x="0" y="16"/>
                  </a:lnTo>
                  <a:lnTo>
                    <a:pt x="0" y="21"/>
                  </a:lnTo>
                  <a:lnTo>
                    <a:pt x="0" y="24"/>
                  </a:lnTo>
                  <a:lnTo>
                    <a:pt x="1" y="29"/>
                  </a:lnTo>
                  <a:lnTo>
                    <a:pt x="3" y="32"/>
                  </a:lnTo>
                  <a:lnTo>
                    <a:pt x="6" y="35"/>
                  </a:lnTo>
                  <a:lnTo>
                    <a:pt x="10" y="37"/>
                  </a:lnTo>
                  <a:lnTo>
                    <a:pt x="13" y="40"/>
                  </a:lnTo>
                  <a:lnTo>
                    <a:pt x="18" y="40"/>
                  </a:lnTo>
                  <a:lnTo>
                    <a:pt x="23" y="41"/>
                  </a:lnTo>
                  <a:lnTo>
                    <a:pt x="27" y="40"/>
                  </a:lnTo>
                  <a:lnTo>
                    <a:pt x="32" y="40"/>
                  </a:lnTo>
                  <a:lnTo>
                    <a:pt x="35" y="37"/>
                  </a:lnTo>
                  <a:lnTo>
                    <a:pt x="39" y="35"/>
                  </a:lnTo>
                  <a:lnTo>
                    <a:pt x="42" y="32"/>
                  </a:lnTo>
                  <a:lnTo>
                    <a:pt x="44" y="29"/>
                  </a:lnTo>
                  <a:lnTo>
                    <a:pt x="45" y="24"/>
                  </a:lnTo>
                  <a:lnTo>
                    <a:pt x="45" y="21"/>
                  </a:lnTo>
                  <a:lnTo>
                    <a:pt x="45" y="16"/>
                  </a:lnTo>
                  <a:lnTo>
                    <a:pt x="44" y="13"/>
                  </a:lnTo>
                  <a:lnTo>
                    <a:pt x="42" y="8"/>
                  </a:lnTo>
                  <a:lnTo>
                    <a:pt x="39" y="5"/>
                  </a:lnTo>
                  <a:lnTo>
                    <a:pt x="35" y="4"/>
                  </a:lnTo>
                  <a:lnTo>
                    <a:pt x="32" y="2"/>
                  </a:lnTo>
                  <a:lnTo>
                    <a:pt x="27" y="0"/>
                  </a:lnTo>
                  <a:lnTo>
                    <a:pt x="23" y="0"/>
                  </a:lnTo>
                  <a:close/>
                </a:path>
              </a:pathLst>
            </a:custGeom>
            <a:solidFill>
              <a:schemeClr val="bg2"/>
            </a:solidFill>
            <a:ln w="9525">
              <a:solidFill>
                <a:schemeClr val="bg2"/>
              </a:solidFill>
              <a:round/>
              <a:headEnd/>
              <a:tailEnd/>
            </a:ln>
          </p:spPr>
          <p:txBody>
            <a:bodyPr/>
            <a:lstStyle/>
            <a:p>
              <a:endParaRPr lang="en-US"/>
            </a:p>
          </p:txBody>
        </p:sp>
        <p:sp>
          <p:nvSpPr>
            <p:cNvPr id="56580" name="Freeform 253"/>
            <p:cNvSpPr>
              <a:spLocks/>
            </p:cNvSpPr>
            <p:nvPr/>
          </p:nvSpPr>
          <p:spPr bwMode="auto">
            <a:xfrm>
              <a:off x="2276" y="1897"/>
              <a:ext cx="41" cy="41"/>
            </a:xfrm>
            <a:custGeom>
              <a:avLst/>
              <a:gdLst>
                <a:gd name="T0" fmla="*/ 13 w 45"/>
                <a:gd name="T1" fmla="*/ 0 h 41"/>
                <a:gd name="T2" fmla="*/ 11 w 45"/>
                <a:gd name="T3" fmla="*/ 0 h 41"/>
                <a:gd name="T4" fmla="*/ 7 w 45"/>
                <a:gd name="T5" fmla="*/ 2 h 41"/>
                <a:gd name="T6" fmla="*/ 5 w 45"/>
                <a:gd name="T7" fmla="*/ 4 h 41"/>
                <a:gd name="T8" fmla="*/ 5 w 45"/>
                <a:gd name="T9" fmla="*/ 5 h 41"/>
                <a:gd name="T10" fmla="*/ 3 w 45"/>
                <a:gd name="T11" fmla="*/ 8 h 41"/>
                <a:gd name="T12" fmla="*/ 1 w 45"/>
                <a:gd name="T13" fmla="*/ 13 h 41"/>
                <a:gd name="T14" fmla="*/ 0 w 45"/>
                <a:gd name="T15" fmla="*/ 16 h 41"/>
                <a:gd name="T16" fmla="*/ 0 w 45"/>
                <a:gd name="T17" fmla="*/ 21 h 41"/>
                <a:gd name="T18" fmla="*/ 0 w 45"/>
                <a:gd name="T19" fmla="*/ 24 h 41"/>
                <a:gd name="T20" fmla="*/ 1 w 45"/>
                <a:gd name="T21" fmla="*/ 29 h 41"/>
                <a:gd name="T22" fmla="*/ 3 w 45"/>
                <a:gd name="T23" fmla="*/ 32 h 41"/>
                <a:gd name="T24" fmla="*/ 5 w 45"/>
                <a:gd name="T25" fmla="*/ 35 h 41"/>
                <a:gd name="T26" fmla="*/ 5 w 45"/>
                <a:gd name="T27" fmla="*/ 37 h 41"/>
                <a:gd name="T28" fmla="*/ 7 w 45"/>
                <a:gd name="T29" fmla="*/ 40 h 41"/>
                <a:gd name="T30" fmla="*/ 11 w 45"/>
                <a:gd name="T31" fmla="*/ 40 h 41"/>
                <a:gd name="T32" fmla="*/ 13 w 45"/>
                <a:gd name="T33" fmla="*/ 41 h 41"/>
                <a:gd name="T34" fmla="*/ 15 w 45"/>
                <a:gd name="T35" fmla="*/ 40 h 41"/>
                <a:gd name="T36" fmla="*/ 18 w 45"/>
                <a:gd name="T37" fmla="*/ 40 h 41"/>
                <a:gd name="T38" fmla="*/ 20 w 45"/>
                <a:gd name="T39" fmla="*/ 37 h 41"/>
                <a:gd name="T40" fmla="*/ 23 w 45"/>
                <a:gd name="T41" fmla="*/ 35 h 41"/>
                <a:gd name="T42" fmla="*/ 24 w 45"/>
                <a:gd name="T43" fmla="*/ 32 h 41"/>
                <a:gd name="T44" fmla="*/ 25 w 45"/>
                <a:gd name="T45" fmla="*/ 29 h 41"/>
                <a:gd name="T46" fmla="*/ 26 w 45"/>
                <a:gd name="T47" fmla="*/ 24 h 41"/>
                <a:gd name="T48" fmla="*/ 26 w 45"/>
                <a:gd name="T49" fmla="*/ 21 h 41"/>
                <a:gd name="T50" fmla="*/ 26 w 45"/>
                <a:gd name="T51" fmla="*/ 16 h 41"/>
                <a:gd name="T52" fmla="*/ 25 w 45"/>
                <a:gd name="T53" fmla="*/ 13 h 41"/>
                <a:gd name="T54" fmla="*/ 24 w 45"/>
                <a:gd name="T55" fmla="*/ 8 h 41"/>
                <a:gd name="T56" fmla="*/ 23 w 45"/>
                <a:gd name="T57" fmla="*/ 5 h 41"/>
                <a:gd name="T58" fmla="*/ 20 w 45"/>
                <a:gd name="T59" fmla="*/ 4 h 41"/>
                <a:gd name="T60" fmla="*/ 18 w 45"/>
                <a:gd name="T61" fmla="*/ 2 h 41"/>
                <a:gd name="T62" fmla="*/ 15 w 45"/>
                <a:gd name="T63" fmla="*/ 0 h 41"/>
                <a:gd name="T64" fmla="*/ 13 w 45"/>
                <a:gd name="T65" fmla="*/ 0 h 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5" h="41">
                  <a:moveTo>
                    <a:pt x="23" y="0"/>
                  </a:moveTo>
                  <a:lnTo>
                    <a:pt x="18" y="0"/>
                  </a:lnTo>
                  <a:lnTo>
                    <a:pt x="13" y="2"/>
                  </a:lnTo>
                  <a:lnTo>
                    <a:pt x="10" y="4"/>
                  </a:lnTo>
                  <a:lnTo>
                    <a:pt x="6" y="5"/>
                  </a:lnTo>
                  <a:lnTo>
                    <a:pt x="3" y="8"/>
                  </a:lnTo>
                  <a:lnTo>
                    <a:pt x="1" y="13"/>
                  </a:lnTo>
                  <a:lnTo>
                    <a:pt x="0" y="16"/>
                  </a:lnTo>
                  <a:lnTo>
                    <a:pt x="0" y="21"/>
                  </a:lnTo>
                  <a:lnTo>
                    <a:pt x="0" y="24"/>
                  </a:lnTo>
                  <a:lnTo>
                    <a:pt x="1" y="29"/>
                  </a:lnTo>
                  <a:lnTo>
                    <a:pt x="3" y="32"/>
                  </a:lnTo>
                  <a:lnTo>
                    <a:pt x="6" y="35"/>
                  </a:lnTo>
                  <a:lnTo>
                    <a:pt x="10" y="37"/>
                  </a:lnTo>
                  <a:lnTo>
                    <a:pt x="13" y="40"/>
                  </a:lnTo>
                  <a:lnTo>
                    <a:pt x="18" y="40"/>
                  </a:lnTo>
                  <a:lnTo>
                    <a:pt x="23" y="41"/>
                  </a:lnTo>
                  <a:lnTo>
                    <a:pt x="27" y="40"/>
                  </a:lnTo>
                  <a:lnTo>
                    <a:pt x="32" y="40"/>
                  </a:lnTo>
                  <a:lnTo>
                    <a:pt x="35" y="37"/>
                  </a:lnTo>
                  <a:lnTo>
                    <a:pt x="39" y="35"/>
                  </a:lnTo>
                  <a:lnTo>
                    <a:pt x="42" y="32"/>
                  </a:lnTo>
                  <a:lnTo>
                    <a:pt x="44" y="29"/>
                  </a:lnTo>
                  <a:lnTo>
                    <a:pt x="45" y="24"/>
                  </a:lnTo>
                  <a:lnTo>
                    <a:pt x="45" y="21"/>
                  </a:lnTo>
                  <a:lnTo>
                    <a:pt x="45" y="16"/>
                  </a:lnTo>
                  <a:lnTo>
                    <a:pt x="44" y="13"/>
                  </a:lnTo>
                  <a:lnTo>
                    <a:pt x="42" y="8"/>
                  </a:lnTo>
                  <a:lnTo>
                    <a:pt x="39" y="5"/>
                  </a:lnTo>
                  <a:lnTo>
                    <a:pt x="35" y="4"/>
                  </a:lnTo>
                  <a:lnTo>
                    <a:pt x="32" y="2"/>
                  </a:lnTo>
                  <a:lnTo>
                    <a:pt x="27" y="0"/>
                  </a:lnTo>
                  <a:lnTo>
                    <a:pt x="23" y="0"/>
                  </a:lnTo>
                </a:path>
              </a:pathLst>
            </a:custGeom>
            <a:solidFill>
              <a:schemeClr val="bg2"/>
            </a:solidFill>
            <a:ln w="7938">
              <a:solidFill>
                <a:schemeClr val="bg2"/>
              </a:solidFill>
              <a:prstDash val="solid"/>
              <a:round/>
              <a:headEnd/>
              <a:tailEnd/>
            </a:ln>
          </p:spPr>
          <p:txBody>
            <a:bodyPr/>
            <a:lstStyle/>
            <a:p>
              <a:endParaRPr lang="en-US"/>
            </a:p>
          </p:txBody>
        </p:sp>
        <p:sp>
          <p:nvSpPr>
            <p:cNvPr id="56581" name="Freeform 254"/>
            <p:cNvSpPr>
              <a:spLocks/>
            </p:cNvSpPr>
            <p:nvPr/>
          </p:nvSpPr>
          <p:spPr bwMode="auto">
            <a:xfrm>
              <a:off x="2308" y="1910"/>
              <a:ext cx="44" cy="41"/>
            </a:xfrm>
            <a:custGeom>
              <a:avLst/>
              <a:gdLst>
                <a:gd name="T0" fmla="*/ 15 w 48"/>
                <a:gd name="T1" fmla="*/ 0 h 41"/>
                <a:gd name="T2" fmla="*/ 12 w 48"/>
                <a:gd name="T3" fmla="*/ 0 h 41"/>
                <a:gd name="T4" fmla="*/ 8 w 48"/>
                <a:gd name="T5" fmla="*/ 2 h 41"/>
                <a:gd name="T6" fmla="*/ 6 w 48"/>
                <a:gd name="T7" fmla="*/ 3 h 41"/>
                <a:gd name="T8" fmla="*/ 6 w 48"/>
                <a:gd name="T9" fmla="*/ 6 h 41"/>
                <a:gd name="T10" fmla="*/ 4 w 48"/>
                <a:gd name="T11" fmla="*/ 9 h 41"/>
                <a:gd name="T12" fmla="*/ 2 w 48"/>
                <a:gd name="T13" fmla="*/ 13 h 41"/>
                <a:gd name="T14" fmla="*/ 0 w 48"/>
                <a:gd name="T15" fmla="*/ 16 h 41"/>
                <a:gd name="T16" fmla="*/ 0 w 48"/>
                <a:gd name="T17" fmla="*/ 20 h 41"/>
                <a:gd name="T18" fmla="*/ 0 w 48"/>
                <a:gd name="T19" fmla="*/ 25 h 41"/>
                <a:gd name="T20" fmla="*/ 2 w 48"/>
                <a:gd name="T21" fmla="*/ 28 h 41"/>
                <a:gd name="T22" fmla="*/ 4 w 48"/>
                <a:gd name="T23" fmla="*/ 31 h 41"/>
                <a:gd name="T24" fmla="*/ 6 w 48"/>
                <a:gd name="T25" fmla="*/ 35 h 41"/>
                <a:gd name="T26" fmla="*/ 6 w 48"/>
                <a:gd name="T27" fmla="*/ 38 h 41"/>
                <a:gd name="T28" fmla="*/ 8 w 48"/>
                <a:gd name="T29" fmla="*/ 39 h 41"/>
                <a:gd name="T30" fmla="*/ 12 w 48"/>
                <a:gd name="T31" fmla="*/ 41 h 41"/>
                <a:gd name="T32" fmla="*/ 15 w 48"/>
                <a:gd name="T33" fmla="*/ 41 h 41"/>
                <a:gd name="T34" fmla="*/ 17 w 48"/>
                <a:gd name="T35" fmla="*/ 41 h 41"/>
                <a:gd name="T36" fmla="*/ 19 w 48"/>
                <a:gd name="T37" fmla="*/ 39 h 41"/>
                <a:gd name="T38" fmla="*/ 22 w 48"/>
                <a:gd name="T39" fmla="*/ 38 h 41"/>
                <a:gd name="T40" fmla="*/ 25 w 48"/>
                <a:gd name="T41" fmla="*/ 35 h 41"/>
                <a:gd name="T42" fmla="*/ 26 w 48"/>
                <a:gd name="T43" fmla="*/ 31 h 41"/>
                <a:gd name="T44" fmla="*/ 28 w 48"/>
                <a:gd name="T45" fmla="*/ 28 h 41"/>
                <a:gd name="T46" fmla="*/ 28 w 48"/>
                <a:gd name="T47" fmla="*/ 25 h 41"/>
                <a:gd name="T48" fmla="*/ 28 w 48"/>
                <a:gd name="T49" fmla="*/ 20 h 41"/>
                <a:gd name="T50" fmla="*/ 28 w 48"/>
                <a:gd name="T51" fmla="*/ 16 h 41"/>
                <a:gd name="T52" fmla="*/ 28 w 48"/>
                <a:gd name="T53" fmla="*/ 13 h 41"/>
                <a:gd name="T54" fmla="*/ 26 w 48"/>
                <a:gd name="T55" fmla="*/ 9 h 41"/>
                <a:gd name="T56" fmla="*/ 25 w 48"/>
                <a:gd name="T57" fmla="*/ 6 h 41"/>
                <a:gd name="T58" fmla="*/ 22 w 48"/>
                <a:gd name="T59" fmla="*/ 3 h 41"/>
                <a:gd name="T60" fmla="*/ 19 w 48"/>
                <a:gd name="T61" fmla="*/ 2 h 41"/>
                <a:gd name="T62" fmla="*/ 17 w 48"/>
                <a:gd name="T63" fmla="*/ 0 h 41"/>
                <a:gd name="T64" fmla="*/ 15 w 48"/>
                <a:gd name="T65" fmla="*/ 0 h 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8" h="41">
                  <a:moveTo>
                    <a:pt x="24" y="0"/>
                  </a:moveTo>
                  <a:lnTo>
                    <a:pt x="19" y="0"/>
                  </a:lnTo>
                  <a:lnTo>
                    <a:pt x="14" y="2"/>
                  </a:lnTo>
                  <a:lnTo>
                    <a:pt x="10" y="3"/>
                  </a:lnTo>
                  <a:lnTo>
                    <a:pt x="7" y="6"/>
                  </a:lnTo>
                  <a:lnTo>
                    <a:pt x="4" y="9"/>
                  </a:lnTo>
                  <a:lnTo>
                    <a:pt x="2" y="13"/>
                  </a:lnTo>
                  <a:lnTo>
                    <a:pt x="0" y="16"/>
                  </a:lnTo>
                  <a:lnTo>
                    <a:pt x="0" y="20"/>
                  </a:lnTo>
                  <a:lnTo>
                    <a:pt x="0" y="25"/>
                  </a:lnTo>
                  <a:lnTo>
                    <a:pt x="2" y="28"/>
                  </a:lnTo>
                  <a:lnTo>
                    <a:pt x="4" y="31"/>
                  </a:lnTo>
                  <a:lnTo>
                    <a:pt x="7" y="35"/>
                  </a:lnTo>
                  <a:lnTo>
                    <a:pt x="10" y="38"/>
                  </a:lnTo>
                  <a:lnTo>
                    <a:pt x="14" y="39"/>
                  </a:lnTo>
                  <a:lnTo>
                    <a:pt x="19" y="41"/>
                  </a:lnTo>
                  <a:lnTo>
                    <a:pt x="24" y="41"/>
                  </a:lnTo>
                  <a:lnTo>
                    <a:pt x="29" y="41"/>
                  </a:lnTo>
                  <a:lnTo>
                    <a:pt x="32" y="39"/>
                  </a:lnTo>
                  <a:lnTo>
                    <a:pt x="37" y="38"/>
                  </a:lnTo>
                  <a:lnTo>
                    <a:pt x="41" y="35"/>
                  </a:lnTo>
                  <a:lnTo>
                    <a:pt x="44" y="31"/>
                  </a:lnTo>
                  <a:lnTo>
                    <a:pt x="46" y="28"/>
                  </a:lnTo>
                  <a:lnTo>
                    <a:pt x="48" y="25"/>
                  </a:lnTo>
                  <a:lnTo>
                    <a:pt x="48" y="20"/>
                  </a:lnTo>
                  <a:lnTo>
                    <a:pt x="48" y="16"/>
                  </a:lnTo>
                  <a:lnTo>
                    <a:pt x="46" y="13"/>
                  </a:lnTo>
                  <a:lnTo>
                    <a:pt x="44" y="9"/>
                  </a:lnTo>
                  <a:lnTo>
                    <a:pt x="41" y="6"/>
                  </a:lnTo>
                  <a:lnTo>
                    <a:pt x="37" y="3"/>
                  </a:lnTo>
                  <a:lnTo>
                    <a:pt x="32" y="2"/>
                  </a:lnTo>
                  <a:lnTo>
                    <a:pt x="29" y="0"/>
                  </a:lnTo>
                  <a:lnTo>
                    <a:pt x="24" y="0"/>
                  </a:lnTo>
                  <a:close/>
                </a:path>
              </a:pathLst>
            </a:custGeom>
            <a:solidFill>
              <a:schemeClr val="bg2"/>
            </a:solidFill>
            <a:ln w="9525">
              <a:solidFill>
                <a:schemeClr val="bg2"/>
              </a:solidFill>
              <a:round/>
              <a:headEnd/>
              <a:tailEnd/>
            </a:ln>
          </p:spPr>
          <p:txBody>
            <a:bodyPr/>
            <a:lstStyle/>
            <a:p>
              <a:endParaRPr lang="en-US"/>
            </a:p>
          </p:txBody>
        </p:sp>
        <p:sp>
          <p:nvSpPr>
            <p:cNvPr id="56582" name="Freeform 255"/>
            <p:cNvSpPr>
              <a:spLocks/>
            </p:cNvSpPr>
            <p:nvPr/>
          </p:nvSpPr>
          <p:spPr bwMode="auto">
            <a:xfrm>
              <a:off x="2308" y="1910"/>
              <a:ext cx="44" cy="41"/>
            </a:xfrm>
            <a:custGeom>
              <a:avLst/>
              <a:gdLst>
                <a:gd name="T0" fmla="*/ 15 w 48"/>
                <a:gd name="T1" fmla="*/ 0 h 41"/>
                <a:gd name="T2" fmla="*/ 12 w 48"/>
                <a:gd name="T3" fmla="*/ 0 h 41"/>
                <a:gd name="T4" fmla="*/ 8 w 48"/>
                <a:gd name="T5" fmla="*/ 2 h 41"/>
                <a:gd name="T6" fmla="*/ 6 w 48"/>
                <a:gd name="T7" fmla="*/ 3 h 41"/>
                <a:gd name="T8" fmla="*/ 6 w 48"/>
                <a:gd name="T9" fmla="*/ 6 h 41"/>
                <a:gd name="T10" fmla="*/ 4 w 48"/>
                <a:gd name="T11" fmla="*/ 9 h 41"/>
                <a:gd name="T12" fmla="*/ 2 w 48"/>
                <a:gd name="T13" fmla="*/ 13 h 41"/>
                <a:gd name="T14" fmla="*/ 0 w 48"/>
                <a:gd name="T15" fmla="*/ 16 h 41"/>
                <a:gd name="T16" fmla="*/ 0 w 48"/>
                <a:gd name="T17" fmla="*/ 20 h 41"/>
                <a:gd name="T18" fmla="*/ 0 w 48"/>
                <a:gd name="T19" fmla="*/ 25 h 41"/>
                <a:gd name="T20" fmla="*/ 2 w 48"/>
                <a:gd name="T21" fmla="*/ 28 h 41"/>
                <a:gd name="T22" fmla="*/ 4 w 48"/>
                <a:gd name="T23" fmla="*/ 31 h 41"/>
                <a:gd name="T24" fmla="*/ 6 w 48"/>
                <a:gd name="T25" fmla="*/ 35 h 41"/>
                <a:gd name="T26" fmla="*/ 6 w 48"/>
                <a:gd name="T27" fmla="*/ 38 h 41"/>
                <a:gd name="T28" fmla="*/ 8 w 48"/>
                <a:gd name="T29" fmla="*/ 39 h 41"/>
                <a:gd name="T30" fmla="*/ 12 w 48"/>
                <a:gd name="T31" fmla="*/ 41 h 41"/>
                <a:gd name="T32" fmla="*/ 15 w 48"/>
                <a:gd name="T33" fmla="*/ 41 h 41"/>
                <a:gd name="T34" fmla="*/ 17 w 48"/>
                <a:gd name="T35" fmla="*/ 41 h 41"/>
                <a:gd name="T36" fmla="*/ 19 w 48"/>
                <a:gd name="T37" fmla="*/ 39 h 41"/>
                <a:gd name="T38" fmla="*/ 22 w 48"/>
                <a:gd name="T39" fmla="*/ 38 h 41"/>
                <a:gd name="T40" fmla="*/ 25 w 48"/>
                <a:gd name="T41" fmla="*/ 35 h 41"/>
                <a:gd name="T42" fmla="*/ 26 w 48"/>
                <a:gd name="T43" fmla="*/ 31 h 41"/>
                <a:gd name="T44" fmla="*/ 28 w 48"/>
                <a:gd name="T45" fmla="*/ 28 h 41"/>
                <a:gd name="T46" fmla="*/ 28 w 48"/>
                <a:gd name="T47" fmla="*/ 25 h 41"/>
                <a:gd name="T48" fmla="*/ 28 w 48"/>
                <a:gd name="T49" fmla="*/ 20 h 41"/>
                <a:gd name="T50" fmla="*/ 28 w 48"/>
                <a:gd name="T51" fmla="*/ 16 h 41"/>
                <a:gd name="T52" fmla="*/ 28 w 48"/>
                <a:gd name="T53" fmla="*/ 13 h 41"/>
                <a:gd name="T54" fmla="*/ 26 w 48"/>
                <a:gd name="T55" fmla="*/ 9 h 41"/>
                <a:gd name="T56" fmla="*/ 25 w 48"/>
                <a:gd name="T57" fmla="*/ 6 h 41"/>
                <a:gd name="T58" fmla="*/ 22 w 48"/>
                <a:gd name="T59" fmla="*/ 3 h 41"/>
                <a:gd name="T60" fmla="*/ 19 w 48"/>
                <a:gd name="T61" fmla="*/ 2 h 41"/>
                <a:gd name="T62" fmla="*/ 17 w 48"/>
                <a:gd name="T63" fmla="*/ 0 h 41"/>
                <a:gd name="T64" fmla="*/ 15 w 48"/>
                <a:gd name="T65" fmla="*/ 0 h 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8" h="41">
                  <a:moveTo>
                    <a:pt x="24" y="0"/>
                  </a:moveTo>
                  <a:lnTo>
                    <a:pt x="19" y="0"/>
                  </a:lnTo>
                  <a:lnTo>
                    <a:pt x="14" y="2"/>
                  </a:lnTo>
                  <a:lnTo>
                    <a:pt x="10" y="3"/>
                  </a:lnTo>
                  <a:lnTo>
                    <a:pt x="7" y="6"/>
                  </a:lnTo>
                  <a:lnTo>
                    <a:pt x="4" y="9"/>
                  </a:lnTo>
                  <a:lnTo>
                    <a:pt x="2" y="13"/>
                  </a:lnTo>
                  <a:lnTo>
                    <a:pt x="0" y="16"/>
                  </a:lnTo>
                  <a:lnTo>
                    <a:pt x="0" y="20"/>
                  </a:lnTo>
                  <a:lnTo>
                    <a:pt x="0" y="25"/>
                  </a:lnTo>
                  <a:lnTo>
                    <a:pt x="2" y="28"/>
                  </a:lnTo>
                  <a:lnTo>
                    <a:pt x="4" y="31"/>
                  </a:lnTo>
                  <a:lnTo>
                    <a:pt x="7" y="35"/>
                  </a:lnTo>
                  <a:lnTo>
                    <a:pt x="10" y="38"/>
                  </a:lnTo>
                  <a:lnTo>
                    <a:pt x="14" y="39"/>
                  </a:lnTo>
                  <a:lnTo>
                    <a:pt x="19" y="41"/>
                  </a:lnTo>
                  <a:lnTo>
                    <a:pt x="24" y="41"/>
                  </a:lnTo>
                  <a:lnTo>
                    <a:pt x="29" y="41"/>
                  </a:lnTo>
                  <a:lnTo>
                    <a:pt x="32" y="39"/>
                  </a:lnTo>
                  <a:lnTo>
                    <a:pt x="37" y="38"/>
                  </a:lnTo>
                  <a:lnTo>
                    <a:pt x="41" y="35"/>
                  </a:lnTo>
                  <a:lnTo>
                    <a:pt x="44" y="31"/>
                  </a:lnTo>
                  <a:lnTo>
                    <a:pt x="46" y="28"/>
                  </a:lnTo>
                  <a:lnTo>
                    <a:pt x="48" y="25"/>
                  </a:lnTo>
                  <a:lnTo>
                    <a:pt x="48" y="20"/>
                  </a:lnTo>
                  <a:lnTo>
                    <a:pt x="48" y="16"/>
                  </a:lnTo>
                  <a:lnTo>
                    <a:pt x="46" y="13"/>
                  </a:lnTo>
                  <a:lnTo>
                    <a:pt x="44" y="9"/>
                  </a:lnTo>
                  <a:lnTo>
                    <a:pt x="41" y="6"/>
                  </a:lnTo>
                  <a:lnTo>
                    <a:pt x="37" y="3"/>
                  </a:lnTo>
                  <a:lnTo>
                    <a:pt x="32" y="2"/>
                  </a:lnTo>
                  <a:lnTo>
                    <a:pt x="29" y="0"/>
                  </a:lnTo>
                  <a:lnTo>
                    <a:pt x="24" y="0"/>
                  </a:lnTo>
                </a:path>
              </a:pathLst>
            </a:custGeom>
            <a:solidFill>
              <a:schemeClr val="bg2"/>
            </a:solidFill>
            <a:ln w="7938">
              <a:solidFill>
                <a:schemeClr val="bg2"/>
              </a:solidFill>
              <a:prstDash val="solid"/>
              <a:round/>
              <a:headEnd/>
              <a:tailEnd/>
            </a:ln>
          </p:spPr>
          <p:txBody>
            <a:bodyPr/>
            <a:lstStyle/>
            <a:p>
              <a:endParaRPr lang="en-US"/>
            </a:p>
          </p:txBody>
        </p:sp>
        <p:sp>
          <p:nvSpPr>
            <p:cNvPr id="56583" name="Freeform 256"/>
            <p:cNvSpPr>
              <a:spLocks/>
            </p:cNvSpPr>
            <p:nvPr/>
          </p:nvSpPr>
          <p:spPr bwMode="auto">
            <a:xfrm>
              <a:off x="2328" y="1924"/>
              <a:ext cx="41" cy="39"/>
            </a:xfrm>
            <a:custGeom>
              <a:avLst/>
              <a:gdLst>
                <a:gd name="T0" fmla="*/ 13 w 45"/>
                <a:gd name="T1" fmla="*/ 0 h 39"/>
                <a:gd name="T2" fmla="*/ 11 w 45"/>
                <a:gd name="T3" fmla="*/ 2 h 39"/>
                <a:gd name="T4" fmla="*/ 9 w 45"/>
                <a:gd name="T5" fmla="*/ 2 h 39"/>
                <a:gd name="T6" fmla="*/ 5 w 45"/>
                <a:gd name="T7" fmla="*/ 3 h 39"/>
                <a:gd name="T8" fmla="*/ 5 w 45"/>
                <a:gd name="T9" fmla="*/ 6 h 39"/>
                <a:gd name="T10" fmla="*/ 5 w 45"/>
                <a:gd name="T11" fmla="*/ 10 h 39"/>
                <a:gd name="T12" fmla="*/ 1 w 45"/>
                <a:gd name="T13" fmla="*/ 13 h 39"/>
                <a:gd name="T14" fmla="*/ 1 w 45"/>
                <a:gd name="T15" fmla="*/ 16 h 39"/>
                <a:gd name="T16" fmla="*/ 0 w 45"/>
                <a:gd name="T17" fmla="*/ 21 h 39"/>
                <a:gd name="T18" fmla="*/ 1 w 45"/>
                <a:gd name="T19" fmla="*/ 24 h 39"/>
                <a:gd name="T20" fmla="*/ 1 w 45"/>
                <a:gd name="T21" fmla="*/ 28 h 39"/>
                <a:gd name="T22" fmla="*/ 5 w 45"/>
                <a:gd name="T23" fmla="*/ 31 h 39"/>
                <a:gd name="T24" fmla="*/ 5 w 45"/>
                <a:gd name="T25" fmla="*/ 35 h 39"/>
                <a:gd name="T26" fmla="*/ 5 w 45"/>
                <a:gd name="T27" fmla="*/ 36 h 39"/>
                <a:gd name="T28" fmla="*/ 9 w 45"/>
                <a:gd name="T29" fmla="*/ 38 h 39"/>
                <a:gd name="T30" fmla="*/ 11 w 45"/>
                <a:gd name="T31" fmla="*/ 39 h 39"/>
                <a:gd name="T32" fmla="*/ 13 w 45"/>
                <a:gd name="T33" fmla="*/ 39 h 39"/>
                <a:gd name="T34" fmla="*/ 16 w 45"/>
                <a:gd name="T35" fmla="*/ 39 h 39"/>
                <a:gd name="T36" fmla="*/ 18 w 45"/>
                <a:gd name="T37" fmla="*/ 38 h 39"/>
                <a:gd name="T38" fmla="*/ 20 w 45"/>
                <a:gd name="T39" fmla="*/ 36 h 39"/>
                <a:gd name="T40" fmla="*/ 22 w 45"/>
                <a:gd name="T41" fmla="*/ 35 h 39"/>
                <a:gd name="T42" fmla="*/ 24 w 45"/>
                <a:gd name="T43" fmla="*/ 31 h 39"/>
                <a:gd name="T44" fmla="*/ 25 w 45"/>
                <a:gd name="T45" fmla="*/ 28 h 39"/>
                <a:gd name="T46" fmla="*/ 26 w 45"/>
                <a:gd name="T47" fmla="*/ 24 h 39"/>
                <a:gd name="T48" fmla="*/ 26 w 45"/>
                <a:gd name="T49" fmla="*/ 21 h 39"/>
                <a:gd name="T50" fmla="*/ 26 w 45"/>
                <a:gd name="T51" fmla="*/ 16 h 39"/>
                <a:gd name="T52" fmla="*/ 25 w 45"/>
                <a:gd name="T53" fmla="*/ 13 h 39"/>
                <a:gd name="T54" fmla="*/ 24 w 45"/>
                <a:gd name="T55" fmla="*/ 10 h 39"/>
                <a:gd name="T56" fmla="*/ 22 w 45"/>
                <a:gd name="T57" fmla="*/ 6 h 39"/>
                <a:gd name="T58" fmla="*/ 20 w 45"/>
                <a:gd name="T59" fmla="*/ 3 h 39"/>
                <a:gd name="T60" fmla="*/ 18 w 45"/>
                <a:gd name="T61" fmla="*/ 2 h 39"/>
                <a:gd name="T62" fmla="*/ 16 w 45"/>
                <a:gd name="T63" fmla="*/ 2 h 39"/>
                <a:gd name="T64" fmla="*/ 13 w 45"/>
                <a:gd name="T65" fmla="*/ 0 h 3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5" h="39">
                  <a:moveTo>
                    <a:pt x="23" y="0"/>
                  </a:moveTo>
                  <a:lnTo>
                    <a:pt x="18" y="2"/>
                  </a:lnTo>
                  <a:lnTo>
                    <a:pt x="15" y="2"/>
                  </a:lnTo>
                  <a:lnTo>
                    <a:pt x="10" y="3"/>
                  </a:lnTo>
                  <a:lnTo>
                    <a:pt x="6" y="6"/>
                  </a:lnTo>
                  <a:lnTo>
                    <a:pt x="5" y="10"/>
                  </a:lnTo>
                  <a:lnTo>
                    <a:pt x="1" y="13"/>
                  </a:lnTo>
                  <a:lnTo>
                    <a:pt x="1" y="16"/>
                  </a:lnTo>
                  <a:lnTo>
                    <a:pt x="0" y="21"/>
                  </a:lnTo>
                  <a:lnTo>
                    <a:pt x="1" y="24"/>
                  </a:lnTo>
                  <a:lnTo>
                    <a:pt x="1" y="28"/>
                  </a:lnTo>
                  <a:lnTo>
                    <a:pt x="5" y="31"/>
                  </a:lnTo>
                  <a:lnTo>
                    <a:pt x="6" y="35"/>
                  </a:lnTo>
                  <a:lnTo>
                    <a:pt x="10" y="36"/>
                  </a:lnTo>
                  <a:lnTo>
                    <a:pt x="15" y="38"/>
                  </a:lnTo>
                  <a:lnTo>
                    <a:pt x="18" y="39"/>
                  </a:lnTo>
                  <a:lnTo>
                    <a:pt x="23" y="39"/>
                  </a:lnTo>
                  <a:lnTo>
                    <a:pt x="28" y="39"/>
                  </a:lnTo>
                  <a:lnTo>
                    <a:pt x="32" y="38"/>
                  </a:lnTo>
                  <a:lnTo>
                    <a:pt x="35" y="36"/>
                  </a:lnTo>
                  <a:lnTo>
                    <a:pt x="38" y="35"/>
                  </a:lnTo>
                  <a:lnTo>
                    <a:pt x="42" y="31"/>
                  </a:lnTo>
                  <a:lnTo>
                    <a:pt x="44" y="28"/>
                  </a:lnTo>
                  <a:lnTo>
                    <a:pt x="45" y="24"/>
                  </a:lnTo>
                  <a:lnTo>
                    <a:pt x="45" y="21"/>
                  </a:lnTo>
                  <a:lnTo>
                    <a:pt x="45" y="16"/>
                  </a:lnTo>
                  <a:lnTo>
                    <a:pt x="44" y="13"/>
                  </a:lnTo>
                  <a:lnTo>
                    <a:pt x="42" y="10"/>
                  </a:lnTo>
                  <a:lnTo>
                    <a:pt x="38" y="6"/>
                  </a:lnTo>
                  <a:lnTo>
                    <a:pt x="35" y="3"/>
                  </a:lnTo>
                  <a:lnTo>
                    <a:pt x="32" y="2"/>
                  </a:lnTo>
                  <a:lnTo>
                    <a:pt x="28" y="2"/>
                  </a:lnTo>
                  <a:lnTo>
                    <a:pt x="23" y="0"/>
                  </a:lnTo>
                  <a:close/>
                </a:path>
              </a:pathLst>
            </a:custGeom>
            <a:solidFill>
              <a:schemeClr val="bg2"/>
            </a:solidFill>
            <a:ln w="9525">
              <a:solidFill>
                <a:schemeClr val="bg2"/>
              </a:solidFill>
              <a:round/>
              <a:headEnd/>
              <a:tailEnd/>
            </a:ln>
          </p:spPr>
          <p:txBody>
            <a:bodyPr/>
            <a:lstStyle/>
            <a:p>
              <a:endParaRPr lang="en-US"/>
            </a:p>
          </p:txBody>
        </p:sp>
        <p:sp>
          <p:nvSpPr>
            <p:cNvPr id="56584" name="Freeform 257"/>
            <p:cNvSpPr>
              <a:spLocks/>
            </p:cNvSpPr>
            <p:nvPr/>
          </p:nvSpPr>
          <p:spPr bwMode="auto">
            <a:xfrm>
              <a:off x="2328" y="1924"/>
              <a:ext cx="41" cy="39"/>
            </a:xfrm>
            <a:custGeom>
              <a:avLst/>
              <a:gdLst>
                <a:gd name="T0" fmla="*/ 13 w 45"/>
                <a:gd name="T1" fmla="*/ 0 h 39"/>
                <a:gd name="T2" fmla="*/ 11 w 45"/>
                <a:gd name="T3" fmla="*/ 2 h 39"/>
                <a:gd name="T4" fmla="*/ 9 w 45"/>
                <a:gd name="T5" fmla="*/ 2 h 39"/>
                <a:gd name="T6" fmla="*/ 5 w 45"/>
                <a:gd name="T7" fmla="*/ 3 h 39"/>
                <a:gd name="T8" fmla="*/ 5 w 45"/>
                <a:gd name="T9" fmla="*/ 6 h 39"/>
                <a:gd name="T10" fmla="*/ 5 w 45"/>
                <a:gd name="T11" fmla="*/ 10 h 39"/>
                <a:gd name="T12" fmla="*/ 1 w 45"/>
                <a:gd name="T13" fmla="*/ 13 h 39"/>
                <a:gd name="T14" fmla="*/ 1 w 45"/>
                <a:gd name="T15" fmla="*/ 16 h 39"/>
                <a:gd name="T16" fmla="*/ 0 w 45"/>
                <a:gd name="T17" fmla="*/ 21 h 39"/>
                <a:gd name="T18" fmla="*/ 1 w 45"/>
                <a:gd name="T19" fmla="*/ 24 h 39"/>
                <a:gd name="T20" fmla="*/ 1 w 45"/>
                <a:gd name="T21" fmla="*/ 28 h 39"/>
                <a:gd name="T22" fmla="*/ 5 w 45"/>
                <a:gd name="T23" fmla="*/ 31 h 39"/>
                <a:gd name="T24" fmla="*/ 5 w 45"/>
                <a:gd name="T25" fmla="*/ 35 h 39"/>
                <a:gd name="T26" fmla="*/ 5 w 45"/>
                <a:gd name="T27" fmla="*/ 36 h 39"/>
                <a:gd name="T28" fmla="*/ 9 w 45"/>
                <a:gd name="T29" fmla="*/ 38 h 39"/>
                <a:gd name="T30" fmla="*/ 11 w 45"/>
                <a:gd name="T31" fmla="*/ 39 h 39"/>
                <a:gd name="T32" fmla="*/ 13 w 45"/>
                <a:gd name="T33" fmla="*/ 39 h 39"/>
                <a:gd name="T34" fmla="*/ 16 w 45"/>
                <a:gd name="T35" fmla="*/ 39 h 39"/>
                <a:gd name="T36" fmla="*/ 18 w 45"/>
                <a:gd name="T37" fmla="*/ 38 h 39"/>
                <a:gd name="T38" fmla="*/ 20 w 45"/>
                <a:gd name="T39" fmla="*/ 36 h 39"/>
                <a:gd name="T40" fmla="*/ 22 w 45"/>
                <a:gd name="T41" fmla="*/ 35 h 39"/>
                <a:gd name="T42" fmla="*/ 24 w 45"/>
                <a:gd name="T43" fmla="*/ 31 h 39"/>
                <a:gd name="T44" fmla="*/ 25 w 45"/>
                <a:gd name="T45" fmla="*/ 28 h 39"/>
                <a:gd name="T46" fmla="*/ 26 w 45"/>
                <a:gd name="T47" fmla="*/ 24 h 39"/>
                <a:gd name="T48" fmla="*/ 26 w 45"/>
                <a:gd name="T49" fmla="*/ 21 h 39"/>
                <a:gd name="T50" fmla="*/ 26 w 45"/>
                <a:gd name="T51" fmla="*/ 16 h 39"/>
                <a:gd name="T52" fmla="*/ 25 w 45"/>
                <a:gd name="T53" fmla="*/ 13 h 39"/>
                <a:gd name="T54" fmla="*/ 24 w 45"/>
                <a:gd name="T55" fmla="*/ 10 h 39"/>
                <a:gd name="T56" fmla="*/ 22 w 45"/>
                <a:gd name="T57" fmla="*/ 6 h 39"/>
                <a:gd name="T58" fmla="*/ 20 w 45"/>
                <a:gd name="T59" fmla="*/ 3 h 39"/>
                <a:gd name="T60" fmla="*/ 18 w 45"/>
                <a:gd name="T61" fmla="*/ 2 h 39"/>
                <a:gd name="T62" fmla="*/ 16 w 45"/>
                <a:gd name="T63" fmla="*/ 2 h 39"/>
                <a:gd name="T64" fmla="*/ 13 w 45"/>
                <a:gd name="T65" fmla="*/ 0 h 3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5" h="39">
                  <a:moveTo>
                    <a:pt x="23" y="0"/>
                  </a:moveTo>
                  <a:lnTo>
                    <a:pt x="18" y="2"/>
                  </a:lnTo>
                  <a:lnTo>
                    <a:pt x="15" y="2"/>
                  </a:lnTo>
                  <a:lnTo>
                    <a:pt x="10" y="3"/>
                  </a:lnTo>
                  <a:lnTo>
                    <a:pt x="6" y="6"/>
                  </a:lnTo>
                  <a:lnTo>
                    <a:pt x="5" y="10"/>
                  </a:lnTo>
                  <a:lnTo>
                    <a:pt x="1" y="13"/>
                  </a:lnTo>
                  <a:lnTo>
                    <a:pt x="1" y="16"/>
                  </a:lnTo>
                  <a:lnTo>
                    <a:pt x="0" y="21"/>
                  </a:lnTo>
                  <a:lnTo>
                    <a:pt x="1" y="24"/>
                  </a:lnTo>
                  <a:lnTo>
                    <a:pt x="1" y="28"/>
                  </a:lnTo>
                  <a:lnTo>
                    <a:pt x="5" y="31"/>
                  </a:lnTo>
                  <a:lnTo>
                    <a:pt x="6" y="35"/>
                  </a:lnTo>
                  <a:lnTo>
                    <a:pt x="10" y="36"/>
                  </a:lnTo>
                  <a:lnTo>
                    <a:pt x="15" y="38"/>
                  </a:lnTo>
                  <a:lnTo>
                    <a:pt x="18" y="39"/>
                  </a:lnTo>
                  <a:lnTo>
                    <a:pt x="23" y="39"/>
                  </a:lnTo>
                  <a:lnTo>
                    <a:pt x="28" y="39"/>
                  </a:lnTo>
                  <a:lnTo>
                    <a:pt x="32" y="38"/>
                  </a:lnTo>
                  <a:lnTo>
                    <a:pt x="35" y="36"/>
                  </a:lnTo>
                  <a:lnTo>
                    <a:pt x="38" y="35"/>
                  </a:lnTo>
                  <a:lnTo>
                    <a:pt x="42" y="31"/>
                  </a:lnTo>
                  <a:lnTo>
                    <a:pt x="44" y="28"/>
                  </a:lnTo>
                  <a:lnTo>
                    <a:pt x="45" y="24"/>
                  </a:lnTo>
                  <a:lnTo>
                    <a:pt x="45" y="21"/>
                  </a:lnTo>
                  <a:lnTo>
                    <a:pt x="45" y="16"/>
                  </a:lnTo>
                  <a:lnTo>
                    <a:pt x="44" y="13"/>
                  </a:lnTo>
                  <a:lnTo>
                    <a:pt x="42" y="10"/>
                  </a:lnTo>
                  <a:lnTo>
                    <a:pt x="38" y="6"/>
                  </a:lnTo>
                  <a:lnTo>
                    <a:pt x="35" y="3"/>
                  </a:lnTo>
                  <a:lnTo>
                    <a:pt x="32" y="2"/>
                  </a:lnTo>
                  <a:lnTo>
                    <a:pt x="28" y="2"/>
                  </a:lnTo>
                  <a:lnTo>
                    <a:pt x="23" y="0"/>
                  </a:lnTo>
                </a:path>
              </a:pathLst>
            </a:custGeom>
            <a:solidFill>
              <a:schemeClr val="bg2"/>
            </a:solidFill>
            <a:ln w="7938">
              <a:solidFill>
                <a:schemeClr val="bg2"/>
              </a:solidFill>
              <a:prstDash val="solid"/>
              <a:round/>
              <a:headEnd/>
              <a:tailEnd/>
            </a:ln>
          </p:spPr>
          <p:txBody>
            <a:bodyPr/>
            <a:lstStyle/>
            <a:p>
              <a:endParaRPr lang="en-US"/>
            </a:p>
          </p:txBody>
        </p:sp>
        <p:sp>
          <p:nvSpPr>
            <p:cNvPr id="56585" name="Rectangle 258"/>
            <p:cNvSpPr>
              <a:spLocks noChangeArrowheads="1"/>
            </p:cNvSpPr>
            <p:nvPr/>
          </p:nvSpPr>
          <p:spPr bwMode="auto">
            <a:xfrm>
              <a:off x="1470" y="2144"/>
              <a:ext cx="25" cy="24"/>
            </a:xfrm>
            <a:prstGeom prst="rect">
              <a:avLst/>
            </a:prstGeom>
            <a:solidFill>
              <a:srgbClr val="FF00FF"/>
            </a:solidFill>
            <a:ln w="9525">
              <a:noFill/>
              <a:miter lim="800000"/>
              <a:headEnd/>
              <a:tailEnd/>
            </a:ln>
          </p:spPr>
          <p:txBody>
            <a:bodyPr/>
            <a:lstStyle/>
            <a:p>
              <a:endParaRPr lang="fr-FR"/>
            </a:p>
          </p:txBody>
        </p:sp>
        <p:sp>
          <p:nvSpPr>
            <p:cNvPr id="56586" name="Rectangle 259"/>
            <p:cNvSpPr>
              <a:spLocks noChangeArrowheads="1"/>
            </p:cNvSpPr>
            <p:nvPr/>
          </p:nvSpPr>
          <p:spPr bwMode="auto">
            <a:xfrm>
              <a:off x="1470" y="2144"/>
              <a:ext cx="25" cy="24"/>
            </a:xfrm>
            <a:prstGeom prst="rect">
              <a:avLst/>
            </a:prstGeom>
            <a:noFill/>
            <a:ln w="26988">
              <a:solidFill>
                <a:srgbClr val="FF00FF"/>
              </a:solidFill>
              <a:miter lim="800000"/>
              <a:headEnd/>
              <a:tailEnd/>
            </a:ln>
          </p:spPr>
          <p:txBody>
            <a:bodyPr/>
            <a:lstStyle/>
            <a:p>
              <a:endParaRPr lang="fr-FR"/>
            </a:p>
          </p:txBody>
        </p:sp>
        <p:sp>
          <p:nvSpPr>
            <p:cNvPr id="56587" name="Rectangle 260"/>
            <p:cNvSpPr>
              <a:spLocks noChangeArrowheads="1"/>
            </p:cNvSpPr>
            <p:nvPr/>
          </p:nvSpPr>
          <p:spPr bwMode="auto">
            <a:xfrm>
              <a:off x="1619" y="2069"/>
              <a:ext cx="24" cy="22"/>
            </a:xfrm>
            <a:prstGeom prst="rect">
              <a:avLst/>
            </a:prstGeom>
            <a:solidFill>
              <a:srgbClr val="FF00FF"/>
            </a:solidFill>
            <a:ln w="9525">
              <a:noFill/>
              <a:miter lim="800000"/>
              <a:headEnd/>
              <a:tailEnd/>
            </a:ln>
          </p:spPr>
          <p:txBody>
            <a:bodyPr/>
            <a:lstStyle/>
            <a:p>
              <a:endParaRPr lang="fr-FR"/>
            </a:p>
          </p:txBody>
        </p:sp>
        <p:sp>
          <p:nvSpPr>
            <p:cNvPr id="56588" name="Rectangle 261"/>
            <p:cNvSpPr>
              <a:spLocks noChangeArrowheads="1"/>
            </p:cNvSpPr>
            <p:nvPr/>
          </p:nvSpPr>
          <p:spPr bwMode="auto">
            <a:xfrm>
              <a:off x="1619" y="2069"/>
              <a:ext cx="24" cy="22"/>
            </a:xfrm>
            <a:prstGeom prst="rect">
              <a:avLst/>
            </a:prstGeom>
            <a:noFill/>
            <a:ln w="26988">
              <a:solidFill>
                <a:srgbClr val="FF00FF"/>
              </a:solidFill>
              <a:miter lim="800000"/>
              <a:headEnd/>
              <a:tailEnd/>
            </a:ln>
          </p:spPr>
          <p:txBody>
            <a:bodyPr/>
            <a:lstStyle/>
            <a:p>
              <a:endParaRPr lang="fr-FR"/>
            </a:p>
          </p:txBody>
        </p:sp>
        <p:sp>
          <p:nvSpPr>
            <p:cNvPr id="56589" name="Rectangle 262"/>
            <p:cNvSpPr>
              <a:spLocks noChangeArrowheads="1"/>
            </p:cNvSpPr>
            <p:nvPr/>
          </p:nvSpPr>
          <p:spPr bwMode="auto">
            <a:xfrm>
              <a:off x="1558" y="2091"/>
              <a:ext cx="23" cy="22"/>
            </a:xfrm>
            <a:prstGeom prst="rect">
              <a:avLst/>
            </a:prstGeom>
            <a:solidFill>
              <a:srgbClr val="FF00FF"/>
            </a:solidFill>
            <a:ln w="9525">
              <a:noFill/>
              <a:miter lim="800000"/>
              <a:headEnd/>
              <a:tailEnd/>
            </a:ln>
          </p:spPr>
          <p:txBody>
            <a:bodyPr/>
            <a:lstStyle/>
            <a:p>
              <a:endParaRPr lang="fr-FR"/>
            </a:p>
          </p:txBody>
        </p:sp>
        <p:sp>
          <p:nvSpPr>
            <p:cNvPr id="56590" name="Rectangle 263"/>
            <p:cNvSpPr>
              <a:spLocks noChangeArrowheads="1"/>
            </p:cNvSpPr>
            <p:nvPr/>
          </p:nvSpPr>
          <p:spPr bwMode="auto">
            <a:xfrm>
              <a:off x="1558" y="2091"/>
              <a:ext cx="23" cy="22"/>
            </a:xfrm>
            <a:prstGeom prst="rect">
              <a:avLst/>
            </a:prstGeom>
            <a:noFill/>
            <a:ln w="26988">
              <a:solidFill>
                <a:srgbClr val="FF00FF"/>
              </a:solidFill>
              <a:miter lim="800000"/>
              <a:headEnd/>
              <a:tailEnd/>
            </a:ln>
          </p:spPr>
          <p:txBody>
            <a:bodyPr/>
            <a:lstStyle/>
            <a:p>
              <a:endParaRPr lang="fr-FR"/>
            </a:p>
          </p:txBody>
        </p:sp>
        <p:sp>
          <p:nvSpPr>
            <p:cNvPr id="56591" name="Rectangle 264"/>
            <p:cNvSpPr>
              <a:spLocks noChangeArrowheads="1"/>
            </p:cNvSpPr>
            <p:nvPr/>
          </p:nvSpPr>
          <p:spPr bwMode="auto">
            <a:xfrm>
              <a:off x="1673" y="2136"/>
              <a:ext cx="23" cy="22"/>
            </a:xfrm>
            <a:prstGeom prst="rect">
              <a:avLst/>
            </a:prstGeom>
            <a:solidFill>
              <a:srgbClr val="FF00FF"/>
            </a:solidFill>
            <a:ln w="9525">
              <a:noFill/>
              <a:miter lim="800000"/>
              <a:headEnd/>
              <a:tailEnd/>
            </a:ln>
          </p:spPr>
          <p:txBody>
            <a:bodyPr/>
            <a:lstStyle/>
            <a:p>
              <a:endParaRPr lang="fr-FR"/>
            </a:p>
          </p:txBody>
        </p:sp>
        <p:sp>
          <p:nvSpPr>
            <p:cNvPr id="56592" name="Rectangle 265"/>
            <p:cNvSpPr>
              <a:spLocks noChangeArrowheads="1"/>
            </p:cNvSpPr>
            <p:nvPr/>
          </p:nvSpPr>
          <p:spPr bwMode="auto">
            <a:xfrm>
              <a:off x="1673" y="2136"/>
              <a:ext cx="23" cy="22"/>
            </a:xfrm>
            <a:prstGeom prst="rect">
              <a:avLst/>
            </a:prstGeom>
            <a:noFill/>
            <a:ln w="26988">
              <a:solidFill>
                <a:srgbClr val="FF00FF"/>
              </a:solidFill>
              <a:miter lim="800000"/>
              <a:headEnd/>
              <a:tailEnd/>
            </a:ln>
          </p:spPr>
          <p:txBody>
            <a:bodyPr/>
            <a:lstStyle/>
            <a:p>
              <a:endParaRPr lang="fr-FR"/>
            </a:p>
          </p:txBody>
        </p:sp>
        <p:sp>
          <p:nvSpPr>
            <p:cNvPr id="56593" name="Rectangle 266"/>
            <p:cNvSpPr>
              <a:spLocks noChangeArrowheads="1"/>
            </p:cNvSpPr>
            <p:nvPr/>
          </p:nvSpPr>
          <p:spPr bwMode="auto">
            <a:xfrm>
              <a:off x="1400" y="2091"/>
              <a:ext cx="23" cy="22"/>
            </a:xfrm>
            <a:prstGeom prst="rect">
              <a:avLst/>
            </a:prstGeom>
            <a:solidFill>
              <a:srgbClr val="FF00FF"/>
            </a:solidFill>
            <a:ln w="9525">
              <a:noFill/>
              <a:miter lim="800000"/>
              <a:headEnd/>
              <a:tailEnd/>
            </a:ln>
          </p:spPr>
          <p:txBody>
            <a:bodyPr/>
            <a:lstStyle/>
            <a:p>
              <a:endParaRPr lang="fr-FR"/>
            </a:p>
          </p:txBody>
        </p:sp>
        <p:sp>
          <p:nvSpPr>
            <p:cNvPr id="56594" name="Rectangle 267"/>
            <p:cNvSpPr>
              <a:spLocks noChangeArrowheads="1"/>
            </p:cNvSpPr>
            <p:nvPr/>
          </p:nvSpPr>
          <p:spPr bwMode="auto">
            <a:xfrm>
              <a:off x="1400" y="2091"/>
              <a:ext cx="23" cy="22"/>
            </a:xfrm>
            <a:prstGeom prst="rect">
              <a:avLst/>
            </a:prstGeom>
            <a:noFill/>
            <a:ln w="26988">
              <a:solidFill>
                <a:srgbClr val="FF00FF"/>
              </a:solidFill>
              <a:miter lim="800000"/>
              <a:headEnd/>
              <a:tailEnd/>
            </a:ln>
          </p:spPr>
          <p:txBody>
            <a:bodyPr/>
            <a:lstStyle/>
            <a:p>
              <a:endParaRPr lang="fr-FR"/>
            </a:p>
          </p:txBody>
        </p:sp>
        <p:sp>
          <p:nvSpPr>
            <p:cNvPr id="56595" name="Rectangle 268"/>
            <p:cNvSpPr>
              <a:spLocks noChangeArrowheads="1"/>
            </p:cNvSpPr>
            <p:nvPr/>
          </p:nvSpPr>
          <p:spPr bwMode="auto">
            <a:xfrm>
              <a:off x="1576" y="2158"/>
              <a:ext cx="25" cy="22"/>
            </a:xfrm>
            <a:prstGeom prst="rect">
              <a:avLst/>
            </a:prstGeom>
            <a:solidFill>
              <a:srgbClr val="FF00FF"/>
            </a:solidFill>
            <a:ln w="9525">
              <a:noFill/>
              <a:miter lim="800000"/>
              <a:headEnd/>
              <a:tailEnd/>
            </a:ln>
          </p:spPr>
          <p:txBody>
            <a:bodyPr/>
            <a:lstStyle/>
            <a:p>
              <a:endParaRPr lang="fr-FR"/>
            </a:p>
          </p:txBody>
        </p:sp>
        <p:sp>
          <p:nvSpPr>
            <p:cNvPr id="56596" name="Rectangle 269"/>
            <p:cNvSpPr>
              <a:spLocks noChangeArrowheads="1"/>
            </p:cNvSpPr>
            <p:nvPr/>
          </p:nvSpPr>
          <p:spPr bwMode="auto">
            <a:xfrm>
              <a:off x="1576" y="2158"/>
              <a:ext cx="25" cy="22"/>
            </a:xfrm>
            <a:prstGeom prst="rect">
              <a:avLst/>
            </a:prstGeom>
            <a:noFill/>
            <a:ln w="26988">
              <a:solidFill>
                <a:srgbClr val="FF00FF"/>
              </a:solidFill>
              <a:miter lim="800000"/>
              <a:headEnd/>
              <a:tailEnd/>
            </a:ln>
          </p:spPr>
          <p:txBody>
            <a:bodyPr/>
            <a:lstStyle/>
            <a:p>
              <a:endParaRPr lang="fr-FR"/>
            </a:p>
          </p:txBody>
        </p:sp>
        <p:sp>
          <p:nvSpPr>
            <p:cNvPr id="56597" name="Rectangle 270"/>
            <p:cNvSpPr>
              <a:spLocks noChangeArrowheads="1"/>
            </p:cNvSpPr>
            <p:nvPr/>
          </p:nvSpPr>
          <p:spPr bwMode="auto">
            <a:xfrm>
              <a:off x="1592" y="2168"/>
              <a:ext cx="23" cy="22"/>
            </a:xfrm>
            <a:prstGeom prst="rect">
              <a:avLst/>
            </a:prstGeom>
            <a:solidFill>
              <a:srgbClr val="FF00FF"/>
            </a:solidFill>
            <a:ln w="9525">
              <a:noFill/>
              <a:miter lim="800000"/>
              <a:headEnd/>
              <a:tailEnd/>
            </a:ln>
          </p:spPr>
          <p:txBody>
            <a:bodyPr/>
            <a:lstStyle/>
            <a:p>
              <a:endParaRPr lang="fr-FR"/>
            </a:p>
          </p:txBody>
        </p:sp>
        <p:sp>
          <p:nvSpPr>
            <p:cNvPr id="56598" name="Rectangle 271"/>
            <p:cNvSpPr>
              <a:spLocks noChangeArrowheads="1"/>
            </p:cNvSpPr>
            <p:nvPr/>
          </p:nvSpPr>
          <p:spPr bwMode="auto">
            <a:xfrm>
              <a:off x="1592" y="2168"/>
              <a:ext cx="23" cy="22"/>
            </a:xfrm>
            <a:prstGeom prst="rect">
              <a:avLst/>
            </a:prstGeom>
            <a:noFill/>
            <a:ln w="26988">
              <a:solidFill>
                <a:srgbClr val="FF00FF"/>
              </a:solidFill>
              <a:miter lim="800000"/>
              <a:headEnd/>
              <a:tailEnd/>
            </a:ln>
          </p:spPr>
          <p:txBody>
            <a:bodyPr/>
            <a:lstStyle/>
            <a:p>
              <a:endParaRPr lang="fr-FR"/>
            </a:p>
          </p:txBody>
        </p:sp>
        <p:sp>
          <p:nvSpPr>
            <p:cNvPr id="56599" name="Rectangle 272"/>
            <p:cNvSpPr>
              <a:spLocks noChangeArrowheads="1"/>
            </p:cNvSpPr>
            <p:nvPr/>
          </p:nvSpPr>
          <p:spPr bwMode="auto">
            <a:xfrm>
              <a:off x="1558" y="2161"/>
              <a:ext cx="23" cy="24"/>
            </a:xfrm>
            <a:prstGeom prst="rect">
              <a:avLst/>
            </a:prstGeom>
            <a:solidFill>
              <a:srgbClr val="FF00FF"/>
            </a:solidFill>
            <a:ln w="9525">
              <a:noFill/>
              <a:miter lim="800000"/>
              <a:headEnd/>
              <a:tailEnd/>
            </a:ln>
          </p:spPr>
          <p:txBody>
            <a:bodyPr/>
            <a:lstStyle/>
            <a:p>
              <a:endParaRPr lang="fr-FR"/>
            </a:p>
          </p:txBody>
        </p:sp>
        <p:sp>
          <p:nvSpPr>
            <p:cNvPr id="56600" name="Rectangle 273"/>
            <p:cNvSpPr>
              <a:spLocks noChangeArrowheads="1"/>
            </p:cNvSpPr>
            <p:nvPr/>
          </p:nvSpPr>
          <p:spPr bwMode="auto">
            <a:xfrm>
              <a:off x="1558" y="2161"/>
              <a:ext cx="23" cy="24"/>
            </a:xfrm>
            <a:prstGeom prst="rect">
              <a:avLst/>
            </a:prstGeom>
            <a:noFill/>
            <a:ln w="26988">
              <a:solidFill>
                <a:srgbClr val="FF00FF"/>
              </a:solidFill>
              <a:miter lim="800000"/>
              <a:headEnd/>
              <a:tailEnd/>
            </a:ln>
          </p:spPr>
          <p:txBody>
            <a:bodyPr/>
            <a:lstStyle/>
            <a:p>
              <a:endParaRPr lang="fr-FR"/>
            </a:p>
          </p:txBody>
        </p:sp>
        <p:sp>
          <p:nvSpPr>
            <p:cNvPr id="56601" name="Rectangle 274"/>
            <p:cNvSpPr>
              <a:spLocks noChangeArrowheads="1"/>
            </p:cNvSpPr>
            <p:nvPr/>
          </p:nvSpPr>
          <p:spPr bwMode="auto">
            <a:xfrm>
              <a:off x="1562" y="2190"/>
              <a:ext cx="23" cy="23"/>
            </a:xfrm>
            <a:prstGeom prst="rect">
              <a:avLst/>
            </a:prstGeom>
            <a:solidFill>
              <a:srgbClr val="FF00FF"/>
            </a:solidFill>
            <a:ln w="9525">
              <a:noFill/>
              <a:miter lim="800000"/>
              <a:headEnd/>
              <a:tailEnd/>
            </a:ln>
          </p:spPr>
          <p:txBody>
            <a:bodyPr/>
            <a:lstStyle/>
            <a:p>
              <a:endParaRPr lang="fr-FR"/>
            </a:p>
          </p:txBody>
        </p:sp>
        <p:sp>
          <p:nvSpPr>
            <p:cNvPr id="56602" name="Rectangle 275"/>
            <p:cNvSpPr>
              <a:spLocks noChangeArrowheads="1"/>
            </p:cNvSpPr>
            <p:nvPr/>
          </p:nvSpPr>
          <p:spPr bwMode="auto">
            <a:xfrm>
              <a:off x="1562" y="2190"/>
              <a:ext cx="23" cy="23"/>
            </a:xfrm>
            <a:prstGeom prst="rect">
              <a:avLst/>
            </a:prstGeom>
            <a:noFill/>
            <a:ln w="26988">
              <a:solidFill>
                <a:srgbClr val="FF00FF"/>
              </a:solidFill>
              <a:miter lim="800000"/>
              <a:headEnd/>
              <a:tailEnd/>
            </a:ln>
          </p:spPr>
          <p:txBody>
            <a:bodyPr/>
            <a:lstStyle/>
            <a:p>
              <a:endParaRPr lang="fr-FR"/>
            </a:p>
          </p:txBody>
        </p:sp>
        <p:sp>
          <p:nvSpPr>
            <p:cNvPr id="56603" name="Rectangle 276"/>
            <p:cNvSpPr>
              <a:spLocks noChangeArrowheads="1"/>
            </p:cNvSpPr>
            <p:nvPr/>
          </p:nvSpPr>
          <p:spPr bwMode="auto">
            <a:xfrm>
              <a:off x="1691" y="2213"/>
              <a:ext cx="24" cy="21"/>
            </a:xfrm>
            <a:prstGeom prst="rect">
              <a:avLst/>
            </a:prstGeom>
            <a:solidFill>
              <a:srgbClr val="FF00FF"/>
            </a:solidFill>
            <a:ln w="9525">
              <a:noFill/>
              <a:miter lim="800000"/>
              <a:headEnd/>
              <a:tailEnd/>
            </a:ln>
          </p:spPr>
          <p:txBody>
            <a:bodyPr/>
            <a:lstStyle/>
            <a:p>
              <a:endParaRPr lang="fr-FR"/>
            </a:p>
          </p:txBody>
        </p:sp>
        <p:sp>
          <p:nvSpPr>
            <p:cNvPr id="56604" name="Rectangle 277"/>
            <p:cNvSpPr>
              <a:spLocks noChangeArrowheads="1"/>
            </p:cNvSpPr>
            <p:nvPr/>
          </p:nvSpPr>
          <p:spPr bwMode="auto">
            <a:xfrm>
              <a:off x="1691" y="2213"/>
              <a:ext cx="24" cy="21"/>
            </a:xfrm>
            <a:prstGeom prst="rect">
              <a:avLst/>
            </a:prstGeom>
            <a:noFill/>
            <a:ln w="26988">
              <a:solidFill>
                <a:srgbClr val="FF00FF"/>
              </a:solidFill>
              <a:miter lim="800000"/>
              <a:headEnd/>
              <a:tailEnd/>
            </a:ln>
          </p:spPr>
          <p:txBody>
            <a:bodyPr/>
            <a:lstStyle/>
            <a:p>
              <a:endParaRPr lang="fr-FR"/>
            </a:p>
          </p:txBody>
        </p:sp>
        <p:sp>
          <p:nvSpPr>
            <p:cNvPr id="56605" name="Rectangle 278"/>
            <p:cNvSpPr>
              <a:spLocks noChangeArrowheads="1"/>
            </p:cNvSpPr>
            <p:nvPr/>
          </p:nvSpPr>
          <p:spPr bwMode="auto">
            <a:xfrm>
              <a:off x="1596" y="2238"/>
              <a:ext cx="23" cy="24"/>
            </a:xfrm>
            <a:prstGeom prst="rect">
              <a:avLst/>
            </a:prstGeom>
            <a:solidFill>
              <a:srgbClr val="FF00FF"/>
            </a:solidFill>
            <a:ln w="9525">
              <a:noFill/>
              <a:miter lim="800000"/>
              <a:headEnd/>
              <a:tailEnd/>
            </a:ln>
          </p:spPr>
          <p:txBody>
            <a:bodyPr/>
            <a:lstStyle/>
            <a:p>
              <a:endParaRPr lang="fr-FR"/>
            </a:p>
          </p:txBody>
        </p:sp>
        <p:sp>
          <p:nvSpPr>
            <p:cNvPr id="56606" name="Rectangle 279"/>
            <p:cNvSpPr>
              <a:spLocks noChangeArrowheads="1"/>
            </p:cNvSpPr>
            <p:nvPr/>
          </p:nvSpPr>
          <p:spPr bwMode="auto">
            <a:xfrm>
              <a:off x="1596" y="2238"/>
              <a:ext cx="23" cy="24"/>
            </a:xfrm>
            <a:prstGeom prst="rect">
              <a:avLst/>
            </a:prstGeom>
            <a:noFill/>
            <a:ln w="26988">
              <a:solidFill>
                <a:srgbClr val="FF00FF"/>
              </a:solidFill>
              <a:miter lim="800000"/>
              <a:headEnd/>
              <a:tailEnd/>
            </a:ln>
          </p:spPr>
          <p:txBody>
            <a:bodyPr/>
            <a:lstStyle/>
            <a:p>
              <a:endParaRPr lang="fr-FR"/>
            </a:p>
          </p:txBody>
        </p:sp>
        <p:sp>
          <p:nvSpPr>
            <p:cNvPr id="56607" name="Rectangle 280"/>
            <p:cNvSpPr>
              <a:spLocks noChangeArrowheads="1"/>
            </p:cNvSpPr>
            <p:nvPr/>
          </p:nvSpPr>
          <p:spPr bwMode="auto">
            <a:xfrm>
              <a:off x="1619" y="2230"/>
              <a:ext cx="24" cy="22"/>
            </a:xfrm>
            <a:prstGeom prst="rect">
              <a:avLst/>
            </a:prstGeom>
            <a:solidFill>
              <a:srgbClr val="FF00FF"/>
            </a:solidFill>
            <a:ln w="9525">
              <a:noFill/>
              <a:miter lim="800000"/>
              <a:headEnd/>
              <a:tailEnd/>
            </a:ln>
          </p:spPr>
          <p:txBody>
            <a:bodyPr/>
            <a:lstStyle/>
            <a:p>
              <a:endParaRPr lang="fr-FR"/>
            </a:p>
          </p:txBody>
        </p:sp>
        <p:sp>
          <p:nvSpPr>
            <p:cNvPr id="56608" name="Rectangle 281"/>
            <p:cNvSpPr>
              <a:spLocks noChangeArrowheads="1"/>
            </p:cNvSpPr>
            <p:nvPr/>
          </p:nvSpPr>
          <p:spPr bwMode="auto">
            <a:xfrm>
              <a:off x="1619" y="2230"/>
              <a:ext cx="24" cy="22"/>
            </a:xfrm>
            <a:prstGeom prst="rect">
              <a:avLst/>
            </a:prstGeom>
            <a:noFill/>
            <a:ln w="26988">
              <a:solidFill>
                <a:srgbClr val="FF00FF"/>
              </a:solidFill>
              <a:miter lim="800000"/>
              <a:headEnd/>
              <a:tailEnd/>
            </a:ln>
          </p:spPr>
          <p:txBody>
            <a:bodyPr/>
            <a:lstStyle/>
            <a:p>
              <a:endParaRPr lang="fr-FR"/>
            </a:p>
          </p:txBody>
        </p:sp>
        <p:sp>
          <p:nvSpPr>
            <p:cNvPr id="56609" name="Rectangle 282"/>
            <p:cNvSpPr>
              <a:spLocks noChangeArrowheads="1"/>
            </p:cNvSpPr>
            <p:nvPr/>
          </p:nvSpPr>
          <p:spPr bwMode="auto">
            <a:xfrm>
              <a:off x="1606" y="2131"/>
              <a:ext cx="22" cy="22"/>
            </a:xfrm>
            <a:prstGeom prst="rect">
              <a:avLst/>
            </a:prstGeom>
            <a:noFill/>
            <a:ln w="26988">
              <a:solidFill>
                <a:srgbClr val="FF00FF"/>
              </a:solidFill>
              <a:miter lim="800000"/>
              <a:headEnd/>
              <a:tailEnd/>
            </a:ln>
          </p:spPr>
          <p:txBody>
            <a:bodyPr/>
            <a:lstStyle/>
            <a:p>
              <a:endParaRPr lang="fr-FR"/>
            </a:p>
          </p:txBody>
        </p:sp>
        <p:sp>
          <p:nvSpPr>
            <p:cNvPr id="56610" name="Rectangle 283"/>
            <p:cNvSpPr>
              <a:spLocks noChangeArrowheads="1"/>
            </p:cNvSpPr>
            <p:nvPr/>
          </p:nvSpPr>
          <p:spPr bwMode="auto">
            <a:xfrm>
              <a:off x="1615" y="2108"/>
              <a:ext cx="23" cy="23"/>
            </a:xfrm>
            <a:prstGeom prst="rect">
              <a:avLst/>
            </a:prstGeom>
            <a:noFill/>
            <a:ln w="26988">
              <a:solidFill>
                <a:srgbClr val="FF00FF"/>
              </a:solidFill>
              <a:miter lim="800000"/>
              <a:headEnd/>
              <a:tailEnd/>
            </a:ln>
          </p:spPr>
          <p:txBody>
            <a:bodyPr/>
            <a:lstStyle/>
            <a:p>
              <a:endParaRPr lang="fr-FR"/>
            </a:p>
          </p:txBody>
        </p:sp>
        <p:sp>
          <p:nvSpPr>
            <p:cNvPr id="56611" name="Rectangle 284"/>
            <p:cNvSpPr>
              <a:spLocks noChangeArrowheads="1"/>
            </p:cNvSpPr>
            <p:nvPr/>
          </p:nvSpPr>
          <p:spPr bwMode="auto">
            <a:xfrm>
              <a:off x="1624" y="2105"/>
              <a:ext cx="24" cy="20"/>
            </a:xfrm>
            <a:prstGeom prst="rect">
              <a:avLst/>
            </a:prstGeom>
            <a:noFill/>
            <a:ln w="26988">
              <a:solidFill>
                <a:srgbClr val="FF00FF"/>
              </a:solidFill>
              <a:miter lim="800000"/>
              <a:headEnd/>
              <a:tailEnd/>
            </a:ln>
          </p:spPr>
          <p:txBody>
            <a:bodyPr/>
            <a:lstStyle/>
            <a:p>
              <a:endParaRPr lang="fr-FR"/>
            </a:p>
          </p:txBody>
        </p:sp>
        <p:sp>
          <p:nvSpPr>
            <p:cNvPr id="56612" name="Rectangle 285"/>
            <p:cNvSpPr>
              <a:spLocks noChangeArrowheads="1"/>
            </p:cNvSpPr>
            <p:nvPr/>
          </p:nvSpPr>
          <p:spPr bwMode="auto">
            <a:xfrm>
              <a:off x="1710" y="2257"/>
              <a:ext cx="24" cy="22"/>
            </a:xfrm>
            <a:prstGeom prst="rect">
              <a:avLst/>
            </a:prstGeom>
            <a:noFill/>
            <a:ln w="26988">
              <a:solidFill>
                <a:srgbClr val="FF00FF"/>
              </a:solidFill>
              <a:miter lim="800000"/>
              <a:headEnd/>
              <a:tailEnd/>
            </a:ln>
          </p:spPr>
          <p:txBody>
            <a:bodyPr/>
            <a:lstStyle/>
            <a:p>
              <a:endParaRPr lang="fr-FR"/>
            </a:p>
          </p:txBody>
        </p:sp>
        <p:sp>
          <p:nvSpPr>
            <p:cNvPr id="56613" name="Rectangle 286"/>
            <p:cNvSpPr>
              <a:spLocks noChangeArrowheads="1"/>
            </p:cNvSpPr>
            <p:nvPr/>
          </p:nvSpPr>
          <p:spPr bwMode="auto">
            <a:xfrm>
              <a:off x="1615" y="2125"/>
              <a:ext cx="23" cy="24"/>
            </a:xfrm>
            <a:prstGeom prst="rect">
              <a:avLst/>
            </a:prstGeom>
            <a:noFill/>
            <a:ln w="26988">
              <a:solidFill>
                <a:srgbClr val="FF00FF"/>
              </a:solidFill>
              <a:miter lim="800000"/>
              <a:headEnd/>
              <a:tailEnd/>
            </a:ln>
          </p:spPr>
          <p:txBody>
            <a:bodyPr/>
            <a:lstStyle/>
            <a:p>
              <a:endParaRPr lang="fr-FR"/>
            </a:p>
          </p:txBody>
        </p:sp>
        <p:sp>
          <p:nvSpPr>
            <p:cNvPr id="56614" name="Rectangle 287"/>
            <p:cNvSpPr>
              <a:spLocks noChangeArrowheads="1"/>
            </p:cNvSpPr>
            <p:nvPr/>
          </p:nvSpPr>
          <p:spPr bwMode="auto">
            <a:xfrm>
              <a:off x="1409" y="2234"/>
              <a:ext cx="23" cy="23"/>
            </a:xfrm>
            <a:prstGeom prst="rect">
              <a:avLst/>
            </a:prstGeom>
            <a:solidFill>
              <a:srgbClr val="FF0000"/>
            </a:solidFill>
            <a:ln w="9525">
              <a:noFill/>
              <a:miter lim="800000"/>
              <a:headEnd/>
              <a:tailEnd/>
            </a:ln>
          </p:spPr>
          <p:txBody>
            <a:bodyPr/>
            <a:lstStyle/>
            <a:p>
              <a:endParaRPr lang="fr-FR"/>
            </a:p>
          </p:txBody>
        </p:sp>
        <p:sp>
          <p:nvSpPr>
            <p:cNvPr id="56615" name="Rectangle 288"/>
            <p:cNvSpPr>
              <a:spLocks noChangeArrowheads="1"/>
            </p:cNvSpPr>
            <p:nvPr/>
          </p:nvSpPr>
          <p:spPr bwMode="auto">
            <a:xfrm>
              <a:off x="1409" y="2234"/>
              <a:ext cx="23" cy="23"/>
            </a:xfrm>
            <a:prstGeom prst="rect">
              <a:avLst/>
            </a:prstGeom>
            <a:solidFill>
              <a:srgbClr val="00FF00"/>
            </a:solidFill>
            <a:ln w="27051">
              <a:solidFill>
                <a:srgbClr val="00FF00"/>
              </a:solidFill>
              <a:miter lim="800000"/>
              <a:headEnd/>
              <a:tailEnd/>
            </a:ln>
          </p:spPr>
          <p:txBody>
            <a:bodyPr/>
            <a:lstStyle/>
            <a:p>
              <a:endParaRPr lang="fr-FR"/>
            </a:p>
          </p:txBody>
        </p:sp>
        <p:sp>
          <p:nvSpPr>
            <p:cNvPr id="56616" name="Rectangle 289"/>
            <p:cNvSpPr>
              <a:spLocks noChangeArrowheads="1"/>
            </p:cNvSpPr>
            <p:nvPr/>
          </p:nvSpPr>
          <p:spPr bwMode="auto">
            <a:xfrm>
              <a:off x="1610" y="2289"/>
              <a:ext cx="23" cy="22"/>
            </a:xfrm>
            <a:prstGeom prst="rect">
              <a:avLst/>
            </a:prstGeom>
            <a:solidFill>
              <a:srgbClr val="FF00FF"/>
            </a:solidFill>
            <a:ln w="9525">
              <a:noFill/>
              <a:miter lim="800000"/>
              <a:headEnd/>
              <a:tailEnd/>
            </a:ln>
          </p:spPr>
          <p:txBody>
            <a:bodyPr/>
            <a:lstStyle/>
            <a:p>
              <a:endParaRPr lang="fr-FR"/>
            </a:p>
          </p:txBody>
        </p:sp>
        <p:sp>
          <p:nvSpPr>
            <p:cNvPr id="56617" name="Rectangle 290"/>
            <p:cNvSpPr>
              <a:spLocks noChangeArrowheads="1"/>
            </p:cNvSpPr>
            <p:nvPr/>
          </p:nvSpPr>
          <p:spPr bwMode="auto">
            <a:xfrm>
              <a:off x="1610" y="2289"/>
              <a:ext cx="23" cy="22"/>
            </a:xfrm>
            <a:prstGeom prst="rect">
              <a:avLst/>
            </a:prstGeom>
            <a:noFill/>
            <a:ln w="26988">
              <a:solidFill>
                <a:srgbClr val="FF00FF"/>
              </a:solidFill>
              <a:miter lim="800000"/>
              <a:headEnd/>
              <a:tailEnd/>
            </a:ln>
          </p:spPr>
          <p:txBody>
            <a:bodyPr/>
            <a:lstStyle/>
            <a:p>
              <a:endParaRPr lang="fr-FR"/>
            </a:p>
          </p:txBody>
        </p:sp>
        <p:sp>
          <p:nvSpPr>
            <p:cNvPr id="56618" name="Rectangle 291"/>
            <p:cNvSpPr>
              <a:spLocks noChangeArrowheads="1"/>
            </p:cNvSpPr>
            <p:nvPr/>
          </p:nvSpPr>
          <p:spPr bwMode="auto">
            <a:xfrm>
              <a:off x="1465" y="2270"/>
              <a:ext cx="25" cy="23"/>
            </a:xfrm>
            <a:prstGeom prst="rect">
              <a:avLst/>
            </a:prstGeom>
            <a:solidFill>
              <a:srgbClr val="FF0000"/>
            </a:solidFill>
            <a:ln w="9525">
              <a:noFill/>
              <a:miter lim="800000"/>
              <a:headEnd/>
              <a:tailEnd/>
            </a:ln>
          </p:spPr>
          <p:txBody>
            <a:bodyPr/>
            <a:lstStyle/>
            <a:p>
              <a:endParaRPr lang="fr-FR"/>
            </a:p>
          </p:txBody>
        </p:sp>
        <p:sp>
          <p:nvSpPr>
            <p:cNvPr id="56619" name="Rectangle 292"/>
            <p:cNvSpPr>
              <a:spLocks noChangeArrowheads="1"/>
            </p:cNvSpPr>
            <p:nvPr/>
          </p:nvSpPr>
          <p:spPr bwMode="auto">
            <a:xfrm>
              <a:off x="1465" y="2270"/>
              <a:ext cx="25" cy="23"/>
            </a:xfrm>
            <a:prstGeom prst="rect">
              <a:avLst/>
            </a:prstGeom>
            <a:solidFill>
              <a:srgbClr val="00FF00"/>
            </a:solidFill>
            <a:ln w="27051">
              <a:solidFill>
                <a:srgbClr val="00FF00"/>
              </a:solidFill>
              <a:miter lim="800000"/>
              <a:headEnd/>
              <a:tailEnd/>
            </a:ln>
          </p:spPr>
          <p:txBody>
            <a:bodyPr/>
            <a:lstStyle/>
            <a:p>
              <a:endParaRPr lang="fr-FR"/>
            </a:p>
          </p:txBody>
        </p:sp>
        <p:sp>
          <p:nvSpPr>
            <p:cNvPr id="56620" name="Rectangle 293"/>
            <p:cNvSpPr>
              <a:spLocks noChangeArrowheads="1"/>
            </p:cNvSpPr>
            <p:nvPr/>
          </p:nvSpPr>
          <p:spPr bwMode="auto">
            <a:xfrm>
              <a:off x="1140" y="1835"/>
              <a:ext cx="25" cy="22"/>
            </a:xfrm>
            <a:prstGeom prst="rect">
              <a:avLst/>
            </a:prstGeom>
            <a:solidFill>
              <a:srgbClr val="FF00FF"/>
            </a:solidFill>
            <a:ln w="9525">
              <a:noFill/>
              <a:miter lim="800000"/>
              <a:headEnd/>
              <a:tailEnd/>
            </a:ln>
          </p:spPr>
          <p:txBody>
            <a:bodyPr/>
            <a:lstStyle/>
            <a:p>
              <a:endParaRPr lang="fr-FR"/>
            </a:p>
          </p:txBody>
        </p:sp>
        <p:sp>
          <p:nvSpPr>
            <p:cNvPr id="56621" name="Rectangle 294"/>
            <p:cNvSpPr>
              <a:spLocks noChangeArrowheads="1"/>
            </p:cNvSpPr>
            <p:nvPr/>
          </p:nvSpPr>
          <p:spPr bwMode="auto">
            <a:xfrm>
              <a:off x="1140" y="1835"/>
              <a:ext cx="25" cy="22"/>
            </a:xfrm>
            <a:prstGeom prst="rect">
              <a:avLst/>
            </a:prstGeom>
            <a:noFill/>
            <a:ln w="26988">
              <a:solidFill>
                <a:srgbClr val="FF00FF"/>
              </a:solidFill>
              <a:miter lim="800000"/>
              <a:headEnd/>
              <a:tailEnd/>
            </a:ln>
          </p:spPr>
          <p:txBody>
            <a:bodyPr/>
            <a:lstStyle/>
            <a:p>
              <a:endParaRPr lang="fr-FR"/>
            </a:p>
          </p:txBody>
        </p:sp>
        <p:sp>
          <p:nvSpPr>
            <p:cNvPr id="56622" name="Rectangle 295"/>
            <p:cNvSpPr>
              <a:spLocks noChangeArrowheads="1"/>
            </p:cNvSpPr>
            <p:nvPr/>
          </p:nvSpPr>
          <p:spPr bwMode="auto">
            <a:xfrm>
              <a:off x="1174" y="1825"/>
              <a:ext cx="24" cy="22"/>
            </a:xfrm>
            <a:prstGeom prst="rect">
              <a:avLst/>
            </a:prstGeom>
            <a:solidFill>
              <a:srgbClr val="FF00FF"/>
            </a:solidFill>
            <a:ln w="9525">
              <a:noFill/>
              <a:miter lim="800000"/>
              <a:headEnd/>
              <a:tailEnd/>
            </a:ln>
          </p:spPr>
          <p:txBody>
            <a:bodyPr/>
            <a:lstStyle/>
            <a:p>
              <a:endParaRPr lang="fr-FR"/>
            </a:p>
          </p:txBody>
        </p:sp>
        <p:sp>
          <p:nvSpPr>
            <p:cNvPr id="56623" name="Rectangle 296"/>
            <p:cNvSpPr>
              <a:spLocks noChangeArrowheads="1"/>
            </p:cNvSpPr>
            <p:nvPr/>
          </p:nvSpPr>
          <p:spPr bwMode="auto">
            <a:xfrm>
              <a:off x="1174" y="1825"/>
              <a:ext cx="24" cy="22"/>
            </a:xfrm>
            <a:prstGeom prst="rect">
              <a:avLst/>
            </a:prstGeom>
            <a:noFill/>
            <a:ln w="26988">
              <a:solidFill>
                <a:srgbClr val="FF00FF"/>
              </a:solidFill>
              <a:miter lim="800000"/>
              <a:headEnd/>
              <a:tailEnd/>
            </a:ln>
          </p:spPr>
          <p:txBody>
            <a:bodyPr/>
            <a:lstStyle/>
            <a:p>
              <a:endParaRPr lang="fr-FR"/>
            </a:p>
          </p:txBody>
        </p:sp>
        <p:sp>
          <p:nvSpPr>
            <p:cNvPr id="56624" name="Rectangle 297"/>
            <p:cNvSpPr>
              <a:spLocks noChangeArrowheads="1"/>
            </p:cNvSpPr>
            <p:nvPr/>
          </p:nvSpPr>
          <p:spPr bwMode="auto">
            <a:xfrm>
              <a:off x="1051" y="1802"/>
              <a:ext cx="22" cy="23"/>
            </a:xfrm>
            <a:prstGeom prst="rect">
              <a:avLst/>
            </a:prstGeom>
            <a:solidFill>
              <a:srgbClr val="FF00FF"/>
            </a:solidFill>
            <a:ln w="9525">
              <a:noFill/>
              <a:miter lim="800000"/>
              <a:headEnd/>
              <a:tailEnd/>
            </a:ln>
          </p:spPr>
          <p:txBody>
            <a:bodyPr/>
            <a:lstStyle/>
            <a:p>
              <a:endParaRPr lang="fr-FR"/>
            </a:p>
          </p:txBody>
        </p:sp>
        <p:sp>
          <p:nvSpPr>
            <p:cNvPr id="56625" name="Rectangle 298"/>
            <p:cNvSpPr>
              <a:spLocks noChangeArrowheads="1"/>
            </p:cNvSpPr>
            <p:nvPr/>
          </p:nvSpPr>
          <p:spPr bwMode="auto">
            <a:xfrm>
              <a:off x="1051" y="1802"/>
              <a:ext cx="22" cy="23"/>
            </a:xfrm>
            <a:prstGeom prst="rect">
              <a:avLst/>
            </a:prstGeom>
            <a:noFill/>
            <a:ln w="26988">
              <a:solidFill>
                <a:srgbClr val="FF00FF"/>
              </a:solidFill>
              <a:miter lim="800000"/>
              <a:headEnd/>
              <a:tailEnd/>
            </a:ln>
          </p:spPr>
          <p:txBody>
            <a:bodyPr/>
            <a:lstStyle/>
            <a:p>
              <a:endParaRPr lang="fr-FR"/>
            </a:p>
          </p:txBody>
        </p:sp>
        <p:sp>
          <p:nvSpPr>
            <p:cNvPr id="56626" name="Rectangle 299"/>
            <p:cNvSpPr>
              <a:spLocks noChangeArrowheads="1"/>
            </p:cNvSpPr>
            <p:nvPr/>
          </p:nvSpPr>
          <p:spPr bwMode="auto">
            <a:xfrm>
              <a:off x="1073" y="1825"/>
              <a:ext cx="25" cy="22"/>
            </a:xfrm>
            <a:prstGeom prst="rect">
              <a:avLst/>
            </a:prstGeom>
            <a:solidFill>
              <a:srgbClr val="FF00FF"/>
            </a:solidFill>
            <a:ln w="9525">
              <a:noFill/>
              <a:miter lim="800000"/>
              <a:headEnd/>
              <a:tailEnd/>
            </a:ln>
          </p:spPr>
          <p:txBody>
            <a:bodyPr/>
            <a:lstStyle/>
            <a:p>
              <a:endParaRPr lang="fr-FR"/>
            </a:p>
          </p:txBody>
        </p:sp>
        <p:sp>
          <p:nvSpPr>
            <p:cNvPr id="56627" name="Rectangle 300"/>
            <p:cNvSpPr>
              <a:spLocks noChangeArrowheads="1"/>
            </p:cNvSpPr>
            <p:nvPr/>
          </p:nvSpPr>
          <p:spPr bwMode="auto">
            <a:xfrm>
              <a:off x="1073" y="1825"/>
              <a:ext cx="25" cy="22"/>
            </a:xfrm>
            <a:prstGeom prst="rect">
              <a:avLst/>
            </a:prstGeom>
            <a:noFill/>
            <a:ln w="26988">
              <a:solidFill>
                <a:srgbClr val="FF00FF"/>
              </a:solidFill>
              <a:miter lim="800000"/>
              <a:headEnd/>
              <a:tailEnd/>
            </a:ln>
          </p:spPr>
          <p:txBody>
            <a:bodyPr/>
            <a:lstStyle/>
            <a:p>
              <a:endParaRPr lang="fr-FR"/>
            </a:p>
          </p:txBody>
        </p:sp>
        <p:sp>
          <p:nvSpPr>
            <p:cNvPr id="56628" name="Rectangle 301"/>
            <p:cNvSpPr>
              <a:spLocks noChangeArrowheads="1"/>
            </p:cNvSpPr>
            <p:nvPr/>
          </p:nvSpPr>
          <p:spPr bwMode="auto">
            <a:xfrm>
              <a:off x="1073" y="1806"/>
              <a:ext cx="25" cy="24"/>
            </a:xfrm>
            <a:prstGeom prst="rect">
              <a:avLst/>
            </a:prstGeom>
            <a:solidFill>
              <a:srgbClr val="FF00FF"/>
            </a:solidFill>
            <a:ln w="9525">
              <a:noFill/>
              <a:miter lim="800000"/>
              <a:headEnd/>
              <a:tailEnd/>
            </a:ln>
          </p:spPr>
          <p:txBody>
            <a:bodyPr/>
            <a:lstStyle/>
            <a:p>
              <a:endParaRPr lang="fr-FR"/>
            </a:p>
          </p:txBody>
        </p:sp>
        <p:sp>
          <p:nvSpPr>
            <p:cNvPr id="56629" name="Rectangle 302"/>
            <p:cNvSpPr>
              <a:spLocks noChangeArrowheads="1"/>
            </p:cNvSpPr>
            <p:nvPr/>
          </p:nvSpPr>
          <p:spPr bwMode="auto">
            <a:xfrm>
              <a:off x="1073" y="1806"/>
              <a:ext cx="25" cy="24"/>
            </a:xfrm>
            <a:prstGeom prst="rect">
              <a:avLst/>
            </a:prstGeom>
            <a:noFill/>
            <a:ln w="26988">
              <a:solidFill>
                <a:srgbClr val="FF00FF"/>
              </a:solidFill>
              <a:miter lim="800000"/>
              <a:headEnd/>
              <a:tailEnd/>
            </a:ln>
          </p:spPr>
          <p:txBody>
            <a:bodyPr/>
            <a:lstStyle/>
            <a:p>
              <a:endParaRPr lang="fr-FR"/>
            </a:p>
          </p:txBody>
        </p:sp>
        <p:sp>
          <p:nvSpPr>
            <p:cNvPr id="56630" name="Rectangle 303"/>
            <p:cNvSpPr>
              <a:spLocks noChangeArrowheads="1"/>
            </p:cNvSpPr>
            <p:nvPr/>
          </p:nvSpPr>
          <p:spPr bwMode="auto">
            <a:xfrm>
              <a:off x="1046" y="1835"/>
              <a:ext cx="22" cy="22"/>
            </a:xfrm>
            <a:prstGeom prst="rect">
              <a:avLst/>
            </a:prstGeom>
            <a:solidFill>
              <a:srgbClr val="FF00FF"/>
            </a:solidFill>
            <a:ln w="9525">
              <a:noFill/>
              <a:miter lim="800000"/>
              <a:headEnd/>
              <a:tailEnd/>
            </a:ln>
          </p:spPr>
          <p:txBody>
            <a:bodyPr/>
            <a:lstStyle/>
            <a:p>
              <a:endParaRPr lang="fr-FR"/>
            </a:p>
          </p:txBody>
        </p:sp>
        <p:sp>
          <p:nvSpPr>
            <p:cNvPr id="56631" name="Rectangle 304"/>
            <p:cNvSpPr>
              <a:spLocks noChangeArrowheads="1"/>
            </p:cNvSpPr>
            <p:nvPr/>
          </p:nvSpPr>
          <p:spPr bwMode="auto">
            <a:xfrm>
              <a:off x="1046" y="1835"/>
              <a:ext cx="22" cy="22"/>
            </a:xfrm>
            <a:prstGeom prst="rect">
              <a:avLst/>
            </a:prstGeom>
            <a:noFill/>
            <a:ln w="26988">
              <a:solidFill>
                <a:srgbClr val="FF00FF"/>
              </a:solidFill>
              <a:miter lim="800000"/>
              <a:headEnd/>
              <a:tailEnd/>
            </a:ln>
          </p:spPr>
          <p:txBody>
            <a:bodyPr/>
            <a:lstStyle/>
            <a:p>
              <a:endParaRPr lang="fr-FR"/>
            </a:p>
          </p:txBody>
        </p:sp>
        <p:sp>
          <p:nvSpPr>
            <p:cNvPr id="56632" name="Rectangle 305"/>
            <p:cNvSpPr>
              <a:spLocks noChangeArrowheads="1"/>
            </p:cNvSpPr>
            <p:nvPr/>
          </p:nvSpPr>
          <p:spPr bwMode="auto">
            <a:xfrm>
              <a:off x="1068" y="1806"/>
              <a:ext cx="25" cy="24"/>
            </a:xfrm>
            <a:prstGeom prst="rect">
              <a:avLst/>
            </a:prstGeom>
            <a:solidFill>
              <a:srgbClr val="FF00FF"/>
            </a:solidFill>
            <a:ln w="9525">
              <a:noFill/>
              <a:miter lim="800000"/>
              <a:headEnd/>
              <a:tailEnd/>
            </a:ln>
          </p:spPr>
          <p:txBody>
            <a:bodyPr/>
            <a:lstStyle/>
            <a:p>
              <a:endParaRPr lang="fr-FR"/>
            </a:p>
          </p:txBody>
        </p:sp>
        <p:sp>
          <p:nvSpPr>
            <p:cNvPr id="56633" name="Rectangle 306"/>
            <p:cNvSpPr>
              <a:spLocks noChangeArrowheads="1"/>
            </p:cNvSpPr>
            <p:nvPr/>
          </p:nvSpPr>
          <p:spPr bwMode="auto">
            <a:xfrm>
              <a:off x="1068" y="1806"/>
              <a:ext cx="25" cy="24"/>
            </a:xfrm>
            <a:prstGeom prst="rect">
              <a:avLst/>
            </a:prstGeom>
            <a:noFill/>
            <a:ln w="26988">
              <a:solidFill>
                <a:srgbClr val="FF00FF"/>
              </a:solidFill>
              <a:miter lim="800000"/>
              <a:headEnd/>
              <a:tailEnd/>
            </a:ln>
          </p:spPr>
          <p:txBody>
            <a:bodyPr/>
            <a:lstStyle/>
            <a:p>
              <a:endParaRPr lang="fr-FR"/>
            </a:p>
          </p:txBody>
        </p:sp>
        <p:sp>
          <p:nvSpPr>
            <p:cNvPr id="56634" name="Rectangle 307"/>
            <p:cNvSpPr>
              <a:spLocks noChangeArrowheads="1"/>
            </p:cNvSpPr>
            <p:nvPr/>
          </p:nvSpPr>
          <p:spPr bwMode="auto">
            <a:xfrm>
              <a:off x="1055" y="1874"/>
              <a:ext cx="23" cy="23"/>
            </a:xfrm>
            <a:prstGeom prst="rect">
              <a:avLst/>
            </a:prstGeom>
            <a:solidFill>
              <a:srgbClr val="FF00FF"/>
            </a:solidFill>
            <a:ln w="9525">
              <a:noFill/>
              <a:miter lim="800000"/>
              <a:headEnd/>
              <a:tailEnd/>
            </a:ln>
          </p:spPr>
          <p:txBody>
            <a:bodyPr/>
            <a:lstStyle/>
            <a:p>
              <a:endParaRPr lang="fr-FR"/>
            </a:p>
          </p:txBody>
        </p:sp>
        <p:sp>
          <p:nvSpPr>
            <p:cNvPr id="56635" name="Rectangle 308"/>
            <p:cNvSpPr>
              <a:spLocks noChangeArrowheads="1"/>
            </p:cNvSpPr>
            <p:nvPr/>
          </p:nvSpPr>
          <p:spPr bwMode="auto">
            <a:xfrm>
              <a:off x="1055" y="1874"/>
              <a:ext cx="23" cy="23"/>
            </a:xfrm>
            <a:prstGeom prst="rect">
              <a:avLst/>
            </a:prstGeom>
            <a:noFill/>
            <a:ln w="26988">
              <a:solidFill>
                <a:srgbClr val="FF00FF"/>
              </a:solidFill>
              <a:miter lim="800000"/>
              <a:headEnd/>
              <a:tailEnd/>
            </a:ln>
          </p:spPr>
          <p:txBody>
            <a:bodyPr/>
            <a:lstStyle/>
            <a:p>
              <a:endParaRPr lang="fr-FR"/>
            </a:p>
          </p:txBody>
        </p:sp>
        <p:sp>
          <p:nvSpPr>
            <p:cNvPr id="56636" name="Rectangle 309"/>
            <p:cNvSpPr>
              <a:spLocks noChangeArrowheads="1"/>
            </p:cNvSpPr>
            <p:nvPr/>
          </p:nvSpPr>
          <p:spPr bwMode="auto">
            <a:xfrm>
              <a:off x="1127" y="1893"/>
              <a:ext cx="23" cy="22"/>
            </a:xfrm>
            <a:prstGeom prst="rect">
              <a:avLst/>
            </a:prstGeom>
            <a:solidFill>
              <a:srgbClr val="FF00FF"/>
            </a:solidFill>
            <a:ln w="9525">
              <a:noFill/>
              <a:miter lim="800000"/>
              <a:headEnd/>
              <a:tailEnd/>
            </a:ln>
          </p:spPr>
          <p:txBody>
            <a:bodyPr/>
            <a:lstStyle/>
            <a:p>
              <a:endParaRPr lang="fr-FR"/>
            </a:p>
          </p:txBody>
        </p:sp>
        <p:sp>
          <p:nvSpPr>
            <p:cNvPr id="56637" name="Rectangle 310"/>
            <p:cNvSpPr>
              <a:spLocks noChangeArrowheads="1"/>
            </p:cNvSpPr>
            <p:nvPr/>
          </p:nvSpPr>
          <p:spPr bwMode="auto">
            <a:xfrm>
              <a:off x="1127" y="1893"/>
              <a:ext cx="23" cy="22"/>
            </a:xfrm>
            <a:prstGeom prst="rect">
              <a:avLst/>
            </a:prstGeom>
            <a:noFill/>
            <a:ln w="26988">
              <a:solidFill>
                <a:srgbClr val="FF00FF"/>
              </a:solidFill>
              <a:miter lim="800000"/>
              <a:headEnd/>
              <a:tailEnd/>
            </a:ln>
          </p:spPr>
          <p:txBody>
            <a:bodyPr/>
            <a:lstStyle/>
            <a:p>
              <a:endParaRPr lang="fr-FR"/>
            </a:p>
          </p:txBody>
        </p:sp>
        <p:sp>
          <p:nvSpPr>
            <p:cNvPr id="56638" name="Rectangle 311"/>
            <p:cNvSpPr>
              <a:spLocks noChangeArrowheads="1"/>
            </p:cNvSpPr>
            <p:nvPr/>
          </p:nvSpPr>
          <p:spPr bwMode="auto">
            <a:xfrm>
              <a:off x="992" y="1811"/>
              <a:ext cx="25" cy="24"/>
            </a:xfrm>
            <a:prstGeom prst="rect">
              <a:avLst/>
            </a:prstGeom>
            <a:solidFill>
              <a:srgbClr val="FF00FF"/>
            </a:solidFill>
            <a:ln w="9525">
              <a:noFill/>
              <a:miter lim="800000"/>
              <a:headEnd/>
              <a:tailEnd/>
            </a:ln>
          </p:spPr>
          <p:txBody>
            <a:bodyPr/>
            <a:lstStyle/>
            <a:p>
              <a:endParaRPr lang="fr-FR"/>
            </a:p>
          </p:txBody>
        </p:sp>
        <p:sp>
          <p:nvSpPr>
            <p:cNvPr id="56639" name="Rectangle 312"/>
            <p:cNvSpPr>
              <a:spLocks noChangeArrowheads="1"/>
            </p:cNvSpPr>
            <p:nvPr/>
          </p:nvSpPr>
          <p:spPr bwMode="auto">
            <a:xfrm>
              <a:off x="992" y="1811"/>
              <a:ext cx="25" cy="24"/>
            </a:xfrm>
            <a:prstGeom prst="rect">
              <a:avLst/>
            </a:prstGeom>
            <a:noFill/>
            <a:ln w="26988">
              <a:solidFill>
                <a:srgbClr val="FF00FF"/>
              </a:solidFill>
              <a:miter lim="800000"/>
              <a:headEnd/>
              <a:tailEnd/>
            </a:ln>
          </p:spPr>
          <p:txBody>
            <a:bodyPr/>
            <a:lstStyle/>
            <a:p>
              <a:endParaRPr lang="fr-FR"/>
            </a:p>
          </p:txBody>
        </p:sp>
        <p:sp>
          <p:nvSpPr>
            <p:cNvPr id="56640" name="Rectangle 313"/>
            <p:cNvSpPr>
              <a:spLocks noChangeArrowheads="1"/>
            </p:cNvSpPr>
            <p:nvPr/>
          </p:nvSpPr>
          <p:spPr bwMode="auto">
            <a:xfrm>
              <a:off x="366" y="2652"/>
              <a:ext cx="375" cy="145"/>
            </a:xfrm>
            <a:prstGeom prst="rect">
              <a:avLst/>
            </a:prstGeom>
            <a:noFill/>
            <a:ln w="9525">
              <a:noFill/>
              <a:miter lim="800000"/>
              <a:headEnd/>
              <a:tailEnd/>
            </a:ln>
          </p:spPr>
          <p:txBody>
            <a:bodyPr wrap="none" lIns="0" tIns="0" rIns="0" bIns="0">
              <a:spAutoFit/>
            </a:bodyPr>
            <a:lstStyle/>
            <a:p>
              <a:pPr algn="r">
                <a:lnSpc>
                  <a:spcPct val="90000"/>
                </a:lnSpc>
              </a:pPr>
              <a:r>
                <a:rPr lang="en-US" sz="1400" b="1"/>
                <a:t>0,00001</a:t>
              </a:r>
              <a:endParaRPr lang="en-US" sz="1400" b="1">
                <a:latin typeface="Arial" charset="0"/>
              </a:endParaRPr>
            </a:p>
          </p:txBody>
        </p:sp>
        <p:sp>
          <p:nvSpPr>
            <p:cNvPr id="56641" name="Rectangle 314"/>
            <p:cNvSpPr>
              <a:spLocks noChangeArrowheads="1"/>
            </p:cNvSpPr>
            <p:nvPr/>
          </p:nvSpPr>
          <p:spPr bwMode="auto">
            <a:xfrm>
              <a:off x="406" y="2395"/>
              <a:ext cx="317" cy="145"/>
            </a:xfrm>
            <a:prstGeom prst="rect">
              <a:avLst/>
            </a:prstGeom>
            <a:noFill/>
            <a:ln w="9525">
              <a:noFill/>
              <a:miter lim="800000"/>
              <a:headEnd/>
              <a:tailEnd/>
            </a:ln>
          </p:spPr>
          <p:txBody>
            <a:bodyPr wrap="none" lIns="0" tIns="0" rIns="0" bIns="0">
              <a:spAutoFit/>
            </a:bodyPr>
            <a:lstStyle/>
            <a:p>
              <a:pPr algn="r">
                <a:lnSpc>
                  <a:spcPct val="90000"/>
                </a:lnSpc>
              </a:pPr>
              <a:r>
                <a:rPr lang="en-US" sz="1400" b="1"/>
                <a:t>0,0001</a:t>
              </a:r>
              <a:endParaRPr lang="en-US" sz="1400" b="1">
                <a:latin typeface="Arial" charset="0"/>
              </a:endParaRPr>
            </a:p>
          </p:txBody>
        </p:sp>
        <p:sp>
          <p:nvSpPr>
            <p:cNvPr id="56642" name="Rectangle 315"/>
            <p:cNvSpPr>
              <a:spLocks noChangeArrowheads="1"/>
            </p:cNvSpPr>
            <p:nvPr/>
          </p:nvSpPr>
          <p:spPr bwMode="auto">
            <a:xfrm>
              <a:off x="446" y="2137"/>
              <a:ext cx="259" cy="145"/>
            </a:xfrm>
            <a:prstGeom prst="rect">
              <a:avLst/>
            </a:prstGeom>
            <a:noFill/>
            <a:ln w="9525">
              <a:noFill/>
              <a:miter lim="800000"/>
              <a:headEnd/>
              <a:tailEnd/>
            </a:ln>
          </p:spPr>
          <p:txBody>
            <a:bodyPr wrap="none" lIns="0" tIns="0" rIns="0" bIns="0">
              <a:spAutoFit/>
            </a:bodyPr>
            <a:lstStyle/>
            <a:p>
              <a:pPr algn="r">
                <a:lnSpc>
                  <a:spcPct val="90000"/>
                </a:lnSpc>
              </a:pPr>
              <a:r>
                <a:rPr lang="en-US" sz="1400" b="1"/>
                <a:t>0,001</a:t>
              </a:r>
              <a:endParaRPr lang="en-US" sz="1400" b="1">
                <a:latin typeface="Arial" charset="0"/>
              </a:endParaRPr>
            </a:p>
          </p:txBody>
        </p:sp>
        <p:sp>
          <p:nvSpPr>
            <p:cNvPr id="56643" name="Rectangle 316"/>
            <p:cNvSpPr>
              <a:spLocks noChangeArrowheads="1"/>
            </p:cNvSpPr>
            <p:nvPr/>
          </p:nvSpPr>
          <p:spPr bwMode="auto">
            <a:xfrm>
              <a:off x="485" y="1879"/>
              <a:ext cx="202" cy="145"/>
            </a:xfrm>
            <a:prstGeom prst="rect">
              <a:avLst/>
            </a:prstGeom>
            <a:noFill/>
            <a:ln w="9525">
              <a:noFill/>
              <a:miter lim="800000"/>
              <a:headEnd/>
              <a:tailEnd/>
            </a:ln>
          </p:spPr>
          <p:txBody>
            <a:bodyPr wrap="none" lIns="0" tIns="0" rIns="0" bIns="0">
              <a:spAutoFit/>
            </a:bodyPr>
            <a:lstStyle/>
            <a:p>
              <a:pPr algn="r">
                <a:lnSpc>
                  <a:spcPct val="90000"/>
                </a:lnSpc>
              </a:pPr>
              <a:r>
                <a:rPr lang="en-US" sz="1400" b="1"/>
                <a:t>0,01</a:t>
              </a:r>
              <a:endParaRPr lang="en-US" sz="1400" b="1">
                <a:latin typeface="Arial" charset="0"/>
              </a:endParaRPr>
            </a:p>
          </p:txBody>
        </p:sp>
        <p:sp>
          <p:nvSpPr>
            <p:cNvPr id="56644" name="Rectangle 317"/>
            <p:cNvSpPr>
              <a:spLocks noChangeArrowheads="1"/>
            </p:cNvSpPr>
            <p:nvPr/>
          </p:nvSpPr>
          <p:spPr bwMode="auto">
            <a:xfrm>
              <a:off x="525" y="1620"/>
              <a:ext cx="144" cy="145"/>
            </a:xfrm>
            <a:prstGeom prst="rect">
              <a:avLst/>
            </a:prstGeom>
            <a:noFill/>
            <a:ln w="9525">
              <a:noFill/>
              <a:miter lim="800000"/>
              <a:headEnd/>
              <a:tailEnd/>
            </a:ln>
          </p:spPr>
          <p:txBody>
            <a:bodyPr wrap="none" lIns="0" tIns="0" rIns="0" bIns="0">
              <a:spAutoFit/>
            </a:bodyPr>
            <a:lstStyle/>
            <a:p>
              <a:pPr algn="r">
                <a:lnSpc>
                  <a:spcPct val="90000"/>
                </a:lnSpc>
              </a:pPr>
              <a:r>
                <a:rPr lang="en-US" sz="1400" b="1"/>
                <a:t>0,1</a:t>
              </a:r>
              <a:endParaRPr lang="en-US" sz="1400" b="1">
                <a:latin typeface="Arial" charset="0"/>
              </a:endParaRPr>
            </a:p>
          </p:txBody>
        </p:sp>
        <p:sp>
          <p:nvSpPr>
            <p:cNvPr id="56645" name="Rectangle 318"/>
            <p:cNvSpPr>
              <a:spLocks noChangeArrowheads="1"/>
            </p:cNvSpPr>
            <p:nvPr/>
          </p:nvSpPr>
          <p:spPr bwMode="auto">
            <a:xfrm>
              <a:off x="582" y="1363"/>
              <a:ext cx="58" cy="145"/>
            </a:xfrm>
            <a:prstGeom prst="rect">
              <a:avLst/>
            </a:prstGeom>
            <a:noFill/>
            <a:ln w="9525">
              <a:noFill/>
              <a:miter lim="800000"/>
              <a:headEnd/>
              <a:tailEnd/>
            </a:ln>
          </p:spPr>
          <p:txBody>
            <a:bodyPr wrap="none" lIns="0" tIns="0" rIns="0" bIns="0">
              <a:spAutoFit/>
            </a:bodyPr>
            <a:lstStyle/>
            <a:p>
              <a:pPr algn="r">
                <a:lnSpc>
                  <a:spcPct val="90000"/>
                </a:lnSpc>
              </a:pPr>
              <a:r>
                <a:rPr lang="en-US" sz="1400" b="1"/>
                <a:t>1</a:t>
              </a:r>
              <a:endParaRPr lang="en-US" sz="1400" b="1">
                <a:latin typeface="Arial" charset="0"/>
              </a:endParaRPr>
            </a:p>
          </p:txBody>
        </p:sp>
        <p:sp>
          <p:nvSpPr>
            <p:cNvPr id="56646" name="Rectangle 319"/>
            <p:cNvSpPr>
              <a:spLocks noChangeArrowheads="1"/>
            </p:cNvSpPr>
            <p:nvPr/>
          </p:nvSpPr>
          <p:spPr bwMode="auto">
            <a:xfrm>
              <a:off x="544" y="1107"/>
              <a:ext cx="115" cy="145"/>
            </a:xfrm>
            <a:prstGeom prst="rect">
              <a:avLst/>
            </a:prstGeom>
            <a:noFill/>
            <a:ln w="9525">
              <a:noFill/>
              <a:miter lim="800000"/>
              <a:headEnd/>
              <a:tailEnd/>
            </a:ln>
          </p:spPr>
          <p:txBody>
            <a:bodyPr wrap="none" lIns="0" tIns="0" rIns="0" bIns="0">
              <a:spAutoFit/>
            </a:bodyPr>
            <a:lstStyle/>
            <a:p>
              <a:pPr algn="r">
                <a:lnSpc>
                  <a:spcPct val="90000"/>
                </a:lnSpc>
              </a:pPr>
              <a:r>
                <a:rPr lang="en-US" sz="1400" b="1"/>
                <a:t>10</a:t>
              </a:r>
              <a:endParaRPr lang="en-US" sz="1400" b="1">
                <a:latin typeface="Arial" charset="0"/>
              </a:endParaRPr>
            </a:p>
          </p:txBody>
        </p:sp>
        <p:sp>
          <p:nvSpPr>
            <p:cNvPr id="56647" name="Rectangle 320"/>
            <p:cNvSpPr>
              <a:spLocks noChangeArrowheads="1"/>
            </p:cNvSpPr>
            <p:nvPr/>
          </p:nvSpPr>
          <p:spPr bwMode="auto">
            <a:xfrm>
              <a:off x="503" y="851"/>
              <a:ext cx="173" cy="145"/>
            </a:xfrm>
            <a:prstGeom prst="rect">
              <a:avLst/>
            </a:prstGeom>
            <a:noFill/>
            <a:ln w="9525">
              <a:noFill/>
              <a:miter lim="800000"/>
              <a:headEnd/>
              <a:tailEnd/>
            </a:ln>
          </p:spPr>
          <p:txBody>
            <a:bodyPr wrap="none" lIns="0" tIns="0" rIns="0" bIns="0">
              <a:spAutoFit/>
            </a:bodyPr>
            <a:lstStyle/>
            <a:p>
              <a:pPr algn="r">
                <a:lnSpc>
                  <a:spcPct val="90000"/>
                </a:lnSpc>
              </a:pPr>
              <a:r>
                <a:rPr lang="en-US" sz="1400" b="1"/>
                <a:t>100</a:t>
              </a:r>
              <a:endParaRPr lang="en-US" sz="1400" b="1">
                <a:latin typeface="Arial" charset="0"/>
              </a:endParaRPr>
            </a:p>
          </p:txBody>
        </p:sp>
        <p:sp>
          <p:nvSpPr>
            <p:cNvPr id="56648" name="Rectangle 321"/>
            <p:cNvSpPr>
              <a:spLocks noChangeArrowheads="1"/>
            </p:cNvSpPr>
            <p:nvPr/>
          </p:nvSpPr>
          <p:spPr bwMode="auto">
            <a:xfrm>
              <a:off x="746" y="2763"/>
              <a:ext cx="115" cy="145"/>
            </a:xfrm>
            <a:prstGeom prst="rect">
              <a:avLst/>
            </a:prstGeom>
            <a:noFill/>
            <a:ln w="9525">
              <a:noFill/>
              <a:miter lim="800000"/>
              <a:headEnd/>
              <a:tailEnd/>
            </a:ln>
          </p:spPr>
          <p:txBody>
            <a:bodyPr wrap="none" lIns="0" tIns="0" rIns="0" bIns="0">
              <a:spAutoFit/>
            </a:bodyPr>
            <a:lstStyle/>
            <a:p>
              <a:pPr algn="r">
                <a:lnSpc>
                  <a:spcPct val="90000"/>
                </a:lnSpc>
              </a:pPr>
              <a:r>
                <a:rPr lang="en-US" sz="1400" b="1"/>
                <a:t>17</a:t>
              </a:r>
              <a:endParaRPr lang="en-US" sz="1400" b="1">
                <a:latin typeface="Arial" charset="0"/>
              </a:endParaRPr>
            </a:p>
          </p:txBody>
        </p:sp>
        <p:sp>
          <p:nvSpPr>
            <p:cNvPr id="56649" name="Rectangle 322"/>
            <p:cNvSpPr>
              <a:spLocks noChangeArrowheads="1"/>
            </p:cNvSpPr>
            <p:nvPr/>
          </p:nvSpPr>
          <p:spPr bwMode="auto">
            <a:xfrm>
              <a:off x="1104" y="2763"/>
              <a:ext cx="115" cy="145"/>
            </a:xfrm>
            <a:prstGeom prst="rect">
              <a:avLst/>
            </a:prstGeom>
            <a:noFill/>
            <a:ln w="9525">
              <a:noFill/>
              <a:miter lim="800000"/>
              <a:headEnd/>
              <a:tailEnd/>
            </a:ln>
          </p:spPr>
          <p:txBody>
            <a:bodyPr wrap="none" lIns="0" tIns="0" rIns="0" bIns="0">
              <a:spAutoFit/>
            </a:bodyPr>
            <a:lstStyle/>
            <a:p>
              <a:pPr algn="r">
                <a:lnSpc>
                  <a:spcPct val="90000"/>
                </a:lnSpc>
              </a:pPr>
              <a:r>
                <a:rPr lang="en-US" sz="1400" b="1"/>
                <a:t>19</a:t>
              </a:r>
              <a:endParaRPr lang="en-US" sz="1400" b="1">
                <a:latin typeface="Arial" charset="0"/>
              </a:endParaRPr>
            </a:p>
          </p:txBody>
        </p:sp>
        <p:sp>
          <p:nvSpPr>
            <p:cNvPr id="56650" name="Rectangle 323"/>
            <p:cNvSpPr>
              <a:spLocks noChangeArrowheads="1"/>
            </p:cNvSpPr>
            <p:nvPr/>
          </p:nvSpPr>
          <p:spPr bwMode="auto">
            <a:xfrm>
              <a:off x="1468" y="2763"/>
              <a:ext cx="115" cy="145"/>
            </a:xfrm>
            <a:prstGeom prst="rect">
              <a:avLst/>
            </a:prstGeom>
            <a:noFill/>
            <a:ln w="9525">
              <a:noFill/>
              <a:miter lim="800000"/>
              <a:headEnd/>
              <a:tailEnd/>
            </a:ln>
          </p:spPr>
          <p:txBody>
            <a:bodyPr wrap="none" lIns="0" tIns="0" rIns="0" bIns="0">
              <a:spAutoFit/>
            </a:bodyPr>
            <a:lstStyle/>
            <a:p>
              <a:pPr algn="r">
                <a:lnSpc>
                  <a:spcPct val="90000"/>
                </a:lnSpc>
              </a:pPr>
              <a:r>
                <a:rPr lang="en-US" sz="1400" b="1"/>
                <a:t>21</a:t>
              </a:r>
              <a:endParaRPr lang="en-US" sz="1400" b="1">
                <a:latin typeface="Arial" charset="0"/>
              </a:endParaRPr>
            </a:p>
          </p:txBody>
        </p:sp>
        <p:sp>
          <p:nvSpPr>
            <p:cNvPr id="56651" name="Rectangle 324"/>
            <p:cNvSpPr>
              <a:spLocks noChangeArrowheads="1"/>
            </p:cNvSpPr>
            <p:nvPr/>
          </p:nvSpPr>
          <p:spPr bwMode="auto">
            <a:xfrm>
              <a:off x="1827" y="2763"/>
              <a:ext cx="115" cy="145"/>
            </a:xfrm>
            <a:prstGeom prst="rect">
              <a:avLst/>
            </a:prstGeom>
            <a:noFill/>
            <a:ln w="9525">
              <a:noFill/>
              <a:miter lim="800000"/>
              <a:headEnd/>
              <a:tailEnd/>
            </a:ln>
          </p:spPr>
          <p:txBody>
            <a:bodyPr wrap="none" lIns="0" tIns="0" rIns="0" bIns="0">
              <a:spAutoFit/>
            </a:bodyPr>
            <a:lstStyle/>
            <a:p>
              <a:pPr algn="r">
                <a:lnSpc>
                  <a:spcPct val="90000"/>
                </a:lnSpc>
              </a:pPr>
              <a:r>
                <a:rPr lang="en-US" sz="1400" b="1"/>
                <a:t>23</a:t>
              </a:r>
              <a:endParaRPr lang="en-US" sz="1400" b="1">
                <a:latin typeface="Arial" charset="0"/>
              </a:endParaRPr>
            </a:p>
          </p:txBody>
        </p:sp>
        <p:sp>
          <p:nvSpPr>
            <p:cNvPr id="56652" name="Rectangle 325"/>
            <p:cNvSpPr>
              <a:spLocks noChangeArrowheads="1"/>
            </p:cNvSpPr>
            <p:nvPr/>
          </p:nvSpPr>
          <p:spPr bwMode="auto">
            <a:xfrm>
              <a:off x="2186" y="2763"/>
              <a:ext cx="115" cy="145"/>
            </a:xfrm>
            <a:prstGeom prst="rect">
              <a:avLst/>
            </a:prstGeom>
            <a:noFill/>
            <a:ln w="9525">
              <a:noFill/>
              <a:miter lim="800000"/>
              <a:headEnd/>
              <a:tailEnd/>
            </a:ln>
          </p:spPr>
          <p:txBody>
            <a:bodyPr wrap="none" lIns="0" tIns="0" rIns="0" bIns="0">
              <a:spAutoFit/>
            </a:bodyPr>
            <a:lstStyle/>
            <a:p>
              <a:pPr algn="r">
                <a:lnSpc>
                  <a:spcPct val="90000"/>
                </a:lnSpc>
              </a:pPr>
              <a:r>
                <a:rPr lang="en-US" sz="1400" b="1"/>
                <a:t>25</a:t>
              </a:r>
              <a:endParaRPr lang="en-US" sz="1400" b="1">
                <a:latin typeface="Arial" charset="0"/>
              </a:endParaRPr>
            </a:p>
          </p:txBody>
        </p:sp>
        <p:sp>
          <p:nvSpPr>
            <p:cNvPr id="56653" name="Rectangle 326"/>
            <p:cNvSpPr>
              <a:spLocks noChangeArrowheads="1"/>
            </p:cNvSpPr>
            <p:nvPr/>
          </p:nvSpPr>
          <p:spPr bwMode="auto">
            <a:xfrm>
              <a:off x="2545" y="2763"/>
              <a:ext cx="115" cy="145"/>
            </a:xfrm>
            <a:prstGeom prst="rect">
              <a:avLst/>
            </a:prstGeom>
            <a:noFill/>
            <a:ln w="9525">
              <a:noFill/>
              <a:miter lim="800000"/>
              <a:headEnd/>
              <a:tailEnd/>
            </a:ln>
          </p:spPr>
          <p:txBody>
            <a:bodyPr wrap="none" lIns="0" tIns="0" rIns="0" bIns="0">
              <a:spAutoFit/>
            </a:bodyPr>
            <a:lstStyle/>
            <a:p>
              <a:pPr algn="r">
                <a:lnSpc>
                  <a:spcPct val="90000"/>
                </a:lnSpc>
              </a:pPr>
              <a:r>
                <a:rPr lang="en-US" sz="1400" b="1"/>
                <a:t>27</a:t>
              </a:r>
              <a:endParaRPr lang="en-US" sz="1400" b="1">
                <a:latin typeface="Arial" charset="0"/>
              </a:endParaRPr>
            </a:p>
          </p:txBody>
        </p:sp>
        <p:sp>
          <p:nvSpPr>
            <p:cNvPr id="56654" name="Rectangle 327"/>
            <p:cNvSpPr>
              <a:spLocks noChangeArrowheads="1"/>
            </p:cNvSpPr>
            <p:nvPr/>
          </p:nvSpPr>
          <p:spPr bwMode="auto">
            <a:xfrm>
              <a:off x="1474" y="2924"/>
              <a:ext cx="607" cy="208"/>
            </a:xfrm>
            <a:prstGeom prst="rect">
              <a:avLst/>
            </a:prstGeom>
            <a:noFill/>
            <a:ln w="9525">
              <a:noFill/>
              <a:miter lim="800000"/>
              <a:headEnd/>
              <a:tailEnd/>
            </a:ln>
          </p:spPr>
          <p:txBody>
            <a:bodyPr wrap="none" lIns="0" tIns="0" rIns="0" bIns="0">
              <a:spAutoFit/>
            </a:bodyPr>
            <a:lstStyle/>
            <a:p>
              <a:pPr algn="r">
                <a:lnSpc>
                  <a:spcPct val="90000"/>
                </a:lnSpc>
              </a:pPr>
              <a:r>
                <a:rPr lang="en-US" sz="2000" b="1"/>
                <a:t>CET (A)</a:t>
              </a:r>
            </a:p>
          </p:txBody>
        </p:sp>
        <p:sp>
          <p:nvSpPr>
            <p:cNvPr id="56655" name="Rectangle 328"/>
            <p:cNvSpPr>
              <a:spLocks noChangeArrowheads="1"/>
            </p:cNvSpPr>
            <p:nvPr/>
          </p:nvSpPr>
          <p:spPr bwMode="auto">
            <a:xfrm rot="-5400000">
              <a:off x="-272" y="1753"/>
              <a:ext cx="1125" cy="178"/>
            </a:xfrm>
            <a:prstGeom prst="rect">
              <a:avLst/>
            </a:prstGeom>
            <a:noFill/>
            <a:ln w="9525">
              <a:noFill/>
              <a:miter lim="800000"/>
              <a:headEnd/>
              <a:tailEnd/>
            </a:ln>
          </p:spPr>
          <p:txBody>
            <a:bodyPr wrap="none" lIns="0" tIns="0" rIns="0" bIns="0">
              <a:spAutoFit/>
            </a:bodyPr>
            <a:lstStyle/>
            <a:p>
              <a:pPr algn="r">
                <a:lnSpc>
                  <a:spcPct val="90000"/>
                </a:lnSpc>
              </a:pPr>
              <a:r>
                <a:rPr lang="en-US" sz="2000" b="1"/>
                <a:t>J</a:t>
              </a:r>
              <a:r>
                <a:rPr lang="en-US" sz="2000" b="1" baseline="-25000"/>
                <a:t>g</a:t>
              </a:r>
              <a:r>
                <a:rPr lang="en-US" sz="2000" b="1"/>
                <a:t> </a:t>
              </a:r>
              <a:r>
                <a:rPr lang="en-US" sz="2000" b="1" baseline="-25000"/>
                <a:t>ON</a:t>
              </a:r>
              <a:r>
                <a:rPr lang="en-US" sz="2000" b="1"/>
                <a:t> (A/Cm²)</a:t>
              </a:r>
              <a:endParaRPr lang="en-US" sz="2000" b="1">
                <a:latin typeface="Arial" charset="0"/>
              </a:endParaRPr>
            </a:p>
          </p:txBody>
        </p:sp>
        <p:sp>
          <p:nvSpPr>
            <p:cNvPr id="56656" name="Rectangle 329"/>
            <p:cNvSpPr>
              <a:spLocks noChangeArrowheads="1"/>
            </p:cNvSpPr>
            <p:nvPr/>
          </p:nvSpPr>
          <p:spPr bwMode="auto">
            <a:xfrm>
              <a:off x="1233" y="2539"/>
              <a:ext cx="486" cy="145"/>
            </a:xfrm>
            <a:prstGeom prst="rect">
              <a:avLst/>
            </a:prstGeom>
            <a:noFill/>
            <a:ln w="9525">
              <a:noFill/>
              <a:miter lim="800000"/>
              <a:headEnd/>
              <a:tailEnd/>
            </a:ln>
          </p:spPr>
          <p:txBody>
            <a:bodyPr wrap="none" lIns="0" tIns="0" rIns="0" bIns="0">
              <a:spAutoFit/>
            </a:bodyPr>
            <a:lstStyle/>
            <a:p>
              <a:pPr algn="r">
                <a:lnSpc>
                  <a:spcPct val="90000"/>
                </a:lnSpc>
              </a:pPr>
              <a:r>
                <a:rPr lang="en-US" sz="1400" b="1">
                  <a:solidFill>
                    <a:srgbClr val="52FD35"/>
                  </a:solidFill>
                </a:rPr>
                <a:t>MG/HfO</a:t>
              </a:r>
              <a:r>
                <a:rPr lang="en-US" sz="1400" b="1" baseline="-25000">
                  <a:solidFill>
                    <a:srgbClr val="52FD35"/>
                  </a:solidFill>
                </a:rPr>
                <a:t>2</a:t>
              </a:r>
              <a:endParaRPr lang="en-US" sz="1400" b="1" baseline="-25000">
                <a:solidFill>
                  <a:srgbClr val="52FD35"/>
                </a:solidFill>
                <a:latin typeface="Arial" charset="0"/>
              </a:endParaRPr>
            </a:p>
          </p:txBody>
        </p:sp>
        <p:sp>
          <p:nvSpPr>
            <p:cNvPr id="56657" name="Rectangle 330"/>
            <p:cNvSpPr>
              <a:spLocks noChangeArrowheads="1"/>
            </p:cNvSpPr>
            <p:nvPr/>
          </p:nvSpPr>
          <p:spPr bwMode="auto">
            <a:xfrm>
              <a:off x="1007" y="2267"/>
              <a:ext cx="252" cy="135"/>
            </a:xfrm>
            <a:prstGeom prst="rect">
              <a:avLst/>
            </a:prstGeom>
            <a:noFill/>
            <a:ln w="9525">
              <a:noFill/>
              <a:miter lim="800000"/>
              <a:headEnd/>
              <a:tailEnd/>
            </a:ln>
          </p:spPr>
          <p:txBody>
            <a:bodyPr wrap="none" lIns="0" tIns="0" rIns="0" bIns="0">
              <a:spAutoFit/>
            </a:bodyPr>
            <a:lstStyle/>
            <a:p>
              <a:pPr algn="r">
                <a:lnSpc>
                  <a:spcPct val="90000"/>
                </a:lnSpc>
              </a:pPr>
              <a:r>
                <a:rPr lang="en-US" sz="1300" b="1">
                  <a:solidFill>
                    <a:srgbClr val="52FD35"/>
                  </a:solidFill>
                </a:rPr>
                <a:t>2 Dec</a:t>
              </a:r>
              <a:endParaRPr lang="en-US" sz="2000" b="1">
                <a:solidFill>
                  <a:srgbClr val="52FD35"/>
                </a:solidFill>
                <a:latin typeface="Arial" charset="0"/>
              </a:endParaRPr>
            </a:p>
          </p:txBody>
        </p:sp>
        <p:sp>
          <p:nvSpPr>
            <p:cNvPr id="56658" name="Rectangle 331"/>
            <p:cNvSpPr>
              <a:spLocks noChangeArrowheads="1"/>
            </p:cNvSpPr>
            <p:nvPr/>
          </p:nvSpPr>
          <p:spPr bwMode="auto">
            <a:xfrm>
              <a:off x="1382" y="928"/>
              <a:ext cx="1284" cy="145"/>
            </a:xfrm>
            <a:prstGeom prst="rect">
              <a:avLst/>
            </a:prstGeom>
            <a:noFill/>
            <a:ln w="9525">
              <a:noFill/>
              <a:miter lim="800000"/>
              <a:headEnd/>
              <a:tailEnd/>
            </a:ln>
          </p:spPr>
          <p:txBody>
            <a:bodyPr wrap="none" lIns="0" tIns="0" rIns="0" bIns="0">
              <a:spAutoFit/>
            </a:bodyPr>
            <a:lstStyle/>
            <a:p>
              <a:pPr algn="r">
                <a:lnSpc>
                  <a:spcPct val="90000"/>
                </a:lnSpc>
              </a:pPr>
              <a:r>
                <a:rPr lang="en-US" sz="1400" b="1"/>
                <a:t>FD SOI nMOS, Vg = 1.1V</a:t>
              </a:r>
              <a:endParaRPr lang="en-US" sz="1400" b="1">
                <a:latin typeface="Arial" charset="0"/>
              </a:endParaRPr>
            </a:p>
          </p:txBody>
        </p:sp>
        <p:sp>
          <p:nvSpPr>
            <p:cNvPr id="56659" name="Rectangle 332"/>
            <p:cNvSpPr>
              <a:spLocks noChangeArrowheads="1"/>
            </p:cNvSpPr>
            <p:nvPr/>
          </p:nvSpPr>
          <p:spPr bwMode="auto">
            <a:xfrm>
              <a:off x="991" y="1313"/>
              <a:ext cx="252" cy="135"/>
            </a:xfrm>
            <a:prstGeom prst="rect">
              <a:avLst/>
            </a:prstGeom>
            <a:noFill/>
            <a:ln w="9525">
              <a:noFill/>
              <a:miter lim="800000"/>
              <a:headEnd/>
              <a:tailEnd/>
            </a:ln>
          </p:spPr>
          <p:txBody>
            <a:bodyPr wrap="none" lIns="0" tIns="0" rIns="0" bIns="0">
              <a:spAutoFit/>
            </a:bodyPr>
            <a:lstStyle/>
            <a:p>
              <a:pPr algn="r">
                <a:lnSpc>
                  <a:spcPct val="90000"/>
                </a:lnSpc>
              </a:pPr>
              <a:r>
                <a:rPr lang="en-US" sz="1300" b="1">
                  <a:solidFill>
                    <a:srgbClr val="0000FF"/>
                  </a:solidFill>
                </a:rPr>
                <a:t>2 Dec</a:t>
              </a:r>
              <a:endParaRPr lang="en-US" sz="2000" b="1">
                <a:solidFill>
                  <a:srgbClr val="0000FF"/>
                </a:solidFill>
                <a:latin typeface="Arial" charset="0"/>
              </a:endParaRPr>
            </a:p>
          </p:txBody>
        </p:sp>
        <p:sp>
          <p:nvSpPr>
            <p:cNvPr id="56660" name="Rectangle 333"/>
            <p:cNvSpPr>
              <a:spLocks noChangeArrowheads="1"/>
            </p:cNvSpPr>
            <p:nvPr/>
          </p:nvSpPr>
          <p:spPr bwMode="auto">
            <a:xfrm>
              <a:off x="1960" y="1427"/>
              <a:ext cx="748" cy="166"/>
            </a:xfrm>
            <a:prstGeom prst="rect">
              <a:avLst/>
            </a:prstGeom>
            <a:noFill/>
            <a:ln w="9525">
              <a:noFill/>
              <a:miter lim="800000"/>
              <a:headEnd/>
              <a:tailEnd/>
            </a:ln>
          </p:spPr>
          <p:txBody>
            <a:bodyPr wrap="none" lIns="0" tIns="0" rIns="0" bIns="0">
              <a:spAutoFit/>
            </a:bodyPr>
            <a:lstStyle/>
            <a:p>
              <a:pPr algn="r">
                <a:lnSpc>
                  <a:spcPct val="90000"/>
                </a:lnSpc>
              </a:pPr>
              <a:r>
                <a:rPr lang="en-US" sz="1600" b="1">
                  <a:solidFill>
                    <a:schemeClr val="bg2"/>
                  </a:solidFill>
                </a:rPr>
                <a:t>Poly-Si/SiON</a:t>
              </a:r>
              <a:endParaRPr lang="en-US" sz="1600" b="1">
                <a:solidFill>
                  <a:schemeClr val="bg2"/>
                </a:solidFill>
                <a:latin typeface="Arial" charset="0"/>
              </a:endParaRPr>
            </a:p>
          </p:txBody>
        </p:sp>
        <p:sp>
          <p:nvSpPr>
            <p:cNvPr id="56661" name="Rectangle 334"/>
            <p:cNvSpPr>
              <a:spLocks noChangeArrowheads="1"/>
            </p:cNvSpPr>
            <p:nvPr/>
          </p:nvSpPr>
          <p:spPr bwMode="auto">
            <a:xfrm>
              <a:off x="1412" y="1918"/>
              <a:ext cx="33" cy="27"/>
            </a:xfrm>
            <a:prstGeom prst="rect">
              <a:avLst/>
            </a:prstGeom>
            <a:solidFill>
              <a:srgbClr val="FF00FF"/>
            </a:solidFill>
            <a:ln w="9525">
              <a:noFill/>
              <a:miter lim="800000"/>
              <a:headEnd/>
              <a:tailEnd/>
            </a:ln>
          </p:spPr>
          <p:txBody>
            <a:bodyPr/>
            <a:lstStyle/>
            <a:p>
              <a:endParaRPr lang="fr-FR"/>
            </a:p>
          </p:txBody>
        </p:sp>
        <p:sp>
          <p:nvSpPr>
            <p:cNvPr id="56662" name="Rectangle 335"/>
            <p:cNvSpPr>
              <a:spLocks noChangeArrowheads="1"/>
            </p:cNvSpPr>
            <p:nvPr/>
          </p:nvSpPr>
          <p:spPr bwMode="auto">
            <a:xfrm>
              <a:off x="1412" y="1918"/>
              <a:ext cx="33" cy="27"/>
            </a:xfrm>
            <a:prstGeom prst="rect">
              <a:avLst/>
            </a:prstGeom>
            <a:noFill/>
            <a:ln w="26988">
              <a:solidFill>
                <a:srgbClr val="FF00FF"/>
              </a:solidFill>
              <a:miter lim="800000"/>
              <a:headEnd/>
              <a:tailEnd/>
            </a:ln>
          </p:spPr>
          <p:txBody>
            <a:bodyPr/>
            <a:lstStyle/>
            <a:p>
              <a:endParaRPr lang="fr-FR"/>
            </a:p>
          </p:txBody>
        </p:sp>
        <p:sp>
          <p:nvSpPr>
            <p:cNvPr id="56663" name="Rectangle 336"/>
            <p:cNvSpPr>
              <a:spLocks noChangeArrowheads="1"/>
            </p:cNvSpPr>
            <p:nvPr/>
          </p:nvSpPr>
          <p:spPr bwMode="auto">
            <a:xfrm>
              <a:off x="1412" y="1918"/>
              <a:ext cx="33" cy="27"/>
            </a:xfrm>
            <a:prstGeom prst="rect">
              <a:avLst/>
            </a:prstGeom>
            <a:solidFill>
              <a:srgbClr val="FF00FF"/>
            </a:solidFill>
            <a:ln w="9525">
              <a:noFill/>
              <a:miter lim="800000"/>
              <a:headEnd/>
              <a:tailEnd/>
            </a:ln>
          </p:spPr>
          <p:txBody>
            <a:bodyPr/>
            <a:lstStyle/>
            <a:p>
              <a:endParaRPr lang="fr-FR"/>
            </a:p>
          </p:txBody>
        </p:sp>
        <p:sp>
          <p:nvSpPr>
            <p:cNvPr id="56664" name="Rectangle 337"/>
            <p:cNvSpPr>
              <a:spLocks noChangeArrowheads="1"/>
            </p:cNvSpPr>
            <p:nvPr/>
          </p:nvSpPr>
          <p:spPr bwMode="auto">
            <a:xfrm>
              <a:off x="1412" y="1918"/>
              <a:ext cx="33" cy="27"/>
            </a:xfrm>
            <a:prstGeom prst="rect">
              <a:avLst/>
            </a:prstGeom>
            <a:noFill/>
            <a:ln w="26988">
              <a:solidFill>
                <a:srgbClr val="FF00FF"/>
              </a:solidFill>
              <a:miter lim="800000"/>
              <a:headEnd/>
              <a:tailEnd/>
            </a:ln>
          </p:spPr>
          <p:txBody>
            <a:bodyPr/>
            <a:lstStyle/>
            <a:p>
              <a:endParaRPr lang="fr-FR"/>
            </a:p>
          </p:txBody>
        </p:sp>
        <p:sp>
          <p:nvSpPr>
            <p:cNvPr id="56665" name="Rectangle 338"/>
            <p:cNvSpPr>
              <a:spLocks noChangeArrowheads="1"/>
            </p:cNvSpPr>
            <p:nvPr/>
          </p:nvSpPr>
          <p:spPr bwMode="auto">
            <a:xfrm>
              <a:off x="1412" y="1918"/>
              <a:ext cx="33" cy="27"/>
            </a:xfrm>
            <a:prstGeom prst="rect">
              <a:avLst/>
            </a:prstGeom>
            <a:solidFill>
              <a:srgbClr val="FF00FF"/>
            </a:solidFill>
            <a:ln w="9525">
              <a:noFill/>
              <a:miter lim="800000"/>
              <a:headEnd/>
              <a:tailEnd/>
            </a:ln>
          </p:spPr>
          <p:txBody>
            <a:bodyPr/>
            <a:lstStyle/>
            <a:p>
              <a:endParaRPr lang="fr-FR"/>
            </a:p>
          </p:txBody>
        </p:sp>
        <p:sp>
          <p:nvSpPr>
            <p:cNvPr id="56666" name="Rectangle 339"/>
            <p:cNvSpPr>
              <a:spLocks noChangeArrowheads="1"/>
            </p:cNvSpPr>
            <p:nvPr/>
          </p:nvSpPr>
          <p:spPr bwMode="auto">
            <a:xfrm>
              <a:off x="1412" y="1918"/>
              <a:ext cx="33" cy="27"/>
            </a:xfrm>
            <a:prstGeom prst="rect">
              <a:avLst/>
            </a:prstGeom>
            <a:noFill/>
            <a:ln w="26988">
              <a:solidFill>
                <a:srgbClr val="FF00FF"/>
              </a:solidFill>
              <a:miter lim="800000"/>
              <a:headEnd/>
              <a:tailEnd/>
            </a:ln>
          </p:spPr>
          <p:txBody>
            <a:bodyPr/>
            <a:lstStyle/>
            <a:p>
              <a:endParaRPr lang="fr-FR"/>
            </a:p>
          </p:txBody>
        </p:sp>
        <p:sp>
          <p:nvSpPr>
            <p:cNvPr id="56667" name="Rectangle 340"/>
            <p:cNvSpPr>
              <a:spLocks noChangeArrowheads="1"/>
            </p:cNvSpPr>
            <p:nvPr/>
          </p:nvSpPr>
          <p:spPr bwMode="auto">
            <a:xfrm>
              <a:off x="1412" y="1918"/>
              <a:ext cx="33" cy="27"/>
            </a:xfrm>
            <a:prstGeom prst="rect">
              <a:avLst/>
            </a:prstGeom>
            <a:solidFill>
              <a:srgbClr val="FF00FF"/>
            </a:solidFill>
            <a:ln w="9525">
              <a:noFill/>
              <a:miter lim="800000"/>
              <a:headEnd/>
              <a:tailEnd/>
            </a:ln>
          </p:spPr>
          <p:txBody>
            <a:bodyPr/>
            <a:lstStyle/>
            <a:p>
              <a:endParaRPr lang="fr-FR"/>
            </a:p>
          </p:txBody>
        </p:sp>
        <p:sp>
          <p:nvSpPr>
            <p:cNvPr id="56668" name="Rectangle 341"/>
            <p:cNvSpPr>
              <a:spLocks noChangeArrowheads="1"/>
            </p:cNvSpPr>
            <p:nvPr/>
          </p:nvSpPr>
          <p:spPr bwMode="auto">
            <a:xfrm>
              <a:off x="1412" y="1918"/>
              <a:ext cx="33" cy="27"/>
            </a:xfrm>
            <a:prstGeom prst="rect">
              <a:avLst/>
            </a:prstGeom>
            <a:noFill/>
            <a:ln w="26988">
              <a:solidFill>
                <a:srgbClr val="FF00FF"/>
              </a:solidFill>
              <a:miter lim="800000"/>
              <a:headEnd/>
              <a:tailEnd/>
            </a:ln>
          </p:spPr>
          <p:txBody>
            <a:bodyPr/>
            <a:lstStyle/>
            <a:p>
              <a:endParaRPr lang="fr-FR"/>
            </a:p>
          </p:txBody>
        </p:sp>
        <p:sp>
          <p:nvSpPr>
            <p:cNvPr id="56669" name="Rectangle 342"/>
            <p:cNvSpPr>
              <a:spLocks noChangeArrowheads="1"/>
            </p:cNvSpPr>
            <p:nvPr/>
          </p:nvSpPr>
          <p:spPr bwMode="auto">
            <a:xfrm>
              <a:off x="755" y="1518"/>
              <a:ext cx="252" cy="135"/>
            </a:xfrm>
            <a:prstGeom prst="rect">
              <a:avLst/>
            </a:prstGeom>
            <a:noFill/>
            <a:ln w="9525">
              <a:noFill/>
              <a:miter lim="800000"/>
              <a:headEnd/>
              <a:tailEnd/>
            </a:ln>
          </p:spPr>
          <p:txBody>
            <a:bodyPr wrap="none" lIns="0" tIns="0" rIns="0" bIns="0">
              <a:spAutoFit/>
            </a:bodyPr>
            <a:lstStyle/>
            <a:p>
              <a:pPr algn="r">
                <a:lnSpc>
                  <a:spcPct val="90000"/>
                </a:lnSpc>
              </a:pPr>
              <a:r>
                <a:rPr lang="en-US" sz="1300" b="1">
                  <a:solidFill>
                    <a:srgbClr val="FF00FF"/>
                  </a:solidFill>
                </a:rPr>
                <a:t>1 Dec</a:t>
              </a:r>
              <a:endParaRPr lang="en-US" sz="2000" b="1">
                <a:solidFill>
                  <a:srgbClr val="FFFF00"/>
                </a:solidFill>
                <a:latin typeface="Arial" charset="0"/>
              </a:endParaRPr>
            </a:p>
          </p:txBody>
        </p:sp>
        <p:sp>
          <p:nvSpPr>
            <p:cNvPr id="56670" name="Rectangle 343"/>
            <p:cNvSpPr>
              <a:spLocks noChangeArrowheads="1"/>
            </p:cNvSpPr>
            <p:nvPr/>
          </p:nvSpPr>
          <p:spPr bwMode="auto">
            <a:xfrm>
              <a:off x="2052" y="2440"/>
              <a:ext cx="656" cy="145"/>
            </a:xfrm>
            <a:prstGeom prst="rect">
              <a:avLst/>
            </a:prstGeom>
            <a:noFill/>
            <a:ln w="9525">
              <a:noFill/>
              <a:miter lim="800000"/>
              <a:headEnd/>
              <a:tailEnd/>
            </a:ln>
          </p:spPr>
          <p:txBody>
            <a:bodyPr wrap="none" lIns="0" tIns="0" rIns="0" bIns="0">
              <a:spAutoFit/>
            </a:bodyPr>
            <a:lstStyle/>
            <a:p>
              <a:pPr algn="r">
                <a:lnSpc>
                  <a:spcPct val="90000"/>
                </a:lnSpc>
              </a:pPr>
              <a:r>
                <a:rPr lang="en-US" sz="1400" b="1">
                  <a:solidFill>
                    <a:srgbClr val="FF00FF"/>
                  </a:solidFill>
                </a:rPr>
                <a:t>MG/Hf SiON</a:t>
              </a:r>
              <a:endParaRPr lang="en-US" sz="1400" b="1">
                <a:solidFill>
                  <a:srgbClr val="FFFF00"/>
                </a:solidFill>
                <a:latin typeface="Arial" charset="0"/>
              </a:endParaRPr>
            </a:p>
          </p:txBody>
        </p:sp>
        <p:sp>
          <p:nvSpPr>
            <p:cNvPr id="56671" name="Rectangle 344"/>
            <p:cNvSpPr>
              <a:spLocks noChangeArrowheads="1"/>
            </p:cNvSpPr>
            <p:nvPr/>
          </p:nvSpPr>
          <p:spPr bwMode="auto">
            <a:xfrm>
              <a:off x="1412" y="1985"/>
              <a:ext cx="33" cy="27"/>
            </a:xfrm>
            <a:prstGeom prst="rect">
              <a:avLst/>
            </a:prstGeom>
            <a:solidFill>
              <a:srgbClr val="FF00FF"/>
            </a:solidFill>
            <a:ln w="9525">
              <a:noFill/>
              <a:miter lim="800000"/>
              <a:headEnd/>
              <a:tailEnd/>
            </a:ln>
          </p:spPr>
          <p:txBody>
            <a:bodyPr/>
            <a:lstStyle/>
            <a:p>
              <a:endParaRPr lang="fr-FR"/>
            </a:p>
          </p:txBody>
        </p:sp>
        <p:sp>
          <p:nvSpPr>
            <p:cNvPr id="56672" name="Rectangle 345"/>
            <p:cNvSpPr>
              <a:spLocks noChangeArrowheads="1"/>
            </p:cNvSpPr>
            <p:nvPr/>
          </p:nvSpPr>
          <p:spPr bwMode="auto">
            <a:xfrm>
              <a:off x="1412" y="1985"/>
              <a:ext cx="33" cy="27"/>
            </a:xfrm>
            <a:prstGeom prst="rect">
              <a:avLst/>
            </a:prstGeom>
            <a:noFill/>
            <a:ln w="26988">
              <a:solidFill>
                <a:srgbClr val="FF00FF"/>
              </a:solidFill>
              <a:miter lim="800000"/>
              <a:headEnd/>
              <a:tailEnd/>
            </a:ln>
          </p:spPr>
          <p:txBody>
            <a:bodyPr/>
            <a:lstStyle/>
            <a:p>
              <a:endParaRPr lang="fr-FR"/>
            </a:p>
          </p:txBody>
        </p:sp>
        <p:sp>
          <p:nvSpPr>
            <p:cNvPr id="56673" name="Line 346"/>
            <p:cNvSpPr>
              <a:spLocks noChangeShapeType="1"/>
            </p:cNvSpPr>
            <p:nvPr/>
          </p:nvSpPr>
          <p:spPr bwMode="auto">
            <a:xfrm>
              <a:off x="946" y="1392"/>
              <a:ext cx="1442" cy="1028"/>
            </a:xfrm>
            <a:prstGeom prst="line">
              <a:avLst/>
            </a:prstGeom>
            <a:noFill/>
            <a:ln w="23876">
              <a:solidFill>
                <a:srgbClr val="0000FF"/>
              </a:solidFill>
              <a:round/>
              <a:headEnd/>
              <a:tailEnd/>
            </a:ln>
          </p:spPr>
          <p:txBody>
            <a:bodyPr/>
            <a:lstStyle/>
            <a:p>
              <a:endParaRPr lang="en-US"/>
            </a:p>
          </p:txBody>
        </p:sp>
        <p:sp>
          <p:nvSpPr>
            <p:cNvPr id="56674" name="Rectangle 347"/>
            <p:cNvSpPr>
              <a:spLocks noChangeArrowheads="1"/>
            </p:cNvSpPr>
            <p:nvPr/>
          </p:nvSpPr>
          <p:spPr bwMode="auto">
            <a:xfrm>
              <a:off x="2070" y="2107"/>
              <a:ext cx="499" cy="145"/>
            </a:xfrm>
            <a:prstGeom prst="rect">
              <a:avLst/>
            </a:prstGeom>
            <a:noFill/>
            <a:ln w="9525">
              <a:noFill/>
              <a:miter lim="800000"/>
              <a:headEnd/>
              <a:tailEnd/>
            </a:ln>
          </p:spPr>
          <p:txBody>
            <a:bodyPr wrap="none" lIns="0" tIns="0" rIns="0" bIns="0">
              <a:spAutoFit/>
            </a:bodyPr>
            <a:lstStyle/>
            <a:p>
              <a:pPr algn="r">
                <a:lnSpc>
                  <a:spcPct val="90000"/>
                </a:lnSpc>
              </a:pPr>
              <a:r>
                <a:rPr lang="en-US" sz="1400" b="1">
                  <a:solidFill>
                    <a:srgbClr val="0000FF"/>
                  </a:solidFill>
                </a:rPr>
                <a:t>MG/SiON</a:t>
              </a:r>
              <a:endParaRPr lang="en-US" sz="1400" b="1">
                <a:solidFill>
                  <a:srgbClr val="0000FF"/>
                </a:solidFill>
                <a:latin typeface="Arial" charset="0"/>
              </a:endParaRPr>
            </a:p>
          </p:txBody>
        </p:sp>
        <p:sp>
          <p:nvSpPr>
            <p:cNvPr id="56675" name="Line 348"/>
            <p:cNvSpPr>
              <a:spLocks noChangeShapeType="1"/>
            </p:cNvSpPr>
            <p:nvPr/>
          </p:nvSpPr>
          <p:spPr bwMode="auto">
            <a:xfrm>
              <a:off x="868" y="1651"/>
              <a:ext cx="1435" cy="1037"/>
            </a:xfrm>
            <a:prstGeom prst="line">
              <a:avLst/>
            </a:prstGeom>
            <a:noFill/>
            <a:ln w="26988">
              <a:solidFill>
                <a:srgbClr val="FF00FF"/>
              </a:solidFill>
              <a:round/>
              <a:headEnd/>
              <a:tailEnd/>
            </a:ln>
          </p:spPr>
          <p:txBody>
            <a:bodyPr/>
            <a:lstStyle/>
            <a:p>
              <a:endParaRPr lang="en-US"/>
            </a:p>
          </p:txBody>
        </p:sp>
        <p:sp>
          <p:nvSpPr>
            <p:cNvPr id="56676" name="Line 349"/>
            <p:cNvSpPr>
              <a:spLocks noChangeShapeType="1"/>
            </p:cNvSpPr>
            <p:nvPr/>
          </p:nvSpPr>
          <p:spPr bwMode="auto">
            <a:xfrm>
              <a:off x="781" y="1791"/>
              <a:ext cx="1254" cy="892"/>
            </a:xfrm>
            <a:prstGeom prst="line">
              <a:avLst/>
            </a:prstGeom>
            <a:noFill/>
            <a:ln w="27051">
              <a:solidFill>
                <a:srgbClr val="00FF00"/>
              </a:solidFill>
              <a:round/>
              <a:headEnd/>
              <a:tailEnd/>
            </a:ln>
          </p:spPr>
          <p:txBody>
            <a:bodyPr/>
            <a:lstStyle/>
            <a:p>
              <a:endParaRPr lang="en-US"/>
            </a:p>
          </p:txBody>
        </p:sp>
        <p:sp>
          <p:nvSpPr>
            <p:cNvPr id="56677" name="Rectangle 350"/>
            <p:cNvSpPr>
              <a:spLocks noChangeArrowheads="1"/>
            </p:cNvSpPr>
            <p:nvPr/>
          </p:nvSpPr>
          <p:spPr bwMode="auto">
            <a:xfrm>
              <a:off x="2041" y="1140"/>
              <a:ext cx="25" cy="22"/>
            </a:xfrm>
            <a:prstGeom prst="rect">
              <a:avLst/>
            </a:prstGeom>
            <a:solidFill>
              <a:srgbClr val="FF0000"/>
            </a:solidFill>
            <a:ln w="9525">
              <a:noFill/>
              <a:miter lim="800000"/>
              <a:headEnd/>
              <a:tailEnd/>
            </a:ln>
          </p:spPr>
          <p:txBody>
            <a:bodyPr/>
            <a:lstStyle/>
            <a:p>
              <a:endParaRPr lang="fr-FR"/>
            </a:p>
          </p:txBody>
        </p:sp>
        <p:sp>
          <p:nvSpPr>
            <p:cNvPr id="56678" name="Rectangle 351"/>
            <p:cNvSpPr>
              <a:spLocks noChangeArrowheads="1"/>
            </p:cNvSpPr>
            <p:nvPr/>
          </p:nvSpPr>
          <p:spPr bwMode="auto">
            <a:xfrm>
              <a:off x="2041" y="1140"/>
              <a:ext cx="25" cy="22"/>
            </a:xfrm>
            <a:prstGeom prst="rect">
              <a:avLst/>
            </a:prstGeom>
            <a:noFill/>
            <a:ln w="27051">
              <a:solidFill>
                <a:srgbClr val="00FF00"/>
              </a:solidFill>
              <a:miter lim="800000"/>
              <a:headEnd/>
              <a:tailEnd/>
            </a:ln>
          </p:spPr>
          <p:txBody>
            <a:bodyPr/>
            <a:lstStyle/>
            <a:p>
              <a:endParaRPr lang="fr-FR"/>
            </a:p>
          </p:txBody>
        </p:sp>
        <p:sp>
          <p:nvSpPr>
            <p:cNvPr id="56679" name="Freeform 352"/>
            <p:cNvSpPr>
              <a:spLocks/>
            </p:cNvSpPr>
            <p:nvPr/>
          </p:nvSpPr>
          <p:spPr bwMode="auto">
            <a:xfrm>
              <a:off x="1887" y="1131"/>
              <a:ext cx="41" cy="39"/>
            </a:xfrm>
            <a:custGeom>
              <a:avLst/>
              <a:gdLst>
                <a:gd name="T0" fmla="*/ 13 w 45"/>
                <a:gd name="T1" fmla="*/ 0 h 39"/>
                <a:gd name="T2" fmla="*/ 11 w 45"/>
                <a:gd name="T3" fmla="*/ 0 h 39"/>
                <a:gd name="T4" fmla="*/ 7 w 45"/>
                <a:gd name="T5" fmla="*/ 1 h 39"/>
                <a:gd name="T6" fmla="*/ 5 w 45"/>
                <a:gd name="T7" fmla="*/ 3 h 39"/>
                <a:gd name="T8" fmla="*/ 5 w 45"/>
                <a:gd name="T9" fmla="*/ 6 h 39"/>
                <a:gd name="T10" fmla="*/ 3 w 45"/>
                <a:gd name="T11" fmla="*/ 9 h 39"/>
                <a:gd name="T12" fmla="*/ 1 w 45"/>
                <a:gd name="T13" fmla="*/ 12 h 39"/>
                <a:gd name="T14" fmla="*/ 0 w 45"/>
                <a:gd name="T15" fmla="*/ 15 h 39"/>
                <a:gd name="T16" fmla="*/ 0 w 45"/>
                <a:gd name="T17" fmla="*/ 20 h 39"/>
                <a:gd name="T18" fmla="*/ 0 w 45"/>
                <a:gd name="T19" fmla="*/ 23 h 39"/>
                <a:gd name="T20" fmla="*/ 1 w 45"/>
                <a:gd name="T21" fmla="*/ 28 h 39"/>
                <a:gd name="T22" fmla="*/ 3 w 45"/>
                <a:gd name="T23" fmla="*/ 31 h 39"/>
                <a:gd name="T24" fmla="*/ 5 w 45"/>
                <a:gd name="T25" fmla="*/ 34 h 39"/>
                <a:gd name="T26" fmla="*/ 5 w 45"/>
                <a:gd name="T27" fmla="*/ 36 h 39"/>
                <a:gd name="T28" fmla="*/ 7 w 45"/>
                <a:gd name="T29" fmla="*/ 37 h 39"/>
                <a:gd name="T30" fmla="*/ 11 w 45"/>
                <a:gd name="T31" fmla="*/ 39 h 39"/>
                <a:gd name="T32" fmla="*/ 13 w 45"/>
                <a:gd name="T33" fmla="*/ 39 h 39"/>
                <a:gd name="T34" fmla="*/ 15 w 45"/>
                <a:gd name="T35" fmla="*/ 39 h 39"/>
                <a:gd name="T36" fmla="*/ 18 w 45"/>
                <a:gd name="T37" fmla="*/ 37 h 39"/>
                <a:gd name="T38" fmla="*/ 20 w 45"/>
                <a:gd name="T39" fmla="*/ 36 h 39"/>
                <a:gd name="T40" fmla="*/ 22 w 45"/>
                <a:gd name="T41" fmla="*/ 34 h 39"/>
                <a:gd name="T42" fmla="*/ 24 w 45"/>
                <a:gd name="T43" fmla="*/ 31 h 39"/>
                <a:gd name="T44" fmla="*/ 25 w 45"/>
                <a:gd name="T45" fmla="*/ 28 h 39"/>
                <a:gd name="T46" fmla="*/ 26 w 45"/>
                <a:gd name="T47" fmla="*/ 23 h 39"/>
                <a:gd name="T48" fmla="*/ 26 w 45"/>
                <a:gd name="T49" fmla="*/ 20 h 39"/>
                <a:gd name="T50" fmla="*/ 26 w 45"/>
                <a:gd name="T51" fmla="*/ 15 h 39"/>
                <a:gd name="T52" fmla="*/ 25 w 45"/>
                <a:gd name="T53" fmla="*/ 12 h 39"/>
                <a:gd name="T54" fmla="*/ 24 w 45"/>
                <a:gd name="T55" fmla="*/ 9 h 39"/>
                <a:gd name="T56" fmla="*/ 22 w 45"/>
                <a:gd name="T57" fmla="*/ 6 h 39"/>
                <a:gd name="T58" fmla="*/ 20 w 45"/>
                <a:gd name="T59" fmla="*/ 3 h 39"/>
                <a:gd name="T60" fmla="*/ 18 w 45"/>
                <a:gd name="T61" fmla="*/ 1 h 39"/>
                <a:gd name="T62" fmla="*/ 15 w 45"/>
                <a:gd name="T63" fmla="*/ 0 h 39"/>
                <a:gd name="T64" fmla="*/ 13 w 45"/>
                <a:gd name="T65" fmla="*/ 0 h 3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5" h="39">
                  <a:moveTo>
                    <a:pt x="22" y="0"/>
                  </a:moveTo>
                  <a:lnTo>
                    <a:pt x="18" y="0"/>
                  </a:lnTo>
                  <a:lnTo>
                    <a:pt x="13" y="1"/>
                  </a:lnTo>
                  <a:lnTo>
                    <a:pt x="10" y="3"/>
                  </a:lnTo>
                  <a:lnTo>
                    <a:pt x="6" y="6"/>
                  </a:lnTo>
                  <a:lnTo>
                    <a:pt x="3" y="9"/>
                  </a:lnTo>
                  <a:lnTo>
                    <a:pt x="1" y="12"/>
                  </a:lnTo>
                  <a:lnTo>
                    <a:pt x="0" y="15"/>
                  </a:lnTo>
                  <a:lnTo>
                    <a:pt x="0" y="20"/>
                  </a:lnTo>
                  <a:lnTo>
                    <a:pt x="0" y="23"/>
                  </a:lnTo>
                  <a:lnTo>
                    <a:pt x="1" y="28"/>
                  </a:lnTo>
                  <a:lnTo>
                    <a:pt x="3" y="31"/>
                  </a:lnTo>
                  <a:lnTo>
                    <a:pt x="6" y="34"/>
                  </a:lnTo>
                  <a:lnTo>
                    <a:pt x="10" y="36"/>
                  </a:lnTo>
                  <a:lnTo>
                    <a:pt x="13" y="37"/>
                  </a:lnTo>
                  <a:lnTo>
                    <a:pt x="18" y="39"/>
                  </a:lnTo>
                  <a:lnTo>
                    <a:pt x="22" y="39"/>
                  </a:lnTo>
                  <a:lnTo>
                    <a:pt x="27" y="39"/>
                  </a:lnTo>
                  <a:lnTo>
                    <a:pt x="32" y="37"/>
                  </a:lnTo>
                  <a:lnTo>
                    <a:pt x="35" y="36"/>
                  </a:lnTo>
                  <a:lnTo>
                    <a:pt x="38" y="34"/>
                  </a:lnTo>
                  <a:lnTo>
                    <a:pt x="42" y="31"/>
                  </a:lnTo>
                  <a:lnTo>
                    <a:pt x="44" y="28"/>
                  </a:lnTo>
                  <a:lnTo>
                    <a:pt x="45" y="23"/>
                  </a:lnTo>
                  <a:lnTo>
                    <a:pt x="45" y="20"/>
                  </a:lnTo>
                  <a:lnTo>
                    <a:pt x="45" y="15"/>
                  </a:lnTo>
                  <a:lnTo>
                    <a:pt x="44" y="12"/>
                  </a:lnTo>
                  <a:lnTo>
                    <a:pt x="42" y="9"/>
                  </a:lnTo>
                  <a:lnTo>
                    <a:pt x="38" y="6"/>
                  </a:lnTo>
                  <a:lnTo>
                    <a:pt x="35" y="3"/>
                  </a:lnTo>
                  <a:lnTo>
                    <a:pt x="32" y="1"/>
                  </a:lnTo>
                  <a:lnTo>
                    <a:pt x="27" y="0"/>
                  </a:lnTo>
                  <a:lnTo>
                    <a:pt x="22" y="0"/>
                  </a:lnTo>
                </a:path>
              </a:pathLst>
            </a:custGeom>
            <a:solidFill>
              <a:schemeClr val="bg2"/>
            </a:solidFill>
            <a:ln w="8001">
              <a:solidFill>
                <a:schemeClr val="bg2"/>
              </a:solidFill>
              <a:prstDash val="solid"/>
              <a:round/>
              <a:headEnd/>
              <a:tailEnd/>
            </a:ln>
          </p:spPr>
          <p:txBody>
            <a:bodyPr/>
            <a:lstStyle/>
            <a:p>
              <a:endParaRPr lang="en-US"/>
            </a:p>
          </p:txBody>
        </p:sp>
        <p:sp>
          <p:nvSpPr>
            <p:cNvPr id="56680" name="Rectangle 353"/>
            <p:cNvSpPr>
              <a:spLocks noChangeArrowheads="1"/>
            </p:cNvSpPr>
            <p:nvPr/>
          </p:nvSpPr>
          <p:spPr bwMode="auto">
            <a:xfrm>
              <a:off x="1969" y="1137"/>
              <a:ext cx="25" cy="23"/>
            </a:xfrm>
            <a:prstGeom prst="rect">
              <a:avLst/>
            </a:prstGeom>
            <a:solidFill>
              <a:srgbClr val="FF00FF"/>
            </a:solidFill>
            <a:ln w="9525">
              <a:noFill/>
              <a:miter lim="800000"/>
              <a:headEnd/>
              <a:tailEnd/>
            </a:ln>
          </p:spPr>
          <p:txBody>
            <a:bodyPr/>
            <a:lstStyle/>
            <a:p>
              <a:endParaRPr lang="fr-FR"/>
            </a:p>
          </p:txBody>
        </p:sp>
        <p:sp>
          <p:nvSpPr>
            <p:cNvPr id="56681" name="Rectangle 354"/>
            <p:cNvSpPr>
              <a:spLocks noChangeArrowheads="1"/>
            </p:cNvSpPr>
            <p:nvPr/>
          </p:nvSpPr>
          <p:spPr bwMode="auto">
            <a:xfrm>
              <a:off x="1969" y="1137"/>
              <a:ext cx="25" cy="23"/>
            </a:xfrm>
            <a:prstGeom prst="rect">
              <a:avLst/>
            </a:prstGeom>
            <a:noFill/>
            <a:ln w="26988">
              <a:solidFill>
                <a:srgbClr val="FF00FF"/>
              </a:solidFill>
              <a:miter lim="800000"/>
              <a:headEnd/>
              <a:tailEnd/>
            </a:ln>
          </p:spPr>
          <p:txBody>
            <a:bodyPr/>
            <a:lstStyle/>
            <a:p>
              <a:endParaRPr lang="fr-FR"/>
            </a:p>
          </p:txBody>
        </p:sp>
        <p:sp>
          <p:nvSpPr>
            <p:cNvPr id="56682" name="Line 355"/>
            <p:cNvSpPr>
              <a:spLocks noChangeShapeType="1"/>
            </p:cNvSpPr>
            <p:nvPr/>
          </p:nvSpPr>
          <p:spPr bwMode="auto">
            <a:xfrm>
              <a:off x="1874" y="1283"/>
              <a:ext cx="220" cy="1"/>
            </a:xfrm>
            <a:prstGeom prst="line">
              <a:avLst/>
            </a:prstGeom>
            <a:noFill/>
            <a:ln w="25400">
              <a:solidFill>
                <a:schemeClr val="tx1"/>
              </a:solidFill>
              <a:round/>
              <a:headEnd/>
              <a:tailEnd/>
            </a:ln>
          </p:spPr>
          <p:txBody>
            <a:bodyPr/>
            <a:lstStyle/>
            <a:p>
              <a:endParaRPr lang="en-US"/>
            </a:p>
          </p:txBody>
        </p:sp>
        <p:sp>
          <p:nvSpPr>
            <p:cNvPr id="56683" name="Rectangle 356"/>
            <p:cNvSpPr>
              <a:spLocks noChangeArrowheads="1"/>
            </p:cNvSpPr>
            <p:nvPr/>
          </p:nvSpPr>
          <p:spPr bwMode="auto">
            <a:xfrm>
              <a:off x="2084" y="1227"/>
              <a:ext cx="492" cy="145"/>
            </a:xfrm>
            <a:prstGeom prst="rect">
              <a:avLst/>
            </a:prstGeom>
            <a:noFill/>
            <a:ln w="9525">
              <a:noFill/>
              <a:miter lim="800000"/>
              <a:headEnd/>
              <a:tailEnd/>
            </a:ln>
          </p:spPr>
          <p:txBody>
            <a:bodyPr wrap="none" lIns="0" tIns="0" rIns="0" bIns="0">
              <a:spAutoFit/>
            </a:bodyPr>
            <a:lstStyle/>
            <a:p>
              <a:pPr algn="r">
                <a:lnSpc>
                  <a:spcPct val="90000"/>
                </a:lnSpc>
              </a:pPr>
              <a:r>
                <a:rPr lang="en-US" sz="1400" b="1"/>
                <a:t>MASTAR</a:t>
              </a:r>
              <a:endParaRPr lang="en-US" sz="1400" b="1">
                <a:latin typeface="Arial" charset="0"/>
              </a:endParaRPr>
            </a:p>
          </p:txBody>
        </p:sp>
        <p:sp>
          <p:nvSpPr>
            <p:cNvPr id="56684" name="Rectangle 357"/>
            <p:cNvSpPr>
              <a:spLocks noChangeArrowheads="1"/>
            </p:cNvSpPr>
            <p:nvPr/>
          </p:nvSpPr>
          <p:spPr bwMode="auto">
            <a:xfrm>
              <a:off x="2084" y="1105"/>
              <a:ext cx="502" cy="145"/>
            </a:xfrm>
            <a:prstGeom prst="rect">
              <a:avLst/>
            </a:prstGeom>
            <a:noFill/>
            <a:ln w="9525">
              <a:noFill/>
              <a:miter lim="800000"/>
              <a:headEnd/>
              <a:tailEnd/>
            </a:ln>
          </p:spPr>
          <p:txBody>
            <a:bodyPr wrap="none" lIns="0" tIns="0" rIns="0" bIns="0">
              <a:spAutoFit/>
            </a:bodyPr>
            <a:lstStyle/>
            <a:p>
              <a:pPr algn="r">
                <a:lnSpc>
                  <a:spcPct val="90000"/>
                </a:lnSpc>
              </a:pPr>
              <a:r>
                <a:rPr lang="en-US" sz="1400" b="1"/>
                <a:t> Exp data.</a:t>
              </a:r>
              <a:endParaRPr lang="en-US" sz="1400" b="1">
                <a:latin typeface="Arial" charset="0"/>
              </a:endParaRPr>
            </a:p>
          </p:txBody>
        </p:sp>
        <p:sp>
          <p:nvSpPr>
            <p:cNvPr id="56685" name="Rectangle 358"/>
            <p:cNvSpPr>
              <a:spLocks noChangeArrowheads="1"/>
            </p:cNvSpPr>
            <p:nvPr/>
          </p:nvSpPr>
          <p:spPr bwMode="auto">
            <a:xfrm>
              <a:off x="1839" y="1100"/>
              <a:ext cx="806" cy="272"/>
            </a:xfrm>
            <a:prstGeom prst="rect">
              <a:avLst/>
            </a:prstGeom>
            <a:noFill/>
            <a:ln w="11113">
              <a:solidFill>
                <a:schemeClr val="bg1"/>
              </a:solidFill>
              <a:miter lim="800000"/>
              <a:headEnd/>
              <a:tailEnd/>
            </a:ln>
          </p:spPr>
          <p:txBody>
            <a:bodyPr/>
            <a:lstStyle/>
            <a:p>
              <a:endParaRPr lang="fr-FR"/>
            </a:p>
          </p:txBody>
        </p:sp>
        <p:sp>
          <p:nvSpPr>
            <p:cNvPr id="56686" name="Line 359"/>
            <p:cNvSpPr>
              <a:spLocks noChangeShapeType="1"/>
            </p:cNvSpPr>
            <p:nvPr/>
          </p:nvSpPr>
          <p:spPr bwMode="auto">
            <a:xfrm>
              <a:off x="1284" y="1645"/>
              <a:ext cx="0" cy="499"/>
            </a:xfrm>
            <a:prstGeom prst="line">
              <a:avLst/>
            </a:prstGeom>
            <a:noFill/>
            <a:ln w="25400">
              <a:solidFill>
                <a:srgbClr val="52FD35"/>
              </a:solidFill>
              <a:round/>
              <a:headEnd type="triangle" w="med" len="med"/>
              <a:tailEnd type="triangle" w="med" len="med"/>
            </a:ln>
            <a:effectLst/>
          </p:spPr>
          <p:txBody>
            <a:bodyPr lIns="91430" tIns="45715" rIns="91430" bIns="45715" anchor="b"/>
            <a:lstStyle/>
            <a:p>
              <a:endParaRPr lang="en-US"/>
            </a:p>
          </p:txBody>
        </p:sp>
        <p:sp>
          <p:nvSpPr>
            <p:cNvPr id="56687" name="Line 360"/>
            <p:cNvSpPr>
              <a:spLocks noChangeShapeType="1"/>
            </p:cNvSpPr>
            <p:nvPr/>
          </p:nvSpPr>
          <p:spPr bwMode="auto">
            <a:xfrm>
              <a:off x="1033" y="1472"/>
              <a:ext cx="0" cy="273"/>
            </a:xfrm>
            <a:prstGeom prst="line">
              <a:avLst/>
            </a:prstGeom>
            <a:noFill/>
            <a:ln w="25400">
              <a:solidFill>
                <a:srgbClr val="FF00FF"/>
              </a:solidFill>
              <a:round/>
              <a:headEnd type="triangle" w="med" len="med"/>
              <a:tailEnd type="triangle" w="med" len="med"/>
            </a:ln>
            <a:effectLst/>
          </p:spPr>
          <p:txBody>
            <a:bodyPr lIns="91430" tIns="45715" rIns="91430" bIns="45715" anchor="b"/>
            <a:lstStyle/>
            <a:p>
              <a:endParaRPr lang="en-US"/>
            </a:p>
          </p:txBody>
        </p:sp>
        <p:sp>
          <p:nvSpPr>
            <p:cNvPr id="56688" name="Line 361"/>
            <p:cNvSpPr>
              <a:spLocks noChangeShapeType="1"/>
            </p:cNvSpPr>
            <p:nvPr/>
          </p:nvSpPr>
          <p:spPr bwMode="auto">
            <a:xfrm>
              <a:off x="1393" y="1692"/>
              <a:ext cx="672" cy="0"/>
            </a:xfrm>
            <a:prstGeom prst="line">
              <a:avLst/>
            </a:prstGeom>
            <a:noFill/>
            <a:ln w="25400">
              <a:solidFill>
                <a:srgbClr val="0000FF"/>
              </a:solidFill>
              <a:round/>
              <a:headEnd type="triangle" w="med" len="med"/>
              <a:tailEnd type="triangle" w="med" len="med"/>
            </a:ln>
            <a:effectLst/>
          </p:spPr>
          <p:txBody>
            <a:bodyPr/>
            <a:lstStyle/>
            <a:p>
              <a:endParaRPr lang="en-US"/>
            </a:p>
          </p:txBody>
        </p:sp>
      </p:grpSp>
      <p:sp>
        <p:nvSpPr>
          <p:cNvPr id="56326" name="Rectangle 363"/>
          <p:cNvSpPr>
            <a:spLocks noChangeArrowheads="1"/>
          </p:cNvSpPr>
          <p:nvPr/>
        </p:nvSpPr>
        <p:spPr bwMode="auto">
          <a:xfrm>
            <a:off x="6108700" y="4437063"/>
            <a:ext cx="3524250" cy="1069975"/>
          </a:xfrm>
          <a:prstGeom prst="rect">
            <a:avLst/>
          </a:prstGeom>
          <a:noFill/>
          <a:ln w="9525" algn="ctr">
            <a:noFill/>
            <a:miter lim="800000"/>
            <a:headEnd/>
            <a:tailEnd/>
          </a:ln>
          <a:effectLst/>
        </p:spPr>
        <p:txBody>
          <a:bodyPr lIns="91430" tIns="45715" rIns="91430" bIns="45715" anchor="ctr">
            <a:spAutoFit/>
          </a:bodyPr>
          <a:lstStyle/>
          <a:p>
            <a:pPr algn="just">
              <a:buFont typeface="Wingdings" pitchFamily="2" charset="2"/>
              <a:buChar char="ü"/>
            </a:pPr>
            <a:r>
              <a:rPr lang="en-US" sz="1600" b="1">
                <a:solidFill>
                  <a:srgbClr val="FF0000"/>
                </a:solidFill>
                <a:latin typeface="Arial" charset="0"/>
              </a:rPr>
              <a:t> High-K </a:t>
            </a:r>
            <a:r>
              <a:rPr lang="en-US" sz="1600" b="1">
                <a:solidFill>
                  <a:srgbClr val="FF0000"/>
                </a:solidFill>
                <a:latin typeface="Arial" charset="0"/>
                <a:sym typeface="Wingdings" pitchFamily="2" charset="2"/>
              </a:rPr>
              <a:t> </a:t>
            </a:r>
            <a:r>
              <a:rPr lang="en-US" sz="1600" b="1">
                <a:solidFill>
                  <a:srgbClr val="FF0000"/>
                </a:solidFill>
                <a:latin typeface="Arial" charset="0"/>
              </a:rPr>
              <a:t>At an equivalent CET of SiON dielectric, the gate leakage current is reduced by more than 2 decades</a:t>
            </a:r>
          </a:p>
        </p:txBody>
      </p:sp>
      <p:pic>
        <p:nvPicPr>
          <p:cNvPr id="56327" name="Picture 367"/>
          <p:cNvPicPr>
            <a:picLocks noChangeAspect="1" noChangeArrowheads="1"/>
          </p:cNvPicPr>
          <p:nvPr/>
        </p:nvPicPr>
        <p:blipFill>
          <a:blip r:embed="rId2" cstate="print"/>
          <a:srcRect/>
          <a:stretch>
            <a:fillRect/>
          </a:stretch>
        </p:blipFill>
        <p:spPr bwMode="auto">
          <a:xfrm>
            <a:off x="12700" y="4257675"/>
            <a:ext cx="3213100" cy="1835150"/>
          </a:xfrm>
          <a:prstGeom prst="rect">
            <a:avLst/>
          </a:prstGeom>
          <a:noFill/>
          <a:ln w="9525">
            <a:noFill/>
            <a:miter lim="800000"/>
            <a:headEnd/>
            <a:tailEnd/>
          </a:ln>
          <a:effectLst/>
        </p:spPr>
      </p:pic>
      <p:pic>
        <p:nvPicPr>
          <p:cNvPr id="56328" name="Picture 369"/>
          <p:cNvPicPr>
            <a:picLocks noChangeAspect="1" noChangeArrowheads="1"/>
          </p:cNvPicPr>
          <p:nvPr/>
        </p:nvPicPr>
        <p:blipFill>
          <a:blip r:embed="rId3" cstate="print"/>
          <a:srcRect/>
          <a:stretch>
            <a:fillRect/>
          </a:stretch>
        </p:blipFill>
        <p:spPr bwMode="auto">
          <a:xfrm>
            <a:off x="3225800" y="4025900"/>
            <a:ext cx="2806700" cy="2066925"/>
          </a:xfrm>
          <a:prstGeom prst="rect">
            <a:avLst/>
          </a:prstGeom>
          <a:noFill/>
          <a:ln w="9525">
            <a:noFill/>
            <a:miter lim="800000"/>
            <a:headEnd/>
            <a:tailEnd/>
          </a:ln>
          <a:effectLst/>
        </p:spPr>
      </p:pic>
      <p:sp>
        <p:nvSpPr>
          <p:cNvPr id="56329" name="Rectangle 370"/>
          <p:cNvSpPr>
            <a:spLocks noGrp="1" noChangeArrowheads="1"/>
          </p:cNvSpPr>
          <p:nvPr>
            <p:ph type="body" idx="1"/>
          </p:nvPr>
        </p:nvSpPr>
        <p:spPr>
          <a:xfrm>
            <a:off x="165100" y="806450"/>
            <a:ext cx="9351963" cy="3665538"/>
          </a:xfrm>
          <a:noFill/>
        </p:spPr>
        <p:txBody>
          <a:bodyPr/>
          <a:lstStyle/>
          <a:p>
            <a:r>
              <a:rPr lang="en-US" sz="1600" b="1" smtClean="0"/>
              <a:t>For EOTs below 20Å, gate leakage current</a:t>
            </a:r>
          </a:p>
          <a:p>
            <a:pPr>
              <a:buFontTx/>
              <a:buNone/>
            </a:pPr>
            <a:r>
              <a:rPr lang="en-US" sz="1600" b="1" smtClean="0"/>
              <a:t>becomes higher than off-state leakage current.</a:t>
            </a:r>
          </a:p>
          <a:p>
            <a:pPr>
              <a:buFontTx/>
              <a:buNone/>
            </a:pPr>
            <a:r>
              <a:rPr lang="en-US" sz="1600" b="1" smtClean="0"/>
              <a:t>		High-k dielectric</a:t>
            </a:r>
          </a:p>
          <a:p>
            <a:pPr>
              <a:buFontTx/>
              <a:buNone/>
            </a:pPr>
            <a:endParaRPr lang="en-US" sz="800" b="1" smtClean="0"/>
          </a:p>
          <a:p>
            <a:r>
              <a:rPr lang="en-US" sz="1600" b="1" smtClean="0"/>
              <a:t>High-k (HfO2, ZrO2, Hf-based or Zr-based,</a:t>
            </a:r>
          </a:p>
          <a:p>
            <a:pPr>
              <a:buFontTx/>
              <a:buNone/>
            </a:pPr>
            <a:r>
              <a:rPr lang="en-US" sz="1600" b="1" smtClean="0"/>
              <a:t>LaO2, Al2O3,…      ALCVD or MOCVD deposition</a:t>
            </a:r>
          </a:p>
          <a:p>
            <a:pPr>
              <a:buFontTx/>
              <a:buNone/>
            </a:pPr>
            <a:endParaRPr lang="en-US" sz="800" b="1" smtClean="0"/>
          </a:p>
          <a:p>
            <a:r>
              <a:rPr lang="en-US" sz="1600" b="1" smtClean="0"/>
              <a:t>Pre-deposition clean and post deposition</a:t>
            </a:r>
          </a:p>
          <a:p>
            <a:pPr>
              <a:buFontTx/>
              <a:buNone/>
            </a:pPr>
            <a:r>
              <a:rPr lang="en-US" sz="1600" b="1" smtClean="0"/>
              <a:t>anneals affect the quality of high-k</a:t>
            </a:r>
          </a:p>
          <a:p>
            <a:pPr>
              <a:buFontTx/>
              <a:buNone/>
            </a:pPr>
            <a:endParaRPr lang="en-US" sz="800" b="1" smtClean="0"/>
          </a:p>
          <a:p>
            <a:r>
              <a:rPr lang="en-US" sz="1600" b="1" smtClean="0"/>
              <a:t>Large Vt: Fermi pinning at the poly-Si/</a:t>
            </a:r>
          </a:p>
          <a:p>
            <a:pPr>
              <a:buFontTx/>
              <a:buNone/>
            </a:pPr>
            <a:r>
              <a:rPr lang="en-US" sz="1600" b="1" smtClean="0"/>
              <a:t>Metal oxide interface but occurs also metal gate electrodes</a:t>
            </a:r>
          </a:p>
        </p:txBody>
      </p:sp>
      <p:sp>
        <p:nvSpPr>
          <p:cNvPr id="56330" name="Text Box 371"/>
          <p:cNvSpPr txBox="1">
            <a:spLocks noChangeArrowheads="1"/>
          </p:cNvSpPr>
          <p:nvPr/>
        </p:nvSpPr>
        <p:spPr bwMode="auto">
          <a:xfrm>
            <a:off x="788988" y="3860800"/>
            <a:ext cx="7011987" cy="400050"/>
          </a:xfrm>
          <a:prstGeom prst="rect">
            <a:avLst/>
          </a:prstGeom>
          <a:noFill/>
          <a:ln w="9525">
            <a:noFill/>
            <a:miter lim="800000"/>
            <a:headEnd/>
            <a:tailEnd/>
          </a:ln>
          <a:effectLst/>
        </p:spPr>
        <p:txBody>
          <a:bodyPr wrap="none">
            <a:spAutoFit/>
          </a:bodyPr>
          <a:lstStyle/>
          <a:p>
            <a:r>
              <a:rPr lang="en-US" sz="2000" b="1">
                <a:solidFill>
                  <a:srgbClr val="FF3300"/>
                </a:solidFill>
                <a:latin typeface="Arial" charset="0"/>
              </a:rPr>
              <a:t>Compatibility of polysilicon gate with high-k is unlikely !</a:t>
            </a:r>
          </a:p>
        </p:txBody>
      </p:sp>
      <p:sp>
        <p:nvSpPr>
          <p:cNvPr id="56331" name="AutoShape 372"/>
          <p:cNvSpPr>
            <a:spLocks noChangeArrowheads="1"/>
          </p:cNvSpPr>
          <p:nvPr/>
        </p:nvSpPr>
        <p:spPr bwMode="auto">
          <a:xfrm>
            <a:off x="563563" y="1511300"/>
            <a:ext cx="565150" cy="127000"/>
          </a:xfrm>
          <a:prstGeom prst="rightArrow">
            <a:avLst>
              <a:gd name="adj1" fmla="val 50000"/>
              <a:gd name="adj2" fmla="val 102700"/>
            </a:avLst>
          </a:prstGeom>
          <a:solidFill>
            <a:srgbClr val="33CCCC"/>
          </a:solidFill>
          <a:ln w="9525">
            <a:solidFill>
              <a:schemeClr val="tx1"/>
            </a:solidFill>
            <a:miter lim="800000"/>
            <a:headEnd/>
            <a:tailEnd/>
          </a:ln>
          <a:effectLst/>
        </p:spPr>
        <p:txBody>
          <a:bodyPr wrap="none" anchor="ctr"/>
          <a:lstStyle/>
          <a:p>
            <a:endParaRPr lang="fr-FR"/>
          </a:p>
        </p:txBody>
      </p:sp>
      <p:sp>
        <p:nvSpPr>
          <p:cNvPr id="56332" name="AutoShape 373"/>
          <p:cNvSpPr>
            <a:spLocks noChangeArrowheads="1"/>
          </p:cNvSpPr>
          <p:nvPr/>
        </p:nvSpPr>
        <p:spPr bwMode="auto">
          <a:xfrm>
            <a:off x="1628775" y="2247900"/>
            <a:ext cx="371475" cy="101600"/>
          </a:xfrm>
          <a:prstGeom prst="rightArrow">
            <a:avLst>
              <a:gd name="adj1" fmla="val 50000"/>
              <a:gd name="adj2" fmla="val 84382"/>
            </a:avLst>
          </a:prstGeom>
          <a:solidFill>
            <a:srgbClr val="33CCCC"/>
          </a:solidFill>
          <a:ln w="9525">
            <a:solidFill>
              <a:schemeClr val="tx1"/>
            </a:solidFill>
            <a:miter lim="800000"/>
            <a:headEnd/>
            <a:tailEnd/>
          </a:ln>
          <a:effectLst/>
        </p:spPr>
        <p:txBody>
          <a:bodyPr wrap="none" anchor="ctr"/>
          <a:lstStyle/>
          <a:p>
            <a:endParaRPr lang="fr-F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Espace réservé du numéro de diapositive 3"/>
          <p:cNvSpPr>
            <a:spLocks noGrp="1"/>
          </p:cNvSpPr>
          <p:nvPr>
            <p:ph type="sldNum" sz="quarter" idx="4294967295"/>
          </p:nvPr>
        </p:nvSpPr>
        <p:spPr bwMode="auto">
          <a:xfrm>
            <a:off x="8853488" y="6497638"/>
            <a:ext cx="936625" cy="360362"/>
          </a:xfrm>
          <a:prstGeom prst="rect">
            <a:avLst/>
          </a:prstGeom>
          <a:noFill/>
          <a:ln>
            <a:miter lim="800000"/>
            <a:headEnd/>
            <a:tailEnd/>
          </a:ln>
        </p:spPr>
        <p:txBody>
          <a:bodyPr/>
          <a:lstStyle/>
          <a:p>
            <a:fld id="{961564C3-1FEE-4B4D-9B02-F38B4378A9ED}" type="slidenum">
              <a:rPr lang="fr-FR"/>
              <a:pPr/>
              <a:t>54</a:t>
            </a:fld>
            <a:endParaRPr lang="fr-FR"/>
          </a:p>
        </p:txBody>
      </p:sp>
      <p:sp>
        <p:nvSpPr>
          <p:cNvPr id="684034" name="Rectangle 2"/>
          <p:cNvSpPr>
            <a:spLocks noGrp="1" noChangeArrowheads="1"/>
          </p:cNvSpPr>
          <p:nvPr>
            <p:ph type="title"/>
          </p:nvPr>
        </p:nvSpPr>
        <p:spPr>
          <a:xfrm>
            <a:off x="0" y="0"/>
            <a:ext cx="9906000" cy="765175"/>
          </a:xfrm>
        </p:spPr>
        <p:txBody>
          <a:bodyPr/>
          <a:lstStyle/>
          <a:p>
            <a:pPr>
              <a:defRPr/>
            </a:pPr>
            <a:r>
              <a:rPr lang="en-US"/>
              <a:t>High-k Dielectric : Issues</a:t>
            </a:r>
          </a:p>
        </p:txBody>
      </p:sp>
      <p:pic>
        <p:nvPicPr>
          <p:cNvPr id="57348" name="Picture 5"/>
          <p:cNvPicPr>
            <a:picLocks noChangeAspect="1" noChangeArrowheads="1"/>
          </p:cNvPicPr>
          <p:nvPr/>
        </p:nvPicPr>
        <p:blipFill>
          <a:blip r:embed="rId2" cstate="print"/>
          <a:srcRect/>
          <a:stretch>
            <a:fillRect/>
          </a:stretch>
        </p:blipFill>
        <p:spPr bwMode="auto">
          <a:xfrm>
            <a:off x="4090988" y="3930650"/>
            <a:ext cx="5553075" cy="2090738"/>
          </a:xfrm>
          <a:prstGeom prst="rect">
            <a:avLst/>
          </a:prstGeom>
          <a:noFill/>
          <a:ln w="9525">
            <a:noFill/>
            <a:miter lim="800000"/>
            <a:headEnd/>
            <a:tailEnd/>
          </a:ln>
          <a:effectLst/>
        </p:spPr>
      </p:pic>
      <p:pic>
        <p:nvPicPr>
          <p:cNvPr id="57349" name="Picture 7"/>
          <p:cNvPicPr>
            <a:picLocks noChangeAspect="1" noChangeArrowheads="1"/>
          </p:cNvPicPr>
          <p:nvPr/>
        </p:nvPicPr>
        <p:blipFill>
          <a:blip r:embed="rId3" cstate="print"/>
          <a:srcRect/>
          <a:stretch>
            <a:fillRect/>
          </a:stretch>
        </p:blipFill>
        <p:spPr bwMode="auto">
          <a:xfrm>
            <a:off x="550863" y="3914775"/>
            <a:ext cx="3394075" cy="2106613"/>
          </a:xfrm>
          <a:prstGeom prst="rect">
            <a:avLst/>
          </a:prstGeom>
          <a:noFill/>
          <a:ln w="9525">
            <a:noFill/>
            <a:miter lim="800000"/>
            <a:headEnd/>
            <a:tailEnd/>
          </a:ln>
          <a:effectLst/>
        </p:spPr>
      </p:pic>
      <p:sp>
        <p:nvSpPr>
          <p:cNvPr id="57350" name="Rectangle 8"/>
          <p:cNvSpPr>
            <a:spLocks noGrp="1" noChangeArrowheads="1"/>
          </p:cNvSpPr>
          <p:nvPr>
            <p:ph type="body" idx="1"/>
          </p:nvPr>
        </p:nvSpPr>
        <p:spPr>
          <a:xfrm>
            <a:off x="165100" y="763588"/>
            <a:ext cx="9351963" cy="5545137"/>
          </a:xfrm>
          <a:noFill/>
        </p:spPr>
        <p:txBody>
          <a:bodyPr/>
          <a:lstStyle/>
          <a:p>
            <a:r>
              <a:rPr lang="en-US" sz="2200" b="1" smtClean="0"/>
              <a:t>Mobility degradation</a:t>
            </a:r>
          </a:p>
          <a:p>
            <a:pPr lvl="1">
              <a:buFontTx/>
              <a:buNone/>
            </a:pPr>
            <a:r>
              <a:rPr lang="en-US" sz="2000" smtClean="0"/>
              <a:t>- Many publications have reported mobility degradation using high-k dielectrics.</a:t>
            </a:r>
          </a:p>
          <a:p>
            <a:pPr lvl="1">
              <a:buFontTx/>
              <a:buChar char="-"/>
            </a:pPr>
            <a:r>
              <a:rPr lang="en-US" sz="2000" smtClean="0"/>
              <a:t>Possible cause is coupling of soft optical phonons in high-k with inversion channel charge carrier</a:t>
            </a:r>
          </a:p>
          <a:p>
            <a:pPr lvl="1">
              <a:buFontTx/>
              <a:buChar char="-"/>
            </a:pPr>
            <a:endParaRPr lang="en-US" sz="800" smtClean="0"/>
          </a:p>
          <a:p>
            <a:r>
              <a:rPr lang="en-US" sz="2200" b="1" smtClean="0"/>
              <a:t>Vt instabilities and reliability and noise issues</a:t>
            </a:r>
          </a:p>
          <a:p>
            <a:endParaRPr lang="en-US" sz="800" smtClean="0"/>
          </a:p>
          <a:p>
            <a:r>
              <a:rPr lang="en-US" sz="2200" b="1" smtClean="0"/>
              <a:t>Large k and large dielectric thickness</a:t>
            </a:r>
            <a:r>
              <a:rPr lang="en-US" sz="2200" smtClean="0"/>
              <a:t> result in </a:t>
            </a:r>
            <a:r>
              <a:rPr lang="en-US" sz="2200" b="1" smtClean="0"/>
              <a:t>fringing field (FIBL)</a:t>
            </a:r>
            <a:r>
              <a:rPr lang="en-US" sz="2200" smtClean="0"/>
              <a:t> and loss of control of the channel by the gate</a:t>
            </a:r>
          </a:p>
        </p:txBody>
      </p:sp>
      <p:sp>
        <p:nvSpPr>
          <p:cNvPr id="57351" name="Text Box 9"/>
          <p:cNvSpPr txBox="1">
            <a:spLocks noChangeArrowheads="1"/>
          </p:cNvSpPr>
          <p:nvPr/>
        </p:nvSpPr>
        <p:spPr bwMode="auto">
          <a:xfrm>
            <a:off x="5457825" y="5716588"/>
            <a:ext cx="3482975" cy="304800"/>
          </a:xfrm>
          <a:prstGeom prst="rect">
            <a:avLst/>
          </a:prstGeom>
          <a:noFill/>
          <a:ln w="9525">
            <a:noFill/>
            <a:miter lim="800000"/>
            <a:headEnd/>
            <a:tailEnd/>
          </a:ln>
          <a:effectLst/>
        </p:spPr>
        <p:txBody>
          <a:bodyPr>
            <a:spAutoFit/>
          </a:bodyPr>
          <a:lstStyle/>
          <a:p>
            <a:r>
              <a:rPr lang="fr-FR" sz="1400" b="1" i="1">
                <a:latin typeface="Arial" charset="0"/>
              </a:rPr>
              <a:t>B. Tavel et al, PhD Thesis 2002</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ChangeArrowheads="1"/>
          </p:cNvSpPr>
          <p:nvPr>
            <p:ph type="title"/>
          </p:nvPr>
        </p:nvSpPr>
        <p:spPr/>
        <p:txBody>
          <a:bodyPr/>
          <a:lstStyle/>
          <a:p>
            <a:pPr eaLnBrk="1" hangingPunct="1">
              <a:defRPr/>
            </a:pPr>
            <a:endParaRPr lang="fr-FR" smtClean="0"/>
          </a:p>
        </p:txBody>
      </p:sp>
      <p:sp>
        <p:nvSpPr>
          <p:cNvPr id="227332" name="Text Box 4"/>
          <p:cNvSpPr txBox="1">
            <a:spLocks noChangeArrowheads="1"/>
          </p:cNvSpPr>
          <p:nvPr/>
        </p:nvSpPr>
        <p:spPr bwMode="auto">
          <a:xfrm>
            <a:off x="2792413" y="2852738"/>
            <a:ext cx="4968875" cy="1220787"/>
          </a:xfrm>
          <a:prstGeom prst="rect">
            <a:avLst/>
          </a:prstGeom>
          <a:noFill/>
          <a:ln w="9525">
            <a:noFill/>
            <a:miter lim="800000"/>
            <a:headEnd/>
            <a:tailEnd/>
          </a:ln>
          <a:effec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r>
              <a:rPr lang="fr-FR" sz="2800" b="1" smtClean="0">
                <a:solidFill>
                  <a:schemeClr val="accent2"/>
                </a:solidFill>
                <a:effectLst>
                  <a:outerShdw blurRad="38100" dist="38100" dir="2700000" algn="tl">
                    <a:srgbClr val="C0C0C0"/>
                  </a:outerShdw>
                </a:effectLst>
                <a:latin typeface="Arial" charset="0"/>
              </a:rPr>
              <a:t>Gate Capacitance Scaling : Metal Gates</a:t>
            </a:r>
          </a:p>
          <a:p>
            <a:pPr eaLnBrk="1" hangingPunct="1">
              <a:defRPr/>
            </a:pPr>
            <a:r>
              <a:rPr lang="fr-FR" sz="1800" smtClean="0">
                <a:solidFill>
                  <a:schemeClr val="accent2"/>
                </a:solidFill>
                <a:latin typeface="Arial" charset="0"/>
              </a:rPr>
              <a:t> </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ChangeArrowheads="1"/>
          </p:cNvSpPr>
          <p:nvPr>
            <p:ph type="title"/>
          </p:nvPr>
        </p:nvSpPr>
        <p:spPr/>
        <p:txBody>
          <a:bodyPr/>
          <a:lstStyle/>
          <a:p>
            <a:pPr eaLnBrk="1" hangingPunct="1">
              <a:defRPr/>
            </a:pPr>
            <a:r>
              <a:rPr lang="fr-FR" smtClean="0"/>
              <a:t>Choosing The « Good Metal »</a:t>
            </a:r>
          </a:p>
        </p:txBody>
      </p:sp>
      <p:sp>
        <p:nvSpPr>
          <p:cNvPr id="59395" name="Line 4"/>
          <p:cNvSpPr>
            <a:spLocks noChangeShapeType="1"/>
          </p:cNvSpPr>
          <p:nvPr/>
        </p:nvSpPr>
        <p:spPr bwMode="auto">
          <a:xfrm flipV="1">
            <a:off x="1144588" y="2097088"/>
            <a:ext cx="1968500" cy="0"/>
          </a:xfrm>
          <a:prstGeom prst="line">
            <a:avLst/>
          </a:prstGeom>
          <a:noFill/>
          <a:ln w="38100">
            <a:solidFill>
              <a:srgbClr val="FF3300"/>
            </a:solidFill>
            <a:round/>
            <a:headEnd type="none" w="sm" len="sm"/>
            <a:tailEnd type="none" w="sm" len="sm"/>
          </a:ln>
        </p:spPr>
        <p:txBody>
          <a:bodyPr wrap="none" anchor="ctr"/>
          <a:lstStyle/>
          <a:p>
            <a:endParaRPr lang="en-US"/>
          </a:p>
        </p:txBody>
      </p:sp>
      <p:sp>
        <p:nvSpPr>
          <p:cNvPr id="59396" name="Line 5"/>
          <p:cNvSpPr>
            <a:spLocks noChangeShapeType="1"/>
          </p:cNvSpPr>
          <p:nvPr/>
        </p:nvSpPr>
        <p:spPr bwMode="auto">
          <a:xfrm>
            <a:off x="1166813" y="4248150"/>
            <a:ext cx="1968500" cy="0"/>
          </a:xfrm>
          <a:prstGeom prst="line">
            <a:avLst/>
          </a:prstGeom>
          <a:noFill/>
          <a:ln w="38100">
            <a:solidFill>
              <a:srgbClr val="FF3300"/>
            </a:solidFill>
            <a:round/>
            <a:headEnd type="none" w="sm" len="sm"/>
            <a:tailEnd type="none" w="sm" len="sm"/>
          </a:ln>
        </p:spPr>
        <p:txBody>
          <a:bodyPr wrap="none" anchor="ctr"/>
          <a:lstStyle/>
          <a:p>
            <a:endParaRPr lang="en-US"/>
          </a:p>
        </p:txBody>
      </p:sp>
      <p:sp>
        <p:nvSpPr>
          <p:cNvPr id="59397" name="Line 6"/>
          <p:cNvSpPr>
            <a:spLocks noChangeShapeType="1"/>
          </p:cNvSpPr>
          <p:nvPr/>
        </p:nvSpPr>
        <p:spPr bwMode="auto">
          <a:xfrm>
            <a:off x="1103313" y="3162300"/>
            <a:ext cx="2012950" cy="0"/>
          </a:xfrm>
          <a:prstGeom prst="line">
            <a:avLst/>
          </a:prstGeom>
          <a:noFill/>
          <a:ln w="38100">
            <a:solidFill>
              <a:schemeClr val="tx1"/>
            </a:solidFill>
            <a:prstDash val="sysDot"/>
            <a:round/>
            <a:headEnd type="none" w="sm" len="sm"/>
            <a:tailEnd type="none" w="sm" len="sm"/>
          </a:ln>
        </p:spPr>
        <p:txBody>
          <a:bodyPr wrap="none" anchor="ctr"/>
          <a:lstStyle/>
          <a:p>
            <a:endParaRPr lang="en-US"/>
          </a:p>
        </p:txBody>
      </p:sp>
      <p:sp>
        <p:nvSpPr>
          <p:cNvPr id="59398" name="Line 7"/>
          <p:cNvSpPr>
            <a:spLocks noChangeShapeType="1"/>
          </p:cNvSpPr>
          <p:nvPr/>
        </p:nvSpPr>
        <p:spPr bwMode="auto">
          <a:xfrm>
            <a:off x="3875088" y="3157538"/>
            <a:ext cx="1984375" cy="1587"/>
          </a:xfrm>
          <a:prstGeom prst="line">
            <a:avLst/>
          </a:prstGeom>
          <a:noFill/>
          <a:ln w="38100">
            <a:solidFill>
              <a:srgbClr val="FF3300"/>
            </a:solidFill>
            <a:round/>
            <a:headEnd type="none" w="sm" len="sm"/>
            <a:tailEnd type="none" w="sm" len="sm"/>
          </a:ln>
        </p:spPr>
        <p:txBody>
          <a:bodyPr wrap="none" anchor="ctr"/>
          <a:lstStyle/>
          <a:p>
            <a:endParaRPr lang="en-US"/>
          </a:p>
        </p:txBody>
      </p:sp>
      <p:sp>
        <p:nvSpPr>
          <p:cNvPr id="59399" name="Line 8"/>
          <p:cNvSpPr>
            <a:spLocks noChangeShapeType="1"/>
          </p:cNvSpPr>
          <p:nvPr/>
        </p:nvSpPr>
        <p:spPr bwMode="auto">
          <a:xfrm>
            <a:off x="6430963" y="2073275"/>
            <a:ext cx="2057400" cy="6350"/>
          </a:xfrm>
          <a:prstGeom prst="line">
            <a:avLst/>
          </a:prstGeom>
          <a:noFill/>
          <a:ln w="38100">
            <a:solidFill>
              <a:srgbClr val="FF3300"/>
            </a:solidFill>
            <a:round/>
            <a:headEnd type="none" w="sm" len="sm"/>
            <a:tailEnd type="none" w="sm" len="sm"/>
          </a:ln>
        </p:spPr>
        <p:txBody>
          <a:bodyPr wrap="none" anchor="ctr"/>
          <a:lstStyle/>
          <a:p>
            <a:endParaRPr lang="en-US"/>
          </a:p>
        </p:txBody>
      </p:sp>
      <p:sp>
        <p:nvSpPr>
          <p:cNvPr id="59400" name="Rectangle 9"/>
          <p:cNvSpPr>
            <a:spLocks noChangeArrowheads="1"/>
          </p:cNvSpPr>
          <p:nvPr/>
        </p:nvSpPr>
        <p:spPr bwMode="auto">
          <a:xfrm>
            <a:off x="3989388" y="2646363"/>
            <a:ext cx="1684337" cy="885825"/>
          </a:xfrm>
          <a:prstGeom prst="rect">
            <a:avLst/>
          </a:prstGeom>
          <a:noFill/>
          <a:ln w="12700">
            <a:noFill/>
            <a:miter lim="800000"/>
            <a:headEnd type="none" w="sm" len="sm"/>
            <a:tailEnd type="none" w="sm" len="sm"/>
          </a:ln>
        </p:spPr>
        <p:txBody>
          <a:bodyPr wrap="none">
            <a:spAutoFit/>
          </a:bodyPr>
          <a:lstStyle/>
          <a:p>
            <a:pPr algn="ctr" defTabSz="762000" eaLnBrk="0" hangingPunct="0">
              <a:lnSpc>
                <a:spcPct val="130000"/>
              </a:lnSpc>
            </a:pPr>
            <a:r>
              <a:rPr lang="fr-FR" sz="2000">
                <a:solidFill>
                  <a:srgbClr val="FF3300"/>
                </a:solidFill>
                <a:latin typeface="Tahoma" pitchFamily="34" charset="0"/>
              </a:rPr>
              <a:t>Mid-gap Gate</a:t>
            </a:r>
          </a:p>
          <a:p>
            <a:pPr algn="ctr" defTabSz="762000" eaLnBrk="0" hangingPunct="0">
              <a:lnSpc>
                <a:spcPct val="130000"/>
              </a:lnSpc>
            </a:pPr>
            <a:endParaRPr lang="fr-FR" sz="2000">
              <a:solidFill>
                <a:srgbClr val="FF3300"/>
              </a:solidFill>
              <a:latin typeface="Tahoma" pitchFamily="34" charset="0"/>
            </a:endParaRPr>
          </a:p>
        </p:txBody>
      </p:sp>
      <p:sp>
        <p:nvSpPr>
          <p:cNvPr id="59401" name="Rectangle 10"/>
          <p:cNvSpPr>
            <a:spLocks noChangeArrowheads="1"/>
          </p:cNvSpPr>
          <p:nvPr/>
        </p:nvSpPr>
        <p:spPr bwMode="auto">
          <a:xfrm>
            <a:off x="623888" y="1755775"/>
            <a:ext cx="496887" cy="457200"/>
          </a:xfrm>
          <a:prstGeom prst="rect">
            <a:avLst/>
          </a:prstGeom>
          <a:noFill/>
          <a:ln w="12700">
            <a:noFill/>
            <a:miter lim="800000"/>
            <a:headEnd type="none" w="sm" len="sm"/>
            <a:tailEnd type="none" w="sm" len="sm"/>
          </a:ln>
        </p:spPr>
        <p:txBody>
          <a:bodyPr wrap="none">
            <a:spAutoFit/>
          </a:bodyPr>
          <a:lstStyle/>
          <a:p>
            <a:pPr algn="ctr" defTabSz="762000" eaLnBrk="0" hangingPunct="0"/>
            <a:r>
              <a:rPr lang="fr-FR">
                <a:latin typeface="Tahoma" pitchFamily="34" charset="0"/>
              </a:rPr>
              <a:t>Ec</a:t>
            </a:r>
          </a:p>
        </p:txBody>
      </p:sp>
      <p:sp>
        <p:nvSpPr>
          <p:cNvPr id="59402" name="Rectangle 11"/>
          <p:cNvSpPr>
            <a:spLocks noChangeArrowheads="1"/>
          </p:cNvSpPr>
          <p:nvPr/>
        </p:nvSpPr>
        <p:spPr bwMode="auto">
          <a:xfrm>
            <a:off x="644525" y="3933825"/>
            <a:ext cx="508000" cy="457200"/>
          </a:xfrm>
          <a:prstGeom prst="rect">
            <a:avLst/>
          </a:prstGeom>
          <a:noFill/>
          <a:ln w="12700">
            <a:noFill/>
            <a:miter lim="800000"/>
            <a:headEnd type="none" w="sm" len="sm"/>
            <a:tailEnd type="none" w="sm" len="sm"/>
          </a:ln>
        </p:spPr>
        <p:txBody>
          <a:bodyPr wrap="none">
            <a:spAutoFit/>
          </a:bodyPr>
          <a:lstStyle/>
          <a:p>
            <a:pPr algn="ctr" defTabSz="762000" eaLnBrk="0" hangingPunct="0"/>
            <a:r>
              <a:rPr lang="fr-FR">
                <a:latin typeface="Tahoma" pitchFamily="34" charset="0"/>
              </a:rPr>
              <a:t>Ev</a:t>
            </a:r>
          </a:p>
        </p:txBody>
      </p:sp>
      <p:sp>
        <p:nvSpPr>
          <p:cNvPr id="59403" name="Rectangle 12"/>
          <p:cNvSpPr>
            <a:spLocks noChangeArrowheads="1"/>
          </p:cNvSpPr>
          <p:nvPr/>
        </p:nvSpPr>
        <p:spPr bwMode="auto">
          <a:xfrm>
            <a:off x="1233488" y="1447800"/>
            <a:ext cx="1941512" cy="641350"/>
          </a:xfrm>
          <a:prstGeom prst="rect">
            <a:avLst/>
          </a:prstGeom>
          <a:noFill/>
          <a:ln w="12700">
            <a:noFill/>
            <a:miter lim="800000"/>
            <a:headEnd type="none" w="sm" len="sm"/>
            <a:tailEnd type="none" w="sm" len="sm"/>
          </a:ln>
        </p:spPr>
        <p:txBody>
          <a:bodyPr>
            <a:spAutoFit/>
          </a:bodyPr>
          <a:lstStyle/>
          <a:p>
            <a:pPr algn="ctr" defTabSz="762000" eaLnBrk="0" hangingPunct="0"/>
            <a:r>
              <a:rPr lang="fr-FR" sz="2000">
                <a:latin typeface="Tahoma" pitchFamily="34" charset="0"/>
              </a:rPr>
              <a:t>nMOS Gate</a:t>
            </a:r>
          </a:p>
          <a:p>
            <a:pPr algn="ctr" defTabSz="762000" eaLnBrk="0" hangingPunct="0">
              <a:lnSpc>
                <a:spcPct val="80000"/>
              </a:lnSpc>
            </a:pPr>
            <a:r>
              <a:rPr lang="fr-FR" sz="2000">
                <a:latin typeface="Tahoma" pitchFamily="34" charset="0"/>
              </a:rPr>
              <a:t>poly-Si N+ </a:t>
            </a:r>
          </a:p>
        </p:txBody>
      </p:sp>
      <p:sp>
        <p:nvSpPr>
          <p:cNvPr id="59404" name="Line 13"/>
          <p:cNvSpPr>
            <a:spLocks noChangeShapeType="1"/>
          </p:cNvSpPr>
          <p:nvPr/>
        </p:nvSpPr>
        <p:spPr bwMode="auto">
          <a:xfrm>
            <a:off x="6448425" y="3176588"/>
            <a:ext cx="2039938" cy="0"/>
          </a:xfrm>
          <a:prstGeom prst="line">
            <a:avLst/>
          </a:prstGeom>
          <a:noFill/>
          <a:ln w="38100">
            <a:solidFill>
              <a:schemeClr val="tx1"/>
            </a:solidFill>
            <a:prstDash val="sysDot"/>
            <a:round/>
            <a:headEnd type="none" w="sm" len="sm"/>
            <a:tailEnd type="none" w="sm" len="sm"/>
          </a:ln>
        </p:spPr>
        <p:txBody>
          <a:bodyPr wrap="none" anchor="ctr"/>
          <a:lstStyle/>
          <a:p>
            <a:endParaRPr lang="en-US"/>
          </a:p>
        </p:txBody>
      </p:sp>
      <p:sp>
        <p:nvSpPr>
          <p:cNvPr id="59405" name="Line 14"/>
          <p:cNvSpPr>
            <a:spLocks noChangeShapeType="1"/>
          </p:cNvSpPr>
          <p:nvPr/>
        </p:nvSpPr>
        <p:spPr bwMode="auto">
          <a:xfrm flipV="1">
            <a:off x="6453188" y="4283075"/>
            <a:ext cx="2035175" cy="0"/>
          </a:xfrm>
          <a:prstGeom prst="line">
            <a:avLst/>
          </a:prstGeom>
          <a:noFill/>
          <a:ln w="38100">
            <a:solidFill>
              <a:srgbClr val="FF3300"/>
            </a:solidFill>
            <a:round/>
            <a:headEnd type="none" w="sm" len="sm"/>
            <a:tailEnd type="none" w="sm" len="sm"/>
          </a:ln>
        </p:spPr>
        <p:txBody>
          <a:bodyPr wrap="none" anchor="ctr"/>
          <a:lstStyle/>
          <a:p>
            <a:endParaRPr lang="en-US"/>
          </a:p>
        </p:txBody>
      </p:sp>
      <p:sp>
        <p:nvSpPr>
          <p:cNvPr id="59406" name="Rectangle 15"/>
          <p:cNvSpPr>
            <a:spLocks noChangeArrowheads="1"/>
          </p:cNvSpPr>
          <p:nvPr/>
        </p:nvSpPr>
        <p:spPr bwMode="auto">
          <a:xfrm>
            <a:off x="6226175" y="1708150"/>
            <a:ext cx="2733675" cy="304800"/>
          </a:xfrm>
          <a:prstGeom prst="rect">
            <a:avLst/>
          </a:prstGeom>
          <a:noFill/>
          <a:ln w="12700">
            <a:noFill/>
            <a:miter lim="800000"/>
            <a:headEnd type="none" w="sm" len="sm"/>
            <a:tailEnd type="none" w="sm" len="sm"/>
          </a:ln>
        </p:spPr>
        <p:txBody>
          <a:bodyPr wrap="none">
            <a:spAutoFit/>
          </a:bodyPr>
          <a:lstStyle/>
          <a:p>
            <a:pPr algn="ctr" defTabSz="762000" eaLnBrk="0" hangingPunct="0">
              <a:lnSpc>
                <a:spcPct val="70000"/>
              </a:lnSpc>
            </a:pPr>
            <a:r>
              <a:rPr lang="fr-FR" sz="2000">
                <a:latin typeface="Tahoma" pitchFamily="34" charset="0"/>
              </a:rPr>
              <a:t>Metal Gate « N+like » </a:t>
            </a:r>
          </a:p>
        </p:txBody>
      </p:sp>
      <p:sp>
        <p:nvSpPr>
          <p:cNvPr id="59407" name="Line 16"/>
          <p:cNvSpPr>
            <a:spLocks noChangeShapeType="1"/>
          </p:cNvSpPr>
          <p:nvPr/>
        </p:nvSpPr>
        <p:spPr bwMode="auto">
          <a:xfrm>
            <a:off x="3879850" y="4251325"/>
            <a:ext cx="2005013" cy="1588"/>
          </a:xfrm>
          <a:prstGeom prst="line">
            <a:avLst/>
          </a:prstGeom>
          <a:noFill/>
          <a:ln w="38100">
            <a:solidFill>
              <a:schemeClr val="tx1"/>
            </a:solidFill>
            <a:round/>
            <a:headEnd type="none" w="sm" len="sm"/>
            <a:tailEnd type="none" w="sm" len="sm"/>
          </a:ln>
        </p:spPr>
        <p:txBody>
          <a:bodyPr wrap="none" anchor="ctr"/>
          <a:lstStyle/>
          <a:p>
            <a:endParaRPr lang="en-US"/>
          </a:p>
        </p:txBody>
      </p:sp>
      <p:sp>
        <p:nvSpPr>
          <p:cNvPr id="59408" name="Line 17"/>
          <p:cNvSpPr>
            <a:spLocks noChangeShapeType="1"/>
          </p:cNvSpPr>
          <p:nvPr/>
        </p:nvSpPr>
        <p:spPr bwMode="auto">
          <a:xfrm>
            <a:off x="3830638" y="2087563"/>
            <a:ext cx="2017712" cy="1587"/>
          </a:xfrm>
          <a:prstGeom prst="line">
            <a:avLst/>
          </a:prstGeom>
          <a:noFill/>
          <a:ln w="38100">
            <a:solidFill>
              <a:schemeClr val="tx1"/>
            </a:solidFill>
            <a:round/>
            <a:headEnd type="none" w="sm" len="sm"/>
            <a:tailEnd type="none" w="sm" len="sm"/>
          </a:ln>
        </p:spPr>
        <p:txBody>
          <a:bodyPr wrap="none" anchor="ctr"/>
          <a:lstStyle/>
          <a:p>
            <a:endParaRPr lang="en-US"/>
          </a:p>
        </p:txBody>
      </p:sp>
      <p:sp>
        <p:nvSpPr>
          <p:cNvPr id="59409" name="Line 18"/>
          <p:cNvSpPr>
            <a:spLocks noChangeShapeType="1"/>
          </p:cNvSpPr>
          <p:nvPr/>
        </p:nvSpPr>
        <p:spPr bwMode="auto">
          <a:xfrm flipH="1">
            <a:off x="495300" y="2074863"/>
            <a:ext cx="12700" cy="2201862"/>
          </a:xfrm>
          <a:prstGeom prst="line">
            <a:avLst/>
          </a:prstGeom>
          <a:noFill/>
          <a:ln w="28575">
            <a:solidFill>
              <a:schemeClr val="tx1"/>
            </a:solidFill>
            <a:round/>
            <a:headEnd type="triangle" w="med" len="med"/>
            <a:tailEnd type="triangle" w="med" len="med"/>
          </a:ln>
        </p:spPr>
        <p:txBody>
          <a:bodyPr wrap="none" anchor="ctr"/>
          <a:lstStyle/>
          <a:p>
            <a:endParaRPr lang="en-US"/>
          </a:p>
        </p:txBody>
      </p:sp>
      <p:sp>
        <p:nvSpPr>
          <p:cNvPr id="59410" name="Text Box 19"/>
          <p:cNvSpPr txBox="1">
            <a:spLocks noChangeArrowheads="1"/>
          </p:cNvSpPr>
          <p:nvPr/>
        </p:nvSpPr>
        <p:spPr bwMode="auto">
          <a:xfrm rot="-5400000">
            <a:off x="-259557" y="2974182"/>
            <a:ext cx="976313" cy="457200"/>
          </a:xfrm>
          <a:prstGeom prst="rect">
            <a:avLst/>
          </a:prstGeom>
          <a:noFill/>
          <a:ln w="9525">
            <a:noFill/>
            <a:miter lim="800000"/>
            <a:headEnd/>
            <a:tailEnd/>
          </a:ln>
        </p:spPr>
        <p:txBody>
          <a:bodyPr>
            <a:spAutoFit/>
          </a:bodyPr>
          <a:lstStyle/>
          <a:p>
            <a:pPr algn="ctr" defTabSz="762000" eaLnBrk="0" hangingPunct="0">
              <a:spcBef>
                <a:spcPct val="50000"/>
              </a:spcBef>
            </a:pPr>
            <a:r>
              <a:rPr lang="fr-FR">
                <a:latin typeface="Tahoma" pitchFamily="34" charset="0"/>
              </a:rPr>
              <a:t>1.12V</a:t>
            </a:r>
          </a:p>
        </p:txBody>
      </p:sp>
      <p:sp>
        <p:nvSpPr>
          <p:cNvPr id="59411" name="AutoShape 20"/>
          <p:cNvSpPr>
            <a:spLocks noChangeArrowheads="1"/>
          </p:cNvSpPr>
          <p:nvPr/>
        </p:nvSpPr>
        <p:spPr bwMode="auto">
          <a:xfrm>
            <a:off x="3175000" y="3041650"/>
            <a:ext cx="669925" cy="246063"/>
          </a:xfrm>
          <a:prstGeom prst="rightArrow">
            <a:avLst>
              <a:gd name="adj1" fmla="val 50000"/>
              <a:gd name="adj2" fmla="val 68064"/>
            </a:avLst>
          </a:prstGeom>
          <a:solidFill>
            <a:schemeClr val="accent2"/>
          </a:solidFill>
          <a:ln w="9525">
            <a:noFill/>
            <a:miter lim="800000"/>
            <a:headEnd/>
            <a:tailEnd/>
          </a:ln>
        </p:spPr>
        <p:txBody>
          <a:bodyPr wrap="none" anchor="ctr"/>
          <a:lstStyle/>
          <a:p>
            <a:endParaRPr lang="en-US"/>
          </a:p>
        </p:txBody>
      </p:sp>
      <p:sp>
        <p:nvSpPr>
          <p:cNvPr id="59412" name="AutoShape 21"/>
          <p:cNvSpPr>
            <a:spLocks noChangeArrowheads="1"/>
          </p:cNvSpPr>
          <p:nvPr/>
        </p:nvSpPr>
        <p:spPr bwMode="auto">
          <a:xfrm rot="-4139711">
            <a:off x="5884069" y="2613819"/>
            <a:ext cx="669925" cy="246063"/>
          </a:xfrm>
          <a:prstGeom prst="rightArrow">
            <a:avLst>
              <a:gd name="adj1" fmla="val 50000"/>
              <a:gd name="adj2" fmla="val 68064"/>
            </a:avLst>
          </a:prstGeom>
          <a:solidFill>
            <a:schemeClr val="accent2"/>
          </a:solidFill>
          <a:ln w="9525">
            <a:noFill/>
            <a:miter lim="800000"/>
            <a:headEnd/>
            <a:tailEnd/>
          </a:ln>
        </p:spPr>
        <p:txBody>
          <a:bodyPr wrap="none" anchor="ctr"/>
          <a:lstStyle/>
          <a:p>
            <a:endParaRPr lang="en-US"/>
          </a:p>
        </p:txBody>
      </p:sp>
      <p:sp>
        <p:nvSpPr>
          <p:cNvPr id="59413" name="AutoShape 22"/>
          <p:cNvSpPr>
            <a:spLocks noChangeArrowheads="1"/>
          </p:cNvSpPr>
          <p:nvPr/>
        </p:nvSpPr>
        <p:spPr bwMode="auto">
          <a:xfrm rot="4089695">
            <a:off x="5884069" y="3512344"/>
            <a:ext cx="669925" cy="246063"/>
          </a:xfrm>
          <a:prstGeom prst="rightArrow">
            <a:avLst>
              <a:gd name="adj1" fmla="val 50000"/>
              <a:gd name="adj2" fmla="val 68064"/>
            </a:avLst>
          </a:prstGeom>
          <a:solidFill>
            <a:schemeClr val="accent2"/>
          </a:solidFill>
          <a:ln w="9525">
            <a:noFill/>
            <a:miter lim="800000"/>
            <a:headEnd/>
            <a:tailEnd/>
          </a:ln>
        </p:spPr>
        <p:txBody>
          <a:bodyPr wrap="none" anchor="ctr"/>
          <a:lstStyle/>
          <a:p>
            <a:endParaRPr lang="en-US"/>
          </a:p>
        </p:txBody>
      </p:sp>
      <p:sp>
        <p:nvSpPr>
          <p:cNvPr id="59414" name="Rectangle 23"/>
          <p:cNvSpPr>
            <a:spLocks noChangeArrowheads="1"/>
          </p:cNvSpPr>
          <p:nvPr/>
        </p:nvSpPr>
        <p:spPr bwMode="auto">
          <a:xfrm>
            <a:off x="1219200" y="4267200"/>
            <a:ext cx="1941513" cy="641350"/>
          </a:xfrm>
          <a:prstGeom prst="rect">
            <a:avLst/>
          </a:prstGeom>
          <a:noFill/>
          <a:ln w="12700">
            <a:noFill/>
            <a:miter lim="800000"/>
            <a:headEnd type="none" w="sm" len="sm"/>
            <a:tailEnd type="none" w="sm" len="sm"/>
          </a:ln>
        </p:spPr>
        <p:txBody>
          <a:bodyPr>
            <a:spAutoFit/>
          </a:bodyPr>
          <a:lstStyle/>
          <a:p>
            <a:pPr algn="ctr" defTabSz="762000" eaLnBrk="0" hangingPunct="0"/>
            <a:r>
              <a:rPr lang="fr-FR" sz="2000">
                <a:latin typeface="Tahoma" pitchFamily="34" charset="0"/>
              </a:rPr>
              <a:t>pMOS Gate</a:t>
            </a:r>
          </a:p>
          <a:p>
            <a:pPr algn="ctr" defTabSz="762000" eaLnBrk="0" hangingPunct="0">
              <a:lnSpc>
                <a:spcPct val="80000"/>
              </a:lnSpc>
            </a:pPr>
            <a:r>
              <a:rPr lang="fr-FR" sz="2000">
                <a:latin typeface="Tahoma" pitchFamily="34" charset="0"/>
              </a:rPr>
              <a:t>poly-Si P+ </a:t>
            </a:r>
          </a:p>
        </p:txBody>
      </p:sp>
      <p:sp>
        <p:nvSpPr>
          <p:cNvPr id="59415" name="Rectangle 24"/>
          <p:cNvSpPr>
            <a:spLocks noChangeArrowheads="1"/>
          </p:cNvSpPr>
          <p:nvPr/>
        </p:nvSpPr>
        <p:spPr bwMode="auto">
          <a:xfrm>
            <a:off x="6240463" y="4375150"/>
            <a:ext cx="2703512" cy="304800"/>
          </a:xfrm>
          <a:prstGeom prst="rect">
            <a:avLst/>
          </a:prstGeom>
          <a:noFill/>
          <a:ln w="12700">
            <a:noFill/>
            <a:miter lim="800000"/>
            <a:headEnd type="none" w="sm" len="sm"/>
            <a:tailEnd type="none" w="sm" len="sm"/>
          </a:ln>
        </p:spPr>
        <p:txBody>
          <a:bodyPr wrap="none">
            <a:spAutoFit/>
          </a:bodyPr>
          <a:lstStyle/>
          <a:p>
            <a:pPr algn="ctr" defTabSz="762000" eaLnBrk="0" hangingPunct="0">
              <a:lnSpc>
                <a:spcPct val="70000"/>
              </a:lnSpc>
            </a:pPr>
            <a:r>
              <a:rPr lang="fr-FR" sz="2000">
                <a:latin typeface="Tahoma" pitchFamily="34" charset="0"/>
              </a:rPr>
              <a:t>Metal Gate « P+like » </a:t>
            </a:r>
          </a:p>
        </p:txBody>
      </p:sp>
      <p:pic>
        <p:nvPicPr>
          <p:cNvPr id="59416" name="Object 25"/>
          <p:cNvPicPr>
            <a:picLocks noChangeAspect="1" noChangeArrowheads="1"/>
          </p:cNvPicPr>
          <p:nvPr/>
        </p:nvPicPr>
        <p:blipFill>
          <a:blip r:embed="rId3" cstate="print"/>
          <a:srcRect/>
          <a:stretch>
            <a:fillRect/>
          </a:stretch>
        </p:blipFill>
        <p:spPr bwMode="auto">
          <a:xfrm>
            <a:off x="3729038" y="908050"/>
            <a:ext cx="2305050" cy="752475"/>
          </a:xfrm>
          <a:prstGeom prst="rect">
            <a:avLst/>
          </a:prstGeom>
          <a:solidFill>
            <a:srgbClr val="00FF00"/>
          </a:solid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Espace réservé du numéro de diapositive 3"/>
          <p:cNvSpPr>
            <a:spLocks noGrp="1"/>
          </p:cNvSpPr>
          <p:nvPr>
            <p:ph type="sldNum" sz="quarter" idx="4294967295"/>
          </p:nvPr>
        </p:nvSpPr>
        <p:spPr bwMode="auto">
          <a:xfrm>
            <a:off x="8853488" y="6497638"/>
            <a:ext cx="936625" cy="360362"/>
          </a:xfrm>
          <a:prstGeom prst="rect">
            <a:avLst/>
          </a:prstGeom>
          <a:noFill/>
          <a:ln>
            <a:miter lim="800000"/>
            <a:headEnd/>
            <a:tailEnd/>
          </a:ln>
        </p:spPr>
        <p:txBody>
          <a:bodyPr/>
          <a:lstStyle/>
          <a:p>
            <a:fld id="{3BF4D761-48A2-47BD-ADFF-1EF40E18FBFD}" type="slidenum">
              <a:rPr lang="fr-FR"/>
              <a:pPr/>
              <a:t>57</a:t>
            </a:fld>
            <a:endParaRPr lang="fr-FR"/>
          </a:p>
        </p:txBody>
      </p:sp>
      <p:sp>
        <p:nvSpPr>
          <p:cNvPr id="60419" name="Rectangle 3"/>
          <p:cNvSpPr>
            <a:spLocks noGrp="1" noChangeArrowheads="1"/>
          </p:cNvSpPr>
          <p:nvPr>
            <p:ph type="body" idx="1"/>
          </p:nvPr>
        </p:nvSpPr>
        <p:spPr>
          <a:xfrm>
            <a:off x="165100" y="869950"/>
            <a:ext cx="9545638" cy="5545138"/>
          </a:xfrm>
        </p:spPr>
        <p:txBody>
          <a:bodyPr/>
          <a:lstStyle/>
          <a:p>
            <a:pPr>
              <a:lnSpc>
                <a:spcPct val="90000"/>
              </a:lnSpc>
            </a:pPr>
            <a:r>
              <a:rPr lang="en-US" sz="2400" smtClean="0"/>
              <a:t>The use of metal gate suppress:</a:t>
            </a:r>
          </a:p>
          <a:p>
            <a:pPr lvl="1">
              <a:lnSpc>
                <a:spcPct val="90000"/>
              </a:lnSpc>
            </a:pPr>
            <a:r>
              <a:rPr lang="en-US" sz="2000" b="1" smtClean="0"/>
              <a:t>the polysilicon depletion</a:t>
            </a:r>
            <a:r>
              <a:rPr lang="en-US" sz="2000" smtClean="0"/>
              <a:t> : a reduced CET of 3-5Å for performance improvement</a:t>
            </a:r>
          </a:p>
          <a:p>
            <a:pPr lvl="1">
              <a:lnSpc>
                <a:spcPct val="90000"/>
              </a:lnSpc>
            </a:pPr>
            <a:r>
              <a:rPr lang="en-US" sz="2000" smtClean="0"/>
              <a:t>and </a:t>
            </a:r>
            <a:r>
              <a:rPr lang="en-US" sz="2000" b="1" smtClean="0"/>
              <a:t>suppress the boron penetration</a:t>
            </a:r>
            <a:r>
              <a:rPr lang="en-US" sz="2000" smtClean="0"/>
              <a:t> problem</a:t>
            </a:r>
          </a:p>
          <a:p>
            <a:pPr lvl="1">
              <a:lnSpc>
                <a:spcPct val="90000"/>
              </a:lnSpc>
              <a:buFontTx/>
              <a:buNone/>
            </a:pPr>
            <a:endParaRPr lang="en-US" sz="2000" smtClean="0"/>
          </a:p>
          <a:p>
            <a:pPr>
              <a:lnSpc>
                <a:spcPct val="90000"/>
              </a:lnSpc>
            </a:pPr>
            <a:r>
              <a:rPr lang="en-US" sz="2400" b="1" smtClean="0"/>
              <a:t>Two approaches</a:t>
            </a:r>
            <a:r>
              <a:rPr lang="en-US" sz="2400" smtClean="0"/>
              <a:t> have been proposed: gate first or gate last</a:t>
            </a:r>
          </a:p>
          <a:p>
            <a:pPr>
              <a:lnSpc>
                <a:spcPct val="90000"/>
              </a:lnSpc>
            </a:pPr>
            <a:endParaRPr lang="en-US" sz="2400" smtClean="0"/>
          </a:p>
          <a:p>
            <a:pPr lvl="1">
              <a:lnSpc>
                <a:spcPct val="90000"/>
              </a:lnSpc>
            </a:pPr>
            <a:r>
              <a:rPr lang="en-US" sz="2000" b="1" smtClean="0"/>
              <a:t>Gate first approach</a:t>
            </a:r>
            <a:r>
              <a:rPr lang="en-US" sz="2000" smtClean="0"/>
              <a:t> requires to take care of FE contamination tool, metal etching and to the high temperature anneal</a:t>
            </a:r>
          </a:p>
          <a:p>
            <a:pPr lvl="1">
              <a:lnSpc>
                <a:spcPct val="90000"/>
              </a:lnSpc>
            </a:pPr>
            <a:endParaRPr lang="en-US" sz="2000" smtClean="0"/>
          </a:p>
          <a:p>
            <a:pPr lvl="1">
              <a:lnSpc>
                <a:spcPct val="90000"/>
              </a:lnSpc>
            </a:pPr>
            <a:r>
              <a:rPr lang="en-US" sz="2000" b="1" smtClean="0"/>
              <a:t>Gate last approach</a:t>
            </a:r>
            <a:r>
              <a:rPr lang="en-US" sz="2000" smtClean="0"/>
              <a:t> (replacement gate): dummy gate removal and replacement, gate dielectric integrity has to be kept</a:t>
            </a:r>
          </a:p>
          <a:p>
            <a:pPr lvl="1">
              <a:lnSpc>
                <a:spcPct val="90000"/>
              </a:lnSpc>
              <a:buFontTx/>
              <a:buNone/>
            </a:pPr>
            <a:endParaRPr lang="en-US" sz="2000" smtClean="0"/>
          </a:p>
          <a:p>
            <a:pPr lvl="1">
              <a:lnSpc>
                <a:spcPct val="90000"/>
              </a:lnSpc>
              <a:buFontTx/>
              <a:buNone/>
            </a:pPr>
            <a:r>
              <a:rPr lang="en-US" sz="2000" smtClean="0"/>
              <a:t>	But for some applications CMOS requires 2 different metal gates in order to separate WFs for NMOS and PMOS devices </a:t>
            </a:r>
            <a:r>
              <a:rPr lang="en-US" sz="2000" b="1" smtClean="0"/>
              <a:t>(Dual metal gate integration)</a:t>
            </a:r>
          </a:p>
          <a:p>
            <a:pPr lvl="1">
              <a:lnSpc>
                <a:spcPct val="90000"/>
              </a:lnSpc>
            </a:pPr>
            <a:endParaRPr lang="en-US" sz="2000" b="1" smtClean="0"/>
          </a:p>
        </p:txBody>
      </p:sp>
      <p:sp>
        <p:nvSpPr>
          <p:cNvPr id="5" name="Rectangle 2"/>
          <p:cNvSpPr>
            <a:spLocks noGrp="1" noChangeArrowheads="1"/>
          </p:cNvSpPr>
          <p:nvPr>
            <p:ph type="title"/>
          </p:nvPr>
        </p:nvSpPr>
        <p:spPr>
          <a:xfrm>
            <a:off x="0" y="0"/>
            <a:ext cx="9906000" cy="765175"/>
          </a:xfrm>
        </p:spPr>
        <p:txBody>
          <a:bodyPr/>
          <a:lstStyle/>
          <a:p>
            <a:pPr>
              <a:defRPr/>
            </a:pPr>
            <a:r>
              <a:rPr lang="en-US" dirty="0" smtClean="0"/>
              <a:t>Metal gate integration</a:t>
            </a:r>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ChangeArrowheads="1"/>
          </p:cNvSpPr>
          <p:nvPr>
            <p:ph type="title"/>
          </p:nvPr>
        </p:nvSpPr>
        <p:spPr/>
        <p:txBody>
          <a:bodyPr/>
          <a:lstStyle/>
          <a:p>
            <a:pPr eaLnBrk="1" hangingPunct="1">
              <a:defRPr/>
            </a:pPr>
            <a:r>
              <a:rPr lang="fr-FR" smtClean="0"/>
              <a:t>Why is Metal Workfunction so important ? </a:t>
            </a:r>
          </a:p>
        </p:txBody>
      </p:sp>
      <p:sp>
        <p:nvSpPr>
          <p:cNvPr id="61443" name="Line 4"/>
          <p:cNvSpPr>
            <a:spLocks noChangeShapeType="1"/>
          </p:cNvSpPr>
          <p:nvPr/>
        </p:nvSpPr>
        <p:spPr bwMode="auto">
          <a:xfrm>
            <a:off x="631825" y="3357563"/>
            <a:ext cx="2449513" cy="0"/>
          </a:xfrm>
          <a:prstGeom prst="line">
            <a:avLst/>
          </a:prstGeom>
          <a:noFill/>
          <a:ln w="38100">
            <a:solidFill>
              <a:schemeClr val="tx1"/>
            </a:solidFill>
            <a:round/>
            <a:headEnd/>
            <a:tailEnd type="triangle" w="med" len="med"/>
          </a:ln>
        </p:spPr>
        <p:txBody>
          <a:bodyPr/>
          <a:lstStyle/>
          <a:p>
            <a:endParaRPr lang="en-US"/>
          </a:p>
        </p:txBody>
      </p:sp>
      <p:sp>
        <p:nvSpPr>
          <p:cNvPr id="61444" name="Line 5"/>
          <p:cNvSpPr>
            <a:spLocks noChangeShapeType="1"/>
          </p:cNvSpPr>
          <p:nvPr/>
        </p:nvSpPr>
        <p:spPr bwMode="auto">
          <a:xfrm flipV="1">
            <a:off x="1712913" y="1412875"/>
            <a:ext cx="0" cy="2087563"/>
          </a:xfrm>
          <a:prstGeom prst="line">
            <a:avLst/>
          </a:prstGeom>
          <a:noFill/>
          <a:ln w="38100">
            <a:solidFill>
              <a:schemeClr val="tx1"/>
            </a:solidFill>
            <a:round/>
            <a:headEnd/>
            <a:tailEnd type="triangle" w="med" len="med"/>
          </a:ln>
        </p:spPr>
        <p:txBody>
          <a:bodyPr/>
          <a:lstStyle/>
          <a:p>
            <a:endParaRPr lang="en-US"/>
          </a:p>
        </p:txBody>
      </p:sp>
      <p:sp>
        <p:nvSpPr>
          <p:cNvPr id="61445" name="Freeform 7"/>
          <p:cNvSpPr>
            <a:spLocks/>
          </p:cNvSpPr>
          <p:nvPr/>
        </p:nvSpPr>
        <p:spPr bwMode="auto">
          <a:xfrm>
            <a:off x="1570038" y="1557338"/>
            <a:ext cx="1366837" cy="1871662"/>
          </a:xfrm>
          <a:custGeom>
            <a:avLst/>
            <a:gdLst>
              <a:gd name="T0" fmla="*/ 0 w 1088"/>
              <a:gd name="T1" fmla="*/ 2147483647 h 2041"/>
              <a:gd name="T2" fmla="*/ 2147483647 w 1088"/>
              <a:gd name="T3" fmla="*/ 2147483647 h 2041"/>
              <a:gd name="T4" fmla="*/ 2147483647 w 1088"/>
              <a:gd name="T5" fmla="*/ 0 h 2041"/>
              <a:gd name="T6" fmla="*/ 0 60000 65536"/>
              <a:gd name="T7" fmla="*/ 0 60000 65536"/>
              <a:gd name="T8" fmla="*/ 0 60000 65536"/>
              <a:gd name="T9" fmla="*/ 0 w 1088"/>
              <a:gd name="T10" fmla="*/ 0 h 2041"/>
              <a:gd name="T11" fmla="*/ 1088 w 1088"/>
              <a:gd name="T12" fmla="*/ 2041 h 2041"/>
            </a:gdLst>
            <a:ahLst/>
            <a:cxnLst>
              <a:cxn ang="T6">
                <a:pos x="T0" y="T1"/>
              </a:cxn>
              <a:cxn ang="T7">
                <a:pos x="T2" y="T3"/>
              </a:cxn>
              <a:cxn ang="T8">
                <a:pos x="T4" y="T5"/>
              </a:cxn>
            </a:cxnLst>
            <a:rect l="T9" t="T10" r="T11" b="T12"/>
            <a:pathLst>
              <a:path w="1088" h="2041">
                <a:moveTo>
                  <a:pt x="0" y="2041"/>
                </a:moveTo>
                <a:cubicBezTo>
                  <a:pt x="113" y="1394"/>
                  <a:pt x="227" y="748"/>
                  <a:pt x="408" y="408"/>
                </a:cubicBezTo>
                <a:cubicBezTo>
                  <a:pt x="589" y="68"/>
                  <a:pt x="838" y="34"/>
                  <a:pt x="1088" y="0"/>
                </a:cubicBezTo>
              </a:path>
            </a:pathLst>
          </a:custGeom>
          <a:noFill/>
          <a:ln w="38100" cmpd="sng">
            <a:solidFill>
              <a:schemeClr val="accent2"/>
            </a:solidFill>
            <a:round/>
            <a:headEnd/>
            <a:tailEnd/>
          </a:ln>
        </p:spPr>
        <p:txBody>
          <a:bodyPr/>
          <a:lstStyle/>
          <a:p>
            <a:endParaRPr lang="en-US"/>
          </a:p>
        </p:txBody>
      </p:sp>
      <p:sp>
        <p:nvSpPr>
          <p:cNvPr id="61446" name="Freeform 8"/>
          <p:cNvSpPr>
            <a:spLocks/>
          </p:cNvSpPr>
          <p:nvPr/>
        </p:nvSpPr>
        <p:spPr bwMode="auto">
          <a:xfrm flipH="1">
            <a:off x="704850" y="1773238"/>
            <a:ext cx="1168400" cy="1655762"/>
          </a:xfrm>
          <a:custGeom>
            <a:avLst/>
            <a:gdLst>
              <a:gd name="T0" fmla="*/ 0 w 1088"/>
              <a:gd name="T1" fmla="*/ 2147483647 h 2041"/>
              <a:gd name="T2" fmla="*/ 2147483647 w 1088"/>
              <a:gd name="T3" fmla="*/ 2147483647 h 2041"/>
              <a:gd name="T4" fmla="*/ 2147483647 w 1088"/>
              <a:gd name="T5" fmla="*/ 0 h 2041"/>
              <a:gd name="T6" fmla="*/ 0 60000 65536"/>
              <a:gd name="T7" fmla="*/ 0 60000 65536"/>
              <a:gd name="T8" fmla="*/ 0 60000 65536"/>
              <a:gd name="T9" fmla="*/ 0 w 1088"/>
              <a:gd name="T10" fmla="*/ 0 h 2041"/>
              <a:gd name="T11" fmla="*/ 1088 w 1088"/>
              <a:gd name="T12" fmla="*/ 2041 h 2041"/>
            </a:gdLst>
            <a:ahLst/>
            <a:cxnLst>
              <a:cxn ang="T6">
                <a:pos x="T0" y="T1"/>
              </a:cxn>
              <a:cxn ang="T7">
                <a:pos x="T2" y="T3"/>
              </a:cxn>
              <a:cxn ang="T8">
                <a:pos x="T4" y="T5"/>
              </a:cxn>
            </a:cxnLst>
            <a:rect l="T9" t="T10" r="T11" b="T12"/>
            <a:pathLst>
              <a:path w="1088" h="2041">
                <a:moveTo>
                  <a:pt x="0" y="2041"/>
                </a:moveTo>
                <a:cubicBezTo>
                  <a:pt x="113" y="1394"/>
                  <a:pt x="227" y="748"/>
                  <a:pt x="408" y="408"/>
                </a:cubicBezTo>
                <a:cubicBezTo>
                  <a:pt x="589" y="68"/>
                  <a:pt x="838" y="34"/>
                  <a:pt x="1088" y="0"/>
                </a:cubicBezTo>
              </a:path>
            </a:pathLst>
          </a:custGeom>
          <a:noFill/>
          <a:ln w="38100" cmpd="sng">
            <a:solidFill>
              <a:srgbClr val="FF9900"/>
            </a:solidFill>
            <a:round/>
            <a:headEnd/>
            <a:tailEnd/>
          </a:ln>
        </p:spPr>
        <p:txBody>
          <a:bodyPr/>
          <a:lstStyle/>
          <a:p>
            <a:endParaRPr lang="en-US"/>
          </a:p>
        </p:txBody>
      </p:sp>
      <p:sp>
        <p:nvSpPr>
          <p:cNvPr id="61447" name="Text Box 9"/>
          <p:cNvSpPr txBox="1">
            <a:spLocks noChangeArrowheads="1"/>
          </p:cNvSpPr>
          <p:nvPr/>
        </p:nvSpPr>
        <p:spPr bwMode="auto">
          <a:xfrm>
            <a:off x="3081338" y="3141663"/>
            <a:ext cx="420687" cy="366712"/>
          </a:xfrm>
          <a:prstGeom prst="rect">
            <a:avLst/>
          </a:prstGeom>
          <a:noFill/>
          <a:ln w="9525">
            <a:noFill/>
            <a:miter lim="800000"/>
            <a:headEnd/>
            <a:tailEnd/>
          </a:ln>
        </p:spPr>
        <p:txBody>
          <a:bodyPr wrap="none">
            <a:spAutoFit/>
          </a:bodyPr>
          <a:lstStyle/>
          <a:p>
            <a:r>
              <a:rPr lang="fr-FR" sz="1800">
                <a:latin typeface="Arial" charset="0"/>
              </a:rPr>
              <a:t>V</a:t>
            </a:r>
            <a:r>
              <a:rPr lang="fr-FR" sz="1800" baseline="-25000">
                <a:latin typeface="Arial" charset="0"/>
              </a:rPr>
              <a:t>g</a:t>
            </a:r>
          </a:p>
        </p:txBody>
      </p:sp>
      <p:sp>
        <p:nvSpPr>
          <p:cNvPr id="61448" name="Text Box 10"/>
          <p:cNvSpPr txBox="1">
            <a:spLocks noChangeArrowheads="1"/>
          </p:cNvSpPr>
          <p:nvPr/>
        </p:nvSpPr>
        <p:spPr bwMode="auto">
          <a:xfrm>
            <a:off x="1136650" y="1341438"/>
            <a:ext cx="512763" cy="244475"/>
          </a:xfrm>
          <a:prstGeom prst="rect">
            <a:avLst/>
          </a:prstGeom>
          <a:noFill/>
          <a:ln w="9525">
            <a:noFill/>
            <a:miter lim="800000"/>
            <a:headEnd/>
            <a:tailEnd/>
          </a:ln>
        </p:spPr>
        <p:txBody>
          <a:bodyPr wrap="none">
            <a:spAutoFit/>
          </a:bodyPr>
          <a:lstStyle/>
          <a:p>
            <a:r>
              <a:rPr lang="fr-FR" sz="1000">
                <a:latin typeface="Arial" charset="0"/>
              </a:rPr>
              <a:t>Log I</a:t>
            </a:r>
            <a:r>
              <a:rPr lang="fr-FR" sz="1000" baseline="-25000">
                <a:latin typeface="Arial" charset="0"/>
              </a:rPr>
              <a:t>d</a:t>
            </a:r>
          </a:p>
        </p:txBody>
      </p:sp>
      <p:sp>
        <p:nvSpPr>
          <p:cNvPr id="61449" name="Line 11"/>
          <p:cNvSpPr>
            <a:spLocks noChangeShapeType="1"/>
          </p:cNvSpPr>
          <p:nvPr/>
        </p:nvSpPr>
        <p:spPr bwMode="auto">
          <a:xfrm>
            <a:off x="2073275" y="1989138"/>
            <a:ext cx="0" cy="3816350"/>
          </a:xfrm>
          <a:prstGeom prst="line">
            <a:avLst/>
          </a:prstGeom>
          <a:noFill/>
          <a:ln w="9525">
            <a:solidFill>
              <a:schemeClr val="tx1"/>
            </a:solidFill>
            <a:prstDash val="dash"/>
            <a:round/>
            <a:headEnd/>
            <a:tailEnd/>
          </a:ln>
        </p:spPr>
        <p:txBody>
          <a:bodyPr/>
          <a:lstStyle/>
          <a:p>
            <a:endParaRPr lang="en-US"/>
          </a:p>
        </p:txBody>
      </p:sp>
      <p:sp>
        <p:nvSpPr>
          <p:cNvPr id="61450" name="Line 12"/>
          <p:cNvSpPr>
            <a:spLocks noChangeShapeType="1"/>
          </p:cNvSpPr>
          <p:nvPr/>
        </p:nvSpPr>
        <p:spPr bwMode="auto">
          <a:xfrm>
            <a:off x="1352550" y="1989138"/>
            <a:ext cx="71438" cy="3816350"/>
          </a:xfrm>
          <a:prstGeom prst="line">
            <a:avLst/>
          </a:prstGeom>
          <a:noFill/>
          <a:ln w="9525">
            <a:solidFill>
              <a:schemeClr val="tx1"/>
            </a:solidFill>
            <a:prstDash val="dash"/>
            <a:round/>
            <a:headEnd/>
            <a:tailEnd/>
          </a:ln>
        </p:spPr>
        <p:txBody>
          <a:bodyPr/>
          <a:lstStyle/>
          <a:p>
            <a:endParaRPr lang="en-US"/>
          </a:p>
        </p:txBody>
      </p:sp>
      <p:sp>
        <p:nvSpPr>
          <p:cNvPr id="61451" name="Line 13"/>
          <p:cNvSpPr>
            <a:spLocks noChangeShapeType="1"/>
          </p:cNvSpPr>
          <p:nvPr/>
        </p:nvSpPr>
        <p:spPr bwMode="auto">
          <a:xfrm>
            <a:off x="560388" y="5805488"/>
            <a:ext cx="2520950" cy="0"/>
          </a:xfrm>
          <a:prstGeom prst="line">
            <a:avLst/>
          </a:prstGeom>
          <a:noFill/>
          <a:ln w="38100">
            <a:solidFill>
              <a:schemeClr val="tx1"/>
            </a:solidFill>
            <a:round/>
            <a:headEnd/>
            <a:tailEnd type="triangle" w="med" len="med"/>
          </a:ln>
        </p:spPr>
        <p:txBody>
          <a:bodyPr/>
          <a:lstStyle/>
          <a:p>
            <a:endParaRPr lang="en-US"/>
          </a:p>
        </p:txBody>
      </p:sp>
      <p:sp>
        <p:nvSpPr>
          <p:cNvPr id="61452" name="Line 14"/>
          <p:cNvSpPr>
            <a:spLocks noChangeShapeType="1"/>
          </p:cNvSpPr>
          <p:nvPr/>
        </p:nvSpPr>
        <p:spPr bwMode="auto">
          <a:xfrm flipV="1">
            <a:off x="1712913" y="3860800"/>
            <a:ext cx="0" cy="2087563"/>
          </a:xfrm>
          <a:prstGeom prst="line">
            <a:avLst/>
          </a:prstGeom>
          <a:noFill/>
          <a:ln w="38100">
            <a:solidFill>
              <a:schemeClr val="tx1"/>
            </a:solidFill>
            <a:round/>
            <a:headEnd/>
            <a:tailEnd type="triangle" w="med" len="med"/>
          </a:ln>
        </p:spPr>
        <p:txBody>
          <a:bodyPr/>
          <a:lstStyle/>
          <a:p>
            <a:endParaRPr lang="en-US"/>
          </a:p>
        </p:txBody>
      </p:sp>
      <p:sp>
        <p:nvSpPr>
          <p:cNvPr id="61453" name="Text Box 17"/>
          <p:cNvSpPr txBox="1">
            <a:spLocks noChangeArrowheads="1"/>
          </p:cNvSpPr>
          <p:nvPr/>
        </p:nvSpPr>
        <p:spPr bwMode="auto">
          <a:xfrm>
            <a:off x="1784350" y="3860800"/>
            <a:ext cx="331788" cy="366713"/>
          </a:xfrm>
          <a:prstGeom prst="rect">
            <a:avLst/>
          </a:prstGeom>
          <a:noFill/>
          <a:ln w="9525">
            <a:noFill/>
            <a:miter lim="800000"/>
            <a:headEnd/>
            <a:tailEnd/>
          </a:ln>
        </p:spPr>
        <p:txBody>
          <a:bodyPr wrap="none">
            <a:spAutoFit/>
          </a:bodyPr>
          <a:lstStyle/>
          <a:p>
            <a:r>
              <a:rPr lang="fr-FR" sz="1800">
                <a:latin typeface="Arial" charset="0"/>
              </a:rPr>
              <a:t>I</a:t>
            </a:r>
            <a:r>
              <a:rPr lang="fr-FR" sz="1800" baseline="-25000">
                <a:latin typeface="Arial" charset="0"/>
              </a:rPr>
              <a:t>d</a:t>
            </a:r>
          </a:p>
        </p:txBody>
      </p:sp>
      <p:sp>
        <p:nvSpPr>
          <p:cNvPr id="61454" name="Text Box 20"/>
          <p:cNvSpPr txBox="1">
            <a:spLocks noChangeArrowheads="1"/>
          </p:cNvSpPr>
          <p:nvPr/>
        </p:nvSpPr>
        <p:spPr bwMode="auto">
          <a:xfrm>
            <a:off x="3081338" y="5589588"/>
            <a:ext cx="420687" cy="366712"/>
          </a:xfrm>
          <a:prstGeom prst="rect">
            <a:avLst/>
          </a:prstGeom>
          <a:noFill/>
          <a:ln w="9525">
            <a:noFill/>
            <a:miter lim="800000"/>
            <a:headEnd/>
            <a:tailEnd/>
          </a:ln>
        </p:spPr>
        <p:txBody>
          <a:bodyPr wrap="none">
            <a:spAutoFit/>
          </a:bodyPr>
          <a:lstStyle/>
          <a:p>
            <a:r>
              <a:rPr lang="fr-FR" sz="1800">
                <a:latin typeface="Arial" charset="0"/>
              </a:rPr>
              <a:t>V</a:t>
            </a:r>
            <a:r>
              <a:rPr lang="fr-FR" sz="1800" baseline="-25000">
                <a:latin typeface="Arial" charset="0"/>
              </a:rPr>
              <a:t>g</a:t>
            </a:r>
          </a:p>
        </p:txBody>
      </p:sp>
      <p:sp>
        <p:nvSpPr>
          <p:cNvPr id="61455" name="Freeform 21"/>
          <p:cNvSpPr>
            <a:spLocks/>
          </p:cNvSpPr>
          <p:nvPr/>
        </p:nvSpPr>
        <p:spPr bwMode="auto">
          <a:xfrm>
            <a:off x="1677988" y="4508500"/>
            <a:ext cx="1296987" cy="1296988"/>
          </a:xfrm>
          <a:custGeom>
            <a:avLst/>
            <a:gdLst>
              <a:gd name="T0" fmla="*/ 0 w 817"/>
              <a:gd name="T1" fmla="*/ 2147483647 h 817"/>
              <a:gd name="T2" fmla="*/ 2147483647 w 817"/>
              <a:gd name="T3" fmla="*/ 2147483647 h 817"/>
              <a:gd name="T4" fmla="*/ 2147483647 w 817"/>
              <a:gd name="T5" fmla="*/ 0 h 817"/>
              <a:gd name="T6" fmla="*/ 0 60000 65536"/>
              <a:gd name="T7" fmla="*/ 0 60000 65536"/>
              <a:gd name="T8" fmla="*/ 0 60000 65536"/>
              <a:gd name="T9" fmla="*/ 0 w 817"/>
              <a:gd name="T10" fmla="*/ 0 h 817"/>
              <a:gd name="T11" fmla="*/ 817 w 817"/>
              <a:gd name="T12" fmla="*/ 817 h 817"/>
            </a:gdLst>
            <a:ahLst/>
            <a:cxnLst>
              <a:cxn ang="T6">
                <a:pos x="T0" y="T1"/>
              </a:cxn>
              <a:cxn ang="T7">
                <a:pos x="T2" y="T3"/>
              </a:cxn>
              <a:cxn ang="T8">
                <a:pos x="T4" y="T5"/>
              </a:cxn>
            </a:cxnLst>
            <a:rect l="T9" t="T10" r="T11" b="T12"/>
            <a:pathLst>
              <a:path w="817" h="817">
                <a:moveTo>
                  <a:pt x="0" y="817"/>
                </a:moveTo>
                <a:lnTo>
                  <a:pt x="227" y="817"/>
                </a:lnTo>
                <a:cubicBezTo>
                  <a:pt x="363" y="681"/>
                  <a:pt x="590" y="340"/>
                  <a:pt x="817" y="0"/>
                </a:cubicBezTo>
              </a:path>
            </a:pathLst>
          </a:custGeom>
          <a:noFill/>
          <a:ln w="38100" cmpd="sng">
            <a:solidFill>
              <a:schemeClr val="accent2"/>
            </a:solidFill>
            <a:round/>
            <a:headEnd/>
            <a:tailEnd/>
          </a:ln>
        </p:spPr>
        <p:txBody>
          <a:bodyPr/>
          <a:lstStyle/>
          <a:p>
            <a:endParaRPr lang="en-US"/>
          </a:p>
        </p:txBody>
      </p:sp>
      <p:sp>
        <p:nvSpPr>
          <p:cNvPr id="61456" name="Freeform 22"/>
          <p:cNvSpPr>
            <a:spLocks/>
          </p:cNvSpPr>
          <p:nvPr/>
        </p:nvSpPr>
        <p:spPr bwMode="auto">
          <a:xfrm flipH="1">
            <a:off x="560388" y="4941888"/>
            <a:ext cx="1296987" cy="863600"/>
          </a:xfrm>
          <a:custGeom>
            <a:avLst/>
            <a:gdLst>
              <a:gd name="T0" fmla="*/ 0 w 817"/>
              <a:gd name="T1" fmla="*/ 2147483647 h 817"/>
              <a:gd name="T2" fmla="*/ 2147483647 w 817"/>
              <a:gd name="T3" fmla="*/ 2147483647 h 817"/>
              <a:gd name="T4" fmla="*/ 2147483647 w 817"/>
              <a:gd name="T5" fmla="*/ 0 h 817"/>
              <a:gd name="T6" fmla="*/ 0 60000 65536"/>
              <a:gd name="T7" fmla="*/ 0 60000 65536"/>
              <a:gd name="T8" fmla="*/ 0 60000 65536"/>
              <a:gd name="T9" fmla="*/ 0 w 817"/>
              <a:gd name="T10" fmla="*/ 0 h 817"/>
              <a:gd name="T11" fmla="*/ 817 w 817"/>
              <a:gd name="T12" fmla="*/ 817 h 817"/>
            </a:gdLst>
            <a:ahLst/>
            <a:cxnLst>
              <a:cxn ang="T6">
                <a:pos x="T0" y="T1"/>
              </a:cxn>
              <a:cxn ang="T7">
                <a:pos x="T2" y="T3"/>
              </a:cxn>
              <a:cxn ang="T8">
                <a:pos x="T4" y="T5"/>
              </a:cxn>
            </a:cxnLst>
            <a:rect l="T9" t="T10" r="T11" b="T12"/>
            <a:pathLst>
              <a:path w="817" h="817">
                <a:moveTo>
                  <a:pt x="0" y="817"/>
                </a:moveTo>
                <a:lnTo>
                  <a:pt x="227" y="817"/>
                </a:lnTo>
                <a:cubicBezTo>
                  <a:pt x="363" y="681"/>
                  <a:pt x="590" y="340"/>
                  <a:pt x="817" y="0"/>
                </a:cubicBezTo>
              </a:path>
            </a:pathLst>
          </a:custGeom>
          <a:noFill/>
          <a:ln w="38100" cmpd="sng">
            <a:solidFill>
              <a:srgbClr val="FF9900"/>
            </a:solidFill>
            <a:round/>
            <a:headEnd/>
            <a:tailEnd/>
          </a:ln>
        </p:spPr>
        <p:txBody>
          <a:bodyPr/>
          <a:lstStyle/>
          <a:p>
            <a:endParaRPr lang="en-US"/>
          </a:p>
        </p:txBody>
      </p:sp>
      <p:sp>
        <p:nvSpPr>
          <p:cNvPr id="61457" name="Text Box 23"/>
          <p:cNvSpPr txBox="1">
            <a:spLocks noChangeArrowheads="1"/>
          </p:cNvSpPr>
          <p:nvPr/>
        </p:nvSpPr>
        <p:spPr bwMode="auto">
          <a:xfrm>
            <a:off x="2062163" y="3021013"/>
            <a:ext cx="604837" cy="336550"/>
          </a:xfrm>
          <a:prstGeom prst="rect">
            <a:avLst/>
          </a:prstGeom>
          <a:noFill/>
          <a:ln w="9525">
            <a:noFill/>
            <a:miter lim="800000"/>
            <a:headEnd/>
            <a:tailEnd/>
          </a:ln>
        </p:spPr>
        <p:txBody>
          <a:bodyPr wrap="none">
            <a:spAutoFit/>
          </a:bodyPr>
          <a:lstStyle/>
          <a:p>
            <a:r>
              <a:rPr lang="fr-FR" sz="1600">
                <a:solidFill>
                  <a:schemeClr val="accent2"/>
                </a:solidFill>
                <a:latin typeface="Arial" charset="0"/>
              </a:rPr>
              <a:t>V</a:t>
            </a:r>
            <a:r>
              <a:rPr lang="fr-FR" sz="1600" baseline="-25000">
                <a:solidFill>
                  <a:schemeClr val="accent2"/>
                </a:solidFill>
                <a:latin typeface="Arial" charset="0"/>
              </a:rPr>
              <a:t>th</a:t>
            </a:r>
            <a:r>
              <a:rPr lang="fr-FR" sz="1600">
                <a:solidFill>
                  <a:schemeClr val="accent2"/>
                </a:solidFill>
                <a:latin typeface="Arial" charset="0"/>
              </a:rPr>
              <a:t>,n</a:t>
            </a:r>
          </a:p>
        </p:txBody>
      </p:sp>
      <p:sp>
        <p:nvSpPr>
          <p:cNvPr id="61458" name="Text Box 24"/>
          <p:cNvSpPr txBox="1">
            <a:spLocks noChangeArrowheads="1"/>
          </p:cNvSpPr>
          <p:nvPr/>
        </p:nvSpPr>
        <p:spPr bwMode="auto">
          <a:xfrm>
            <a:off x="704850" y="2997200"/>
            <a:ext cx="604838" cy="336550"/>
          </a:xfrm>
          <a:prstGeom prst="rect">
            <a:avLst/>
          </a:prstGeom>
          <a:noFill/>
          <a:ln w="9525">
            <a:noFill/>
            <a:miter lim="800000"/>
            <a:headEnd/>
            <a:tailEnd/>
          </a:ln>
        </p:spPr>
        <p:txBody>
          <a:bodyPr wrap="none">
            <a:spAutoFit/>
          </a:bodyPr>
          <a:lstStyle/>
          <a:p>
            <a:r>
              <a:rPr lang="fr-FR" sz="1600">
                <a:solidFill>
                  <a:srgbClr val="FF9900"/>
                </a:solidFill>
                <a:latin typeface="Arial" charset="0"/>
              </a:rPr>
              <a:t>V</a:t>
            </a:r>
            <a:r>
              <a:rPr lang="fr-FR" sz="1600" baseline="-25000">
                <a:solidFill>
                  <a:srgbClr val="FF9900"/>
                </a:solidFill>
                <a:latin typeface="Arial" charset="0"/>
              </a:rPr>
              <a:t>th</a:t>
            </a:r>
            <a:r>
              <a:rPr lang="fr-FR" sz="1600">
                <a:solidFill>
                  <a:srgbClr val="FF9900"/>
                </a:solidFill>
                <a:latin typeface="Arial" charset="0"/>
              </a:rPr>
              <a:t>,p</a:t>
            </a:r>
          </a:p>
        </p:txBody>
      </p:sp>
      <p:sp>
        <p:nvSpPr>
          <p:cNvPr id="61459" name="Line 25"/>
          <p:cNvSpPr>
            <a:spLocks noChangeShapeType="1"/>
          </p:cNvSpPr>
          <p:nvPr/>
        </p:nvSpPr>
        <p:spPr bwMode="auto">
          <a:xfrm flipH="1">
            <a:off x="1712913" y="4724400"/>
            <a:ext cx="1079500" cy="0"/>
          </a:xfrm>
          <a:prstGeom prst="line">
            <a:avLst/>
          </a:prstGeom>
          <a:noFill/>
          <a:ln w="9525">
            <a:solidFill>
              <a:schemeClr val="accent2"/>
            </a:solidFill>
            <a:prstDash val="dash"/>
            <a:round/>
            <a:headEnd/>
            <a:tailEnd/>
          </a:ln>
        </p:spPr>
        <p:txBody>
          <a:bodyPr/>
          <a:lstStyle/>
          <a:p>
            <a:endParaRPr lang="en-US"/>
          </a:p>
        </p:txBody>
      </p:sp>
      <p:sp>
        <p:nvSpPr>
          <p:cNvPr id="61460" name="Line 26"/>
          <p:cNvSpPr>
            <a:spLocks noChangeShapeType="1"/>
          </p:cNvSpPr>
          <p:nvPr/>
        </p:nvSpPr>
        <p:spPr bwMode="auto">
          <a:xfrm flipH="1">
            <a:off x="631825" y="5013325"/>
            <a:ext cx="1079500" cy="0"/>
          </a:xfrm>
          <a:prstGeom prst="line">
            <a:avLst/>
          </a:prstGeom>
          <a:noFill/>
          <a:ln w="9525">
            <a:solidFill>
              <a:schemeClr val="accent2"/>
            </a:solidFill>
            <a:prstDash val="dash"/>
            <a:round/>
            <a:headEnd/>
            <a:tailEnd/>
          </a:ln>
        </p:spPr>
        <p:txBody>
          <a:bodyPr/>
          <a:lstStyle/>
          <a:p>
            <a:endParaRPr lang="en-US"/>
          </a:p>
        </p:txBody>
      </p:sp>
      <p:sp>
        <p:nvSpPr>
          <p:cNvPr id="61461" name="Line 27"/>
          <p:cNvSpPr>
            <a:spLocks noChangeShapeType="1"/>
          </p:cNvSpPr>
          <p:nvPr/>
        </p:nvSpPr>
        <p:spPr bwMode="auto">
          <a:xfrm>
            <a:off x="2792413" y="4724400"/>
            <a:ext cx="0" cy="1081088"/>
          </a:xfrm>
          <a:prstGeom prst="line">
            <a:avLst/>
          </a:prstGeom>
          <a:noFill/>
          <a:ln w="9525">
            <a:solidFill>
              <a:schemeClr val="accent2"/>
            </a:solidFill>
            <a:prstDash val="dash"/>
            <a:round/>
            <a:headEnd/>
            <a:tailEnd/>
          </a:ln>
        </p:spPr>
        <p:txBody>
          <a:bodyPr/>
          <a:lstStyle/>
          <a:p>
            <a:endParaRPr lang="en-US"/>
          </a:p>
        </p:txBody>
      </p:sp>
      <p:sp>
        <p:nvSpPr>
          <p:cNvPr id="61462" name="Line 28"/>
          <p:cNvSpPr>
            <a:spLocks noChangeShapeType="1"/>
          </p:cNvSpPr>
          <p:nvPr/>
        </p:nvSpPr>
        <p:spPr bwMode="auto">
          <a:xfrm>
            <a:off x="631825" y="5013325"/>
            <a:ext cx="0" cy="792163"/>
          </a:xfrm>
          <a:prstGeom prst="line">
            <a:avLst/>
          </a:prstGeom>
          <a:noFill/>
          <a:ln w="9525">
            <a:solidFill>
              <a:schemeClr val="accent2"/>
            </a:solidFill>
            <a:prstDash val="dash"/>
            <a:round/>
            <a:headEnd/>
            <a:tailEnd/>
          </a:ln>
        </p:spPr>
        <p:txBody>
          <a:bodyPr/>
          <a:lstStyle/>
          <a:p>
            <a:endParaRPr lang="en-US"/>
          </a:p>
        </p:txBody>
      </p:sp>
      <p:sp>
        <p:nvSpPr>
          <p:cNvPr id="61463" name="Text Box 29"/>
          <p:cNvSpPr txBox="1">
            <a:spLocks noChangeArrowheads="1"/>
          </p:cNvSpPr>
          <p:nvPr/>
        </p:nvSpPr>
        <p:spPr bwMode="auto">
          <a:xfrm>
            <a:off x="1722438" y="4437063"/>
            <a:ext cx="566737" cy="336550"/>
          </a:xfrm>
          <a:prstGeom prst="rect">
            <a:avLst/>
          </a:prstGeom>
          <a:noFill/>
          <a:ln w="9525">
            <a:noFill/>
            <a:miter lim="800000"/>
            <a:headEnd/>
            <a:tailEnd/>
          </a:ln>
        </p:spPr>
        <p:txBody>
          <a:bodyPr wrap="none">
            <a:spAutoFit/>
          </a:bodyPr>
          <a:lstStyle/>
          <a:p>
            <a:r>
              <a:rPr lang="fr-FR" sz="1600">
                <a:solidFill>
                  <a:schemeClr val="accent2"/>
                </a:solidFill>
                <a:latin typeface="Arial" charset="0"/>
              </a:rPr>
              <a:t>I</a:t>
            </a:r>
            <a:r>
              <a:rPr lang="fr-FR" sz="1600" baseline="-25000">
                <a:solidFill>
                  <a:schemeClr val="accent2"/>
                </a:solidFill>
                <a:latin typeface="Arial" charset="0"/>
              </a:rPr>
              <a:t>on</a:t>
            </a:r>
            <a:r>
              <a:rPr lang="fr-FR" sz="1600">
                <a:solidFill>
                  <a:schemeClr val="accent2"/>
                </a:solidFill>
                <a:latin typeface="Arial" charset="0"/>
              </a:rPr>
              <a:t>,n</a:t>
            </a:r>
          </a:p>
        </p:txBody>
      </p:sp>
      <p:sp>
        <p:nvSpPr>
          <p:cNvPr id="61464" name="Text Box 30"/>
          <p:cNvSpPr txBox="1">
            <a:spLocks noChangeArrowheads="1"/>
          </p:cNvSpPr>
          <p:nvPr/>
        </p:nvSpPr>
        <p:spPr bwMode="auto">
          <a:xfrm>
            <a:off x="560388" y="4724400"/>
            <a:ext cx="566737" cy="336550"/>
          </a:xfrm>
          <a:prstGeom prst="rect">
            <a:avLst/>
          </a:prstGeom>
          <a:noFill/>
          <a:ln w="9525">
            <a:noFill/>
            <a:miter lim="800000"/>
            <a:headEnd/>
            <a:tailEnd/>
          </a:ln>
        </p:spPr>
        <p:txBody>
          <a:bodyPr wrap="none">
            <a:spAutoFit/>
          </a:bodyPr>
          <a:lstStyle/>
          <a:p>
            <a:r>
              <a:rPr lang="fr-FR" sz="1600">
                <a:solidFill>
                  <a:srgbClr val="FF9900"/>
                </a:solidFill>
                <a:latin typeface="Arial" charset="0"/>
              </a:rPr>
              <a:t>I</a:t>
            </a:r>
            <a:r>
              <a:rPr lang="fr-FR" sz="1600" baseline="-25000">
                <a:solidFill>
                  <a:srgbClr val="FF9900"/>
                </a:solidFill>
                <a:latin typeface="Arial" charset="0"/>
              </a:rPr>
              <a:t>on</a:t>
            </a:r>
            <a:r>
              <a:rPr lang="fr-FR" sz="1600">
                <a:solidFill>
                  <a:srgbClr val="FF9900"/>
                </a:solidFill>
                <a:latin typeface="Arial" charset="0"/>
              </a:rPr>
              <a:t>,p</a:t>
            </a:r>
          </a:p>
        </p:txBody>
      </p:sp>
      <p:sp>
        <p:nvSpPr>
          <p:cNvPr id="61465" name="Text Box 31"/>
          <p:cNvSpPr txBox="1">
            <a:spLocks noChangeArrowheads="1"/>
          </p:cNvSpPr>
          <p:nvPr/>
        </p:nvSpPr>
        <p:spPr bwMode="auto">
          <a:xfrm>
            <a:off x="2622550" y="5762625"/>
            <a:ext cx="417513" cy="304800"/>
          </a:xfrm>
          <a:prstGeom prst="rect">
            <a:avLst/>
          </a:prstGeom>
          <a:noFill/>
          <a:ln w="9525">
            <a:noFill/>
            <a:miter lim="800000"/>
            <a:headEnd/>
            <a:tailEnd/>
          </a:ln>
        </p:spPr>
        <p:txBody>
          <a:bodyPr wrap="none">
            <a:spAutoFit/>
          </a:bodyPr>
          <a:lstStyle/>
          <a:p>
            <a:r>
              <a:rPr lang="fr-FR" sz="1400">
                <a:latin typeface="Arial" charset="0"/>
              </a:rPr>
              <a:t>V</a:t>
            </a:r>
            <a:r>
              <a:rPr lang="fr-FR" sz="1200" baseline="-25000">
                <a:latin typeface="Arial" charset="0"/>
              </a:rPr>
              <a:t>dd</a:t>
            </a:r>
          </a:p>
        </p:txBody>
      </p:sp>
      <p:sp>
        <p:nvSpPr>
          <p:cNvPr id="61466" name="Text Box 32"/>
          <p:cNvSpPr txBox="1">
            <a:spLocks noChangeArrowheads="1"/>
          </p:cNvSpPr>
          <p:nvPr/>
        </p:nvSpPr>
        <p:spPr bwMode="auto">
          <a:xfrm>
            <a:off x="460375" y="5762625"/>
            <a:ext cx="417513" cy="304800"/>
          </a:xfrm>
          <a:prstGeom prst="rect">
            <a:avLst/>
          </a:prstGeom>
          <a:noFill/>
          <a:ln w="9525">
            <a:noFill/>
            <a:miter lim="800000"/>
            <a:headEnd/>
            <a:tailEnd/>
          </a:ln>
        </p:spPr>
        <p:txBody>
          <a:bodyPr wrap="none">
            <a:spAutoFit/>
          </a:bodyPr>
          <a:lstStyle/>
          <a:p>
            <a:r>
              <a:rPr lang="fr-FR" sz="1400">
                <a:latin typeface="Arial" charset="0"/>
              </a:rPr>
              <a:t>V</a:t>
            </a:r>
            <a:r>
              <a:rPr lang="fr-FR" sz="1200" baseline="-25000">
                <a:latin typeface="Arial" charset="0"/>
              </a:rPr>
              <a:t>dd</a:t>
            </a:r>
          </a:p>
        </p:txBody>
      </p:sp>
      <p:sp>
        <p:nvSpPr>
          <p:cNvPr id="61467" name="Text Box 33"/>
          <p:cNvSpPr txBox="1">
            <a:spLocks noChangeArrowheads="1"/>
          </p:cNvSpPr>
          <p:nvPr/>
        </p:nvSpPr>
        <p:spPr bwMode="auto">
          <a:xfrm>
            <a:off x="488950" y="901700"/>
            <a:ext cx="2660650" cy="366713"/>
          </a:xfrm>
          <a:prstGeom prst="rect">
            <a:avLst/>
          </a:prstGeom>
          <a:solidFill>
            <a:schemeClr val="accent2"/>
          </a:solidFill>
          <a:ln w="9525">
            <a:noFill/>
            <a:miter lim="800000"/>
            <a:headEnd/>
            <a:tailEnd/>
          </a:ln>
        </p:spPr>
        <p:txBody>
          <a:bodyPr wrap="none">
            <a:spAutoFit/>
          </a:bodyPr>
          <a:lstStyle/>
          <a:p>
            <a:r>
              <a:rPr lang="fr-FR" sz="1800">
                <a:solidFill>
                  <a:schemeClr val="bg1"/>
                </a:solidFill>
                <a:latin typeface="Arial" charset="0"/>
              </a:rPr>
              <a:t>Regular Poly-gate n+/p+</a:t>
            </a:r>
          </a:p>
        </p:txBody>
      </p:sp>
      <p:sp>
        <p:nvSpPr>
          <p:cNvPr id="61468" name="Line 34"/>
          <p:cNvSpPr>
            <a:spLocks noChangeShapeType="1"/>
          </p:cNvSpPr>
          <p:nvPr/>
        </p:nvSpPr>
        <p:spPr bwMode="auto">
          <a:xfrm>
            <a:off x="3883025" y="3311525"/>
            <a:ext cx="2449513" cy="0"/>
          </a:xfrm>
          <a:prstGeom prst="line">
            <a:avLst/>
          </a:prstGeom>
          <a:noFill/>
          <a:ln w="38100">
            <a:solidFill>
              <a:schemeClr val="tx1"/>
            </a:solidFill>
            <a:round/>
            <a:headEnd/>
            <a:tailEnd type="triangle" w="med" len="med"/>
          </a:ln>
        </p:spPr>
        <p:txBody>
          <a:bodyPr/>
          <a:lstStyle/>
          <a:p>
            <a:endParaRPr lang="en-US"/>
          </a:p>
        </p:txBody>
      </p:sp>
      <p:sp>
        <p:nvSpPr>
          <p:cNvPr id="61469" name="Line 35"/>
          <p:cNvSpPr>
            <a:spLocks noChangeShapeType="1"/>
          </p:cNvSpPr>
          <p:nvPr/>
        </p:nvSpPr>
        <p:spPr bwMode="auto">
          <a:xfrm flipV="1">
            <a:off x="4964113" y="1366838"/>
            <a:ext cx="0" cy="2087562"/>
          </a:xfrm>
          <a:prstGeom prst="line">
            <a:avLst/>
          </a:prstGeom>
          <a:noFill/>
          <a:ln w="38100">
            <a:solidFill>
              <a:schemeClr val="tx1"/>
            </a:solidFill>
            <a:round/>
            <a:headEnd/>
            <a:tailEnd type="triangle" w="med" len="med"/>
          </a:ln>
        </p:spPr>
        <p:txBody>
          <a:bodyPr/>
          <a:lstStyle/>
          <a:p>
            <a:endParaRPr lang="en-US"/>
          </a:p>
        </p:txBody>
      </p:sp>
      <p:sp>
        <p:nvSpPr>
          <p:cNvPr id="61470" name="Freeform 36"/>
          <p:cNvSpPr>
            <a:spLocks/>
          </p:cNvSpPr>
          <p:nvPr/>
        </p:nvSpPr>
        <p:spPr bwMode="auto">
          <a:xfrm>
            <a:off x="4821238" y="1511300"/>
            <a:ext cx="1366837" cy="1871663"/>
          </a:xfrm>
          <a:custGeom>
            <a:avLst/>
            <a:gdLst>
              <a:gd name="T0" fmla="*/ 0 w 1088"/>
              <a:gd name="T1" fmla="*/ 2147483647 h 2041"/>
              <a:gd name="T2" fmla="*/ 2147483647 w 1088"/>
              <a:gd name="T3" fmla="*/ 2147483647 h 2041"/>
              <a:gd name="T4" fmla="*/ 2147483647 w 1088"/>
              <a:gd name="T5" fmla="*/ 0 h 2041"/>
              <a:gd name="T6" fmla="*/ 0 60000 65536"/>
              <a:gd name="T7" fmla="*/ 0 60000 65536"/>
              <a:gd name="T8" fmla="*/ 0 60000 65536"/>
              <a:gd name="T9" fmla="*/ 0 w 1088"/>
              <a:gd name="T10" fmla="*/ 0 h 2041"/>
              <a:gd name="T11" fmla="*/ 1088 w 1088"/>
              <a:gd name="T12" fmla="*/ 2041 h 2041"/>
            </a:gdLst>
            <a:ahLst/>
            <a:cxnLst>
              <a:cxn ang="T6">
                <a:pos x="T0" y="T1"/>
              </a:cxn>
              <a:cxn ang="T7">
                <a:pos x="T2" y="T3"/>
              </a:cxn>
              <a:cxn ang="T8">
                <a:pos x="T4" y="T5"/>
              </a:cxn>
            </a:cxnLst>
            <a:rect l="T9" t="T10" r="T11" b="T12"/>
            <a:pathLst>
              <a:path w="1088" h="2041">
                <a:moveTo>
                  <a:pt x="0" y="2041"/>
                </a:moveTo>
                <a:cubicBezTo>
                  <a:pt x="113" y="1394"/>
                  <a:pt x="227" y="748"/>
                  <a:pt x="408" y="408"/>
                </a:cubicBezTo>
                <a:cubicBezTo>
                  <a:pt x="589" y="68"/>
                  <a:pt x="838" y="34"/>
                  <a:pt x="1088" y="0"/>
                </a:cubicBezTo>
              </a:path>
            </a:pathLst>
          </a:custGeom>
          <a:noFill/>
          <a:ln w="38100" cap="flat" cmpd="sng">
            <a:solidFill>
              <a:schemeClr val="accent2"/>
            </a:solidFill>
            <a:prstDash val="dash"/>
            <a:round/>
            <a:headEnd/>
            <a:tailEnd/>
          </a:ln>
        </p:spPr>
        <p:txBody>
          <a:bodyPr/>
          <a:lstStyle/>
          <a:p>
            <a:endParaRPr lang="en-US"/>
          </a:p>
        </p:txBody>
      </p:sp>
      <p:sp>
        <p:nvSpPr>
          <p:cNvPr id="61471" name="Freeform 37"/>
          <p:cNvSpPr>
            <a:spLocks/>
          </p:cNvSpPr>
          <p:nvPr/>
        </p:nvSpPr>
        <p:spPr bwMode="auto">
          <a:xfrm flipH="1">
            <a:off x="3956050" y="1727200"/>
            <a:ext cx="1168400" cy="1655763"/>
          </a:xfrm>
          <a:custGeom>
            <a:avLst/>
            <a:gdLst>
              <a:gd name="T0" fmla="*/ 0 w 1088"/>
              <a:gd name="T1" fmla="*/ 2147483647 h 2041"/>
              <a:gd name="T2" fmla="*/ 2147483647 w 1088"/>
              <a:gd name="T3" fmla="*/ 2147483647 h 2041"/>
              <a:gd name="T4" fmla="*/ 2147483647 w 1088"/>
              <a:gd name="T5" fmla="*/ 0 h 2041"/>
              <a:gd name="T6" fmla="*/ 0 60000 65536"/>
              <a:gd name="T7" fmla="*/ 0 60000 65536"/>
              <a:gd name="T8" fmla="*/ 0 60000 65536"/>
              <a:gd name="T9" fmla="*/ 0 w 1088"/>
              <a:gd name="T10" fmla="*/ 0 h 2041"/>
              <a:gd name="T11" fmla="*/ 1088 w 1088"/>
              <a:gd name="T12" fmla="*/ 2041 h 2041"/>
            </a:gdLst>
            <a:ahLst/>
            <a:cxnLst>
              <a:cxn ang="T6">
                <a:pos x="T0" y="T1"/>
              </a:cxn>
              <a:cxn ang="T7">
                <a:pos x="T2" y="T3"/>
              </a:cxn>
              <a:cxn ang="T8">
                <a:pos x="T4" y="T5"/>
              </a:cxn>
            </a:cxnLst>
            <a:rect l="T9" t="T10" r="T11" b="T12"/>
            <a:pathLst>
              <a:path w="1088" h="2041">
                <a:moveTo>
                  <a:pt x="0" y="2041"/>
                </a:moveTo>
                <a:cubicBezTo>
                  <a:pt x="113" y="1394"/>
                  <a:pt x="227" y="748"/>
                  <a:pt x="408" y="408"/>
                </a:cubicBezTo>
                <a:cubicBezTo>
                  <a:pt x="589" y="68"/>
                  <a:pt x="838" y="34"/>
                  <a:pt x="1088" y="0"/>
                </a:cubicBezTo>
              </a:path>
            </a:pathLst>
          </a:custGeom>
          <a:noFill/>
          <a:ln w="38100" cap="flat" cmpd="sng">
            <a:solidFill>
              <a:srgbClr val="FF9900"/>
            </a:solidFill>
            <a:prstDash val="dash"/>
            <a:round/>
            <a:headEnd/>
            <a:tailEnd/>
          </a:ln>
        </p:spPr>
        <p:txBody>
          <a:bodyPr/>
          <a:lstStyle/>
          <a:p>
            <a:endParaRPr lang="en-US"/>
          </a:p>
        </p:txBody>
      </p:sp>
      <p:sp>
        <p:nvSpPr>
          <p:cNvPr id="61472" name="Text Box 38"/>
          <p:cNvSpPr txBox="1">
            <a:spLocks noChangeArrowheads="1"/>
          </p:cNvSpPr>
          <p:nvPr/>
        </p:nvSpPr>
        <p:spPr bwMode="auto">
          <a:xfrm>
            <a:off x="6332538" y="3095625"/>
            <a:ext cx="420687" cy="366713"/>
          </a:xfrm>
          <a:prstGeom prst="rect">
            <a:avLst/>
          </a:prstGeom>
          <a:noFill/>
          <a:ln w="9525">
            <a:noFill/>
            <a:miter lim="800000"/>
            <a:headEnd/>
            <a:tailEnd/>
          </a:ln>
        </p:spPr>
        <p:txBody>
          <a:bodyPr wrap="none">
            <a:spAutoFit/>
          </a:bodyPr>
          <a:lstStyle/>
          <a:p>
            <a:r>
              <a:rPr lang="fr-FR" sz="1800">
                <a:latin typeface="Arial" charset="0"/>
              </a:rPr>
              <a:t>V</a:t>
            </a:r>
            <a:r>
              <a:rPr lang="fr-FR" sz="1800" baseline="-25000">
                <a:latin typeface="Arial" charset="0"/>
              </a:rPr>
              <a:t>g</a:t>
            </a:r>
          </a:p>
        </p:txBody>
      </p:sp>
      <p:sp>
        <p:nvSpPr>
          <p:cNvPr id="61473" name="Line 39"/>
          <p:cNvSpPr>
            <a:spLocks noChangeShapeType="1"/>
          </p:cNvSpPr>
          <p:nvPr/>
        </p:nvSpPr>
        <p:spPr bwMode="auto">
          <a:xfrm>
            <a:off x="5324475" y="1943100"/>
            <a:ext cx="0" cy="3816350"/>
          </a:xfrm>
          <a:prstGeom prst="line">
            <a:avLst/>
          </a:prstGeom>
          <a:noFill/>
          <a:ln w="9525">
            <a:solidFill>
              <a:schemeClr val="tx1"/>
            </a:solidFill>
            <a:prstDash val="dash"/>
            <a:round/>
            <a:headEnd/>
            <a:tailEnd/>
          </a:ln>
        </p:spPr>
        <p:txBody>
          <a:bodyPr/>
          <a:lstStyle/>
          <a:p>
            <a:endParaRPr lang="en-US"/>
          </a:p>
        </p:txBody>
      </p:sp>
      <p:sp>
        <p:nvSpPr>
          <p:cNvPr id="61474" name="Line 40"/>
          <p:cNvSpPr>
            <a:spLocks noChangeShapeType="1"/>
          </p:cNvSpPr>
          <p:nvPr/>
        </p:nvSpPr>
        <p:spPr bwMode="auto">
          <a:xfrm>
            <a:off x="4603750" y="1943100"/>
            <a:ext cx="71438" cy="3816350"/>
          </a:xfrm>
          <a:prstGeom prst="line">
            <a:avLst/>
          </a:prstGeom>
          <a:noFill/>
          <a:ln w="9525">
            <a:solidFill>
              <a:schemeClr val="tx1"/>
            </a:solidFill>
            <a:prstDash val="dash"/>
            <a:round/>
            <a:headEnd/>
            <a:tailEnd/>
          </a:ln>
        </p:spPr>
        <p:txBody>
          <a:bodyPr/>
          <a:lstStyle/>
          <a:p>
            <a:endParaRPr lang="en-US"/>
          </a:p>
        </p:txBody>
      </p:sp>
      <p:sp>
        <p:nvSpPr>
          <p:cNvPr id="61475" name="Line 41"/>
          <p:cNvSpPr>
            <a:spLocks noChangeShapeType="1"/>
          </p:cNvSpPr>
          <p:nvPr/>
        </p:nvSpPr>
        <p:spPr bwMode="auto">
          <a:xfrm>
            <a:off x="3811588" y="5759450"/>
            <a:ext cx="2520950" cy="0"/>
          </a:xfrm>
          <a:prstGeom prst="line">
            <a:avLst/>
          </a:prstGeom>
          <a:noFill/>
          <a:ln w="38100">
            <a:solidFill>
              <a:schemeClr val="tx1"/>
            </a:solidFill>
            <a:round/>
            <a:headEnd/>
            <a:tailEnd type="triangle" w="med" len="med"/>
          </a:ln>
        </p:spPr>
        <p:txBody>
          <a:bodyPr/>
          <a:lstStyle/>
          <a:p>
            <a:endParaRPr lang="en-US"/>
          </a:p>
        </p:txBody>
      </p:sp>
      <p:sp>
        <p:nvSpPr>
          <p:cNvPr id="61476" name="Line 42"/>
          <p:cNvSpPr>
            <a:spLocks noChangeShapeType="1"/>
          </p:cNvSpPr>
          <p:nvPr/>
        </p:nvSpPr>
        <p:spPr bwMode="auto">
          <a:xfrm flipV="1">
            <a:off x="4964113" y="3814763"/>
            <a:ext cx="0" cy="2087562"/>
          </a:xfrm>
          <a:prstGeom prst="line">
            <a:avLst/>
          </a:prstGeom>
          <a:noFill/>
          <a:ln w="38100">
            <a:solidFill>
              <a:schemeClr val="tx1"/>
            </a:solidFill>
            <a:round/>
            <a:headEnd/>
            <a:tailEnd type="triangle" w="med" len="med"/>
          </a:ln>
        </p:spPr>
        <p:txBody>
          <a:bodyPr/>
          <a:lstStyle/>
          <a:p>
            <a:endParaRPr lang="en-US"/>
          </a:p>
        </p:txBody>
      </p:sp>
      <p:sp>
        <p:nvSpPr>
          <p:cNvPr id="61477" name="Text Box 43"/>
          <p:cNvSpPr txBox="1">
            <a:spLocks noChangeArrowheads="1"/>
          </p:cNvSpPr>
          <p:nvPr/>
        </p:nvSpPr>
        <p:spPr bwMode="auto">
          <a:xfrm>
            <a:off x="5035550" y="3814763"/>
            <a:ext cx="331788" cy="366712"/>
          </a:xfrm>
          <a:prstGeom prst="rect">
            <a:avLst/>
          </a:prstGeom>
          <a:noFill/>
          <a:ln w="9525">
            <a:noFill/>
            <a:miter lim="800000"/>
            <a:headEnd/>
            <a:tailEnd/>
          </a:ln>
        </p:spPr>
        <p:txBody>
          <a:bodyPr wrap="none">
            <a:spAutoFit/>
          </a:bodyPr>
          <a:lstStyle/>
          <a:p>
            <a:r>
              <a:rPr lang="fr-FR" sz="1800">
                <a:latin typeface="Arial" charset="0"/>
              </a:rPr>
              <a:t>I</a:t>
            </a:r>
            <a:r>
              <a:rPr lang="fr-FR" sz="1800" baseline="-25000">
                <a:latin typeface="Arial" charset="0"/>
              </a:rPr>
              <a:t>d</a:t>
            </a:r>
          </a:p>
        </p:txBody>
      </p:sp>
      <p:sp>
        <p:nvSpPr>
          <p:cNvPr id="61478" name="Text Box 44"/>
          <p:cNvSpPr txBox="1">
            <a:spLocks noChangeArrowheads="1"/>
          </p:cNvSpPr>
          <p:nvPr/>
        </p:nvSpPr>
        <p:spPr bwMode="auto">
          <a:xfrm>
            <a:off x="6332538" y="5543550"/>
            <a:ext cx="420687" cy="366713"/>
          </a:xfrm>
          <a:prstGeom prst="rect">
            <a:avLst/>
          </a:prstGeom>
          <a:noFill/>
          <a:ln w="9525">
            <a:noFill/>
            <a:miter lim="800000"/>
            <a:headEnd/>
            <a:tailEnd/>
          </a:ln>
        </p:spPr>
        <p:txBody>
          <a:bodyPr wrap="none">
            <a:spAutoFit/>
          </a:bodyPr>
          <a:lstStyle/>
          <a:p>
            <a:r>
              <a:rPr lang="fr-FR" sz="1800">
                <a:latin typeface="Arial" charset="0"/>
              </a:rPr>
              <a:t>V</a:t>
            </a:r>
            <a:r>
              <a:rPr lang="fr-FR" sz="1800" baseline="-25000">
                <a:latin typeface="Arial" charset="0"/>
              </a:rPr>
              <a:t>g</a:t>
            </a:r>
          </a:p>
        </p:txBody>
      </p:sp>
      <p:sp>
        <p:nvSpPr>
          <p:cNvPr id="61479" name="Freeform 45"/>
          <p:cNvSpPr>
            <a:spLocks/>
          </p:cNvSpPr>
          <p:nvPr/>
        </p:nvSpPr>
        <p:spPr bwMode="auto">
          <a:xfrm>
            <a:off x="4929188" y="4462463"/>
            <a:ext cx="1296987" cy="1296987"/>
          </a:xfrm>
          <a:custGeom>
            <a:avLst/>
            <a:gdLst>
              <a:gd name="T0" fmla="*/ 0 w 817"/>
              <a:gd name="T1" fmla="*/ 2147483647 h 817"/>
              <a:gd name="T2" fmla="*/ 2147483647 w 817"/>
              <a:gd name="T3" fmla="*/ 2147483647 h 817"/>
              <a:gd name="T4" fmla="*/ 2147483647 w 817"/>
              <a:gd name="T5" fmla="*/ 0 h 817"/>
              <a:gd name="T6" fmla="*/ 0 60000 65536"/>
              <a:gd name="T7" fmla="*/ 0 60000 65536"/>
              <a:gd name="T8" fmla="*/ 0 60000 65536"/>
              <a:gd name="T9" fmla="*/ 0 w 817"/>
              <a:gd name="T10" fmla="*/ 0 h 817"/>
              <a:gd name="T11" fmla="*/ 817 w 817"/>
              <a:gd name="T12" fmla="*/ 817 h 817"/>
            </a:gdLst>
            <a:ahLst/>
            <a:cxnLst>
              <a:cxn ang="T6">
                <a:pos x="T0" y="T1"/>
              </a:cxn>
              <a:cxn ang="T7">
                <a:pos x="T2" y="T3"/>
              </a:cxn>
              <a:cxn ang="T8">
                <a:pos x="T4" y="T5"/>
              </a:cxn>
            </a:cxnLst>
            <a:rect l="T9" t="T10" r="T11" b="T12"/>
            <a:pathLst>
              <a:path w="817" h="817">
                <a:moveTo>
                  <a:pt x="0" y="817"/>
                </a:moveTo>
                <a:lnTo>
                  <a:pt x="227" y="817"/>
                </a:lnTo>
                <a:cubicBezTo>
                  <a:pt x="363" y="681"/>
                  <a:pt x="590" y="340"/>
                  <a:pt x="817" y="0"/>
                </a:cubicBezTo>
              </a:path>
            </a:pathLst>
          </a:custGeom>
          <a:noFill/>
          <a:ln w="38100" cap="flat" cmpd="sng">
            <a:solidFill>
              <a:schemeClr val="accent2"/>
            </a:solidFill>
            <a:prstDash val="dash"/>
            <a:round/>
            <a:headEnd/>
            <a:tailEnd/>
          </a:ln>
        </p:spPr>
        <p:txBody>
          <a:bodyPr/>
          <a:lstStyle/>
          <a:p>
            <a:endParaRPr lang="en-US"/>
          </a:p>
        </p:txBody>
      </p:sp>
      <p:sp>
        <p:nvSpPr>
          <p:cNvPr id="61480" name="Freeform 46"/>
          <p:cNvSpPr>
            <a:spLocks/>
          </p:cNvSpPr>
          <p:nvPr/>
        </p:nvSpPr>
        <p:spPr bwMode="auto">
          <a:xfrm flipH="1">
            <a:off x="3811588" y="4895850"/>
            <a:ext cx="1296987" cy="863600"/>
          </a:xfrm>
          <a:custGeom>
            <a:avLst/>
            <a:gdLst>
              <a:gd name="T0" fmla="*/ 0 w 817"/>
              <a:gd name="T1" fmla="*/ 2147483647 h 817"/>
              <a:gd name="T2" fmla="*/ 2147483647 w 817"/>
              <a:gd name="T3" fmla="*/ 2147483647 h 817"/>
              <a:gd name="T4" fmla="*/ 2147483647 w 817"/>
              <a:gd name="T5" fmla="*/ 0 h 817"/>
              <a:gd name="T6" fmla="*/ 0 60000 65536"/>
              <a:gd name="T7" fmla="*/ 0 60000 65536"/>
              <a:gd name="T8" fmla="*/ 0 60000 65536"/>
              <a:gd name="T9" fmla="*/ 0 w 817"/>
              <a:gd name="T10" fmla="*/ 0 h 817"/>
              <a:gd name="T11" fmla="*/ 817 w 817"/>
              <a:gd name="T12" fmla="*/ 817 h 817"/>
            </a:gdLst>
            <a:ahLst/>
            <a:cxnLst>
              <a:cxn ang="T6">
                <a:pos x="T0" y="T1"/>
              </a:cxn>
              <a:cxn ang="T7">
                <a:pos x="T2" y="T3"/>
              </a:cxn>
              <a:cxn ang="T8">
                <a:pos x="T4" y="T5"/>
              </a:cxn>
            </a:cxnLst>
            <a:rect l="T9" t="T10" r="T11" b="T12"/>
            <a:pathLst>
              <a:path w="817" h="817">
                <a:moveTo>
                  <a:pt x="0" y="817"/>
                </a:moveTo>
                <a:lnTo>
                  <a:pt x="227" y="817"/>
                </a:lnTo>
                <a:cubicBezTo>
                  <a:pt x="363" y="681"/>
                  <a:pt x="590" y="340"/>
                  <a:pt x="817" y="0"/>
                </a:cubicBezTo>
              </a:path>
            </a:pathLst>
          </a:custGeom>
          <a:noFill/>
          <a:ln w="38100" cap="flat" cmpd="sng">
            <a:solidFill>
              <a:srgbClr val="FF9900"/>
            </a:solidFill>
            <a:prstDash val="dash"/>
            <a:round/>
            <a:headEnd/>
            <a:tailEnd/>
          </a:ln>
        </p:spPr>
        <p:txBody>
          <a:bodyPr/>
          <a:lstStyle/>
          <a:p>
            <a:endParaRPr lang="en-US"/>
          </a:p>
        </p:txBody>
      </p:sp>
      <p:sp>
        <p:nvSpPr>
          <p:cNvPr id="61481" name="Text Box 47"/>
          <p:cNvSpPr txBox="1">
            <a:spLocks noChangeArrowheads="1"/>
          </p:cNvSpPr>
          <p:nvPr/>
        </p:nvSpPr>
        <p:spPr bwMode="auto">
          <a:xfrm>
            <a:off x="5313363" y="2974975"/>
            <a:ext cx="604837" cy="336550"/>
          </a:xfrm>
          <a:prstGeom prst="rect">
            <a:avLst/>
          </a:prstGeom>
          <a:noFill/>
          <a:ln w="9525">
            <a:noFill/>
            <a:miter lim="800000"/>
            <a:headEnd/>
            <a:tailEnd/>
          </a:ln>
        </p:spPr>
        <p:txBody>
          <a:bodyPr wrap="none">
            <a:spAutoFit/>
          </a:bodyPr>
          <a:lstStyle/>
          <a:p>
            <a:r>
              <a:rPr lang="fr-FR" sz="1600">
                <a:solidFill>
                  <a:schemeClr val="accent2"/>
                </a:solidFill>
                <a:latin typeface="Arial" charset="0"/>
              </a:rPr>
              <a:t>V</a:t>
            </a:r>
            <a:r>
              <a:rPr lang="fr-FR" sz="1600" baseline="-25000">
                <a:solidFill>
                  <a:schemeClr val="accent2"/>
                </a:solidFill>
                <a:latin typeface="Arial" charset="0"/>
              </a:rPr>
              <a:t>th</a:t>
            </a:r>
            <a:r>
              <a:rPr lang="fr-FR" sz="1600">
                <a:solidFill>
                  <a:schemeClr val="accent2"/>
                </a:solidFill>
                <a:latin typeface="Arial" charset="0"/>
              </a:rPr>
              <a:t>,n</a:t>
            </a:r>
          </a:p>
        </p:txBody>
      </p:sp>
      <p:sp>
        <p:nvSpPr>
          <p:cNvPr id="61482" name="Text Box 48"/>
          <p:cNvSpPr txBox="1">
            <a:spLocks noChangeArrowheads="1"/>
          </p:cNvSpPr>
          <p:nvPr/>
        </p:nvSpPr>
        <p:spPr bwMode="auto">
          <a:xfrm>
            <a:off x="3956050" y="2951163"/>
            <a:ext cx="604838" cy="336550"/>
          </a:xfrm>
          <a:prstGeom prst="rect">
            <a:avLst/>
          </a:prstGeom>
          <a:noFill/>
          <a:ln w="9525">
            <a:noFill/>
            <a:miter lim="800000"/>
            <a:headEnd/>
            <a:tailEnd/>
          </a:ln>
        </p:spPr>
        <p:txBody>
          <a:bodyPr wrap="none">
            <a:spAutoFit/>
          </a:bodyPr>
          <a:lstStyle/>
          <a:p>
            <a:r>
              <a:rPr lang="fr-FR" sz="1600">
                <a:solidFill>
                  <a:srgbClr val="FF9900"/>
                </a:solidFill>
                <a:latin typeface="Arial" charset="0"/>
              </a:rPr>
              <a:t>V</a:t>
            </a:r>
            <a:r>
              <a:rPr lang="fr-FR" sz="1600" baseline="-25000">
                <a:solidFill>
                  <a:srgbClr val="FF9900"/>
                </a:solidFill>
                <a:latin typeface="Arial" charset="0"/>
              </a:rPr>
              <a:t>th</a:t>
            </a:r>
            <a:r>
              <a:rPr lang="fr-FR" sz="1600">
                <a:solidFill>
                  <a:srgbClr val="FF9900"/>
                </a:solidFill>
                <a:latin typeface="Arial" charset="0"/>
              </a:rPr>
              <a:t>,p</a:t>
            </a:r>
          </a:p>
        </p:txBody>
      </p:sp>
      <p:sp>
        <p:nvSpPr>
          <p:cNvPr id="61483" name="Line 49"/>
          <p:cNvSpPr>
            <a:spLocks noChangeShapeType="1"/>
          </p:cNvSpPr>
          <p:nvPr/>
        </p:nvSpPr>
        <p:spPr bwMode="auto">
          <a:xfrm flipH="1">
            <a:off x="4964113" y="4678363"/>
            <a:ext cx="1079500" cy="0"/>
          </a:xfrm>
          <a:prstGeom prst="line">
            <a:avLst/>
          </a:prstGeom>
          <a:noFill/>
          <a:ln w="9525">
            <a:solidFill>
              <a:schemeClr val="accent2"/>
            </a:solidFill>
            <a:prstDash val="dash"/>
            <a:round/>
            <a:headEnd/>
            <a:tailEnd/>
          </a:ln>
        </p:spPr>
        <p:txBody>
          <a:bodyPr/>
          <a:lstStyle/>
          <a:p>
            <a:endParaRPr lang="en-US"/>
          </a:p>
        </p:txBody>
      </p:sp>
      <p:sp>
        <p:nvSpPr>
          <p:cNvPr id="61484" name="Line 50"/>
          <p:cNvSpPr>
            <a:spLocks noChangeShapeType="1"/>
          </p:cNvSpPr>
          <p:nvPr/>
        </p:nvSpPr>
        <p:spPr bwMode="auto">
          <a:xfrm flipH="1">
            <a:off x="3873500" y="4941888"/>
            <a:ext cx="1079500" cy="0"/>
          </a:xfrm>
          <a:prstGeom prst="line">
            <a:avLst/>
          </a:prstGeom>
          <a:noFill/>
          <a:ln w="9525">
            <a:solidFill>
              <a:schemeClr val="accent2"/>
            </a:solidFill>
            <a:prstDash val="dash"/>
            <a:round/>
            <a:headEnd/>
            <a:tailEnd/>
          </a:ln>
        </p:spPr>
        <p:txBody>
          <a:bodyPr/>
          <a:lstStyle/>
          <a:p>
            <a:endParaRPr lang="en-US"/>
          </a:p>
        </p:txBody>
      </p:sp>
      <p:sp>
        <p:nvSpPr>
          <p:cNvPr id="61485" name="Line 51"/>
          <p:cNvSpPr>
            <a:spLocks noChangeShapeType="1"/>
          </p:cNvSpPr>
          <p:nvPr/>
        </p:nvSpPr>
        <p:spPr bwMode="auto">
          <a:xfrm>
            <a:off x="6043613" y="4678363"/>
            <a:ext cx="0" cy="1081087"/>
          </a:xfrm>
          <a:prstGeom prst="line">
            <a:avLst/>
          </a:prstGeom>
          <a:noFill/>
          <a:ln w="9525">
            <a:solidFill>
              <a:schemeClr val="accent2"/>
            </a:solidFill>
            <a:prstDash val="dash"/>
            <a:round/>
            <a:headEnd/>
            <a:tailEnd/>
          </a:ln>
        </p:spPr>
        <p:txBody>
          <a:bodyPr/>
          <a:lstStyle/>
          <a:p>
            <a:endParaRPr lang="en-US"/>
          </a:p>
        </p:txBody>
      </p:sp>
      <p:sp>
        <p:nvSpPr>
          <p:cNvPr id="61486" name="Line 52"/>
          <p:cNvSpPr>
            <a:spLocks noChangeShapeType="1"/>
          </p:cNvSpPr>
          <p:nvPr/>
        </p:nvSpPr>
        <p:spPr bwMode="auto">
          <a:xfrm>
            <a:off x="3883025" y="4967288"/>
            <a:ext cx="0" cy="792162"/>
          </a:xfrm>
          <a:prstGeom prst="line">
            <a:avLst/>
          </a:prstGeom>
          <a:noFill/>
          <a:ln w="9525">
            <a:solidFill>
              <a:schemeClr val="accent2"/>
            </a:solidFill>
            <a:prstDash val="dash"/>
            <a:round/>
            <a:headEnd/>
            <a:tailEnd/>
          </a:ln>
        </p:spPr>
        <p:txBody>
          <a:bodyPr/>
          <a:lstStyle/>
          <a:p>
            <a:endParaRPr lang="en-US"/>
          </a:p>
        </p:txBody>
      </p:sp>
      <p:sp>
        <p:nvSpPr>
          <p:cNvPr id="61487" name="Text Box 53"/>
          <p:cNvSpPr txBox="1">
            <a:spLocks noChangeArrowheads="1"/>
          </p:cNvSpPr>
          <p:nvPr/>
        </p:nvSpPr>
        <p:spPr bwMode="auto">
          <a:xfrm>
            <a:off x="5467350" y="5338763"/>
            <a:ext cx="566738" cy="336550"/>
          </a:xfrm>
          <a:prstGeom prst="rect">
            <a:avLst/>
          </a:prstGeom>
          <a:noFill/>
          <a:ln w="9525">
            <a:noFill/>
            <a:miter lim="800000"/>
            <a:headEnd/>
            <a:tailEnd/>
          </a:ln>
        </p:spPr>
        <p:txBody>
          <a:bodyPr wrap="none">
            <a:spAutoFit/>
          </a:bodyPr>
          <a:lstStyle/>
          <a:p>
            <a:r>
              <a:rPr lang="fr-FR" sz="1600">
                <a:solidFill>
                  <a:schemeClr val="accent2"/>
                </a:solidFill>
                <a:latin typeface="Arial" charset="0"/>
              </a:rPr>
              <a:t>I</a:t>
            </a:r>
            <a:r>
              <a:rPr lang="fr-FR" sz="1600" baseline="-25000">
                <a:solidFill>
                  <a:schemeClr val="accent2"/>
                </a:solidFill>
                <a:latin typeface="Arial" charset="0"/>
              </a:rPr>
              <a:t>on</a:t>
            </a:r>
            <a:r>
              <a:rPr lang="fr-FR" sz="1600">
                <a:solidFill>
                  <a:schemeClr val="accent2"/>
                </a:solidFill>
                <a:latin typeface="Arial" charset="0"/>
              </a:rPr>
              <a:t>,n</a:t>
            </a:r>
          </a:p>
        </p:txBody>
      </p:sp>
      <p:sp>
        <p:nvSpPr>
          <p:cNvPr id="61488" name="Text Box 54"/>
          <p:cNvSpPr txBox="1">
            <a:spLocks noChangeArrowheads="1"/>
          </p:cNvSpPr>
          <p:nvPr/>
        </p:nvSpPr>
        <p:spPr bwMode="auto">
          <a:xfrm>
            <a:off x="3859213" y="5310188"/>
            <a:ext cx="566737" cy="336550"/>
          </a:xfrm>
          <a:prstGeom prst="rect">
            <a:avLst/>
          </a:prstGeom>
          <a:noFill/>
          <a:ln w="9525">
            <a:noFill/>
            <a:miter lim="800000"/>
            <a:headEnd/>
            <a:tailEnd/>
          </a:ln>
        </p:spPr>
        <p:txBody>
          <a:bodyPr wrap="none">
            <a:spAutoFit/>
          </a:bodyPr>
          <a:lstStyle/>
          <a:p>
            <a:r>
              <a:rPr lang="fr-FR" sz="1600">
                <a:solidFill>
                  <a:srgbClr val="FF9900"/>
                </a:solidFill>
                <a:latin typeface="Arial" charset="0"/>
              </a:rPr>
              <a:t>I</a:t>
            </a:r>
            <a:r>
              <a:rPr lang="fr-FR" sz="1600" baseline="-25000">
                <a:solidFill>
                  <a:srgbClr val="FF9900"/>
                </a:solidFill>
                <a:latin typeface="Arial" charset="0"/>
              </a:rPr>
              <a:t>on</a:t>
            </a:r>
            <a:r>
              <a:rPr lang="fr-FR" sz="1600">
                <a:solidFill>
                  <a:srgbClr val="FF9900"/>
                </a:solidFill>
                <a:latin typeface="Arial" charset="0"/>
              </a:rPr>
              <a:t>,p</a:t>
            </a:r>
          </a:p>
        </p:txBody>
      </p:sp>
      <p:sp>
        <p:nvSpPr>
          <p:cNvPr id="61489" name="Text Box 55"/>
          <p:cNvSpPr txBox="1">
            <a:spLocks noChangeArrowheads="1"/>
          </p:cNvSpPr>
          <p:nvPr/>
        </p:nvSpPr>
        <p:spPr bwMode="auto">
          <a:xfrm>
            <a:off x="5873750" y="5716588"/>
            <a:ext cx="417513" cy="304800"/>
          </a:xfrm>
          <a:prstGeom prst="rect">
            <a:avLst/>
          </a:prstGeom>
          <a:noFill/>
          <a:ln w="9525">
            <a:noFill/>
            <a:miter lim="800000"/>
            <a:headEnd/>
            <a:tailEnd/>
          </a:ln>
        </p:spPr>
        <p:txBody>
          <a:bodyPr wrap="none">
            <a:spAutoFit/>
          </a:bodyPr>
          <a:lstStyle/>
          <a:p>
            <a:r>
              <a:rPr lang="fr-FR" sz="1400">
                <a:latin typeface="Arial" charset="0"/>
              </a:rPr>
              <a:t>V</a:t>
            </a:r>
            <a:r>
              <a:rPr lang="fr-FR" sz="1200" baseline="-25000">
                <a:latin typeface="Arial" charset="0"/>
              </a:rPr>
              <a:t>dd</a:t>
            </a:r>
          </a:p>
        </p:txBody>
      </p:sp>
      <p:sp>
        <p:nvSpPr>
          <p:cNvPr id="61490" name="Text Box 56"/>
          <p:cNvSpPr txBox="1">
            <a:spLocks noChangeArrowheads="1"/>
          </p:cNvSpPr>
          <p:nvPr/>
        </p:nvSpPr>
        <p:spPr bwMode="auto">
          <a:xfrm>
            <a:off x="3711575" y="5716588"/>
            <a:ext cx="417513" cy="304800"/>
          </a:xfrm>
          <a:prstGeom prst="rect">
            <a:avLst/>
          </a:prstGeom>
          <a:noFill/>
          <a:ln w="9525">
            <a:noFill/>
            <a:miter lim="800000"/>
            <a:headEnd/>
            <a:tailEnd/>
          </a:ln>
        </p:spPr>
        <p:txBody>
          <a:bodyPr wrap="none">
            <a:spAutoFit/>
          </a:bodyPr>
          <a:lstStyle/>
          <a:p>
            <a:r>
              <a:rPr lang="fr-FR" sz="1400">
                <a:latin typeface="Arial" charset="0"/>
              </a:rPr>
              <a:t>V</a:t>
            </a:r>
            <a:r>
              <a:rPr lang="fr-FR" sz="1200" baseline="-25000">
                <a:latin typeface="Arial" charset="0"/>
              </a:rPr>
              <a:t>dd</a:t>
            </a:r>
          </a:p>
        </p:txBody>
      </p:sp>
      <p:sp>
        <p:nvSpPr>
          <p:cNvPr id="61491" name="Text Box 57"/>
          <p:cNvSpPr txBox="1">
            <a:spLocks noChangeArrowheads="1"/>
          </p:cNvSpPr>
          <p:nvPr/>
        </p:nvSpPr>
        <p:spPr bwMode="auto">
          <a:xfrm>
            <a:off x="4016375" y="908050"/>
            <a:ext cx="2190750" cy="366713"/>
          </a:xfrm>
          <a:prstGeom prst="rect">
            <a:avLst/>
          </a:prstGeom>
          <a:solidFill>
            <a:srgbClr val="FF3300"/>
          </a:solidFill>
          <a:ln w="9525">
            <a:noFill/>
            <a:miter lim="800000"/>
            <a:headEnd/>
            <a:tailEnd/>
          </a:ln>
        </p:spPr>
        <p:txBody>
          <a:bodyPr wrap="none">
            <a:spAutoFit/>
          </a:bodyPr>
          <a:lstStyle/>
          <a:p>
            <a:r>
              <a:rPr lang="fr-FR" sz="1800">
                <a:solidFill>
                  <a:schemeClr val="bg1"/>
                </a:solidFill>
                <a:latin typeface="Arial" charset="0"/>
              </a:rPr>
              <a:t>Mid-gap Metal Gate</a:t>
            </a:r>
          </a:p>
        </p:txBody>
      </p:sp>
      <p:sp>
        <p:nvSpPr>
          <p:cNvPr id="61492" name="Freeform 58"/>
          <p:cNvSpPr>
            <a:spLocks/>
          </p:cNvSpPr>
          <p:nvPr/>
        </p:nvSpPr>
        <p:spPr bwMode="auto">
          <a:xfrm>
            <a:off x="5530850" y="1484313"/>
            <a:ext cx="1366838" cy="1871662"/>
          </a:xfrm>
          <a:custGeom>
            <a:avLst/>
            <a:gdLst>
              <a:gd name="T0" fmla="*/ 0 w 1088"/>
              <a:gd name="T1" fmla="*/ 2147483647 h 2041"/>
              <a:gd name="T2" fmla="*/ 2147483647 w 1088"/>
              <a:gd name="T3" fmla="*/ 2147483647 h 2041"/>
              <a:gd name="T4" fmla="*/ 2147483647 w 1088"/>
              <a:gd name="T5" fmla="*/ 0 h 2041"/>
              <a:gd name="T6" fmla="*/ 0 60000 65536"/>
              <a:gd name="T7" fmla="*/ 0 60000 65536"/>
              <a:gd name="T8" fmla="*/ 0 60000 65536"/>
              <a:gd name="T9" fmla="*/ 0 w 1088"/>
              <a:gd name="T10" fmla="*/ 0 h 2041"/>
              <a:gd name="T11" fmla="*/ 1088 w 1088"/>
              <a:gd name="T12" fmla="*/ 2041 h 2041"/>
            </a:gdLst>
            <a:ahLst/>
            <a:cxnLst>
              <a:cxn ang="T6">
                <a:pos x="T0" y="T1"/>
              </a:cxn>
              <a:cxn ang="T7">
                <a:pos x="T2" y="T3"/>
              </a:cxn>
              <a:cxn ang="T8">
                <a:pos x="T4" y="T5"/>
              </a:cxn>
            </a:cxnLst>
            <a:rect l="T9" t="T10" r="T11" b="T12"/>
            <a:pathLst>
              <a:path w="1088" h="2041">
                <a:moveTo>
                  <a:pt x="0" y="2041"/>
                </a:moveTo>
                <a:cubicBezTo>
                  <a:pt x="113" y="1394"/>
                  <a:pt x="227" y="748"/>
                  <a:pt x="408" y="408"/>
                </a:cubicBezTo>
                <a:cubicBezTo>
                  <a:pt x="589" y="68"/>
                  <a:pt x="838" y="34"/>
                  <a:pt x="1088" y="0"/>
                </a:cubicBezTo>
              </a:path>
            </a:pathLst>
          </a:custGeom>
          <a:noFill/>
          <a:ln w="38100" cap="flat" cmpd="sng">
            <a:solidFill>
              <a:schemeClr val="accent2"/>
            </a:solidFill>
            <a:prstDash val="solid"/>
            <a:round/>
            <a:headEnd/>
            <a:tailEnd/>
          </a:ln>
        </p:spPr>
        <p:txBody>
          <a:bodyPr/>
          <a:lstStyle/>
          <a:p>
            <a:endParaRPr lang="en-US"/>
          </a:p>
        </p:txBody>
      </p:sp>
      <p:sp>
        <p:nvSpPr>
          <p:cNvPr id="61493" name="Freeform 59"/>
          <p:cNvSpPr>
            <a:spLocks/>
          </p:cNvSpPr>
          <p:nvPr/>
        </p:nvSpPr>
        <p:spPr bwMode="auto">
          <a:xfrm flipH="1">
            <a:off x="3224213" y="1700213"/>
            <a:ext cx="1168400" cy="1655762"/>
          </a:xfrm>
          <a:custGeom>
            <a:avLst/>
            <a:gdLst>
              <a:gd name="T0" fmla="*/ 0 w 1088"/>
              <a:gd name="T1" fmla="*/ 2147483647 h 2041"/>
              <a:gd name="T2" fmla="*/ 2147483647 w 1088"/>
              <a:gd name="T3" fmla="*/ 2147483647 h 2041"/>
              <a:gd name="T4" fmla="*/ 2147483647 w 1088"/>
              <a:gd name="T5" fmla="*/ 0 h 2041"/>
              <a:gd name="T6" fmla="*/ 0 60000 65536"/>
              <a:gd name="T7" fmla="*/ 0 60000 65536"/>
              <a:gd name="T8" fmla="*/ 0 60000 65536"/>
              <a:gd name="T9" fmla="*/ 0 w 1088"/>
              <a:gd name="T10" fmla="*/ 0 h 2041"/>
              <a:gd name="T11" fmla="*/ 1088 w 1088"/>
              <a:gd name="T12" fmla="*/ 2041 h 2041"/>
            </a:gdLst>
            <a:ahLst/>
            <a:cxnLst>
              <a:cxn ang="T6">
                <a:pos x="T0" y="T1"/>
              </a:cxn>
              <a:cxn ang="T7">
                <a:pos x="T2" y="T3"/>
              </a:cxn>
              <a:cxn ang="T8">
                <a:pos x="T4" y="T5"/>
              </a:cxn>
            </a:cxnLst>
            <a:rect l="T9" t="T10" r="T11" b="T12"/>
            <a:pathLst>
              <a:path w="1088" h="2041">
                <a:moveTo>
                  <a:pt x="0" y="2041"/>
                </a:moveTo>
                <a:cubicBezTo>
                  <a:pt x="113" y="1394"/>
                  <a:pt x="227" y="748"/>
                  <a:pt x="408" y="408"/>
                </a:cubicBezTo>
                <a:cubicBezTo>
                  <a:pt x="589" y="68"/>
                  <a:pt x="838" y="34"/>
                  <a:pt x="1088" y="0"/>
                </a:cubicBezTo>
              </a:path>
            </a:pathLst>
          </a:custGeom>
          <a:noFill/>
          <a:ln w="38100" cap="flat" cmpd="sng">
            <a:solidFill>
              <a:srgbClr val="FF9900"/>
            </a:solidFill>
            <a:prstDash val="solid"/>
            <a:round/>
            <a:headEnd/>
            <a:tailEnd/>
          </a:ln>
        </p:spPr>
        <p:txBody>
          <a:bodyPr/>
          <a:lstStyle/>
          <a:p>
            <a:endParaRPr lang="en-US"/>
          </a:p>
        </p:txBody>
      </p:sp>
      <p:sp>
        <p:nvSpPr>
          <p:cNvPr id="61494" name="Line 60"/>
          <p:cNvSpPr>
            <a:spLocks noChangeShapeType="1"/>
          </p:cNvSpPr>
          <p:nvPr/>
        </p:nvSpPr>
        <p:spPr bwMode="auto">
          <a:xfrm>
            <a:off x="5168900" y="2276475"/>
            <a:ext cx="647700" cy="0"/>
          </a:xfrm>
          <a:prstGeom prst="line">
            <a:avLst/>
          </a:prstGeom>
          <a:noFill/>
          <a:ln w="57150">
            <a:solidFill>
              <a:schemeClr val="accent2"/>
            </a:solidFill>
            <a:round/>
            <a:headEnd/>
            <a:tailEnd type="triangle" w="med" len="med"/>
          </a:ln>
        </p:spPr>
        <p:txBody>
          <a:bodyPr/>
          <a:lstStyle/>
          <a:p>
            <a:endParaRPr lang="en-US"/>
          </a:p>
        </p:txBody>
      </p:sp>
      <p:sp>
        <p:nvSpPr>
          <p:cNvPr id="61495" name="Line 61"/>
          <p:cNvSpPr>
            <a:spLocks noChangeShapeType="1"/>
          </p:cNvSpPr>
          <p:nvPr/>
        </p:nvSpPr>
        <p:spPr bwMode="auto">
          <a:xfrm flipH="1">
            <a:off x="4089400" y="2276475"/>
            <a:ext cx="647700" cy="0"/>
          </a:xfrm>
          <a:prstGeom prst="line">
            <a:avLst/>
          </a:prstGeom>
          <a:noFill/>
          <a:ln w="57150">
            <a:solidFill>
              <a:srgbClr val="FF9900"/>
            </a:solidFill>
            <a:round/>
            <a:headEnd/>
            <a:tailEnd type="triangle" w="med" len="med"/>
          </a:ln>
        </p:spPr>
        <p:txBody>
          <a:bodyPr/>
          <a:lstStyle/>
          <a:p>
            <a:endParaRPr lang="en-US"/>
          </a:p>
        </p:txBody>
      </p:sp>
      <p:sp>
        <p:nvSpPr>
          <p:cNvPr id="61496" name="Text Box 62"/>
          <p:cNvSpPr txBox="1">
            <a:spLocks noChangeArrowheads="1"/>
          </p:cNvSpPr>
          <p:nvPr/>
        </p:nvSpPr>
        <p:spPr bwMode="auto">
          <a:xfrm>
            <a:off x="5240338" y="1889125"/>
            <a:ext cx="720725" cy="336550"/>
          </a:xfrm>
          <a:prstGeom prst="rect">
            <a:avLst/>
          </a:prstGeom>
          <a:noFill/>
          <a:ln w="9525">
            <a:noFill/>
            <a:miter lim="800000"/>
            <a:headEnd/>
            <a:tailEnd/>
          </a:ln>
        </p:spPr>
        <p:txBody>
          <a:bodyPr wrap="none">
            <a:spAutoFit/>
          </a:bodyPr>
          <a:lstStyle/>
          <a:p>
            <a:r>
              <a:rPr lang="fr-FR" sz="1600">
                <a:solidFill>
                  <a:schemeClr val="accent2"/>
                </a:solidFill>
                <a:latin typeface="Arial" charset="0"/>
              </a:rPr>
              <a:t>+0.5V</a:t>
            </a:r>
          </a:p>
        </p:txBody>
      </p:sp>
      <p:sp>
        <p:nvSpPr>
          <p:cNvPr id="61497" name="Text Box 63"/>
          <p:cNvSpPr txBox="1">
            <a:spLocks noChangeArrowheads="1"/>
          </p:cNvSpPr>
          <p:nvPr/>
        </p:nvSpPr>
        <p:spPr bwMode="auto">
          <a:xfrm>
            <a:off x="3944938" y="1916113"/>
            <a:ext cx="720725" cy="336550"/>
          </a:xfrm>
          <a:prstGeom prst="rect">
            <a:avLst/>
          </a:prstGeom>
          <a:noFill/>
          <a:ln w="9525">
            <a:noFill/>
            <a:miter lim="800000"/>
            <a:headEnd/>
            <a:tailEnd/>
          </a:ln>
        </p:spPr>
        <p:txBody>
          <a:bodyPr wrap="none">
            <a:spAutoFit/>
          </a:bodyPr>
          <a:lstStyle/>
          <a:p>
            <a:r>
              <a:rPr lang="fr-FR" sz="1600">
                <a:solidFill>
                  <a:srgbClr val="FF9900"/>
                </a:solidFill>
                <a:latin typeface="Arial" charset="0"/>
              </a:rPr>
              <a:t>+0.5V</a:t>
            </a:r>
          </a:p>
        </p:txBody>
      </p:sp>
      <p:sp>
        <p:nvSpPr>
          <p:cNvPr id="61498" name="Freeform 64"/>
          <p:cNvSpPr>
            <a:spLocks/>
          </p:cNvSpPr>
          <p:nvPr/>
        </p:nvSpPr>
        <p:spPr bwMode="auto">
          <a:xfrm flipH="1">
            <a:off x="3119438" y="4899025"/>
            <a:ext cx="1296987" cy="863600"/>
          </a:xfrm>
          <a:custGeom>
            <a:avLst/>
            <a:gdLst>
              <a:gd name="T0" fmla="*/ 0 w 817"/>
              <a:gd name="T1" fmla="*/ 2147483647 h 817"/>
              <a:gd name="T2" fmla="*/ 2147483647 w 817"/>
              <a:gd name="T3" fmla="*/ 2147483647 h 817"/>
              <a:gd name="T4" fmla="*/ 2147483647 w 817"/>
              <a:gd name="T5" fmla="*/ 0 h 817"/>
              <a:gd name="T6" fmla="*/ 0 60000 65536"/>
              <a:gd name="T7" fmla="*/ 0 60000 65536"/>
              <a:gd name="T8" fmla="*/ 0 60000 65536"/>
              <a:gd name="T9" fmla="*/ 0 w 817"/>
              <a:gd name="T10" fmla="*/ 0 h 817"/>
              <a:gd name="T11" fmla="*/ 817 w 817"/>
              <a:gd name="T12" fmla="*/ 817 h 817"/>
            </a:gdLst>
            <a:ahLst/>
            <a:cxnLst>
              <a:cxn ang="T6">
                <a:pos x="T0" y="T1"/>
              </a:cxn>
              <a:cxn ang="T7">
                <a:pos x="T2" y="T3"/>
              </a:cxn>
              <a:cxn ang="T8">
                <a:pos x="T4" y="T5"/>
              </a:cxn>
            </a:cxnLst>
            <a:rect l="T9" t="T10" r="T11" b="T12"/>
            <a:pathLst>
              <a:path w="817" h="817">
                <a:moveTo>
                  <a:pt x="0" y="817"/>
                </a:moveTo>
                <a:lnTo>
                  <a:pt x="227" y="817"/>
                </a:lnTo>
                <a:cubicBezTo>
                  <a:pt x="363" y="681"/>
                  <a:pt x="590" y="340"/>
                  <a:pt x="817" y="0"/>
                </a:cubicBezTo>
              </a:path>
            </a:pathLst>
          </a:custGeom>
          <a:noFill/>
          <a:ln w="38100" cmpd="sng">
            <a:solidFill>
              <a:srgbClr val="FF9900"/>
            </a:solidFill>
            <a:round/>
            <a:headEnd/>
            <a:tailEnd/>
          </a:ln>
        </p:spPr>
        <p:txBody>
          <a:bodyPr/>
          <a:lstStyle/>
          <a:p>
            <a:endParaRPr lang="en-US"/>
          </a:p>
        </p:txBody>
      </p:sp>
      <p:sp>
        <p:nvSpPr>
          <p:cNvPr id="61499" name="Freeform 65"/>
          <p:cNvSpPr>
            <a:spLocks/>
          </p:cNvSpPr>
          <p:nvPr/>
        </p:nvSpPr>
        <p:spPr bwMode="auto">
          <a:xfrm>
            <a:off x="5591175" y="4456113"/>
            <a:ext cx="1296988" cy="1296987"/>
          </a:xfrm>
          <a:custGeom>
            <a:avLst/>
            <a:gdLst>
              <a:gd name="T0" fmla="*/ 0 w 817"/>
              <a:gd name="T1" fmla="*/ 2147483647 h 817"/>
              <a:gd name="T2" fmla="*/ 2147483647 w 817"/>
              <a:gd name="T3" fmla="*/ 2147483647 h 817"/>
              <a:gd name="T4" fmla="*/ 2147483647 w 817"/>
              <a:gd name="T5" fmla="*/ 0 h 817"/>
              <a:gd name="T6" fmla="*/ 0 60000 65536"/>
              <a:gd name="T7" fmla="*/ 0 60000 65536"/>
              <a:gd name="T8" fmla="*/ 0 60000 65536"/>
              <a:gd name="T9" fmla="*/ 0 w 817"/>
              <a:gd name="T10" fmla="*/ 0 h 817"/>
              <a:gd name="T11" fmla="*/ 817 w 817"/>
              <a:gd name="T12" fmla="*/ 817 h 817"/>
            </a:gdLst>
            <a:ahLst/>
            <a:cxnLst>
              <a:cxn ang="T6">
                <a:pos x="T0" y="T1"/>
              </a:cxn>
              <a:cxn ang="T7">
                <a:pos x="T2" y="T3"/>
              </a:cxn>
              <a:cxn ang="T8">
                <a:pos x="T4" y="T5"/>
              </a:cxn>
            </a:cxnLst>
            <a:rect l="T9" t="T10" r="T11" b="T12"/>
            <a:pathLst>
              <a:path w="817" h="817">
                <a:moveTo>
                  <a:pt x="0" y="817"/>
                </a:moveTo>
                <a:lnTo>
                  <a:pt x="227" y="817"/>
                </a:lnTo>
                <a:cubicBezTo>
                  <a:pt x="363" y="681"/>
                  <a:pt x="590" y="340"/>
                  <a:pt x="817" y="0"/>
                </a:cubicBezTo>
              </a:path>
            </a:pathLst>
          </a:custGeom>
          <a:noFill/>
          <a:ln w="38100" cap="flat" cmpd="sng">
            <a:solidFill>
              <a:schemeClr val="accent2"/>
            </a:solidFill>
            <a:prstDash val="solid"/>
            <a:round/>
            <a:headEnd/>
            <a:tailEnd/>
          </a:ln>
        </p:spPr>
        <p:txBody>
          <a:bodyPr/>
          <a:lstStyle/>
          <a:p>
            <a:endParaRPr lang="en-US"/>
          </a:p>
        </p:txBody>
      </p:sp>
      <p:sp>
        <p:nvSpPr>
          <p:cNvPr id="61500" name="Line 66"/>
          <p:cNvSpPr>
            <a:spLocks noChangeShapeType="1"/>
          </p:cNvSpPr>
          <p:nvPr/>
        </p:nvSpPr>
        <p:spPr bwMode="auto">
          <a:xfrm flipH="1">
            <a:off x="4986338" y="5608638"/>
            <a:ext cx="1079500" cy="0"/>
          </a:xfrm>
          <a:prstGeom prst="line">
            <a:avLst/>
          </a:prstGeom>
          <a:noFill/>
          <a:ln w="9525">
            <a:solidFill>
              <a:schemeClr val="accent2"/>
            </a:solidFill>
            <a:prstDash val="dash"/>
            <a:round/>
            <a:headEnd/>
            <a:tailEnd/>
          </a:ln>
        </p:spPr>
        <p:txBody>
          <a:bodyPr/>
          <a:lstStyle/>
          <a:p>
            <a:endParaRPr lang="en-US"/>
          </a:p>
        </p:txBody>
      </p:sp>
      <p:sp>
        <p:nvSpPr>
          <p:cNvPr id="61501" name="Line 67"/>
          <p:cNvSpPr>
            <a:spLocks noChangeShapeType="1"/>
          </p:cNvSpPr>
          <p:nvPr/>
        </p:nvSpPr>
        <p:spPr bwMode="auto">
          <a:xfrm>
            <a:off x="6032500" y="4652963"/>
            <a:ext cx="0" cy="936625"/>
          </a:xfrm>
          <a:prstGeom prst="line">
            <a:avLst/>
          </a:prstGeom>
          <a:noFill/>
          <a:ln w="38100">
            <a:solidFill>
              <a:srgbClr val="FF3300"/>
            </a:solidFill>
            <a:round/>
            <a:headEnd/>
            <a:tailEnd type="triangle" w="med" len="med"/>
          </a:ln>
        </p:spPr>
        <p:txBody>
          <a:bodyPr/>
          <a:lstStyle/>
          <a:p>
            <a:endParaRPr lang="en-US"/>
          </a:p>
        </p:txBody>
      </p:sp>
      <p:sp>
        <p:nvSpPr>
          <p:cNvPr id="61502" name="Line 68"/>
          <p:cNvSpPr>
            <a:spLocks noChangeShapeType="1"/>
          </p:cNvSpPr>
          <p:nvPr/>
        </p:nvSpPr>
        <p:spPr bwMode="auto">
          <a:xfrm>
            <a:off x="3873500" y="4941888"/>
            <a:ext cx="0" cy="647700"/>
          </a:xfrm>
          <a:prstGeom prst="line">
            <a:avLst/>
          </a:prstGeom>
          <a:noFill/>
          <a:ln w="38100">
            <a:solidFill>
              <a:srgbClr val="FF3300"/>
            </a:solidFill>
            <a:round/>
            <a:headEnd/>
            <a:tailEnd type="triangle" w="med" len="med"/>
          </a:ln>
        </p:spPr>
        <p:txBody>
          <a:bodyPr/>
          <a:lstStyle/>
          <a:p>
            <a:endParaRPr lang="en-US"/>
          </a:p>
        </p:txBody>
      </p:sp>
      <p:sp>
        <p:nvSpPr>
          <p:cNvPr id="61503" name="Line 69"/>
          <p:cNvSpPr>
            <a:spLocks noChangeShapeType="1"/>
          </p:cNvSpPr>
          <p:nvPr/>
        </p:nvSpPr>
        <p:spPr bwMode="auto">
          <a:xfrm flipH="1">
            <a:off x="3863975" y="5627688"/>
            <a:ext cx="1079500" cy="0"/>
          </a:xfrm>
          <a:prstGeom prst="line">
            <a:avLst/>
          </a:prstGeom>
          <a:noFill/>
          <a:ln w="9525">
            <a:solidFill>
              <a:schemeClr val="accent2"/>
            </a:solidFill>
            <a:prstDash val="dash"/>
            <a:round/>
            <a:headEnd/>
            <a:tailEnd/>
          </a:ln>
        </p:spPr>
        <p:txBody>
          <a:bodyPr/>
          <a:lstStyle/>
          <a:p>
            <a:endParaRPr lang="en-US"/>
          </a:p>
        </p:txBody>
      </p:sp>
      <p:sp>
        <p:nvSpPr>
          <p:cNvPr id="61504" name="Line 70"/>
          <p:cNvSpPr>
            <a:spLocks noChangeShapeType="1"/>
          </p:cNvSpPr>
          <p:nvPr/>
        </p:nvSpPr>
        <p:spPr bwMode="auto">
          <a:xfrm>
            <a:off x="6996113" y="3292475"/>
            <a:ext cx="2449512" cy="0"/>
          </a:xfrm>
          <a:prstGeom prst="line">
            <a:avLst/>
          </a:prstGeom>
          <a:noFill/>
          <a:ln w="38100">
            <a:solidFill>
              <a:schemeClr val="tx1"/>
            </a:solidFill>
            <a:round/>
            <a:headEnd/>
            <a:tailEnd type="triangle" w="med" len="med"/>
          </a:ln>
        </p:spPr>
        <p:txBody>
          <a:bodyPr/>
          <a:lstStyle/>
          <a:p>
            <a:endParaRPr lang="en-US"/>
          </a:p>
        </p:txBody>
      </p:sp>
      <p:sp>
        <p:nvSpPr>
          <p:cNvPr id="61505" name="Line 71"/>
          <p:cNvSpPr>
            <a:spLocks noChangeShapeType="1"/>
          </p:cNvSpPr>
          <p:nvPr/>
        </p:nvSpPr>
        <p:spPr bwMode="auto">
          <a:xfrm flipV="1">
            <a:off x="8077200" y="1347788"/>
            <a:ext cx="0" cy="2087562"/>
          </a:xfrm>
          <a:prstGeom prst="line">
            <a:avLst/>
          </a:prstGeom>
          <a:noFill/>
          <a:ln w="38100">
            <a:solidFill>
              <a:schemeClr val="tx1"/>
            </a:solidFill>
            <a:round/>
            <a:headEnd/>
            <a:tailEnd type="triangle" w="med" len="med"/>
          </a:ln>
        </p:spPr>
        <p:txBody>
          <a:bodyPr/>
          <a:lstStyle/>
          <a:p>
            <a:endParaRPr lang="en-US"/>
          </a:p>
        </p:txBody>
      </p:sp>
      <p:sp>
        <p:nvSpPr>
          <p:cNvPr id="61506" name="Freeform 72"/>
          <p:cNvSpPr>
            <a:spLocks/>
          </p:cNvSpPr>
          <p:nvPr/>
        </p:nvSpPr>
        <p:spPr bwMode="auto">
          <a:xfrm>
            <a:off x="7934325" y="1492250"/>
            <a:ext cx="1366838" cy="1871663"/>
          </a:xfrm>
          <a:custGeom>
            <a:avLst/>
            <a:gdLst>
              <a:gd name="T0" fmla="*/ 0 w 1088"/>
              <a:gd name="T1" fmla="*/ 2147483647 h 2041"/>
              <a:gd name="T2" fmla="*/ 2147483647 w 1088"/>
              <a:gd name="T3" fmla="*/ 2147483647 h 2041"/>
              <a:gd name="T4" fmla="*/ 2147483647 w 1088"/>
              <a:gd name="T5" fmla="*/ 0 h 2041"/>
              <a:gd name="T6" fmla="*/ 0 60000 65536"/>
              <a:gd name="T7" fmla="*/ 0 60000 65536"/>
              <a:gd name="T8" fmla="*/ 0 60000 65536"/>
              <a:gd name="T9" fmla="*/ 0 w 1088"/>
              <a:gd name="T10" fmla="*/ 0 h 2041"/>
              <a:gd name="T11" fmla="*/ 1088 w 1088"/>
              <a:gd name="T12" fmla="*/ 2041 h 2041"/>
            </a:gdLst>
            <a:ahLst/>
            <a:cxnLst>
              <a:cxn ang="T6">
                <a:pos x="T0" y="T1"/>
              </a:cxn>
              <a:cxn ang="T7">
                <a:pos x="T2" y="T3"/>
              </a:cxn>
              <a:cxn ang="T8">
                <a:pos x="T4" y="T5"/>
              </a:cxn>
            </a:cxnLst>
            <a:rect l="T9" t="T10" r="T11" b="T12"/>
            <a:pathLst>
              <a:path w="1088" h="2041">
                <a:moveTo>
                  <a:pt x="0" y="2041"/>
                </a:moveTo>
                <a:cubicBezTo>
                  <a:pt x="113" y="1394"/>
                  <a:pt x="227" y="748"/>
                  <a:pt x="408" y="408"/>
                </a:cubicBezTo>
                <a:cubicBezTo>
                  <a:pt x="589" y="68"/>
                  <a:pt x="838" y="34"/>
                  <a:pt x="1088" y="0"/>
                </a:cubicBezTo>
              </a:path>
            </a:pathLst>
          </a:custGeom>
          <a:noFill/>
          <a:ln w="38100" cmpd="sng">
            <a:solidFill>
              <a:schemeClr val="accent2"/>
            </a:solidFill>
            <a:round/>
            <a:headEnd/>
            <a:tailEnd/>
          </a:ln>
        </p:spPr>
        <p:txBody>
          <a:bodyPr/>
          <a:lstStyle/>
          <a:p>
            <a:endParaRPr lang="en-US"/>
          </a:p>
        </p:txBody>
      </p:sp>
      <p:sp>
        <p:nvSpPr>
          <p:cNvPr id="61507" name="Freeform 73"/>
          <p:cNvSpPr>
            <a:spLocks/>
          </p:cNvSpPr>
          <p:nvPr/>
        </p:nvSpPr>
        <p:spPr bwMode="auto">
          <a:xfrm flipH="1">
            <a:off x="7069138" y="1708150"/>
            <a:ext cx="1168400" cy="1655763"/>
          </a:xfrm>
          <a:custGeom>
            <a:avLst/>
            <a:gdLst>
              <a:gd name="T0" fmla="*/ 0 w 1088"/>
              <a:gd name="T1" fmla="*/ 2147483647 h 2041"/>
              <a:gd name="T2" fmla="*/ 2147483647 w 1088"/>
              <a:gd name="T3" fmla="*/ 2147483647 h 2041"/>
              <a:gd name="T4" fmla="*/ 2147483647 w 1088"/>
              <a:gd name="T5" fmla="*/ 0 h 2041"/>
              <a:gd name="T6" fmla="*/ 0 60000 65536"/>
              <a:gd name="T7" fmla="*/ 0 60000 65536"/>
              <a:gd name="T8" fmla="*/ 0 60000 65536"/>
              <a:gd name="T9" fmla="*/ 0 w 1088"/>
              <a:gd name="T10" fmla="*/ 0 h 2041"/>
              <a:gd name="T11" fmla="*/ 1088 w 1088"/>
              <a:gd name="T12" fmla="*/ 2041 h 2041"/>
            </a:gdLst>
            <a:ahLst/>
            <a:cxnLst>
              <a:cxn ang="T6">
                <a:pos x="T0" y="T1"/>
              </a:cxn>
              <a:cxn ang="T7">
                <a:pos x="T2" y="T3"/>
              </a:cxn>
              <a:cxn ang="T8">
                <a:pos x="T4" y="T5"/>
              </a:cxn>
            </a:cxnLst>
            <a:rect l="T9" t="T10" r="T11" b="T12"/>
            <a:pathLst>
              <a:path w="1088" h="2041">
                <a:moveTo>
                  <a:pt x="0" y="2041"/>
                </a:moveTo>
                <a:cubicBezTo>
                  <a:pt x="113" y="1394"/>
                  <a:pt x="227" y="748"/>
                  <a:pt x="408" y="408"/>
                </a:cubicBezTo>
                <a:cubicBezTo>
                  <a:pt x="589" y="68"/>
                  <a:pt x="838" y="34"/>
                  <a:pt x="1088" y="0"/>
                </a:cubicBezTo>
              </a:path>
            </a:pathLst>
          </a:custGeom>
          <a:noFill/>
          <a:ln w="38100" cmpd="sng">
            <a:solidFill>
              <a:srgbClr val="FF9900"/>
            </a:solidFill>
            <a:round/>
            <a:headEnd/>
            <a:tailEnd/>
          </a:ln>
        </p:spPr>
        <p:txBody>
          <a:bodyPr/>
          <a:lstStyle/>
          <a:p>
            <a:endParaRPr lang="en-US"/>
          </a:p>
        </p:txBody>
      </p:sp>
      <p:sp>
        <p:nvSpPr>
          <p:cNvPr id="61508" name="Text Box 74"/>
          <p:cNvSpPr txBox="1">
            <a:spLocks noChangeArrowheads="1"/>
          </p:cNvSpPr>
          <p:nvPr/>
        </p:nvSpPr>
        <p:spPr bwMode="auto">
          <a:xfrm>
            <a:off x="9445625" y="3076575"/>
            <a:ext cx="420688" cy="366713"/>
          </a:xfrm>
          <a:prstGeom prst="rect">
            <a:avLst/>
          </a:prstGeom>
          <a:noFill/>
          <a:ln w="9525">
            <a:noFill/>
            <a:miter lim="800000"/>
            <a:headEnd/>
            <a:tailEnd/>
          </a:ln>
        </p:spPr>
        <p:txBody>
          <a:bodyPr wrap="none">
            <a:spAutoFit/>
          </a:bodyPr>
          <a:lstStyle/>
          <a:p>
            <a:r>
              <a:rPr lang="fr-FR" sz="1800">
                <a:latin typeface="Arial" charset="0"/>
              </a:rPr>
              <a:t>V</a:t>
            </a:r>
            <a:r>
              <a:rPr lang="fr-FR" sz="1800" baseline="-25000">
                <a:latin typeface="Arial" charset="0"/>
              </a:rPr>
              <a:t>g</a:t>
            </a:r>
          </a:p>
        </p:txBody>
      </p:sp>
      <p:sp>
        <p:nvSpPr>
          <p:cNvPr id="61509" name="Text Box 75"/>
          <p:cNvSpPr txBox="1">
            <a:spLocks noChangeArrowheads="1"/>
          </p:cNvSpPr>
          <p:nvPr/>
        </p:nvSpPr>
        <p:spPr bwMode="auto">
          <a:xfrm>
            <a:off x="7473950" y="1341438"/>
            <a:ext cx="512763" cy="244475"/>
          </a:xfrm>
          <a:prstGeom prst="rect">
            <a:avLst/>
          </a:prstGeom>
          <a:noFill/>
          <a:ln w="9525">
            <a:noFill/>
            <a:miter lim="800000"/>
            <a:headEnd/>
            <a:tailEnd/>
          </a:ln>
        </p:spPr>
        <p:txBody>
          <a:bodyPr wrap="none">
            <a:spAutoFit/>
          </a:bodyPr>
          <a:lstStyle/>
          <a:p>
            <a:r>
              <a:rPr lang="fr-FR" sz="1000">
                <a:latin typeface="Arial" charset="0"/>
              </a:rPr>
              <a:t>Log I</a:t>
            </a:r>
            <a:r>
              <a:rPr lang="fr-FR" sz="1000" baseline="-25000">
                <a:latin typeface="Arial" charset="0"/>
              </a:rPr>
              <a:t>d</a:t>
            </a:r>
          </a:p>
        </p:txBody>
      </p:sp>
      <p:sp>
        <p:nvSpPr>
          <p:cNvPr id="61510" name="Line 76"/>
          <p:cNvSpPr>
            <a:spLocks noChangeShapeType="1"/>
          </p:cNvSpPr>
          <p:nvPr/>
        </p:nvSpPr>
        <p:spPr bwMode="auto">
          <a:xfrm>
            <a:off x="8437563" y="1924050"/>
            <a:ext cx="0" cy="3816350"/>
          </a:xfrm>
          <a:prstGeom prst="line">
            <a:avLst/>
          </a:prstGeom>
          <a:noFill/>
          <a:ln w="9525">
            <a:solidFill>
              <a:schemeClr val="tx1"/>
            </a:solidFill>
            <a:prstDash val="dash"/>
            <a:round/>
            <a:headEnd/>
            <a:tailEnd/>
          </a:ln>
        </p:spPr>
        <p:txBody>
          <a:bodyPr/>
          <a:lstStyle/>
          <a:p>
            <a:endParaRPr lang="en-US"/>
          </a:p>
        </p:txBody>
      </p:sp>
      <p:sp>
        <p:nvSpPr>
          <p:cNvPr id="61511" name="Line 77"/>
          <p:cNvSpPr>
            <a:spLocks noChangeShapeType="1"/>
          </p:cNvSpPr>
          <p:nvPr/>
        </p:nvSpPr>
        <p:spPr bwMode="auto">
          <a:xfrm>
            <a:off x="7716838" y="1924050"/>
            <a:ext cx="71437" cy="3816350"/>
          </a:xfrm>
          <a:prstGeom prst="line">
            <a:avLst/>
          </a:prstGeom>
          <a:noFill/>
          <a:ln w="9525">
            <a:solidFill>
              <a:schemeClr val="tx1"/>
            </a:solidFill>
            <a:prstDash val="dash"/>
            <a:round/>
            <a:headEnd/>
            <a:tailEnd/>
          </a:ln>
        </p:spPr>
        <p:txBody>
          <a:bodyPr/>
          <a:lstStyle/>
          <a:p>
            <a:endParaRPr lang="en-US"/>
          </a:p>
        </p:txBody>
      </p:sp>
      <p:sp>
        <p:nvSpPr>
          <p:cNvPr id="61512" name="Line 78"/>
          <p:cNvSpPr>
            <a:spLocks noChangeShapeType="1"/>
          </p:cNvSpPr>
          <p:nvPr/>
        </p:nvSpPr>
        <p:spPr bwMode="auto">
          <a:xfrm>
            <a:off x="6924675" y="5740400"/>
            <a:ext cx="2520950" cy="0"/>
          </a:xfrm>
          <a:prstGeom prst="line">
            <a:avLst/>
          </a:prstGeom>
          <a:noFill/>
          <a:ln w="38100">
            <a:solidFill>
              <a:schemeClr val="tx1"/>
            </a:solidFill>
            <a:round/>
            <a:headEnd/>
            <a:tailEnd type="triangle" w="med" len="med"/>
          </a:ln>
        </p:spPr>
        <p:txBody>
          <a:bodyPr/>
          <a:lstStyle/>
          <a:p>
            <a:endParaRPr lang="en-US"/>
          </a:p>
        </p:txBody>
      </p:sp>
      <p:sp>
        <p:nvSpPr>
          <p:cNvPr id="61513" name="Line 79"/>
          <p:cNvSpPr>
            <a:spLocks noChangeShapeType="1"/>
          </p:cNvSpPr>
          <p:nvPr/>
        </p:nvSpPr>
        <p:spPr bwMode="auto">
          <a:xfrm flipV="1">
            <a:off x="8077200" y="3795713"/>
            <a:ext cx="0" cy="2087562"/>
          </a:xfrm>
          <a:prstGeom prst="line">
            <a:avLst/>
          </a:prstGeom>
          <a:noFill/>
          <a:ln w="38100">
            <a:solidFill>
              <a:schemeClr val="tx1"/>
            </a:solidFill>
            <a:round/>
            <a:headEnd/>
            <a:tailEnd type="triangle" w="med" len="med"/>
          </a:ln>
        </p:spPr>
        <p:txBody>
          <a:bodyPr/>
          <a:lstStyle/>
          <a:p>
            <a:endParaRPr lang="en-US"/>
          </a:p>
        </p:txBody>
      </p:sp>
      <p:sp>
        <p:nvSpPr>
          <p:cNvPr id="61514" name="Text Box 80"/>
          <p:cNvSpPr txBox="1">
            <a:spLocks noChangeArrowheads="1"/>
          </p:cNvSpPr>
          <p:nvPr/>
        </p:nvSpPr>
        <p:spPr bwMode="auto">
          <a:xfrm>
            <a:off x="8148638" y="3795713"/>
            <a:ext cx="331787" cy="366712"/>
          </a:xfrm>
          <a:prstGeom prst="rect">
            <a:avLst/>
          </a:prstGeom>
          <a:noFill/>
          <a:ln w="9525">
            <a:noFill/>
            <a:miter lim="800000"/>
            <a:headEnd/>
            <a:tailEnd/>
          </a:ln>
        </p:spPr>
        <p:txBody>
          <a:bodyPr wrap="none">
            <a:spAutoFit/>
          </a:bodyPr>
          <a:lstStyle/>
          <a:p>
            <a:r>
              <a:rPr lang="fr-FR" sz="1800">
                <a:latin typeface="Arial" charset="0"/>
              </a:rPr>
              <a:t>I</a:t>
            </a:r>
            <a:r>
              <a:rPr lang="fr-FR" sz="1800" baseline="-25000">
                <a:latin typeface="Arial" charset="0"/>
              </a:rPr>
              <a:t>d</a:t>
            </a:r>
          </a:p>
        </p:txBody>
      </p:sp>
      <p:sp>
        <p:nvSpPr>
          <p:cNvPr id="61515" name="Text Box 81"/>
          <p:cNvSpPr txBox="1">
            <a:spLocks noChangeArrowheads="1"/>
          </p:cNvSpPr>
          <p:nvPr/>
        </p:nvSpPr>
        <p:spPr bwMode="auto">
          <a:xfrm>
            <a:off x="9445625" y="5524500"/>
            <a:ext cx="420688" cy="366713"/>
          </a:xfrm>
          <a:prstGeom prst="rect">
            <a:avLst/>
          </a:prstGeom>
          <a:noFill/>
          <a:ln w="9525">
            <a:noFill/>
            <a:miter lim="800000"/>
            <a:headEnd/>
            <a:tailEnd/>
          </a:ln>
        </p:spPr>
        <p:txBody>
          <a:bodyPr wrap="none">
            <a:spAutoFit/>
          </a:bodyPr>
          <a:lstStyle/>
          <a:p>
            <a:r>
              <a:rPr lang="fr-FR" sz="1800">
                <a:latin typeface="Arial" charset="0"/>
              </a:rPr>
              <a:t>V</a:t>
            </a:r>
            <a:r>
              <a:rPr lang="fr-FR" sz="1800" baseline="-25000">
                <a:latin typeface="Arial" charset="0"/>
              </a:rPr>
              <a:t>g</a:t>
            </a:r>
          </a:p>
        </p:txBody>
      </p:sp>
      <p:sp>
        <p:nvSpPr>
          <p:cNvPr id="61516" name="Freeform 82"/>
          <p:cNvSpPr>
            <a:spLocks/>
          </p:cNvSpPr>
          <p:nvPr/>
        </p:nvSpPr>
        <p:spPr bwMode="auto">
          <a:xfrm>
            <a:off x="8042275" y="4443413"/>
            <a:ext cx="1296988" cy="1296987"/>
          </a:xfrm>
          <a:custGeom>
            <a:avLst/>
            <a:gdLst>
              <a:gd name="T0" fmla="*/ 0 w 817"/>
              <a:gd name="T1" fmla="*/ 2147483647 h 817"/>
              <a:gd name="T2" fmla="*/ 2147483647 w 817"/>
              <a:gd name="T3" fmla="*/ 2147483647 h 817"/>
              <a:gd name="T4" fmla="*/ 2147483647 w 817"/>
              <a:gd name="T5" fmla="*/ 0 h 817"/>
              <a:gd name="T6" fmla="*/ 0 60000 65536"/>
              <a:gd name="T7" fmla="*/ 0 60000 65536"/>
              <a:gd name="T8" fmla="*/ 0 60000 65536"/>
              <a:gd name="T9" fmla="*/ 0 w 817"/>
              <a:gd name="T10" fmla="*/ 0 h 817"/>
              <a:gd name="T11" fmla="*/ 817 w 817"/>
              <a:gd name="T12" fmla="*/ 817 h 817"/>
            </a:gdLst>
            <a:ahLst/>
            <a:cxnLst>
              <a:cxn ang="T6">
                <a:pos x="T0" y="T1"/>
              </a:cxn>
              <a:cxn ang="T7">
                <a:pos x="T2" y="T3"/>
              </a:cxn>
              <a:cxn ang="T8">
                <a:pos x="T4" y="T5"/>
              </a:cxn>
            </a:cxnLst>
            <a:rect l="T9" t="T10" r="T11" b="T12"/>
            <a:pathLst>
              <a:path w="817" h="817">
                <a:moveTo>
                  <a:pt x="0" y="817"/>
                </a:moveTo>
                <a:lnTo>
                  <a:pt x="227" y="817"/>
                </a:lnTo>
                <a:cubicBezTo>
                  <a:pt x="363" y="681"/>
                  <a:pt x="590" y="340"/>
                  <a:pt x="817" y="0"/>
                </a:cubicBezTo>
              </a:path>
            </a:pathLst>
          </a:custGeom>
          <a:noFill/>
          <a:ln w="38100" cap="flat" cmpd="sng">
            <a:solidFill>
              <a:schemeClr val="accent2"/>
            </a:solidFill>
            <a:prstDash val="dash"/>
            <a:round/>
            <a:headEnd/>
            <a:tailEnd/>
          </a:ln>
        </p:spPr>
        <p:txBody>
          <a:bodyPr/>
          <a:lstStyle/>
          <a:p>
            <a:endParaRPr lang="en-US"/>
          </a:p>
        </p:txBody>
      </p:sp>
      <p:sp>
        <p:nvSpPr>
          <p:cNvPr id="61517" name="Freeform 83"/>
          <p:cNvSpPr>
            <a:spLocks/>
          </p:cNvSpPr>
          <p:nvPr/>
        </p:nvSpPr>
        <p:spPr bwMode="auto">
          <a:xfrm flipH="1">
            <a:off x="6924675" y="4876800"/>
            <a:ext cx="1296988" cy="863600"/>
          </a:xfrm>
          <a:custGeom>
            <a:avLst/>
            <a:gdLst>
              <a:gd name="T0" fmla="*/ 0 w 817"/>
              <a:gd name="T1" fmla="*/ 2147483647 h 817"/>
              <a:gd name="T2" fmla="*/ 2147483647 w 817"/>
              <a:gd name="T3" fmla="*/ 2147483647 h 817"/>
              <a:gd name="T4" fmla="*/ 2147483647 w 817"/>
              <a:gd name="T5" fmla="*/ 0 h 817"/>
              <a:gd name="T6" fmla="*/ 0 60000 65536"/>
              <a:gd name="T7" fmla="*/ 0 60000 65536"/>
              <a:gd name="T8" fmla="*/ 0 60000 65536"/>
              <a:gd name="T9" fmla="*/ 0 w 817"/>
              <a:gd name="T10" fmla="*/ 0 h 817"/>
              <a:gd name="T11" fmla="*/ 817 w 817"/>
              <a:gd name="T12" fmla="*/ 817 h 817"/>
            </a:gdLst>
            <a:ahLst/>
            <a:cxnLst>
              <a:cxn ang="T6">
                <a:pos x="T0" y="T1"/>
              </a:cxn>
              <a:cxn ang="T7">
                <a:pos x="T2" y="T3"/>
              </a:cxn>
              <a:cxn ang="T8">
                <a:pos x="T4" y="T5"/>
              </a:cxn>
            </a:cxnLst>
            <a:rect l="T9" t="T10" r="T11" b="T12"/>
            <a:pathLst>
              <a:path w="817" h="817">
                <a:moveTo>
                  <a:pt x="0" y="817"/>
                </a:moveTo>
                <a:lnTo>
                  <a:pt x="227" y="817"/>
                </a:lnTo>
                <a:cubicBezTo>
                  <a:pt x="363" y="681"/>
                  <a:pt x="590" y="340"/>
                  <a:pt x="817" y="0"/>
                </a:cubicBezTo>
              </a:path>
            </a:pathLst>
          </a:custGeom>
          <a:noFill/>
          <a:ln w="38100" cap="flat" cmpd="sng">
            <a:solidFill>
              <a:srgbClr val="FF9900"/>
            </a:solidFill>
            <a:prstDash val="dash"/>
            <a:round/>
            <a:headEnd/>
            <a:tailEnd/>
          </a:ln>
        </p:spPr>
        <p:txBody>
          <a:bodyPr/>
          <a:lstStyle/>
          <a:p>
            <a:endParaRPr lang="en-US"/>
          </a:p>
        </p:txBody>
      </p:sp>
      <p:sp>
        <p:nvSpPr>
          <p:cNvPr id="61518" name="Text Box 84"/>
          <p:cNvSpPr txBox="1">
            <a:spLocks noChangeArrowheads="1"/>
          </p:cNvSpPr>
          <p:nvPr/>
        </p:nvSpPr>
        <p:spPr bwMode="auto">
          <a:xfrm>
            <a:off x="8426450" y="2955925"/>
            <a:ext cx="604838" cy="336550"/>
          </a:xfrm>
          <a:prstGeom prst="rect">
            <a:avLst/>
          </a:prstGeom>
          <a:noFill/>
          <a:ln w="9525">
            <a:noFill/>
            <a:miter lim="800000"/>
            <a:headEnd/>
            <a:tailEnd/>
          </a:ln>
        </p:spPr>
        <p:txBody>
          <a:bodyPr wrap="none">
            <a:spAutoFit/>
          </a:bodyPr>
          <a:lstStyle/>
          <a:p>
            <a:r>
              <a:rPr lang="fr-FR" sz="1600">
                <a:solidFill>
                  <a:schemeClr val="accent2"/>
                </a:solidFill>
                <a:latin typeface="Arial" charset="0"/>
              </a:rPr>
              <a:t>V</a:t>
            </a:r>
            <a:r>
              <a:rPr lang="fr-FR" sz="1600" baseline="-25000">
                <a:solidFill>
                  <a:schemeClr val="accent2"/>
                </a:solidFill>
                <a:latin typeface="Arial" charset="0"/>
              </a:rPr>
              <a:t>th</a:t>
            </a:r>
            <a:r>
              <a:rPr lang="fr-FR" sz="1600">
                <a:solidFill>
                  <a:schemeClr val="accent2"/>
                </a:solidFill>
                <a:latin typeface="Arial" charset="0"/>
              </a:rPr>
              <a:t>,n</a:t>
            </a:r>
          </a:p>
        </p:txBody>
      </p:sp>
      <p:sp>
        <p:nvSpPr>
          <p:cNvPr id="61519" name="Text Box 85"/>
          <p:cNvSpPr txBox="1">
            <a:spLocks noChangeArrowheads="1"/>
          </p:cNvSpPr>
          <p:nvPr/>
        </p:nvSpPr>
        <p:spPr bwMode="auto">
          <a:xfrm>
            <a:off x="7069138" y="2932113"/>
            <a:ext cx="604837" cy="336550"/>
          </a:xfrm>
          <a:prstGeom prst="rect">
            <a:avLst/>
          </a:prstGeom>
          <a:noFill/>
          <a:ln w="9525">
            <a:noFill/>
            <a:miter lim="800000"/>
            <a:headEnd/>
            <a:tailEnd/>
          </a:ln>
        </p:spPr>
        <p:txBody>
          <a:bodyPr wrap="none">
            <a:spAutoFit/>
          </a:bodyPr>
          <a:lstStyle/>
          <a:p>
            <a:r>
              <a:rPr lang="fr-FR" sz="1600">
                <a:solidFill>
                  <a:srgbClr val="FF9900"/>
                </a:solidFill>
                <a:latin typeface="Arial" charset="0"/>
              </a:rPr>
              <a:t>V</a:t>
            </a:r>
            <a:r>
              <a:rPr lang="fr-FR" sz="1600" baseline="-25000">
                <a:solidFill>
                  <a:srgbClr val="FF9900"/>
                </a:solidFill>
                <a:latin typeface="Arial" charset="0"/>
              </a:rPr>
              <a:t>th</a:t>
            </a:r>
            <a:r>
              <a:rPr lang="fr-FR" sz="1600">
                <a:solidFill>
                  <a:srgbClr val="FF9900"/>
                </a:solidFill>
                <a:latin typeface="Arial" charset="0"/>
              </a:rPr>
              <a:t>,p</a:t>
            </a:r>
          </a:p>
        </p:txBody>
      </p:sp>
      <p:sp>
        <p:nvSpPr>
          <p:cNvPr id="61520" name="Line 86"/>
          <p:cNvSpPr>
            <a:spLocks noChangeShapeType="1"/>
          </p:cNvSpPr>
          <p:nvPr/>
        </p:nvSpPr>
        <p:spPr bwMode="auto">
          <a:xfrm flipH="1">
            <a:off x="8048625" y="4292600"/>
            <a:ext cx="1079500" cy="0"/>
          </a:xfrm>
          <a:prstGeom prst="line">
            <a:avLst/>
          </a:prstGeom>
          <a:noFill/>
          <a:ln w="9525">
            <a:solidFill>
              <a:schemeClr val="accent2"/>
            </a:solidFill>
            <a:prstDash val="dash"/>
            <a:round/>
            <a:headEnd/>
            <a:tailEnd/>
          </a:ln>
        </p:spPr>
        <p:txBody>
          <a:bodyPr/>
          <a:lstStyle/>
          <a:p>
            <a:endParaRPr lang="en-US"/>
          </a:p>
        </p:txBody>
      </p:sp>
      <p:sp>
        <p:nvSpPr>
          <p:cNvPr id="61521" name="Line 87"/>
          <p:cNvSpPr>
            <a:spLocks noChangeShapeType="1"/>
          </p:cNvSpPr>
          <p:nvPr/>
        </p:nvSpPr>
        <p:spPr bwMode="auto">
          <a:xfrm flipH="1">
            <a:off x="6969125" y="4437063"/>
            <a:ext cx="1079500" cy="0"/>
          </a:xfrm>
          <a:prstGeom prst="line">
            <a:avLst/>
          </a:prstGeom>
          <a:noFill/>
          <a:ln w="9525">
            <a:solidFill>
              <a:schemeClr val="accent2"/>
            </a:solidFill>
            <a:prstDash val="dash"/>
            <a:round/>
            <a:headEnd/>
            <a:tailEnd/>
          </a:ln>
        </p:spPr>
        <p:txBody>
          <a:bodyPr/>
          <a:lstStyle/>
          <a:p>
            <a:endParaRPr lang="en-US"/>
          </a:p>
        </p:txBody>
      </p:sp>
      <p:sp>
        <p:nvSpPr>
          <p:cNvPr id="61522" name="Line 88"/>
          <p:cNvSpPr>
            <a:spLocks noChangeShapeType="1"/>
          </p:cNvSpPr>
          <p:nvPr/>
        </p:nvSpPr>
        <p:spPr bwMode="auto">
          <a:xfrm>
            <a:off x="9156700" y="4659313"/>
            <a:ext cx="0" cy="1081087"/>
          </a:xfrm>
          <a:prstGeom prst="line">
            <a:avLst/>
          </a:prstGeom>
          <a:noFill/>
          <a:ln w="9525">
            <a:solidFill>
              <a:schemeClr val="accent2"/>
            </a:solidFill>
            <a:prstDash val="dash"/>
            <a:round/>
            <a:headEnd/>
            <a:tailEnd/>
          </a:ln>
        </p:spPr>
        <p:txBody>
          <a:bodyPr/>
          <a:lstStyle/>
          <a:p>
            <a:endParaRPr lang="en-US"/>
          </a:p>
        </p:txBody>
      </p:sp>
      <p:sp>
        <p:nvSpPr>
          <p:cNvPr id="61523" name="Line 89"/>
          <p:cNvSpPr>
            <a:spLocks noChangeShapeType="1"/>
          </p:cNvSpPr>
          <p:nvPr/>
        </p:nvSpPr>
        <p:spPr bwMode="auto">
          <a:xfrm>
            <a:off x="6996113" y="4948238"/>
            <a:ext cx="0" cy="792162"/>
          </a:xfrm>
          <a:prstGeom prst="line">
            <a:avLst/>
          </a:prstGeom>
          <a:noFill/>
          <a:ln w="9525">
            <a:solidFill>
              <a:schemeClr val="accent2"/>
            </a:solidFill>
            <a:prstDash val="dash"/>
            <a:round/>
            <a:headEnd/>
            <a:tailEnd/>
          </a:ln>
        </p:spPr>
        <p:txBody>
          <a:bodyPr/>
          <a:lstStyle/>
          <a:p>
            <a:endParaRPr lang="en-US"/>
          </a:p>
        </p:txBody>
      </p:sp>
      <p:sp>
        <p:nvSpPr>
          <p:cNvPr id="61524" name="Text Box 90"/>
          <p:cNvSpPr txBox="1">
            <a:spLocks noChangeArrowheads="1"/>
          </p:cNvSpPr>
          <p:nvPr/>
        </p:nvSpPr>
        <p:spPr bwMode="auto">
          <a:xfrm>
            <a:off x="8553450" y="3933825"/>
            <a:ext cx="566738" cy="336550"/>
          </a:xfrm>
          <a:prstGeom prst="rect">
            <a:avLst/>
          </a:prstGeom>
          <a:noFill/>
          <a:ln w="9525">
            <a:noFill/>
            <a:miter lim="800000"/>
            <a:headEnd/>
            <a:tailEnd/>
          </a:ln>
        </p:spPr>
        <p:txBody>
          <a:bodyPr wrap="none">
            <a:spAutoFit/>
          </a:bodyPr>
          <a:lstStyle/>
          <a:p>
            <a:r>
              <a:rPr lang="fr-FR" sz="1600">
                <a:solidFill>
                  <a:schemeClr val="accent2"/>
                </a:solidFill>
                <a:latin typeface="Arial" charset="0"/>
              </a:rPr>
              <a:t>I</a:t>
            </a:r>
            <a:r>
              <a:rPr lang="fr-FR" sz="1600" baseline="-25000">
                <a:solidFill>
                  <a:schemeClr val="accent2"/>
                </a:solidFill>
                <a:latin typeface="Arial" charset="0"/>
              </a:rPr>
              <a:t>on</a:t>
            </a:r>
            <a:r>
              <a:rPr lang="fr-FR" sz="1600">
                <a:solidFill>
                  <a:schemeClr val="accent2"/>
                </a:solidFill>
                <a:latin typeface="Arial" charset="0"/>
              </a:rPr>
              <a:t>,n</a:t>
            </a:r>
          </a:p>
        </p:txBody>
      </p:sp>
      <p:sp>
        <p:nvSpPr>
          <p:cNvPr id="61525" name="Text Box 91"/>
          <p:cNvSpPr txBox="1">
            <a:spLocks noChangeArrowheads="1"/>
          </p:cNvSpPr>
          <p:nvPr/>
        </p:nvSpPr>
        <p:spPr bwMode="auto">
          <a:xfrm>
            <a:off x="7113588" y="4076700"/>
            <a:ext cx="566737" cy="336550"/>
          </a:xfrm>
          <a:prstGeom prst="rect">
            <a:avLst/>
          </a:prstGeom>
          <a:noFill/>
          <a:ln w="9525">
            <a:noFill/>
            <a:miter lim="800000"/>
            <a:headEnd/>
            <a:tailEnd/>
          </a:ln>
        </p:spPr>
        <p:txBody>
          <a:bodyPr wrap="none">
            <a:spAutoFit/>
          </a:bodyPr>
          <a:lstStyle/>
          <a:p>
            <a:r>
              <a:rPr lang="fr-FR" sz="1600">
                <a:solidFill>
                  <a:srgbClr val="FF9900"/>
                </a:solidFill>
                <a:latin typeface="Arial" charset="0"/>
              </a:rPr>
              <a:t>I</a:t>
            </a:r>
            <a:r>
              <a:rPr lang="fr-FR" sz="1600" baseline="-25000">
                <a:solidFill>
                  <a:srgbClr val="FF9900"/>
                </a:solidFill>
                <a:latin typeface="Arial" charset="0"/>
              </a:rPr>
              <a:t>on</a:t>
            </a:r>
            <a:r>
              <a:rPr lang="fr-FR" sz="1600">
                <a:solidFill>
                  <a:srgbClr val="FF9900"/>
                </a:solidFill>
                <a:latin typeface="Arial" charset="0"/>
              </a:rPr>
              <a:t>,p</a:t>
            </a:r>
          </a:p>
        </p:txBody>
      </p:sp>
      <p:sp>
        <p:nvSpPr>
          <p:cNvPr id="61526" name="Text Box 92"/>
          <p:cNvSpPr txBox="1">
            <a:spLocks noChangeArrowheads="1"/>
          </p:cNvSpPr>
          <p:nvPr/>
        </p:nvSpPr>
        <p:spPr bwMode="auto">
          <a:xfrm>
            <a:off x="8986838" y="5697538"/>
            <a:ext cx="417512" cy="304800"/>
          </a:xfrm>
          <a:prstGeom prst="rect">
            <a:avLst/>
          </a:prstGeom>
          <a:noFill/>
          <a:ln w="9525">
            <a:noFill/>
            <a:miter lim="800000"/>
            <a:headEnd/>
            <a:tailEnd/>
          </a:ln>
        </p:spPr>
        <p:txBody>
          <a:bodyPr wrap="none">
            <a:spAutoFit/>
          </a:bodyPr>
          <a:lstStyle/>
          <a:p>
            <a:r>
              <a:rPr lang="fr-FR" sz="1400">
                <a:latin typeface="Arial" charset="0"/>
              </a:rPr>
              <a:t>V</a:t>
            </a:r>
            <a:r>
              <a:rPr lang="fr-FR" sz="1200" baseline="-25000">
                <a:latin typeface="Arial" charset="0"/>
              </a:rPr>
              <a:t>dd</a:t>
            </a:r>
          </a:p>
        </p:txBody>
      </p:sp>
      <p:sp>
        <p:nvSpPr>
          <p:cNvPr id="61527" name="Text Box 93"/>
          <p:cNvSpPr txBox="1">
            <a:spLocks noChangeArrowheads="1"/>
          </p:cNvSpPr>
          <p:nvPr/>
        </p:nvSpPr>
        <p:spPr bwMode="auto">
          <a:xfrm>
            <a:off x="6824663" y="5697538"/>
            <a:ext cx="417512" cy="304800"/>
          </a:xfrm>
          <a:prstGeom prst="rect">
            <a:avLst/>
          </a:prstGeom>
          <a:noFill/>
          <a:ln w="9525">
            <a:noFill/>
            <a:miter lim="800000"/>
            <a:headEnd/>
            <a:tailEnd/>
          </a:ln>
        </p:spPr>
        <p:txBody>
          <a:bodyPr wrap="none">
            <a:spAutoFit/>
          </a:bodyPr>
          <a:lstStyle/>
          <a:p>
            <a:r>
              <a:rPr lang="fr-FR" sz="1400">
                <a:latin typeface="Arial" charset="0"/>
              </a:rPr>
              <a:t>V</a:t>
            </a:r>
            <a:r>
              <a:rPr lang="fr-FR" sz="1200" baseline="-25000">
                <a:latin typeface="Arial" charset="0"/>
              </a:rPr>
              <a:t>dd</a:t>
            </a:r>
          </a:p>
        </p:txBody>
      </p:sp>
      <p:sp>
        <p:nvSpPr>
          <p:cNvPr id="61528" name="Text Box 94"/>
          <p:cNvSpPr txBox="1">
            <a:spLocks noChangeArrowheads="1"/>
          </p:cNvSpPr>
          <p:nvPr/>
        </p:nvSpPr>
        <p:spPr bwMode="auto">
          <a:xfrm>
            <a:off x="7007225" y="901700"/>
            <a:ext cx="2482850" cy="366713"/>
          </a:xfrm>
          <a:prstGeom prst="rect">
            <a:avLst/>
          </a:prstGeom>
          <a:solidFill>
            <a:srgbClr val="009900"/>
          </a:solidFill>
          <a:ln w="9525">
            <a:noFill/>
            <a:miter lim="800000"/>
            <a:headEnd/>
            <a:tailEnd/>
          </a:ln>
        </p:spPr>
        <p:txBody>
          <a:bodyPr wrap="none">
            <a:spAutoFit/>
          </a:bodyPr>
          <a:lstStyle/>
          <a:p>
            <a:r>
              <a:rPr lang="fr-FR" sz="1800">
                <a:solidFill>
                  <a:schemeClr val="bg1"/>
                </a:solidFill>
                <a:latin typeface="Arial" charset="0"/>
              </a:rPr>
              <a:t>Dual n+/p+ Metal Gate</a:t>
            </a:r>
          </a:p>
        </p:txBody>
      </p:sp>
      <p:sp>
        <p:nvSpPr>
          <p:cNvPr id="61529" name="Freeform 95"/>
          <p:cNvSpPr>
            <a:spLocks/>
          </p:cNvSpPr>
          <p:nvPr/>
        </p:nvSpPr>
        <p:spPr bwMode="auto">
          <a:xfrm>
            <a:off x="8048625" y="3789363"/>
            <a:ext cx="1296988" cy="1944687"/>
          </a:xfrm>
          <a:custGeom>
            <a:avLst/>
            <a:gdLst>
              <a:gd name="T0" fmla="*/ 0 w 817"/>
              <a:gd name="T1" fmla="*/ 2147483647 h 817"/>
              <a:gd name="T2" fmla="*/ 2147483647 w 817"/>
              <a:gd name="T3" fmla="*/ 2147483647 h 817"/>
              <a:gd name="T4" fmla="*/ 2147483647 w 817"/>
              <a:gd name="T5" fmla="*/ 0 h 817"/>
              <a:gd name="T6" fmla="*/ 0 60000 65536"/>
              <a:gd name="T7" fmla="*/ 0 60000 65536"/>
              <a:gd name="T8" fmla="*/ 0 60000 65536"/>
              <a:gd name="T9" fmla="*/ 0 w 817"/>
              <a:gd name="T10" fmla="*/ 0 h 817"/>
              <a:gd name="T11" fmla="*/ 817 w 817"/>
              <a:gd name="T12" fmla="*/ 817 h 817"/>
            </a:gdLst>
            <a:ahLst/>
            <a:cxnLst>
              <a:cxn ang="T6">
                <a:pos x="T0" y="T1"/>
              </a:cxn>
              <a:cxn ang="T7">
                <a:pos x="T2" y="T3"/>
              </a:cxn>
              <a:cxn ang="T8">
                <a:pos x="T4" y="T5"/>
              </a:cxn>
            </a:cxnLst>
            <a:rect l="T9" t="T10" r="T11" b="T12"/>
            <a:pathLst>
              <a:path w="817" h="817">
                <a:moveTo>
                  <a:pt x="0" y="817"/>
                </a:moveTo>
                <a:lnTo>
                  <a:pt x="227" y="817"/>
                </a:lnTo>
                <a:cubicBezTo>
                  <a:pt x="363" y="681"/>
                  <a:pt x="590" y="340"/>
                  <a:pt x="817" y="0"/>
                </a:cubicBezTo>
              </a:path>
            </a:pathLst>
          </a:custGeom>
          <a:noFill/>
          <a:ln w="38100" cmpd="sng">
            <a:solidFill>
              <a:schemeClr val="accent2"/>
            </a:solidFill>
            <a:round/>
            <a:headEnd/>
            <a:tailEnd/>
          </a:ln>
        </p:spPr>
        <p:txBody>
          <a:bodyPr/>
          <a:lstStyle/>
          <a:p>
            <a:endParaRPr lang="en-US"/>
          </a:p>
        </p:txBody>
      </p:sp>
      <p:sp>
        <p:nvSpPr>
          <p:cNvPr id="61530" name="Freeform 96"/>
          <p:cNvSpPr>
            <a:spLocks/>
          </p:cNvSpPr>
          <p:nvPr/>
        </p:nvSpPr>
        <p:spPr bwMode="auto">
          <a:xfrm flipH="1">
            <a:off x="6897688" y="4292600"/>
            <a:ext cx="1296987" cy="1439863"/>
          </a:xfrm>
          <a:custGeom>
            <a:avLst/>
            <a:gdLst>
              <a:gd name="T0" fmla="*/ 0 w 817"/>
              <a:gd name="T1" fmla="*/ 2147483647 h 817"/>
              <a:gd name="T2" fmla="*/ 2147483647 w 817"/>
              <a:gd name="T3" fmla="*/ 2147483647 h 817"/>
              <a:gd name="T4" fmla="*/ 2147483647 w 817"/>
              <a:gd name="T5" fmla="*/ 0 h 817"/>
              <a:gd name="T6" fmla="*/ 0 60000 65536"/>
              <a:gd name="T7" fmla="*/ 0 60000 65536"/>
              <a:gd name="T8" fmla="*/ 0 60000 65536"/>
              <a:gd name="T9" fmla="*/ 0 w 817"/>
              <a:gd name="T10" fmla="*/ 0 h 817"/>
              <a:gd name="T11" fmla="*/ 817 w 817"/>
              <a:gd name="T12" fmla="*/ 817 h 817"/>
            </a:gdLst>
            <a:ahLst/>
            <a:cxnLst>
              <a:cxn ang="T6">
                <a:pos x="T0" y="T1"/>
              </a:cxn>
              <a:cxn ang="T7">
                <a:pos x="T2" y="T3"/>
              </a:cxn>
              <a:cxn ang="T8">
                <a:pos x="T4" y="T5"/>
              </a:cxn>
            </a:cxnLst>
            <a:rect l="T9" t="T10" r="T11" b="T12"/>
            <a:pathLst>
              <a:path w="817" h="817">
                <a:moveTo>
                  <a:pt x="0" y="817"/>
                </a:moveTo>
                <a:lnTo>
                  <a:pt x="227" y="817"/>
                </a:lnTo>
                <a:cubicBezTo>
                  <a:pt x="363" y="681"/>
                  <a:pt x="590" y="340"/>
                  <a:pt x="817" y="0"/>
                </a:cubicBezTo>
              </a:path>
            </a:pathLst>
          </a:custGeom>
          <a:noFill/>
          <a:ln w="38100" cmpd="sng">
            <a:solidFill>
              <a:srgbClr val="FF9900"/>
            </a:solidFill>
            <a:round/>
            <a:headEnd/>
            <a:tailEnd/>
          </a:ln>
        </p:spPr>
        <p:txBody>
          <a:bodyPr/>
          <a:lstStyle/>
          <a:p>
            <a:endParaRPr lang="en-US"/>
          </a:p>
        </p:txBody>
      </p:sp>
      <p:sp>
        <p:nvSpPr>
          <p:cNvPr id="61531" name="Line 97"/>
          <p:cNvSpPr>
            <a:spLocks noChangeShapeType="1"/>
          </p:cNvSpPr>
          <p:nvPr/>
        </p:nvSpPr>
        <p:spPr bwMode="auto">
          <a:xfrm flipV="1">
            <a:off x="9129713" y="4221163"/>
            <a:ext cx="0" cy="503237"/>
          </a:xfrm>
          <a:prstGeom prst="line">
            <a:avLst/>
          </a:prstGeom>
          <a:noFill/>
          <a:ln w="38100">
            <a:solidFill>
              <a:srgbClr val="FF3300"/>
            </a:solidFill>
            <a:round/>
            <a:headEnd/>
            <a:tailEnd type="triangle" w="med" len="med"/>
          </a:ln>
        </p:spPr>
        <p:txBody>
          <a:bodyPr/>
          <a:lstStyle/>
          <a:p>
            <a:endParaRPr lang="en-US"/>
          </a:p>
        </p:txBody>
      </p:sp>
      <p:sp>
        <p:nvSpPr>
          <p:cNvPr id="61532" name="Line 98"/>
          <p:cNvSpPr>
            <a:spLocks noChangeShapeType="1"/>
          </p:cNvSpPr>
          <p:nvPr/>
        </p:nvSpPr>
        <p:spPr bwMode="auto">
          <a:xfrm flipV="1">
            <a:off x="6969125" y="4365625"/>
            <a:ext cx="0" cy="503238"/>
          </a:xfrm>
          <a:prstGeom prst="line">
            <a:avLst/>
          </a:prstGeom>
          <a:noFill/>
          <a:ln w="38100">
            <a:solidFill>
              <a:srgbClr val="FF3300"/>
            </a:solidFill>
            <a:round/>
            <a:headEnd/>
            <a:tailEnd type="triangle" w="med" len="med"/>
          </a:ln>
        </p:spPr>
        <p:txBody>
          <a:bodyPr/>
          <a:lstStyle/>
          <a:p>
            <a:endParaRPr lang="en-US"/>
          </a:p>
        </p:txBody>
      </p:sp>
      <p:sp>
        <p:nvSpPr>
          <p:cNvPr id="61533" name="Text Box 99"/>
          <p:cNvSpPr txBox="1">
            <a:spLocks noChangeArrowheads="1"/>
          </p:cNvSpPr>
          <p:nvPr/>
        </p:nvSpPr>
        <p:spPr bwMode="auto">
          <a:xfrm>
            <a:off x="4376738" y="1341438"/>
            <a:ext cx="512762" cy="244475"/>
          </a:xfrm>
          <a:prstGeom prst="rect">
            <a:avLst/>
          </a:prstGeom>
          <a:noFill/>
          <a:ln w="9525">
            <a:noFill/>
            <a:miter lim="800000"/>
            <a:headEnd/>
            <a:tailEnd/>
          </a:ln>
        </p:spPr>
        <p:txBody>
          <a:bodyPr wrap="none">
            <a:spAutoFit/>
          </a:bodyPr>
          <a:lstStyle/>
          <a:p>
            <a:r>
              <a:rPr lang="fr-FR" sz="1000">
                <a:latin typeface="Arial" charset="0"/>
              </a:rPr>
              <a:t>Log I</a:t>
            </a:r>
            <a:r>
              <a:rPr lang="fr-FR" sz="1000" baseline="-25000">
                <a:latin typeface="Arial" charset="0"/>
              </a:rPr>
              <a:t>d</a:t>
            </a:r>
          </a:p>
        </p:txBody>
      </p:sp>
      <p:sp>
        <p:nvSpPr>
          <p:cNvPr id="61534" name="Text Box 100"/>
          <p:cNvSpPr txBox="1">
            <a:spLocks noChangeArrowheads="1"/>
          </p:cNvSpPr>
          <p:nvPr/>
        </p:nvSpPr>
        <p:spPr bwMode="auto">
          <a:xfrm>
            <a:off x="9097963" y="3500438"/>
            <a:ext cx="817562" cy="649287"/>
          </a:xfrm>
          <a:prstGeom prst="rect">
            <a:avLst/>
          </a:prstGeom>
          <a:solidFill>
            <a:schemeClr val="bg1"/>
          </a:solidFill>
          <a:ln w="9525">
            <a:solidFill>
              <a:srgbClr val="009900"/>
            </a:solidFill>
            <a:miter lim="800000"/>
            <a:headEnd/>
            <a:tailEnd/>
          </a:ln>
        </p:spPr>
        <p:txBody>
          <a:bodyPr wrap="none">
            <a:spAutoFit/>
          </a:bodyPr>
          <a:lstStyle/>
          <a:p>
            <a:r>
              <a:rPr lang="fr-FR" sz="1200">
                <a:latin typeface="Arial" charset="0"/>
              </a:rPr>
              <a:t>+25%</a:t>
            </a:r>
          </a:p>
          <a:p>
            <a:r>
              <a:rPr lang="fr-FR" sz="1200">
                <a:latin typeface="Arial" charset="0"/>
              </a:rPr>
              <a:t>Polydep</a:t>
            </a:r>
          </a:p>
          <a:p>
            <a:r>
              <a:rPr lang="fr-FR" sz="1200">
                <a:latin typeface="Arial" charset="0"/>
              </a:rPr>
              <a:t>reduction</a:t>
            </a:r>
          </a:p>
        </p:txBody>
      </p:sp>
      <p:sp>
        <p:nvSpPr>
          <p:cNvPr id="61535" name="Line 101"/>
          <p:cNvSpPr>
            <a:spLocks noChangeShapeType="1"/>
          </p:cNvSpPr>
          <p:nvPr/>
        </p:nvSpPr>
        <p:spPr bwMode="auto">
          <a:xfrm flipH="1">
            <a:off x="9201150" y="4149725"/>
            <a:ext cx="144463" cy="287338"/>
          </a:xfrm>
          <a:prstGeom prst="line">
            <a:avLst/>
          </a:prstGeom>
          <a:noFill/>
          <a:ln w="9525">
            <a:solidFill>
              <a:srgbClr val="009900"/>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Espace réservé du numéro de diapositive 3"/>
          <p:cNvSpPr>
            <a:spLocks noGrp="1"/>
          </p:cNvSpPr>
          <p:nvPr>
            <p:ph type="sldNum" sz="quarter" idx="4294967295"/>
          </p:nvPr>
        </p:nvSpPr>
        <p:spPr bwMode="auto">
          <a:xfrm>
            <a:off x="8853488" y="6497638"/>
            <a:ext cx="936625" cy="360362"/>
          </a:xfrm>
          <a:prstGeom prst="rect">
            <a:avLst/>
          </a:prstGeom>
          <a:noFill/>
          <a:ln>
            <a:miter lim="800000"/>
            <a:headEnd/>
            <a:tailEnd/>
          </a:ln>
        </p:spPr>
        <p:txBody>
          <a:bodyPr/>
          <a:lstStyle/>
          <a:p>
            <a:fld id="{DD4B638C-DC1C-4FE5-A5CF-47EA4143897D}" type="slidenum">
              <a:rPr lang="fr-FR"/>
              <a:pPr/>
              <a:t>59</a:t>
            </a:fld>
            <a:endParaRPr lang="fr-FR"/>
          </a:p>
        </p:txBody>
      </p:sp>
      <p:sp>
        <p:nvSpPr>
          <p:cNvPr id="62467" name="Rectangle 5"/>
          <p:cNvSpPr>
            <a:spLocks noChangeArrowheads="1"/>
          </p:cNvSpPr>
          <p:nvPr/>
        </p:nvSpPr>
        <p:spPr bwMode="auto">
          <a:xfrm>
            <a:off x="338138" y="815975"/>
            <a:ext cx="4322762" cy="427038"/>
          </a:xfrm>
          <a:prstGeom prst="rect">
            <a:avLst/>
          </a:prstGeom>
          <a:noFill/>
          <a:ln w="9525" algn="ctr">
            <a:noFill/>
            <a:miter lim="800000"/>
            <a:headEnd/>
            <a:tailEnd/>
          </a:ln>
          <a:effectLst/>
        </p:spPr>
        <p:txBody>
          <a:bodyPr lIns="91430" tIns="45715" rIns="91430" bIns="45715" anchor="ctr">
            <a:spAutoFit/>
          </a:bodyPr>
          <a:lstStyle/>
          <a:p>
            <a:pPr>
              <a:buFont typeface="Wingdings" pitchFamily="2" charset="2"/>
              <a:buChar char="q"/>
            </a:pPr>
            <a:r>
              <a:rPr lang="en-US" altLang="ja-JP" sz="2200" b="1">
                <a:latin typeface="Arial" charset="0"/>
                <a:ea typeface="MS PGothic" pitchFamily="34" charset="-128"/>
              </a:rPr>
              <a:t> Why midgap metal gate ?</a:t>
            </a:r>
          </a:p>
        </p:txBody>
      </p:sp>
      <p:sp>
        <p:nvSpPr>
          <p:cNvPr id="62468" name="Rectangle 6"/>
          <p:cNvSpPr>
            <a:spLocks noChangeArrowheads="1"/>
          </p:cNvSpPr>
          <p:nvPr/>
        </p:nvSpPr>
        <p:spPr bwMode="auto">
          <a:xfrm>
            <a:off x="6103938" y="947738"/>
            <a:ext cx="3236912" cy="427037"/>
          </a:xfrm>
          <a:prstGeom prst="rect">
            <a:avLst/>
          </a:prstGeom>
          <a:noFill/>
          <a:ln w="9525" algn="ctr">
            <a:noFill/>
            <a:miter lim="800000"/>
            <a:headEnd/>
            <a:tailEnd/>
          </a:ln>
          <a:effectLst/>
        </p:spPr>
        <p:txBody>
          <a:bodyPr lIns="91430" tIns="45715" rIns="91430" bIns="45715" anchor="ctr">
            <a:spAutoFit/>
          </a:bodyPr>
          <a:lstStyle/>
          <a:p>
            <a:pPr>
              <a:buFont typeface="Wingdings" pitchFamily="2" charset="2"/>
              <a:buChar char="q"/>
            </a:pPr>
            <a:r>
              <a:rPr lang="en-US" altLang="ja-JP" sz="2200" b="1">
                <a:solidFill>
                  <a:schemeClr val="bg1"/>
                </a:solidFill>
                <a:latin typeface="Arial" charset="0"/>
                <a:ea typeface="MS PGothic" pitchFamily="34" charset="-128"/>
              </a:rPr>
              <a:t> Why high-k ?</a:t>
            </a:r>
          </a:p>
        </p:txBody>
      </p:sp>
      <p:pic>
        <p:nvPicPr>
          <p:cNvPr id="62469" name="Picture 874"/>
          <p:cNvPicPr>
            <a:picLocks noChangeAspect="1" noChangeArrowheads="1"/>
          </p:cNvPicPr>
          <p:nvPr/>
        </p:nvPicPr>
        <p:blipFill>
          <a:blip r:embed="rId2" cstate="print"/>
          <a:srcRect/>
          <a:stretch>
            <a:fillRect/>
          </a:stretch>
        </p:blipFill>
        <p:spPr bwMode="auto">
          <a:xfrm>
            <a:off x="190500" y="1323975"/>
            <a:ext cx="4846638" cy="3217863"/>
          </a:xfrm>
          <a:prstGeom prst="rect">
            <a:avLst/>
          </a:prstGeom>
          <a:noFill/>
          <a:ln w="9525">
            <a:noFill/>
            <a:miter lim="800000"/>
            <a:headEnd/>
            <a:tailEnd/>
          </a:ln>
          <a:effectLst/>
        </p:spPr>
      </p:pic>
      <p:sp>
        <p:nvSpPr>
          <p:cNvPr id="62470" name="Text Box 876"/>
          <p:cNvSpPr txBox="1">
            <a:spLocks noChangeArrowheads="1"/>
          </p:cNvSpPr>
          <p:nvPr/>
        </p:nvSpPr>
        <p:spPr bwMode="auto">
          <a:xfrm>
            <a:off x="5248275" y="836613"/>
            <a:ext cx="4424363" cy="4894262"/>
          </a:xfrm>
          <a:prstGeom prst="rect">
            <a:avLst/>
          </a:prstGeom>
          <a:noFill/>
          <a:ln w="0">
            <a:noFill/>
            <a:miter lim="800000"/>
            <a:headEnd/>
            <a:tailEnd/>
          </a:ln>
          <a:effectLst/>
        </p:spPr>
        <p:txBody>
          <a:bodyPr>
            <a:spAutoFit/>
          </a:bodyPr>
          <a:lstStyle/>
          <a:p>
            <a:pPr eaLnBrk="0" hangingPunct="0">
              <a:spcBef>
                <a:spcPct val="50000"/>
              </a:spcBef>
              <a:buFont typeface="Wingdings" pitchFamily="2" charset="2"/>
              <a:buChar char="ü"/>
            </a:pPr>
            <a:r>
              <a:rPr lang="en-US" b="1">
                <a:latin typeface="Arial" charset="0"/>
              </a:rPr>
              <a:t> </a:t>
            </a:r>
            <a:r>
              <a:rPr lang="en-US" b="1">
                <a:solidFill>
                  <a:srgbClr val="FF3300"/>
                </a:solidFill>
                <a:latin typeface="Arial" charset="0"/>
              </a:rPr>
              <a:t>Midgap electrode</a:t>
            </a:r>
            <a:r>
              <a:rPr lang="en-US" b="1">
                <a:latin typeface="Arial" charset="0"/>
              </a:rPr>
              <a:t> with </a:t>
            </a:r>
            <a:r>
              <a:rPr lang="en-US" b="1">
                <a:solidFill>
                  <a:srgbClr val="FF3300"/>
                </a:solidFill>
                <a:latin typeface="Arial" charset="0"/>
              </a:rPr>
              <a:t>undoped channel </a:t>
            </a:r>
            <a:r>
              <a:rPr lang="en-US" b="1">
                <a:latin typeface="Arial" charset="0"/>
              </a:rPr>
              <a:t>: symmetrical V</a:t>
            </a:r>
            <a:r>
              <a:rPr lang="en-US" b="1" baseline="-25000">
                <a:latin typeface="Arial" charset="0"/>
              </a:rPr>
              <a:t>th</a:t>
            </a:r>
            <a:r>
              <a:rPr lang="en-US" b="1">
                <a:latin typeface="Arial" charset="0"/>
              </a:rPr>
              <a:t> for NMOS and PMOS for high Vth applications</a:t>
            </a:r>
          </a:p>
          <a:p>
            <a:pPr eaLnBrk="0" hangingPunct="0">
              <a:spcBef>
                <a:spcPct val="50000"/>
              </a:spcBef>
              <a:buFont typeface="Wingdings" pitchFamily="2" charset="2"/>
              <a:buChar char="ü"/>
            </a:pPr>
            <a:endParaRPr lang="en-US" b="1">
              <a:latin typeface="Arial" charset="0"/>
            </a:endParaRPr>
          </a:p>
          <a:p>
            <a:pPr eaLnBrk="0" hangingPunct="0">
              <a:spcBef>
                <a:spcPct val="50000"/>
              </a:spcBef>
              <a:buFont typeface="Wingdings" pitchFamily="2" charset="2"/>
              <a:buChar char="ü"/>
            </a:pPr>
            <a:r>
              <a:rPr lang="en-US" b="1">
                <a:latin typeface="Arial" charset="0"/>
              </a:rPr>
              <a:t> </a:t>
            </a:r>
            <a:r>
              <a:rPr lang="en-US" b="1">
                <a:solidFill>
                  <a:srgbClr val="FF3300"/>
                </a:solidFill>
                <a:latin typeface="Arial" charset="0"/>
              </a:rPr>
              <a:t>With Band edge gate electrodes</a:t>
            </a:r>
            <a:r>
              <a:rPr lang="en-US" b="1">
                <a:latin typeface="Arial" charset="0"/>
              </a:rPr>
              <a:t> (as poly-Si), FDSOI requires very high channel doping  &gt;  8e18 at/cm3 for HVT -&gt; </a:t>
            </a:r>
            <a:r>
              <a:rPr lang="en-US" b="1">
                <a:solidFill>
                  <a:srgbClr val="FF3300"/>
                </a:solidFill>
                <a:latin typeface="Arial" charset="0"/>
              </a:rPr>
              <a:t>Variability degradation</a:t>
            </a:r>
          </a:p>
        </p:txBody>
      </p:sp>
      <p:sp>
        <p:nvSpPr>
          <p:cNvPr id="16" name="Rectangle 2"/>
          <p:cNvSpPr>
            <a:spLocks noGrp="1" noChangeArrowheads="1"/>
          </p:cNvSpPr>
          <p:nvPr>
            <p:ph type="title"/>
          </p:nvPr>
        </p:nvSpPr>
        <p:spPr>
          <a:xfrm>
            <a:off x="0" y="0"/>
            <a:ext cx="9906000" cy="765175"/>
          </a:xfrm>
        </p:spPr>
        <p:txBody>
          <a:bodyPr/>
          <a:lstStyle/>
          <a:p>
            <a:pPr>
              <a:defRPr/>
            </a:pPr>
            <a:r>
              <a:rPr lang="en-US" dirty="0" smtClean="0"/>
              <a:t>Metal gate interest for FDSOI</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0" y="1588"/>
            <a:ext cx="9906000" cy="863600"/>
          </a:xfrm>
        </p:spPr>
        <p:txBody>
          <a:bodyPr/>
          <a:lstStyle/>
          <a:p>
            <a:pPr eaLnBrk="1" hangingPunct="1">
              <a:defRPr/>
            </a:pPr>
            <a:r>
              <a:rPr lang="fr-FR" smtClean="0"/>
              <a:t>Making a Switch with Metal, Oxide and Silicon</a:t>
            </a:r>
          </a:p>
        </p:txBody>
      </p:sp>
      <p:grpSp>
        <p:nvGrpSpPr>
          <p:cNvPr id="2" name="Group 3"/>
          <p:cNvGrpSpPr>
            <a:grpSpLocks/>
          </p:cNvGrpSpPr>
          <p:nvPr/>
        </p:nvGrpSpPr>
        <p:grpSpPr bwMode="auto">
          <a:xfrm>
            <a:off x="1281113" y="3530600"/>
            <a:ext cx="6935787" cy="2052638"/>
            <a:chOff x="217" y="799"/>
            <a:chExt cx="4369" cy="1293"/>
          </a:xfrm>
        </p:grpSpPr>
        <p:sp>
          <p:nvSpPr>
            <p:cNvPr id="8233" name="Freeform 4"/>
            <p:cNvSpPr>
              <a:spLocks/>
            </p:cNvSpPr>
            <p:nvPr/>
          </p:nvSpPr>
          <p:spPr bwMode="auto">
            <a:xfrm>
              <a:off x="3325" y="1829"/>
              <a:ext cx="593" cy="195"/>
            </a:xfrm>
            <a:custGeom>
              <a:avLst/>
              <a:gdLst>
                <a:gd name="T0" fmla="*/ 592 w 593"/>
                <a:gd name="T1" fmla="*/ 294 h 183"/>
                <a:gd name="T2" fmla="*/ 305 w 593"/>
                <a:gd name="T3" fmla="*/ 307 h 183"/>
                <a:gd name="T4" fmla="*/ 137 w 593"/>
                <a:gd name="T5" fmla="*/ 280 h 183"/>
                <a:gd name="T6" fmla="*/ 54 w 593"/>
                <a:gd name="T7" fmla="*/ 173 h 183"/>
                <a:gd name="T8" fmla="*/ 0 w 593"/>
                <a:gd name="T9" fmla="*/ 2 h 183"/>
                <a:gd name="T10" fmla="*/ 593 w 593"/>
                <a:gd name="T11" fmla="*/ 3 h 183"/>
                <a:gd name="T12" fmla="*/ 592 w 593"/>
                <a:gd name="T13" fmla="*/ 294 h 183"/>
                <a:gd name="T14" fmla="*/ 0 60000 65536"/>
                <a:gd name="T15" fmla="*/ 0 60000 65536"/>
                <a:gd name="T16" fmla="*/ 0 60000 65536"/>
                <a:gd name="T17" fmla="*/ 0 60000 65536"/>
                <a:gd name="T18" fmla="*/ 0 60000 65536"/>
                <a:gd name="T19" fmla="*/ 0 60000 65536"/>
                <a:gd name="T20" fmla="*/ 0 60000 65536"/>
                <a:gd name="T21" fmla="*/ 0 w 593"/>
                <a:gd name="T22" fmla="*/ 0 h 183"/>
                <a:gd name="T23" fmla="*/ 593 w 593"/>
                <a:gd name="T24" fmla="*/ 183 h 18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3" h="183">
                  <a:moveTo>
                    <a:pt x="592" y="177"/>
                  </a:moveTo>
                  <a:lnTo>
                    <a:pt x="305" y="183"/>
                  </a:lnTo>
                  <a:lnTo>
                    <a:pt x="137" y="169"/>
                  </a:lnTo>
                  <a:cubicBezTo>
                    <a:pt x="95" y="156"/>
                    <a:pt x="77" y="132"/>
                    <a:pt x="54" y="104"/>
                  </a:cubicBezTo>
                  <a:cubicBezTo>
                    <a:pt x="31" y="76"/>
                    <a:pt x="18" y="68"/>
                    <a:pt x="0" y="2"/>
                  </a:cubicBezTo>
                  <a:cubicBezTo>
                    <a:pt x="295" y="0"/>
                    <a:pt x="593" y="3"/>
                    <a:pt x="593" y="3"/>
                  </a:cubicBezTo>
                  <a:lnTo>
                    <a:pt x="592" y="177"/>
                  </a:lnTo>
                  <a:close/>
                </a:path>
              </a:pathLst>
            </a:custGeom>
            <a:gradFill rotWithShape="1">
              <a:gsLst>
                <a:gs pos="0">
                  <a:schemeClr val="bg1"/>
                </a:gs>
                <a:gs pos="100000">
                  <a:schemeClr val="bg2"/>
                </a:gs>
              </a:gsLst>
              <a:lin ang="5400000" scaled="1"/>
            </a:gradFill>
            <a:ln w="9525">
              <a:noFill/>
              <a:round/>
              <a:headEnd/>
              <a:tailEnd/>
            </a:ln>
          </p:spPr>
          <p:txBody>
            <a:bodyPr/>
            <a:lstStyle/>
            <a:p>
              <a:endParaRPr lang="en-US"/>
            </a:p>
          </p:txBody>
        </p:sp>
        <p:sp>
          <p:nvSpPr>
            <p:cNvPr id="8234" name="Freeform 5"/>
            <p:cNvSpPr>
              <a:spLocks/>
            </p:cNvSpPr>
            <p:nvPr/>
          </p:nvSpPr>
          <p:spPr bwMode="auto">
            <a:xfrm>
              <a:off x="2031" y="1616"/>
              <a:ext cx="739" cy="380"/>
            </a:xfrm>
            <a:custGeom>
              <a:avLst/>
              <a:gdLst>
                <a:gd name="T0" fmla="*/ 1 w 739"/>
                <a:gd name="T1" fmla="*/ 368 h 380"/>
                <a:gd name="T2" fmla="*/ 361 w 739"/>
                <a:gd name="T3" fmla="*/ 380 h 380"/>
                <a:gd name="T4" fmla="*/ 571 w 739"/>
                <a:gd name="T5" fmla="*/ 350 h 380"/>
                <a:gd name="T6" fmla="*/ 697 w 739"/>
                <a:gd name="T7" fmla="*/ 182 h 380"/>
                <a:gd name="T8" fmla="*/ 739 w 739"/>
                <a:gd name="T9" fmla="*/ 8 h 380"/>
                <a:gd name="T10" fmla="*/ 0 w 739"/>
                <a:gd name="T11" fmla="*/ 0 h 380"/>
                <a:gd name="T12" fmla="*/ 1 w 739"/>
                <a:gd name="T13" fmla="*/ 368 h 380"/>
                <a:gd name="T14" fmla="*/ 0 60000 65536"/>
                <a:gd name="T15" fmla="*/ 0 60000 65536"/>
                <a:gd name="T16" fmla="*/ 0 60000 65536"/>
                <a:gd name="T17" fmla="*/ 0 60000 65536"/>
                <a:gd name="T18" fmla="*/ 0 60000 65536"/>
                <a:gd name="T19" fmla="*/ 0 60000 65536"/>
                <a:gd name="T20" fmla="*/ 0 60000 65536"/>
                <a:gd name="T21" fmla="*/ 0 w 739"/>
                <a:gd name="T22" fmla="*/ 0 h 380"/>
                <a:gd name="T23" fmla="*/ 739 w 739"/>
                <a:gd name="T24" fmla="*/ 380 h 3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39" h="380">
                  <a:moveTo>
                    <a:pt x="1" y="368"/>
                  </a:moveTo>
                  <a:lnTo>
                    <a:pt x="361" y="380"/>
                  </a:lnTo>
                  <a:lnTo>
                    <a:pt x="571" y="350"/>
                  </a:lnTo>
                  <a:cubicBezTo>
                    <a:pt x="627" y="317"/>
                    <a:pt x="669" y="239"/>
                    <a:pt x="697" y="182"/>
                  </a:cubicBezTo>
                  <a:cubicBezTo>
                    <a:pt x="725" y="125"/>
                    <a:pt x="715" y="146"/>
                    <a:pt x="739" y="8"/>
                  </a:cubicBezTo>
                  <a:cubicBezTo>
                    <a:pt x="369" y="4"/>
                    <a:pt x="0" y="0"/>
                    <a:pt x="0" y="0"/>
                  </a:cubicBezTo>
                  <a:lnTo>
                    <a:pt x="1" y="368"/>
                  </a:lnTo>
                  <a:close/>
                </a:path>
              </a:pathLst>
            </a:custGeom>
            <a:gradFill rotWithShape="1">
              <a:gsLst>
                <a:gs pos="0">
                  <a:schemeClr val="bg1"/>
                </a:gs>
                <a:gs pos="100000">
                  <a:schemeClr val="bg2"/>
                </a:gs>
              </a:gsLst>
              <a:lin ang="5400000" scaled="1"/>
            </a:gradFill>
            <a:ln w="9525">
              <a:noFill/>
              <a:round/>
              <a:headEnd/>
              <a:tailEnd/>
            </a:ln>
          </p:spPr>
          <p:txBody>
            <a:bodyPr/>
            <a:lstStyle/>
            <a:p>
              <a:endParaRPr lang="en-US"/>
            </a:p>
          </p:txBody>
        </p:sp>
        <p:sp>
          <p:nvSpPr>
            <p:cNvPr id="8235" name="Freeform 6"/>
            <p:cNvSpPr>
              <a:spLocks/>
            </p:cNvSpPr>
            <p:nvPr/>
          </p:nvSpPr>
          <p:spPr bwMode="auto">
            <a:xfrm>
              <a:off x="2031" y="1303"/>
              <a:ext cx="2034" cy="772"/>
            </a:xfrm>
            <a:custGeom>
              <a:avLst/>
              <a:gdLst>
                <a:gd name="T0" fmla="*/ 0 w 2034"/>
                <a:gd name="T1" fmla="*/ 692 h 772"/>
                <a:gd name="T2" fmla="*/ 600 w 2034"/>
                <a:gd name="T3" fmla="*/ 640 h 772"/>
                <a:gd name="T4" fmla="*/ 830 w 2034"/>
                <a:gd name="T5" fmla="*/ 98 h 772"/>
                <a:gd name="T6" fmla="*/ 1235 w 2034"/>
                <a:gd name="T7" fmla="*/ 95 h 772"/>
                <a:gd name="T8" fmla="*/ 1363 w 2034"/>
                <a:gd name="T9" fmla="*/ 668 h 772"/>
                <a:gd name="T10" fmla="*/ 2034 w 2034"/>
                <a:gd name="T11" fmla="*/ 719 h 772"/>
                <a:gd name="T12" fmla="*/ 0 60000 65536"/>
                <a:gd name="T13" fmla="*/ 0 60000 65536"/>
                <a:gd name="T14" fmla="*/ 0 60000 65536"/>
                <a:gd name="T15" fmla="*/ 0 60000 65536"/>
                <a:gd name="T16" fmla="*/ 0 60000 65536"/>
                <a:gd name="T17" fmla="*/ 0 60000 65536"/>
                <a:gd name="T18" fmla="*/ 0 w 2034"/>
                <a:gd name="T19" fmla="*/ 0 h 772"/>
                <a:gd name="T20" fmla="*/ 2034 w 2034"/>
                <a:gd name="T21" fmla="*/ 772 h 772"/>
              </a:gdLst>
              <a:ahLst/>
              <a:cxnLst>
                <a:cxn ang="T12">
                  <a:pos x="T0" y="T1"/>
                </a:cxn>
                <a:cxn ang="T13">
                  <a:pos x="T2" y="T3"/>
                </a:cxn>
                <a:cxn ang="T14">
                  <a:pos x="T4" y="T5"/>
                </a:cxn>
                <a:cxn ang="T15">
                  <a:pos x="T6" y="T7"/>
                </a:cxn>
                <a:cxn ang="T16">
                  <a:pos x="T8" y="T9"/>
                </a:cxn>
                <a:cxn ang="T17">
                  <a:pos x="T10" y="T11"/>
                </a:cxn>
              </a:cxnLst>
              <a:rect l="T18" t="T19" r="T20" b="T21"/>
              <a:pathLst>
                <a:path w="2034" h="772">
                  <a:moveTo>
                    <a:pt x="0" y="692"/>
                  </a:moveTo>
                  <a:cubicBezTo>
                    <a:pt x="100" y="685"/>
                    <a:pt x="462" y="739"/>
                    <a:pt x="600" y="640"/>
                  </a:cubicBezTo>
                  <a:cubicBezTo>
                    <a:pt x="738" y="541"/>
                    <a:pt x="724" y="189"/>
                    <a:pt x="830" y="98"/>
                  </a:cubicBezTo>
                  <a:cubicBezTo>
                    <a:pt x="936" y="7"/>
                    <a:pt x="1146" y="0"/>
                    <a:pt x="1235" y="95"/>
                  </a:cubicBezTo>
                  <a:cubicBezTo>
                    <a:pt x="1324" y="190"/>
                    <a:pt x="1230" y="564"/>
                    <a:pt x="1363" y="668"/>
                  </a:cubicBezTo>
                  <a:cubicBezTo>
                    <a:pt x="1496" y="772"/>
                    <a:pt x="1894" y="709"/>
                    <a:pt x="2034" y="719"/>
                  </a:cubicBezTo>
                </a:path>
              </a:pathLst>
            </a:custGeom>
            <a:noFill/>
            <a:ln w="28575" cmpd="sng">
              <a:solidFill>
                <a:schemeClr val="tx1"/>
              </a:solidFill>
              <a:round/>
              <a:headEnd/>
              <a:tailEnd/>
            </a:ln>
          </p:spPr>
          <p:txBody>
            <a:bodyPr/>
            <a:lstStyle/>
            <a:p>
              <a:endParaRPr lang="en-US"/>
            </a:p>
          </p:txBody>
        </p:sp>
        <p:sp>
          <p:nvSpPr>
            <p:cNvPr id="8236" name="Line 7"/>
            <p:cNvSpPr>
              <a:spLocks noChangeShapeType="1"/>
            </p:cNvSpPr>
            <p:nvPr/>
          </p:nvSpPr>
          <p:spPr bwMode="auto">
            <a:xfrm>
              <a:off x="2677" y="1117"/>
              <a:ext cx="181" cy="227"/>
            </a:xfrm>
            <a:prstGeom prst="line">
              <a:avLst/>
            </a:prstGeom>
            <a:noFill/>
            <a:ln w="38100">
              <a:solidFill>
                <a:schemeClr val="tx1"/>
              </a:solidFill>
              <a:round/>
              <a:headEnd/>
              <a:tailEnd type="triangle" w="med" len="med"/>
            </a:ln>
          </p:spPr>
          <p:txBody>
            <a:bodyPr/>
            <a:lstStyle/>
            <a:p>
              <a:endParaRPr lang="en-US"/>
            </a:p>
          </p:txBody>
        </p:sp>
        <p:sp>
          <p:nvSpPr>
            <p:cNvPr id="8237" name="Text Box 8"/>
            <p:cNvSpPr txBox="1">
              <a:spLocks noChangeArrowheads="1"/>
            </p:cNvSpPr>
            <p:nvPr/>
          </p:nvSpPr>
          <p:spPr bwMode="auto">
            <a:xfrm>
              <a:off x="2394" y="845"/>
              <a:ext cx="1355" cy="288"/>
            </a:xfrm>
            <a:prstGeom prst="rect">
              <a:avLst/>
            </a:prstGeom>
            <a:noFill/>
            <a:ln w="9525">
              <a:noFill/>
              <a:miter lim="800000"/>
              <a:headEnd/>
              <a:tailEnd/>
            </a:ln>
          </p:spPr>
          <p:txBody>
            <a:bodyPr wrap="none">
              <a:spAutoFit/>
            </a:bodyPr>
            <a:lstStyle/>
            <a:p>
              <a:r>
                <a:rPr lang="fr-FR">
                  <a:latin typeface="Arial" charset="0"/>
                </a:rPr>
                <a:t>Energy Barrier</a:t>
              </a:r>
            </a:p>
          </p:txBody>
        </p:sp>
        <p:sp>
          <p:nvSpPr>
            <p:cNvPr id="8238" name="Line 9"/>
            <p:cNvSpPr>
              <a:spLocks noChangeShapeType="1"/>
            </p:cNvSpPr>
            <p:nvPr/>
          </p:nvSpPr>
          <p:spPr bwMode="auto">
            <a:xfrm flipV="1">
              <a:off x="2042" y="890"/>
              <a:ext cx="0" cy="1134"/>
            </a:xfrm>
            <a:prstGeom prst="line">
              <a:avLst/>
            </a:prstGeom>
            <a:noFill/>
            <a:ln w="38100">
              <a:solidFill>
                <a:schemeClr val="accent2"/>
              </a:solidFill>
              <a:round/>
              <a:headEnd/>
              <a:tailEnd type="triangle" w="med" len="med"/>
            </a:ln>
          </p:spPr>
          <p:txBody>
            <a:bodyPr/>
            <a:lstStyle/>
            <a:p>
              <a:endParaRPr lang="en-US"/>
            </a:p>
          </p:txBody>
        </p:sp>
        <p:sp>
          <p:nvSpPr>
            <p:cNvPr id="8239" name="Line 10"/>
            <p:cNvSpPr>
              <a:spLocks noChangeShapeType="1"/>
            </p:cNvSpPr>
            <p:nvPr/>
          </p:nvSpPr>
          <p:spPr bwMode="auto">
            <a:xfrm>
              <a:off x="2031" y="2024"/>
              <a:ext cx="2359" cy="17"/>
            </a:xfrm>
            <a:prstGeom prst="line">
              <a:avLst/>
            </a:prstGeom>
            <a:noFill/>
            <a:ln w="38100">
              <a:solidFill>
                <a:schemeClr val="accent2"/>
              </a:solidFill>
              <a:round/>
              <a:headEnd/>
              <a:tailEnd type="triangle" w="med" len="med"/>
            </a:ln>
          </p:spPr>
          <p:txBody>
            <a:bodyPr/>
            <a:lstStyle/>
            <a:p>
              <a:endParaRPr lang="en-US"/>
            </a:p>
          </p:txBody>
        </p:sp>
        <p:sp>
          <p:nvSpPr>
            <p:cNvPr id="8240" name="Text Box 11"/>
            <p:cNvSpPr txBox="1">
              <a:spLocks noChangeArrowheads="1"/>
            </p:cNvSpPr>
            <p:nvPr/>
          </p:nvSpPr>
          <p:spPr bwMode="auto">
            <a:xfrm>
              <a:off x="4390" y="1842"/>
              <a:ext cx="196" cy="250"/>
            </a:xfrm>
            <a:prstGeom prst="rect">
              <a:avLst/>
            </a:prstGeom>
            <a:noFill/>
            <a:ln w="9525">
              <a:noFill/>
              <a:miter lim="800000"/>
              <a:headEnd/>
              <a:tailEnd/>
            </a:ln>
          </p:spPr>
          <p:txBody>
            <a:bodyPr wrap="none">
              <a:spAutoFit/>
            </a:bodyPr>
            <a:lstStyle/>
            <a:p>
              <a:r>
                <a:rPr lang="fr-FR" sz="2000">
                  <a:solidFill>
                    <a:schemeClr val="accent2"/>
                  </a:solidFill>
                  <a:latin typeface="Arial" charset="0"/>
                </a:rPr>
                <a:t>x</a:t>
              </a:r>
            </a:p>
          </p:txBody>
        </p:sp>
        <p:sp>
          <p:nvSpPr>
            <p:cNvPr id="8241" name="Text Box 12"/>
            <p:cNvSpPr txBox="1">
              <a:spLocks noChangeArrowheads="1"/>
            </p:cNvSpPr>
            <p:nvPr/>
          </p:nvSpPr>
          <p:spPr bwMode="auto">
            <a:xfrm>
              <a:off x="217" y="1570"/>
              <a:ext cx="1505" cy="288"/>
            </a:xfrm>
            <a:prstGeom prst="rect">
              <a:avLst/>
            </a:prstGeom>
            <a:noFill/>
            <a:ln w="9525">
              <a:noFill/>
              <a:miter lim="800000"/>
              <a:headEnd/>
              <a:tailEnd/>
            </a:ln>
          </p:spPr>
          <p:txBody>
            <a:bodyPr wrap="none">
              <a:spAutoFit/>
            </a:bodyPr>
            <a:lstStyle/>
            <a:p>
              <a:r>
                <a:rPr lang="fr-FR">
                  <a:latin typeface="Arial" charset="0"/>
                </a:rPr>
                <a:t>Carrier reservoir</a:t>
              </a:r>
            </a:p>
          </p:txBody>
        </p:sp>
        <p:sp>
          <p:nvSpPr>
            <p:cNvPr id="8242" name="Line 13"/>
            <p:cNvSpPr>
              <a:spLocks noChangeShapeType="1"/>
            </p:cNvSpPr>
            <p:nvPr/>
          </p:nvSpPr>
          <p:spPr bwMode="auto">
            <a:xfrm>
              <a:off x="1714" y="1752"/>
              <a:ext cx="499" cy="0"/>
            </a:xfrm>
            <a:prstGeom prst="line">
              <a:avLst/>
            </a:prstGeom>
            <a:noFill/>
            <a:ln w="38100">
              <a:solidFill>
                <a:schemeClr val="tx1"/>
              </a:solidFill>
              <a:round/>
              <a:headEnd/>
              <a:tailEnd type="triangle" w="med" len="med"/>
            </a:ln>
          </p:spPr>
          <p:txBody>
            <a:bodyPr/>
            <a:lstStyle/>
            <a:p>
              <a:endParaRPr lang="en-US"/>
            </a:p>
          </p:txBody>
        </p:sp>
        <p:sp>
          <p:nvSpPr>
            <p:cNvPr id="108558" name="Text Box 14"/>
            <p:cNvSpPr txBox="1">
              <a:spLocks noChangeArrowheads="1"/>
            </p:cNvSpPr>
            <p:nvPr/>
          </p:nvSpPr>
          <p:spPr bwMode="auto">
            <a:xfrm>
              <a:off x="2122" y="1752"/>
              <a:ext cx="419" cy="173"/>
            </a:xfrm>
            <a:prstGeom prst="rect">
              <a:avLst/>
            </a:prstGeom>
            <a:noFill/>
            <a:ln w="9525">
              <a:noFill/>
              <a:miter lim="800000"/>
              <a:headEnd/>
              <a:tailEnd/>
            </a:ln>
            <a:effectLst/>
          </p:spPr>
          <p:txBody>
            <a:bodyPr wrap="none">
              <a:spAutoFit/>
            </a:bodyPr>
            <a:lstStyle/>
            <a:p>
              <a:pPr>
                <a:defRPr/>
              </a:pPr>
              <a:r>
                <a:rPr lang="fr-FR" sz="1200">
                  <a:solidFill>
                    <a:schemeClr val="bg1"/>
                  </a:solidFill>
                  <a:effectLst>
                    <a:outerShdw blurRad="38100" dist="38100" dir="2700000" algn="tl">
                      <a:srgbClr val="C0C0C0"/>
                    </a:outerShdw>
                  </a:effectLst>
                  <a:latin typeface="Arial" charset="0"/>
                </a:rPr>
                <a:t>Source</a:t>
              </a:r>
            </a:p>
          </p:txBody>
        </p:sp>
        <p:sp>
          <p:nvSpPr>
            <p:cNvPr id="108559" name="Text Box 15"/>
            <p:cNvSpPr txBox="1">
              <a:spLocks noChangeArrowheads="1"/>
            </p:cNvSpPr>
            <p:nvPr/>
          </p:nvSpPr>
          <p:spPr bwMode="auto">
            <a:xfrm>
              <a:off x="3438" y="1842"/>
              <a:ext cx="344" cy="173"/>
            </a:xfrm>
            <a:prstGeom prst="rect">
              <a:avLst/>
            </a:prstGeom>
            <a:noFill/>
            <a:ln w="9525">
              <a:noFill/>
              <a:miter lim="800000"/>
              <a:headEnd/>
              <a:tailEnd/>
            </a:ln>
            <a:effectLst/>
          </p:spPr>
          <p:txBody>
            <a:bodyPr wrap="none">
              <a:spAutoFit/>
            </a:bodyPr>
            <a:lstStyle/>
            <a:p>
              <a:pPr>
                <a:defRPr/>
              </a:pPr>
              <a:r>
                <a:rPr lang="fr-FR" sz="1200">
                  <a:solidFill>
                    <a:schemeClr val="bg1"/>
                  </a:solidFill>
                  <a:effectLst>
                    <a:outerShdw blurRad="38100" dist="38100" dir="2700000" algn="tl">
                      <a:srgbClr val="C0C0C0"/>
                    </a:outerShdw>
                  </a:effectLst>
                  <a:latin typeface="Arial" charset="0"/>
                </a:rPr>
                <a:t>Drain</a:t>
              </a:r>
            </a:p>
          </p:txBody>
        </p:sp>
        <p:sp>
          <p:nvSpPr>
            <p:cNvPr id="8245" name="Text Box 16"/>
            <p:cNvSpPr txBox="1">
              <a:spLocks noChangeArrowheads="1"/>
            </p:cNvSpPr>
            <p:nvPr/>
          </p:nvSpPr>
          <p:spPr bwMode="auto">
            <a:xfrm>
              <a:off x="1805" y="799"/>
              <a:ext cx="212" cy="231"/>
            </a:xfrm>
            <a:prstGeom prst="rect">
              <a:avLst/>
            </a:prstGeom>
            <a:noFill/>
            <a:ln w="9525">
              <a:noFill/>
              <a:miter lim="800000"/>
              <a:headEnd/>
              <a:tailEnd/>
            </a:ln>
          </p:spPr>
          <p:txBody>
            <a:bodyPr wrap="none">
              <a:spAutoFit/>
            </a:bodyPr>
            <a:lstStyle/>
            <a:p>
              <a:r>
                <a:rPr lang="fr-FR" sz="1800">
                  <a:solidFill>
                    <a:schemeClr val="accent2"/>
                  </a:solidFill>
                  <a:latin typeface="Arial" charset="0"/>
                </a:rPr>
                <a:t>E</a:t>
              </a:r>
            </a:p>
          </p:txBody>
        </p:sp>
      </p:grpSp>
      <p:grpSp>
        <p:nvGrpSpPr>
          <p:cNvPr id="3" name="Group 17"/>
          <p:cNvGrpSpPr>
            <a:grpSpLocks/>
          </p:cNvGrpSpPr>
          <p:nvPr/>
        </p:nvGrpSpPr>
        <p:grpSpPr bwMode="auto">
          <a:xfrm>
            <a:off x="1281113" y="3681413"/>
            <a:ext cx="6935787" cy="1908175"/>
            <a:chOff x="217" y="2183"/>
            <a:chExt cx="4369" cy="1202"/>
          </a:xfrm>
        </p:grpSpPr>
        <p:sp>
          <p:nvSpPr>
            <p:cNvPr id="8222" name="Freeform 18"/>
            <p:cNvSpPr>
              <a:spLocks/>
            </p:cNvSpPr>
            <p:nvPr/>
          </p:nvSpPr>
          <p:spPr bwMode="auto">
            <a:xfrm>
              <a:off x="2077" y="2868"/>
              <a:ext cx="1988" cy="438"/>
            </a:xfrm>
            <a:custGeom>
              <a:avLst/>
              <a:gdLst>
                <a:gd name="T0" fmla="*/ 0 w 1988"/>
                <a:gd name="T1" fmla="*/ 426 h 438"/>
                <a:gd name="T2" fmla="*/ 544 w 1988"/>
                <a:gd name="T3" fmla="*/ 381 h 438"/>
                <a:gd name="T4" fmla="*/ 596 w 1988"/>
                <a:gd name="T5" fmla="*/ 342 h 438"/>
                <a:gd name="T6" fmla="*/ 626 w 1988"/>
                <a:gd name="T7" fmla="*/ 294 h 438"/>
                <a:gd name="T8" fmla="*/ 635 w 1988"/>
                <a:gd name="T9" fmla="*/ 199 h 438"/>
                <a:gd name="T10" fmla="*/ 725 w 1988"/>
                <a:gd name="T11" fmla="*/ 154 h 438"/>
                <a:gd name="T12" fmla="*/ 1088 w 1988"/>
                <a:gd name="T13" fmla="*/ 154 h 438"/>
                <a:gd name="T14" fmla="*/ 1250 w 1988"/>
                <a:gd name="T15" fmla="*/ 198 h 438"/>
                <a:gd name="T16" fmla="*/ 1256 w 1988"/>
                <a:gd name="T17" fmla="*/ 330 h 438"/>
                <a:gd name="T18" fmla="*/ 1280 w 1988"/>
                <a:gd name="T19" fmla="*/ 384 h 438"/>
                <a:gd name="T20" fmla="*/ 1406 w 1988"/>
                <a:gd name="T21" fmla="*/ 426 h 438"/>
                <a:gd name="T22" fmla="*/ 1678 w 1988"/>
                <a:gd name="T23" fmla="*/ 426 h 438"/>
                <a:gd name="T24" fmla="*/ 1982 w 1988"/>
                <a:gd name="T25" fmla="*/ 438 h 438"/>
                <a:gd name="T26" fmla="*/ 1988 w 1988"/>
                <a:gd name="T27" fmla="*/ 0 h 438"/>
                <a:gd name="T28" fmla="*/ 2 w 1988"/>
                <a:gd name="T29" fmla="*/ 0 h 438"/>
                <a:gd name="T30" fmla="*/ 0 w 1988"/>
                <a:gd name="T31" fmla="*/ 426 h 43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988"/>
                <a:gd name="T49" fmla="*/ 0 h 438"/>
                <a:gd name="T50" fmla="*/ 1988 w 1988"/>
                <a:gd name="T51" fmla="*/ 438 h 43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988" h="438">
                  <a:moveTo>
                    <a:pt x="0" y="426"/>
                  </a:moveTo>
                  <a:lnTo>
                    <a:pt x="544" y="381"/>
                  </a:lnTo>
                  <a:lnTo>
                    <a:pt x="596" y="342"/>
                  </a:lnTo>
                  <a:lnTo>
                    <a:pt x="626" y="294"/>
                  </a:lnTo>
                  <a:cubicBezTo>
                    <a:pt x="632" y="270"/>
                    <a:pt x="619" y="222"/>
                    <a:pt x="635" y="199"/>
                  </a:cubicBezTo>
                  <a:cubicBezTo>
                    <a:pt x="650" y="176"/>
                    <a:pt x="650" y="161"/>
                    <a:pt x="725" y="154"/>
                  </a:cubicBezTo>
                  <a:lnTo>
                    <a:pt x="1088" y="154"/>
                  </a:lnTo>
                  <a:cubicBezTo>
                    <a:pt x="1175" y="161"/>
                    <a:pt x="1222" y="169"/>
                    <a:pt x="1250" y="198"/>
                  </a:cubicBezTo>
                  <a:cubicBezTo>
                    <a:pt x="1278" y="227"/>
                    <a:pt x="1251" y="299"/>
                    <a:pt x="1256" y="330"/>
                  </a:cubicBezTo>
                  <a:lnTo>
                    <a:pt x="1280" y="384"/>
                  </a:lnTo>
                  <a:lnTo>
                    <a:pt x="1406" y="426"/>
                  </a:lnTo>
                  <a:lnTo>
                    <a:pt x="1678" y="426"/>
                  </a:lnTo>
                  <a:lnTo>
                    <a:pt x="1982" y="438"/>
                  </a:lnTo>
                  <a:lnTo>
                    <a:pt x="1988" y="0"/>
                  </a:lnTo>
                  <a:lnTo>
                    <a:pt x="2" y="0"/>
                  </a:lnTo>
                  <a:lnTo>
                    <a:pt x="0" y="426"/>
                  </a:lnTo>
                  <a:close/>
                </a:path>
              </a:pathLst>
            </a:custGeom>
            <a:gradFill rotWithShape="1">
              <a:gsLst>
                <a:gs pos="0">
                  <a:schemeClr val="bg1"/>
                </a:gs>
                <a:gs pos="100000">
                  <a:schemeClr val="tx1"/>
                </a:gs>
              </a:gsLst>
              <a:lin ang="5400000" scaled="1"/>
            </a:gradFill>
            <a:ln w="9525">
              <a:noFill/>
              <a:round/>
              <a:headEnd/>
              <a:tailEnd/>
            </a:ln>
          </p:spPr>
          <p:txBody>
            <a:bodyPr/>
            <a:lstStyle/>
            <a:p>
              <a:endParaRPr lang="en-US"/>
            </a:p>
          </p:txBody>
        </p:sp>
        <p:sp>
          <p:nvSpPr>
            <p:cNvPr id="8223" name="Line 19"/>
            <p:cNvSpPr>
              <a:spLocks noChangeShapeType="1"/>
            </p:cNvSpPr>
            <p:nvPr/>
          </p:nvSpPr>
          <p:spPr bwMode="auto">
            <a:xfrm>
              <a:off x="3029" y="2614"/>
              <a:ext cx="0" cy="272"/>
            </a:xfrm>
            <a:prstGeom prst="line">
              <a:avLst/>
            </a:prstGeom>
            <a:noFill/>
            <a:ln w="38100">
              <a:solidFill>
                <a:schemeClr val="tx1"/>
              </a:solidFill>
              <a:round/>
              <a:headEnd/>
              <a:tailEnd type="triangle" w="med" len="med"/>
            </a:ln>
          </p:spPr>
          <p:txBody>
            <a:bodyPr/>
            <a:lstStyle/>
            <a:p>
              <a:endParaRPr lang="en-US"/>
            </a:p>
          </p:txBody>
        </p:sp>
        <p:sp>
          <p:nvSpPr>
            <p:cNvPr id="8224" name="Text Box 20"/>
            <p:cNvSpPr txBox="1">
              <a:spLocks noChangeArrowheads="1"/>
            </p:cNvSpPr>
            <p:nvPr/>
          </p:nvSpPr>
          <p:spPr bwMode="auto">
            <a:xfrm>
              <a:off x="2394" y="2296"/>
              <a:ext cx="1355" cy="288"/>
            </a:xfrm>
            <a:prstGeom prst="rect">
              <a:avLst/>
            </a:prstGeom>
            <a:noFill/>
            <a:ln w="9525">
              <a:noFill/>
              <a:miter lim="800000"/>
              <a:headEnd/>
              <a:tailEnd/>
            </a:ln>
          </p:spPr>
          <p:txBody>
            <a:bodyPr wrap="none">
              <a:spAutoFit/>
            </a:bodyPr>
            <a:lstStyle/>
            <a:p>
              <a:r>
                <a:rPr lang="fr-FR">
                  <a:latin typeface="Arial" charset="0"/>
                </a:rPr>
                <a:t>Energy Barrier</a:t>
              </a:r>
            </a:p>
          </p:txBody>
        </p:sp>
        <p:sp>
          <p:nvSpPr>
            <p:cNvPr id="8225" name="Line 21"/>
            <p:cNvSpPr>
              <a:spLocks noChangeShapeType="1"/>
            </p:cNvSpPr>
            <p:nvPr/>
          </p:nvSpPr>
          <p:spPr bwMode="auto">
            <a:xfrm flipV="1">
              <a:off x="2042" y="2183"/>
              <a:ext cx="0" cy="1134"/>
            </a:xfrm>
            <a:prstGeom prst="line">
              <a:avLst/>
            </a:prstGeom>
            <a:noFill/>
            <a:ln w="38100">
              <a:solidFill>
                <a:schemeClr val="accent2"/>
              </a:solidFill>
              <a:round/>
              <a:headEnd/>
              <a:tailEnd type="triangle" w="med" len="med"/>
            </a:ln>
          </p:spPr>
          <p:txBody>
            <a:bodyPr/>
            <a:lstStyle/>
            <a:p>
              <a:endParaRPr lang="en-US"/>
            </a:p>
          </p:txBody>
        </p:sp>
        <p:sp>
          <p:nvSpPr>
            <p:cNvPr id="8226" name="Line 22"/>
            <p:cNvSpPr>
              <a:spLocks noChangeShapeType="1"/>
            </p:cNvSpPr>
            <p:nvPr/>
          </p:nvSpPr>
          <p:spPr bwMode="auto">
            <a:xfrm>
              <a:off x="2031" y="3317"/>
              <a:ext cx="2359" cy="17"/>
            </a:xfrm>
            <a:prstGeom prst="line">
              <a:avLst/>
            </a:prstGeom>
            <a:noFill/>
            <a:ln w="38100">
              <a:solidFill>
                <a:schemeClr val="accent2"/>
              </a:solidFill>
              <a:round/>
              <a:headEnd/>
              <a:tailEnd type="triangle" w="med" len="med"/>
            </a:ln>
          </p:spPr>
          <p:txBody>
            <a:bodyPr/>
            <a:lstStyle/>
            <a:p>
              <a:endParaRPr lang="en-US"/>
            </a:p>
          </p:txBody>
        </p:sp>
        <p:sp>
          <p:nvSpPr>
            <p:cNvPr id="8227" name="Text Box 23"/>
            <p:cNvSpPr txBox="1">
              <a:spLocks noChangeArrowheads="1"/>
            </p:cNvSpPr>
            <p:nvPr/>
          </p:nvSpPr>
          <p:spPr bwMode="auto">
            <a:xfrm>
              <a:off x="4390" y="3135"/>
              <a:ext cx="196" cy="250"/>
            </a:xfrm>
            <a:prstGeom prst="rect">
              <a:avLst/>
            </a:prstGeom>
            <a:noFill/>
            <a:ln w="9525">
              <a:noFill/>
              <a:miter lim="800000"/>
              <a:headEnd/>
              <a:tailEnd/>
            </a:ln>
          </p:spPr>
          <p:txBody>
            <a:bodyPr wrap="none">
              <a:spAutoFit/>
            </a:bodyPr>
            <a:lstStyle/>
            <a:p>
              <a:r>
                <a:rPr lang="fr-FR" sz="2000">
                  <a:solidFill>
                    <a:schemeClr val="accent2"/>
                  </a:solidFill>
                  <a:latin typeface="Arial" charset="0"/>
                </a:rPr>
                <a:t>x</a:t>
              </a:r>
            </a:p>
          </p:txBody>
        </p:sp>
        <p:sp>
          <p:nvSpPr>
            <p:cNvPr id="8228" name="Text Box 24"/>
            <p:cNvSpPr txBox="1">
              <a:spLocks noChangeArrowheads="1"/>
            </p:cNvSpPr>
            <p:nvPr/>
          </p:nvSpPr>
          <p:spPr bwMode="auto">
            <a:xfrm>
              <a:off x="217" y="2863"/>
              <a:ext cx="1505" cy="288"/>
            </a:xfrm>
            <a:prstGeom prst="rect">
              <a:avLst/>
            </a:prstGeom>
            <a:noFill/>
            <a:ln w="9525">
              <a:noFill/>
              <a:miter lim="800000"/>
              <a:headEnd/>
              <a:tailEnd/>
            </a:ln>
          </p:spPr>
          <p:txBody>
            <a:bodyPr wrap="none">
              <a:spAutoFit/>
            </a:bodyPr>
            <a:lstStyle/>
            <a:p>
              <a:r>
                <a:rPr lang="fr-FR">
                  <a:latin typeface="Arial" charset="0"/>
                </a:rPr>
                <a:t>Carrier reservoir</a:t>
              </a:r>
            </a:p>
          </p:txBody>
        </p:sp>
        <p:sp>
          <p:nvSpPr>
            <p:cNvPr id="8229" name="Line 25"/>
            <p:cNvSpPr>
              <a:spLocks noChangeShapeType="1"/>
            </p:cNvSpPr>
            <p:nvPr/>
          </p:nvSpPr>
          <p:spPr bwMode="auto">
            <a:xfrm>
              <a:off x="1714" y="3045"/>
              <a:ext cx="499" cy="0"/>
            </a:xfrm>
            <a:prstGeom prst="line">
              <a:avLst/>
            </a:prstGeom>
            <a:noFill/>
            <a:ln w="38100">
              <a:solidFill>
                <a:schemeClr val="tx1"/>
              </a:solidFill>
              <a:round/>
              <a:headEnd/>
              <a:tailEnd type="triangle" w="med" len="med"/>
            </a:ln>
          </p:spPr>
          <p:txBody>
            <a:bodyPr/>
            <a:lstStyle/>
            <a:p>
              <a:endParaRPr lang="en-US"/>
            </a:p>
          </p:txBody>
        </p:sp>
        <p:sp>
          <p:nvSpPr>
            <p:cNvPr id="108570" name="Text Box 26"/>
            <p:cNvSpPr txBox="1">
              <a:spLocks noChangeArrowheads="1"/>
            </p:cNvSpPr>
            <p:nvPr/>
          </p:nvSpPr>
          <p:spPr bwMode="auto">
            <a:xfrm>
              <a:off x="2122" y="3045"/>
              <a:ext cx="419" cy="173"/>
            </a:xfrm>
            <a:prstGeom prst="rect">
              <a:avLst/>
            </a:prstGeom>
            <a:noFill/>
            <a:ln w="9525">
              <a:noFill/>
              <a:miter lim="800000"/>
              <a:headEnd/>
              <a:tailEnd/>
            </a:ln>
            <a:effectLst/>
          </p:spPr>
          <p:txBody>
            <a:bodyPr wrap="none">
              <a:spAutoFit/>
            </a:bodyPr>
            <a:lstStyle/>
            <a:p>
              <a:pPr>
                <a:defRPr/>
              </a:pPr>
              <a:r>
                <a:rPr lang="fr-FR" sz="1200">
                  <a:solidFill>
                    <a:schemeClr val="bg1"/>
                  </a:solidFill>
                  <a:effectLst>
                    <a:outerShdw blurRad="38100" dist="38100" dir="2700000" algn="tl">
                      <a:srgbClr val="C0C0C0"/>
                    </a:outerShdw>
                  </a:effectLst>
                  <a:latin typeface="Arial" charset="0"/>
                </a:rPr>
                <a:t>Source</a:t>
              </a:r>
            </a:p>
          </p:txBody>
        </p:sp>
        <p:sp>
          <p:nvSpPr>
            <p:cNvPr id="108571" name="Text Box 27"/>
            <p:cNvSpPr txBox="1">
              <a:spLocks noChangeArrowheads="1"/>
            </p:cNvSpPr>
            <p:nvPr/>
          </p:nvSpPr>
          <p:spPr bwMode="auto">
            <a:xfrm>
              <a:off x="3438" y="3135"/>
              <a:ext cx="344" cy="173"/>
            </a:xfrm>
            <a:prstGeom prst="rect">
              <a:avLst/>
            </a:prstGeom>
            <a:noFill/>
            <a:ln w="9525">
              <a:noFill/>
              <a:miter lim="800000"/>
              <a:headEnd/>
              <a:tailEnd/>
            </a:ln>
            <a:effectLst/>
          </p:spPr>
          <p:txBody>
            <a:bodyPr wrap="none">
              <a:spAutoFit/>
            </a:bodyPr>
            <a:lstStyle/>
            <a:p>
              <a:pPr>
                <a:defRPr/>
              </a:pPr>
              <a:r>
                <a:rPr lang="fr-FR" sz="1200">
                  <a:solidFill>
                    <a:schemeClr val="bg1"/>
                  </a:solidFill>
                  <a:effectLst>
                    <a:outerShdw blurRad="38100" dist="38100" dir="2700000" algn="tl">
                      <a:srgbClr val="C0C0C0"/>
                    </a:outerShdw>
                  </a:effectLst>
                  <a:latin typeface="Arial" charset="0"/>
                </a:rPr>
                <a:t>Drain</a:t>
              </a:r>
            </a:p>
          </p:txBody>
        </p:sp>
        <p:sp>
          <p:nvSpPr>
            <p:cNvPr id="8232" name="Freeform 28"/>
            <p:cNvSpPr>
              <a:spLocks/>
            </p:cNvSpPr>
            <p:nvPr/>
          </p:nvSpPr>
          <p:spPr bwMode="auto">
            <a:xfrm>
              <a:off x="2031" y="2998"/>
              <a:ext cx="2034" cy="317"/>
            </a:xfrm>
            <a:custGeom>
              <a:avLst/>
              <a:gdLst>
                <a:gd name="T0" fmla="*/ 0 w 2034"/>
                <a:gd name="T1" fmla="*/ 290 h 317"/>
                <a:gd name="T2" fmla="*/ 600 w 2034"/>
                <a:gd name="T3" fmla="*/ 238 h 317"/>
                <a:gd name="T4" fmla="*/ 723 w 2034"/>
                <a:gd name="T5" fmla="*/ 38 h 317"/>
                <a:gd name="T6" fmla="*/ 1263 w 2034"/>
                <a:gd name="T7" fmla="*/ 38 h 317"/>
                <a:gd name="T8" fmla="*/ 1363 w 2034"/>
                <a:gd name="T9" fmla="*/ 266 h 317"/>
                <a:gd name="T10" fmla="*/ 2034 w 2034"/>
                <a:gd name="T11" fmla="*/ 317 h 317"/>
                <a:gd name="T12" fmla="*/ 0 60000 65536"/>
                <a:gd name="T13" fmla="*/ 0 60000 65536"/>
                <a:gd name="T14" fmla="*/ 0 60000 65536"/>
                <a:gd name="T15" fmla="*/ 0 60000 65536"/>
                <a:gd name="T16" fmla="*/ 0 60000 65536"/>
                <a:gd name="T17" fmla="*/ 0 60000 65536"/>
                <a:gd name="T18" fmla="*/ 0 w 2034"/>
                <a:gd name="T19" fmla="*/ 0 h 317"/>
                <a:gd name="T20" fmla="*/ 2034 w 2034"/>
                <a:gd name="T21" fmla="*/ 317 h 317"/>
              </a:gdLst>
              <a:ahLst/>
              <a:cxnLst>
                <a:cxn ang="T12">
                  <a:pos x="T0" y="T1"/>
                </a:cxn>
                <a:cxn ang="T13">
                  <a:pos x="T2" y="T3"/>
                </a:cxn>
                <a:cxn ang="T14">
                  <a:pos x="T4" y="T5"/>
                </a:cxn>
                <a:cxn ang="T15">
                  <a:pos x="T6" y="T7"/>
                </a:cxn>
                <a:cxn ang="T16">
                  <a:pos x="T8" y="T9"/>
                </a:cxn>
                <a:cxn ang="T17">
                  <a:pos x="T10" y="T11"/>
                </a:cxn>
              </a:cxnLst>
              <a:rect l="T18" t="T19" r="T20" b="T21"/>
              <a:pathLst>
                <a:path w="2034" h="317">
                  <a:moveTo>
                    <a:pt x="0" y="290"/>
                  </a:moveTo>
                  <a:cubicBezTo>
                    <a:pt x="100" y="283"/>
                    <a:pt x="480" y="280"/>
                    <a:pt x="600" y="238"/>
                  </a:cubicBezTo>
                  <a:cubicBezTo>
                    <a:pt x="720" y="196"/>
                    <a:pt x="613" y="71"/>
                    <a:pt x="723" y="38"/>
                  </a:cubicBezTo>
                  <a:cubicBezTo>
                    <a:pt x="833" y="5"/>
                    <a:pt x="1156" y="0"/>
                    <a:pt x="1263" y="38"/>
                  </a:cubicBezTo>
                  <a:cubicBezTo>
                    <a:pt x="1370" y="76"/>
                    <a:pt x="1235" y="220"/>
                    <a:pt x="1363" y="266"/>
                  </a:cubicBezTo>
                  <a:cubicBezTo>
                    <a:pt x="1491" y="312"/>
                    <a:pt x="1894" y="307"/>
                    <a:pt x="2034" y="317"/>
                  </a:cubicBezTo>
                </a:path>
              </a:pathLst>
            </a:custGeom>
            <a:noFill/>
            <a:ln w="28575" cmpd="sng">
              <a:solidFill>
                <a:schemeClr val="tx1"/>
              </a:solidFill>
              <a:round/>
              <a:headEnd/>
              <a:tailEnd/>
            </a:ln>
          </p:spPr>
          <p:txBody>
            <a:bodyPr/>
            <a:lstStyle/>
            <a:p>
              <a:endParaRPr lang="en-US"/>
            </a:p>
          </p:txBody>
        </p:sp>
      </p:grpSp>
      <p:sp>
        <p:nvSpPr>
          <p:cNvPr id="108573" name="AutoShape 29"/>
          <p:cNvSpPr>
            <a:spLocks noChangeArrowheads="1"/>
          </p:cNvSpPr>
          <p:nvPr/>
        </p:nvSpPr>
        <p:spPr bwMode="auto">
          <a:xfrm>
            <a:off x="5026025" y="4611688"/>
            <a:ext cx="1584325" cy="287337"/>
          </a:xfrm>
          <a:prstGeom prst="rightArrow">
            <a:avLst>
              <a:gd name="adj1" fmla="val 50000"/>
              <a:gd name="adj2" fmla="val 137846"/>
            </a:avLst>
          </a:prstGeom>
          <a:solidFill>
            <a:schemeClr val="accent2"/>
          </a:solidFill>
          <a:ln w="9525">
            <a:noFill/>
            <a:miter lim="800000"/>
            <a:headEnd/>
            <a:tailEnd/>
          </a:ln>
        </p:spPr>
        <p:txBody>
          <a:bodyPr wrap="none" anchor="ctr"/>
          <a:lstStyle/>
          <a:p>
            <a:endParaRPr lang="en-US"/>
          </a:p>
        </p:txBody>
      </p:sp>
      <p:grpSp>
        <p:nvGrpSpPr>
          <p:cNvPr id="8198" name="Group 30"/>
          <p:cNvGrpSpPr>
            <a:grpSpLocks/>
          </p:cNvGrpSpPr>
          <p:nvPr/>
        </p:nvGrpSpPr>
        <p:grpSpPr bwMode="auto">
          <a:xfrm>
            <a:off x="1927225" y="1268413"/>
            <a:ext cx="3529013" cy="1727200"/>
            <a:chOff x="1941" y="2251"/>
            <a:chExt cx="2223" cy="1088"/>
          </a:xfrm>
        </p:grpSpPr>
        <p:grpSp>
          <p:nvGrpSpPr>
            <p:cNvPr id="8212" name="Group 31"/>
            <p:cNvGrpSpPr>
              <a:grpSpLocks/>
            </p:cNvGrpSpPr>
            <p:nvPr/>
          </p:nvGrpSpPr>
          <p:grpSpPr bwMode="auto">
            <a:xfrm>
              <a:off x="1941" y="2477"/>
              <a:ext cx="2223" cy="862"/>
              <a:chOff x="1941" y="2478"/>
              <a:chExt cx="2223" cy="862"/>
            </a:xfrm>
          </p:grpSpPr>
          <p:sp>
            <p:nvSpPr>
              <p:cNvPr id="108576" name="Rectangle 32"/>
              <p:cNvSpPr>
                <a:spLocks noChangeArrowheads="1"/>
              </p:cNvSpPr>
              <p:nvPr/>
            </p:nvSpPr>
            <p:spPr bwMode="auto">
              <a:xfrm>
                <a:off x="2441" y="2795"/>
                <a:ext cx="1269" cy="136"/>
              </a:xfrm>
              <a:prstGeom prst="rect">
                <a:avLst/>
              </a:prstGeom>
              <a:solidFill>
                <a:srgbClr val="C0C0C0"/>
              </a:solidFill>
              <a:ln w="9525">
                <a:solidFill>
                  <a:schemeClr val="tx1"/>
                </a:solidFill>
                <a:miter lim="800000"/>
                <a:headEnd/>
                <a:tailEnd/>
              </a:ln>
              <a:effectLst/>
            </p:spPr>
            <p:txBody>
              <a:bodyPr wrap="none" anchor="ctr"/>
              <a:lstStyle/>
              <a:p>
                <a:pPr algn="ctr">
                  <a:defRPr/>
                </a:pPr>
                <a:r>
                  <a:rPr lang="fr-FR" sz="1800" b="1">
                    <a:effectLst>
                      <a:outerShdw blurRad="38100" dist="38100" dir="2700000" algn="tl">
                        <a:srgbClr val="FFFFFF"/>
                      </a:outerShdw>
                    </a:effectLst>
                    <a:latin typeface="Arial" charset="0"/>
                  </a:rPr>
                  <a:t>Metal</a:t>
                </a:r>
              </a:p>
            </p:txBody>
          </p:sp>
          <p:sp>
            <p:nvSpPr>
              <p:cNvPr id="108577" name="Rectangle 33"/>
              <p:cNvSpPr>
                <a:spLocks noChangeArrowheads="1"/>
              </p:cNvSpPr>
              <p:nvPr/>
            </p:nvSpPr>
            <p:spPr bwMode="auto">
              <a:xfrm>
                <a:off x="2441" y="2932"/>
                <a:ext cx="1270" cy="136"/>
              </a:xfrm>
              <a:prstGeom prst="rect">
                <a:avLst/>
              </a:prstGeom>
              <a:solidFill>
                <a:srgbClr val="CC6600"/>
              </a:solidFill>
              <a:ln w="9525">
                <a:solidFill>
                  <a:schemeClr val="tx1"/>
                </a:solidFill>
                <a:miter lim="800000"/>
                <a:headEnd/>
                <a:tailEnd/>
              </a:ln>
              <a:effectLst/>
            </p:spPr>
            <p:txBody>
              <a:bodyPr wrap="none" anchor="ctr"/>
              <a:lstStyle/>
              <a:p>
                <a:pPr algn="ctr">
                  <a:defRPr/>
                </a:pPr>
                <a:r>
                  <a:rPr lang="fr-FR" sz="1600" b="1">
                    <a:solidFill>
                      <a:schemeClr val="bg1"/>
                    </a:solidFill>
                    <a:effectLst>
                      <a:outerShdw blurRad="38100" dist="38100" dir="2700000" algn="tl">
                        <a:srgbClr val="000000"/>
                      </a:outerShdw>
                    </a:effectLst>
                    <a:latin typeface="Arial" charset="0"/>
                  </a:rPr>
                  <a:t>Oxide</a:t>
                </a:r>
              </a:p>
            </p:txBody>
          </p:sp>
          <p:sp>
            <p:nvSpPr>
              <p:cNvPr id="108578" name="Rectangle 34"/>
              <p:cNvSpPr>
                <a:spLocks noChangeArrowheads="1"/>
              </p:cNvSpPr>
              <p:nvPr/>
            </p:nvSpPr>
            <p:spPr bwMode="auto">
              <a:xfrm>
                <a:off x="1941" y="3068"/>
                <a:ext cx="2223" cy="272"/>
              </a:xfrm>
              <a:prstGeom prst="rect">
                <a:avLst/>
              </a:prstGeom>
              <a:solidFill>
                <a:schemeClr val="accent2"/>
              </a:solidFill>
              <a:ln w="9525">
                <a:solidFill>
                  <a:schemeClr val="tx1"/>
                </a:solidFill>
                <a:miter lim="800000"/>
                <a:headEnd/>
                <a:tailEnd/>
              </a:ln>
              <a:effectLst/>
            </p:spPr>
            <p:txBody>
              <a:bodyPr wrap="none" anchor="ctr"/>
              <a:lstStyle/>
              <a:p>
                <a:pPr algn="ctr">
                  <a:defRPr/>
                </a:pPr>
                <a:r>
                  <a:rPr lang="fr-FR" sz="1800" b="1">
                    <a:solidFill>
                      <a:schemeClr val="bg1"/>
                    </a:solidFill>
                    <a:effectLst>
                      <a:outerShdw blurRad="38100" dist="38100" dir="2700000" algn="tl">
                        <a:srgbClr val="000000"/>
                      </a:outerShdw>
                    </a:effectLst>
                    <a:latin typeface="Arial" charset="0"/>
                  </a:rPr>
                  <a:t>Si (p)</a:t>
                </a:r>
              </a:p>
            </p:txBody>
          </p:sp>
          <p:sp>
            <p:nvSpPr>
              <p:cNvPr id="108579" name="Rectangle 35"/>
              <p:cNvSpPr>
                <a:spLocks noChangeArrowheads="1"/>
              </p:cNvSpPr>
              <p:nvPr/>
            </p:nvSpPr>
            <p:spPr bwMode="auto">
              <a:xfrm>
                <a:off x="1942" y="3067"/>
                <a:ext cx="907" cy="273"/>
              </a:xfrm>
              <a:prstGeom prst="rect">
                <a:avLst/>
              </a:prstGeom>
              <a:gradFill rotWithShape="1">
                <a:gsLst>
                  <a:gs pos="0">
                    <a:srgbClr val="FF3300"/>
                  </a:gs>
                  <a:gs pos="100000">
                    <a:schemeClr val="accent2"/>
                  </a:gs>
                </a:gsLst>
                <a:lin ang="0" scaled="1"/>
              </a:gradFill>
              <a:ln w="9525">
                <a:noFill/>
                <a:miter lim="800000"/>
                <a:headEnd/>
                <a:tailEnd/>
              </a:ln>
              <a:effectLst/>
            </p:spPr>
            <p:txBody>
              <a:bodyPr wrap="none" anchor="ctr"/>
              <a:lstStyle/>
              <a:p>
                <a:pPr algn="ctr">
                  <a:defRPr/>
                </a:pPr>
                <a:r>
                  <a:rPr lang="fr-FR" b="1">
                    <a:solidFill>
                      <a:schemeClr val="bg1"/>
                    </a:solidFill>
                    <a:effectLst>
                      <a:outerShdw blurRad="38100" dist="38100" dir="2700000" algn="tl">
                        <a:srgbClr val="000000"/>
                      </a:outerShdw>
                    </a:effectLst>
                    <a:latin typeface="Arial" charset="0"/>
                  </a:rPr>
                  <a:t>n</a:t>
                </a:r>
                <a:r>
                  <a:rPr lang="fr-FR" b="1" baseline="30000">
                    <a:solidFill>
                      <a:schemeClr val="bg1"/>
                    </a:solidFill>
                    <a:effectLst>
                      <a:outerShdw blurRad="38100" dist="38100" dir="2700000" algn="tl">
                        <a:srgbClr val="000000"/>
                      </a:outerShdw>
                    </a:effectLst>
                    <a:latin typeface="Arial" charset="0"/>
                  </a:rPr>
                  <a:t>+</a:t>
                </a:r>
              </a:p>
            </p:txBody>
          </p:sp>
          <p:sp>
            <p:nvSpPr>
              <p:cNvPr id="108580" name="Rectangle 36"/>
              <p:cNvSpPr>
                <a:spLocks noChangeArrowheads="1"/>
              </p:cNvSpPr>
              <p:nvPr/>
            </p:nvSpPr>
            <p:spPr bwMode="auto">
              <a:xfrm flipH="1">
                <a:off x="3302" y="3067"/>
                <a:ext cx="862" cy="273"/>
              </a:xfrm>
              <a:prstGeom prst="rect">
                <a:avLst/>
              </a:prstGeom>
              <a:gradFill rotWithShape="1">
                <a:gsLst>
                  <a:gs pos="0">
                    <a:srgbClr val="FF3300"/>
                  </a:gs>
                  <a:gs pos="100000">
                    <a:schemeClr val="accent2"/>
                  </a:gs>
                </a:gsLst>
                <a:lin ang="0" scaled="1"/>
              </a:gradFill>
              <a:ln w="9525">
                <a:noFill/>
                <a:miter lim="800000"/>
                <a:headEnd/>
                <a:tailEnd/>
              </a:ln>
              <a:effectLst/>
            </p:spPr>
            <p:txBody>
              <a:bodyPr wrap="none" anchor="ctr"/>
              <a:lstStyle/>
              <a:p>
                <a:pPr algn="ctr">
                  <a:defRPr/>
                </a:pPr>
                <a:r>
                  <a:rPr lang="fr-FR" b="1">
                    <a:solidFill>
                      <a:schemeClr val="bg1"/>
                    </a:solidFill>
                    <a:effectLst>
                      <a:outerShdw blurRad="38100" dist="38100" dir="2700000" algn="tl">
                        <a:srgbClr val="000000"/>
                      </a:outerShdw>
                    </a:effectLst>
                    <a:latin typeface="Arial" charset="0"/>
                  </a:rPr>
                  <a:t>n</a:t>
                </a:r>
                <a:r>
                  <a:rPr lang="fr-FR" b="1" baseline="30000">
                    <a:solidFill>
                      <a:schemeClr val="bg1"/>
                    </a:solidFill>
                    <a:effectLst>
                      <a:outerShdw blurRad="38100" dist="38100" dir="2700000" algn="tl">
                        <a:srgbClr val="000000"/>
                      </a:outerShdw>
                    </a:effectLst>
                    <a:latin typeface="Arial" charset="0"/>
                  </a:rPr>
                  <a:t>+</a:t>
                </a:r>
              </a:p>
            </p:txBody>
          </p:sp>
          <p:sp>
            <p:nvSpPr>
              <p:cNvPr id="8219" name="Line 37"/>
              <p:cNvSpPr>
                <a:spLocks noChangeShapeType="1"/>
              </p:cNvSpPr>
              <p:nvPr/>
            </p:nvSpPr>
            <p:spPr bwMode="auto">
              <a:xfrm>
                <a:off x="3075" y="2478"/>
                <a:ext cx="0" cy="317"/>
              </a:xfrm>
              <a:prstGeom prst="line">
                <a:avLst/>
              </a:prstGeom>
              <a:noFill/>
              <a:ln w="38100">
                <a:solidFill>
                  <a:schemeClr val="tx1"/>
                </a:solidFill>
                <a:round/>
                <a:headEnd/>
                <a:tailEnd/>
              </a:ln>
            </p:spPr>
            <p:txBody>
              <a:bodyPr/>
              <a:lstStyle/>
              <a:p>
                <a:endParaRPr lang="en-US"/>
              </a:p>
            </p:txBody>
          </p:sp>
          <p:sp>
            <p:nvSpPr>
              <p:cNvPr id="8220" name="Line 38"/>
              <p:cNvSpPr>
                <a:spLocks noChangeShapeType="1"/>
              </p:cNvSpPr>
              <p:nvPr/>
            </p:nvSpPr>
            <p:spPr bwMode="auto">
              <a:xfrm>
                <a:off x="2122" y="2840"/>
                <a:ext cx="0" cy="227"/>
              </a:xfrm>
              <a:prstGeom prst="line">
                <a:avLst/>
              </a:prstGeom>
              <a:noFill/>
              <a:ln w="38100">
                <a:solidFill>
                  <a:schemeClr val="tx1"/>
                </a:solidFill>
                <a:round/>
                <a:headEnd/>
                <a:tailEnd/>
              </a:ln>
            </p:spPr>
            <p:txBody>
              <a:bodyPr/>
              <a:lstStyle/>
              <a:p>
                <a:endParaRPr lang="en-US"/>
              </a:p>
            </p:txBody>
          </p:sp>
          <p:sp>
            <p:nvSpPr>
              <p:cNvPr id="8221" name="Text Box 39"/>
              <p:cNvSpPr txBox="1">
                <a:spLocks noChangeArrowheads="1"/>
              </p:cNvSpPr>
              <p:nvPr/>
            </p:nvSpPr>
            <p:spPr bwMode="auto">
              <a:xfrm>
                <a:off x="2031" y="2628"/>
                <a:ext cx="187" cy="212"/>
              </a:xfrm>
              <a:prstGeom prst="rect">
                <a:avLst/>
              </a:prstGeom>
              <a:noFill/>
              <a:ln w="9525">
                <a:noFill/>
                <a:miter lim="800000"/>
                <a:headEnd/>
                <a:tailEnd/>
              </a:ln>
            </p:spPr>
            <p:txBody>
              <a:bodyPr wrap="none">
                <a:spAutoFit/>
              </a:bodyPr>
              <a:lstStyle/>
              <a:p>
                <a:r>
                  <a:rPr lang="fr-FR" sz="1600">
                    <a:latin typeface="Arial" charset="0"/>
                  </a:rPr>
                  <a:t>0</a:t>
                </a:r>
              </a:p>
            </p:txBody>
          </p:sp>
        </p:grpSp>
        <p:sp>
          <p:nvSpPr>
            <p:cNvPr id="8213" name="Text Box 40"/>
            <p:cNvSpPr txBox="1">
              <a:spLocks noChangeArrowheads="1"/>
            </p:cNvSpPr>
            <p:nvPr/>
          </p:nvSpPr>
          <p:spPr bwMode="auto">
            <a:xfrm>
              <a:off x="2939" y="2251"/>
              <a:ext cx="272" cy="212"/>
            </a:xfrm>
            <a:prstGeom prst="rect">
              <a:avLst/>
            </a:prstGeom>
            <a:noFill/>
            <a:ln w="9525">
              <a:noFill/>
              <a:miter lim="800000"/>
              <a:headEnd/>
              <a:tailEnd/>
            </a:ln>
          </p:spPr>
          <p:txBody>
            <a:bodyPr wrap="none">
              <a:spAutoFit/>
            </a:bodyPr>
            <a:lstStyle/>
            <a:p>
              <a:r>
                <a:rPr lang="fr-FR" sz="1600">
                  <a:latin typeface="Arial" charset="0"/>
                </a:rPr>
                <a:t>Vg</a:t>
              </a:r>
            </a:p>
          </p:txBody>
        </p:sp>
      </p:grpSp>
      <p:grpSp>
        <p:nvGrpSpPr>
          <p:cNvPr id="6" name="Group 41"/>
          <p:cNvGrpSpPr>
            <a:grpSpLocks/>
          </p:cNvGrpSpPr>
          <p:nvPr/>
        </p:nvGrpSpPr>
        <p:grpSpPr bwMode="auto">
          <a:xfrm>
            <a:off x="5672138" y="1484313"/>
            <a:ext cx="4105275" cy="1577975"/>
            <a:chOff x="3211" y="935"/>
            <a:chExt cx="2586" cy="994"/>
          </a:xfrm>
        </p:grpSpPr>
        <p:sp>
          <p:nvSpPr>
            <p:cNvPr id="8203" name="Text Box 42"/>
            <p:cNvSpPr txBox="1">
              <a:spLocks noChangeArrowheads="1"/>
            </p:cNvSpPr>
            <p:nvPr/>
          </p:nvSpPr>
          <p:spPr bwMode="auto">
            <a:xfrm>
              <a:off x="3211" y="1026"/>
              <a:ext cx="517" cy="903"/>
            </a:xfrm>
            <a:prstGeom prst="rect">
              <a:avLst/>
            </a:prstGeom>
            <a:noFill/>
            <a:ln w="9525">
              <a:noFill/>
              <a:miter lim="800000"/>
              <a:headEnd/>
              <a:tailEnd/>
            </a:ln>
          </p:spPr>
          <p:txBody>
            <a:bodyPr wrap="none">
              <a:spAutoFit/>
            </a:bodyPr>
            <a:lstStyle/>
            <a:p>
              <a:r>
                <a:rPr lang="fr-FR" sz="8800" b="1"/>
                <a:t>=</a:t>
              </a:r>
            </a:p>
          </p:txBody>
        </p:sp>
        <p:sp>
          <p:nvSpPr>
            <p:cNvPr id="8204" name="Line 43"/>
            <p:cNvSpPr>
              <a:spLocks noChangeShapeType="1"/>
            </p:cNvSpPr>
            <p:nvPr/>
          </p:nvSpPr>
          <p:spPr bwMode="auto">
            <a:xfrm>
              <a:off x="3846" y="1571"/>
              <a:ext cx="1905" cy="0"/>
            </a:xfrm>
            <a:prstGeom prst="line">
              <a:avLst/>
            </a:prstGeom>
            <a:noFill/>
            <a:ln w="57150">
              <a:solidFill>
                <a:schemeClr val="tx1"/>
              </a:solidFill>
              <a:round/>
              <a:headEnd/>
              <a:tailEnd/>
            </a:ln>
          </p:spPr>
          <p:txBody>
            <a:bodyPr/>
            <a:lstStyle/>
            <a:p>
              <a:endParaRPr lang="en-US"/>
            </a:p>
          </p:txBody>
        </p:sp>
        <p:sp>
          <p:nvSpPr>
            <p:cNvPr id="8205" name="Oval 44"/>
            <p:cNvSpPr>
              <a:spLocks noChangeArrowheads="1"/>
            </p:cNvSpPr>
            <p:nvPr/>
          </p:nvSpPr>
          <p:spPr bwMode="auto">
            <a:xfrm>
              <a:off x="3846" y="1389"/>
              <a:ext cx="544" cy="363"/>
            </a:xfrm>
            <a:prstGeom prst="ellipse">
              <a:avLst/>
            </a:prstGeom>
            <a:gradFill rotWithShape="1">
              <a:gsLst>
                <a:gs pos="0">
                  <a:schemeClr val="bg1"/>
                </a:gs>
                <a:gs pos="100000">
                  <a:schemeClr val="tx2"/>
                </a:gs>
              </a:gsLst>
              <a:lin ang="5400000" scaled="1"/>
            </a:gradFill>
            <a:ln w="9525">
              <a:noFill/>
              <a:round/>
              <a:headEnd/>
              <a:tailEnd/>
            </a:ln>
          </p:spPr>
          <p:txBody>
            <a:bodyPr wrap="none" anchor="ctr"/>
            <a:lstStyle/>
            <a:p>
              <a:pPr algn="ctr"/>
              <a:r>
                <a:rPr lang="fr-FR"/>
                <a:t>S</a:t>
              </a:r>
            </a:p>
          </p:txBody>
        </p:sp>
        <p:sp>
          <p:nvSpPr>
            <p:cNvPr id="8206" name="Oval 45"/>
            <p:cNvSpPr>
              <a:spLocks noChangeArrowheads="1"/>
            </p:cNvSpPr>
            <p:nvPr/>
          </p:nvSpPr>
          <p:spPr bwMode="auto">
            <a:xfrm>
              <a:off x="5253" y="1389"/>
              <a:ext cx="544" cy="363"/>
            </a:xfrm>
            <a:prstGeom prst="ellipse">
              <a:avLst/>
            </a:prstGeom>
            <a:gradFill rotWithShape="1">
              <a:gsLst>
                <a:gs pos="0">
                  <a:schemeClr val="bg1"/>
                </a:gs>
                <a:gs pos="100000">
                  <a:schemeClr val="tx2"/>
                </a:gs>
              </a:gsLst>
              <a:lin ang="5400000" scaled="1"/>
            </a:gradFill>
            <a:ln w="9525">
              <a:noFill/>
              <a:round/>
              <a:headEnd/>
              <a:tailEnd/>
            </a:ln>
          </p:spPr>
          <p:txBody>
            <a:bodyPr wrap="none" anchor="ctr"/>
            <a:lstStyle/>
            <a:p>
              <a:pPr algn="ctr"/>
              <a:r>
                <a:rPr lang="fr-FR"/>
                <a:t>D</a:t>
              </a:r>
            </a:p>
          </p:txBody>
        </p:sp>
        <p:sp>
          <p:nvSpPr>
            <p:cNvPr id="8207" name="Line 46"/>
            <p:cNvSpPr>
              <a:spLocks noChangeShapeType="1"/>
            </p:cNvSpPr>
            <p:nvPr/>
          </p:nvSpPr>
          <p:spPr bwMode="auto">
            <a:xfrm>
              <a:off x="4787" y="935"/>
              <a:ext cx="0" cy="227"/>
            </a:xfrm>
            <a:prstGeom prst="line">
              <a:avLst/>
            </a:prstGeom>
            <a:noFill/>
            <a:ln w="38100">
              <a:solidFill>
                <a:schemeClr val="tx1"/>
              </a:solidFill>
              <a:round/>
              <a:headEnd/>
              <a:tailEnd/>
            </a:ln>
          </p:spPr>
          <p:txBody>
            <a:bodyPr/>
            <a:lstStyle/>
            <a:p>
              <a:endParaRPr lang="en-US"/>
            </a:p>
          </p:txBody>
        </p:sp>
        <p:sp>
          <p:nvSpPr>
            <p:cNvPr id="8208" name="Line 47"/>
            <p:cNvSpPr>
              <a:spLocks noChangeShapeType="1"/>
            </p:cNvSpPr>
            <p:nvPr/>
          </p:nvSpPr>
          <p:spPr bwMode="auto">
            <a:xfrm flipV="1">
              <a:off x="4481" y="1162"/>
              <a:ext cx="635" cy="0"/>
            </a:xfrm>
            <a:prstGeom prst="line">
              <a:avLst/>
            </a:prstGeom>
            <a:noFill/>
            <a:ln w="38100">
              <a:solidFill>
                <a:schemeClr val="tx1"/>
              </a:solidFill>
              <a:round/>
              <a:headEnd/>
              <a:tailEnd/>
            </a:ln>
          </p:spPr>
          <p:txBody>
            <a:bodyPr/>
            <a:lstStyle/>
            <a:p>
              <a:endParaRPr lang="en-US"/>
            </a:p>
          </p:txBody>
        </p:sp>
        <p:sp>
          <p:nvSpPr>
            <p:cNvPr id="8209" name="Line 48"/>
            <p:cNvSpPr>
              <a:spLocks noChangeShapeType="1"/>
            </p:cNvSpPr>
            <p:nvPr/>
          </p:nvSpPr>
          <p:spPr bwMode="auto">
            <a:xfrm flipH="1">
              <a:off x="4785" y="1253"/>
              <a:ext cx="13" cy="331"/>
            </a:xfrm>
            <a:prstGeom prst="line">
              <a:avLst/>
            </a:prstGeom>
            <a:noFill/>
            <a:ln w="38100">
              <a:solidFill>
                <a:schemeClr val="tx1"/>
              </a:solidFill>
              <a:round/>
              <a:headEnd/>
              <a:tailEnd/>
            </a:ln>
          </p:spPr>
          <p:txBody>
            <a:bodyPr/>
            <a:lstStyle/>
            <a:p>
              <a:endParaRPr lang="en-US"/>
            </a:p>
          </p:txBody>
        </p:sp>
        <p:sp>
          <p:nvSpPr>
            <p:cNvPr id="8210" name="Line 49"/>
            <p:cNvSpPr>
              <a:spLocks noChangeShapeType="1"/>
            </p:cNvSpPr>
            <p:nvPr/>
          </p:nvSpPr>
          <p:spPr bwMode="auto">
            <a:xfrm flipV="1">
              <a:off x="4475" y="1265"/>
              <a:ext cx="635" cy="0"/>
            </a:xfrm>
            <a:prstGeom prst="line">
              <a:avLst/>
            </a:prstGeom>
            <a:noFill/>
            <a:ln w="38100">
              <a:solidFill>
                <a:schemeClr val="tx1"/>
              </a:solidFill>
              <a:round/>
              <a:headEnd/>
              <a:tailEnd/>
            </a:ln>
          </p:spPr>
          <p:txBody>
            <a:bodyPr/>
            <a:lstStyle/>
            <a:p>
              <a:endParaRPr lang="en-US"/>
            </a:p>
          </p:txBody>
        </p:sp>
        <p:sp>
          <p:nvSpPr>
            <p:cNvPr id="8211" name="Text Box 50"/>
            <p:cNvSpPr txBox="1">
              <a:spLocks noChangeArrowheads="1"/>
            </p:cNvSpPr>
            <p:nvPr/>
          </p:nvSpPr>
          <p:spPr bwMode="auto">
            <a:xfrm>
              <a:off x="5207" y="981"/>
              <a:ext cx="255" cy="288"/>
            </a:xfrm>
            <a:prstGeom prst="rect">
              <a:avLst/>
            </a:prstGeom>
            <a:noFill/>
            <a:ln w="9525">
              <a:noFill/>
              <a:miter lim="800000"/>
              <a:headEnd/>
              <a:tailEnd/>
            </a:ln>
          </p:spPr>
          <p:txBody>
            <a:bodyPr wrap="none">
              <a:spAutoFit/>
            </a:bodyPr>
            <a:lstStyle/>
            <a:p>
              <a:r>
                <a:rPr lang="fr-FR" b="1">
                  <a:latin typeface="Arial" charset="0"/>
                </a:rPr>
                <a:t>C</a:t>
              </a:r>
            </a:p>
          </p:txBody>
        </p:sp>
      </p:grpSp>
      <p:pic>
        <p:nvPicPr>
          <p:cNvPr id="8200" name="Picture 67"/>
          <p:cNvPicPr>
            <a:picLocks noChangeAspect="1" noChangeArrowheads="1"/>
          </p:cNvPicPr>
          <p:nvPr/>
        </p:nvPicPr>
        <p:blipFill>
          <a:blip r:embed="rId3" cstate="print"/>
          <a:srcRect/>
          <a:stretch>
            <a:fillRect/>
          </a:stretch>
        </p:blipFill>
        <p:spPr bwMode="auto">
          <a:xfrm>
            <a:off x="128588" y="1341438"/>
            <a:ext cx="1628775" cy="1879600"/>
          </a:xfrm>
          <a:prstGeom prst="rect">
            <a:avLst/>
          </a:prstGeom>
          <a:noFill/>
          <a:ln w="9525">
            <a:noFill/>
            <a:miter lim="800000"/>
            <a:headEnd/>
            <a:tailEnd/>
          </a:ln>
        </p:spPr>
      </p:pic>
      <p:sp>
        <p:nvSpPr>
          <p:cNvPr id="8201" name="Line 38"/>
          <p:cNvSpPr>
            <a:spLocks noChangeShapeType="1"/>
          </p:cNvSpPr>
          <p:nvPr/>
        </p:nvSpPr>
        <p:spPr bwMode="auto">
          <a:xfrm>
            <a:off x="5097463" y="2205038"/>
            <a:ext cx="0" cy="360362"/>
          </a:xfrm>
          <a:prstGeom prst="line">
            <a:avLst/>
          </a:prstGeom>
          <a:noFill/>
          <a:ln w="38100">
            <a:solidFill>
              <a:schemeClr val="tx1"/>
            </a:solidFill>
            <a:round/>
            <a:headEnd/>
            <a:tailEnd/>
          </a:ln>
        </p:spPr>
        <p:txBody>
          <a:bodyPr/>
          <a:lstStyle/>
          <a:p>
            <a:endParaRPr lang="en-US"/>
          </a:p>
        </p:txBody>
      </p:sp>
      <p:sp>
        <p:nvSpPr>
          <p:cNvPr id="8202" name="Text Box 40"/>
          <p:cNvSpPr txBox="1">
            <a:spLocks noChangeArrowheads="1"/>
          </p:cNvSpPr>
          <p:nvPr/>
        </p:nvSpPr>
        <p:spPr bwMode="auto">
          <a:xfrm>
            <a:off x="4881563" y="1868488"/>
            <a:ext cx="433387" cy="338137"/>
          </a:xfrm>
          <a:prstGeom prst="rect">
            <a:avLst/>
          </a:prstGeom>
          <a:noFill/>
          <a:ln w="9525">
            <a:noFill/>
            <a:miter lim="800000"/>
            <a:headEnd/>
            <a:tailEnd/>
          </a:ln>
        </p:spPr>
        <p:txBody>
          <a:bodyPr wrap="none">
            <a:spAutoFit/>
          </a:bodyPr>
          <a:lstStyle/>
          <a:p>
            <a:r>
              <a:rPr lang="fr-FR" sz="1600">
                <a:latin typeface="Arial" charset="0"/>
              </a:rPr>
              <a:t>Vd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xit" presetSubtype="0" fill="hold" nodeType="clickEffect">
                                  <p:stCondLst>
                                    <p:cond delay="0"/>
                                  </p:stCondLst>
                                  <p:childTnLst>
                                    <p:set>
                                      <p:cBhvr>
                                        <p:cTn id="14" dur="1" fill="hold">
                                          <p:stCondLst>
                                            <p:cond delay="0"/>
                                          </p:stCondLst>
                                        </p:cTn>
                                        <p:tgtEl>
                                          <p:spTgt spid="2"/>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85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73"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title"/>
          </p:nvPr>
        </p:nvSpPr>
        <p:spPr/>
        <p:txBody>
          <a:bodyPr/>
          <a:lstStyle/>
          <a:p>
            <a:pPr eaLnBrk="1" hangingPunct="1">
              <a:defRPr/>
            </a:pPr>
            <a:endParaRPr lang="fr-FR" smtClean="0"/>
          </a:p>
        </p:txBody>
      </p:sp>
      <p:sp>
        <p:nvSpPr>
          <p:cNvPr id="231427" name="Text Box 3"/>
          <p:cNvSpPr txBox="1">
            <a:spLocks noChangeArrowheads="1"/>
          </p:cNvSpPr>
          <p:nvPr/>
        </p:nvSpPr>
        <p:spPr bwMode="auto">
          <a:xfrm>
            <a:off x="3368675" y="2924175"/>
            <a:ext cx="3530600" cy="519113"/>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r>
              <a:rPr lang="fr-FR" sz="2800" b="1" smtClean="0">
                <a:solidFill>
                  <a:schemeClr val="accent2"/>
                </a:solidFill>
                <a:effectLst>
                  <a:outerShdw blurRad="38100" dist="38100" dir="2700000" algn="tl">
                    <a:srgbClr val="C0C0C0"/>
                  </a:outerShdw>
                </a:effectLst>
                <a:latin typeface="Arial" charset="0"/>
              </a:rPr>
              <a:t>Device Architecture</a:t>
            </a:r>
            <a:endParaRPr lang="fr-FR" sz="1800" smtClean="0">
              <a:solidFill>
                <a:schemeClr val="accent2"/>
              </a:solidFill>
              <a:latin typeface="Arial" charset="0"/>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ChangeArrowheads="1"/>
          </p:cNvSpPr>
          <p:nvPr/>
        </p:nvSpPr>
        <p:spPr bwMode="auto">
          <a:xfrm>
            <a:off x="8904288" y="4578350"/>
            <a:ext cx="676275" cy="323850"/>
          </a:xfrm>
          <a:prstGeom prst="rect">
            <a:avLst/>
          </a:prstGeom>
          <a:solidFill>
            <a:srgbClr val="FFFF66"/>
          </a:solidFill>
          <a:ln w="9525">
            <a:noFill/>
            <a:miter lim="800000"/>
            <a:headEnd/>
            <a:tailEnd/>
          </a:ln>
        </p:spPr>
        <p:txBody>
          <a:bodyPr wrap="none" anchor="ctr"/>
          <a:lstStyle/>
          <a:p>
            <a:endParaRPr lang="en-US"/>
          </a:p>
        </p:txBody>
      </p:sp>
      <p:sp>
        <p:nvSpPr>
          <p:cNvPr id="232451" name="Rectangle 3"/>
          <p:cNvSpPr>
            <a:spLocks noChangeArrowheads="1"/>
          </p:cNvSpPr>
          <p:nvPr/>
        </p:nvSpPr>
        <p:spPr bwMode="auto">
          <a:xfrm>
            <a:off x="8921750" y="5343525"/>
            <a:ext cx="676275" cy="323850"/>
          </a:xfrm>
          <a:prstGeom prst="rect">
            <a:avLst/>
          </a:prstGeom>
          <a:solidFill>
            <a:srgbClr val="FFFF66"/>
          </a:solidFill>
          <a:ln w="9525">
            <a:noFill/>
            <a:miter lim="800000"/>
            <a:headEnd/>
            <a:tailEnd/>
          </a:ln>
        </p:spPr>
        <p:txBody>
          <a:bodyPr wrap="none" anchor="ctr"/>
          <a:lstStyle/>
          <a:p>
            <a:endParaRPr lang="en-US"/>
          </a:p>
        </p:txBody>
      </p:sp>
      <p:sp>
        <p:nvSpPr>
          <p:cNvPr id="232452" name="Rectangle 4"/>
          <p:cNvSpPr>
            <a:spLocks noChangeArrowheads="1"/>
          </p:cNvSpPr>
          <p:nvPr/>
        </p:nvSpPr>
        <p:spPr bwMode="auto">
          <a:xfrm>
            <a:off x="6892925" y="4564063"/>
            <a:ext cx="393700" cy="352425"/>
          </a:xfrm>
          <a:prstGeom prst="rect">
            <a:avLst/>
          </a:prstGeom>
          <a:solidFill>
            <a:srgbClr val="FFFF66"/>
          </a:solidFill>
          <a:ln w="9525">
            <a:noFill/>
            <a:miter lim="800000"/>
            <a:headEnd/>
            <a:tailEnd/>
          </a:ln>
        </p:spPr>
        <p:txBody>
          <a:bodyPr wrap="none" anchor="ctr"/>
          <a:lstStyle/>
          <a:p>
            <a:endParaRPr lang="en-US"/>
          </a:p>
        </p:txBody>
      </p:sp>
      <p:sp>
        <p:nvSpPr>
          <p:cNvPr id="232453" name="Rectangle 5"/>
          <p:cNvSpPr>
            <a:spLocks noChangeArrowheads="1"/>
          </p:cNvSpPr>
          <p:nvPr/>
        </p:nvSpPr>
        <p:spPr bwMode="auto">
          <a:xfrm>
            <a:off x="6869113" y="5341938"/>
            <a:ext cx="1111250" cy="352425"/>
          </a:xfrm>
          <a:prstGeom prst="rect">
            <a:avLst/>
          </a:prstGeom>
          <a:solidFill>
            <a:srgbClr val="FFFF66"/>
          </a:solidFill>
          <a:ln w="9525">
            <a:noFill/>
            <a:miter lim="800000"/>
            <a:headEnd/>
            <a:tailEnd/>
          </a:ln>
        </p:spPr>
        <p:txBody>
          <a:bodyPr wrap="none" anchor="ctr"/>
          <a:lstStyle/>
          <a:p>
            <a:endParaRPr lang="en-US"/>
          </a:p>
        </p:txBody>
      </p:sp>
      <p:sp>
        <p:nvSpPr>
          <p:cNvPr id="232454" name="Rectangle 6"/>
          <p:cNvSpPr>
            <a:spLocks noChangeArrowheads="1"/>
          </p:cNvSpPr>
          <p:nvPr/>
        </p:nvSpPr>
        <p:spPr bwMode="auto">
          <a:xfrm>
            <a:off x="4592638" y="5356225"/>
            <a:ext cx="1193800" cy="338138"/>
          </a:xfrm>
          <a:prstGeom prst="rect">
            <a:avLst/>
          </a:prstGeom>
          <a:solidFill>
            <a:srgbClr val="FFFF66"/>
          </a:solidFill>
          <a:ln w="9525">
            <a:noFill/>
            <a:miter lim="800000"/>
            <a:headEnd/>
            <a:tailEnd/>
          </a:ln>
        </p:spPr>
        <p:txBody>
          <a:bodyPr wrap="none" anchor="ctr"/>
          <a:lstStyle/>
          <a:p>
            <a:endParaRPr lang="en-US"/>
          </a:p>
        </p:txBody>
      </p:sp>
      <p:sp>
        <p:nvSpPr>
          <p:cNvPr id="232455" name="Rectangle 7"/>
          <p:cNvSpPr>
            <a:spLocks noChangeArrowheads="1"/>
          </p:cNvSpPr>
          <p:nvPr/>
        </p:nvSpPr>
        <p:spPr bwMode="auto">
          <a:xfrm>
            <a:off x="4614863" y="4578350"/>
            <a:ext cx="420687" cy="338138"/>
          </a:xfrm>
          <a:prstGeom prst="rect">
            <a:avLst/>
          </a:prstGeom>
          <a:solidFill>
            <a:srgbClr val="FFFF66"/>
          </a:solidFill>
          <a:ln w="9525">
            <a:noFill/>
            <a:miter lim="800000"/>
            <a:headEnd/>
            <a:tailEnd/>
          </a:ln>
        </p:spPr>
        <p:txBody>
          <a:bodyPr wrap="none" anchor="ctr"/>
          <a:lstStyle/>
          <a:p>
            <a:endParaRPr lang="en-US"/>
          </a:p>
        </p:txBody>
      </p:sp>
      <p:grpSp>
        <p:nvGrpSpPr>
          <p:cNvPr id="64520" name="Group 8"/>
          <p:cNvGrpSpPr>
            <a:grpSpLocks/>
          </p:cNvGrpSpPr>
          <p:nvPr/>
        </p:nvGrpSpPr>
        <p:grpSpPr bwMode="auto">
          <a:xfrm>
            <a:off x="330200" y="720725"/>
            <a:ext cx="1677988" cy="1981200"/>
            <a:chOff x="80" y="672"/>
            <a:chExt cx="1144" cy="1248"/>
          </a:xfrm>
        </p:grpSpPr>
        <p:sp>
          <p:nvSpPr>
            <p:cNvPr id="64581" name="AutoShape 9"/>
            <p:cNvSpPr>
              <a:spLocks noChangeArrowheads="1"/>
            </p:cNvSpPr>
            <p:nvPr/>
          </p:nvSpPr>
          <p:spPr bwMode="auto">
            <a:xfrm>
              <a:off x="376" y="672"/>
              <a:ext cx="554" cy="499"/>
            </a:xfrm>
            <a:prstGeom prst="roundRect">
              <a:avLst>
                <a:gd name="adj" fmla="val 35185"/>
              </a:avLst>
            </a:prstGeom>
            <a:solidFill>
              <a:srgbClr val="FFFF00"/>
            </a:solidFill>
            <a:ln w="9525">
              <a:solidFill>
                <a:schemeClr val="tx1"/>
              </a:solidFill>
              <a:round/>
              <a:headEnd/>
              <a:tailEnd/>
            </a:ln>
          </p:spPr>
          <p:txBody>
            <a:bodyPr wrap="none" anchor="ctr"/>
            <a:lstStyle/>
            <a:p>
              <a:endParaRPr lang="en-US"/>
            </a:p>
          </p:txBody>
        </p:sp>
        <p:sp>
          <p:nvSpPr>
            <p:cNvPr id="64582" name="Rectangle 10"/>
            <p:cNvSpPr>
              <a:spLocks noChangeArrowheads="1"/>
            </p:cNvSpPr>
            <p:nvPr/>
          </p:nvSpPr>
          <p:spPr bwMode="auto">
            <a:xfrm>
              <a:off x="81" y="922"/>
              <a:ext cx="1143" cy="998"/>
            </a:xfrm>
            <a:prstGeom prst="rect">
              <a:avLst/>
            </a:prstGeom>
            <a:solidFill>
              <a:srgbClr val="CCFFFF"/>
            </a:solidFill>
            <a:ln w="28575">
              <a:solidFill>
                <a:schemeClr val="tx1"/>
              </a:solidFill>
              <a:miter lim="800000"/>
              <a:headEnd/>
              <a:tailEnd/>
            </a:ln>
          </p:spPr>
          <p:txBody>
            <a:bodyPr/>
            <a:lstStyle/>
            <a:p>
              <a:endParaRPr lang="en-US"/>
            </a:p>
          </p:txBody>
        </p:sp>
        <p:sp>
          <p:nvSpPr>
            <p:cNvPr id="64583" name="Rectangle 11" descr="Cork"/>
            <p:cNvSpPr>
              <a:spLocks noChangeArrowheads="1"/>
            </p:cNvSpPr>
            <p:nvPr/>
          </p:nvSpPr>
          <p:spPr bwMode="auto">
            <a:xfrm>
              <a:off x="503" y="678"/>
              <a:ext cx="321" cy="207"/>
            </a:xfrm>
            <a:prstGeom prst="rect">
              <a:avLst/>
            </a:prstGeom>
            <a:blipFill dpi="0" rotWithShape="0">
              <a:blip r:embed="rId3" cstate="print"/>
              <a:srcRect/>
              <a:tile tx="0" ty="0" sx="100000" sy="100000" flip="none" algn="tl"/>
            </a:blipFill>
            <a:ln w="6350">
              <a:solidFill>
                <a:srgbClr val="000000"/>
              </a:solidFill>
              <a:miter lim="800000"/>
              <a:headEnd/>
              <a:tailEnd/>
            </a:ln>
          </p:spPr>
          <p:txBody>
            <a:bodyPr/>
            <a:lstStyle/>
            <a:p>
              <a:endParaRPr lang="en-US"/>
            </a:p>
          </p:txBody>
        </p:sp>
        <p:sp>
          <p:nvSpPr>
            <p:cNvPr id="64584" name="Freeform 12"/>
            <p:cNvSpPr>
              <a:spLocks/>
            </p:cNvSpPr>
            <p:nvPr/>
          </p:nvSpPr>
          <p:spPr bwMode="auto">
            <a:xfrm>
              <a:off x="80" y="922"/>
              <a:ext cx="473" cy="291"/>
            </a:xfrm>
            <a:custGeom>
              <a:avLst/>
              <a:gdLst>
                <a:gd name="T0" fmla="*/ 1143 w 417"/>
                <a:gd name="T1" fmla="*/ 0 h 214"/>
                <a:gd name="T2" fmla="*/ 1143 w 417"/>
                <a:gd name="T3" fmla="*/ 351 h 214"/>
                <a:gd name="T4" fmla="*/ 1122 w 417"/>
                <a:gd name="T5" fmla="*/ 740 h 214"/>
                <a:gd name="T6" fmla="*/ 1044 w 417"/>
                <a:gd name="T7" fmla="*/ 1074 h 214"/>
                <a:gd name="T8" fmla="*/ 889 w 417"/>
                <a:gd name="T9" fmla="*/ 1265 h 214"/>
                <a:gd name="T10" fmla="*/ 844 w 417"/>
                <a:gd name="T11" fmla="*/ 1813 h 214"/>
                <a:gd name="T12" fmla="*/ 698 w 417"/>
                <a:gd name="T13" fmla="*/ 2298 h 214"/>
                <a:gd name="T14" fmla="*/ 521 w 417"/>
                <a:gd name="T15" fmla="*/ 2465 h 214"/>
                <a:gd name="T16" fmla="*/ 29 w 417"/>
                <a:gd name="T17" fmla="*/ 2502 h 214"/>
                <a:gd name="T18" fmla="*/ 0 w 417"/>
                <a:gd name="T19" fmla="*/ 0 h 2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17"/>
                <a:gd name="T31" fmla="*/ 0 h 214"/>
                <a:gd name="T32" fmla="*/ 417 w 417"/>
                <a:gd name="T33" fmla="*/ 214 h 2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17" h="214">
                  <a:moveTo>
                    <a:pt x="417" y="0"/>
                  </a:moveTo>
                  <a:lnTo>
                    <a:pt x="417" y="30"/>
                  </a:lnTo>
                  <a:lnTo>
                    <a:pt x="410" y="63"/>
                  </a:lnTo>
                  <a:lnTo>
                    <a:pt x="380" y="92"/>
                  </a:lnTo>
                  <a:lnTo>
                    <a:pt x="324" y="108"/>
                  </a:lnTo>
                  <a:lnTo>
                    <a:pt x="309" y="155"/>
                  </a:lnTo>
                  <a:lnTo>
                    <a:pt x="254" y="196"/>
                  </a:lnTo>
                  <a:lnTo>
                    <a:pt x="190" y="211"/>
                  </a:lnTo>
                  <a:lnTo>
                    <a:pt x="11" y="214"/>
                  </a:lnTo>
                  <a:lnTo>
                    <a:pt x="0" y="0"/>
                  </a:lnTo>
                </a:path>
              </a:pathLst>
            </a:custGeom>
            <a:solidFill>
              <a:srgbClr val="FF3300"/>
            </a:solidFill>
            <a:ln w="28575" cmpd="sng">
              <a:solidFill>
                <a:srgbClr val="000000"/>
              </a:solidFill>
              <a:prstDash val="solid"/>
              <a:round/>
              <a:headEnd/>
              <a:tailEnd/>
            </a:ln>
          </p:spPr>
          <p:txBody>
            <a:bodyPr/>
            <a:lstStyle/>
            <a:p>
              <a:endParaRPr lang="en-US"/>
            </a:p>
          </p:txBody>
        </p:sp>
        <p:sp>
          <p:nvSpPr>
            <p:cNvPr id="64585" name="Freeform 13"/>
            <p:cNvSpPr>
              <a:spLocks/>
            </p:cNvSpPr>
            <p:nvPr/>
          </p:nvSpPr>
          <p:spPr bwMode="auto">
            <a:xfrm>
              <a:off x="764" y="922"/>
              <a:ext cx="459" cy="291"/>
            </a:xfrm>
            <a:custGeom>
              <a:avLst/>
              <a:gdLst>
                <a:gd name="T0" fmla="*/ 0 w 405"/>
                <a:gd name="T1" fmla="*/ 0 h 219"/>
                <a:gd name="T2" fmla="*/ 0 w 405"/>
                <a:gd name="T3" fmla="*/ 291 h 219"/>
                <a:gd name="T4" fmla="*/ 18 w 405"/>
                <a:gd name="T5" fmla="*/ 617 h 219"/>
                <a:gd name="T6" fmla="*/ 100 w 405"/>
                <a:gd name="T7" fmla="*/ 892 h 219"/>
                <a:gd name="T8" fmla="*/ 256 w 405"/>
                <a:gd name="T9" fmla="*/ 1042 h 219"/>
                <a:gd name="T10" fmla="*/ 298 w 405"/>
                <a:gd name="T11" fmla="*/ 1498 h 219"/>
                <a:gd name="T12" fmla="*/ 447 w 405"/>
                <a:gd name="T13" fmla="*/ 1897 h 219"/>
                <a:gd name="T14" fmla="*/ 619 w 405"/>
                <a:gd name="T15" fmla="*/ 2041 h 219"/>
                <a:gd name="T16" fmla="*/ 1080 w 405"/>
                <a:gd name="T17" fmla="*/ 2131 h 219"/>
                <a:gd name="T18" fmla="*/ 1102 w 405"/>
                <a:gd name="T19" fmla="*/ 28 h 2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05"/>
                <a:gd name="T31" fmla="*/ 0 h 219"/>
                <a:gd name="T32" fmla="*/ 405 w 405"/>
                <a:gd name="T33" fmla="*/ 219 h 2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05" h="219">
                  <a:moveTo>
                    <a:pt x="0" y="0"/>
                  </a:moveTo>
                  <a:lnTo>
                    <a:pt x="0" y="30"/>
                  </a:lnTo>
                  <a:lnTo>
                    <a:pt x="7" y="63"/>
                  </a:lnTo>
                  <a:lnTo>
                    <a:pt x="37" y="92"/>
                  </a:lnTo>
                  <a:lnTo>
                    <a:pt x="94" y="107"/>
                  </a:lnTo>
                  <a:lnTo>
                    <a:pt x="109" y="154"/>
                  </a:lnTo>
                  <a:lnTo>
                    <a:pt x="164" y="196"/>
                  </a:lnTo>
                  <a:lnTo>
                    <a:pt x="228" y="210"/>
                  </a:lnTo>
                  <a:lnTo>
                    <a:pt x="397" y="219"/>
                  </a:lnTo>
                  <a:lnTo>
                    <a:pt x="405" y="3"/>
                  </a:lnTo>
                </a:path>
              </a:pathLst>
            </a:custGeom>
            <a:solidFill>
              <a:srgbClr val="FF3300"/>
            </a:solidFill>
            <a:ln w="28575" cmpd="sng">
              <a:solidFill>
                <a:schemeClr val="tx1"/>
              </a:solidFill>
              <a:prstDash val="solid"/>
              <a:round/>
              <a:headEnd/>
              <a:tailEnd/>
            </a:ln>
          </p:spPr>
          <p:txBody>
            <a:bodyPr/>
            <a:lstStyle/>
            <a:p>
              <a:endParaRPr lang="en-US"/>
            </a:p>
          </p:txBody>
        </p:sp>
        <p:sp>
          <p:nvSpPr>
            <p:cNvPr id="64586" name="Line 14"/>
            <p:cNvSpPr>
              <a:spLocks noChangeShapeType="1"/>
            </p:cNvSpPr>
            <p:nvPr/>
          </p:nvSpPr>
          <p:spPr bwMode="auto">
            <a:xfrm>
              <a:off x="1223" y="929"/>
              <a:ext cx="1" cy="941"/>
            </a:xfrm>
            <a:prstGeom prst="line">
              <a:avLst/>
            </a:prstGeom>
            <a:noFill/>
            <a:ln w="6350">
              <a:solidFill>
                <a:srgbClr val="000000"/>
              </a:solidFill>
              <a:round/>
              <a:headEnd/>
              <a:tailEnd/>
            </a:ln>
          </p:spPr>
          <p:txBody>
            <a:bodyPr/>
            <a:lstStyle/>
            <a:p>
              <a:endParaRPr lang="en-US"/>
            </a:p>
          </p:txBody>
        </p:sp>
        <p:sp>
          <p:nvSpPr>
            <p:cNvPr id="64587" name="Rectangle 15"/>
            <p:cNvSpPr>
              <a:spLocks noChangeArrowheads="1"/>
            </p:cNvSpPr>
            <p:nvPr/>
          </p:nvSpPr>
          <p:spPr bwMode="auto">
            <a:xfrm>
              <a:off x="215" y="1677"/>
              <a:ext cx="283" cy="154"/>
            </a:xfrm>
            <a:prstGeom prst="rect">
              <a:avLst/>
            </a:prstGeom>
            <a:noFill/>
            <a:ln w="9525">
              <a:noFill/>
              <a:miter lim="800000"/>
              <a:headEnd/>
              <a:tailEnd/>
            </a:ln>
          </p:spPr>
          <p:txBody>
            <a:bodyPr/>
            <a:lstStyle/>
            <a:p>
              <a:endParaRPr lang="en-US"/>
            </a:p>
          </p:txBody>
        </p:sp>
        <p:sp>
          <p:nvSpPr>
            <p:cNvPr id="64588" name="Rectangle 16"/>
            <p:cNvSpPr>
              <a:spLocks noChangeArrowheads="1"/>
            </p:cNvSpPr>
            <p:nvPr/>
          </p:nvSpPr>
          <p:spPr bwMode="auto">
            <a:xfrm>
              <a:off x="215" y="1679"/>
              <a:ext cx="407" cy="192"/>
            </a:xfrm>
            <a:prstGeom prst="rect">
              <a:avLst/>
            </a:prstGeom>
            <a:noFill/>
            <a:ln w="9525">
              <a:noFill/>
              <a:miter lim="800000"/>
              <a:headEnd/>
              <a:tailEnd/>
            </a:ln>
          </p:spPr>
          <p:txBody>
            <a:bodyPr wrap="none" lIns="0" tIns="0" rIns="0" bIns="0">
              <a:spAutoFit/>
            </a:bodyPr>
            <a:lstStyle/>
            <a:p>
              <a:pPr eaLnBrk="0" hangingPunct="0"/>
              <a:r>
                <a:rPr lang="en-GB" sz="2000" b="1">
                  <a:solidFill>
                    <a:srgbClr val="000000"/>
                  </a:solidFill>
                  <a:latin typeface="Arial" charset="0"/>
                </a:rPr>
                <a:t>Bulk</a:t>
              </a:r>
              <a:endParaRPr lang="en-GB" sz="2000">
                <a:latin typeface="Arial" charset="0"/>
              </a:endParaRPr>
            </a:p>
          </p:txBody>
        </p:sp>
        <p:sp>
          <p:nvSpPr>
            <p:cNvPr id="64589" name="Rectangle 17"/>
            <p:cNvSpPr>
              <a:spLocks noChangeArrowheads="1"/>
            </p:cNvSpPr>
            <p:nvPr/>
          </p:nvSpPr>
          <p:spPr bwMode="auto">
            <a:xfrm>
              <a:off x="423" y="1679"/>
              <a:ext cx="26" cy="106"/>
            </a:xfrm>
            <a:prstGeom prst="rect">
              <a:avLst/>
            </a:prstGeom>
            <a:noFill/>
            <a:ln w="9525">
              <a:noFill/>
              <a:miter lim="800000"/>
              <a:headEnd/>
              <a:tailEnd/>
            </a:ln>
          </p:spPr>
          <p:txBody>
            <a:bodyPr wrap="none" lIns="0" tIns="0" rIns="0" bIns="0">
              <a:spAutoFit/>
            </a:bodyPr>
            <a:lstStyle/>
            <a:p>
              <a:pPr eaLnBrk="0" hangingPunct="0"/>
              <a:r>
                <a:rPr lang="en-GB" sz="1100" b="1">
                  <a:solidFill>
                    <a:srgbClr val="000000"/>
                  </a:solidFill>
                </a:rPr>
                <a:t> </a:t>
              </a:r>
              <a:endParaRPr lang="en-GB"/>
            </a:p>
          </p:txBody>
        </p:sp>
      </p:grpSp>
      <p:sp>
        <p:nvSpPr>
          <p:cNvPr id="232466" name="AutoShape 18"/>
          <p:cNvSpPr>
            <a:spLocks noChangeArrowheads="1"/>
          </p:cNvSpPr>
          <p:nvPr/>
        </p:nvSpPr>
        <p:spPr bwMode="auto">
          <a:xfrm>
            <a:off x="2620963" y="701675"/>
            <a:ext cx="873125" cy="792163"/>
          </a:xfrm>
          <a:prstGeom prst="roundRect">
            <a:avLst>
              <a:gd name="adj" fmla="val 35185"/>
            </a:avLst>
          </a:prstGeom>
          <a:solidFill>
            <a:srgbClr val="FFFF00"/>
          </a:solidFill>
          <a:ln w="9525">
            <a:solidFill>
              <a:schemeClr val="tx1"/>
            </a:solidFill>
            <a:round/>
            <a:headEnd/>
            <a:tailEnd/>
          </a:ln>
        </p:spPr>
        <p:txBody>
          <a:bodyPr wrap="none" anchor="ctr"/>
          <a:lstStyle/>
          <a:p>
            <a:endParaRPr lang="en-US"/>
          </a:p>
        </p:txBody>
      </p:sp>
      <p:sp>
        <p:nvSpPr>
          <p:cNvPr id="232467" name="Rectangle 19" descr="Cork"/>
          <p:cNvSpPr>
            <a:spLocks noChangeArrowheads="1"/>
          </p:cNvSpPr>
          <p:nvPr/>
        </p:nvSpPr>
        <p:spPr bwMode="auto">
          <a:xfrm>
            <a:off x="2797175" y="708025"/>
            <a:ext cx="522288" cy="328613"/>
          </a:xfrm>
          <a:prstGeom prst="rect">
            <a:avLst/>
          </a:prstGeom>
          <a:blipFill dpi="0" rotWithShape="0">
            <a:blip r:embed="rId3" cstate="print"/>
            <a:srcRect/>
            <a:tile tx="0" ty="0" sx="100000" sy="100000" flip="none" algn="tl"/>
          </a:blipFill>
          <a:ln w="6350">
            <a:solidFill>
              <a:srgbClr val="000000"/>
            </a:solidFill>
            <a:miter lim="800000"/>
            <a:headEnd/>
            <a:tailEnd/>
          </a:ln>
        </p:spPr>
        <p:txBody>
          <a:bodyPr/>
          <a:lstStyle/>
          <a:p>
            <a:endParaRPr lang="en-US"/>
          </a:p>
        </p:txBody>
      </p:sp>
      <p:sp>
        <p:nvSpPr>
          <p:cNvPr id="232468" name="Rectangle 20"/>
          <p:cNvSpPr>
            <a:spLocks noChangeArrowheads="1"/>
          </p:cNvSpPr>
          <p:nvPr/>
        </p:nvSpPr>
        <p:spPr bwMode="auto">
          <a:xfrm>
            <a:off x="2227263" y="1104900"/>
            <a:ext cx="1625600" cy="1584325"/>
          </a:xfrm>
          <a:prstGeom prst="rect">
            <a:avLst/>
          </a:prstGeom>
          <a:solidFill>
            <a:srgbClr val="CCFFFF"/>
          </a:solidFill>
          <a:ln w="28575">
            <a:solidFill>
              <a:schemeClr val="tx1"/>
            </a:solidFill>
            <a:miter lim="800000"/>
            <a:headEnd/>
            <a:tailEnd/>
          </a:ln>
        </p:spPr>
        <p:txBody>
          <a:bodyPr/>
          <a:lstStyle/>
          <a:p>
            <a:endParaRPr lang="en-US"/>
          </a:p>
        </p:txBody>
      </p:sp>
      <p:sp>
        <p:nvSpPr>
          <p:cNvPr id="232469" name="Freeform 21"/>
          <p:cNvSpPr>
            <a:spLocks/>
          </p:cNvSpPr>
          <p:nvPr/>
        </p:nvSpPr>
        <p:spPr bwMode="auto">
          <a:xfrm>
            <a:off x="2214563" y="1089025"/>
            <a:ext cx="673100" cy="457200"/>
          </a:xfrm>
          <a:custGeom>
            <a:avLst/>
            <a:gdLst>
              <a:gd name="T0" fmla="*/ 2147483647 w 473"/>
              <a:gd name="T1" fmla="*/ 0 h 296"/>
              <a:gd name="T2" fmla="*/ 2147483647 w 473"/>
              <a:gd name="T3" fmla="*/ 2147483647 h 296"/>
              <a:gd name="T4" fmla="*/ 2147483647 w 473"/>
              <a:gd name="T5" fmla="*/ 2147483647 h 296"/>
              <a:gd name="T6" fmla="*/ 2147483647 w 473"/>
              <a:gd name="T7" fmla="*/ 2147483647 h 296"/>
              <a:gd name="T8" fmla="*/ 2147483647 w 473"/>
              <a:gd name="T9" fmla="*/ 2147483647 h 296"/>
              <a:gd name="T10" fmla="*/ 2147483647 w 473"/>
              <a:gd name="T11" fmla="*/ 2147483647 h 296"/>
              <a:gd name="T12" fmla="*/ 2147483647 w 473"/>
              <a:gd name="T13" fmla="*/ 2147483647 h 296"/>
              <a:gd name="T14" fmla="*/ 2147483647 w 473"/>
              <a:gd name="T15" fmla="*/ 2147483647 h 296"/>
              <a:gd name="T16" fmla="*/ 0 w 473"/>
              <a:gd name="T17" fmla="*/ 2147483647 h 296"/>
              <a:gd name="T18" fmla="*/ 0 w 473"/>
              <a:gd name="T19" fmla="*/ 0 h 2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73"/>
              <a:gd name="T31" fmla="*/ 0 h 296"/>
              <a:gd name="T32" fmla="*/ 473 w 473"/>
              <a:gd name="T33" fmla="*/ 296 h 29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73" h="296">
                <a:moveTo>
                  <a:pt x="473" y="0"/>
                </a:moveTo>
                <a:lnTo>
                  <a:pt x="473" y="41"/>
                </a:lnTo>
                <a:lnTo>
                  <a:pt x="465" y="85"/>
                </a:lnTo>
                <a:lnTo>
                  <a:pt x="431" y="125"/>
                </a:lnTo>
                <a:lnTo>
                  <a:pt x="368" y="146"/>
                </a:lnTo>
                <a:lnTo>
                  <a:pt x="350" y="210"/>
                </a:lnTo>
                <a:lnTo>
                  <a:pt x="288" y="266"/>
                </a:lnTo>
                <a:lnTo>
                  <a:pt x="216" y="286"/>
                </a:lnTo>
                <a:lnTo>
                  <a:pt x="0" y="296"/>
                </a:lnTo>
                <a:lnTo>
                  <a:pt x="0" y="0"/>
                </a:lnTo>
              </a:path>
            </a:pathLst>
          </a:custGeom>
          <a:solidFill>
            <a:srgbClr val="FF3300"/>
          </a:solidFill>
          <a:ln w="28575" cmpd="sng">
            <a:solidFill>
              <a:schemeClr val="tx1"/>
            </a:solidFill>
            <a:prstDash val="solid"/>
            <a:round/>
            <a:headEnd/>
            <a:tailEnd/>
          </a:ln>
        </p:spPr>
        <p:txBody>
          <a:bodyPr/>
          <a:lstStyle/>
          <a:p>
            <a:endParaRPr lang="en-US"/>
          </a:p>
        </p:txBody>
      </p:sp>
      <p:sp>
        <p:nvSpPr>
          <p:cNvPr id="232470" name="Freeform 22"/>
          <p:cNvSpPr>
            <a:spLocks/>
          </p:cNvSpPr>
          <p:nvPr/>
        </p:nvSpPr>
        <p:spPr bwMode="auto">
          <a:xfrm>
            <a:off x="3238500" y="1089025"/>
            <a:ext cx="614363" cy="460375"/>
          </a:xfrm>
          <a:custGeom>
            <a:avLst/>
            <a:gdLst>
              <a:gd name="T0" fmla="*/ 0 w 432"/>
              <a:gd name="T1" fmla="*/ 0 h 290"/>
              <a:gd name="T2" fmla="*/ 0 w 432"/>
              <a:gd name="T3" fmla="*/ 2147483647 h 290"/>
              <a:gd name="T4" fmla="*/ 2147483647 w 432"/>
              <a:gd name="T5" fmla="*/ 2147483647 h 290"/>
              <a:gd name="T6" fmla="*/ 2147483647 w 432"/>
              <a:gd name="T7" fmla="*/ 2147483647 h 290"/>
              <a:gd name="T8" fmla="*/ 2147483647 w 432"/>
              <a:gd name="T9" fmla="*/ 2147483647 h 290"/>
              <a:gd name="T10" fmla="*/ 2147483647 w 432"/>
              <a:gd name="T11" fmla="*/ 2147483647 h 290"/>
              <a:gd name="T12" fmla="*/ 2147483647 w 432"/>
              <a:gd name="T13" fmla="*/ 2147483647 h 290"/>
              <a:gd name="T14" fmla="*/ 2147483647 w 432"/>
              <a:gd name="T15" fmla="*/ 2147483647 h 290"/>
              <a:gd name="T16" fmla="*/ 2147483647 w 432"/>
              <a:gd name="T17" fmla="*/ 2147483647 h 290"/>
              <a:gd name="T18" fmla="*/ 2147483647 w 432"/>
              <a:gd name="T19" fmla="*/ 2147483647 h 2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32"/>
              <a:gd name="T31" fmla="*/ 0 h 290"/>
              <a:gd name="T32" fmla="*/ 432 w 432"/>
              <a:gd name="T33" fmla="*/ 290 h 2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32" h="290">
                <a:moveTo>
                  <a:pt x="0" y="0"/>
                </a:moveTo>
                <a:lnTo>
                  <a:pt x="0" y="41"/>
                </a:lnTo>
                <a:lnTo>
                  <a:pt x="7" y="87"/>
                </a:lnTo>
                <a:lnTo>
                  <a:pt x="39" y="127"/>
                </a:lnTo>
                <a:lnTo>
                  <a:pt x="100" y="147"/>
                </a:lnTo>
                <a:lnTo>
                  <a:pt x="116" y="212"/>
                </a:lnTo>
                <a:lnTo>
                  <a:pt x="174" y="271"/>
                </a:lnTo>
                <a:lnTo>
                  <a:pt x="242" y="290"/>
                </a:lnTo>
                <a:lnTo>
                  <a:pt x="432" y="280"/>
                </a:lnTo>
                <a:lnTo>
                  <a:pt x="430" y="4"/>
                </a:lnTo>
              </a:path>
            </a:pathLst>
          </a:custGeom>
          <a:solidFill>
            <a:srgbClr val="FF3300"/>
          </a:solidFill>
          <a:ln w="28575" cmpd="sng">
            <a:solidFill>
              <a:srgbClr val="000000"/>
            </a:solidFill>
            <a:prstDash val="solid"/>
            <a:round/>
            <a:headEnd/>
            <a:tailEnd/>
          </a:ln>
        </p:spPr>
        <p:txBody>
          <a:bodyPr/>
          <a:lstStyle/>
          <a:p>
            <a:endParaRPr lang="en-US"/>
          </a:p>
        </p:txBody>
      </p:sp>
      <p:sp>
        <p:nvSpPr>
          <p:cNvPr id="232471" name="Rectangle 23"/>
          <p:cNvSpPr>
            <a:spLocks noChangeArrowheads="1"/>
          </p:cNvSpPr>
          <p:nvPr/>
        </p:nvSpPr>
        <p:spPr bwMode="auto">
          <a:xfrm>
            <a:off x="2408238" y="2303463"/>
            <a:ext cx="400050" cy="244475"/>
          </a:xfrm>
          <a:prstGeom prst="rect">
            <a:avLst/>
          </a:prstGeom>
          <a:noFill/>
          <a:ln w="9525">
            <a:noFill/>
            <a:miter lim="800000"/>
            <a:headEnd/>
            <a:tailEnd/>
          </a:ln>
        </p:spPr>
        <p:txBody>
          <a:bodyPr/>
          <a:lstStyle/>
          <a:p>
            <a:endParaRPr lang="en-US"/>
          </a:p>
        </p:txBody>
      </p:sp>
      <p:sp>
        <p:nvSpPr>
          <p:cNvPr id="232472" name="Rectangle 24"/>
          <p:cNvSpPr>
            <a:spLocks noChangeArrowheads="1"/>
          </p:cNvSpPr>
          <p:nvPr/>
        </p:nvSpPr>
        <p:spPr bwMode="auto">
          <a:xfrm>
            <a:off x="2244725" y="2036763"/>
            <a:ext cx="1614488" cy="671512"/>
          </a:xfrm>
          <a:prstGeom prst="rect">
            <a:avLst/>
          </a:prstGeom>
          <a:solidFill>
            <a:srgbClr val="FFFF00"/>
          </a:solidFill>
          <a:ln w="28575">
            <a:solidFill>
              <a:schemeClr val="tx1"/>
            </a:solidFill>
            <a:miter lim="800000"/>
            <a:headEnd/>
            <a:tailEnd/>
          </a:ln>
        </p:spPr>
        <p:txBody>
          <a:bodyPr wrap="none" anchor="ctr"/>
          <a:lstStyle/>
          <a:p>
            <a:endParaRPr lang="en-US"/>
          </a:p>
        </p:txBody>
      </p:sp>
      <p:sp>
        <p:nvSpPr>
          <p:cNvPr id="232473" name="Rectangle 25"/>
          <p:cNvSpPr>
            <a:spLocks noChangeArrowheads="1"/>
          </p:cNvSpPr>
          <p:nvPr/>
        </p:nvSpPr>
        <p:spPr bwMode="auto">
          <a:xfrm>
            <a:off x="2389188" y="2292350"/>
            <a:ext cx="1054100" cy="304800"/>
          </a:xfrm>
          <a:prstGeom prst="rect">
            <a:avLst/>
          </a:prstGeom>
          <a:noFill/>
          <a:ln w="9525">
            <a:noFill/>
            <a:miter lim="800000"/>
            <a:headEnd/>
            <a:tailEnd/>
          </a:ln>
        </p:spPr>
        <p:txBody>
          <a:bodyPr lIns="0" tIns="0" rIns="0" bIns="0">
            <a:spAutoFit/>
          </a:bodyPr>
          <a:lstStyle/>
          <a:p>
            <a:pPr eaLnBrk="0" hangingPunct="0"/>
            <a:r>
              <a:rPr lang="fr-FR" sz="2000" b="1">
                <a:solidFill>
                  <a:srgbClr val="000000"/>
                </a:solidFill>
                <a:latin typeface="Arial" charset="0"/>
              </a:rPr>
              <a:t>PD SOI</a:t>
            </a:r>
            <a:endParaRPr lang="en-GB" sz="2000">
              <a:latin typeface="Arial" charset="0"/>
            </a:endParaRPr>
          </a:p>
        </p:txBody>
      </p:sp>
      <p:sp>
        <p:nvSpPr>
          <p:cNvPr id="64529" name="Text Box 26"/>
          <p:cNvSpPr txBox="1">
            <a:spLocks noChangeArrowheads="1"/>
          </p:cNvSpPr>
          <p:nvPr/>
        </p:nvSpPr>
        <p:spPr bwMode="auto">
          <a:xfrm>
            <a:off x="179388" y="2714625"/>
            <a:ext cx="1841500" cy="360363"/>
          </a:xfrm>
          <a:prstGeom prst="rect">
            <a:avLst/>
          </a:prstGeom>
          <a:noFill/>
          <a:ln w="9525">
            <a:noFill/>
            <a:miter lim="800000"/>
            <a:headEnd/>
            <a:tailEnd/>
          </a:ln>
        </p:spPr>
        <p:txBody>
          <a:bodyPr>
            <a:spAutoFit/>
          </a:bodyPr>
          <a:lstStyle/>
          <a:p>
            <a:pPr eaLnBrk="0" hangingPunct="0">
              <a:lnSpc>
                <a:spcPct val="110000"/>
              </a:lnSpc>
              <a:spcBef>
                <a:spcPct val="50000"/>
              </a:spcBef>
            </a:pPr>
            <a:r>
              <a:rPr lang="fr-FR" sz="1600" b="1">
                <a:solidFill>
                  <a:srgbClr val="FF0000"/>
                </a:solidFill>
                <a:latin typeface="Arial" charset="0"/>
              </a:rPr>
              <a:t>Scalability ?</a:t>
            </a:r>
            <a:endParaRPr lang="en-GB" sz="1600" b="1">
              <a:solidFill>
                <a:srgbClr val="FF0000"/>
              </a:solidFill>
              <a:latin typeface="Arial" charset="0"/>
            </a:endParaRPr>
          </a:p>
        </p:txBody>
      </p:sp>
      <p:sp>
        <p:nvSpPr>
          <p:cNvPr id="232475" name="Text Box 27"/>
          <p:cNvSpPr txBox="1">
            <a:spLocks noChangeArrowheads="1"/>
          </p:cNvSpPr>
          <p:nvPr/>
        </p:nvSpPr>
        <p:spPr bwMode="auto">
          <a:xfrm>
            <a:off x="2160588" y="2714625"/>
            <a:ext cx="1677987" cy="581025"/>
          </a:xfrm>
          <a:prstGeom prst="rect">
            <a:avLst/>
          </a:prstGeom>
          <a:noFill/>
          <a:ln w="9525">
            <a:noFill/>
            <a:miter lim="800000"/>
            <a:headEnd/>
            <a:tailEnd/>
          </a:ln>
        </p:spPr>
        <p:txBody>
          <a:bodyPr>
            <a:spAutoFit/>
          </a:bodyPr>
          <a:lstStyle/>
          <a:p>
            <a:pPr eaLnBrk="0" hangingPunct="0"/>
            <a:r>
              <a:rPr lang="fr-FR" sz="1600" b="1">
                <a:solidFill>
                  <a:srgbClr val="FF0000"/>
                </a:solidFill>
                <a:latin typeface="Arial" charset="0"/>
              </a:rPr>
              <a:t>Scalability </a:t>
            </a:r>
          </a:p>
          <a:p>
            <a:pPr eaLnBrk="0" hangingPunct="0"/>
            <a:r>
              <a:rPr lang="fr-FR" sz="1600" b="1">
                <a:solidFill>
                  <a:srgbClr val="FF0000"/>
                </a:solidFill>
                <a:latin typeface="Arial" charset="0"/>
              </a:rPr>
              <a:t>as  BULK</a:t>
            </a:r>
            <a:endParaRPr lang="en-GB" sz="1600" b="1">
              <a:solidFill>
                <a:srgbClr val="FF0000"/>
              </a:solidFill>
              <a:latin typeface="Arial" charset="0"/>
            </a:endParaRPr>
          </a:p>
        </p:txBody>
      </p:sp>
      <p:sp>
        <p:nvSpPr>
          <p:cNvPr id="232476" name="Text Box 28"/>
          <p:cNvSpPr txBox="1">
            <a:spLocks noChangeArrowheads="1"/>
          </p:cNvSpPr>
          <p:nvPr/>
        </p:nvSpPr>
        <p:spPr bwMode="auto">
          <a:xfrm>
            <a:off x="5984875" y="2840038"/>
            <a:ext cx="1968500" cy="631825"/>
          </a:xfrm>
          <a:prstGeom prst="rect">
            <a:avLst/>
          </a:prstGeom>
          <a:noFill/>
          <a:ln w="9525">
            <a:noFill/>
            <a:miter lim="800000"/>
            <a:headEnd/>
            <a:tailEnd/>
          </a:ln>
        </p:spPr>
        <p:txBody>
          <a:bodyPr>
            <a:spAutoFit/>
          </a:bodyPr>
          <a:lstStyle/>
          <a:p>
            <a:pPr eaLnBrk="0" hangingPunct="0">
              <a:lnSpc>
                <a:spcPct val="40000"/>
              </a:lnSpc>
              <a:spcBef>
                <a:spcPct val="50000"/>
              </a:spcBef>
            </a:pPr>
            <a:r>
              <a:rPr lang="fr-FR" sz="1600" b="1">
                <a:solidFill>
                  <a:schemeClr val="accent2"/>
                </a:solidFill>
                <a:latin typeface="Arial" charset="0"/>
              </a:rPr>
              <a:t>Scalability </a:t>
            </a:r>
          </a:p>
          <a:p>
            <a:pPr eaLnBrk="0" hangingPunct="0">
              <a:lnSpc>
                <a:spcPct val="40000"/>
              </a:lnSpc>
              <a:spcBef>
                <a:spcPct val="50000"/>
              </a:spcBef>
            </a:pPr>
            <a:r>
              <a:rPr lang="fr-FR" sz="1600" b="1">
                <a:solidFill>
                  <a:schemeClr val="accent2"/>
                </a:solidFill>
                <a:latin typeface="Arial" charset="0"/>
              </a:rPr>
              <a:t>much improved </a:t>
            </a:r>
          </a:p>
          <a:p>
            <a:pPr eaLnBrk="0" hangingPunct="0">
              <a:lnSpc>
                <a:spcPct val="40000"/>
              </a:lnSpc>
              <a:spcBef>
                <a:spcPct val="50000"/>
              </a:spcBef>
            </a:pPr>
            <a:r>
              <a:rPr lang="fr-FR" sz="1600" b="1">
                <a:solidFill>
                  <a:schemeClr val="accent2"/>
                </a:solidFill>
                <a:latin typeface="Arial" charset="0"/>
              </a:rPr>
              <a:t>if GP</a:t>
            </a:r>
          </a:p>
        </p:txBody>
      </p:sp>
      <p:sp>
        <p:nvSpPr>
          <p:cNvPr id="232477" name="AutoShape 29"/>
          <p:cNvSpPr>
            <a:spLocks noChangeArrowheads="1"/>
          </p:cNvSpPr>
          <p:nvPr/>
        </p:nvSpPr>
        <p:spPr bwMode="auto">
          <a:xfrm>
            <a:off x="4510088" y="714375"/>
            <a:ext cx="879475" cy="792163"/>
          </a:xfrm>
          <a:prstGeom prst="roundRect">
            <a:avLst>
              <a:gd name="adj" fmla="val 35185"/>
            </a:avLst>
          </a:prstGeom>
          <a:solidFill>
            <a:srgbClr val="FFFF00"/>
          </a:solidFill>
          <a:ln w="9525">
            <a:solidFill>
              <a:schemeClr val="tx1"/>
            </a:solidFill>
            <a:round/>
            <a:headEnd/>
            <a:tailEnd/>
          </a:ln>
        </p:spPr>
        <p:txBody>
          <a:bodyPr wrap="none" anchor="ctr"/>
          <a:lstStyle/>
          <a:p>
            <a:endParaRPr lang="en-US"/>
          </a:p>
        </p:txBody>
      </p:sp>
      <p:sp>
        <p:nvSpPr>
          <p:cNvPr id="232478" name="Rectangle 30" descr="Cork"/>
          <p:cNvSpPr>
            <a:spLocks noChangeArrowheads="1"/>
          </p:cNvSpPr>
          <p:nvPr/>
        </p:nvSpPr>
        <p:spPr bwMode="auto">
          <a:xfrm>
            <a:off x="4686300" y="720725"/>
            <a:ext cx="528638" cy="328613"/>
          </a:xfrm>
          <a:prstGeom prst="rect">
            <a:avLst/>
          </a:prstGeom>
          <a:blipFill dpi="0" rotWithShape="0">
            <a:blip r:embed="rId3" cstate="print"/>
            <a:srcRect/>
            <a:tile tx="0" ty="0" sx="100000" sy="100000" flip="none" algn="tl"/>
          </a:blipFill>
          <a:ln w="6350">
            <a:solidFill>
              <a:srgbClr val="000000"/>
            </a:solidFill>
            <a:miter lim="800000"/>
            <a:headEnd/>
            <a:tailEnd/>
          </a:ln>
        </p:spPr>
        <p:txBody>
          <a:bodyPr/>
          <a:lstStyle/>
          <a:p>
            <a:endParaRPr lang="en-US"/>
          </a:p>
        </p:txBody>
      </p:sp>
      <p:sp>
        <p:nvSpPr>
          <p:cNvPr id="232479" name="Rectangle 31"/>
          <p:cNvSpPr>
            <a:spLocks noChangeArrowheads="1"/>
          </p:cNvSpPr>
          <p:nvPr/>
        </p:nvSpPr>
        <p:spPr bwMode="auto">
          <a:xfrm>
            <a:off x="4113213" y="1117600"/>
            <a:ext cx="1638300" cy="1584325"/>
          </a:xfrm>
          <a:prstGeom prst="rect">
            <a:avLst/>
          </a:prstGeom>
          <a:solidFill>
            <a:srgbClr val="CCFFFF"/>
          </a:solidFill>
          <a:ln w="28575">
            <a:solidFill>
              <a:schemeClr val="tx1"/>
            </a:solidFill>
            <a:miter lim="800000"/>
            <a:headEnd/>
            <a:tailEnd/>
          </a:ln>
        </p:spPr>
        <p:txBody>
          <a:bodyPr/>
          <a:lstStyle/>
          <a:p>
            <a:endParaRPr lang="en-US"/>
          </a:p>
        </p:txBody>
      </p:sp>
      <p:sp>
        <p:nvSpPr>
          <p:cNvPr id="232480" name="Freeform 32"/>
          <p:cNvSpPr>
            <a:spLocks/>
          </p:cNvSpPr>
          <p:nvPr/>
        </p:nvSpPr>
        <p:spPr bwMode="auto">
          <a:xfrm>
            <a:off x="4100513" y="1117600"/>
            <a:ext cx="677862" cy="365125"/>
          </a:xfrm>
          <a:custGeom>
            <a:avLst/>
            <a:gdLst>
              <a:gd name="T0" fmla="*/ 2147483647 w 417"/>
              <a:gd name="T1" fmla="*/ 0 h 214"/>
              <a:gd name="T2" fmla="*/ 2147483647 w 417"/>
              <a:gd name="T3" fmla="*/ 2147483647 h 214"/>
              <a:gd name="T4" fmla="*/ 2147483647 w 417"/>
              <a:gd name="T5" fmla="*/ 2147483647 h 214"/>
              <a:gd name="T6" fmla="*/ 2147483647 w 417"/>
              <a:gd name="T7" fmla="*/ 2147483647 h 214"/>
              <a:gd name="T8" fmla="*/ 2147483647 w 417"/>
              <a:gd name="T9" fmla="*/ 2147483647 h 214"/>
              <a:gd name="T10" fmla="*/ 2147483647 w 417"/>
              <a:gd name="T11" fmla="*/ 2147483647 h 214"/>
              <a:gd name="T12" fmla="*/ 2147483647 w 417"/>
              <a:gd name="T13" fmla="*/ 2147483647 h 214"/>
              <a:gd name="T14" fmla="*/ 2147483647 w 417"/>
              <a:gd name="T15" fmla="*/ 2147483647 h 214"/>
              <a:gd name="T16" fmla="*/ 2147483647 w 417"/>
              <a:gd name="T17" fmla="*/ 2147483647 h 214"/>
              <a:gd name="T18" fmla="*/ 0 w 417"/>
              <a:gd name="T19" fmla="*/ 0 h 2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17"/>
              <a:gd name="T31" fmla="*/ 0 h 214"/>
              <a:gd name="T32" fmla="*/ 417 w 417"/>
              <a:gd name="T33" fmla="*/ 214 h 2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17" h="214">
                <a:moveTo>
                  <a:pt x="417" y="0"/>
                </a:moveTo>
                <a:lnTo>
                  <a:pt x="417" y="30"/>
                </a:lnTo>
                <a:lnTo>
                  <a:pt x="410" y="63"/>
                </a:lnTo>
                <a:lnTo>
                  <a:pt x="380" y="92"/>
                </a:lnTo>
                <a:lnTo>
                  <a:pt x="324" y="108"/>
                </a:lnTo>
                <a:lnTo>
                  <a:pt x="309" y="155"/>
                </a:lnTo>
                <a:lnTo>
                  <a:pt x="254" y="196"/>
                </a:lnTo>
                <a:lnTo>
                  <a:pt x="190" y="211"/>
                </a:lnTo>
                <a:lnTo>
                  <a:pt x="11" y="214"/>
                </a:lnTo>
                <a:lnTo>
                  <a:pt x="0" y="0"/>
                </a:lnTo>
              </a:path>
            </a:pathLst>
          </a:custGeom>
          <a:solidFill>
            <a:srgbClr val="FF3300"/>
          </a:solidFill>
          <a:ln w="28575" cmpd="sng">
            <a:solidFill>
              <a:srgbClr val="000000"/>
            </a:solidFill>
            <a:prstDash val="solid"/>
            <a:round/>
            <a:headEnd/>
            <a:tailEnd/>
          </a:ln>
        </p:spPr>
        <p:txBody>
          <a:bodyPr/>
          <a:lstStyle/>
          <a:p>
            <a:endParaRPr lang="en-US"/>
          </a:p>
        </p:txBody>
      </p:sp>
      <p:sp>
        <p:nvSpPr>
          <p:cNvPr id="232481" name="Freeform 33"/>
          <p:cNvSpPr>
            <a:spLocks/>
          </p:cNvSpPr>
          <p:nvPr/>
        </p:nvSpPr>
        <p:spPr bwMode="auto">
          <a:xfrm>
            <a:off x="5154613" y="1117600"/>
            <a:ext cx="585787" cy="365125"/>
          </a:xfrm>
          <a:custGeom>
            <a:avLst/>
            <a:gdLst>
              <a:gd name="T0" fmla="*/ 0 w 542"/>
              <a:gd name="T1" fmla="*/ 0 h 358"/>
              <a:gd name="T2" fmla="*/ 0 w 542"/>
              <a:gd name="T3" fmla="*/ 2147483647 h 358"/>
              <a:gd name="T4" fmla="*/ 2147483647 w 542"/>
              <a:gd name="T5" fmla="*/ 2147483647 h 358"/>
              <a:gd name="T6" fmla="*/ 2147483647 w 542"/>
              <a:gd name="T7" fmla="*/ 2147483647 h 358"/>
              <a:gd name="T8" fmla="*/ 2147483647 w 542"/>
              <a:gd name="T9" fmla="*/ 2147483647 h 358"/>
              <a:gd name="T10" fmla="*/ 2147483647 w 542"/>
              <a:gd name="T11" fmla="*/ 2147483647 h 358"/>
              <a:gd name="T12" fmla="*/ 2147483647 w 542"/>
              <a:gd name="T13" fmla="*/ 2147483647 h 358"/>
              <a:gd name="T14" fmla="*/ 2147483647 w 542"/>
              <a:gd name="T15" fmla="*/ 2147483647 h 358"/>
              <a:gd name="T16" fmla="*/ 2147483647 w 542"/>
              <a:gd name="T17" fmla="*/ 2147483647 h 358"/>
              <a:gd name="T18" fmla="*/ 2147483647 w 542"/>
              <a:gd name="T19" fmla="*/ 2147483647 h 3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2"/>
              <a:gd name="T31" fmla="*/ 0 h 358"/>
              <a:gd name="T32" fmla="*/ 542 w 542"/>
              <a:gd name="T33" fmla="*/ 358 h 35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2" h="358">
                <a:moveTo>
                  <a:pt x="0" y="0"/>
                </a:moveTo>
                <a:lnTo>
                  <a:pt x="0" y="51"/>
                </a:lnTo>
                <a:lnTo>
                  <a:pt x="9" y="107"/>
                </a:lnTo>
                <a:lnTo>
                  <a:pt x="49" y="157"/>
                </a:lnTo>
                <a:lnTo>
                  <a:pt x="125" y="182"/>
                </a:lnTo>
                <a:lnTo>
                  <a:pt x="145" y="262"/>
                </a:lnTo>
                <a:lnTo>
                  <a:pt x="218" y="334"/>
                </a:lnTo>
                <a:lnTo>
                  <a:pt x="303" y="358"/>
                </a:lnTo>
                <a:lnTo>
                  <a:pt x="542" y="339"/>
                </a:lnTo>
                <a:lnTo>
                  <a:pt x="539" y="5"/>
                </a:lnTo>
              </a:path>
            </a:pathLst>
          </a:custGeom>
          <a:solidFill>
            <a:srgbClr val="FF3300"/>
          </a:solidFill>
          <a:ln w="28575" cmpd="sng">
            <a:solidFill>
              <a:srgbClr val="000000"/>
            </a:solidFill>
            <a:prstDash val="solid"/>
            <a:round/>
            <a:headEnd/>
            <a:tailEnd/>
          </a:ln>
        </p:spPr>
        <p:txBody>
          <a:bodyPr/>
          <a:lstStyle/>
          <a:p>
            <a:endParaRPr lang="en-US"/>
          </a:p>
        </p:txBody>
      </p:sp>
      <p:sp>
        <p:nvSpPr>
          <p:cNvPr id="232482" name="Line 34"/>
          <p:cNvSpPr>
            <a:spLocks noChangeShapeType="1"/>
          </p:cNvSpPr>
          <p:nvPr/>
        </p:nvSpPr>
        <p:spPr bwMode="auto">
          <a:xfrm>
            <a:off x="5738813" y="1128713"/>
            <a:ext cx="0" cy="1493837"/>
          </a:xfrm>
          <a:prstGeom prst="line">
            <a:avLst/>
          </a:prstGeom>
          <a:noFill/>
          <a:ln w="6350">
            <a:solidFill>
              <a:srgbClr val="000000"/>
            </a:solidFill>
            <a:round/>
            <a:headEnd/>
            <a:tailEnd/>
          </a:ln>
        </p:spPr>
        <p:txBody>
          <a:bodyPr/>
          <a:lstStyle/>
          <a:p>
            <a:endParaRPr lang="en-US"/>
          </a:p>
        </p:txBody>
      </p:sp>
      <p:sp>
        <p:nvSpPr>
          <p:cNvPr id="232483" name="Rectangle 35"/>
          <p:cNvSpPr>
            <a:spLocks noChangeArrowheads="1"/>
          </p:cNvSpPr>
          <p:nvPr/>
        </p:nvSpPr>
        <p:spPr bwMode="auto">
          <a:xfrm>
            <a:off x="4294188" y="2316163"/>
            <a:ext cx="404812" cy="244475"/>
          </a:xfrm>
          <a:prstGeom prst="rect">
            <a:avLst/>
          </a:prstGeom>
          <a:noFill/>
          <a:ln w="9525">
            <a:noFill/>
            <a:miter lim="800000"/>
            <a:headEnd/>
            <a:tailEnd/>
          </a:ln>
        </p:spPr>
        <p:txBody>
          <a:bodyPr/>
          <a:lstStyle/>
          <a:p>
            <a:endParaRPr lang="en-US"/>
          </a:p>
        </p:txBody>
      </p:sp>
      <p:sp>
        <p:nvSpPr>
          <p:cNvPr id="232484" name="Rectangle 36"/>
          <p:cNvSpPr>
            <a:spLocks noChangeArrowheads="1"/>
          </p:cNvSpPr>
          <p:nvPr/>
        </p:nvSpPr>
        <p:spPr bwMode="auto">
          <a:xfrm>
            <a:off x="4117975" y="1254125"/>
            <a:ext cx="1627188" cy="838200"/>
          </a:xfrm>
          <a:prstGeom prst="rect">
            <a:avLst/>
          </a:prstGeom>
          <a:solidFill>
            <a:srgbClr val="FFFF00"/>
          </a:solidFill>
          <a:ln w="28575">
            <a:solidFill>
              <a:schemeClr val="tx1"/>
            </a:solidFill>
            <a:miter lim="800000"/>
            <a:headEnd/>
            <a:tailEnd/>
          </a:ln>
        </p:spPr>
        <p:txBody>
          <a:bodyPr wrap="none" anchor="ctr"/>
          <a:lstStyle/>
          <a:p>
            <a:endParaRPr lang="en-US"/>
          </a:p>
        </p:txBody>
      </p:sp>
      <p:sp>
        <p:nvSpPr>
          <p:cNvPr id="232485" name="Rectangle 37"/>
          <p:cNvSpPr>
            <a:spLocks noChangeArrowheads="1"/>
          </p:cNvSpPr>
          <p:nvPr/>
        </p:nvSpPr>
        <p:spPr bwMode="auto">
          <a:xfrm>
            <a:off x="4275138" y="2305050"/>
            <a:ext cx="1063625" cy="304800"/>
          </a:xfrm>
          <a:prstGeom prst="rect">
            <a:avLst/>
          </a:prstGeom>
          <a:noFill/>
          <a:ln w="9525">
            <a:noFill/>
            <a:miter lim="800000"/>
            <a:headEnd/>
            <a:tailEnd/>
          </a:ln>
        </p:spPr>
        <p:txBody>
          <a:bodyPr lIns="0" tIns="0" rIns="0" bIns="0">
            <a:spAutoFit/>
          </a:bodyPr>
          <a:lstStyle/>
          <a:p>
            <a:pPr eaLnBrk="0" hangingPunct="0"/>
            <a:r>
              <a:rPr lang="fr-FR" sz="2000" b="1">
                <a:solidFill>
                  <a:srgbClr val="000000"/>
                </a:solidFill>
                <a:latin typeface="Arial" charset="0"/>
              </a:rPr>
              <a:t>FD SOI</a:t>
            </a:r>
            <a:endParaRPr lang="en-GB" sz="2000">
              <a:latin typeface="Arial" charset="0"/>
            </a:endParaRPr>
          </a:p>
        </p:txBody>
      </p:sp>
      <p:sp>
        <p:nvSpPr>
          <p:cNvPr id="232486" name="Text Box 38"/>
          <p:cNvSpPr txBox="1">
            <a:spLocks noChangeArrowheads="1"/>
          </p:cNvSpPr>
          <p:nvPr/>
        </p:nvSpPr>
        <p:spPr bwMode="auto">
          <a:xfrm>
            <a:off x="3895725" y="2714625"/>
            <a:ext cx="1935163" cy="754063"/>
          </a:xfrm>
          <a:prstGeom prst="rect">
            <a:avLst/>
          </a:prstGeom>
          <a:noFill/>
          <a:ln w="9525">
            <a:noFill/>
            <a:miter lim="800000"/>
            <a:headEnd/>
            <a:tailEnd/>
          </a:ln>
        </p:spPr>
        <p:txBody>
          <a:bodyPr>
            <a:spAutoFit/>
          </a:bodyPr>
          <a:lstStyle/>
          <a:p>
            <a:pPr eaLnBrk="0" hangingPunct="0">
              <a:lnSpc>
                <a:spcPct val="90000"/>
              </a:lnSpc>
              <a:spcBef>
                <a:spcPct val="50000"/>
              </a:spcBef>
            </a:pPr>
            <a:r>
              <a:rPr lang="en-US" sz="1600" b="1">
                <a:solidFill>
                  <a:schemeClr val="accent2"/>
                </a:solidFill>
                <a:latin typeface="Arial" charset="0"/>
              </a:rPr>
              <a:t>Scalability may be better or </a:t>
            </a:r>
            <a:r>
              <a:rPr lang="en-US" sz="1600" b="1">
                <a:solidFill>
                  <a:srgbClr val="FF0000"/>
                </a:solidFill>
                <a:latin typeface="Arial" charset="0"/>
              </a:rPr>
              <a:t>worse (GP,BOX)</a:t>
            </a:r>
            <a:endParaRPr lang="en-US" sz="1600" b="1">
              <a:solidFill>
                <a:srgbClr val="CC3300"/>
              </a:solidFill>
              <a:latin typeface="Arial" charset="0"/>
            </a:endParaRPr>
          </a:p>
        </p:txBody>
      </p:sp>
      <p:grpSp>
        <p:nvGrpSpPr>
          <p:cNvPr id="3" name="Group 39"/>
          <p:cNvGrpSpPr>
            <a:grpSpLocks/>
          </p:cNvGrpSpPr>
          <p:nvPr/>
        </p:nvGrpSpPr>
        <p:grpSpPr bwMode="auto">
          <a:xfrm>
            <a:off x="6011863" y="720725"/>
            <a:ext cx="1747837" cy="1965325"/>
            <a:chOff x="3760" y="672"/>
            <a:chExt cx="1176" cy="1238"/>
          </a:xfrm>
        </p:grpSpPr>
        <p:sp>
          <p:nvSpPr>
            <p:cNvPr id="64571" name="AutoShape 40"/>
            <p:cNvSpPr>
              <a:spLocks noChangeArrowheads="1"/>
            </p:cNvSpPr>
            <p:nvPr/>
          </p:nvSpPr>
          <p:spPr bwMode="auto">
            <a:xfrm>
              <a:off x="4049" y="672"/>
              <a:ext cx="636" cy="496"/>
            </a:xfrm>
            <a:prstGeom prst="roundRect">
              <a:avLst>
                <a:gd name="adj" fmla="val 35185"/>
              </a:avLst>
            </a:prstGeom>
            <a:solidFill>
              <a:srgbClr val="FFFF00"/>
            </a:solidFill>
            <a:ln w="9525">
              <a:solidFill>
                <a:schemeClr val="tx1"/>
              </a:solidFill>
              <a:round/>
              <a:headEnd/>
              <a:tailEnd/>
            </a:ln>
          </p:spPr>
          <p:txBody>
            <a:bodyPr wrap="none" anchor="ctr"/>
            <a:lstStyle/>
            <a:p>
              <a:endParaRPr lang="en-US"/>
            </a:p>
          </p:txBody>
        </p:sp>
        <p:sp>
          <p:nvSpPr>
            <p:cNvPr id="64572" name="Rectangle 41" descr="Cork"/>
            <p:cNvSpPr>
              <a:spLocks noChangeArrowheads="1"/>
            </p:cNvSpPr>
            <p:nvPr/>
          </p:nvSpPr>
          <p:spPr bwMode="auto">
            <a:xfrm>
              <a:off x="4195" y="678"/>
              <a:ext cx="368" cy="206"/>
            </a:xfrm>
            <a:prstGeom prst="rect">
              <a:avLst/>
            </a:prstGeom>
            <a:blipFill dpi="0" rotWithShape="0">
              <a:blip r:embed="rId3" cstate="print"/>
              <a:srcRect/>
              <a:tile tx="0" ty="0" sx="100000" sy="100000" flip="none" algn="tl"/>
            </a:blipFill>
            <a:ln w="6350">
              <a:solidFill>
                <a:srgbClr val="000000"/>
              </a:solidFill>
              <a:miter lim="800000"/>
              <a:headEnd/>
              <a:tailEnd/>
            </a:ln>
          </p:spPr>
          <p:txBody>
            <a:bodyPr/>
            <a:lstStyle/>
            <a:p>
              <a:endParaRPr lang="en-US"/>
            </a:p>
          </p:txBody>
        </p:sp>
        <p:sp>
          <p:nvSpPr>
            <p:cNvPr id="64573" name="Rectangle 42"/>
            <p:cNvSpPr>
              <a:spLocks noChangeArrowheads="1"/>
            </p:cNvSpPr>
            <p:nvPr/>
          </p:nvSpPr>
          <p:spPr bwMode="auto">
            <a:xfrm>
              <a:off x="3762" y="919"/>
              <a:ext cx="1169" cy="991"/>
            </a:xfrm>
            <a:prstGeom prst="rect">
              <a:avLst/>
            </a:prstGeom>
            <a:solidFill>
              <a:srgbClr val="CCFFFF"/>
            </a:solidFill>
            <a:ln w="28575">
              <a:solidFill>
                <a:schemeClr val="tx1"/>
              </a:solidFill>
              <a:miter lim="800000"/>
              <a:headEnd/>
              <a:tailEnd/>
            </a:ln>
          </p:spPr>
          <p:txBody>
            <a:bodyPr/>
            <a:lstStyle/>
            <a:p>
              <a:endParaRPr lang="en-US"/>
            </a:p>
          </p:txBody>
        </p:sp>
        <p:sp>
          <p:nvSpPr>
            <p:cNvPr id="64574" name="Freeform 43"/>
            <p:cNvSpPr>
              <a:spLocks/>
            </p:cNvSpPr>
            <p:nvPr/>
          </p:nvSpPr>
          <p:spPr bwMode="auto">
            <a:xfrm>
              <a:off x="3760" y="872"/>
              <a:ext cx="476" cy="200"/>
            </a:xfrm>
            <a:custGeom>
              <a:avLst/>
              <a:gdLst>
                <a:gd name="T0" fmla="*/ 0 w 476"/>
                <a:gd name="T1" fmla="*/ 0 h 200"/>
                <a:gd name="T2" fmla="*/ 296 w 476"/>
                <a:gd name="T3" fmla="*/ 0 h 200"/>
                <a:gd name="T4" fmla="*/ 284 w 476"/>
                <a:gd name="T5" fmla="*/ 48 h 200"/>
                <a:gd name="T6" fmla="*/ 476 w 476"/>
                <a:gd name="T7" fmla="*/ 48 h 200"/>
                <a:gd name="T8" fmla="*/ 474 w 476"/>
                <a:gd name="T9" fmla="*/ 115 h 200"/>
                <a:gd name="T10" fmla="*/ 438 w 476"/>
                <a:gd name="T11" fmla="*/ 148 h 200"/>
                <a:gd name="T12" fmla="*/ 369 w 476"/>
                <a:gd name="T13" fmla="*/ 166 h 200"/>
                <a:gd name="T14" fmla="*/ 336 w 476"/>
                <a:gd name="T15" fmla="*/ 168 h 200"/>
                <a:gd name="T16" fmla="*/ 288 w 476"/>
                <a:gd name="T17" fmla="*/ 160 h 200"/>
                <a:gd name="T18" fmla="*/ 200 w 476"/>
                <a:gd name="T19" fmla="*/ 184 h 200"/>
                <a:gd name="T20" fmla="*/ 0 w 476"/>
                <a:gd name="T21" fmla="*/ 200 h 200"/>
                <a:gd name="T22" fmla="*/ 0 w 476"/>
                <a:gd name="T23" fmla="*/ 0 h 2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76"/>
                <a:gd name="T37" fmla="*/ 0 h 200"/>
                <a:gd name="T38" fmla="*/ 476 w 476"/>
                <a:gd name="T39" fmla="*/ 200 h 2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76" h="200">
                  <a:moveTo>
                    <a:pt x="0" y="0"/>
                  </a:moveTo>
                  <a:lnTo>
                    <a:pt x="296" y="0"/>
                  </a:lnTo>
                  <a:lnTo>
                    <a:pt x="284" y="48"/>
                  </a:lnTo>
                  <a:lnTo>
                    <a:pt x="476" y="48"/>
                  </a:lnTo>
                  <a:lnTo>
                    <a:pt x="474" y="115"/>
                  </a:lnTo>
                  <a:lnTo>
                    <a:pt x="438" y="148"/>
                  </a:lnTo>
                  <a:lnTo>
                    <a:pt x="369" y="166"/>
                  </a:lnTo>
                  <a:lnTo>
                    <a:pt x="336" y="168"/>
                  </a:lnTo>
                  <a:lnTo>
                    <a:pt x="288" y="160"/>
                  </a:lnTo>
                  <a:lnTo>
                    <a:pt x="200" y="184"/>
                  </a:lnTo>
                  <a:lnTo>
                    <a:pt x="0" y="200"/>
                  </a:lnTo>
                  <a:lnTo>
                    <a:pt x="0" y="0"/>
                  </a:lnTo>
                </a:path>
              </a:pathLst>
            </a:custGeom>
            <a:solidFill>
              <a:srgbClr val="FF3300"/>
            </a:solidFill>
            <a:ln w="28575" cmpd="sng">
              <a:solidFill>
                <a:srgbClr val="000000"/>
              </a:solidFill>
              <a:prstDash val="solid"/>
              <a:round/>
              <a:headEnd/>
              <a:tailEnd/>
            </a:ln>
          </p:spPr>
          <p:txBody>
            <a:bodyPr/>
            <a:lstStyle/>
            <a:p>
              <a:endParaRPr lang="en-US"/>
            </a:p>
          </p:txBody>
        </p:sp>
        <p:sp>
          <p:nvSpPr>
            <p:cNvPr id="64575" name="Freeform 44"/>
            <p:cNvSpPr>
              <a:spLocks/>
            </p:cNvSpPr>
            <p:nvPr/>
          </p:nvSpPr>
          <p:spPr bwMode="auto">
            <a:xfrm>
              <a:off x="4528" y="888"/>
              <a:ext cx="408" cy="184"/>
            </a:xfrm>
            <a:custGeom>
              <a:avLst/>
              <a:gdLst>
                <a:gd name="T0" fmla="*/ 400 w 408"/>
                <a:gd name="T1" fmla="*/ 0 h 184"/>
                <a:gd name="T2" fmla="*/ 152 w 408"/>
                <a:gd name="T3" fmla="*/ 0 h 184"/>
                <a:gd name="T4" fmla="*/ 160 w 408"/>
                <a:gd name="T5" fmla="*/ 32 h 184"/>
                <a:gd name="T6" fmla="*/ 0 w 408"/>
                <a:gd name="T7" fmla="*/ 28 h 184"/>
                <a:gd name="T8" fmla="*/ 2 w 408"/>
                <a:gd name="T9" fmla="*/ 123 h 184"/>
                <a:gd name="T10" fmla="*/ 35 w 408"/>
                <a:gd name="T11" fmla="*/ 166 h 184"/>
                <a:gd name="T12" fmla="*/ 112 w 408"/>
                <a:gd name="T13" fmla="*/ 160 h 184"/>
                <a:gd name="T14" fmla="*/ 200 w 408"/>
                <a:gd name="T15" fmla="*/ 160 h 184"/>
                <a:gd name="T16" fmla="*/ 280 w 408"/>
                <a:gd name="T17" fmla="*/ 160 h 184"/>
                <a:gd name="T18" fmla="*/ 336 w 408"/>
                <a:gd name="T19" fmla="*/ 176 h 184"/>
                <a:gd name="T20" fmla="*/ 408 w 408"/>
                <a:gd name="T21" fmla="*/ 184 h 184"/>
                <a:gd name="T22" fmla="*/ 400 w 408"/>
                <a:gd name="T23" fmla="*/ 24 h 18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08"/>
                <a:gd name="T37" fmla="*/ 0 h 184"/>
                <a:gd name="T38" fmla="*/ 408 w 408"/>
                <a:gd name="T39" fmla="*/ 184 h 18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08" h="184">
                  <a:moveTo>
                    <a:pt x="400" y="0"/>
                  </a:moveTo>
                  <a:lnTo>
                    <a:pt x="152" y="0"/>
                  </a:lnTo>
                  <a:lnTo>
                    <a:pt x="160" y="32"/>
                  </a:lnTo>
                  <a:lnTo>
                    <a:pt x="0" y="28"/>
                  </a:lnTo>
                  <a:lnTo>
                    <a:pt x="2" y="123"/>
                  </a:lnTo>
                  <a:lnTo>
                    <a:pt x="35" y="166"/>
                  </a:lnTo>
                  <a:lnTo>
                    <a:pt x="112" y="160"/>
                  </a:lnTo>
                  <a:lnTo>
                    <a:pt x="200" y="160"/>
                  </a:lnTo>
                  <a:lnTo>
                    <a:pt x="280" y="160"/>
                  </a:lnTo>
                  <a:lnTo>
                    <a:pt x="336" y="176"/>
                  </a:lnTo>
                  <a:lnTo>
                    <a:pt x="408" y="184"/>
                  </a:lnTo>
                  <a:lnTo>
                    <a:pt x="400" y="24"/>
                  </a:lnTo>
                </a:path>
              </a:pathLst>
            </a:custGeom>
            <a:solidFill>
              <a:srgbClr val="FF3300"/>
            </a:solidFill>
            <a:ln w="28575" cmpd="sng">
              <a:solidFill>
                <a:srgbClr val="000000"/>
              </a:solidFill>
              <a:prstDash val="solid"/>
              <a:round/>
              <a:headEnd/>
              <a:tailEnd/>
            </a:ln>
          </p:spPr>
          <p:txBody>
            <a:bodyPr/>
            <a:lstStyle/>
            <a:p>
              <a:endParaRPr lang="en-US"/>
            </a:p>
          </p:txBody>
        </p:sp>
        <p:sp>
          <p:nvSpPr>
            <p:cNvPr id="64576" name="Rectangle 45"/>
            <p:cNvSpPr>
              <a:spLocks noChangeArrowheads="1"/>
            </p:cNvSpPr>
            <p:nvPr/>
          </p:nvSpPr>
          <p:spPr bwMode="auto">
            <a:xfrm>
              <a:off x="3892" y="1669"/>
              <a:ext cx="294" cy="152"/>
            </a:xfrm>
            <a:prstGeom prst="rect">
              <a:avLst/>
            </a:prstGeom>
            <a:noFill/>
            <a:ln w="9525">
              <a:noFill/>
              <a:miter lim="800000"/>
              <a:headEnd/>
              <a:tailEnd/>
            </a:ln>
          </p:spPr>
          <p:txBody>
            <a:bodyPr/>
            <a:lstStyle/>
            <a:p>
              <a:endParaRPr lang="en-US"/>
            </a:p>
          </p:txBody>
        </p:sp>
        <p:sp>
          <p:nvSpPr>
            <p:cNvPr id="64577" name="Rectangle 46"/>
            <p:cNvSpPr>
              <a:spLocks noChangeArrowheads="1"/>
            </p:cNvSpPr>
            <p:nvPr/>
          </p:nvSpPr>
          <p:spPr bwMode="auto">
            <a:xfrm>
              <a:off x="4048" y="1632"/>
              <a:ext cx="720" cy="192"/>
            </a:xfrm>
            <a:prstGeom prst="rect">
              <a:avLst/>
            </a:prstGeom>
            <a:noFill/>
            <a:ln w="9525">
              <a:noFill/>
              <a:miter lim="800000"/>
              <a:headEnd/>
              <a:tailEnd/>
            </a:ln>
          </p:spPr>
          <p:txBody>
            <a:bodyPr lIns="0" tIns="0" rIns="0" bIns="0">
              <a:spAutoFit/>
            </a:bodyPr>
            <a:lstStyle/>
            <a:p>
              <a:pPr eaLnBrk="0" hangingPunct="0"/>
              <a:r>
                <a:rPr lang="fr-FR" sz="2000" b="1">
                  <a:solidFill>
                    <a:srgbClr val="000000"/>
                  </a:solidFill>
                  <a:latin typeface="Arial" charset="0"/>
                </a:rPr>
                <a:t>FD SON</a:t>
              </a:r>
              <a:endParaRPr lang="en-GB" sz="2000">
                <a:latin typeface="Arial" charset="0"/>
              </a:endParaRPr>
            </a:p>
          </p:txBody>
        </p:sp>
        <p:sp>
          <p:nvSpPr>
            <p:cNvPr id="64578" name="Rectangle 47"/>
            <p:cNvSpPr>
              <a:spLocks noChangeArrowheads="1"/>
            </p:cNvSpPr>
            <p:nvPr/>
          </p:nvSpPr>
          <p:spPr bwMode="auto">
            <a:xfrm>
              <a:off x="4064" y="992"/>
              <a:ext cx="616" cy="93"/>
            </a:xfrm>
            <a:prstGeom prst="rect">
              <a:avLst/>
            </a:prstGeom>
            <a:solidFill>
              <a:srgbClr val="FFFF00"/>
            </a:solidFill>
            <a:ln w="28575">
              <a:solidFill>
                <a:schemeClr val="tx1"/>
              </a:solidFill>
              <a:miter lim="800000"/>
              <a:headEnd/>
              <a:tailEnd/>
            </a:ln>
          </p:spPr>
          <p:txBody>
            <a:bodyPr wrap="none" anchor="ctr"/>
            <a:lstStyle/>
            <a:p>
              <a:endParaRPr lang="en-US"/>
            </a:p>
          </p:txBody>
        </p:sp>
        <p:sp>
          <p:nvSpPr>
            <p:cNvPr id="64579" name="Rectangle 48" descr="Cork"/>
            <p:cNvSpPr>
              <a:spLocks noChangeArrowheads="1"/>
            </p:cNvSpPr>
            <p:nvPr/>
          </p:nvSpPr>
          <p:spPr bwMode="auto">
            <a:xfrm>
              <a:off x="4195" y="1086"/>
              <a:ext cx="368" cy="206"/>
            </a:xfrm>
            <a:prstGeom prst="rect">
              <a:avLst/>
            </a:prstGeom>
            <a:noFill/>
            <a:ln w="38100">
              <a:solidFill>
                <a:srgbClr val="000000"/>
              </a:solidFill>
              <a:prstDash val="sysDot"/>
              <a:miter lim="800000"/>
              <a:headEnd/>
              <a:tailEnd/>
            </a:ln>
          </p:spPr>
          <p:txBody>
            <a:bodyPr/>
            <a:lstStyle/>
            <a:p>
              <a:endParaRPr lang="en-US"/>
            </a:p>
          </p:txBody>
        </p:sp>
        <p:sp>
          <p:nvSpPr>
            <p:cNvPr id="64580" name="Rectangle 49"/>
            <p:cNvSpPr>
              <a:spLocks noChangeArrowheads="1"/>
            </p:cNvSpPr>
            <p:nvPr/>
          </p:nvSpPr>
          <p:spPr bwMode="auto">
            <a:xfrm>
              <a:off x="4250" y="1094"/>
              <a:ext cx="326" cy="192"/>
            </a:xfrm>
            <a:prstGeom prst="rect">
              <a:avLst/>
            </a:prstGeom>
            <a:noFill/>
            <a:ln w="9525">
              <a:noFill/>
              <a:miter lim="800000"/>
              <a:headEnd/>
              <a:tailEnd/>
            </a:ln>
          </p:spPr>
          <p:txBody>
            <a:bodyPr lIns="0" tIns="0" rIns="0" bIns="0">
              <a:spAutoFit/>
            </a:bodyPr>
            <a:lstStyle/>
            <a:p>
              <a:pPr eaLnBrk="0" hangingPunct="0"/>
              <a:r>
                <a:rPr lang="fr-FR" sz="2000" b="1">
                  <a:solidFill>
                    <a:srgbClr val="000000"/>
                  </a:solidFill>
                  <a:latin typeface="Arial" charset="0"/>
                </a:rPr>
                <a:t>GP</a:t>
              </a:r>
              <a:endParaRPr lang="en-GB" sz="2000">
                <a:latin typeface="Arial" charset="0"/>
              </a:endParaRPr>
            </a:p>
          </p:txBody>
        </p:sp>
      </p:grpSp>
      <p:sp>
        <p:nvSpPr>
          <p:cNvPr id="232498" name="Text Box 50"/>
          <p:cNvSpPr txBox="1">
            <a:spLocks noChangeArrowheads="1"/>
          </p:cNvSpPr>
          <p:nvPr/>
        </p:nvSpPr>
        <p:spPr bwMode="auto">
          <a:xfrm>
            <a:off x="7842250" y="2714625"/>
            <a:ext cx="1939925" cy="533400"/>
          </a:xfrm>
          <a:prstGeom prst="rect">
            <a:avLst/>
          </a:prstGeom>
          <a:noFill/>
          <a:ln w="9525">
            <a:noFill/>
            <a:miter lim="800000"/>
            <a:headEnd/>
            <a:tailEnd/>
          </a:ln>
        </p:spPr>
        <p:txBody>
          <a:bodyPr>
            <a:spAutoFit/>
          </a:bodyPr>
          <a:lstStyle/>
          <a:p>
            <a:pPr eaLnBrk="0" hangingPunct="0">
              <a:lnSpc>
                <a:spcPct val="90000"/>
              </a:lnSpc>
              <a:spcBef>
                <a:spcPct val="50000"/>
              </a:spcBef>
            </a:pPr>
            <a:r>
              <a:rPr lang="fr-FR" sz="1600" b="1">
                <a:solidFill>
                  <a:schemeClr val="accent2"/>
                </a:solidFill>
                <a:latin typeface="Arial" charset="0"/>
              </a:rPr>
              <a:t>Scalability very much improved</a:t>
            </a:r>
          </a:p>
        </p:txBody>
      </p:sp>
      <p:sp>
        <p:nvSpPr>
          <p:cNvPr id="232499" name="AutoShape 51"/>
          <p:cNvSpPr>
            <a:spLocks noChangeArrowheads="1"/>
          </p:cNvSpPr>
          <p:nvPr/>
        </p:nvSpPr>
        <p:spPr bwMode="auto">
          <a:xfrm>
            <a:off x="8399463" y="695325"/>
            <a:ext cx="787400" cy="754063"/>
          </a:xfrm>
          <a:prstGeom prst="roundRect">
            <a:avLst>
              <a:gd name="adj" fmla="val 35185"/>
            </a:avLst>
          </a:prstGeom>
          <a:solidFill>
            <a:srgbClr val="FFFF00"/>
          </a:solidFill>
          <a:ln w="9525">
            <a:solidFill>
              <a:schemeClr val="tx1"/>
            </a:solidFill>
            <a:round/>
            <a:headEnd/>
            <a:tailEnd/>
          </a:ln>
        </p:spPr>
        <p:txBody>
          <a:bodyPr wrap="none" anchor="ctr"/>
          <a:lstStyle/>
          <a:p>
            <a:endParaRPr lang="en-US"/>
          </a:p>
        </p:txBody>
      </p:sp>
      <p:sp>
        <p:nvSpPr>
          <p:cNvPr id="232500" name="Rectangle 52"/>
          <p:cNvSpPr>
            <a:spLocks noChangeArrowheads="1"/>
          </p:cNvSpPr>
          <p:nvPr/>
        </p:nvSpPr>
        <p:spPr bwMode="auto">
          <a:xfrm>
            <a:off x="7958138" y="1392238"/>
            <a:ext cx="1719262" cy="1311275"/>
          </a:xfrm>
          <a:prstGeom prst="rect">
            <a:avLst/>
          </a:prstGeom>
          <a:solidFill>
            <a:srgbClr val="CCFFFF"/>
          </a:solidFill>
          <a:ln w="28575">
            <a:solidFill>
              <a:schemeClr val="tx1"/>
            </a:solidFill>
            <a:miter lim="800000"/>
            <a:headEnd/>
            <a:tailEnd/>
          </a:ln>
        </p:spPr>
        <p:txBody>
          <a:bodyPr/>
          <a:lstStyle/>
          <a:p>
            <a:endParaRPr lang="en-US"/>
          </a:p>
        </p:txBody>
      </p:sp>
      <p:sp>
        <p:nvSpPr>
          <p:cNvPr id="232501" name="Freeform 53"/>
          <p:cNvSpPr>
            <a:spLocks/>
          </p:cNvSpPr>
          <p:nvPr/>
        </p:nvSpPr>
        <p:spPr bwMode="auto">
          <a:xfrm>
            <a:off x="7956550" y="968375"/>
            <a:ext cx="1719263" cy="403225"/>
          </a:xfrm>
          <a:custGeom>
            <a:avLst/>
            <a:gdLst>
              <a:gd name="T0" fmla="*/ 0 w 1000"/>
              <a:gd name="T1" fmla="*/ 2147483647 h 254"/>
              <a:gd name="T2" fmla="*/ 2147483647 w 1000"/>
              <a:gd name="T3" fmla="*/ 2147483647 h 254"/>
              <a:gd name="T4" fmla="*/ 2147483647 w 1000"/>
              <a:gd name="T5" fmla="*/ 2147483647 h 254"/>
              <a:gd name="T6" fmla="*/ 2147483647 w 1000"/>
              <a:gd name="T7" fmla="*/ 2147483647 h 254"/>
              <a:gd name="T8" fmla="*/ 2147483647 w 1000"/>
              <a:gd name="T9" fmla="*/ 2147483647 h 254"/>
              <a:gd name="T10" fmla="*/ 2147483647 w 1000"/>
              <a:gd name="T11" fmla="*/ 2147483647 h 254"/>
              <a:gd name="T12" fmla="*/ 2147483647 w 1000"/>
              <a:gd name="T13" fmla="*/ 0 h 254"/>
              <a:gd name="T14" fmla="*/ 2147483647 w 1000"/>
              <a:gd name="T15" fmla="*/ 0 h 254"/>
              <a:gd name="T16" fmla="*/ 2147483647 w 1000"/>
              <a:gd name="T17" fmla="*/ 2147483647 h 254"/>
              <a:gd name="T18" fmla="*/ 2147483647 w 1000"/>
              <a:gd name="T19" fmla="*/ 2147483647 h 254"/>
              <a:gd name="T20" fmla="*/ 2147483647 w 1000"/>
              <a:gd name="T21" fmla="*/ 2147483647 h 254"/>
              <a:gd name="T22" fmla="*/ 2147483647 w 1000"/>
              <a:gd name="T23" fmla="*/ 2147483647 h 254"/>
              <a:gd name="T24" fmla="*/ 2147483647 w 1000"/>
              <a:gd name="T25" fmla="*/ 2147483647 h 254"/>
              <a:gd name="T26" fmla="*/ 2147483647 w 1000"/>
              <a:gd name="T27" fmla="*/ 2147483647 h 254"/>
              <a:gd name="T28" fmla="*/ 0 w 1000"/>
              <a:gd name="T29" fmla="*/ 2147483647 h 25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00"/>
              <a:gd name="T46" fmla="*/ 0 h 254"/>
              <a:gd name="T47" fmla="*/ 1000 w 1000"/>
              <a:gd name="T48" fmla="*/ 254 h 25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00" h="254">
                <a:moveTo>
                  <a:pt x="0" y="245"/>
                </a:moveTo>
                <a:lnTo>
                  <a:pt x="332" y="246"/>
                </a:lnTo>
                <a:lnTo>
                  <a:pt x="338" y="132"/>
                </a:lnTo>
                <a:lnTo>
                  <a:pt x="650" y="132"/>
                </a:lnTo>
                <a:lnTo>
                  <a:pt x="656" y="254"/>
                </a:lnTo>
                <a:lnTo>
                  <a:pt x="1000" y="254"/>
                </a:lnTo>
                <a:lnTo>
                  <a:pt x="998" y="0"/>
                </a:lnTo>
                <a:lnTo>
                  <a:pt x="722" y="0"/>
                </a:lnTo>
                <a:lnTo>
                  <a:pt x="722" y="40"/>
                </a:lnTo>
                <a:lnTo>
                  <a:pt x="668" y="40"/>
                </a:lnTo>
                <a:lnTo>
                  <a:pt x="344" y="40"/>
                </a:lnTo>
                <a:lnTo>
                  <a:pt x="260" y="40"/>
                </a:lnTo>
                <a:lnTo>
                  <a:pt x="266" y="7"/>
                </a:lnTo>
                <a:lnTo>
                  <a:pt x="2" y="7"/>
                </a:lnTo>
                <a:lnTo>
                  <a:pt x="0" y="245"/>
                </a:lnTo>
                <a:close/>
              </a:path>
            </a:pathLst>
          </a:custGeom>
          <a:solidFill>
            <a:srgbClr val="FF3300"/>
          </a:solidFill>
          <a:ln w="28575" cmpd="sng">
            <a:solidFill>
              <a:schemeClr val="tx1"/>
            </a:solidFill>
            <a:round/>
            <a:headEnd/>
            <a:tailEnd/>
          </a:ln>
        </p:spPr>
        <p:txBody>
          <a:bodyPr/>
          <a:lstStyle/>
          <a:p>
            <a:endParaRPr lang="en-US"/>
          </a:p>
        </p:txBody>
      </p:sp>
      <p:sp>
        <p:nvSpPr>
          <p:cNvPr id="232502" name="Rectangle 54" descr="Cork"/>
          <p:cNvSpPr>
            <a:spLocks noChangeArrowheads="1"/>
          </p:cNvSpPr>
          <p:nvPr/>
        </p:nvSpPr>
        <p:spPr bwMode="auto">
          <a:xfrm>
            <a:off x="8577263" y="692150"/>
            <a:ext cx="439737" cy="298450"/>
          </a:xfrm>
          <a:prstGeom prst="rect">
            <a:avLst/>
          </a:prstGeom>
          <a:blipFill dpi="0" rotWithShape="0">
            <a:blip r:embed="rId3" cstate="print"/>
            <a:srcRect/>
            <a:tile tx="0" ty="0" sx="100000" sy="100000" flip="none" algn="tl"/>
          </a:blipFill>
          <a:ln w="28575">
            <a:solidFill>
              <a:schemeClr val="tx1"/>
            </a:solidFill>
            <a:miter lim="800000"/>
            <a:headEnd/>
            <a:tailEnd/>
          </a:ln>
        </p:spPr>
        <p:txBody>
          <a:bodyPr/>
          <a:lstStyle/>
          <a:p>
            <a:endParaRPr lang="en-US"/>
          </a:p>
        </p:txBody>
      </p:sp>
      <p:sp>
        <p:nvSpPr>
          <p:cNvPr id="232503" name="Rectangle 55"/>
          <p:cNvSpPr>
            <a:spLocks noChangeArrowheads="1"/>
          </p:cNvSpPr>
          <p:nvPr/>
        </p:nvSpPr>
        <p:spPr bwMode="auto">
          <a:xfrm>
            <a:off x="8453438" y="1149350"/>
            <a:ext cx="687387" cy="231775"/>
          </a:xfrm>
          <a:prstGeom prst="rect">
            <a:avLst/>
          </a:prstGeom>
          <a:solidFill>
            <a:srgbClr val="FFFF00"/>
          </a:solidFill>
          <a:ln w="28575">
            <a:solidFill>
              <a:schemeClr val="tx1"/>
            </a:solidFill>
            <a:miter lim="800000"/>
            <a:headEnd/>
            <a:tailEnd/>
          </a:ln>
        </p:spPr>
        <p:txBody>
          <a:bodyPr/>
          <a:lstStyle/>
          <a:p>
            <a:endParaRPr lang="en-US"/>
          </a:p>
        </p:txBody>
      </p:sp>
      <p:sp>
        <p:nvSpPr>
          <p:cNvPr id="232504" name="Rectangle 56"/>
          <p:cNvSpPr>
            <a:spLocks noChangeArrowheads="1"/>
          </p:cNvSpPr>
          <p:nvPr/>
        </p:nvSpPr>
        <p:spPr bwMode="auto">
          <a:xfrm>
            <a:off x="7956550" y="1343025"/>
            <a:ext cx="1719263" cy="631825"/>
          </a:xfrm>
          <a:prstGeom prst="rect">
            <a:avLst/>
          </a:prstGeom>
          <a:solidFill>
            <a:srgbClr val="FFFF00"/>
          </a:solidFill>
          <a:ln w="9525">
            <a:solidFill>
              <a:schemeClr val="tx1"/>
            </a:solidFill>
            <a:miter lim="800000"/>
            <a:headEnd/>
            <a:tailEnd/>
          </a:ln>
        </p:spPr>
        <p:txBody>
          <a:bodyPr wrap="none" anchor="ctr"/>
          <a:lstStyle/>
          <a:p>
            <a:endParaRPr lang="en-US"/>
          </a:p>
        </p:txBody>
      </p:sp>
      <p:sp>
        <p:nvSpPr>
          <p:cNvPr id="232505" name="Rectangle 57" descr="Cork"/>
          <p:cNvSpPr>
            <a:spLocks noChangeArrowheads="1"/>
          </p:cNvSpPr>
          <p:nvPr/>
        </p:nvSpPr>
        <p:spPr bwMode="auto">
          <a:xfrm>
            <a:off x="8556625" y="1196975"/>
            <a:ext cx="501650" cy="184150"/>
          </a:xfrm>
          <a:prstGeom prst="rect">
            <a:avLst/>
          </a:prstGeom>
          <a:blipFill dpi="0" rotWithShape="0">
            <a:blip r:embed="rId3" cstate="print"/>
            <a:srcRect/>
            <a:tile tx="0" ty="0" sx="100000" sy="100000" flip="none" algn="tl"/>
          </a:blipFill>
          <a:ln w="19050">
            <a:solidFill>
              <a:schemeClr val="tx1"/>
            </a:solidFill>
            <a:miter lim="800000"/>
            <a:headEnd/>
            <a:tailEnd/>
          </a:ln>
        </p:spPr>
        <p:txBody>
          <a:bodyPr/>
          <a:lstStyle/>
          <a:p>
            <a:endParaRPr lang="en-US"/>
          </a:p>
        </p:txBody>
      </p:sp>
      <p:sp>
        <p:nvSpPr>
          <p:cNvPr id="232506" name="Rectangle 58"/>
          <p:cNvSpPr>
            <a:spLocks noChangeArrowheads="1"/>
          </p:cNvSpPr>
          <p:nvPr/>
        </p:nvSpPr>
        <p:spPr bwMode="auto">
          <a:xfrm>
            <a:off x="8024813" y="1474788"/>
            <a:ext cx="1814512" cy="1252537"/>
          </a:xfrm>
          <a:prstGeom prst="rect">
            <a:avLst/>
          </a:prstGeom>
          <a:noFill/>
          <a:ln w="9525">
            <a:noFill/>
            <a:miter lim="800000"/>
            <a:headEnd/>
            <a:tailEnd/>
          </a:ln>
        </p:spPr>
        <p:txBody>
          <a:bodyPr lIns="0" tIns="0" rIns="0" bIns="0">
            <a:spAutoFit/>
          </a:bodyPr>
          <a:lstStyle/>
          <a:p>
            <a:pPr algn="ctr" eaLnBrk="0" hangingPunct="0"/>
            <a:r>
              <a:rPr lang="fr-FR" sz="1800" b="1">
                <a:solidFill>
                  <a:srgbClr val="000000"/>
                </a:solidFill>
                <a:latin typeface="Arial" charset="0"/>
              </a:rPr>
              <a:t>DG</a:t>
            </a:r>
            <a:r>
              <a:rPr lang="fr-FR" sz="1600" b="1">
                <a:solidFill>
                  <a:srgbClr val="000000"/>
                </a:solidFill>
                <a:latin typeface="Arial" charset="0"/>
              </a:rPr>
              <a:t> </a:t>
            </a:r>
          </a:p>
          <a:p>
            <a:pPr eaLnBrk="0" hangingPunct="0"/>
            <a:r>
              <a:rPr lang="fr-FR" sz="1600" b="1">
                <a:solidFill>
                  <a:srgbClr val="000000"/>
                </a:solidFill>
                <a:latin typeface="Arial" charset="0"/>
              </a:rPr>
              <a:t>(Delta, FinFET, SON, Vertical,</a:t>
            </a:r>
          </a:p>
          <a:p>
            <a:pPr eaLnBrk="0" hangingPunct="0"/>
            <a:r>
              <a:rPr lang="fr-FR" sz="1600" b="1">
                <a:solidFill>
                  <a:srgbClr val="000000"/>
                </a:solidFill>
                <a:latin typeface="Arial" charset="0"/>
              </a:rPr>
              <a:t>TriGate, Omega, etc., etc.</a:t>
            </a:r>
            <a:endParaRPr lang="en-GB" sz="1600">
              <a:latin typeface="Arial" charset="0"/>
            </a:endParaRPr>
          </a:p>
        </p:txBody>
      </p:sp>
      <p:sp>
        <p:nvSpPr>
          <p:cNvPr id="232507" name="Rectangle 59"/>
          <p:cNvSpPr>
            <a:spLocks noChangeArrowheads="1"/>
          </p:cNvSpPr>
          <p:nvPr/>
        </p:nvSpPr>
        <p:spPr bwMode="auto">
          <a:xfrm>
            <a:off x="8612188" y="1012825"/>
            <a:ext cx="344487" cy="127000"/>
          </a:xfrm>
          <a:prstGeom prst="rect">
            <a:avLst/>
          </a:prstGeom>
          <a:solidFill>
            <a:srgbClr val="CCECFF"/>
          </a:solidFill>
          <a:ln w="9525">
            <a:solidFill>
              <a:schemeClr val="tx1"/>
            </a:solidFill>
            <a:miter lim="800000"/>
            <a:headEnd/>
            <a:tailEnd/>
          </a:ln>
        </p:spPr>
        <p:txBody>
          <a:bodyPr wrap="none" anchor="ctr"/>
          <a:lstStyle/>
          <a:p>
            <a:endParaRPr lang="en-US"/>
          </a:p>
        </p:txBody>
      </p:sp>
      <p:pic>
        <p:nvPicPr>
          <p:cNvPr id="232508" name="Object 60"/>
          <p:cNvPicPr>
            <a:picLocks noChangeAspect="1" noChangeArrowheads="1"/>
          </p:cNvPicPr>
          <p:nvPr/>
        </p:nvPicPr>
        <p:blipFill>
          <a:blip r:embed="rId4" cstate="print"/>
          <a:srcRect/>
          <a:stretch>
            <a:fillRect/>
          </a:stretch>
        </p:blipFill>
        <p:spPr bwMode="auto">
          <a:xfrm>
            <a:off x="2279650" y="4164013"/>
            <a:ext cx="1166813" cy="1901825"/>
          </a:xfrm>
          <a:prstGeom prst="rect">
            <a:avLst/>
          </a:prstGeom>
          <a:noFill/>
          <a:ln w="9525">
            <a:noFill/>
            <a:miter lim="800000"/>
            <a:headEnd/>
            <a:tailEnd/>
          </a:ln>
        </p:spPr>
      </p:pic>
      <p:pic>
        <p:nvPicPr>
          <p:cNvPr id="64554" name="Object 61"/>
          <p:cNvPicPr>
            <a:picLocks noChangeAspect="1" noChangeArrowheads="1"/>
          </p:cNvPicPr>
          <p:nvPr/>
        </p:nvPicPr>
        <p:blipFill>
          <a:blip r:embed="rId5" cstate="print"/>
          <a:srcRect/>
          <a:stretch>
            <a:fillRect/>
          </a:stretch>
        </p:blipFill>
        <p:spPr bwMode="auto">
          <a:xfrm>
            <a:off x="411163" y="4149725"/>
            <a:ext cx="1165225" cy="1928813"/>
          </a:xfrm>
          <a:prstGeom prst="rect">
            <a:avLst/>
          </a:prstGeom>
          <a:noFill/>
          <a:ln w="9525">
            <a:noFill/>
            <a:miter lim="800000"/>
            <a:headEnd/>
            <a:tailEnd/>
          </a:ln>
        </p:spPr>
      </p:pic>
      <p:pic>
        <p:nvPicPr>
          <p:cNvPr id="232510" name="Object 62"/>
          <p:cNvPicPr>
            <a:picLocks noChangeAspect="1" noChangeArrowheads="1"/>
          </p:cNvPicPr>
          <p:nvPr/>
        </p:nvPicPr>
        <p:blipFill>
          <a:blip r:embed="rId6" cstate="print"/>
          <a:srcRect/>
          <a:stretch>
            <a:fillRect/>
          </a:stretch>
        </p:blipFill>
        <p:spPr bwMode="auto">
          <a:xfrm>
            <a:off x="4000500" y="4171950"/>
            <a:ext cx="1822450" cy="1881188"/>
          </a:xfrm>
          <a:prstGeom prst="rect">
            <a:avLst/>
          </a:prstGeom>
          <a:noFill/>
          <a:ln w="9525">
            <a:noFill/>
            <a:miter lim="800000"/>
            <a:headEnd/>
            <a:tailEnd/>
          </a:ln>
        </p:spPr>
      </p:pic>
      <p:sp>
        <p:nvSpPr>
          <p:cNvPr id="64556" name="Freeform 63"/>
          <p:cNvSpPr>
            <a:spLocks/>
          </p:cNvSpPr>
          <p:nvPr/>
        </p:nvSpPr>
        <p:spPr bwMode="auto">
          <a:xfrm>
            <a:off x="352425" y="1533525"/>
            <a:ext cx="1670050" cy="450850"/>
          </a:xfrm>
          <a:custGeom>
            <a:avLst/>
            <a:gdLst>
              <a:gd name="T0" fmla="*/ 0 w 971"/>
              <a:gd name="T1" fmla="*/ 2147483647 h 284"/>
              <a:gd name="T2" fmla="*/ 2147483647 w 971"/>
              <a:gd name="T3" fmla="*/ 2147483647 h 284"/>
              <a:gd name="T4" fmla="*/ 2147483647 w 971"/>
              <a:gd name="T5" fmla="*/ 2147483647 h 284"/>
              <a:gd name="T6" fmla="*/ 2147483647 w 971"/>
              <a:gd name="T7" fmla="*/ 0 h 284"/>
              <a:gd name="T8" fmla="*/ 2147483647 w 971"/>
              <a:gd name="T9" fmla="*/ 2147483647 h 284"/>
              <a:gd name="T10" fmla="*/ 2147483647 w 971"/>
              <a:gd name="T11" fmla="*/ 2147483647 h 284"/>
              <a:gd name="T12" fmla="*/ 2147483647 w 971"/>
              <a:gd name="T13" fmla="*/ 2147483647 h 284"/>
              <a:gd name="T14" fmla="*/ 2147483647 w 971"/>
              <a:gd name="T15" fmla="*/ 2147483647 h 284"/>
              <a:gd name="T16" fmla="*/ 2147483647 w 971"/>
              <a:gd name="T17" fmla="*/ 2147483647 h 2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71"/>
              <a:gd name="T28" fmla="*/ 0 h 284"/>
              <a:gd name="T29" fmla="*/ 971 w 971"/>
              <a:gd name="T30" fmla="*/ 284 h 2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71" h="284">
                <a:moveTo>
                  <a:pt x="0" y="119"/>
                </a:moveTo>
                <a:lnTo>
                  <a:pt x="205" y="119"/>
                </a:lnTo>
                <a:lnTo>
                  <a:pt x="332" y="63"/>
                </a:lnTo>
                <a:lnTo>
                  <a:pt x="426" y="0"/>
                </a:lnTo>
                <a:lnTo>
                  <a:pt x="489" y="16"/>
                </a:lnTo>
                <a:lnTo>
                  <a:pt x="600" y="182"/>
                </a:lnTo>
                <a:lnTo>
                  <a:pt x="766" y="276"/>
                </a:lnTo>
                <a:lnTo>
                  <a:pt x="915" y="284"/>
                </a:lnTo>
                <a:lnTo>
                  <a:pt x="971" y="284"/>
                </a:lnTo>
              </a:path>
            </a:pathLst>
          </a:custGeom>
          <a:noFill/>
          <a:ln w="38100" cap="flat" cmpd="sng">
            <a:solidFill>
              <a:schemeClr val="tx1"/>
            </a:solidFill>
            <a:prstDash val="sysDot"/>
            <a:round/>
            <a:headEnd/>
            <a:tailEnd/>
          </a:ln>
        </p:spPr>
        <p:txBody>
          <a:bodyPr/>
          <a:lstStyle/>
          <a:p>
            <a:endParaRPr lang="en-US"/>
          </a:p>
        </p:txBody>
      </p:sp>
      <p:sp>
        <p:nvSpPr>
          <p:cNvPr id="232512" name="Freeform 64"/>
          <p:cNvSpPr>
            <a:spLocks/>
          </p:cNvSpPr>
          <p:nvPr/>
        </p:nvSpPr>
        <p:spPr bwMode="auto">
          <a:xfrm>
            <a:off x="2212975" y="1524000"/>
            <a:ext cx="1670050" cy="450850"/>
          </a:xfrm>
          <a:custGeom>
            <a:avLst/>
            <a:gdLst>
              <a:gd name="T0" fmla="*/ 0 w 971"/>
              <a:gd name="T1" fmla="*/ 2147483647 h 284"/>
              <a:gd name="T2" fmla="*/ 2147483647 w 971"/>
              <a:gd name="T3" fmla="*/ 2147483647 h 284"/>
              <a:gd name="T4" fmla="*/ 2147483647 w 971"/>
              <a:gd name="T5" fmla="*/ 2147483647 h 284"/>
              <a:gd name="T6" fmla="*/ 2147483647 w 971"/>
              <a:gd name="T7" fmla="*/ 0 h 284"/>
              <a:gd name="T8" fmla="*/ 2147483647 w 971"/>
              <a:gd name="T9" fmla="*/ 2147483647 h 284"/>
              <a:gd name="T10" fmla="*/ 2147483647 w 971"/>
              <a:gd name="T11" fmla="*/ 2147483647 h 284"/>
              <a:gd name="T12" fmla="*/ 2147483647 w 971"/>
              <a:gd name="T13" fmla="*/ 2147483647 h 284"/>
              <a:gd name="T14" fmla="*/ 2147483647 w 971"/>
              <a:gd name="T15" fmla="*/ 2147483647 h 284"/>
              <a:gd name="T16" fmla="*/ 2147483647 w 971"/>
              <a:gd name="T17" fmla="*/ 2147483647 h 2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71"/>
              <a:gd name="T28" fmla="*/ 0 h 284"/>
              <a:gd name="T29" fmla="*/ 971 w 971"/>
              <a:gd name="T30" fmla="*/ 284 h 2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71" h="284">
                <a:moveTo>
                  <a:pt x="0" y="119"/>
                </a:moveTo>
                <a:lnTo>
                  <a:pt x="205" y="119"/>
                </a:lnTo>
                <a:lnTo>
                  <a:pt x="332" y="63"/>
                </a:lnTo>
                <a:lnTo>
                  <a:pt x="426" y="0"/>
                </a:lnTo>
                <a:lnTo>
                  <a:pt x="489" y="16"/>
                </a:lnTo>
                <a:lnTo>
                  <a:pt x="600" y="182"/>
                </a:lnTo>
                <a:lnTo>
                  <a:pt x="766" y="276"/>
                </a:lnTo>
                <a:lnTo>
                  <a:pt x="915" y="284"/>
                </a:lnTo>
                <a:lnTo>
                  <a:pt x="971" y="284"/>
                </a:lnTo>
              </a:path>
            </a:pathLst>
          </a:custGeom>
          <a:noFill/>
          <a:ln w="38100" cap="flat" cmpd="sng">
            <a:solidFill>
              <a:schemeClr val="tx1"/>
            </a:solidFill>
            <a:prstDash val="sysDot"/>
            <a:round/>
            <a:headEnd/>
            <a:tailEnd/>
          </a:ln>
        </p:spPr>
        <p:txBody>
          <a:bodyPr/>
          <a:lstStyle/>
          <a:p>
            <a:endParaRPr lang="en-US"/>
          </a:p>
        </p:txBody>
      </p:sp>
      <p:sp>
        <p:nvSpPr>
          <p:cNvPr id="232513" name="Freeform 65"/>
          <p:cNvSpPr>
            <a:spLocks/>
          </p:cNvSpPr>
          <p:nvPr/>
        </p:nvSpPr>
        <p:spPr bwMode="auto">
          <a:xfrm>
            <a:off x="4125913" y="1284288"/>
            <a:ext cx="1670050" cy="450850"/>
          </a:xfrm>
          <a:custGeom>
            <a:avLst/>
            <a:gdLst>
              <a:gd name="T0" fmla="*/ 0 w 971"/>
              <a:gd name="T1" fmla="*/ 2147483647 h 284"/>
              <a:gd name="T2" fmla="*/ 2147483647 w 971"/>
              <a:gd name="T3" fmla="*/ 2147483647 h 284"/>
              <a:gd name="T4" fmla="*/ 2147483647 w 971"/>
              <a:gd name="T5" fmla="*/ 2147483647 h 284"/>
              <a:gd name="T6" fmla="*/ 2147483647 w 971"/>
              <a:gd name="T7" fmla="*/ 0 h 284"/>
              <a:gd name="T8" fmla="*/ 2147483647 w 971"/>
              <a:gd name="T9" fmla="*/ 2147483647 h 284"/>
              <a:gd name="T10" fmla="*/ 2147483647 w 971"/>
              <a:gd name="T11" fmla="*/ 2147483647 h 284"/>
              <a:gd name="T12" fmla="*/ 2147483647 w 971"/>
              <a:gd name="T13" fmla="*/ 2147483647 h 284"/>
              <a:gd name="T14" fmla="*/ 2147483647 w 971"/>
              <a:gd name="T15" fmla="*/ 2147483647 h 284"/>
              <a:gd name="T16" fmla="*/ 2147483647 w 971"/>
              <a:gd name="T17" fmla="*/ 2147483647 h 2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71"/>
              <a:gd name="T28" fmla="*/ 0 h 284"/>
              <a:gd name="T29" fmla="*/ 971 w 971"/>
              <a:gd name="T30" fmla="*/ 284 h 2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71" h="284">
                <a:moveTo>
                  <a:pt x="0" y="119"/>
                </a:moveTo>
                <a:lnTo>
                  <a:pt x="205" y="119"/>
                </a:lnTo>
                <a:lnTo>
                  <a:pt x="332" y="63"/>
                </a:lnTo>
                <a:lnTo>
                  <a:pt x="426" y="0"/>
                </a:lnTo>
                <a:lnTo>
                  <a:pt x="489" y="16"/>
                </a:lnTo>
                <a:lnTo>
                  <a:pt x="600" y="182"/>
                </a:lnTo>
                <a:lnTo>
                  <a:pt x="766" y="276"/>
                </a:lnTo>
                <a:lnTo>
                  <a:pt x="915" y="284"/>
                </a:lnTo>
                <a:lnTo>
                  <a:pt x="971" y="284"/>
                </a:lnTo>
              </a:path>
            </a:pathLst>
          </a:custGeom>
          <a:noFill/>
          <a:ln w="38100" cap="flat" cmpd="sng">
            <a:solidFill>
              <a:schemeClr val="tx1"/>
            </a:solidFill>
            <a:prstDash val="sysDot"/>
            <a:round/>
            <a:headEnd/>
            <a:tailEnd/>
          </a:ln>
        </p:spPr>
        <p:txBody>
          <a:bodyPr/>
          <a:lstStyle/>
          <a:p>
            <a:endParaRPr lang="en-US"/>
          </a:p>
        </p:txBody>
      </p:sp>
      <p:sp>
        <p:nvSpPr>
          <p:cNvPr id="232514" name="Freeform 66"/>
          <p:cNvSpPr>
            <a:spLocks/>
          </p:cNvSpPr>
          <p:nvPr/>
        </p:nvSpPr>
        <p:spPr bwMode="auto">
          <a:xfrm>
            <a:off x="4129088" y="2125663"/>
            <a:ext cx="1670050" cy="136525"/>
          </a:xfrm>
          <a:custGeom>
            <a:avLst/>
            <a:gdLst>
              <a:gd name="T0" fmla="*/ 0 w 971"/>
              <a:gd name="T1" fmla="*/ 2147483647 h 284"/>
              <a:gd name="T2" fmla="*/ 2147483647 w 971"/>
              <a:gd name="T3" fmla="*/ 2147483647 h 284"/>
              <a:gd name="T4" fmla="*/ 2147483647 w 971"/>
              <a:gd name="T5" fmla="*/ 2147483647 h 284"/>
              <a:gd name="T6" fmla="*/ 2147483647 w 971"/>
              <a:gd name="T7" fmla="*/ 0 h 284"/>
              <a:gd name="T8" fmla="*/ 2147483647 w 971"/>
              <a:gd name="T9" fmla="*/ 2147483647 h 284"/>
              <a:gd name="T10" fmla="*/ 2147483647 w 971"/>
              <a:gd name="T11" fmla="*/ 2147483647 h 284"/>
              <a:gd name="T12" fmla="*/ 2147483647 w 971"/>
              <a:gd name="T13" fmla="*/ 2147483647 h 284"/>
              <a:gd name="T14" fmla="*/ 2147483647 w 971"/>
              <a:gd name="T15" fmla="*/ 2147483647 h 284"/>
              <a:gd name="T16" fmla="*/ 2147483647 w 971"/>
              <a:gd name="T17" fmla="*/ 2147483647 h 2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71"/>
              <a:gd name="T28" fmla="*/ 0 h 284"/>
              <a:gd name="T29" fmla="*/ 971 w 971"/>
              <a:gd name="T30" fmla="*/ 284 h 2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71" h="284">
                <a:moveTo>
                  <a:pt x="0" y="119"/>
                </a:moveTo>
                <a:lnTo>
                  <a:pt x="205" y="119"/>
                </a:lnTo>
                <a:lnTo>
                  <a:pt x="332" y="63"/>
                </a:lnTo>
                <a:lnTo>
                  <a:pt x="426" y="0"/>
                </a:lnTo>
                <a:lnTo>
                  <a:pt x="489" y="16"/>
                </a:lnTo>
                <a:lnTo>
                  <a:pt x="600" y="182"/>
                </a:lnTo>
                <a:lnTo>
                  <a:pt x="766" y="276"/>
                </a:lnTo>
                <a:lnTo>
                  <a:pt x="915" y="284"/>
                </a:lnTo>
                <a:lnTo>
                  <a:pt x="971" y="284"/>
                </a:lnTo>
              </a:path>
            </a:pathLst>
          </a:custGeom>
          <a:noFill/>
          <a:ln w="38100" cap="flat" cmpd="sng">
            <a:solidFill>
              <a:schemeClr val="tx1"/>
            </a:solidFill>
            <a:prstDash val="sysDot"/>
            <a:round/>
            <a:headEnd/>
            <a:tailEnd/>
          </a:ln>
        </p:spPr>
        <p:txBody>
          <a:bodyPr/>
          <a:lstStyle/>
          <a:p>
            <a:endParaRPr lang="en-US"/>
          </a:p>
        </p:txBody>
      </p:sp>
      <p:sp>
        <p:nvSpPr>
          <p:cNvPr id="232515" name="Freeform 67"/>
          <p:cNvSpPr>
            <a:spLocks/>
          </p:cNvSpPr>
          <p:nvPr/>
        </p:nvSpPr>
        <p:spPr bwMode="auto">
          <a:xfrm>
            <a:off x="4102100" y="1651000"/>
            <a:ext cx="1670050" cy="274638"/>
          </a:xfrm>
          <a:custGeom>
            <a:avLst/>
            <a:gdLst>
              <a:gd name="T0" fmla="*/ 0 w 971"/>
              <a:gd name="T1" fmla="*/ 2147483647 h 284"/>
              <a:gd name="T2" fmla="*/ 2147483647 w 971"/>
              <a:gd name="T3" fmla="*/ 2147483647 h 284"/>
              <a:gd name="T4" fmla="*/ 2147483647 w 971"/>
              <a:gd name="T5" fmla="*/ 2147483647 h 284"/>
              <a:gd name="T6" fmla="*/ 2147483647 w 971"/>
              <a:gd name="T7" fmla="*/ 0 h 284"/>
              <a:gd name="T8" fmla="*/ 2147483647 w 971"/>
              <a:gd name="T9" fmla="*/ 2147483647 h 284"/>
              <a:gd name="T10" fmla="*/ 2147483647 w 971"/>
              <a:gd name="T11" fmla="*/ 2147483647 h 284"/>
              <a:gd name="T12" fmla="*/ 2147483647 w 971"/>
              <a:gd name="T13" fmla="*/ 2147483647 h 284"/>
              <a:gd name="T14" fmla="*/ 2147483647 w 971"/>
              <a:gd name="T15" fmla="*/ 2147483647 h 284"/>
              <a:gd name="T16" fmla="*/ 2147483647 w 971"/>
              <a:gd name="T17" fmla="*/ 2147483647 h 2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71"/>
              <a:gd name="T28" fmla="*/ 0 h 284"/>
              <a:gd name="T29" fmla="*/ 971 w 971"/>
              <a:gd name="T30" fmla="*/ 284 h 2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71" h="284">
                <a:moveTo>
                  <a:pt x="0" y="119"/>
                </a:moveTo>
                <a:lnTo>
                  <a:pt x="205" y="119"/>
                </a:lnTo>
                <a:lnTo>
                  <a:pt x="332" y="63"/>
                </a:lnTo>
                <a:lnTo>
                  <a:pt x="426" y="0"/>
                </a:lnTo>
                <a:lnTo>
                  <a:pt x="489" y="16"/>
                </a:lnTo>
                <a:lnTo>
                  <a:pt x="600" y="182"/>
                </a:lnTo>
                <a:lnTo>
                  <a:pt x="766" y="276"/>
                </a:lnTo>
                <a:lnTo>
                  <a:pt x="915" y="284"/>
                </a:lnTo>
                <a:lnTo>
                  <a:pt x="971" y="284"/>
                </a:lnTo>
              </a:path>
            </a:pathLst>
          </a:custGeom>
          <a:noFill/>
          <a:ln w="38100" cap="flat" cmpd="sng">
            <a:solidFill>
              <a:schemeClr val="tx1"/>
            </a:solidFill>
            <a:prstDash val="sysDot"/>
            <a:round/>
            <a:headEnd/>
            <a:tailEnd/>
          </a:ln>
        </p:spPr>
        <p:txBody>
          <a:bodyPr/>
          <a:lstStyle/>
          <a:p>
            <a:endParaRPr lang="en-US"/>
          </a:p>
        </p:txBody>
      </p:sp>
      <p:sp>
        <p:nvSpPr>
          <p:cNvPr id="232516" name="Freeform 68"/>
          <p:cNvSpPr>
            <a:spLocks/>
          </p:cNvSpPr>
          <p:nvPr/>
        </p:nvSpPr>
        <p:spPr bwMode="auto">
          <a:xfrm>
            <a:off x="4143375" y="1927225"/>
            <a:ext cx="1670050" cy="123825"/>
          </a:xfrm>
          <a:custGeom>
            <a:avLst/>
            <a:gdLst>
              <a:gd name="T0" fmla="*/ 0 w 971"/>
              <a:gd name="T1" fmla="*/ 2147483647 h 284"/>
              <a:gd name="T2" fmla="*/ 2147483647 w 971"/>
              <a:gd name="T3" fmla="*/ 2147483647 h 284"/>
              <a:gd name="T4" fmla="*/ 2147483647 w 971"/>
              <a:gd name="T5" fmla="*/ 2147483647 h 284"/>
              <a:gd name="T6" fmla="*/ 2147483647 w 971"/>
              <a:gd name="T7" fmla="*/ 0 h 284"/>
              <a:gd name="T8" fmla="*/ 2147483647 w 971"/>
              <a:gd name="T9" fmla="*/ 2147483647 h 284"/>
              <a:gd name="T10" fmla="*/ 2147483647 w 971"/>
              <a:gd name="T11" fmla="*/ 2147483647 h 284"/>
              <a:gd name="T12" fmla="*/ 2147483647 w 971"/>
              <a:gd name="T13" fmla="*/ 2147483647 h 284"/>
              <a:gd name="T14" fmla="*/ 2147483647 w 971"/>
              <a:gd name="T15" fmla="*/ 2147483647 h 284"/>
              <a:gd name="T16" fmla="*/ 2147483647 w 971"/>
              <a:gd name="T17" fmla="*/ 2147483647 h 2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71"/>
              <a:gd name="T28" fmla="*/ 0 h 284"/>
              <a:gd name="T29" fmla="*/ 971 w 971"/>
              <a:gd name="T30" fmla="*/ 284 h 2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71" h="284">
                <a:moveTo>
                  <a:pt x="0" y="119"/>
                </a:moveTo>
                <a:lnTo>
                  <a:pt x="205" y="119"/>
                </a:lnTo>
                <a:lnTo>
                  <a:pt x="332" y="63"/>
                </a:lnTo>
                <a:lnTo>
                  <a:pt x="426" y="0"/>
                </a:lnTo>
                <a:lnTo>
                  <a:pt x="489" y="16"/>
                </a:lnTo>
                <a:lnTo>
                  <a:pt x="600" y="182"/>
                </a:lnTo>
                <a:lnTo>
                  <a:pt x="766" y="276"/>
                </a:lnTo>
                <a:lnTo>
                  <a:pt x="915" y="284"/>
                </a:lnTo>
                <a:lnTo>
                  <a:pt x="971" y="284"/>
                </a:lnTo>
              </a:path>
            </a:pathLst>
          </a:custGeom>
          <a:noFill/>
          <a:ln w="38100" cap="flat" cmpd="sng">
            <a:solidFill>
              <a:schemeClr val="tx1"/>
            </a:solidFill>
            <a:prstDash val="sysDot"/>
            <a:round/>
            <a:headEnd/>
            <a:tailEnd/>
          </a:ln>
        </p:spPr>
        <p:txBody>
          <a:bodyPr/>
          <a:lstStyle/>
          <a:p>
            <a:endParaRPr lang="en-US"/>
          </a:p>
        </p:txBody>
      </p:sp>
      <p:pic>
        <p:nvPicPr>
          <p:cNvPr id="232517" name="Object 69"/>
          <p:cNvPicPr>
            <a:picLocks noChangeAspect="1" noChangeArrowheads="1"/>
          </p:cNvPicPr>
          <p:nvPr/>
        </p:nvPicPr>
        <p:blipFill>
          <a:blip r:embed="rId7" cstate="print"/>
          <a:srcRect/>
          <a:stretch>
            <a:fillRect/>
          </a:stretch>
        </p:blipFill>
        <p:spPr bwMode="auto">
          <a:xfrm>
            <a:off x="6245225" y="4141788"/>
            <a:ext cx="1795463" cy="1893887"/>
          </a:xfrm>
          <a:prstGeom prst="rect">
            <a:avLst/>
          </a:prstGeom>
          <a:noFill/>
          <a:ln w="9525">
            <a:noFill/>
            <a:miter lim="800000"/>
            <a:headEnd/>
            <a:tailEnd/>
          </a:ln>
        </p:spPr>
      </p:pic>
      <p:pic>
        <p:nvPicPr>
          <p:cNvPr id="232518" name="Object 70"/>
          <p:cNvPicPr>
            <a:picLocks noChangeAspect="1" noChangeArrowheads="1"/>
          </p:cNvPicPr>
          <p:nvPr/>
        </p:nvPicPr>
        <p:blipFill>
          <a:blip r:embed="rId8" cstate="print"/>
          <a:srcRect/>
          <a:stretch>
            <a:fillRect/>
          </a:stretch>
        </p:blipFill>
        <p:spPr bwMode="auto">
          <a:xfrm>
            <a:off x="8343900" y="4162425"/>
            <a:ext cx="1341438" cy="1865313"/>
          </a:xfrm>
          <a:prstGeom prst="rect">
            <a:avLst/>
          </a:prstGeom>
          <a:noFill/>
          <a:ln w="9525">
            <a:noFill/>
            <a:miter lim="800000"/>
            <a:headEnd/>
            <a:tailEnd/>
          </a:ln>
        </p:spPr>
      </p:pic>
      <p:sp>
        <p:nvSpPr>
          <p:cNvPr id="64564" name="Line 71"/>
          <p:cNvSpPr>
            <a:spLocks noChangeShapeType="1"/>
          </p:cNvSpPr>
          <p:nvPr/>
        </p:nvSpPr>
        <p:spPr bwMode="auto">
          <a:xfrm>
            <a:off x="420688" y="1108075"/>
            <a:ext cx="0" cy="476250"/>
          </a:xfrm>
          <a:prstGeom prst="line">
            <a:avLst/>
          </a:prstGeom>
          <a:noFill/>
          <a:ln w="38100">
            <a:solidFill>
              <a:schemeClr val="bg1"/>
            </a:solidFill>
            <a:round/>
            <a:headEnd type="triangle" w="med" len="med"/>
            <a:tailEnd type="triangle" w="med" len="med"/>
          </a:ln>
        </p:spPr>
        <p:txBody>
          <a:bodyPr/>
          <a:lstStyle/>
          <a:p>
            <a:endParaRPr lang="en-US"/>
          </a:p>
        </p:txBody>
      </p:sp>
      <p:sp>
        <p:nvSpPr>
          <p:cNvPr id="64565" name="Text Box 72"/>
          <p:cNvSpPr txBox="1">
            <a:spLocks noChangeArrowheads="1"/>
          </p:cNvSpPr>
          <p:nvPr/>
        </p:nvSpPr>
        <p:spPr bwMode="auto">
          <a:xfrm>
            <a:off x="476250" y="1154113"/>
            <a:ext cx="433388" cy="366712"/>
          </a:xfrm>
          <a:prstGeom prst="rect">
            <a:avLst/>
          </a:prstGeom>
          <a:noFill/>
          <a:ln w="9525">
            <a:noFill/>
            <a:miter lim="800000"/>
            <a:headEnd/>
            <a:tailEnd/>
          </a:ln>
        </p:spPr>
        <p:txBody>
          <a:bodyPr wrap="none">
            <a:spAutoFit/>
          </a:bodyPr>
          <a:lstStyle/>
          <a:p>
            <a:pPr algn="ctr"/>
            <a:r>
              <a:rPr lang="fr-FR" sz="1800" b="1">
                <a:solidFill>
                  <a:schemeClr val="bg1"/>
                </a:solidFill>
                <a:latin typeface="Arial" charset="0"/>
              </a:rPr>
              <a:t>Xj</a:t>
            </a:r>
            <a:endParaRPr lang="en-GB" sz="1800" b="1">
              <a:solidFill>
                <a:schemeClr val="bg1"/>
              </a:solidFill>
              <a:latin typeface="Arial" charset="0"/>
            </a:endParaRPr>
          </a:p>
        </p:txBody>
      </p:sp>
      <p:sp>
        <p:nvSpPr>
          <p:cNvPr id="64566" name="Line 73"/>
          <p:cNvSpPr>
            <a:spLocks noChangeShapeType="1"/>
          </p:cNvSpPr>
          <p:nvPr/>
        </p:nvSpPr>
        <p:spPr bwMode="auto">
          <a:xfrm>
            <a:off x="1130300" y="1136650"/>
            <a:ext cx="0" cy="401638"/>
          </a:xfrm>
          <a:prstGeom prst="line">
            <a:avLst/>
          </a:prstGeom>
          <a:noFill/>
          <a:ln w="38100">
            <a:solidFill>
              <a:schemeClr val="tx1"/>
            </a:solidFill>
            <a:round/>
            <a:headEnd type="triangle" w="med" len="med"/>
            <a:tailEnd type="triangle" w="med" len="med"/>
          </a:ln>
        </p:spPr>
        <p:txBody>
          <a:bodyPr/>
          <a:lstStyle/>
          <a:p>
            <a:endParaRPr lang="en-US"/>
          </a:p>
        </p:txBody>
      </p:sp>
      <p:sp>
        <p:nvSpPr>
          <p:cNvPr id="64567" name="Text Box 74"/>
          <p:cNvSpPr txBox="1">
            <a:spLocks noChangeArrowheads="1"/>
          </p:cNvSpPr>
          <p:nvPr/>
        </p:nvSpPr>
        <p:spPr bwMode="auto">
          <a:xfrm>
            <a:off x="1135063" y="1284288"/>
            <a:ext cx="609600" cy="417512"/>
          </a:xfrm>
          <a:prstGeom prst="rect">
            <a:avLst/>
          </a:prstGeom>
          <a:noFill/>
          <a:ln w="9525">
            <a:noFill/>
            <a:miter lim="800000"/>
            <a:headEnd/>
            <a:tailEnd/>
          </a:ln>
        </p:spPr>
        <p:txBody>
          <a:bodyPr lIns="72000" tIns="72000" rIns="72000" bIns="72000">
            <a:spAutoFit/>
          </a:bodyPr>
          <a:lstStyle/>
          <a:p>
            <a:pPr algn="ctr"/>
            <a:r>
              <a:rPr lang="fr-FR" sz="1800" b="1">
                <a:latin typeface="Arial" charset="0"/>
              </a:rPr>
              <a:t>T</a:t>
            </a:r>
            <a:r>
              <a:rPr lang="fr-FR" sz="1800" b="1" baseline="-25000">
                <a:latin typeface="Arial" charset="0"/>
              </a:rPr>
              <a:t>dep</a:t>
            </a:r>
            <a:endParaRPr lang="en-GB" sz="1800" b="1" baseline="-25000">
              <a:latin typeface="Arial" charset="0"/>
            </a:endParaRPr>
          </a:p>
        </p:txBody>
      </p:sp>
      <p:pic>
        <p:nvPicPr>
          <p:cNvPr id="64568" name="Object 75"/>
          <p:cNvPicPr>
            <a:picLocks noChangeAspect="1" noChangeArrowheads="1"/>
          </p:cNvPicPr>
          <p:nvPr/>
        </p:nvPicPr>
        <p:blipFill>
          <a:blip r:embed="rId9" cstate="print"/>
          <a:srcRect/>
          <a:stretch>
            <a:fillRect/>
          </a:stretch>
        </p:blipFill>
        <p:spPr bwMode="auto">
          <a:xfrm>
            <a:off x="549275" y="3414713"/>
            <a:ext cx="6008688" cy="730250"/>
          </a:xfrm>
          <a:prstGeom prst="rect">
            <a:avLst/>
          </a:prstGeom>
          <a:noFill/>
          <a:ln w="9525">
            <a:solidFill>
              <a:schemeClr val="tx1"/>
            </a:solidFill>
            <a:miter lim="800000"/>
            <a:headEnd/>
            <a:tailEnd/>
          </a:ln>
        </p:spPr>
      </p:pic>
      <p:sp>
        <p:nvSpPr>
          <p:cNvPr id="64569" name="Rectangle 76"/>
          <p:cNvSpPr>
            <a:spLocks noChangeArrowheads="1"/>
          </p:cNvSpPr>
          <p:nvPr/>
        </p:nvSpPr>
        <p:spPr bwMode="auto">
          <a:xfrm>
            <a:off x="6807200" y="3402013"/>
            <a:ext cx="2921000" cy="739775"/>
          </a:xfrm>
          <a:prstGeom prst="rect">
            <a:avLst/>
          </a:prstGeom>
          <a:noFill/>
          <a:ln w="9525">
            <a:solidFill>
              <a:schemeClr val="tx1"/>
            </a:solidFill>
            <a:miter lim="800000"/>
            <a:headEnd/>
            <a:tailEnd/>
          </a:ln>
        </p:spPr>
        <p:txBody>
          <a:bodyPr>
            <a:spAutoFit/>
          </a:bodyPr>
          <a:lstStyle/>
          <a:p>
            <a:pPr algn="ctr"/>
            <a:r>
              <a:rPr lang="fr-FR" sz="1400" b="1" i="1">
                <a:latin typeface="Arial" charset="0"/>
              </a:rPr>
              <a:t>REF.:</a:t>
            </a:r>
            <a:r>
              <a:rPr lang="en-GB" sz="1400" b="1" i="1">
                <a:latin typeface="Arial" charset="0"/>
              </a:rPr>
              <a:t>T. Skotnicki, invited</a:t>
            </a:r>
            <a:r>
              <a:rPr lang="fr-FR" sz="1400" b="1" i="1">
                <a:latin typeface="Arial" charset="0"/>
              </a:rPr>
              <a:t> paper</a:t>
            </a:r>
            <a:r>
              <a:rPr lang="en-GB" sz="1400" b="1" i="1">
                <a:latin typeface="Arial" charset="0"/>
              </a:rPr>
              <a:t> ESSDERC 2000</a:t>
            </a:r>
            <a:r>
              <a:rPr lang="fr-FR" sz="1400" b="1" i="1">
                <a:latin typeface="Arial" charset="0"/>
              </a:rPr>
              <a:t>, pp. 19-33, edit. Frontier Group</a:t>
            </a:r>
            <a:endParaRPr lang="en-GB" sz="1400" b="1" i="1">
              <a:latin typeface="Arial" charset="0"/>
            </a:endParaRPr>
          </a:p>
        </p:txBody>
      </p:sp>
      <p:sp>
        <p:nvSpPr>
          <p:cNvPr id="232525" name="Rectangle 77"/>
          <p:cNvSpPr>
            <a:spLocks noGrp="1" noChangeArrowheads="1"/>
          </p:cNvSpPr>
          <p:nvPr>
            <p:ph type="title"/>
          </p:nvPr>
        </p:nvSpPr>
        <p:spPr/>
        <p:txBody>
          <a:bodyPr/>
          <a:lstStyle/>
          <a:p>
            <a:pPr eaLnBrk="1" hangingPunct="1">
              <a:defRPr/>
            </a:pPr>
            <a:r>
              <a:rPr lang="fr-FR" smtClean="0"/>
              <a:t>Device Architecture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246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246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246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246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2470"/>
                                        </p:tgtEl>
                                        <p:attrNameLst>
                                          <p:attrName>style.visibility</p:attrName>
                                        </p:attrNameLst>
                                      </p:cBhvr>
                                      <p:to>
                                        <p:strVal val="visible"/>
                                      </p:to>
                                    </p:set>
                                  </p:childTnLst>
                                </p:cTn>
                              </p:par>
                              <p:par>
                                <p:cTn id="15" presetID="1" presetClass="entr" presetSubtype="0" fill="hold" grpId="0" nodeType="withEffect" nodePh="1">
                                  <p:stCondLst>
                                    <p:cond delay="0"/>
                                  </p:stCondLst>
                                  <p:endCondLst>
                                    <p:cond evt="begin" delay="0">
                                      <p:tn val="15"/>
                                    </p:cond>
                                  </p:endCondLst>
                                  <p:childTnLst>
                                    <p:set>
                                      <p:cBhvr>
                                        <p:cTn id="16" dur="1" fill="hold">
                                          <p:stCondLst>
                                            <p:cond delay="0"/>
                                          </p:stCondLst>
                                        </p:cTn>
                                        <p:tgtEl>
                                          <p:spTgt spid="23247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247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247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3247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3250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32512"/>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247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3247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3247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3245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3245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3248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3248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32482"/>
                                        </p:tgtEl>
                                        <p:attrNameLst>
                                          <p:attrName>style.visibility</p:attrName>
                                        </p:attrNameLst>
                                      </p:cBhvr>
                                      <p:to>
                                        <p:strVal val="visible"/>
                                      </p:to>
                                    </p:set>
                                  </p:childTnLst>
                                </p:cTn>
                              </p:par>
                              <p:par>
                                <p:cTn id="45" presetID="1" presetClass="entr" presetSubtype="0" fill="hold" grpId="0" nodeType="withEffect" nodePh="1">
                                  <p:stCondLst>
                                    <p:cond delay="0"/>
                                  </p:stCondLst>
                                  <p:endCondLst>
                                    <p:cond evt="begin" delay="0">
                                      <p:tn val="45"/>
                                    </p:cond>
                                  </p:endCondLst>
                                  <p:childTnLst>
                                    <p:set>
                                      <p:cBhvr>
                                        <p:cTn id="46" dur="1" fill="hold">
                                          <p:stCondLst>
                                            <p:cond delay="0"/>
                                          </p:stCondLst>
                                        </p:cTn>
                                        <p:tgtEl>
                                          <p:spTgt spid="23248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3248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3248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32486"/>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32510"/>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32513"/>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32514"/>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32515"/>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32516"/>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32476"/>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232453"/>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232452"/>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3"/>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232517"/>
                                        </p:tgtEl>
                                        <p:attrNameLst>
                                          <p:attrName>style.visibility</p:attrName>
                                        </p:attrNameLst>
                                      </p:cBhvr>
                                      <p:to>
                                        <p:strVal val="visible"/>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32498"/>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232499"/>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232500"/>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232501"/>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232502"/>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232503"/>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232504"/>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232505"/>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232506"/>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232507"/>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232518"/>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232451"/>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2324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450" grpId="0" animBg="1"/>
      <p:bldP spid="232451" grpId="0" animBg="1"/>
      <p:bldP spid="232452" grpId="0" animBg="1"/>
      <p:bldP spid="232453" grpId="0" animBg="1"/>
      <p:bldP spid="232454" grpId="0" animBg="1"/>
      <p:bldP spid="232455" grpId="0" animBg="1"/>
      <p:bldP spid="232466" grpId="0" animBg="1"/>
      <p:bldP spid="232467" grpId="0" animBg="1"/>
      <p:bldP spid="232468" grpId="0" animBg="1"/>
      <p:bldP spid="232469" grpId="0" animBg="1"/>
      <p:bldP spid="232470" grpId="0" animBg="1"/>
      <p:bldP spid="232471" grpId="0" animBg="1"/>
      <p:bldP spid="232472" grpId="0" animBg="1"/>
      <p:bldP spid="232473" grpId="0"/>
      <p:bldP spid="232475" grpId="0"/>
      <p:bldP spid="232476" grpId="0"/>
      <p:bldP spid="232477" grpId="0" animBg="1"/>
      <p:bldP spid="232478" grpId="0" animBg="1"/>
      <p:bldP spid="232479" grpId="0" animBg="1"/>
      <p:bldP spid="232480" grpId="0" animBg="1"/>
      <p:bldP spid="232481" grpId="0" animBg="1"/>
      <p:bldP spid="232482" grpId="0" animBg="1"/>
      <p:bldP spid="232483" grpId="0" animBg="1"/>
      <p:bldP spid="232484" grpId="0" animBg="1"/>
      <p:bldP spid="232485" grpId="0"/>
      <p:bldP spid="232486" grpId="0"/>
      <p:bldP spid="232498" grpId="0"/>
      <p:bldP spid="232499" grpId="0" animBg="1"/>
      <p:bldP spid="232500" grpId="0" animBg="1"/>
      <p:bldP spid="232501" grpId="0" animBg="1"/>
      <p:bldP spid="232502" grpId="0" animBg="1"/>
      <p:bldP spid="232503" grpId="0" animBg="1"/>
      <p:bldP spid="232504" grpId="0" animBg="1"/>
      <p:bldP spid="232505" grpId="0" animBg="1"/>
      <p:bldP spid="232506" grpId="0"/>
      <p:bldP spid="232507" grpId="0" animBg="1"/>
      <p:bldP spid="232512" grpId="0" animBg="1"/>
      <p:bldP spid="232513" grpId="0" animBg="1"/>
      <p:bldP spid="232514" grpId="0" animBg="1"/>
      <p:bldP spid="232515" grpId="0" animBg="1"/>
      <p:bldP spid="232516" grpId="0" animBg="1"/>
    </p:bldLst>
  </p:timing>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1426" name="Rectangle 2"/>
          <p:cNvSpPr>
            <a:spLocks noGrp="1" noChangeArrowheads="1"/>
          </p:cNvSpPr>
          <p:nvPr>
            <p:ph type="title"/>
          </p:nvPr>
        </p:nvSpPr>
        <p:spPr/>
        <p:txBody>
          <a:bodyPr/>
          <a:lstStyle/>
          <a:p>
            <a:pPr eaLnBrk="1" hangingPunct="1">
              <a:defRPr/>
            </a:pPr>
            <a:endParaRPr lang="fr-FR" smtClean="0"/>
          </a:p>
        </p:txBody>
      </p:sp>
      <p:sp>
        <p:nvSpPr>
          <p:cNvPr id="231427" name="Text Box 3"/>
          <p:cNvSpPr txBox="1">
            <a:spLocks noChangeArrowheads="1"/>
          </p:cNvSpPr>
          <p:nvPr/>
        </p:nvSpPr>
        <p:spPr bwMode="auto">
          <a:xfrm>
            <a:off x="3368675" y="2924175"/>
            <a:ext cx="4841875" cy="523875"/>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r>
              <a:rPr lang="fr-FR" sz="2800" b="1" dirty="0" err="1" smtClean="0">
                <a:solidFill>
                  <a:schemeClr val="accent2"/>
                </a:solidFill>
                <a:effectLst>
                  <a:outerShdw blurRad="38100" dist="38100" dir="2700000" algn="tl">
                    <a:srgbClr val="C0C0C0"/>
                  </a:outerShdw>
                </a:effectLst>
                <a:latin typeface="Arial" charset="0"/>
              </a:rPr>
              <a:t>Layout</a:t>
            </a:r>
            <a:r>
              <a:rPr lang="fr-FR" sz="2800" b="1" dirty="0" smtClean="0">
                <a:solidFill>
                  <a:schemeClr val="accent2"/>
                </a:solidFill>
                <a:effectLst>
                  <a:outerShdw blurRad="38100" dist="38100" dir="2700000" algn="tl">
                    <a:srgbClr val="C0C0C0"/>
                  </a:outerShdw>
                </a:effectLst>
                <a:latin typeface="Arial" charset="0"/>
              </a:rPr>
              <a:t> and basic </a:t>
            </a:r>
            <a:r>
              <a:rPr lang="fr-FR" sz="2800" b="1" dirty="0" err="1" smtClean="0">
                <a:solidFill>
                  <a:schemeClr val="accent2"/>
                </a:solidFill>
                <a:effectLst>
                  <a:outerShdw blurRad="38100" dist="38100" dir="2700000" algn="tl">
                    <a:srgbClr val="C0C0C0"/>
                  </a:outerShdw>
                </a:effectLst>
                <a:latin typeface="Arial" charset="0"/>
              </a:rPr>
              <a:t>functions</a:t>
            </a:r>
            <a:endParaRPr lang="fr-FR" sz="1800" dirty="0" smtClean="0">
              <a:solidFill>
                <a:schemeClr val="accent2"/>
              </a:solidFill>
              <a:latin typeface="Arial" charset="0"/>
            </a:endParaRPr>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lstStyle/>
          <a:p>
            <a:pPr eaLnBrk="1" hangingPunct="1">
              <a:defRPr/>
            </a:pPr>
            <a:r>
              <a:rPr lang="fr-FR" smtClean="0"/>
              <a:t>Logic Applications</a:t>
            </a:r>
          </a:p>
        </p:txBody>
      </p:sp>
      <p:sp>
        <p:nvSpPr>
          <p:cNvPr id="66563" name="Rectangle 4"/>
          <p:cNvSpPr>
            <a:spLocks noChangeArrowheads="1"/>
          </p:cNvSpPr>
          <p:nvPr/>
        </p:nvSpPr>
        <p:spPr bwMode="auto">
          <a:xfrm>
            <a:off x="128588" y="2349500"/>
            <a:ext cx="1944687" cy="1800225"/>
          </a:xfrm>
          <a:prstGeom prst="rect">
            <a:avLst/>
          </a:prstGeom>
          <a:solidFill>
            <a:schemeClr val="accent2"/>
          </a:solidFill>
          <a:ln w="28575">
            <a:solidFill>
              <a:schemeClr val="accent2"/>
            </a:solidFill>
            <a:miter lim="800000"/>
            <a:headEnd/>
            <a:tailEnd/>
          </a:ln>
        </p:spPr>
        <p:txBody>
          <a:bodyPr wrap="none" anchor="ctr"/>
          <a:lstStyle/>
          <a:p>
            <a:pPr algn="ctr"/>
            <a:r>
              <a:rPr lang="fr-FR" sz="1600" b="1">
                <a:solidFill>
                  <a:schemeClr val="bg1"/>
                </a:solidFill>
                <a:latin typeface="Arial" charset="0"/>
              </a:rPr>
              <a:t>Complex Function</a:t>
            </a:r>
          </a:p>
          <a:p>
            <a:pPr algn="ctr"/>
            <a:r>
              <a:rPr lang="fr-FR" sz="1600" b="1">
                <a:solidFill>
                  <a:schemeClr val="bg1"/>
                </a:solidFill>
                <a:latin typeface="Arial" charset="0"/>
              </a:rPr>
              <a:t> (MP4 Decoder,</a:t>
            </a:r>
          </a:p>
          <a:p>
            <a:pPr algn="ctr"/>
            <a:r>
              <a:rPr lang="fr-FR" sz="1600" b="1">
                <a:solidFill>
                  <a:schemeClr val="bg1"/>
                </a:solidFill>
                <a:latin typeface="Arial" charset="0"/>
              </a:rPr>
              <a:t> µProc,</a:t>
            </a:r>
          </a:p>
          <a:p>
            <a:pPr algn="ctr"/>
            <a:r>
              <a:rPr lang="fr-FR" sz="1600" b="1">
                <a:solidFill>
                  <a:schemeClr val="bg1"/>
                </a:solidFill>
                <a:latin typeface="Arial" charset="0"/>
              </a:rPr>
              <a:t>Motion</a:t>
            </a:r>
          </a:p>
          <a:p>
            <a:pPr algn="ctr"/>
            <a:r>
              <a:rPr lang="fr-FR" sz="1600" b="1">
                <a:solidFill>
                  <a:schemeClr val="bg1"/>
                </a:solidFill>
                <a:latin typeface="Arial" charset="0"/>
              </a:rPr>
              <a:t>Detector, TVDH …)</a:t>
            </a:r>
          </a:p>
        </p:txBody>
      </p:sp>
      <p:grpSp>
        <p:nvGrpSpPr>
          <p:cNvPr id="66564" name="Group 5"/>
          <p:cNvGrpSpPr>
            <a:grpSpLocks/>
          </p:cNvGrpSpPr>
          <p:nvPr/>
        </p:nvGrpSpPr>
        <p:grpSpPr bwMode="auto">
          <a:xfrm>
            <a:off x="2144713" y="909638"/>
            <a:ext cx="5184775" cy="4967287"/>
            <a:chOff x="1079" y="391"/>
            <a:chExt cx="3266" cy="3447"/>
          </a:xfrm>
        </p:grpSpPr>
        <p:grpSp>
          <p:nvGrpSpPr>
            <p:cNvPr id="66569" name="Group 6"/>
            <p:cNvGrpSpPr>
              <a:grpSpLocks/>
            </p:cNvGrpSpPr>
            <p:nvPr/>
          </p:nvGrpSpPr>
          <p:grpSpPr bwMode="auto">
            <a:xfrm>
              <a:off x="1578" y="750"/>
              <a:ext cx="952" cy="953"/>
              <a:chOff x="1516" y="572"/>
              <a:chExt cx="1196" cy="1102"/>
            </a:xfrm>
          </p:grpSpPr>
          <p:pic>
            <p:nvPicPr>
              <p:cNvPr id="66585" name="Picture 7"/>
              <p:cNvPicPr>
                <a:picLocks noChangeAspect="1" noChangeArrowheads="1"/>
              </p:cNvPicPr>
              <p:nvPr/>
            </p:nvPicPr>
            <p:blipFill>
              <a:blip r:embed="rId3" cstate="print"/>
              <a:srcRect/>
              <a:stretch>
                <a:fillRect/>
              </a:stretch>
            </p:blipFill>
            <p:spPr bwMode="auto">
              <a:xfrm>
                <a:off x="1516" y="572"/>
                <a:ext cx="1196" cy="1102"/>
              </a:xfrm>
              <a:prstGeom prst="rect">
                <a:avLst/>
              </a:prstGeom>
              <a:noFill/>
              <a:ln w="38100">
                <a:solidFill>
                  <a:schemeClr val="accent2"/>
                </a:solidFill>
                <a:miter lim="800000"/>
                <a:headEnd/>
                <a:tailEnd/>
              </a:ln>
            </p:spPr>
          </p:pic>
          <p:pic>
            <p:nvPicPr>
              <p:cNvPr id="66586" name="Picture 8"/>
              <p:cNvPicPr>
                <a:picLocks noChangeAspect="1" noChangeArrowheads="1"/>
              </p:cNvPicPr>
              <p:nvPr/>
            </p:nvPicPr>
            <p:blipFill>
              <a:blip r:embed="rId4" cstate="print"/>
              <a:srcRect/>
              <a:stretch>
                <a:fillRect/>
              </a:stretch>
            </p:blipFill>
            <p:spPr bwMode="auto">
              <a:xfrm>
                <a:off x="1532" y="618"/>
                <a:ext cx="590" cy="158"/>
              </a:xfrm>
              <a:prstGeom prst="rect">
                <a:avLst/>
              </a:prstGeom>
              <a:noFill/>
              <a:ln w="9525">
                <a:noFill/>
                <a:miter lim="800000"/>
                <a:headEnd/>
                <a:tailEnd/>
              </a:ln>
            </p:spPr>
          </p:pic>
        </p:grpSp>
        <p:pic>
          <p:nvPicPr>
            <p:cNvPr id="66570" name="Picture 9"/>
            <p:cNvPicPr>
              <a:picLocks noChangeAspect="1" noChangeArrowheads="1"/>
            </p:cNvPicPr>
            <p:nvPr/>
          </p:nvPicPr>
          <p:blipFill>
            <a:blip r:embed="rId5" cstate="print"/>
            <a:srcRect/>
            <a:stretch>
              <a:fillRect/>
            </a:stretch>
          </p:blipFill>
          <p:spPr bwMode="auto">
            <a:xfrm>
              <a:off x="3075" y="750"/>
              <a:ext cx="1134" cy="954"/>
            </a:xfrm>
            <a:prstGeom prst="rect">
              <a:avLst/>
            </a:prstGeom>
            <a:noFill/>
            <a:ln w="28575">
              <a:solidFill>
                <a:schemeClr val="accent2"/>
              </a:solidFill>
              <a:miter lim="800000"/>
              <a:headEnd/>
              <a:tailEnd/>
            </a:ln>
          </p:spPr>
        </p:pic>
        <p:pic>
          <p:nvPicPr>
            <p:cNvPr id="66571" name="Picture 10"/>
            <p:cNvPicPr>
              <a:picLocks noChangeAspect="1" noChangeArrowheads="1"/>
            </p:cNvPicPr>
            <p:nvPr/>
          </p:nvPicPr>
          <p:blipFill>
            <a:blip r:embed="rId6" cstate="print"/>
            <a:srcRect/>
            <a:stretch>
              <a:fillRect/>
            </a:stretch>
          </p:blipFill>
          <p:spPr bwMode="auto">
            <a:xfrm>
              <a:off x="3075" y="1748"/>
              <a:ext cx="1180" cy="998"/>
            </a:xfrm>
            <a:prstGeom prst="rect">
              <a:avLst/>
            </a:prstGeom>
            <a:noFill/>
            <a:ln w="28575">
              <a:solidFill>
                <a:schemeClr val="accent2"/>
              </a:solidFill>
              <a:miter lim="800000"/>
              <a:headEnd/>
              <a:tailEnd/>
            </a:ln>
          </p:spPr>
        </p:pic>
        <p:grpSp>
          <p:nvGrpSpPr>
            <p:cNvPr id="66572" name="Group 11"/>
            <p:cNvGrpSpPr>
              <a:grpSpLocks/>
            </p:cNvGrpSpPr>
            <p:nvPr/>
          </p:nvGrpSpPr>
          <p:grpSpPr bwMode="auto">
            <a:xfrm>
              <a:off x="1578" y="1839"/>
              <a:ext cx="953" cy="862"/>
              <a:chOff x="1396" y="2115"/>
              <a:chExt cx="1286" cy="1179"/>
            </a:xfrm>
          </p:grpSpPr>
          <p:pic>
            <p:nvPicPr>
              <p:cNvPr id="66583" name="Picture 12"/>
              <p:cNvPicPr>
                <a:picLocks noChangeAspect="1" noChangeArrowheads="1"/>
              </p:cNvPicPr>
              <p:nvPr/>
            </p:nvPicPr>
            <p:blipFill>
              <a:blip r:embed="rId7" cstate="print"/>
              <a:srcRect/>
              <a:stretch>
                <a:fillRect/>
              </a:stretch>
            </p:blipFill>
            <p:spPr bwMode="auto">
              <a:xfrm>
                <a:off x="1396" y="2115"/>
                <a:ext cx="1286" cy="1179"/>
              </a:xfrm>
              <a:prstGeom prst="rect">
                <a:avLst/>
              </a:prstGeom>
              <a:noFill/>
              <a:ln w="38100">
                <a:solidFill>
                  <a:schemeClr val="accent2"/>
                </a:solidFill>
                <a:miter lim="800000"/>
                <a:headEnd/>
                <a:tailEnd/>
              </a:ln>
            </p:spPr>
          </p:pic>
          <p:pic>
            <p:nvPicPr>
              <p:cNvPr id="66584" name="Picture 13"/>
              <p:cNvPicPr>
                <a:picLocks noChangeAspect="1" noChangeArrowheads="1"/>
              </p:cNvPicPr>
              <p:nvPr/>
            </p:nvPicPr>
            <p:blipFill>
              <a:blip r:embed="rId8" cstate="print"/>
              <a:srcRect/>
              <a:stretch>
                <a:fillRect/>
              </a:stretch>
            </p:blipFill>
            <p:spPr bwMode="auto">
              <a:xfrm>
                <a:off x="1986" y="2704"/>
                <a:ext cx="606" cy="470"/>
              </a:xfrm>
              <a:prstGeom prst="rect">
                <a:avLst/>
              </a:prstGeom>
              <a:noFill/>
              <a:ln w="9525">
                <a:noFill/>
                <a:miter lim="800000"/>
                <a:headEnd/>
                <a:tailEnd/>
              </a:ln>
            </p:spPr>
          </p:pic>
        </p:grpSp>
        <p:sp>
          <p:nvSpPr>
            <p:cNvPr id="66573" name="AutoShape 14"/>
            <p:cNvSpPr>
              <a:spLocks noChangeArrowheads="1"/>
            </p:cNvSpPr>
            <p:nvPr/>
          </p:nvSpPr>
          <p:spPr bwMode="auto">
            <a:xfrm>
              <a:off x="2576" y="1022"/>
              <a:ext cx="408" cy="499"/>
            </a:xfrm>
            <a:prstGeom prst="rightArrow">
              <a:avLst>
                <a:gd name="adj1" fmla="val 50000"/>
                <a:gd name="adj2" fmla="val 25000"/>
              </a:avLst>
            </a:prstGeom>
            <a:solidFill>
              <a:schemeClr val="accent2"/>
            </a:solidFill>
            <a:ln w="9525">
              <a:noFill/>
              <a:miter lim="800000"/>
              <a:headEnd/>
              <a:tailEnd/>
            </a:ln>
          </p:spPr>
          <p:txBody>
            <a:bodyPr wrap="none" anchor="ctr"/>
            <a:lstStyle/>
            <a:p>
              <a:pPr algn="ctr"/>
              <a:r>
                <a:rPr lang="fr-FR" sz="1400" b="1">
                  <a:solidFill>
                    <a:schemeClr val="bg1"/>
                  </a:solidFill>
                  <a:latin typeface="Arial" charset="0"/>
                </a:rPr>
                <a:t>Layout</a:t>
              </a:r>
            </a:p>
          </p:txBody>
        </p:sp>
        <p:sp>
          <p:nvSpPr>
            <p:cNvPr id="66574" name="AutoShape 15"/>
            <p:cNvSpPr>
              <a:spLocks noChangeArrowheads="1"/>
            </p:cNvSpPr>
            <p:nvPr/>
          </p:nvSpPr>
          <p:spPr bwMode="auto">
            <a:xfrm>
              <a:off x="2576" y="1929"/>
              <a:ext cx="453" cy="499"/>
            </a:xfrm>
            <a:prstGeom prst="rightArrow">
              <a:avLst>
                <a:gd name="adj1" fmla="val 50000"/>
                <a:gd name="adj2" fmla="val 25000"/>
              </a:avLst>
            </a:prstGeom>
            <a:solidFill>
              <a:schemeClr val="accent2"/>
            </a:solidFill>
            <a:ln w="9525">
              <a:noFill/>
              <a:miter lim="800000"/>
              <a:headEnd/>
              <a:tailEnd/>
            </a:ln>
          </p:spPr>
          <p:txBody>
            <a:bodyPr wrap="none" anchor="ctr"/>
            <a:lstStyle/>
            <a:p>
              <a:pPr algn="ctr"/>
              <a:r>
                <a:rPr lang="fr-FR" sz="1400" b="1">
                  <a:solidFill>
                    <a:schemeClr val="bg1"/>
                  </a:solidFill>
                  <a:latin typeface="Arial" charset="0"/>
                </a:rPr>
                <a:t>Layout</a:t>
              </a:r>
            </a:p>
          </p:txBody>
        </p:sp>
        <p:sp>
          <p:nvSpPr>
            <p:cNvPr id="66575" name="AutoShape 16"/>
            <p:cNvSpPr>
              <a:spLocks noChangeArrowheads="1"/>
            </p:cNvSpPr>
            <p:nvPr/>
          </p:nvSpPr>
          <p:spPr bwMode="auto">
            <a:xfrm>
              <a:off x="1079" y="1026"/>
              <a:ext cx="453" cy="408"/>
            </a:xfrm>
            <a:prstGeom prst="rightArrow">
              <a:avLst>
                <a:gd name="adj1" fmla="val 50000"/>
                <a:gd name="adj2" fmla="val 27757"/>
              </a:avLst>
            </a:prstGeom>
            <a:solidFill>
              <a:schemeClr val="accent2"/>
            </a:solidFill>
            <a:ln w="9525">
              <a:noFill/>
              <a:miter lim="800000"/>
              <a:headEnd/>
              <a:tailEnd/>
            </a:ln>
          </p:spPr>
          <p:txBody>
            <a:bodyPr wrap="none" anchor="ctr"/>
            <a:lstStyle/>
            <a:p>
              <a:pPr algn="ctr"/>
              <a:r>
                <a:rPr lang="fr-FR" sz="1200" b="1">
                  <a:solidFill>
                    <a:schemeClr val="bg1"/>
                  </a:solidFill>
                  <a:latin typeface="Arial" charset="0"/>
                </a:rPr>
                <a:t>inverter</a:t>
              </a:r>
            </a:p>
          </p:txBody>
        </p:sp>
        <p:pic>
          <p:nvPicPr>
            <p:cNvPr id="66576" name="Picture 17"/>
            <p:cNvPicPr>
              <a:picLocks noChangeAspect="1" noChangeArrowheads="1"/>
            </p:cNvPicPr>
            <p:nvPr/>
          </p:nvPicPr>
          <p:blipFill>
            <a:blip r:embed="rId9" cstate="print"/>
            <a:srcRect/>
            <a:stretch>
              <a:fillRect/>
            </a:stretch>
          </p:blipFill>
          <p:spPr bwMode="auto">
            <a:xfrm>
              <a:off x="1578" y="2882"/>
              <a:ext cx="998" cy="911"/>
            </a:xfrm>
            <a:prstGeom prst="rect">
              <a:avLst/>
            </a:prstGeom>
            <a:noFill/>
            <a:ln w="38100">
              <a:solidFill>
                <a:schemeClr val="accent2"/>
              </a:solidFill>
              <a:miter lim="800000"/>
              <a:headEnd/>
              <a:tailEnd/>
            </a:ln>
          </p:spPr>
        </p:pic>
        <p:pic>
          <p:nvPicPr>
            <p:cNvPr id="66577" name="Picture 18"/>
            <p:cNvPicPr>
              <a:picLocks noChangeAspect="1" noChangeArrowheads="1"/>
            </p:cNvPicPr>
            <p:nvPr/>
          </p:nvPicPr>
          <p:blipFill>
            <a:blip r:embed="rId10" cstate="print"/>
            <a:srcRect/>
            <a:stretch>
              <a:fillRect/>
            </a:stretch>
          </p:blipFill>
          <p:spPr bwMode="auto">
            <a:xfrm>
              <a:off x="3030" y="2882"/>
              <a:ext cx="1270" cy="911"/>
            </a:xfrm>
            <a:prstGeom prst="rect">
              <a:avLst/>
            </a:prstGeom>
            <a:noFill/>
            <a:ln w="38100">
              <a:solidFill>
                <a:schemeClr val="accent2"/>
              </a:solidFill>
              <a:miter lim="800000"/>
              <a:headEnd/>
              <a:tailEnd/>
            </a:ln>
          </p:spPr>
        </p:pic>
        <p:sp>
          <p:nvSpPr>
            <p:cNvPr id="66578" name="AutoShape 19"/>
            <p:cNvSpPr>
              <a:spLocks noChangeArrowheads="1"/>
            </p:cNvSpPr>
            <p:nvPr/>
          </p:nvSpPr>
          <p:spPr bwMode="auto">
            <a:xfrm>
              <a:off x="1080" y="2066"/>
              <a:ext cx="453" cy="408"/>
            </a:xfrm>
            <a:prstGeom prst="rightArrow">
              <a:avLst>
                <a:gd name="adj1" fmla="val 50000"/>
                <a:gd name="adj2" fmla="val 27757"/>
              </a:avLst>
            </a:prstGeom>
            <a:solidFill>
              <a:schemeClr val="accent2"/>
            </a:solidFill>
            <a:ln w="9525">
              <a:noFill/>
              <a:miter lim="800000"/>
              <a:headEnd/>
              <a:tailEnd/>
            </a:ln>
          </p:spPr>
          <p:txBody>
            <a:bodyPr wrap="none" anchor="ctr"/>
            <a:lstStyle/>
            <a:p>
              <a:pPr algn="ctr"/>
              <a:r>
                <a:rPr lang="fr-FR" sz="1200" b="1">
                  <a:solidFill>
                    <a:schemeClr val="bg1"/>
                  </a:solidFill>
                  <a:latin typeface="Arial" charset="0"/>
                </a:rPr>
                <a:t>NAND</a:t>
              </a:r>
            </a:p>
          </p:txBody>
        </p:sp>
        <p:sp>
          <p:nvSpPr>
            <p:cNvPr id="66579" name="AutoShape 20"/>
            <p:cNvSpPr>
              <a:spLocks noChangeArrowheads="1"/>
            </p:cNvSpPr>
            <p:nvPr/>
          </p:nvSpPr>
          <p:spPr bwMode="auto">
            <a:xfrm>
              <a:off x="1125" y="3109"/>
              <a:ext cx="408" cy="408"/>
            </a:xfrm>
            <a:prstGeom prst="rightArrow">
              <a:avLst>
                <a:gd name="adj1" fmla="val 50000"/>
                <a:gd name="adj2" fmla="val 25000"/>
              </a:avLst>
            </a:prstGeom>
            <a:solidFill>
              <a:schemeClr val="accent2"/>
            </a:solidFill>
            <a:ln w="9525">
              <a:noFill/>
              <a:miter lim="800000"/>
              <a:headEnd/>
              <a:tailEnd/>
            </a:ln>
          </p:spPr>
          <p:txBody>
            <a:bodyPr wrap="none" anchor="ctr"/>
            <a:lstStyle/>
            <a:p>
              <a:pPr algn="ctr"/>
              <a:r>
                <a:rPr lang="fr-FR" sz="1200" b="1">
                  <a:solidFill>
                    <a:schemeClr val="bg1"/>
                  </a:solidFill>
                  <a:latin typeface="Arial" charset="0"/>
                </a:rPr>
                <a:t>SRAM</a:t>
              </a:r>
            </a:p>
          </p:txBody>
        </p:sp>
        <p:sp>
          <p:nvSpPr>
            <p:cNvPr id="66580" name="Rectangle 21"/>
            <p:cNvSpPr>
              <a:spLocks noChangeArrowheads="1"/>
            </p:cNvSpPr>
            <p:nvPr/>
          </p:nvSpPr>
          <p:spPr bwMode="auto">
            <a:xfrm>
              <a:off x="1079" y="572"/>
              <a:ext cx="3266" cy="3266"/>
            </a:xfrm>
            <a:prstGeom prst="rect">
              <a:avLst/>
            </a:prstGeom>
            <a:noFill/>
            <a:ln w="38100">
              <a:solidFill>
                <a:srgbClr val="FF3300"/>
              </a:solidFill>
              <a:miter lim="800000"/>
              <a:headEnd/>
              <a:tailEnd/>
            </a:ln>
          </p:spPr>
          <p:txBody>
            <a:bodyPr wrap="none" anchor="ctr"/>
            <a:lstStyle/>
            <a:p>
              <a:endParaRPr lang="en-US"/>
            </a:p>
          </p:txBody>
        </p:sp>
        <p:sp>
          <p:nvSpPr>
            <p:cNvPr id="66581" name="Text Box 22"/>
            <p:cNvSpPr txBox="1">
              <a:spLocks noChangeArrowheads="1"/>
            </p:cNvSpPr>
            <p:nvPr/>
          </p:nvSpPr>
          <p:spPr bwMode="auto">
            <a:xfrm>
              <a:off x="1986" y="391"/>
              <a:ext cx="1496" cy="344"/>
            </a:xfrm>
            <a:prstGeom prst="rect">
              <a:avLst/>
            </a:prstGeom>
            <a:solidFill>
              <a:schemeClr val="bg1"/>
            </a:solidFill>
            <a:ln w="38100">
              <a:solidFill>
                <a:srgbClr val="FF3300"/>
              </a:solidFill>
              <a:miter lim="800000"/>
              <a:headEnd/>
              <a:tailEnd/>
            </a:ln>
          </p:spPr>
          <p:txBody>
            <a:bodyPr>
              <a:spAutoFit/>
            </a:bodyPr>
            <a:lstStyle/>
            <a:p>
              <a:r>
                <a:rPr lang="fr-FR">
                  <a:solidFill>
                    <a:srgbClr val="FF3300"/>
                  </a:solidFill>
                  <a:latin typeface="Arial" charset="0"/>
                </a:rPr>
                <a:t>Basic Functions</a:t>
              </a:r>
            </a:p>
          </p:txBody>
        </p:sp>
        <p:sp>
          <p:nvSpPr>
            <p:cNvPr id="66582" name="AutoShape 23"/>
            <p:cNvSpPr>
              <a:spLocks noChangeArrowheads="1"/>
            </p:cNvSpPr>
            <p:nvPr/>
          </p:nvSpPr>
          <p:spPr bwMode="auto">
            <a:xfrm>
              <a:off x="2576" y="3067"/>
              <a:ext cx="453" cy="499"/>
            </a:xfrm>
            <a:prstGeom prst="rightArrow">
              <a:avLst>
                <a:gd name="adj1" fmla="val 50000"/>
                <a:gd name="adj2" fmla="val 25000"/>
              </a:avLst>
            </a:prstGeom>
            <a:solidFill>
              <a:schemeClr val="accent2"/>
            </a:solidFill>
            <a:ln w="9525">
              <a:noFill/>
              <a:miter lim="800000"/>
              <a:headEnd/>
              <a:tailEnd/>
            </a:ln>
          </p:spPr>
          <p:txBody>
            <a:bodyPr wrap="none" anchor="ctr"/>
            <a:lstStyle/>
            <a:p>
              <a:pPr algn="ctr"/>
              <a:r>
                <a:rPr lang="fr-FR" sz="1400" b="1">
                  <a:solidFill>
                    <a:schemeClr val="bg1"/>
                  </a:solidFill>
                  <a:latin typeface="Arial" charset="0"/>
                </a:rPr>
                <a:t>Layout</a:t>
              </a:r>
            </a:p>
          </p:txBody>
        </p:sp>
      </p:grpSp>
      <p:grpSp>
        <p:nvGrpSpPr>
          <p:cNvPr id="66565" name="Group 28"/>
          <p:cNvGrpSpPr>
            <a:grpSpLocks/>
          </p:cNvGrpSpPr>
          <p:nvPr/>
        </p:nvGrpSpPr>
        <p:grpSpPr bwMode="auto">
          <a:xfrm>
            <a:off x="7473950" y="2133600"/>
            <a:ext cx="2232025" cy="2376488"/>
            <a:chOff x="4662" y="436"/>
            <a:chExt cx="1406" cy="1497"/>
          </a:xfrm>
        </p:grpSpPr>
        <p:sp>
          <p:nvSpPr>
            <p:cNvPr id="66566" name="Rectangle 25"/>
            <p:cNvSpPr>
              <a:spLocks noChangeArrowheads="1"/>
            </p:cNvSpPr>
            <p:nvPr/>
          </p:nvSpPr>
          <p:spPr bwMode="auto">
            <a:xfrm>
              <a:off x="4662" y="617"/>
              <a:ext cx="1406" cy="1316"/>
            </a:xfrm>
            <a:prstGeom prst="rect">
              <a:avLst/>
            </a:prstGeom>
            <a:noFill/>
            <a:ln w="38100">
              <a:solidFill>
                <a:srgbClr val="FF3300"/>
              </a:solidFill>
              <a:miter lim="800000"/>
              <a:headEnd/>
              <a:tailEnd/>
            </a:ln>
          </p:spPr>
          <p:txBody>
            <a:bodyPr wrap="none" anchor="ctr"/>
            <a:lstStyle/>
            <a:p>
              <a:endParaRPr lang="en-US"/>
            </a:p>
          </p:txBody>
        </p:sp>
        <p:sp>
          <p:nvSpPr>
            <p:cNvPr id="66567" name="Text Box 26"/>
            <p:cNvSpPr txBox="1">
              <a:spLocks noChangeArrowheads="1"/>
            </p:cNvSpPr>
            <p:nvPr/>
          </p:nvSpPr>
          <p:spPr bwMode="auto">
            <a:xfrm>
              <a:off x="4752" y="436"/>
              <a:ext cx="1270" cy="312"/>
            </a:xfrm>
            <a:prstGeom prst="rect">
              <a:avLst/>
            </a:prstGeom>
            <a:solidFill>
              <a:schemeClr val="bg1"/>
            </a:solidFill>
            <a:ln w="38100">
              <a:solidFill>
                <a:srgbClr val="FF3300"/>
              </a:solidFill>
              <a:miter lim="800000"/>
              <a:headEnd/>
              <a:tailEnd/>
            </a:ln>
          </p:spPr>
          <p:txBody>
            <a:bodyPr>
              <a:spAutoFit/>
            </a:bodyPr>
            <a:lstStyle/>
            <a:p>
              <a:pPr algn="ctr"/>
              <a:r>
                <a:rPr lang="fr-FR">
                  <a:solidFill>
                    <a:srgbClr val="FF3300"/>
                  </a:solidFill>
                  <a:latin typeface="Arial" charset="0"/>
                </a:rPr>
                <a:t>Silicon</a:t>
              </a:r>
            </a:p>
          </p:txBody>
        </p:sp>
        <p:pic>
          <p:nvPicPr>
            <p:cNvPr id="66568" name="Picture 27"/>
            <p:cNvPicPr>
              <a:picLocks noChangeAspect="1" noChangeArrowheads="1"/>
            </p:cNvPicPr>
            <p:nvPr/>
          </p:nvPicPr>
          <p:blipFill>
            <a:blip r:embed="rId11" cstate="print"/>
            <a:srcRect/>
            <a:stretch>
              <a:fillRect/>
            </a:stretch>
          </p:blipFill>
          <p:spPr bwMode="auto">
            <a:xfrm>
              <a:off x="4707" y="935"/>
              <a:ext cx="1315" cy="775"/>
            </a:xfrm>
            <a:prstGeom prst="rect">
              <a:avLst/>
            </a:prstGeom>
            <a:noFill/>
            <a:ln w="9525">
              <a:noFill/>
              <a:miter lim="800000"/>
              <a:headEnd/>
              <a:tailEnd/>
            </a:ln>
          </p:spPr>
        </p:pic>
      </p:gr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defRPr/>
            </a:pPr>
            <a:endParaRPr lang="fr-FR"/>
          </a:p>
        </p:txBody>
      </p:sp>
      <p:sp>
        <p:nvSpPr>
          <p:cNvPr id="4" name="Rectangle 2"/>
          <p:cNvSpPr txBox="1">
            <a:spLocks noChangeArrowheads="1"/>
          </p:cNvSpPr>
          <p:nvPr/>
        </p:nvSpPr>
        <p:spPr bwMode="auto">
          <a:xfrm>
            <a:off x="-6350" y="-171450"/>
            <a:ext cx="9906000" cy="838200"/>
          </a:xfrm>
          <a:prstGeom prst="rect">
            <a:avLst/>
          </a:prstGeom>
          <a:solidFill>
            <a:schemeClr val="accent2"/>
          </a:solidFill>
          <a:ln w="9525">
            <a:noFill/>
            <a:miter lim="800000"/>
            <a:headEnd/>
            <a:tailEnd/>
          </a:ln>
          <a:effectLst/>
        </p:spPr>
        <p:txBody>
          <a:bodyPr lIns="95785" tIns="47893" rIns="95785" bIns="47893" anchor="ctr"/>
          <a:lstStyle>
            <a:lvl1pPr algn="r" defTabSz="957263" rtl="0" eaLnBrk="0" fontAlgn="base" hangingPunct="0">
              <a:spcBef>
                <a:spcPct val="0"/>
              </a:spcBef>
              <a:spcAft>
                <a:spcPct val="0"/>
              </a:spcAft>
              <a:defRPr sz="3400" b="1">
                <a:solidFill>
                  <a:schemeClr val="bg1"/>
                </a:solidFill>
                <a:effectLst>
                  <a:outerShdw blurRad="38100" dist="38100" dir="2700000" algn="tl">
                    <a:srgbClr val="000000"/>
                  </a:outerShdw>
                </a:effectLst>
                <a:latin typeface="+mj-lt"/>
                <a:ea typeface="+mj-ea"/>
                <a:cs typeface="+mj-cs"/>
              </a:defRPr>
            </a:lvl1pPr>
            <a:lvl2pPr algn="r" defTabSz="957263" rtl="0" eaLnBrk="0" fontAlgn="base" hangingPunct="0">
              <a:spcBef>
                <a:spcPct val="0"/>
              </a:spcBef>
              <a:spcAft>
                <a:spcPct val="0"/>
              </a:spcAft>
              <a:defRPr sz="3400" b="1">
                <a:solidFill>
                  <a:schemeClr val="bg1"/>
                </a:solidFill>
                <a:effectLst>
                  <a:outerShdw blurRad="38100" dist="38100" dir="2700000" algn="tl">
                    <a:srgbClr val="000000"/>
                  </a:outerShdw>
                </a:effectLst>
                <a:latin typeface="Arial" charset="0"/>
              </a:defRPr>
            </a:lvl2pPr>
            <a:lvl3pPr algn="r" defTabSz="957263" rtl="0" eaLnBrk="0" fontAlgn="base" hangingPunct="0">
              <a:spcBef>
                <a:spcPct val="0"/>
              </a:spcBef>
              <a:spcAft>
                <a:spcPct val="0"/>
              </a:spcAft>
              <a:defRPr sz="3400" b="1">
                <a:solidFill>
                  <a:schemeClr val="bg1"/>
                </a:solidFill>
                <a:effectLst>
                  <a:outerShdw blurRad="38100" dist="38100" dir="2700000" algn="tl">
                    <a:srgbClr val="000000"/>
                  </a:outerShdw>
                </a:effectLst>
                <a:latin typeface="Arial" charset="0"/>
              </a:defRPr>
            </a:lvl3pPr>
            <a:lvl4pPr algn="r" defTabSz="957263" rtl="0" eaLnBrk="0" fontAlgn="base" hangingPunct="0">
              <a:spcBef>
                <a:spcPct val="0"/>
              </a:spcBef>
              <a:spcAft>
                <a:spcPct val="0"/>
              </a:spcAft>
              <a:defRPr sz="3400" b="1">
                <a:solidFill>
                  <a:schemeClr val="bg1"/>
                </a:solidFill>
                <a:effectLst>
                  <a:outerShdw blurRad="38100" dist="38100" dir="2700000" algn="tl">
                    <a:srgbClr val="000000"/>
                  </a:outerShdw>
                </a:effectLst>
                <a:latin typeface="Arial" charset="0"/>
              </a:defRPr>
            </a:lvl4pPr>
            <a:lvl5pPr algn="r" defTabSz="957263" rtl="0" eaLnBrk="0" fontAlgn="base" hangingPunct="0">
              <a:spcBef>
                <a:spcPct val="0"/>
              </a:spcBef>
              <a:spcAft>
                <a:spcPct val="0"/>
              </a:spcAft>
              <a:defRPr sz="3400" b="1">
                <a:solidFill>
                  <a:schemeClr val="bg1"/>
                </a:solidFill>
                <a:effectLst>
                  <a:outerShdw blurRad="38100" dist="38100" dir="2700000" algn="tl">
                    <a:srgbClr val="000000"/>
                  </a:outerShdw>
                </a:effectLst>
                <a:latin typeface="Arial" charset="0"/>
              </a:defRPr>
            </a:lvl5pPr>
            <a:lvl6pPr marL="457200" algn="r" defTabSz="957263" rtl="0" fontAlgn="base">
              <a:spcBef>
                <a:spcPct val="0"/>
              </a:spcBef>
              <a:spcAft>
                <a:spcPct val="0"/>
              </a:spcAft>
              <a:defRPr sz="3400" b="1">
                <a:solidFill>
                  <a:schemeClr val="bg1"/>
                </a:solidFill>
                <a:effectLst>
                  <a:outerShdw blurRad="38100" dist="38100" dir="2700000" algn="tl">
                    <a:srgbClr val="000000"/>
                  </a:outerShdw>
                </a:effectLst>
                <a:latin typeface="Arial" charset="0"/>
              </a:defRPr>
            </a:lvl6pPr>
            <a:lvl7pPr marL="914400" algn="r" defTabSz="957263" rtl="0" fontAlgn="base">
              <a:spcBef>
                <a:spcPct val="0"/>
              </a:spcBef>
              <a:spcAft>
                <a:spcPct val="0"/>
              </a:spcAft>
              <a:defRPr sz="3400" b="1">
                <a:solidFill>
                  <a:schemeClr val="bg1"/>
                </a:solidFill>
                <a:effectLst>
                  <a:outerShdw blurRad="38100" dist="38100" dir="2700000" algn="tl">
                    <a:srgbClr val="000000"/>
                  </a:outerShdw>
                </a:effectLst>
                <a:latin typeface="Arial" charset="0"/>
              </a:defRPr>
            </a:lvl7pPr>
            <a:lvl8pPr marL="1371600" algn="r" defTabSz="957263" rtl="0" fontAlgn="base">
              <a:spcBef>
                <a:spcPct val="0"/>
              </a:spcBef>
              <a:spcAft>
                <a:spcPct val="0"/>
              </a:spcAft>
              <a:defRPr sz="3400" b="1">
                <a:solidFill>
                  <a:schemeClr val="bg1"/>
                </a:solidFill>
                <a:effectLst>
                  <a:outerShdw blurRad="38100" dist="38100" dir="2700000" algn="tl">
                    <a:srgbClr val="000000"/>
                  </a:outerShdw>
                </a:effectLst>
                <a:latin typeface="Arial" charset="0"/>
              </a:defRPr>
            </a:lvl8pPr>
            <a:lvl9pPr marL="1828800" algn="r" defTabSz="957263" rtl="0" fontAlgn="base">
              <a:spcBef>
                <a:spcPct val="0"/>
              </a:spcBef>
              <a:spcAft>
                <a:spcPct val="0"/>
              </a:spcAft>
              <a:defRPr sz="3400" b="1">
                <a:solidFill>
                  <a:schemeClr val="bg1"/>
                </a:solidFill>
                <a:effectLst>
                  <a:outerShdw blurRad="38100" dist="38100" dir="2700000" algn="tl">
                    <a:srgbClr val="000000"/>
                  </a:outerShdw>
                </a:effectLst>
                <a:latin typeface="Arial" charset="0"/>
              </a:defRPr>
            </a:lvl9pPr>
          </a:lstStyle>
          <a:p>
            <a:pPr>
              <a:defRPr/>
            </a:pPr>
            <a:r>
              <a:rPr lang="fr-FR" sz="3000" dirty="0" err="1" smtClean="0"/>
              <a:t>Layout</a:t>
            </a:r>
            <a:r>
              <a:rPr lang="fr-FR" sz="3000" dirty="0" smtClean="0"/>
              <a:t> of the transistor</a:t>
            </a:r>
            <a:endParaRPr lang="fr-FR" sz="3000" dirty="0"/>
          </a:p>
        </p:txBody>
      </p:sp>
      <p:grpSp>
        <p:nvGrpSpPr>
          <p:cNvPr id="76" name="Groupe 75"/>
          <p:cNvGrpSpPr>
            <a:grpSpLocks/>
          </p:cNvGrpSpPr>
          <p:nvPr/>
        </p:nvGrpSpPr>
        <p:grpSpPr bwMode="auto">
          <a:xfrm>
            <a:off x="5457825" y="2320925"/>
            <a:ext cx="4306888" cy="3241675"/>
            <a:chOff x="5457825" y="2320975"/>
            <a:chExt cx="4306888" cy="3241675"/>
          </a:xfrm>
        </p:grpSpPr>
        <p:grpSp>
          <p:nvGrpSpPr>
            <p:cNvPr id="67654" name="Groupe 74"/>
            <p:cNvGrpSpPr>
              <a:grpSpLocks/>
            </p:cNvGrpSpPr>
            <p:nvPr/>
          </p:nvGrpSpPr>
          <p:grpSpPr bwMode="auto">
            <a:xfrm>
              <a:off x="5457825" y="2320975"/>
              <a:ext cx="4306888" cy="3241675"/>
              <a:chOff x="5457825" y="2320975"/>
              <a:chExt cx="4306888" cy="3241675"/>
            </a:xfrm>
          </p:grpSpPr>
          <p:sp>
            <p:nvSpPr>
              <p:cNvPr id="67656" name="Rectangle 3"/>
              <p:cNvSpPr>
                <a:spLocks noChangeArrowheads="1"/>
              </p:cNvSpPr>
              <p:nvPr/>
            </p:nvSpPr>
            <p:spPr bwMode="auto">
              <a:xfrm>
                <a:off x="5457825" y="2320975"/>
                <a:ext cx="2735263" cy="3241675"/>
              </a:xfrm>
              <a:prstGeom prst="rect">
                <a:avLst/>
              </a:prstGeom>
              <a:solidFill>
                <a:schemeClr val="accent1"/>
              </a:solidFill>
              <a:ln w="9525">
                <a:noFill/>
                <a:miter lim="800000"/>
                <a:headEnd/>
                <a:tailEnd/>
              </a:ln>
              <a:effectLst/>
            </p:spPr>
            <p:txBody>
              <a:bodyPr wrap="none" anchor="ctr"/>
              <a:lstStyle/>
              <a:p>
                <a:pPr algn="ctr"/>
                <a:endParaRPr lang="fr-FR"/>
              </a:p>
            </p:txBody>
          </p:sp>
          <p:sp>
            <p:nvSpPr>
              <p:cNvPr id="67657" name="Text Box 62"/>
              <p:cNvSpPr txBox="1">
                <a:spLocks noChangeArrowheads="1"/>
              </p:cNvSpPr>
              <p:nvPr/>
            </p:nvSpPr>
            <p:spPr bwMode="auto">
              <a:xfrm>
                <a:off x="8532813" y="5078463"/>
                <a:ext cx="1231900" cy="457200"/>
              </a:xfrm>
              <a:prstGeom prst="rect">
                <a:avLst/>
              </a:prstGeom>
              <a:noFill/>
              <a:ln w="9525">
                <a:noFill/>
                <a:miter lim="800000"/>
                <a:headEnd/>
                <a:tailEnd/>
              </a:ln>
              <a:effectLst/>
            </p:spPr>
            <p:txBody>
              <a:bodyPr wrap="none">
                <a:spAutoFit/>
              </a:bodyPr>
              <a:lstStyle/>
              <a:p>
                <a:r>
                  <a:rPr lang="fr-FR"/>
                  <a:t>isolation</a:t>
                </a:r>
              </a:p>
            </p:txBody>
          </p:sp>
        </p:grpSp>
        <p:sp>
          <p:nvSpPr>
            <p:cNvPr id="6" name="Text Box 4"/>
            <p:cNvSpPr txBox="1">
              <a:spLocks noChangeArrowheads="1"/>
            </p:cNvSpPr>
            <p:nvPr/>
          </p:nvSpPr>
          <p:spPr bwMode="auto">
            <a:xfrm>
              <a:off x="7040563" y="5154663"/>
              <a:ext cx="1219200"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fr-FR" sz="1800" b="1" dirty="0">
                  <a:solidFill>
                    <a:schemeClr val="bg1"/>
                  </a:solidFill>
                  <a:effectLst>
                    <a:outerShdw blurRad="38100" dist="38100" dir="2700000" algn="tl">
                      <a:srgbClr val="C0C0C0"/>
                    </a:outerShdw>
                  </a:effectLst>
                  <a:latin typeface="Arial" charset="0"/>
                </a:rPr>
                <a:t>Si=Active</a:t>
              </a:r>
            </a:p>
          </p:txBody>
        </p:sp>
      </p:grpSp>
      <p:grpSp>
        <p:nvGrpSpPr>
          <p:cNvPr id="70" name="Groupe 69"/>
          <p:cNvGrpSpPr>
            <a:grpSpLocks/>
          </p:cNvGrpSpPr>
          <p:nvPr/>
        </p:nvGrpSpPr>
        <p:grpSpPr bwMode="auto">
          <a:xfrm>
            <a:off x="5529263" y="954088"/>
            <a:ext cx="2424112" cy="5040312"/>
            <a:chOff x="5529263" y="954138"/>
            <a:chExt cx="2424112" cy="5040312"/>
          </a:xfrm>
        </p:grpSpPr>
        <p:grpSp>
          <p:nvGrpSpPr>
            <p:cNvPr id="67647" name="Group 5"/>
            <p:cNvGrpSpPr>
              <a:grpSpLocks/>
            </p:cNvGrpSpPr>
            <p:nvPr/>
          </p:nvGrpSpPr>
          <p:grpSpPr bwMode="auto">
            <a:xfrm>
              <a:off x="5816600" y="954138"/>
              <a:ext cx="2016125" cy="5040312"/>
              <a:chOff x="761" y="482"/>
              <a:chExt cx="1270" cy="3175"/>
            </a:xfrm>
          </p:grpSpPr>
          <p:grpSp>
            <p:nvGrpSpPr>
              <p:cNvPr id="67650" name="Group 6"/>
              <p:cNvGrpSpPr>
                <a:grpSpLocks/>
              </p:cNvGrpSpPr>
              <p:nvPr/>
            </p:nvGrpSpPr>
            <p:grpSpPr bwMode="auto">
              <a:xfrm>
                <a:off x="761" y="482"/>
                <a:ext cx="1270" cy="3175"/>
                <a:chOff x="761" y="482"/>
                <a:chExt cx="1270" cy="3175"/>
              </a:xfrm>
            </p:grpSpPr>
            <p:sp>
              <p:nvSpPr>
                <p:cNvPr id="67652" name="Rectangle 7"/>
                <p:cNvSpPr>
                  <a:spLocks noChangeArrowheads="1"/>
                </p:cNvSpPr>
                <p:nvPr/>
              </p:nvSpPr>
              <p:spPr bwMode="auto">
                <a:xfrm>
                  <a:off x="1260" y="844"/>
                  <a:ext cx="272" cy="2813"/>
                </a:xfrm>
                <a:prstGeom prst="rect">
                  <a:avLst/>
                </a:prstGeom>
                <a:solidFill>
                  <a:srgbClr val="FF3300"/>
                </a:solidFill>
                <a:ln w="9525">
                  <a:noFill/>
                  <a:miter lim="800000"/>
                  <a:headEnd/>
                  <a:tailEnd/>
                </a:ln>
                <a:effectLst/>
              </p:spPr>
              <p:txBody>
                <a:bodyPr wrap="none" anchor="ctr"/>
                <a:lstStyle/>
                <a:p>
                  <a:pPr algn="ctr"/>
                  <a:endParaRPr lang="fr-FR">
                    <a:solidFill>
                      <a:srgbClr val="FF3300"/>
                    </a:solidFill>
                  </a:endParaRPr>
                </a:p>
              </p:txBody>
            </p:sp>
            <p:sp>
              <p:nvSpPr>
                <p:cNvPr id="67653" name="Rectangle 8"/>
                <p:cNvSpPr>
                  <a:spLocks noChangeArrowheads="1"/>
                </p:cNvSpPr>
                <p:nvPr/>
              </p:nvSpPr>
              <p:spPr bwMode="auto">
                <a:xfrm>
                  <a:off x="761" y="482"/>
                  <a:ext cx="1270" cy="725"/>
                </a:xfrm>
                <a:prstGeom prst="rect">
                  <a:avLst/>
                </a:prstGeom>
                <a:solidFill>
                  <a:srgbClr val="FF3300"/>
                </a:solidFill>
                <a:ln w="9525">
                  <a:noFill/>
                  <a:miter lim="800000"/>
                  <a:headEnd/>
                  <a:tailEnd/>
                </a:ln>
                <a:effectLst/>
              </p:spPr>
              <p:txBody>
                <a:bodyPr wrap="none" anchor="ctr"/>
                <a:lstStyle/>
                <a:p>
                  <a:endParaRPr lang="fr-FR"/>
                </a:p>
              </p:txBody>
            </p:sp>
          </p:grpSp>
          <p:sp>
            <p:nvSpPr>
              <p:cNvPr id="9" name="Text Box 9"/>
              <p:cNvSpPr txBox="1">
                <a:spLocks noChangeArrowheads="1"/>
              </p:cNvSpPr>
              <p:nvPr/>
            </p:nvSpPr>
            <p:spPr bwMode="auto">
              <a:xfrm>
                <a:off x="807" y="482"/>
                <a:ext cx="475" cy="25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fr-FR" sz="2000" b="1" dirty="0" err="1">
                    <a:solidFill>
                      <a:schemeClr val="bg1"/>
                    </a:solidFill>
                    <a:effectLst>
                      <a:outerShdw blurRad="38100" dist="38100" dir="2700000" algn="tl">
                        <a:srgbClr val="C0C0C0"/>
                      </a:outerShdw>
                    </a:effectLst>
                    <a:latin typeface="Arial" charset="0"/>
                  </a:rPr>
                  <a:t>Gate</a:t>
                </a:r>
                <a:endParaRPr lang="fr-FR" sz="2000" b="1" dirty="0">
                  <a:solidFill>
                    <a:schemeClr val="bg1"/>
                  </a:solidFill>
                  <a:effectLst>
                    <a:outerShdw blurRad="38100" dist="38100" dir="2700000" algn="tl">
                      <a:srgbClr val="C0C0C0"/>
                    </a:outerShdw>
                  </a:effectLst>
                  <a:latin typeface="Arial" charset="0"/>
                </a:endParaRPr>
              </a:p>
            </p:txBody>
          </p:sp>
        </p:grpSp>
        <p:sp>
          <p:nvSpPr>
            <p:cNvPr id="25" name="Text Box 23"/>
            <p:cNvSpPr txBox="1">
              <a:spLocks noChangeArrowheads="1"/>
            </p:cNvSpPr>
            <p:nvPr/>
          </p:nvSpPr>
          <p:spPr bwMode="auto">
            <a:xfrm>
              <a:off x="5529263" y="2897238"/>
              <a:ext cx="958850"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fr-FR" sz="1800" b="1">
                  <a:effectLst>
                    <a:outerShdw blurRad="38100" dist="38100" dir="2700000" algn="tl">
                      <a:srgbClr val="C0C0C0"/>
                    </a:outerShdw>
                  </a:effectLst>
                  <a:latin typeface="Arial" charset="0"/>
                </a:rPr>
                <a:t>Source</a:t>
              </a:r>
            </a:p>
          </p:txBody>
        </p:sp>
        <p:sp>
          <p:nvSpPr>
            <p:cNvPr id="26" name="Text Box 24"/>
            <p:cNvSpPr txBox="1">
              <a:spLocks noChangeArrowheads="1"/>
            </p:cNvSpPr>
            <p:nvPr/>
          </p:nvSpPr>
          <p:spPr bwMode="auto">
            <a:xfrm>
              <a:off x="7185025" y="2897238"/>
              <a:ext cx="768350"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fr-FR" sz="1800" b="1">
                  <a:effectLst>
                    <a:outerShdw blurRad="38100" dist="38100" dir="2700000" algn="tl">
                      <a:srgbClr val="C0C0C0"/>
                    </a:outerShdw>
                  </a:effectLst>
                  <a:latin typeface="Arial" charset="0"/>
                </a:rPr>
                <a:t>Drain</a:t>
              </a:r>
            </a:p>
          </p:txBody>
        </p:sp>
      </p:grpSp>
      <p:sp>
        <p:nvSpPr>
          <p:cNvPr id="67590" name="Line 28"/>
          <p:cNvSpPr>
            <a:spLocks noChangeShapeType="1"/>
          </p:cNvSpPr>
          <p:nvPr/>
        </p:nvSpPr>
        <p:spPr bwMode="auto">
          <a:xfrm>
            <a:off x="1279525" y="3184525"/>
            <a:ext cx="1584325" cy="0"/>
          </a:xfrm>
          <a:prstGeom prst="line">
            <a:avLst/>
          </a:prstGeom>
          <a:noFill/>
          <a:ln w="38100">
            <a:solidFill>
              <a:schemeClr val="tx1"/>
            </a:solidFill>
            <a:round/>
            <a:headEnd/>
            <a:tailEnd/>
          </a:ln>
          <a:effectLst/>
        </p:spPr>
        <p:txBody>
          <a:bodyPr/>
          <a:lstStyle/>
          <a:p>
            <a:endParaRPr lang="en-US"/>
          </a:p>
        </p:txBody>
      </p:sp>
      <p:sp>
        <p:nvSpPr>
          <p:cNvPr id="67591" name="Line 29"/>
          <p:cNvSpPr>
            <a:spLocks noChangeShapeType="1"/>
          </p:cNvSpPr>
          <p:nvPr/>
        </p:nvSpPr>
        <p:spPr bwMode="auto">
          <a:xfrm>
            <a:off x="2071688" y="2463800"/>
            <a:ext cx="0" cy="719138"/>
          </a:xfrm>
          <a:prstGeom prst="line">
            <a:avLst/>
          </a:prstGeom>
          <a:noFill/>
          <a:ln w="38100">
            <a:solidFill>
              <a:schemeClr val="tx1"/>
            </a:solidFill>
            <a:round/>
            <a:headEnd/>
            <a:tailEnd/>
          </a:ln>
          <a:effectLst/>
        </p:spPr>
        <p:txBody>
          <a:bodyPr/>
          <a:lstStyle/>
          <a:p>
            <a:endParaRPr lang="en-US"/>
          </a:p>
        </p:txBody>
      </p:sp>
      <p:sp>
        <p:nvSpPr>
          <p:cNvPr id="67592" name="Line 30"/>
          <p:cNvSpPr>
            <a:spLocks noChangeShapeType="1"/>
          </p:cNvSpPr>
          <p:nvPr/>
        </p:nvSpPr>
        <p:spPr bwMode="auto">
          <a:xfrm>
            <a:off x="1293813" y="3328988"/>
            <a:ext cx="1584325" cy="0"/>
          </a:xfrm>
          <a:prstGeom prst="line">
            <a:avLst/>
          </a:prstGeom>
          <a:noFill/>
          <a:ln w="38100">
            <a:solidFill>
              <a:schemeClr val="tx1"/>
            </a:solidFill>
            <a:round/>
            <a:headEnd/>
            <a:tailEnd/>
          </a:ln>
          <a:effectLst/>
        </p:spPr>
        <p:txBody>
          <a:bodyPr/>
          <a:lstStyle/>
          <a:p>
            <a:endParaRPr lang="en-US"/>
          </a:p>
        </p:txBody>
      </p:sp>
      <p:sp>
        <p:nvSpPr>
          <p:cNvPr id="67593" name="Line 31"/>
          <p:cNvSpPr>
            <a:spLocks noChangeShapeType="1"/>
          </p:cNvSpPr>
          <p:nvPr/>
        </p:nvSpPr>
        <p:spPr bwMode="auto">
          <a:xfrm flipV="1">
            <a:off x="1279525" y="3328988"/>
            <a:ext cx="14288" cy="1223962"/>
          </a:xfrm>
          <a:prstGeom prst="line">
            <a:avLst/>
          </a:prstGeom>
          <a:noFill/>
          <a:ln w="38100">
            <a:solidFill>
              <a:schemeClr val="tx1"/>
            </a:solidFill>
            <a:round/>
            <a:headEnd/>
            <a:tailEnd/>
          </a:ln>
          <a:effectLst/>
        </p:spPr>
        <p:txBody>
          <a:bodyPr/>
          <a:lstStyle/>
          <a:p>
            <a:endParaRPr lang="en-US"/>
          </a:p>
        </p:txBody>
      </p:sp>
      <p:sp>
        <p:nvSpPr>
          <p:cNvPr id="67594" name="Line 32"/>
          <p:cNvSpPr>
            <a:spLocks noChangeShapeType="1"/>
          </p:cNvSpPr>
          <p:nvPr/>
        </p:nvSpPr>
        <p:spPr bwMode="auto">
          <a:xfrm flipV="1">
            <a:off x="2863850" y="3328988"/>
            <a:ext cx="14288" cy="1223962"/>
          </a:xfrm>
          <a:prstGeom prst="line">
            <a:avLst/>
          </a:prstGeom>
          <a:noFill/>
          <a:ln w="38100">
            <a:solidFill>
              <a:schemeClr val="tx1"/>
            </a:solidFill>
            <a:round/>
            <a:headEnd/>
            <a:tailEnd/>
          </a:ln>
          <a:effectLst/>
        </p:spPr>
        <p:txBody>
          <a:bodyPr/>
          <a:lstStyle/>
          <a:p>
            <a:endParaRPr lang="en-US"/>
          </a:p>
        </p:txBody>
      </p:sp>
      <p:sp>
        <p:nvSpPr>
          <p:cNvPr id="67595" name="Line 33"/>
          <p:cNvSpPr>
            <a:spLocks noChangeShapeType="1"/>
          </p:cNvSpPr>
          <p:nvPr/>
        </p:nvSpPr>
        <p:spPr bwMode="auto">
          <a:xfrm>
            <a:off x="558800" y="4552950"/>
            <a:ext cx="720725" cy="0"/>
          </a:xfrm>
          <a:prstGeom prst="line">
            <a:avLst/>
          </a:prstGeom>
          <a:noFill/>
          <a:ln w="38100">
            <a:solidFill>
              <a:schemeClr val="tx1"/>
            </a:solidFill>
            <a:round/>
            <a:headEnd/>
            <a:tailEnd/>
          </a:ln>
          <a:effectLst/>
        </p:spPr>
        <p:txBody>
          <a:bodyPr/>
          <a:lstStyle/>
          <a:p>
            <a:endParaRPr lang="en-US"/>
          </a:p>
        </p:txBody>
      </p:sp>
      <p:sp>
        <p:nvSpPr>
          <p:cNvPr id="67596" name="Line 34"/>
          <p:cNvSpPr>
            <a:spLocks noChangeShapeType="1"/>
          </p:cNvSpPr>
          <p:nvPr/>
        </p:nvSpPr>
        <p:spPr bwMode="auto">
          <a:xfrm>
            <a:off x="2863850" y="4552950"/>
            <a:ext cx="720725" cy="0"/>
          </a:xfrm>
          <a:prstGeom prst="line">
            <a:avLst/>
          </a:prstGeom>
          <a:noFill/>
          <a:ln w="38100">
            <a:solidFill>
              <a:schemeClr val="tx1"/>
            </a:solidFill>
            <a:round/>
            <a:headEnd/>
            <a:tailEnd/>
          </a:ln>
          <a:effectLst/>
        </p:spPr>
        <p:txBody>
          <a:bodyPr/>
          <a:lstStyle/>
          <a:p>
            <a:endParaRPr lang="en-US"/>
          </a:p>
        </p:txBody>
      </p:sp>
      <p:sp>
        <p:nvSpPr>
          <p:cNvPr id="67597" name="Text Box 35"/>
          <p:cNvSpPr txBox="1">
            <a:spLocks noChangeArrowheads="1"/>
          </p:cNvSpPr>
          <p:nvPr/>
        </p:nvSpPr>
        <p:spPr bwMode="auto">
          <a:xfrm>
            <a:off x="1568450" y="1889125"/>
            <a:ext cx="765175" cy="461963"/>
          </a:xfrm>
          <a:prstGeom prst="rect">
            <a:avLst/>
          </a:prstGeom>
          <a:noFill/>
          <a:ln w="9525">
            <a:noFill/>
            <a:miter lim="800000"/>
            <a:headEnd/>
            <a:tailEnd/>
          </a:ln>
          <a:effectLst/>
        </p:spPr>
        <p:txBody>
          <a:bodyPr wrap="none">
            <a:spAutoFit/>
          </a:bodyPr>
          <a:lstStyle/>
          <a:p>
            <a:r>
              <a:rPr lang="fr-FR"/>
              <a:t>Gate</a:t>
            </a:r>
          </a:p>
        </p:txBody>
      </p:sp>
      <p:sp>
        <p:nvSpPr>
          <p:cNvPr id="67598" name="Text Box 36"/>
          <p:cNvSpPr txBox="1">
            <a:spLocks noChangeArrowheads="1"/>
          </p:cNvSpPr>
          <p:nvPr/>
        </p:nvSpPr>
        <p:spPr bwMode="auto">
          <a:xfrm>
            <a:off x="128588" y="3976688"/>
            <a:ext cx="1030287" cy="457200"/>
          </a:xfrm>
          <a:prstGeom prst="rect">
            <a:avLst/>
          </a:prstGeom>
          <a:noFill/>
          <a:ln w="9525">
            <a:noFill/>
            <a:miter lim="800000"/>
            <a:headEnd/>
            <a:tailEnd/>
          </a:ln>
          <a:effectLst/>
        </p:spPr>
        <p:txBody>
          <a:bodyPr wrap="none">
            <a:spAutoFit/>
          </a:bodyPr>
          <a:lstStyle/>
          <a:p>
            <a:r>
              <a:rPr lang="fr-FR"/>
              <a:t>Source</a:t>
            </a:r>
          </a:p>
        </p:txBody>
      </p:sp>
      <p:sp>
        <p:nvSpPr>
          <p:cNvPr id="67599" name="Text Box 37"/>
          <p:cNvSpPr txBox="1">
            <a:spLocks noChangeArrowheads="1"/>
          </p:cNvSpPr>
          <p:nvPr/>
        </p:nvSpPr>
        <p:spPr bwMode="auto">
          <a:xfrm>
            <a:off x="3081338" y="3976688"/>
            <a:ext cx="877887" cy="457200"/>
          </a:xfrm>
          <a:prstGeom prst="rect">
            <a:avLst/>
          </a:prstGeom>
          <a:noFill/>
          <a:ln w="9525">
            <a:noFill/>
            <a:miter lim="800000"/>
            <a:headEnd/>
            <a:tailEnd/>
          </a:ln>
          <a:effectLst/>
        </p:spPr>
        <p:txBody>
          <a:bodyPr wrap="none">
            <a:spAutoFit/>
          </a:bodyPr>
          <a:lstStyle/>
          <a:p>
            <a:r>
              <a:rPr lang="fr-FR"/>
              <a:t>Drain</a:t>
            </a:r>
          </a:p>
        </p:txBody>
      </p:sp>
      <p:sp>
        <p:nvSpPr>
          <p:cNvPr id="67600" name="Text Box 38"/>
          <p:cNvSpPr txBox="1">
            <a:spLocks noChangeArrowheads="1"/>
          </p:cNvSpPr>
          <p:nvPr/>
        </p:nvSpPr>
        <p:spPr bwMode="auto">
          <a:xfrm>
            <a:off x="3852863" y="5149850"/>
            <a:ext cx="184150" cy="457200"/>
          </a:xfrm>
          <a:prstGeom prst="rect">
            <a:avLst/>
          </a:prstGeom>
          <a:noFill/>
          <a:ln w="9525">
            <a:noFill/>
            <a:miter lim="800000"/>
            <a:headEnd/>
            <a:tailEnd/>
          </a:ln>
          <a:effectLst/>
        </p:spPr>
        <p:txBody>
          <a:bodyPr wrap="none">
            <a:spAutoFit/>
          </a:bodyPr>
          <a:lstStyle/>
          <a:p>
            <a:endParaRPr lang="fr-FR"/>
          </a:p>
        </p:txBody>
      </p:sp>
      <p:grpSp>
        <p:nvGrpSpPr>
          <p:cNvPr id="74" name="Groupe 73"/>
          <p:cNvGrpSpPr>
            <a:grpSpLocks/>
          </p:cNvGrpSpPr>
          <p:nvPr/>
        </p:nvGrpSpPr>
        <p:grpSpPr bwMode="auto">
          <a:xfrm>
            <a:off x="4232275" y="1385888"/>
            <a:ext cx="5184775" cy="2835275"/>
            <a:chOff x="4232275" y="1385938"/>
            <a:chExt cx="5184775" cy="2835150"/>
          </a:xfrm>
        </p:grpSpPr>
        <p:grpSp>
          <p:nvGrpSpPr>
            <p:cNvPr id="67638" name="Groupe 72"/>
            <p:cNvGrpSpPr>
              <a:grpSpLocks/>
            </p:cNvGrpSpPr>
            <p:nvPr/>
          </p:nvGrpSpPr>
          <p:grpSpPr bwMode="auto">
            <a:xfrm>
              <a:off x="4232275" y="3571801"/>
              <a:ext cx="2017713" cy="649287"/>
              <a:chOff x="4232275" y="3571801"/>
              <a:chExt cx="2017713" cy="649287"/>
            </a:xfrm>
          </p:grpSpPr>
          <p:sp>
            <p:nvSpPr>
              <p:cNvPr id="41" name="Text Box 39"/>
              <p:cNvSpPr txBox="1">
                <a:spLocks noChangeArrowheads="1"/>
              </p:cNvSpPr>
              <p:nvPr/>
            </p:nvSpPr>
            <p:spPr bwMode="auto">
              <a:xfrm>
                <a:off x="4376738" y="3689299"/>
                <a:ext cx="958850" cy="36669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fr-FR" sz="1800" b="1" dirty="0" err="1">
                    <a:effectLst>
                      <a:outerShdw blurRad="38100" dist="38100" dir="2700000" algn="tl">
                        <a:srgbClr val="C0C0C0"/>
                      </a:outerShdw>
                    </a:effectLst>
                    <a:latin typeface="Arial" charset="0"/>
                  </a:rPr>
                  <a:t>Metal</a:t>
                </a:r>
                <a:r>
                  <a:rPr lang="fr-FR" sz="1800" b="1" dirty="0">
                    <a:effectLst>
                      <a:outerShdw blurRad="38100" dist="38100" dir="2700000" algn="tl">
                        <a:srgbClr val="C0C0C0"/>
                      </a:outerShdw>
                    </a:effectLst>
                    <a:latin typeface="Arial" charset="0"/>
                  </a:rPr>
                  <a:t> 1</a:t>
                </a:r>
              </a:p>
            </p:txBody>
          </p:sp>
          <p:sp>
            <p:nvSpPr>
              <p:cNvPr id="67646" name="Rectangle 25"/>
              <p:cNvSpPr>
                <a:spLocks noChangeArrowheads="1"/>
              </p:cNvSpPr>
              <p:nvPr/>
            </p:nvSpPr>
            <p:spPr bwMode="auto">
              <a:xfrm>
                <a:off x="4232275" y="3571801"/>
                <a:ext cx="2017713" cy="649287"/>
              </a:xfrm>
              <a:prstGeom prst="rect">
                <a:avLst/>
              </a:prstGeom>
              <a:solidFill>
                <a:schemeClr val="accent2">
                  <a:alpha val="25098"/>
                </a:schemeClr>
              </a:solidFill>
              <a:ln w="9525">
                <a:noFill/>
                <a:miter lim="800000"/>
                <a:headEnd/>
                <a:tailEnd/>
              </a:ln>
              <a:effectLst/>
            </p:spPr>
            <p:txBody>
              <a:bodyPr wrap="none" anchor="ctr"/>
              <a:lstStyle/>
              <a:p>
                <a:pPr algn="ctr"/>
                <a:endParaRPr lang="fr-FR"/>
              </a:p>
            </p:txBody>
          </p:sp>
        </p:grpSp>
        <p:grpSp>
          <p:nvGrpSpPr>
            <p:cNvPr id="67639" name="Groupe 71"/>
            <p:cNvGrpSpPr>
              <a:grpSpLocks/>
            </p:cNvGrpSpPr>
            <p:nvPr/>
          </p:nvGrpSpPr>
          <p:grpSpPr bwMode="auto">
            <a:xfrm>
              <a:off x="7329488" y="3544938"/>
              <a:ext cx="2017712" cy="649287"/>
              <a:chOff x="7329488" y="3544938"/>
              <a:chExt cx="2017712" cy="649287"/>
            </a:xfrm>
          </p:grpSpPr>
          <p:sp>
            <p:nvSpPr>
              <p:cNvPr id="67643" name="Rectangle 26"/>
              <p:cNvSpPr>
                <a:spLocks noChangeArrowheads="1"/>
              </p:cNvSpPr>
              <p:nvPr/>
            </p:nvSpPr>
            <p:spPr bwMode="auto">
              <a:xfrm>
                <a:off x="7329488" y="3544938"/>
                <a:ext cx="2017712" cy="649287"/>
              </a:xfrm>
              <a:prstGeom prst="rect">
                <a:avLst/>
              </a:prstGeom>
              <a:solidFill>
                <a:schemeClr val="accent2">
                  <a:alpha val="25098"/>
                </a:schemeClr>
              </a:solidFill>
              <a:ln w="9525">
                <a:noFill/>
                <a:miter lim="800000"/>
                <a:headEnd/>
                <a:tailEnd/>
              </a:ln>
              <a:effectLst/>
            </p:spPr>
            <p:txBody>
              <a:bodyPr wrap="none" anchor="ctr"/>
              <a:lstStyle/>
              <a:p>
                <a:endParaRPr lang="fr-FR"/>
              </a:p>
            </p:txBody>
          </p:sp>
          <p:sp>
            <p:nvSpPr>
              <p:cNvPr id="42" name="Text Box 40"/>
              <p:cNvSpPr txBox="1">
                <a:spLocks noChangeArrowheads="1"/>
              </p:cNvSpPr>
              <p:nvPr/>
            </p:nvSpPr>
            <p:spPr bwMode="auto">
              <a:xfrm>
                <a:off x="8337550" y="3689299"/>
                <a:ext cx="958850" cy="36669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fr-FR" sz="1800" b="1">
                    <a:effectLst>
                      <a:outerShdw blurRad="38100" dist="38100" dir="2700000" algn="tl">
                        <a:srgbClr val="C0C0C0"/>
                      </a:outerShdw>
                    </a:effectLst>
                    <a:latin typeface="Arial" charset="0"/>
                  </a:rPr>
                  <a:t>Metal 1</a:t>
                </a:r>
              </a:p>
            </p:txBody>
          </p:sp>
        </p:grpSp>
        <p:grpSp>
          <p:nvGrpSpPr>
            <p:cNvPr id="67640" name="Groupe 70"/>
            <p:cNvGrpSpPr>
              <a:grpSpLocks/>
            </p:cNvGrpSpPr>
            <p:nvPr/>
          </p:nvGrpSpPr>
          <p:grpSpPr bwMode="auto">
            <a:xfrm>
              <a:off x="6465888" y="1385938"/>
              <a:ext cx="2951162" cy="649287"/>
              <a:chOff x="6465888" y="1385938"/>
              <a:chExt cx="2951162" cy="649287"/>
            </a:xfrm>
          </p:grpSpPr>
          <p:sp>
            <p:nvSpPr>
              <p:cNvPr id="67641" name="Rectangle 27"/>
              <p:cNvSpPr>
                <a:spLocks noChangeArrowheads="1"/>
              </p:cNvSpPr>
              <p:nvPr/>
            </p:nvSpPr>
            <p:spPr bwMode="auto">
              <a:xfrm>
                <a:off x="6465888" y="1385938"/>
                <a:ext cx="2951162" cy="649287"/>
              </a:xfrm>
              <a:prstGeom prst="rect">
                <a:avLst/>
              </a:prstGeom>
              <a:solidFill>
                <a:schemeClr val="accent2">
                  <a:alpha val="25098"/>
                </a:schemeClr>
              </a:solidFill>
              <a:ln w="9525">
                <a:noFill/>
                <a:miter lim="800000"/>
                <a:headEnd/>
                <a:tailEnd/>
              </a:ln>
              <a:effectLst/>
            </p:spPr>
            <p:txBody>
              <a:bodyPr wrap="none" anchor="ctr"/>
              <a:lstStyle/>
              <a:p>
                <a:endParaRPr lang="fr-FR"/>
              </a:p>
            </p:txBody>
          </p:sp>
          <p:sp>
            <p:nvSpPr>
              <p:cNvPr id="43" name="Text Box 41"/>
              <p:cNvSpPr txBox="1">
                <a:spLocks noChangeArrowheads="1"/>
              </p:cNvSpPr>
              <p:nvPr/>
            </p:nvSpPr>
            <p:spPr bwMode="auto">
              <a:xfrm>
                <a:off x="8337550" y="1528807"/>
                <a:ext cx="958850" cy="36669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fr-FR" sz="1800" b="1">
                    <a:effectLst>
                      <a:outerShdw blurRad="38100" dist="38100" dir="2700000" algn="tl">
                        <a:srgbClr val="C0C0C0"/>
                      </a:outerShdw>
                    </a:effectLst>
                    <a:latin typeface="Arial" charset="0"/>
                  </a:rPr>
                  <a:t>Metal 1</a:t>
                </a:r>
              </a:p>
            </p:txBody>
          </p:sp>
        </p:grpSp>
      </p:grpSp>
      <p:grpSp>
        <p:nvGrpSpPr>
          <p:cNvPr id="67" name="Groupe 66"/>
          <p:cNvGrpSpPr>
            <a:grpSpLocks/>
          </p:cNvGrpSpPr>
          <p:nvPr/>
        </p:nvGrpSpPr>
        <p:grpSpPr bwMode="auto">
          <a:xfrm>
            <a:off x="4376738" y="1466850"/>
            <a:ext cx="4491037" cy="3452813"/>
            <a:chOff x="4376738" y="1466900"/>
            <a:chExt cx="4491037" cy="3452813"/>
          </a:xfrm>
        </p:grpSpPr>
        <p:grpSp>
          <p:nvGrpSpPr>
            <p:cNvPr id="67617" name="Groupe 65"/>
            <p:cNvGrpSpPr>
              <a:grpSpLocks/>
            </p:cNvGrpSpPr>
            <p:nvPr/>
          </p:nvGrpSpPr>
          <p:grpSpPr bwMode="auto">
            <a:xfrm>
              <a:off x="4953000" y="1466900"/>
              <a:ext cx="3914775" cy="3452813"/>
              <a:chOff x="4953000" y="1466900"/>
              <a:chExt cx="3914775" cy="3452813"/>
            </a:xfrm>
          </p:grpSpPr>
          <p:sp>
            <p:nvSpPr>
              <p:cNvPr id="44" name="Text Box 42"/>
              <p:cNvSpPr txBox="1">
                <a:spLocks noChangeArrowheads="1"/>
              </p:cNvSpPr>
              <p:nvPr/>
            </p:nvSpPr>
            <p:spPr bwMode="auto">
              <a:xfrm>
                <a:off x="7832725" y="4553000"/>
                <a:ext cx="103505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fr-FR" sz="1800" b="1">
                    <a:effectLst>
                      <a:outerShdw blurRad="38100" dist="38100" dir="2700000" algn="tl">
                        <a:srgbClr val="C0C0C0"/>
                      </a:outerShdw>
                    </a:effectLst>
                    <a:latin typeface="Arial" charset="0"/>
                  </a:rPr>
                  <a:t>Contact</a:t>
                </a:r>
              </a:p>
            </p:txBody>
          </p:sp>
          <p:sp>
            <p:nvSpPr>
              <p:cNvPr id="67621" name="Line 43"/>
              <p:cNvSpPr>
                <a:spLocks noChangeShapeType="1"/>
              </p:cNvSpPr>
              <p:nvPr/>
            </p:nvSpPr>
            <p:spPr bwMode="auto">
              <a:xfrm flipH="1" flipV="1">
                <a:off x="7616825" y="4121200"/>
                <a:ext cx="504825" cy="504825"/>
              </a:xfrm>
              <a:prstGeom prst="line">
                <a:avLst/>
              </a:prstGeom>
              <a:noFill/>
              <a:ln w="9525">
                <a:solidFill>
                  <a:schemeClr val="tx1"/>
                </a:solidFill>
                <a:round/>
                <a:headEnd/>
                <a:tailEnd type="triangle" w="med" len="med"/>
              </a:ln>
              <a:effectLst/>
            </p:spPr>
            <p:txBody>
              <a:bodyPr/>
              <a:lstStyle/>
              <a:p>
                <a:endParaRPr lang="en-US"/>
              </a:p>
            </p:txBody>
          </p:sp>
          <p:grpSp>
            <p:nvGrpSpPr>
              <p:cNvPr id="67622" name="Groupe 64"/>
              <p:cNvGrpSpPr>
                <a:grpSpLocks/>
              </p:cNvGrpSpPr>
              <p:nvPr/>
            </p:nvGrpSpPr>
            <p:grpSpPr bwMode="auto">
              <a:xfrm>
                <a:off x="4953000" y="1466900"/>
                <a:ext cx="2952750" cy="3309938"/>
                <a:chOff x="4953000" y="1466900"/>
                <a:chExt cx="2952750" cy="3309938"/>
              </a:xfrm>
            </p:grpSpPr>
            <p:grpSp>
              <p:nvGrpSpPr>
                <p:cNvPr id="67623" name="Group 10"/>
                <p:cNvGrpSpPr>
                  <a:grpSpLocks/>
                </p:cNvGrpSpPr>
                <p:nvPr/>
              </p:nvGrpSpPr>
              <p:grpSpPr bwMode="auto">
                <a:xfrm>
                  <a:off x="5673725" y="1466900"/>
                  <a:ext cx="2232025" cy="2655888"/>
                  <a:chOff x="671" y="805"/>
                  <a:chExt cx="1406" cy="1673"/>
                </a:xfrm>
              </p:grpSpPr>
              <p:grpSp>
                <p:nvGrpSpPr>
                  <p:cNvPr id="67626" name="Group 11"/>
                  <p:cNvGrpSpPr>
                    <a:grpSpLocks/>
                  </p:cNvGrpSpPr>
                  <p:nvPr/>
                </p:nvGrpSpPr>
                <p:grpSpPr bwMode="auto">
                  <a:xfrm>
                    <a:off x="1227" y="805"/>
                    <a:ext cx="318" cy="318"/>
                    <a:chOff x="1215" y="844"/>
                    <a:chExt cx="318" cy="318"/>
                  </a:xfrm>
                </p:grpSpPr>
                <p:sp>
                  <p:nvSpPr>
                    <p:cNvPr id="67635" name="Rectangle 12"/>
                    <p:cNvSpPr>
                      <a:spLocks noChangeArrowheads="1"/>
                    </p:cNvSpPr>
                    <p:nvPr/>
                  </p:nvSpPr>
                  <p:spPr bwMode="auto">
                    <a:xfrm>
                      <a:off x="1215" y="844"/>
                      <a:ext cx="318" cy="318"/>
                    </a:xfrm>
                    <a:prstGeom prst="rect">
                      <a:avLst/>
                    </a:prstGeom>
                    <a:noFill/>
                    <a:ln w="28575">
                      <a:solidFill>
                        <a:srgbClr val="FFFF00"/>
                      </a:solidFill>
                      <a:miter lim="800000"/>
                      <a:headEnd/>
                      <a:tailEnd/>
                    </a:ln>
                    <a:effectLst/>
                  </p:spPr>
                  <p:txBody>
                    <a:bodyPr wrap="none" anchor="ctr"/>
                    <a:lstStyle/>
                    <a:p>
                      <a:endParaRPr lang="fr-FR"/>
                    </a:p>
                  </p:txBody>
                </p:sp>
                <p:sp>
                  <p:nvSpPr>
                    <p:cNvPr id="67636" name="Line 13"/>
                    <p:cNvSpPr>
                      <a:spLocks noChangeShapeType="1"/>
                    </p:cNvSpPr>
                    <p:nvPr/>
                  </p:nvSpPr>
                  <p:spPr bwMode="auto">
                    <a:xfrm>
                      <a:off x="1215" y="844"/>
                      <a:ext cx="317" cy="318"/>
                    </a:xfrm>
                    <a:prstGeom prst="line">
                      <a:avLst/>
                    </a:prstGeom>
                    <a:noFill/>
                    <a:ln w="19050">
                      <a:solidFill>
                        <a:srgbClr val="FFFF00"/>
                      </a:solidFill>
                      <a:round/>
                      <a:headEnd/>
                      <a:tailEnd/>
                    </a:ln>
                    <a:effectLst/>
                  </p:spPr>
                  <p:txBody>
                    <a:bodyPr/>
                    <a:lstStyle/>
                    <a:p>
                      <a:endParaRPr lang="en-US"/>
                    </a:p>
                  </p:txBody>
                </p:sp>
                <p:sp>
                  <p:nvSpPr>
                    <p:cNvPr id="67637" name="Line 14"/>
                    <p:cNvSpPr>
                      <a:spLocks noChangeShapeType="1"/>
                    </p:cNvSpPr>
                    <p:nvPr/>
                  </p:nvSpPr>
                  <p:spPr bwMode="auto">
                    <a:xfrm flipH="1">
                      <a:off x="1215" y="844"/>
                      <a:ext cx="317" cy="318"/>
                    </a:xfrm>
                    <a:prstGeom prst="line">
                      <a:avLst/>
                    </a:prstGeom>
                    <a:noFill/>
                    <a:ln w="19050">
                      <a:solidFill>
                        <a:srgbClr val="FFFF00"/>
                      </a:solidFill>
                      <a:round/>
                      <a:headEnd/>
                      <a:tailEnd/>
                    </a:ln>
                    <a:effectLst/>
                  </p:spPr>
                  <p:txBody>
                    <a:bodyPr/>
                    <a:lstStyle/>
                    <a:p>
                      <a:endParaRPr lang="en-US"/>
                    </a:p>
                  </p:txBody>
                </p:sp>
              </p:grpSp>
              <p:grpSp>
                <p:nvGrpSpPr>
                  <p:cNvPr id="67627" name="Group 15"/>
                  <p:cNvGrpSpPr>
                    <a:grpSpLocks/>
                  </p:cNvGrpSpPr>
                  <p:nvPr/>
                </p:nvGrpSpPr>
                <p:grpSpPr bwMode="auto">
                  <a:xfrm>
                    <a:off x="671" y="2160"/>
                    <a:ext cx="318" cy="318"/>
                    <a:chOff x="1215" y="844"/>
                    <a:chExt cx="318" cy="318"/>
                  </a:xfrm>
                </p:grpSpPr>
                <p:sp>
                  <p:nvSpPr>
                    <p:cNvPr id="67632" name="Rectangle 16"/>
                    <p:cNvSpPr>
                      <a:spLocks noChangeArrowheads="1"/>
                    </p:cNvSpPr>
                    <p:nvPr/>
                  </p:nvSpPr>
                  <p:spPr bwMode="auto">
                    <a:xfrm>
                      <a:off x="1215" y="844"/>
                      <a:ext cx="318" cy="318"/>
                    </a:xfrm>
                    <a:prstGeom prst="rect">
                      <a:avLst/>
                    </a:prstGeom>
                    <a:noFill/>
                    <a:ln w="28575">
                      <a:solidFill>
                        <a:srgbClr val="FFFF00"/>
                      </a:solidFill>
                      <a:miter lim="800000"/>
                      <a:headEnd/>
                      <a:tailEnd/>
                    </a:ln>
                    <a:effectLst/>
                  </p:spPr>
                  <p:txBody>
                    <a:bodyPr wrap="none" anchor="ctr"/>
                    <a:lstStyle/>
                    <a:p>
                      <a:endParaRPr lang="fr-FR"/>
                    </a:p>
                  </p:txBody>
                </p:sp>
                <p:sp>
                  <p:nvSpPr>
                    <p:cNvPr id="67633" name="Line 17"/>
                    <p:cNvSpPr>
                      <a:spLocks noChangeShapeType="1"/>
                    </p:cNvSpPr>
                    <p:nvPr/>
                  </p:nvSpPr>
                  <p:spPr bwMode="auto">
                    <a:xfrm>
                      <a:off x="1215" y="844"/>
                      <a:ext cx="317" cy="318"/>
                    </a:xfrm>
                    <a:prstGeom prst="line">
                      <a:avLst/>
                    </a:prstGeom>
                    <a:noFill/>
                    <a:ln w="19050">
                      <a:solidFill>
                        <a:srgbClr val="FFFF00"/>
                      </a:solidFill>
                      <a:round/>
                      <a:headEnd/>
                      <a:tailEnd/>
                    </a:ln>
                    <a:effectLst/>
                  </p:spPr>
                  <p:txBody>
                    <a:bodyPr/>
                    <a:lstStyle/>
                    <a:p>
                      <a:endParaRPr lang="en-US"/>
                    </a:p>
                  </p:txBody>
                </p:sp>
                <p:sp>
                  <p:nvSpPr>
                    <p:cNvPr id="67634" name="Line 18"/>
                    <p:cNvSpPr>
                      <a:spLocks noChangeShapeType="1"/>
                    </p:cNvSpPr>
                    <p:nvPr/>
                  </p:nvSpPr>
                  <p:spPr bwMode="auto">
                    <a:xfrm flipH="1">
                      <a:off x="1215" y="844"/>
                      <a:ext cx="317" cy="318"/>
                    </a:xfrm>
                    <a:prstGeom prst="line">
                      <a:avLst/>
                    </a:prstGeom>
                    <a:noFill/>
                    <a:ln w="19050">
                      <a:solidFill>
                        <a:srgbClr val="FFFF00"/>
                      </a:solidFill>
                      <a:round/>
                      <a:headEnd/>
                      <a:tailEnd/>
                    </a:ln>
                    <a:effectLst/>
                  </p:spPr>
                  <p:txBody>
                    <a:bodyPr/>
                    <a:lstStyle/>
                    <a:p>
                      <a:endParaRPr lang="en-US"/>
                    </a:p>
                  </p:txBody>
                </p:sp>
              </p:grpSp>
              <p:grpSp>
                <p:nvGrpSpPr>
                  <p:cNvPr id="67628" name="Group 19"/>
                  <p:cNvGrpSpPr>
                    <a:grpSpLocks/>
                  </p:cNvGrpSpPr>
                  <p:nvPr/>
                </p:nvGrpSpPr>
                <p:grpSpPr bwMode="auto">
                  <a:xfrm>
                    <a:off x="1759" y="2160"/>
                    <a:ext cx="318" cy="318"/>
                    <a:chOff x="1215" y="844"/>
                    <a:chExt cx="318" cy="318"/>
                  </a:xfrm>
                </p:grpSpPr>
                <p:sp>
                  <p:nvSpPr>
                    <p:cNvPr id="67629" name="Rectangle 20"/>
                    <p:cNvSpPr>
                      <a:spLocks noChangeArrowheads="1"/>
                    </p:cNvSpPr>
                    <p:nvPr/>
                  </p:nvSpPr>
                  <p:spPr bwMode="auto">
                    <a:xfrm>
                      <a:off x="1215" y="844"/>
                      <a:ext cx="318" cy="318"/>
                    </a:xfrm>
                    <a:prstGeom prst="rect">
                      <a:avLst/>
                    </a:prstGeom>
                    <a:noFill/>
                    <a:ln w="28575">
                      <a:solidFill>
                        <a:srgbClr val="FFFF00"/>
                      </a:solidFill>
                      <a:miter lim="800000"/>
                      <a:headEnd/>
                      <a:tailEnd/>
                    </a:ln>
                    <a:effectLst/>
                  </p:spPr>
                  <p:txBody>
                    <a:bodyPr wrap="none" anchor="ctr"/>
                    <a:lstStyle/>
                    <a:p>
                      <a:endParaRPr lang="fr-FR"/>
                    </a:p>
                  </p:txBody>
                </p:sp>
                <p:sp>
                  <p:nvSpPr>
                    <p:cNvPr id="67630" name="Line 21"/>
                    <p:cNvSpPr>
                      <a:spLocks noChangeShapeType="1"/>
                    </p:cNvSpPr>
                    <p:nvPr/>
                  </p:nvSpPr>
                  <p:spPr bwMode="auto">
                    <a:xfrm>
                      <a:off x="1215" y="844"/>
                      <a:ext cx="317" cy="318"/>
                    </a:xfrm>
                    <a:prstGeom prst="line">
                      <a:avLst/>
                    </a:prstGeom>
                    <a:noFill/>
                    <a:ln w="19050">
                      <a:solidFill>
                        <a:srgbClr val="FFFF00"/>
                      </a:solidFill>
                      <a:round/>
                      <a:headEnd/>
                      <a:tailEnd/>
                    </a:ln>
                    <a:effectLst/>
                  </p:spPr>
                  <p:txBody>
                    <a:bodyPr/>
                    <a:lstStyle/>
                    <a:p>
                      <a:endParaRPr lang="en-US"/>
                    </a:p>
                  </p:txBody>
                </p:sp>
                <p:sp>
                  <p:nvSpPr>
                    <p:cNvPr id="67631" name="Line 22"/>
                    <p:cNvSpPr>
                      <a:spLocks noChangeShapeType="1"/>
                    </p:cNvSpPr>
                    <p:nvPr/>
                  </p:nvSpPr>
                  <p:spPr bwMode="auto">
                    <a:xfrm flipH="1">
                      <a:off x="1215" y="844"/>
                      <a:ext cx="317" cy="318"/>
                    </a:xfrm>
                    <a:prstGeom prst="line">
                      <a:avLst/>
                    </a:prstGeom>
                    <a:noFill/>
                    <a:ln w="19050">
                      <a:solidFill>
                        <a:srgbClr val="FFFF00"/>
                      </a:solidFill>
                      <a:round/>
                      <a:headEnd/>
                      <a:tailEnd/>
                    </a:ln>
                    <a:effectLst/>
                  </p:spPr>
                  <p:txBody>
                    <a:bodyPr/>
                    <a:lstStyle/>
                    <a:p>
                      <a:endParaRPr lang="en-US"/>
                    </a:p>
                  </p:txBody>
                </p:sp>
              </p:grpSp>
            </p:grpSp>
            <p:sp>
              <p:nvSpPr>
                <p:cNvPr id="46" name="Text Box 44"/>
                <p:cNvSpPr txBox="1">
                  <a:spLocks noChangeArrowheads="1"/>
                </p:cNvSpPr>
                <p:nvPr/>
              </p:nvSpPr>
              <p:spPr bwMode="auto">
                <a:xfrm>
                  <a:off x="4953000" y="4410125"/>
                  <a:ext cx="103505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fr-FR" sz="1800" b="1">
                      <a:effectLst>
                        <a:outerShdw blurRad="38100" dist="38100" dir="2700000" algn="tl">
                          <a:srgbClr val="C0C0C0"/>
                        </a:outerShdw>
                      </a:effectLst>
                      <a:latin typeface="Arial" charset="0"/>
                    </a:rPr>
                    <a:t>Contact</a:t>
                  </a:r>
                </a:p>
              </p:txBody>
            </p:sp>
            <p:sp>
              <p:nvSpPr>
                <p:cNvPr id="67625" name="Line 45"/>
                <p:cNvSpPr>
                  <a:spLocks noChangeShapeType="1"/>
                </p:cNvSpPr>
                <p:nvPr/>
              </p:nvSpPr>
              <p:spPr bwMode="auto">
                <a:xfrm flipV="1">
                  <a:off x="5673725" y="4121200"/>
                  <a:ext cx="287338" cy="360363"/>
                </a:xfrm>
                <a:prstGeom prst="line">
                  <a:avLst/>
                </a:prstGeom>
                <a:noFill/>
                <a:ln w="9525">
                  <a:solidFill>
                    <a:schemeClr val="tx1"/>
                  </a:solidFill>
                  <a:round/>
                  <a:headEnd/>
                  <a:tailEnd type="triangle" w="med" len="med"/>
                </a:ln>
                <a:effectLst/>
              </p:spPr>
              <p:txBody>
                <a:bodyPr/>
                <a:lstStyle/>
                <a:p>
                  <a:endParaRPr lang="en-US"/>
                </a:p>
              </p:txBody>
            </p:sp>
          </p:grpSp>
        </p:grpSp>
        <p:sp>
          <p:nvSpPr>
            <p:cNvPr id="67618" name="Line 46"/>
            <p:cNvSpPr>
              <a:spLocks noChangeShapeType="1"/>
            </p:cNvSpPr>
            <p:nvPr/>
          </p:nvSpPr>
          <p:spPr bwMode="auto">
            <a:xfrm flipV="1">
              <a:off x="5384800" y="1744713"/>
              <a:ext cx="1150938" cy="0"/>
            </a:xfrm>
            <a:prstGeom prst="line">
              <a:avLst/>
            </a:prstGeom>
            <a:noFill/>
            <a:ln w="9525">
              <a:solidFill>
                <a:schemeClr val="tx1"/>
              </a:solidFill>
              <a:round/>
              <a:headEnd/>
              <a:tailEnd type="triangle" w="med" len="med"/>
            </a:ln>
            <a:effectLst/>
          </p:spPr>
          <p:txBody>
            <a:bodyPr/>
            <a:lstStyle/>
            <a:p>
              <a:endParaRPr lang="en-US"/>
            </a:p>
          </p:txBody>
        </p:sp>
        <p:sp>
          <p:nvSpPr>
            <p:cNvPr id="49" name="Text Box 47"/>
            <p:cNvSpPr txBox="1">
              <a:spLocks noChangeArrowheads="1"/>
            </p:cNvSpPr>
            <p:nvPr/>
          </p:nvSpPr>
          <p:spPr bwMode="auto">
            <a:xfrm>
              <a:off x="4376738" y="1601838"/>
              <a:ext cx="1035050"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fr-FR" sz="1800" b="1" dirty="0">
                  <a:effectLst>
                    <a:outerShdw blurRad="38100" dist="38100" dir="2700000" algn="tl">
                      <a:srgbClr val="C0C0C0"/>
                    </a:outerShdw>
                  </a:effectLst>
                  <a:latin typeface="Arial" charset="0"/>
                </a:rPr>
                <a:t>Contact</a:t>
              </a:r>
            </a:p>
          </p:txBody>
        </p:sp>
      </p:grpSp>
      <p:grpSp>
        <p:nvGrpSpPr>
          <p:cNvPr id="67603" name="Group 48"/>
          <p:cNvGrpSpPr>
            <a:grpSpLocks/>
          </p:cNvGrpSpPr>
          <p:nvPr/>
        </p:nvGrpSpPr>
        <p:grpSpPr bwMode="auto">
          <a:xfrm>
            <a:off x="3440113" y="4841875"/>
            <a:ext cx="1681162" cy="1100138"/>
            <a:chOff x="353" y="959"/>
            <a:chExt cx="2840" cy="1428"/>
          </a:xfrm>
        </p:grpSpPr>
        <p:grpSp>
          <p:nvGrpSpPr>
            <p:cNvPr id="67604" name="Group 49"/>
            <p:cNvGrpSpPr>
              <a:grpSpLocks/>
            </p:cNvGrpSpPr>
            <p:nvPr/>
          </p:nvGrpSpPr>
          <p:grpSpPr bwMode="auto">
            <a:xfrm>
              <a:off x="353" y="959"/>
              <a:ext cx="2676" cy="1428"/>
              <a:chOff x="1941" y="2360"/>
              <a:chExt cx="2223" cy="979"/>
            </a:xfrm>
          </p:grpSpPr>
          <p:grpSp>
            <p:nvGrpSpPr>
              <p:cNvPr id="67607" name="Group 50"/>
              <p:cNvGrpSpPr>
                <a:grpSpLocks/>
              </p:cNvGrpSpPr>
              <p:nvPr/>
            </p:nvGrpSpPr>
            <p:grpSpPr bwMode="auto">
              <a:xfrm>
                <a:off x="1941" y="2477"/>
                <a:ext cx="2223" cy="862"/>
                <a:chOff x="1941" y="2478"/>
                <a:chExt cx="2223" cy="862"/>
              </a:xfrm>
            </p:grpSpPr>
            <p:sp>
              <p:nvSpPr>
                <p:cNvPr id="56" name="Rectangle 51"/>
                <p:cNvSpPr>
                  <a:spLocks noChangeArrowheads="1"/>
                </p:cNvSpPr>
                <p:nvPr/>
              </p:nvSpPr>
              <p:spPr bwMode="auto">
                <a:xfrm>
                  <a:off x="2440" y="2795"/>
                  <a:ext cx="1270" cy="137"/>
                </a:xfrm>
                <a:prstGeom prst="rect">
                  <a:avLst/>
                </a:prstGeom>
                <a:solidFill>
                  <a:srgbClr val="C0C0C0"/>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fr-FR" sz="700" b="1">
                      <a:effectLst>
                        <a:outerShdw blurRad="38100" dist="38100" dir="2700000" algn="tl">
                          <a:srgbClr val="FFFFFF"/>
                        </a:outerShdw>
                      </a:effectLst>
                      <a:latin typeface="Arial" charset="0"/>
                    </a:rPr>
                    <a:t>Metal</a:t>
                  </a:r>
                </a:p>
              </p:txBody>
            </p:sp>
            <p:sp>
              <p:nvSpPr>
                <p:cNvPr id="57" name="Rectangle 52"/>
                <p:cNvSpPr>
                  <a:spLocks noChangeArrowheads="1"/>
                </p:cNvSpPr>
                <p:nvPr/>
              </p:nvSpPr>
              <p:spPr bwMode="auto">
                <a:xfrm>
                  <a:off x="2440" y="2932"/>
                  <a:ext cx="1272" cy="137"/>
                </a:xfrm>
                <a:prstGeom prst="rect">
                  <a:avLst/>
                </a:prstGeom>
                <a:solidFill>
                  <a:srgbClr val="CC6600"/>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fr-FR" sz="600" b="1">
                      <a:solidFill>
                        <a:schemeClr val="bg1"/>
                      </a:solidFill>
                      <a:effectLst>
                        <a:outerShdw blurRad="38100" dist="38100" dir="2700000" algn="tl">
                          <a:srgbClr val="000000"/>
                        </a:outerShdw>
                      </a:effectLst>
                      <a:latin typeface="Arial" charset="0"/>
                    </a:rPr>
                    <a:t>Oxide</a:t>
                  </a:r>
                </a:p>
              </p:txBody>
            </p:sp>
            <p:sp>
              <p:nvSpPr>
                <p:cNvPr id="58" name="Rectangle 53"/>
                <p:cNvSpPr>
                  <a:spLocks noChangeArrowheads="1"/>
                </p:cNvSpPr>
                <p:nvPr/>
              </p:nvSpPr>
              <p:spPr bwMode="auto">
                <a:xfrm>
                  <a:off x="1941" y="3069"/>
                  <a:ext cx="2223" cy="271"/>
                </a:xfrm>
                <a:prstGeom prst="rect">
                  <a:avLst/>
                </a:prstGeom>
                <a:solidFill>
                  <a:schemeClr val="accent2"/>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fr-FR" sz="900" b="1">
                      <a:solidFill>
                        <a:schemeClr val="bg1"/>
                      </a:solidFill>
                      <a:effectLst>
                        <a:outerShdw blurRad="38100" dist="38100" dir="2700000" algn="tl">
                          <a:srgbClr val="000000"/>
                        </a:outerShdw>
                      </a:effectLst>
                      <a:latin typeface="Arial" charset="0"/>
                    </a:rPr>
                    <a:t>Si (p)</a:t>
                  </a:r>
                </a:p>
              </p:txBody>
            </p:sp>
            <p:sp>
              <p:nvSpPr>
                <p:cNvPr id="59" name="Rectangle 54"/>
                <p:cNvSpPr>
                  <a:spLocks noChangeArrowheads="1"/>
                </p:cNvSpPr>
                <p:nvPr/>
              </p:nvSpPr>
              <p:spPr bwMode="auto">
                <a:xfrm>
                  <a:off x="1941" y="3067"/>
                  <a:ext cx="909" cy="273"/>
                </a:xfrm>
                <a:prstGeom prst="rect">
                  <a:avLst/>
                </a:prstGeom>
                <a:gradFill rotWithShape="1">
                  <a:gsLst>
                    <a:gs pos="0">
                      <a:srgbClr val="FF3300"/>
                    </a:gs>
                    <a:gs pos="100000">
                      <a:schemeClr val="accent2"/>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fr-FR" sz="900" b="1">
                      <a:solidFill>
                        <a:schemeClr val="bg1"/>
                      </a:solidFill>
                      <a:effectLst>
                        <a:outerShdw blurRad="38100" dist="38100" dir="2700000" algn="tl">
                          <a:srgbClr val="000000"/>
                        </a:outerShdw>
                      </a:effectLst>
                      <a:latin typeface="Arial" charset="0"/>
                    </a:rPr>
                    <a:t>n</a:t>
                  </a:r>
                  <a:r>
                    <a:rPr lang="fr-FR" sz="900" b="1" baseline="30000">
                      <a:solidFill>
                        <a:schemeClr val="bg1"/>
                      </a:solidFill>
                      <a:effectLst>
                        <a:outerShdw blurRad="38100" dist="38100" dir="2700000" algn="tl">
                          <a:srgbClr val="000000"/>
                        </a:outerShdw>
                      </a:effectLst>
                      <a:latin typeface="Arial" charset="0"/>
                    </a:rPr>
                    <a:t>+</a:t>
                  </a:r>
                </a:p>
              </p:txBody>
            </p:sp>
            <p:sp>
              <p:nvSpPr>
                <p:cNvPr id="60" name="Rectangle 55"/>
                <p:cNvSpPr>
                  <a:spLocks noChangeArrowheads="1"/>
                </p:cNvSpPr>
                <p:nvPr/>
              </p:nvSpPr>
              <p:spPr bwMode="auto">
                <a:xfrm flipH="1">
                  <a:off x="3302" y="3067"/>
                  <a:ext cx="862" cy="273"/>
                </a:xfrm>
                <a:prstGeom prst="rect">
                  <a:avLst/>
                </a:prstGeom>
                <a:gradFill rotWithShape="1">
                  <a:gsLst>
                    <a:gs pos="0">
                      <a:srgbClr val="FF3300"/>
                    </a:gs>
                    <a:gs pos="100000">
                      <a:schemeClr val="accent2"/>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fr-FR" sz="900" b="1">
                      <a:solidFill>
                        <a:schemeClr val="bg1"/>
                      </a:solidFill>
                      <a:effectLst>
                        <a:outerShdw blurRad="38100" dist="38100" dir="2700000" algn="tl">
                          <a:srgbClr val="000000"/>
                        </a:outerShdw>
                      </a:effectLst>
                      <a:latin typeface="Arial" charset="0"/>
                    </a:rPr>
                    <a:t>n</a:t>
                  </a:r>
                  <a:r>
                    <a:rPr lang="fr-FR" sz="900" b="1" baseline="30000">
                      <a:solidFill>
                        <a:schemeClr val="bg1"/>
                      </a:solidFill>
                      <a:effectLst>
                        <a:outerShdw blurRad="38100" dist="38100" dir="2700000" algn="tl">
                          <a:srgbClr val="000000"/>
                        </a:outerShdw>
                      </a:effectLst>
                      <a:latin typeface="Arial" charset="0"/>
                    </a:rPr>
                    <a:t>+</a:t>
                  </a:r>
                </a:p>
              </p:txBody>
            </p:sp>
            <p:sp>
              <p:nvSpPr>
                <p:cNvPr id="67614" name="Line 56"/>
                <p:cNvSpPr>
                  <a:spLocks noChangeShapeType="1"/>
                </p:cNvSpPr>
                <p:nvPr/>
              </p:nvSpPr>
              <p:spPr bwMode="auto">
                <a:xfrm>
                  <a:off x="3075" y="2478"/>
                  <a:ext cx="0" cy="317"/>
                </a:xfrm>
                <a:prstGeom prst="line">
                  <a:avLst/>
                </a:prstGeom>
                <a:noFill/>
                <a:ln w="38100">
                  <a:solidFill>
                    <a:schemeClr val="tx1"/>
                  </a:solidFill>
                  <a:round/>
                  <a:headEnd/>
                  <a:tailEnd/>
                </a:ln>
                <a:effectLst/>
              </p:spPr>
              <p:txBody>
                <a:bodyPr/>
                <a:lstStyle/>
                <a:p>
                  <a:endParaRPr lang="en-US"/>
                </a:p>
              </p:txBody>
            </p:sp>
            <p:sp>
              <p:nvSpPr>
                <p:cNvPr id="67615" name="Line 57"/>
                <p:cNvSpPr>
                  <a:spLocks noChangeShapeType="1"/>
                </p:cNvSpPr>
                <p:nvPr/>
              </p:nvSpPr>
              <p:spPr bwMode="auto">
                <a:xfrm>
                  <a:off x="2122" y="2840"/>
                  <a:ext cx="0" cy="227"/>
                </a:xfrm>
                <a:prstGeom prst="line">
                  <a:avLst/>
                </a:prstGeom>
                <a:noFill/>
                <a:ln w="38100">
                  <a:solidFill>
                    <a:schemeClr val="tx1"/>
                  </a:solidFill>
                  <a:round/>
                  <a:headEnd/>
                  <a:tailEnd/>
                </a:ln>
                <a:effectLst/>
              </p:spPr>
              <p:txBody>
                <a:bodyPr/>
                <a:lstStyle/>
                <a:p>
                  <a:endParaRPr lang="en-US"/>
                </a:p>
              </p:txBody>
            </p:sp>
            <p:sp>
              <p:nvSpPr>
                <p:cNvPr id="67616" name="Text Box 58"/>
                <p:cNvSpPr txBox="1">
                  <a:spLocks noChangeArrowheads="1"/>
                </p:cNvSpPr>
                <p:nvPr/>
              </p:nvSpPr>
              <p:spPr bwMode="auto">
                <a:xfrm>
                  <a:off x="1979" y="2737"/>
                  <a:ext cx="318" cy="164"/>
                </a:xfrm>
                <a:prstGeom prst="rect">
                  <a:avLst/>
                </a:prstGeom>
                <a:noFill/>
                <a:ln w="9525">
                  <a:noFill/>
                  <a:miter lim="800000"/>
                  <a:headEnd/>
                  <a:tailEnd/>
                </a:ln>
                <a:effectLst/>
              </p:spPr>
              <p:txBody>
                <a:bodyPr wrap="none">
                  <a:spAutoFit/>
                </a:bodyPr>
                <a:lstStyle/>
                <a:p>
                  <a:r>
                    <a:rPr lang="fr-FR" sz="600">
                      <a:latin typeface="Arial" charset="0"/>
                    </a:rPr>
                    <a:t>0</a:t>
                  </a:r>
                </a:p>
              </p:txBody>
            </p:sp>
          </p:grpSp>
          <p:sp>
            <p:nvSpPr>
              <p:cNvPr id="67608" name="Text Box 59"/>
              <p:cNvSpPr txBox="1">
                <a:spLocks noChangeArrowheads="1"/>
              </p:cNvSpPr>
              <p:nvPr/>
            </p:nvSpPr>
            <p:spPr bwMode="auto">
              <a:xfrm>
                <a:off x="2939" y="2360"/>
                <a:ext cx="512" cy="164"/>
              </a:xfrm>
              <a:prstGeom prst="rect">
                <a:avLst/>
              </a:prstGeom>
              <a:noFill/>
              <a:ln w="9525">
                <a:noFill/>
                <a:miter lim="800000"/>
                <a:headEnd/>
                <a:tailEnd/>
              </a:ln>
              <a:effectLst/>
            </p:spPr>
            <p:txBody>
              <a:bodyPr wrap="none">
                <a:spAutoFit/>
              </a:bodyPr>
              <a:lstStyle/>
              <a:p>
                <a:r>
                  <a:rPr lang="fr-FR" sz="600">
                    <a:latin typeface="Arial" charset="0"/>
                  </a:rPr>
                  <a:t>Vg&gt;0</a:t>
                </a:r>
              </a:p>
            </p:txBody>
          </p:sp>
        </p:grpSp>
        <p:sp>
          <p:nvSpPr>
            <p:cNvPr id="67605" name="Line 60"/>
            <p:cNvSpPr>
              <a:spLocks noChangeShapeType="1"/>
            </p:cNvSpPr>
            <p:nvPr/>
          </p:nvSpPr>
          <p:spPr bwMode="auto">
            <a:xfrm>
              <a:off x="2757" y="1647"/>
              <a:ext cx="0" cy="332"/>
            </a:xfrm>
            <a:prstGeom prst="line">
              <a:avLst/>
            </a:prstGeom>
            <a:noFill/>
            <a:ln w="38100">
              <a:solidFill>
                <a:schemeClr val="tx1"/>
              </a:solidFill>
              <a:round/>
              <a:headEnd/>
              <a:tailEnd/>
            </a:ln>
            <a:effectLst/>
          </p:spPr>
          <p:txBody>
            <a:bodyPr/>
            <a:lstStyle/>
            <a:p>
              <a:endParaRPr lang="en-US"/>
            </a:p>
          </p:txBody>
        </p:sp>
        <p:sp>
          <p:nvSpPr>
            <p:cNvPr id="67606" name="Text Box 61"/>
            <p:cNvSpPr txBox="1">
              <a:spLocks noChangeArrowheads="1"/>
            </p:cNvSpPr>
            <p:nvPr/>
          </p:nvSpPr>
          <p:spPr bwMode="auto">
            <a:xfrm>
              <a:off x="2576" y="1505"/>
              <a:ext cx="617" cy="239"/>
            </a:xfrm>
            <a:prstGeom prst="rect">
              <a:avLst/>
            </a:prstGeom>
            <a:noFill/>
            <a:ln w="9525">
              <a:noFill/>
              <a:miter lim="800000"/>
              <a:headEnd/>
              <a:tailEnd/>
            </a:ln>
            <a:effectLst/>
          </p:spPr>
          <p:txBody>
            <a:bodyPr wrap="none">
              <a:spAutoFit/>
            </a:bodyPr>
            <a:lstStyle/>
            <a:p>
              <a:r>
                <a:rPr lang="fr-FR" sz="600">
                  <a:latin typeface="Arial" charset="0"/>
                </a:rPr>
                <a:t>Vd&gt;0</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8226" name="Rectangle 2"/>
          <p:cNvSpPr>
            <a:spLocks noGrp="1" noChangeArrowheads="1"/>
          </p:cNvSpPr>
          <p:nvPr>
            <p:ph type="title"/>
          </p:nvPr>
        </p:nvSpPr>
        <p:spPr/>
        <p:txBody>
          <a:bodyPr/>
          <a:lstStyle/>
          <a:p>
            <a:pPr>
              <a:defRPr/>
            </a:pPr>
            <a:r>
              <a:rPr lang="fr-FR" sz="3000" dirty="0" smtClean="0"/>
              <a:t>Design </a:t>
            </a:r>
            <a:r>
              <a:rPr lang="fr-FR" sz="3000" dirty="0" err="1" smtClean="0"/>
              <a:t>rules</a:t>
            </a:r>
            <a:endParaRPr lang="fr-FR" sz="3000" dirty="0"/>
          </a:p>
        </p:txBody>
      </p:sp>
      <p:sp>
        <p:nvSpPr>
          <p:cNvPr id="68611" name="Rectangle 3"/>
          <p:cNvSpPr>
            <a:spLocks noGrp="1" noChangeArrowheads="1"/>
          </p:cNvSpPr>
          <p:nvPr>
            <p:ph type="body" sz="half" idx="2"/>
          </p:nvPr>
        </p:nvSpPr>
        <p:spPr>
          <a:xfrm>
            <a:off x="5673725" y="1125538"/>
            <a:ext cx="4133850" cy="4338637"/>
          </a:xfrm>
        </p:spPr>
        <p:txBody>
          <a:bodyPr/>
          <a:lstStyle/>
          <a:p>
            <a:r>
              <a:rPr lang="fr-FR" sz="2100" smtClean="0"/>
              <a:t>Design Rule Manual (DRM)</a:t>
            </a:r>
          </a:p>
          <a:p>
            <a:pPr lvl="1"/>
            <a:r>
              <a:rPr lang="fr-FR" sz="1900" smtClean="0"/>
              <a:t>Document that gives the design rules for a technology node</a:t>
            </a:r>
          </a:p>
          <a:p>
            <a:pPr lvl="1"/>
            <a:r>
              <a:rPr lang="fr-FR" sz="1900" smtClean="0"/>
              <a:t>Gives the minium dimensions for each level</a:t>
            </a:r>
          </a:p>
          <a:p>
            <a:pPr lvl="1"/>
            <a:r>
              <a:rPr lang="fr-FR" sz="1900" smtClean="0"/>
              <a:t>Give the minium distance between two levels</a:t>
            </a:r>
          </a:p>
          <a:p>
            <a:pPr lvl="1">
              <a:buFontTx/>
              <a:buNone/>
            </a:pPr>
            <a:endParaRPr lang="fr-FR" sz="1900" smtClean="0"/>
          </a:p>
          <a:p>
            <a:r>
              <a:rPr lang="fr-FR" sz="2100" smtClean="0"/>
              <a:t>The design rules give the maximum density achievable for a technology node</a:t>
            </a:r>
          </a:p>
        </p:txBody>
      </p:sp>
      <p:sp>
        <p:nvSpPr>
          <p:cNvPr id="68612" name="Rectangle 4"/>
          <p:cNvSpPr>
            <a:spLocks noChangeArrowheads="1"/>
          </p:cNvSpPr>
          <p:nvPr/>
        </p:nvSpPr>
        <p:spPr bwMode="auto">
          <a:xfrm>
            <a:off x="1354138" y="2276475"/>
            <a:ext cx="2735262" cy="3241675"/>
          </a:xfrm>
          <a:prstGeom prst="rect">
            <a:avLst/>
          </a:prstGeom>
          <a:solidFill>
            <a:schemeClr val="accent1"/>
          </a:solidFill>
          <a:ln w="9525">
            <a:noFill/>
            <a:miter lim="800000"/>
            <a:headEnd/>
            <a:tailEnd/>
          </a:ln>
          <a:effectLst/>
        </p:spPr>
        <p:txBody>
          <a:bodyPr wrap="none" anchor="ctr"/>
          <a:lstStyle/>
          <a:p>
            <a:pPr algn="ctr"/>
            <a:endParaRPr lang="fr-FR"/>
          </a:p>
        </p:txBody>
      </p:sp>
      <p:sp>
        <p:nvSpPr>
          <p:cNvPr id="308229" name="Text Box 5"/>
          <p:cNvSpPr txBox="1">
            <a:spLocks noChangeArrowheads="1"/>
          </p:cNvSpPr>
          <p:nvPr/>
        </p:nvSpPr>
        <p:spPr bwMode="auto">
          <a:xfrm>
            <a:off x="2936875" y="5110163"/>
            <a:ext cx="1219200"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fr-FR" sz="1800" b="1">
                <a:solidFill>
                  <a:schemeClr val="bg1"/>
                </a:solidFill>
                <a:effectLst>
                  <a:outerShdw blurRad="38100" dist="38100" dir="2700000" algn="tl">
                    <a:srgbClr val="C0C0C0"/>
                  </a:outerShdw>
                </a:effectLst>
                <a:latin typeface="Arial" charset="0"/>
              </a:rPr>
              <a:t>Si=Active</a:t>
            </a:r>
          </a:p>
        </p:txBody>
      </p:sp>
      <p:sp>
        <p:nvSpPr>
          <p:cNvPr id="68614" name="Rectangle 6"/>
          <p:cNvSpPr>
            <a:spLocks noChangeArrowheads="1"/>
          </p:cNvSpPr>
          <p:nvPr/>
        </p:nvSpPr>
        <p:spPr bwMode="auto">
          <a:xfrm>
            <a:off x="2505075" y="1484313"/>
            <a:ext cx="431800" cy="4465637"/>
          </a:xfrm>
          <a:prstGeom prst="rect">
            <a:avLst/>
          </a:prstGeom>
          <a:solidFill>
            <a:srgbClr val="FF3300"/>
          </a:solidFill>
          <a:ln w="9525">
            <a:noFill/>
            <a:miter lim="800000"/>
            <a:headEnd/>
            <a:tailEnd/>
          </a:ln>
          <a:effectLst/>
        </p:spPr>
        <p:txBody>
          <a:bodyPr wrap="none" anchor="ctr"/>
          <a:lstStyle/>
          <a:p>
            <a:pPr algn="ctr"/>
            <a:endParaRPr lang="fr-FR">
              <a:solidFill>
                <a:srgbClr val="FF3300"/>
              </a:solidFill>
            </a:endParaRPr>
          </a:p>
        </p:txBody>
      </p:sp>
      <p:sp>
        <p:nvSpPr>
          <p:cNvPr id="68615" name="Rectangle 7"/>
          <p:cNvSpPr>
            <a:spLocks noChangeArrowheads="1"/>
          </p:cNvSpPr>
          <p:nvPr/>
        </p:nvSpPr>
        <p:spPr bwMode="auto">
          <a:xfrm>
            <a:off x="1712913" y="909638"/>
            <a:ext cx="2016125" cy="1150937"/>
          </a:xfrm>
          <a:prstGeom prst="rect">
            <a:avLst/>
          </a:prstGeom>
          <a:solidFill>
            <a:srgbClr val="FF3300"/>
          </a:solidFill>
          <a:ln w="9525">
            <a:noFill/>
            <a:miter lim="800000"/>
            <a:headEnd/>
            <a:tailEnd/>
          </a:ln>
          <a:effectLst/>
        </p:spPr>
        <p:txBody>
          <a:bodyPr wrap="none" anchor="ctr"/>
          <a:lstStyle/>
          <a:p>
            <a:endParaRPr lang="fr-FR"/>
          </a:p>
        </p:txBody>
      </p:sp>
      <p:grpSp>
        <p:nvGrpSpPr>
          <p:cNvPr id="68616" name="Group 8"/>
          <p:cNvGrpSpPr>
            <a:grpSpLocks/>
          </p:cNvGrpSpPr>
          <p:nvPr/>
        </p:nvGrpSpPr>
        <p:grpSpPr bwMode="auto">
          <a:xfrm>
            <a:off x="2452688" y="1422400"/>
            <a:ext cx="504825" cy="504825"/>
            <a:chOff x="1215" y="844"/>
            <a:chExt cx="318" cy="318"/>
          </a:xfrm>
        </p:grpSpPr>
        <p:sp>
          <p:nvSpPr>
            <p:cNvPr id="68647" name="Rectangle 9"/>
            <p:cNvSpPr>
              <a:spLocks noChangeArrowheads="1"/>
            </p:cNvSpPr>
            <p:nvPr/>
          </p:nvSpPr>
          <p:spPr bwMode="auto">
            <a:xfrm>
              <a:off x="1215" y="844"/>
              <a:ext cx="318" cy="318"/>
            </a:xfrm>
            <a:prstGeom prst="rect">
              <a:avLst/>
            </a:prstGeom>
            <a:noFill/>
            <a:ln w="28575">
              <a:solidFill>
                <a:srgbClr val="FFFF00"/>
              </a:solidFill>
              <a:miter lim="800000"/>
              <a:headEnd/>
              <a:tailEnd/>
            </a:ln>
            <a:effectLst/>
          </p:spPr>
          <p:txBody>
            <a:bodyPr wrap="none" anchor="ctr"/>
            <a:lstStyle/>
            <a:p>
              <a:endParaRPr lang="fr-FR"/>
            </a:p>
          </p:txBody>
        </p:sp>
        <p:sp>
          <p:nvSpPr>
            <p:cNvPr id="68648" name="Line 10"/>
            <p:cNvSpPr>
              <a:spLocks noChangeShapeType="1"/>
            </p:cNvSpPr>
            <p:nvPr/>
          </p:nvSpPr>
          <p:spPr bwMode="auto">
            <a:xfrm>
              <a:off x="1215" y="844"/>
              <a:ext cx="317" cy="318"/>
            </a:xfrm>
            <a:prstGeom prst="line">
              <a:avLst/>
            </a:prstGeom>
            <a:noFill/>
            <a:ln w="19050">
              <a:solidFill>
                <a:srgbClr val="FFFF00"/>
              </a:solidFill>
              <a:round/>
              <a:headEnd/>
              <a:tailEnd/>
            </a:ln>
            <a:effectLst/>
          </p:spPr>
          <p:txBody>
            <a:bodyPr/>
            <a:lstStyle/>
            <a:p>
              <a:endParaRPr lang="en-US"/>
            </a:p>
          </p:txBody>
        </p:sp>
        <p:sp>
          <p:nvSpPr>
            <p:cNvPr id="68649" name="Line 11"/>
            <p:cNvSpPr>
              <a:spLocks noChangeShapeType="1"/>
            </p:cNvSpPr>
            <p:nvPr/>
          </p:nvSpPr>
          <p:spPr bwMode="auto">
            <a:xfrm flipH="1">
              <a:off x="1215" y="844"/>
              <a:ext cx="317" cy="318"/>
            </a:xfrm>
            <a:prstGeom prst="line">
              <a:avLst/>
            </a:prstGeom>
            <a:noFill/>
            <a:ln w="19050">
              <a:solidFill>
                <a:srgbClr val="FFFF00"/>
              </a:solidFill>
              <a:round/>
              <a:headEnd/>
              <a:tailEnd/>
            </a:ln>
            <a:effectLst/>
          </p:spPr>
          <p:txBody>
            <a:bodyPr/>
            <a:lstStyle/>
            <a:p>
              <a:endParaRPr lang="en-US"/>
            </a:p>
          </p:txBody>
        </p:sp>
      </p:grpSp>
      <p:grpSp>
        <p:nvGrpSpPr>
          <p:cNvPr id="68617" name="Group 12"/>
          <p:cNvGrpSpPr>
            <a:grpSpLocks/>
          </p:cNvGrpSpPr>
          <p:nvPr/>
        </p:nvGrpSpPr>
        <p:grpSpPr bwMode="auto">
          <a:xfrm>
            <a:off x="1570038" y="3573463"/>
            <a:ext cx="504825" cy="504825"/>
            <a:chOff x="1215" y="844"/>
            <a:chExt cx="318" cy="318"/>
          </a:xfrm>
        </p:grpSpPr>
        <p:sp>
          <p:nvSpPr>
            <p:cNvPr id="68644" name="Rectangle 13"/>
            <p:cNvSpPr>
              <a:spLocks noChangeArrowheads="1"/>
            </p:cNvSpPr>
            <p:nvPr/>
          </p:nvSpPr>
          <p:spPr bwMode="auto">
            <a:xfrm>
              <a:off x="1215" y="844"/>
              <a:ext cx="318" cy="318"/>
            </a:xfrm>
            <a:prstGeom prst="rect">
              <a:avLst/>
            </a:prstGeom>
            <a:noFill/>
            <a:ln w="28575">
              <a:solidFill>
                <a:srgbClr val="FFFF00"/>
              </a:solidFill>
              <a:miter lim="800000"/>
              <a:headEnd/>
              <a:tailEnd/>
            </a:ln>
            <a:effectLst/>
          </p:spPr>
          <p:txBody>
            <a:bodyPr wrap="none" anchor="ctr"/>
            <a:lstStyle/>
            <a:p>
              <a:endParaRPr lang="fr-FR"/>
            </a:p>
          </p:txBody>
        </p:sp>
        <p:sp>
          <p:nvSpPr>
            <p:cNvPr id="68645" name="Line 14"/>
            <p:cNvSpPr>
              <a:spLocks noChangeShapeType="1"/>
            </p:cNvSpPr>
            <p:nvPr/>
          </p:nvSpPr>
          <p:spPr bwMode="auto">
            <a:xfrm>
              <a:off x="1215" y="844"/>
              <a:ext cx="317" cy="318"/>
            </a:xfrm>
            <a:prstGeom prst="line">
              <a:avLst/>
            </a:prstGeom>
            <a:noFill/>
            <a:ln w="19050">
              <a:solidFill>
                <a:srgbClr val="FFFF00"/>
              </a:solidFill>
              <a:round/>
              <a:headEnd/>
              <a:tailEnd/>
            </a:ln>
            <a:effectLst/>
          </p:spPr>
          <p:txBody>
            <a:bodyPr/>
            <a:lstStyle/>
            <a:p>
              <a:endParaRPr lang="en-US"/>
            </a:p>
          </p:txBody>
        </p:sp>
        <p:sp>
          <p:nvSpPr>
            <p:cNvPr id="68646" name="Line 15"/>
            <p:cNvSpPr>
              <a:spLocks noChangeShapeType="1"/>
            </p:cNvSpPr>
            <p:nvPr/>
          </p:nvSpPr>
          <p:spPr bwMode="auto">
            <a:xfrm flipH="1">
              <a:off x="1215" y="844"/>
              <a:ext cx="317" cy="318"/>
            </a:xfrm>
            <a:prstGeom prst="line">
              <a:avLst/>
            </a:prstGeom>
            <a:noFill/>
            <a:ln w="19050">
              <a:solidFill>
                <a:srgbClr val="FFFF00"/>
              </a:solidFill>
              <a:round/>
              <a:headEnd/>
              <a:tailEnd/>
            </a:ln>
            <a:effectLst/>
          </p:spPr>
          <p:txBody>
            <a:bodyPr/>
            <a:lstStyle/>
            <a:p>
              <a:endParaRPr lang="en-US"/>
            </a:p>
          </p:txBody>
        </p:sp>
      </p:grpSp>
      <p:grpSp>
        <p:nvGrpSpPr>
          <p:cNvPr id="68618" name="Group 16"/>
          <p:cNvGrpSpPr>
            <a:grpSpLocks/>
          </p:cNvGrpSpPr>
          <p:nvPr/>
        </p:nvGrpSpPr>
        <p:grpSpPr bwMode="auto">
          <a:xfrm>
            <a:off x="3297238" y="3573463"/>
            <a:ext cx="504825" cy="504825"/>
            <a:chOff x="1215" y="844"/>
            <a:chExt cx="318" cy="318"/>
          </a:xfrm>
        </p:grpSpPr>
        <p:sp>
          <p:nvSpPr>
            <p:cNvPr id="68641" name="Rectangle 17"/>
            <p:cNvSpPr>
              <a:spLocks noChangeArrowheads="1"/>
            </p:cNvSpPr>
            <p:nvPr/>
          </p:nvSpPr>
          <p:spPr bwMode="auto">
            <a:xfrm>
              <a:off x="1215" y="844"/>
              <a:ext cx="318" cy="318"/>
            </a:xfrm>
            <a:prstGeom prst="rect">
              <a:avLst/>
            </a:prstGeom>
            <a:noFill/>
            <a:ln w="28575">
              <a:solidFill>
                <a:srgbClr val="FFFF00"/>
              </a:solidFill>
              <a:miter lim="800000"/>
              <a:headEnd/>
              <a:tailEnd/>
            </a:ln>
            <a:effectLst/>
          </p:spPr>
          <p:txBody>
            <a:bodyPr wrap="none" anchor="ctr"/>
            <a:lstStyle/>
            <a:p>
              <a:endParaRPr lang="fr-FR"/>
            </a:p>
          </p:txBody>
        </p:sp>
        <p:sp>
          <p:nvSpPr>
            <p:cNvPr id="68642" name="Line 18"/>
            <p:cNvSpPr>
              <a:spLocks noChangeShapeType="1"/>
            </p:cNvSpPr>
            <p:nvPr/>
          </p:nvSpPr>
          <p:spPr bwMode="auto">
            <a:xfrm>
              <a:off x="1215" y="844"/>
              <a:ext cx="317" cy="318"/>
            </a:xfrm>
            <a:prstGeom prst="line">
              <a:avLst/>
            </a:prstGeom>
            <a:noFill/>
            <a:ln w="19050">
              <a:solidFill>
                <a:srgbClr val="FFFF00"/>
              </a:solidFill>
              <a:round/>
              <a:headEnd/>
              <a:tailEnd/>
            </a:ln>
            <a:effectLst/>
          </p:spPr>
          <p:txBody>
            <a:bodyPr/>
            <a:lstStyle/>
            <a:p>
              <a:endParaRPr lang="en-US"/>
            </a:p>
          </p:txBody>
        </p:sp>
        <p:sp>
          <p:nvSpPr>
            <p:cNvPr id="68643" name="Line 19"/>
            <p:cNvSpPr>
              <a:spLocks noChangeShapeType="1"/>
            </p:cNvSpPr>
            <p:nvPr/>
          </p:nvSpPr>
          <p:spPr bwMode="auto">
            <a:xfrm flipH="1">
              <a:off x="1215" y="844"/>
              <a:ext cx="317" cy="318"/>
            </a:xfrm>
            <a:prstGeom prst="line">
              <a:avLst/>
            </a:prstGeom>
            <a:noFill/>
            <a:ln w="19050">
              <a:solidFill>
                <a:srgbClr val="FFFF00"/>
              </a:solidFill>
              <a:round/>
              <a:headEnd/>
              <a:tailEnd/>
            </a:ln>
            <a:effectLst/>
          </p:spPr>
          <p:txBody>
            <a:bodyPr/>
            <a:lstStyle/>
            <a:p>
              <a:endParaRPr lang="en-US"/>
            </a:p>
          </p:txBody>
        </p:sp>
      </p:grpSp>
      <p:sp>
        <p:nvSpPr>
          <p:cNvPr id="68619" name="Rectangle 20"/>
          <p:cNvSpPr>
            <a:spLocks noChangeArrowheads="1"/>
          </p:cNvSpPr>
          <p:nvPr/>
        </p:nvSpPr>
        <p:spPr bwMode="auto">
          <a:xfrm>
            <a:off x="128588" y="3500438"/>
            <a:ext cx="2017712" cy="649287"/>
          </a:xfrm>
          <a:prstGeom prst="rect">
            <a:avLst/>
          </a:prstGeom>
          <a:solidFill>
            <a:schemeClr val="accent2">
              <a:alpha val="25098"/>
            </a:schemeClr>
          </a:solidFill>
          <a:ln w="9525">
            <a:noFill/>
            <a:miter lim="800000"/>
            <a:headEnd/>
            <a:tailEnd/>
          </a:ln>
          <a:effectLst/>
        </p:spPr>
        <p:txBody>
          <a:bodyPr wrap="none" anchor="ctr"/>
          <a:lstStyle/>
          <a:p>
            <a:pPr algn="ctr"/>
            <a:endParaRPr lang="fr-FR"/>
          </a:p>
        </p:txBody>
      </p:sp>
      <p:sp>
        <p:nvSpPr>
          <p:cNvPr id="68620" name="Rectangle 21"/>
          <p:cNvSpPr>
            <a:spLocks noChangeArrowheads="1"/>
          </p:cNvSpPr>
          <p:nvPr/>
        </p:nvSpPr>
        <p:spPr bwMode="auto">
          <a:xfrm>
            <a:off x="3225800" y="3500438"/>
            <a:ext cx="2017713" cy="649287"/>
          </a:xfrm>
          <a:prstGeom prst="rect">
            <a:avLst/>
          </a:prstGeom>
          <a:solidFill>
            <a:schemeClr val="accent2">
              <a:alpha val="25098"/>
            </a:schemeClr>
          </a:solidFill>
          <a:ln w="9525">
            <a:noFill/>
            <a:miter lim="800000"/>
            <a:headEnd/>
            <a:tailEnd/>
          </a:ln>
          <a:effectLst/>
        </p:spPr>
        <p:txBody>
          <a:bodyPr wrap="none" anchor="ctr"/>
          <a:lstStyle/>
          <a:p>
            <a:endParaRPr lang="fr-FR"/>
          </a:p>
        </p:txBody>
      </p:sp>
      <p:sp>
        <p:nvSpPr>
          <p:cNvPr id="68621" name="Rectangle 22"/>
          <p:cNvSpPr>
            <a:spLocks noChangeArrowheads="1"/>
          </p:cNvSpPr>
          <p:nvPr/>
        </p:nvSpPr>
        <p:spPr bwMode="auto">
          <a:xfrm>
            <a:off x="2360613" y="1341438"/>
            <a:ext cx="2951162" cy="649287"/>
          </a:xfrm>
          <a:prstGeom prst="rect">
            <a:avLst/>
          </a:prstGeom>
          <a:solidFill>
            <a:schemeClr val="accent2">
              <a:alpha val="25098"/>
            </a:schemeClr>
          </a:solidFill>
          <a:ln w="9525">
            <a:noFill/>
            <a:miter lim="800000"/>
            <a:headEnd/>
            <a:tailEnd/>
          </a:ln>
          <a:effectLst/>
        </p:spPr>
        <p:txBody>
          <a:bodyPr wrap="none" anchor="ctr"/>
          <a:lstStyle/>
          <a:p>
            <a:endParaRPr lang="fr-FR"/>
          </a:p>
        </p:txBody>
      </p:sp>
      <p:sp>
        <p:nvSpPr>
          <p:cNvPr id="68622" name="Text Box 23"/>
          <p:cNvSpPr txBox="1">
            <a:spLocks noChangeArrowheads="1"/>
          </p:cNvSpPr>
          <p:nvPr/>
        </p:nvSpPr>
        <p:spPr bwMode="auto">
          <a:xfrm>
            <a:off x="-87313" y="5321300"/>
            <a:ext cx="184151" cy="457200"/>
          </a:xfrm>
          <a:prstGeom prst="rect">
            <a:avLst/>
          </a:prstGeom>
          <a:noFill/>
          <a:ln w="9525">
            <a:noFill/>
            <a:miter lim="800000"/>
            <a:headEnd/>
            <a:tailEnd/>
          </a:ln>
          <a:effectLst/>
        </p:spPr>
        <p:txBody>
          <a:bodyPr wrap="none">
            <a:spAutoFit/>
          </a:bodyPr>
          <a:lstStyle/>
          <a:p>
            <a:endParaRPr lang="fr-FR"/>
          </a:p>
        </p:txBody>
      </p:sp>
      <p:sp>
        <p:nvSpPr>
          <p:cNvPr id="68623" name="Line 24"/>
          <p:cNvSpPr>
            <a:spLocks noChangeShapeType="1"/>
          </p:cNvSpPr>
          <p:nvPr/>
        </p:nvSpPr>
        <p:spPr bwMode="auto">
          <a:xfrm>
            <a:off x="2505075" y="5661025"/>
            <a:ext cx="431800" cy="0"/>
          </a:xfrm>
          <a:prstGeom prst="line">
            <a:avLst/>
          </a:prstGeom>
          <a:noFill/>
          <a:ln w="9525">
            <a:solidFill>
              <a:schemeClr val="tx1"/>
            </a:solidFill>
            <a:round/>
            <a:headEnd type="triangle" w="med" len="med"/>
            <a:tailEnd type="triangle" w="med" len="med"/>
          </a:ln>
          <a:effectLst/>
        </p:spPr>
        <p:txBody>
          <a:bodyPr/>
          <a:lstStyle/>
          <a:p>
            <a:endParaRPr lang="en-US"/>
          </a:p>
        </p:txBody>
      </p:sp>
      <p:sp>
        <p:nvSpPr>
          <p:cNvPr id="68624" name="Text Box 25"/>
          <p:cNvSpPr txBox="1">
            <a:spLocks noChangeArrowheads="1"/>
          </p:cNvSpPr>
          <p:nvPr/>
        </p:nvSpPr>
        <p:spPr bwMode="auto">
          <a:xfrm>
            <a:off x="3060700" y="5464175"/>
            <a:ext cx="787400" cy="457200"/>
          </a:xfrm>
          <a:prstGeom prst="rect">
            <a:avLst/>
          </a:prstGeom>
          <a:noFill/>
          <a:ln w="9525">
            <a:noFill/>
            <a:miter lim="800000"/>
            <a:headEnd/>
            <a:tailEnd/>
          </a:ln>
          <a:effectLst/>
        </p:spPr>
        <p:txBody>
          <a:bodyPr wrap="none">
            <a:spAutoFit/>
          </a:bodyPr>
          <a:lstStyle/>
          <a:p>
            <a:r>
              <a:rPr lang="fr-FR" b="1">
                <a:latin typeface="Arial" charset="0"/>
              </a:rPr>
              <a:t>L</a:t>
            </a:r>
            <a:r>
              <a:rPr lang="fr-FR" b="1" baseline="-25000">
                <a:latin typeface="Arial" charset="0"/>
              </a:rPr>
              <a:t>poly</a:t>
            </a:r>
          </a:p>
        </p:txBody>
      </p:sp>
      <p:sp>
        <p:nvSpPr>
          <p:cNvPr id="68625" name="Line 26"/>
          <p:cNvSpPr>
            <a:spLocks noChangeShapeType="1"/>
          </p:cNvSpPr>
          <p:nvPr/>
        </p:nvSpPr>
        <p:spPr bwMode="auto">
          <a:xfrm>
            <a:off x="920750" y="2276475"/>
            <a:ext cx="0" cy="3241675"/>
          </a:xfrm>
          <a:prstGeom prst="line">
            <a:avLst/>
          </a:prstGeom>
          <a:noFill/>
          <a:ln w="9525">
            <a:solidFill>
              <a:schemeClr val="tx1"/>
            </a:solidFill>
            <a:round/>
            <a:headEnd type="triangle" w="med" len="med"/>
            <a:tailEnd type="triangle" w="med" len="med"/>
          </a:ln>
          <a:effectLst/>
        </p:spPr>
        <p:txBody>
          <a:bodyPr/>
          <a:lstStyle/>
          <a:p>
            <a:endParaRPr lang="en-US"/>
          </a:p>
        </p:txBody>
      </p:sp>
      <p:sp>
        <p:nvSpPr>
          <p:cNvPr id="68626" name="Line 27"/>
          <p:cNvSpPr>
            <a:spLocks noChangeShapeType="1"/>
          </p:cNvSpPr>
          <p:nvPr/>
        </p:nvSpPr>
        <p:spPr bwMode="auto">
          <a:xfrm flipH="1">
            <a:off x="560388" y="2276475"/>
            <a:ext cx="792162" cy="0"/>
          </a:xfrm>
          <a:prstGeom prst="line">
            <a:avLst/>
          </a:prstGeom>
          <a:noFill/>
          <a:ln w="9525">
            <a:solidFill>
              <a:schemeClr val="tx1"/>
            </a:solidFill>
            <a:round/>
            <a:headEnd/>
            <a:tailEnd/>
          </a:ln>
          <a:effectLst/>
        </p:spPr>
        <p:txBody>
          <a:bodyPr/>
          <a:lstStyle/>
          <a:p>
            <a:endParaRPr lang="en-US"/>
          </a:p>
        </p:txBody>
      </p:sp>
      <p:sp>
        <p:nvSpPr>
          <p:cNvPr id="68627" name="Line 28"/>
          <p:cNvSpPr>
            <a:spLocks noChangeShapeType="1"/>
          </p:cNvSpPr>
          <p:nvPr/>
        </p:nvSpPr>
        <p:spPr bwMode="auto">
          <a:xfrm flipH="1">
            <a:off x="560388" y="5518150"/>
            <a:ext cx="792162" cy="0"/>
          </a:xfrm>
          <a:prstGeom prst="line">
            <a:avLst/>
          </a:prstGeom>
          <a:noFill/>
          <a:ln w="9525">
            <a:solidFill>
              <a:schemeClr val="tx1"/>
            </a:solidFill>
            <a:round/>
            <a:headEnd/>
            <a:tailEnd/>
          </a:ln>
          <a:effectLst/>
        </p:spPr>
        <p:txBody>
          <a:bodyPr/>
          <a:lstStyle/>
          <a:p>
            <a:endParaRPr lang="en-US"/>
          </a:p>
        </p:txBody>
      </p:sp>
      <p:sp>
        <p:nvSpPr>
          <p:cNvPr id="68628" name="Text Box 29"/>
          <p:cNvSpPr txBox="1">
            <a:spLocks noChangeArrowheads="1"/>
          </p:cNvSpPr>
          <p:nvPr/>
        </p:nvSpPr>
        <p:spPr bwMode="auto">
          <a:xfrm>
            <a:off x="415925" y="2852738"/>
            <a:ext cx="471488" cy="457200"/>
          </a:xfrm>
          <a:prstGeom prst="rect">
            <a:avLst/>
          </a:prstGeom>
          <a:noFill/>
          <a:ln w="9525">
            <a:noFill/>
            <a:miter lim="800000"/>
            <a:headEnd/>
            <a:tailEnd/>
          </a:ln>
          <a:effectLst/>
        </p:spPr>
        <p:txBody>
          <a:bodyPr wrap="none">
            <a:spAutoFit/>
          </a:bodyPr>
          <a:lstStyle/>
          <a:p>
            <a:r>
              <a:rPr lang="fr-FR" b="1">
                <a:latin typeface="Arial" charset="0"/>
              </a:rPr>
              <a:t>W</a:t>
            </a:r>
            <a:endParaRPr lang="fr-FR" b="1" baseline="-25000">
              <a:latin typeface="Arial" charset="0"/>
            </a:endParaRPr>
          </a:p>
        </p:txBody>
      </p:sp>
      <p:sp>
        <p:nvSpPr>
          <p:cNvPr id="68629" name="Line 30"/>
          <p:cNvSpPr>
            <a:spLocks noChangeShapeType="1"/>
          </p:cNvSpPr>
          <p:nvPr/>
        </p:nvSpPr>
        <p:spPr bwMode="auto">
          <a:xfrm>
            <a:off x="3297238" y="4365625"/>
            <a:ext cx="503237" cy="0"/>
          </a:xfrm>
          <a:prstGeom prst="line">
            <a:avLst/>
          </a:prstGeom>
          <a:noFill/>
          <a:ln w="9525">
            <a:solidFill>
              <a:schemeClr val="tx1"/>
            </a:solidFill>
            <a:round/>
            <a:headEnd type="triangle" w="med" len="med"/>
            <a:tailEnd type="triangle" w="med" len="med"/>
          </a:ln>
          <a:effectLst/>
        </p:spPr>
        <p:txBody>
          <a:bodyPr/>
          <a:lstStyle/>
          <a:p>
            <a:endParaRPr lang="en-US"/>
          </a:p>
        </p:txBody>
      </p:sp>
      <p:sp>
        <p:nvSpPr>
          <p:cNvPr id="68630" name="Line 31"/>
          <p:cNvSpPr>
            <a:spLocks noChangeShapeType="1"/>
          </p:cNvSpPr>
          <p:nvPr/>
        </p:nvSpPr>
        <p:spPr bwMode="auto">
          <a:xfrm>
            <a:off x="3297238" y="3573463"/>
            <a:ext cx="0" cy="792162"/>
          </a:xfrm>
          <a:prstGeom prst="line">
            <a:avLst/>
          </a:prstGeom>
          <a:noFill/>
          <a:ln w="9525">
            <a:solidFill>
              <a:schemeClr val="tx1"/>
            </a:solidFill>
            <a:round/>
            <a:headEnd/>
            <a:tailEnd/>
          </a:ln>
          <a:effectLst/>
        </p:spPr>
        <p:txBody>
          <a:bodyPr/>
          <a:lstStyle/>
          <a:p>
            <a:endParaRPr lang="en-US"/>
          </a:p>
        </p:txBody>
      </p:sp>
      <p:sp>
        <p:nvSpPr>
          <p:cNvPr id="68631" name="Line 32"/>
          <p:cNvSpPr>
            <a:spLocks noChangeShapeType="1"/>
          </p:cNvSpPr>
          <p:nvPr/>
        </p:nvSpPr>
        <p:spPr bwMode="auto">
          <a:xfrm>
            <a:off x="3800475" y="3573463"/>
            <a:ext cx="0" cy="792162"/>
          </a:xfrm>
          <a:prstGeom prst="line">
            <a:avLst/>
          </a:prstGeom>
          <a:noFill/>
          <a:ln w="9525">
            <a:solidFill>
              <a:schemeClr val="tx1"/>
            </a:solidFill>
            <a:round/>
            <a:headEnd/>
            <a:tailEnd/>
          </a:ln>
          <a:effectLst/>
        </p:spPr>
        <p:txBody>
          <a:bodyPr/>
          <a:lstStyle/>
          <a:p>
            <a:endParaRPr lang="en-US"/>
          </a:p>
        </p:txBody>
      </p:sp>
      <p:sp>
        <p:nvSpPr>
          <p:cNvPr id="68632" name="Text Box 33"/>
          <p:cNvSpPr txBox="1">
            <a:spLocks noChangeArrowheads="1"/>
          </p:cNvSpPr>
          <p:nvPr/>
        </p:nvSpPr>
        <p:spPr bwMode="auto">
          <a:xfrm>
            <a:off x="3297238" y="4365625"/>
            <a:ext cx="2047875" cy="457200"/>
          </a:xfrm>
          <a:prstGeom prst="rect">
            <a:avLst/>
          </a:prstGeom>
          <a:noFill/>
          <a:ln w="9525">
            <a:noFill/>
            <a:miter lim="800000"/>
            <a:headEnd/>
            <a:tailEnd/>
          </a:ln>
          <a:effectLst/>
        </p:spPr>
        <p:txBody>
          <a:bodyPr wrap="none">
            <a:spAutoFit/>
          </a:bodyPr>
          <a:lstStyle/>
          <a:p>
            <a:r>
              <a:rPr lang="fr-FR">
                <a:latin typeface="Arial" charset="0"/>
              </a:rPr>
              <a:t>Diam. contact</a:t>
            </a:r>
          </a:p>
        </p:txBody>
      </p:sp>
      <p:sp>
        <p:nvSpPr>
          <p:cNvPr id="68633" name="Line 34"/>
          <p:cNvSpPr>
            <a:spLocks noChangeShapeType="1"/>
          </p:cNvSpPr>
          <p:nvPr/>
        </p:nvSpPr>
        <p:spPr bwMode="auto">
          <a:xfrm>
            <a:off x="4737100" y="2060575"/>
            <a:ext cx="0" cy="215900"/>
          </a:xfrm>
          <a:prstGeom prst="line">
            <a:avLst/>
          </a:prstGeom>
          <a:noFill/>
          <a:ln w="9525">
            <a:solidFill>
              <a:schemeClr val="tx1"/>
            </a:solidFill>
            <a:round/>
            <a:headEnd type="triangle" w="med" len="med"/>
            <a:tailEnd type="triangle" w="med" len="med"/>
          </a:ln>
          <a:effectLst/>
        </p:spPr>
        <p:txBody>
          <a:bodyPr/>
          <a:lstStyle/>
          <a:p>
            <a:endParaRPr lang="en-US"/>
          </a:p>
        </p:txBody>
      </p:sp>
      <p:sp>
        <p:nvSpPr>
          <p:cNvPr id="68634" name="Line 35"/>
          <p:cNvSpPr>
            <a:spLocks noChangeShapeType="1"/>
          </p:cNvSpPr>
          <p:nvPr/>
        </p:nvSpPr>
        <p:spPr bwMode="auto">
          <a:xfrm>
            <a:off x="3584575" y="2060575"/>
            <a:ext cx="1223963" cy="0"/>
          </a:xfrm>
          <a:prstGeom prst="line">
            <a:avLst/>
          </a:prstGeom>
          <a:noFill/>
          <a:ln w="9525">
            <a:solidFill>
              <a:schemeClr val="tx1"/>
            </a:solidFill>
            <a:round/>
            <a:headEnd/>
            <a:tailEnd/>
          </a:ln>
          <a:effectLst/>
        </p:spPr>
        <p:txBody>
          <a:bodyPr/>
          <a:lstStyle/>
          <a:p>
            <a:endParaRPr lang="en-US"/>
          </a:p>
        </p:txBody>
      </p:sp>
      <p:sp>
        <p:nvSpPr>
          <p:cNvPr id="68635" name="Line 36"/>
          <p:cNvSpPr>
            <a:spLocks noChangeShapeType="1"/>
          </p:cNvSpPr>
          <p:nvPr/>
        </p:nvSpPr>
        <p:spPr bwMode="auto">
          <a:xfrm>
            <a:off x="3584575" y="2276475"/>
            <a:ext cx="1223963" cy="0"/>
          </a:xfrm>
          <a:prstGeom prst="line">
            <a:avLst/>
          </a:prstGeom>
          <a:noFill/>
          <a:ln w="9525">
            <a:solidFill>
              <a:schemeClr val="tx1"/>
            </a:solidFill>
            <a:round/>
            <a:headEnd/>
            <a:tailEnd/>
          </a:ln>
          <a:effectLst/>
        </p:spPr>
        <p:txBody>
          <a:bodyPr/>
          <a:lstStyle/>
          <a:p>
            <a:endParaRPr lang="en-US"/>
          </a:p>
        </p:txBody>
      </p:sp>
      <p:sp>
        <p:nvSpPr>
          <p:cNvPr id="68636" name="Text Box 37"/>
          <p:cNvSpPr txBox="1">
            <a:spLocks noChangeArrowheads="1"/>
          </p:cNvSpPr>
          <p:nvPr/>
        </p:nvSpPr>
        <p:spPr bwMode="auto">
          <a:xfrm>
            <a:off x="4737100" y="1917700"/>
            <a:ext cx="1676400" cy="457200"/>
          </a:xfrm>
          <a:prstGeom prst="rect">
            <a:avLst/>
          </a:prstGeom>
          <a:noFill/>
          <a:ln w="9525">
            <a:noFill/>
            <a:miter lim="800000"/>
            <a:headEnd/>
            <a:tailEnd/>
          </a:ln>
          <a:effectLst/>
        </p:spPr>
        <p:txBody>
          <a:bodyPr wrap="none">
            <a:spAutoFit/>
          </a:bodyPr>
          <a:lstStyle/>
          <a:p>
            <a:r>
              <a:rPr lang="fr-FR">
                <a:latin typeface="Arial" charset="0"/>
              </a:rPr>
              <a:t>Poly-active</a:t>
            </a:r>
          </a:p>
        </p:txBody>
      </p:sp>
      <p:sp>
        <p:nvSpPr>
          <p:cNvPr id="68637" name="Line 38"/>
          <p:cNvSpPr>
            <a:spLocks noChangeShapeType="1"/>
          </p:cNvSpPr>
          <p:nvPr/>
        </p:nvSpPr>
        <p:spPr bwMode="auto">
          <a:xfrm>
            <a:off x="2936875" y="3644900"/>
            <a:ext cx="360363" cy="0"/>
          </a:xfrm>
          <a:prstGeom prst="line">
            <a:avLst/>
          </a:prstGeom>
          <a:noFill/>
          <a:ln w="9525">
            <a:solidFill>
              <a:schemeClr val="tx1"/>
            </a:solidFill>
            <a:round/>
            <a:headEnd type="triangle" w="med" len="med"/>
            <a:tailEnd type="triangle" w="med" len="med"/>
          </a:ln>
          <a:effectLst/>
        </p:spPr>
        <p:txBody>
          <a:bodyPr/>
          <a:lstStyle/>
          <a:p>
            <a:endParaRPr lang="en-US"/>
          </a:p>
        </p:txBody>
      </p:sp>
      <p:sp>
        <p:nvSpPr>
          <p:cNvPr id="68638" name="Text Box 39"/>
          <p:cNvSpPr txBox="1">
            <a:spLocks noChangeArrowheads="1"/>
          </p:cNvSpPr>
          <p:nvPr/>
        </p:nvSpPr>
        <p:spPr bwMode="auto">
          <a:xfrm>
            <a:off x="2936875" y="3068638"/>
            <a:ext cx="1862138" cy="457200"/>
          </a:xfrm>
          <a:prstGeom prst="rect">
            <a:avLst/>
          </a:prstGeom>
          <a:noFill/>
          <a:ln w="9525">
            <a:noFill/>
            <a:miter lim="800000"/>
            <a:headEnd/>
            <a:tailEnd/>
          </a:ln>
          <a:effectLst/>
        </p:spPr>
        <p:txBody>
          <a:bodyPr wrap="none">
            <a:spAutoFit/>
          </a:bodyPr>
          <a:lstStyle/>
          <a:p>
            <a:r>
              <a:rPr lang="fr-FR">
                <a:latin typeface="Arial" charset="0"/>
              </a:rPr>
              <a:t>Poly-contact</a:t>
            </a:r>
          </a:p>
        </p:txBody>
      </p:sp>
      <p:sp>
        <p:nvSpPr>
          <p:cNvPr id="68639" name="Line 40"/>
          <p:cNvSpPr>
            <a:spLocks noChangeShapeType="1"/>
          </p:cNvSpPr>
          <p:nvPr/>
        </p:nvSpPr>
        <p:spPr bwMode="auto">
          <a:xfrm>
            <a:off x="1352550" y="3933825"/>
            <a:ext cx="215900" cy="0"/>
          </a:xfrm>
          <a:prstGeom prst="line">
            <a:avLst/>
          </a:prstGeom>
          <a:noFill/>
          <a:ln w="9525">
            <a:solidFill>
              <a:schemeClr val="tx1"/>
            </a:solidFill>
            <a:round/>
            <a:headEnd type="triangle" w="med" len="med"/>
            <a:tailEnd type="triangle" w="med" len="med"/>
          </a:ln>
          <a:effectLst/>
        </p:spPr>
        <p:txBody>
          <a:bodyPr/>
          <a:lstStyle/>
          <a:p>
            <a:endParaRPr lang="en-US"/>
          </a:p>
        </p:txBody>
      </p:sp>
      <p:sp>
        <p:nvSpPr>
          <p:cNvPr id="68640" name="Text Box 41"/>
          <p:cNvSpPr txBox="1">
            <a:spLocks noChangeArrowheads="1"/>
          </p:cNvSpPr>
          <p:nvPr/>
        </p:nvSpPr>
        <p:spPr bwMode="auto">
          <a:xfrm>
            <a:off x="1063625" y="4149725"/>
            <a:ext cx="1296988" cy="822325"/>
          </a:xfrm>
          <a:prstGeom prst="rect">
            <a:avLst/>
          </a:prstGeom>
          <a:noFill/>
          <a:ln w="9525">
            <a:noFill/>
            <a:miter lim="800000"/>
            <a:headEnd/>
            <a:tailEnd/>
          </a:ln>
          <a:effectLst/>
        </p:spPr>
        <p:txBody>
          <a:bodyPr>
            <a:spAutoFit/>
          </a:bodyPr>
          <a:lstStyle/>
          <a:p>
            <a:r>
              <a:rPr lang="fr-FR">
                <a:latin typeface="Arial" charset="0"/>
              </a:rPr>
              <a:t>Active-contact</a:t>
            </a:r>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2322" name="Rectangle 2"/>
          <p:cNvSpPr>
            <a:spLocks noGrp="1" noChangeArrowheads="1"/>
          </p:cNvSpPr>
          <p:nvPr>
            <p:ph type="title"/>
          </p:nvPr>
        </p:nvSpPr>
        <p:spPr/>
        <p:txBody>
          <a:bodyPr/>
          <a:lstStyle/>
          <a:p>
            <a:pPr>
              <a:defRPr/>
            </a:pPr>
            <a:r>
              <a:rPr lang="fr-FR" sz="3000" dirty="0"/>
              <a:t>	</a:t>
            </a:r>
            <a:r>
              <a:rPr lang="fr-FR" sz="3000" dirty="0" smtClean="0"/>
              <a:t>Circuit cross-section</a:t>
            </a:r>
            <a:endParaRPr lang="fr-FR" sz="3000" dirty="0"/>
          </a:p>
        </p:txBody>
      </p:sp>
      <p:pic>
        <p:nvPicPr>
          <p:cNvPr id="69635" name="Picture 3"/>
          <p:cNvPicPr>
            <a:picLocks noGrp="1" noChangeAspect="1" noChangeArrowheads="1"/>
          </p:cNvPicPr>
          <p:nvPr>
            <p:ph sz="half" idx="1"/>
          </p:nvPr>
        </p:nvPicPr>
        <p:blipFill>
          <a:blip r:embed="rId3" cstate="print"/>
          <a:srcRect/>
          <a:stretch>
            <a:fillRect/>
          </a:stretch>
        </p:blipFill>
        <p:spPr>
          <a:xfrm>
            <a:off x="273050" y="1125538"/>
            <a:ext cx="2144713" cy="1924050"/>
          </a:xfrm>
          <a:noFill/>
        </p:spPr>
      </p:pic>
      <p:grpSp>
        <p:nvGrpSpPr>
          <p:cNvPr id="312324" name="Group 4"/>
          <p:cNvGrpSpPr>
            <a:grpSpLocks/>
          </p:cNvGrpSpPr>
          <p:nvPr/>
        </p:nvGrpSpPr>
        <p:grpSpPr bwMode="auto">
          <a:xfrm>
            <a:off x="1568450" y="1484313"/>
            <a:ext cx="6769100" cy="4032250"/>
            <a:chOff x="988" y="935"/>
            <a:chExt cx="4264" cy="2540"/>
          </a:xfrm>
        </p:grpSpPr>
        <p:sp>
          <p:nvSpPr>
            <p:cNvPr id="69646" name="Rectangle 5"/>
            <p:cNvSpPr>
              <a:spLocks noChangeArrowheads="1"/>
            </p:cNvSpPr>
            <p:nvPr/>
          </p:nvSpPr>
          <p:spPr bwMode="auto">
            <a:xfrm>
              <a:off x="988" y="935"/>
              <a:ext cx="182" cy="182"/>
            </a:xfrm>
            <a:prstGeom prst="rect">
              <a:avLst/>
            </a:prstGeom>
            <a:noFill/>
            <a:ln w="38100">
              <a:solidFill>
                <a:srgbClr val="FF3300"/>
              </a:solidFill>
              <a:miter lim="800000"/>
              <a:headEnd/>
              <a:tailEnd/>
            </a:ln>
            <a:effectLst/>
          </p:spPr>
          <p:txBody>
            <a:bodyPr wrap="none" anchor="ctr"/>
            <a:lstStyle/>
            <a:p>
              <a:endParaRPr lang="fr-FR"/>
            </a:p>
          </p:txBody>
        </p:sp>
        <p:pic>
          <p:nvPicPr>
            <p:cNvPr id="69647" name="Picture 6"/>
            <p:cNvPicPr>
              <a:picLocks noChangeAspect="1" noChangeArrowheads="1"/>
            </p:cNvPicPr>
            <p:nvPr/>
          </p:nvPicPr>
          <p:blipFill>
            <a:blip r:embed="rId4" cstate="print"/>
            <a:srcRect/>
            <a:stretch>
              <a:fillRect/>
            </a:stretch>
          </p:blipFill>
          <p:spPr bwMode="auto">
            <a:xfrm>
              <a:off x="1850" y="1026"/>
              <a:ext cx="3402" cy="2431"/>
            </a:xfrm>
            <a:prstGeom prst="rect">
              <a:avLst/>
            </a:prstGeom>
            <a:noFill/>
            <a:ln w="38100">
              <a:solidFill>
                <a:srgbClr val="FF3300"/>
              </a:solidFill>
              <a:miter lim="800000"/>
              <a:headEnd/>
              <a:tailEnd/>
            </a:ln>
            <a:effectLst/>
          </p:spPr>
        </p:pic>
        <p:sp>
          <p:nvSpPr>
            <p:cNvPr id="69648" name="Line 7"/>
            <p:cNvSpPr>
              <a:spLocks noChangeShapeType="1"/>
            </p:cNvSpPr>
            <p:nvPr/>
          </p:nvSpPr>
          <p:spPr bwMode="auto">
            <a:xfrm>
              <a:off x="1170" y="935"/>
              <a:ext cx="680" cy="91"/>
            </a:xfrm>
            <a:prstGeom prst="line">
              <a:avLst/>
            </a:prstGeom>
            <a:noFill/>
            <a:ln w="38100">
              <a:solidFill>
                <a:srgbClr val="FF3300"/>
              </a:solidFill>
              <a:round/>
              <a:headEnd/>
              <a:tailEnd/>
            </a:ln>
            <a:effectLst/>
          </p:spPr>
          <p:txBody>
            <a:bodyPr/>
            <a:lstStyle/>
            <a:p>
              <a:endParaRPr lang="en-US"/>
            </a:p>
          </p:txBody>
        </p:sp>
        <p:sp>
          <p:nvSpPr>
            <p:cNvPr id="69649" name="Line 8"/>
            <p:cNvSpPr>
              <a:spLocks noChangeShapeType="1"/>
            </p:cNvSpPr>
            <p:nvPr/>
          </p:nvSpPr>
          <p:spPr bwMode="auto">
            <a:xfrm>
              <a:off x="988" y="1117"/>
              <a:ext cx="862" cy="2358"/>
            </a:xfrm>
            <a:prstGeom prst="line">
              <a:avLst/>
            </a:prstGeom>
            <a:noFill/>
            <a:ln w="38100">
              <a:solidFill>
                <a:srgbClr val="FF3300"/>
              </a:solidFill>
              <a:round/>
              <a:headEnd/>
              <a:tailEnd/>
            </a:ln>
            <a:effectLst/>
          </p:spPr>
          <p:txBody>
            <a:bodyPr/>
            <a:lstStyle/>
            <a:p>
              <a:endParaRPr lang="en-US"/>
            </a:p>
          </p:txBody>
        </p:sp>
      </p:grpSp>
      <p:grpSp>
        <p:nvGrpSpPr>
          <p:cNvPr id="312329" name="Group 9"/>
          <p:cNvGrpSpPr>
            <a:grpSpLocks/>
          </p:cNvGrpSpPr>
          <p:nvPr/>
        </p:nvGrpSpPr>
        <p:grpSpPr bwMode="auto">
          <a:xfrm>
            <a:off x="2865438" y="1844675"/>
            <a:ext cx="5616575" cy="3671888"/>
            <a:chOff x="1805" y="1162"/>
            <a:chExt cx="3538" cy="2313"/>
          </a:xfrm>
        </p:grpSpPr>
        <p:sp>
          <p:nvSpPr>
            <p:cNvPr id="69641" name="Line 10"/>
            <p:cNvSpPr>
              <a:spLocks noChangeShapeType="1"/>
            </p:cNvSpPr>
            <p:nvPr/>
          </p:nvSpPr>
          <p:spPr bwMode="auto">
            <a:xfrm>
              <a:off x="1850" y="2341"/>
              <a:ext cx="3493" cy="908"/>
            </a:xfrm>
            <a:prstGeom prst="line">
              <a:avLst/>
            </a:prstGeom>
            <a:noFill/>
            <a:ln w="38100">
              <a:solidFill>
                <a:schemeClr val="bg1"/>
              </a:solidFill>
              <a:prstDash val="dash"/>
              <a:round/>
              <a:headEnd/>
              <a:tailEnd/>
            </a:ln>
            <a:effectLst/>
          </p:spPr>
          <p:txBody>
            <a:bodyPr/>
            <a:lstStyle/>
            <a:p>
              <a:endParaRPr lang="en-US"/>
            </a:p>
          </p:txBody>
        </p:sp>
        <p:sp>
          <p:nvSpPr>
            <p:cNvPr id="69642" name="Line 11"/>
            <p:cNvSpPr>
              <a:spLocks noChangeShapeType="1"/>
            </p:cNvSpPr>
            <p:nvPr/>
          </p:nvSpPr>
          <p:spPr bwMode="auto">
            <a:xfrm>
              <a:off x="1850" y="1162"/>
              <a:ext cx="3493" cy="908"/>
            </a:xfrm>
            <a:prstGeom prst="line">
              <a:avLst/>
            </a:prstGeom>
            <a:noFill/>
            <a:ln w="38100">
              <a:solidFill>
                <a:schemeClr val="bg1"/>
              </a:solidFill>
              <a:prstDash val="dash"/>
              <a:round/>
              <a:headEnd/>
              <a:tailEnd/>
            </a:ln>
            <a:effectLst/>
          </p:spPr>
          <p:txBody>
            <a:bodyPr/>
            <a:lstStyle/>
            <a:p>
              <a:endParaRPr lang="en-US"/>
            </a:p>
          </p:txBody>
        </p:sp>
        <p:sp>
          <p:nvSpPr>
            <p:cNvPr id="69643" name="Line 12"/>
            <p:cNvSpPr>
              <a:spLocks noChangeShapeType="1"/>
            </p:cNvSpPr>
            <p:nvPr/>
          </p:nvSpPr>
          <p:spPr bwMode="auto">
            <a:xfrm>
              <a:off x="2394" y="1298"/>
              <a:ext cx="0" cy="1180"/>
            </a:xfrm>
            <a:prstGeom prst="line">
              <a:avLst/>
            </a:prstGeom>
            <a:noFill/>
            <a:ln w="28575">
              <a:solidFill>
                <a:schemeClr val="bg1"/>
              </a:solidFill>
              <a:round/>
              <a:headEnd type="triangle" w="med" len="med"/>
              <a:tailEnd type="triangle" w="med" len="med"/>
            </a:ln>
            <a:effectLst/>
          </p:spPr>
          <p:txBody>
            <a:bodyPr/>
            <a:lstStyle/>
            <a:p>
              <a:endParaRPr lang="en-US"/>
            </a:p>
          </p:txBody>
        </p:sp>
        <p:sp>
          <p:nvSpPr>
            <p:cNvPr id="69644" name="Line 13"/>
            <p:cNvSpPr>
              <a:spLocks noChangeShapeType="1"/>
            </p:cNvSpPr>
            <p:nvPr/>
          </p:nvSpPr>
          <p:spPr bwMode="auto">
            <a:xfrm>
              <a:off x="1805" y="2795"/>
              <a:ext cx="2630" cy="680"/>
            </a:xfrm>
            <a:prstGeom prst="line">
              <a:avLst/>
            </a:prstGeom>
            <a:noFill/>
            <a:ln w="38100">
              <a:solidFill>
                <a:schemeClr val="bg1"/>
              </a:solidFill>
              <a:prstDash val="dash"/>
              <a:round/>
              <a:headEnd/>
              <a:tailEnd/>
            </a:ln>
            <a:effectLst/>
          </p:spPr>
          <p:txBody>
            <a:bodyPr/>
            <a:lstStyle/>
            <a:p>
              <a:endParaRPr lang="en-US"/>
            </a:p>
          </p:txBody>
        </p:sp>
        <p:sp>
          <p:nvSpPr>
            <p:cNvPr id="69645" name="Line 14"/>
            <p:cNvSpPr>
              <a:spLocks noChangeShapeType="1"/>
            </p:cNvSpPr>
            <p:nvPr/>
          </p:nvSpPr>
          <p:spPr bwMode="auto">
            <a:xfrm>
              <a:off x="2394" y="2478"/>
              <a:ext cx="0" cy="453"/>
            </a:xfrm>
            <a:prstGeom prst="line">
              <a:avLst/>
            </a:prstGeom>
            <a:noFill/>
            <a:ln w="28575">
              <a:solidFill>
                <a:schemeClr val="bg1"/>
              </a:solidFill>
              <a:round/>
              <a:headEnd type="triangle" w="med" len="med"/>
              <a:tailEnd type="triangle" w="med" len="med"/>
            </a:ln>
            <a:effectLst/>
          </p:spPr>
          <p:txBody>
            <a:bodyPr/>
            <a:lstStyle/>
            <a:p>
              <a:endParaRPr lang="en-US"/>
            </a:p>
          </p:txBody>
        </p:sp>
      </p:grpSp>
      <p:grpSp>
        <p:nvGrpSpPr>
          <p:cNvPr id="312335" name="Group 15"/>
          <p:cNvGrpSpPr>
            <a:grpSpLocks/>
          </p:cNvGrpSpPr>
          <p:nvPr/>
        </p:nvGrpSpPr>
        <p:grpSpPr bwMode="auto">
          <a:xfrm>
            <a:off x="3948113" y="2924175"/>
            <a:ext cx="2995612" cy="2054225"/>
            <a:chOff x="2487" y="1842"/>
            <a:chExt cx="1887" cy="1294"/>
          </a:xfrm>
        </p:grpSpPr>
        <p:sp>
          <p:nvSpPr>
            <p:cNvPr id="312336" name="Text Box 16"/>
            <p:cNvSpPr txBox="1">
              <a:spLocks noChangeArrowheads="1"/>
            </p:cNvSpPr>
            <p:nvPr/>
          </p:nvSpPr>
          <p:spPr bwMode="auto">
            <a:xfrm rot="772027">
              <a:off x="2530" y="1842"/>
              <a:ext cx="1844" cy="40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fr-FR" sz="3600" b="1">
                  <a:solidFill>
                    <a:schemeClr val="bg1"/>
                  </a:solidFill>
                  <a:effectLst>
                    <a:outerShdw blurRad="38100" dist="38100" dir="2700000" algn="tl">
                      <a:srgbClr val="C0C0C0"/>
                    </a:outerShdw>
                  </a:effectLst>
                  <a:latin typeface="Arial" charset="0"/>
                </a:rPr>
                <a:t>Interconnect</a:t>
              </a:r>
            </a:p>
          </p:txBody>
        </p:sp>
        <p:sp>
          <p:nvSpPr>
            <p:cNvPr id="312337" name="Text Box 17"/>
            <p:cNvSpPr txBox="1">
              <a:spLocks noChangeArrowheads="1"/>
            </p:cNvSpPr>
            <p:nvPr/>
          </p:nvSpPr>
          <p:spPr bwMode="auto">
            <a:xfrm rot="772027">
              <a:off x="2487" y="2732"/>
              <a:ext cx="1684" cy="40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fr-FR" sz="3600" b="1">
                  <a:solidFill>
                    <a:schemeClr val="bg1"/>
                  </a:solidFill>
                  <a:effectLst>
                    <a:outerShdw blurRad="38100" dist="38100" dir="2700000" algn="tl">
                      <a:srgbClr val="C0C0C0"/>
                    </a:outerShdw>
                  </a:effectLst>
                  <a:latin typeface="Arial" charset="0"/>
                </a:rPr>
                <a:t>Transistors</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312324"/>
                                        </p:tgtEl>
                                        <p:attrNameLst>
                                          <p:attrName>style.visibility</p:attrName>
                                        </p:attrNameLst>
                                      </p:cBhvr>
                                      <p:to>
                                        <p:strVal val="visible"/>
                                      </p:to>
                                    </p:set>
                                    <p:anim calcmode="lin" valueType="num">
                                      <p:cBhvr>
                                        <p:cTn id="7" dur="500" fill="hold"/>
                                        <p:tgtEl>
                                          <p:spTgt spid="312324"/>
                                        </p:tgtEl>
                                        <p:attrNameLst>
                                          <p:attrName>ppt_w</p:attrName>
                                        </p:attrNameLst>
                                      </p:cBhvr>
                                      <p:tavLst>
                                        <p:tav tm="0">
                                          <p:val>
                                            <p:fltVal val="0"/>
                                          </p:val>
                                        </p:tav>
                                        <p:tav tm="100000">
                                          <p:val>
                                            <p:strVal val="#ppt_w"/>
                                          </p:val>
                                        </p:tav>
                                      </p:tavLst>
                                    </p:anim>
                                    <p:anim calcmode="lin" valueType="num">
                                      <p:cBhvr>
                                        <p:cTn id="8" dur="500" fill="hold"/>
                                        <p:tgtEl>
                                          <p:spTgt spid="312324"/>
                                        </p:tgtEl>
                                        <p:attrNameLst>
                                          <p:attrName>ppt_h</p:attrName>
                                        </p:attrNameLst>
                                      </p:cBhvr>
                                      <p:tavLst>
                                        <p:tav tm="0">
                                          <p:val>
                                            <p:fltVal val="0"/>
                                          </p:val>
                                        </p:tav>
                                        <p:tav tm="100000">
                                          <p:val>
                                            <p:strVal val="#ppt_h"/>
                                          </p:val>
                                        </p:tav>
                                      </p:tavLst>
                                    </p:anim>
                                    <p:animEffect transition="in" filter="fade">
                                      <p:cBhvr>
                                        <p:cTn id="9" dur="500"/>
                                        <p:tgtEl>
                                          <p:spTgt spid="31232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nodeType="clickEffect">
                                  <p:stCondLst>
                                    <p:cond delay="0"/>
                                  </p:stCondLst>
                                  <p:childTnLst>
                                    <p:set>
                                      <p:cBhvr>
                                        <p:cTn id="13" dur="1" fill="hold">
                                          <p:stCondLst>
                                            <p:cond delay="0"/>
                                          </p:stCondLst>
                                        </p:cTn>
                                        <p:tgtEl>
                                          <p:spTgt spid="312329"/>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nodeType="clickEffect">
                                  <p:stCondLst>
                                    <p:cond delay="0"/>
                                  </p:stCondLst>
                                  <p:childTnLst>
                                    <p:set>
                                      <p:cBhvr>
                                        <p:cTn id="17" dur="1" fill="hold">
                                          <p:stCondLst>
                                            <p:cond delay="0"/>
                                          </p:stCondLst>
                                        </p:cTn>
                                        <p:tgtEl>
                                          <p:spTgt spid="3123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4370" name="Rectangle 2"/>
          <p:cNvSpPr>
            <a:spLocks noGrp="1" noChangeArrowheads="1"/>
          </p:cNvSpPr>
          <p:nvPr>
            <p:ph type="title"/>
          </p:nvPr>
        </p:nvSpPr>
        <p:spPr/>
        <p:txBody>
          <a:bodyPr/>
          <a:lstStyle/>
          <a:p>
            <a:pPr>
              <a:defRPr/>
            </a:pPr>
            <a:r>
              <a:rPr lang="fr-FR" sz="3000"/>
              <a:t>FEOL &amp; BEOL</a:t>
            </a:r>
          </a:p>
        </p:txBody>
      </p:sp>
      <p:pic>
        <p:nvPicPr>
          <p:cNvPr id="70659" name="Picture 3"/>
          <p:cNvPicPr>
            <a:picLocks noGrp="1" noChangeAspect="1" noChangeArrowheads="1"/>
          </p:cNvPicPr>
          <p:nvPr>
            <p:ph sz="half" idx="1"/>
          </p:nvPr>
        </p:nvPicPr>
        <p:blipFill>
          <a:blip r:embed="rId3" cstate="print"/>
          <a:srcRect/>
          <a:stretch>
            <a:fillRect/>
          </a:stretch>
        </p:blipFill>
        <p:spPr>
          <a:xfrm>
            <a:off x="200025" y="1268413"/>
            <a:ext cx="4392613" cy="4392612"/>
          </a:xfrm>
          <a:noFill/>
        </p:spPr>
      </p:pic>
      <p:grpSp>
        <p:nvGrpSpPr>
          <p:cNvPr id="314372" name="Group 4"/>
          <p:cNvGrpSpPr>
            <a:grpSpLocks/>
          </p:cNvGrpSpPr>
          <p:nvPr/>
        </p:nvGrpSpPr>
        <p:grpSpPr bwMode="auto">
          <a:xfrm>
            <a:off x="200025" y="1412875"/>
            <a:ext cx="4465638" cy="4057650"/>
            <a:chOff x="126" y="890"/>
            <a:chExt cx="2813" cy="2556"/>
          </a:xfrm>
        </p:grpSpPr>
        <p:sp>
          <p:nvSpPr>
            <p:cNvPr id="70671" name="Line 5"/>
            <p:cNvSpPr>
              <a:spLocks noChangeShapeType="1"/>
            </p:cNvSpPr>
            <p:nvPr/>
          </p:nvSpPr>
          <p:spPr bwMode="auto">
            <a:xfrm>
              <a:off x="172" y="2478"/>
              <a:ext cx="2767" cy="0"/>
            </a:xfrm>
            <a:prstGeom prst="line">
              <a:avLst/>
            </a:prstGeom>
            <a:noFill/>
            <a:ln w="28575">
              <a:solidFill>
                <a:schemeClr val="bg1"/>
              </a:solidFill>
              <a:prstDash val="dash"/>
              <a:round/>
              <a:headEnd/>
              <a:tailEnd/>
            </a:ln>
            <a:effectLst/>
          </p:spPr>
          <p:txBody>
            <a:bodyPr/>
            <a:lstStyle/>
            <a:p>
              <a:endParaRPr lang="en-US"/>
            </a:p>
          </p:txBody>
        </p:sp>
        <p:grpSp>
          <p:nvGrpSpPr>
            <p:cNvPr id="70672" name="Group 6"/>
            <p:cNvGrpSpPr>
              <a:grpSpLocks/>
            </p:cNvGrpSpPr>
            <p:nvPr/>
          </p:nvGrpSpPr>
          <p:grpSpPr bwMode="auto">
            <a:xfrm>
              <a:off x="126" y="890"/>
              <a:ext cx="2767" cy="2556"/>
              <a:chOff x="126" y="890"/>
              <a:chExt cx="2767" cy="2556"/>
            </a:xfrm>
          </p:grpSpPr>
          <p:sp>
            <p:nvSpPr>
              <p:cNvPr id="70673" name="Line 7"/>
              <p:cNvSpPr>
                <a:spLocks noChangeShapeType="1"/>
              </p:cNvSpPr>
              <p:nvPr/>
            </p:nvSpPr>
            <p:spPr bwMode="auto">
              <a:xfrm>
                <a:off x="126" y="3113"/>
                <a:ext cx="2767" cy="0"/>
              </a:xfrm>
              <a:prstGeom prst="line">
                <a:avLst/>
              </a:prstGeom>
              <a:noFill/>
              <a:ln w="28575">
                <a:solidFill>
                  <a:schemeClr val="bg1"/>
                </a:solidFill>
                <a:prstDash val="dash"/>
                <a:round/>
                <a:headEnd/>
                <a:tailEnd/>
              </a:ln>
              <a:effectLst/>
            </p:spPr>
            <p:txBody>
              <a:bodyPr/>
              <a:lstStyle/>
              <a:p>
                <a:endParaRPr lang="en-US"/>
              </a:p>
            </p:txBody>
          </p:sp>
          <p:sp>
            <p:nvSpPr>
              <p:cNvPr id="70674" name="Line 8"/>
              <p:cNvSpPr>
                <a:spLocks noChangeShapeType="1"/>
              </p:cNvSpPr>
              <p:nvPr/>
            </p:nvSpPr>
            <p:spPr bwMode="auto">
              <a:xfrm>
                <a:off x="126" y="2795"/>
                <a:ext cx="2767" cy="0"/>
              </a:xfrm>
              <a:prstGeom prst="line">
                <a:avLst/>
              </a:prstGeom>
              <a:noFill/>
              <a:ln w="28575">
                <a:solidFill>
                  <a:schemeClr val="bg1"/>
                </a:solidFill>
                <a:prstDash val="dash"/>
                <a:round/>
                <a:headEnd/>
                <a:tailEnd/>
              </a:ln>
              <a:effectLst/>
            </p:spPr>
            <p:txBody>
              <a:bodyPr/>
              <a:lstStyle/>
              <a:p>
                <a:endParaRPr lang="en-US"/>
              </a:p>
            </p:txBody>
          </p:sp>
          <p:sp>
            <p:nvSpPr>
              <p:cNvPr id="70675" name="Line 9"/>
              <p:cNvSpPr>
                <a:spLocks noChangeShapeType="1"/>
              </p:cNvSpPr>
              <p:nvPr/>
            </p:nvSpPr>
            <p:spPr bwMode="auto">
              <a:xfrm>
                <a:off x="126" y="2115"/>
                <a:ext cx="2767" cy="0"/>
              </a:xfrm>
              <a:prstGeom prst="line">
                <a:avLst/>
              </a:prstGeom>
              <a:noFill/>
              <a:ln w="28575">
                <a:solidFill>
                  <a:schemeClr val="bg1"/>
                </a:solidFill>
                <a:prstDash val="dash"/>
                <a:round/>
                <a:headEnd/>
                <a:tailEnd/>
              </a:ln>
              <a:effectLst/>
            </p:spPr>
            <p:txBody>
              <a:bodyPr/>
              <a:lstStyle/>
              <a:p>
                <a:endParaRPr lang="en-US"/>
              </a:p>
            </p:txBody>
          </p:sp>
          <p:sp>
            <p:nvSpPr>
              <p:cNvPr id="70676" name="Line 10"/>
              <p:cNvSpPr>
                <a:spLocks noChangeShapeType="1"/>
              </p:cNvSpPr>
              <p:nvPr/>
            </p:nvSpPr>
            <p:spPr bwMode="auto">
              <a:xfrm>
                <a:off x="126" y="1752"/>
                <a:ext cx="2767" cy="0"/>
              </a:xfrm>
              <a:prstGeom prst="line">
                <a:avLst/>
              </a:prstGeom>
              <a:noFill/>
              <a:ln w="28575">
                <a:solidFill>
                  <a:schemeClr val="bg1"/>
                </a:solidFill>
                <a:prstDash val="dash"/>
                <a:round/>
                <a:headEnd/>
                <a:tailEnd/>
              </a:ln>
              <a:effectLst/>
            </p:spPr>
            <p:txBody>
              <a:bodyPr/>
              <a:lstStyle/>
              <a:p>
                <a:endParaRPr lang="en-US"/>
              </a:p>
            </p:txBody>
          </p:sp>
          <p:sp>
            <p:nvSpPr>
              <p:cNvPr id="70677" name="Line 11"/>
              <p:cNvSpPr>
                <a:spLocks noChangeShapeType="1"/>
              </p:cNvSpPr>
              <p:nvPr/>
            </p:nvSpPr>
            <p:spPr bwMode="auto">
              <a:xfrm>
                <a:off x="126" y="1253"/>
                <a:ext cx="2767" cy="0"/>
              </a:xfrm>
              <a:prstGeom prst="line">
                <a:avLst/>
              </a:prstGeom>
              <a:noFill/>
              <a:ln w="28575">
                <a:solidFill>
                  <a:schemeClr val="bg1"/>
                </a:solidFill>
                <a:prstDash val="dash"/>
                <a:round/>
                <a:headEnd/>
                <a:tailEnd/>
              </a:ln>
              <a:effectLst/>
            </p:spPr>
            <p:txBody>
              <a:bodyPr/>
              <a:lstStyle/>
              <a:p>
                <a:endParaRPr lang="en-US"/>
              </a:p>
            </p:txBody>
          </p:sp>
          <p:sp>
            <p:nvSpPr>
              <p:cNvPr id="314380" name="Text Box 12"/>
              <p:cNvSpPr txBox="1">
                <a:spLocks noChangeArrowheads="1"/>
              </p:cNvSpPr>
              <p:nvPr/>
            </p:nvSpPr>
            <p:spPr bwMode="auto">
              <a:xfrm>
                <a:off x="2077" y="2795"/>
                <a:ext cx="767" cy="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fr-FR" b="1">
                    <a:solidFill>
                      <a:schemeClr val="bg1"/>
                    </a:solidFill>
                    <a:effectLst>
                      <a:outerShdw blurRad="38100" dist="38100" dir="2700000" algn="tl">
                        <a:srgbClr val="C0C0C0"/>
                      </a:outerShdw>
                    </a:effectLst>
                    <a:latin typeface="Arial" charset="0"/>
                  </a:rPr>
                  <a:t>Metal 1</a:t>
                </a:r>
              </a:p>
            </p:txBody>
          </p:sp>
          <p:sp>
            <p:nvSpPr>
              <p:cNvPr id="314381" name="Text Box 13"/>
              <p:cNvSpPr txBox="1">
                <a:spLocks noChangeArrowheads="1"/>
              </p:cNvSpPr>
              <p:nvPr/>
            </p:nvSpPr>
            <p:spPr bwMode="auto">
              <a:xfrm>
                <a:off x="2077" y="2478"/>
                <a:ext cx="767" cy="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fr-FR" b="1">
                    <a:solidFill>
                      <a:schemeClr val="bg1"/>
                    </a:solidFill>
                    <a:effectLst>
                      <a:outerShdw blurRad="38100" dist="38100" dir="2700000" algn="tl">
                        <a:srgbClr val="C0C0C0"/>
                      </a:outerShdw>
                    </a:effectLst>
                    <a:latin typeface="Arial" charset="0"/>
                  </a:rPr>
                  <a:t>Metal 2</a:t>
                </a:r>
              </a:p>
            </p:txBody>
          </p:sp>
          <p:sp>
            <p:nvSpPr>
              <p:cNvPr id="314382" name="Text Box 14"/>
              <p:cNvSpPr txBox="1">
                <a:spLocks noChangeArrowheads="1"/>
              </p:cNvSpPr>
              <p:nvPr/>
            </p:nvSpPr>
            <p:spPr bwMode="auto">
              <a:xfrm>
                <a:off x="2077" y="2160"/>
                <a:ext cx="767" cy="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fr-FR" b="1">
                    <a:solidFill>
                      <a:schemeClr val="bg1"/>
                    </a:solidFill>
                    <a:effectLst>
                      <a:outerShdw blurRad="38100" dist="38100" dir="2700000" algn="tl">
                        <a:srgbClr val="C0C0C0"/>
                      </a:outerShdw>
                    </a:effectLst>
                    <a:latin typeface="Arial" charset="0"/>
                  </a:rPr>
                  <a:t>Metal 3</a:t>
                </a:r>
              </a:p>
            </p:txBody>
          </p:sp>
          <p:sp>
            <p:nvSpPr>
              <p:cNvPr id="314383" name="Text Box 15"/>
              <p:cNvSpPr txBox="1">
                <a:spLocks noChangeArrowheads="1"/>
              </p:cNvSpPr>
              <p:nvPr/>
            </p:nvSpPr>
            <p:spPr bwMode="auto">
              <a:xfrm>
                <a:off x="2081" y="1797"/>
                <a:ext cx="767" cy="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fr-FR" b="1">
                    <a:solidFill>
                      <a:schemeClr val="bg1"/>
                    </a:solidFill>
                    <a:effectLst>
                      <a:outerShdw blurRad="38100" dist="38100" dir="2700000" algn="tl">
                        <a:srgbClr val="C0C0C0"/>
                      </a:outerShdw>
                    </a:effectLst>
                    <a:latin typeface="Arial" charset="0"/>
                  </a:rPr>
                  <a:t>Metal 4</a:t>
                </a:r>
              </a:p>
            </p:txBody>
          </p:sp>
          <p:sp>
            <p:nvSpPr>
              <p:cNvPr id="314384" name="Text Box 16"/>
              <p:cNvSpPr txBox="1">
                <a:spLocks noChangeArrowheads="1"/>
              </p:cNvSpPr>
              <p:nvPr/>
            </p:nvSpPr>
            <p:spPr bwMode="auto">
              <a:xfrm>
                <a:off x="2077" y="1389"/>
                <a:ext cx="767" cy="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fr-FR" b="1">
                    <a:solidFill>
                      <a:schemeClr val="bg1"/>
                    </a:solidFill>
                    <a:effectLst>
                      <a:outerShdw blurRad="38100" dist="38100" dir="2700000" algn="tl">
                        <a:srgbClr val="C0C0C0"/>
                      </a:outerShdw>
                    </a:effectLst>
                    <a:latin typeface="Arial" charset="0"/>
                  </a:rPr>
                  <a:t>Metal 5</a:t>
                </a:r>
              </a:p>
            </p:txBody>
          </p:sp>
          <p:sp>
            <p:nvSpPr>
              <p:cNvPr id="314385" name="Text Box 17"/>
              <p:cNvSpPr txBox="1">
                <a:spLocks noChangeArrowheads="1"/>
              </p:cNvSpPr>
              <p:nvPr/>
            </p:nvSpPr>
            <p:spPr bwMode="auto">
              <a:xfrm>
                <a:off x="2081" y="890"/>
                <a:ext cx="767" cy="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fr-FR" b="1">
                    <a:solidFill>
                      <a:schemeClr val="bg1"/>
                    </a:solidFill>
                    <a:effectLst>
                      <a:outerShdw blurRad="38100" dist="38100" dir="2700000" algn="tl">
                        <a:srgbClr val="C0C0C0"/>
                      </a:outerShdw>
                    </a:effectLst>
                    <a:latin typeface="Arial" charset="0"/>
                  </a:rPr>
                  <a:t>Metal 6</a:t>
                </a:r>
              </a:p>
            </p:txBody>
          </p:sp>
          <p:sp>
            <p:nvSpPr>
              <p:cNvPr id="314386" name="Text Box 18"/>
              <p:cNvSpPr txBox="1">
                <a:spLocks noChangeArrowheads="1"/>
              </p:cNvSpPr>
              <p:nvPr/>
            </p:nvSpPr>
            <p:spPr bwMode="auto">
              <a:xfrm>
                <a:off x="1850" y="3158"/>
                <a:ext cx="1022" cy="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fr-FR" b="1">
                    <a:solidFill>
                      <a:schemeClr val="bg1"/>
                    </a:solidFill>
                    <a:effectLst>
                      <a:outerShdw blurRad="38100" dist="38100" dir="2700000" algn="tl">
                        <a:srgbClr val="C0C0C0"/>
                      </a:outerShdw>
                    </a:effectLst>
                    <a:latin typeface="Arial" charset="0"/>
                  </a:rPr>
                  <a:t>MOSFETs</a:t>
                </a:r>
              </a:p>
            </p:txBody>
          </p:sp>
        </p:grpSp>
      </p:grpSp>
      <p:grpSp>
        <p:nvGrpSpPr>
          <p:cNvPr id="314387" name="Group 19"/>
          <p:cNvGrpSpPr>
            <a:grpSpLocks/>
          </p:cNvGrpSpPr>
          <p:nvPr/>
        </p:nvGrpSpPr>
        <p:grpSpPr bwMode="auto">
          <a:xfrm>
            <a:off x="344488" y="1341438"/>
            <a:ext cx="3260725" cy="4321175"/>
            <a:chOff x="2893" y="799"/>
            <a:chExt cx="2054" cy="2722"/>
          </a:xfrm>
        </p:grpSpPr>
        <p:sp>
          <p:nvSpPr>
            <p:cNvPr id="314388" name="Text Box 20"/>
            <p:cNvSpPr txBox="1">
              <a:spLocks noChangeArrowheads="1"/>
            </p:cNvSpPr>
            <p:nvPr/>
          </p:nvSpPr>
          <p:spPr bwMode="auto">
            <a:xfrm>
              <a:off x="3120" y="3219"/>
              <a:ext cx="1592" cy="2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fr-FR" sz="1600" b="1">
                  <a:solidFill>
                    <a:schemeClr val="bg1"/>
                  </a:solidFill>
                  <a:effectLst>
                    <a:outerShdw blurRad="38100" dist="38100" dir="2700000" algn="tl">
                      <a:srgbClr val="C0C0C0"/>
                    </a:outerShdw>
                  </a:effectLst>
                  <a:latin typeface="Arial" charset="0"/>
                </a:rPr>
                <a:t>FEOL=Front End of Line</a:t>
              </a:r>
            </a:p>
          </p:txBody>
        </p:sp>
        <p:sp>
          <p:nvSpPr>
            <p:cNvPr id="314389" name="Text Box 21"/>
            <p:cNvSpPr txBox="1">
              <a:spLocks noChangeArrowheads="1"/>
            </p:cNvSpPr>
            <p:nvPr/>
          </p:nvSpPr>
          <p:spPr bwMode="auto">
            <a:xfrm>
              <a:off x="3075" y="1707"/>
              <a:ext cx="1872" cy="2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fr-FR" sz="1800" b="1">
                  <a:solidFill>
                    <a:schemeClr val="bg1"/>
                  </a:solidFill>
                  <a:effectLst>
                    <a:outerShdw blurRad="38100" dist="38100" dir="2700000" algn="tl">
                      <a:srgbClr val="C0C0C0"/>
                    </a:outerShdw>
                  </a:effectLst>
                  <a:latin typeface="Arial" charset="0"/>
                </a:rPr>
                <a:t>BEOL = Back End Of Line</a:t>
              </a:r>
            </a:p>
          </p:txBody>
        </p:sp>
        <p:sp>
          <p:nvSpPr>
            <p:cNvPr id="70669" name="AutoShape 22"/>
            <p:cNvSpPr>
              <a:spLocks/>
            </p:cNvSpPr>
            <p:nvPr/>
          </p:nvSpPr>
          <p:spPr bwMode="auto">
            <a:xfrm>
              <a:off x="2893" y="799"/>
              <a:ext cx="136" cy="2268"/>
            </a:xfrm>
            <a:prstGeom prst="rightBracket">
              <a:avLst>
                <a:gd name="adj" fmla="val 138971"/>
              </a:avLst>
            </a:prstGeom>
            <a:noFill/>
            <a:ln w="38100">
              <a:solidFill>
                <a:schemeClr val="accent2"/>
              </a:solidFill>
              <a:round/>
              <a:headEnd/>
              <a:tailEnd/>
            </a:ln>
            <a:effectLst/>
          </p:spPr>
          <p:txBody>
            <a:bodyPr wrap="none" anchor="ctr"/>
            <a:lstStyle/>
            <a:p>
              <a:endParaRPr lang="fr-FR"/>
            </a:p>
          </p:txBody>
        </p:sp>
        <p:sp>
          <p:nvSpPr>
            <p:cNvPr id="70670" name="AutoShape 23"/>
            <p:cNvSpPr>
              <a:spLocks/>
            </p:cNvSpPr>
            <p:nvPr/>
          </p:nvSpPr>
          <p:spPr bwMode="auto">
            <a:xfrm>
              <a:off x="2893" y="3113"/>
              <a:ext cx="136" cy="408"/>
            </a:xfrm>
            <a:prstGeom prst="rightBracket">
              <a:avLst>
                <a:gd name="adj" fmla="val 25000"/>
              </a:avLst>
            </a:prstGeom>
            <a:noFill/>
            <a:ln w="38100">
              <a:solidFill>
                <a:schemeClr val="accent2"/>
              </a:solidFill>
              <a:round/>
              <a:headEnd/>
              <a:tailEnd/>
            </a:ln>
            <a:effectLst/>
          </p:spPr>
          <p:txBody>
            <a:bodyPr wrap="none" anchor="ctr"/>
            <a:lstStyle/>
            <a:p>
              <a:endParaRPr lang="fr-FR"/>
            </a:p>
          </p:txBody>
        </p:sp>
      </p:grpSp>
      <p:sp>
        <p:nvSpPr>
          <p:cNvPr id="314392" name="Oval 24"/>
          <p:cNvSpPr>
            <a:spLocks noChangeArrowheads="1"/>
          </p:cNvSpPr>
          <p:nvPr/>
        </p:nvSpPr>
        <p:spPr bwMode="auto">
          <a:xfrm>
            <a:off x="2073275" y="4941888"/>
            <a:ext cx="1079500" cy="574675"/>
          </a:xfrm>
          <a:prstGeom prst="ellipse">
            <a:avLst/>
          </a:prstGeom>
          <a:noFill/>
          <a:ln w="38100">
            <a:solidFill>
              <a:srgbClr val="FF3300"/>
            </a:solidFill>
            <a:round/>
            <a:headEnd/>
            <a:tailEnd/>
          </a:ln>
          <a:effectLst/>
        </p:spPr>
        <p:txBody>
          <a:bodyPr wrap="none" anchor="ctr"/>
          <a:lstStyle/>
          <a:p>
            <a:endParaRPr lang="fr-FR"/>
          </a:p>
        </p:txBody>
      </p:sp>
      <p:grpSp>
        <p:nvGrpSpPr>
          <p:cNvPr id="314393" name="Group 25"/>
          <p:cNvGrpSpPr>
            <a:grpSpLocks/>
          </p:cNvGrpSpPr>
          <p:nvPr/>
        </p:nvGrpSpPr>
        <p:grpSpPr bwMode="auto">
          <a:xfrm>
            <a:off x="2362200" y="1728788"/>
            <a:ext cx="6478588" cy="3816350"/>
            <a:chOff x="1532" y="1071"/>
            <a:chExt cx="4081" cy="2404"/>
          </a:xfrm>
        </p:grpSpPr>
        <p:pic>
          <p:nvPicPr>
            <p:cNvPr id="70664" name="Picture 26" descr="CCDCentre29k1"/>
            <p:cNvPicPr>
              <a:picLocks noChangeAspect="1" noChangeArrowheads="1"/>
            </p:cNvPicPr>
            <p:nvPr/>
          </p:nvPicPr>
          <p:blipFill>
            <a:blip r:embed="rId4" cstate="print"/>
            <a:srcRect/>
            <a:stretch>
              <a:fillRect/>
            </a:stretch>
          </p:blipFill>
          <p:spPr bwMode="auto">
            <a:xfrm rot="-2048643">
              <a:off x="3574" y="1071"/>
              <a:ext cx="2039" cy="2039"/>
            </a:xfrm>
            <a:prstGeom prst="rect">
              <a:avLst/>
            </a:prstGeom>
            <a:noFill/>
            <a:ln w="28575">
              <a:solidFill>
                <a:srgbClr val="FF3300"/>
              </a:solidFill>
              <a:miter lim="800000"/>
              <a:headEnd/>
              <a:tailEnd/>
            </a:ln>
            <a:effectLst/>
          </p:spPr>
        </p:pic>
        <p:sp>
          <p:nvSpPr>
            <p:cNvPr id="70665" name="Line 27"/>
            <p:cNvSpPr>
              <a:spLocks noChangeShapeType="1"/>
            </p:cNvSpPr>
            <p:nvPr/>
          </p:nvSpPr>
          <p:spPr bwMode="auto">
            <a:xfrm flipV="1">
              <a:off x="1532" y="1797"/>
              <a:ext cx="1633" cy="1316"/>
            </a:xfrm>
            <a:prstGeom prst="line">
              <a:avLst/>
            </a:prstGeom>
            <a:noFill/>
            <a:ln w="28575">
              <a:solidFill>
                <a:srgbClr val="FF3300"/>
              </a:solidFill>
              <a:round/>
              <a:headEnd/>
              <a:tailEnd/>
            </a:ln>
            <a:effectLst/>
          </p:spPr>
          <p:txBody>
            <a:bodyPr/>
            <a:lstStyle/>
            <a:p>
              <a:endParaRPr lang="en-US"/>
            </a:p>
          </p:txBody>
        </p:sp>
        <p:sp>
          <p:nvSpPr>
            <p:cNvPr id="70666" name="Line 28"/>
            <p:cNvSpPr>
              <a:spLocks noChangeShapeType="1"/>
            </p:cNvSpPr>
            <p:nvPr/>
          </p:nvSpPr>
          <p:spPr bwMode="auto">
            <a:xfrm>
              <a:off x="1895" y="3431"/>
              <a:ext cx="2404" cy="44"/>
            </a:xfrm>
            <a:prstGeom prst="line">
              <a:avLst/>
            </a:prstGeom>
            <a:noFill/>
            <a:ln w="28575">
              <a:solidFill>
                <a:srgbClr val="FF3300"/>
              </a:solidFill>
              <a:round/>
              <a:headEnd/>
              <a:tailEnd/>
            </a:ln>
            <a:effectLst/>
          </p:spPr>
          <p:txBody>
            <a:bodyPr/>
            <a:lstStyle/>
            <a:p>
              <a:endParaRPr 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1437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1438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439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nodeType="clickEffect">
                                  <p:stCondLst>
                                    <p:cond delay="0"/>
                                  </p:stCondLst>
                                  <p:childTnLst>
                                    <p:set>
                                      <p:cBhvr>
                                        <p:cTn id="18" dur="1" fill="hold">
                                          <p:stCondLst>
                                            <p:cond delay="0"/>
                                          </p:stCondLst>
                                        </p:cTn>
                                        <p:tgtEl>
                                          <p:spTgt spid="314393"/>
                                        </p:tgtEl>
                                        <p:attrNameLst>
                                          <p:attrName>style.visibility</p:attrName>
                                        </p:attrNameLst>
                                      </p:cBhvr>
                                      <p:to>
                                        <p:strVal val="visible"/>
                                      </p:to>
                                    </p:set>
                                    <p:anim calcmode="lin" valueType="num">
                                      <p:cBhvr>
                                        <p:cTn id="19" dur="500" fill="hold"/>
                                        <p:tgtEl>
                                          <p:spTgt spid="314393"/>
                                        </p:tgtEl>
                                        <p:attrNameLst>
                                          <p:attrName>ppt_w</p:attrName>
                                        </p:attrNameLst>
                                      </p:cBhvr>
                                      <p:tavLst>
                                        <p:tav tm="0">
                                          <p:val>
                                            <p:fltVal val="0"/>
                                          </p:val>
                                        </p:tav>
                                        <p:tav tm="100000">
                                          <p:val>
                                            <p:strVal val="#ppt_w"/>
                                          </p:val>
                                        </p:tav>
                                      </p:tavLst>
                                    </p:anim>
                                    <p:anim calcmode="lin" valueType="num">
                                      <p:cBhvr>
                                        <p:cTn id="20" dur="500" fill="hold"/>
                                        <p:tgtEl>
                                          <p:spTgt spid="314393"/>
                                        </p:tgtEl>
                                        <p:attrNameLst>
                                          <p:attrName>ppt_h</p:attrName>
                                        </p:attrNameLst>
                                      </p:cBhvr>
                                      <p:tavLst>
                                        <p:tav tm="0">
                                          <p:val>
                                            <p:fltVal val="0"/>
                                          </p:val>
                                        </p:tav>
                                        <p:tav tm="100000">
                                          <p:val>
                                            <p:strVal val="#ppt_h"/>
                                          </p:val>
                                        </p:tav>
                                      </p:tavLst>
                                    </p:anim>
                                    <p:animEffect transition="in" filter="fade">
                                      <p:cBhvr>
                                        <p:cTn id="21" dur="500"/>
                                        <p:tgtEl>
                                          <p:spTgt spid="3143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39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pPr eaLnBrk="1" hangingPunct="1">
              <a:defRPr/>
            </a:pPr>
            <a:r>
              <a:rPr lang="fr-FR" sz="3000" smtClean="0"/>
              <a:t>What is an ideal MOS Transistor ?</a:t>
            </a:r>
          </a:p>
        </p:txBody>
      </p:sp>
      <p:grpSp>
        <p:nvGrpSpPr>
          <p:cNvPr id="9219" name="Group 3"/>
          <p:cNvGrpSpPr>
            <a:grpSpLocks/>
          </p:cNvGrpSpPr>
          <p:nvPr/>
        </p:nvGrpSpPr>
        <p:grpSpPr bwMode="auto">
          <a:xfrm>
            <a:off x="776288" y="1797050"/>
            <a:ext cx="8258175" cy="2927350"/>
            <a:chOff x="96" y="-48"/>
            <a:chExt cx="5202" cy="1844"/>
          </a:xfrm>
        </p:grpSpPr>
        <p:grpSp>
          <p:nvGrpSpPr>
            <p:cNvPr id="9225" name="Group 4"/>
            <p:cNvGrpSpPr>
              <a:grpSpLocks/>
            </p:cNvGrpSpPr>
            <p:nvPr/>
          </p:nvGrpSpPr>
          <p:grpSpPr bwMode="auto">
            <a:xfrm>
              <a:off x="96" y="-48"/>
              <a:ext cx="5202" cy="1604"/>
              <a:chOff x="96" y="-48"/>
              <a:chExt cx="5202" cy="1604"/>
            </a:xfrm>
          </p:grpSpPr>
          <p:grpSp>
            <p:nvGrpSpPr>
              <p:cNvPr id="9230" name="Group 5"/>
              <p:cNvGrpSpPr>
                <a:grpSpLocks/>
              </p:cNvGrpSpPr>
              <p:nvPr/>
            </p:nvGrpSpPr>
            <p:grpSpPr bwMode="auto">
              <a:xfrm>
                <a:off x="96" y="-48"/>
                <a:ext cx="2514" cy="1296"/>
                <a:chOff x="96" y="-48"/>
                <a:chExt cx="2514" cy="1296"/>
              </a:xfrm>
            </p:grpSpPr>
            <p:sp>
              <p:nvSpPr>
                <p:cNvPr id="9259" name="Rectangle 6"/>
                <p:cNvSpPr>
                  <a:spLocks noChangeArrowheads="1"/>
                </p:cNvSpPr>
                <p:nvPr/>
              </p:nvSpPr>
              <p:spPr bwMode="auto">
                <a:xfrm>
                  <a:off x="864" y="576"/>
                  <a:ext cx="906" cy="9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9260" name="Rectangle 7"/>
                <p:cNvSpPr>
                  <a:spLocks noChangeArrowheads="1"/>
                </p:cNvSpPr>
                <p:nvPr/>
              </p:nvSpPr>
              <p:spPr bwMode="auto">
                <a:xfrm>
                  <a:off x="864" y="672"/>
                  <a:ext cx="912" cy="192"/>
                </a:xfrm>
                <a:prstGeom prst="rect">
                  <a:avLst/>
                </a:prstGeom>
                <a:solidFill>
                  <a:srgbClr val="EAEAEA"/>
                </a:solidFill>
                <a:ln w="9525">
                  <a:noFill/>
                  <a:miter lim="800000"/>
                  <a:headEnd/>
                  <a:tailEnd/>
                </a:ln>
              </p:spPr>
              <p:txBody>
                <a:bodyPr wrap="none" anchor="ctr"/>
                <a:lstStyle/>
                <a:p>
                  <a:endParaRPr lang="en-US"/>
                </a:p>
              </p:txBody>
            </p:sp>
            <p:sp>
              <p:nvSpPr>
                <p:cNvPr id="9261" name="Rectangle 8"/>
                <p:cNvSpPr>
                  <a:spLocks noChangeArrowheads="1"/>
                </p:cNvSpPr>
                <p:nvPr/>
              </p:nvSpPr>
              <p:spPr bwMode="auto">
                <a:xfrm>
                  <a:off x="864" y="864"/>
                  <a:ext cx="912" cy="96"/>
                </a:xfrm>
                <a:prstGeom prst="rect">
                  <a:avLst/>
                </a:prstGeom>
                <a:noFill/>
                <a:ln w="9525">
                  <a:solidFill>
                    <a:schemeClr val="tx1"/>
                  </a:solidFill>
                  <a:prstDash val="dash"/>
                  <a:miter lim="800000"/>
                  <a:headEnd/>
                  <a:tailEnd/>
                </a:ln>
              </p:spPr>
              <p:txBody>
                <a:bodyPr wrap="none" anchor="ctr"/>
                <a:lstStyle/>
                <a:p>
                  <a:endParaRPr lang="en-US"/>
                </a:p>
              </p:txBody>
            </p:sp>
            <p:sp>
              <p:nvSpPr>
                <p:cNvPr id="9262" name="Line 9"/>
                <p:cNvSpPr>
                  <a:spLocks noChangeShapeType="1"/>
                </p:cNvSpPr>
                <p:nvPr/>
              </p:nvSpPr>
              <p:spPr bwMode="auto">
                <a:xfrm flipH="1">
                  <a:off x="672" y="912"/>
                  <a:ext cx="192" cy="0"/>
                </a:xfrm>
                <a:prstGeom prst="line">
                  <a:avLst/>
                </a:prstGeom>
                <a:noFill/>
                <a:ln w="9525">
                  <a:solidFill>
                    <a:schemeClr val="tx1"/>
                  </a:solidFill>
                  <a:round/>
                  <a:headEnd/>
                  <a:tailEnd/>
                </a:ln>
              </p:spPr>
              <p:txBody>
                <a:bodyPr/>
                <a:lstStyle/>
                <a:p>
                  <a:endParaRPr lang="en-US"/>
                </a:p>
              </p:txBody>
            </p:sp>
            <p:sp>
              <p:nvSpPr>
                <p:cNvPr id="9263" name="Line 10"/>
                <p:cNvSpPr>
                  <a:spLocks noChangeShapeType="1"/>
                </p:cNvSpPr>
                <p:nvPr/>
              </p:nvSpPr>
              <p:spPr bwMode="auto">
                <a:xfrm>
                  <a:off x="672" y="912"/>
                  <a:ext cx="0" cy="240"/>
                </a:xfrm>
                <a:prstGeom prst="line">
                  <a:avLst/>
                </a:prstGeom>
                <a:noFill/>
                <a:ln w="9525">
                  <a:solidFill>
                    <a:schemeClr val="tx1"/>
                  </a:solidFill>
                  <a:round/>
                  <a:headEnd/>
                  <a:tailEnd/>
                </a:ln>
              </p:spPr>
              <p:txBody>
                <a:bodyPr/>
                <a:lstStyle/>
                <a:p>
                  <a:endParaRPr lang="en-US"/>
                </a:p>
              </p:txBody>
            </p:sp>
            <p:sp>
              <p:nvSpPr>
                <p:cNvPr id="9264" name="Line 11"/>
                <p:cNvSpPr>
                  <a:spLocks noChangeShapeType="1"/>
                </p:cNvSpPr>
                <p:nvPr/>
              </p:nvSpPr>
              <p:spPr bwMode="auto">
                <a:xfrm>
                  <a:off x="528" y="1152"/>
                  <a:ext cx="288" cy="0"/>
                </a:xfrm>
                <a:prstGeom prst="line">
                  <a:avLst/>
                </a:prstGeom>
                <a:noFill/>
                <a:ln w="9525">
                  <a:solidFill>
                    <a:schemeClr val="tx1"/>
                  </a:solidFill>
                  <a:round/>
                  <a:headEnd/>
                  <a:tailEnd/>
                </a:ln>
              </p:spPr>
              <p:txBody>
                <a:bodyPr/>
                <a:lstStyle/>
                <a:p>
                  <a:endParaRPr lang="en-US"/>
                </a:p>
              </p:txBody>
            </p:sp>
            <p:sp>
              <p:nvSpPr>
                <p:cNvPr id="9265" name="Line 12"/>
                <p:cNvSpPr>
                  <a:spLocks noChangeShapeType="1"/>
                </p:cNvSpPr>
                <p:nvPr/>
              </p:nvSpPr>
              <p:spPr bwMode="auto">
                <a:xfrm>
                  <a:off x="576" y="1200"/>
                  <a:ext cx="192" cy="0"/>
                </a:xfrm>
                <a:prstGeom prst="line">
                  <a:avLst/>
                </a:prstGeom>
                <a:noFill/>
                <a:ln w="9525">
                  <a:solidFill>
                    <a:schemeClr val="tx1"/>
                  </a:solidFill>
                  <a:round/>
                  <a:headEnd/>
                  <a:tailEnd/>
                </a:ln>
              </p:spPr>
              <p:txBody>
                <a:bodyPr/>
                <a:lstStyle/>
                <a:p>
                  <a:endParaRPr lang="en-US"/>
                </a:p>
              </p:txBody>
            </p:sp>
            <p:sp>
              <p:nvSpPr>
                <p:cNvPr id="9266" name="Line 13"/>
                <p:cNvSpPr>
                  <a:spLocks noChangeShapeType="1"/>
                </p:cNvSpPr>
                <p:nvPr/>
              </p:nvSpPr>
              <p:spPr bwMode="auto">
                <a:xfrm>
                  <a:off x="624" y="1248"/>
                  <a:ext cx="96" cy="0"/>
                </a:xfrm>
                <a:prstGeom prst="line">
                  <a:avLst/>
                </a:prstGeom>
                <a:noFill/>
                <a:ln w="9525">
                  <a:solidFill>
                    <a:schemeClr val="tx1"/>
                  </a:solidFill>
                  <a:round/>
                  <a:headEnd/>
                  <a:tailEnd/>
                </a:ln>
              </p:spPr>
              <p:txBody>
                <a:bodyPr/>
                <a:lstStyle/>
                <a:p>
                  <a:endParaRPr lang="en-US"/>
                </a:p>
              </p:txBody>
            </p:sp>
            <p:sp>
              <p:nvSpPr>
                <p:cNvPr id="9267" name="Line 14"/>
                <p:cNvSpPr>
                  <a:spLocks noChangeShapeType="1"/>
                </p:cNvSpPr>
                <p:nvPr/>
              </p:nvSpPr>
              <p:spPr bwMode="auto">
                <a:xfrm>
                  <a:off x="1776" y="912"/>
                  <a:ext cx="240" cy="0"/>
                </a:xfrm>
                <a:prstGeom prst="line">
                  <a:avLst/>
                </a:prstGeom>
                <a:noFill/>
                <a:ln w="9525">
                  <a:solidFill>
                    <a:schemeClr val="tx1"/>
                  </a:solidFill>
                  <a:round/>
                  <a:headEnd/>
                  <a:tailEnd/>
                </a:ln>
              </p:spPr>
              <p:txBody>
                <a:bodyPr/>
                <a:lstStyle/>
                <a:p>
                  <a:endParaRPr lang="en-US"/>
                </a:p>
              </p:txBody>
            </p:sp>
            <p:sp>
              <p:nvSpPr>
                <p:cNvPr id="9268" name="Oval 15"/>
                <p:cNvSpPr>
                  <a:spLocks noChangeArrowheads="1"/>
                </p:cNvSpPr>
                <p:nvPr/>
              </p:nvSpPr>
              <p:spPr bwMode="auto">
                <a:xfrm>
                  <a:off x="2013" y="888"/>
                  <a:ext cx="48" cy="48"/>
                </a:xfrm>
                <a:prstGeom prst="ellipse">
                  <a:avLst/>
                </a:prstGeom>
                <a:solidFill>
                  <a:schemeClr val="bg1"/>
                </a:solidFill>
                <a:ln w="9525">
                  <a:solidFill>
                    <a:schemeClr val="tx1"/>
                  </a:solidFill>
                  <a:round/>
                  <a:headEnd/>
                  <a:tailEnd/>
                </a:ln>
              </p:spPr>
              <p:txBody>
                <a:bodyPr wrap="none" anchor="ctr"/>
                <a:lstStyle/>
                <a:p>
                  <a:endParaRPr lang="en-US"/>
                </a:p>
              </p:txBody>
            </p:sp>
            <p:sp>
              <p:nvSpPr>
                <p:cNvPr id="9269" name="Line 16"/>
                <p:cNvSpPr>
                  <a:spLocks noChangeShapeType="1"/>
                </p:cNvSpPr>
                <p:nvPr/>
              </p:nvSpPr>
              <p:spPr bwMode="auto">
                <a:xfrm>
                  <a:off x="1296" y="288"/>
                  <a:ext cx="0" cy="288"/>
                </a:xfrm>
                <a:prstGeom prst="line">
                  <a:avLst/>
                </a:prstGeom>
                <a:noFill/>
                <a:ln w="9525">
                  <a:solidFill>
                    <a:schemeClr val="tx1"/>
                  </a:solidFill>
                  <a:round/>
                  <a:headEnd/>
                  <a:tailEnd/>
                </a:ln>
              </p:spPr>
              <p:txBody>
                <a:bodyPr/>
                <a:lstStyle/>
                <a:p>
                  <a:endParaRPr lang="en-US"/>
                </a:p>
              </p:txBody>
            </p:sp>
            <p:sp>
              <p:nvSpPr>
                <p:cNvPr id="9270" name="Oval 17"/>
                <p:cNvSpPr>
                  <a:spLocks noChangeArrowheads="1"/>
                </p:cNvSpPr>
                <p:nvPr/>
              </p:nvSpPr>
              <p:spPr bwMode="auto">
                <a:xfrm>
                  <a:off x="1269" y="243"/>
                  <a:ext cx="48" cy="48"/>
                </a:xfrm>
                <a:prstGeom prst="ellipse">
                  <a:avLst/>
                </a:prstGeom>
                <a:solidFill>
                  <a:schemeClr val="bg1"/>
                </a:solidFill>
                <a:ln w="9525">
                  <a:solidFill>
                    <a:schemeClr val="tx1"/>
                  </a:solidFill>
                  <a:round/>
                  <a:headEnd/>
                  <a:tailEnd/>
                </a:ln>
              </p:spPr>
              <p:txBody>
                <a:bodyPr wrap="none" anchor="ctr"/>
                <a:lstStyle/>
                <a:p>
                  <a:endParaRPr lang="en-US"/>
                </a:p>
              </p:txBody>
            </p:sp>
            <p:sp>
              <p:nvSpPr>
                <p:cNvPr id="9271" name="Text Box 18"/>
                <p:cNvSpPr txBox="1">
                  <a:spLocks noChangeArrowheads="1"/>
                </p:cNvSpPr>
                <p:nvPr/>
              </p:nvSpPr>
              <p:spPr bwMode="auto">
                <a:xfrm>
                  <a:off x="96" y="576"/>
                  <a:ext cx="669" cy="288"/>
                </a:xfrm>
                <a:prstGeom prst="rect">
                  <a:avLst/>
                </a:prstGeom>
                <a:noFill/>
                <a:ln w="9525">
                  <a:noFill/>
                  <a:miter lim="800000"/>
                  <a:headEnd/>
                  <a:tailEnd/>
                </a:ln>
              </p:spPr>
              <p:txBody>
                <a:bodyPr wrap="none">
                  <a:spAutoFit/>
                </a:bodyPr>
                <a:lstStyle/>
                <a:p>
                  <a:r>
                    <a:rPr lang="fr-FR"/>
                    <a:t>V</a:t>
                  </a:r>
                  <a:r>
                    <a:rPr lang="fr-FR" baseline="-25000"/>
                    <a:t>S</a:t>
                  </a:r>
                  <a:r>
                    <a:rPr lang="fr-FR"/>
                    <a:t>=0V</a:t>
                  </a:r>
                  <a:endParaRPr lang="en-US"/>
                </a:p>
              </p:txBody>
            </p:sp>
            <p:sp>
              <p:nvSpPr>
                <p:cNvPr id="9272" name="Text Box 19"/>
                <p:cNvSpPr txBox="1">
                  <a:spLocks noChangeArrowheads="1"/>
                </p:cNvSpPr>
                <p:nvPr/>
              </p:nvSpPr>
              <p:spPr bwMode="auto">
                <a:xfrm>
                  <a:off x="1920" y="576"/>
                  <a:ext cx="690" cy="288"/>
                </a:xfrm>
                <a:prstGeom prst="rect">
                  <a:avLst/>
                </a:prstGeom>
                <a:noFill/>
                <a:ln w="9525">
                  <a:noFill/>
                  <a:miter lim="800000"/>
                  <a:headEnd/>
                  <a:tailEnd/>
                </a:ln>
              </p:spPr>
              <p:txBody>
                <a:bodyPr wrap="none">
                  <a:spAutoFit/>
                </a:bodyPr>
                <a:lstStyle/>
                <a:p>
                  <a:r>
                    <a:rPr lang="fr-FR"/>
                    <a:t>V</a:t>
                  </a:r>
                  <a:r>
                    <a:rPr lang="fr-FR" baseline="-25000"/>
                    <a:t>D</a:t>
                  </a:r>
                  <a:r>
                    <a:rPr lang="fr-FR"/>
                    <a:t>&gt;0V</a:t>
                  </a:r>
                  <a:endParaRPr lang="en-US"/>
                </a:p>
              </p:txBody>
            </p:sp>
            <p:sp>
              <p:nvSpPr>
                <p:cNvPr id="9273" name="Text Box 20"/>
                <p:cNvSpPr txBox="1">
                  <a:spLocks noChangeArrowheads="1"/>
                </p:cNvSpPr>
                <p:nvPr/>
              </p:nvSpPr>
              <p:spPr bwMode="auto">
                <a:xfrm>
                  <a:off x="960" y="-48"/>
                  <a:ext cx="690" cy="288"/>
                </a:xfrm>
                <a:prstGeom prst="rect">
                  <a:avLst/>
                </a:prstGeom>
                <a:noFill/>
                <a:ln w="9525">
                  <a:noFill/>
                  <a:miter lim="800000"/>
                  <a:headEnd/>
                  <a:tailEnd/>
                </a:ln>
              </p:spPr>
              <p:txBody>
                <a:bodyPr wrap="none">
                  <a:spAutoFit/>
                </a:bodyPr>
                <a:lstStyle/>
                <a:p>
                  <a:r>
                    <a:rPr lang="fr-FR"/>
                    <a:t>V</a:t>
                  </a:r>
                  <a:r>
                    <a:rPr lang="fr-FR" baseline="-25000"/>
                    <a:t>G</a:t>
                  </a:r>
                  <a:r>
                    <a:rPr lang="fr-FR"/>
                    <a:t>=0V</a:t>
                  </a:r>
                  <a:endParaRPr lang="en-US"/>
                </a:p>
              </p:txBody>
            </p:sp>
            <p:sp>
              <p:nvSpPr>
                <p:cNvPr id="9274" name="Text Box 21"/>
                <p:cNvSpPr txBox="1">
                  <a:spLocks noChangeArrowheads="1"/>
                </p:cNvSpPr>
                <p:nvPr/>
              </p:nvSpPr>
              <p:spPr bwMode="auto">
                <a:xfrm>
                  <a:off x="432" y="864"/>
                  <a:ext cx="223" cy="288"/>
                </a:xfrm>
                <a:prstGeom prst="rect">
                  <a:avLst/>
                </a:prstGeom>
                <a:noFill/>
                <a:ln w="9525">
                  <a:noFill/>
                  <a:miter lim="800000"/>
                  <a:headEnd/>
                  <a:tailEnd/>
                </a:ln>
              </p:spPr>
              <p:txBody>
                <a:bodyPr wrap="none">
                  <a:spAutoFit/>
                </a:bodyPr>
                <a:lstStyle/>
                <a:p>
                  <a:r>
                    <a:rPr lang="fr-FR"/>
                    <a:t>S</a:t>
                  </a:r>
                  <a:endParaRPr lang="en-US"/>
                </a:p>
              </p:txBody>
            </p:sp>
            <p:sp>
              <p:nvSpPr>
                <p:cNvPr id="9275" name="Text Box 22"/>
                <p:cNvSpPr txBox="1">
                  <a:spLocks noChangeArrowheads="1"/>
                </p:cNvSpPr>
                <p:nvPr/>
              </p:nvSpPr>
              <p:spPr bwMode="auto">
                <a:xfrm>
                  <a:off x="2064" y="816"/>
                  <a:ext cx="255" cy="288"/>
                </a:xfrm>
                <a:prstGeom prst="rect">
                  <a:avLst/>
                </a:prstGeom>
                <a:noFill/>
                <a:ln w="9525">
                  <a:noFill/>
                  <a:miter lim="800000"/>
                  <a:headEnd/>
                  <a:tailEnd/>
                </a:ln>
              </p:spPr>
              <p:txBody>
                <a:bodyPr wrap="none">
                  <a:spAutoFit/>
                </a:bodyPr>
                <a:lstStyle/>
                <a:p>
                  <a:r>
                    <a:rPr lang="fr-FR"/>
                    <a:t>D</a:t>
                  </a:r>
                  <a:endParaRPr lang="en-US"/>
                </a:p>
              </p:txBody>
            </p:sp>
            <p:sp>
              <p:nvSpPr>
                <p:cNvPr id="9276" name="Text Box 23"/>
                <p:cNvSpPr txBox="1">
                  <a:spLocks noChangeArrowheads="1"/>
                </p:cNvSpPr>
                <p:nvPr/>
              </p:nvSpPr>
              <p:spPr bwMode="auto">
                <a:xfrm>
                  <a:off x="1344" y="192"/>
                  <a:ext cx="255" cy="288"/>
                </a:xfrm>
                <a:prstGeom prst="rect">
                  <a:avLst/>
                </a:prstGeom>
                <a:noFill/>
                <a:ln w="9525">
                  <a:noFill/>
                  <a:miter lim="800000"/>
                  <a:headEnd/>
                  <a:tailEnd/>
                </a:ln>
              </p:spPr>
              <p:txBody>
                <a:bodyPr wrap="none">
                  <a:spAutoFit/>
                </a:bodyPr>
                <a:lstStyle/>
                <a:p>
                  <a:r>
                    <a:rPr lang="fr-FR"/>
                    <a:t>G</a:t>
                  </a:r>
                  <a:endParaRPr lang="en-US"/>
                </a:p>
              </p:txBody>
            </p:sp>
          </p:grpSp>
          <p:sp>
            <p:nvSpPr>
              <p:cNvPr id="9231" name="Rectangle 24"/>
              <p:cNvSpPr>
                <a:spLocks noChangeArrowheads="1"/>
              </p:cNvSpPr>
              <p:nvPr/>
            </p:nvSpPr>
            <p:spPr bwMode="auto">
              <a:xfrm>
                <a:off x="3552" y="576"/>
                <a:ext cx="906" cy="90"/>
              </a:xfrm>
              <a:prstGeom prst="rect">
                <a:avLst/>
              </a:prstGeom>
              <a:solidFill>
                <a:schemeClr val="tx1"/>
              </a:solidFill>
              <a:ln w="9525">
                <a:solidFill>
                  <a:schemeClr val="tx1"/>
                </a:solidFill>
                <a:miter lim="800000"/>
                <a:headEnd/>
                <a:tailEnd/>
              </a:ln>
            </p:spPr>
            <p:txBody>
              <a:bodyPr wrap="none" anchor="ctr"/>
              <a:lstStyle/>
              <a:p>
                <a:pPr algn="ctr"/>
                <a:r>
                  <a:rPr lang="fr-FR" sz="1800">
                    <a:solidFill>
                      <a:schemeClr val="bg1"/>
                    </a:solidFill>
                  </a:rPr>
                  <a:t>+ + + + + +</a:t>
                </a:r>
                <a:endParaRPr lang="en-US" sz="1800">
                  <a:solidFill>
                    <a:schemeClr val="bg1"/>
                  </a:solidFill>
                </a:endParaRPr>
              </a:p>
            </p:txBody>
          </p:sp>
          <p:sp>
            <p:nvSpPr>
              <p:cNvPr id="9232" name="Rectangle 25"/>
              <p:cNvSpPr>
                <a:spLocks noChangeArrowheads="1"/>
              </p:cNvSpPr>
              <p:nvPr/>
            </p:nvSpPr>
            <p:spPr bwMode="auto">
              <a:xfrm>
                <a:off x="3552" y="672"/>
                <a:ext cx="912" cy="192"/>
              </a:xfrm>
              <a:prstGeom prst="rect">
                <a:avLst/>
              </a:prstGeom>
              <a:solidFill>
                <a:srgbClr val="EAEAEA"/>
              </a:solidFill>
              <a:ln w="9525">
                <a:noFill/>
                <a:miter lim="800000"/>
                <a:headEnd/>
                <a:tailEnd/>
              </a:ln>
            </p:spPr>
            <p:txBody>
              <a:bodyPr wrap="none" anchor="ctr"/>
              <a:lstStyle/>
              <a:p>
                <a:endParaRPr lang="en-US"/>
              </a:p>
            </p:txBody>
          </p:sp>
          <p:sp>
            <p:nvSpPr>
              <p:cNvPr id="9233" name="Rectangle 26"/>
              <p:cNvSpPr>
                <a:spLocks noChangeArrowheads="1"/>
              </p:cNvSpPr>
              <p:nvPr/>
            </p:nvSpPr>
            <p:spPr bwMode="auto">
              <a:xfrm>
                <a:off x="3552" y="864"/>
                <a:ext cx="912" cy="96"/>
              </a:xfrm>
              <a:prstGeom prst="rect">
                <a:avLst/>
              </a:prstGeom>
              <a:solidFill>
                <a:schemeClr val="tx1"/>
              </a:solidFill>
              <a:ln w="9525">
                <a:noFill/>
                <a:prstDash val="dash"/>
                <a:miter lim="800000"/>
                <a:headEnd/>
                <a:tailEnd/>
              </a:ln>
            </p:spPr>
            <p:txBody>
              <a:bodyPr wrap="none" anchor="ctr"/>
              <a:lstStyle/>
              <a:p>
                <a:pPr algn="ctr"/>
                <a:r>
                  <a:rPr lang="fr-FR">
                    <a:solidFill>
                      <a:schemeClr val="bg1"/>
                    </a:solidFill>
                  </a:rPr>
                  <a:t>- - - - - - - </a:t>
                </a:r>
                <a:endParaRPr lang="en-US">
                  <a:solidFill>
                    <a:schemeClr val="bg1"/>
                  </a:solidFill>
                </a:endParaRPr>
              </a:p>
            </p:txBody>
          </p:sp>
          <p:sp>
            <p:nvSpPr>
              <p:cNvPr id="9234" name="Line 27"/>
              <p:cNvSpPr>
                <a:spLocks noChangeShapeType="1"/>
              </p:cNvSpPr>
              <p:nvPr/>
            </p:nvSpPr>
            <p:spPr bwMode="auto">
              <a:xfrm flipH="1">
                <a:off x="3360" y="912"/>
                <a:ext cx="192" cy="0"/>
              </a:xfrm>
              <a:prstGeom prst="line">
                <a:avLst/>
              </a:prstGeom>
              <a:noFill/>
              <a:ln w="9525">
                <a:solidFill>
                  <a:schemeClr val="tx1"/>
                </a:solidFill>
                <a:round/>
                <a:headEnd/>
                <a:tailEnd/>
              </a:ln>
            </p:spPr>
            <p:txBody>
              <a:bodyPr/>
              <a:lstStyle/>
              <a:p>
                <a:endParaRPr lang="en-US"/>
              </a:p>
            </p:txBody>
          </p:sp>
          <p:sp>
            <p:nvSpPr>
              <p:cNvPr id="9235" name="Line 28"/>
              <p:cNvSpPr>
                <a:spLocks noChangeShapeType="1"/>
              </p:cNvSpPr>
              <p:nvPr/>
            </p:nvSpPr>
            <p:spPr bwMode="auto">
              <a:xfrm>
                <a:off x="3360" y="912"/>
                <a:ext cx="0" cy="240"/>
              </a:xfrm>
              <a:prstGeom prst="line">
                <a:avLst/>
              </a:prstGeom>
              <a:noFill/>
              <a:ln w="9525">
                <a:solidFill>
                  <a:schemeClr val="tx1"/>
                </a:solidFill>
                <a:round/>
                <a:headEnd/>
                <a:tailEnd/>
              </a:ln>
            </p:spPr>
            <p:txBody>
              <a:bodyPr/>
              <a:lstStyle/>
              <a:p>
                <a:endParaRPr lang="en-US"/>
              </a:p>
            </p:txBody>
          </p:sp>
          <p:sp>
            <p:nvSpPr>
              <p:cNvPr id="9236" name="Line 29"/>
              <p:cNvSpPr>
                <a:spLocks noChangeShapeType="1"/>
              </p:cNvSpPr>
              <p:nvPr/>
            </p:nvSpPr>
            <p:spPr bwMode="auto">
              <a:xfrm>
                <a:off x="3216" y="1152"/>
                <a:ext cx="288" cy="0"/>
              </a:xfrm>
              <a:prstGeom prst="line">
                <a:avLst/>
              </a:prstGeom>
              <a:noFill/>
              <a:ln w="9525">
                <a:solidFill>
                  <a:schemeClr val="tx1"/>
                </a:solidFill>
                <a:round/>
                <a:headEnd/>
                <a:tailEnd/>
              </a:ln>
            </p:spPr>
            <p:txBody>
              <a:bodyPr/>
              <a:lstStyle/>
              <a:p>
                <a:endParaRPr lang="en-US"/>
              </a:p>
            </p:txBody>
          </p:sp>
          <p:sp>
            <p:nvSpPr>
              <p:cNvPr id="9237" name="Line 30"/>
              <p:cNvSpPr>
                <a:spLocks noChangeShapeType="1"/>
              </p:cNvSpPr>
              <p:nvPr/>
            </p:nvSpPr>
            <p:spPr bwMode="auto">
              <a:xfrm>
                <a:off x="3264" y="1200"/>
                <a:ext cx="192" cy="0"/>
              </a:xfrm>
              <a:prstGeom prst="line">
                <a:avLst/>
              </a:prstGeom>
              <a:noFill/>
              <a:ln w="9525">
                <a:solidFill>
                  <a:schemeClr val="tx1"/>
                </a:solidFill>
                <a:round/>
                <a:headEnd/>
                <a:tailEnd/>
              </a:ln>
            </p:spPr>
            <p:txBody>
              <a:bodyPr/>
              <a:lstStyle/>
              <a:p>
                <a:endParaRPr lang="en-US"/>
              </a:p>
            </p:txBody>
          </p:sp>
          <p:sp>
            <p:nvSpPr>
              <p:cNvPr id="9238" name="Line 31"/>
              <p:cNvSpPr>
                <a:spLocks noChangeShapeType="1"/>
              </p:cNvSpPr>
              <p:nvPr/>
            </p:nvSpPr>
            <p:spPr bwMode="auto">
              <a:xfrm>
                <a:off x="3312" y="1248"/>
                <a:ext cx="96" cy="0"/>
              </a:xfrm>
              <a:prstGeom prst="line">
                <a:avLst/>
              </a:prstGeom>
              <a:noFill/>
              <a:ln w="9525">
                <a:solidFill>
                  <a:schemeClr val="tx1"/>
                </a:solidFill>
                <a:round/>
                <a:headEnd/>
                <a:tailEnd/>
              </a:ln>
            </p:spPr>
            <p:txBody>
              <a:bodyPr/>
              <a:lstStyle/>
              <a:p>
                <a:endParaRPr lang="en-US"/>
              </a:p>
            </p:txBody>
          </p:sp>
          <p:sp>
            <p:nvSpPr>
              <p:cNvPr id="9239" name="Line 32"/>
              <p:cNvSpPr>
                <a:spLocks noChangeShapeType="1"/>
              </p:cNvSpPr>
              <p:nvPr/>
            </p:nvSpPr>
            <p:spPr bwMode="auto">
              <a:xfrm>
                <a:off x="4464" y="912"/>
                <a:ext cx="240" cy="0"/>
              </a:xfrm>
              <a:prstGeom prst="line">
                <a:avLst/>
              </a:prstGeom>
              <a:noFill/>
              <a:ln w="9525">
                <a:solidFill>
                  <a:schemeClr val="tx1"/>
                </a:solidFill>
                <a:round/>
                <a:headEnd/>
                <a:tailEnd/>
              </a:ln>
            </p:spPr>
            <p:txBody>
              <a:bodyPr/>
              <a:lstStyle/>
              <a:p>
                <a:endParaRPr lang="en-US"/>
              </a:p>
            </p:txBody>
          </p:sp>
          <p:sp>
            <p:nvSpPr>
              <p:cNvPr id="9240" name="Oval 33"/>
              <p:cNvSpPr>
                <a:spLocks noChangeArrowheads="1"/>
              </p:cNvSpPr>
              <p:nvPr/>
            </p:nvSpPr>
            <p:spPr bwMode="auto">
              <a:xfrm>
                <a:off x="4701" y="888"/>
                <a:ext cx="48" cy="48"/>
              </a:xfrm>
              <a:prstGeom prst="ellipse">
                <a:avLst/>
              </a:prstGeom>
              <a:solidFill>
                <a:schemeClr val="bg1"/>
              </a:solidFill>
              <a:ln w="9525">
                <a:solidFill>
                  <a:schemeClr val="tx1"/>
                </a:solidFill>
                <a:round/>
                <a:headEnd/>
                <a:tailEnd/>
              </a:ln>
            </p:spPr>
            <p:txBody>
              <a:bodyPr wrap="none" anchor="ctr"/>
              <a:lstStyle/>
              <a:p>
                <a:endParaRPr lang="en-US"/>
              </a:p>
            </p:txBody>
          </p:sp>
          <p:sp>
            <p:nvSpPr>
              <p:cNvPr id="9241" name="Line 34"/>
              <p:cNvSpPr>
                <a:spLocks noChangeShapeType="1"/>
              </p:cNvSpPr>
              <p:nvPr/>
            </p:nvSpPr>
            <p:spPr bwMode="auto">
              <a:xfrm>
                <a:off x="3984" y="288"/>
                <a:ext cx="0" cy="288"/>
              </a:xfrm>
              <a:prstGeom prst="line">
                <a:avLst/>
              </a:prstGeom>
              <a:noFill/>
              <a:ln w="9525">
                <a:solidFill>
                  <a:schemeClr val="tx1"/>
                </a:solidFill>
                <a:round/>
                <a:headEnd/>
                <a:tailEnd/>
              </a:ln>
            </p:spPr>
            <p:txBody>
              <a:bodyPr/>
              <a:lstStyle/>
              <a:p>
                <a:endParaRPr lang="en-US"/>
              </a:p>
            </p:txBody>
          </p:sp>
          <p:sp>
            <p:nvSpPr>
              <p:cNvPr id="9242" name="Oval 35"/>
              <p:cNvSpPr>
                <a:spLocks noChangeArrowheads="1"/>
              </p:cNvSpPr>
              <p:nvPr/>
            </p:nvSpPr>
            <p:spPr bwMode="auto">
              <a:xfrm>
                <a:off x="3957" y="243"/>
                <a:ext cx="48" cy="48"/>
              </a:xfrm>
              <a:prstGeom prst="ellipse">
                <a:avLst/>
              </a:prstGeom>
              <a:solidFill>
                <a:schemeClr val="bg1"/>
              </a:solidFill>
              <a:ln w="9525">
                <a:solidFill>
                  <a:schemeClr val="tx1"/>
                </a:solidFill>
                <a:round/>
                <a:headEnd/>
                <a:tailEnd/>
              </a:ln>
            </p:spPr>
            <p:txBody>
              <a:bodyPr wrap="none" anchor="ctr"/>
              <a:lstStyle/>
              <a:p>
                <a:endParaRPr lang="en-US"/>
              </a:p>
            </p:txBody>
          </p:sp>
          <p:sp>
            <p:nvSpPr>
              <p:cNvPr id="9243" name="Text Box 36"/>
              <p:cNvSpPr txBox="1">
                <a:spLocks noChangeArrowheads="1"/>
              </p:cNvSpPr>
              <p:nvPr/>
            </p:nvSpPr>
            <p:spPr bwMode="auto">
              <a:xfrm>
                <a:off x="2784" y="576"/>
                <a:ext cx="669" cy="288"/>
              </a:xfrm>
              <a:prstGeom prst="rect">
                <a:avLst/>
              </a:prstGeom>
              <a:noFill/>
              <a:ln w="9525">
                <a:noFill/>
                <a:miter lim="800000"/>
                <a:headEnd/>
                <a:tailEnd/>
              </a:ln>
            </p:spPr>
            <p:txBody>
              <a:bodyPr wrap="none">
                <a:spAutoFit/>
              </a:bodyPr>
              <a:lstStyle/>
              <a:p>
                <a:r>
                  <a:rPr lang="fr-FR"/>
                  <a:t>V</a:t>
                </a:r>
                <a:r>
                  <a:rPr lang="fr-FR" baseline="-25000"/>
                  <a:t>S</a:t>
                </a:r>
                <a:r>
                  <a:rPr lang="fr-FR"/>
                  <a:t>=0V</a:t>
                </a:r>
                <a:endParaRPr lang="en-US"/>
              </a:p>
            </p:txBody>
          </p:sp>
          <p:sp>
            <p:nvSpPr>
              <p:cNvPr id="9244" name="Text Box 37"/>
              <p:cNvSpPr txBox="1">
                <a:spLocks noChangeArrowheads="1"/>
              </p:cNvSpPr>
              <p:nvPr/>
            </p:nvSpPr>
            <p:spPr bwMode="auto">
              <a:xfrm>
                <a:off x="4608" y="576"/>
                <a:ext cx="690" cy="288"/>
              </a:xfrm>
              <a:prstGeom prst="rect">
                <a:avLst/>
              </a:prstGeom>
              <a:noFill/>
              <a:ln w="9525">
                <a:noFill/>
                <a:miter lim="800000"/>
                <a:headEnd/>
                <a:tailEnd/>
              </a:ln>
            </p:spPr>
            <p:txBody>
              <a:bodyPr wrap="none">
                <a:spAutoFit/>
              </a:bodyPr>
              <a:lstStyle/>
              <a:p>
                <a:r>
                  <a:rPr lang="fr-FR"/>
                  <a:t>V</a:t>
                </a:r>
                <a:r>
                  <a:rPr lang="fr-FR" baseline="-25000"/>
                  <a:t>D</a:t>
                </a:r>
                <a:r>
                  <a:rPr lang="fr-FR"/>
                  <a:t>&gt;0V</a:t>
                </a:r>
                <a:endParaRPr lang="en-US"/>
              </a:p>
            </p:txBody>
          </p:sp>
          <p:sp>
            <p:nvSpPr>
              <p:cNvPr id="9245" name="Text Box 38"/>
              <p:cNvSpPr txBox="1">
                <a:spLocks noChangeArrowheads="1"/>
              </p:cNvSpPr>
              <p:nvPr/>
            </p:nvSpPr>
            <p:spPr bwMode="auto">
              <a:xfrm>
                <a:off x="3648" y="-48"/>
                <a:ext cx="690" cy="288"/>
              </a:xfrm>
              <a:prstGeom prst="rect">
                <a:avLst/>
              </a:prstGeom>
              <a:noFill/>
              <a:ln w="9525">
                <a:noFill/>
                <a:miter lim="800000"/>
                <a:headEnd/>
                <a:tailEnd/>
              </a:ln>
            </p:spPr>
            <p:txBody>
              <a:bodyPr wrap="none">
                <a:spAutoFit/>
              </a:bodyPr>
              <a:lstStyle/>
              <a:p>
                <a:r>
                  <a:rPr lang="fr-FR"/>
                  <a:t>V</a:t>
                </a:r>
                <a:r>
                  <a:rPr lang="fr-FR" baseline="-25000"/>
                  <a:t>G</a:t>
                </a:r>
                <a:r>
                  <a:rPr lang="fr-FR"/>
                  <a:t>&gt;0V</a:t>
                </a:r>
                <a:endParaRPr lang="en-US"/>
              </a:p>
            </p:txBody>
          </p:sp>
          <p:sp>
            <p:nvSpPr>
              <p:cNvPr id="9246" name="Text Box 39"/>
              <p:cNvSpPr txBox="1">
                <a:spLocks noChangeArrowheads="1"/>
              </p:cNvSpPr>
              <p:nvPr/>
            </p:nvSpPr>
            <p:spPr bwMode="auto">
              <a:xfrm>
                <a:off x="3120" y="864"/>
                <a:ext cx="223" cy="288"/>
              </a:xfrm>
              <a:prstGeom prst="rect">
                <a:avLst/>
              </a:prstGeom>
              <a:noFill/>
              <a:ln w="9525">
                <a:noFill/>
                <a:miter lim="800000"/>
                <a:headEnd/>
                <a:tailEnd/>
              </a:ln>
            </p:spPr>
            <p:txBody>
              <a:bodyPr wrap="none">
                <a:spAutoFit/>
              </a:bodyPr>
              <a:lstStyle/>
              <a:p>
                <a:r>
                  <a:rPr lang="fr-FR"/>
                  <a:t>S</a:t>
                </a:r>
                <a:endParaRPr lang="en-US"/>
              </a:p>
            </p:txBody>
          </p:sp>
          <p:sp>
            <p:nvSpPr>
              <p:cNvPr id="9247" name="Text Box 40"/>
              <p:cNvSpPr txBox="1">
                <a:spLocks noChangeArrowheads="1"/>
              </p:cNvSpPr>
              <p:nvPr/>
            </p:nvSpPr>
            <p:spPr bwMode="auto">
              <a:xfrm>
                <a:off x="4752" y="816"/>
                <a:ext cx="255" cy="288"/>
              </a:xfrm>
              <a:prstGeom prst="rect">
                <a:avLst/>
              </a:prstGeom>
              <a:noFill/>
              <a:ln w="9525">
                <a:noFill/>
                <a:miter lim="800000"/>
                <a:headEnd/>
                <a:tailEnd/>
              </a:ln>
            </p:spPr>
            <p:txBody>
              <a:bodyPr wrap="none">
                <a:spAutoFit/>
              </a:bodyPr>
              <a:lstStyle/>
              <a:p>
                <a:r>
                  <a:rPr lang="fr-FR"/>
                  <a:t>D</a:t>
                </a:r>
                <a:endParaRPr lang="en-US"/>
              </a:p>
            </p:txBody>
          </p:sp>
          <p:sp>
            <p:nvSpPr>
              <p:cNvPr id="9248" name="Text Box 41"/>
              <p:cNvSpPr txBox="1">
                <a:spLocks noChangeArrowheads="1"/>
              </p:cNvSpPr>
              <p:nvPr/>
            </p:nvSpPr>
            <p:spPr bwMode="auto">
              <a:xfrm>
                <a:off x="4032" y="192"/>
                <a:ext cx="255" cy="288"/>
              </a:xfrm>
              <a:prstGeom prst="rect">
                <a:avLst/>
              </a:prstGeom>
              <a:noFill/>
              <a:ln w="9525">
                <a:noFill/>
                <a:miter lim="800000"/>
                <a:headEnd/>
                <a:tailEnd/>
              </a:ln>
            </p:spPr>
            <p:txBody>
              <a:bodyPr wrap="none">
                <a:spAutoFit/>
              </a:bodyPr>
              <a:lstStyle/>
              <a:p>
                <a:r>
                  <a:rPr lang="fr-FR"/>
                  <a:t>G</a:t>
                </a:r>
                <a:endParaRPr lang="en-US"/>
              </a:p>
            </p:txBody>
          </p:sp>
          <p:sp>
            <p:nvSpPr>
              <p:cNvPr id="9249" name="Line 42"/>
              <p:cNvSpPr>
                <a:spLocks noChangeShapeType="1"/>
              </p:cNvSpPr>
              <p:nvPr/>
            </p:nvSpPr>
            <p:spPr bwMode="auto">
              <a:xfrm>
                <a:off x="3696" y="671"/>
                <a:ext cx="0" cy="192"/>
              </a:xfrm>
              <a:prstGeom prst="line">
                <a:avLst/>
              </a:prstGeom>
              <a:noFill/>
              <a:ln w="9525">
                <a:solidFill>
                  <a:schemeClr val="tx1"/>
                </a:solidFill>
                <a:round/>
                <a:headEnd/>
                <a:tailEnd type="triangle" w="sm" len="lg"/>
              </a:ln>
            </p:spPr>
            <p:txBody>
              <a:bodyPr/>
              <a:lstStyle/>
              <a:p>
                <a:endParaRPr lang="en-US"/>
              </a:p>
            </p:txBody>
          </p:sp>
          <p:sp>
            <p:nvSpPr>
              <p:cNvPr id="9250" name="Line 43"/>
              <p:cNvSpPr>
                <a:spLocks noChangeShapeType="1"/>
              </p:cNvSpPr>
              <p:nvPr/>
            </p:nvSpPr>
            <p:spPr bwMode="auto">
              <a:xfrm>
                <a:off x="3831" y="671"/>
                <a:ext cx="0" cy="192"/>
              </a:xfrm>
              <a:prstGeom prst="line">
                <a:avLst/>
              </a:prstGeom>
              <a:noFill/>
              <a:ln w="9525">
                <a:solidFill>
                  <a:schemeClr val="tx1"/>
                </a:solidFill>
                <a:round/>
                <a:headEnd/>
                <a:tailEnd type="triangle" w="sm" len="lg"/>
              </a:ln>
            </p:spPr>
            <p:txBody>
              <a:bodyPr/>
              <a:lstStyle/>
              <a:p>
                <a:endParaRPr lang="en-US"/>
              </a:p>
            </p:txBody>
          </p:sp>
          <p:sp>
            <p:nvSpPr>
              <p:cNvPr id="9251" name="Line 44"/>
              <p:cNvSpPr>
                <a:spLocks noChangeShapeType="1"/>
              </p:cNvSpPr>
              <p:nvPr/>
            </p:nvSpPr>
            <p:spPr bwMode="auto">
              <a:xfrm>
                <a:off x="3951" y="671"/>
                <a:ext cx="0" cy="192"/>
              </a:xfrm>
              <a:prstGeom prst="line">
                <a:avLst/>
              </a:prstGeom>
              <a:noFill/>
              <a:ln w="9525">
                <a:solidFill>
                  <a:schemeClr val="tx1"/>
                </a:solidFill>
                <a:round/>
                <a:headEnd/>
                <a:tailEnd type="triangle" w="sm" len="lg"/>
              </a:ln>
            </p:spPr>
            <p:txBody>
              <a:bodyPr/>
              <a:lstStyle/>
              <a:p>
                <a:endParaRPr lang="en-US"/>
              </a:p>
            </p:txBody>
          </p:sp>
          <p:sp>
            <p:nvSpPr>
              <p:cNvPr id="9252" name="Line 45"/>
              <p:cNvSpPr>
                <a:spLocks noChangeShapeType="1"/>
              </p:cNvSpPr>
              <p:nvPr/>
            </p:nvSpPr>
            <p:spPr bwMode="auto">
              <a:xfrm>
                <a:off x="4065" y="671"/>
                <a:ext cx="0" cy="192"/>
              </a:xfrm>
              <a:prstGeom prst="line">
                <a:avLst/>
              </a:prstGeom>
              <a:noFill/>
              <a:ln w="9525">
                <a:solidFill>
                  <a:schemeClr val="tx1"/>
                </a:solidFill>
                <a:round/>
                <a:headEnd/>
                <a:tailEnd type="triangle" w="sm" len="lg"/>
              </a:ln>
            </p:spPr>
            <p:txBody>
              <a:bodyPr/>
              <a:lstStyle/>
              <a:p>
                <a:endParaRPr lang="en-US"/>
              </a:p>
            </p:txBody>
          </p:sp>
          <p:sp>
            <p:nvSpPr>
              <p:cNvPr id="9253" name="Line 46"/>
              <p:cNvSpPr>
                <a:spLocks noChangeShapeType="1"/>
              </p:cNvSpPr>
              <p:nvPr/>
            </p:nvSpPr>
            <p:spPr bwMode="auto">
              <a:xfrm>
                <a:off x="4182" y="671"/>
                <a:ext cx="0" cy="192"/>
              </a:xfrm>
              <a:prstGeom prst="line">
                <a:avLst/>
              </a:prstGeom>
              <a:noFill/>
              <a:ln w="9525">
                <a:solidFill>
                  <a:schemeClr val="tx1"/>
                </a:solidFill>
                <a:round/>
                <a:headEnd/>
                <a:tailEnd type="triangle" w="sm" len="lg"/>
              </a:ln>
            </p:spPr>
            <p:txBody>
              <a:bodyPr/>
              <a:lstStyle/>
              <a:p>
                <a:endParaRPr lang="en-US"/>
              </a:p>
            </p:txBody>
          </p:sp>
          <p:sp>
            <p:nvSpPr>
              <p:cNvPr id="9254" name="Line 47"/>
              <p:cNvSpPr>
                <a:spLocks noChangeShapeType="1"/>
              </p:cNvSpPr>
              <p:nvPr/>
            </p:nvSpPr>
            <p:spPr bwMode="auto">
              <a:xfrm>
                <a:off x="4299" y="670"/>
                <a:ext cx="0" cy="192"/>
              </a:xfrm>
              <a:prstGeom prst="line">
                <a:avLst/>
              </a:prstGeom>
              <a:noFill/>
              <a:ln w="9525">
                <a:solidFill>
                  <a:schemeClr val="tx1"/>
                </a:solidFill>
                <a:round/>
                <a:headEnd/>
                <a:tailEnd type="triangle" w="sm" len="lg"/>
              </a:ln>
            </p:spPr>
            <p:txBody>
              <a:bodyPr/>
              <a:lstStyle/>
              <a:p>
                <a:endParaRPr lang="en-US"/>
              </a:p>
            </p:txBody>
          </p:sp>
          <p:sp>
            <p:nvSpPr>
              <p:cNvPr id="9255" name="Line 48"/>
              <p:cNvSpPr>
                <a:spLocks noChangeShapeType="1"/>
              </p:cNvSpPr>
              <p:nvPr/>
            </p:nvSpPr>
            <p:spPr bwMode="auto">
              <a:xfrm flipH="1">
                <a:off x="3648" y="1104"/>
                <a:ext cx="816" cy="0"/>
              </a:xfrm>
              <a:prstGeom prst="line">
                <a:avLst/>
              </a:prstGeom>
              <a:noFill/>
              <a:ln w="9525">
                <a:solidFill>
                  <a:schemeClr val="tx1"/>
                </a:solidFill>
                <a:round/>
                <a:headEnd/>
                <a:tailEnd type="triangle" w="sm" len="lg"/>
              </a:ln>
            </p:spPr>
            <p:txBody>
              <a:bodyPr/>
              <a:lstStyle/>
              <a:p>
                <a:endParaRPr lang="en-US"/>
              </a:p>
            </p:txBody>
          </p:sp>
          <p:sp>
            <p:nvSpPr>
              <p:cNvPr id="9256" name="Text Box 49"/>
              <p:cNvSpPr txBox="1">
                <a:spLocks noChangeArrowheads="1"/>
              </p:cNvSpPr>
              <p:nvPr/>
            </p:nvSpPr>
            <p:spPr bwMode="auto">
              <a:xfrm>
                <a:off x="3888" y="1104"/>
                <a:ext cx="343" cy="288"/>
              </a:xfrm>
              <a:prstGeom prst="rect">
                <a:avLst/>
              </a:prstGeom>
              <a:noFill/>
              <a:ln w="9525">
                <a:noFill/>
                <a:miter lim="800000"/>
                <a:headEnd/>
                <a:tailEnd/>
              </a:ln>
            </p:spPr>
            <p:txBody>
              <a:bodyPr wrap="none">
                <a:spAutoFit/>
              </a:bodyPr>
              <a:lstStyle/>
              <a:p>
                <a:r>
                  <a:rPr lang="fr-FR"/>
                  <a:t>I</a:t>
                </a:r>
                <a:r>
                  <a:rPr lang="fr-FR" baseline="-25000"/>
                  <a:t>DS</a:t>
                </a:r>
              </a:p>
            </p:txBody>
          </p:sp>
          <p:sp>
            <p:nvSpPr>
              <p:cNvPr id="9257" name="Text Box 50"/>
              <p:cNvSpPr txBox="1">
                <a:spLocks noChangeArrowheads="1"/>
              </p:cNvSpPr>
              <p:nvPr/>
            </p:nvSpPr>
            <p:spPr bwMode="auto">
              <a:xfrm>
                <a:off x="528" y="1344"/>
                <a:ext cx="1349" cy="212"/>
              </a:xfrm>
              <a:prstGeom prst="rect">
                <a:avLst/>
              </a:prstGeom>
              <a:noFill/>
              <a:ln w="9525">
                <a:noFill/>
                <a:miter lim="800000"/>
                <a:headEnd/>
                <a:tailEnd/>
              </a:ln>
            </p:spPr>
            <p:txBody>
              <a:bodyPr wrap="none">
                <a:spAutoFit/>
              </a:bodyPr>
              <a:lstStyle/>
              <a:p>
                <a:r>
                  <a:rPr lang="fr-FR" sz="1600"/>
                  <a:t>Canal vide : courant nul</a:t>
                </a:r>
              </a:p>
            </p:txBody>
          </p:sp>
          <p:sp>
            <p:nvSpPr>
              <p:cNvPr id="9258" name="Text Box 51"/>
              <p:cNvSpPr txBox="1">
                <a:spLocks noChangeArrowheads="1"/>
              </p:cNvSpPr>
              <p:nvPr/>
            </p:nvSpPr>
            <p:spPr bwMode="auto">
              <a:xfrm>
                <a:off x="3264" y="1344"/>
                <a:ext cx="1688" cy="212"/>
              </a:xfrm>
              <a:prstGeom prst="rect">
                <a:avLst/>
              </a:prstGeom>
              <a:noFill/>
              <a:ln w="9525">
                <a:noFill/>
                <a:miter lim="800000"/>
                <a:headEnd/>
                <a:tailEnd/>
              </a:ln>
            </p:spPr>
            <p:txBody>
              <a:bodyPr wrap="none">
                <a:spAutoFit/>
              </a:bodyPr>
              <a:lstStyle/>
              <a:p>
                <a:r>
                  <a:rPr lang="fr-FR" sz="1600"/>
                  <a:t>Canal rempli : courant non nul</a:t>
                </a:r>
              </a:p>
            </p:txBody>
          </p:sp>
        </p:grpSp>
        <p:sp>
          <p:nvSpPr>
            <p:cNvPr id="9226" name="Oval 52"/>
            <p:cNvSpPr>
              <a:spLocks noChangeArrowheads="1"/>
            </p:cNvSpPr>
            <p:nvPr/>
          </p:nvSpPr>
          <p:spPr bwMode="auto">
            <a:xfrm>
              <a:off x="480" y="1584"/>
              <a:ext cx="180" cy="183"/>
            </a:xfrm>
            <a:prstGeom prst="ellipse">
              <a:avLst/>
            </a:prstGeom>
            <a:solidFill>
              <a:schemeClr val="bg1"/>
            </a:solidFill>
            <a:ln w="19050">
              <a:solidFill>
                <a:schemeClr val="tx1"/>
              </a:solidFill>
              <a:round/>
              <a:headEnd/>
              <a:tailEnd/>
            </a:ln>
          </p:spPr>
          <p:txBody>
            <a:bodyPr wrap="none" anchor="ctr"/>
            <a:lstStyle/>
            <a:p>
              <a:pPr algn="ctr"/>
              <a:r>
                <a:rPr lang="fr-FR" sz="2000">
                  <a:latin typeface="Arial" charset="0"/>
                </a:rPr>
                <a:t>A</a:t>
              </a:r>
              <a:endParaRPr lang="en-US" sz="2000">
                <a:latin typeface="Arial" charset="0"/>
              </a:endParaRPr>
            </a:p>
          </p:txBody>
        </p:sp>
        <p:sp>
          <p:nvSpPr>
            <p:cNvPr id="9227" name="Oval 53"/>
            <p:cNvSpPr>
              <a:spLocks noChangeArrowheads="1"/>
            </p:cNvSpPr>
            <p:nvPr/>
          </p:nvSpPr>
          <p:spPr bwMode="auto">
            <a:xfrm>
              <a:off x="3594" y="1584"/>
              <a:ext cx="180" cy="183"/>
            </a:xfrm>
            <a:prstGeom prst="ellipse">
              <a:avLst/>
            </a:prstGeom>
            <a:solidFill>
              <a:schemeClr val="bg1"/>
            </a:solidFill>
            <a:ln w="19050">
              <a:solidFill>
                <a:schemeClr val="tx1"/>
              </a:solidFill>
              <a:round/>
              <a:headEnd/>
              <a:tailEnd/>
            </a:ln>
          </p:spPr>
          <p:txBody>
            <a:bodyPr wrap="none" anchor="ctr"/>
            <a:lstStyle/>
            <a:p>
              <a:pPr algn="ctr"/>
              <a:r>
                <a:rPr lang="fr-FR" sz="2000">
                  <a:latin typeface="Arial" charset="0"/>
                </a:rPr>
                <a:t>B</a:t>
              </a:r>
              <a:endParaRPr lang="en-US" sz="2000">
                <a:latin typeface="Arial" charset="0"/>
              </a:endParaRPr>
            </a:p>
          </p:txBody>
        </p:sp>
        <p:sp>
          <p:nvSpPr>
            <p:cNvPr id="9228" name="Text Box 54"/>
            <p:cNvSpPr txBox="1">
              <a:spLocks noChangeArrowheads="1"/>
            </p:cNvSpPr>
            <p:nvPr/>
          </p:nvSpPr>
          <p:spPr bwMode="auto">
            <a:xfrm>
              <a:off x="714" y="1584"/>
              <a:ext cx="852" cy="212"/>
            </a:xfrm>
            <a:prstGeom prst="rect">
              <a:avLst/>
            </a:prstGeom>
            <a:noFill/>
            <a:ln w="9525">
              <a:noFill/>
              <a:miter lim="800000"/>
              <a:headEnd/>
              <a:tailEnd/>
            </a:ln>
          </p:spPr>
          <p:txBody>
            <a:bodyPr wrap="none">
              <a:spAutoFit/>
            </a:bodyPr>
            <a:lstStyle/>
            <a:p>
              <a:r>
                <a:rPr lang="fr-FR" sz="1600"/>
                <a:t>TMOS bloqué</a:t>
              </a:r>
              <a:endParaRPr lang="en-US" sz="1600"/>
            </a:p>
          </p:txBody>
        </p:sp>
        <p:sp>
          <p:nvSpPr>
            <p:cNvPr id="9229" name="Text Box 55"/>
            <p:cNvSpPr txBox="1">
              <a:spLocks noChangeArrowheads="1"/>
            </p:cNvSpPr>
            <p:nvPr/>
          </p:nvSpPr>
          <p:spPr bwMode="auto">
            <a:xfrm>
              <a:off x="3840" y="1584"/>
              <a:ext cx="881" cy="212"/>
            </a:xfrm>
            <a:prstGeom prst="rect">
              <a:avLst/>
            </a:prstGeom>
            <a:noFill/>
            <a:ln w="9525">
              <a:noFill/>
              <a:miter lim="800000"/>
              <a:headEnd/>
              <a:tailEnd/>
            </a:ln>
          </p:spPr>
          <p:txBody>
            <a:bodyPr wrap="none">
              <a:spAutoFit/>
            </a:bodyPr>
            <a:lstStyle/>
            <a:p>
              <a:r>
                <a:rPr lang="fr-FR" sz="1600"/>
                <a:t>TMOS passant</a:t>
              </a:r>
              <a:endParaRPr lang="en-US" sz="1600"/>
            </a:p>
          </p:txBody>
        </p:sp>
      </p:grpSp>
      <p:sp>
        <p:nvSpPr>
          <p:cNvPr id="9220" name="Rectangle 56"/>
          <p:cNvSpPr>
            <a:spLocks noChangeArrowheads="1"/>
          </p:cNvSpPr>
          <p:nvPr/>
        </p:nvSpPr>
        <p:spPr bwMode="auto">
          <a:xfrm>
            <a:off x="1712913" y="4843463"/>
            <a:ext cx="1793875" cy="457200"/>
          </a:xfrm>
          <a:prstGeom prst="rect">
            <a:avLst/>
          </a:prstGeom>
          <a:noFill/>
          <a:ln w="9525">
            <a:noFill/>
            <a:miter lim="800000"/>
            <a:headEnd/>
            <a:tailEnd/>
          </a:ln>
        </p:spPr>
        <p:txBody>
          <a:bodyPr wrap="none">
            <a:spAutoFit/>
          </a:bodyPr>
          <a:lstStyle/>
          <a:p>
            <a:r>
              <a:rPr lang="fr-FR">
                <a:solidFill>
                  <a:srgbClr val="FF3300"/>
                </a:solidFill>
              </a:rPr>
              <a:t>OFF-STATE</a:t>
            </a:r>
          </a:p>
        </p:txBody>
      </p:sp>
      <p:sp>
        <p:nvSpPr>
          <p:cNvPr id="9221" name="Rectangle 57"/>
          <p:cNvSpPr>
            <a:spLocks noChangeArrowheads="1"/>
          </p:cNvSpPr>
          <p:nvPr/>
        </p:nvSpPr>
        <p:spPr bwMode="auto">
          <a:xfrm>
            <a:off x="6465888" y="4797425"/>
            <a:ext cx="1674812" cy="457200"/>
          </a:xfrm>
          <a:prstGeom prst="rect">
            <a:avLst/>
          </a:prstGeom>
          <a:noFill/>
          <a:ln w="9525">
            <a:noFill/>
            <a:miter lim="800000"/>
            <a:headEnd/>
            <a:tailEnd/>
          </a:ln>
        </p:spPr>
        <p:txBody>
          <a:bodyPr wrap="none">
            <a:spAutoFit/>
          </a:bodyPr>
          <a:lstStyle/>
          <a:p>
            <a:r>
              <a:rPr lang="fr-FR">
                <a:solidFill>
                  <a:srgbClr val="FF3300"/>
                </a:solidFill>
              </a:rPr>
              <a:t>ON-STATE</a:t>
            </a:r>
          </a:p>
        </p:txBody>
      </p:sp>
      <p:sp>
        <p:nvSpPr>
          <p:cNvPr id="9222" name="Text Box 58"/>
          <p:cNvSpPr txBox="1">
            <a:spLocks noChangeArrowheads="1"/>
          </p:cNvSpPr>
          <p:nvPr/>
        </p:nvSpPr>
        <p:spPr bwMode="auto">
          <a:xfrm>
            <a:off x="1519238" y="908050"/>
            <a:ext cx="6818312" cy="831850"/>
          </a:xfrm>
          <a:prstGeom prst="rect">
            <a:avLst/>
          </a:prstGeom>
          <a:noFill/>
          <a:ln w="9525">
            <a:noFill/>
            <a:miter lim="800000"/>
            <a:headEnd/>
            <a:tailEnd/>
          </a:ln>
        </p:spPr>
        <p:txBody>
          <a:bodyPr>
            <a:spAutoFit/>
          </a:bodyPr>
          <a:lstStyle/>
          <a:p>
            <a:pPr algn="ctr"/>
            <a:r>
              <a:rPr lang="fr-FR">
                <a:solidFill>
                  <a:schemeClr val="accent2"/>
                </a:solidFill>
                <a:latin typeface="Arial" charset="0"/>
              </a:rPr>
              <a:t>A MOS capacitor is modulating the transport between two carrier reservoir</a:t>
            </a:r>
          </a:p>
        </p:txBody>
      </p:sp>
      <p:sp>
        <p:nvSpPr>
          <p:cNvPr id="109627" name="Text Box 59"/>
          <p:cNvSpPr txBox="1">
            <a:spLocks noChangeArrowheads="1"/>
          </p:cNvSpPr>
          <p:nvPr/>
        </p:nvSpPr>
        <p:spPr bwMode="auto">
          <a:xfrm>
            <a:off x="1928813" y="5445125"/>
            <a:ext cx="6354762" cy="457200"/>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r>
              <a:rPr lang="fr-FR" b="1" smtClean="0">
                <a:latin typeface="Arial" charset="0"/>
              </a:rPr>
              <a:t>MOS capacitance : Field Effect </a:t>
            </a:r>
            <a:r>
              <a:rPr lang="fr-FR" b="1" smtClean="0">
                <a:latin typeface="Arial" charset="0"/>
                <a:sym typeface="Wingdings" pitchFamily="2" charset="2"/>
              </a:rPr>
              <a:t> </a:t>
            </a:r>
            <a:r>
              <a:rPr lang="fr-FR" b="1" smtClean="0">
                <a:effectLst>
                  <a:outerShdw blurRad="38100" dist="38100" dir="2700000" algn="tl">
                    <a:srgbClr val="C0C0C0"/>
                  </a:outerShdw>
                </a:effectLst>
                <a:latin typeface="Arial" charset="0"/>
                <a:sym typeface="Wingdings" pitchFamily="2" charset="2"/>
              </a:rPr>
              <a:t>MOSFET</a:t>
            </a:r>
            <a:endParaRPr lang="fr-FR" b="1" smtClean="0">
              <a:effectLst>
                <a:outerShdw blurRad="38100" dist="38100" dir="2700000" algn="tl">
                  <a:srgbClr val="C0C0C0"/>
                </a:outerShdw>
              </a:effectLst>
              <a:latin typeface="Arial" charset="0"/>
            </a:endParaRPr>
          </a:p>
        </p:txBody>
      </p:sp>
      <p:sp>
        <p:nvSpPr>
          <p:cNvPr id="9224" name="Rectangle 60"/>
          <p:cNvSpPr>
            <a:spLocks noChangeArrowheads="1"/>
          </p:cNvSpPr>
          <p:nvPr/>
        </p:nvSpPr>
        <p:spPr bwMode="auto">
          <a:xfrm>
            <a:off x="560388" y="4076700"/>
            <a:ext cx="8280400" cy="792163"/>
          </a:xfrm>
          <a:prstGeom prst="rect">
            <a:avLst/>
          </a:prstGeom>
          <a:solidFill>
            <a:schemeClr val="bg1"/>
          </a:solidFill>
          <a:ln w="9525">
            <a:no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a:defRPr/>
            </a:pPr>
            <a:r>
              <a:rPr lang="fr-FR" sz="3000" dirty="0"/>
              <a:t>n</a:t>
            </a:r>
            <a:r>
              <a:rPr lang="fr-FR" sz="3000" dirty="0" smtClean="0"/>
              <a:t>-type &amp; p-type </a:t>
            </a:r>
            <a:r>
              <a:rPr lang="fr-FR" sz="3000" dirty="0" err="1" smtClean="0"/>
              <a:t>MOSFETs</a:t>
            </a:r>
            <a:endParaRPr lang="fr-FR" sz="3000" dirty="0"/>
          </a:p>
        </p:txBody>
      </p:sp>
      <p:sp>
        <p:nvSpPr>
          <p:cNvPr id="69661" name="Text Box 29"/>
          <p:cNvSpPr txBox="1">
            <a:spLocks noChangeArrowheads="1"/>
          </p:cNvSpPr>
          <p:nvPr/>
        </p:nvSpPr>
        <p:spPr bwMode="auto">
          <a:xfrm>
            <a:off x="1266825" y="4119563"/>
            <a:ext cx="3155950" cy="8302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a:defRPr/>
            </a:pPr>
            <a:r>
              <a:rPr lang="fr-FR" b="1" dirty="0" err="1">
                <a:solidFill>
                  <a:srgbClr val="FF3300"/>
                </a:solidFill>
                <a:effectLst>
                  <a:outerShdw blurRad="38100" dist="38100" dir="2700000" algn="tl">
                    <a:srgbClr val="C0C0C0"/>
                  </a:outerShdw>
                </a:effectLst>
                <a:latin typeface="Arial" charset="0"/>
              </a:rPr>
              <a:t>nMOSFET</a:t>
            </a:r>
            <a:endParaRPr lang="fr-FR" b="1" dirty="0">
              <a:solidFill>
                <a:srgbClr val="FF3300"/>
              </a:solidFill>
              <a:effectLst>
                <a:outerShdw blurRad="38100" dist="38100" dir="2700000" algn="tl">
                  <a:srgbClr val="C0C0C0"/>
                </a:outerShdw>
              </a:effectLst>
              <a:latin typeface="Arial" charset="0"/>
            </a:endParaRPr>
          </a:p>
          <a:p>
            <a:pPr algn="ctr">
              <a:defRPr/>
            </a:pPr>
            <a:r>
              <a:rPr lang="fr-FR" b="1" dirty="0">
                <a:solidFill>
                  <a:srgbClr val="FF3300"/>
                </a:solidFill>
                <a:effectLst>
                  <a:outerShdw blurRad="38100" dist="38100" dir="2700000" algn="tl">
                    <a:srgbClr val="C0C0C0"/>
                  </a:outerShdw>
                </a:effectLst>
                <a:latin typeface="Arial" charset="0"/>
              </a:rPr>
              <a:t>Electron conduction</a:t>
            </a:r>
          </a:p>
        </p:txBody>
      </p:sp>
      <p:sp>
        <p:nvSpPr>
          <p:cNvPr id="69662" name="Text Box 30"/>
          <p:cNvSpPr txBox="1">
            <a:spLocks noChangeArrowheads="1"/>
          </p:cNvSpPr>
          <p:nvPr/>
        </p:nvSpPr>
        <p:spPr bwMode="auto">
          <a:xfrm>
            <a:off x="5943600" y="4149725"/>
            <a:ext cx="2590800" cy="8302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a:defRPr/>
            </a:pPr>
            <a:r>
              <a:rPr lang="fr-FR" b="1" dirty="0" err="1">
                <a:solidFill>
                  <a:schemeClr val="accent2"/>
                </a:solidFill>
                <a:effectLst>
                  <a:outerShdw blurRad="38100" dist="38100" dir="2700000" algn="tl">
                    <a:srgbClr val="C0C0C0"/>
                  </a:outerShdw>
                </a:effectLst>
                <a:latin typeface="Arial" charset="0"/>
              </a:rPr>
              <a:t>pMOSFET</a:t>
            </a:r>
            <a:endParaRPr lang="fr-FR" b="1" dirty="0">
              <a:solidFill>
                <a:schemeClr val="accent2"/>
              </a:solidFill>
              <a:effectLst>
                <a:outerShdw blurRad="38100" dist="38100" dir="2700000" algn="tl">
                  <a:srgbClr val="C0C0C0"/>
                </a:outerShdw>
              </a:effectLst>
              <a:latin typeface="Arial" charset="0"/>
            </a:endParaRPr>
          </a:p>
          <a:p>
            <a:pPr algn="ctr">
              <a:defRPr/>
            </a:pPr>
            <a:r>
              <a:rPr lang="fr-FR" b="1" dirty="0" err="1">
                <a:solidFill>
                  <a:schemeClr val="accent2"/>
                </a:solidFill>
                <a:effectLst>
                  <a:outerShdw blurRad="38100" dist="38100" dir="2700000" algn="tl">
                    <a:srgbClr val="C0C0C0"/>
                  </a:outerShdw>
                </a:effectLst>
                <a:latin typeface="Arial" charset="0"/>
              </a:rPr>
              <a:t>Hole</a:t>
            </a:r>
            <a:r>
              <a:rPr lang="fr-FR" b="1" dirty="0">
                <a:solidFill>
                  <a:schemeClr val="accent2"/>
                </a:solidFill>
                <a:effectLst>
                  <a:outerShdw blurRad="38100" dist="38100" dir="2700000" algn="tl">
                    <a:srgbClr val="C0C0C0"/>
                  </a:outerShdw>
                </a:effectLst>
                <a:latin typeface="Arial" charset="0"/>
              </a:rPr>
              <a:t> conduction</a:t>
            </a:r>
          </a:p>
        </p:txBody>
      </p:sp>
      <p:grpSp>
        <p:nvGrpSpPr>
          <p:cNvPr id="10245" name="Group 36"/>
          <p:cNvGrpSpPr>
            <a:grpSpLocks/>
          </p:cNvGrpSpPr>
          <p:nvPr/>
        </p:nvGrpSpPr>
        <p:grpSpPr bwMode="auto">
          <a:xfrm>
            <a:off x="5168900" y="1268413"/>
            <a:ext cx="4248150" cy="2520950"/>
            <a:chOff x="3256" y="799"/>
            <a:chExt cx="2676" cy="1588"/>
          </a:xfrm>
        </p:grpSpPr>
        <p:sp>
          <p:nvSpPr>
            <p:cNvPr id="69649" name="Rectangle 17"/>
            <p:cNvSpPr>
              <a:spLocks noChangeArrowheads="1"/>
            </p:cNvSpPr>
            <p:nvPr/>
          </p:nvSpPr>
          <p:spPr bwMode="auto">
            <a:xfrm>
              <a:off x="3858" y="1592"/>
              <a:ext cx="1527" cy="198"/>
            </a:xfrm>
            <a:prstGeom prst="rect">
              <a:avLst/>
            </a:prstGeom>
            <a:solidFill>
              <a:srgbClr val="C0C0C0"/>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fr-FR" sz="1800" b="1">
                  <a:effectLst>
                    <a:outerShdw blurRad="38100" dist="38100" dir="2700000" algn="tl">
                      <a:srgbClr val="FFFFFF"/>
                    </a:outerShdw>
                  </a:effectLst>
                  <a:latin typeface="Arial" charset="0"/>
                </a:rPr>
                <a:t>Metal</a:t>
              </a:r>
            </a:p>
          </p:txBody>
        </p:sp>
        <p:sp>
          <p:nvSpPr>
            <p:cNvPr id="69650" name="Rectangle 18"/>
            <p:cNvSpPr>
              <a:spLocks noChangeArrowheads="1"/>
            </p:cNvSpPr>
            <p:nvPr/>
          </p:nvSpPr>
          <p:spPr bwMode="auto">
            <a:xfrm>
              <a:off x="3858" y="1792"/>
              <a:ext cx="1529" cy="198"/>
            </a:xfrm>
            <a:prstGeom prst="rect">
              <a:avLst/>
            </a:prstGeom>
            <a:solidFill>
              <a:srgbClr val="CC6600"/>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fr-FR" sz="1600" b="1">
                  <a:solidFill>
                    <a:schemeClr val="bg1"/>
                  </a:solidFill>
                  <a:effectLst>
                    <a:outerShdw blurRad="38100" dist="38100" dir="2700000" algn="tl">
                      <a:srgbClr val="000000"/>
                    </a:outerShdw>
                  </a:effectLst>
                  <a:latin typeface="Arial" charset="0"/>
                </a:rPr>
                <a:t>Oxide</a:t>
              </a:r>
            </a:p>
          </p:txBody>
        </p:sp>
        <p:sp>
          <p:nvSpPr>
            <p:cNvPr id="69651" name="Rectangle 19"/>
            <p:cNvSpPr>
              <a:spLocks noChangeArrowheads="1"/>
            </p:cNvSpPr>
            <p:nvPr/>
          </p:nvSpPr>
          <p:spPr bwMode="auto">
            <a:xfrm>
              <a:off x="3256" y="1990"/>
              <a:ext cx="2676" cy="397"/>
            </a:xfrm>
            <a:prstGeom prst="rect">
              <a:avLst/>
            </a:prstGeom>
            <a:solidFill>
              <a:srgbClr val="FF3300"/>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fr-FR" sz="1800" b="1">
                <a:solidFill>
                  <a:schemeClr val="bg1"/>
                </a:solidFill>
                <a:effectLst>
                  <a:outerShdw blurRad="38100" dist="38100" dir="2700000" algn="tl">
                    <a:srgbClr val="000000"/>
                  </a:outerShdw>
                </a:effectLst>
                <a:latin typeface="Arial" charset="0"/>
              </a:endParaRPr>
            </a:p>
          </p:txBody>
        </p:sp>
        <p:sp>
          <p:nvSpPr>
            <p:cNvPr id="69652" name="Rectangle 20"/>
            <p:cNvSpPr>
              <a:spLocks noChangeArrowheads="1"/>
            </p:cNvSpPr>
            <p:nvPr/>
          </p:nvSpPr>
          <p:spPr bwMode="auto">
            <a:xfrm>
              <a:off x="3256" y="1993"/>
              <a:ext cx="1315" cy="394"/>
            </a:xfrm>
            <a:prstGeom prst="rect">
              <a:avLst/>
            </a:prstGeom>
            <a:gradFill rotWithShape="1">
              <a:gsLst>
                <a:gs pos="0">
                  <a:schemeClr val="accent2"/>
                </a:gs>
                <a:gs pos="100000">
                  <a:srgbClr val="FF3300"/>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fr-FR" b="1" baseline="30000">
                <a:solidFill>
                  <a:schemeClr val="bg1"/>
                </a:solidFill>
                <a:effectLst>
                  <a:outerShdw blurRad="38100" dist="38100" dir="2700000" algn="tl">
                    <a:srgbClr val="000000"/>
                  </a:outerShdw>
                </a:effectLst>
                <a:latin typeface="Arial" charset="0"/>
              </a:endParaRPr>
            </a:p>
          </p:txBody>
        </p:sp>
        <p:sp>
          <p:nvSpPr>
            <p:cNvPr id="69653" name="Rectangle 21"/>
            <p:cNvSpPr>
              <a:spLocks noChangeArrowheads="1"/>
            </p:cNvSpPr>
            <p:nvPr/>
          </p:nvSpPr>
          <p:spPr bwMode="auto">
            <a:xfrm>
              <a:off x="4617" y="2001"/>
              <a:ext cx="1315" cy="386"/>
            </a:xfrm>
            <a:prstGeom prst="rect">
              <a:avLst/>
            </a:prstGeom>
            <a:gradFill rotWithShape="1">
              <a:gsLst>
                <a:gs pos="0">
                  <a:srgbClr val="FF3300"/>
                </a:gs>
                <a:gs pos="100000">
                  <a:schemeClr val="accent2"/>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fr-FR" b="1" baseline="30000">
                <a:solidFill>
                  <a:schemeClr val="bg1"/>
                </a:solidFill>
                <a:effectLst>
                  <a:outerShdw blurRad="38100" dist="38100" dir="2700000" algn="tl">
                    <a:srgbClr val="000000"/>
                  </a:outerShdw>
                </a:effectLst>
                <a:latin typeface="Arial" charset="0"/>
              </a:endParaRPr>
            </a:p>
          </p:txBody>
        </p:sp>
        <p:sp>
          <p:nvSpPr>
            <p:cNvPr id="10265" name="Line 22"/>
            <p:cNvSpPr>
              <a:spLocks noChangeShapeType="1"/>
            </p:cNvSpPr>
            <p:nvPr/>
          </p:nvSpPr>
          <p:spPr bwMode="auto">
            <a:xfrm>
              <a:off x="4621" y="1129"/>
              <a:ext cx="0" cy="463"/>
            </a:xfrm>
            <a:prstGeom prst="line">
              <a:avLst/>
            </a:prstGeom>
            <a:noFill/>
            <a:ln w="38100">
              <a:solidFill>
                <a:schemeClr val="tx1"/>
              </a:solidFill>
              <a:round/>
              <a:headEnd/>
              <a:tailEnd/>
            </a:ln>
            <a:effectLst/>
          </p:spPr>
          <p:txBody>
            <a:bodyPr/>
            <a:lstStyle/>
            <a:p>
              <a:endParaRPr lang="en-US"/>
            </a:p>
          </p:txBody>
        </p:sp>
        <p:sp>
          <p:nvSpPr>
            <p:cNvPr id="10266" name="Line 23"/>
            <p:cNvSpPr>
              <a:spLocks noChangeShapeType="1"/>
            </p:cNvSpPr>
            <p:nvPr/>
          </p:nvSpPr>
          <p:spPr bwMode="auto">
            <a:xfrm>
              <a:off x="3474" y="1657"/>
              <a:ext cx="0" cy="332"/>
            </a:xfrm>
            <a:prstGeom prst="line">
              <a:avLst/>
            </a:prstGeom>
            <a:noFill/>
            <a:ln w="38100">
              <a:solidFill>
                <a:schemeClr val="tx1"/>
              </a:solidFill>
              <a:round/>
              <a:headEnd/>
              <a:tailEnd/>
            </a:ln>
            <a:effectLst/>
          </p:spPr>
          <p:txBody>
            <a:bodyPr/>
            <a:lstStyle/>
            <a:p>
              <a:endParaRPr lang="en-US"/>
            </a:p>
          </p:txBody>
        </p:sp>
        <p:sp>
          <p:nvSpPr>
            <p:cNvPr id="10267" name="Text Box 24"/>
            <p:cNvSpPr txBox="1">
              <a:spLocks noChangeArrowheads="1"/>
            </p:cNvSpPr>
            <p:nvPr/>
          </p:nvSpPr>
          <p:spPr bwMode="auto">
            <a:xfrm>
              <a:off x="3364" y="1348"/>
              <a:ext cx="187" cy="212"/>
            </a:xfrm>
            <a:prstGeom prst="rect">
              <a:avLst/>
            </a:prstGeom>
            <a:noFill/>
            <a:ln w="9525">
              <a:noFill/>
              <a:miter lim="800000"/>
              <a:headEnd/>
              <a:tailEnd/>
            </a:ln>
            <a:effectLst/>
          </p:spPr>
          <p:txBody>
            <a:bodyPr wrap="none">
              <a:spAutoFit/>
            </a:bodyPr>
            <a:lstStyle/>
            <a:p>
              <a:r>
                <a:rPr lang="fr-FR" sz="1600">
                  <a:latin typeface="Arial" charset="0"/>
                </a:rPr>
                <a:t>0</a:t>
              </a:r>
            </a:p>
          </p:txBody>
        </p:sp>
        <p:sp>
          <p:nvSpPr>
            <p:cNvPr id="10268" name="Text Box 25"/>
            <p:cNvSpPr txBox="1">
              <a:spLocks noChangeArrowheads="1"/>
            </p:cNvSpPr>
            <p:nvPr/>
          </p:nvSpPr>
          <p:spPr bwMode="auto">
            <a:xfrm>
              <a:off x="4457" y="799"/>
              <a:ext cx="418" cy="212"/>
            </a:xfrm>
            <a:prstGeom prst="rect">
              <a:avLst/>
            </a:prstGeom>
            <a:noFill/>
            <a:ln w="9525">
              <a:noFill/>
              <a:miter lim="800000"/>
              <a:headEnd/>
              <a:tailEnd/>
            </a:ln>
            <a:effectLst/>
          </p:spPr>
          <p:txBody>
            <a:bodyPr wrap="none">
              <a:spAutoFit/>
            </a:bodyPr>
            <a:lstStyle/>
            <a:p>
              <a:r>
                <a:rPr lang="fr-FR" sz="1600">
                  <a:latin typeface="Arial" charset="0"/>
                </a:rPr>
                <a:t>Vg&lt;0</a:t>
              </a:r>
            </a:p>
          </p:txBody>
        </p:sp>
        <p:sp>
          <p:nvSpPr>
            <p:cNvPr id="69658" name="Text Box 26"/>
            <p:cNvSpPr txBox="1">
              <a:spLocks noChangeArrowheads="1"/>
            </p:cNvSpPr>
            <p:nvPr/>
          </p:nvSpPr>
          <p:spPr bwMode="auto">
            <a:xfrm>
              <a:off x="3380" y="2007"/>
              <a:ext cx="308" cy="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fr-FR" b="1">
                  <a:solidFill>
                    <a:schemeClr val="bg1"/>
                  </a:solidFill>
                  <a:effectLst>
                    <a:outerShdw blurRad="38100" dist="38100" dir="2700000" algn="tl">
                      <a:srgbClr val="C0C0C0"/>
                    </a:outerShdw>
                  </a:effectLst>
                  <a:latin typeface="Arial" charset="0"/>
                </a:rPr>
                <a:t>p</a:t>
              </a:r>
              <a:r>
                <a:rPr lang="fr-FR" b="1" baseline="30000">
                  <a:solidFill>
                    <a:schemeClr val="bg1"/>
                  </a:solidFill>
                  <a:effectLst>
                    <a:outerShdw blurRad="38100" dist="38100" dir="2700000" algn="tl">
                      <a:srgbClr val="C0C0C0"/>
                    </a:outerShdw>
                  </a:effectLst>
                  <a:latin typeface="Arial" charset="0"/>
                </a:rPr>
                <a:t>+</a:t>
              </a:r>
            </a:p>
          </p:txBody>
        </p:sp>
        <p:sp>
          <p:nvSpPr>
            <p:cNvPr id="69659" name="Text Box 27"/>
            <p:cNvSpPr txBox="1">
              <a:spLocks noChangeArrowheads="1"/>
            </p:cNvSpPr>
            <p:nvPr/>
          </p:nvSpPr>
          <p:spPr bwMode="auto">
            <a:xfrm>
              <a:off x="5524" y="2023"/>
              <a:ext cx="308" cy="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fr-FR" b="1">
                  <a:solidFill>
                    <a:schemeClr val="bg1"/>
                  </a:solidFill>
                  <a:effectLst>
                    <a:outerShdw blurRad="38100" dist="38100" dir="2700000" algn="tl">
                      <a:srgbClr val="C0C0C0"/>
                    </a:outerShdw>
                  </a:effectLst>
                  <a:latin typeface="Arial" charset="0"/>
                </a:rPr>
                <a:t>p</a:t>
              </a:r>
              <a:r>
                <a:rPr lang="fr-FR" b="1" baseline="30000">
                  <a:solidFill>
                    <a:schemeClr val="bg1"/>
                  </a:solidFill>
                  <a:effectLst>
                    <a:outerShdw blurRad="38100" dist="38100" dir="2700000" algn="tl">
                      <a:srgbClr val="C0C0C0"/>
                    </a:outerShdw>
                  </a:effectLst>
                  <a:latin typeface="Arial" charset="0"/>
                </a:rPr>
                <a:t>+</a:t>
              </a:r>
            </a:p>
          </p:txBody>
        </p:sp>
        <p:sp>
          <p:nvSpPr>
            <p:cNvPr id="69660" name="Text Box 28"/>
            <p:cNvSpPr txBox="1">
              <a:spLocks noChangeArrowheads="1"/>
            </p:cNvSpPr>
            <p:nvPr/>
          </p:nvSpPr>
          <p:spPr bwMode="auto">
            <a:xfrm>
              <a:off x="4435" y="2024"/>
              <a:ext cx="595" cy="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fr-FR" b="1">
                  <a:solidFill>
                    <a:schemeClr val="bg1"/>
                  </a:solidFill>
                  <a:effectLst>
                    <a:outerShdw blurRad="38100" dist="38100" dir="2700000" algn="tl">
                      <a:srgbClr val="C0C0C0"/>
                    </a:outerShdw>
                  </a:effectLst>
                  <a:latin typeface="Arial" charset="0"/>
                </a:rPr>
                <a:t>Si (n)</a:t>
              </a:r>
            </a:p>
          </p:txBody>
        </p:sp>
        <p:sp>
          <p:nvSpPr>
            <p:cNvPr id="10272" name="Line 32"/>
            <p:cNvSpPr>
              <a:spLocks noChangeShapeType="1"/>
            </p:cNvSpPr>
            <p:nvPr/>
          </p:nvSpPr>
          <p:spPr bwMode="auto">
            <a:xfrm>
              <a:off x="5660" y="1647"/>
              <a:ext cx="0" cy="332"/>
            </a:xfrm>
            <a:prstGeom prst="line">
              <a:avLst/>
            </a:prstGeom>
            <a:noFill/>
            <a:ln w="38100">
              <a:solidFill>
                <a:schemeClr val="tx1"/>
              </a:solidFill>
              <a:round/>
              <a:headEnd/>
              <a:tailEnd/>
            </a:ln>
            <a:effectLst/>
          </p:spPr>
          <p:txBody>
            <a:bodyPr/>
            <a:lstStyle/>
            <a:p>
              <a:endParaRPr lang="en-US"/>
            </a:p>
          </p:txBody>
        </p:sp>
        <p:sp>
          <p:nvSpPr>
            <p:cNvPr id="10273" name="Text Box 33"/>
            <p:cNvSpPr txBox="1">
              <a:spLocks noChangeArrowheads="1"/>
            </p:cNvSpPr>
            <p:nvPr/>
          </p:nvSpPr>
          <p:spPr bwMode="auto">
            <a:xfrm>
              <a:off x="5433" y="1344"/>
              <a:ext cx="418" cy="212"/>
            </a:xfrm>
            <a:prstGeom prst="rect">
              <a:avLst/>
            </a:prstGeom>
            <a:noFill/>
            <a:ln w="9525">
              <a:noFill/>
              <a:miter lim="800000"/>
              <a:headEnd/>
              <a:tailEnd/>
            </a:ln>
            <a:effectLst/>
          </p:spPr>
          <p:txBody>
            <a:bodyPr wrap="none">
              <a:spAutoFit/>
            </a:bodyPr>
            <a:lstStyle/>
            <a:p>
              <a:r>
                <a:rPr lang="fr-FR" sz="1600">
                  <a:latin typeface="Arial" charset="0"/>
                </a:rPr>
                <a:t>Vd&lt;0</a:t>
              </a:r>
            </a:p>
          </p:txBody>
        </p:sp>
      </p:grpSp>
      <p:grpSp>
        <p:nvGrpSpPr>
          <p:cNvPr id="10246" name="Group 35"/>
          <p:cNvGrpSpPr>
            <a:grpSpLocks/>
          </p:cNvGrpSpPr>
          <p:nvPr/>
        </p:nvGrpSpPr>
        <p:grpSpPr bwMode="auto">
          <a:xfrm>
            <a:off x="560388" y="1268413"/>
            <a:ext cx="4248150" cy="2520950"/>
            <a:chOff x="353" y="799"/>
            <a:chExt cx="2676" cy="1588"/>
          </a:xfrm>
        </p:grpSpPr>
        <p:grpSp>
          <p:nvGrpSpPr>
            <p:cNvPr id="10247" name="Group 4"/>
            <p:cNvGrpSpPr>
              <a:grpSpLocks/>
            </p:cNvGrpSpPr>
            <p:nvPr/>
          </p:nvGrpSpPr>
          <p:grpSpPr bwMode="auto">
            <a:xfrm>
              <a:off x="353" y="799"/>
              <a:ext cx="2676" cy="1588"/>
              <a:chOff x="1941" y="2251"/>
              <a:chExt cx="2223" cy="1088"/>
            </a:xfrm>
          </p:grpSpPr>
          <p:grpSp>
            <p:nvGrpSpPr>
              <p:cNvPr id="10250" name="Group 5"/>
              <p:cNvGrpSpPr>
                <a:grpSpLocks/>
              </p:cNvGrpSpPr>
              <p:nvPr/>
            </p:nvGrpSpPr>
            <p:grpSpPr bwMode="auto">
              <a:xfrm>
                <a:off x="1941" y="2477"/>
                <a:ext cx="2223" cy="862"/>
                <a:chOff x="1941" y="2478"/>
                <a:chExt cx="2223" cy="862"/>
              </a:xfrm>
            </p:grpSpPr>
            <p:sp>
              <p:nvSpPr>
                <p:cNvPr id="69638" name="Rectangle 6"/>
                <p:cNvSpPr>
                  <a:spLocks noChangeArrowheads="1"/>
                </p:cNvSpPr>
                <p:nvPr/>
              </p:nvSpPr>
              <p:spPr bwMode="auto">
                <a:xfrm>
                  <a:off x="2441" y="2795"/>
                  <a:ext cx="1269" cy="136"/>
                </a:xfrm>
                <a:prstGeom prst="rect">
                  <a:avLst/>
                </a:prstGeom>
                <a:solidFill>
                  <a:srgbClr val="C0C0C0"/>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fr-FR" sz="1800" b="1">
                      <a:effectLst>
                        <a:outerShdw blurRad="38100" dist="38100" dir="2700000" algn="tl">
                          <a:srgbClr val="FFFFFF"/>
                        </a:outerShdw>
                      </a:effectLst>
                      <a:latin typeface="Arial" charset="0"/>
                    </a:rPr>
                    <a:t>Metal</a:t>
                  </a:r>
                </a:p>
              </p:txBody>
            </p:sp>
            <p:sp>
              <p:nvSpPr>
                <p:cNvPr id="69639" name="Rectangle 7"/>
                <p:cNvSpPr>
                  <a:spLocks noChangeArrowheads="1"/>
                </p:cNvSpPr>
                <p:nvPr/>
              </p:nvSpPr>
              <p:spPr bwMode="auto">
                <a:xfrm>
                  <a:off x="2441" y="2932"/>
                  <a:ext cx="1270" cy="136"/>
                </a:xfrm>
                <a:prstGeom prst="rect">
                  <a:avLst/>
                </a:prstGeom>
                <a:solidFill>
                  <a:srgbClr val="CC6600"/>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fr-FR" sz="1600" b="1">
                      <a:solidFill>
                        <a:schemeClr val="bg1"/>
                      </a:solidFill>
                      <a:effectLst>
                        <a:outerShdw blurRad="38100" dist="38100" dir="2700000" algn="tl">
                          <a:srgbClr val="000000"/>
                        </a:outerShdw>
                      </a:effectLst>
                      <a:latin typeface="Arial" charset="0"/>
                    </a:rPr>
                    <a:t>Oxide</a:t>
                  </a:r>
                </a:p>
              </p:txBody>
            </p:sp>
            <p:sp>
              <p:nvSpPr>
                <p:cNvPr id="69640" name="Rectangle 8"/>
                <p:cNvSpPr>
                  <a:spLocks noChangeArrowheads="1"/>
                </p:cNvSpPr>
                <p:nvPr/>
              </p:nvSpPr>
              <p:spPr bwMode="auto">
                <a:xfrm>
                  <a:off x="1941" y="3068"/>
                  <a:ext cx="2223" cy="272"/>
                </a:xfrm>
                <a:prstGeom prst="rect">
                  <a:avLst/>
                </a:prstGeom>
                <a:solidFill>
                  <a:schemeClr val="accent2"/>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fr-FR" b="1">
                      <a:solidFill>
                        <a:schemeClr val="bg1"/>
                      </a:solidFill>
                      <a:effectLst>
                        <a:outerShdw blurRad="38100" dist="38100" dir="2700000" algn="tl">
                          <a:srgbClr val="000000"/>
                        </a:outerShdw>
                      </a:effectLst>
                      <a:latin typeface="Arial" charset="0"/>
                    </a:rPr>
                    <a:t>Si (p)</a:t>
                  </a:r>
                </a:p>
              </p:txBody>
            </p:sp>
            <p:sp>
              <p:nvSpPr>
                <p:cNvPr id="69641" name="Rectangle 9"/>
                <p:cNvSpPr>
                  <a:spLocks noChangeArrowheads="1"/>
                </p:cNvSpPr>
                <p:nvPr/>
              </p:nvSpPr>
              <p:spPr bwMode="auto">
                <a:xfrm>
                  <a:off x="1942" y="3067"/>
                  <a:ext cx="907" cy="273"/>
                </a:xfrm>
                <a:prstGeom prst="rect">
                  <a:avLst/>
                </a:prstGeom>
                <a:gradFill rotWithShape="1">
                  <a:gsLst>
                    <a:gs pos="0">
                      <a:srgbClr val="FF3300"/>
                    </a:gs>
                    <a:gs pos="100000">
                      <a:schemeClr val="accent2"/>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fr-FR" b="1">
                      <a:solidFill>
                        <a:schemeClr val="bg1"/>
                      </a:solidFill>
                      <a:effectLst>
                        <a:outerShdw blurRad="38100" dist="38100" dir="2700000" algn="tl">
                          <a:srgbClr val="000000"/>
                        </a:outerShdw>
                      </a:effectLst>
                      <a:latin typeface="Arial" charset="0"/>
                    </a:rPr>
                    <a:t>n</a:t>
                  </a:r>
                  <a:r>
                    <a:rPr lang="fr-FR" b="1" baseline="30000">
                      <a:solidFill>
                        <a:schemeClr val="bg1"/>
                      </a:solidFill>
                      <a:effectLst>
                        <a:outerShdw blurRad="38100" dist="38100" dir="2700000" algn="tl">
                          <a:srgbClr val="000000"/>
                        </a:outerShdw>
                      </a:effectLst>
                      <a:latin typeface="Arial" charset="0"/>
                    </a:rPr>
                    <a:t>+</a:t>
                  </a:r>
                </a:p>
              </p:txBody>
            </p:sp>
            <p:sp>
              <p:nvSpPr>
                <p:cNvPr id="69642" name="Rectangle 10"/>
                <p:cNvSpPr>
                  <a:spLocks noChangeArrowheads="1"/>
                </p:cNvSpPr>
                <p:nvPr/>
              </p:nvSpPr>
              <p:spPr bwMode="auto">
                <a:xfrm flipH="1">
                  <a:off x="3302" y="3067"/>
                  <a:ext cx="862" cy="273"/>
                </a:xfrm>
                <a:prstGeom prst="rect">
                  <a:avLst/>
                </a:prstGeom>
                <a:gradFill rotWithShape="1">
                  <a:gsLst>
                    <a:gs pos="0">
                      <a:srgbClr val="FF3300"/>
                    </a:gs>
                    <a:gs pos="100000">
                      <a:schemeClr val="accent2"/>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fr-FR" b="1">
                      <a:solidFill>
                        <a:schemeClr val="bg1"/>
                      </a:solidFill>
                      <a:effectLst>
                        <a:outerShdw blurRad="38100" dist="38100" dir="2700000" algn="tl">
                          <a:srgbClr val="000000"/>
                        </a:outerShdw>
                      </a:effectLst>
                      <a:latin typeface="Arial" charset="0"/>
                    </a:rPr>
                    <a:t>n</a:t>
                  </a:r>
                  <a:r>
                    <a:rPr lang="fr-FR" b="1" baseline="30000">
                      <a:solidFill>
                        <a:schemeClr val="bg1"/>
                      </a:solidFill>
                      <a:effectLst>
                        <a:outerShdw blurRad="38100" dist="38100" dir="2700000" algn="tl">
                          <a:srgbClr val="000000"/>
                        </a:outerShdw>
                      </a:effectLst>
                      <a:latin typeface="Arial" charset="0"/>
                    </a:rPr>
                    <a:t>+</a:t>
                  </a:r>
                </a:p>
              </p:txBody>
            </p:sp>
            <p:sp>
              <p:nvSpPr>
                <p:cNvPr id="10257" name="Line 11"/>
                <p:cNvSpPr>
                  <a:spLocks noChangeShapeType="1"/>
                </p:cNvSpPr>
                <p:nvPr/>
              </p:nvSpPr>
              <p:spPr bwMode="auto">
                <a:xfrm>
                  <a:off x="3075" y="2478"/>
                  <a:ext cx="0" cy="317"/>
                </a:xfrm>
                <a:prstGeom prst="line">
                  <a:avLst/>
                </a:prstGeom>
                <a:noFill/>
                <a:ln w="38100">
                  <a:solidFill>
                    <a:schemeClr val="tx1"/>
                  </a:solidFill>
                  <a:round/>
                  <a:headEnd/>
                  <a:tailEnd/>
                </a:ln>
                <a:effectLst/>
              </p:spPr>
              <p:txBody>
                <a:bodyPr/>
                <a:lstStyle/>
                <a:p>
                  <a:endParaRPr lang="en-US"/>
                </a:p>
              </p:txBody>
            </p:sp>
            <p:sp>
              <p:nvSpPr>
                <p:cNvPr id="10258" name="Line 12"/>
                <p:cNvSpPr>
                  <a:spLocks noChangeShapeType="1"/>
                </p:cNvSpPr>
                <p:nvPr/>
              </p:nvSpPr>
              <p:spPr bwMode="auto">
                <a:xfrm>
                  <a:off x="2122" y="2840"/>
                  <a:ext cx="0" cy="227"/>
                </a:xfrm>
                <a:prstGeom prst="line">
                  <a:avLst/>
                </a:prstGeom>
                <a:noFill/>
                <a:ln w="38100">
                  <a:solidFill>
                    <a:schemeClr val="tx1"/>
                  </a:solidFill>
                  <a:round/>
                  <a:headEnd/>
                  <a:tailEnd/>
                </a:ln>
                <a:effectLst/>
              </p:spPr>
              <p:txBody>
                <a:bodyPr/>
                <a:lstStyle/>
                <a:p>
                  <a:endParaRPr lang="en-US"/>
                </a:p>
              </p:txBody>
            </p:sp>
            <p:sp>
              <p:nvSpPr>
                <p:cNvPr id="10259" name="Text Box 13"/>
                <p:cNvSpPr txBox="1">
                  <a:spLocks noChangeArrowheads="1"/>
                </p:cNvSpPr>
                <p:nvPr/>
              </p:nvSpPr>
              <p:spPr bwMode="auto">
                <a:xfrm>
                  <a:off x="2031" y="2628"/>
                  <a:ext cx="155" cy="145"/>
                </a:xfrm>
                <a:prstGeom prst="rect">
                  <a:avLst/>
                </a:prstGeom>
                <a:noFill/>
                <a:ln w="9525">
                  <a:noFill/>
                  <a:miter lim="800000"/>
                  <a:headEnd/>
                  <a:tailEnd/>
                </a:ln>
                <a:effectLst/>
              </p:spPr>
              <p:txBody>
                <a:bodyPr wrap="none">
                  <a:spAutoFit/>
                </a:bodyPr>
                <a:lstStyle/>
                <a:p>
                  <a:r>
                    <a:rPr lang="fr-FR" sz="1600">
                      <a:latin typeface="Arial" charset="0"/>
                    </a:rPr>
                    <a:t>0</a:t>
                  </a:r>
                </a:p>
              </p:txBody>
            </p:sp>
          </p:grpSp>
          <p:sp>
            <p:nvSpPr>
              <p:cNvPr id="10251" name="Text Box 14"/>
              <p:cNvSpPr txBox="1">
                <a:spLocks noChangeArrowheads="1"/>
              </p:cNvSpPr>
              <p:nvPr/>
            </p:nvSpPr>
            <p:spPr bwMode="auto">
              <a:xfrm>
                <a:off x="2939" y="2251"/>
                <a:ext cx="347" cy="145"/>
              </a:xfrm>
              <a:prstGeom prst="rect">
                <a:avLst/>
              </a:prstGeom>
              <a:noFill/>
              <a:ln w="9525">
                <a:noFill/>
                <a:miter lim="800000"/>
                <a:headEnd/>
                <a:tailEnd/>
              </a:ln>
              <a:effectLst/>
            </p:spPr>
            <p:txBody>
              <a:bodyPr wrap="none">
                <a:spAutoFit/>
              </a:bodyPr>
              <a:lstStyle/>
              <a:p>
                <a:r>
                  <a:rPr lang="fr-FR" sz="1600">
                    <a:latin typeface="Arial" charset="0"/>
                  </a:rPr>
                  <a:t>Vg&gt;0</a:t>
                </a:r>
              </a:p>
            </p:txBody>
          </p:sp>
        </p:grpSp>
        <p:sp>
          <p:nvSpPr>
            <p:cNvPr id="10248" name="Line 31"/>
            <p:cNvSpPr>
              <a:spLocks noChangeShapeType="1"/>
            </p:cNvSpPr>
            <p:nvPr/>
          </p:nvSpPr>
          <p:spPr bwMode="auto">
            <a:xfrm>
              <a:off x="2757" y="1647"/>
              <a:ext cx="0" cy="332"/>
            </a:xfrm>
            <a:prstGeom prst="line">
              <a:avLst/>
            </a:prstGeom>
            <a:noFill/>
            <a:ln w="38100">
              <a:solidFill>
                <a:schemeClr val="tx1"/>
              </a:solidFill>
              <a:round/>
              <a:headEnd/>
              <a:tailEnd/>
            </a:ln>
            <a:effectLst/>
          </p:spPr>
          <p:txBody>
            <a:bodyPr/>
            <a:lstStyle/>
            <a:p>
              <a:endParaRPr lang="en-US"/>
            </a:p>
          </p:txBody>
        </p:sp>
        <p:sp>
          <p:nvSpPr>
            <p:cNvPr id="10249" name="Text Box 34"/>
            <p:cNvSpPr txBox="1">
              <a:spLocks noChangeArrowheads="1"/>
            </p:cNvSpPr>
            <p:nvPr/>
          </p:nvSpPr>
          <p:spPr bwMode="auto">
            <a:xfrm>
              <a:off x="2576" y="1344"/>
              <a:ext cx="418" cy="212"/>
            </a:xfrm>
            <a:prstGeom prst="rect">
              <a:avLst/>
            </a:prstGeom>
            <a:noFill/>
            <a:ln w="9525">
              <a:noFill/>
              <a:miter lim="800000"/>
              <a:headEnd/>
              <a:tailEnd/>
            </a:ln>
            <a:effectLst/>
          </p:spPr>
          <p:txBody>
            <a:bodyPr wrap="none">
              <a:spAutoFit/>
            </a:bodyPr>
            <a:lstStyle/>
            <a:p>
              <a:r>
                <a:rPr lang="fr-FR" sz="1600">
                  <a:latin typeface="Arial" charset="0"/>
                </a:rPr>
                <a:t>Vd&gt;0</a:t>
              </a:r>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849313" y="2132013"/>
            <a:ext cx="2735262" cy="3241675"/>
            <a:chOff x="535" y="1343"/>
            <a:chExt cx="1723" cy="2042"/>
          </a:xfrm>
        </p:grpSpPr>
        <p:sp>
          <p:nvSpPr>
            <p:cNvPr id="11303" name="Rectangle 3"/>
            <p:cNvSpPr>
              <a:spLocks noChangeArrowheads="1"/>
            </p:cNvSpPr>
            <p:nvPr/>
          </p:nvSpPr>
          <p:spPr bwMode="auto">
            <a:xfrm>
              <a:off x="535" y="1343"/>
              <a:ext cx="1723" cy="2042"/>
            </a:xfrm>
            <a:prstGeom prst="rect">
              <a:avLst/>
            </a:prstGeom>
            <a:solidFill>
              <a:schemeClr val="accent1"/>
            </a:solidFill>
            <a:ln w="9525">
              <a:noFill/>
              <a:miter lim="800000"/>
              <a:headEnd/>
              <a:tailEnd/>
            </a:ln>
          </p:spPr>
          <p:txBody>
            <a:bodyPr wrap="none" anchor="ctr"/>
            <a:lstStyle/>
            <a:p>
              <a:pPr algn="ctr"/>
              <a:endParaRPr lang="fr-FR"/>
            </a:p>
          </p:txBody>
        </p:sp>
        <p:sp>
          <p:nvSpPr>
            <p:cNvPr id="115716" name="Text Box 4"/>
            <p:cNvSpPr txBox="1">
              <a:spLocks noChangeArrowheads="1"/>
            </p:cNvSpPr>
            <p:nvPr/>
          </p:nvSpPr>
          <p:spPr bwMode="auto">
            <a:xfrm>
              <a:off x="1895" y="3097"/>
              <a:ext cx="267" cy="250"/>
            </a:xfrm>
            <a:prstGeom prst="rect">
              <a:avLst/>
            </a:prstGeom>
            <a:noFill/>
            <a:ln w="9525">
              <a:noFill/>
              <a:miter lim="800000"/>
              <a:headEnd/>
              <a:tailEnd/>
            </a:ln>
            <a:effectLst/>
          </p:spPr>
          <p:txBody>
            <a:bodyPr wrap="none">
              <a:spAutoFit/>
            </a:bodyPr>
            <a:lstStyle/>
            <a:p>
              <a:pPr>
                <a:defRPr/>
              </a:pPr>
              <a:r>
                <a:rPr lang="fr-FR" sz="2000" b="1">
                  <a:solidFill>
                    <a:schemeClr val="bg1"/>
                  </a:solidFill>
                  <a:effectLst>
                    <a:outerShdw blurRad="38100" dist="38100" dir="2700000" algn="tl">
                      <a:srgbClr val="C0C0C0"/>
                    </a:outerShdw>
                  </a:effectLst>
                  <a:latin typeface="Arial" charset="0"/>
                </a:rPr>
                <a:t>Si</a:t>
              </a:r>
            </a:p>
          </p:txBody>
        </p:sp>
      </p:grpSp>
      <p:sp>
        <p:nvSpPr>
          <p:cNvPr id="115717" name="Rectangle 5"/>
          <p:cNvSpPr>
            <a:spLocks noGrp="1" noChangeArrowheads="1"/>
          </p:cNvSpPr>
          <p:nvPr>
            <p:ph type="title"/>
          </p:nvPr>
        </p:nvSpPr>
        <p:spPr/>
        <p:txBody>
          <a:bodyPr/>
          <a:lstStyle/>
          <a:p>
            <a:pPr eaLnBrk="1" hangingPunct="1">
              <a:defRPr/>
            </a:pPr>
            <a:r>
              <a:rPr lang="fr-FR" sz="3000" smtClean="0"/>
              <a:t>MOSFET morphology</a:t>
            </a:r>
          </a:p>
        </p:txBody>
      </p:sp>
      <p:pic>
        <p:nvPicPr>
          <p:cNvPr id="115718" name="Picture 6"/>
          <p:cNvPicPr>
            <a:picLocks noGrp="1" noChangeAspect="1" noChangeArrowheads="1"/>
          </p:cNvPicPr>
          <p:nvPr>
            <p:ph sz="half" idx="1"/>
          </p:nvPr>
        </p:nvPicPr>
        <p:blipFill>
          <a:blip r:embed="rId3" cstate="print"/>
          <a:srcRect b="2612"/>
          <a:stretch>
            <a:fillRect/>
          </a:stretch>
        </p:blipFill>
        <p:spPr>
          <a:xfrm>
            <a:off x="4089400" y="1196975"/>
            <a:ext cx="5329238" cy="4246563"/>
          </a:xfrm>
          <a:solidFill>
            <a:srgbClr val="3366FF"/>
          </a:solidFill>
        </p:spPr>
      </p:pic>
      <p:grpSp>
        <p:nvGrpSpPr>
          <p:cNvPr id="3" name="Group 7"/>
          <p:cNvGrpSpPr>
            <a:grpSpLocks/>
          </p:cNvGrpSpPr>
          <p:nvPr/>
        </p:nvGrpSpPr>
        <p:grpSpPr bwMode="auto">
          <a:xfrm>
            <a:off x="1208088" y="765175"/>
            <a:ext cx="2016125" cy="5040313"/>
            <a:chOff x="761" y="482"/>
            <a:chExt cx="1270" cy="3175"/>
          </a:xfrm>
        </p:grpSpPr>
        <p:grpSp>
          <p:nvGrpSpPr>
            <p:cNvPr id="11299" name="Group 8"/>
            <p:cNvGrpSpPr>
              <a:grpSpLocks/>
            </p:cNvGrpSpPr>
            <p:nvPr/>
          </p:nvGrpSpPr>
          <p:grpSpPr bwMode="auto">
            <a:xfrm>
              <a:off x="761" y="482"/>
              <a:ext cx="1270" cy="3175"/>
              <a:chOff x="761" y="482"/>
              <a:chExt cx="1270" cy="3175"/>
            </a:xfrm>
          </p:grpSpPr>
          <p:sp>
            <p:nvSpPr>
              <p:cNvPr id="11301" name="Rectangle 9"/>
              <p:cNvSpPr>
                <a:spLocks noChangeArrowheads="1"/>
              </p:cNvSpPr>
              <p:nvPr/>
            </p:nvSpPr>
            <p:spPr bwMode="auto">
              <a:xfrm>
                <a:off x="1260" y="844"/>
                <a:ext cx="272" cy="2813"/>
              </a:xfrm>
              <a:prstGeom prst="rect">
                <a:avLst/>
              </a:prstGeom>
              <a:solidFill>
                <a:srgbClr val="FF3300"/>
              </a:solidFill>
              <a:ln w="9525">
                <a:noFill/>
                <a:miter lim="800000"/>
                <a:headEnd/>
                <a:tailEnd/>
              </a:ln>
            </p:spPr>
            <p:txBody>
              <a:bodyPr wrap="none" anchor="ctr"/>
              <a:lstStyle/>
              <a:p>
                <a:pPr algn="ctr"/>
                <a:endParaRPr lang="fr-FR">
                  <a:solidFill>
                    <a:srgbClr val="FF3300"/>
                  </a:solidFill>
                </a:endParaRPr>
              </a:p>
            </p:txBody>
          </p:sp>
          <p:sp>
            <p:nvSpPr>
              <p:cNvPr id="11302" name="Rectangle 10"/>
              <p:cNvSpPr>
                <a:spLocks noChangeArrowheads="1"/>
              </p:cNvSpPr>
              <p:nvPr/>
            </p:nvSpPr>
            <p:spPr bwMode="auto">
              <a:xfrm>
                <a:off x="761" y="482"/>
                <a:ext cx="1270" cy="725"/>
              </a:xfrm>
              <a:prstGeom prst="rect">
                <a:avLst/>
              </a:prstGeom>
              <a:solidFill>
                <a:srgbClr val="FF3300"/>
              </a:solidFill>
              <a:ln w="9525">
                <a:noFill/>
                <a:miter lim="800000"/>
                <a:headEnd/>
                <a:tailEnd/>
              </a:ln>
            </p:spPr>
            <p:txBody>
              <a:bodyPr wrap="none" anchor="ctr"/>
              <a:lstStyle/>
              <a:p>
                <a:endParaRPr lang="en-US"/>
              </a:p>
            </p:txBody>
          </p:sp>
        </p:grpSp>
        <p:sp>
          <p:nvSpPr>
            <p:cNvPr id="115723" name="Text Box 11"/>
            <p:cNvSpPr txBox="1">
              <a:spLocks noChangeArrowheads="1"/>
            </p:cNvSpPr>
            <p:nvPr/>
          </p:nvSpPr>
          <p:spPr bwMode="auto">
            <a:xfrm>
              <a:off x="807" y="482"/>
              <a:ext cx="1163" cy="250"/>
            </a:xfrm>
            <a:prstGeom prst="rect">
              <a:avLst/>
            </a:prstGeom>
            <a:noFill/>
            <a:ln w="9525">
              <a:noFill/>
              <a:miter lim="800000"/>
              <a:headEnd/>
              <a:tailEnd/>
            </a:ln>
            <a:effectLst/>
          </p:spPr>
          <p:txBody>
            <a:bodyPr wrap="none">
              <a:spAutoFit/>
            </a:bodyPr>
            <a:lstStyle/>
            <a:p>
              <a:pPr>
                <a:defRPr/>
              </a:pPr>
              <a:r>
                <a:rPr lang="fr-FR" sz="2000" b="1">
                  <a:solidFill>
                    <a:schemeClr val="bg1"/>
                  </a:solidFill>
                  <a:effectLst>
                    <a:outerShdw blurRad="38100" dist="38100" dir="2700000" algn="tl">
                      <a:srgbClr val="C0C0C0"/>
                    </a:outerShdw>
                  </a:effectLst>
                  <a:latin typeface="Arial" charset="0"/>
                </a:rPr>
                <a:t>Gate (Poly-Si)</a:t>
              </a:r>
            </a:p>
          </p:txBody>
        </p:sp>
      </p:grpSp>
      <p:grpSp>
        <p:nvGrpSpPr>
          <p:cNvPr id="5" name="Group 12"/>
          <p:cNvGrpSpPr>
            <a:grpSpLocks/>
          </p:cNvGrpSpPr>
          <p:nvPr/>
        </p:nvGrpSpPr>
        <p:grpSpPr bwMode="auto">
          <a:xfrm>
            <a:off x="1065213" y="1277938"/>
            <a:ext cx="2232025" cy="2655887"/>
            <a:chOff x="671" y="805"/>
            <a:chExt cx="1406" cy="1673"/>
          </a:xfrm>
        </p:grpSpPr>
        <p:grpSp>
          <p:nvGrpSpPr>
            <p:cNvPr id="11287" name="Group 13"/>
            <p:cNvGrpSpPr>
              <a:grpSpLocks/>
            </p:cNvGrpSpPr>
            <p:nvPr/>
          </p:nvGrpSpPr>
          <p:grpSpPr bwMode="auto">
            <a:xfrm>
              <a:off x="1227" y="805"/>
              <a:ext cx="318" cy="318"/>
              <a:chOff x="1215" y="844"/>
              <a:chExt cx="318" cy="318"/>
            </a:xfrm>
          </p:grpSpPr>
          <p:sp>
            <p:nvSpPr>
              <p:cNvPr id="11296" name="Rectangle 14"/>
              <p:cNvSpPr>
                <a:spLocks noChangeArrowheads="1"/>
              </p:cNvSpPr>
              <p:nvPr/>
            </p:nvSpPr>
            <p:spPr bwMode="auto">
              <a:xfrm>
                <a:off x="1215" y="844"/>
                <a:ext cx="318" cy="318"/>
              </a:xfrm>
              <a:prstGeom prst="rect">
                <a:avLst/>
              </a:prstGeom>
              <a:noFill/>
              <a:ln w="28575">
                <a:solidFill>
                  <a:srgbClr val="FFFF00"/>
                </a:solidFill>
                <a:miter lim="800000"/>
                <a:headEnd/>
                <a:tailEnd/>
              </a:ln>
            </p:spPr>
            <p:txBody>
              <a:bodyPr wrap="none" anchor="ctr"/>
              <a:lstStyle/>
              <a:p>
                <a:endParaRPr lang="en-US"/>
              </a:p>
            </p:txBody>
          </p:sp>
          <p:sp>
            <p:nvSpPr>
              <p:cNvPr id="11297" name="Line 15"/>
              <p:cNvSpPr>
                <a:spLocks noChangeShapeType="1"/>
              </p:cNvSpPr>
              <p:nvPr/>
            </p:nvSpPr>
            <p:spPr bwMode="auto">
              <a:xfrm>
                <a:off x="1215" y="844"/>
                <a:ext cx="317" cy="318"/>
              </a:xfrm>
              <a:prstGeom prst="line">
                <a:avLst/>
              </a:prstGeom>
              <a:noFill/>
              <a:ln w="19050">
                <a:solidFill>
                  <a:srgbClr val="FFFF00"/>
                </a:solidFill>
                <a:round/>
                <a:headEnd/>
                <a:tailEnd/>
              </a:ln>
            </p:spPr>
            <p:txBody>
              <a:bodyPr/>
              <a:lstStyle/>
              <a:p>
                <a:endParaRPr lang="en-US"/>
              </a:p>
            </p:txBody>
          </p:sp>
          <p:sp>
            <p:nvSpPr>
              <p:cNvPr id="11298" name="Line 16"/>
              <p:cNvSpPr>
                <a:spLocks noChangeShapeType="1"/>
              </p:cNvSpPr>
              <p:nvPr/>
            </p:nvSpPr>
            <p:spPr bwMode="auto">
              <a:xfrm flipH="1">
                <a:off x="1215" y="844"/>
                <a:ext cx="317" cy="318"/>
              </a:xfrm>
              <a:prstGeom prst="line">
                <a:avLst/>
              </a:prstGeom>
              <a:noFill/>
              <a:ln w="19050">
                <a:solidFill>
                  <a:srgbClr val="FFFF00"/>
                </a:solidFill>
                <a:round/>
                <a:headEnd/>
                <a:tailEnd/>
              </a:ln>
            </p:spPr>
            <p:txBody>
              <a:bodyPr/>
              <a:lstStyle/>
              <a:p>
                <a:endParaRPr lang="en-US"/>
              </a:p>
            </p:txBody>
          </p:sp>
        </p:grpSp>
        <p:grpSp>
          <p:nvGrpSpPr>
            <p:cNvPr id="11288" name="Group 17"/>
            <p:cNvGrpSpPr>
              <a:grpSpLocks/>
            </p:cNvGrpSpPr>
            <p:nvPr/>
          </p:nvGrpSpPr>
          <p:grpSpPr bwMode="auto">
            <a:xfrm>
              <a:off x="671" y="2160"/>
              <a:ext cx="318" cy="318"/>
              <a:chOff x="1215" y="844"/>
              <a:chExt cx="318" cy="318"/>
            </a:xfrm>
          </p:grpSpPr>
          <p:sp>
            <p:nvSpPr>
              <p:cNvPr id="11293" name="Rectangle 18"/>
              <p:cNvSpPr>
                <a:spLocks noChangeArrowheads="1"/>
              </p:cNvSpPr>
              <p:nvPr/>
            </p:nvSpPr>
            <p:spPr bwMode="auto">
              <a:xfrm>
                <a:off x="1215" y="844"/>
                <a:ext cx="318" cy="318"/>
              </a:xfrm>
              <a:prstGeom prst="rect">
                <a:avLst/>
              </a:prstGeom>
              <a:noFill/>
              <a:ln w="28575">
                <a:solidFill>
                  <a:srgbClr val="FFFF00"/>
                </a:solidFill>
                <a:miter lim="800000"/>
                <a:headEnd/>
                <a:tailEnd/>
              </a:ln>
            </p:spPr>
            <p:txBody>
              <a:bodyPr wrap="none" anchor="ctr"/>
              <a:lstStyle/>
              <a:p>
                <a:endParaRPr lang="en-US"/>
              </a:p>
            </p:txBody>
          </p:sp>
          <p:sp>
            <p:nvSpPr>
              <p:cNvPr id="11294" name="Line 19"/>
              <p:cNvSpPr>
                <a:spLocks noChangeShapeType="1"/>
              </p:cNvSpPr>
              <p:nvPr/>
            </p:nvSpPr>
            <p:spPr bwMode="auto">
              <a:xfrm>
                <a:off x="1215" y="844"/>
                <a:ext cx="317" cy="318"/>
              </a:xfrm>
              <a:prstGeom prst="line">
                <a:avLst/>
              </a:prstGeom>
              <a:noFill/>
              <a:ln w="19050">
                <a:solidFill>
                  <a:srgbClr val="FFFF00"/>
                </a:solidFill>
                <a:round/>
                <a:headEnd/>
                <a:tailEnd/>
              </a:ln>
            </p:spPr>
            <p:txBody>
              <a:bodyPr/>
              <a:lstStyle/>
              <a:p>
                <a:endParaRPr lang="en-US"/>
              </a:p>
            </p:txBody>
          </p:sp>
          <p:sp>
            <p:nvSpPr>
              <p:cNvPr id="11295" name="Line 20"/>
              <p:cNvSpPr>
                <a:spLocks noChangeShapeType="1"/>
              </p:cNvSpPr>
              <p:nvPr/>
            </p:nvSpPr>
            <p:spPr bwMode="auto">
              <a:xfrm flipH="1">
                <a:off x="1215" y="844"/>
                <a:ext cx="317" cy="318"/>
              </a:xfrm>
              <a:prstGeom prst="line">
                <a:avLst/>
              </a:prstGeom>
              <a:noFill/>
              <a:ln w="19050">
                <a:solidFill>
                  <a:srgbClr val="FFFF00"/>
                </a:solidFill>
                <a:round/>
                <a:headEnd/>
                <a:tailEnd/>
              </a:ln>
            </p:spPr>
            <p:txBody>
              <a:bodyPr/>
              <a:lstStyle/>
              <a:p>
                <a:endParaRPr lang="en-US"/>
              </a:p>
            </p:txBody>
          </p:sp>
        </p:grpSp>
        <p:grpSp>
          <p:nvGrpSpPr>
            <p:cNvPr id="11289" name="Group 21"/>
            <p:cNvGrpSpPr>
              <a:grpSpLocks/>
            </p:cNvGrpSpPr>
            <p:nvPr/>
          </p:nvGrpSpPr>
          <p:grpSpPr bwMode="auto">
            <a:xfrm>
              <a:off x="1759" y="2160"/>
              <a:ext cx="318" cy="318"/>
              <a:chOff x="1215" y="844"/>
              <a:chExt cx="318" cy="318"/>
            </a:xfrm>
          </p:grpSpPr>
          <p:sp>
            <p:nvSpPr>
              <p:cNvPr id="11290" name="Rectangle 22"/>
              <p:cNvSpPr>
                <a:spLocks noChangeArrowheads="1"/>
              </p:cNvSpPr>
              <p:nvPr/>
            </p:nvSpPr>
            <p:spPr bwMode="auto">
              <a:xfrm>
                <a:off x="1215" y="844"/>
                <a:ext cx="318" cy="318"/>
              </a:xfrm>
              <a:prstGeom prst="rect">
                <a:avLst/>
              </a:prstGeom>
              <a:noFill/>
              <a:ln w="28575">
                <a:solidFill>
                  <a:srgbClr val="FFFF00"/>
                </a:solidFill>
                <a:miter lim="800000"/>
                <a:headEnd/>
                <a:tailEnd/>
              </a:ln>
            </p:spPr>
            <p:txBody>
              <a:bodyPr wrap="none" anchor="ctr"/>
              <a:lstStyle/>
              <a:p>
                <a:endParaRPr lang="en-US"/>
              </a:p>
            </p:txBody>
          </p:sp>
          <p:sp>
            <p:nvSpPr>
              <p:cNvPr id="11291" name="Line 23"/>
              <p:cNvSpPr>
                <a:spLocks noChangeShapeType="1"/>
              </p:cNvSpPr>
              <p:nvPr/>
            </p:nvSpPr>
            <p:spPr bwMode="auto">
              <a:xfrm>
                <a:off x="1215" y="844"/>
                <a:ext cx="317" cy="318"/>
              </a:xfrm>
              <a:prstGeom prst="line">
                <a:avLst/>
              </a:prstGeom>
              <a:noFill/>
              <a:ln w="19050">
                <a:solidFill>
                  <a:srgbClr val="FFFF00"/>
                </a:solidFill>
                <a:round/>
                <a:headEnd/>
                <a:tailEnd/>
              </a:ln>
            </p:spPr>
            <p:txBody>
              <a:bodyPr/>
              <a:lstStyle/>
              <a:p>
                <a:endParaRPr lang="en-US"/>
              </a:p>
            </p:txBody>
          </p:sp>
          <p:sp>
            <p:nvSpPr>
              <p:cNvPr id="11292" name="Line 24"/>
              <p:cNvSpPr>
                <a:spLocks noChangeShapeType="1"/>
              </p:cNvSpPr>
              <p:nvPr/>
            </p:nvSpPr>
            <p:spPr bwMode="auto">
              <a:xfrm flipH="1">
                <a:off x="1215" y="844"/>
                <a:ext cx="317" cy="318"/>
              </a:xfrm>
              <a:prstGeom prst="line">
                <a:avLst/>
              </a:prstGeom>
              <a:noFill/>
              <a:ln w="19050">
                <a:solidFill>
                  <a:srgbClr val="FFFF00"/>
                </a:solidFill>
                <a:round/>
                <a:headEnd/>
                <a:tailEnd/>
              </a:ln>
            </p:spPr>
            <p:txBody>
              <a:bodyPr/>
              <a:lstStyle/>
              <a:p>
                <a:endParaRPr lang="en-US"/>
              </a:p>
            </p:txBody>
          </p:sp>
        </p:grpSp>
      </p:grpSp>
      <p:sp>
        <p:nvSpPr>
          <p:cNvPr id="115737" name="Text Box 25"/>
          <p:cNvSpPr txBox="1">
            <a:spLocks noChangeArrowheads="1"/>
          </p:cNvSpPr>
          <p:nvPr/>
        </p:nvSpPr>
        <p:spPr bwMode="auto">
          <a:xfrm>
            <a:off x="920750" y="2708275"/>
            <a:ext cx="958850" cy="366713"/>
          </a:xfrm>
          <a:prstGeom prst="rect">
            <a:avLst/>
          </a:prstGeom>
          <a:noFill/>
          <a:ln w="9525">
            <a:noFill/>
            <a:miter lim="800000"/>
            <a:headEnd/>
            <a:tailEnd/>
          </a:ln>
          <a:effectLst/>
        </p:spPr>
        <p:txBody>
          <a:bodyPr wrap="none">
            <a:spAutoFit/>
          </a:bodyPr>
          <a:lstStyle/>
          <a:p>
            <a:pPr>
              <a:defRPr/>
            </a:pPr>
            <a:r>
              <a:rPr lang="fr-FR" sz="1800" b="1">
                <a:effectLst>
                  <a:outerShdw blurRad="38100" dist="38100" dir="2700000" algn="tl">
                    <a:srgbClr val="C0C0C0"/>
                  </a:outerShdw>
                </a:effectLst>
                <a:latin typeface="Arial" charset="0"/>
              </a:rPr>
              <a:t>Source</a:t>
            </a:r>
          </a:p>
        </p:txBody>
      </p:sp>
      <p:sp>
        <p:nvSpPr>
          <p:cNvPr id="115738" name="Text Box 26"/>
          <p:cNvSpPr txBox="1">
            <a:spLocks noChangeArrowheads="1"/>
          </p:cNvSpPr>
          <p:nvPr/>
        </p:nvSpPr>
        <p:spPr bwMode="auto">
          <a:xfrm>
            <a:off x="2576513" y="2708275"/>
            <a:ext cx="768350" cy="366713"/>
          </a:xfrm>
          <a:prstGeom prst="rect">
            <a:avLst/>
          </a:prstGeom>
          <a:noFill/>
          <a:ln w="9525">
            <a:noFill/>
            <a:miter lim="800000"/>
            <a:headEnd/>
            <a:tailEnd/>
          </a:ln>
          <a:effectLst/>
        </p:spPr>
        <p:txBody>
          <a:bodyPr wrap="none">
            <a:spAutoFit/>
          </a:bodyPr>
          <a:lstStyle/>
          <a:p>
            <a:pPr>
              <a:defRPr/>
            </a:pPr>
            <a:r>
              <a:rPr lang="fr-FR" sz="1800" b="1">
                <a:effectLst>
                  <a:outerShdw blurRad="38100" dist="38100" dir="2700000" algn="tl">
                    <a:srgbClr val="C0C0C0"/>
                  </a:outerShdw>
                </a:effectLst>
                <a:latin typeface="Arial" charset="0"/>
              </a:rPr>
              <a:t>Drain</a:t>
            </a:r>
          </a:p>
        </p:txBody>
      </p:sp>
      <p:grpSp>
        <p:nvGrpSpPr>
          <p:cNvPr id="9" name="Group 27"/>
          <p:cNvGrpSpPr>
            <a:grpSpLocks/>
          </p:cNvGrpSpPr>
          <p:nvPr/>
        </p:nvGrpSpPr>
        <p:grpSpPr bwMode="auto">
          <a:xfrm>
            <a:off x="5529263" y="2781300"/>
            <a:ext cx="3455987" cy="3311525"/>
            <a:chOff x="3483" y="1752"/>
            <a:chExt cx="2177" cy="2086"/>
          </a:xfrm>
        </p:grpSpPr>
        <p:pic>
          <p:nvPicPr>
            <p:cNvPr id="11283" name="Picture 28"/>
            <p:cNvPicPr>
              <a:picLocks noChangeAspect="1" noChangeArrowheads="1"/>
            </p:cNvPicPr>
            <p:nvPr/>
          </p:nvPicPr>
          <p:blipFill>
            <a:blip r:embed="rId4" cstate="print"/>
            <a:srcRect/>
            <a:stretch>
              <a:fillRect/>
            </a:stretch>
          </p:blipFill>
          <p:spPr bwMode="auto">
            <a:xfrm>
              <a:off x="4118" y="2478"/>
              <a:ext cx="1528" cy="1356"/>
            </a:xfrm>
            <a:prstGeom prst="rect">
              <a:avLst/>
            </a:prstGeom>
            <a:noFill/>
            <a:ln w="38100">
              <a:solidFill>
                <a:schemeClr val="accent2"/>
              </a:solidFill>
              <a:miter lim="800000"/>
              <a:headEnd/>
              <a:tailEnd/>
            </a:ln>
          </p:spPr>
        </p:pic>
        <p:sp>
          <p:nvSpPr>
            <p:cNvPr id="11284" name="Oval 29"/>
            <p:cNvSpPr>
              <a:spLocks noChangeArrowheads="1"/>
            </p:cNvSpPr>
            <p:nvPr/>
          </p:nvSpPr>
          <p:spPr bwMode="auto">
            <a:xfrm>
              <a:off x="3483" y="1752"/>
              <a:ext cx="408" cy="635"/>
            </a:xfrm>
            <a:prstGeom prst="ellipse">
              <a:avLst/>
            </a:prstGeom>
            <a:noFill/>
            <a:ln w="28575">
              <a:solidFill>
                <a:schemeClr val="accent2"/>
              </a:solidFill>
              <a:round/>
              <a:headEnd/>
              <a:tailEnd/>
            </a:ln>
          </p:spPr>
          <p:txBody>
            <a:bodyPr wrap="none" anchor="ctr"/>
            <a:lstStyle/>
            <a:p>
              <a:endParaRPr lang="en-US"/>
            </a:p>
          </p:txBody>
        </p:sp>
        <p:sp>
          <p:nvSpPr>
            <p:cNvPr id="11285" name="Line 30"/>
            <p:cNvSpPr>
              <a:spLocks noChangeShapeType="1"/>
            </p:cNvSpPr>
            <p:nvPr/>
          </p:nvSpPr>
          <p:spPr bwMode="auto">
            <a:xfrm>
              <a:off x="3483" y="2160"/>
              <a:ext cx="635" cy="1678"/>
            </a:xfrm>
            <a:prstGeom prst="line">
              <a:avLst/>
            </a:prstGeom>
            <a:noFill/>
            <a:ln w="38100">
              <a:solidFill>
                <a:schemeClr val="accent2"/>
              </a:solidFill>
              <a:round/>
              <a:headEnd/>
              <a:tailEnd/>
            </a:ln>
          </p:spPr>
          <p:txBody>
            <a:bodyPr/>
            <a:lstStyle/>
            <a:p>
              <a:endParaRPr lang="en-US"/>
            </a:p>
          </p:txBody>
        </p:sp>
        <p:sp>
          <p:nvSpPr>
            <p:cNvPr id="11286" name="Line 31"/>
            <p:cNvSpPr>
              <a:spLocks noChangeShapeType="1"/>
            </p:cNvSpPr>
            <p:nvPr/>
          </p:nvSpPr>
          <p:spPr bwMode="auto">
            <a:xfrm>
              <a:off x="3859" y="1888"/>
              <a:ext cx="1801" cy="590"/>
            </a:xfrm>
            <a:prstGeom prst="line">
              <a:avLst/>
            </a:prstGeom>
            <a:noFill/>
            <a:ln w="38100">
              <a:solidFill>
                <a:schemeClr val="accent2"/>
              </a:solidFill>
              <a:round/>
              <a:headEnd/>
              <a:tailEnd/>
            </a:ln>
          </p:spPr>
          <p:txBody>
            <a:bodyPr/>
            <a:lstStyle/>
            <a:p>
              <a:endParaRPr lang="en-US"/>
            </a:p>
          </p:txBody>
        </p:sp>
      </p:grpSp>
      <p:grpSp>
        <p:nvGrpSpPr>
          <p:cNvPr id="10" name="Group 32"/>
          <p:cNvGrpSpPr>
            <a:grpSpLocks/>
          </p:cNvGrpSpPr>
          <p:nvPr/>
        </p:nvGrpSpPr>
        <p:grpSpPr bwMode="auto">
          <a:xfrm>
            <a:off x="4881563" y="1628775"/>
            <a:ext cx="4189412" cy="3960813"/>
            <a:chOff x="3075" y="1026"/>
            <a:chExt cx="2639" cy="2495"/>
          </a:xfrm>
        </p:grpSpPr>
        <p:sp>
          <p:nvSpPr>
            <p:cNvPr id="11275" name="Oval 33"/>
            <p:cNvSpPr>
              <a:spLocks noChangeArrowheads="1"/>
            </p:cNvSpPr>
            <p:nvPr/>
          </p:nvSpPr>
          <p:spPr bwMode="auto">
            <a:xfrm>
              <a:off x="4798" y="3339"/>
              <a:ext cx="227" cy="182"/>
            </a:xfrm>
            <a:prstGeom prst="ellipse">
              <a:avLst/>
            </a:prstGeom>
            <a:noFill/>
            <a:ln w="38100">
              <a:solidFill>
                <a:srgbClr val="FFFF00"/>
              </a:solidFill>
              <a:round/>
              <a:headEnd/>
              <a:tailEnd/>
            </a:ln>
          </p:spPr>
          <p:txBody>
            <a:bodyPr wrap="none" anchor="ctr"/>
            <a:lstStyle/>
            <a:p>
              <a:endParaRPr lang="en-US"/>
            </a:p>
          </p:txBody>
        </p:sp>
        <p:sp>
          <p:nvSpPr>
            <p:cNvPr id="11276" name="Line 34"/>
            <p:cNvSpPr>
              <a:spLocks noChangeShapeType="1"/>
            </p:cNvSpPr>
            <p:nvPr/>
          </p:nvSpPr>
          <p:spPr bwMode="auto">
            <a:xfrm flipV="1">
              <a:off x="5025" y="2432"/>
              <a:ext cx="680" cy="1043"/>
            </a:xfrm>
            <a:prstGeom prst="line">
              <a:avLst/>
            </a:prstGeom>
            <a:noFill/>
            <a:ln w="38100">
              <a:solidFill>
                <a:srgbClr val="FFFF00"/>
              </a:solidFill>
              <a:round/>
              <a:headEnd/>
              <a:tailEnd/>
            </a:ln>
          </p:spPr>
          <p:txBody>
            <a:bodyPr/>
            <a:lstStyle/>
            <a:p>
              <a:endParaRPr lang="en-US"/>
            </a:p>
          </p:txBody>
        </p:sp>
        <p:sp>
          <p:nvSpPr>
            <p:cNvPr id="11277" name="Line 35"/>
            <p:cNvSpPr>
              <a:spLocks noChangeShapeType="1"/>
            </p:cNvSpPr>
            <p:nvPr/>
          </p:nvSpPr>
          <p:spPr bwMode="auto">
            <a:xfrm flipH="1" flipV="1">
              <a:off x="4073" y="2432"/>
              <a:ext cx="725" cy="1043"/>
            </a:xfrm>
            <a:prstGeom prst="line">
              <a:avLst/>
            </a:prstGeom>
            <a:noFill/>
            <a:ln w="38100">
              <a:solidFill>
                <a:srgbClr val="FFFF00"/>
              </a:solidFill>
              <a:round/>
              <a:headEnd/>
              <a:tailEnd/>
            </a:ln>
          </p:spPr>
          <p:txBody>
            <a:bodyPr/>
            <a:lstStyle/>
            <a:p>
              <a:endParaRPr lang="en-US"/>
            </a:p>
          </p:txBody>
        </p:sp>
        <p:grpSp>
          <p:nvGrpSpPr>
            <p:cNvPr id="11278" name="Group 36"/>
            <p:cNvGrpSpPr>
              <a:grpSpLocks/>
            </p:cNvGrpSpPr>
            <p:nvPr/>
          </p:nvGrpSpPr>
          <p:grpSpPr bwMode="auto">
            <a:xfrm>
              <a:off x="3075" y="1026"/>
              <a:ext cx="2639" cy="1402"/>
              <a:chOff x="3075" y="1026"/>
              <a:chExt cx="2639" cy="1402"/>
            </a:xfrm>
          </p:grpSpPr>
          <p:pic>
            <p:nvPicPr>
              <p:cNvPr id="11279" name="Picture 37" descr="zl1400kmidgate"/>
              <p:cNvPicPr>
                <a:picLocks noChangeAspect="1" noChangeArrowheads="1"/>
              </p:cNvPicPr>
              <p:nvPr/>
            </p:nvPicPr>
            <p:blipFill>
              <a:blip r:embed="rId5" cstate="print">
                <a:lum bright="18000" contrast="12000"/>
              </a:blip>
              <a:srcRect b="-55"/>
              <a:stretch>
                <a:fillRect/>
              </a:stretch>
            </p:blipFill>
            <p:spPr bwMode="auto">
              <a:xfrm>
                <a:off x="4073" y="1026"/>
                <a:ext cx="1641" cy="1402"/>
              </a:xfrm>
              <a:prstGeom prst="rect">
                <a:avLst/>
              </a:prstGeom>
              <a:noFill/>
              <a:ln w="38100">
                <a:solidFill>
                  <a:srgbClr val="F7FD0F"/>
                </a:solidFill>
                <a:miter lim="800000"/>
                <a:headEnd/>
                <a:tailEnd/>
              </a:ln>
            </p:spPr>
          </p:pic>
          <p:sp>
            <p:nvSpPr>
              <p:cNvPr id="11280" name="Text Box 38"/>
              <p:cNvSpPr txBox="1">
                <a:spLocks noChangeArrowheads="1"/>
              </p:cNvSpPr>
              <p:nvPr/>
            </p:nvSpPr>
            <p:spPr bwMode="auto">
              <a:xfrm>
                <a:off x="3075" y="1207"/>
                <a:ext cx="960" cy="879"/>
              </a:xfrm>
              <a:prstGeom prst="rect">
                <a:avLst/>
              </a:prstGeom>
              <a:solidFill>
                <a:schemeClr val="bg1"/>
              </a:solidFill>
              <a:ln w="38100">
                <a:solidFill>
                  <a:schemeClr val="tx1"/>
                </a:solidFill>
                <a:miter lim="800000"/>
                <a:headEnd/>
                <a:tailEnd/>
              </a:ln>
            </p:spPr>
            <p:txBody>
              <a:bodyPr>
                <a:spAutoFit/>
              </a:bodyPr>
              <a:lstStyle/>
              <a:p>
                <a:pPr>
                  <a:spcBef>
                    <a:spcPct val="50000"/>
                  </a:spcBef>
                </a:pPr>
                <a:r>
                  <a:rPr lang="fr-FR" sz="1800" b="1">
                    <a:solidFill>
                      <a:schemeClr val="accent2"/>
                    </a:solidFill>
                    <a:latin typeface="Arial" charset="0"/>
                  </a:rPr>
                  <a:t>Métal</a:t>
                </a:r>
              </a:p>
              <a:p>
                <a:pPr>
                  <a:spcBef>
                    <a:spcPct val="50000"/>
                  </a:spcBef>
                </a:pPr>
                <a:r>
                  <a:rPr lang="fr-FR" sz="1800" b="1">
                    <a:solidFill>
                      <a:schemeClr val="accent2"/>
                    </a:solidFill>
                    <a:latin typeface="Arial" charset="0"/>
                  </a:rPr>
                  <a:t>Oxyde</a:t>
                </a:r>
              </a:p>
              <a:p>
                <a:pPr>
                  <a:spcBef>
                    <a:spcPct val="50000"/>
                  </a:spcBef>
                </a:pPr>
                <a:r>
                  <a:rPr lang="fr-FR" sz="1800" b="1">
                    <a:solidFill>
                      <a:schemeClr val="accent2"/>
                    </a:solidFill>
                    <a:latin typeface="Arial" charset="0"/>
                  </a:rPr>
                  <a:t>Semi-</a:t>
                </a:r>
              </a:p>
              <a:p>
                <a:pPr>
                  <a:lnSpc>
                    <a:spcPct val="10000"/>
                  </a:lnSpc>
                  <a:spcBef>
                    <a:spcPct val="50000"/>
                  </a:spcBef>
                </a:pPr>
                <a:r>
                  <a:rPr lang="fr-FR" sz="1800" b="1">
                    <a:solidFill>
                      <a:schemeClr val="accent2"/>
                    </a:solidFill>
                    <a:latin typeface="Arial" charset="0"/>
                  </a:rPr>
                  <a:t>conducteur</a:t>
                </a:r>
                <a:endParaRPr lang="en-GB" sz="1800" b="1">
                  <a:solidFill>
                    <a:schemeClr val="accent2"/>
                  </a:solidFill>
                  <a:latin typeface="Arial" charset="0"/>
                </a:endParaRPr>
              </a:p>
            </p:txBody>
          </p:sp>
          <p:sp>
            <p:nvSpPr>
              <p:cNvPr id="11281" name="Line 39"/>
              <p:cNvSpPr>
                <a:spLocks noChangeShapeType="1"/>
              </p:cNvSpPr>
              <p:nvPr/>
            </p:nvSpPr>
            <p:spPr bwMode="auto">
              <a:xfrm>
                <a:off x="4118" y="1570"/>
                <a:ext cx="1587" cy="91"/>
              </a:xfrm>
              <a:prstGeom prst="line">
                <a:avLst/>
              </a:prstGeom>
              <a:noFill/>
              <a:ln w="38100">
                <a:solidFill>
                  <a:schemeClr val="bg1"/>
                </a:solidFill>
                <a:round/>
                <a:headEnd/>
                <a:tailEnd/>
              </a:ln>
            </p:spPr>
            <p:txBody>
              <a:bodyPr/>
              <a:lstStyle/>
              <a:p>
                <a:endParaRPr lang="en-US"/>
              </a:p>
            </p:txBody>
          </p:sp>
          <p:sp>
            <p:nvSpPr>
              <p:cNvPr id="11282" name="Line 40"/>
              <p:cNvSpPr>
                <a:spLocks noChangeShapeType="1"/>
              </p:cNvSpPr>
              <p:nvPr/>
            </p:nvSpPr>
            <p:spPr bwMode="auto">
              <a:xfrm>
                <a:off x="4073" y="1709"/>
                <a:ext cx="1587" cy="91"/>
              </a:xfrm>
              <a:prstGeom prst="line">
                <a:avLst/>
              </a:prstGeom>
              <a:noFill/>
              <a:ln w="38100">
                <a:solidFill>
                  <a:schemeClr val="bg1"/>
                </a:solidFill>
                <a:round/>
                <a:headEnd/>
                <a:tailEnd/>
              </a:ln>
            </p:spPr>
            <p:txBody>
              <a:bodyPr/>
              <a:lstStyle/>
              <a:p>
                <a:endParaRPr lang="en-US"/>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573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573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15718"/>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53"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ppt_w</p:attrName>
                                        </p:attrNameLst>
                                      </p:cBhvr>
                                      <p:tavLst>
                                        <p:tav tm="0">
                                          <p:val>
                                            <p:fltVal val="0"/>
                                          </p:val>
                                        </p:tav>
                                        <p:tav tm="100000">
                                          <p:val>
                                            <p:strVal val="#ppt_w"/>
                                          </p:val>
                                        </p:tav>
                                      </p:tavLst>
                                    </p:anim>
                                    <p:anim calcmode="lin" valueType="num">
                                      <p:cBhvr>
                                        <p:cTn id="32" dur="500" fill="hold"/>
                                        <p:tgtEl>
                                          <p:spTgt spid="9"/>
                                        </p:tgtEl>
                                        <p:attrNameLst>
                                          <p:attrName>ppt_h</p:attrName>
                                        </p:attrNameLst>
                                      </p:cBhvr>
                                      <p:tavLst>
                                        <p:tav tm="0">
                                          <p:val>
                                            <p:fltVal val="0"/>
                                          </p:val>
                                        </p:tav>
                                        <p:tav tm="100000">
                                          <p:val>
                                            <p:strVal val="#ppt_h"/>
                                          </p:val>
                                        </p:tav>
                                      </p:tavLst>
                                    </p:anim>
                                    <p:animEffect transition="in" filter="fade">
                                      <p:cBhvr>
                                        <p:cTn id="33" dur="500"/>
                                        <p:tgtEl>
                                          <p:spTgt spid="9"/>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3" presetClass="entr" presetSubtype="10" fill="hold"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blinds(horizontal)">
                                      <p:cBhvr>
                                        <p:cTn id="3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37" grpId="0"/>
      <p:bldP spid="115738" grpId="0"/>
    </p:bldLst>
  </p:timing>
</p:sld>
</file>

<file path=ppt/tags/tag1.xml><?xml version="1.0" encoding="utf-8"?>
<p:tagLst xmlns:a="http://schemas.openxmlformats.org/drawingml/2006/main" xmlns:r="http://schemas.openxmlformats.org/officeDocument/2006/relationships" xmlns:p="http://schemas.openxmlformats.org/presentationml/2006/main">
  <p:tag name="CLINAME" val="ၢၻၐၹၮႀႀၶၳၶၲၱ"/>
  <p:tag name="DATETIME" val="ှွြ၁ြဿွှွိိှွ၇၁ဿ၎ၚိဵၔၚၡးဿ၇ွံ"/>
  <p:tag name="DONEBY" val="ၠၡၩၓၿၲၱၲၿၶၰိ၏ၜၒၢၓ"/>
  <p:tag name="IPADDRESS" val="ၐၟၜွ၃၁၄၃"/>
  <p:tag name="APPVER" val="၀ျွ"/>
  <p:tag name="RANDOM" val="13"/>
  <p:tag name="CHECKSUM" val="၁၃ှွ"/>
</p:tagLst>
</file>

<file path=ppt/theme/theme1.xml><?xml version="1.0" encoding="utf-8"?>
<a:theme xmlns:a="http://schemas.openxmlformats.org/drawingml/2006/main" name="redavance">
  <a:themeElements>
    <a:clrScheme name="redavanc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redavanc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edavanc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redavanc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redavanc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redavanc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redavan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redavan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redavan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redavance</Template>
  <TotalTime>5450</TotalTime>
  <Words>2854</Words>
  <Application>Microsoft Office PowerPoint</Application>
  <PresentationFormat>A4 Paper (210x297 mm)</PresentationFormat>
  <Paragraphs>1152</Paragraphs>
  <Slides>67</Slides>
  <Notes>58</Notes>
  <HiddenSlides>24</HiddenSlides>
  <MMClips>0</MMClips>
  <ScaleCrop>false</ScaleCrop>
  <HeadingPairs>
    <vt:vector size="4" baseType="variant">
      <vt:variant>
        <vt:lpstr>Theme</vt:lpstr>
      </vt:variant>
      <vt:variant>
        <vt:i4>1</vt:i4>
      </vt:variant>
      <vt:variant>
        <vt:lpstr>Slide Titles</vt:lpstr>
      </vt:variant>
      <vt:variant>
        <vt:i4>67</vt:i4>
      </vt:variant>
    </vt:vector>
  </HeadingPairs>
  <TitlesOfParts>
    <vt:vector size="68" baseType="lpstr">
      <vt:lpstr>redavance</vt:lpstr>
      <vt:lpstr>Introduction to CMOS Technology</vt:lpstr>
      <vt:lpstr>Outline</vt:lpstr>
      <vt:lpstr>Slide 3</vt:lpstr>
      <vt:lpstr> CMOS technology applications </vt:lpstr>
      <vt:lpstr>Different scales inside a chip</vt:lpstr>
      <vt:lpstr>Making a Switch with Metal, Oxide and Silicon</vt:lpstr>
      <vt:lpstr>What is an ideal MOS Transistor ?</vt:lpstr>
      <vt:lpstr>n-type &amp; p-type MOSFETs</vt:lpstr>
      <vt:lpstr>MOSFET morphology</vt:lpstr>
      <vt:lpstr>Basic Physics of MOSFET</vt:lpstr>
      <vt:lpstr>MOSFET Physics</vt:lpstr>
      <vt:lpstr>Threshold Voltage (Vth)</vt:lpstr>
      <vt:lpstr>On State Current (Ion)</vt:lpstr>
      <vt:lpstr>Off – State Current (Ioff)</vt:lpstr>
      <vt:lpstr>The Static Leakage Components</vt:lpstr>
      <vt:lpstr>Different Applications : Some typical numbers</vt:lpstr>
      <vt:lpstr>CMOS Scaling</vt:lpstr>
      <vt:lpstr>Scaling Theory: Moore’s law </vt:lpstr>
      <vt:lpstr>Ideal MOSFET Basics summary </vt:lpstr>
      <vt:lpstr>Part 2.</vt:lpstr>
      <vt:lpstr>Vth Control : Short Channel Effects</vt:lpstr>
      <vt:lpstr>MOSFET Typical Lenghts and Ratios</vt:lpstr>
      <vt:lpstr>Scaling rules (MASTAR Model)</vt:lpstr>
      <vt:lpstr>Why is it so difficult to get a « Good Scaling » ?</vt:lpstr>
      <vt:lpstr>Tox/Lel ratio : Gate Oxide Scaling</vt:lpstr>
      <vt:lpstr>The Gate-Poly Silicon Depletion</vt:lpstr>
      <vt:lpstr>Quantization Effects in Inversion Layer</vt:lpstr>
      <vt:lpstr>Impact on Good Design Rule</vt:lpstr>
      <vt:lpstr>The problem of Gate Leakage</vt:lpstr>
      <vt:lpstr>Impact of Gate Leakage on Circuits</vt:lpstr>
      <vt:lpstr>Vth/Vdd Ratio</vt:lpstr>
      <vt:lpstr>What Did We Learn ?</vt:lpstr>
      <vt:lpstr>Slide 33</vt:lpstr>
      <vt:lpstr>What can we do to retrieve a Healthy Scaling ?</vt:lpstr>
      <vt:lpstr>Slide 35</vt:lpstr>
      <vt:lpstr>Ion Enhancement by materials</vt:lpstr>
      <vt:lpstr>Mobility In Silicon</vt:lpstr>
      <vt:lpstr>Who are the guys responsible for Ion ?</vt:lpstr>
      <vt:lpstr>What happens in Strained-Si ?</vt:lpstr>
      <vt:lpstr>Redistribution in subbands and scattering reduction</vt:lpstr>
      <vt:lpstr>Is Stress the Only Way to Enhance Mobility ?</vt:lpstr>
      <vt:lpstr>Choosing the right Si-orientation for Holes</vt:lpstr>
      <vt:lpstr>Optimum Cristal Orientations</vt:lpstr>
      <vt:lpstr>Hybrid integration</vt:lpstr>
      <vt:lpstr>Mobility Enhancement Techniques</vt:lpstr>
      <vt:lpstr> Strain and mobility </vt:lpstr>
      <vt:lpstr>Uniaxial Stress By Stressed-Liner</vt:lpstr>
      <vt:lpstr>Hole Mobility enhancement using Rotated Substrates</vt:lpstr>
      <vt:lpstr>Uniaxial Stress using SiGe S/D</vt:lpstr>
      <vt:lpstr>Slide 50</vt:lpstr>
      <vt:lpstr>Figthing against Gate Leakage</vt:lpstr>
      <vt:lpstr>Context</vt:lpstr>
      <vt:lpstr>High-k dielectric</vt:lpstr>
      <vt:lpstr>High-k Dielectric : Issues</vt:lpstr>
      <vt:lpstr>Slide 55</vt:lpstr>
      <vt:lpstr>Choosing The « Good Metal »</vt:lpstr>
      <vt:lpstr>Metal gate integration</vt:lpstr>
      <vt:lpstr>Why is Metal Workfunction so important ? </vt:lpstr>
      <vt:lpstr>Metal gate interest for FDSOI</vt:lpstr>
      <vt:lpstr>Slide 60</vt:lpstr>
      <vt:lpstr>Device Architecture</vt:lpstr>
      <vt:lpstr>Slide 62</vt:lpstr>
      <vt:lpstr>Logic Applications</vt:lpstr>
      <vt:lpstr>Slide 64</vt:lpstr>
      <vt:lpstr>Design rules</vt:lpstr>
      <vt:lpstr> Circuit cross-section</vt:lpstr>
      <vt:lpstr>FEOL &amp; BEOL</vt:lpstr>
    </vt:vector>
  </TitlesOfParts>
  <Company>STMicroelectronics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CMOS Devices : Limitations and Solutions for the End of the Roadmap</dc:title>
  <dc:creator>bf31</dc:creator>
  <cp:lastModifiedBy>elwin</cp:lastModifiedBy>
  <cp:revision>156</cp:revision>
  <dcterms:created xsi:type="dcterms:W3CDTF">2006-05-12T09:26:14Z</dcterms:created>
  <dcterms:modified xsi:type="dcterms:W3CDTF">2014-01-22T19:02:37Z</dcterms:modified>
</cp:coreProperties>
</file>