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73" r:id="rId10"/>
    <p:sldId id="274" r:id="rId11"/>
    <p:sldId id="266" r:id="rId12"/>
    <p:sldId id="275" r:id="rId13"/>
    <p:sldId id="276" r:id="rId14"/>
    <p:sldId id="277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7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0A90A-D7CC-4290-A0EF-0946170D0AFE}" type="datetimeFigureOut">
              <a:rPr lang="en-IN" smtClean="0"/>
              <a:pPr/>
              <a:t>3/1/2014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85E68-5F0A-40BE-8CE4-EE7160C22C4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9835DD4-9214-4CF4-8AC8-0B407CF72628}" type="datetime1">
              <a:rPr lang="en-US"/>
              <a:pPr/>
              <a:t>3/1/2014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EEB517-56D1-418F-B1EF-808C6745113F}" type="slidenum">
              <a:rPr lang="en-US"/>
              <a:pPr/>
              <a:t>20</a:t>
            </a:fld>
            <a:endParaRPr lang="en-US"/>
          </a:p>
        </p:txBody>
      </p:sp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588963"/>
            <a:ext cx="4552950" cy="3414712"/>
          </a:xfrm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2" y="4342370"/>
            <a:ext cx="5909725" cy="4114212"/>
          </a:xfrm>
        </p:spPr>
        <p:txBody>
          <a:bodyPr/>
          <a:lstStyle/>
          <a:p>
            <a:r>
              <a:rPr lang="en-US"/>
              <a:t>Static pullup scheme – advantage is that it does not require a heavily loaded precharge clock signal to be routed across the array; disadvantage is that it is always on, so is fighting against the bit line discharge for the bit lines that are moving low (consumes power)</a:t>
            </a:r>
          </a:p>
          <a:p>
            <a:endParaRPr lang="en-US"/>
          </a:p>
          <a:p>
            <a:r>
              <a:rPr lang="en-US"/>
              <a:t>Clocked scheme – allows the designer to use much larger precharge devices so that bit line equalization happens more rapidly (note equalization transistor to help even more); disadvantage is the  power consumption of the heavily loaded precharge clock signal.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52C37-C083-4754-B6E0-6105951BF02B}" type="datetimeFigureOut">
              <a:rPr lang="en-IN" smtClean="0"/>
              <a:pPr/>
              <a:t>3/1/2014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E831B-06E7-48CC-A201-9234A6E2FAA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52C37-C083-4754-B6E0-6105951BF02B}" type="datetimeFigureOut">
              <a:rPr lang="en-IN" smtClean="0"/>
              <a:pPr/>
              <a:t>3/1/2014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E831B-06E7-48CC-A201-9234A6E2FAA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52C37-C083-4754-B6E0-6105951BF02B}" type="datetimeFigureOut">
              <a:rPr lang="en-IN" smtClean="0"/>
              <a:pPr/>
              <a:t>3/1/2014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E831B-06E7-48CC-A201-9234A6E2FAA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481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52C37-C083-4754-B6E0-6105951BF02B}" type="datetimeFigureOut">
              <a:rPr lang="en-IN" smtClean="0"/>
              <a:pPr/>
              <a:t>3/1/2014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E831B-06E7-48CC-A201-9234A6E2FAA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52C37-C083-4754-B6E0-6105951BF02B}" type="datetimeFigureOut">
              <a:rPr lang="en-IN" smtClean="0"/>
              <a:pPr/>
              <a:t>3/1/2014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E831B-06E7-48CC-A201-9234A6E2FAA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52C37-C083-4754-B6E0-6105951BF02B}" type="datetimeFigureOut">
              <a:rPr lang="en-IN" smtClean="0"/>
              <a:pPr/>
              <a:t>3/1/2014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E831B-06E7-48CC-A201-9234A6E2FAA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52C37-C083-4754-B6E0-6105951BF02B}" type="datetimeFigureOut">
              <a:rPr lang="en-IN" smtClean="0"/>
              <a:pPr/>
              <a:t>3/1/2014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E831B-06E7-48CC-A201-9234A6E2FAA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52C37-C083-4754-B6E0-6105951BF02B}" type="datetimeFigureOut">
              <a:rPr lang="en-IN" smtClean="0"/>
              <a:pPr/>
              <a:t>3/1/2014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E831B-06E7-48CC-A201-9234A6E2FAA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52C37-C083-4754-B6E0-6105951BF02B}" type="datetimeFigureOut">
              <a:rPr lang="en-IN" smtClean="0"/>
              <a:pPr/>
              <a:t>3/1/2014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E831B-06E7-48CC-A201-9234A6E2FAA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52C37-C083-4754-B6E0-6105951BF02B}" type="datetimeFigureOut">
              <a:rPr lang="en-IN" smtClean="0"/>
              <a:pPr/>
              <a:t>3/1/2014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E831B-06E7-48CC-A201-9234A6E2FAA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52C37-C083-4754-B6E0-6105951BF02B}" type="datetimeFigureOut">
              <a:rPr lang="en-IN" smtClean="0"/>
              <a:pPr/>
              <a:t>3/1/2014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E831B-06E7-48CC-A201-9234A6E2FAA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6C52C37-C083-4754-B6E0-6105951BF02B}" type="datetimeFigureOut">
              <a:rPr lang="en-IN" smtClean="0"/>
              <a:pPr/>
              <a:t>3/1/2014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52E831B-06E7-48CC-A201-9234A6E2FAA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4405088"/>
            <a:ext cx="7406640" cy="1472184"/>
          </a:xfrm>
        </p:spPr>
        <p:txBody>
          <a:bodyPr/>
          <a:lstStyle/>
          <a:p>
            <a:r>
              <a:rPr lang="en-US" dirty="0" smtClean="0"/>
              <a:t>Low Power designs in Memories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5085184"/>
            <a:ext cx="7406640" cy="17526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r"/>
            <a:r>
              <a:rPr lang="en-US" dirty="0" smtClean="0"/>
              <a:t>Dr Elwin Chandra </a:t>
            </a:r>
            <a:r>
              <a:rPr lang="en-US" dirty="0" err="1" smtClean="0"/>
              <a:t>Monie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memo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990600"/>
            <a:ext cx="4422775" cy="503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-27384"/>
            <a:ext cx="749808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Memory Subsystems Organization (2)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5867400"/>
            <a:ext cx="8172400" cy="9906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altLang="en-US" sz="2800" dirty="0" smtClean="0"/>
              <a:t>Two or more memory chips can be combined to create more locations (two 8X2 chips can create 16X2 memory)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Partioning summary</a:t>
            </a:r>
            <a:endParaRPr lang="en-US" b="0"/>
          </a:p>
        </p:txBody>
      </p:sp>
      <p:sp>
        <p:nvSpPr>
          <p:cNvPr id="1074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Partitioning reduces switched capacitance</a:t>
            </a:r>
          </a:p>
          <a:p>
            <a:r>
              <a:rPr lang="en-US" dirty="0" err="1" smtClean="0"/>
              <a:t>Partioning</a:t>
            </a:r>
            <a:r>
              <a:rPr lang="en-US" dirty="0" smtClean="0"/>
              <a:t> </a:t>
            </a:r>
            <a:r>
              <a:rPr lang="en-US" dirty="0"/>
              <a:t>involves a trade off between area, power and speed</a:t>
            </a:r>
          </a:p>
          <a:p>
            <a:r>
              <a:rPr lang="en-US" dirty="0"/>
              <a:t>For high speed designs, use short blocks(</a:t>
            </a:r>
            <a:r>
              <a:rPr lang="en-US" dirty="0" err="1"/>
              <a:t>e.g</a:t>
            </a:r>
            <a:r>
              <a:rPr lang="en-US" dirty="0"/>
              <a:t> 64 rows x 128 columns )</a:t>
            </a:r>
          </a:p>
          <a:p>
            <a:pPr lvl="1"/>
            <a:r>
              <a:rPr lang="en-US" dirty="0"/>
              <a:t>Keep local </a:t>
            </a:r>
            <a:r>
              <a:rPr lang="en-US" dirty="0" err="1"/>
              <a:t>bitline</a:t>
            </a:r>
            <a:r>
              <a:rPr lang="en-US" dirty="0"/>
              <a:t> heights small</a:t>
            </a:r>
          </a:p>
          <a:p>
            <a:r>
              <a:rPr lang="en-US" dirty="0"/>
              <a:t>For low power designs use tall narrow blocks (</a:t>
            </a:r>
            <a:r>
              <a:rPr lang="en-US" dirty="0" err="1"/>
              <a:t>e.g</a:t>
            </a:r>
            <a:r>
              <a:rPr lang="en-US" dirty="0"/>
              <a:t> 256 rows x 64 columns)</a:t>
            </a:r>
          </a:p>
          <a:p>
            <a:pPr lvl="1"/>
            <a:r>
              <a:rPr lang="en-US" dirty="0"/>
              <a:t>Keep the number of columns same as the access width to minimize wasted power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7B08-0E1A-4B85-8D2F-A1678BEF2942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92088" y="152400"/>
            <a:ext cx="7772400" cy="1143000"/>
          </a:xfrm>
        </p:spPr>
        <p:txBody>
          <a:bodyPr/>
          <a:lstStyle/>
          <a:p>
            <a:r>
              <a:rPr lang="en-US" sz="3600" b="1" dirty="0" smtClean="0"/>
              <a:t>Pulsed Word Line</a:t>
            </a:r>
          </a:p>
        </p:txBody>
      </p:sp>
      <p:pic>
        <p:nvPicPr>
          <p:cNvPr id="22531" name="Picture 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600" y="4416821"/>
            <a:ext cx="5903913" cy="2468563"/>
          </a:xfrm>
          <a:noFill/>
        </p:spPr>
      </p:pic>
      <p:pic>
        <p:nvPicPr>
          <p:cNvPr id="22532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51275" y="1409700"/>
            <a:ext cx="5245100" cy="2555875"/>
          </a:xfrm>
          <a:noFill/>
        </p:spPr>
      </p:pic>
      <p:sp>
        <p:nvSpPr>
          <p:cNvPr id="6" name="Text Placeholder 5"/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Pulsed WORD line to limit the duration of reading so that the BIT line has lesser swing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/>
              <a:t>Pulsed Word Line</a:t>
            </a:r>
          </a:p>
        </p:txBody>
      </p:sp>
      <p:graphicFrame>
        <p:nvGraphicFramePr>
          <p:cNvPr id="1026" name="Object 4" descr="25%"/>
          <p:cNvGraphicFramePr>
            <a:graphicFrameLocks noChangeAspect="1"/>
          </p:cNvGraphicFramePr>
          <p:nvPr>
            <p:ph idx="1"/>
          </p:nvPr>
        </p:nvGraphicFramePr>
        <p:xfrm>
          <a:off x="1295400" y="1524000"/>
          <a:ext cx="6538913" cy="4287838"/>
        </p:xfrm>
        <a:graphic>
          <a:graphicData uri="http://schemas.openxmlformats.org/presentationml/2006/ole">
            <p:oleObj spid="_x0000_s30722" name="Visio" r:id="rId3" imgW="6374511" imgH="417988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92088" y="152400"/>
            <a:ext cx="7772400" cy="1143000"/>
          </a:xfrm>
        </p:spPr>
        <p:txBody>
          <a:bodyPr/>
          <a:lstStyle/>
          <a:p>
            <a:r>
              <a:rPr lang="en-US" sz="3600" b="1" dirty="0" smtClean="0"/>
              <a:t>Bit Line Isolation</a:t>
            </a:r>
          </a:p>
        </p:txBody>
      </p:sp>
      <p:pic>
        <p:nvPicPr>
          <p:cNvPr id="2457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09800" y="2514600"/>
            <a:ext cx="5113338" cy="3516313"/>
          </a:xfrm>
          <a:noFill/>
        </p:spPr>
      </p:pic>
      <p:sp>
        <p:nvSpPr>
          <p:cNvPr id="245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7423150" cy="1360488"/>
          </a:xfrm>
        </p:spPr>
        <p:txBody>
          <a:bodyPr/>
          <a:lstStyle/>
          <a:p>
            <a:pPr algn="just"/>
            <a:r>
              <a:rPr lang="en-US" sz="1800" smtClean="0"/>
              <a:t>Main idea: Isolate sense amplifiers from bit line after sensing, to prevent from having large voltage swings</a:t>
            </a:r>
          </a:p>
          <a:p>
            <a:pPr algn="just"/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Pulsed sense amplifier</a:t>
            </a:r>
            <a:endParaRPr lang="en-IN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39750" y="1447798"/>
            <a:ext cx="5509260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1560" y="21328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Reducing power in decode circuit</a:t>
            </a:r>
            <a:endParaRPr lang="en-IN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35100" y="1819674"/>
            <a:ext cx="3657600" cy="4072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276850" y="2378860"/>
            <a:ext cx="3657600" cy="2954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579757" y="5661248"/>
            <a:ext cx="194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 stage decoder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228600"/>
            <a:ext cx="7727776" cy="838200"/>
          </a:xfrm>
        </p:spPr>
        <p:txBody>
          <a:bodyPr/>
          <a:lstStyle/>
          <a:p>
            <a:pPr defTabSz="914400"/>
            <a:r>
              <a:rPr lang="en-US" dirty="0"/>
              <a:t>Differential Sensing -  SRAM</a:t>
            </a:r>
          </a:p>
        </p:txBody>
      </p:sp>
      <p:sp>
        <p:nvSpPr>
          <p:cNvPr id="88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AEE7-AFA9-413C-93D3-A9AC1C528D27}" type="slidenum">
              <a:rPr lang="en-US"/>
              <a:pPr/>
              <a:t>17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90601" y="2081213"/>
            <a:ext cx="2605038" cy="3779838"/>
            <a:chOff x="624" y="1311"/>
            <a:chExt cx="1641" cy="2381"/>
          </a:xfrm>
        </p:grpSpPr>
        <p:sp>
          <p:nvSpPr>
            <p:cNvPr id="413705" name="Rectangle 9"/>
            <p:cNvSpPr>
              <a:spLocks noChangeArrowheads="1"/>
            </p:cNvSpPr>
            <p:nvPr/>
          </p:nvSpPr>
          <p:spPr bwMode="auto">
            <a:xfrm>
              <a:off x="631" y="1318"/>
              <a:ext cx="1627" cy="677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06" name="Rectangle 10"/>
            <p:cNvSpPr>
              <a:spLocks noChangeArrowheads="1"/>
            </p:cNvSpPr>
            <p:nvPr/>
          </p:nvSpPr>
          <p:spPr bwMode="auto">
            <a:xfrm>
              <a:off x="631" y="1311"/>
              <a:ext cx="163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07" name="Rectangle 11"/>
            <p:cNvSpPr>
              <a:spLocks noChangeArrowheads="1"/>
            </p:cNvSpPr>
            <p:nvPr/>
          </p:nvSpPr>
          <p:spPr bwMode="auto">
            <a:xfrm>
              <a:off x="2251" y="1318"/>
              <a:ext cx="14" cy="68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08" name="Rectangle 12"/>
            <p:cNvSpPr>
              <a:spLocks noChangeArrowheads="1"/>
            </p:cNvSpPr>
            <p:nvPr/>
          </p:nvSpPr>
          <p:spPr bwMode="auto">
            <a:xfrm>
              <a:off x="624" y="1988"/>
              <a:ext cx="163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09" name="Rectangle 13"/>
            <p:cNvSpPr>
              <a:spLocks noChangeArrowheads="1"/>
            </p:cNvSpPr>
            <p:nvPr/>
          </p:nvSpPr>
          <p:spPr bwMode="auto">
            <a:xfrm>
              <a:off x="624" y="1311"/>
              <a:ext cx="14" cy="68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10" name="Rectangle 14"/>
            <p:cNvSpPr>
              <a:spLocks noChangeArrowheads="1"/>
            </p:cNvSpPr>
            <p:nvPr/>
          </p:nvSpPr>
          <p:spPr bwMode="auto">
            <a:xfrm>
              <a:off x="1159" y="2159"/>
              <a:ext cx="571" cy="585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11" name="Rectangle 15"/>
            <p:cNvSpPr>
              <a:spLocks noChangeArrowheads="1"/>
            </p:cNvSpPr>
            <p:nvPr/>
          </p:nvSpPr>
          <p:spPr bwMode="auto">
            <a:xfrm>
              <a:off x="1159" y="2152"/>
              <a:ext cx="578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12" name="Rectangle 16"/>
            <p:cNvSpPr>
              <a:spLocks noChangeArrowheads="1"/>
            </p:cNvSpPr>
            <p:nvPr/>
          </p:nvSpPr>
          <p:spPr bwMode="auto">
            <a:xfrm>
              <a:off x="1723" y="2159"/>
              <a:ext cx="14" cy="592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13" name="Rectangle 17"/>
            <p:cNvSpPr>
              <a:spLocks noChangeArrowheads="1"/>
            </p:cNvSpPr>
            <p:nvPr/>
          </p:nvSpPr>
          <p:spPr bwMode="auto">
            <a:xfrm>
              <a:off x="1152" y="2737"/>
              <a:ext cx="578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14" name="Rectangle 18"/>
            <p:cNvSpPr>
              <a:spLocks noChangeArrowheads="1"/>
            </p:cNvSpPr>
            <p:nvPr/>
          </p:nvSpPr>
          <p:spPr bwMode="auto">
            <a:xfrm>
              <a:off x="1152" y="2152"/>
              <a:ext cx="14" cy="592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15" name="Rectangle 19"/>
            <p:cNvSpPr>
              <a:spLocks noChangeArrowheads="1"/>
            </p:cNvSpPr>
            <p:nvPr/>
          </p:nvSpPr>
          <p:spPr bwMode="auto">
            <a:xfrm>
              <a:off x="1023" y="1753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16" name="Rectangle 20"/>
            <p:cNvSpPr>
              <a:spLocks noChangeArrowheads="1"/>
            </p:cNvSpPr>
            <p:nvPr/>
          </p:nvSpPr>
          <p:spPr bwMode="auto">
            <a:xfrm>
              <a:off x="1023" y="3528"/>
              <a:ext cx="15" cy="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17" name="Rectangle 21"/>
            <p:cNvSpPr>
              <a:spLocks noChangeArrowheads="1"/>
            </p:cNvSpPr>
            <p:nvPr/>
          </p:nvSpPr>
          <p:spPr bwMode="auto">
            <a:xfrm>
              <a:off x="1023" y="1760"/>
              <a:ext cx="15" cy="176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18" name="Rectangle 22"/>
            <p:cNvSpPr>
              <a:spLocks noChangeArrowheads="1"/>
            </p:cNvSpPr>
            <p:nvPr/>
          </p:nvSpPr>
          <p:spPr bwMode="auto">
            <a:xfrm>
              <a:off x="1844" y="1753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19" name="Rectangle 23"/>
            <p:cNvSpPr>
              <a:spLocks noChangeArrowheads="1"/>
            </p:cNvSpPr>
            <p:nvPr/>
          </p:nvSpPr>
          <p:spPr bwMode="auto">
            <a:xfrm>
              <a:off x="1844" y="3528"/>
              <a:ext cx="14" cy="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20" name="Rectangle 24"/>
            <p:cNvSpPr>
              <a:spLocks noChangeArrowheads="1"/>
            </p:cNvSpPr>
            <p:nvPr/>
          </p:nvSpPr>
          <p:spPr bwMode="auto">
            <a:xfrm>
              <a:off x="1844" y="1760"/>
              <a:ext cx="14" cy="176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21" name="Rectangle 25"/>
            <p:cNvSpPr>
              <a:spLocks noChangeArrowheads="1"/>
            </p:cNvSpPr>
            <p:nvPr/>
          </p:nvSpPr>
          <p:spPr bwMode="auto">
            <a:xfrm>
              <a:off x="1180" y="2972"/>
              <a:ext cx="528" cy="485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22" name="Rectangle 26"/>
            <p:cNvSpPr>
              <a:spLocks noChangeArrowheads="1"/>
            </p:cNvSpPr>
            <p:nvPr/>
          </p:nvSpPr>
          <p:spPr bwMode="auto">
            <a:xfrm>
              <a:off x="1180" y="2965"/>
              <a:ext cx="535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23" name="Rectangle 27"/>
            <p:cNvSpPr>
              <a:spLocks noChangeArrowheads="1"/>
            </p:cNvSpPr>
            <p:nvPr/>
          </p:nvSpPr>
          <p:spPr bwMode="auto">
            <a:xfrm>
              <a:off x="1701" y="2972"/>
              <a:ext cx="14" cy="492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24" name="Rectangle 28"/>
            <p:cNvSpPr>
              <a:spLocks noChangeArrowheads="1"/>
            </p:cNvSpPr>
            <p:nvPr/>
          </p:nvSpPr>
          <p:spPr bwMode="auto">
            <a:xfrm>
              <a:off x="1173" y="3450"/>
              <a:ext cx="535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25" name="Rectangle 29"/>
            <p:cNvSpPr>
              <a:spLocks noChangeArrowheads="1"/>
            </p:cNvSpPr>
            <p:nvPr/>
          </p:nvSpPr>
          <p:spPr bwMode="auto">
            <a:xfrm>
              <a:off x="1173" y="2965"/>
              <a:ext cx="15" cy="492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26" name="Rectangle 30"/>
            <p:cNvSpPr>
              <a:spLocks noChangeArrowheads="1"/>
            </p:cNvSpPr>
            <p:nvPr/>
          </p:nvSpPr>
          <p:spPr bwMode="auto">
            <a:xfrm>
              <a:off x="1359" y="3008"/>
              <a:ext cx="21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b="1">
                  <a:latin typeface="Times New Roman" pitchFamily="18" charset="0"/>
                </a:rPr>
                <a:t>Diff.</a:t>
              </a:r>
              <a:endParaRPr lang="en-US" sz="2800"/>
            </a:p>
          </p:txBody>
        </p:sp>
        <p:sp>
          <p:nvSpPr>
            <p:cNvPr id="413727" name="Rectangle 31"/>
            <p:cNvSpPr>
              <a:spLocks noChangeArrowheads="1"/>
            </p:cNvSpPr>
            <p:nvPr/>
          </p:nvSpPr>
          <p:spPr bwMode="auto">
            <a:xfrm>
              <a:off x="1323" y="3115"/>
              <a:ext cx="271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b="1">
                  <a:latin typeface="Times New Roman" pitchFamily="18" charset="0"/>
                </a:rPr>
                <a:t>Sense</a:t>
              </a:r>
              <a:endParaRPr lang="en-US" sz="2800"/>
            </a:p>
          </p:txBody>
        </p:sp>
        <p:sp>
          <p:nvSpPr>
            <p:cNvPr id="413728" name="Rectangle 32"/>
            <p:cNvSpPr>
              <a:spLocks noChangeArrowheads="1"/>
            </p:cNvSpPr>
            <p:nvPr/>
          </p:nvSpPr>
          <p:spPr bwMode="auto">
            <a:xfrm>
              <a:off x="1330" y="3236"/>
              <a:ext cx="238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b="1">
                  <a:latin typeface="Times New Roman" pitchFamily="18" charset="0"/>
                </a:rPr>
                <a:t>Amp</a:t>
              </a:r>
              <a:endParaRPr lang="en-US" sz="2800"/>
            </a:p>
          </p:txBody>
        </p:sp>
        <p:sp>
          <p:nvSpPr>
            <p:cNvPr id="413729" name="Freeform 33"/>
            <p:cNvSpPr>
              <a:spLocks/>
            </p:cNvSpPr>
            <p:nvPr/>
          </p:nvSpPr>
          <p:spPr bwMode="auto">
            <a:xfrm>
              <a:off x="1751" y="3229"/>
              <a:ext cx="14" cy="1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7" y="14"/>
                </a:cxn>
                <a:cxn ang="0">
                  <a:pos x="7" y="14"/>
                </a:cxn>
                <a:cxn ang="0">
                  <a:pos x="14" y="14"/>
                </a:cxn>
                <a:cxn ang="0">
                  <a:pos x="14" y="7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7"/>
                </a:cxn>
              </a:cxnLst>
              <a:rect l="0" t="0" r="r" b="b"/>
              <a:pathLst>
                <a:path w="14" h="14">
                  <a:moveTo>
                    <a:pt x="0" y="7"/>
                  </a:moveTo>
                  <a:lnTo>
                    <a:pt x="7" y="14"/>
                  </a:lnTo>
                  <a:lnTo>
                    <a:pt x="7" y="14"/>
                  </a:lnTo>
                  <a:lnTo>
                    <a:pt x="14" y="14"/>
                  </a:lnTo>
                  <a:lnTo>
                    <a:pt x="14" y="7"/>
                  </a:lnTo>
                  <a:lnTo>
                    <a:pt x="14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7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30" name="Freeform 34"/>
            <p:cNvSpPr>
              <a:spLocks/>
            </p:cNvSpPr>
            <p:nvPr/>
          </p:nvSpPr>
          <p:spPr bwMode="auto">
            <a:xfrm>
              <a:off x="1701" y="3200"/>
              <a:ext cx="64" cy="65"/>
            </a:xfrm>
            <a:custGeom>
              <a:avLst/>
              <a:gdLst/>
              <a:ahLst/>
              <a:cxnLst>
                <a:cxn ang="0">
                  <a:pos x="57" y="36"/>
                </a:cxn>
                <a:cxn ang="0">
                  <a:pos x="57" y="57"/>
                </a:cxn>
                <a:cxn ang="0">
                  <a:pos x="64" y="65"/>
                </a:cxn>
                <a:cxn ang="0">
                  <a:pos x="50" y="57"/>
                </a:cxn>
                <a:cxn ang="0">
                  <a:pos x="7" y="29"/>
                </a:cxn>
                <a:cxn ang="0">
                  <a:pos x="0" y="29"/>
                </a:cxn>
                <a:cxn ang="0">
                  <a:pos x="14" y="22"/>
                </a:cxn>
                <a:cxn ang="0">
                  <a:pos x="57" y="0"/>
                </a:cxn>
                <a:cxn ang="0">
                  <a:pos x="57" y="0"/>
                </a:cxn>
                <a:cxn ang="0">
                  <a:pos x="57" y="8"/>
                </a:cxn>
                <a:cxn ang="0">
                  <a:pos x="57" y="8"/>
                </a:cxn>
                <a:cxn ang="0">
                  <a:pos x="14" y="29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57" y="50"/>
                </a:cxn>
                <a:cxn ang="0">
                  <a:pos x="50" y="57"/>
                </a:cxn>
                <a:cxn ang="0">
                  <a:pos x="50" y="57"/>
                </a:cxn>
                <a:cxn ang="0">
                  <a:pos x="50" y="36"/>
                </a:cxn>
                <a:cxn ang="0">
                  <a:pos x="57" y="36"/>
                </a:cxn>
              </a:cxnLst>
              <a:rect l="0" t="0" r="r" b="b"/>
              <a:pathLst>
                <a:path w="64" h="65">
                  <a:moveTo>
                    <a:pt x="57" y="36"/>
                  </a:moveTo>
                  <a:lnTo>
                    <a:pt x="57" y="57"/>
                  </a:lnTo>
                  <a:lnTo>
                    <a:pt x="64" y="65"/>
                  </a:lnTo>
                  <a:lnTo>
                    <a:pt x="50" y="57"/>
                  </a:lnTo>
                  <a:lnTo>
                    <a:pt x="7" y="29"/>
                  </a:lnTo>
                  <a:lnTo>
                    <a:pt x="0" y="29"/>
                  </a:lnTo>
                  <a:lnTo>
                    <a:pt x="14" y="22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8"/>
                  </a:lnTo>
                  <a:lnTo>
                    <a:pt x="57" y="8"/>
                  </a:lnTo>
                  <a:lnTo>
                    <a:pt x="14" y="29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57" y="50"/>
                  </a:lnTo>
                  <a:lnTo>
                    <a:pt x="50" y="57"/>
                  </a:lnTo>
                  <a:lnTo>
                    <a:pt x="50" y="57"/>
                  </a:lnTo>
                  <a:lnTo>
                    <a:pt x="50" y="36"/>
                  </a:lnTo>
                  <a:lnTo>
                    <a:pt x="57" y="36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31" name="Freeform 35"/>
            <p:cNvSpPr>
              <a:spLocks/>
            </p:cNvSpPr>
            <p:nvPr/>
          </p:nvSpPr>
          <p:spPr bwMode="auto">
            <a:xfrm>
              <a:off x="1751" y="3208"/>
              <a:ext cx="7" cy="2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2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0"/>
                </a:cxn>
                <a:cxn ang="0">
                  <a:pos x="7" y="0"/>
                </a:cxn>
              </a:cxnLst>
              <a:rect l="0" t="0" r="r" b="b"/>
              <a:pathLst>
                <a:path w="7" h="28">
                  <a:moveTo>
                    <a:pt x="7" y="0"/>
                  </a:moveTo>
                  <a:lnTo>
                    <a:pt x="7" y="2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7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32" name="Freeform 36"/>
            <p:cNvSpPr>
              <a:spLocks/>
            </p:cNvSpPr>
            <p:nvPr/>
          </p:nvSpPr>
          <p:spPr bwMode="auto">
            <a:xfrm>
              <a:off x="1715" y="3208"/>
              <a:ext cx="43" cy="49"/>
            </a:xfrm>
            <a:custGeom>
              <a:avLst/>
              <a:gdLst/>
              <a:ahLst/>
              <a:cxnLst>
                <a:cxn ang="0">
                  <a:pos x="43" y="28"/>
                </a:cxn>
                <a:cxn ang="0">
                  <a:pos x="43" y="49"/>
                </a:cxn>
                <a:cxn ang="0">
                  <a:pos x="0" y="21"/>
                </a:cxn>
                <a:cxn ang="0">
                  <a:pos x="43" y="0"/>
                </a:cxn>
                <a:cxn ang="0">
                  <a:pos x="43" y="28"/>
                </a:cxn>
              </a:cxnLst>
              <a:rect l="0" t="0" r="r" b="b"/>
              <a:pathLst>
                <a:path w="43" h="49">
                  <a:moveTo>
                    <a:pt x="43" y="28"/>
                  </a:moveTo>
                  <a:lnTo>
                    <a:pt x="43" y="49"/>
                  </a:lnTo>
                  <a:lnTo>
                    <a:pt x="0" y="21"/>
                  </a:lnTo>
                  <a:lnTo>
                    <a:pt x="43" y="0"/>
                  </a:lnTo>
                  <a:lnTo>
                    <a:pt x="43" y="2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33" name="Rectangle 37"/>
            <p:cNvSpPr>
              <a:spLocks noChangeArrowheads="1"/>
            </p:cNvSpPr>
            <p:nvPr/>
          </p:nvSpPr>
          <p:spPr bwMode="auto">
            <a:xfrm>
              <a:off x="1851" y="3236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34" name="Rectangle 38"/>
            <p:cNvSpPr>
              <a:spLocks noChangeArrowheads="1"/>
            </p:cNvSpPr>
            <p:nvPr/>
          </p:nvSpPr>
          <p:spPr bwMode="auto">
            <a:xfrm>
              <a:off x="1751" y="3229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35" name="Freeform 39"/>
            <p:cNvSpPr>
              <a:spLocks/>
            </p:cNvSpPr>
            <p:nvPr/>
          </p:nvSpPr>
          <p:spPr bwMode="auto">
            <a:xfrm>
              <a:off x="1758" y="3229"/>
              <a:ext cx="93" cy="21"/>
            </a:xfrm>
            <a:custGeom>
              <a:avLst/>
              <a:gdLst/>
              <a:ahLst/>
              <a:cxnLst>
                <a:cxn ang="0">
                  <a:pos x="93" y="21"/>
                </a:cxn>
                <a:cxn ang="0">
                  <a:pos x="93" y="7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93" y="21"/>
                </a:cxn>
              </a:cxnLst>
              <a:rect l="0" t="0" r="r" b="b"/>
              <a:pathLst>
                <a:path w="93" h="21">
                  <a:moveTo>
                    <a:pt x="93" y="21"/>
                  </a:moveTo>
                  <a:lnTo>
                    <a:pt x="93" y="7"/>
                  </a:lnTo>
                  <a:lnTo>
                    <a:pt x="0" y="0"/>
                  </a:lnTo>
                  <a:lnTo>
                    <a:pt x="0" y="14"/>
                  </a:lnTo>
                  <a:lnTo>
                    <a:pt x="93" y="21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36" name="Freeform 40"/>
            <p:cNvSpPr>
              <a:spLocks/>
            </p:cNvSpPr>
            <p:nvPr/>
          </p:nvSpPr>
          <p:spPr bwMode="auto">
            <a:xfrm>
              <a:off x="1116" y="3236"/>
              <a:ext cx="14" cy="14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7" y="7"/>
                </a:cxn>
                <a:cxn ang="0">
                  <a:pos x="7" y="14"/>
                </a:cxn>
                <a:cxn ang="0">
                  <a:pos x="14" y="7"/>
                </a:cxn>
                <a:cxn ang="0">
                  <a:pos x="14" y="7"/>
                </a:cxn>
              </a:cxnLst>
              <a:rect l="0" t="0" r="r" b="b"/>
              <a:pathLst>
                <a:path w="14" h="14">
                  <a:moveTo>
                    <a:pt x="14" y="7"/>
                  </a:moveTo>
                  <a:lnTo>
                    <a:pt x="14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7" y="7"/>
                  </a:lnTo>
                  <a:lnTo>
                    <a:pt x="7" y="14"/>
                  </a:lnTo>
                  <a:lnTo>
                    <a:pt x="14" y="7"/>
                  </a:lnTo>
                  <a:lnTo>
                    <a:pt x="14" y="7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37" name="Freeform 41"/>
            <p:cNvSpPr>
              <a:spLocks/>
            </p:cNvSpPr>
            <p:nvPr/>
          </p:nvSpPr>
          <p:spPr bwMode="auto">
            <a:xfrm>
              <a:off x="1130" y="3208"/>
              <a:ext cx="58" cy="64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8" y="7"/>
                </a:cxn>
                <a:cxn ang="0">
                  <a:pos x="50" y="35"/>
                </a:cxn>
                <a:cxn ang="0">
                  <a:pos x="58" y="35"/>
                </a:cxn>
                <a:cxn ang="0">
                  <a:pos x="43" y="42"/>
                </a:cxn>
                <a:cxn ang="0">
                  <a:pos x="0" y="64"/>
                </a:cxn>
                <a:cxn ang="0">
                  <a:pos x="0" y="64"/>
                </a:cxn>
                <a:cxn ang="0">
                  <a:pos x="0" y="57"/>
                </a:cxn>
                <a:cxn ang="0">
                  <a:pos x="0" y="57"/>
                </a:cxn>
                <a:cxn ang="0">
                  <a:pos x="43" y="35"/>
                </a:cxn>
                <a:cxn ang="0">
                  <a:pos x="43" y="42"/>
                </a:cxn>
                <a:cxn ang="0">
                  <a:pos x="43" y="42"/>
                </a:cxn>
                <a:cxn ang="0">
                  <a:pos x="0" y="14"/>
                </a:cxn>
                <a:cxn ang="0">
                  <a:pos x="8" y="7"/>
                </a:cxn>
                <a:cxn ang="0">
                  <a:pos x="8" y="7"/>
                </a:cxn>
                <a:cxn ang="0">
                  <a:pos x="8" y="35"/>
                </a:cxn>
                <a:cxn ang="0">
                  <a:pos x="0" y="35"/>
                </a:cxn>
              </a:cxnLst>
              <a:rect l="0" t="0" r="r" b="b"/>
              <a:pathLst>
                <a:path w="58" h="64">
                  <a:moveTo>
                    <a:pt x="0" y="35"/>
                  </a:moveTo>
                  <a:lnTo>
                    <a:pt x="0" y="7"/>
                  </a:lnTo>
                  <a:lnTo>
                    <a:pt x="0" y="0"/>
                  </a:lnTo>
                  <a:lnTo>
                    <a:pt x="8" y="7"/>
                  </a:lnTo>
                  <a:lnTo>
                    <a:pt x="50" y="35"/>
                  </a:lnTo>
                  <a:lnTo>
                    <a:pt x="58" y="35"/>
                  </a:lnTo>
                  <a:lnTo>
                    <a:pt x="43" y="42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43" y="35"/>
                  </a:lnTo>
                  <a:lnTo>
                    <a:pt x="43" y="42"/>
                  </a:lnTo>
                  <a:lnTo>
                    <a:pt x="43" y="42"/>
                  </a:lnTo>
                  <a:lnTo>
                    <a:pt x="0" y="14"/>
                  </a:lnTo>
                  <a:lnTo>
                    <a:pt x="8" y="7"/>
                  </a:lnTo>
                  <a:lnTo>
                    <a:pt x="8" y="7"/>
                  </a:lnTo>
                  <a:lnTo>
                    <a:pt x="8" y="35"/>
                  </a:lnTo>
                  <a:lnTo>
                    <a:pt x="0" y="35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38" name="Freeform 42"/>
            <p:cNvSpPr>
              <a:spLocks/>
            </p:cNvSpPr>
            <p:nvPr/>
          </p:nvSpPr>
          <p:spPr bwMode="auto">
            <a:xfrm>
              <a:off x="1130" y="3243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22"/>
                </a:cxn>
                <a:cxn ang="0">
                  <a:pos x="0" y="22"/>
                </a:cxn>
              </a:cxnLst>
              <a:rect l="0" t="0" r="r" b="b"/>
              <a:pathLst>
                <a:path w="8" h="22">
                  <a:moveTo>
                    <a:pt x="0" y="22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22"/>
                  </a:lnTo>
                  <a:lnTo>
                    <a:pt x="0" y="22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39" name="Freeform 43"/>
            <p:cNvSpPr>
              <a:spLocks/>
            </p:cNvSpPr>
            <p:nvPr/>
          </p:nvSpPr>
          <p:spPr bwMode="auto">
            <a:xfrm>
              <a:off x="1130" y="3215"/>
              <a:ext cx="43" cy="50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0"/>
                </a:cxn>
                <a:cxn ang="0">
                  <a:pos x="43" y="28"/>
                </a:cxn>
                <a:cxn ang="0">
                  <a:pos x="0" y="50"/>
                </a:cxn>
                <a:cxn ang="0">
                  <a:pos x="0" y="28"/>
                </a:cxn>
              </a:cxnLst>
              <a:rect l="0" t="0" r="r" b="b"/>
              <a:pathLst>
                <a:path w="43" h="50">
                  <a:moveTo>
                    <a:pt x="0" y="28"/>
                  </a:moveTo>
                  <a:lnTo>
                    <a:pt x="0" y="0"/>
                  </a:lnTo>
                  <a:lnTo>
                    <a:pt x="43" y="28"/>
                  </a:lnTo>
                  <a:lnTo>
                    <a:pt x="0" y="50"/>
                  </a:lnTo>
                  <a:lnTo>
                    <a:pt x="0" y="2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40" name="Rectangle 44"/>
            <p:cNvSpPr>
              <a:spLocks noChangeArrowheads="1"/>
            </p:cNvSpPr>
            <p:nvPr/>
          </p:nvSpPr>
          <p:spPr bwMode="auto">
            <a:xfrm>
              <a:off x="1031" y="3236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41" name="Rectangle 45"/>
            <p:cNvSpPr>
              <a:spLocks noChangeArrowheads="1"/>
            </p:cNvSpPr>
            <p:nvPr/>
          </p:nvSpPr>
          <p:spPr bwMode="auto">
            <a:xfrm>
              <a:off x="1123" y="3236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42" name="Rectangle 46"/>
            <p:cNvSpPr>
              <a:spLocks noChangeArrowheads="1"/>
            </p:cNvSpPr>
            <p:nvPr/>
          </p:nvSpPr>
          <p:spPr bwMode="auto">
            <a:xfrm>
              <a:off x="1038" y="3236"/>
              <a:ext cx="85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43" name="Freeform 47"/>
            <p:cNvSpPr>
              <a:spLocks/>
            </p:cNvSpPr>
            <p:nvPr/>
          </p:nvSpPr>
          <p:spPr bwMode="auto">
            <a:xfrm>
              <a:off x="1266" y="3628"/>
              <a:ext cx="14" cy="14"/>
            </a:xfrm>
            <a:custGeom>
              <a:avLst/>
              <a:gdLst/>
              <a:ahLst/>
              <a:cxnLst>
                <a:cxn ang="0">
                  <a:pos x="7" y="14"/>
                </a:cxn>
                <a:cxn ang="0">
                  <a:pos x="7" y="7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7" y="14"/>
                </a:cxn>
              </a:cxnLst>
              <a:rect l="0" t="0" r="r" b="b"/>
              <a:pathLst>
                <a:path w="14" h="14">
                  <a:moveTo>
                    <a:pt x="7" y="14"/>
                  </a:moveTo>
                  <a:lnTo>
                    <a:pt x="7" y="7"/>
                  </a:lnTo>
                  <a:lnTo>
                    <a:pt x="14" y="7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7"/>
                  </a:lnTo>
                  <a:lnTo>
                    <a:pt x="7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44" name="Freeform 48"/>
            <p:cNvSpPr>
              <a:spLocks/>
            </p:cNvSpPr>
            <p:nvPr/>
          </p:nvSpPr>
          <p:spPr bwMode="auto">
            <a:xfrm>
              <a:off x="1230" y="3635"/>
              <a:ext cx="65" cy="50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65" y="0"/>
                </a:cxn>
                <a:cxn ang="0">
                  <a:pos x="65" y="0"/>
                </a:cxn>
                <a:cxn ang="0">
                  <a:pos x="65" y="0"/>
                </a:cxn>
                <a:cxn ang="0">
                  <a:pos x="43" y="43"/>
                </a:cxn>
                <a:cxn ang="0">
                  <a:pos x="36" y="50"/>
                </a:cxn>
                <a:cxn ang="0">
                  <a:pos x="36" y="50"/>
                </a:cxn>
                <a:cxn ang="0">
                  <a:pos x="8" y="7"/>
                </a:cxn>
                <a:cxn ang="0">
                  <a:pos x="0" y="0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43" y="43"/>
                </a:cxn>
                <a:cxn ang="0">
                  <a:pos x="36" y="50"/>
                </a:cxn>
                <a:cxn ang="0">
                  <a:pos x="36" y="43"/>
                </a:cxn>
                <a:cxn ang="0">
                  <a:pos x="57" y="0"/>
                </a:cxn>
                <a:cxn ang="0">
                  <a:pos x="65" y="0"/>
                </a:cxn>
                <a:cxn ang="0">
                  <a:pos x="65" y="7"/>
                </a:cxn>
                <a:cxn ang="0">
                  <a:pos x="43" y="7"/>
                </a:cxn>
                <a:cxn ang="0">
                  <a:pos x="43" y="0"/>
                </a:cxn>
              </a:cxnLst>
              <a:rect l="0" t="0" r="r" b="b"/>
              <a:pathLst>
                <a:path w="65" h="50">
                  <a:moveTo>
                    <a:pt x="43" y="0"/>
                  </a:moveTo>
                  <a:lnTo>
                    <a:pt x="65" y="0"/>
                  </a:lnTo>
                  <a:lnTo>
                    <a:pt x="65" y="0"/>
                  </a:lnTo>
                  <a:lnTo>
                    <a:pt x="65" y="0"/>
                  </a:lnTo>
                  <a:lnTo>
                    <a:pt x="43" y="43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8" y="7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43" y="43"/>
                  </a:lnTo>
                  <a:lnTo>
                    <a:pt x="36" y="50"/>
                  </a:lnTo>
                  <a:lnTo>
                    <a:pt x="36" y="43"/>
                  </a:lnTo>
                  <a:lnTo>
                    <a:pt x="57" y="0"/>
                  </a:lnTo>
                  <a:lnTo>
                    <a:pt x="65" y="0"/>
                  </a:lnTo>
                  <a:lnTo>
                    <a:pt x="65" y="7"/>
                  </a:lnTo>
                  <a:lnTo>
                    <a:pt x="43" y="7"/>
                  </a:lnTo>
                  <a:lnTo>
                    <a:pt x="43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45" name="Freeform 49"/>
            <p:cNvSpPr>
              <a:spLocks/>
            </p:cNvSpPr>
            <p:nvPr/>
          </p:nvSpPr>
          <p:spPr bwMode="auto">
            <a:xfrm>
              <a:off x="1245" y="3635"/>
              <a:ext cx="28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" y="0"/>
                </a:cxn>
                <a:cxn ang="0">
                  <a:pos x="28" y="7"/>
                </a:cxn>
                <a:cxn ang="0">
                  <a:pos x="28" y="7"/>
                </a:cxn>
                <a:cxn ang="0">
                  <a:pos x="28" y="7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w="28" h="7">
                  <a:moveTo>
                    <a:pt x="0" y="0"/>
                  </a:moveTo>
                  <a:lnTo>
                    <a:pt x="28" y="0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46" name="Freeform 50"/>
            <p:cNvSpPr>
              <a:spLocks/>
            </p:cNvSpPr>
            <p:nvPr/>
          </p:nvSpPr>
          <p:spPr bwMode="auto">
            <a:xfrm>
              <a:off x="1245" y="3635"/>
              <a:ext cx="50" cy="43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50" y="0"/>
                </a:cxn>
                <a:cxn ang="0">
                  <a:pos x="28" y="43"/>
                </a:cxn>
                <a:cxn ang="0">
                  <a:pos x="0" y="0"/>
                </a:cxn>
                <a:cxn ang="0">
                  <a:pos x="28" y="0"/>
                </a:cxn>
              </a:cxnLst>
              <a:rect l="0" t="0" r="r" b="b"/>
              <a:pathLst>
                <a:path w="50" h="43">
                  <a:moveTo>
                    <a:pt x="28" y="0"/>
                  </a:moveTo>
                  <a:lnTo>
                    <a:pt x="50" y="0"/>
                  </a:lnTo>
                  <a:lnTo>
                    <a:pt x="28" y="43"/>
                  </a:lnTo>
                  <a:lnTo>
                    <a:pt x="0" y="0"/>
                  </a:lnTo>
                  <a:lnTo>
                    <a:pt x="28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47" name="Rectangle 51"/>
            <p:cNvSpPr>
              <a:spLocks noChangeArrowheads="1"/>
            </p:cNvSpPr>
            <p:nvPr/>
          </p:nvSpPr>
          <p:spPr bwMode="auto">
            <a:xfrm>
              <a:off x="1266" y="3450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48" name="Rectangle 52"/>
            <p:cNvSpPr>
              <a:spLocks noChangeArrowheads="1"/>
            </p:cNvSpPr>
            <p:nvPr/>
          </p:nvSpPr>
          <p:spPr bwMode="auto">
            <a:xfrm>
              <a:off x="1266" y="3635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49" name="Rectangle 53"/>
            <p:cNvSpPr>
              <a:spLocks noChangeArrowheads="1"/>
            </p:cNvSpPr>
            <p:nvPr/>
          </p:nvSpPr>
          <p:spPr bwMode="auto">
            <a:xfrm>
              <a:off x="1266" y="3457"/>
              <a:ext cx="14" cy="17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50" name="Freeform 54"/>
            <p:cNvSpPr>
              <a:spLocks/>
            </p:cNvSpPr>
            <p:nvPr/>
          </p:nvSpPr>
          <p:spPr bwMode="auto">
            <a:xfrm>
              <a:off x="1608" y="3628"/>
              <a:ext cx="15" cy="14"/>
            </a:xfrm>
            <a:custGeom>
              <a:avLst/>
              <a:gdLst/>
              <a:ahLst/>
              <a:cxnLst>
                <a:cxn ang="0">
                  <a:pos x="8" y="14"/>
                </a:cxn>
                <a:cxn ang="0">
                  <a:pos x="15" y="7"/>
                </a:cxn>
                <a:cxn ang="0">
                  <a:pos x="15" y="7"/>
                </a:cxn>
                <a:cxn ang="0">
                  <a:pos x="15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8" y="14"/>
                </a:cxn>
              </a:cxnLst>
              <a:rect l="0" t="0" r="r" b="b"/>
              <a:pathLst>
                <a:path w="15" h="14">
                  <a:moveTo>
                    <a:pt x="8" y="14"/>
                  </a:moveTo>
                  <a:lnTo>
                    <a:pt x="15" y="7"/>
                  </a:lnTo>
                  <a:lnTo>
                    <a:pt x="15" y="7"/>
                  </a:lnTo>
                  <a:lnTo>
                    <a:pt x="15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7"/>
                  </a:lnTo>
                  <a:lnTo>
                    <a:pt x="8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51" name="Freeform 55"/>
            <p:cNvSpPr>
              <a:spLocks/>
            </p:cNvSpPr>
            <p:nvPr/>
          </p:nvSpPr>
          <p:spPr bwMode="auto">
            <a:xfrm>
              <a:off x="1587" y="3635"/>
              <a:ext cx="64" cy="57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57" y="0"/>
                </a:cxn>
                <a:cxn ang="0">
                  <a:pos x="64" y="0"/>
                </a:cxn>
                <a:cxn ang="0">
                  <a:pos x="57" y="7"/>
                </a:cxn>
                <a:cxn ang="0">
                  <a:pos x="29" y="50"/>
                </a:cxn>
                <a:cxn ang="0">
                  <a:pos x="29" y="57"/>
                </a:cxn>
                <a:cxn ang="0">
                  <a:pos x="21" y="4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29" y="43"/>
                </a:cxn>
                <a:cxn ang="0">
                  <a:pos x="21" y="43"/>
                </a:cxn>
                <a:cxn ang="0">
                  <a:pos x="21" y="43"/>
                </a:cxn>
                <a:cxn ang="0">
                  <a:pos x="50" y="0"/>
                </a:cxn>
                <a:cxn ang="0">
                  <a:pos x="57" y="7"/>
                </a:cxn>
                <a:cxn ang="0">
                  <a:pos x="57" y="7"/>
                </a:cxn>
                <a:cxn ang="0">
                  <a:pos x="29" y="7"/>
                </a:cxn>
                <a:cxn ang="0">
                  <a:pos x="29" y="0"/>
                </a:cxn>
              </a:cxnLst>
              <a:rect l="0" t="0" r="r" b="b"/>
              <a:pathLst>
                <a:path w="64" h="57">
                  <a:moveTo>
                    <a:pt x="29" y="0"/>
                  </a:moveTo>
                  <a:lnTo>
                    <a:pt x="57" y="0"/>
                  </a:lnTo>
                  <a:lnTo>
                    <a:pt x="64" y="0"/>
                  </a:lnTo>
                  <a:lnTo>
                    <a:pt x="57" y="7"/>
                  </a:lnTo>
                  <a:lnTo>
                    <a:pt x="29" y="50"/>
                  </a:lnTo>
                  <a:lnTo>
                    <a:pt x="29" y="57"/>
                  </a:lnTo>
                  <a:lnTo>
                    <a:pt x="21" y="43"/>
                  </a:ln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29" y="43"/>
                  </a:lnTo>
                  <a:lnTo>
                    <a:pt x="21" y="43"/>
                  </a:lnTo>
                  <a:lnTo>
                    <a:pt x="21" y="43"/>
                  </a:lnTo>
                  <a:lnTo>
                    <a:pt x="50" y="0"/>
                  </a:lnTo>
                  <a:lnTo>
                    <a:pt x="57" y="7"/>
                  </a:lnTo>
                  <a:lnTo>
                    <a:pt x="57" y="7"/>
                  </a:lnTo>
                  <a:lnTo>
                    <a:pt x="29" y="7"/>
                  </a:lnTo>
                  <a:lnTo>
                    <a:pt x="29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52" name="Freeform 56"/>
            <p:cNvSpPr>
              <a:spLocks/>
            </p:cNvSpPr>
            <p:nvPr/>
          </p:nvSpPr>
          <p:spPr bwMode="auto">
            <a:xfrm>
              <a:off x="1594" y="3635"/>
              <a:ext cx="22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0"/>
                </a:cxn>
                <a:cxn ang="0">
                  <a:pos x="22" y="7"/>
                </a:cxn>
                <a:cxn ang="0">
                  <a:pos x="22" y="7"/>
                </a:cxn>
                <a:cxn ang="0">
                  <a:pos x="22" y="7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w="22" h="7">
                  <a:moveTo>
                    <a:pt x="0" y="0"/>
                  </a:moveTo>
                  <a:lnTo>
                    <a:pt x="22" y="0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53" name="Freeform 57"/>
            <p:cNvSpPr>
              <a:spLocks/>
            </p:cNvSpPr>
            <p:nvPr/>
          </p:nvSpPr>
          <p:spPr bwMode="auto">
            <a:xfrm>
              <a:off x="1594" y="3635"/>
              <a:ext cx="50" cy="43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50" y="0"/>
                </a:cxn>
                <a:cxn ang="0">
                  <a:pos x="22" y="43"/>
                </a:cxn>
                <a:cxn ang="0">
                  <a:pos x="0" y="0"/>
                </a:cxn>
                <a:cxn ang="0">
                  <a:pos x="22" y="0"/>
                </a:cxn>
              </a:cxnLst>
              <a:rect l="0" t="0" r="r" b="b"/>
              <a:pathLst>
                <a:path w="50" h="43">
                  <a:moveTo>
                    <a:pt x="22" y="0"/>
                  </a:moveTo>
                  <a:lnTo>
                    <a:pt x="50" y="0"/>
                  </a:lnTo>
                  <a:lnTo>
                    <a:pt x="22" y="43"/>
                  </a:lnTo>
                  <a:lnTo>
                    <a:pt x="0" y="0"/>
                  </a:lnTo>
                  <a:lnTo>
                    <a:pt x="22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54" name="Rectangle 58"/>
            <p:cNvSpPr>
              <a:spLocks noChangeArrowheads="1"/>
            </p:cNvSpPr>
            <p:nvPr/>
          </p:nvSpPr>
          <p:spPr bwMode="auto">
            <a:xfrm>
              <a:off x="1608" y="3450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55" name="Rectangle 59"/>
            <p:cNvSpPr>
              <a:spLocks noChangeArrowheads="1"/>
            </p:cNvSpPr>
            <p:nvPr/>
          </p:nvSpPr>
          <p:spPr bwMode="auto">
            <a:xfrm>
              <a:off x="1608" y="3635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56" name="Rectangle 60"/>
            <p:cNvSpPr>
              <a:spLocks noChangeArrowheads="1"/>
            </p:cNvSpPr>
            <p:nvPr/>
          </p:nvSpPr>
          <p:spPr bwMode="auto">
            <a:xfrm>
              <a:off x="1608" y="3457"/>
              <a:ext cx="15" cy="17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57" name="Rectangle 61"/>
            <p:cNvSpPr>
              <a:spLocks noChangeArrowheads="1"/>
            </p:cNvSpPr>
            <p:nvPr/>
          </p:nvSpPr>
          <p:spPr bwMode="auto">
            <a:xfrm>
              <a:off x="1516" y="2466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58" name="Rectangle 62"/>
            <p:cNvSpPr>
              <a:spLocks noChangeArrowheads="1"/>
            </p:cNvSpPr>
            <p:nvPr/>
          </p:nvSpPr>
          <p:spPr bwMode="auto">
            <a:xfrm>
              <a:off x="1516" y="2580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59" name="Rectangle 63"/>
            <p:cNvSpPr>
              <a:spLocks noChangeArrowheads="1"/>
            </p:cNvSpPr>
            <p:nvPr/>
          </p:nvSpPr>
          <p:spPr bwMode="auto">
            <a:xfrm>
              <a:off x="1516" y="2473"/>
              <a:ext cx="14" cy="10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60" name="Rectangle 64"/>
            <p:cNvSpPr>
              <a:spLocks noChangeArrowheads="1"/>
            </p:cNvSpPr>
            <p:nvPr/>
          </p:nvSpPr>
          <p:spPr bwMode="auto">
            <a:xfrm>
              <a:off x="1544" y="2552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61" name="Rectangle 65"/>
            <p:cNvSpPr>
              <a:spLocks noChangeArrowheads="1"/>
            </p:cNvSpPr>
            <p:nvPr/>
          </p:nvSpPr>
          <p:spPr bwMode="auto">
            <a:xfrm>
              <a:off x="1516" y="2552"/>
              <a:ext cx="28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62" name="Rectangle 66"/>
            <p:cNvSpPr>
              <a:spLocks noChangeArrowheads="1"/>
            </p:cNvSpPr>
            <p:nvPr/>
          </p:nvSpPr>
          <p:spPr bwMode="auto">
            <a:xfrm>
              <a:off x="1516" y="2480"/>
              <a:ext cx="14" cy="7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63" name="Rectangle 67"/>
            <p:cNvSpPr>
              <a:spLocks noChangeArrowheads="1"/>
            </p:cNvSpPr>
            <p:nvPr/>
          </p:nvSpPr>
          <p:spPr bwMode="auto">
            <a:xfrm>
              <a:off x="1544" y="2480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64" name="Rectangle 68"/>
            <p:cNvSpPr>
              <a:spLocks noChangeArrowheads="1"/>
            </p:cNvSpPr>
            <p:nvPr/>
          </p:nvSpPr>
          <p:spPr bwMode="auto">
            <a:xfrm>
              <a:off x="1523" y="2480"/>
              <a:ext cx="21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65" name="Rectangle 69"/>
            <p:cNvSpPr>
              <a:spLocks noChangeArrowheads="1"/>
            </p:cNvSpPr>
            <p:nvPr/>
          </p:nvSpPr>
          <p:spPr bwMode="auto">
            <a:xfrm>
              <a:off x="1537" y="2487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66" name="Rectangle 70"/>
            <p:cNvSpPr>
              <a:spLocks noChangeArrowheads="1"/>
            </p:cNvSpPr>
            <p:nvPr/>
          </p:nvSpPr>
          <p:spPr bwMode="auto">
            <a:xfrm>
              <a:off x="1537" y="2445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67" name="Rectangle 71"/>
            <p:cNvSpPr>
              <a:spLocks noChangeArrowheads="1"/>
            </p:cNvSpPr>
            <p:nvPr/>
          </p:nvSpPr>
          <p:spPr bwMode="auto">
            <a:xfrm>
              <a:off x="1537" y="2452"/>
              <a:ext cx="14" cy="3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68" name="Rectangle 72"/>
            <p:cNvSpPr>
              <a:spLocks noChangeArrowheads="1"/>
            </p:cNvSpPr>
            <p:nvPr/>
          </p:nvSpPr>
          <p:spPr bwMode="auto">
            <a:xfrm>
              <a:off x="1537" y="2552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69" name="Rectangle 73"/>
            <p:cNvSpPr>
              <a:spLocks noChangeArrowheads="1"/>
            </p:cNvSpPr>
            <p:nvPr/>
          </p:nvSpPr>
          <p:spPr bwMode="auto">
            <a:xfrm>
              <a:off x="1537" y="2594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70" name="Rectangle 74"/>
            <p:cNvSpPr>
              <a:spLocks noChangeArrowheads="1"/>
            </p:cNvSpPr>
            <p:nvPr/>
          </p:nvSpPr>
          <p:spPr bwMode="auto">
            <a:xfrm>
              <a:off x="1537" y="2559"/>
              <a:ext cx="14" cy="3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71" name="Rectangle 75"/>
            <p:cNvSpPr>
              <a:spLocks noChangeArrowheads="1"/>
            </p:cNvSpPr>
            <p:nvPr/>
          </p:nvSpPr>
          <p:spPr bwMode="auto">
            <a:xfrm>
              <a:off x="1501" y="2480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72" name="Rectangle 76"/>
            <p:cNvSpPr>
              <a:spLocks noChangeArrowheads="1"/>
            </p:cNvSpPr>
            <p:nvPr/>
          </p:nvSpPr>
          <p:spPr bwMode="auto">
            <a:xfrm>
              <a:off x="1501" y="2559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73" name="Rectangle 77"/>
            <p:cNvSpPr>
              <a:spLocks noChangeArrowheads="1"/>
            </p:cNvSpPr>
            <p:nvPr/>
          </p:nvSpPr>
          <p:spPr bwMode="auto">
            <a:xfrm>
              <a:off x="1501" y="2487"/>
              <a:ext cx="15" cy="72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74" name="Rectangle 78"/>
            <p:cNvSpPr>
              <a:spLocks noChangeArrowheads="1"/>
            </p:cNvSpPr>
            <p:nvPr/>
          </p:nvSpPr>
          <p:spPr bwMode="auto">
            <a:xfrm>
              <a:off x="1480" y="2523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75" name="Rectangle 79"/>
            <p:cNvSpPr>
              <a:spLocks noChangeArrowheads="1"/>
            </p:cNvSpPr>
            <p:nvPr/>
          </p:nvSpPr>
          <p:spPr bwMode="auto">
            <a:xfrm>
              <a:off x="1509" y="2523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76" name="Rectangle 80"/>
            <p:cNvSpPr>
              <a:spLocks noChangeArrowheads="1"/>
            </p:cNvSpPr>
            <p:nvPr/>
          </p:nvSpPr>
          <p:spPr bwMode="auto">
            <a:xfrm>
              <a:off x="1487" y="2523"/>
              <a:ext cx="22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77" name="Freeform 81"/>
            <p:cNvSpPr>
              <a:spLocks/>
            </p:cNvSpPr>
            <p:nvPr/>
          </p:nvSpPr>
          <p:spPr bwMode="auto">
            <a:xfrm>
              <a:off x="1459" y="2723"/>
              <a:ext cx="14" cy="14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7" y="14"/>
                </a:cxn>
                <a:cxn ang="0">
                  <a:pos x="14" y="14"/>
                </a:cxn>
                <a:cxn ang="0">
                  <a:pos x="14" y="7"/>
                </a:cxn>
              </a:cxnLst>
              <a:rect l="0" t="0" r="r" b="b"/>
              <a:pathLst>
                <a:path w="14" h="14">
                  <a:moveTo>
                    <a:pt x="14" y="7"/>
                  </a:move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7" y="14"/>
                  </a:lnTo>
                  <a:lnTo>
                    <a:pt x="14" y="14"/>
                  </a:lnTo>
                  <a:lnTo>
                    <a:pt x="14" y="7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78" name="Freeform 82"/>
            <p:cNvSpPr>
              <a:spLocks/>
            </p:cNvSpPr>
            <p:nvPr/>
          </p:nvSpPr>
          <p:spPr bwMode="auto">
            <a:xfrm>
              <a:off x="1437" y="2723"/>
              <a:ext cx="15" cy="14"/>
            </a:xfrm>
            <a:custGeom>
              <a:avLst/>
              <a:gdLst/>
              <a:ahLst/>
              <a:cxnLst>
                <a:cxn ang="0">
                  <a:pos x="15" y="7"/>
                </a:cxn>
                <a:cxn ang="0">
                  <a:pos x="15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7" y="14"/>
                </a:cxn>
                <a:cxn ang="0">
                  <a:pos x="15" y="14"/>
                </a:cxn>
                <a:cxn ang="0">
                  <a:pos x="15" y="7"/>
                </a:cxn>
              </a:cxnLst>
              <a:rect l="0" t="0" r="r" b="b"/>
              <a:pathLst>
                <a:path w="15" h="14">
                  <a:moveTo>
                    <a:pt x="15" y="7"/>
                  </a:moveTo>
                  <a:lnTo>
                    <a:pt x="15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7" y="14"/>
                  </a:lnTo>
                  <a:lnTo>
                    <a:pt x="15" y="14"/>
                  </a:lnTo>
                  <a:lnTo>
                    <a:pt x="15" y="7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79" name="Rectangle 83"/>
            <p:cNvSpPr>
              <a:spLocks noChangeArrowheads="1"/>
            </p:cNvSpPr>
            <p:nvPr/>
          </p:nvSpPr>
          <p:spPr bwMode="auto">
            <a:xfrm>
              <a:off x="1444" y="2723"/>
              <a:ext cx="22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80" name="Freeform 84"/>
            <p:cNvSpPr>
              <a:spLocks/>
            </p:cNvSpPr>
            <p:nvPr/>
          </p:nvSpPr>
          <p:spPr bwMode="auto">
            <a:xfrm>
              <a:off x="1466" y="2716"/>
              <a:ext cx="14" cy="14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7" y="14"/>
                </a:cxn>
                <a:cxn ang="0">
                  <a:pos x="14" y="14"/>
                </a:cxn>
                <a:cxn ang="0">
                  <a:pos x="14" y="7"/>
                </a:cxn>
              </a:cxnLst>
              <a:rect l="0" t="0" r="r" b="b"/>
              <a:pathLst>
                <a:path w="14" h="14">
                  <a:moveTo>
                    <a:pt x="14" y="7"/>
                  </a:move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7" y="14"/>
                  </a:lnTo>
                  <a:lnTo>
                    <a:pt x="14" y="14"/>
                  </a:lnTo>
                  <a:lnTo>
                    <a:pt x="14" y="7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81" name="Freeform 85"/>
            <p:cNvSpPr>
              <a:spLocks/>
            </p:cNvSpPr>
            <p:nvPr/>
          </p:nvSpPr>
          <p:spPr bwMode="auto">
            <a:xfrm>
              <a:off x="1423" y="2716"/>
              <a:ext cx="14" cy="14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7" y="14"/>
                </a:cxn>
                <a:cxn ang="0">
                  <a:pos x="14" y="14"/>
                </a:cxn>
                <a:cxn ang="0">
                  <a:pos x="14" y="7"/>
                </a:cxn>
              </a:cxnLst>
              <a:rect l="0" t="0" r="r" b="b"/>
              <a:pathLst>
                <a:path w="14" h="14">
                  <a:moveTo>
                    <a:pt x="14" y="7"/>
                  </a:move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7" y="14"/>
                  </a:lnTo>
                  <a:lnTo>
                    <a:pt x="14" y="14"/>
                  </a:lnTo>
                  <a:lnTo>
                    <a:pt x="14" y="7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82" name="Rectangle 86"/>
            <p:cNvSpPr>
              <a:spLocks noChangeArrowheads="1"/>
            </p:cNvSpPr>
            <p:nvPr/>
          </p:nvSpPr>
          <p:spPr bwMode="auto">
            <a:xfrm>
              <a:off x="1430" y="2716"/>
              <a:ext cx="43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83" name="Freeform 87"/>
            <p:cNvSpPr>
              <a:spLocks/>
            </p:cNvSpPr>
            <p:nvPr/>
          </p:nvSpPr>
          <p:spPr bwMode="auto">
            <a:xfrm>
              <a:off x="1480" y="2701"/>
              <a:ext cx="14" cy="15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5"/>
                </a:cxn>
                <a:cxn ang="0">
                  <a:pos x="7" y="15"/>
                </a:cxn>
                <a:cxn ang="0">
                  <a:pos x="14" y="15"/>
                </a:cxn>
                <a:cxn ang="0">
                  <a:pos x="14" y="7"/>
                </a:cxn>
              </a:cxnLst>
              <a:rect l="0" t="0" r="r" b="b"/>
              <a:pathLst>
                <a:path w="14" h="15">
                  <a:moveTo>
                    <a:pt x="14" y="7"/>
                  </a:move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5"/>
                  </a:lnTo>
                  <a:lnTo>
                    <a:pt x="7" y="15"/>
                  </a:lnTo>
                  <a:lnTo>
                    <a:pt x="14" y="15"/>
                  </a:lnTo>
                  <a:lnTo>
                    <a:pt x="14" y="7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84" name="Freeform 88"/>
            <p:cNvSpPr>
              <a:spLocks/>
            </p:cNvSpPr>
            <p:nvPr/>
          </p:nvSpPr>
          <p:spPr bwMode="auto">
            <a:xfrm>
              <a:off x="1409" y="2701"/>
              <a:ext cx="14" cy="15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5"/>
                </a:cxn>
                <a:cxn ang="0">
                  <a:pos x="7" y="15"/>
                </a:cxn>
                <a:cxn ang="0">
                  <a:pos x="14" y="15"/>
                </a:cxn>
                <a:cxn ang="0">
                  <a:pos x="14" y="7"/>
                </a:cxn>
              </a:cxnLst>
              <a:rect l="0" t="0" r="r" b="b"/>
              <a:pathLst>
                <a:path w="14" h="15">
                  <a:moveTo>
                    <a:pt x="14" y="7"/>
                  </a:move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5"/>
                  </a:lnTo>
                  <a:lnTo>
                    <a:pt x="7" y="15"/>
                  </a:lnTo>
                  <a:lnTo>
                    <a:pt x="14" y="15"/>
                  </a:lnTo>
                  <a:lnTo>
                    <a:pt x="14" y="7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85" name="Rectangle 89"/>
            <p:cNvSpPr>
              <a:spLocks noChangeArrowheads="1"/>
            </p:cNvSpPr>
            <p:nvPr/>
          </p:nvSpPr>
          <p:spPr bwMode="auto">
            <a:xfrm>
              <a:off x="1416" y="2701"/>
              <a:ext cx="71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86" name="Rectangle 90"/>
            <p:cNvSpPr>
              <a:spLocks noChangeArrowheads="1"/>
            </p:cNvSpPr>
            <p:nvPr/>
          </p:nvSpPr>
          <p:spPr bwMode="auto">
            <a:xfrm>
              <a:off x="1537" y="2387"/>
              <a:ext cx="14" cy="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87" name="Rectangle 91"/>
            <p:cNvSpPr>
              <a:spLocks noChangeArrowheads="1"/>
            </p:cNvSpPr>
            <p:nvPr/>
          </p:nvSpPr>
          <p:spPr bwMode="auto">
            <a:xfrm>
              <a:off x="1537" y="2459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88" name="Rectangle 92"/>
            <p:cNvSpPr>
              <a:spLocks noChangeArrowheads="1"/>
            </p:cNvSpPr>
            <p:nvPr/>
          </p:nvSpPr>
          <p:spPr bwMode="auto">
            <a:xfrm>
              <a:off x="1537" y="2395"/>
              <a:ext cx="14" cy="6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89" name="Rectangle 93"/>
            <p:cNvSpPr>
              <a:spLocks noChangeArrowheads="1"/>
            </p:cNvSpPr>
            <p:nvPr/>
          </p:nvSpPr>
          <p:spPr bwMode="auto">
            <a:xfrm>
              <a:off x="1373" y="2466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90" name="Rectangle 94"/>
            <p:cNvSpPr>
              <a:spLocks noChangeArrowheads="1"/>
            </p:cNvSpPr>
            <p:nvPr/>
          </p:nvSpPr>
          <p:spPr bwMode="auto">
            <a:xfrm>
              <a:off x="1373" y="2580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91" name="Rectangle 95"/>
            <p:cNvSpPr>
              <a:spLocks noChangeArrowheads="1"/>
            </p:cNvSpPr>
            <p:nvPr/>
          </p:nvSpPr>
          <p:spPr bwMode="auto">
            <a:xfrm>
              <a:off x="1373" y="2473"/>
              <a:ext cx="14" cy="10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92" name="Rectangle 96"/>
            <p:cNvSpPr>
              <a:spLocks noChangeArrowheads="1"/>
            </p:cNvSpPr>
            <p:nvPr/>
          </p:nvSpPr>
          <p:spPr bwMode="auto">
            <a:xfrm>
              <a:off x="1352" y="2552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93" name="Rectangle 97"/>
            <p:cNvSpPr>
              <a:spLocks noChangeArrowheads="1"/>
            </p:cNvSpPr>
            <p:nvPr/>
          </p:nvSpPr>
          <p:spPr bwMode="auto">
            <a:xfrm>
              <a:off x="1359" y="2552"/>
              <a:ext cx="28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94" name="Rectangle 98"/>
            <p:cNvSpPr>
              <a:spLocks noChangeArrowheads="1"/>
            </p:cNvSpPr>
            <p:nvPr/>
          </p:nvSpPr>
          <p:spPr bwMode="auto">
            <a:xfrm>
              <a:off x="1373" y="2480"/>
              <a:ext cx="14" cy="7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95" name="Rectangle 99"/>
            <p:cNvSpPr>
              <a:spLocks noChangeArrowheads="1"/>
            </p:cNvSpPr>
            <p:nvPr/>
          </p:nvSpPr>
          <p:spPr bwMode="auto">
            <a:xfrm>
              <a:off x="1352" y="2480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96" name="Rectangle 100"/>
            <p:cNvSpPr>
              <a:spLocks noChangeArrowheads="1"/>
            </p:cNvSpPr>
            <p:nvPr/>
          </p:nvSpPr>
          <p:spPr bwMode="auto">
            <a:xfrm>
              <a:off x="1359" y="2480"/>
              <a:ext cx="21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97" name="Rectangle 101"/>
            <p:cNvSpPr>
              <a:spLocks noChangeArrowheads="1"/>
            </p:cNvSpPr>
            <p:nvPr/>
          </p:nvSpPr>
          <p:spPr bwMode="auto">
            <a:xfrm>
              <a:off x="1352" y="2487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98" name="Rectangle 102"/>
            <p:cNvSpPr>
              <a:spLocks noChangeArrowheads="1"/>
            </p:cNvSpPr>
            <p:nvPr/>
          </p:nvSpPr>
          <p:spPr bwMode="auto">
            <a:xfrm>
              <a:off x="1352" y="2445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799" name="Rectangle 103"/>
            <p:cNvSpPr>
              <a:spLocks noChangeArrowheads="1"/>
            </p:cNvSpPr>
            <p:nvPr/>
          </p:nvSpPr>
          <p:spPr bwMode="auto">
            <a:xfrm>
              <a:off x="1352" y="2452"/>
              <a:ext cx="14" cy="3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00" name="Rectangle 104"/>
            <p:cNvSpPr>
              <a:spLocks noChangeArrowheads="1"/>
            </p:cNvSpPr>
            <p:nvPr/>
          </p:nvSpPr>
          <p:spPr bwMode="auto">
            <a:xfrm>
              <a:off x="1352" y="2552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01" name="Rectangle 105"/>
            <p:cNvSpPr>
              <a:spLocks noChangeArrowheads="1"/>
            </p:cNvSpPr>
            <p:nvPr/>
          </p:nvSpPr>
          <p:spPr bwMode="auto">
            <a:xfrm>
              <a:off x="1352" y="2594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02" name="Rectangle 106"/>
            <p:cNvSpPr>
              <a:spLocks noChangeArrowheads="1"/>
            </p:cNvSpPr>
            <p:nvPr/>
          </p:nvSpPr>
          <p:spPr bwMode="auto">
            <a:xfrm>
              <a:off x="1352" y="2559"/>
              <a:ext cx="14" cy="3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03" name="Rectangle 107"/>
            <p:cNvSpPr>
              <a:spLocks noChangeArrowheads="1"/>
            </p:cNvSpPr>
            <p:nvPr/>
          </p:nvSpPr>
          <p:spPr bwMode="auto">
            <a:xfrm>
              <a:off x="1387" y="2480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04" name="Rectangle 108"/>
            <p:cNvSpPr>
              <a:spLocks noChangeArrowheads="1"/>
            </p:cNvSpPr>
            <p:nvPr/>
          </p:nvSpPr>
          <p:spPr bwMode="auto">
            <a:xfrm>
              <a:off x="1387" y="2559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05" name="Rectangle 109"/>
            <p:cNvSpPr>
              <a:spLocks noChangeArrowheads="1"/>
            </p:cNvSpPr>
            <p:nvPr/>
          </p:nvSpPr>
          <p:spPr bwMode="auto">
            <a:xfrm>
              <a:off x="1387" y="2487"/>
              <a:ext cx="15" cy="72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06" name="Rectangle 110"/>
            <p:cNvSpPr>
              <a:spLocks noChangeArrowheads="1"/>
            </p:cNvSpPr>
            <p:nvPr/>
          </p:nvSpPr>
          <p:spPr bwMode="auto">
            <a:xfrm>
              <a:off x="1416" y="2523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07" name="Rectangle 111"/>
            <p:cNvSpPr>
              <a:spLocks noChangeArrowheads="1"/>
            </p:cNvSpPr>
            <p:nvPr/>
          </p:nvSpPr>
          <p:spPr bwMode="auto">
            <a:xfrm>
              <a:off x="1387" y="2523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08" name="Rectangle 112"/>
            <p:cNvSpPr>
              <a:spLocks noChangeArrowheads="1"/>
            </p:cNvSpPr>
            <p:nvPr/>
          </p:nvSpPr>
          <p:spPr bwMode="auto">
            <a:xfrm>
              <a:off x="1394" y="2523"/>
              <a:ext cx="22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09" name="Rectangle 113"/>
            <p:cNvSpPr>
              <a:spLocks noChangeArrowheads="1"/>
            </p:cNvSpPr>
            <p:nvPr/>
          </p:nvSpPr>
          <p:spPr bwMode="auto">
            <a:xfrm>
              <a:off x="1352" y="2387"/>
              <a:ext cx="14" cy="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10" name="Rectangle 114"/>
            <p:cNvSpPr>
              <a:spLocks noChangeArrowheads="1"/>
            </p:cNvSpPr>
            <p:nvPr/>
          </p:nvSpPr>
          <p:spPr bwMode="auto">
            <a:xfrm>
              <a:off x="1352" y="2459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11" name="Rectangle 115"/>
            <p:cNvSpPr>
              <a:spLocks noChangeArrowheads="1"/>
            </p:cNvSpPr>
            <p:nvPr/>
          </p:nvSpPr>
          <p:spPr bwMode="auto">
            <a:xfrm>
              <a:off x="1352" y="2395"/>
              <a:ext cx="14" cy="6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12" name="Freeform 116"/>
            <p:cNvSpPr>
              <a:spLocks/>
            </p:cNvSpPr>
            <p:nvPr/>
          </p:nvSpPr>
          <p:spPr bwMode="auto">
            <a:xfrm>
              <a:off x="1537" y="2437"/>
              <a:ext cx="14" cy="15"/>
            </a:xfrm>
            <a:custGeom>
              <a:avLst/>
              <a:gdLst/>
              <a:ahLst/>
              <a:cxnLst>
                <a:cxn ang="0">
                  <a:pos x="14" y="8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7" y="8"/>
                </a:cxn>
                <a:cxn ang="0">
                  <a:pos x="7" y="15"/>
                </a:cxn>
                <a:cxn ang="0">
                  <a:pos x="7" y="8"/>
                </a:cxn>
                <a:cxn ang="0">
                  <a:pos x="14" y="8"/>
                </a:cxn>
              </a:cxnLst>
              <a:rect l="0" t="0" r="r" b="b"/>
              <a:pathLst>
                <a:path w="14" h="15">
                  <a:moveTo>
                    <a:pt x="14" y="8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7" y="8"/>
                  </a:lnTo>
                  <a:lnTo>
                    <a:pt x="7" y="15"/>
                  </a:lnTo>
                  <a:lnTo>
                    <a:pt x="7" y="8"/>
                  </a:lnTo>
                  <a:lnTo>
                    <a:pt x="14" y="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13" name="Freeform 117"/>
            <p:cNvSpPr>
              <a:spLocks/>
            </p:cNvSpPr>
            <p:nvPr/>
          </p:nvSpPr>
          <p:spPr bwMode="auto">
            <a:xfrm>
              <a:off x="1537" y="2437"/>
              <a:ext cx="22" cy="15"/>
            </a:xfrm>
            <a:custGeom>
              <a:avLst/>
              <a:gdLst/>
              <a:ahLst/>
              <a:cxnLst>
                <a:cxn ang="0">
                  <a:pos x="14" y="15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14" y="8"/>
                </a:cxn>
                <a:cxn ang="0">
                  <a:pos x="14" y="8"/>
                </a:cxn>
                <a:cxn ang="0">
                  <a:pos x="7" y="1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14" y="8"/>
                </a:cxn>
                <a:cxn ang="0">
                  <a:pos x="14" y="8"/>
                </a:cxn>
                <a:cxn ang="0">
                  <a:pos x="14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8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15"/>
                </a:cxn>
                <a:cxn ang="0">
                  <a:pos x="14" y="15"/>
                </a:cxn>
                <a:cxn ang="0">
                  <a:pos x="7" y="15"/>
                </a:cxn>
                <a:cxn ang="0">
                  <a:pos x="7" y="15"/>
                </a:cxn>
                <a:cxn ang="0">
                  <a:pos x="14" y="8"/>
                </a:cxn>
                <a:cxn ang="0">
                  <a:pos x="14" y="15"/>
                </a:cxn>
                <a:cxn ang="0">
                  <a:pos x="14" y="15"/>
                </a:cxn>
                <a:cxn ang="0">
                  <a:pos x="0" y="15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7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8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22" y="8"/>
                </a:cxn>
                <a:cxn ang="0">
                  <a:pos x="14" y="15"/>
                </a:cxn>
              </a:cxnLst>
              <a:rect l="0" t="0" r="r" b="b"/>
              <a:pathLst>
                <a:path w="22" h="15">
                  <a:moveTo>
                    <a:pt x="14" y="15"/>
                  </a:moveTo>
                  <a:lnTo>
                    <a:pt x="7" y="8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8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7" y="15"/>
                  </a:ln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4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14" y="8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0" y="8"/>
                  </a:lnTo>
                  <a:lnTo>
                    <a:pt x="7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22" y="8"/>
                  </a:lnTo>
                  <a:lnTo>
                    <a:pt x="14" y="15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14" name="Freeform 118"/>
            <p:cNvSpPr>
              <a:spLocks/>
            </p:cNvSpPr>
            <p:nvPr/>
          </p:nvSpPr>
          <p:spPr bwMode="auto">
            <a:xfrm>
              <a:off x="1551" y="2437"/>
              <a:ext cx="8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8" y="8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0"/>
                </a:cxn>
              </a:cxnLst>
              <a:rect l="0" t="0" r="r" b="b"/>
              <a:pathLst>
                <a:path w="8" h="15">
                  <a:moveTo>
                    <a:pt x="0" y="0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8" y="8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15" name="Freeform 119"/>
            <p:cNvSpPr>
              <a:spLocks/>
            </p:cNvSpPr>
            <p:nvPr/>
          </p:nvSpPr>
          <p:spPr bwMode="auto">
            <a:xfrm>
              <a:off x="1352" y="2437"/>
              <a:ext cx="7" cy="15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7" y="15"/>
                </a:cxn>
                <a:cxn ang="0">
                  <a:pos x="7" y="8"/>
                </a:cxn>
                <a:cxn ang="0">
                  <a:pos x="7" y="8"/>
                </a:cxn>
              </a:cxnLst>
              <a:rect l="0" t="0" r="r" b="b"/>
              <a:pathLst>
                <a:path w="7" h="15">
                  <a:moveTo>
                    <a:pt x="7" y="8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7" y="15"/>
                  </a:lnTo>
                  <a:lnTo>
                    <a:pt x="7" y="8"/>
                  </a:lnTo>
                  <a:lnTo>
                    <a:pt x="7" y="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16" name="Freeform 120"/>
            <p:cNvSpPr>
              <a:spLocks/>
            </p:cNvSpPr>
            <p:nvPr/>
          </p:nvSpPr>
          <p:spPr bwMode="auto">
            <a:xfrm>
              <a:off x="1345" y="2430"/>
              <a:ext cx="21" cy="29"/>
            </a:xfrm>
            <a:custGeom>
              <a:avLst/>
              <a:gdLst/>
              <a:ahLst/>
              <a:cxnLst>
                <a:cxn ang="0">
                  <a:pos x="7" y="15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14" y="15"/>
                </a:cxn>
                <a:cxn ang="0">
                  <a:pos x="14" y="15"/>
                </a:cxn>
                <a:cxn ang="0">
                  <a:pos x="7" y="15"/>
                </a:cxn>
                <a:cxn ang="0">
                  <a:pos x="14" y="7"/>
                </a:cxn>
                <a:cxn ang="0">
                  <a:pos x="14" y="7"/>
                </a:cxn>
                <a:cxn ang="0">
                  <a:pos x="14" y="15"/>
                </a:cxn>
                <a:cxn ang="0">
                  <a:pos x="14" y="15"/>
                </a:cxn>
                <a:cxn ang="0">
                  <a:pos x="14" y="15"/>
                </a:cxn>
                <a:cxn ang="0">
                  <a:pos x="14" y="15"/>
                </a:cxn>
                <a:cxn ang="0">
                  <a:pos x="14" y="15"/>
                </a:cxn>
                <a:cxn ang="0">
                  <a:pos x="14" y="15"/>
                </a:cxn>
                <a:cxn ang="0">
                  <a:pos x="21" y="22"/>
                </a:cxn>
                <a:cxn ang="0">
                  <a:pos x="7" y="22"/>
                </a:cxn>
                <a:cxn ang="0">
                  <a:pos x="7" y="22"/>
                </a:cxn>
                <a:cxn ang="0">
                  <a:pos x="7" y="15"/>
                </a:cxn>
                <a:cxn ang="0">
                  <a:pos x="7" y="15"/>
                </a:cxn>
                <a:cxn ang="0">
                  <a:pos x="7" y="15"/>
                </a:cxn>
                <a:cxn ang="0">
                  <a:pos x="7" y="15"/>
                </a:cxn>
                <a:cxn ang="0">
                  <a:pos x="7" y="15"/>
                </a:cxn>
                <a:cxn ang="0">
                  <a:pos x="21" y="15"/>
                </a:cxn>
                <a:cxn ang="0">
                  <a:pos x="21" y="15"/>
                </a:cxn>
                <a:cxn ang="0">
                  <a:pos x="21" y="15"/>
                </a:cxn>
                <a:cxn ang="0">
                  <a:pos x="21" y="15"/>
                </a:cxn>
                <a:cxn ang="0">
                  <a:pos x="21" y="15"/>
                </a:cxn>
                <a:cxn ang="0">
                  <a:pos x="21" y="22"/>
                </a:cxn>
                <a:cxn ang="0">
                  <a:pos x="21" y="22"/>
                </a:cxn>
                <a:cxn ang="0">
                  <a:pos x="14" y="29"/>
                </a:cxn>
                <a:cxn ang="0">
                  <a:pos x="7" y="22"/>
                </a:cxn>
                <a:cxn ang="0">
                  <a:pos x="7" y="22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21" y="7"/>
                </a:cxn>
                <a:cxn ang="0">
                  <a:pos x="21" y="7"/>
                </a:cxn>
                <a:cxn ang="0">
                  <a:pos x="21" y="7"/>
                </a:cxn>
                <a:cxn ang="0">
                  <a:pos x="21" y="7"/>
                </a:cxn>
                <a:cxn ang="0">
                  <a:pos x="21" y="15"/>
                </a:cxn>
                <a:cxn ang="0">
                  <a:pos x="7" y="15"/>
                </a:cxn>
              </a:cxnLst>
              <a:rect l="0" t="0" r="r" b="b"/>
              <a:pathLst>
                <a:path w="21" h="29">
                  <a:moveTo>
                    <a:pt x="7" y="15"/>
                  </a:move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7" y="15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21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1" y="22"/>
                  </a:lnTo>
                  <a:lnTo>
                    <a:pt x="21" y="22"/>
                  </a:lnTo>
                  <a:lnTo>
                    <a:pt x="14" y="29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7"/>
                  </a:lnTo>
                  <a:lnTo>
                    <a:pt x="0" y="7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21" y="15"/>
                  </a:lnTo>
                  <a:lnTo>
                    <a:pt x="7" y="15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17" name="Freeform 121"/>
            <p:cNvSpPr>
              <a:spLocks/>
            </p:cNvSpPr>
            <p:nvPr/>
          </p:nvSpPr>
          <p:spPr bwMode="auto">
            <a:xfrm>
              <a:off x="1352" y="2445"/>
              <a:ext cx="1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0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18" name="Rectangle 122"/>
            <p:cNvSpPr>
              <a:spLocks noChangeArrowheads="1"/>
            </p:cNvSpPr>
            <p:nvPr/>
          </p:nvSpPr>
          <p:spPr bwMode="auto">
            <a:xfrm>
              <a:off x="1316" y="2252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19" name="Rectangle 123"/>
            <p:cNvSpPr>
              <a:spLocks noChangeArrowheads="1"/>
            </p:cNvSpPr>
            <p:nvPr/>
          </p:nvSpPr>
          <p:spPr bwMode="auto">
            <a:xfrm>
              <a:off x="1580" y="2252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20" name="Rectangle 124"/>
            <p:cNvSpPr>
              <a:spLocks noChangeArrowheads="1"/>
            </p:cNvSpPr>
            <p:nvPr/>
          </p:nvSpPr>
          <p:spPr bwMode="auto">
            <a:xfrm>
              <a:off x="1323" y="2252"/>
              <a:ext cx="25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21" name="Rectangle 125"/>
            <p:cNvSpPr>
              <a:spLocks noChangeArrowheads="1"/>
            </p:cNvSpPr>
            <p:nvPr/>
          </p:nvSpPr>
          <p:spPr bwMode="auto">
            <a:xfrm>
              <a:off x="1302" y="2409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22" name="Rectangle 126"/>
            <p:cNvSpPr>
              <a:spLocks noChangeArrowheads="1"/>
            </p:cNvSpPr>
            <p:nvPr/>
          </p:nvSpPr>
          <p:spPr bwMode="auto">
            <a:xfrm>
              <a:off x="1230" y="2409"/>
              <a:ext cx="8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23" name="Rectangle 127"/>
            <p:cNvSpPr>
              <a:spLocks noChangeArrowheads="1"/>
            </p:cNvSpPr>
            <p:nvPr/>
          </p:nvSpPr>
          <p:spPr bwMode="auto">
            <a:xfrm>
              <a:off x="1238" y="2409"/>
              <a:ext cx="6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24" name="Rectangle 128"/>
            <p:cNvSpPr>
              <a:spLocks noChangeArrowheads="1"/>
            </p:cNvSpPr>
            <p:nvPr/>
          </p:nvSpPr>
          <p:spPr bwMode="auto">
            <a:xfrm>
              <a:off x="1238" y="2445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25" name="Rectangle 129"/>
            <p:cNvSpPr>
              <a:spLocks noChangeArrowheads="1"/>
            </p:cNvSpPr>
            <p:nvPr/>
          </p:nvSpPr>
          <p:spPr bwMode="auto">
            <a:xfrm>
              <a:off x="1238" y="2409"/>
              <a:ext cx="14" cy="36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26" name="Rectangle 130"/>
            <p:cNvSpPr>
              <a:spLocks noChangeArrowheads="1"/>
            </p:cNvSpPr>
            <p:nvPr/>
          </p:nvSpPr>
          <p:spPr bwMode="auto">
            <a:xfrm>
              <a:off x="1245" y="2409"/>
              <a:ext cx="5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27" name="Rectangle 131"/>
            <p:cNvSpPr>
              <a:spLocks noChangeArrowheads="1"/>
            </p:cNvSpPr>
            <p:nvPr/>
          </p:nvSpPr>
          <p:spPr bwMode="auto">
            <a:xfrm>
              <a:off x="1287" y="2445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28" name="Rectangle 132"/>
            <p:cNvSpPr>
              <a:spLocks noChangeArrowheads="1"/>
            </p:cNvSpPr>
            <p:nvPr/>
          </p:nvSpPr>
          <p:spPr bwMode="auto">
            <a:xfrm>
              <a:off x="1287" y="2416"/>
              <a:ext cx="15" cy="2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29" name="Rectangle 133"/>
            <p:cNvSpPr>
              <a:spLocks noChangeArrowheads="1"/>
            </p:cNvSpPr>
            <p:nvPr/>
          </p:nvSpPr>
          <p:spPr bwMode="auto">
            <a:xfrm>
              <a:off x="1287" y="2437"/>
              <a:ext cx="8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30" name="Rectangle 134"/>
            <p:cNvSpPr>
              <a:spLocks noChangeArrowheads="1"/>
            </p:cNvSpPr>
            <p:nvPr/>
          </p:nvSpPr>
          <p:spPr bwMode="auto">
            <a:xfrm>
              <a:off x="1316" y="2437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31" name="Rectangle 135"/>
            <p:cNvSpPr>
              <a:spLocks noChangeArrowheads="1"/>
            </p:cNvSpPr>
            <p:nvPr/>
          </p:nvSpPr>
          <p:spPr bwMode="auto">
            <a:xfrm>
              <a:off x="1295" y="2437"/>
              <a:ext cx="21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32" name="Rectangle 136"/>
            <p:cNvSpPr>
              <a:spLocks noChangeArrowheads="1"/>
            </p:cNvSpPr>
            <p:nvPr/>
          </p:nvSpPr>
          <p:spPr bwMode="auto">
            <a:xfrm>
              <a:off x="1245" y="2437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33" name="Rectangle 137"/>
            <p:cNvSpPr>
              <a:spLocks noChangeArrowheads="1"/>
            </p:cNvSpPr>
            <p:nvPr/>
          </p:nvSpPr>
          <p:spPr bwMode="auto">
            <a:xfrm>
              <a:off x="1216" y="2437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34" name="Rectangle 138"/>
            <p:cNvSpPr>
              <a:spLocks noChangeArrowheads="1"/>
            </p:cNvSpPr>
            <p:nvPr/>
          </p:nvSpPr>
          <p:spPr bwMode="auto">
            <a:xfrm>
              <a:off x="1223" y="2437"/>
              <a:ext cx="22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35" name="Rectangle 139"/>
            <p:cNvSpPr>
              <a:spLocks noChangeArrowheads="1"/>
            </p:cNvSpPr>
            <p:nvPr/>
          </p:nvSpPr>
          <p:spPr bwMode="auto">
            <a:xfrm>
              <a:off x="1295" y="2395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36" name="Rectangle 140"/>
            <p:cNvSpPr>
              <a:spLocks noChangeArrowheads="1"/>
            </p:cNvSpPr>
            <p:nvPr/>
          </p:nvSpPr>
          <p:spPr bwMode="auto">
            <a:xfrm>
              <a:off x="1238" y="2395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37" name="Rectangle 141"/>
            <p:cNvSpPr>
              <a:spLocks noChangeArrowheads="1"/>
            </p:cNvSpPr>
            <p:nvPr/>
          </p:nvSpPr>
          <p:spPr bwMode="auto">
            <a:xfrm>
              <a:off x="1245" y="2395"/>
              <a:ext cx="50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38" name="Rectangle 142"/>
            <p:cNvSpPr>
              <a:spLocks noChangeArrowheads="1"/>
            </p:cNvSpPr>
            <p:nvPr/>
          </p:nvSpPr>
          <p:spPr bwMode="auto">
            <a:xfrm>
              <a:off x="1259" y="2373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39" name="Rectangle 143"/>
            <p:cNvSpPr>
              <a:spLocks noChangeArrowheads="1"/>
            </p:cNvSpPr>
            <p:nvPr/>
          </p:nvSpPr>
          <p:spPr bwMode="auto">
            <a:xfrm>
              <a:off x="1259" y="2402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40" name="Rectangle 144"/>
            <p:cNvSpPr>
              <a:spLocks noChangeArrowheads="1"/>
            </p:cNvSpPr>
            <p:nvPr/>
          </p:nvSpPr>
          <p:spPr bwMode="auto">
            <a:xfrm>
              <a:off x="1259" y="2380"/>
              <a:ext cx="14" cy="22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41" name="Rectangle 145"/>
            <p:cNvSpPr>
              <a:spLocks noChangeArrowheads="1"/>
            </p:cNvSpPr>
            <p:nvPr/>
          </p:nvSpPr>
          <p:spPr bwMode="auto">
            <a:xfrm>
              <a:off x="1280" y="2666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42" name="Rectangle 146"/>
            <p:cNvSpPr>
              <a:spLocks noChangeArrowheads="1"/>
            </p:cNvSpPr>
            <p:nvPr/>
          </p:nvSpPr>
          <p:spPr bwMode="auto">
            <a:xfrm>
              <a:off x="1608" y="2666"/>
              <a:ext cx="8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43" name="Rectangle 147"/>
            <p:cNvSpPr>
              <a:spLocks noChangeArrowheads="1"/>
            </p:cNvSpPr>
            <p:nvPr/>
          </p:nvSpPr>
          <p:spPr bwMode="auto">
            <a:xfrm>
              <a:off x="1287" y="2666"/>
              <a:ext cx="321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44" name="Rectangle 148"/>
            <p:cNvSpPr>
              <a:spLocks noChangeArrowheads="1"/>
            </p:cNvSpPr>
            <p:nvPr/>
          </p:nvSpPr>
          <p:spPr bwMode="auto">
            <a:xfrm>
              <a:off x="1537" y="2580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45" name="Rectangle 149"/>
            <p:cNvSpPr>
              <a:spLocks noChangeArrowheads="1"/>
            </p:cNvSpPr>
            <p:nvPr/>
          </p:nvSpPr>
          <p:spPr bwMode="auto">
            <a:xfrm>
              <a:off x="1537" y="2673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46" name="Rectangle 150"/>
            <p:cNvSpPr>
              <a:spLocks noChangeArrowheads="1"/>
            </p:cNvSpPr>
            <p:nvPr/>
          </p:nvSpPr>
          <p:spPr bwMode="auto">
            <a:xfrm>
              <a:off x="1537" y="2587"/>
              <a:ext cx="14" cy="86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47" name="Rectangle 151"/>
            <p:cNvSpPr>
              <a:spLocks noChangeArrowheads="1"/>
            </p:cNvSpPr>
            <p:nvPr/>
          </p:nvSpPr>
          <p:spPr bwMode="auto">
            <a:xfrm>
              <a:off x="1352" y="2580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48" name="Rectangle 152"/>
            <p:cNvSpPr>
              <a:spLocks noChangeArrowheads="1"/>
            </p:cNvSpPr>
            <p:nvPr/>
          </p:nvSpPr>
          <p:spPr bwMode="auto">
            <a:xfrm>
              <a:off x="1352" y="2673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49" name="Rectangle 153"/>
            <p:cNvSpPr>
              <a:spLocks noChangeArrowheads="1"/>
            </p:cNvSpPr>
            <p:nvPr/>
          </p:nvSpPr>
          <p:spPr bwMode="auto">
            <a:xfrm>
              <a:off x="1352" y="2587"/>
              <a:ext cx="14" cy="86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50" name="Rectangle 154"/>
            <p:cNvSpPr>
              <a:spLocks noChangeArrowheads="1"/>
            </p:cNvSpPr>
            <p:nvPr/>
          </p:nvSpPr>
          <p:spPr bwMode="auto">
            <a:xfrm>
              <a:off x="1444" y="2708"/>
              <a:ext cx="15" cy="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51" name="Rectangle 155"/>
            <p:cNvSpPr>
              <a:spLocks noChangeArrowheads="1"/>
            </p:cNvSpPr>
            <p:nvPr/>
          </p:nvSpPr>
          <p:spPr bwMode="auto">
            <a:xfrm>
              <a:off x="1444" y="2666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52" name="Rectangle 156"/>
            <p:cNvSpPr>
              <a:spLocks noChangeArrowheads="1"/>
            </p:cNvSpPr>
            <p:nvPr/>
          </p:nvSpPr>
          <p:spPr bwMode="auto">
            <a:xfrm>
              <a:off x="1444" y="2673"/>
              <a:ext cx="15" cy="3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53" name="Rectangle 157"/>
            <p:cNvSpPr>
              <a:spLocks noChangeArrowheads="1"/>
            </p:cNvSpPr>
            <p:nvPr/>
          </p:nvSpPr>
          <p:spPr bwMode="auto">
            <a:xfrm>
              <a:off x="867" y="2223"/>
              <a:ext cx="7" cy="15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54" name="Rectangle 158"/>
            <p:cNvSpPr>
              <a:spLocks noChangeArrowheads="1"/>
            </p:cNvSpPr>
            <p:nvPr/>
          </p:nvSpPr>
          <p:spPr bwMode="auto">
            <a:xfrm>
              <a:off x="1958" y="2223"/>
              <a:ext cx="7" cy="15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55" name="Rectangle 159"/>
            <p:cNvSpPr>
              <a:spLocks noChangeArrowheads="1"/>
            </p:cNvSpPr>
            <p:nvPr/>
          </p:nvSpPr>
          <p:spPr bwMode="auto">
            <a:xfrm>
              <a:off x="874" y="2223"/>
              <a:ext cx="1084" cy="15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56" name="Rectangle 160"/>
            <p:cNvSpPr>
              <a:spLocks noChangeArrowheads="1"/>
            </p:cNvSpPr>
            <p:nvPr/>
          </p:nvSpPr>
          <p:spPr bwMode="auto">
            <a:xfrm>
              <a:off x="1259" y="2380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57" name="Rectangle 161"/>
            <p:cNvSpPr>
              <a:spLocks noChangeArrowheads="1"/>
            </p:cNvSpPr>
            <p:nvPr/>
          </p:nvSpPr>
          <p:spPr bwMode="auto">
            <a:xfrm>
              <a:off x="1259" y="2223"/>
              <a:ext cx="14" cy="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58" name="Rectangle 162"/>
            <p:cNvSpPr>
              <a:spLocks noChangeArrowheads="1"/>
            </p:cNvSpPr>
            <p:nvPr/>
          </p:nvSpPr>
          <p:spPr bwMode="auto">
            <a:xfrm>
              <a:off x="1259" y="2231"/>
              <a:ext cx="14" cy="14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59" name="Freeform 163"/>
            <p:cNvSpPr>
              <a:spLocks/>
            </p:cNvSpPr>
            <p:nvPr/>
          </p:nvSpPr>
          <p:spPr bwMode="auto">
            <a:xfrm>
              <a:off x="1266" y="2223"/>
              <a:ext cx="7" cy="15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7" y="8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7" y="15"/>
                </a:cxn>
                <a:cxn ang="0">
                  <a:pos x="7" y="8"/>
                </a:cxn>
              </a:cxnLst>
              <a:rect l="0" t="0" r="r" b="b"/>
              <a:pathLst>
                <a:path w="7" h="15">
                  <a:moveTo>
                    <a:pt x="7" y="8"/>
                  </a:moveTo>
                  <a:lnTo>
                    <a:pt x="7" y="8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7" y="15"/>
                  </a:lnTo>
                  <a:lnTo>
                    <a:pt x="7" y="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60" name="Freeform 164"/>
            <p:cNvSpPr>
              <a:spLocks/>
            </p:cNvSpPr>
            <p:nvPr/>
          </p:nvSpPr>
          <p:spPr bwMode="auto">
            <a:xfrm>
              <a:off x="1259" y="2223"/>
              <a:ext cx="21" cy="22"/>
            </a:xfrm>
            <a:custGeom>
              <a:avLst/>
              <a:gdLst/>
              <a:ahLst/>
              <a:cxnLst>
                <a:cxn ang="0">
                  <a:pos x="21" y="8"/>
                </a:cxn>
                <a:cxn ang="0">
                  <a:pos x="21" y="8"/>
                </a:cxn>
                <a:cxn ang="0">
                  <a:pos x="14" y="15"/>
                </a:cxn>
                <a:cxn ang="0">
                  <a:pos x="14" y="15"/>
                </a:cxn>
                <a:cxn ang="0">
                  <a:pos x="7" y="8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8"/>
                </a:cxn>
                <a:cxn ang="0">
                  <a:pos x="14" y="8"/>
                </a:cxn>
                <a:cxn ang="0">
                  <a:pos x="14" y="8"/>
                </a:cxn>
                <a:cxn ang="0">
                  <a:pos x="14" y="8"/>
                </a:cxn>
                <a:cxn ang="0">
                  <a:pos x="14" y="8"/>
                </a:cxn>
                <a:cxn ang="0">
                  <a:pos x="14" y="8"/>
                </a:cxn>
                <a:cxn ang="0">
                  <a:pos x="14" y="15"/>
                </a:cxn>
                <a:cxn ang="0">
                  <a:pos x="14" y="15"/>
                </a:cxn>
                <a:cxn ang="0">
                  <a:pos x="14" y="15"/>
                </a:cxn>
                <a:cxn ang="0">
                  <a:pos x="14" y="15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14" y="8"/>
                </a:cxn>
                <a:cxn ang="0">
                  <a:pos x="7" y="15"/>
                </a:cxn>
                <a:cxn ang="0">
                  <a:pos x="7" y="15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21" y="8"/>
                </a:cxn>
                <a:cxn ang="0">
                  <a:pos x="21" y="8"/>
                </a:cxn>
                <a:cxn ang="0">
                  <a:pos x="21" y="15"/>
                </a:cxn>
                <a:cxn ang="0">
                  <a:pos x="21" y="15"/>
                </a:cxn>
                <a:cxn ang="0">
                  <a:pos x="14" y="22"/>
                </a:cxn>
                <a:cxn ang="0">
                  <a:pos x="7" y="22"/>
                </a:cxn>
                <a:cxn ang="0">
                  <a:pos x="7" y="22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21" y="8"/>
                </a:cxn>
                <a:cxn ang="0">
                  <a:pos x="21" y="8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21" y="8"/>
                </a:cxn>
              </a:cxnLst>
              <a:rect l="0" t="0" r="r" b="b"/>
              <a:pathLst>
                <a:path w="21" h="22">
                  <a:moveTo>
                    <a:pt x="21" y="8"/>
                  </a:moveTo>
                  <a:lnTo>
                    <a:pt x="21" y="8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7" y="8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7" y="8"/>
                  </a:lnTo>
                  <a:lnTo>
                    <a:pt x="7" y="8"/>
                  </a:lnTo>
                  <a:lnTo>
                    <a:pt x="14" y="8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7" y="8"/>
                  </a:lnTo>
                  <a:lnTo>
                    <a:pt x="7" y="8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14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7" y="8"/>
                  </a:lnTo>
                  <a:lnTo>
                    <a:pt x="7" y="8"/>
                  </a:lnTo>
                  <a:lnTo>
                    <a:pt x="21" y="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61" name="Freeform 165"/>
            <p:cNvSpPr>
              <a:spLocks/>
            </p:cNvSpPr>
            <p:nvPr/>
          </p:nvSpPr>
          <p:spPr bwMode="auto">
            <a:xfrm>
              <a:off x="1266" y="2231"/>
              <a:ext cx="1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0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62" name="Freeform 166"/>
            <p:cNvSpPr>
              <a:spLocks/>
            </p:cNvSpPr>
            <p:nvPr/>
          </p:nvSpPr>
          <p:spPr bwMode="auto">
            <a:xfrm>
              <a:off x="1637" y="2223"/>
              <a:ext cx="7" cy="15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7" y="8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7" y="15"/>
                </a:cxn>
                <a:cxn ang="0">
                  <a:pos x="7" y="8"/>
                </a:cxn>
              </a:cxnLst>
              <a:rect l="0" t="0" r="r" b="b"/>
              <a:pathLst>
                <a:path w="7" h="15">
                  <a:moveTo>
                    <a:pt x="7" y="8"/>
                  </a:moveTo>
                  <a:lnTo>
                    <a:pt x="7" y="8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7" y="15"/>
                  </a:lnTo>
                  <a:lnTo>
                    <a:pt x="7" y="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63" name="Freeform 167"/>
            <p:cNvSpPr>
              <a:spLocks/>
            </p:cNvSpPr>
            <p:nvPr/>
          </p:nvSpPr>
          <p:spPr bwMode="auto">
            <a:xfrm>
              <a:off x="1630" y="2223"/>
              <a:ext cx="21" cy="22"/>
            </a:xfrm>
            <a:custGeom>
              <a:avLst/>
              <a:gdLst/>
              <a:ahLst/>
              <a:cxnLst>
                <a:cxn ang="0">
                  <a:pos x="21" y="8"/>
                </a:cxn>
                <a:cxn ang="0">
                  <a:pos x="21" y="8"/>
                </a:cxn>
                <a:cxn ang="0">
                  <a:pos x="14" y="15"/>
                </a:cxn>
                <a:cxn ang="0">
                  <a:pos x="14" y="15"/>
                </a:cxn>
                <a:cxn ang="0">
                  <a:pos x="7" y="8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8"/>
                </a:cxn>
                <a:cxn ang="0">
                  <a:pos x="14" y="8"/>
                </a:cxn>
                <a:cxn ang="0">
                  <a:pos x="14" y="8"/>
                </a:cxn>
                <a:cxn ang="0">
                  <a:pos x="14" y="8"/>
                </a:cxn>
                <a:cxn ang="0">
                  <a:pos x="14" y="8"/>
                </a:cxn>
                <a:cxn ang="0">
                  <a:pos x="14" y="8"/>
                </a:cxn>
                <a:cxn ang="0">
                  <a:pos x="14" y="15"/>
                </a:cxn>
                <a:cxn ang="0">
                  <a:pos x="14" y="15"/>
                </a:cxn>
                <a:cxn ang="0">
                  <a:pos x="14" y="15"/>
                </a:cxn>
                <a:cxn ang="0">
                  <a:pos x="14" y="15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14" y="8"/>
                </a:cxn>
                <a:cxn ang="0">
                  <a:pos x="7" y="15"/>
                </a:cxn>
                <a:cxn ang="0">
                  <a:pos x="7" y="15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21" y="8"/>
                </a:cxn>
                <a:cxn ang="0">
                  <a:pos x="21" y="8"/>
                </a:cxn>
                <a:cxn ang="0">
                  <a:pos x="21" y="15"/>
                </a:cxn>
                <a:cxn ang="0">
                  <a:pos x="21" y="15"/>
                </a:cxn>
                <a:cxn ang="0">
                  <a:pos x="14" y="22"/>
                </a:cxn>
                <a:cxn ang="0">
                  <a:pos x="7" y="22"/>
                </a:cxn>
                <a:cxn ang="0">
                  <a:pos x="7" y="22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21" y="8"/>
                </a:cxn>
                <a:cxn ang="0">
                  <a:pos x="21" y="8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21" y="8"/>
                </a:cxn>
              </a:cxnLst>
              <a:rect l="0" t="0" r="r" b="b"/>
              <a:pathLst>
                <a:path w="21" h="22">
                  <a:moveTo>
                    <a:pt x="21" y="8"/>
                  </a:moveTo>
                  <a:lnTo>
                    <a:pt x="21" y="8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7" y="8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7" y="8"/>
                  </a:lnTo>
                  <a:lnTo>
                    <a:pt x="7" y="8"/>
                  </a:lnTo>
                  <a:lnTo>
                    <a:pt x="14" y="8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7" y="8"/>
                  </a:lnTo>
                  <a:lnTo>
                    <a:pt x="7" y="8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14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7" y="8"/>
                  </a:lnTo>
                  <a:lnTo>
                    <a:pt x="7" y="8"/>
                  </a:lnTo>
                  <a:lnTo>
                    <a:pt x="21" y="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64" name="Freeform 168"/>
            <p:cNvSpPr>
              <a:spLocks/>
            </p:cNvSpPr>
            <p:nvPr/>
          </p:nvSpPr>
          <p:spPr bwMode="auto">
            <a:xfrm>
              <a:off x="1637" y="2231"/>
              <a:ext cx="1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0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65" name="Freeform 169"/>
            <p:cNvSpPr>
              <a:spLocks/>
            </p:cNvSpPr>
            <p:nvPr/>
          </p:nvSpPr>
          <p:spPr bwMode="auto">
            <a:xfrm>
              <a:off x="1337" y="2273"/>
              <a:ext cx="36" cy="107"/>
            </a:xfrm>
            <a:custGeom>
              <a:avLst/>
              <a:gdLst/>
              <a:ahLst/>
              <a:cxnLst>
                <a:cxn ang="0">
                  <a:pos x="15" y="107"/>
                </a:cxn>
                <a:cxn ang="0">
                  <a:pos x="0" y="100"/>
                </a:cxn>
                <a:cxn ang="0">
                  <a:pos x="36" y="79"/>
                </a:cxn>
                <a:cxn ang="0">
                  <a:pos x="0" y="65"/>
                </a:cxn>
                <a:cxn ang="0">
                  <a:pos x="36" y="43"/>
                </a:cxn>
                <a:cxn ang="0">
                  <a:pos x="0" y="29"/>
                </a:cxn>
                <a:cxn ang="0">
                  <a:pos x="36" y="8"/>
                </a:cxn>
                <a:cxn ang="0">
                  <a:pos x="15" y="0"/>
                </a:cxn>
                <a:cxn ang="0">
                  <a:pos x="15" y="107"/>
                </a:cxn>
              </a:cxnLst>
              <a:rect l="0" t="0" r="r" b="b"/>
              <a:pathLst>
                <a:path w="36" h="107">
                  <a:moveTo>
                    <a:pt x="15" y="107"/>
                  </a:moveTo>
                  <a:lnTo>
                    <a:pt x="0" y="100"/>
                  </a:lnTo>
                  <a:lnTo>
                    <a:pt x="36" y="79"/>
                  </a:lnTo>
                  <a:lnTo>
                    <a:pt x="0" y="65"/>
                  </a:lnTo>
                  <a:lnTo>
                    <a:pt x="36" y="43"/>
                  </a:lnTo>
                  <a:lnTo>
                    <a:pt x="0" y="29"/>
                  </a:lnTo>
                  <a:lnTo>
                    <a:pt x="36" y="8"/>
                  </a:lnTo>
                  <a:lnTo>
                    <a:pt x="15" y="0"/>
                  </a:lnTo>
                  <a:lnTo>
                    <a:pt x="15" y="107"/>
                  </a:lnTo>
                  <a:close/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66" name="Freeform 170"/>
            <p:cNvSpPr>
              <a:spLocks/>
            </p:cNvSpPr>
            <p:nvPr/>
          </p:nvSpPr>
          <p:spPr bwMode="auto">
            <a:xfrm>
              <a:off x="1352" y="2373"/>
              <a:ext cx="14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7" y="14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14"/>
                </a:cxn>
              </a:cxnLst>
              <a:rect l="0" t="0" r="r" b="b"/>
              <a:pathLst>
                <a:path w="14" h="14">
                  <a:moveTo>
                    <a:pt x="0" y="14"/>
                  </a:moveTo>
                  <a:lnTo>
                    <a:pt x="7" y="14"/>
                  </a:lnTo>
                  <a:lnTo>
                    <a:pt x="14" y="0"/>
                  </a:lnTo>
                  <a:lnTo>
                    <a:pt x="7" y="0"/>
                  </a:lnTo>
                  <a:lnTo>
                    <a:pt x="0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67" name="Freeform 171"/>
            <p:cNvSpPr>
              <a:spLocks/>
            </p:cNvSpPr>
            <p:nvPr/>
          </p:nvSpPr>
          <p:spPr bwMode="auto">
            <a:xfrm>
              <a:off x="1323" y="2295"/>
              <a:ext cx="79" cy="92"/>
            </a:xfrm>
            <a:custGeom>
              <a:avLst/>
              <a:gdLst/>
              <a:ahLst/>
              <a:cxnLst>
                <a:cxn ang="0">
                  <a:pos x="29" y="92"/>
                </a:cxn>
                <a:cxn ang="0">
                  <a:pos x="14" y="85"/>
                </a:cxn>
                <a:cxn ang="0">
                  <a:pos x="0" y="78"/>
                </a:cxn>
                <a:cxn ang="0">
                  <a:pos x="14" y="71"/>
                </a:cxn>
                <a:cxn ang="0">
                  <a:pos x="50" y="50"/>
                </a:cxn>
                <a:cxn ang="0">
                  <a:pos x="57" y="50"/>
                </a:cxn>
                <a:cxn ang="0">
                  <a:pos x="50" y="64"/>
                </a:cxn>
                <a:cxn ang="0">
                  <a:pos x="14" y="50"/>
                </a:cxn>
                <a:cxn ang="0">
                  <a:pos x="0" y="43"/>
                </a:cxn>
                <a:cxn ang="0">
                  <a:pos x="14" y="35"/>
                </a:cxn>
                <a:cxn ang="0">
                  <a:pos x="50" y="14"/>
                </a:cxn>
                <a:cxn ang="0">
                  <a:pos x="57" y="14"/>
                </a:cxn>
                <a:cxn ang="0">
                  <a:pos x="50" y="28"/>
                </a:cxn>
                <a:cxn ang="0">
                  <a:pos x="14" y="14"/>
                </a:cxn>
                <a:cxn ang="0">
                  <a:pos x="0" y="7"/>
                </a:cxn>
                <a:cxn ang="0">
                  <a:pos x="14" y="0"/>
                </a:cxn>
                <a:cxn ang="0">
                  <a:pos x="22" y="0"/>
                </a:cxn>
                <a:cxn ang="0">
                  <a:pos x="57" y="14"/>
                </a:cxn>
                <a:cxn ang="0">
                  <a:pos x="79" y="21"/>
                </a:cxn>
                <a:cxn ang="0">
                  <a:pos x="57" y="28"/>
                </a:cxn>
                <a:cxn ang="0">
                  <a:pos x="22" y="50"/>
                </a:cxn>
                <a:cxn ang="0">
                  <a:pos x="14" y="35"/>
                </a:cxn>
                <a:cxn ang="0">
                  <a:pos x="22" y="35"/>
                </a:cxn>
                <a:cxn ang="0">
                  <a:pos x="57" y="50"/>
                </a:cxn>
                <a:cxn ang="0">
                  <a:pos x="79" y="57"/>
                </a:cxn>
                <a:cxn ang="0">
                  <a:pos x="57" y="64"/>
                </a:cxn>
                <a:cxn ang="0">
                  <a:pos x="22" y="85"/>
                </a:cxn>
                <a:cxn ang="0">
                  <a:pos x="14" y="71"/>
                </a:cxn>
                <a:cxn ang="0">
                  <a:pos x="22" y="71"/>
                </a:cxn>
                <a:cxn ang="0">
                  <a:pos x="36" y="78"/>
                </a:cxn>
                <a:cxn ang="0">
                  <a:pos x="29" y="92"/>
                </a:cxn>
              </a:cxnLst>
              <a:rect l="0" t="0" r="r" b="b"/>
              <a:pathLst>
                <a:path w="79" h="92">
                  <a:moveTo>
                    <a:pt x="29" y="92"/>
                  </a:moveTo>
                  <a:lnTo>
                    <a:pt x="14" y="85"/>
                  </a:lnTo>
                  <a:lnTo>
                    <a:pt x="0" y="78"/>
                  </a:lnTo>
                  <a:lnTo>
                    <a:pt x="14" y="71"/>
                  </a:lnTo>
                  <a:lnTo>
                    <a:pt x="50" y="50"/>
                  </a:lnTo>
                  <a:lnTo>
                    <a:pt x="57" y="50"/>
                  </a:lnTo>
                  <a:lnTo>
                    <a:pt x="50" y="64"/>
                  </a:lnTo>
                  <a:lnTo>
                    <a:pt x="14" y="50"/>
                  </a:lnTo>
                  <a:lnTo>
                    <a:pt x="0" y="43"/>
                  </a:lnTo>
                  <a:lnTo>
                    <a:pt x="14" y="35"/>
                  </a:lnTo>
                  <a:lnTo>
                    <a:pt x="50" y="14"/>
                  </a:lnTo>
                  <a:lnTo>
                    <a:pt x="57" y="14"/>
                  </a:lnTo>
                  <a:lnTo>
                    <a:pt x="50" y="28"/>
                  </a:lnTo>
                  <a:lnTo>
                    <a:pt x="14" y="14"/>
                  </a:lnTo>
                  <a:lnTo>
                    <a:pt x="0" y="7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57" y="14"/>
                  </a:lnTo>
                  <a:lnTo>
                    <a:pt x="79" y="21"/>
                  </a:lnTo>
                  <a:lnTo>
                    <a:pt x="57" y="28"/>
                  </a:lnTo>
                  <a:lnTo>
                    <a:pt x="22" y="50"/>
                  </a:lnTo>
                  <a:lnTo>
                    <a:pt x="14" y="35"/>
                  </a:lnTo>
                  <a:lnTo>
                    <a:pt x="22" y="35"/>
                  </a:lnTo>
                  <a:lnTo>
                    <a:pt x="57" y="50"/>
                  </a:lnTo>
                  <a:lnTo>
                    <a:pt x="79" y="57"/>
                  </a:lnTo>
                  <a:lnTo>
                    <a:pt x="57" y="64"/>
                  </a:lnTo>
                  <a:lnTo>
                    <a:pt x="22" y="85"/>
                  </a:lnTo>
                  <a:lnTo>
                    <a:pt x="14" y="71"/>
                  </a:lnTo>
                  <a:lnTo>
                    <a:pt x="22" y="71"/>
                  </a:lnTo>
                  <a:lnTo>
                    <a:pt x="36" y="78"/>
                  </a:lnTo>
                  <a:lnTo>
                    <a:pt x="29" y="92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68" name="Freeform 172"/>
            <p:cNvSpPr>
              <a:spLocks/>
            </p:cNvSpPr>
            <p:nvPr/>
          </p:nvSpPr>
          <p:spPr bwMode="auto">
            <a:xfrm>
              <a:off x="1337" y="2273"/>
              <a:ext cx="65" cy="3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36" y="0"/>
                </a:cxn>
                <a:cxn ang="0">
                  <a:pos x="43" y="0"/>
                </a:cxn>
                <a:cxn ang="0">
                  <a:pos x="65" y="8"/>
                </a:cxn>
                <a:cxn ang="0">
                  <a:pos x="43" y="15"/>
                </a:cxn>
                <a:cxn ang="0">
                  <a:pos x="8" y="36"/>
                </a:cxn>
                <a:cxn ang="0">
                  <a:pos x="0" y="22"/>
                </a:cxn>
              </a:cxnLst>
              <a:rect l="0" t="0" r="r" b="b"/>
              <a:pathLst>
                <a:path w="65" h="36">
                  <a:moveTo>
                    <a:pt x="0" y="22"/>
                  </a:moveTo>
                  <a:lnTo>
                    <a:pt x="36" y="0"/>
                  </a:lnTo>
                  <a:lnTo>
                    <a:pt x="43" y="0"/>
                  </a:lnTo>
                  <a:lnTo>
                    <a:pt x="65" y="8"/>
                  </a:lnTo>
                  <a:lnTo>
                    <a:pt x="43" y="15"/>
                  </a:lnTo>
                  <a:lnTo>
                    <a:pt x="8" y="36"/>
                  </a:lnTo>
                  <a:lnTo>
                    <a:pt x="0" y="22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69" name="Freeform 173"/>
            <p:cNvSpPr>
              <a:spLocks/>
            </p:cNvSpPr>
            <p:nvPr/>
          </p:nvSpPr>
          <p:spPr bwMode="auto">
            <a:xfrm>
              <a:off x="1345" y="2266"/>
              <a:ext cx="14" cy="15"/>
            </a:xfrm>
            <a:custGeom>
              <a:avLst/>
              <a:gdLst/>
              <a:ahLst/>
              <a:cxnLst>
                <a:cxn ang="0">
                  <a:pos x="7" y="15"/>
                </a:cxn>
                <a:cxn ang="0">
                  <a:pos x="0" y="15"/>
                </a:cxn>
                <a:cxn ang="0">
                  <a:pos x="7" y="0"/>
                </a:cxn>
                <a:cxn ang="0">
                  <a:pos x="14" y="0"/>
                </a:cxn>
                <a:cxn ang="0">
                  <a:pos x="7" y="15"/>
                </a:cxn>
              </a:cxnLst>
              <a:rect l="0" t="0" r="r" b="b"/>
              <a:pathLst>
                <a:path w="14" h="15">
                  <a:moveTo>
                    <a:pt x="7" y="15"/>
                  </a:moveTo>
                  <a:lnTo>
                    <a:pt x="0" y="15"/>
                  </a:lnTo>
                  <a:lnTo>
                    <a:pt x="7" y="0"/>
                  </a:lnTo>
                  <a:lnTo>
                    <a:pt x="14" y="0"/>
                  </a:lnTo>
                  <a:lnTo>
                    <a:pt x="7" y="15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70" name="Freeform 174"/>
            <p:cNvSpPr>
              <a:spLocks/>
            </p:cNvSpPr>
            <p:nvPr/>
          </p:nvSpPr>
          <p:spPr bwMode="auto">
            <a:xfrm>
              <a:off x="1352" y="2266"/>
              <a:ext cx="28" cy="22"/>
            </a:xfrm>
            <a:custGeom>
              <a:avLst/>
              <a:gdLst/>
              <a:ahLst/>
              <a:cxnLst>
                <a:cxn ang="0">
                  <a:pos x="21" y="22"/>
                </a:cxn>
                <a:cxn ang="0">
                  <a:pos x="28" y="7"/>
                </a:cxn>
                <a:cxn ang="0">
                  <a:pos x="7" y="0"/>
                </a:cxn>
                <a:cxn ang="0">
                  <a:pos x="0" y="15"/>
                </a:cxn>
                <a:cxn ang="0">
                  <a:pos x="21" y="22"/>
                </a:cxn>
              </a:cxnLst>
              <a:rect l="0" t="0" r="r" b="b"/>
              <a:pathLst>
                <a:path w="28" h="22">
                  <a:moveTo>
                    <a:pt x="21" y="22"/>
                  </a:moveTo>
                  <a:lnTo>
                    <a:pt x="28" y="7"/>
                  </a:lnTo>
                  <a:lnTo>
                    <a:pt x="7" y="0"/>
                  </a:lnTo>
                  <a:lnTo>
                    <a:pt x="0" y="15"/>
                  </a:lnTo>
                  <a:lnTo>
                    <a:pt x="21" y="22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71" name="Freeform 175"/>
            <p:cNvSpPr>
              <a:spLocks/>
            </p:cNvSpPr>
            <p:nvPr/>
          </p:nvSpPr>
          <p:spPr bwMode="auto">
            <a:xfrm>
              <a:off x="1352" y="2387"/>
              <a:ext cx="14" cy="15"/>
            </a:xfrm>
            <a:custGeom>
              <a:avLst/>
              <a:gdLst/>
              <a:ahLst/>
              <a:cxnLst>
                <a:cxn ang="0">
                  <a:pos x="14" y="8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15"/>
                </a:cxn>
                <a:cxn ang="0">
                  <a:pos x="7" y="15"/>
                </a:cxn>
                <a:cxn ang="0">
                  <a:pos x="14" y="15"/>
                </a:cxn>
                <a:cxn ang="0">
                  <a:pos x="14" y="8"/>
                </a:cxn>
              </a:cxnLst>
              <a:rect l="0" t="0" r="r" b="b"/>
              <a:pathLst>
                <a:path w="14" h="15">
                  <a:moveTo>
                    <a:pt x="14" y="8"/>
                  </a:move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5"/>
                  </a:lnTo>
                  <a:lnTo>
                    <a:pt x="7" y="15"/>
                  </a:lnTo>
                  <a:lnTo>
                    <a:pt x="14" y="15"/>
                  </a:lnTo>
                  <a:lnTo>
                    <a:pt x="14" y="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72" name="Freeform 176"/>
            <p:cNvSpPr>
              <a:spLocks/>
            </p:cNvSpPr>
            <p:nvPr/>
          </p:nvSpPr>
          <p:spPr bwMode="auto">
            <a:xfrm>
              <a:off x="1352" y="2373"/>
              <a:ext cx="14" cy="14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7" y="14"/>
                </a:cxn>
                <a:cxn ang="0">
                  <a:pos x="14" y="14"/>
                </a:cxn>
                <a:cxn ang="0">
                  <a:pos x="14" y="7"/>
                </a:cxn>
              </a:cxnLst>
              <a:rect l="0" t="0" r="r" b="b"/>
              <a:pathLst>
                <a:path w="14" h="14">
                  <a:moveTo>
                    <a:pt x="14" y="7"/>
                  </a:move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7" y="14"/>
                  </a:lnTo>
                  <a:lnTo>
                    <a:pt x="14" y="14"/>
                  </a:lnTo>
                  <a:lnTo>
                    <a:pt x="14" y="7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73" name="Rectangle 177"/>
            <p:cNvSpPr>
              <a:spLocks noChangeArrowheads="1"/>
            </p:cNvSpPr>
            <p:nvPr/>
          </p:nvSpPr>
          <p:spPr bwMode="auto">
            <a:xfrm>
              <a:off x="1352" y="2380"/>
              <a:ext cx="14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74" name="Freeform 178"/>
            <p:cNvSpPr>
              <a:spLocks/>
            </p:cNvSpPr>
            <p:nvPr/>
          </p:nvSpPr>
          <p:spPr bwMode="auto">
            <a:xfrm>
              <a:off x="1345" y="2266"/>
              <a:ext cx="14" cy="15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5"/>
                </a:cxn>
                <a:cxn ang="0">
                  <a:pos x="7" y="15"/>
                </a:cxn>
                <a:cxn ang="0">
                  <a:pos x="14" y="15"/>
                </a:cxn>
                <a:cxn ang="0">
                  <a:pos x="14" y="7"/>
                </a:cxn>
              </a:cxnLst>
              <a:rect l="0" t="0" r="r" b="b"/>
              <a:pathLst>
                <a:path w="14" h="15">
                  <a:moveTo>
                    <a:pt x="14" y="7"/>
                  </a:move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5"/>
                  </a:lnTo>
                  <a:lnTo>
                    <a:pt x="7" y="15"/>
                  </a:lnTo>
                  <a:lnTo>
                    <a:pt x="14" y="15"/>
                  </a:lnTo>
                  <a:lnTo>
                    <a:pt x="14" y="7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75" name="Freeform 179"/>
            <p:cNvSpPr>
              <a:spLocks/>
            </p:cNvSpPr>
            <p:nvPr/>
          </p:nvSpPr>
          <p:spPr bwMode="auto">
            <a:xfrm>
              <a:off x="1345" y="2245"/>
              <a:ext cx="14" cy="14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7" y="14"/>
                </a:cxn>
                <a:cxn ang="0">
                  <a:pos x="14" y="14"/>
                </a:cxn>
                <a:cxn ang="0">
                  <a:pos x="14" y="7"/>
                </a:cxn>
              </a:cxnLst>
              <a:rect l="0" t="0" r="r" b="b"/>
              <a:pathLst>
                <a:path w="14" h="14">
                  <a:moveTo>
                    <a:pt x="14" y="7"/>
                  </a:move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7" y="14"/>
                  </a:lnTo>
                  <a:lnTo>
                    <a:pt x="14" y="14"/>
                  </a:lnTo>
                  <a:lnTo>
                    <a:pt x="14" y="7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76" name="Rectangle 180"/>
            <p:cNvSpPr>
              <a:spLocks noChangeArrowheads="1"/>
            </p:cNvSpPr>
            <p:nvPr/>
          </p:nvSpPr>
          <p:spPr bwMode="auto">
            <a:xfrm>
              <a:off x="1345" y="2252"/>
              <a:ext cx="14" cy="21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77" name="Freeform 181"/>
            <p:cNvSpPr>
              <a:spLocks/>
            </p:cNvSpPr>
            <p:nvPr/>
          </p:nvSpPr>
          <p:spPr bwMode="auto">
            <a:xfrm>
              <a:off x="1530" y="2273"/>
              <a:ext cx="29" cy="107"/>
            </a:xfrm>
            <a:custGeom>
              <a:avLst/>
              <a:gdLst/>
              <a:ahLst/>
              <a:cxnLst>
                <a:cxn ang="0">
                  <a:pos x="14" y="107"/>
                </a:cxn>
                <a:cxn ang="0">
                  <a:pos x="0" y="100"/>
                </a:cxn>
                <a:cxn ang="0">
                  <a:pos x="29" y="79"/>
                </a:cxn>
                <a:cxn ang="0">
                  <a:pos x="0" y="65"/>
                </a:cxn>
                <a:cxn ang="0">
                  <a:pos x="29" y="43"/>
                </a:cxn>
                <a:cxn ang="0">
                  <a:pos x="0" y="29"/>
                </a:cxn>
                <a:cxn ang="0">
                  <a:pos x="29" y="8"/>
                </a:cxn>
                <a:cxn ang="0">
                  <a:pos x="14" y="0"/>
                </a:cxn>
                <a:cxn ang="0">
                  <a:pos x="14" y="107"/>
                </a:cxn>
              </a:cxnLst>
              <a:rect l="0" t="0" r="r" b="b"/>
              <a:pathLst>
                <a:path w="29" h="107">
                  <a:moveTo>
                    <a:pt x="14" y="107"/>
                  </a:moveTo>
                  <a:lnTo>
                    <a:pt x="0" y="100"/>
                  </a:lnTo>
                  <a:lnTo>
                    <a:pt x="29" y="79"/>
                  </a:lnTo>
                  <a:lnTo>
                    <a:pt x="0" y="65"/>
                  </a:lnTo>
                  <a:lnTo>
                    <a:pt x="29" y="43"/>
                  </a:lnTo>
                  <a:lnTo>
                    <a:pt x="0" y="29"/>
                  </a:lnTo>
                  <a:lnTo>
                    <a:pt x="29" y="8"/>
                  </a:lnTo>
                  <a:lnTo>
                    <a:pt x="14" y="0"/>
                  </a:lnTo>
                  <a:lnTo>
                    <a:pt x="14" y="107"/>
                  </a:lnTo>
                  <a:close/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78" name="Freeform 182"/>
            <p:cNvSpPr>
              <a:spLocks/>
            </p:cNvSpPr>
            <p:nvPr/>
          </p:nvSpPr>
          <p:spPr bwMode="auto">
            <a:xfrm>
              <a:off x="1544" y="2373"/>
              <a:ext cx="15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7" y="14"/>
                </a:cxn>
                <a:cxn ang="0">
                  <a:pos x="15" y="0"/>
                </a:cxn>
                <a:cxn ang="0">
                  <a:pos x="7" y="0"/>
                </a:cxn>
                <a:cxn ang="0">
                  <a:pos x="0" y="14"/>
                </a:cxn>
              </a:cxnLst>
              <a:rect l="0" t="0" r="r" b="b"/>
              <a:pathLst>
                <a:path w="15" h="14">
                  <a:moveTo>
                    <a:pt x="0" y="14"/>
                  </a:moveTo>
                  <a:lnTo>
                    <a:pt x="7" y="14"/>
                  </a:lnTo>
                  <a:lnTo>
                    <a:pt x="15" y="0"/>
                  </a:lnTo>
                  <a:lnTo>
                    <a:pt x="7" y="0"/>
                  </a:lnTo>
                  <a:lnTo>
                    <a:pt x="0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79" name="Freeform 183"/>
            <p:cNvSpPr>
              <a:spLocks/>
            </p:cNvSpPr>
            <p:nvPr/>
          </p:nvSpPr>
          <p:spPr bwMode="auto">
            <a:xfrm>
              <a:off x="1523" y="2295"/>
              <a:ext cx="57" cy="92"/>
            </a:xfrm>
            <a:custGeom>
              <a:avLst/>
              <a:gdLst/>
              <a:ahLst/>
              <a:cxnLst>
                <a:cxn ang="0">
                  <a:pos x="21" y="92"/>
                </a:cxn>
                <a:cxn ang="0">
                  <a:pos x="7" y="85"/>
                </a:cxn>
                <a:cxn ang="0">
                  <a:pos x="0" y="78"/>
                </a:cxn>
                <a:cxn ang="0">
                  <a:pos x="7" y="71"/>
                </a:cxn>
                <a:cxn ang="0">
                  <a:pos x="36" y="50"/>
                </a:cxn>
                <a:cxn ang="0">
                  <a:pos x="43" y="50"/>
                </a:cxn>
                <a:cxn ang="0">
                  <a:pos x="36" y="64"/>
                </a:cxn>
                <a:cxn ang="0">
                  <a:pos x="7" y="50"/>
                </a:cxn>
                <a:cxn ang="0">
                  <a:pos x="0" y="43"/>
                </a:cxn>
                <a:cxn ang="0">
                  <a:pos x="7" y="35"/>
                </a:cxn>
                <a:cxn ang="0">
                  <a:pos x="36" y="14"/>
                </a:cxn>
                <a:cxn ang="0">
                  <a:pos x="43" y="14"/>
                </a:cxn>
                <a:cxn ang="0">
                  <a:pos x="36" y="28"/>
                </a:cxn>
                <a:cxn ang="0">
                  <a:pos x="7" y="14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14" y="0"/>
                </a:cxn>
                <a:cxn ang="0">
                  <a:pos x="43" y="14"/>
                </a:cxn>
                <a:cxn ang="0">
                  <a:pos x="57" y="21"/>
                </a:cxn>
                <a:cxn ang="0">
                  <a:pos x="43" y="28"/>
                </a:cxn>
                <a:cxn ang="0">
                  <a:pos x="14" y="50"/>
                </a:cxn>
                <a:cxn ang="0">
                  <a:pos x="7" y="35"/>
                </a:cxn>
                <a:cxn ang="0">
                  <a:pos x="14" y="35"/>
                </a:cxn>
                <a:cxn ang="0">
                  <a:pos x="43" y="50"/>
                </a:cxn>
                <a:cxn ang="0">
                  <a:pos x="57" y="57"/>
                </a:cxn>
                <a:cxn ang="0">
                  <a:pos x="43" y="64"/>
                </a:cxn>
                <a:cxn ang="0">
                  <a:pos x="14" y="85"/>
                </a:cxn>
                <a:cxn ang="0">
                  <a:pos x="7" y="71"/>
                </a:cxn>
                <a:cxn ang="0">
                  <a:pos x="14" y="71"/>
                </a:cxn>
                <a:cxn ang="0">
                  <a:pos x="28" y="78"/>
                </a:cxn>
                <a:cxn ang="0">
                  <a:pos x="21" y="92"/>
                </a:cxn>
              </a:cxnLst>
              <a:rect l="0" t="0" r="r" b="b"/>
              <a:pathLst>
                <a:path w="57" h="92">
                  <a:moveTo>
                    <a:pt x="21" y="92"/>
                  </a:moveTo>
                  <a:lnTo>
                    <a:pt x="7" y="85"/>
                  </a:lnTo>
                  <a:lnTo>
                    <a:pt x="0" y="78"/>
                  </a:lnTo>
                  <a:lnTo>
                    <a:pt x="7" y="71"/>
                  </a:lnTo>
                  <a:lnTo>
                    <a:pt x="36" y="50"/>
                  </a:lnTo>
                  <a:lnTo>
                    <a:pt x="43" y="50"/>
                  </a:lnTo>
                  <a:lnTo>
                    <a:pt x="36" y="64"/>
                  </a:lnTo>
                  <a:lnTo>
                    <a:pt x="7" y="50"/>
                  </a:lnTo>
                  <a:lnTo>
                    <a:pt x="0" y="43"/>
                  </a:lnTo>
                  <a:lnTo>
                    <a:pt x="7" y="35"/>
                  </a:lnTo>
                  <a:lnTo>
                    <a:pt x="36" y="14"/>
                  </a:lnTo>
                  <a:lnTo>
                    <a:pt x="43" y="14"/>
                  </a:lnTo>
                  <a:lnTo>
                    <a:pt x="36" y="28"/>
                  </a:lnTo>
                  <a:lnTo>
                    <a:pt x="7" y="14"/>
                  </a:lnTo>
                  <a:lnTo>
                    <a:pt x="0" y="7"/>
                  </a:lnTo>
                  <a:lnTo>
                    <a:pt x="7" y="0"/>
                  </a:lnTo>
                  <a:lnTo>
                    <a:pt x="14" y="0"/>
                  </a:lnTo>
                  <a:lnTo>
                    <a:pt x="43" y="14"/>
                  </a:lnTo>
                  <a:lnTo>
                    <a:pt x="57" y="21"/>
                  </a:lnTo>
                  <a:lnTo>
                    <a:pt x="43" y="28"/>
                  </a:lnTo>
                  <a:lnTo>
                    <a:pt x="14" y="50"/>
                  </a:lnTo>
                  <a:lnTo>
                    <a:pt x="7" y="35"/>
                  </a:lnTo>
                  <a:lnTo>
                    <a:pt x="14" y="35"/>
                  </a:lnTo>
                  <a:lnTo>
                    <a:pt x="43" y="50"/>
                  </a:lnTo>
                  <a:lnTo>
                    <a:pt x="57" y="57"/>
                  </a:lnTo>
                  <a:lnTo>
                    <a:pt x="43" y="64"/>
                  </a:lnTo>
                  <a:lnTo>
                    <a:pt x="14" y="85"/>
                  </a:lnTo>
                  <a:lnTo>
                    <a:pt x="7" y="71"/>
                  </a:lnTo>
                  <a:lnTo>
                    <a:pt x="14" y="71"/>
                  </a:lnTo>
                  <a:lnTo>
                    <a:pt x="28" y="78"/>
                  </a:lnTo>
                  <a:lnTo>
                    <a:pt x="21" y="92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80" name="Freeform 184"/>
            <p:cNvSpPr>
              <a:spLocks/>
            </p:cNvSpPr>
            <p:nvPr/>
          </p:nvSpPr>
          <p:spPr bwMode="auto">
            <a:xfrm>
              <a:off x="1530" y="2273"/>
              <a:ext cx="50" cy="3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9" y="0"/>
                </a:cxn>
                <a:cxn ang="0">
                  <a:pos x="36" y="0"/>
                </a:cxn>
                <a:cxn ang="0">
                  <a:pos x="50" y="8"/>
                </a:cxn>
                <a:cxn ang="0">
                  <a:pos x="36" y="15"/>
                </a:cxn>
                <a:cxn ang="0">
                  <a:pos x="7" y="36"/>
                </a:cxn>
                <a:cxn ang="0">
                  <a:pos x="0" y="22"/>
                </a:cxn>
              </a:cxnLst>
              <a:rect l="0" t="0" r="r" b="b"/>
              <a:pathLst>
                <a:path w="50" h="36">
                  <a:moveTo>
                    <a:pt x="0" y="22"/>
                  </a:moveTo>
                  <a:lnTo>
                    <a:pt x="29" y="0"/>
                  </a:lnTo>
                  <a:lnTo>
                    <a:pt x="36" y="0"/>
                  </a:lnTo>
                  <a:lnTo>
                    <a:pt x="50" y="8"/>
                  </a:lnTo>
                  <a:lnTo>
                    <a:pt x="36" y="15"/>
                  </a:lnTo>
                  <a:lnTo>
                    <a:pt x="7" y="36"/>
                  </a:lnTo>
                  <a:lnTo>
                    <a:pt x="0" y="22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81" name="Freeform 185"/>
            <p:cNvSpPr>
              <a:spLocks/>
            </p:cNvSpPr>
            <p:nvPr/>
          </p:nvSpPr>
          <p:spPr bwMode="auto">
            <a:xfrm>
              <a:off x="1537" y="2266"/>
              <a:ext cx="14" cy="15"/>
            </a:xfrm>
            <a:custGeom>
              <a:avLst/>
              <a:gdLst/>
              <a:ahLst/>
              <a:cxnLst>
                <a:cxn ang="0">
                  <a:pos x="7" y="15"/>
                </a:cxn>
                <a:cxn ang="0">
                  <a:pos x="0" y="15"/>
                </a:cxn>
                <a:cxn ang="0">
                  <a:pos x="7" y="0"/>
                </a:cxn>
                <a:cxn ang="0">
                  <a:pos x="14" y="0"/>
                </a:cxn>
                <a:cxn ang="0">
                  <a:pos x="7" y="15"/>
                </a:cxn>
              </a:cxnLst>
              <a:rect l="0" t="0" r="r" b="b"/>
              <a:pathLst>
                <a:path w="14" h="15">
                  <a:moveTo>
                    <a:pt x="7" y="15"/>
                  </a:moveTo>
                  <a:lnTo>
                    <a:pt x="0" y="15"/>
                  </a:lnTo>
                  <a:lnTo>
                    <a:pt x="7" y="0"/>
                  </a:lnTo>
                  <a:lnTo>
                    <a:pt x="14" y="0"/>
                  </a:lnTo>
                  <a:lnTo>
                    <a:pt x="7" y="15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82" name="Freeform 186"/>
            <p:cNvSpPr>
              <a:spLocks/>
            </p:cNvSpPr>
            <p:nvPr/>
          </p:nvSpPr>
          <p:spPr bwMode="auto">
            <a:xfrm>
              <a:off x="1544" y="2266"/>
              <a:ext cx="22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15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7"/>
                  </a:lnTo>
                  <a:lnTo>
                    <a:pt x="7" y="0"/>
                  </a:lnTo>
                  <a:lnTo>
                    <a:pt x="0" y="15"/>
                  </a:lnTo>
                  <a:lnTo>
                    <a:pt x="15" y="22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83" name="Freeform 187"/>
            <p:cNvSpPr>
              <a:spLocks/>
            </p:cNvSpPr>
            <p:nvPr/>
          </p:nvSpPr>
          <p:spPr bwMode="auto">
            <a:xfrm>
              <a:off x="1537" y="2387"/>
              <a:ext cx="14" cy="15"/>
            </a:xfrm>
            <a:custGeom>
              <a:avLst/>
              <a:gdLst/>
              <a:ahLst/>
              <a:cxnLst>
                <a:cxn ang="0">
                  <a:pos x="14" y="8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15"/>
                </a:cxn>
                <a:cxn ang="0">
                  <a:pos x="7" y="15"/>
                </a:cxn>
                <a:cxn ang="0">
                  <a:pos x="14" y="15"/>
                </a:cxn>
                <a:cxn ang="0">
                  <a:pos x="14" y="8"/>
                </a:cxn>
              </a:cxnLst>
              <a:rect l="0" t="0" r="r" b="b"/>
              <a:pathLst>
                <a:path w="14" h="15">
                  <a:moveTo>
                    <a:pt x="14" y="8"/>
                  </a:move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5"/>
                  </a:lnTo>
                  <a:lnTo>
                    <a:pt x="7" y="15"/>
                  </a:lnTo>
                  <a:lnTo>
                    <a:pt x="14" y="15"/>
                  </a:lnTo>
                  <a:lnTo>
                    <a:pt x="14" y="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84" name="Freeform 188"/>
            <p:cNvSpPr>
              <a:spLocks/>
            </p:cNvSpPr>
            <p:nvPr/>
          </p:nvSpPr>
          <p:spPr bwMode="auto">
            <a:xfrm>
              <a:off x="1537" y="2373"/>
              <a:ext cx="14" cy="14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7" y="14"/>
                </a:cxn>
                <a:cxn ang="0">
                  <a:pos x="14" y="14"/>
                </a:cxn>
                <a:cxn ang="0">
                  <a:pos x="14" y="7"/>
                </a:cxn>
              </a:cxnLst>
              <a:rect l="0" t="0" r="r" b="b"/>
              <a:pathLst>
                <a:path w="14" h="14">
                  <a:moveTo>
                    <a:pt x="14" y="7"/>
                  </a:move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7" y="14"/>
                  </a:lnTo>
                  <a:lnTo>
                    <a:pt x="14" y="14"/>
                  </a:lnTo>
                  <a:lnTo>
                    <a:pt x="14" y="7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85" name="Rectangle 189"/>
            <p:cNvSpPr>
              <a:spLocks noChangeArrowheads="1"/>
            </p:cNvSpPr>
            <p:nvPr/>
          </p:nvSpPr>
          <p:spPr bwMode="auto">
            <a:xfrm>
              <a:off x="1537" y="2380"/>
              <a:ext cx="14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86" name="Freeform 190"/>
            <p:cNvSpPr>
              <a:spLocks/>
            </p:cNvSpPr>
            <p:nvPr/>
          </p:nvSpPr>
          <p:spPr bwMode="auto">
            <a:xfrm>
              <a:off x="1537" y="2266"/>
              <a:ext cx="14" cy="15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5"/>
                </a:cxn>
                <a:cxn ang="0">
                  <a:pos x="7" y="15"/>
                </a:cxn>
                <a:cxn ang="0">
                  <a:pos x="14" y="15"/>
                </a:cxn>
                <a:cxn ang="0">
                  <a:pos x="14" y="7"/>
                </a:cxn>
              </a:cxnLst>
              <a:rect l="0" t="0" r="r" b="b"/>
              <a:pathLst>
                <a:path w="14" h="15">
                  <a:moveTo>
                    <a:pt x="14" y="7"/>
                  </a:move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5"/>
                  </a:lnTo>
                  <a:lnTo>
                    <a:pt x="7" y="15"/>
                  </a:lnTo>
                  <a:lnTo>
                    <a:pt x="14" y="15"/>
                  </a:lnTo>
                  <a:lnTo>
                    <a:pt x="14" y="7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87" name="Freeform 191"/>
            <p:cNvSpPr>
              <a:spLocks/>
            </p:cNvSpPr>
            <p:nvPr/>
          </p:nvSpPr>
          <p:spPr bwMode="auto">
            <a:xfrm>
              <a:off x="1537" y="2245"/>
              <a:ext cx="14" cy="14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7" y="14"/>
                </a:cxn>
                <a:cxn ang="0">
                  <a:pos x="14" y="14"/>
                </a:cxn>
                <a:cxn ang="0">
                  <a:pos x="14" y="7"/>
                </a:cxn>
              </a:cxnLst>
              <a:rect l="0" t="0" r="r" b="b"/>
              <a:pathLst>
                <a:path w="14" h="14">
                  <a:moveTo>
                    <a:pt x="14" y="7"/>
                  </a:move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7" y="14"/>
                  </a:lnTo>
                  <a:lnTo>
                    <a:pt x="14" y="14"/>
                  </a:lnTo>
                  <a:lnTo>
                    <a:pt x="14" y="7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88" name="Rectangle 192"/>
            <p:cNvSpPr>
              <a:spLocks noChangeArrowheads="1"/>
            </p:cNvSpPr>
            <p:nvPr/>
          </p:nvSpPr>
          <p:spPr bwMode="auto">
            <a:xfrm>
              <a:off x="1537" y="2252"/>
              <a:ext cx="14" cy="21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89" name="Rectangle 193"/>
            <p:cNvSpPr>
              <a:spLocks noChangeArrowheads="1"/>
            </p:cNvSpPr>
            <p:nvPr/>
          </p:nvSpPr>
          <p:spPr bwMode="auto">
            <a:xfrm>
              <a:off x="1673" y="2409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90" name="Rectangle 194"/>
            <p:cNvSpPr>
              <a:spLocks noChangeArrowheads="1"/>
            </p:cNvSpPr>
            <p:nvPr/>
          </p:nvSpPr>
          <p:spPr bwMode="auto">
            <a:xfrm>
              <a:off x="1594" y="2409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91" name="Rectangle 195"/>
            <p:cNvSpPr>
              <a:spLocks noChangeArrowheads="1"/>
            </p:cNvSpPr>
            <p:nvPr/>
          </p:nvSpPr>
          <p:spPr bwMode="auto">
            <a:xfrm>
              <a:off x="1601" y="2409"/>
              <a:ext cx="72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92" name="Rectangle 196"/>
            <p:cNvSpPr>
              <a:spLocks noChangeArrowheads="1"/>
            </p:cNvSpPr>
            <p:nvPr/>
          </p:nvSpPr>
          <p:spPr bwMode="auto">
            <a:xfrm>
              <a:off x="1608" y="2445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93" name="Rectangle 197"/>
            <p:cNvSpPr>
              <a:spLocks noChangeArrowheads="1"/>
            </p:cNvSpPr>
            <p:nvPr/>
          </p:nvSpPr>
          <p:spPr bwMode="auto">
            <a:xfrm>
              <a:off x="1608" y="2409"/>
              <a:ext cx="15" cy="36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94" name="Rectangle 198"/>
            <p:cNvSpPr>
              <a:spLocks noChangeArrowheads="1"/>
            </p:cNvSpPr>
            <p:nvPr/>
          </p:nvSpPr>
          <p:spPr bwMode="auto">
            <a:xfrm>
              <a:off x="1616" y="2409"/>
              <a:ext cx="50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95" name="Rectangle 199"/>
            <p:cNvSpPr>
              <a:spLocks noChangeArrowheads="1"/>
            </p:cNvSpPr>
            <p:nvPr/>
          </p:nvSpPr>
          <p:spPr bwMode="auto">
            <a:xfrm>
              <a:off x="1651" y="2445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96" name="Rectangle 200"/>
            <p:cNvSpPr>
              <a:spLocks noChangeArrowheads="1"/>
            </p:cNvSpPr>
            <p:nvPr/>
          </p:nvSpPr>
          <p:spPr bwMode="auto">
            <a:xfrm>
              <a:off x="1651" y="2416"/>
              <a:ext cx="15" cy="2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97" name="Rectangle 201"/>
            <p:cNvSpPr>
              <a:spLocks noChangeArrowheads="1"/>
            </p:cNvSpPr>
            <p:nvPr/>
          </p:nvSpPr>
          <p:spPr bwMode="auto">
            <a:xfrm>
              <a:off x="1651" y="2437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98" name="Rectangle 202"/>
            <p:cNvSpPr>
              <a:spLocks noChangeArrowheads="1"/>
            </p:cNvSpPr>
            <p:nvPr/>
          </p:nvSpPr>
          <p:spPr bwMode="auto">
            <a:xfrm>
              <a:off x="1687" y="2437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899" name="Rectangle 203"/>
            <p:cNvSpPr>
              <a:spLocks noChangeArrowheads="1"/>
            </p:cNvSpPr>
            <p:nvPr/>
          </p:nvSpPr>
          <p:spPr bwMode="auto">
            <a:xfrm>
              <a:off x="1658" y="2437"/>
              <a:ext cx="29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3" name="Group 204"/>
          <p:cNvGrpSpPr>
            <a:grpSpLocks/>
          </p:cNvGrpSpPr>
          <p:nvPr/>
        </p:nvGrpSpPr>
        <p:grpSpPr bwMode="auto">
          <a:xfrm>
            <a:off x="1229458" y="2092325"/>
            <a:ext cx="4177811" cy="3589338"/>
            <a:chOff x="774" y="1318"/>
            <a:chExt cx="2632" cy="2261"/>
          </a:xfrm>
        </p:grpSpPr>
        <p:sp>
          <p:nvSpPr>
            <p:cNvPr id="413901" name="Rectangle 205"/>
            <p:cNvSpPr>
              <a:spLocks noChangeArrowheads="1"/>
            </p:cNvSpPr>
            <p:nvPr/>
          </p:nvSpPr>
          <p:spPr bwMode="auto">
            <a:xfrm>
              <a:off x="1616" y="2437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02" name="Rectangle 206"/>
            <p:cNvSpPr>
              <a:spLocks noChangeArrowheads="1"/>
            </p:cNvSpPr>
            <p:nvPr/>
          </p:nvSpPr>
          <p:spPr bwMode="auto">
            <a:xfrm>
              <a:off x="1587" y="2437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03" name="Rectangle 207"/>
            <p:cNvSpPr>
              <a:spLocks noChangeArrowheads="1"/>
            </p:cNvSpPr>
            <p:nvPr/>
          </p:nvSpPr>
          <p:spPr bwMode="auto">
            <a:xfrm>
              <a:off x="1594" y="2437"/>
              <a:ext cx="22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04" name="Rectangle 208"/>
            <p:cNvSpPr>
              <a:spLocks noChangeArrowheads="1"/>
            </p:cNvSpPr>
            <p:nvPr/>
          </p:nvSpPr>
          <p:spPr bwMode="auto">
            <a:xfrm>
              <a:off x="1658" y="2395"/>
              <a:ext cx="8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05" name="Rectangle 209"/>
            <p:cNvSpPr>
              <a:spLocks noChangeArrowheads="1"/>
            </p:cNvSpPr>
            <p:nvPr/>
          </p:nvSpPr>
          <p:spPr bwMode="auto">
            <a:xfrm>
              <a:off x="1608" y="2395"/>
              <a:ext cx="8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06" name="Rectangle 210"/>
            <p:cNvSpPr>
              <a:spLocks noChangeArrowheads="1"/>
            </p:cNvSpPr>
            <p:nvPr/>
          </p:nvSpPr>
          <p:spPr bwMode="auto">
            <a:xfrm>
              <a:off x="1616" y="2395"/>
              <a:ext cx="42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07" name="Rectangle 211"/>
            <p:cNvSpPr>
              <a:spLocks noChangeArrowheads="1"/>
            </p:cNvSpPr>
            <p:nvPr/>
          </p:nvSpPr>
          <p:spPr bwMode="auto">
            <a:xfrm>
              <a:off x="1630" y="2373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08" name="Rectangle 212"/>
            <p:cNvSpPr>
              <a:spLocks noChangeArrowheads="1"/>
            </p:cNvSpPr>
            <p:nvPr/>
          </p:nvSpPr>
          <p:spPr bwMode="auto">
            <a:xfrm>
              <a:off x="1630" y="2402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09" name="Rectangle 213"/>
            <p:cNvSpPr>
              <a:spLocks noChangeArrowheads="1"/>
            </p:cNvSpPr>
            <p:nvPr/>
          </p:nvSpPr>
          <p:spPr bwMode="auto">
            <a:xfrm>
              <a:off x="1630" y="2380"/>
              <a:ext cx="14" cy="22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10" name="Rectangle 214"/>
            <p:cNvSpPr>
              <a:spLocks noChangeArrowheads="1"/>
            </p:cNvSpPr>
            <p:nvPr/>
          </p:nvSpPr>
          <p:spPr bwMode="auto">
            <a:xfrm>
              <a:off x="1630" y="2380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11" name="Rectangle 215"/>
            <p:cNvSpPr>
              <a:spLocks noChangeArrowheads="1"/>
            </p:cNvSpPr>
            <p:nvPr/>
          </p:nvSpPr>
          <p:spPr bwMode="auto">
            <a:xfrm>
              <a:off x="1630" y="2223"/>
              <a:ext cx="14" cy="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12" name="Rectangle 216"/>
            <p:cNvSpPr>
              <a:spLocks noChangeArrowheads="1"/>
            </p:cNvSpPr>
            <p:nvPr/>
          </p:nvSpPr>
          <p:spPr bwMode="auto">
            <a:xfrm>
              <a:off x="1630" y="2231"/>
              <a:ext cx="14" cy="14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13" name="Freeform 217"/>
            <p:cNvSpPr>
              <a:spLocks/>
            </p:cNvSpPr>
            <p:nvPr/>
          </p:nvSpPr>
          <p:spPr bwMode="auto">
            <a:xfrm>
              <a:off x="1480" y="2530"/>
              <a:ext cx="14" cy="1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14"/>
                </a:cxn>
                <a:cxn ang="0">
                  <a:pos x="14" y="7"/>
                </a:cxn>
                <a:cxn ang="0">
                  <a:pos x="14" y="0"/>
                </a:cxn>
                <a:cxn ang="0">
                  <a:pos x="0" y="7"/>
                </a:cxn>
              </a:cxnLst>
              <a:rect l="0" t="0" r="r" b="b"/>
              <a:pathLst>
                <a:path w="14" h="14">
                  <a:moveTo>
                    <a:pt x="0" y="7"/>
                  </a:moveTo>
                  <a:lnTo>
                    <a:pt x="0" y="14"/>
                  </a:lnTo>
                  <a:lnTo>
                    <a:pt x="14" y="7"/>
                  </a:lnTo>
                  <a:lnTo>
                    <a:pt x="14" y="0"/>
                  </a:lnTo>
                  <a:lnTo>
                    <a:pt x="0" y="7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14" name="Freeform 218"/>
            <p:cNvSpPr>
              <a:spLocks/>
            </p:cNvSpPr>
            <p:nvPr/>
          </p:nvSpPr>
          <p:spPr bwMode="auto">
            <a:xfrm>
              <a:off x="1416" y="2437"/>
              <a:ext cx="78" cy="100"/>
            </a:xfrm>
            <a:custGeom>
              <a:avLst/>
              <a:gdLst/>
              <a:ahLst/>
              <a:cxnLst>
                <a:cxn ang="0">
                  <a:pos x="64" y="100"/>
                </a:cxn>
                <a:cxn ang="0">
                  <a:pos x="78" y="93"/>
                </a:cxn>
                <a:cxn ang="0">
                  <a:pos x="14" y="8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15"/>
                </a:cxn>
                <a:cxn ang="0">
                  <a:pos x="64" y="100"/>
                </a:cxn>
              </a:cxnLst>
              <a:rect l="0" t="0" r="r" b="b"/>
              <a:pathLst>
                <a:path w="78" h="100">
                  <a:moveTo>
                    <a:pt x="64" y="100"/>
                  </a:moveTo>
                  <a:lnTo>
                    <a:pt x="78" y="93"/>
                  </a:lnTo>
                  <a:lnTo>
                    <a:pt x="14" y="8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15"/>
                  </a:lnTo>
                  <a:lnTo>
                    <a:pt x="64" y="10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15" name="Rectangle 219"/>
            <p:cNvSpPr>
              <a:spLocks noChangeArrowheads="1"/>
            </p:cNvSpPr>
            <p:nvPr/>
          </p:nvSpPr>
          <p:spPr bwMode="auto">
            <a:xfrm>
              <a:off x="1352" y="2437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16" name="Rectangle 220"/>
            <p:cNvSpPr>
              <a:spLocks noChangeArrowheads="1"/>
            </p:cNvSpPr>
            <p:nvPr/>
          </p:nvSpPr>
          <p:spPr bwMode="auto">
            <a:xfrm>
              <a:off x="1359" y="2437"/>
              <a:ext cx="64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17" name="Freeform 221"/>
            <p:cNvSpPr>
              <a:spLocks/>
            </p:cNvSpPr>
            <p:nvPr/>
          </p:nvSpPr>
          <p:spPr bwMode="auto">
            <a:xfrm>
              <a:off x="1402" y="2530"/>
              <a:ext cx="14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"/>
                </a:cxn>
                <a:cxn ang="0">
                  <a:pos x="14" y="14"/>
                </a:cxn>
                <a:cxn ang="0">
                  <a:pos x="14" y="7"/>
                </a:cxn>
                <a:cxn ang="0">
                  <a:pos x="0" y="0"/>
                </a:cxn>
              </a:cxnLst>
              <a:rect l="0" t="0" r="r" b="b"/>
              <a:pathLst>
                <a:path w="14" h="14">
                  <a:moveTo>
                    <a:pt x="0" y="0"/>
                  </a:moveTo>
                  <a:lnTo>
                    <a:pt x="0" y="7"/>
                  </a:lnTo>
                  <a:lnTo>
                    <a:pt x="14" y="14"/>
                  </a:lnTo>
                  <a:lnTo>
                    <a:pt x="14" y="7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18" name="Freeform 222"/>
            <p:cNvSpPr>
              <a:spLocks/>
            </p:cNvSpPr>
            <p:nvPr/>
          </p:nvSpPr>
          <p:spPr bwMode="auto">
            <a:xfrm>
              <a:off x="1402" y="2437"/>
              <a:ext cx="78" cy="100"/>
            </a:xfrm>
            <a:custGeom>
              <a:avLst/>
              <a:gdLst/>
              <a:ahLst/>
              <a:cxnLst>
                <a:cxn ang="0">
                  <a:pos x="0" y="93"/>
                </a:cxn>
                <a:cxn ang="0">
                  <a:pos x="14" y="100"/>
                </a:cxn>
                <a:cxn ang="0">
                  <a:pos x="78" y="15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64" y="8"/>
                </a:cxn>
                <a:cxn ang="0">
                  <a:pos x="0" y="93"/>
                </a:cxn>
              </a:cxnLst>
              <a:rect l="0" t="0" r="r" b="b"/>
              <a:pathLst>
                <a:path w="78" h="100">
                  <a:moveTo>
                    <a:pt x="0" y="93"/>
                  </a:moveTo>
                  <a:lnTo>
                    <a:pt x="14" y="100"/>
                  </a:lnTo>
                  <a:lnTo>
                    <a:pt x="78" y="15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64" y="8"/>
                  </a:lnTo>
                  <a:lnTo>
                    <a:pt x="0" y="93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19" name="Rectangle 223"/>
            <p:cNvSpPr>
              <a:spLocks noChangeArrowheads="1"/>
            </p:cNvSpPr>
            <p:nvPr/>
          </p:nvSpPr>
          <p:spPr bwMode="auto">
            <a:xfrm>
              <a:off x="1544" y="2437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20" name="Rectangle 224"/>
            <p:cNvSpPr>
              <a:spLocks noChangeArrowheads="1"/>
            </p:cNvSpPr>
            <p:nvPr/>
          </p:nvSpPr>
          <p:spPr bwMode="auto">
            <a:xfrm>
              <a:off x="1473" y="2437"/>
              <a:ext cx="71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21" name="Rectangle 225"/>
            <p:cNvSpPr>
              <a:spLocks noChangeArrowheads="1"/>
            </p:cNvSpPr>
            <p:nvPr/>
          </p:nvSpPr>
          <p:spPr bwMode="auto">
            <a:xfrm>
              <a:off x="1352" y="2437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22" name="Rectangle 226"/>
            <p:cNvSpPr>
              <a:spLocks noChangeArrowheads="1"/>
            </p:cNvSpPr>
            <p:nvPr/>
          </p:nvSpPr>
          <p:spPr bwMode="auto">
            <a:xfrm>
              <a:off x="1302" y="2437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23" name="Rectangle 227"/>
            <p:cNvSpPr>
              <a:spLocks noChangeArrowheads="1"/>
            </p:cNvSpPr>
            <p:nvPr/>
          </p:nvSpPr>
          <p:spPr bwMode="auto">
            <a:xfrm>
              <a:off x="1309" y="2437"/>
              <a:ext cx="43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24" name="Rectangle 228"/>
            <p:cNvSpPr>
              <a:spLocks noChangeArrowheads="1"/>
            </p:cNvSpPr>
            <p:nvPr/>
          </p:nvSpPr>
          <p:spPr bwMode="auto">
            <a:xfrm>
              <a:off x="1587" y="2437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25" name="Rectangle 229"/>
            <p:cNvSpPr>
              <a:spLocks noChangeArrowheads="1"/>
            </p:cNvSpPr>
            <p:nvPr/>
          </p:nvSpPr>
          <p:spPr bwMode="auto">
            <a:xfrm>
              <a:off x="1537" y="2437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26" name="Rectangle 230"/>
            <p:cNvSpPr>
              <a:spLocks noChangeArrowheads="1"/>
            </p:cNvSpPr>
            <p:nvPr/>
          </p:nvSpPr>
          <p:spPr bwMode="auto">
            <a:xfrm>
              <a:off x="1544" y="2437"/>
              <a:ext cx="43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27" name="Rectangle 231"/>
            <p:cNvSpPr>
              <a:spLocks noChangeArrowheads="1"/>
            </p:cNvSpPr>
            <p:nvPr/>
          </p:nvSpPr>
          <p:spPr bwMode="auto">
            <a:xfrm>
              <a:off x="1673" y="2437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28" name="Rectangle 232"/>
            <p:cNvSpPr>
              <a:spLocks noChangeArrowheads="1"/>
            </p:cNvSpPr>
            <p:nvPr/>
          </p:nvSpPr>
          <p:spPr bwMode="auto">
            <a:xfrm>
              <a:off x="1851" y="2437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29" name="Rectangle 233"/>
            <p:cNvSpPr>
              <a:spLocks noChangeArrowheads="1"/>
            </p:cNvSpPr>
            <p:nvPr/>
          </p:nvSpPr>
          <p:spPr bwMode="auto">
            <a:xfrm>
              <a:off x="1680" y="2437"/>
              <a:ext cx="171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30" name="Rectangle 234"/>
            <p:cNvSpPr>
              <a:spLocks noChangeArrowheads="1"/>
            </p:cNvSpPr>
            <p:nvPr/>
          </p:nvSpPr>
          <p:spPr bwMode="auto">
            <a:xfrm>
              <a:off x="1223" y="2437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31" name="Rectangle 235"/>
            <p:cNvSpPr>
              <a:spLocks noChangeArrowheads="1"/>
            </p:cNvSpPr>
            <p:nvPr/>
          </p:nvSpPr>
          <p:spPr bwMode="auto">
            <a:xfrm>
              <a:off x="1023" y="2437"/>
              <a:ext cx="8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32" name="Rectangle 236"/>
            <p:cNvSpPr>
              <a:spLocks noChangeArrowheads="1"/>
            </p:cNvSpPr>
            <p:nvPr/>
          </p:nvSpPr>
          <p:spPr bwMode="auto">
            <a:xfrm>
              <a:off x="1031" y="2437"/>
              <a:ext cx="192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33" name="Rectangle 237"/>
            <p:cNvSpPr>
              <a:spLocks noChangeArrowheads="1"/>
            </p:cNvSpPr>
            <p:nvPr/>
          </p:nvSpPr>
          <p:spPr bwMode="auto">
            <a:xfrm>
              <a:off x="1844" y="2437"/>
              <a:ext cx="7" cy="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34" name="Rectangle 238"/>
            <p:cNvSpPr>
              <a:spLocks noChangeArrowheads="1"/>
            </p:cNvSpPr>
            <p:nvPr/>
          </p:nvSpPr>
          <p:spPr bwMode="auto">
            <a:xfrm>
              <a:off x="1844" y="2430"/>
              <a:ext cx="14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35" name="Rectangle 239"/>
            <p:cNvSpPr>
              <a:spLocks noChangeArrowheads="1"/>
            </p:cNvSpPr>
            <p:nvPr/>
          </p:nvSpPr>
          <p:spPr bwMode="auto">
            <a:xfrm>
              <a:off x="1844" y="2437"/>
              <a:ext cx="14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36" name="Rectangle 240"/>
            <p:cNvSpPr>
              <a:spLocks noChangeArrowheads="1"/>
            </p:cNvSpPr>
            <p:nvPr/>
          </p:nvSpPr>
          <p:spPr bwMode="auto">
            <a:xfrm>
              <a:off x="1837" y="2437"/>
              <a:ext cx="14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37" name="Rectangle 241"/>
            <p:cNvSpPr>
              <a:spLocks noChangeArrowheads="1"/>
            </p:cNvSpPr>
            <p:nvPr/>
          </p:nvSpPr>
          <p:spPr bwMode="auto">
            <a:xfrm>
              <a:off x="1837" y="2430"/>
              <a:ext cx="14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38" name="Rectangle 242"/>
            <p:cNvSpPr>
              <a:spLocks noChangeArrowheads="1"/>
            </p:cNvSpPr>
            <p:nvPr/>
          </p:nvSpPr>
          <p:spPr bwMode="auto">
            <a:xfrm>
              <a:off x="1023" y="2437"/>
              <a:ext cx="8" cy="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39" name="Rectangle 243"/>
            <p:cNvSpPr>
              <a:spLocks noChangeArrowheads="1"/>
            </p:cNvSpPr>
            <p:nvPr/>
          </p:nvSpPr>
          <p:spPr bwMode="auto">
            <a:xfrm>
              <a:off x="1023" y="2430"/>
              <a:ext cx="15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40" name="Rectangle 244"/>
            <p:cNvSpPr>
              <a:spLocks noChangeArrowheads="1"/>
            </p:cNvSpPr>
            <p:nvPr/>
          </p:nvSpPr>
          <p:spPr bwMode="auto">
            <a:xfrm>
              <a:off x="1023" y="2437"/>
              <a:ext cx="15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41" name="Rectangle 245"/>
            <p:cNvSpPr>
              <a:spLocks noChangeArrowheads="1"/>
            </p:cNvSpPr>
            <p:nvPr/>
          </p:nvSpPr>
          <p:spPr bwMode="auto">
            <a:xfrm>
              <a:off x="1016" y="2437"/>
              <a:ext cx="15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42" name="Rectangle 246"/>
            <p:cNvSpPr>
              <a:spLocks noChangeArrowheads="1"/>
            </p:cNvSpPr>
            <p:nvPr/>
          </p:nvSpPr>
          <p:spPr bwMode="auto">
            <a:xfrm>
              <a:off x="1016" y="2430"/>
              <a:ext cx="15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43" name="Rectangle 247"/>
            <p:cNvSpPr>
              <a:spLocks noChangeArrowheads="1"/>
            </p:cNvSpPr>
            <p:nvPr/>
          </p:nvSpPr>
          <p:spPr bwMode="auto">
            <a:xfrm>
              <a:off x="1901" y="1767"/>
              <a:ext cx="151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b="1">
                  <a:latin typeface="Times New Roman" pitchFamily="18" charset="0"/>
                </a:rPr>
                <a:t>BL</a:t>
              </a:r>
              <a:endParaRPr lang="en-US" sz="2800"/>
            </a:p>
          </p:txBody>
        </p:sp>
        <p:sp>
          <p:nvSpPr>
            <p:cNvPr id="413944" name="Rectangle 248"/>
            <p:cNvSpPr>
              <a:spLocks noChangeArrowheads="1"/>
            </p:cNvSpPr>
            <p:nvPr/>
          </p:nvSpPr>
          <p:spPr bwMode="auto">
            <a:xfrm>
              <a:off x="1901" y="1739"/>
              <a:ext cx="150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45" name="Rectangle 249"/>
            <p:cNvSpPr>
              <a:spLocks noChangeArrowheads="1"/>
            </p:cNvSpPr>
            <p:nvPr/>
          </p:nvSpPr>
          <p:spPr bwMode="auto">
            <a:xfrm>
              <a:off x="831" y="1767"/>
              <a:ext cx="151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b="1">
                  <a:latin typeface="Times New Roman" pitchFamily="18" charset="0"/>
                </a:rPr>
                <a:t>BL</a:t>
              </a:r>
              <a:endParaRPr lang="en-US" sz="2800"/>
            </a:p>
          </p:txBody>
        </p:sp>
        <p:sp>
          <p:nvSpPr>
            <p:cNvPr id="413946" name="Rectangle 250"/>
            <p:cNvSpPr>
              <a:spLocks noChangeArrowheads="1"/>
            </p:cNvSpPr>
            <p:nvPr/>
          </p:nvSpPr>
          <p:spPr bwMode="auto">
            <a:xfrm>
              <a:off x="1238" y="2716"/>
              <a:ext cx="585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b="1">
                  <a:latin typeface="Times New Roman" pitchFamily="18" charset="0"/>
                </a:rPr>
                <a:t>SRAM cell i</a:t>
              </a:r>
              <a:endParaRPr lang="en-US" sz="2800"/>
            </a:p>
          </p:txBody>
        </p:sp>
        <p:sp>
          <p:nvSpPr>
            <p:cNvPr id="413947" name="Rectangle 251"/>
            <p:cNvSpPr>
              <a:spLocks noChangeArrowheads="1"/>
            </p:cNvSpPr>
            <p:nvPr/>
          </p:nvSpPr>
          <p:spPr bwMode="auto">
            <a:xfrm>
              <a:off x="1209" y="3136"/>
              <a:ext cx="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b="1">
                  <a:latin typeface="Times New Roman" pitchFamily="18" charset="0"/>
                </a:rPr>
                <a:t>x</a:t>
              </a:r>
              <a:endParaRPr lang="en-US" sz="2800"/>
            </a:p>
          </p:txBody>
        </p:sp>
        <p:sp>
          <p:nvSpPr>
            <p:cNvPr id="413948" name="Rectangle 252"/>
            <p:cNvSpPr>
              <a:spLocks noChangeArrowheads="1"/>
            </p:cNvSpPr>
            <p:nvPr/>
          </p:nvSpPr>
          <p:spPr bwMode="auto">
            <a:xfrm>
              <a:off x="1644" y="3136"/>
              <a:ext cx="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b="1">
                  <a:latin typeface="Times New Roman" pitchFamily="18" charset="0"/>
                </a:rPr>
                <a:t>x</a:t>
              </a:r>
              <a:endParaRPr lang="en-US" sz="2800"/>
            </a:p>
          </p:txBody>
        </p:sp>
        <p:sp>
          <p:nvSpPr>
            <p:cNvPr id="413949" name="Rectangle 253"/>
            <p:cNvSpPr>
              <a:spLocks noChangeArrowheads="1"/>
            </p:cNvSpPr>
            <p:nvPr/>
          </p:nvSpPr>
          <p:spPr bwMode="auto">
            <a:xfrm>
              <a:off x="1245" y="3300"/>
              <a:ext cx="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b="1">
                  <a:latin typeface="Times New Roman" pitchFamily="18" charset="0"/>
                </a:rPr>
                <a:t>y</a:t>
              </a:r>
              <a:endParaRPr lang="en-US" sz="2800"/>
            </a:p>
          </p:txBody>
        </p:sp>
        <p:sp>
          <p:nvSpPr>
            <p:cNvPr id="413950" name="Rectangle 254"/>
            <p:cNvSpPr>
              <a:spLocks noChangeArrowheads="1"/>
            </p:cNvSpPr>
            <p:nvPr/>
          </p:nvSpPr>
          <p:spPr bwMode="auto">
            <a:xfrm>
              <a:off x="1587" y="3307"/>
              <a:ext cx="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b="1">
                  <a:latin typeface="Times New Roman" pitchFamily="18" charset="0"/>
                </a:rPr>
                <a:t>y</a:t>
              </a:r>
              <a:endParaRPr lang="en-US" sz="2800"/>
            </a:p>
          </p:txBody>
        </p:sp>
        <p:sp>
          <p:nvSpPr>
            <p:cNvPr id="413951" name="Rectangle 255"/>
            <p:cNvSpPr>
              <a:spLocks noChangeArrowheads="1"/>
            </p:cNvSpPr>
            <p:nvPr/>
          </p:nvSpPr>
          <p:spPr bwMode="auto">
            <a:xfrm>
              <a:off x="1587" y="3279"/>
              <a:ext cx="5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52" name="Rectangle 256"/>
            <p:cNvSpPr>
              <a:spLocks noChangeArrowheads="1"/>
            </p:cNvSpPr>
            <p:nvPr/>
          </p:nvSpPr>
          <p:spPr bwMode="auto">
            <a:xfrm>
              <a:off x="1280" y="3443"/>
              <a:ext cx="8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b="1">
                  <a:latin typeface="Times New Roman" pitchFamily="18" charset="0"/>
                </a:rPr>
                <a:t>D</a:t>
              </a:r>
              <a:endParaRPr lang="en-US" sz="2800"/>
            </a:p>
          </p:txBody>
        </p:sp>
        <p:sp>
          <p:nvSpPr>
            <p:cNvPr id="413953" name="Rectangle 257"/>
            <p:cNvSpPr>
              <a:spLocks noChangeArrowheads="1"/>
            </p:cNvSpPr>
            <p:nvPr/>
          </p:nvSpPr>
          <p:spPr bwMode="auto">
            <a:xfrm>
              <a:off x="1637" y="3443"/>
              <a:ext cx="8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b="1">
                  <a:latin typeface="Times New Roman" pitchFamily="18" charset="0"/>
                </a:rPr>
                <a:t>D</a:t>
              </a:r>
              <a:endParaRPr lang="en-US" sz="2800"/>
            </a:p>
          </p:txBody>
        </p:sp>
        <p:sp>
          <p:nvSpPr>
            <p:cNvPr id="413954" name="Rectangle 258"/>
            <p:cNvSpPr>
              <a:spLocks noChangeArrowheads="1"/>
            </p:cNvSpPr>
            <p:nvPr/>
          </p:nvSpPr>
          <p:spPr bwMode="auto">
            <a:xfrm>
              <a:off x="1637" y="3414"/>
              <a:ext cx="78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55" name="Rectangle 259"/>
            <p:cNvSpPr>
              <a:spLocks noChangeArrowheads="1"/>
            </p:cNvSpPr>
            <p:nvPr/>
          </p:nvSpPr>
          <p:spPr bwMode="auto">
            <a:xfrm>
              <a:off x="1765" y="1539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56" name="Rectangle 260"/>
            <p:cNvSpPr>
              <a:spLocks noChangeArrowheads="1"/>
            </p:cNvSpPr>
            <p:nvPr/>
          </p:nvSpPr>
          <p:spPr bwMode="auto">
            <a:xfrm>
              <a:off x="1765" y="1731"/>
              <a:ext cx="15" cy="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57" name="Rectangle 261"/>
            <p:cNvSpPr>
              <a:spLocks noChangeArrowheads="1"/>
            </p:cNvSpPr>
            <p:nvPr/>
          </p:nvSpPr>
          <p:spPr bwMode="auto">
            <a:xfrm>
              <a:off x="1765" y="1546"/>
              <a:ext cx="15" cy="18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58" name="Rectangle 262"/>
            <p:cNvSpPr>
              <a:spLocks noChangeArrowheads="1"/>
            </p:cNvSpPr>
            <p:nvPr/>
          </p:nvSpPr>
          <p:spPr bwMode="auto">
            <a:xfrm>
              <a:off x="1851" y="1689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59" name="Rectangle 263"/>
            <p:cNvSpPr>
              <a:spLocks noChangeArrowheads="1"/>
            </p:cNvSpPr>
            <p:nvPr/>
          </p:nvSpPr>
          <p:spPr bwMode="auto">
            <a:xfrm>
              <a:off x="1765" y="1689"/>
              <a:ext cx="86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60" name="Rectangle 264"/>
            <p:cNvSpPr>
              <a:spLocks noChangeArrowheads="1"/>
            </p:cNvSpPr>
            <p:nvPr/>
          </p:nvSpPr>
          <p:spPr bwMode="auto">
            <a:xfrm>
              <a:off x="1765" y="1567"/>
              <a:ext cx="15" cy="12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61" name="Rectangle 265"/>
            <p:cNvSpPr>
              <a:spLocks noChangeArrowheads="1"/>
            </p:cNvSpPr>
            <p:nvPr/>
          </p:nvSpPr>
          <p:spPr bwMode="auto">
            <a:xfrm>
              <a:off x="1851" y="1567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62" name="Rectangle 266"/>
            <p:cNvSpPr>
              <a:spLocks noChangeArrowheads="1"/>
            </p:cNvSpPr>
            <p:nvPr/>
          </p:nvSpPr>
          <p:spPr bwMode="auto">
            <a:xfrm>
              <a:off x="1773" y="1567"/>
              <a:ext cx="78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63" name="Rectangle 267"/>
            <p:cNvSpPr>
              <a:spLocks noChangeArrowheads="1"/>
            </p:cNvSpPr>
            <p:nvPr/>
          </p:nvSpPr>
          <p:spPr bwMode="auto">
            <a:xfrm>
              <a:off x="1844" y="1575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64" name="Rectangle 268"/>
            <p:cNvSpPr>
              <a:spLocks noChangeArrowheads="1"/>
            </p:cNvSpPr>
            <p:nvPr/>
          </p:nvSpPr>
          <p:spPr bwMode="auto">
            <a:xfrm>
              <a:off x="1844" y="1503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65" name="Rectangle 269"/>
            <p:cNvSpPr>
              <a:spLocks noChangeArrowheads="1"/>
            </p:cNvSpPr>
            <p:nvPr/>
          </p:nvSpPr>
          <p:spPr bwMode="auto">
            <a:xfrm>
              <a:off x="1844" y="1510"/>
              <a:ext cx="14" cy="6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66" name="Rectangle 270"/>
            <p:cNvSpPr>
              <a:spLocks noChangeArrowheads="1"/>
            </p:cNvSpPr>
            <p:nvPr/>
          </p:nvSpPr>
          <p:spPr bwMode="auto">
            <a:xfrm>
              <a:off x="1844" y="1689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67" name="Rectangle 271"/>
            <p:cNvSpPr>
              <a:spLocks noChangeArrowheads="1"/>
            </p:cNvSpPr>
            <p:nvPr/>
          </p:nvSpPr>
          <p:spPr bwMode="auto">
            <a:xfrm>
              <a:off x="1844" y="1760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68" name="Rectangle 272"/>
            <p:cNvSpPr>
              <a:spLocks noChangeArrowheads="1"/>
            </p:cNvSpPr>
            <p:nvPr/>
          </p:nvSpPr>
          <p:spPr bwMode="auto">
            <a:xfrm>
              <a:off x="1844" y="1696"/>
              <a:ext cx="14" cy="6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69" name="Rectangle 273"/>
            <p:cNvSpPr>
              <a:spLocks noChangeArrowheads="1"/>
            </p:cNvSpPr>
            <p:nvPr/>
          </p:nvSpPr>
          <p:spPr bwMode="auto">
            <a:xfrm>
              <a:off x="1730" y="1567"/>
              <a:ext cx="14" cy="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70" name="Rectangle 274"/>
            <p:cNvSpPr>
              <a:spLocks noChangeArrowheads="1"/>
            </p:cNvSpPr>
            <p:nvPr/>
          </p:nvSpPr>
          <p:spPr bwMode="auto">
            <a:xfrm>
              <a:off x="1730" y="1696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71" name="Rectangle 275"/>
            <p:cNvSpPr>
              <a:spLocks noChangeArrowheads="1"/>
            </p:cNvSpPr>
            <p:nvPr/>
          </p:nvSpPr>
          <p:spPr bwMode="auto">
            <a:xfrm>
              <a:off x="1730" y="1575"/>
              <a:ext cx="14" cy="121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72" name="Freeform 276"/>
            <p:cNvSpPr>
              <a:spLocks/>
            </p:cNvSpPr>
            <p:nvPr/>
          </p:nvSpPr>
          <p:spPr bwMode="auto">
            <a:xfrm>
              <a:off x="1680" y="1610"/>
              <a:ext cx="57" cy="57"/>
            </a:xfrm>
            <a:custGeom>
              <a:avLst/>
              <a:gdLst/>
              <a:ahLst/>
              <a:cxnLst>
                <a:cxn ang="0">
                  <a:pos x="43" y="36"/>
                </a:cxn>
                <a:cxn ang="0">
                  <a:pos x="35" y="22"/>
                </a:cxn>
                <a:cxn ang="0">
                  <a:pos x="43" y="22"/>
                </a:cxn>
                <a:cxn ang="0">
                  <a:pos x="43" y="22"/>
                </a:cxn>
                <a:cxn ang="0">
                  <a:pos x="28" y="15"/>
                </a:cxn>
                <a:cxn ang="0">
                  <a:pos x="35" y="15"/>
                </a:cxn>
                <a:cxn ang="0">
                  <a:pos x="35" y="15"/>
                </a:cxn>
                <a:cxn ang="0">
                  <a:pos x="21" y="22"/>
                </a:cxn>
                <a:cxn ang="0">
                  <a:pos x="21" y="22"/>
                </a:cxn>
                <a:cxn ang="0">
                  <a:pos x="21" y="22"/>
                </a:cxn>
                <a:cxn ang="0">
                  <a:pos x="14" y="36"/>
                </a:cxn>
                <a:cxn ang="0">
                  <a:pos x="14" y="29"/>
                </a:cxn>
                <a:cxn ang="0">
                  <a:pos x="14" y="29"/>
                </a:cxn>
                <a:cxn ang="0">
                  <a:pos x="21" y="43"/>
                </a:cxn>
                <a:cxn ang="0">
                  <a:pos x="21" y="36"/>
                </a:cxn>
                <a:cxn ang="0">
                  <a:pos x="21" y="36"/>
                </a:cxn>
                <a:cxn ang="0">
                  <a:pos x="35" y="43"/>
                </a:cxn>
                <a:cxn ang="0">
                  <a:pos x="28" y="43"/>
                </a:cxn>
                <a:cxn ang="0">
                  <a:pos x="28" y="43"/>
                </a:cxn>
                <a:cxn ang="0">
                  <a:pos x="43" y="36"/>
                </a:cxn>
                <a:cxn ang="0">
                  <a:pos x="35" y="43"/>
                </a:cxn>
                <a:cxn ang="0">
                  <a:pos x="35" y="43"/>
                </a:cxn>
                <a:cxn ang="0">
                  <a:pos x="43" y="29"/>
                </a:cxn>
                <a:cxn ang="0">
                  <a:pos x="43" y="29"/>
                </a:cxn>
                <a:cxn ang="0">
                  <a:pos x="57" y="36"/>
                </a:cxn>
                <a:cxn ang="0">
                  <a:pos x="57" y="36"/>
                </a:cxn>
                <a:cxn ang="0">
                  <a:pos x="50" y="50"/>
                </a:cxn>
                <a:cxn ang="0">
                  <a:pos x="50" y="50"/>
                </a:cxn>
                <a:cxn ang="0">
                  <a:pos x="50" y="50"/>
                </a:cxn>
                <a:cxn ang="0">
                  <a:pos x="35" y="57"/>
                </a:cxn>
                <a:cxn ang="0">
                  <a:pos x="35" y="57"/>
                </a:cxn>
                <a:cxn ang="0">
                  <a:pos x="28" y="57"/>
                </a:cxn>
                <a:cxn ang="0">
                  <a:pos x="14" y="50"/>
                </a:cxn>
                <a:cxn ang="0">
                  <a:pos x="14" y="50"/>
                </a:cxn>
                <a:cxn ang="0">
                  <a:pos x="7" y="50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29"/>
                </a:cxn>
                <a:cxn ang="0">
                  <a:pos x="7" y="15"/>
                </a:cxn>
                <a:cxn ang="0">
                  <a:pos x="7" y="15"/>
                </a:cxn>
                <a:cxn ang="0">
                  <a:pos x="14" y="7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35" y="0"/>
                </a:cxn>
                <a:cxn ang="0">
                  <a:pos x="50" y="7"/>
                </a:cxn>
                <a:cxn ang="0">
                  <a:pos x="50" y="7"/>
                </a:cxn>
                <a:cxn ang="0">
                  <a:pos x="50" y="15"/>
                </a:cxn>
                <a:cxn ang="0">
                  <a:pos x="57" y="29"/>
                </a:cxn>
                <a:cxn ang="0">
                  <a:pos x="43" y="36"/>
                </a:cxn>
              </a:cxnLst>
              <a:rect l="0" t="0" r="r" b="b"/>
              <a:pathLst>
                <a:path w="57" h="57">
                  <a:moveTo>
                    <a:pt x="43" y="36"/>
                  </a:moveTo>
                  <a:lnTo>
                    <a:pt x="35" y="22"/>
                  </a:lnTo>
                  <a:lnTo>
                    <a:pt x="43" y="22"/>
                  </a:lnTo>
                  <a:lnTo>
                    <a:pt x="43" y="22"/>
                  </a:lnTo>
                  <a:lnTo>
                    <a:pt x="28" y="15"/>
                  </a:lnTo>
                  <a:lnTo>
                    <a:pt x="35" y="15"/>
                  </a:lnTo>
                  <a:lnTo>
                    <a:pt x="35" y="15"/>
                  </a:lnTo>
                  <a:lnTo>
                    <a:pt x="21" y="22"/>
                  </a:lnTo>
                  <a:lnTo>
                    <a:pt x="21" y="22"/>
                  </a:lnTo>
                  <a:lnTo>
                    <a:pt x="21" y="22"/>
                  </a:lnTo>
                  <a:lnTo>
                    <a:pt x="14" y="36"/>
                  </a:lnTo>
                  <a:lnTo>
                    <a:pt x="14" y="29"/>
                  </a:lnTo>
                  <a:lnTo>
                    <a:pt x="14" y="29"/>
                  </a:lnTo>
                  <a:lnTo>
                    <a:pt x="21" y="43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35" y="43"/>
                  </a:lnTo>
                  <a:lnTo>
                    <a:pt x="28" y="43"/>
                  </a:lnTo>
                  <a:lnTo>
                    <a:pt x="28" y="43"/>
                  </a:lnTo>
                  <a:lnTo>
                    <a:pt x="43" y="36"/>
                  </a:lnTo>
                  <a:lnTo>
                    <a:pt x="35" y="43"/>
                  </a:lnTo>
                  <a:lnTo>
                    <a:pt x="35" y="43"/>
                  </a:lnTo>
                  <a:lnTo>
                    <a:pt x="43" y="29"/>
                  </a:lnTo>
                  <a:lnTo>
                    <a:pt x="43" y="29"/>
                  </a:lnTo>
                  <a:lnTo>
                    <a:pt x="57" y="36"/>
                  </a:lnTo>
                  <a:lnTo>
                    <a:pt x="57" y="36"/>
                  </a:lnTo>
                  <a:lnTo>
                    <a:pt x="50" y="50"/>
                  </a:lnTo>
                  <a:lnTo>
                    <a:pt x="50" y="50"/>
                  </a:lnTo>
                  <a:lnTo>
                    <a:pt x="50" y="50"/>
                  </a:lnTo>
                  <a:lnTo>
                    <a:pt x="35" y="57"/>
                  </a:lnTo>
                  <a:lnTo>
                    <a:pt x="35" y="57"/>
                  </a:lnTo>
                  <a:lnTo>
                    <a:pt x="28" y="57"/>
                  </a:lnTo>
                  <a:lnTo>
                    <a:pt x="14" y="50"/>
                  </a:lnTo>
                  <a:lnTo>
                    <a:pt x="14" y="50"/>
                  </a:lnTo>
                  <a:lnTo>
                    <a:pt x="7" y="50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29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14" y="7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50" y="7"/>
                  </a:lnTo>
                  <a:lnTo>
                    <a:pt x="50" y="7"/>
                  </a:lnTo>
                  <a:lnTo>
                    <a:pt x="50" y="15"/>
                  </a:lnTo>
                  <a:lnTo>
                    <a:pt x="57" y="29"/>
                  </a:lnTo>
                  <a:lnTo>
                    <a:pt x="43" y="36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73" name="Freeform 277"/>
            <p:cNvSpPr>
              <a:spLocks/>
            </p:cNvSpPr>
            <p:nvPr/>
          </p:nvSpPr>
          <p:spPr bwMode="auto">
            <a:xfrm>
              <a:off x="1723" y="1639"/>
              <a:ext cx="14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14" y="0"/>
                </a:cxn>
                <a:cxn ang="0">
                  <a:pos x="14" y="7"/>
                </a:cxn>
                <a:cxn ang="0">
                  <a:pos x="14" y="7"/>
                </a:cxn>
                <a:cxn ang="0">
                  <a:pos x="0" y="0"/>
                </a:cxn>
              </a:cxnLst>
              <a:rect l="0" t="0" r="r" b="b"/>
              <a:pathLst>
                <a:path w="14" h="7">
                  <a:moveTo>
                    <a:pt x="0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14" y="0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74" name="Rectangle 278"/>
            <p:cNvSpPr>
              <a:spLocks noChangeArrowheads="1"/>
            </p:cNvSpPr>
            <p:nvPr/>
          </p:nvSpPr>
          <p:spPr bwMode="auto">
            <a:xfrm>
              <a:off x="1637" y="1632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75" name="Rectangle 279"/>
            <p:cNvSpPr>
              <a:spLocks noChangeArrowheads="1"/>
            </p:cNvSpPr>
            <p:nvPr/>
          </p:nvSpPr>
          <p:spPr bwMode="auto">
            <a:xfrm>
              <a:off x="1687" y="1632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76" name="Rectangle 280"/>
            <p:cNvSpPr>
              <a:spLocks noChangeArrowheads="1"/>
            </p:cNvSpPr>
            <p:nvPr/>
          </p:nvSpPr>
          <p:spPr bwMode="auto">
            <a:xfrm>
              <a:off x="1644" y="1632"/>
              <a:ext cx="43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77" name="Rectangle 281"/>
            <p:cNvSpPr>
              <a:spLocks noChangeArrowheads="1"/>
            </p:cNvSpPr>
            <p:nvPr/>
          </p:nvSpPr>
          <p:spPr bwMode="auto">
            <a:xfrm>
              <a:off x="1887" y="1503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78" name="Rectangle 282"/>
            <p:cNvSpPr>
              <a:spLocks noChangeArrowheads="1"/>
            </p:cNvSpPr>
            <p:nvPr/>
          </p:nvSpPr>
          <p:spPr bwMode="auto">
            <a:xfrm>
              <a:off x="1808" y="1503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79" name="Rectangle 283"/>
            <p:cNvSpPr>
              <a:spLocks noChangeArrowheads="1"/>
            </p:cNvSpPr>
            <p:nvPr/>
          </p:nvSpPr>
          <p:spPr bwMode="auto">
            <a:xfrm>
              <a:off x="1815" y="1503"/>
              <a:ext cx="72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80" name="Rectangle 284"/>
            <p:cNvSpPr>
              <a:spLocks noChangeArrowheads="1"/>
            </p:cNvSpPr>
            <p:nvPr/>
          </p:nvSpPr>
          <p:spPr bwMode="auto">
            <a:xfrm>
              <a:off x="1687" y="1339"/>
              <a:ext cx="8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b="1">
                  <a:latin typeface="Times New Roman" pitchFamily="18" charset="0"/>
                </a:rPr>
                <a:t>V</a:t>
              </a:r>
              <a:endParaRPr lang="en-US" sz="2800"/>
            </a:p>
          </p:txBody>
        </p:sp>
        <p:sp>
          <p:nvSpPr>
            <p:cNvPr id="413981" name="Rectangle 285"/>
            <p:cNvSpPr>
              <a:spLocks noChangeArrowheads="1"/>
            </p:cNvSpPr>
            <p:nvPr/>
          </p:nvSpPr>
          <p:spPr bwMode="auto">
            <a:xfrm>
              <a:off x="1765" y="1389"/>
              <a:ext cx="12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100" b="1">
                  <a:latin typeface="Times New Roman" pitchFamily="18" charset="0"/>
                </a:rPr>
                <a:t>DD</a:t>
              </a:r>
              <a:endParaRPr lang="en-US" sz="2800"/>
            </a:p>
          </p:txBody>
        </p:sp>
        <p:sp>
          <p:nvSpPr>
            <p:cNvPr id="413982" name="Rectangle 286"/>
            <p:cNvSpPr>
              <a:spLocks noChangeArrowheads="1"/>
            </p:cNvSpPr>
            <p:nvPr/>
          </p:nvSpPr>
          <p:spPr bwMode="auto">
            <a:xfrm>
              <a:off x="1095" y="1539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83" name="Rectangle 287"/>
            <p:cNvSpPr>
              <a:spLocks noChangeArrowheads="1"/>
            </p:cNvSpPr>
            <p:nvPr/>
          </p:nvSpPr>
          <p:spPr bwMode="auto">
            <a:xfrm>
              <a:off x="1095" y="1731"/>
              <a:ext cx="14" cy="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84" name="Rectangle 288"/>
            <p:cNvSpPr>
              <a:spLocks noChangeArrowheads="1"/>
            </p:cNvSpPr>
            <p:nvPr/>
          </p:nvSpPr>
          <p:spPr bwMode="auto">
            <a:xfrm>
              <a:off x="1095" y="1546"/>
              <a:ext cx="14" cy="18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85" name="Rectangle 289"/>
            <p:cNvSpPr>
              <a:spLocks noChangeArrowheads="1"/>
            </p:cNvSpPr>
            <p:nvPr/>
          </p:nvSpPr>
          <p:spPr bwMode="auto">
            <a:xfrm>
              <a:off x="1016" y="1689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86" name="Rectangle 290"/>
            <p:cNvSpPr>
              <a:spLocks noChangeArrowheads="1"/>
            </p:cNvSpPr>
            <p:nvPr/>
          </p:nvSpPr>
          <p:spPr bwMode="auto">
            <a:xfrm>
              <a:off x="1023" y="1689"/>
              <a:ext cx="86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87" name="Rectangle 291"/>
            <p:cNvSpPr>
              <a:spLocks noChangeArrowheads="1"/>
            </p:cNvSpPr>
            <p:nvPr/>
          </p:nvSpPr>
          <p:spPr bwMode="auto">
            <a:xfrm>
              <a:off x="1095" y="1567"/>
              <a:ext cx="14" cy="12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88" name="Rectangle 292"/>
            <p:cNvSpPr>
              <a:spLocks noChangeArrowheads="1"/>
            </p:cNvSpPr>
            <p:nvPr/>
          </p:nvSpPr>
          <p:spPr bwMode="auto">
            <a:xfrm>
              <a:off x="1016" y="1567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89" name="Rectangle 293"/>
            <p:cNvSpPr>
              <a:spLocks noChangeArrowheads="1"/>
            </p:cNvSpPr>
            <p:nvPr/>
          </p:nvSpPr>
          <p:spPr bwMode="auto">
            <a:xfrm>
              <a:off x="1023" y="1567"/>
              <a:ext cx="79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90" name="Rectangle 294"/>
            <p:cNvSpPr>
              <a:spLocks noChangeArrowheads="1"/>
            </p:cNvSpPr>
            <p:nvPr/>
          </p:nvSpPr>
          <p:spPr bwMode="auto">
            <a:xfrm>
              <a:off x="1016" y="1575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91" name="Rectangle 295"/>
            <p:cNvSpPr>
              <a:spLocks noChangeArrowheads="1"/>
            </p:cNvSpPr>
            <p:nvPr/>
          </p:nvSpPr>
          <p:spPr bwMode="auto">
            <a:xfrm>
              <a:off x="1016" y="1503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92" name="Rectangle 296"/>
            <p:cNvSpPr>
              <a:spLocks noChangeArrowheads="1"/>
            </p:cNvSpPr>
            <p:nvPr/>
          </p:nvSpPr>
          <p:spPr bwMode="auto">
            <a:xfrm>
              <a:off x="1016" y="1510"/>
              <a:ext cx="15" cy="6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93" name="Rectangle 297"/>
            <p:cNvSpPr>
              <a:spLocks noChangeArrowheads="1"/>
            </p:cNvSpPr>
            <p:nvPr/>
          </p:nvSpPr>
          <p:spPr bwMode="auto">
            <a:xfrm>
              <a:off x="1016" y="1689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94" name="Rectangle 298"/>
            <p:cNvSpPr>
              <a:spLocks noChangeArrowheads="1"/>
            </p:cNvSpPr>
            <p:nvPr/>
          </p:nvSpPr>
          <p:spPr bwMode="auto">
            <a:xfrm>
              <a:off x="1016" y="1760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95" name="Rectangle 299"/>
            <p:cNvSpPr>
              <a:spLocks noChangeArrowheads="1"/>
            </p:cNvSpPr>
            <p:nvPr/>
          </p:nvSpPr>
          <p:spPr bwMode="auto">
            <a:xfrm>
              <a:off x="1016" y="1696"/>
              <a:ext cx="15" cy="6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96" name="Rectangle 300"/>
            <p:cNvSpPr>
              <a:spLocks noChangeArrowheads="1"/>
            </p:cNvSpPr>
            <p:nvPr/>
          </p:nvSpPr>
          <p:spPr bwMode="auto">
            <a:xfrm>
              <a:off x="1130" y="1567"/>
              <a:ext cx="15" cy="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97" name="Rectangle 301"/>
            <p:cNvSpPr>
              <a:spLocks noChangeArrowheads="1"/>
            </p:cNvSpPr>
            <p:nvPr/>
          </p:nvSpPr>
          <p:spPr bwMode="auto">
            <a:xfrm>
              <a:off x="1130" y="1696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98" name="Rectangle 302"/>
            <p:cNvSpPr>
              <a:spLocks noChangeArrowheads="1"/>
            </p:cNvSpPr>
            <p:nvPr/>
          </p:nvSpPr>
          <p:spPr bwMode="auto">
            <a:xfrm>
              <a:off x="1130" y="1575"/>
              <a:ext cx="15" cy="121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3999" name="Freeform 303"/>
            <p:cNvSpPr>
              <a:spLocks/>
            </p:cNvSpPr>
            <p:nvPr/>
          </p:nvSpPr>
          <p:spPr bwMode="auto">
            <a:xfrm>
              <a:off x="1138" y="1610"/>
              <a:ext cx="57" cy="57"/>
            </a:xfrm>
            <a:custGeom>
              <a:avLst/>
              <a:gdLst/>
              <a:ahLst/>
              <a:cxnLst>
                <a:cxn ang="0">
                  <a:pos x="42" y="36"/>
                </a:cxn>
                <a:cxn ang="0">
                  <a:pos x="35" y="22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28" y="15"/>
                </a:cxn>
                <a:cxn ang="0">
                  <a:pos x="35" y="15"/>
                </a:cxn>
                <a:cxn ang="0">
                  <a:pos x="35" y="15"/>
                </a:cxn>
                <a:cxn ang="0">
                  <a:pos x="21" y="22"/>
                </a:cxn>
                <a:cxn ang="0">
                  <a:pos x="21" y="22"/>
                </a:cxn>
                <a:cxn ang="0">
                  <a:pos x="21" y="22"/>
                </a:cxn>
                <a:cxn ang="0">
                  <a:pos x="14" y="36"/>
                </a:cxn>
                <a:cxn ang="0">
                  <a:pos x="14" y="29"/>
                </a:cxn>
                <a:cxn ang="0">
                  <a:pos x="14" y="29"/>
                </a:cxn>
                <a:cxn ang="0">
                  <a:pos x="21" y="43"/>
                </a:cxn>
                <a:cxn ang="0">
                  <a:pos x="21" y="36"/>
                </a:cxn>
                <a:cxn ang="0">
                  <a:pos x="21" y="36"/>
                </a:cxn>
                <a:cxn ang="0">
                  <a:pos x="35" y="43"/>
                </a:cxn>
                <a:cxn ang="0">
                  <a:pos x="28" y="43"/>
                </a:cxn>
                <a:cxn ang="0">
                  <a:pos x="28" y="43"/>
                </a:cxn>
                <a:cxn ang="0">
                  <a:pos x="42" y="36"/>
                </a:cxn>
                <a:cxn ang="0">
                  <a:pos x="35" y="43"/>
                </a:cxn>
                <a:cxn ang="0">
                  <a:pos x="35" y="43"/>
                </a:cxn>
                <a:cxn ang="0">
                  <a:pos x="42" y="29"/>
                </a:cxn>
                <a:cxn ang="0">
                  <a:pos x="42" y="29"/>
                </a:cxn>
                <a:cxn ang="0">
                  <a:pos x="57" y="36"/>
                </a:cxn>
                <a:cxn ang="0">
                  <a:pos x="57" y="36"/>
                </a:cxn>
                <a:cxn ang="0">
                  <a:pos x="50" y="50"/>
                </a:cxn>
                <a:cxn ang="0">
                  <a:pos x="50" y="50"/>
                </a:cxn>
                <a:cxn ang="0">
                  <a:pos x="50" y="50"/>
                </a:cxn>
                <a:cxn ang="0">
                  <a:pos x="35" y="57"/>
                </a:cxn>
                <a:cxn ang="0">
                  <a:pos x="35" y="57"/>
                </a:cxn>
                <a:cxn ang="0">
                  <a:pos x="28" y="57"/>
                </a:cxn>
                <a:cxn ang="0">
                  <a:pos x="14" y="50"/>
                </a:cxn>
                <a:cxn ang="0">
                  <a:pos x="14" y="50"/>
                </a:cxn>
                <a:cxn ang="0">
                  <a:pos x="7" y="50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29"/>
                </a:cxn>
                <a:cxn ang="0">
                  <a:pos x="7" y="15"/>
                </a:cxn>
                <a:cxn ang="0">
                  <a:pos x="7" y="15"/>
                </a:cxn>
                <a:cxn ang="0">
                  <a:pos x="14" y="7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35" y="0"/>
                </a:cxn>
                <a:cxn ang="0">
                  <a:pos x="50" y="7"/>
                </a:cxn>
                <a:cxn ang="0">
                  <a:pos x="50" y="7"/>
                </a:cxn>
                <a:cxn ang="0">
                  <a:pos x="50" y="15"/>
                </a:cxn>
                <a:cxn ang="0">
                  <a:pos x="57" y="29"/>
                </a:cxn>
                <a:cxn ang="0">
                  <a:pos x="42" y="36"/>
                </a:cxn>
              </a:cxnLst>
              <a:rect l="0" t="0" r="r" b="b"/>
              <a:pathLst>
                <a:path w="57" h="57">
                  <a:moveTo>
                    <a:pt x="42" y="36"/>
                  </a:moveTo>
                  <a:lnTo>
                    <a:pt x="35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28" y="15"/>
                  </a:lnTo>
                  <a:lnTo>
                    <a:pt x="35" y="15"/>
                  </a:lnTo>
                  <a:lnTo>
                    <a:pt x="35" y="15"/>
                  </a:lnTo>
                  <a:lnTo>
                    <a:pt x="21" y="22"/>
                  </a:lnTo>
                  <a:lnTo>
                    <a:pt x="21" y="22"/>
                  </a:lnTo>
                  <a:lnTo>
                    <a:pt x="21" y="22"/>
                  </a:lnTo>
                  <a:lnTo>
                    <a:pt x="14" y="36"/>
                  </a:lnTo>
                  <a:lnTo>
                    <a:pt x="14" y="29"/>
                  </a:lnTo>
                  <a:lnTo>
                    <a:pt x="14" y="29"/>
                  </a:lnTo>
                  <a:lnTo>
                    <a:pt x="21" y="43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35" y="43"/>
                  </a:lnTo>
                  <a:lnTo>
                    <a:pt x="28" y="43"/>
                  </a:lnTo>
                  <a:lnTo>
                    <a:pt x="28" y="43"/>
                  </a:lnTo>
                  <a:lnTo>
                    <a:pt x="42" y="36"/>
                  </a:lnTo>
                  <a:lnTo>
                    <a:pt x="35" y="43"/>
                  </a:lnTo>
                  <a:lnTo>
                    <a:pt x="35" y="43"/>
                  </a:lnTo>
                  <a:lnTo>
                    <a:pt x="42" y="29"/>
                  </a:lnTo>
                  <a:lnTo>
                    <a:pt x="42" y="29"/>
                  </a:lnTo>
                  <a:lnTo>
                    <a:pt x="57" y="36"/>
                  </a:lnTo>
                  <a:lnTo>
                    <a:pt x="57" y="36"/>
                  </a:lnTo>
                  <a:lnTo>
                    <a:pt x="50" y="50"/>
                  </a:lnTo>
                  <a:lnTo>
                    <a:pt x="50" y="50"/>
                  </a:lnTo>
                  <a:lnTo>
                    <a:pt x="50" y="50"/>
                  </a:lnTo>
                  <a:lnTo>
                    <a:pt x="35" y="57"/>
                  </a:lnTo>
                  <a:lnTo>
                    <a:pt x="35" y="57"/>
                  </a:lnTo>
                  <a:lnTo>
                    <a:pt x="28" y="57"/>
                  </a:lnTo>
                  <a:lnTo>
                    <a:pt x="14" y="50"/>
                  </a:lnTo>
                  <a:lnTo>
                    <a:pt x="14" y="50"/>
                  </a:lnTo>
                  <a:lnTo>
                    <a:pt x="7" y="50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29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14" y="7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50" y="7"/>
                  </a:lnTo>
                  <a:lnTo>
                    <a:pt x="50" y="7"/>
                  </a:lnTo>
                  <a:lnTo>
                    <a:pt x="50" y="15"/>
                  </a:lnTo>
                  <a:lnTo>
                    <a:pt x="57" y="29"/>
                  </a:lnTo>
                  <a:lnTo>
                    <a:pt x="42" y="36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00" name="Freeform 304"/>
            <p:cNvSpPr>
              <a:spLocks/>
            </p:cNvSpPr>
            <p:nvPr/>
          </p:nvSpPr>
          <p:spPr bwMode="auto">
            <a:xfrm>
              <a:off x="1180" y="1639"/>
              <a:ext cx="15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15" y="0"/>
                </a:cxn>
                <a:cxn ang="0">
                  <a:pos x="15" y="7"/>
                </a:cxn>
                <a:cxn ang="0">
                  <a:pos x="15" y="7"/>
                </a:cxn>
                <a:cxn ang="0">
                  <a:pos x="0" y="0"/>
                </a:cxn>
              </a:cxnLst>
              <a:rect l="0" t="0" r="r" b="b"/>
              <a:pathLst>
                <a:path w="15" h="7">
                  <a:moveTo>
                    <a:pt x="0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15" y="0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01" name="Rectangle 305"/>
            <p:cNvSpPr>
              <a:spLocks noChangeArrowheads="1"/>
            </p:cNvSpPr>
            <p:nvPr/>
          </p:nvSpPr>
          <p:spPr bwMode="auto">
            <a:xfrm>
              <a:off x="1230" y="1632"/>
              <a:ext cx="8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02" name="Rectangle 306"/>
            <p:cNvSpPr>
              <a:spLocks noChangeArrowheads="1"/>
            </p:cNvSpPr>
            <p:nvPr/>
          </p:nvSpPr>
          <p:spPr bwMode="auto">
            <a:xfrm>
              <a:off x="1180" y="1632"/>
              <a:ext cx="8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03" name="Rectangle 307"/>
            <p:cNvSpPr>
              <a:spLocks noChangeArrowheads="1"/>
            </p:cNvSpPr>
            <p:nvPr/>
          </p:nvSpPr>
          <p:spPr bwMode="auto">
            <a:xfrm>
              <a:off x="1188" y="1632"/>
              <a:ext cx="42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04" name="Rectangle 308"/>
            <p:cNvSpPr>
              <a:spLocks noChangeArrowheads="1"/>
            </p:cNvSpPr>
            <p:nvPr/>
          </p:nvSpPr>
          <p:spPr bwMode="auto">
            <a:xfrm>
              <a:off x="981" y="1503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05" name="Rectangle 309"/>
            <p:cNvSpPr>
              <a:spLocks noChangeArrowheads="1"/>
            </p:cNvSpPr>
            <p:nvPr/>
          </p:nvSpPr>
          <p:spPr bwMode="auto">
            <a:xfrm>
              <a:off x="1059" y="1503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06" name="Rectangle 310"/>
            <p:cNvSpPr>
              <a:spLocks noChangeArrowheads="1"/>
            </p:cNvSpPr>
            <p:nvPr/>
          </p:nvSpPr>
          <p:spPr bwMode="auto">
            <a:xfrm>
              <a:off x="988" y="1503"/>
              <a:ext cx="71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07" name="Rectangle 311"/>
            <p:cNvSpPr>
              <a:spLocks noChangeArrowheads="1"/>
            </p:cNvSpPr>
            <p:nvPr/>
          </p:nvSpPr>
          <p:spPr bwMode="auto">
            <a:xfrm>
              <a:off x="974" y="1339"/>
              <a:ext cx="8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b="1">
                  <a:latin typeface="Times New Roman" pitchFamily="18" charset="0"/>
                </a:rPr>
                <a:t>V</a:t>
              </a:r>
              <a:endParaRPr lang="en-US" sz="2800"/>
            </a:p>
          </p:txBody>
        </p:sp>
        <p:sp>
          <p:nvSpPr>
            <p:cNvPr id="414008" name="Rectangle 312"/>
            <p:cNvSpPr>
              <a:spLocks noChangeArrowheads="1"/>
            </p:cNvSpPr>
            <p:nvPr/>
          </p:nvSpPr>
          <p:spPr bwMode="auto">
            <a:xfrm>
              <a:off x="1059" y="1389"/>
              <a:ext cx="12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100" b="1">
                  <a:latin typeface="Times New Roman" pitchFamily="18" charset="0"/>
                </a:rPr>
                <a:t>DD</a:t>
              </a:r>
              <a:endParaRPr lang="en-US" sz="2800"/>
            </a:p>
          </p:txBody>
        </p:sp>
        <p:sp>
          <p:nvSpPr>
            <p:cNvPr id="414009" name="Rectangle 313"/>
            <p:cNvSpPr>
              <a:spLocks noChangeArrowheads="1"/>
            </p:cNvSpPr>
            <p:nvPr/>
          </p:nvSpPr>
          <p:spPr bwMode="auto">
            <a:xfrm>
              <a:off x="1223" y="1632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10" name="Rectangle 314"/>
            <p:cNvSpPr>
              <a:spLocks noChangeArrowheads="1"/>
            </p:cNvSpPr>
            <p:nvPr/>
          </p:nvSpPr>
          <p:spPr bwMode="auto">
            <a:xfrm>
              <a:off x="1644" y="1632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11" name="Rectangle 315"/>
            <p:cNvSpPr>
              <a:spLocks noChangeArrowheads="1"/>
            </p:cNvSpPr>
            <p:nvPr/>
          </p:nvSpPr>
          <p:spPr bwMode="auto">
            <a:xfrm>
              <a:off x="1230" y="1632"/>
              <a:ext cx="4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12" name="Rectangle 316"/>
            <p:cNvSpPr>
              <a:spLocks noChangeArrowheads="1"/>
            </p:cNvSpPr>
            <p:nvPr/>
          </p:nvSpPr>
          <p:spPr bwMode="auto">
            <a:xfrm>
              <a:off x="1345" y="1831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13" name="Rectangle 317"/>
            <p:cNvSpPr>
              <a:spLocks noChangeArrowheads="1"/>
            </p:cNvSpPr>
            <p:nvPr/>
          </p:nvSpPr>
          <p:spPr bwMode="auto">
            <a:xfrm>
              <a:off x="1537" y="1831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14" name="Rectangle 318"/>
            <p:cNvSpPr>
              <a:spLocks noChangeArrowheads="1"/>
            </p:cNvSpPr>
            <p:nvPr/>
          </p:nvSpPr>
          <p:spPr bwMode="auto">
            <a:xfrm>
              <a:off x="1352" y="1831"/>
              <a:ext cx="185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15" name="Rectangle 319"/>
            <p:cNvSpPr>
              <a:spLocks noChangeArrowheads="1"/>
            </p:cNvSpPr>
            <p:nvPr/>
          </p:nvSpPr>
          <p:spPr bwMode="auto">
            <a:xfrm>
              <a:off x="1501" y="1910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16" name="Rectangle 320"/>
            <p:cNvSpPr>
              <a:spLocks noChangeArrowheads="1"/>
            </p:cNvSpPr>
            <p:nvPr/>
          </p:nvSpPr>
          <p:spPr bwMode="auto">
            <a:xfrm>
              <a:off x="1501" y="1831"/>
              <a:ext cx="15" cy="7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17" name="Rectangle 321"/>
            <p:cNvSpPr>
              <a:spLocks noChangeArrowheads="1"/>
            </p:cNvSpPr>
            <p:nvPr/>
          </p:nvSpPr>
          <p:spPr bwMode="auto">
            <a:xfrm>
              <a:off x="1373" y="1831"/>
              <a:ext cx="136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18" name="Rectangle 322"/>
            <p:cNvSpPr>
              <a:spLocks noChangeArrowheads="1"/>
            </p:cNvSpPr>
            <p:nvPr/>
          </p:nvSpPr>
          <p:spPr bwMode="auto">
            <a:xfrm>
              <a:off x="1373" y="1910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19" name="Rectangle 323"/>
            <p:cNvSpPr>
              <a:spLocks noChangeArrowheads="1"/>
            </p:cNvSpPr>
            <p:nvPr/>
          </p:nvSpPr>
          <p:spPr bwMode="auto">
            <a:xfrm>
              <a:off x="1373" y="1838"/>
              <a:ext cx="14" cy="72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20" name="Rectangle 324"/>
            <p:cNvSpPr>
              <a:spLocks noChangeArrowheads="1"/>
            </p:cNvSpPr>
            <p:nvPr/>
          </p:nvSpPr>
          <p:spPr bwMode="auto">
            <a:xfrm>
              <a:off x="1380" y="1910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21" name="Rectangle 325"/>
            <p:cNvSpPr>
              <a:spLocks noChangeArrowheads="1"/>
            </p:cNvSpPr>
            <p:nvPr/>
          </p:nvSpPr>
          <p:spPr bwMode="auto">
            <a:xfrm>
              <a:off x="1309" y="1910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22" name="Rectangle 326"/>
            <p:cNvSpPr>
              <a:spLocks noChangeArrowheads="1"/>
            </p:cNvSpPr>
            <p:nvPr/>
          </p:nvSpPr>
          <p:spPr bwMode="auto">
            <a:xfrm>
              <a:off x="1316" y="1910"/>
              <a:ext cx="6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23" name="Rectangle 327"/>
            <p:cNvSpPr>
              <a:spLocks noChangeArrowheads="1"/>
            </p:cNvSpPr>
            <p:nvPr/>
          </p:nvSpPr>
          <p:spPr bwMode="auto">
            <a:xfrm>
              <a:off x="1501" y="1910"/>
              <a:ext cx="8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24" name="Rectangle 328"/>
            <p:cNvSpPr>
              <a:spLocks noChangeArrowheads="1"/>
            </p:cNvSpPr>
            <p:nvPr/>
          </p:nvSpPr>
          <p:spPr bwMode="auto">
            <a:xfrm>
              <a:off x="1573" y="1910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25" name="Rectangle 329"/>
            <p:cNvSpPr>
              <a:spLocks noChangeArrowheads="1"/>
            </p:cNvSpPr>
            <p:nvPr/>
          </p:nvSpPr>
          <p:spPr bwMode="auto">
            <a:xfrm>
              <a:off x="1509" y="1910"/>
              <a:ext cx="6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26" name="Rectangle 330"/>
            <p:cNvSpPr>
              <a:spLocks noChangeArrowheads="1"/>
            </p:cNvSpPr>
            <p:nvPr/>
          </p:nvSpPr>
          <p:spPr bwMode="auto">
            <a:xfrm>
              <a:off x="1373" y="1796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27" name="Rectangle 331"/>
            <p:cNvSpPr>
              <a:spLocks noChangeArrowheads="1"/>
            </p:cNvSpPr>
            <p:nvPr/>
          </p:nvSpPr>
          <p:spPr bwMode="auto">
            <a:xfrm>
              <a:off x="1509" y="1796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28" name="Rectangle 332"/>
            <p:cNvSpPr>
              <a:spLocks noChangeArrowheads="1"/>
            </p:cNvSpPr>
            <p:nvPr/>
          </p:nvSpPr>
          <p:spPr bwMode="auto">
            <a:xfrm>
              <a:off x="1380" y="1796"/>
              <a:ext cx="129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29" name="Freeform 333"/>
            <p:cNvSpPr>
              <a:spLocks/>
            </p:cNvSpPr>
            <p:nvPr/>
          </p:nvSpPr>
          <p:spPr bwMode="auto">
            <a:xfrm>
              <a:off x="1416" y="1746"/>
              <a:ext cx="64" cy="57"/>
            </a:xfrm>
            <a:custGeom>
              <a:avLst/>
              <a:gdLst/>
              <a:ahLst/>
              <a:cxnLst>
                <a:cxn ang="0">
                  <a:pos x="50" y="35"/>
                </a:cxn>
                <a:cxn ang="0">
                  <a:pos x="43" y="21"/>
                </a:cxn>
                <a:cxn ang="0">
                  <a:pos x="50" y="21"/>
                </a:cxn>
                <a:cxn ang="0">
                  <a:pos x="50" y="21"/>
                </a:cxn>
                <a:cxn ang="0">
                  <a:pos x="28" y="14"/>
                </a:cxn>
                <a:cxn ang="0">
                  <a:pos x="36" y="14"/>
                </a:cxn>
                <a:cxn ang="0">
                  <a:pos x="36" y="14"/>
                </a:cxn>
                <a:cxn ang="0">
                  <a:pos x="21" y="21"/>
                </a:cxn>
                <a:cxn ang="0">
                  <a:pos x="21" y="21"/>
                </a:cxn>
                <a:cxn ang="0">
                  <a:pos x="21" y="21"/>
                </a:cxn>
                <a:cxn ang="0">
                  <a:pos x="14" y="35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21" y="43"/>
                </a:cxn>
                <a:cxn ang="0">
                  <a:pos x="21" y="35"/>
                </a:cxn>
                <a:cxn ang="0">
                  <a:pos x="21" y="35"/>
                </a:cxn>
                <a:cxn ang="0">
                  <a:pos x="36" y="43"/>
                </a:cxn>
                <a:cxn ang="0">
                  <a:pos x="28" y="43"/>
                </a:cxn>
                <a:cxn ang="0">
                  <a:pos x="28" y="43"/>
                </a:cxn>
                <a:cxn ang="0">
                  <a:pos x="50" y="35"/>
                </a:cxn>
                <a:cxn ang="0">
                  <a:pos x="43" y="43"/>
                </a:cxn>
                <a:cxn ang="0">
                  <a:pos x="43" y="43"/>
                </a:cxn>
                <a:cxn ang="0">
                  <a:pos x="50" y="28"/>
                </a:cxn>
                <a:cxn ang="0">
                  <a:pos x="50" y="28"/>
                </a:cxn>
                <a:cxn ang="0">
                  <a:pos x="64" y="35"/>
                </a:cxn>
                <a:cxn ang="0">
                  <a:pos x="64" y="35"/>
                </a:cxn>
                <a:cxn ang="0">
                  <a:pos x="57" y="50"/>
                </a:cxn>
                <a:cxn ang="0">
                  <a:pos x="57" y="50"/>
                </a:cxn>
                <a:cxn ang="0">
                  <a:pos x="57" y="50"/>
                </a:cxn>
                <a:cxn ang="0">
                  <a:pos x="36" y="57"/>
                </a:cxn>
                <a:cxn ang="0">
                  <a:pos x="36" y="57"/>
                </a:cxn>
                <a:cxn ang="0">
                  <a:pos x="28" y="57"/>
                </a:cxn>
                <a:cxn ang="0">
                  <a:pos x="14" y="50"/>
                </a:cxn>
                <a:cxn ang="0">
                  <a:pos x="14" y="50"/>
                </a:cxn>
                <a:cxn ang="0">
                  <a:pos x="7" y="50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0" y="28"/>
                </a:cxn>
                <a:cxn ang="0">
                  <a:pos x="7" y="14"/>
                </a:cxn>
                <a:cxn ang="0">
                  <a:pos x="7" y="14"/>
                </a:cxn>
                <a:cxn ang="0">
                  <a:pos x="14" y="7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36" y="0"/>
                </a:cxn>
                <a:cxn ang="0">
                  <a:pos x="57" y="7"/>
                </a:cxn>
                <a:cxn ang="0">
                  <a:pos x="57" y="7"/>
                </a:cxn>
                <a:cxn ang="0">
                  <a:pos x="57" y="14"/>
                </a:cxn>
                <a:cxn ang="0">
                  <a:pos x="64" y="28"/>
                </a:cxn>
                <a:cxn ang="0">
                  <a:pos x="50" y="35"/>
                </a:cxn>
              </a:cxnLst>
              <a:rect l="0" t="0" r="r" b="b"/>
              <a:pathLst>
                <a:path w="64" h="57">
                  <a:moveTo>
                    <a:pt x="50" y="35"/>
                  </a:moveTo>
                  <a:lnTo>
                    <a:pt x="43" y="21"/>
                  </a:lnTo>
                  <a:lnTo>
                    <a:pt x="50" y="21"/>
                  </a:lnTo>
                  <a:lnTo>
                    <a:pt x="50" y="21"/>
                  </a:lnTo>
                  <a:lnTo>
                    <a:pt x="28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21" y="21"/>
                  </a:lnTo>
                  <a:lnTo>
                    <a:pt x="21" y="21"/>
                  </a:lnTo>
                  <a:lnTo>
                    <a:pt x="21" y="21"/>
                  </a:lnTo>
                  <a:lnTo>
                    <a:pt x="14" y="35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21" y="43"/>
                  </a:lnTo>
                  <a:lnTo>
                    <a:pt x="21" y="35"/>
                  </a:lnTo>
                  <a:lnTo>
                    <a:pt x="21" y="35"/>
                  </a:lnTo>
                  <a:lnTo>
                    <a:pt x="36" y="43"/>
                  </a:lnTo>
                  <a:lnTo>
                    <a:pt x="28" y="43"/>
                  </a:lnTo>
                  <a:lnTo>
                    <a:pt x="28" y="43"/>
                  </a:lnTo>
                  <a:lnTo>
                    <a:pt x="50" y="35"/>
                  </a:lnTo>
                  <a:lnTo>
                    <a:pt x="43" y="43"/>
                  </a:lnTo>
                  <a:lnTo>
                    <a:pt x="43" y="43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64" y="35"/>
                  </a:lnTo>
                  <a:lnTo>
                    <a:pt x="64" y="35"/>
                  </a:lnTo>
                  <a:lnTo>
                    <a:pt x="57" y="50"/>
                  </a:lnTo>
                  <a:lnTo>
                    <a:pt x="57" y="50"/>
                  </a:lnTo>
                  <a:lnTo>
                    <a:pt x="57" y="50"/>
                  </a:lnTo>
                  <a:lnTo>
                    <a:pt x="36" y="57"/>
                  </a:lnTo>
                  <a:lnTo>
                    <a:pt x="36" y="57"/>
                  </a:lnTo>
                  <a:lnTo>
                    <a:pt x="28" y="57"/>
                  </a:lnTo>
                  <a:lnTo>
                    <a:pt x="14" y="50"/>
                  </a:lnTo>
                  <a:lnTo>
                    <a:pt x="14" y="50"/>
                  </a:lnTo>
                  <a:lnTo>
                    <a:pt x="7" y="50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7" y="14"/>
                  </a:lnTo>
                  <a:lnTo>
                    <a:pt x="7" y="14"/>
                  </a:lnTo>
                  <a:lnTo>
                    <a:pt x="14" y="7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6" y="0"/>
                  </a:lnTo>
                  <a:lnTo>
                    <a:pt x="57" y="7"/>
                  </a:lnTo>
                  <a:lnTo>
                    <a:pt x="57" y="7"/>
                  </a:lnTo>
                  <a:lnTo>
                    <a:pt x="57" y="14"/>
                  </a:lnTo>
                  <a:lnTo>
                    <a:pt x="64" y="28"/>
                  </a:lnTo>
                  <a:lnTo>
                    <a:pt x="50" y="35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30" name="Freeform 334"/>
            <p:cNvSpPr>
              <a:spLocks/>
            </p:cNvSpPr>
            <p:nvPr/>
          </p:nvSpPr>
          <p:spPr bwMode="auto">
            <a:xfrm>
              <a:off x="1466" y="1774"/>
              <a:ext cx="14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14" y="0"/>
                </a:cxn>
                <a:cxn ang="0">
                  <a:pos x="14" y="7"/>
                </a:cxn>
                <a:cxn ang="0">
                  <a:pos x="14" y="7"/>
                </a:cxn>
                <a:cxn ang="0">
                  <a:pos x="0" y="0"/>
                </a:cxn>
              </a:cxnLst>
              <a:rect l="0" t="0" r="r" b="b"/>
              <a:pathLst>
                <a:path w="14" h="7">
                  <a:moveTo>
                    <a:pt x="0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14" y="0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31" name="Rectangle 335"/>
            <p:cNvSpPr>
              <a:spLocks noChangeArrowheads="1"/>
            </p:cNvSpPr>
            <p:nvPr/>
          </p:nvSpPr>
          <p:spPr bwMode="auto">
            <a:xfrm>
              <a:off x="1437" y="1703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32" name="Rectangle 336"/>
            <p:cNvSpPr>
              <a:spLocks noChangeArrowheads="1"/>
            </p:cNvSpPr>
            <p:nvPr/>
          </p:nvSpPr>
          <p:spPr bwMode="auto">
            <a:xfrm>
              <a:off x="1437" y="1753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33" name="Rectangle 337"/>
            <p:cNvSpPr>
              <a:spLocks noChangeArrowheads="1"/>
            </p:cNvSpPr>
            <p:nvPr/>
          </p:nvSpPr>
          <p:spPr bwMode="auto">
            <a:xfrm>
              <a:off x="1437" y="1710"/>
              <a:ext cx="15" cy="43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34" name="Rectangle 338"/>
            <p:cNvSpPr>
              <a:spLocks noChangeArrowheads="1"/>
            </p:cNvSpPr>
            <p:nvPr/>
          </p:nvSpPr>
          <p:spPr bwMode="auto">
            <a:xfrm>
              <a:off x="1559" y="1903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35" name="Rectangle 339"/>
            <p:cNvSpPr>
              <a:spLocks noChangeArrowheads="1"/>
            </p:cNvSpPr>
            <p:nvPr/>
          </p:nvSpPr>
          <p:spPr bwMode="auto">
            <a:xfrm>
              <a:off x="1844" y="1903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36" name="Rectangle 340"/>
            <p:cNvSpPr>
              <a:spLocks noChangeArrowheads="1"/>
            </p:cNvSpPr>
            <p:nvPr/>
          </p:nvSpPr>
          <p:spPr bwMode="auto">
            <a:xfrm>
              <a:off x="1566" y="1903"/>
              <a:ext cx="278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37" name="Rectangle 341"/>
            <p:cNvSpPr>
              <a:spLocks noChangeArrowheads="1"/>
            </p:cNvSpPr>
            <p:nvPr/>
          </p:nvSpPr>
          <p:spPr bwMode="auto">
            <a:xfrm>
              <a:off x="1023" y="1903"/>
              <a:ext cx="8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38" name="Rectangle 342"/>
            <p:cNvSpPr>
              <a:spLocks noChangeArrowheads="1"/>
            </p:cNvSpPr>
            <p:nvPr/>
          </p:nvSpPr>
          <p:spPr bwMode="auto">
            <a:xfrm>
              <a:off x="1309" y="1903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39" name="Rectangle 343"/>
            <p:cNvSpPr>
              <a:spLocks noChangeArrowheads="1"/>
            </p:cNvSpPr>
            <p:nvPr/>
          </p:nvSpPr>
          <p:spPr bwMode="auto">
            <a:xfrm>
              <a:off x="1031" y="1903"/>
              <a:ext cx="278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40" name="Rectangle 344"/>
            <p:cNvSpPr>
              <a:spLocks noChangeArrowheads="1"/>
            </p:cNvSpPr>
            <p:nvPr/>
          </p:nvSpPr>
          <p:spPr bwMode="auto">
            <a:xfrm>
              <a:off x="1444" y="1703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41" name="Rectangle 345"/>
            <p:cNvSpPr>
              <a:spLocks noChangeArrowheads="1"/>
            </p:cNvSpPr>
            <p:nvPr/>
          </p:nvSpPr>
          <p:spPr bwMode="auto">
            <a:xfrm>
              <a:off x="1444" y="1510"/>
              <a:ext cx="15" cy="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42" name="Rectangle 346"/>
            <p:cNvSpPr>
              <a:spLocks noChangeArrowheads="1"/>
            </p:cNvSpPr>
            <p:nvPr/>
          </p:nvSpPr>
          <p:spPr bwMode="auto">
            <a:xfrm>
              <a:off x="1444" y="1518"/>
              <a:ext cx="15" cy="18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43" name="Freeform 347"/>
            <p:cNvSpPr>
              <a:spLocks/>
            </p:cNvSpPr>
            <p:nvPr/>
          </p:nvSpPr>
          <p:spPr bwMode="auto">
            <a:xfrm>
              <a:off x="1437" y="1617"/>
              <a:ext cx="22" cy="29"/>
            </a:xfrm>
            <a:custGeom>
              <a:avLst/>
              <a:gdLst/>
              <a:ahLst/>
              <a:cxnLst>
                <a:cxn ang="0">
                  <a:pos x="22" y="15"/>
                </a:cxn>
                <a:cxn ang="0">
                  <a:pos x="22" y="8"/>
                </a:cxn>
                <a:cxn ang="0">
                  <a:pos x="15" y="0"/>
                </a:cxn>
                <a:cxn ang="0">
                  <a:pos x="7" y="8"/>
                </a:cxn>
                <a:cxn ang="0">
                  <a:pos x="0" y="15"/>
                </a:cxn>
                <a:cxn ang="0">
                  <a:pos x="7" y="29"/>
                </a:cxn>
                <a:cxn ang="0">
                  <a:pos x="15" y="29"/>
                </a:cxn>
                <a:cxn ang="0">
                  <a:pos x="22" y="29"/>
                </a:cxn>
                <a:cxn ang="0">
                  <a:pos x="22" y="15"/>
                </a:cxn>
              </a:cxnLst>
              <a:rect l="0" t="0" r="r" b="b"/>
              <a:pathLst>
                <a:path w="22" h="29">
                  <a:moveTo>
                    <a:pt x="22" y="15"/>
                  </a:moveTo>
                  <a:lnTo>
                    <a:pt x="22" y="8"/>
                  </a:lnTo>
                  <a:lnTo>
                    <a:pt x="15" y="0"/>
                  </a:lnTo>
                  <a:lnTo>
                    <a:pt x="7" y="8"/>
                  </a:lnTo>
                  <a:lnTo>
                    <a:pt x="0" y="15"/>
                  </a:lnTo>
                  <a:lnTo>
                    <a:pt x="7" y="29"/>
                  </a:lnTo>
                  <a:lnTo>
                    <a:pt x="15" y="29"/>
                  </a:lnTo>
                  <a:lnTo>
                    <a:pt x="22" y="29"/>
                  </a:lnTo>
                  <a:lnTo>
                    <a:pt x="22" y="15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44" name="Freeform 348"/>
            <p:cNvSpPr>
              <a:spLocks/>
            </p:cNvSpPr>
            <p:nvPr/>
          </p:nvSpPr>
          <p:spPr bwMode="auto">
            <a:xfrm>
              <a:off x="1430" y="1617"/>
              <a:ext cx="36" cy="36"/>
            </a:xfrm>
            <a:custGeom>
              <a:avLst/>
              <a:gdLst/>
              <a:ahLst/>
              <a:cxnLst>
                <a:cxn ang="0">
                  <a:pos x="22" y="15"/>
                </a:cxn>
                <a:cxn ang="0">
                  <a:pos x="22" y="8"/>
                </a:cxn>
                <a:cxn ang="0">
                  <a:pos x="29" y="15"/>
                </a:cxn>
                <a:cxn ang="0">
                  <a:pos x="29" y="15"/>
                </a:cxn>
                <a:cxn ang="0">
                  <a:pos x="22" y="8"/>
                </a:cxn>
                <a:cxn ang="0">
                  <a:pos x="29" y="8"/>
                </a:cxn>
                <a:cxn ang="0">
                  <a:pos x="29" y="8"/>
                </a:cxn>
                <a:cxn ang="0">
                  <a:pos x="22" y="15"/>
                </a:cxn>
                <a:cxn ang="0">
                  <a:pos x="22" y="15"/>
                </a:cxn>
                <a:cxn ang="0">
                  <a:pos x="22" y="15"/>
                </a:cxn>
                <a:cxn ang="0">
                  <a:pos x="14" y="22"/>
                </a:cxn>
                <a:cxn ang="0">
                  <a:pos x="14" y="15"/>
                </a:cxn>
                <a:cxn ang="0">
                  <a:pos x="14" y="15"/>
                </a:cxn>
                <a:cxn ang="0">
                  <a:pos x="22" y="29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22" y="22"/>
                </a:cxn>
                <a:cxn ang="0">
                  <a:pos x="22" y="22"/>
                </a:cxn>
                <a:cxn ang="0">
                  <a:pos x="22" y="22"/>
                </a:cxn>
                <a:cxn ang="0">
                  <a:pos x="29" y="22"/>
                </a:cxn>
                <a:cxn ang="0">
                  <a:pos x="22" y="29"/>
                </a:cxn>
                <a:cxn ang="0">
                  <a:pos x="22" y="29"/>
                </a:cxn>
                <a:cxn ang="0">
                  <a:pos x="22" y="15"/>
                </a:cxn>
                <a:cxn ang="0">
                  <a:pos x="22" y="15"/>
                </a:cxn>
                <a:cxn ang="0">
                  <a:pos x="36" y="15"/>
                </a:cxn>
                <a:cxn ang="0">
                  <a:pos x="36" y="15"/>
                </a:cxn>
                <a:cxn ang="0">
                  <a:pos x="36" y="29"/>
                </a:cxn>
                <a:cxn ang="0">
                  <a:pos x="36" y="29"/>
                </a:cxn>
                <a:cxn ang="0">
                  <a:pos x="29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14" y="36"/>
                </a:cxn>
                <a:cxn ang="0">
                  <a:pos x="14" y="36"/>
                </a:cxn>
                <a:cxn ang="0">
                  <a:pos x="7" y="3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7" y="15"/>
                </a:cxn>
                <a:cxn ang="0">
                  <a:pos x="14" y="8"/>
                </a:cxn>
                <a:cxn ang="0">
                  <a:pos x="14" y="8"/>
                </a:cxn>
                <a:cxn ang="0">
                  <a:pos x="14" y="8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9" y="0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36" y="15"/>
                </a:cxn>
                <a:cxn ang="0">
                  <a:pos x="22" y="15"/>
                </a:cxn>
              </a:cxnLst>
              <a:rect l="0" t="0" r="r" b="b"/>
              <a:pathLst>
                <a:path w="36" h="36">
                  <a:moveTo>
                    <a:pt x="22" y="15"/>
                  </a:moveTo>
                  <a:lnTo>
                    <a:pt x="22" y="8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22" y="8"/>
                  </a:lnTo>
                  <a:lnTo>
                    <a:pt x="29" y="8"/>
                  </a:lnTo>
                  <a:lnTo>
                    <a:pt x="29" y="8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14" y="22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22" y="29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9" y="22"/>
                  </a:lnTo>
                  <a:lnTo>
                    <a:pt x="22" y="29"/>
                  </a:lnTo>
                  <a:lnTo>
                    <a:pt x="22" y="29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36" y="15"/>
                  </a:lnTo>
                  <a:lnTo>
                    <a:pt x="36" y="15"/>
                  </a:lnTo>
                  <a:lnTo>
                    <a:pt x="36" y="29"/>
                  </a:lnTo>
                  <a:lnTo>
                    <a:pt x="36" y="29"/>
                  </a:lnTo>
                  <a:lnTo>
                    <a:pt x="29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7" y="3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7" y="15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6" y="15"/>
                  </a:lnTo>
                  <a:lnTo>
                    <a:pt x="22" y="15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45" name="Freeform 349"/>
            <p:cNvSpPr>
              <a:spLocks/>
            </p:cNvSpPr>
            <p:nvPr/>
          </p:nvSpPr>
          <p:spPr bwMode="auto">
            <a:xfrm>
              <a:off x="1452" y="1632"/>
              <a:ext cx="1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0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46" name="Freeform 350"/>
            <p:cNvSpPr>
              <a:spLocks/>
            </p:cNvSpPr>
            <p:nvPr/>
          </p:nvSpPr>
          <p:spPr bwMode="auto">
            <a:xfrm>
              <a:off x="1837" y="1895"/>
              <a:ext cx="21" cy="29"/>
            </a:xfrm>
            <a:custGeom>
              <a:avLst/>
              <a:gdLst/>
              <a:ahLst/>
              <a:cxnLst>
                <a:cxn ang="0">
                  <a:pos x="21" y="15"/>
                </a:cxn>
                <a:cxn ang="0">
                  <a:pos x="21" y="8"/>
                </a:cxn>
                <a:cxn ang="0">
                  <a:pos x="14" y="0"/>
                </a:cxn>
                <a:cxn ang="0">
                  <a:pos x="7" y="8"/>
                </a:cxn>
                <a:cxn ang="0">
                  <a:pos x="0" y="15"/>
                </a:cxn>
                <a:cxn ang="0">
                  <a:pos x="7" y="22"/>
                </a:cxn>
                <a:cxn ang="0">
                  <a:pos x="14" y="29"/>
                </a:cxn>
                <a:cxn ang="0">
                  <a:pos x="21" y="22"/>
                </a:cxn>
                <a:cxn ang="0">
                  <a:pos x="21" y="15"/>
                </a:cxn>
              </a:cxnLst>
              <a:rect l="0" t="0" r="r" b="b"/>
              <a:pathLst>
                <a:path w="21" h="29">
                  <a:moveTo>
                    <a:pt x="21" y="15"/>
                  </a:moveTo>
                  <a:lnTo>
                    <a:pt x="21" y="8"/>
                  </a:lnTo>
                  <a:lnTo>
                    <a:pt x="14" y="0"/>
                  </a:lnTo>
                  <a:lnTo>
                    <a:pt x="7" y="8"/>
                  </a:lnTo>
                  <a:lnTo>
                    <a:pt x="0" y="15"/>
                  </a:lnTo>
                  <a:lnTo>
                    <a:pt x="7" y="22"/>
                  </a:lnTo>
                  <a:lnTo>
                    <a:pt x="14" y="29"/>
                  </a:lnTo>
                  <a:lnTo>
                    <a:pt x="21" y="22"/>
                  </a:lnTo>
                  <a:lnTo>
                    <a:pt x="21" y="15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47" name="Freeform 351"/>
            <p:cNvSpPr>
              <a:spLocks/>
            </p:cNvSpPr>
            <p:nvPr/>
          </p:nvSpPr>
          <p:spPr bwMode="auto">
            <a:xfrm>
              <a:off x="1837" y="1895"/>
              <a:ext cx="28" cy="36"/>
            </a:xfrm>
            <a:custGeom>
              <a:avLst/>
              <a:gdLst/>
              <a:ahLst/>
              <a:cxnLst>
                <a:cxn ang="0">
                  <a:pos x="14" y="15"/>
                </a:cxn>
                <a:cxn ang="0">
                  <a:pos x="14" y="8"/>
                </a:cxn>
                <a:cxn ang="0">
                  <a:pos x="21" y="15"/>
                </a:cxn>
                <a:cxn ang="0">
                  <a:pos x="21" y="15"/>
                </a:cxn>
                <a:cxn ang="0">
                  <a:pos x="14" y="8"/>
                </a:cxn>
                <a:cxn ang="0">
                  <a:pos x="21" y="8"/>
                </a:cxn>
                <a:cxn ang="0">
                  <a:pos x="21" y="8"/>
                </a:cxn>
                <a:cxn ang="0">
                  <a:pos x="14" y="15"/>
                </a:cxn>
                <a:cxn ang="0">
                  <a:pos x="14" y="15"/>
                </a:cxn>
                <a:cxn ang="0">
                  <a:pos x="14" y="15"/>
                </a:cxn>
                <a:cxn ang="0">
                  <a:pos x="7" y="22"/>
                </a:cxn>
                <a:cxn ang="0">
                  <a:pos x="7" y="15"/>
                </a:cxn>
                <a:cxn ang="0">
                  <a:pos x="7" y="15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21" y="29"/>
                </a:cxn>
                <a:cxn ang="0">
                  <a:pos x="14" y="29"/>
                </a:cxn>
                <a:cxn ang="0">
                  <a:pos x="14" y="29"/>
                </a:cxn>
                <a:cxn ang="0">
                  <a:pos x="21" y="22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14" y="15"/>
                </a:cxn>
                <a:cxn ang="0">
                  <a:pos x="14" y="15"/>
                </a:cxn>
                <a:cxn ang="0">
                  <a:pos x="28" y="15"/>
                </a:cxn>
                <a:cxn ang="0">
                  <a:pos x="28" y="15"/>
                </a:cxn>
                <a:cxn ang="0">
                  <a:pos x="28" y="22"/>
                </a:cxn>
                <a:cxn ang="0">
                  <a:pos x="28" y="22"/>
                </a:cxn>
                <a:cxn ang="0">
                  <a:pos x="28" y="29"/>
                </a:cxn>
                <a:cxn ang="0">
                  <a:pos x="21" y="36"/>
                </a:cxn>
                <a:cxn ang="0">
                  <a:pos x="21" y="36"/>
                </a:cxn>
                <a:cxn ang="0">
                  <a:pos x="14" y="36"/>
                </a:cxn>
                <a:cxn ang="0">
                  <a:pos x="7" y="29"/>
                </a:cxn>
                <a:cxn ang="0">
                  <a:pos x="7" y="29"/>
                </a:cxn>
                <a:cxn ang="0">
                  <a:pos x="7" y="29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0" y="15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21" y="0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28" y="15"/>
                </a:cxn>
                <a:cxn ang="0">
                  <a:pos x="14" y="15"/>
                </a:cxn>
              </a:cxnLst>
              <a:rect l="0" t="0" r="r" b="b"/>
              <a:pathLst>
                <a:path w="28" h="36">
                  <a:moveTo>
                    <a:pt x="14" y="15"/>
                  </a:moveTo>
                  <a:lnTo>
                    <a:pt x="14" y="8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14" y="8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7" y="22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21" y="29"/>
                  </a:lnTo>
                  <a:lnTo>
                    <a:pt x="14" y="29"/>
                  </a:lnTo>
                  <a:lnTo>
                    <a:pt x="14" y="29"/>
                  </a:lnTo>
                  <a:lnTo>
                    <a:pt x="21" y="22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28" y="15"/>
                  </a:lnTo>
                  <a:lnTo>
                    <a:pt x="28" y="15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8" y="29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14" y="36"/>
                  </a:lnTo>
                  <a:lnTo>
                    <a:pt x="7" y="29"/>
                  </a:lnTo>
                  <a:lnTo>
                    <a:pt x="7" y="29"/>
                  </a:lnTo>
                  <a:lnTo>
                    <a:pt x="7" y="29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15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8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21" y="0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28" y="15"/>
                  </a:lnTo>
                  <a:lnTo>
                    <a:pt x="14" y="15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48" name="Freeform 352"/>
            <p:cNvSpPr>
              <a:spLocks/>
            </p:cNvSpPr>
            <p:nvPr/>
          </p:nvSpPr>
          <p:spPr bwMode="auto">
            <a:xfrm>
              <a:off x="1851" y="1910"/>
              <a:ext cx="1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0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49" name="Freeform 353"/>
            <p:cNvSpPr>
              <a:spLocks/>
            </p:cNvSpPr>
            <p:nvPr/>
          </p:nvSpPr>
          <p:spPr bwMode="auto">
            <a:xfrm>
              <a:off x="1016" y="1895"/>
              <a:ext cx="22" cy="29"/>
            </a:xfrm>
            <a:custGeom>
              <a:avLst/>
              <a:gdLst/>
              <a:ahLst/>
              <a:cxnLst>
                <a:cxn ang="0">
                  <a:pos x="22" y="15"/>
                </a:cxn>
                <a:cxn ang="0">
                  <a:pos x="15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15"/>
                </a:cxn>
                <a:cxn ang="0">
                  <a:pos x="0" y="22"/>
                </a:cxn>
                <a:cxn ang="0">
                  <a:pos x="7" y="29"/>
                </a:cxn>
                <a:cxn ang="0">
                  <a:pos x="15" y="22"/>
                </a:cxn>
                <a:cxn ang="0">
                  <a:pos x="22" y="15"/>
                </a:cxn>
              </a:cxnLst>
              <a:rect l="0" t="0" r="r" b="b"/>
              <a:pathLst>
                <a:path w="22" h="29">
                  <a:moveTo>
                    <a:pt x="22" y="15"/>
                  </a:moveTo>
                  <a:lnTo>
                    <a:pt x="15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15"/>
                  </a:lnTo>
                  <a:lnTo>
                    <a:pt x="0" y="22"/>
                  </a:lnTo>
                  <a:lnTo>
                    <a:pt x="7" y="29"/>
                  </a:lnTo>
                  <a:lnTo>
                    <a:pt x="15" y="22"/>
                  </a:lnTo>
                  <a:lnTo>
                    <a:pt x="22" y="15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50" name="Freeform 354"/>
            <p:cNvSpPr>
              <a:spLocks/>
            </p:cNvSpPr>
            <p:nvPr/>
          </p:nvSpPr>
          <p:spPr bwMode="auto">
            <a:xfrm>
              <a:off x="1009" y="1895"/>
              <a:ext cx="36" cy="36"/>
            </a:xfrm>
            <a:custGeom>
              <a:avLst/>
              <a:gdLst/>
              <a:ahLst/>
              <a:cxnLst>
                <a:cxn ang="0">
                  <a:pos x="29" y="22"/>
                </a:cxn>
                <a:cxn ang="0">
                  <a:pos x="22" y="15"/>
                </a:cxn>
                <a:cxn ang="0">
                  <a:pos x="22" y="15"/>
                </a:cxn>
                <a:cxn ang="0">
                  <a:pos x="22" y="15"/>
                </a:cxn>
                <a:cxn ang="0">
                  <a:pos x="14" y="8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4" y="15"/>
                </a:cxn>
                <a:cxn ang="0">
                  <a:pos x="14" y="8"/>
                </a:cxn>
                <a:cxn ang="0">
                  <a:pos x="14" y="8"/>
                </a:cxn>
                <a:cxn ang="0">
                  <a:pos x="14" y="15"/>
                </a:cxn>
                <a:cxn ang="0">
                  <a:pos x="14" y="15"/>
                </a:cxn>
                <a:cxn ang="0">
                  <a:pos x="14" y="15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22" y="29"/>
                </a:cxn>
                <a:cxn ang="0">
                  <a:pos x="14" y="29"/>
                </a:cxn>
                <a:cxn ang="0">
                  <a:pos x="14" y="29"/>
                </a:cxn>
                <a:cxn ang="0">
                  <a:pos x="22" y="22"/>
                </a:cxn>
                <a:cxn ang="0">
                  <a:pos x="22" y="22"/>
                </a:cxn>
                <a:cxn ang="0">
                  <a:pos x="22" y="22"/>
                </a:cxn>
                <a:cxn ang="0">
                  <a:pos x="29" y="15"/>
                </a:cxn>
                <a:cxn ang="0">
                  <a:pos x="29" y="15"/>
                </a:cxn>
                <a:cxn ang="0">
                  <a:pos x="36" y="22"/>
                </a:cxn>
                <a:cxn ang="0">
                  <a:pos x="36" y="22"/>
                </a:cxn>
                <a:cxn ang="0">
                  <a:pos x="29" y="29"/>
                </a:cxn>
                <a:cxn ang="0">
                  <a:pos x="29" y="29"/>
                </a:cxn>
                <a:cxn ang="0">
                  <a:pos x="29" y="29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14" y="36"/>
                </a:cxn>
                <a:cxn ang="0">
                  <a:pos x="7" y="29"/>
                </a:cxn>
                <a:cxn ang="0">
                  <a:pos x="7" y="29"/>
                </a:cxn>
                <a:cxn ang="0">
                  <a:pos x="0" y="22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7" y="8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22" y="0"/>
                </a:cxn>
                <a:cxn ang="0">
                  <a:pos x="29" y="8"/>
                </a:cxn>
                <a:cxn ang="0">
                  <a:pos x="29" y="8"/>
                </a:cxn>
                <a:cxn ang="0">
                  <a:pos x="29" y="8"/>
                </a:cxn>
                <a:cxn ang="0">
                  <a:pos x="36" y="15"/>
                </a:cxn>
                <a:cxn ang="0">
                  <a:pos x="29" y="22"/>
                </a:cxn>
              </a:cxnLst>
              <a:rect l="0" t="0" r="r" b="b"/>
              <a:pathLst>
                <a:path w="36" h="36">
                  <a:moveTo>
                    <a:pt x="29" y="22"/>
                  </a:move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14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4" y="15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22" y="29"/>
                  </a:lnTo>
                  <a:lnTo>
                    <a:pt x="14" y="29"/>
                  </a:lnTo>
                  <a:lnTo>
                    <a:pt x="14" y="29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14" y="36"/>
                  </a:lnTo>
                  <a:lnTo>
                    <a:pt x="7" y="29"/>
                  </a:lnTo>
                  <a:lnTo>
                    <a:pt x="7" y="29"/>
                  </a:lnTo>
                  <a:lnTo>
                    <a:pt x="0" y="22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0" y="8"/>
                  </a:lnTo>
                  <a:lnTo>
                    <a:pt x="7" y="8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29" y="8"/>
                  </a:lnTo>
                  <a:lnTo>
                    <a:pt x="29" y="8"/>
                  </a:lnTo>
                  <a:lnTo>
                    <a:pt x="29" y="8"/>
                  </a:lnTo>
                  <a:lnTo>
                    <a:pt x="36" y="15"/>
                  </a:lnTo>
                  <a:lnTo>
                    <a:pt x="29" y="22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51" name="Freeform 355"/>
            <p:cNvSpPr>
              <a:spLocks/>
            </p:cNvSpPr>
            <p:nvPr/>
          </p:nvSpPr>
          <p:spPr bwMode="auto">
            <a:xfrm>
              <a:off x="1038" y="1910"/>
              <a:ext cx="7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0" y="0"/>
                </a:cxn>
              </a:cxnLst>
              <a:rect l="0" t="0" r="r" b="b"/>
              <a:pathLst>
                <a:path w="7" h="7">
                  <a:moveTo>
                    <a:pt x="0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7" y="0"/>
                  </a:lnTo>
                  <a:lnTo>
                    <a:pt x="7" y="7"/>
                  </a:lnTo>
                  <a:lnTo>
                    <a:pt x="7" y="7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52" name="Rectangle 356"/>
            <p:cNvSpPr>
              <a:spLocks noChangeArrowheads="1"/>
            </p:cNvSpPr>
            <p:nvPr/>
          </p:nvSpPr>
          <p:spPr bwMode="auto">
            <a:xfrm>
              <a:off x="774" y="2216"/>
              <a:ext cx="189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b="1">
                  <a:latin typeface="Times New Roman" pitchFamily="18" charset="0"/>
                </a:rPr>
                <a:t>WL</a:t>
              </a:r>
              <a:endParaRPr lang="en-US" sz="2800"/>
            </a:p>
          </p:txBody>
        </p:sp>
        <p:sp>
          <p:nvSpPr>
            <p:cNvPr id="414053" name="Rectangle 357"/>
            <p:cNvSpPr>
              <a:spLocks noChangeArrowheads="1"/>
            </p:cNvSpPr>
            <p:nvPr/>
          </p:nvSpPr>
          <p:spPr bwMode="auto">
            <a:xfrm>
              <a:off x="966" y="2266"/>
              <a:ext cx="24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100" b="1">
                  <a:latin typeface="Times New Roman" pitchFamily="18" charset="0"/>
                </a:rPr>
                <a:t>i</a:t>
              </a:r>
              <a:endParaRPr lang="en-US" sz="2800"/>
            </a:p>
          </p:txBody>
        </p:sp>
        <p:sp>
          <p:nvSpPr>
            <p:cNvPr id="414054" name="Rectangle 358"/>
            <p:cNvSpPr>
              <a:spLocks noChangeArrowheads="1"/>
            </p:cNvSpPr>
            <p:nvPr/>
          </p:nvSpPr>
          <p:spPr bwMode="auto">
            <a:xfrm>
              <a:off x="1416" y="1346"/>
              <a:ext cx="1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b="1">
                  <a:latin typeface="Times New Roman" pitchFamily="18" charset="0"/>
                </a:rPr>
                <a:t>PC</a:t>
              </a:r>
              <a:endParaRPr lang="en-US" sz="2800"/>
            </a:p>
          </p:txBody>
        </p:sp>
        <p:sp>
          <p:nvSpPr>
            <p:cNvPr id="414055" name="Rectangle 359"/>
            <p:cNvSpPr>
              <a:spLocks noChangeArrowheads="1"/>
            </p:cNvSpPr>
            <p:nvPr/>
          </p:nvSpPr>
          <p:spPr bwMode="auto">
            <a:xfrm>
              <a:off x="1416" y="1318"/>
              <a:ext cx="150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56" name="Rectangle 360"/>
            <p:cNvSpPr>
              <a:spLocks noChangeArrowheads="1"/>
            </p:cNvSpPr>
            <p:nvPr/>
          </p:nvSpPr>
          <p:spPr bwMode="auto">
            <a:xfrm>
              <a:off x="1394" y="1846"/>
              <a:ext cx="164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b="1">
                  <a:latin typeface="Times New Roman" pitchFamily="18" charset="0"/>
                </a:rPr>
                <a:t>EQ</a:t>
              </a:r>
              <a:endParaRPr lang="en-US" sz="2800"/>
            </a:p>
          </p:txBody>
        </p:sp>
        <p:sp>
          <p:nvSpPr>
            <p:cNvPr id="414057" name="Rectangle 361"/>
            <p:cNvSpPr>
              <a:spLocks noChangeArrowheads="1"/>
            </p:cNvSpPr>
            <p:nvPr/>
          </p:nvSpPr>
          <p:spPr bwMode="auto">
            <a:xfrm>
              <a:off x="2786" y="1610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58" name="Rectangle 362"/>
            <p:cNvSpPr>
              <a:spLocks noChangeArrowheads="1"/>
            </p:cNvSpPr>
            <p:nvPr/>
          </p:nvSpPr>
          <p:spPr bwMode="auto">
            <a:xfrm>
              <a:off x="2786" y="1838"/>
              <a:ext cx="14" cy="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59" name="Rectangle 363"/>
            <p:cNvSpPr>
              <a:spLocks noChangeArrowheads="1"/>
            </p:cNvSpPr>
            <p:nvPr/>
          </p:nvSpPr>
          <p:spPr bwMode="auto">
            <a:xfrm>
              <a:off x="2786" y="1617"/>
              <a:ext cx="14" cy="221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60" name="Rectangle 364"/>
            <p:cNvSpPr>
              <a:spLocks noChangeArrowheads="1"/>
            </p:cNvSpPr>
            <p:nvPr/>
          </p:nvSpPr>
          <p:spPr bwMode="auto">
            <a:xfrm>
              <a:off x="2864" y="1796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61" name="Rectangle 365"/>
            <p:cNvSpPr>
              <a:spLocks noChangeArrowheads="1"/>
            </p:cNvSpPr>
            <p:nvPr/>
          </p:nvSpPr>
          <p:spPr bwMode="auto">
            <a:xfrm>
              <a:off x="2786" y="1796"/>
              <a:ext cx="78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62" name="Rectangle 366"/>
            <p:cNvSpPr>
              <a:spLocks noChangeArrowheads="1"/>
            </p:cNvSpPr>
            <p:nvPr/>
          </p:nvSpPr>
          <p:spPr bwMode="auto">
            <a:xfrm>
              <a:off x="2786" y="1646"/>
              <a:ext cx="14" cy="15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63" name="Rectangle 367"/>
            <p:cNvSpPr>
              <a:spLocks noChangeArrowheads="1"/>
            </p:cNvSpPr>
            <p:nvPr/>
          </p:nvSpPr>
          <p:spPr bwMode="auto">
            <a:xfrm>
              <a:off x="2864" y="1646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64" name="Rectangle 368"/>
            <p:cNvSpPr>
              <a:spLocks noChangeArrowheads="1"/>
            </p:cNvSpPr>
            <p:nvPr/>
          </p:nvSpPr>
          <p:spPr bwMode="auto">
            <a:xfrm>
              <a:off x="2793" y="1646"/>
              <a:ext cx="71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65" name="Rectangle 369"/>
            <p:cNvSpPr>
              <a:spLocks noChangeArrowheads="1"/>
            </p:cNvSpPr>
            <p:nvPr/>
          </p:nvSpPr>
          <p:spPr bwMode="auto">
            <a:xfrm>
              <a:off x="2857" y="1653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66" name="Rectangle 370"/>
            <p:cNvSpPr>
              <a:spLocks noChangeArrowheads="1"/>
            </p:cNvSpPr>
            <p:nvPr/>
          </p:nvSpPr>
          <p:spPr bwMode="auto">
            <a:xfrm>
              <a:off x="2857" y="1575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67" name="Rectangle 371"/>
            <p:cNvSpPr>
              <a:spLocks noChangeArrowheads="1"/>
            </p:cNvSpPr>
            <p:nvPr/>
          </p:nvSpPr>
          <p:spPr bwMode="auto">
            <a:xfrm>
              <a:off x="2857" y="1582"/>
              <a:ext cx="14" cy="71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68" name="Rectangle 372"/>
            <p:cNvSpPr>
              <a:spLocks noChangeArrowheads="1"/>
            </p:cNvSpPr>
            <p:nvPr/>
          </p:nvSpPr>
          <p:spPr bwMode="auto">
            <a:xfrm>
              <a:off x="2857" y="1796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69" name="Rectangle 373"/>
            <p:cNvSpPr>
              <a:spLocks noChangeArrowheads="1"/>
            </p:cNvSpPr>
            <p:nvPr/>
          </p:nvSpPr>
          <p:spPr bwMode="auto">
            <a:xfrm>
              <a:off x="2857" y="1881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70" name="Rectangle 374"/>
            <p:cNvSpPr>
              <a:spLocks noChangeArrowheads="1"/>
            </p:cNvSpPr>
            <p:nvPr/>
          </p:nvSpPr>
          <p:spPr bwMode="auto">
            <a:xfrm>
              <a:off x="2857" y="1803"/>
              <a:ext cx="14" cy="7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71" name="Rectangle 375"/>
            <p:cNvSpPr>
              <a:spLocks noChangeArrowheads="1"/>
            </p:cNvSpPr>
            <p:nvPr/>
          </p:nvSpPr>
          <p:spPr bwMode="auto">
            <a:xfrm>
              <a:off x="2750" y="1646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72" name="Rectangle 376"/>
            <p:cNvSpPr>
              <a:spLocks noChangeArrowheads="1"/>
            </p:cNvSpPr>
            <p:nvPr/>
          </p:nvSpPr>
          <p:spPr bwMode="auto">
            <a:xfrm>
              <a:off x="2750" y="1803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73" name="Rectangle 377"/>
            <p:cNvSpPr>
              <a:spLocks noChangeArrowheads="1"/>
            </p:cNvSpPr>
            <p:nvPr/>
          </p:nvSpPr>
          <p:spPr bwMode="auto">
            <a:xfrm>
              <a:off x="2750" y="1653"/>
              <a:ext cx="14" cy="150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74" name="Rectangle 378"/>
            <p:cNvSpPr>
              <a:spLocks noChangeArrowheads="1"/>
            </p:cNvSpPr>
            <p:nvPr/>
          </p:nvSpPr>
          <p:spPr bwMode="auto">
            <a:xfrm>
              <a:off x="2686" y="1731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75" name="Rectangle 379"/>
            <p:cNvSpPr>
              <a:spLocks noChangeArrowheads="1"/>
            </p:cNvSpPr>
            <p:nvPr/>
          </p:nvSpPr>
          <p:spPr bwMode="auto">
            <a:xfrm>
              <a:off x="2757" y="1731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76" name="Rectangle 380"/>
            <p:cNvSpPr>
              <a:spLocks noChangeArrowheads="1"/>
            </p:cNvSpPr>
            <p:nvPr/>
          </p:nvSpPr>
          <p:spPr bwMode="auto">
            <a:xfrm>
              <a:off x="2693" y="1731"/>
              <a:ext cx="64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77" name="Rectangle 381"/>
            <p:cNvSpPr>
              <a:spLocks noChangeArrowheads="1"/>
            </p:cNvSpPr>
            <p:nvPr/>
          </p:nvSpPr>
          <p:spPr bwMode="auto">
            <a:xfrm>
              <a:off x="3292" y="1610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78" name="Rectangle 382"/>
            <p:cNvSpPr>
              <a:spLocks noChangeArrowheads="1"/>
            </p:cNvSpPr>
            <p:nvPr/>
          </p:nvSpPr>
          <p:spPr bwMode="auto">
            <a:xfrm>
              <a:off x="3292" y="1838"/>
              <a:ext cx="14" cy="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79" name="Rectangle 383"/>
            <p:cNvSpPr>
              <a:spLocks noChangeArrowheads="1"/>
            </p:cNvSpPr>
            <p:nvPr/>
          </p:nvSpPr>
          <p:spPr bwMode="auto">
            <a:xfrm>
              <a:off x="3292" y="1617"/>
              <a:ext cx="14" cy="221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80" name="Rectangle 384"/>
            <p:cNvSpPr>
              <a:spLocks noChangeArrowheads="1"/>
            </p:cNvSpPr>
            <p:nvPr/>
          </p:nvSpPr>
          <p:spPr bwMode="auto">
            <a:xfrm>
              <a:off x="3214" y="1796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81" name="Rectangle 385"/>
            <p:cNvSpPr>
              <a:spLocks noChangeArrowheads="1"/>
            </p:cNvSpPr>
            <p:nvPr/>
          </p:nvSpPr>
          <p:spPr bwMode="auto">
            <a:xfrm>
              <a:off x="3221" y="1796"/>
              <a:ext cx="85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82" name="Rectangle 386"/>
            <p:cNvSpPr>
              <a:spLocks noChangeArrowheads="1"/>
            </p:cNvSpPr>
            <p:nvPr/>
          </p:nvSpPr>
          <p:spPr bwMode="auto">
            <a:xfrm>
              <a:off x="3292" y="1646"/>
              <a:ext cx="14" cy="15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83" name="Rectangle 387"/>
            <p:cNvSpPr>
              <a:spLocks noChangeArrowheads="1"/>
            </p:cNvSpPr>
            <p:nvPr/>
          </p:nvSpPr>
          <p:spPr bwMode="auto">
            <a:xfrm>
              <a:off x="3214" y="1646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84" name="Rectangle 388"/>
            <p:cNvSpPr>
              <a:spLocks noChangeArrowheads="1"/>
            </p:cNvSpPr>
            <p:nvPr/>
          </p:nvSpPr>
          <p:spPr bwMode="auto">
            <a:xfrm>
              <a:off x="3221" y="1646"/>
              <a:ext cx="78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85" name="Rectangle 389"/>
            <p:cNvSpPr>
              <a:spLocks noChangeArrowheads="1"/>
            </p:cNvSpPr>
            <p:nvPr/>
          </p:nvSpPr>
          <p:spPr bwMode="auto">
            <a:xfrm>
              <a:off x="3214" y="1653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86" name="Rectangle 390"/>
            <p:cNvSpPr>
              <a:spLocks noChangeArrowheads="1"/>
            </p:cNvSpPr>
            <p:nvPr/>
          </p:nvSpPr>
          <p:spPr bwMode="auto">
            <a:xfrm>
              <a:off x="3214" y="1575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87" name="Rectangle 391"/>
            <p:cNvSpPr>
              <a:spLocks noChangeArrowheads="1"/>
            </p:cNvSpPr>
            <p:nvPr/>
          </p:nvSpPr>
          <p:spPr bwMode="auto">
            <a:xfrm>
              <a:off x="3214" y="1582"/>
              <a:ext cx="14" cy="71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88" name="Rectangle 392"/>
            <p:cNvSpPr>
              <a:spLocks noChangeArrowheads="1"/>
            </p:cNvSpPr>
            <p:nvPr/>
          </p:nvSpPr>
          <p:spPr bwMode="auto">
            <a:xfrm>
              <a:off x="3214" y="1796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89" name="Rectangle 393"/>
            <p:cNvSpPr>
              <a:spLocks noChangeArrowheads="1"/>
            </p:cNvSpPr>
            <p:nvPr/>
          </p:nvSpPr>
          <p:spPr bwMode="auto">
            <a:xfrm>
              <a:off x="3214" y="1881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90" name="Rectangle 394"/>
            <p:cNvSpPr>
              <a:spLocks noChangeArrowheads="1"/>
            </p:cNvSpPr>
            <p:nvPr/>
          </p:nvSpPr>
          <p:spPr bwMode="auto">
            <a:xfrm>
              <a:off x="3214" y="1803"/>
              <a:ext cx="14" cy="7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91" name="Rectangle 395"/>
            <p:cNvSpPr>
              <a:spLocks noChangeArrowheads="1"/>
            </p:cNvSpPr>
            <p:nvPr/>
          </p:nvSpPr>
          <p:spPr bwMode="auto">
            <a:xfrm>
              <a:off x="3328" y="1646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92" name="Rectangle 396"/>
            <p:cNvSpPr>
              <a:spLocks noChangeArrowheads="1"/>
            </p:cNvSpPr>
            <p:nvPr/>
          </p:nvSpPr>
          <p:spPr bwMode="auto">
            <a:xfrm>
              <a:off x="3328" y="1803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93" name="Rectangle 397"/>
            <p:cNvSpPr>
              <a:spLocks noChangeArrowheads="1"/>
            </p:cNvSpPr>
            <p:nvPr/>
          </p:nvSpPr>
          <p:spPr bwMode="auto">
            <a:xfrm>
              <a:off x="3328" y="1653"/>
              <a:ext cx="14" cy="150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94" name="Rectangle 398"/>
            <p:cNvSpPr>
              <a:spLocks noChangeArrowheads="1"/>
            </p:cNvSpPr>
            <p:nvPr/>
          </p:nvSpPr>
          <p:spPr bwMode="auto">
            <a:xfrm>
              <a:off x="3399" y="1731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95" name="Rectangle 399"/>
            <p:cNvSpPr>
              <a:spLocks noChangeArrowheads="1"/>
            </p:cNvSpPr>
            <p:nvPr/>
          </p:nvSpPr>
          <p:spPr bwMode="auto">
            <a:xfrm>
              <a:off x="3328" y="1731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96" name="Rectangle 400"/>
            <p:cNvSpPr>
              <a:spLocks noChangeArrowheads="1"/>
            </p:cNvSpPr>
            <p:nvPr/>
          </p:nvSpPr>
          <p:spPr bwMode="auto">
            <a:xfrm>
              <a:off x="3335" y="1731"/>
              <a:ext cx="64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97" name="Rectangle 401"/>
            <p:cNvSpPr>
              <a:spLocks noChangeArrowheads="1"/>
            </p:cNvSpPr>
            <p:nvPr/>
          </p:nvSpPr>
          <p:spPr bwMode="auto">
            <a:xfrm>
              <a:off x="2857" y="1874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98" name="Rectangle 402"/>
            <p:cNvSpPr>
              <a:spLocks noChangeArrowheads="1"/>
            </p:cNvSpPr>
            <p:nvPr/>
          </p:nvSpPr>
          <p:spPr bwMode="auto">
            <a:xfrm>
              <a:off x="3214" y="1874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099" name="Rectangle 403"/>
            <p:cNvSpPr>
              <a:spLocks noChangeArrowheads="1"/>
            </p:cNvSpPr>
            <p:nvPr/>
          </p:nvSpPr>
          <p:spPr bwMode="auto">
            <a:xfrm>
              <a:off x="2864" y="1874"/>
              <a:ext cx="350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00" name="Rectangle 404"/>
            <p:cNvSpPr>
              <a:spLocks noChangeArrowheads="1"/>
            </p:cNvSpPr>
            <p:nvPr/>
          </p:nvSpPr>
          <p:spPr bwMode="auto">
            <a:xfrm>
              <a:off x="2964" y="1910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4" name="Group 405"/>
          <p:cNvGrpSpPr>
            <a:grpSpLocks/>
          </p:cNvGrpSpPr>
          <p:nvPr/>
        </p:nvGrpSpPr>
        <p:grpSpPr bwMode="auto">
          <a:xfrm>
            <a:off x="4139952" y="1772816"/>
            <a:ext cx="2876550" cy="1765300"/>
            <a:chOff x="2593" y="1111"/>
            <a:chExt cx="1812" cy="1112"/>
          </a:xfrm>
        </p:grpSpPr>
        <p:sp>
          <p:nvSpPr>
            <p:cNvPr id="414102" name="Rectangle 406"/>
            <p:cNvSpPr>
              <a:spLocks noChangeArrowheads="1"/>
            </p:cNvSpPr>
            <p:nvPr/>
          </p:nvSpPr>
          <p:spPr bwMode="auto">
            <a:xfrm>
              <a:off x="2964" y="2138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03" name="Rectangle 407"/>
            <p:cNvSpPr>
              <a:spLocks noChangeArrowheads="1"/>
            </p:cNvSpPr>
            <p:nvPr/>
          </p:nvSpPr>
          <p:spPr bwMode="auto">
            <a:xfrm>
              <a:off x="2964" y="1917"/>
              <a:ext cx="14" cy="221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04" name="Rectangle 408"/>
            <p:cNvSpPr>
              <a:spLocks noChangeArrowheads="1"/>
            </p:cNvSpPr>
            <p:nvPr/>
          </p:nvSpPr>
          <p:spPr bwMode="auto">
            <a:xfrm>
              <a:off x="3042" y="2095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05" name="Rectangle 409"/>
            <p:cNvSpPr>
              <a:spLocks noChangeArrowheads="1"/>
            </p:cNvSpPr>
            <p:nvPr/>
          </p:nvSpPr>
          <p:spPr bwMode="auto">
            <a:xfrm>
              <a:off x="2964" y="2095"/>
              <a:ext cx="78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06" name="Rectangle 410"/>
            <p:cNvSpPr>
              <a:spLocks noChangeArrowheads="1"/>
            </p:cNvSpPr>
            <p:nvPr/>
          </p:nvSpPr>
          <p:spPr bwMode="auto">
            <a:xfrm>
              <a:off x="2964" y="1945"/>
              <a:ext cx="14" cy="15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07" name="Rectangle 411"/>
            <p:cNvSpPr>
              <a:spLocks noChangeArrowheads="1"/>
            </p:cNvSpPr>
            <p:nvPr/>
          </p:nvSpPr>
          <p:spPr bwMode="auto">
            <a:xfrm>
              <a:off x="3042" y="1945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08" name="Rectangle 412"/>
            <p:cNvSpPr>
              <a:spLocks noChangeArrowheads="1"/>
            </p:cNvSpPr>
            <p:nvPr/>
          </p:nvSpPr>
          <p:spPr bwMode="auto">
            <a:xfrm>
              <a:off x="2971" y="1945"/>
              <a:ext cx="71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09" name="Rectangle 413"/>
            <p:cNvSpPr>
              <a:spLocks noChangeArrowheads="1"/>
            </p:cNvSpPr>
            <p:nvPr/>
          </p:nvSpPr>
          <p:spPr bwMode="auto">
            <a:xfrm>
              <a:off x="3035" y="1953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10" name="Rectangle 414"/>
            <p:cNvSpPr>
              <a:spLocks noChangeArrowheads="1"/>
            </p:cNvSpPr>
            <p:nvPr/>
          </p:nvSpPr>
          <p:spPr bwMode="auto">
            <a:xfrm>
              <a:off x="3035" y="1874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11" name="Rectangle 415"/>
            <p:cNvSpPr>
              <a:spLocks noChangeArrowheads="1"/>
            </p:cNvSpPr>
            <p:nvPr/>
          </p:nvSpPr>
          <p:spPr bwMode="auto">
            <a:xfrm>
              <a:off x="3035" y="1881"/>
              <a:ext cx="14" cy="72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12" name="Rectangle 416"/>
            <p:cNvSpPr>
              <a:spLocks noChangeArrowheads="1"/>
            </p:cNvSpPr>
            <p:nvPr/>
          </p:nvSpPr>
          <p:spPr bwMode="auto">
            <a:xfrm>
              <a:off x="3035" y="2095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13" name="Rectangle 417"/>
            <p:cNvSpPr>
              <a:spLocks noChangeArrowheads="1"/>
            </p:cNvSpPr>
            <p:nvPr/>
          </p:nvSpPr>
          <p:spPr bwMode="auto">
            <a:xfrm>
              <a:off x="3035" y="2174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14" name="Rectangle 418"/>
            <p:cNvSpPr>
              <a:spLocks noChangeArrowheads="1"/>
            </p:cNvSpPr>
            <p:nvPr/>
          </p:nvSpPr>
          <p:spPr bwMode="auto">
            <a:xfrm>
              <a:off x="3035" y="2102"/>
              <a:ext cx="14" cy="72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15" name="Rectangle 419"/>
            <p:cNvSpPr>
              <a:spLocks noChangeArrowheads="1"/>
            </p:cNvSpPr>
            <p:nvPr/>
          </p:nvSpPr>
          <p:spPr bwMode="auto">
            <a:xfrm>
              <a:off x="2921" y="1945"/>
              <a:ext cx="14" cy="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16" name="Rectangle 420"/>
            <p:cNvSpPr>
              <a:spLocks noChangeArrowheads="1"/>
            </p:cNvSpPr>
            <p:nvPr/>
          </p:nvSpPr>
          <p:spPr bwMode="auto">
            <a:xfrm>
              <a:off x="2921" y="2102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17" name="Rectangle 421"/>
            <p:cNvSpPr>
              <a:spLocks noChangeArrowheads="1"/>
            </p:cNvSpPr>
            <p:nvPr/>
          </p:nvSpPr>
          <p:spPr bwMode="auto">
            <a:xfrm>
              <a:off x="2921" y="1953"/>
              <a:ext cx="14" cy="14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18" name="Rectangle 422"/>
            <p:cNvSpPr>
              <a:spLocks noChangeArrowheads="1"/>
            </p:cNvSpPr>
            <p:nvPr/>
          </p:nvSpPr>
          <p:spPr bwMode="auto">
            <a:xfrm>
              <a:off x="2864" y="2031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19" name="Rectangle 423"/>
            <p:cNvSpPr>
              <a:spLocks noChangeArrowheads="1"/>
            </p:cNvSpPr>
            <p:nvPr/>
          </p:nvSpPr>
          <p:spPr bwMode="auto">
            <a:xfrm>
              <a:off x="2928" y="2031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20" name="Rectangle 424"/>
            <p:cNvSpPr>
              <a:spLocks noChangeArrowheads="1"/>
            </p:cNvSpPr>
            <p:nvPr/>
          </p:nvSpPr>
          <p:spPr bwMode="auto">
            <a:xfrm>
              <a:off x="2871" y="2031"/>
              <a:ext cx="5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21" name="Rectangle 425"/>
            <p:cNvSpPr>
              <a:spLocks noChangeArrowheads="1"/>
            </p:cNvSpPr>
            <p:nvPr/>
          </p:nvSpPr>
          <p:spPr bwMode="auto">
            <a:xfrm>
              <a:off x="2921" y="1346"/>
              <a:ext cx="14" cy="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22" name="Rectangle 426"/>
            <p:cNvSpPr>
              <a:spLocks noChangeArrowheads="1"/>
            </p:cNvSpPr>
            <p:nvPr/>
          </p:nvSpPr>
          <p:spPr bwMode="auto">
            <a:xfrm>
              <a:off x="2921" y="1539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23" name="Rectangle 427"/>
            <p:cNvSpPr>
              <a:spLocks noChangeArrowheads="1"/>
            </p:cNvSpPr>
            <p:nvPr/>
          </p:nvSpPr>
          <p:spPr bwMode="auto">
            <a:xfrm>
              <a:off x="2921" y="1354"/>
              <a:ext cx="14" cy="18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24" name="Rectangle 428"/>
            <p:cNvSpPr>
              <a:spLocks noChangeArrowheads="1"/>
            </p:cNvSpPr>
            <p:nvPr/>
          </p:nvSpPr>
          <p:spPr bwMode="auto">
            <a:xfrm>
              <a:off x="2857" y="1503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25" name="Rectangle 429"/>
            <p:cNvSpPr>
              <a:spLocks noChangeArrowheads="1"/>
            </p:cNvSpPr>
            <p:nvPr/>
          </p:nvSpPr>
          <p:spPr bwMode="auto">
            <a:xfrm>
              <a:off x="2864" y="1503"/>
              <a:ext cx="71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26" name="Rectangle 430"/>
            <p:cNvSpPr>
              <a:spLocks noChangeArrowheads="1"/>
            </p:cNvSpPr>
            <p:nvPr/>
          </p:nvSpPr>
          <p:spPr bwMode="auto">
            <a:xfrm>
              <a:off x="2921" y="1375"/>
              <a:ext cx="14" cy="13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27" name="Rectangle 431"/>
            <p:cNvSpPr>
              <a:spLocks noChangeArrowheads="1"/>
            </p:cNvSpPr>
            <p:nvPr/>
          </p:nvSpPr>
          <p:spPr bwMode="auto">
            <a:xfrm>
              <a:off x="2857" y="1375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28" name="Rectangle 432"/>
            <p:cNvSpPr>
              <a:spLocks noChangeArrowheads="1"/>
            </p:cNvSpPr>
            <p:nvPr/>
          </p:nvSpPr>
          <p:spPr bwMode="auto">
            <a:xfrm>
              <a:off x="2864" y="1375"/>
              <a:ext cx="6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29" name="Rectangle 433"/>
            <p:cNvSpPr>
              <a:spLocks noChangeArrowheads="1"/>
            </p:cNvSpPr>
            <p:nvPr/>
          </p:nvSpPr>
          <p:spPr bwMode="auto">
            <a:xfrm>
              <a:off x="2857" y="1382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30" name="Rectangle 434"/>
            <p:cNvSpPr>
              <a:spLocks noChangeArrowheads="1"/>
            </p:cNvSpPr>
            <p:nvPr/>
          </p:nvSpPr>
          <p:spPr bwMode="auto">
            <a:xfrm>
              <a:off x="2857" y="1311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31" name="Rectangle 435"/>
            <p:cNvSpPr>
              <a:spLocks noChangeArrowheads="1"/>
            </p:cNvSpPr>
            <p:nvPr/>
          </p:nvSpPr>
          <p:spPr bwMode="auto">
            <a:xfrm>
              <a:off x="2857" y="1318"/>
              <a:ext cx="14" cy="6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32" name="Rectangle 436"/>
            <p:cNvSpPr>
              <a:spLocks noChangeArrowheads="1"/>
            </p:cNvSpPr>
            <p:nvPr/>
          </p:nvSpPr>
          <p:spPr bwMode="auto">
            <a:xfrm>
              <a:off x="2857" y="1503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33" name="Rectangle 437"/>
            <p:cNvSpPr>
              <a:spLocks noChangeArrowheads="1"/>
            </p:cNvSpPr>
            <p:nvPr/>
          </p:nvSpPr>
          <p:spPr bwMode="auto">
            <a:xfrm>
              <a:off x="2857" y="1567"/>
              <a:ext cx="14" cy="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34" name="Rectangle 438"/>
            <p:cNvSpPr>
              <a:spLocks noChangeArrowheads="1"/>
            </p:cNvSpPr>
            <p:nvPr/>
          </p:nvSpPr>
          <p:spPr bwMode="auto">
            <a:xfrm>
              <a:off x="2857" y="1510"/>
              <a:ext cx="14" cy="5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35" name="Rectangle 439"/>
            <p:cNvSpPr>
              <a:spLocks noChangeArrowheads="1"/>
            </p:cNvSpPr>
            <p:nvPr/>
          </p:nvSpPr>
          <p:spPr bwMode="auto">
            <a:xfrm>
              <a:off x="2950" y="1375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36" name="Rectangle 440"/>
            <p:cNvSpPr>
              <a:spLocks noChangeArrowheads="1"/>
            </p:cNvSpPr>
            <p:nvPr/>
          </p:nvSpPr>
          <p:spPr bwMode="auto">
            <a:xfrm>
              <a:off x="2950" y="1503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37" name="Rectangle 441"/>
            <p:cNvSpPr>
              <a:spLocks noChangeArrowheads="1"/>
            </p:cNvSpPr>
            <p:nvPr/>
          </p:nvSpPr>
          <p:spPr bwMode="auto">
            <a:xfrm>
              <a:off x="2950" y="1382"/>
              <a:ext cx="14" cy="121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38" name="Freeform 442"/>
            <p:cNvSpPr>
              <a:spLocks/>
            </p:cNvSpPr>
            <p:nvPr/>
          </p:nvSpPr>
          <p:spPr bwMode="auto">
            <a:xfrm>
              <a:off x="2957" y="1418"/>
              <a:ext cx="43" cy="57"/>
            </a:xfrm>
            <a:custGeom>
              <a:avLst/>
              <a:gdLst/>
              <a:ahLst/>
              <a:cxnLst>
                <a:cxn ang="0">
                  <a:pos x="28" y="28"/>
                </a:cxn>
                <a:cxn ang="0">
                  <a:pos x="28" y="14"/>
                </a:cxn>
                <a:cxn ang="0">
                  <a:pos x="35" y="21"/>
                </a:cxn>
                <a:cxn ang="0">
                  <a:pos x="35" y="21"/>
                </a:cxn>
                <a:cxn ang="0">
                  <a:pos x="21" y="14"/>
                </a:cxn>
                <a:cxn ang="0">
                  <a:pos x="28" y="14"/>
                </a:cxn>
                <a:cxn ang="0">
                  <a:pos x="28" y="14"/>
                </a:cxn>
                <a:cxn ang="0">
                  <a:pos x="14" y="21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4" y="43"/>
                </a:cxn>
                <a:cxn ang="0">
                  <a:pos x="14" y="35"/>
                </a:cxn>
                <a:cxn ang="0">
                  <a:pos x="14" y="35"/>
                </a:cxn>
                <a:cxn ang="0">
                  <a:pos x="28" y="43"/>
                </a:cxn>
                <a:cxn ang="0">
                  <a:pos x="21" y="43"/>
                </a:cxn>
                <a:cxn ang="0">
                  <a:pos x="21" y="43"/>
                </a:cxn>
                <a:cxn ang="0">
                  <a:pos x="35" y="35"/>
                </a:cxn>
                <a:cxn ang="0">
                  <a:pos x="28" y="43"/>
                </a:cxn>
                <a:cxn ang="0">
                  <a:pos x="28" y="43"/>
                </a:cxn>
                <a:cxn ang="0">
                  <a:pos x="28" y="28"/>
                </a:cxn>
                <a:cxn ang="0">
                  <a:pos x="28" y="28"/>
                </a:cxn>
                <a:cxn ang="0">
                  <a:pos x="43" y="28"/>
                </a:cxn>
                <a:cxn ang="0">
                  <a:pos x="43" y="28"/>
                </a:cxn>
                <a:cxn ang="0">
                  <a:pos x="43" y="43"/>
                </a:cxn>
                <a:cxn ang="0">
                  <a:pos x="43" y="43"/>
                </a:cxn>
                <a:cxn ang="0">
                  <a:pos x="43" y="50"/>
                </a:cxn>
                <a:cxn ang="0">
                  <a:pos x="28" y="57"/>
                </a:cxn>
                <a:cxn ang="0">
                  <a:pos x="28" y="57"/>
                </a:cxn>
                <a:cxn ang="0">
                  <a:pos x="21" y="57"/>
                </a:cxn>
                <a:cxn ang="0">
                  <a:pos x="7" y="50"/>
                </a:cxn>
                <a:cxn ang="0">
                  <a:pos x="7" y="50"/>
                </a:cxn>
                <a:cxn ang="0">
                  <a:pos x="0" y="43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7" y="7"/>
                </a:cxn>
                <a:cxn ang="0">
                  <a:pos x="21" y="0"/>
                </a:cxn>
                <a:cxn ang="0">
                  <a:pos x="21" y="0"/>
                </a:cxn>
                <a:cxn ang="0">
                  <a:pos x="28" y="0"/>
                </a:cxn>
                <a:cxn ang="0">
                  <a:pos x="43" y="7"/>
                </a:cxn>
                <a:cxn ang="0">
                  <a:pos x="43" y="7"/>
                </a:cxn>
                <a:cxn ang="0">
                  <a:pos x="43" y="14"/>
                </a:cxn>
                <a:cxn ang="0">
                  <a:pos x="43" y="28"/>
                </a:cxn>
                <a:cxn ang="0">
                  <a:pos x="28" y="28"/>
                </a:cxn>
              </a:cxnLst>
              <a:rect l="0" t="0" r="r" b="b"/>
              <a:pathLst>
                <a:path w="43" h="57">
                  <a:moveTo>
                    <a:pt x="28" y="28"/>
                  </a:moveTo>
                  <a:lnTo>
                    <a:pt x="28" y="14"/>
                  </a:lnTo>
                  <a:lnTo>
                    <a:pt x="35" y="21"/>
                  </a:lnTo>
                  <a:lnTo>
                    <a:pt x="35" y="21"/>
                  </a:lnTo>
                  <a:lnTo>
                    <a:pt x="21" y="14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14" y="21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4" y="43"/>
                  </a:lnTo>
                  <a:lnTo>
                    <a:pt x="14" y="35"/>
                  </a:lnTo>
                  <a:lnTo>
                    <a:pt x="14" y="35"/>
                  </a:lnTo>
                  <a:lnTo>
                    <a:pt x="28" y="43"/>
                  </a:lnTo>
                  <a:lnTo>
                    <a:pt x="21" y="43"/>
                  </a:lnTo>
                  <a:lnTo>
                    <a:pt x="21" y="43"/>
                  </a:lnTo>
                  <a:lnTo>
                    <a:pt x="35" y="35"/>
                  </a:lnTo>
                  <a:lnTo>
                    <a:pt x="28" y="43"/>
                  </a:lnTo>
                  <a:lnTo>
                    <a:pt x="28" y="43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43" y="28"/>
                  </a:lnTo>
                  <a:lnTo>
                    <a:pt x="43" y="28"/>
                  </a:lnTo>
                  <a:lnTo>
                    <a:pt x="43" y="43"/>
                  </a:lnTo>
                  <a:lnTo>
                    <a:pt x="43" y="43"/>
                  </a:lnTo>
                  <a:lnTo>
                    <a:pt x="43" y="50"/>
                  </a:lnTo>
                  <a:lnTo>
                    <a:pt x="28" y="57"/>
                  </a:lnTo>
                  <a:lnTo>
                    <a:pt x="28" y="57"/>
                  </a:lnTo>
                  <a:lnTo>
                    <a:pt x="21" y="57"/>
                  </a:lnTo>
                  <a:lnTo>
                    <a:pt x="7" y="50"/>
                  </a:lnTo>
                  <a:lnTo>
                    <a:pt x="7" y="50"/>
                  </a:lnTo>
                  <a:lnTo>
                    <a:pt x="0" y="43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7" y="7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8" y="0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3" y="14"/>
                  </a:lnTo>
                  <a:lnTo>
                    <a:pt x="43" y="28"/>
                  </a:lnTo>
                  <a:lnTo>
                    <a:pt x="28" y="2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39" name="Freeform 443"/>
            <p:cNvSpPr>
              <a:spLocks/>
            </p:cNvSpPr>
            <p:nvPr/>
          </p:nvSpPr>
          <p:spPr bwMode="auto">
            <a:xfrm>
              <a:off x="2985" y="1446"/>
              <a:ext cx="1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40" name="Rectangle 444"/>
            <p:cNvSpPr>
              <a:spLocks noChangeArrowheads="1"/>
            </p:cNvSpPr>
            <p:nvPr/>
          </p:nvSpPr>
          <p:spPr bwMode="auto">
            <a:xfrm>
              <a:off x="3028" y="1439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41" name="Rectangle 445"/>
            <p:cNvSpPr>
              <a:spLocks noChangeArrowheads="1"/>
            </p:cNvSpPr>
            <p:nvPr/>
          </p:nvSpPr>
          <p:spPr bwMode="auto">
            <a:xfrm>
              <a:off x="2985" y="1439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42" name="Rectangle 446"/>
            <p:cNvSpPr>
              <a:spLocks noChangeArrowheads="1"/>
            </p:cNvSpPr>
            <p:nvPr/>
          </p:nvSpPr>
          <p:spPr bwMode="auto">
            <a:xfrm>
              <a:off x="2992" y="1439"/>
              <a:ext cx="36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43" name="Rectangle 447"/>
            <p:cNvSpPr>
              <a:spLocks noChangeArrowheads="1"/>
            </p:cNvSpPr>
            <p:nvPr/>
          </p:nvSpPr>
          <p:spPr bwMode="auto">
            <a:xfrm>
              <a:off x="2907" y="1111"/>
              <a:ext cx="8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b="1" dirty="0">
                  <a:latin typeface="Times New Roman" pitchFamily="18" charset="0"/>
                </a:rPr>
                <a:t>V</a:t>
              </a:r>
              <a:endParaRPr lang="en-US" sz="2800" dirty="0"/>
            </a:p>
          </p:txBody>
        </p:sp>
        <p:sp>
          <p:nvSpPr>
            <p:cNvPr id="414144" name="Rectangle 448"/>
            <p:cNvSpPr>
              <a:spLocks noChangeArrowheads="1"/>
            </p:cNvSpPr>
            <p:nvPr/>
          </p:nvSpPr>
          <p:spPr bwMode="auto">
            <a:xfrm>
              <a:off x="2992" y="1161"/>
              <a:ext cx="12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100" b="1">
                  <a:latin typeface="Times New Roman" pitchFamily="18" charset="0"/>
                </a:rPr>
                <a:t>DD</a:t>
              </a:r>
              <a:endParaRPr lang="en-US" sz="2800"/>
            </a:p>
          </p:txBody>
        </p:sp>
        <p:sp>
          <p:nvSpPr>
            <p:cNvPr id="414145" name="Rectangle 449"/>
            <p:cNvSpPr>
              <a:spLocks noChangeArrowheads="1"/>
            </p:cNvSpPr>
            <p:nvPr/>
          </p:nvSpPr>
          <p:spPr bwMode="auto">
            <a:xfrm>
              <a:off x="3156" y="1346"/>
              <a:ext cx="15" cy="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46" name="Rectangle 450"/>
            <p:cNvSpPr>
              <a:spLocks noChangeArrowheads="1"/>
            </p:cNvSpPr>
            <p:nvPr/>
          </p:nvSpPr>
          <p:spPr bwMode="auto">
            <a:xfrm>
              <a:off x="3156" y="1539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47" name="Rectangle 451"/>
            <p:cNvSpPr>
              <a:spLocks noChangeArrowheads="1"/>
            </p:cNvSpPr>
            <p:nvPr/>
          </p:nvSpPr>
          <p:spPr bwMode="auto">
            <a:xfrm>
              <a:off x="3156" y="1354"/>
              <a:ext cx="15" cy="18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48" name="Rectangle 452"/>
            <p:cNvSpPr>
              <a:spLocks noChangeArrowheads="1"/>
            </p:cNvSpPr>
            <p:nvPr/>
          </p:nvSpPr>
          <p:spPr bwMode="auto">
            <a:xfrm>
              <a:off x="3221" y="1503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49" name="Rectangle 453"/>
            <p:cNvSpPr>
              <a:spLocks noChangeArrowheads="1"/>
            </p:cNvSpPr>
            <p:nvPr/>
          </p:nvSpPr>
          <p:spPr bwMode="auto">
            <a:xfrm>
              <a:off x="3156" y="1503"/>
              <a:ext cx="65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50" name="Rectangle 454"/>
            <p:cNvSpPr>
              <a:spLocks noChangeArrowheads="1"/>
            </p:cNvSpPr>
            <p:nvPr/>
          </p:nvSpPr>
          <p:spPr bwMode="auto">
            <a:xfrm>
              <a:off x="3156" y="1375"/>
              <a:ext cx="15" cy="13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51" name="Rectangle 455"/>
            <p:cNvSpPr>
              <a:spLocks noChangeArrowheads="1"/>
            </p:cNvSpPr>
            <p:nvPr/>
          </p:nvSpPr>
          <p:spPr bwMode="auto">
            <a:xfrm>
              <a:off x="3221" y="1375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52" name="Rectangle 456"/>
            <p:cNvSpPr>
              <a:spLocks noChangeArrowheads="1"/>
            </p:cNvSpPr>
            <p:nvPr/>
          </p:nvSpPr>
          <p:spPr bwMode="auto">
            <a:xfrm>
              <a:off x="3164" y="1375"/>
              <a:ext cx="5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53" name="Rectangle 457"/>
            <p:cNvSpPr>
              <a:spLocks noChangeArrowheads="1"/>
            </p:cNvSpPr>
            <p:nvPr/>
          </p:nvSpPr>
          <p:spPr bwMode="auto">
            <a:xfrm>
              <a:off x="3214" y="1382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54" name="Rectangle 458"/>
            <p:cNvSpPr>
              <a:spLocks noChangeArrowheads="1"/>
            </p:cNvSpPr>
            <p:nvPr/>
          </p:nvSpPr>
          <p:spPr bwMode="auto">
            <a:xfrm>
              <a:off x="3214" y="1311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55" name="Rectangle 459"/>
            <p:cNvSpPr>
              <a:spLocks noChangeArrowheads="1"/>
            </p:cNvSpPr>
            <p:nvPr/>
          </p:nvSpPr>
          <p:spPr bwMode="auto">
            <a:xfrm>
              <a:off x="3214" y="1318"/>
              <a:ext cx="14" cy="6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56" name="Rectangle 460"/>
            <p:cNvSpPr>
              <a:spLocks noChangeArrowheads="1"/>
            </p:cNvSpPr>
            <p:nvPr/>
          </p:nvSpPr>
          <p:spPr bwMode="auto">
            <a:xfrm>
              <a:off x="3214" y="1503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57" name="Rectangle 461"/>
            <p:cNvSpPr>
              <a:spLocks noChangeArrowheads="1"/>
            </p:cNvSpPr>
            <p:nvPr/>
          </p:nvSpPr>
          <p:spPr bwMode="auto">
            <a:xfrm>
              <a:off x="3214" y="1567"/>
              <a:ext cx="14" cy="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58" name="Rectangle 462"/>
            <p:cNvSpPr>
              <a:spLocks noChangeArrowheads="1"/>
            </p:cNvSpPr>
            <p:nvPr/>
          </p:nvSpPr>
          <p:spPr bwMode="auto">
            <a:xfrm>
              <a:off x="3214" y="1510"/>
              <a:ext cx="14" cy="5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59" name="Rectangle 463"/>
            <p:cNvSpPr>
              <a:spLocks noChangeArrowheads="1"/>
            </p:cNvSpPr>
            <p:nvPr/>
          </p:nvSpPr>
          <p:spPr bwMode="auto">
            <a:xfrm>
              <a:off x="3121" y="1375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60" name="Rectangle 464"/>
            <p:cNvSpPr>
              <a:spLocks noChangeArrowheads="1"/>
            </p:cNvSpPr>
            <p:nvPr/>
          </p:nvSpPr>
          <p:spPr bwMode="auto">
            <a:xfrm>
              <a:off x="3121" y="1503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61" name="Rectangle 465"/>
            <p:cNvSpPr>
              <a:spLocks noChangeArrowheads="1"/>
            </p:cNvSpPr>
            <p:nvPr/>
          </p:nvSpPr>
          <p:spPr bwMode="auto">
            <a:xfrm>
              <a:off x="3121" y="1382"/>
              <a:ext cx="14" cy="121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62" name="Freeform 466"/>
            <p:cNvSpPr>
              <a:spLocks/>
            </p:cNvSpPr>
            <p:nvPr/>
          </p:nvSpPr>
          <p:spPr bwMode="auto">
            <a:xfrm>
              <a:off x="3085" y="1418"/>
              <a:ext cx="50" cy="57"/>
            </a:xfrm>
            <a:custGeom>
              <a:avLst/>
              <a:gdLst/>
              <a:ahLst/>
              <a:cxnLst>
                <a:cxn ang="0">
                  <a:pos x="36" y="35"/>
                </a:cxn>
                <a:cxn ang="0">
                  <a:pos x="29" y="21"/>
                </a:cxn>
                <a:cxn ang="0">
                  <a:pos x="36" y="21"/>
                </a:cxn>
                <a:cxn ang="0">
                  <a:pos x="36" y="21"/>
                </a:cxn>
                <a:cxn ang="0">
                  <a:pos x="29" y="14"/>
                </a:cxn>
                <a:cxn ang="0">
                  <a:pos x="36" y="14"/>
                </a:cxn>
                <a:cxn ang="0">
                  <a:pos x="36" y="14"/>
                </a:cxn>
                <a:cxn ang="0">
                  <a:pos x="22" y="21"/>
                </a:cxn>
                <a:cxn ang="0">
                  <a:pos x="22" y="21"/>
                </a:cxn>
                <a:cxn ang="0">
                  <a:pos x="22" y="21"/>
                </a:cxn>
                <a:cxn ang="0">
                  <a:pos x="14" y="35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22" y="43"/>
                </a:cxn>
                <a:cxn ang="0">
                  <a:pos x="22" y="35"/>
                </a:cxn>
                <a:cxn ang="0">
                  <a:pos x="22" y="35"/>
                </a:cxn>
                <a:cxn ang="0">
                  <a:pos x="36" y="43"/>
                </a:cxn>
                <a:cxn ang="0">
                  <a:pos x="29" y="50"/>
                </a:cxn>
                <a:cxn ang="0">
                  <a:pos x="29" y="50"/>
                </a:cxn>
                <a:cxn ang="0">
                  <a:pos x="36" y="43"/>
                </a:cxn>
                <a:cxn ang="0">
                  <a:pos x="29" y="43"/>
                </a:cxn>
                <a:cxn ang="0">
                  <a:pos x="29" y="43"/>
                </a:cxn>
                <a:cxn ang="0">
                  <a:pos x="36" y="28"/>
                </a:cxn>
                <a:cxn ang="0">
                  <a:pos x="36" y="28"/>
                </a:cxn>
                <a:cxn ang="0">
                  <a:pos x="50" y="35"/>
                </a:cxn>
                <a:cxn ang="0">
                  <a:pos x="50" y="35"/>
                </a:cxn>
                <a:cxn ang="0">
                  <a:pos x="43" y="50"/>
                </a:cxn>
                <a:cxn ang="0">
                  <a:pos x="43" y="50"/>
                </a:cxn>
                <a:cxn ang="0">
                  <a:pos x="43" y="50"/>
                </a:cxn>
                <a:cxn ang="0">
                  <a:pos x="36" y="57"/>
                </a:cxn>
                <a:cxn ang="0">
                  <a:pos x="36" y="57"/>
                </a:cxn>
                <a:cxn ang="0">
                  <a:pos x="29" y="57"/>
                </a:cxn>
                <a:cxn ang="0">
                  <a:pos x="14" y="50"/>
                </a:cxn>
                <a:cxn ang="0">
                  <a:pos x="14" y="50"/>
                </a:cxn>
                <a:cxn ang="0">
                  <a:pos x="7" y="50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0" y="28"/>
                </a:cxn>
                <a:cxn ang="0">
                  <a:pos x="7" y="14"/>
                </a:cxn>
                <a:cxn ang="0">
                  <a:pos x="7" y="14"/>
                </a:cxn>
                <a:cxn ang="0">
                  <a:pos x="14" y="7"/>
                </a:cxn>
                <a:cxn ang="0">
                  <a:pos x="29" y="0"/>
                </a:cxn>
                <a:cxn ang="0">
                  <a:pos x="29" y="0"/>
                </a:cxn>
                <a:cxn ang="0">
                  <a:pos x="36" y="7"/>
                </a:cxn>
                <a:cxn ang="0">
                  <a:pos x="43" y="14"/>
                </a:cxn>
                <a:cxn ang="0">
                  <a:pos x="43" y="14"/>
                </a:cxn>
                <a:cxn ang="0">
                  <a:pos x="43" y="14"/>
                </a:cxn>
                <a:cxn ang="0">
                  <a:pos x="50" y="28"/>
                </a:cxn>
                <a:cxn ang="0">
                  <a:pos x="36" y="35"/>
                </a:cxn>
              </a:cxnLst>
              <a:rect l="0" t="0" r="r" b="b"/>
              <a:pathLst>
                <a:path w="50" h="57">
                  <a:moveTo>
                    <a:pt x="36" y="35"/>
                  </a:moveTo>
                  <a:lnTo>
                    <a:pt x="29" y="21"/>
                  </a:lnTo>
                  <a:lnTo>
                    <a:pt x="36" y="21"/>
                  </a:lnTo>
                  <a:lnTo>
                    <a:pt x="36" y="21"/>
                  </a:lnTo>
                  <a:lnTo>
                    <a:pt x="29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22" y="21"/>
                  </a:lnTo>
                  <a:lnTo>
                    <a:pt x="22" y="21"/>
                  </a:lnTo>
                  <a:lnTo>
                    <a:pt x="22" y="21"/>
                  </a:lnTo>
                  <a:lnTo>
                    <a:pt x="14" y="35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22" y="43"/>
                  </a:lnTo>
                  <a:lnTo>
                    <a:pt x="22" y="35"/>
                  </a:lnTo>
                  <a:lnTo>
                    <a:pt x="22" y="35"/>
                  </a:lnTo>
                  <a:lnTo>
                    <a:pt x="36" y="43"/>
                  </a:lnTo>
                  <a:lnTo>
                    <a:pt x="29" y="50"/>
                  </a:lnTo>
                  <a:lnTo>
                    <a:pt x="29" y="50"/>
                  </a:lnTo>
                  <a:lnTo>
                    <a:pt x="36" y="43"/>
                  </a:lnTo>
                  <a:lnTo>
                    <a:pt x="29" y="43"/>
                  </a:lnTo>
                  <a:lnTo>
                    <a:pt x="29" y="43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50" y="35"/>
                  </a:lnTo>
                  <a:lnTo>
                    <a:pt x="50" y="35"/>
                  </a:lnTo>
                  <a:lnTo>
                    <a:pt x="43" y="50"/>
                  </a:lnTo>
                  <a:lnTo>
                    <a:pt x="43" y="50"/>
                  </a:lnTo>
                  <a:lnTo>
                    <a:pt x="43" y="50"/>
                  </a:lnTo>
                  <a:lnTo>
                    <a:pt x="36" y="57"/>
                  </a:lnTo>
                  <a:lnTo>
                    <a:pt x="36" y="57"/>
                  </a:lnTo>
                  <a:lnTo>
                    <a:pt x="29" y="57"/>
                  </a:lnTo>
                  <a:lnTo>
                    <a:pt x="14" y="50"/>
                  </a:lnTo>
                  <a:lnTo>
                    <a:pt x="14" y="50"/>
                  </a:lnTo>
                  <a:lnTo>
                    <a:pt x="7" y="50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7" y="14"/>
                  </a:lnTo>
                  <a:lnTo>
                    <a:pt x="7" y="14"/>
                  </a:lnTo>
                  <a:lnTo>
                    <a:pt x="14" y="7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6" y="7"/>
                  </a:lnTo>
                  <a:lnTo>
                    <a:pt x="43" y="14"/>
                  </a:lnTo>
                  <a:lnTo>
                    <a:pt x="43" y="14"/>
                  </a:lnTo>
                  <a:lnTo>
                    <a:pt x="43" y="14"/>
                  </a:lnTo>
                  <a:lnTo>
                    <a:pt x="50" y="28"/>
                  </a:lnTo>
                  <a:lnTo>
                    <a:pt x="36" y="35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63" name="Freeform 467"/>
            <p:cNvSpPr>
              <a:spLocks/>
            </p:cNvSpPr>
            <p:nvPr/>
          </p:nvSpPr>
          <p:spPr bwMode="auto">
            <a:xfrm>
              <a:off x="3121" y="1446"/>
              <a:ext cx="14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14" y="0"/>
                </a:cxn>
                <a:cxn ang="0">
                  <a:pos x="14" y="7"/>
                </a:cxn>
                <a:cxn ang="0">
                  <a:pos x="14" y="7"/>
                </a:cxn>
                <a:cxn ang="0">
                  <a:pos x="0" y="0"/>
                </a:cxn>
              </a:cxnLst>
              <a:rect l="0" t="0" r="r" b="b"/>
              <a:pathLst>
                <a:path w="14" h="7">
                  <a:moveTo>
                    <a:pt x="0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14" y="0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64" name="Rectangle 468"/>
            <p:cNvSpPr>
              <a:spLocks noChangeArrowheads="1"/>
            </p:cNvSpPr>
            <p:nvPr/>
          </p:nvSpPr>
          <p:spPr bwMode="auto">
            <a:xfrm>
              <a:off x="3049" y="1439"/>
              <a:ext cx="8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65" name="Rectangle 469"/>
            <p:cNvSpPr>
              <a:spLocks noChangeArrowheads="1"/>
            </p:cNvSpPr>
            <p:nvPr/>
          </p:nvSpPr>
          <p:spPr bwMode="auto">
            <a:xfrm>
              <a:off x="3092" y="1439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66" name="Rectangle 470"/>
            <p:cNvSpPr>
              <a:spLocks noChangeArrowheads="1"/>
            </p:cNvSpPr>
            <p:nvPr/>
          </p:nvSpPr>
          <p:spPr bwMode="auto">
            <a:xfrm>
              <a:off x="3057" y="1439"/>
              <a:ext cx="35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67" name="Rectangle 471"/>
            <p:cNvSpPr>
              <a:spLocks noChangeArrowheads="1"/>
            </p:cNvSpPr>
            <p:nvPr/>
          </p:nvSpPr>
          <p:spPr bwMode="auto">
            <a:xfrm>
              <a:off x="3014" y="1439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68" name="Rectangle 472"/>
            <p:cNvSpPr>
              <a:spLocks noChangeArrowheads="1"/>
            </p:cNvSpPr>
            <p:nvPr/>
          </p:nvSpPr>
          <p:spPr bwMode="auto">
            <a:xfrm>
              <a:off x="3064" y="1439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69" name="Rectangle 473"/>
            <p:cNvSpPr>
              <a:spLocks noChangeArrowheads="1"/>
            </p:cNvSpPr>
            <p:nvPr/>
          </p:nvSpPr>
          <p:spPr bwMode="auto">
            <a:xfrm>
              <a:off x="3021" y="1439"/>
              <a:ext cx="43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70" name="Rectangle 474"/>
            <p:cNvSpPr>
              <a:spLocks noChangeArrowheads="1"/>
            </p:cNvSpPr>
            <p:nvPr/>
          </p:nvSpPr>
          <p:spPr bwMode="auto">
            <a:xfrm>
              <a:off x="3214" y="1560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71" name="Rectangle 475"/>
            <p:cNvSpPr>
              <a:spLocks noChangeArrowheads="1"/>
            </p:cNvSpPr>
            <p:nvPr/>
          </p:nvSpPr>
          <p:spPr bwMode="auto">
            <a:xfrm>
              <a:off x="3028" y="1560"/>
              <a:ext cx="186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72" name="Rectangle 476"/>
            <p:cNvSpPr>
              <a:spLocks noChangeArrowheads="1"/>
            </p:cNvSpPr>
            <p:nvPr/>
          </p:nvSpPr>
          <p:spPr bwMode="auto">
            <a:xfrm>
              <a:off x="3028" y="1446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73" name="Rectangle 477"/>
            <p:cNvSpPr>
              <a:spLocks noChangeArrowheads="1"/>
            </p:cNvSpPr>
            <p:nvPr/>
          </p:nvSpPr>
          <p:spPr bwMode="auto">
            <a:xfrm>
              <a:off x="3028" y="1453"/>
              <a:ext cx="14" cy="1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74" name="Rectangle 478"/>
            <p:cNvSpPr>
              <a:spLocks noChangeArrowheads="1"/>
            </p:cNvSpPr>
            <p:nvPr/>
          </p:nvSpPr>
          <p:spPr bwMode="auto">
            <a:xfrm>
              <a:off x="2743" y="1304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75" name="Rectangle 479"/>
            <p:cNvSpPr>
              <a:spLocks noChangeArrowheads="1"/>
            </p:cNvSpPr>
            <p:nvPr/>
          </p:nvSpPr>
          <p:spPr bwMode="auto">
            <a:xfrm>
              <a:off x="3306" y="1304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76" name="Rectangle 480"/>
            <p:cNvSpPr>
              <a:spLocks noChangeArrowheads="1"/>
            </p:cNvSpPr>
            <p:nvPr/>
          </p:nvSpPr>
          <p:spPr bwMode="auto">
            <a:xfrm>
              <a:off x="2750" y="1304"/>
              <a:ext cx="556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77" name="Rectangle 481"/>
            <p:cNvSpPr>
              <a:spLocks noChangeArrowheads="1"/>
            </p:cNvSpPr>
            <p:nvPr/>
          </p:nvSpPr>
          <p:spPr bwMode="auto">
            <a:xfrm>
              <a:off x="2857" y="1560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78" name="Rectangle 482"/>
            <p:cNvSpPr>
              <a:spLocks noChangeArrowheads="1"/>
            </p:cNvSpPr>
            <p:nvPr/>
          </p:nvSpPr>
          <p:spPr bwMode="auto">
            <a:xfrm>
              <a:off x="2707" y="1560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79" name="Rectangle 483"/>
            <p:cNvSpPr>
              <a:spLocks noChangeArrowheads="1"/>
            </p:cNvSpPr>
            <p:nvPr/>
          </p:nvSpPr>
          <p:spPr bwMode="auto">
            <a:xfrm>
              <a:off x="2714" y="1560"/>
              <a:ext cx="143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80" name="Freeform 484"/>
            <p:cNvSpPr>
              <a:spLocks/>
            </p:cNvSpPr>
            <p:nvPr/>
          </p:nvSpPr>
          <p:spPr bwMode="auto">
            <a:xfrm>
              <a:off x="2857" y="1553"/>
              <a:ext cx="21" cy="29"/>
            </a:xfrm>
            <a:custGeom>
              <a:avLst/>
              <a:gdLst/>
              <a:ahLst/>
              <a:cxnLst>
                <a:cxn ang="0">
                  <a:pos x="21" y="14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0" y="22"/>
                </a:cxn>
                <a:cxn ang="0">
                  <a:pos x="7" y="29"/>
                </a:cxn>
                <a:cxn ang="0">
                  <a:pos x="14" y="22"/>
                </a:cxn>
                <a:cxn ang="0">
                  <a:pos x="21" y="14"/>
                </a:cxn>
              </a:cxnLst>
              <a:rect l="0" t="0" r="r" b="b"/>
              <a:pathLst>
                <a:path w="21" h="29">
                  <a:moveTo>
                    <a:pt x="21" y="14"/>
                  </a:move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22"/>
                  </a:lnTo>
                  <a:lnTo>
                    <a:pt x="7" y="29"/>
                  </a:lnTo>
                  <a:lnTo>
                    <a:pt x="14" y="22"/>
                  </a:lnTo>
                  <a:lnTo>
                    <a:pt x="21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81" name="Freeform 485"/>
            <p:cNvSpPr>
              <a:spLocks/>
            </p:cNvSpPr>
            <p:nvPr/>
          </p:nvSpPr>
          <p:spPr bwMode="auto">
            <a:xfrm>
              <a:off x="2850" y="1546"/>
              <a:ext cx="35" cy="43"/>
            </a:xfrm>
            <a:custGeom>
              <a:avLst/>
              <a:gdLst/>
              <a:ahLst/>
              <a:cxnLst>
                <a:cxn ang="0">
                  <a:pos x="21" y="29"/>
                </a:cxn>
                <a:cxn ang="0">
                  <a:pos x="14" y="14"/>
                </a:cxn>
                <a:cxn ang="0">
                  <a:pos x="21" y="14"/>
                </a:cxn>
                <a:cxn ang="0">
                  <a:pos x="21" y="14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7" y="14"/>
                </a:cxn>
                <a:cxn ang="0">
                  <a:pos x="14" y="7"/>
                </a:cxn>
                <a:cxn ang="0">
                  <a:pos x="14" y="7"/>
                </a:cxn>
                <a:cxn ang="0">
                  <a:pos x="14" y="21"/>
                </a:cxn>
                <a:cxn ang="0">
                  <a:pos x="14" y="21"/>
                </a:cxn>
                <a:cxn ang="0">
                  <a:pos x="14" y="21"/>
                </a:cxn>
                <a:cxn ang="0">
                  <a:pos x="14" y="29"/>
                </a:cxn>
                <a:cxn ang="0">
                  <a:pos x="14" y="29"/>
                </a:cxn>
                <a:cxn ang="0">
                  <a:pos x="14" y="29"/>
                </a:cxn>
                <a:cxn ang="0">
                  <a:pos x="21" y="36"/>
                </a:cxn>
                <a:cxn ang="0">
                  <a:pos x="14" y="36"/>
                </a:cxn>
                <a:cxn ang="0">
                  <a:pos x="14" y="36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8" y="21"/>
                </a:cxn>
                <a:cxn ang="0">
                  <a:pos x="28" y="21"/>
                </a:cxn>
                <a:cxn ang="0">
                  <a:pos x="35" y="29"/>
                </a:cxn>
                <a:cxn ang="0">
                  <a:pos x="35" y="29"/>
                </a:cxn>
                <a:cxn ang="0">
                  <a:pos x="28" y="36"/>
                </a:cxn>
                <a:cxn ang="0">
                  <a:pos x="28" y="36"/>
                </a:cxn>
                <a:cxn ang="0">
                  <a:pos x="28" y="36"/>
                </a:cxn>
                <a:cxn ang="0">
                  <a:pos x="21" y="43"/>
                </a:cxn>
                <a:cxn ang="0">
                  <a:pos x="21" y="43"/>
                </a:cxn>
                <a:cxn ang="0">
                  <a:pos x="14" y="43"/>
                </a:cxn>
                <a:cxn ang="0">
                  <a:pos x="7" y="36"/>
                </a:cxn>
                <a:cxn ang="0">
                  <a:pos x="7" y="36"/>
                </a:cxn>
                <a:cxn ang="0">
                  <a:pos x="0" y="29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21" y="0"/>
                </a:cxn>
                <a:cxn ang="0">
                  <a:pos x="21" y="0"/>
                </a:cxn>
                <a:cxn ang="0">
                  <a:pos x="28" y="7"/>
                </a:cxn>
                <a:cxn ang="0">
                  <a:pos x="35" y="21"/>
                </a:cxn>
                <a:cxn ang="0">
                  <a:pos x="21" y="29"/>
                </a:cxn>
              </a:cxnLst>
              <a:rect l="0" t="0" r="r" b="b"/>
              <a:pathLst>
                <a:path w="35" h="43">
                  <a:moveTo>
                    <a:pt x="21" y="29"/>
                  </a:moveTo>
                  <a:lnTo>
                    <a:pt x="14" y="14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7" y="14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29"/>
                  </a:lnTo>
                  <a:lnTo>
                    <a:pt x="14" y="29"/>
                  </a:lnTo>
                  <a:lnTo>
                    <a:pt x="14" y="29"/>
                  </a:lnTo>
                  <a:lnTo>
                    <a:pt x="21" y="36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21" y="29"/>
                  </a:lnTo>
                  <a:lnTo>
                    <a:pt x="21" y="29"/>
                  </a:lnTo>
                  <a:lnTo>
                    <a:pt x="21" y="29"/>
                  </a:lnTo>
                  <a:lnTo>
                    <a:pt x="28" y="21"/>
                  </a:lnTo>
                  <a:lnTo>
                    <a:pt x="28" y="21"/>
                  </a:lnTo>
                  <a:lnTo>
                    <a:pt x="35" y="29"/>
                  </a:lnTo>
                  <a:lnTo>
                    <a:pt x="35" y="29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21" y="43"/>
                  </a:lnTo>
                  <a:lnTo>
                    <a:pt x="21" y="43"/>
                  </a:lnTo>
                  <a:lnTo>
                    <a:pt x="14" y="43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0" y="29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7"/>
                  </a:lnTo>
                  <a:lnTo>
                    <a:pt x="0" y="7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8" y="7"/>
                  </a:lnTo>
                  <a:lnTo>
                    <a:pt x="35" y="21"/>
                  </a:lnTo>
                  <a:lnTo>
                    <a:pt x="21" y="2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82" name="Freeform 486"/>
            <p:cNvSpPr>
              <a:spLocks/>
            </p:cNvSpPr>
            <p:nvPr/>
          </p:nvSpPr>
          <p:spPr bwMode="auto">
            <a:xfrm>
              <a:off x="2871" y="1567"/>
              <a:ext cx="14" cy="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14" y="0"/>
                </a:cxn>
                <a:cxn ang="0">
                  <a:pos x="14" y="8"/>
                </a:cxn>
                <a:cxn ang="0">
                  <a:pos x="14" y="8"/>
                </a:cxn>
                <a:cxn ang="0">
                  <a:pos x="7" y="0"/>
                </a:cxn>
              </a:cxnLst>
              <a:rect l="0" t="0" r="r" b="b"/>
              <a:pathLst>
                <a:path w="14" h="8">
                  <a:moveTo>
                    <a:pt x="7" y="0"/>
                  </a:moveTo>
                  <a:lnTo>
                    <a:pt x="7" y="0"/>
                  </a:lnTo>
                  <a:lnTo>
                    <a:pt x="0" y="8"/>
                  </a:lnTo>
                  <a:lnTo>
                    <a:pt x="14" y="0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7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83" name="Freeform 487"/>
            <p:cNvSpPr>
              <a:spLocks/>
            </p:cNvSpPr>
            <p:nvPr/>
          </p:nvSpPr>
          <p:spPr bwMode="auto">
            <a:xfrm>
              <a:off x="3206" y="1553"/>
              <a:ext cx="29" cy="29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22" y="0"/>
                </a:cxn>
                <a:cxn ang="0">
                  <a:pos x="15" y="0"/>
                </a:cxn>
                <a:cxn ang="0">
                  <a:pos x="8" y="0"/>
                </a:cxn>
                <a:cxn ang="0">
                  <a:pos x="0" y="14"/>
                </a:cxn>
                <a:cxn ang="0">
                  <a:pos x="8" y="22"/>
                </a:cxn>
                <a:cxn ang="0">
                  <a:pos x="15" y="29"/>
                </a:cxn>
                <a:cxn ang="0">
                  <a:pos x="22" y="22"/>
                </a:cxn>
                <a:cxn ang="0">
                  <a:pos x="29" y="14"/>
                </a:cxn>
              </a:cxnLst>
              <a:rect l="0" t="0" r="r" b="b"/>
              <a:pathLst>
                <a:path w="29" h="29">
                  <a:moveTo>
                    <a:pt x="29" y="14"/>
                  </a:moveTo>
                  <a:lnTo>
                    <a:pt x="22" y="0"/>
                  </a:lnTo>
                  <a:lnTo>
                    <a:pt x="15" y="0"/>
                  </a:lnTo>
                  <a:lnTo>
                    <a:pt x="8" y="0"/>
                  </a:lnTo>
                  <a:lnTo>
                    <a:pt x="0" y="14"/>
                  </a:lnTo>
                  <a:lnTo>
                    <a:pt x="8" y="22"/>
                  </a:lnTo>
                  <a:lnTo>
                    <a:pt x="15" y="29"/>
                  </a:lnTo>
                  <a:lnTo>
                    <a:pt x="22" y="22"/>
                  </a:lnTo>
                  <a:lnTo>
                    <a:pt x="29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84" name="Freeform 488"/>
            <p:cNvSpPr>
              <a:spLocks/>
            </p:cNvSpPr>
            <p:nvPr/>
          </p:nvSpPr>
          <p:spPr bwMode="auto">
            <a:xfrm>
              <a:off x="3199" y="1546"/>
              <a:ext cx="43" cy="43"/>
            </a:xfrm>
            <a:custGeom>
              <a:avLst/>
              <a:gdLst/>
              <a:ahLst/>
              <a:cxnLst>
                <a:cxn ang="0">
                  <a:pos x="29" y="29"/>
                </a:cxn>
                <a:cxn ang="0">
                  <a:pos x="22" y="14"/>
                </a:cxn>
                <a:cxn ang="0">
                  <a:pos x="29" y="14"/>
                </a:cxn>
                <a:cxn ang="0">
                  <a:pos x="29" y="14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15" y="14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15" y="29"/>
                </a:cxn>
                <a:cxn ang="0">
                  <a:pos x="15" y="21"/>
                </a:cxn>
                <a:cxn ang="0">
                  <a:pos x="15" y="21"/>
                </a:cxn>
                <a:cxn ang="0">
                  <a:pos x="22" y="29"/>
                </a:cxn>
                <a:cxn ang="0">
                  <a:pos x="22" y="29"/>
                </a:cxn>
                <a:cxn ang="0">
                  <a:pos x="22" y="29"/>
                </a:cxn>
                <a:cxn ang="0">
                  <a:pos x="29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9" y="29"/>
                </a:cxn>
                <a:cxn ang="0">
                  <a:pos x="29" y="29"/>
                </a:cxn>
                <a:cxn ang="0">
                  <a:pos x="29" y="29"/>
                </a:cxn>
                <a:cxn ang="0">
                  <a:pos x="36" y="21"/>
                </a:cxn>
                <a:cxn ang="0">
                  <a:pos x="36" y="21"/>
                </a:cxn>
                <a:cxn ang="0">
                  <a:pos x="43" y="29"/>
                </a:cxn>
                <a:cxn ang="0">
                  <a:pos x="43" y="29"/>
                </a:cxn>
                <a:cxn ang="0">
                  <a:pos x="36" y="36"/>
                </a:cxn>
                <a:cxn ang="0">
                  <a:pos x="36" y="36"/>
                </a:cxn>
                <a:cxn ang="0">
                  <a:pos x="36" y="36"/>
                </a:cxn>
                <a:cxn ang="0">
                  <a:pos x="29" y="43"/>
                </a:cxn>
                <a:cxn ang="0">
                  <a:pos x="29" y="43"/>
                </a:cxn>
                <a:cxn ang="0">
                  <a:pos x="22" y="43"/>
                </a:cxn>
                <a:cxn ang="0">
                  <a:pos x="15" y="36"/>
                </a:cxn>
                <a:cxn ang="0">
                  <a:pos x="15" y="36"/>
                </a:cxn>
                <a:cxn ang="0">
                  <a:pos x="15" y="36"/>
                </a:cxn>
                <a:cxn ang="0">
                  <a:pos x="7" y="29"/>
                </a:cxn>
                <a:cxn ang="0">
                  <a:pos x="7" y="29"/>
                </a:cxn>
                <a:cxn ang="0">
                  <a:pos x="0" y="21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15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9" y="0"/>
                </a:cxn>
                <a:cxn ang="0">
                  <a:pos x="29" y="0"/>
                </a:cxn>
                <a:cxn ang="0">
                  <a:pos x="36" y="7"/>
                </a:cxn>
                <a:cxn ang="0">
                  <a:pos x="43" y="21"/>
                </a:cxn>
                <a:cxn ang="0">
                  <a:pos x="29" y="29"/>
                </a:cxn>
              </a:cxnLst>
              <a:rect l="0" t="0" r="r" b="b"/>
              <a:pathLst>
                <a:path w="43" h="43">
                  <a:moveTo>
                    <a:pt x="29" y="29"/>
                  </a:moveTo>
                  <a:lnTo>
                    <a:pt x="22" y="14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15" y="14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15" y="29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22" y="29"/>
                  </a:lnTo>
                  <a:lnTo>
                    <a:pt x="22" y="29"/>
                  </a:lnTo>
                  <a:lnTo>
                    <a:pt x="22" y="29"/>
                  </a:lnTo>
                  <a:lnTo>
                    <a:pt x="29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36" y="21"/>
                  </a:lnTo>
                  <a:lnTo>
                    <a:pt x="36" y="21"/>
                  </a:lnTo>
                  <a:lnTo>
                    <a:pt x="43" y="29"/>
                  </a:lnTo>
                  <a:lnTo>
                    <a:pt x="43" y="29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29" y="43"/>
                  </a:lnTo>
                  <a:lnTo>
                    <a:pt x="29" y="43"/>
                  </a:lnTo>
                  <a:lnTo>
                    <a:pt x="22" y="43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7" y="29"/>
                  </a:lnTo>
                  <a:lnTo>
                    <a:pt x="7" y="29"/>
                  </a:lnTo>
                  <a:lnTo>
                    <a:pt x="0" y="21"/>
                  </a:lnTo>
                  <a:lnTo>
                    <a:pt x="7" y="7"/>
                  </a:lnTo>
                  <a:lnTo>
                    <a:pt x="7" y="7"/>
                  </a:lnTo>
                  <a:lnTo>
                    <a:pt x="15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6" y="7"/>
                  </a:lnTo>
                  <a:lnTo>
                    <a:pt x="43" y="21"/>
                  </a:lnTo>
                  <a:lnTo>
                    <a:pt x="29" y="2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85" name="Freeform 489"/>
            <p:cNvSpPr>
              <a:spLocks/>
            </p:cNvSpPr>
            <p:nvPr/>
          </p:nvSpPr>
          <p:spPr bwMode="auto">
            <a:xfrm>
              <a:off x="3228" y="1567"/>
              <a:ext cx="14" cy="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14" y="0"/>
                </a:cxn>
                <a:cxn ang="0">
                  <a:pos x="14" y="8"/>
                </a:cxn>
                <a:cxn ang="0">
                  <a:pos x="14" y="8"/>
                </a:cxn>
                <a:cxn ang="0">
                  <a:pos x="7" y="0"/>
                </a:cxn>
              </a:cxnLst>
              <a:rect l="0" t="0" r="r" b="b"/>
              <a:pathLst>
                <a:path w="14" h="8">
                  <a:moveTo>
                    <a:pt x="7" y="0"/>
                  </a:moveTo>
                  <a:lnTo>
                    <a:pt x="7" y="0"/>
                  </a:lnTo>
                  <a:lnTo>
                    <a:pt x="0" y="8"/>
                  </a:lnTo>
                  <a:lnTo>
                    <a:pt x="14" y="0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7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86" name="Rectangle 490"/>
            <p:cNvSpPr>
              <a:spLocks noChangeArrowheads="1"/>
            </p:cNvSpPr>
            <p:nvPr/>
          </p:nvSpPr>
          <p:spPr bwMode="auto">
            <a:xfrm>
              <a:off x="2593" y="1689"/>
              <a:ext cx="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b="1">
                  <a:latin typeface="Times New Roman" pitchFamily="18" charset="0"/>
                </a:rPr>
                <a:t>x</a:t>
              </a:r>
              <a:endParaRPr lang="en-US" sz="2800"/>
            </a:p>
          </p:txBody>
        </p:sp>
        <p:sp>
          <p:nvSpPr>
            <p:cNvPr id="414187" name="Rectangle 491"/>
            <p:cNvSpPr>
              <a:spLocks noChangeArrowheads="1"/>
            </p:cNvSpPr>
            <p:nvPr/>
          </p:nvSpPr>
          <p:spPr bwMode="auto">
            <a:xfrm>
              <a:off x="3442" y="1689"/>
              <a:ext cx="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b="1">
                  <a:latin typeface="Times New Roman" pitchFamily="18" charset="0"/>
                </a:rPr>
                <a:t>x</a:t>
              </a:r>
              <a:endParaRPr lang="en-US" sz="2800"/>
            </a:p>
          </p:txBody>
        </p:sp>
        <p:sp>
          <p:nvSpPr>
            <p:cNvPr id="414188" name="Rectangle 492"/>
            <p:cNvSpPr>
              <a:spLocks noChangeArrowheads="1"/>
            </p:cNvSpPr>
            <p:nvPr/>
          </p:nvSpPr>
          <p:spPr bwMode="auto">
            <a:xfrm>
              <a:off x="3442" y="1660"/>
              <a:ext cx="5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89" name="Rectangle 493"/>
            <p:cNvSpPr>
              <a:spLocks noChangeArrowheads="1"/>
            </p:cNvSpPr>
            <p:nvPr/>
          </p:nvSpPr>
          <p:spPr bwMode="auto">
            <a:xfrm>
              <a:off x="2650" y="1411"/>
              <a:ext cx="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b="1">
                  <a:latin typeface="Times New Roman" pitchFamily="18" charset="0"/>
                </a:rPr>
                <a:t>y</a:t>
              </a:r>
              <a:endParaRPr lang="en-US" sz="2800"/>
            </a:p>
          </p:txBody>
        </p:sp>
        <p:sp>
          <p:nvSpPr>
            <p:cNvPr id="414190" name="Rectangle 494"/>
            <p:cNvSpPr>
              <a:spLocks noChangeArrowheads="1"/>
            </p:cNvSpPr>
            <p:nvPr/>
          </p:nvSpPr>
          <p:spPr bwMode="auto">
            <a:xfrm>
              <a:off x="2679" y="1953"/>
              <a:ext cx="138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b="1">
                  <a:latin typeface="Times New Roman" pitchFamily="18" charset="0"/>
                </a:rPr>
                <a:t>SE</a:t>
              </a:r>
              <a:endParaRPr lang="en-US" sz="2800"/>
            </a:p>
          </p:txBody>
        </p:sp>
        <p:sp>
          <p:nvSpPr>
            <p:cNvPr id="414191" name="Freeform 495"/>
            <p:cNvSpPr>
              <a:spLocks/>
            </p:cNvSpPr>
            <p:nvPr/>
          </p:nvSpPr>
          <p:spPr bwMode="auto">
            <a:xfrm>
              <a:off x="3057" y="2209"/>
              <a:ext cx="14" cy="14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7" y="14"/>
                </a:cxn>
                <a:cxn ang="0">
                  <a:pos x="14" y="14"/>
                </a:cxn>
                <a:cxn ang="0">
                  <a:pos x="14" y="7"/>
                </a:cxn>
              </a:cxnLst>
              <a:rect l="0" t="0" r="r" b="b"/>
              <a:pathLst>
                <a:path w="14" h="14">
                  <a:moveTo>
                    <a:pt x="14" y="7"/>
                  </a:move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7" y="14"/>
                  </a:lnTo>
                  <a:lnTo>
                    <a:pt x="14" y="14"/>
                  </a:lnTo>
                  <a:lnTo>
                    <a:pt x="14" y="7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92" name="Freeform 496"/>
            <p:cNvSpPr>
              <a:spLocks/>
            </p:cNvSpPr>
            <p:nvPr/>
          </p:nvSpPr>
          <p:spPr bwMode="auto">
            <a:xfrm>
              <a:off x="3000" y="2209"/>
              <a:ext cx="14" cy="14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7" y="14"/>
                </a:cxn>
                <a:cxn ang="0">
                  <a:pos x="14" y="14"/>
                </a:cxn>
                <a:cxn ang="0">
                  <a:pos x="14" y="7"/>
                </a:cxn>
              </a:cxnLst>
              <a:rect l="0" t="0" r="r" b="b"/>
              <a:pathLst>
                <a:path w="14" h="14">
                  <a:moveTo>
                    <a:pt x="14" y="7"/>
                  </a:move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7" y="14"/>
                  </a:lnTo>
                  <a:lnTo>
                    <a:pt x="14" y="14"/>
                  </a:lnTo>
                  <a:lnTo>
                    <a:pt x="14" y="7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93" name="Rectangle 497"/>
            <p:cNvSpPr>
              <a:spLocks noChangeArrowheads="1"/>
            </p:cNvSpPr>
            <p:nvPr/>
          </p:nvSpPr>
          <p:spPr bwMode="auto">
            <a:xfrm>
              <a:off x="3007" y="2209"/>
              <a:ext cx="5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94" name="Freeform 498"/>
            <p:cNvSpPr>
              <a:spLocks/>
            </p:cNvSpPr>
            <p:nvPr/>
          </p:nvSpPr>
          <p:spPr bwMode="auto">
            <a:xfrm>
              <a:off x="3085" y="2188"/>
              <a:ext cx="14" cy="14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7" y="14"/>
                </a:cxn>
                <a:cxn ang="0">
                  <a:pos x="14" y="14"/>
                </a:cxn>
                <a:cxn ang="0">
                  <a:pos x="14" y="7"/>
                </a:cxn>
              </a:cxnLst>
              <a:rect l="0" t="0" r="r" b="b"/>
              <a:pathLst>
                <a:path w="14" h="14">
                  <a:moveTo>
                    <a:pt x="14" y="7"/>
                  </a:move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7" y="14"/>
                  </a:lnTo>
                  <a:lnTo>
                    <a:pt x="14" y="14"/>
                  </a:lnTo>
                  <a:lnTo>
                    <a:pt x="14" y="7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95" name="Freeform 499"/>
            <p:cNvSpPr>
              <a:spLocks/>
            </p:cNvSpPr>
            <p:nvPr/>
          </p:nvSpPr>
          <p:spPr bwMode="auto">
            <a:xfrm>
              <a:off x="2971" y="2188"/>
              <a:ext cx="14" cy="14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7" y="14"/>
                </a:cxn>
                <a:cxn ang="0">
                  <a:pos x="14" y="14"/>
                </a:cxn>
                <a:cxn ang="0">
                  <a:pos x="14" y="7"/>
                </a:cxn>
              </a:cxnLst>
              <a:rect l="0" t="0" r="r" b="b"/>
              <a:pathLst>
                <a:path w="14" h="14">
                  <a:moveTo>
                    <a:pt x="14" y="7"/>
                  </a:move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7" y="14"/>
                  </a:lnTo>
                  <a:lnTo>
                    <a:pt x="14" y="14"/>
                  </a:lnTo>
                  <a:lnTo>
                    <a:pt x="14" y="7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96" name="Rectangle 500"/>
            <p:cNvSpPr>
              <a:spLocks noChangeArrowheads="1"/>
            </p:cNvSpPr>
            <p:nvPr/>
          </p:nvSpPr>
          <p:spPr bwMode="auto">
            <a:xfrm>
              <a:off x="2978" y="2188"/>
              <a:ext cx="1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97" name="Freeform 501"/>
            <p:cNvSpPr>
              <a:spLocks/>
            </p:cNvSpPr>
            <p:nvPr/>
          </p:nvSpPr>
          <p:spPr bwMode="auto">
            <a:xfrm>
              <a:off x="3114" y="2166"/>
              <a:ext cx="14" cy="15"/>
            </a:xfrm>
            <a:custGeom>
              <a:avLst/>
              <a:gdLst/>
              <a:ahLst/>
              <a:cxnLst>
                <a:cxn ang="0">
                  <a:pos x="14" y="8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15"/>
                </a:cxn>
                <a:cxn ang="0">
                  <a:pos x="7" y="15"/>
                </a:cxn>
                <a:cxn ang="0">
                  <a:pos x="14" y="15"/>
                </a:cxn>
                <a:cxn ang="0">
                  <a:pos x="14" y="8"/>
                </a:cxn>
              </a:cxnLst>
              <a:rect l="0" t="0" r="r" b="b"/>
              <a:pathLst>
                <a:path w="14" h="15">
                  <a:moveTo>
                    <a:pt x="14" y="8"/>
                  </a:move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5"/>
                  </a:lnTo>
                  <a:lnTo>
                    <a:pt x="7" y="15"/>
                  </a:lnTo>
                  <a:lnTo>
                    <a:pt x="14" y="15"/>
                  </a:lnTo>
                  <a:lnTo>
                    <a:pt x="14" y="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98" name="Freeform 502"/>
            <p:cNvSpPr>
              <a:spLocks/>
            </p:cNvSpPr>
            <p:nvPr/>
          </p:nvSpPr>
          <p:spPr bwMode="auto">
            <a:xfrm>
              <a:off x="2942" y="2166"/>
              <a:ext cx="15" cy="15"/>
            </a:xfrm>
            <a:custGeom>
              <a:avLst/>
              <a:gdLst/>
              <a:ahLst/>
              <a:cxnLst>
                <a:cxn ang="0">
                  <a:pos x="15" y="8"/>
                </a:cxn>
                <a:cxn ang="0">
                  <a:pos x="15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15"/>
                </a:cxn>
                <a:cxn ang="0">
                  <a:pos x="8" y="15"/>
                </a:cxn>
                <a:cxn ang="0">
                  <a:pos x="15" y="15"/>
                </a:cxn>
                <a:cxn ang="0">
                  <a:pos x="15" y="8"/>
                </a:cxn>
              </a:cxnLst>
              <a:rect l="0" t="0" r="r" b="b"/>
              <a:pathLst>
                <a:path w="15" h="15">
                  <a:moveTo>
                    <a:pt x="15" y="8"/>
                  </a:moveTo>
                  <a:lnTo>
                    <a:pt x="15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15" y="15"/>
                  </a:lnTo>
                  <a:lnTo>
                    <a:pt x="15" y="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199" name="Rectangle 503"/>
            <p:cNvSpPr>
              <a:spLocks noChangeArrowheads="1"/>
            </p:cNvSpPr>
            <p:nvPr/>
          </p:nvSpPr>
          <p:spPr bwMode="auto">
            <a:xfrm>
              <a:off x="2950" y="2166"/>
              <a:ext cx="171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00" name="Rectangle 504"/>
            <p:cNvSpPr>
              <a:spLocks noChangeArrowheads="1"/>
            </p:cNvSpPr>
            <p:nvPr/>
          </p:nvSpPr>
          <p:spPr bwMode="auto">
            <a:xfrm>
              <a:off x="4291" y="1610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01" name="Rectangle 505"/>
            <p:cNvSpPr>
              <a:spLocks noChangeArrowheads="1"/>
            </p:cNvSpPr>
            <p:nvPr/>
          </p:nvSpPr>
          <p:spPr bwMode="auto">
            <a:xfrm>
              <a:off x="4291" y="1838"/>
              <a:ext cx="14" cy="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03" name="Rectangle 507"/>
            <p:cNvSpPr>
              <a:spLocks noChangeArrowheads="1"/>
            </p:cNvSpPr>
            <p:nvPr/>
          </p:nvSpPr>
          <p:spPr bwMode="auto">
            <a:xfrm>
              <a:off x="4219" y="1796"/>
              <a:ext cx="8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06" name="Rectangle 510"/>
            <p:cNvSpPr>
              <a:spLocks noChangeArrowheads="1"/>
            </p:cNvSpPr>
            <p:nvPr/>
          </p:nvSpPr>
          <p:spPr bwMode="auto">
            <a:xfrm>
              <a:off x="4219" y="1646"/>
              <a:ext cx="8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08" name="Rectangle 512"/>
            <p:cNvSpPr>
              <a:spLocks noChangeArrowheads="1"/>
            </p:cNvSpPr>
            <p:nvPr/>
          </p:nvSpPr>
          <p:spPr bwMode="auto">
            <a:xfrm>
              <a:off x="4219" y="1653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09" name="Rectangle 513"/>
            <p:cNvSpPr>
              <a:spLocks noChangeArrowheads="1"/>
            </p:cNvSpPr>
            <p:nvPr/>
          </p:nvSpPr>
          <p:spPr bwMode="auto">
            <a:xfrm>
              <a:off x="4219" y="1575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11" name="Rectangle 515"/>
            <p:cNvSpPr>
              <a:spLocks noChangeArrowheads="1"/>
            </p:cNvSpPr>
            <p:nvPr/>
          </p:nvSpPr>
          <p:spPr bwMode="auto">
            <a:xfrm>
              <a:off x="4219" y="1796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12" name="Rectangle 516"/>
            <p:cNvSpPr>
              <a:spLocks noChangeArrowheads="1"/>
            </p:cNvSpPr>
            <p:nvPr/>
          </p:nvSpPr>
          <p:spPr bwMode="auto">
            <a:xfrm>
              <a:off x="4219" y="1881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14" name="Rectangle 518"/>
            <p:cNvSpPr>
              <a:spLocks noChangeArrowheads="1"/>
            </p:cNvSpPr>
            <p:nvPr/>
          </p:nvSpPr>
          <p:spPr bwMode="auto">
            <a:xfrm>
              <a:off x="4326" y="1646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15" name="Rectangle 519"/>
            <p:cNvSpPr>
              <a:spLocks noChangeArrowheads="1"/>
            </p:cNvSpPr>
            <p:nvPr/>
          </p:nvSpPr>
          <p:spPr bwMode="auto">
            <a:xfrm>
              <a:off x="4326" y="1803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17" name="Rectangle 521"/>
            <p:cNvSpPr>
              <a:spLocks noChangeArrowheads="1"/>
            </p:cNvSpPr>
            <p:nvPr/>
          </p:nvSpPr>
          <p:spPr bwMode="auto">
            <a:xfrm>
              <a:off x="4398" y="1731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18" name="Rectangle 522"/>
            <p:cNvSpPr>
              <a:spLocks noChangeArrowheads="1"/>
            </p:cNvSpPr>
            <p:nvPr/>
          </p:nvSpPr>
          <p:spPr bwMode="auto">
            <a:xfrm>
              <a:off x="4326" y="1731"/>
              <a:ext cx="8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20" name="Rectangle 524"/>
            <p:cNvSpPr>
              <a:spLocks noChangeArrowheads="1"/>
            </p:cNvSpPr>
            <p:nvPr/>
          </p:nvSpPr>
          <p:spPr bwMode="auto">
            <a:xfrm>
              <a:off x="3791" y="1610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21" name="Rectangle 525"/>
            <p:cNvSpPr>
              <a:spLocks noChangeArrowheads="1"/>
            </p:cNvSpPr>
            <p:nvPr/>
          </p:nvSpPr>
          <p:spPr bwMode="auto">
            <a:xfrm>
              <a:off x="3791" y="1838"/>
              <a:ext cx="15" cy="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23" name="Rectangle 527"/>
            <p:cNvSpPr>
              <a:spLocks noChangeArrowheads="1"/>
            </p:cNvSpPr>
            <p:nvPr/>
          </p:nvSpPr>
          <p:spPr bwMode="auto">
            <a:xfrm>
              <a:off x="3870" y="1796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26" name="Rectangle 530"/>
            <p:cNvSpPr>
              <a:spLocks noChangeArrowheads="1"/>
            </p:cNvSpPr>
            <p:nvPr/>
          </p:nvSpPr>
          <p:spPr bwMode="auto">
            <a:xfrm>
              <a:off x="3870" y="1646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28" name="Rectangle 532"/>
            <p:cNvSpPr>
              <a:spLocks noChangeArrowheads="1"/>
            </p:cNvSpPr>
            <p:nvPr/>
          </p:nvSpPr>
          <p:spPr bwMode="auto">
            <a:xfrm>
              <a:off x="3863" y="1653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29" name="Rectangle 533"/>
            <p:cNvSpPr>
              <a:spLocks noChangeArrowheads="1"/>
            </p:cNvSpPr>
            <p:nvPr/>
          </p:nvSpPr>
          <p:spPr bwMode="auto">
            <a:xfrm>
              <a:off x="3863" y="1575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31" name="Rectangle 535"/>
            <p:cNvSpPr>
              <a:spLocks noChangeArrowheads="1"/>
            </p:cNvSpPr>
            <p:nvPr/>
          </p:nvSpPr>
          <p:spPr bwMode="auto">
            <a:xfrm>
              <a:off x="3863" y="1796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32" name="Rectangle 536"/>
            <p:cNvSpPr>
              <a:spLocks noChangeArrowheads="1"/>
            </p:cNvSpPr>
            <p:nvPr/>
          </p:nvSpPr>
          <p:spPr bwMode="auto">
            <a:xfrm>
              <a:off x="3863" y="1881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34" name="Rectangle 538"/>
            <p:cNvSpPr>
              <a:spLocks noChangeArrowheads="1"/>
            </p:cNvSpPr>
            <p:nvPr/>
          </p:nvSpPr>
          <p:spPr bwMode="auto">
            <a:xfrm>
              <a:off x="3749" y="1646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35" name="Rectangle 539"/>
            <p:cNvSpPr>
              <a:spLocks noChangeArrowheads="1"/>
            </p:cNvSpPr>
            <p:nvPr/>
          </p:nvSpPr>
          <p:spPr bwMode="auto">
            <a:xfrm>
              <a:off x="3749" y="1803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37" name="Rectangle 541"/>
            <p:cNvSpPr>
              <a:spLocks noChangeArrowheads="1"/>
            </p:cNvSpPr>
            <p:nvPr/>
          </p:nvSpPr>
          <p:spPr bwMode="auto">
            <a:xfrm>
              <a:off x="3684" y="1731"/>
              <a:ext cx="8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40" name="Rectangle 544"/>
            <p:cNvSpPr>
              <a:spLocks noChangeArrowheads="1"/>
            </p:cNvSpPr>
            <p:nvPr/>
          </p:nvSpPr>
          <p:spPr bwMode="auto">
            <a:xfrm>
              <a:off x="4227" y="1874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41" name="Rectangle 545"/>
            <p:cNvSpPr>
              <a:spLocks noChangeArrowheads="1"/>
            </p:cNvSpPr>
            <p:nvPr/>
          </p:nvSpPr>
          <p:spPr bwMode="auto">
            <a:xfrm>
              <a:off x="3870" y="1874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44" name="Rectangle 548"/>
            <p:cNvSpPr>
              <a:spLocks noChangeArrowheads="1"/>
            </p:cNvSpPr>
            <p:nvPr/>
          </p:nvSpPr>
          <p:spPr bwMode="auto">
            <a:xfrm>
              <a:off x="4112" y="2138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46" name="Rectangle 550"/>
            <p:cNvSpPr>
              <a:spLocks noChangeArrowheads="1"/>
            </p:cNvSpPr>
            <p:nvPr/>
          </p:nvSpPr>
          <p:spPr bwMode="auto">
            <a:xfrm>
              <a:off x="4041" y="2095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49" name="Rectangle 553"/>
            <p:cNvSpPr>
              <a:spLocks noChangeArrowheads="1"/>
            </p:cNvSpPr>
            <p:nvPr/>
          </p:nvSpPr>
          <p:spPr bwMode="auto">
            <a:xfrm>
              <a:off x="4041" y="1945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51" name="Rectangle 555"/>
            <p:cNvSpPr>
              <a:spLocks noChangeArrowheads="1"/>
            </p:cNvSpPr>
            <p:nvPr/>
          </p:nvSpPr>
          <p:spPr bwMode="auto">
            <a:xfrm>
              <a:off x="4041" y="1953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52" name="Rectangle 556"/>
            <p:cNvSpPr>
              <a:spLocks noChangeArrowheads="1"/>
            </p:cNvSpPr>
            <p:nvPr/>
          </p:nvSpPr>
          <p:spPr bwMode="auto">
            <a:xfrm>
              <a:off x="4041" y="1874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54" name="Rectangle 558"/>
            <p:cNvSpPr>
              <a:spLocks noChangeArrowheads="1"/>
            </p:cNvSpPr>
            <p:nvPr/>
          </p:nvSpPr>
          <p:spPr bwMode="auto">
            <a:xfrm>
              <a:off x="4041" y="2095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55" name="Rectangle 559"/>
            <p:cNvSpPr>
              <a:spLocks noChangeArrowheads="1"/>
            </p:cNvSpPr>
            <p:nvPr/>
          </p:nvSpPr>
          <p:spPr bwMode="auto">
            <a:xfrm>
              <a:off x="4041" y="2174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57" name="Rectangle 561"/>
            <p:cNvSpPr>
              <a:spLocks noChangeArrowheads="1"/>
            </p:cNvSpPr>
            <p:nvPr/>
          </p:nvSpPr>
          <p:spPr bwMode="auto">
            <a:xfrm>
              <a:off x="4155" y="1945"/>
              <a:ext cx="14" cy="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58" name="Rectangle 562"/>
            <p:cNvSpPr>
              <a:spLocks noChangeArrowheads="1"/>
            </p:cNvSpPr>
            <p:nvPr/>
          </p:nvSpPr>
          <p:spPr bwMode="auto">
            <a:xfrm>
              <a:off x="4155" y="2102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60" name="Rectangle 564"/>
            <p:cNvSpPr>
              <a:spLocks noChangeArrowheads="1"/>
            </p:cNvSpPr>
            <p:nvPr/>
          </p:nvSpPr>
          <p:spPr bwMode="auto">
            <a:xfrm>
              <a:off x="4219" y="2031"/>
              <a:ext cx="8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61" name="Rectangle 565"/>
            <p:cNvSpPr>
              <a:spLocks noChangeArrowheads="1"/>
            </p:cNvSpPr>
            <p:nvPr/>
          </p:nvSpPr>
          <p:spPr bwMode="auto">
            <a:xfrm>
              <a:off x="4155" y="2031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63" name="Rectangle 567"/>
            <p:cNvSpPr>
              <a:spLocks noChangeArrowheads="1"/>
            </p:cNvSpPr>
            <p:nvPr/>
          </p:nvSpPr>
          <p:spPr bwMode="auto">
            <a:xfrm>
              <a:off x="4155" y="1346"/>
              <a:ext cx="14" cy="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64" name="Rectangle 568"/>
            <p:cNvSpPr>
              <a:spLocks noChangeArrowheads="1"/>
            </p:cNvSpPr>
            <p:nvPr/>
          </p:nvSpPr>
          <p:spPr bwMode="auto">
            <a:xfrm>
              <a:off x="4155" y="1539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66" name="Rectangle 570"/>
            <p:cNvSpPr>
              <a:spLocks noChangeArrowheads="1"/>
            </p:cNvSpPr>
            <p:nvPr/>
          </p:nvSpPr>
          <p:spPr bwMode="auto">
            <a:xfrm>
              <a:off x="4227" y="1503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69" name="Rectangle 573"/>
            <p:cNvSpPr>
              <a:spLocks noChangeArrowheads="1"/>
            </p:cNvSpPr>
            <p:nvPr/>
          </p:nvSpPr>
          <p:spPr bwMode="auto">
            <a:xfrm>
              <a:off x="4227" y="1375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71" name="Rectangle 575"/>
            <p:cNvSpPr>
              <a:spLocks noChangeArrowheads="1"/>
            </p:cNvSpPr>
            <p:nvPr/>
          </p:nvSpPr>
          <p:spPr bwMode="auto">
            <a:xfrm>
              <a:off x="4219" y="1382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72" name="Rectangle 576"/>
            <p:cNvSpPr>
              <a:spLocks noChangeArrowheads="1"/>
            </p:cNvSpPr>
            <p:nvPr/>
          </p:nvSpPr>
          <p:spPr bwMode="auto">
            <a:xfrm>
              <a:off x="4219" y="1311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74" name="Rectangle 578"/>
            <p:cNvSpPr>
              <a:spLocks noChangeArrowheads="1"/>
            </p:cNvSpPr>
            <p:nvPr/>
          </p:nvSpPr>
          <p:spPr bwMode="auto">
            <a:xfrm>
              <a:off x="4219" y="1503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77" name="Rectangle 581"/>
            <p:cNvSpPr>
              <a:spLocks noChangeArrowheads="1"/>
            </p:cNvSpPr>
            <p:nvPr/>
          </p:nvSpPr>
          <p:spPr bwMode="auto">
            <a:xfrm>
              <a:off x="4127" y="1375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78" name="Rectangle 582"/>
            <p:cNvSpPr>
              <a:spLocks noChangeArrowheads="1"/>
            </p:cNvSpPr>
            <p:nvPr/>
          </p:nvSpPr>
          <p:spPr bwMode="auto">
            <a:xfrm>
              <a:off x="4127" y="1503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81" name="Freeform 585"/>
            <p:cNvSpPr>
              <a:spLocks/>
            </p:cNvSpPr>
            <p:nvPr/>
          </p:nvSpPr>
          <p:spPr bwMode="auto">
            <a:xfrm>
              <a:off x="4120" y="1446"/>
              <a:ext cx="1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0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82" name="Rectangle 586"/>
            <p:cNvSpPr>
              <a:spLocks noChangeArrowheads="1"/>
            </p:cNvSpPr>
            <p:nvPr/>
          </p:nvSpPr>
          <p:spPr bwMode="auto">
            <a:xfrm>
              <a:off x="4055" y="1439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83" name="Rectangle 587"/>
            <p:cNvSpPr>
              <a:spLocks noChangeArrowheads="1"/>
            </p:cNvSpPr>
            <p:nvPr/>
          </p:nvSpPr>
          <p:spPr bwMode="auto">
            <a:xfrm>
              <a:off x="4098" y="1439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85" name="Rectangle 589"/>
            <p:cNvSpPr>
              <a:spLocks noChangeArrowheads="1"/>
            </p:cNvSpPr>
            <p:nvPr/>
          </p:nvSpPr>
          <p:spPr bwMode="auto">
            <a:xfrm>
              <a:off x="3970" y="1111"/>
              <a:ext cx="0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 sz="2800" dirty="0"/>
            </a:p>
          </p:txBody>
        </p:sp>
        <p:sp>
          <p:nvSpPr>
            <p:cNvPr id="414286" name="Rectangle 590"/>
            <p:cNvSpPr>
              <a:spLocks noChangeArrowheads="1"/>
            </p:cNvSpPr>
            <p:nvPr/>
          </p:nvSpPr>
          <p:spPr bwMode="auto">
            <a:xfrm>
              <a:off x="4048" y="1161"/>
              <a:ext cx="0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 sz="2800" dirty="0"/>
            </a:p>
          </p:txBody>
        </p:sp>
        <p:sp>
          <p:nvSpPr>
            <p:cNvPr id="414287" name="Rectangle 591"/>
            <p:cNvSpPr>
              <a:spLocks noChangeArrowheads="1"/>
            </p:cNvSpPr>
            <p:nvPr/>
          </p:nvSpPr>
          <p:spPr bwMode="auto">
            <a:xfrm>
              <a:off x="3920" y="1346"/>
              <a:ext cx="14" cy="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88" name="Rectangle 592"/>
            <p:cNvSpPr>
              <a:spLocks noChangeArrowheads="1"/>
            </p:cNvSpPr>
            <p:nvPr/>
          </p:nvSpPr>
          <p:spPr bwMode="auto">
            <a:xfrm>
              <a:off x="3920" y="1539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90" name="Rectangle 594"/>
            <p:cNvSpPr>
              <a:spLocks noChangeArrowheads="1"/>
            </p:cNvSpPr>
            <p:nvPr/>
          </p:nvSpPr>
          <p:spPr bwMode="auto">
            <a:xfrm>
              <a:off x="3863" y="1503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93" name="Rectangle 597"/>
            <p:cNvSpPr>
              <a:spLocks noChangeArrowheads="1"/>
            </p:cNvSpPr>
            <p:nvPr/>
          </p:nvSpPr>
          <p:spPr bwMode="auto">
            <a:xfrm>
              <a:off x="3863" y="1375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95" name="Rectangle 599"/>
            <p:cNvSpPr>
              <a:spLocks noChangeArrowheads="1"/>
            </p:cNvSpPr>
            <p:nvPr/>
          </p:nvSpPr>
          <p:spPr bwMode="auto">
            <a:xfrm>
              <a:off x="3863" y="1382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96" name="Rectangle 600"/>
            <p:cNvSpPr>
              <a:spLocks noChangeArrowheads="1"/>
            </p:cNvSpPr>
            <p:nvPr/>
          </p:nvSpPr>
          <p:spPr bwMode="auto">
            <a:xfrm>
              <a:off x="3863" y="1311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298" name="Rectangle 602"/>
            <p:cNvSpPr>
              <a:spLocks noChangeArrowheads="1"/>
            </p:cNvSpPr>
            <p:nvPr/>
          </p:nvSpPr>
          <p:spPr bwMode="auto">
            <a:xfrm>
              <a:off x="3863" y="1503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01" name="Rectangle 605"/>
            <p:cNvSpPr>
              <a:spLocks noChangeArrowheads="1"/>
            </p:cNvSpPr>
            <p:nvPr/>
          </p:nvSpPr>
          <p:spPr bwMode="auto">
            <a:xfrm>
              <a:off x="3955" y="1375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5" name="Group 606"/>
          <p:cNvGrpSpPr>
            <a:grpSpLocks/>
          </p:cNvGrpSpPr>
          <p:nvPr/>
        </p:nvGrpSpPr>
        <p:grpSpPr bwMode="auto">
          <a:xfrm>
            <a:off x="3923928" y="2132856"/>
            <a:ext cx="3825458" cy="4330700"/>
            <a:chOff x="2465" y="1304"/>
            <a:chExt cx="2207" cy="2481"/>
          </a:xfrm>
        </p:grpSpPr>
        <p:sp>
          <p:nvSpPr>
            <p:cNvPr id="414303" name="Rectangle 607"/>
            <p:cNvSpPr>
              <a:spLocks noChangeArrowheads="1"/>
            </p:cNvSpPr>
            <p:nvPr/>
          </p:nvSpPr>
          <p:spPr bwMode="auto">
            <a:xfrm>
              <a:off x="3955" y="1503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06" name="Freeform 610"/>
            <p:cNvSpPr>
              <a:spLocks/>
            </p:cNvSpPr>
            <p:nvPr/>
          </p:nvSpPr>
          <p:spPr bwMode="auto">
            <a:xfrm>
              <a:off x="3718" y="1446"/>
              <a:ext cx="14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14" y="0"/>
                </a:cxn>
                <a:cxn ang="0">
                  <a:pos x="14" y="7"/>
                </a:cxn>
                <a:cxn ang="0">
                  <a:pos x="14" y="7"/>
                </a:cxn>
                <a:cxn ang="0">
                  <a:pos x="0" y="0"/>
                </a:cxn>
              </a:cxnLst>
              <a:rect l="0" t="0" r="r" b="b"/>
              <a:pathLst>
                <a:path w="14" h="7">
                  <a:moveTo>
                    <a:pt x="0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14" y="0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07" name="Rectangle 611"/>
            <p:cNvSpPr>
              <a:spLocks noChangeArrowheads="1"/>
            </p:cNvSpPr>
            <p:nvPr/>
          </p:nvSpPr>
          <p:spPr bwMode="auto">
            <a:xfrm>
              <a:off x="4034" y="1439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08" name="Rectangle 612"/>
            <p:cNvSpPr>
              <a:spLocks noChangeArrowheads="1"/>
            </p:cNvSpPr>
            <p:nvPr/>
          </p:nvSpPr>
          <p:spPr bwMode="auto">
            <a:xfrm>
              <a:off x="3718" y="1532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13" name="Rectangle 617"/>
            <p:cNvSpPr>
              <a:spLocks noChangeArrowheads="1"/>
            </p:cNvSpPr>
            <p:nvPr/>
          </p:nvSpPr>
          <p:spPr bwMode="auto">
            <a:xfrm>
              <a:off x="3870" y="1560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15" name="Rectangle 619"/>
            <p:cNvSpPr>
              <a:spLocks noChangeArrowheads="1"/>
            </p:cNvSpPr>
            <p:nvPr/>
          </p:nvSpPr>
          <p:spPr bwMode="auto">
            <a:xfrm>
              <a:off x="4048" y="1446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17" name="Rectangle 621"/>
            <p:cNvSpPr>
              <a:spLocks noChangeArrowheads="1"/>
            </p:cNvSpPr>
            <p:nvPr/>
          </p:nvSpPr>
          <p:spPr bwMode="auto">
            <a:xfrm>
              <a:off x="4341" y="1304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18" name="Rectangle 622"/>
            <p:cNvSpPr>
              <a:spLocks noChangeArrowheads="1"/>
            </p:cNvSpPr>
            <p:nvPr/>
          </p:nvSpPr>
          <p:spPr bwMode="auto">
            <a:xfrm>
              <a:off x="3777" y="1304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20" name="Rectangle 624"/>
            <p:cNvSpPr>
              <a:spLocks noChangeArrowheads="1"/>
            </p:cNvSpPr>
            <p:nvPr/>
          </p:nvSpPr>
          <p:spPr bwMode="auto">
            <a:xfrm>
              <a:off x="4227" y="1560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21" name="Rectangle 625"/>
            <p:cNvSpPr>
              <a:spLocks noChangeArrowheads="1"/>
            </p:cNvSpPr>
            <p:nvPr/>
          </p:nvSpPr>
          <p:spPr bwMode="auto">
            <a:xfrm>
              <a:off x="4376" y="1560"/>
              <a:ext cx="8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35" name="Freeform 639"/>
            <p:cNvSpPr>
              <a:spLocks/>
            </p:cNvSpPr>
            <p:nvPr/>
          </p:nvSpPr>
          <p:spPr bwMode="auto">
            <a:xfrm>
              <a:off x="4020" y="2209"/>
              <a:ext cx="14" cy="14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7" y="14"/>
                </a:cxn>
                <a:cxn ang="0">
                  <a:pos x="14" y="14"/>
                </a:cxn>
                <a:cxn ang="0">
                  <a:pos x="14" y="7"/>
                </a:cxn>
              </a:cxnLst>
              <a:rect l="0" t="0" r="r" b="b"/>
              <a:pathLst>
                <a:path w="14" h="14">
                  <a:moveTo>
                    <a:pt x="14" y="7"/>
                  </a:move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7" y="14"/>
                  </a:lnTo>
                  <a:lnTo>
                    <a:pt x="14" y="14"/>
                  </a:lnTo>
                  <a:lnTo>
                    <a:pt x="14" y="7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36" name="Freeform 640"/>
            <p:cNvSpPr>
              <a:spLocks/>
            </p:cNvSpPr>
            <p:nvPr/>
          </p:nvSpPr>
          <p:spPr bwMode="auto">
            <a:xfrm>
              <a:off x="4077" y="2209"/>
              <a:ext cx="14" cy="14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7" y="14"/>
                </a:cxn>
                <a:cxn ang="0">
                  <a:pos x="14" y="14"/>
                </a:cxn>
                <a:cxn ang="0">
                  <a:pos x="14" y="7"/>
                </a:cxn>
              </a:cxnLst>
              <a:rect l="0" t="0" r="r" b="b"/>
              <a:pathLst>
                <a:path w="14" h="14">
                  <a:moveTo>
                    <a:pt x="14" y="7"/>
                  </a:move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7" y="14"/>
                  </a:lnTo>
                  <a:lnTo>
                    <a:pt x="14" y="14"/>
                  </a:lnTo>
                  <a:lnTo>
                    <a:pt x="14" y="7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38" name="Freeform 642"/>
            <p:cNvSpPr>
              <a:spLocks/>
            </p:cNvSpPr>
            <p:nvPr/>
          </p:nvSpPr>
          <p:spPr bwMode="auto">
            <a:xfrm>
              <a:off x="3991" y="2188"/>
              <a:ext cx="14" cy="14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7" y="14"/>
                </a:cxn>
                <a:cxn ang="0">
                  <a:pos x="14" y="14"/>
                </a:cxn>
                <a:cxn ang="0">
                  <a:pos x="14" y="7"/>
                </a:cxn>
              </a:cxnLst>
              <a:rect l="0" t="0" r="r" b="b"/>
              <a:pathLst>
                <a:path w="14" h="14">
                  <a:moveTo>
                    <a:pt x="14" y="7"/>
                  </a:move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7" y="14"/>
                  </a:lnTo>
                  <a:lnTo>
                    <a:pt x="14" y="14"/>
                  </a:lnTo>
                  <a:lnTo>
                    <a:pt x="14" y="7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39" name="Freeform 643"/>
            <p:cNvSpPr>
              <a:spLocks/>
            </p:cNvSpPr>
            <p:nvPr/>
          </p:nvSpPr>
          <p:spPr bwMode="auto">
            <a:xfrm>
              <a:off x="4105" y="2082"/>
              <a:ext cx="15" cy="14"/>
            </a:xfrm>
            <a:custGeom>
              <a:avLst/>
              <a:gdLst/>
              <a:ahLst/>
              <a:cxnLst>
                <a:cxn ang="0">
                  <a:pos x="15" y="7"/>
                </a:cxn>
                <a:cxn ang="0">
                  <a:pos x="15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7" y="14"/>
                </a:cxn>
                <a:cxn ang="0">
                  <a:pos x="15" y="14"/>
                </a:cxn>
                <a:cxn ang="0">
                  <a:pos x="15" y="7"/>
                </a:cxn>
              </a:cxnLst>
              <a:rect l="0" t="0" r="r" b="b"/>
              <a:pathLst>
                <a:path w="15" h="14">
                  <a:moveTo>
                    <a:pt x="15" y="7"/>
                  </a:moveTo>
                  <a:lnTo>
                    <a:pt x="15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7" y="14"/>
                  </a:lnTo>
                  <a:lnTo>
                    <a:pt x="15" y="14"/>
                  </a:lnTo>
                  <a:lnTo>
                    <a:pt x="15" y="7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41" name="Freeform 645"/>
            <p:cNvSpPr>
              <a:spLocks/>
            </p:cNvSpPr>
            <p:nvPr/>
          </p:nvSpPr>
          <p:spPr bwMode="auto">
            <a:xfrm>
              <a:off x="3963" y="2166"/>
              <a:ext cx="14" cy="15"/>
            </a:xfrm>
            <a:custGeom>
              <a:avLst/>
              <a:gdLst/>
              <a:ahLst/>
              <a:cxnLst>
                <a:cxn ang="0">
                  <a:pos x="14" y="8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15"/>
                </a:cxn>
                <a:cxn ang="0">
                  <a:pos x="7" y="15"/>
                </a:cxn>
                <a:cxn ang="0">
                  <a:pos x="14" y="15"/>
                </a:cxn>
                <a:cxn ang="0">
                  <a:pos x="14" y="8"/>
                </a:cxn>
              </a:cxnLst>
              <a:rect l="0" t="0" r="r" b="b"/>
              <a:pathLst>
                <a:path w="14" h="15">
                  <a:moveTo>
                    <a:pt x="14" y="8"/>
                  </a:move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5"/>
                  </a:lnTo>
                  <a:lnTo>
                    <a:pt x="7" y="15"/>
                  </a:lnTo>
                  <a:lnTo>
                    <a:pt x="14" y="15"/>
                  </a:lnTo>
                  <a:lnTo>
                    <a:pt x="14" y="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42" name="Freeform 646"/>
            <p:cNvSpPr>
              <a:spLocks/>
            </p:cNvSpPr>
            <p:nvPr/>
          </p:nvSpPr>
          <p:spPr bwMode="auto">
            <a:xfrm>
              <a:off x="4134" y="2166"/>
              <a:ext cx="14" cy="15"/>
            </a:xfrm>
            <a:custGeom>
              <a:avLst/>
              <a:gdLst/>
              <a:ahLst/>
              <a:cxnLst>
                <a:cxn ang="0">
                  <a:pos x="14" y="8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15"/>
                </a:cxn>
                <a:cxn ang="0">
                  <a:pos x="7" y="15"/>
                </a:cxn>
                <a:cxn ang="0">
                  <a:pos x="14" y="15"/>
                </a:cxn>
                <a:cxn ang="0">
                  <a:pos x="14" y="8"/>
                </a:cxn>
              </a:cxnLst>
              <a:rect l="0" t="0" r="r" b="b"/>
              <a:pathLst>
                <a:path w="14" h="15">
                  <a:moveTo>
                    <a:pt x="14" y="8"/>
                  </a:move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5"/>
                  </a:lnTo>
                  <a:lnTo>
                    <a:pt x="7" y="15"/>
                  </a:lnTo>
                  <a:lnTo>
                    <a:pt x="14" y="15"/>
                  </a:lnTo>
                  <a:lnTo>
                    <a:pt x="14" y="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44" name="Rectangle 648"/>
            <p:cNvSpPr>
              <a:spLocks noChangeArrowheads="1"/>
            </p:cNvSpPr>
            <p:nvPr/>
          </p:nvSpPr>
          <p:spPr bwMode="auto">
            <a:xfrm>
              <a:off x="2472" y="2587"/>
              <a:ext cx="2190" cy="1191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45" name="Rectangle 649"/>
            <p:cNvSpPr>
              <a:spLocks noChangeArrowheads="1"/>
            </p:cNvSpPr>
            <p:nvPr/>
          </p:nvSpPr>
          <p:spPr bwMode="auto">
            <a:xfrm>
              <a:off x="2472" y="2580"/>
              <a:ext cx="219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46" name="Rectangle 650"/>
            <p:cNvSpPr>
              <a:spLocks noChangeArrowheads="1"/>
            </p:cNvSpPr>
            <p:nvPr/>
          </p:nvSpPr>
          <p:spPr bwMode="auto">
            <a:xfrm>
              <a:off x="4655" y="2587"/>
              <a:ext cx="14" cy="119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47" name="Rectangle 651"/>
            <p:cNvSpPr>
              <a:spLocks noChangeArrowheads="1"/>
            </p:cNvSpPr>
            <p:nvPr/>
          </p:nvSpPr>
          <p:spPr bwMode="auto">
            <a:xfrm>
              <a:off x="2465" y="3771"/>
              <a:ext cx="219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48" name="Rectangle 652"/>
            <p:cNvSpPr>
              <a:spLocks noChangeArrowheads="1"/>
            </p:cNvSpPr>
            <p:nvPr/>
          </p:nvSpPr>
          <p:spPr bwMode="auto">
            <a:xfrm>
              <a:off x="2465" y="2580"/>
              <a:ext cx="14" cy="119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49" name="Rectangle 653"/>
            <p:cNvSpPr>
              <a:spLocks noChangeArrowheads="1"/>
            </p:cNvSpPr>
            <p:nvPr/>
          </p:nvSpPr>
          <p:spPr bwMode="auto">
            <a:xfrm>
              <a:off x="3278" y="3086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50" name="Rectangle 654"/>
            <p:cNvSpPr>
              <a:spLocks noChangeArrowheads="1"/>
            </p:cNvSpPr>
            <p:nvPr/>
          </p:nvSpPr>
          <p:spPr bwMode="auto">
            <a:xfrm>
              <a:off x="3278" y="3322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51" name="Rectangle 655"/>
            <p:cNvSpPr>
              <a:spLocks noChangeArrowheads="1"/>
            </p:cNvSpPr>
            <p:nvPr/>
          </p:nvSpPr>
          <p:spPr bwMode="auto">
            <a:xfrm>
              <a:off x="3278" y="3093"/>
              <a:ext cx="14" cy="22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52" name="Rectangle 656"/>
            <p:cNvSpPr>
              <a:spLocks noChangeArrowheads="1"/>
            </p:cNvSpPr>
            <p:nvPr/>
          </p:nvSpPr>
          <p:spPr bwMode="auto">
            <a:xfrm>
              <a:off x="3356" y="3272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53" name="Rectangle 657"/>
            <p:cNvSpPr>
              <a:spLocks noChangeArrowheads="1"/>
            </p:cNvSpPr>
            <p:nvPr/>
          </p:nvSpPr>
          <p:spPr bwMode="auto">
            <a:xfrm>
              <a:off x="3278" y="3272"/>
              <a:ext cx="78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54" name="Rectangle 658"/>
            <p:cNvSpPr>
              <a:spLocks noChangeArrowheads="1"/>
            </p:cNvSpPr>
            <p:nvPr/>
          </p:nvSpPr>
          <p:spPr bwMode="auto">
            <a:xfrm>
              <a:off x="3278" y="3129"/>
              <a:ext cx="14" cy="150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55" name="Rectangle 659"/>
            <p:cNvSpPr>
              <a:spLocks noChangeArrowheads="1"/>
            </p:cNvSpPr>
            <p:nvPr/>
          </p:nvSpPr>
          <p:spPr bwMode="auto">
            <a:xfrm>
              <a:off x="3356" y="3129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56" name="Rectangle 660"/>
            <p:cNvSpPr>
              <a:spLocks noChangeArrowheads="1"/>
            </p:cNvSpPr>
            <p:nvPr/>
          </p:nvSpPr>
          <p:spPr bwMode="auto">
            <a:xfrm>
              <a:off x="3285" y="3129"/>
              <a:ext cx="71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57" name="Rectangle 661"/>
            <p:cNvSpPr>
              <a:spLocks noChangeArrowheads="1"/>
            </p:cNvSpPr>
            <p:nvPr/>
          </p:nvSpPr>
          <p:spPr bwMode="auto">
            <a:xfrm>
              <a:off x="3349" y="3136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58" name="Rectangle 662"/>
            <p:cNvSpPr>
              <a:spLocks noChangeArrowheads="1"/>
            </p:cNvSpPr>
            <p:nvPr/>
          </p:nvSpPr>
          <p:spPr bwMode="auto">
            <a:xfrm>
              <a:off x="3349" y="3051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59" name="Rectangle 663"/>
            <p:cNvSpPr>
              <a:spLocks noChangeArrowheads="1"/>
            </p:cNvSpPr>
            <p:nvPr/>
          </p:nvSpPr>
          <p:spPr bwMode="auto">
            <a:xfrm>
              <a:off x="3349" y="3058"/>
              <a:ext cx="14" cy="7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60" name="Rectangle 664"/>
            <p:cNvSpPr>
              <a:spLocks noChangeArrowheads="1"/>
            </p:cNvSpPr>
            <p:nvPr/>
          </p:nvSpPr>
          <p:spPr bwMode="auto">
            <a:xfrm>
              <a:off x="3349" y="3272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61" name="Rectangle 665"/>
            <p:cNvSpPr>
              <a:spLocks noChangeArrowheads="1"/>
            </p:cNvSpPr>
            <p:nvPr/>
          </p:nvSpPr>
          <p:spPr bwMode="auto">
            <a:xfrm>
              <a:off x="3349" y="3357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62" name="Rectangle 666"/>
            <p:cNvSpPr>
              <a:spLocks noChangeArrowheads="1"/>
            </p:cNvSpPr>
            <p:nvPr/>
          </p:nvSpPr>
          <p:spPr bwMode="auto">
            <a:xfrm>
              <a:off x="3349" y="3279"/>
              <a:ext cx="14" cy="7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63" name="Rectangle 667"/>
            <p:cNvSpPr>
              <a:spLocks noChangeArrowheads="1"/>
            </p:cNvSpPr>
            <p:nvPr/>
          </p:nvSpPr>
          <p:spPr bwMode="auto">
            <a:xfrm>
              <a:off x="3242" y="3122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64" name="Rectangle 668"/>
            <p:cNvSpPr>
              <a:spLocks noChangeArrowheads="1"/>
            </p:cNvSpPr>
            <p:nvPr/>
          </p:nvSpPr>
          <p:spPr bwMode="auto">
            <a:xfrm>
              <a:off x="3242" y="3279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65" name="Rectangle 669"/>
            <p:cNvSpPr>
              <a:spLocks noChangeArrowheads="1"/>
            </p:cNvSpPr>
            <p:nvPr/>
          </p:nvSpPr>
          <p:spPr bwMode="auto">
            <a:xfrm>
              <a:off x="3242" y="3129"/>
              <a:ext cx="14" cy="150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66" name="Rectangle 670"/>
            <p:cNvSpPr>
              <a:spLocks noChangeArrowheads="1"/>
            </p:cNvSpPr>
            <p:nvPr/>
          </p:nvSpPr>
          <p:spPr bwMode="auto">
            <a:xfrm>
              <a:off x="3178" y="3208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67" name="Rectangle 671"/>
            <p:cNvSpPr>
              <a:spLocks noChangeArrowheads="1"/>
            </p:cNvSpPr>
            <p:nvPr/>
          </p:nvSpPr>
          <p:spPr bwMode="auto">
            <a:xfrm>
              <a:off x="3249" y="3208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68" name="Rectangle 672"/>
            <p:cNvSpPr>
              <a:spLocks noChangeArrowheads="1"/>
            </p:cNvSpPr>
            <p:nvPr/>
          </p:nvSpPr>
          <p:spPr bwMode="auto">
            <a:xfrm>
              <a:off x="3185" y="3208"/>
              <a:ext cx="6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69" name="Rectangle 673"/>
            <p:cNvSpPr>
              <a:spLocks noChangeArrowheads="1"/>
            </p:cNvSpPr>
            <p:nvPr/>
          </p:nvSpPr>
          <p:spPr bwMode="auto">
            <a:xfrm>
              <a:off x="3884" y="3086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70" name="Rectangle 674"/>
            <p:cNvSpPr>
              <a:spLocks noChangeArrowheads="1"/>
            </p:cNvSpPr>
            <p:nvPr/>
          </p:nvSpPr>
          <p:spPr bwMode="auto">
            <a:xfrm>
              <a:off x="3884" y="3322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71" name="Rectangle 675"/>
            <p:cNvSpPr>
              <a:spLocks noChangeArrowheads="1"/>
            </p:cNvSpPr>
            <p:nvPr/>
          </p:nvSpPr>
          <p:spPr bwMode="auto">
            <a:xfrm>
              <a:off x="3884" y="3093"/>
              <a:ext cx="14" cy="22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72" name="Rectangle 676"/>
            <p:cNvSpPr>
              <a:spLocks noChangeArrowheads="1"/>
            </p:cNvSpPr>
            <p:nvPr/>
          </p:nvSpPr>
          <p:spPr bwMode="auto">
            <a:xfrm>
              <a:off x="3813" y="3272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73" name="Rectangle 677"/>
            <p:cNvSpPr>
              <a:spLocks noChangeArrowheads="1"/>
            </p:cNvSpPr>
            <p:nvPr/>
          </p:nvSpPr>
          <p:spPr bwMode="auto">
            <a:xfrm>
              <a:off x="3820" y="3272"/>
              <a:ext cx="78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74" name="Rectangle 678"/>
            <p:cNvSpPr>
              <a:spLocks noChangeArrowheads="1"/>
            </p:cNvSpPr>
            <p:nvPr/>
          </p:nvSpPr>
          <p:spPr bwMode="auto">
            <a:xfrm>
              <a:off x="3884" y="3129"/>
              <a:ext cx="14" cy="150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75" name="Rectangle 679"/>
            <p:cNvSpPr>
              <a:spLocks noChangeArrowheads="1"/>
            </p:cNvSpPr>
            <p:nvPr/>
          </p:nvSpPr>
          <p:spPr bwMode="auto">
            <a:xfrm>
              <a:off x="3813" y="3129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76" name="Rectangle 680"/>
            <p:cNvSpPr>
              <a:spLocks noChangeArrowheads="1"/>
            </p:cNvSpPr>
            <p:nvPr/>
          </p:nvSpPr>
          <p:spPr bwMode="auto">
            <a:xfrm>
              <a:off x="3820" y="3129"/>
              <a:ext cx="71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77" name="Rectangle 681"/>
            <p:cNvSpPr>
              <a:spLocks noChangeArrowheads="1"/>
            </p:cNvSpPr>
            <p:nvPr/>
          </p:nvSpPr>
          <p:spPr bwMode="auto">
            <a:xfrm>
              <a:off x="3806" y="3136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78" name="Rectangle 682"/>
            <p:cNvSpPr>
              <a:spLocks noChangeArrowheads="1"/>
            </p:cNvSpPr>
            <p:nvPr/>
          </p:nvSpPr>
          <p:spPr bwMode="auto">
            <a:xfrm>
              <a:off x="3806" y="3051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79" name="Rectangle 683"/>
            <p:cNvSpPr>
              <a:spLocks noChangeArrowheads="1"/>
            </p:cNvSpPr>
            <p:nvPr/>
          </p:nvSpPr>
          <p:spPr bwMode="auto">
            <a:xfrm>
              <a:off x="3806" y="3058"/>
              <a:ext cx="14" cy="7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80" name="Rectangle 684"/>
            <p:cNvSpPr>
              <a:spLocks noChangeArrowheads="1"/>
            </p:cNvSpPr>
            <p:nvPr/>
          </p:nvSpPr>
          <p:spPr bwMode="auto">
            <a:xfrm>
              <a:off x="3806" y="3272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81" name="Rectangle 685"/>
            <p:cNvSpPr>
              <a:spLocks noChangeArrowheads="1"/>
            </p:cNvSpPr>
            <p:nvPr/>
          </p:nvSpPr>
          <p:spPr bwMode="auto">
            <a:xfrm>
              <a:off x="3806" y="3357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82" name="Rectangle 686"/>
            <p:cNvSpPr>
              <a:spLocks noChangeArrowheads="1"/>
            </p:cNvSpPr>
            <p:nvPr/>
          </p:nvSpPr>
          <p:spPr bwMode="auto">
            <a:xfrm>
              <a:off x="3806" y="3279"/>
              <a:ext cx="14" cy="7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83" name="Rectangle 687"/>
            <p:cNvSpPr>
              <a:spLocks noChangeArrowheads="1"/>
            </p:cNvSpPr>
            <p:nvPr/>
          </p:nvSpPr>
          <p:spPr bwMode="auto">
            <a:xfrm>
              <a:off x="3920" y="3122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84" name="Rectangle 688"/>
            <p:cNvSpPr>
              <a:spLocks noChangeArrowheads="1"/>
            </p:cNvSpPr>
            <p:nvPr/>
          </p:nvSpPr>
          <p:spPr bwMode="auto">
            <a:xfrm>
              <a:off x="3920" y="3279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85" name="Rectangle 689"/>
            <p:cNvSpPr>
              <a:spLocks noChangeArrowheads="1"/>
            </p:cNvSpPr>
            <p:nvPr/>
          </p:nvSpPr>
          <p:spPr bwMode="auto">
            <a:xfrm>
              <a:off x="3920" y="3129"/>
              <a:ext cx="14" cy="150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86" name="Rectangle 690"/>
            <p:cNvSpPr>
              <a:spLocks noChangeArrowheads="1"/>
            </p:cNvSpPr>
            <p:nvPr/>
          </p:nvSpPr>
          <p:spPr bwMode="auto">
            <a:xfrm>
              <a:off x="3991" y="3208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87" name="Rectangle 691"/>
            <p:cNvSpPr>
              <a:spLocks noChangeArrowheads="1"/>
            </p:cNvSpPr>
            <p:nvPr/>
          </p:nvSpPr>
          <p:spPr bwMode="auto">
            <a:xfrm>
              <a:off x="3920" y="3208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88" name="Rectangle 692"/>
            <p:cNvSpPr>
              <a:spLocks noChangeArrowheads="1"/>
            </p:cNvSpPr>
            <p:nvPr/>
          </p:nvSpPr>
          <p:spPr bwMode="auto">
            <a:xfrm>
              <a:off x="3927" y="3208"/>
              <a:ext cx="6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89" name="Rectangle 693"/>
            <p:cNvSpPr>
              <a:spLocks noChangeArrowheads="1"/>
            </p:cNvSpPr>
            <p:nvPr/>
          </p:nvSpPr>
          <p:spPr bwMode="auto">
            <a:xfrm>
              <a:off x="3349" y="3350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90" name="Rectangle 694"/>
            <p:cNvSpPr>
              <a:spLocks noChangeArrowheads="1"/>
            </p:cNvSpPr>
            <p:nvPr/>
          </p:nvSpPr>
          <p:spPr bwMode="auto">
            <a:xfrm>
              <a:off x="3813" y="3343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91" name="Freeform 695"/>
            <p:cNvSpPr>
              <a:spLocks/>
            </p:cNvSpPr>
            <p:nvPr/>
          </p:nvSpPr>
          <p:spPr bwMode="auto">
            <a:xfrm>
              <a:off x="3356" y="3343"/>
              <a:ext cx="457" cy="2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21"/>
                </a:cxn>
                <a:cxn ang="0">
                  <a:pos x="457" y="14"/>
                </a:cxn>
                <a:cxn ang="0">
                  <a:pos x="457" y="0"/>
                </a:cxn>
                <a:cxn ang="0">
                  <a:pos x="0" y="7"/>
                </a:cxn>
              </a:cxnLst>
              <a:rect l="0" t="0" r="r" b="b"/>
              <a:pathLst>
                <a:path w="457" h="21">
                  <a:moveTo>
                    <a:pt x="0" y="7"/>
                  </a:moveTo>
                  <a:lnTo>
                    <a:pt x="0" y="21"/>
                  </a:lnTo>
                  <a:lnTo>
                    <a:pt x="457" y="14"/>
                  </a:lnTo>
                  <a:lnTo>
                    <a:pt x="457" y="0"/>
                  </a:lnTo>
                  <a:lnTo>
                    <a:pt x="0" y="7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92" name="Rectangle 696"/>
            <p:cNvSpPr>
              <a:spLocks noChangeArrowheads="1"/>
            </p:cNvSpPr>
            <p:nvPr/>
          </p:nvSpPr>
          <p:spPr bwMode="auto">
            <a:xfrm>
              <a:off x="3506" y="3386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93" name="Rectangle 697"/>
            <p:cNvSpPr>
              <a:spLocks noChangeArrowheads="1"/>
            </p:cNvSpPr>
            <p:nvPr/>
          </p:nvSpPr>
          <p:spPr bwMode="auto">
            <a:xfrm>
              <a:off x="3506" y="3614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94" name="Rectangle 698"/>
            <p:cNvSpPr>
              <a:spLocks noChangeArrowheads="1"/>
            </p:cNvSpPr>
            <p:nvPr/>
          </p:nvSpPr>
          <p:spPr bwMode="auto">
            <a:xfrm>
              <a:off x="3506" y="3393"/>
              <a:ext cx="14" cy="221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95" name="Rectangle 699"/>
            <p:cNvSpPr>
              <a:spLocks noChangeArrowheads="1"/>
            </p:cNvSpPr>
            <p:nvPr/>
          </p:nvSpPr>
          <p:spPr bwMode="auto">
            <a:xfrm>
              <a:off x="3585" y="3571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96" name="Rectangle 700"/>
            <p:cNvSpPr>
              <a:spLocks noChangeArrowheads="1"/>
            </p:cNvSpPr>
            <p:nvPr/>
          </p:nvSpPr>
          <p:spPr bwMode="auto">
            <a:xfrm>
              <a:off x="3506" y="3571"/>
              <a:ext cx="79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97" name="Rectangle 701"/>
            <p:cNvSpPr>
              <a:spLocks noChangeArrowheads="1"/>
            </p:cNvSpPr>
            <p:nvPr/>
          </p:nvSpPr>
          <p:spPr bwMode="auto">
            <a:xfrm>
              <a:off x="3506" y="3421"/>
              <a:ext cx="14" cy="15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98" name="Rectangle 702"/>
            <p:cNvSpPr>
              <a:spLocks noChangeArrowheads="1"/>
            </p:cNvSpPr>
            <p:nvPr/>
          </p:nvSpPr>
          <p:spPr bwMode="auto">
            <a:xfrm>
              <a:off x="3585" y="3421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399" name="Rectangle 703"/>
            <p:cNvSpPr>
              <a:spLocks noChangeArrowheads="1"/>
            </p:cNvSpPr>
            <p:nvPr/>
          </p:nvSpPr>
          <p:spPr bwMode="auto">
            <a:xfrm>
              <a:off x="3513" y="3421"/>
              <a:ext cx="72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00" name="Rectangle 704"/>
            <p:cNvSpPr>
              <a:spLocks noChangeArrowheads="1"/>
            </p:cNvSpPr>
            <p:nvPr/>
          </p:nvSpPr>
          <p:spPr bwMode="auto">
            <a:xfrm>
              <a:off x="3577" y="3429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01" name="Rectangle 705"/>
            <p:cNvSpPr>
              <a:spLocks noChangeArrowheads="1"/>
            </p:cNvSpPr>
            <p:nvPr/>
          </p:nvSpPr>
          <p:spPr bwMode="auto">
            <a:xfrm>
              <a:off x="3577" y="3350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02" name="Rectangle 706"/>
            <p:cNvSpPr>
              <a:spLocks noChangeArrowheads="1"/>
            </p:cNvSpPr>
            <p:nvPr/>
          </p:nvSpPr>
          <p:spPr bwMode="auto">
            <a:xfrm>
              <a:off x="3577" y="3357"/>
              <a:ext cx="15" cy="72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03" name="Rectangle 707"/>
            <p:cNvSpPr>
              <a:spLocks noChangeArrowheads="1"/>
            </p:cNvSpPr>
            <p:nvPr/>
          </p:nvSpPr>
          <p:spPr bwMode="auto">
            <a:xfrm>
              <a:off x="3577" y="3571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04" name="Rectangle 708"/>
            <p:cNvSpPr>
              <a:spLocks noChangeArrowheads="1"/>
            </p:cNvSpPr>
            <p:nvPr/>
          </p:nvSpPr>
          <p:spPr bwMode="auto">
            <a:xfrm>
              <a:off x="3577" y="3650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05" name="Rectangle 709"/>
            <p:cNvSpPr>
              <a:spLocks noChangeArrowheads="1"/>
            </p:cNvSpPr>
            <p:nvPr/>
          </p:nvSpPr>
          <p:spPr bwMode="auto">
            <a:xfrm>
              <a:off x="3577" y="3578"/>
              <a:ext cx="15" cy="72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06" name="Rectangle 710"/>
            <p:cNvSpPr>
              <a:spLocks noChangeArrowheads="1"/>
            </p:cNvSpPr>
            <p:nvPr/>
          </p:nvSpPr>
          <p:spPr bwMode="auto">
            <a:xfrm>
              <a:off x="3463" y="3421"/>
              <a:ext cx="15" cy="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07" name="Rectangle 711"/>
            <p:cNvSpPr>
              <a:spLocks noChangeArrowheads="1"/>
            </p:cNvSpPr>
            <p:nvPr/>
          </p:nvSpPr>
          <p:spPr bwMode="auto">
            <a:xfrm>
              <a:off x="3463" y="3578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08" name="Rectangle 712"/>
            <p:cNvSpPr>
              <a:spLocks noChangeArrowheads="1"/>
            </p:cNvSpPr>
            <p:nvPr/>
          </p:nvSpPr>
          <p:spPr bwMode="auto">
            <a:xfrm>
              <a:off x="3463" y="3429"/>
              <a:ext cx="15" cy="14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09" name="Rectangle 713"/>
            <p:cNvSpPr>
              <a:spLocks noChangeArrowheads="1"/>
            </p:cNvSpPr>
            <p:nvPr/>
          </p:nvSpPr>
          <p:spPr bwMode="auto">
            <a:xfrm>
              <a:off x="3406" y="3507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10" name="Rectangle 714"/>
            <p:cNvSpPr>
              <a:spLocks noChangeArrowheads="1"/>
            </p:cNvSpPr>
            <p:nvPr/>
          </p:nvSpPr>
          <p:spPr bwMode="auto">
            <a:xfrm>
              <a:off x="3470" y="3507"/>
              <a:ext cx="8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11" name="Rectangle 715"/>
            <p:cNvSpPr>
              <a:spLocks noChangeArrowheads="1"/>
            </p:cNvSpPr>
            <p:nvPr/>
          </p:nvSpPr>
          <p:spPr bwMode="auto">
            <a:xfrm>
              <a:off x="3413" y="3507"/>
              <a:ext cx="5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12" name="Rectangle 716"/>
            <p:cNvSpPr>
              <a:spLocks noChangeArrowheads="1"/>
            </p:cNvSpPr>
            <p:nvPr/>
          </p:nvSpPr>
          <p:spPr bwMode="auto">
            <a:xfrm>
              <a:off x="3413" y="2822"/>
              <a:ext cx="15" cy="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13" name="Rectangle 717"/>
            <p:cNvSpPr>
              <a:spLocks noChangeArrowheads="1"/>
            </p:cNvSpPr>
            <p:nvPr/>
          </p:nvSpPr>
          <p:spPr bwMode="auto">
            <a:xfrm>
              <a:off x="3413" y="3015"/>
              <a:ext cx="15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14" name="Rectangle 718"/>
            <p:cNvSpPr>
              <a:spLocks noChangeArrowheads="1"/>
            </p:cNvSpPr>
            <p:nvPr/>
          </p:nvSpPr>
          <p:spPr bwMode="auto">
            <a:xfrm>
              <a:off x="3413" y="2830"/>
              <a:ext cx="15" cy="18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15" name="Rectangle 719"/>
            <p:cNvSpPr>
              <a:spLocks noChangeArrowheads="1"/>
            </p:cNvSpPr>
            <p:nvPr/>
          </p:nvSpPr>
          <p:spPr bwMode="auto">
            <a:xfrm>
              <a:off x="3349" y="2979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16" name="Rectangle 720"/>
            <p:cNvSpPr>
              <a:spLocks noChangeArrowheads="1"/>
            </p:cNvSpPr>
            <p:nvPr/>
          </p:nvSpPr>
          <p:spPr bwMode="auto">
            <a:xfrm>
              <a:off x="3356" y="2979"/>
              <a:ext cx="72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17" name="Rectangle 721"/>
            <p:cNvSpPr>
              <a:spLocks noChangeArrowheads="1"/>
            </p:cNvSpPr>
            <p:nvPr/>
          </p:nvSpPr>
          <p:spPr bwMode="auto">
            <a:xfrm>
              <a:off x="3413" y="2851"/>
              <a:ext cx="15" cy="13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18" name="Rectangle 722"/>
            <p:cNvSpPr>
              <a:spLocks noChangeArrowheads="1"/>
            </p:cNvSpPr>
            <p:nvPr/>
          </p:nvSpPr>
          <p:spPr bwMode="auto">
            <a:xfrm>
              <a:off x="3349" y="2851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19" name="Rectangle 723"/>
            <p:cNvSpPr>
              <a:spLocks noChangeArrowheads="1"/>
            </p:cNvSpPr>
            <p:nvPr/>
          </p:nvSpPr>
          <p:spPr bwMode="auto">
            <a:xfrm>
              <a:off x="3356" y="2851"/>
              <a:ext cx="6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20" name="Rectangle 724"/>
            <p:cNvSpPr>
              <a:spLocks noChangeArrowheads="1"/>
            </p:cNvSpPr>
            <p:nvPr/>
          </p:nvSpPr>
          <p:spPr bwMode="auto">
            <a:xfrm>
              <a:off x="3349" y="2858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21" name="Rectangle 725"/>
            <p:cNvSpPr>
              <a:spLocks noChangeArrowheads="1"/>
            </p:cNvSpPr>
            <p:nvPr/>
          </p:nvSpPr>
          <p:spPr bwMode="auto">
            <a:xfrm>
              <a:off x="3349" y="2787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22" name="Rectangle 726"/>
            <p:cNvSpPr>
              <a:spLocks noChangeArrowheads="1"/>
            </p:cNvSpPr>
            <p:nvPr/>
          </p:nvSpPr>
          <p:spPr bwMode="auto">
            <a:xfrm>
              <a:off x="3349" y="2794"/>
              <a:ext cx="14" cy="6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23" name="Rectangle 727"/>
            <p:cNvSpPr>
              <a:spLocks noChangeArrowheads="1"/>
            </p:cNvSpPr>
            <p:nvPr/>
          </p:nvSpPr>
          <p:spPr bwMode="auto">
            <a:xfrm>
              <a:off x="3349" y="2979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24" name="Rectangle 728"/>
            <p:cNvSpPr>
              <a:spLocks noChangeArrowheads="1"/>
            </p:cNvSpPr>
            <p:nvPr/>
          </p:nvSpPr>
          <p:spPr bwMode="auto">
            <a:xfrm>
              <a:off x="3349" y="3044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25" name="Rectangle 729"/>
            <p:cNvSpPr>
              <a:spLocks noChangeArrowheads="1"/>
            </p:cNvSpPr>
            <p:nvPr/>
          </p:nvSpPr>
          <p:spPr bwMode="auto">
            <a:xfrm>
              <a:off x="3349" y="2986"/>
              <a:ext cx="14" cy="5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26" name="Rectangle 730"/>
            <p:cNvSpPr>
              <a:spLocks noChangeArrowheads="1"/>
            </p:cNvSpPr>
            <p:nvPr/>
          </p:nvSpPr>
          <p:spPr bwMode="auto">
            <a:xfrm>
              <a:off x="3442" y="2851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27" name="Rectangle 731"/>
            <p:cNvSpPr>
              <a:spLocks noChangeArrowheads="1"/>
            </p:cNvSpPr>
            <p:nvPr/>
          </p:nvSpPr>
          <p:spPr bwMode="auto">
            <a:xfrm>
              <a:off x="3442" y="2986"/>
              <a:ext cx="14" cy="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28" name="Rectangle 732"/>
            <p:cNvSpPr>
              <a:spLocks noChangeArrowheads="1"/>
            </p:cNvSpPr>
            <p:nvPr/>
          </p:nvSpPr>
          <p:spPr bwMode="auto">
            <a:xfrm>
              <a:off x="3442" y="2858"/>
              <a:ext cx="14" cy="12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29" name="Freeform 733"/>
            <p:cNvSpPr>
              <a:spLocks/>
            </p:cNvSpPr>
            <p:nvPr/>
          </p:nvSpPr>
          <p:spPr bwMode="auto">
            <a:xfrm>
              <a:off x="3442" y="2894"/>
              <a:ext cx="50" cy="57"/>
            </a:xfrm>
            <a:custGeom>
              <a:avLst/>
              <a:gdLst/>
              <a:ahLst/>
              <a:cxnLst>
                <a:cxn ang="0">
                  <a:pos x="36" y="28"/>
                </a:cxn>
                <a:cxn ang="0">
                  <a:pos x="36" y="14"/>
                </a:cxn>
                <a:cxn ang="0">
                  <a:pos x="43" y="21"/>
                </a:cxn>
                <a:cxn ang="0">
                  <a:pos x="43" y="21"/>
                </a:cxn>
                <a:cxn ang="0">
                  <a:pos x="28" y="14"/>
                </a:cxn>
                <a:cxn ang="0">
                  <a:pos x="36" y="14"/>
                </a:cxn>
                <a:cxn ang="0">
                  <a:pos x="36" y="14"/>
                </a:cxn>
                <a:cxn ang="0">
                  <a:pos x="21" y="21"/>
                </a:cxn>
                <a:cxn ang="0">
                  <a:pos x="21" y="21"/>
                </a:cxn>
                <a:cxn ang="0">
                  <a:pos x="21" y="21"/>
                </a:cxn>
                <a:cxn ang="0">
                  <a:pos x="14" y="35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21" y="43"/>
                </a:cxn>
                <a:cxn ang="0">
                  <a:pos x="21" y="35"/>
                </a:cxn>
                <a:cxn ang="0">
                  <a:pos x="21" y="35"/>
                </a:cxn>
                <a:cxn ang="0">
                  <a:pos x="36" y="43"/>
                </a:cxn>
                <a:cxn ang="0">
                  <a:pos x="28" y="43"/>
                </a:cxn>
                <a:cxn ang="0">
                  <a:pos x="28" y="43"/>
                </a:cxn>
                <a:cxn ang="0">
                  <a:pos x="43" y="35"/>
                </a:cxn>
                <a:cxn ang="0">
                  <a:pos x="36" y="43"/>
                </a:cxn>
                <a:cxn ang="0">
                  <a:pos x="36" y="43"/>
                </a:cxn>
                <a:cxn ang="0">
                  <a:pos x="36" y="28"/>
                </a:cxn>
                <a:cxn ang="0">
                  <a:pos x="36" y="28"/>
                </a:cxn>
                <a:cxn ang="0">
                  <a:pos x="50" y="28"/>
                </a:cxn>
                <a:cxn ang="0">
                  <a:pos x="50" y="28"/>
                </a:cxn>
                <a:cxn ang="0">
                  <a:pos x="50" y="43"/>
                </a:cxn>
                <a:cxn ang="0">
                  <a:pos x="50" y="43"/>
                </a:cxn>
                <a:cxn ang="0">
                  <a:pos x="50" y="50"/>
                </a:cxn>
                <a:cxn ang="0">
                  <a:pos x="36" y="57"/>
                </a:cxn>
                <a:cxn ang="0">
                  <a:pos x="36" y="57"/>
                </a:cxn>
                <a:cxn ang="0">
                  <a:pos x="28" y="57"/>
                </a:cxn>
                <a:cxn ang="0">
                  <a:pos x="14" y="50"/>
                </a:cxn>
                <a:cxn ang="0">
                  <a:pos x="14" y="50"/>
                </a:cxn>
                <a:cxn ang="0">
                  <a:pos x="7" y="50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0" y="28"/>
                </a:cxn>
                <a:cxn ang="0">
                  <a:pos x="7" y="14"/>
                </a:cxn>
                <a:cxn ang="0">
                  <a:pos x="7" y="14"/>
                </a:cxn>
                <a:cxn ang="0">
                  <a:pos x="14" y="7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36" y="0"/>
                </a:cxn>
                <a:cxn ang="0">
                  <a:pos x="50" y="7"/>
                </a:cxn>
                <a:cxn ang="0">
                  <a:pos x="50" y="7"/>
                </a:cxn>
                <a:cxn ang="0">
                  <a:pos x="50" y="14"/>
                </a:cxn>
                <a:cxn ang="0">
                  <a:pos x="50" y="28"/>
                </a:cxn>
                <a:cxn ang="0">
                  <a:pos x="36" y="28"/>
                </a:cxn>
              </a:cxnLst>
              <a:rect l="0" t="0" r="r" b="b"/>
              <a:pathLst>
                <a:path w="50" h="57">
                  <a:moveTo>
                    <a:pt x="36" y="28"/>
                  </a:moveTo>
                  <a:lnTo>
                    <a:pt x="36" y="14"/>
                  </a:lnTo>
                  <a:lnTo>
                    <a:pt x="43" y="21"/>
                  </a:lnTo>
                  <a:lnTo>
                    <a:pt x="43" y="21"/>
                  </a:lnTo>
                  <a:lnTo>
                    <a:pt x="28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21" y="21"/>
                  </a:lnTo>
                  <a:lnTo>
                    <a:pt x="21" y="21"/>
                  </a:lnTo>
                  <a:lnTo>
                    <a:pt x="21" y="21"/>
                  </a:lnTo>
                  <a:lnTo>
                    <a:pt x="14" y="35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21" y="43"/>
                  </a:lnTo>
                  <a:lnTo>
                    <a:pt x="21" y="35"/>
                  </a:lnTo>
                  <a:lnTo>
                    <a:pt x="21" y="35"/>
                  </a:lnTo>
                  <a:lnTo>
                    <a:pt x="36" y="43"/>
                  </a:lnTo>
                  <a:lnTo>
                    <a:pt x="28" y="43"/>
                  </a:lnTo>
                  <a:lnTo>
                    <a:pt x="28" y="43"/>
                  </a:lnTo>
                  <a:lnTo>
                    <a:pt x="43" y="35"/>
                  </a:lnTo>
                  <a:lnTo>
                    <a:pt x="36" y="43"/>
                  </a:lnTo>
                  <a:lnTo>
                    <a:pt x="36" y="43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50" y="43"/>
                  </a:lnTo>
                  <a:lnTo>
                    <a:pt x="50" y="43"/>
                  </a:lnTo>
                  <a:lnTo>
                    <a:pt x="50" y="50"/>
                  </a:lnTo>
                  <a:lnTo>
                    <a:pt x="36" y="57"/>
                  </a:lnTo>
                  <a:lnTo>
                    <a:pt x="36" y="57"/>
                  </a:lnTo>
                  <a:lnTo>
                    <a:pt x="28" y="57"/>
                  </a:lnTo>
                  <a:lnTo>
                    <a:pt x="14" y="50"/>
                  </a:lnTo>
                  <a:lnTo>
                    <a:pt x="14" y="50"/>
                  </a:lnTo>
                  <a:lnTo>
                    <a:pt x="7" y="50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7" y="14"/>
                  </a:lnTo>
                  <a:lnTo>
                    <a:pt x="7" y="14"/>
                  </a:lnTo>
                  <a:lnTo>
                    <a:pt x="14" y="7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6" y="0"/>
                  </a:lnTo>
                  <a:lnTo>
                    <a:pt x="50" y="7"/>
                  </a:lnTo>
                  <a:lnTo>
                    <a:pt x="50" y="7"/>
                  </a:lnTo>
                  <a:lnTo>
                    <a:pt x="50" y="14"/>
                  </a:lnTo>
                  <a:lnTo>
                    <a:pt x="50" y="28"/>
                  </a:lnTo>
                  <a:lnTo>
                    <a:pt x="36" y="2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30" name="Freeform 734"/>
            <p:cNvSpPr>
              <a:spLocks/>
            </p:cNvSpPr>
            <p:nvPr/>
          </p:nvSpPr>
          <p:spPr bwMode="auto">
            <a:xfrm>
              <a:off x="3478" y="2922"/>
              <a:ext cx="1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0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31" name="Rectangle 735"/>
            <p:cNvSpPr>
              <a:spLocks noChangeArrowheads="1"/>
            </p:cNvSpPr>
            <p:nvPr/>
          </p:nvSpPr>
          <p:spPr bwMode="auto">
            <a:xfrm>
              <a:off x="3520" y="2915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32" name="Rectangle 736"/>
            <p:cNvSpPr>
              <a:spLocks noChangeArrowheads="1"/>
            </p:cNvSpPr>
            <p:nvPr/>
          </p:nvSpPr>
          <p:spPr bwMode="auto">
            <a:xfrm>
              <a:off x="3478" y="2915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33" name="Rectangle 737"/>
            <p:cNvSpPr>
              <a:spLocks noChangeArrowheads="1"/>
            </p:cNvSpPr>
            <p:nvPr/>
          </p:nvSpPr>
          <p:spPr bwMode="auto">
            <a:xfrm>
              <a:off x="3485" y="2915"/>
              <a:ext cx="35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34" name="Rectangle 738"/>
            <p:cNvSpPr>
              <a:spLocks noChangeArrowheads="1"/>
            </p:cNvSpPr>
            <p:nvPr/>
          </p:nvSpPr>
          <p:spPr bwMode="auto">
            <a:xfrm>
              <a:off x="3449" y="2587"/>
              <a:ext cx="75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b="1">
                  <a:latin typeface="Times New Roman" pitchFamily="18" charset="0"/>
                </a:rPr>
                <a:t>V</a:t>
              </a:r>
              <a:endParaRPr lang="en-US" sz="2800"/>
            </a:p>
          </p:txBody>
        </p:sp>
        <p:sp>
          <p:nvSpPr>
            <p:cNvPr id="414435" name="Rectangle 739"/>
            <p:cNvSpPr>
              <a:spLocks noChangeArrowheads="1"/>
            </p:cNvSpPr>
            <p:nvPr/>
          </p:nvSpPr>
          <p:spPr bwMode="auto">
            <a:xfrm>
              <a:off x="3535" y="2637"/>
              <a:ext cx="11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100" b="1">
                  <a:latin typeface="Times New Roman" pitchFamily="18" charset="0"/>
                </a:rPr>
                <a:t>DD</a:t>
              </a:r>
              <a:endParaRPr lang="en-US" sz="2800"/>
            </a:p>
          </p:txBody>
        </p:sp>
        <p:sp>
          <p:nvSpPr>
            <p:cNvPr id="414436" name="Rectangle 740"/>
            <p:cNvSpPr>
              <a:spLocks noChangeArrowheads="1"/>
            </p:cNvSpPr>
            <p:nvPr/>
          </p:nvSpPr>
          <p:spPr bwMode="auto">
            <a:xfrm>
              <a:off x="3749" y="2822"/>
              <a:ext cx="14" cy="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37" name="Rectangle 741"/>
            <p:cNvSpPr>
              <a:spLocks noChangeArrowheads="1"/>
            </p:cNvSpPr>
            <p:nvPr/>
          </p:nvSpPr>
          <p:spPr bwMode="auto">
            <a:xfrm>
              <a:off x="3749" y="3015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38" name="Rectangle 742"/>
            <p:cNvSpPr>
              <a:spLocks noChangeArrowheads="1"/>
            </p:cNvSpPr>
            <p:nvPr/>
          </p:nvSpPr>
          <p:spPr bwMode="auto">
            <a:xfrm>
              <a:off x="3749" y="2830"/>
              <a:ext cx="14" cy="18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39" name="Rectangle 743"/>
            <p:cNvSpPr>
              <a:spLocks noChangeArrowheads="1"/>
            </p:cNvSpPr>
            <p:nvPr/>
          </p:nvSpPr>
          <p:spPr bwMode="auto">
            <a:xfrm>
              <a:off x="3813" y="2979"/>
              <a:ext cx="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40" name="Rectangle 744"/>
            <p:cNvSpPr>
              <a:spLocks noChangeArrowheads="1"/>
            </p:cNvSpPr>
            <p:nvPr/>
          </p:nvSpPr>
          <p:spPr bwMode="auto">
            <a:xfrm>
              <a:off x="3749" y="2979"/>
              <a:ext cx="64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41" name="Rectangle 745"/>
            <p:cNvSpPr>
              <a:spLocks noChangeArrowheads="1"/>
            </p:cNvSpPr>
            <p:nvPr/>
          </p:nvSpPr>
          <p:spPr bwMode="auto">
            <a:xfrm>
              <a:off x="3749" y="2851"/>
              <a:ext cx="14" cy="13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42" name="Rectangle 746"/>
            <p:cNvSpPr>
              <a:spLocks noChangeArrowheads="1"/>
            </p:cNvSpPr>
            <p:nvPr/>
          </p:nvSpPr>
          <p:spPr bwMode="auto">
            <a:xfrm>
              <a:off x="3813" y="2851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43" name="Rectangle 747"/>
            <p:cNvSpPr>
              <a:spLocks noChangeArrowheads="1"/>
            </p:cNvSpPr>
            <p:nvPr/>
          </p:nvSpPr>
          <p:spPr bwMode="auto">
            <a:xfrm>
              <a:off x="3756" y="2851"/>
              <a:ext cx="5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44" name="Rectangle 748"/>
            <p:cNvSpPr>
              <a:spLocks noChangeArrowheads="1"/>
            </p:cNvSpPr>
            <p:nvPr/>
          </p:nvSpPr>
          <p:spPr bwMode="auto">
            <a:xfrm>
              <a:off x="3806" y="2858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45" name="Rectangle 749"/>
            <p:cNvSpPr>
              <a:spLocks noChangeArrowheads="1"/>
            </p:cNvSpPr>
            <p:nvPr/>
          </p:nvSpPr>
          <p:spPr bwMode="auto">
            <a:xfrm>
              <a:off x="3806" y="2787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46" name="Rectangle 750"/>
            <p:cNvSpPr>
              <a:spLocks noChangeArrowheads="1"/>
            </p:cNvSpPr>
            <p:nvPr/>
          </p:nvSpPr>
          <p:spPr bwMode="auto">
            <a:xfrm>
              <a:off x="3806" y="2794"/>
              <a:ext cx="14" cy="6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47" name="Rectangle 751"/>
            <p:cNvSpPr>
              <a:spLocks noChangeArrowheads="1"/>
            </p:cNvSpPr>
            <p:nvPr/>
          </p:nvSpPr>
          <p:spPr bwMode="auto">
            <a:xfrm>
              <a:off x="3806" y="2979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48" name="Rectangle 752"/>
            <p:cNvSpPr>
              <a:spLocks noChangeArrowheads="1"/>
            </p:cNvSpPr>
            <p:nvPr/>
          </p:nvSpPr>
          <p:spPr bwMode="auto">
            <a:xfrm>
              <a:off x="3806" y="3044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49" name="Rectangle 753"/>
            <p:cNvSpPr>
              <a:spLocks noChangeArrowheads="1"/>
            </p:cNvSpPr>
            <p:nvPr/>
          </p:nvSpPr>
          <p:spPr bwMode="auto">
            <a:xfrm>
              <a:off x="3806" y="2986"/>
              <a:ext cx="14" cy="5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50" name="Rectangle 754"/>
            <p:cNvSpPr>
              <a:spLocks noChangeArrowheads="1"/>
            </p:cNvSpPr>
            <p:nvPr/>
          </p:nvSpPr>
          <p:spPr bwMode="auto">
            <a:xfrm>
              <a:off x="3720" y="2851"/>
              <a:ext cx="14" cy="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51" name="Rectangle 755"/>
            <p:cNvSpPr>
              <a:spLocks noChangeArrowheads="1"/>
            </p:cNvSpPr>
            <p:nvPr/>
          </p:nvSpPr>
          <p:spPr bwMode="auto">
            <a:xfrm>
              <a:off x="3720" y="2986"/>
              <a:ext cx="14" cy="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52" name="Rectangle 756"/>
            <p:cNvSpPr>
              <a:spLocks noChangeArrowheads="1"/>
            </p:cNvSpPr>
            <p:nvPr/>
          </p:nvSpPr>
          <p:spPr bwMode="auto">
            <a:xfrm>
              <a:off x="3720" y="2858"/>
              <a:ext cx="14" cy="12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53" name="Freeform 757"/>
            <p:cNvSpPr>
              <a:spLocks/>
            </p:cNvSpPr>
            <p:nvPr/>
          </p:nvSpPr>
          <p:spPr bwMode="auto">
            <a:xfrm>
              <a:off x="3677" y="2894"/>
              <a:ext cx="50" cy="57"/>
            </a:xfrm>
            <a:custGeom>
              <a:avLst/>
              <a:gdLst/>
              <a:ahLst/>
              <a:cxnLst>
                <a:cxn ang="0">
                  <a:pos x="36" y="35"/>
                </a:cxn>
                <a:cxn ang="0">
                  <a:pos x="29" y="21"/>
                </a:cxn>
                <a:cxn ang="0">
                  <a:pos x="36" y="21"/>
                </a:cxn>
                <a:cxn ang="0">
                  <a:pos x="36" y="21"/>
                </a:cxn>
                <a:cxn ang="0">
                  <a:pos x="29" y="14"/>
                </a:cxn>
                <a:cxn ang="0">
                  <a:pos x="36" y="14"/>
                </a:cxn>
                <a:cxn ang="0">
                  <a:pos x="36" y="14"/>
                </a:cxn>
                <a:cxn ang="0">
                  <a:pos x="22" y="21"/>
                </a:cxn>
                <a:cxn ang="0">
                  <a:pos x="22" y="21"/>
                </a:cxn>
                <a:cxn ang="0">
                  <a:pos x="22" y="21"/>
                </a:cxn>
                <a:cxn ang="0">
                  <a:pos x="15" y="35"/>
                </a:cxn>
                <a:cxn ang="0">
                  <a:pos x="15" y="28"/>
                </a:cxn>
                <a:cxn ang="0">
                  <a:pos x="15" y="28"/>
                </a:cxn>
                <a:cxn ang="0">
                  <a:pos x="22" y="43"/>
                </a:cxn>
                <a:cxn ang="0">
                  <a:pos x="22" y="35"/>
                </a:cxn>
                <a:cxn ang="0">
                  <a:pos x="22" y="35"/>
                </a:cxn>
                <a:cxn ang="0">
                  <a:pos x="36" y="43"/>
                </a:cxn>
                <a:cxn ang="0">
                  <a:pos x="29" y="50"/>
                </a:cxn>
                <a:cxn ang="0">
                  <a:pos x="29" y="50"/>
                </a:cxn>
                <a:cxn ang="0">
                  <a:pos x="36" y="43"/>
                </a:cxn>
                <a:cxn ang="0">
                  <a:pos x="29" y="43"/>
                </a:cxn>
                <a:cxn ang="0">
                  <a:pos x="29" y="43"/>
                </a:cxn>
                <a:cxn ang="0">
                  <a:pos x="36" y="28"/>
                </a:cxn>
                <a:cxn ang="0">
                  <a:pos x="36" y="28"/>
                </a:cxn>
                <a:cxn ang="0">
                  <a:pos x="50" y="35"/>
                </a:cxn>
                <a:cxn ang="0">
                  <a:pos x="50" y="35"/>
                </a:cxn>
                <a:cxn ang="0">
                  <a:pos x="43" y="50"/>
                </a:cxn>
                <a:cxn ang="0">
                  <a:pos x="43" y="50"/>
                </a:cxn>
                <a:cxn ang="0">
                  <a:pos x="43" y="50"/>
                </a:cxn>
                <a:cxn ang="0">
                  <a:pos x="36" y="57"/>
                </a:cxn>
                <a:cxn ang="0">
                  <a:pos x="36" y="57"/>
                </a:cxn>
                <a:cxn ang="0">
                  <a:pos x="29" y="57"/>
                </a:cxn>
                <a:cxn ang="0">
                  <a:pos x="15" y="50"/>
                </a:cxn>
                <a:cxn ang="0">
                  <a:pos x="15" y="50"/>
                </a:cxn>
                <a:cxn ang="0">
                  <a:pos x="7" y="50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0" y="28"/>
                </a:cxn>
                <a:cxn ang="0">
                  <a:pos x="7" y="14"/>
                </a:cxn>
                <a:cxn ang="0">
                  <a:pos x="7" y="14"/>
                </a:cxn>
                <a:cxn ang="0">
                  <a:pos x="15" y="7"/>
                </a:cxn>
                <a:cxn ang="0">
                  <a:pos x="29" y="0"/>
                </a:cxn>
                <a:cxn ang="0">
                  <a:pos x="29" y="0"/>
                </a:cxn>
                <a:cxn ang="0">
                  <a:pos x="36" y="7"/>
                </a:cxn>
                <a:cxn ang="0">
                  <a:pos x="43" y="14"/>
                </a:cxn>
                <a:cxn ang="0">
                  <a:pos x="43" y="14"/>
                </a:cxn>
                <a:cxn ang="0">
                  <a:pos x="43" y="14"/>
                </a:cxn>
                <a:cxn ang="0">
                  <a:pos x="50" y="28"/>
                </a:cxn>
                <a:cxn ang="0">
                  <a:pos x="36" y="35"/>
                </a:cxn>
              </a:cxnLst>
              <a:rect l="0" t="0" r="r" b="b"/>
              <a:pathLst>
                <a:path w="50" h="57">
                  <a:moveTo>
                    <a:pt x="36" y="35"/>
                  </a:moveTo>
                  <a:lnTo>
                    <a:pt x="29" y="21"/>
                  </a:lnTo>
                  <a:lnTo>
                    <a:pt x="36" y="21"/>
                  </a:lnTo>
                  <a:lnTo>
                    <a:pt x="36" y="21"/>
                  </a:lnTo>
                  <a:lnTo>
                    <a:pt x="29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22" y="21"/>
                  </a:lnTo>
                  <a:lnTo>
                    <a:pt x="22" y="21"/>
                  </a:lnTo>
                  <a:lnTo>
                    <a:pt x="22" y="21"/>
                  </a:lnTo>
                  <a:lnTo>
                    <a:pt x="15" y="35"/>
                  </a:lnTo>
                  <a:lnTo>
                    <a:pt x="15" y="28"/>
                  </a:lnTo>
                  <a:lnTo>
                    <a:pt x="15" y="28"/>
                  </a:lnTo>
                  <a:lnTo>
                    <a:pt x="22" y="43"/>
                  </a:lnTo>
                  <a:lnTo>
                    <a:pt x="22" y="35"/>
                  </a:lnTo>
                  <a:lnTo>
                    <a:pt x="22" y="35"/>
                  </a:lnTo>
                  <a:lnTo>
                    <a:pt x="36" y="43"/>
                  </a:lnTo>
                  <a:lnTo>
                    <a:pt x="29" y="50"/>
                  </a:lnTo>
                  <a:lnTo>
                    <a:pt x="29" y="50"/>
                  </a:lnTo>
                  <a:lnTo>
                    <a:pt x="36" y="43"/>
                  </a:lnTo>
                  <a:lnTo>
                    <a:pt x="29" y="43"/>
                  </a:lnTo>
                  <a:lnTo>
                    <a:pt x="29" y="43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50" y="35"/>
                  </a:lnTo>
                  <a:lnTo>
                    <a:pt x="50" y="35"/>
                  </a:lnTo>
                  <a:lnTo>
                    <a:pt x="43" y="50"/>
                  </a:lnTo>
                  <a:lnTo>
                    <a:pt x="43" y="50"/>
                  </a:lnTo>
                  <a:lnTo>
                    <a:pt x="43" y="50"/>
                  </a:lnTo>
                  <a:lnTo>
                    <a:pt x="36" y="57"/>
                  </a:lnTo>
                  <a:lnTo>
                    <a:pt x="36" y="57"/>
                  </a:lnTo>
                  <a:lnTo>
                    <a:pt x="29" y="57"/>
                  </a:lnTo>
                  <a:lnTo>
                    <a:pt x="15" y="50"/>
                  </a:lnTo>
                  <a:lnTo>
                    <a:pt x="15" y="50"/>
                  </a:lnTo>
                  <a:lnTo>
                    <a:pt x="7" y="50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7" y="14"/>
                  </a:lnTo>
                  <a:lnTo>
                    <a:pt x="7" y="14"/>
                  </a:lnTo>
                  <a:lnTo>
                    <a:pt x="15" y="7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6" y="7"/>
                  </a:lnTo>
                  <a:lnTo>
                    <a:pt x="43" y="14"/>
                  </a:lnTo>
                  <a:lnTo>
                    <a:pt x="43" y="14"/>
                  </a:lnTo>
                  <a:lnTo>
                    <a:pt x="43" y="14"/>
                  </a:lnTo>
                  <a:lnTo>
                    <a:pt x="50" y="28"/>
                  </a:lnTo>
                  <a:lnTo>
                    <a:pt x="36" y="35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54" name="Freeform 758"/>
            <p:cNvSpPr>
              <a:spLocks/>
            </p:cNvSpPr>
            <p:nvPr/>
          </p:nvSpPr>
          <p:spPr bwMode="auto">
            <a:xfrm>
              <a:off x="3713" y="2922"/>
              <a:ext cx="14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14" y="0"/>
                </a:cxn>
                <a:cxn ang="0">
                  <a:pos x="14" y="7"/>
                </a:cxn>
                <a:cxn ang="0">
                  <a:pos x="14" y="7"/>
                </a:cxn>
                <a:cxn ang="0">
                  <a:pos x="0" y="0"/>
                </a:cxn>
              </a:cxnLst>
              <a:rect l="0" t="0" r="r" b="b"/>
              <a:pathLst>
                <a:path w="14" h="7">
                  <a:moveTo>
                    <a:pt x="0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14" y="0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55" name="Rectangle 759"/>
            <p:cNvSpPr>
              <a:spLocks noChangeArrowheads="1"/>
            </p:cNvSpPr>
            <p:nvPr/>
          </p:nvSpPr>
          <p:spPr bwMode="auto">
            <a:xfrm>
              <a:off x="3642" y="2915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56" name="Rectangle 760"/>
            <p:cNvSpPr>
              <a:spLocks noChangeArrowheads="1"/>
            </p:cNvSpPr>
            <p:nvPr/>
          </p:nvSpPr>
          <p:spPr bwMode="auto">
            <a:xfrm>
              <a:off x="3684" y="2915"/>
              <a:ext cx="8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57" name="Rectangle 761"/>
            <p:cNvSpPr>
              <a:spLocks noChangeArrowheads="1"/>
            </p:cNvSpPr>
            <p:nvPr/>
          </p:nvSpPr>
          <p:spPr bwMode="auto">
            <a:xfrm>
              <a:off x="3649" y="2915"/>
              <a:ext cx="35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58" name="Rectangle 762"/>
            <p:cNvSpPr>
              <a:spLocks noChangeArrowheads="1"/>
            </p:cNvSpPr>
            <p:nvPr/>
          </p:nvSpPr>
          <p:spPr bwMode="auto">
            <a:xfrm>
              <a:off x="3285" y="2780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59" name="Rectangle 763"/>
            <p:cNvSpPr>
              <a:spLocks noChangeArrowheads="1"/>
            </p:cNvSpPr>
            <p:nvPr/>
          </p:nvSpPr>
          <p:spPr bwMode="auto">
            <a:xfrm>
              <a:off x="3848" y="2780"/>
              <a:ext cx="8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60" name="Rectangle 764"/>
            <p:cNvSpPr>
              <a:spLocks noChangeArrowheads="1"/>
            </p:cNvSpPr>
            <p:nvPr/>
          </p:nvSpPr>
          <p:spPr bwMode="auto">
            <a:xfrm>
              <a:off x="3292" y="2780"/>
              <a:ext cx="556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61" name="Rectangle 765"/>
            <p:cNvSpPr>
              <a:spLocks noChangeArrowheads="1"/>
            </p:cNvSpPr>
            <p:nvPr/>
          </p:nvSpPr>
          <p:spPr bwMode="auto">
            <a:xfrm>
              <a:off x="3349" y="3044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62" name="Rectangle 766"/>
            <p:cNvSpPr>
              <a:spLocks noChangeArrowheads="1"/>
            </p:cNvSpPr>
            <p:nvPr/>
          </p:nvSpPr>
          <p:spPr bwMode="auto">
            <a:xfrm>
              <a:off x="3199" y="3044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63" name="Rectangle 767"/>
            <p:cNvSpPr>
              <a:spLocks noChangeArrowheads="1"/>
            </p:cNvSpPr>
            <p:nvPr/>
          </p:nvSpPr>
          <p:spPr bwMode="auto">
            <a:xfrm>
              <a:off x="3206" y="3044"/>
              <a:ext cx="143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64" name="Freeform 768"/>
            <p:cNvSpPr>
              <a:spLocks/>
            </p:cNvSpPr>
            <p:nvPr/>
          </p:nvSpPr>
          <p:spPr bwMode="auto">
            <a:xfrm>
              <a:off x="3342" y="3036"/>
              <a:ext cx="29" cy="29"/>
            </a:xfrm>
            <a:custGeom>
              <a:avLst/>
              <a:gdLst/>
              <a:ahLst/>
              <a:cxnLst>
                <a:cxn ang="0">
                  <a:pos x="29" y="15"/>
                </a:cxn>
                <a:cxn ang="0">
                  <a:pos x="21" y="0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15"/>
                </a:cxn>
                <a:cxn ang="0">
                  <a:pos x="7" y="22"/>
                </a:cxn>
                <a:cxn ang="0">
                  <a:pos x="14" y="29"/>
                </a:cxn>
                <a:cxn ang="0">
                  <a:pos x="21" y="22"/>
                </a:cxn>
                <a:cxn ang="0">
                  <a:pos x="29" y="15"/>
                </a:cxn>
              </a:cxnLst>
              <a:rect l="0" t="0" r="r" b="b"/>
              <a:pathLst>
                <a:path w="29" h="29">
                  <a:moveTo>
                    <a:pt x="29" y="15"/>
                  </a:moveTo>
                  <a:lnTo>
                    <a:pt x="21" y="0"/>
                  </a:lnTo>
                  <a:lnTo>
                    <a:pt x="14" y="0"/>
                  </a:lnTo>
                  <a:lnTo>
                    <a:pt x="7" y="0"/>
                  </a:lnTo>
                  <a:lnTo>
                    <a:pt x="0" y="15"/>
                  </a:lnTo>
                  <a:lnTo>
                    <a:pt x="7" y="22"/>
                  </a:lnTo>
                  <a:lnTo>
                    <a:pt x="14" y="29"/>
                  </a:lnTo>
                  <a:lnTo>
                    <a:pt x="21" y="22"/>
                  </a:lnTo>
                  <a:lnTo>
                    <a:pt x="29" y="15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65" name="Freeform 769"/>
            <p:cNvSpPr>
              <a:spLocks/>
            </p:cNvSpPr>
            <p:nvPr/>
          </p:nvSpPr>
          <p:spPr bwMode="auto">
            <a:xfrm>
              <a:off x="3335" y="3029"/>
              <a:ext cx="43" cy="43"/>
            </a:xfrm>
            <a:custGeom>
              <a:avLst/>
              <a:gdLst/>
              <a:ahLst/>
              <a:cxnLst>
                <a:cxn ang="0">
                  <a:pos x="28" y="29"/>
                </a:cxn>
                <a:cxn ang="0">
                  <a:pos x="21" y="15"/>
                </a:cxn>
                <a:cxn ang="0">
                  <a:pos x="28" y="15"/>
                </a:cxn>
                <a:cxn ang="0">
                  <a:pos x="28" y="15"/>
                </a:cxn>
                <a:cxn ang="0">
                  <a:pos x="21" y="15"/>
                </a:cxn>
                <a:cxn ang="0">
                  <a:pos x="21" y="15"/>
                </a:cxn>
                <a:cxn ang="0">
                  <a:pos x="21" y="15"/>
                </a:cxn>
                <a:cxn ang="0">
                  <a:pos x="14" y="15"/>
                </a:cxn>
                <a:cxn ang="0">
                  <a:pos x="21" y="15"/>
                </a:cxn>
                <a:cxn ang="0">
                  <a:pos x="21" y="15"/>
                </a:cxn>
                <a:cxn ang="0">
                  <a:pos x="14" y="29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8" y="36"/>
                </a:cxn>
                <a:cxn ang="0">
                  <a:pos x="21" y="36"/>
                </a:cxn>
                <a:cxn ang="0">
                  <a:pos x="21" y="36"/>
                </a:cxn>
                <a:cxn ang="0">
                  <a:pos x="28" y="29"/>
                </a:cxn>
                <a:cxn ang="0">
                  <a:pos x="28" y="29"/>
                </a:cxn>
                <a:cxn ang="0">
                  <a:pos x="28" y="29"/>
                </a:cxn>
                <a:cxn ang="0">
                  <a:pos x="36" y="22"/>
                </a:cxn>
                <a:cxn ang="0">
                  <a:pos x="36" y="22"/>
                </a:cxn>
                <a:cxn ang="0">
                  <a:pos x="43" y="29"/>
                </a:cxn>
                <a:cxn ang="0">
                  <a:pos x="43" y="29"/>
                </a:cxn>
                <a:cxn ang="0">
                  <a:pos x="36" y="36"/>
                </a:cxn>
                <a:cxn ang="0">
                  <a:pos x="36" y="36"/>
                </a:cxn>
                <a:cxn ang="0">
                  <a:pos x="36" y="36"/>
                </a:cxn>
                <a:cxn ang="0">
                  <a:pos x="28" y="43"/>
                </a:cxn>
                <a:cxn ang="0">
                  <a:pos x="28" y="43"/>
                </a:cxn>
                <a:cxn ang="0">
                  <a:pos x="21" y="43"/>
                </a:cxn>
                <a:cxn ang="0">
                  <a:pos x="14" y="36"/>
                </a:cxn>
                <a:cxn ang="0">
                  <a:pos x="14" y="36"/>
                </a:cxn>
                <a:cxn ang="0">
                  <a:pos x="14" y="36"/>
                </a:cxn>
                <a:cxn ang="0">
                  <a:pos x="7" y="29"/>
                </a:cxn>
                <a:cxn ang="0">
                  <a:pos x="7" y="29"/>
                </a:cxn>
                <a:cxn ang="0">
                  <a:pos x="0" y="22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14" y="0"/>
                </a:cxn>
                <a:cxn ang="0">
                  <a:pos x="21" y="0"/>
                </a:cxn>
                <a:cxn ang="0">
                  <a:pos x="21" y="0"/>
                </a:cxn>
                <a:cxn ang="0">
                  <a:pos x="21" y="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36" y="7"/>
                </a:cxn>
                <a:cxn ang="0">
                  <a:pos x="43" y="22"/>
                </a:cxn>
                <a:cxn ang="0">
                  <a:pos x="28" y="29"/>
                </a:cxn>
              </a:cxnLst>
              <a:rect l="0" t="0" r="r" b="b"/>
              <a:pathLst>
                <a:path w="43" h="43">
                  <a:moveTo>
                    <a:pt x="28" y="29"/>
                  </a:moveTo>
                  <a:lnTo>
                    <a:pt x="21" y="15"/>
                  </a:lnTo>
                  <a:lnTo>
                    <a:pt x="28" y="15"/>
                  </a:lnTo>
                  <a:lnTo>
                    <a:pt x="28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14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14" y="29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21" y="29"/>
                  </a:lnTo>
                  <a:lnTo>
                    <a:pt x="21" y="29"/>
                  </a:lnTo>
                  <a:lnTo>
                    <a:pt x="21" y="29"/>
                  </a:lnTo>
                  <a:lnTo>
                    <a:pt x="28" y="36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8" y="29"/>
                  </a:lnTo>
                  <a:lnTo>
                    <a:pt x="28" y="29"/>
                  </a:lnTo>
                  <a:lnTo>
                    <a:pt x="28" y="29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43" y="29"/>
                  </a:lnTo>
                  <a:lnTo>
                    <a:pt x="43" y="29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28" y="43"/>
                  </a:lnTo>
                  <a:lnTo>
                    <a:pt x="28" y="43"/>
                  </a:lnTo>
                  <a:lnTo>
                    <a:pt x="21" y="43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7" y="29"/>
                  </a:lnTo>
                  <a:lnTo>
                    <a:pt x="7" y="29"/>
                  </a:lnTo>
                  <a:lnTo>
                    <a:pt x="0" y="22"/>
                  </a:lnTo>
                  <a:lnTo>
                    <a:pt x="7" y="7"/>
                  </a:lnTo>
                  <a:lnTo>
                    <a:pt x="7" y="7"/>
                  </a:lnTo>
                  <a:lnTo>
                    <a:pt x="14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6" y="7"/>
                  </a:lnTo>
                  <a:lnTo>
                    <a:pt x="43" y="22"/>
                  </a:lnTo>
                  <a:lnTo>
                    <a:pt x="28" y="2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66" name="Freeform 770"/>
            <p:cNvSpPr>
              <a:spLocks/>
            </p:cNvSpPr>
            <p:nvPr/>
          </p:nvSpPr>
          <p:spPr bwMode="auto">
            <a:xfrm>
              <a:off x="3363" y="3051"/>
              <a:ext cx="15" cy="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15" y="0"/>
                </a:cxn>
                <a:cxn ang="0">
                  <a:pos x="15" y="7"/>
                </a:cxn>
                <a:cxn ang="0">
                  <a:pos x="15" y="7"/>
                </a:cxn>
                <a:cxn ang="0">
                  <a:pos x="8" y="0"/>
                </a:cxn>
              </a:cxnLst>
              <a:rect l="0" t="0" r="r" b="b"/>
              <a:pathLst>
                <a:path w="15" h="7">
                  <a:moveTo>
                    <a:pt x="8" y="0"/>
                  </a:moveTo>
                  <a:lnTo>
                    <a:pt x="8" y="0"/>
                  </a:lnTo>
                  <a:lnTo>
                    <a:pt x="0" y="7"/>
                  </a:lnTo>
                  <a:lnTo>
                    <a:pt x="15" y="0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8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67" name="Rectangle 771"/>
            <p:cNvSpPr>
              <a:spLocks noChangeArrowheads="1"/>
            </p:cNvSpPr>
            <p:nvPr/>
          </p:nvSpPr>
          <p:spPr bwMode="auto">
            <a:xfrm>
              <a:off x="3085" y="3165"/>
              <a:ext cx="52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b="1">
                  <a:latin typeface="Times New Roman" pitchFamily="18" charset="0"/>
                </a:rPr>
                <a:t>x</a:t>
              </a:r>
              <a:endParaRPr lang="en-US" sz="2800"/>
            </a:p>
          </p:txBody>
        </p:sp>
        <p:sp>
          <p:nvSpPr>
            <p:cNvPr id="414468" name="Rectangle 772"/>
            <p:cNvSpPr>
              <a:spLocks noChangeArrowheads="1"/>
            </p:cNvSpPr>
            <p:nvPr/>
          </p:nvSpPr>
          <p:spPr bwMode="auto">
            <a:xfrm>
              <a:off x="4034" y="3165"/>
              <a:ext cx="52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b="1">
                  <a:latin typeface="Times New Roman" pitchFamily="18" charset="0"/>
                </a:rPr>
                <a:t>x</a:t>
              </a:r>
              <a:endParaRPr lang="en-US" sz="2800"/>
            </a:p>
          </p:txBody>
        </p:sp>
        <p:sp>
          <p:nvSpPr>
            <p:cNvPr id="414469" name="Rectangle 773"/>
            <p:cNvSpPr>
              <a:spLocks noChangeArrowheads="1"/>
            </p:cNvSpPr>
            <p:nvPr/>
          </p:nvSpPr>
          <p:spPr bwMode="auto">
            <a:xfrm>
              <a:off x="4034" y="3136"/>
              <a:ext cx="5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70" name="Rectangle 774"/>
            <p:cNvSpPr>
              <a:spLocks noChangeArrowheads="1"/>
            </p:cNvSpPr>
            <p:nvPr/>
          </p:nvSpPr>
          <p:spPr bwMode="auto">
            <a:xfrm>
              <a:off x="3142" y="2894"/>
              <a:ext cx="52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b="1">
                  <a:latin typeface="Times New Roman" pitchFamily="18" charset="0"/>
                </a:rPr>
                <a:t>y</a:t>
              </a:r>
              <a:endParaRPr lang="en-US" sz="2800"/>
            </a:p>
          </p:txBody>
        </p:sp>
        <p:sp>
          <p:nvSpPr>
            <p:cNvPr id="414471" name="Rectangle 775"/>
            <p:cNvSpPr>
              <a:spLocks noChangeArrowheads="1"/>
            </p:cNvSpPr>
            <p:nvPr/>
          </p:nvSpPr>
          <p:spPr bwMode="auto">
            <a:xfrm>
              <a:off x="3221" y="3429"/>
              <a:ext cx="127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b="1">
                  <a:latin typeface="Times New Roman" pitchFamily="18" charset="0"/>
                </a:rPr>
                <a:t>SE</a:t>
              </a:r>
              <a:endParaRPr lang="en-US" sz="2800"/>
            </a:p>
          </p:txBody>
        </p:sp>
        <p:sp>
          <p:nvSpPr>
            <p:cNvPr id="414472" name="Freeform 776"/>
            <p:cNvSpPr>
              <a:spLocks/>
            </p:cNvSpPr>
            <p:nvPr/>
          </p:nvSpPr>
          <p:spPr bwMode="auto">
            <a:xfrm>
              <a:off x="3599" y="3685"/>
              <a:ext cx="14" cy="15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5"/>
                </a:cxn>
                <a:cxn ang="0">
                  <a:pos x="7" y="15"/>
                </a:cxn>
                <a:cxn ang="0">
                  <a:pos x="14" y="15"/>
                </a:cxn>
                <a:cxn ang="0">
                  <a:pos x="14" y="7"/>
                </a:cxn>
              </a:cxnLst>
              <a:rect l="0" t="0" r="r" b="b"/>
              <a:pathLst>
                <a:path w="14" h="15">
                  <a:moveTo>
                    <a:pt x="14" y="7"/>
                  </a:move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5"/>
                  </a:lnTo>
                  <a:lnTo>
                    <a:pt x="7" y="15"/>
                  </a:lnTo>
                  <a:lnTo>
                    <a:pt x="14" y="15"/>
                  </a:lnTo>
                  <a:lnTo>
                    <a:pt x="14" y="7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73" name="Freeform 777"/>
            <p:cNvSpPr>
              <a:spLocks/>
            </p:cNvSpPr>
            <p:nvPr/>
          </p:nvSpPr>
          <p:spPr bwMode="auto">
            <a:xfrm>
              <a:off x="3542" y="3685"/>
              <a:ext cx="14" cy="15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5"/>
                </a:cxn>
                <a:cxn ang="0">
                  <a:pos x="7" y="15"/>
                </a:cxn>
                <a:cxn ang="0">
                  <a:pos x="14" y="15"/>
                </a:cxn>
                <a:cxn ang="0">
                  <a:pos x="14" y="7"/>
                </a:cxn>
              </a:cxnLst>
              <a:rect l="0" t="0" r="r" b="b"/>
              <a:pathLst>
                <a:path w="14" h="15">
                  <a:moveTo>
                    <a:pt x="14" y="7"/>
                  </a:move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5"/>
                  </a:lnTo>
                  <a:lnTo>
                    <a:pt x="7" y="15"/>
                  </a:lnTo>
                  <a:lnTo>
                    <a:pt x="14" y="15"/>
                  </a:lnTo>
                  <a:lnTo>
                    <a:pt x="14" y="7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74" name="Rectangle 778"/>
            <p:cNvSpPr>
              <a:spLocks noChangeArrowheads="1"/>
            </p:cNvSpPr>
            <p:nvPr/>
          </p:nvSpPr>
          <p:spPr bwMode="auto">
            <a:xfrm>
              <a:off x="3549" y="3685"/>
              <a:ext cx="5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75" name="Freeform 779"/>
            <p:cNvSpPr>
              <a:spLocks/>
            </p:cNvSpPr>
            <p:nvPr/>
          </p:nvSpPr>
          <p:spPr bwMode="auto">
            <a:xfrm>
              <a:off x="3627" y="3664"/>
              <a:ext cx="15" cy="14"/>
            </a:xfrm>
            <a:custGeom>
              <a:avLst/>
              <a:gdLst/>
              <a:ahLst/>
              <a:cxnLst>
                <a:cxn ang="0">
                  <a:pos x="15" y="7"/>
                </a:cxn>
                <a:cxn ang="0">
                  <a:pos x="15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7" y="14"/>
                </a:cxn>
                <a:cxn ang="0">
                  <a:pos x="15" y="14"/>
                </a:cxn>
                <a:cxn ang="0">
                  <a:pos x="15" y="7"/>
                </a:cxn>
              </a:cxnLst>
              <a:rect l="0" t="0" r="r" b="b"/>
              <a:pathLst>
                <a:path w="15" h="14">
                  <a:moveTo>
                    <a:pt x="15" y="7"/>
                  </a:moveTo>
                  <a:lnTo>
                    <a:pt x="15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7" y="14"/>
                  </a:lnTo>
                  <a:lnTo>
                    <a:pt x="15" y="14"/>
                  </a:lnTo>
                  <a:lnTo>
                    <a:pt x="15" y="7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76" name="Freeform 780"/>
            <p:cNvSpPr>
              <a:spLocks/>
            </p:cNvSpPr>
            <p:nvPr/>
          </p:nvSpPr>
          <p:spPr bwMode="auto">
            <a:xfrm>
              <a:off x="3513" y="3664"/>
              <a:ext cx="14" cy="14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7" y="14"/>
                </a:cxn>
                <a:cxn ang="0">
                  <a:pos x="14" y="14"/>
                </a:cxn>
                <a:cxn ang="0">
                  <a:pos x="14" y="7"/>
                </a:cxn>
              </a:cxnLst>
              <a:rect l="0" t="0" r="r" b="b"/>
              <a:pathLst>
                <a:path w="14" h="14">
                  <a:moveTo>
                    <a:pt x="14" y="7"/>
                  </a:move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7" y="14"/>
                  </a:lnTo>
                  <a:lnTo>
                    <a:pt x="14" y="14"/>
                  </a:lnTo>
                  <a:lnTo>
                    <a:pt x="14" y="7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77" name="Rectangle 781"/>
            <p:cNvSpPr>
              <a:spLocks noChangeArrowheads="1"/>
            </p:cNvSpPr>
            <p:nvPr/>
          </p:nvSpPr>
          <p:spPr bwMode="auto">
            <a:xfrm>
              <a:off x="3520" y="3664"/>
              <a:ext cx="1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78" name="Freeform 782"/>
            <p:cNvSpPr>
              <a:spLocks/>
            </p:cNvSpPr>
            <p:nvPr/>
          </p:nvSpPr>
          <p:spPr bwMode="auto">
            <a:xfrm>
              <a:off x="3656" y="3642"/>
              <a:ext cx="14" cy="15"/>
            </a:xfrm>
            <a:custGeom>
              <a:avLst/>
              <a:gdLst/>
              <a:ahLst/>
              <a:cxnLst>
                <a:cxn ang="0">
                  <a:pos x="14" y="8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15"/>
                </a:cxn>
                <a:cxn ang="0">
                  <a:pos x="7" y="15"/>
                </a:cxn>
                <a:cxn ang="0">
                  <a:pos x="14" y="15"/>
                </a:cxn>
                <a:cxn ang="0">
                  <a:pos x="14" y="8"/>
                </a:cxn>
              </a:cxnLst>
              <a:rect l="0" t="0" r="r" b="b"/>
              <a:pathLst>
                <a:path w="14" h="15">
                  <a:moveTo>
                    <a:pt x="14" y="8"/>
                  </a:move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5"/>
                  </a:lnTo>
                  <a:lnTo>
                    <a:pt x="7" y="15"/>
                  </a:lnTo>
                  <a:lnTo>
                    <a:pt x="14" y="15"/>
                  </a:lnTo>
                  <a:lnTo>
                    <a:pt x="14" y="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79" name="Freeform 783"/>
            <p:cNvSpPr>
              <a:spLocks/>
            </p:cNvSpPr>
            <p:nvPr/>
          </p:nvSpPr>
          <p:spPr bwMode="auto">
            <a:xfrm>
              <a:off x="3485" y="3642"/>
              <a:ext cx="14" cy="15"/>
            </a:xfrm>
            <a:custGeom>
              <a:avLst/>
              <a:gdLst/>
              <a:ahLst/>
              <a:cxnLst>
                <a:cxn ang="0">
                  <a:pos x="14" y="8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15"/>
                </a:cxn>
                <a:cxn ang="0">
                  <a:pos x="7" y="15"/>
                </a:cxn>
                <a:cxn ang="0">
                  <a:pos x="14" y="15"/>
                </a:cxn>
                <a:cxn ang="0">
                  <a:pos x="14" y="8"/>
                </a:cxn>
              </a:cxnLst>
              <a:rect l="0" t="0" r="r" b="b"/>
              <a:pathLst>
                <a:path w="14" h="15">
                  <a:moveTo>
                    <a:pt x="14" y="8"/>
                  </a:move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5"/>
                  </a:lnTo>
                  <a:lnTo>
                    <a:pt x="7" y="15"/>
                  </a:lnTo>
                  <a:lnTo>
                    <a:pt x="14" y="15"/>
                  </a:lnTo>
                  <a:lnTo>
                    <a:pt x="14" y="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80" name="Rectangle 784"/>
            <p:cNvSpPr>
              <a:spLocks noChangeArrowheads="1"/>
            </p:cNvSpPr>
            <p:nvPr/>
          </p:nvSpPr>
          <p:spPr bwMode="auto">
            <a:xfrm>
              <a:off x="3492" y="3642"/>
              <a:ext cx="171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81" name="Rectangle 785"/>
            <p:cNvSpPr>
              <a:spLocks noChangeArrowheads="1"/>
            </p:cNvSpPr>
            <p:nvPr/>
          </p:nvSpPr>
          <p:spPr bwMode="auto">
            <a:xfrm>
              <a:off x="2671" y="2330"/>
              <a:ext cx="2001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b="1">
                  <a:latin typeface="Times New Roman" pitchFamily="18" charset="0"/>
                </a:rPr>
                <a:t>(b) Doubled-ended Current Mirror Amplifier</a:t>
              </a:r>
              <a:endParaRPr lang="en-US" sz="2800"/>
            </a:p>
          </p:txBody>
        </p:sp>
        <p:sp>
          <p:nvSpPr>
            <p:cNvPr id="414482" name="Freeform 786"/>
            <p:cNvSpPr>
              <a:spLocks/>
            </p:cNvSpPr>
            <p:nvPr/>
          </p:nvSpPr>
          <p:spPr bwMode="auto">
            <a:xfrm>
              <a:off x="3527" y="2922"/>
              <a:ext cx="8" cy="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8" y="0"/>
                </a:cxn>
              </a:cxnLst>
              <a:rect l="0" t="0" r="r" b="b"/>
              <a:pathLst>
                <a:path w="8" h="7">
                  <a:moveTo>
                    <a:pt x="8" y="0"/>
                  </a:moveTo>
                  <a:lnTo>
                    <a:pt x="8" y="0"/>
                  </a:lnTo>
                  <a:lnTo>
                    <a:pt x="0" y="7"/>
                  </a:lnTo>
                  <a:lnTo>
                    <a:pt x="0" y="7"/>
                  </a:lnTo>
                  <a:lnTo>
                    <a:pt x="8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83" name="Freeform 787"/>
            <p:cNvSpPr>
              <a:spLocks/>
            </p:cNvSpPr>
            <p:nvPr/>
          </p:nvSpPr>
          <p:spPr bwMode="auto">
            <a:xfrm>
              <a:off x="3642" y="3051"/>
              <a:ext cx="7" cy="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7" y="0"/>
                </a:cxn>
              </a:cxnLst>
              <a:rect l="0" t="0" r="r" b="b"/>
              <a:pathLst>
                <a:path w="7" h="7">
                  <a:moveTo>
                    <a:pt x="7" y="0"/>
                  </a:moveTo>
                  <a:lnTo>
                    <a:pt x="7" y="0"/>
                  </a:lnTo>
                  <a:lnTo>
                    <a:pt x="0" y="7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84" name="Freeform 788"/>
            <p:cNvSpPr>
              <a:spLocks/>
            </p:cNvSpPr>
            <p:nvPr/>
          </p:nvSpPr>
          <p:spPr bwMode="auto">
            <a:xfrm>
              <a:off x="3527" y="2922"/>
              <a:ext cx="122" cy="13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7"/>
                </a:cxn>
                <a:cxn ang="0">
                  <a:pos x="115" y="136"/>
                </a:cxn>
                <a:cxn ang="0">
                  <a:pos x="122" y="129"/>
                </a:cxn>
                <a:cxn ang="0">
                  <a:pos x="8" y="0"/>
                </a:cxn>
              </a:cxnLst>
              <a:rect l="0" t="0" r="r" b="b"/>
              <a:pathLst>
                <a:path w="122" h="136">
                  <a:moveTo>
                    <a:pt x="8" y="0"/>
                  </a:moveTo>
                  <a:lnTo>
                    <a:pt x="0" y="7"/>
                  </a:lnTo>
                  <a:lnTo>
                    <a:pt x="115" y="136"/>
                  </a:lnTo>
                  <a:lnTo>
                    <a:pt x="122" y="129"/>
                  </a:lnTo>
                  <a:lnTo>
                    <a:pt x="8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85" name="Freeform 789"/>
            <p:cNvSpPr>
              <a:spLocks/>
            </p:cNvSpPr>
            <p:nvPr/>
          </p:nvSpPr>
          <p:spPr bwMode="auto">
            <a:xfrm>
              <a:off x="3649" y="2922"/>
              <a:ext cx="7" cy="7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7" y="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7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7" y="7"/>
                  </a:lnTo>
                  <a:lnTo>
                    <a:pt x="0" y="0"/>
                  </a:lnTo>
                  <a:lnTo>
                    <a:pt x="0" y="0"/>
                  </a:lnTo>
                  <a:lnTo>
                    <a:pt x="7" y="7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86" name="Freeform 790"/>
            <p:cNvSpPr>
              <a:spLocks/>
            </p:cNvSpPr>
            <p:nvPr/>
          </p:nvSpPr>
          <p:spPr bwMode="auto">
            <a:xfrm>
              <a:off x="3535" y="3051"/>
              <a:ext cx="7" cy="7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7" y="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7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7" y="7"/>
                  </a:lnTo>
                  <a:lnTo>
                    <a:pt x="0" y="0"/>
                  </a:lnTo>
                  <a:lnTo>
                    <a:pt x="0" y="0"/>
                  </a:lnTo>
                  <a:lnTo>
                    <a:pt x="7" y="7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87" name="Freeform 791"/>
            <p:cNvSpPr>
              <a:spLocks/>
            </p:cNvSpPr>
            <p:nvPr/>
          </p:nvSpPr>
          <p:spPr bwMode="auto">
            <a:xfrm>
              <a:off x="3535" y="2922"/>
              <a:ext cx="121" cy="136"/>
            </a:xfrm>
            <a:custGeom>
              <a:avLst/>
              <a:gdLst/>
              <a:ahLst/>
              <a:cxnLst>
                <a:cxn ang="0">
                  <a:pos x="121" y="7"/>
                </a:cxn>
                <a:cxn ang="0">
                  <a:pos x="114" y="0"/>
                </a:cxn>
                <a:cxn ang="0">
                  <a:pos x="0" y="129"/>
                </a:cxn>
                <a:cxn ang="0">
                  <a:pos x="7" y="136"/>
                </a:cxn>
                <a:cxn ang="0">
                  <a:pos x="121" y="7"/>
                </a:cxn>
              </a:cxnLst>
              <a:rect l="0" t="0" r="r" b="b"/>
              <a:pathLst>
                <a:path w="121" h="136">
                  <a:moveTo>
                    <a:pt x="121" y="7"/>
                  </a:moveTo>
                  <a:lnTo>
                    <a:pt x="114" y="0"/>
                  </a:lnTo>
                  <a:lnTo>
                    <a:pt x="0" y="129"/>
                  </a:lnTo>
                  <a:lnTo>
                    <a:pt x="7" y="136"/>
                  </a:lnTo>
                  <a:lnTo>
                    <a:pt x="121" y="7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88" name="Rectangle 792"/>
            <p:cNvSpPr>
              <a:spLocks noChangeArrowheads="1"/>
            </p:cNvSpPr>
            <p:nvPr/>
          </p:nvSpPr>
          <p:spPr bwMode="auto">
            <a:xfrm>
              <a:off x="3634" y="3044"/>
              <a:ext cx="8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89" name="Rectangle 793"/>
            <p:cNvSpPr>
              <a:spLocks noChangeArrowheads="1"/>
            </p:cNvSpPr>
            <p:nvPr/>
          </p:nvSpPr>
          <p:spPr bwMode="auto">
            <a:xfrm>
              <a:off x="3813" y="3044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90" name="Rectangle 794"/>
            <p:cNvSpPr>
              <a:spLocks noChangeArrowheads="1"/>
            </p:cNvSpPr>
            <p:nvPr/>
          </p:nvSpPr>
          <p:spPr bwMode="auto">
            <a:xfrm>
              <a:off x="3642" y="3044"/>
              <a:ext cx="171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91" name="Rectangle 795"/>
            <p:cNvSpPr>
              <a:spLocks noChangeArrowheads="1"/>
            </p:cNvSpPr>
            <p:nvPr/>
          </p:nvSpPr>
          <p:spPr bwMode="auto">
            <a:xfrm>
              <a:off x="3349" y="3044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92" name="Rectangle 796"/>
            <p:cNvSpPr>
              <a:spLocks noChangeArrowheads="1"/>
            </p:cNvSpPr>
            <p:nvPr/>
          </p:nvSpPr>
          <p:spPr bwMode="auto">
            <a:xfrm>
              <a:off x="3527" y="3044"/>
              <a:ext cx="8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93" name="Rectangle 797"/>
            <p:cNvSpPr>
              <a:spLocks noChangeArrowheads="1"/>
            </p:cNvSpPr>
            <p:nvPr/>
          </p:nvSpPr>
          <p:spPr bwMode="auto">
            <a:xfrm>
              <a:off x="3356" y="3044"/>
              <a:ext cx="171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94" name="Rectangle 798"/>
            <p:cNvSpPr>
              <a:spLocks noChangeArrowheads="1"/>
            </p:cNvSpPr>
            <p:nvPr/>
          </p:nvSpPr>
          <p:spPr bwMode="auto">
            <a:xfrm>
              <a:off x="3963" y="3044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95" name="Rectangle 799"/>
            <p:cNvSpPr>
              <a:spLocks noChangeArrowheads="1"/>
            </p:cNvSpPr>
            <p:nvPr/>
          </p:nvSpPr>
          <p:spPr bwMode="auto">
            <a:xfrm>
              <a:off x="3813" y="3044"/>
              <a:ext cx="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96" name="Rectangle 800"/>
            <p:cNvSpPr>
              <a:spLocks noChangeArrowheads="1"/>
            </p:cNvSpPr>
            <p:nvPr/>
          </p:nvSpPr>
          <p:spPr bwMode="auto">
            <a:xfrm>
              <a:off x="3820" y="3044"/>
              <a:ext cx="143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97" name="Rectangle 801"/>
            <p:cNvSpPr>
              <a:spLocks noChangeArrowheads="1"/>
            </p:cNvSpPr>
            <p:nvPr/>
          </p:nvSpPr>
          <p:spPr bwMode="auto">
            <a:xfrm>
              <a:off x="3984" y="2894"/>
              <a:ext cx="52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b="1">
                  <a:latin typeface="Times New Roman" pitchFamily="18" charset="0"/>
                </a:rPr>
                <a:t>y</a:t>
              </a:r>
              <a:endParaRPr lang="en-US" sz="2800"/>
            </a:p>
          </p:txBody>
        </p:sp>
        <p:sp>
          <p:nvSpPr>
            <p:cNvPr id="414498" name="Rectangle 802"/>
            <p:cNvSpPr>
              <a:spLocks noChangeArrowheads="1"/>
            </p:cNvSpPr>
            <p:nvPr/>
          </p:nvSpPr>
          <p:spPr bwMode="auto">
            <a:xfrm>
              <a:off x="3984" y="2865"/>
              <a:ext cx="57" cy="1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499" name="Freeform 803"/>
            <p:cNvSpPr>
              <a:spLocks/>
            </p:cNvSpPr>
            <p:nvPr/>
          </p:nvSpPr>
          <p:spPr bwMode="auto">
            <a:xfrm>
              <a:off x="3806" y="3036"/>
              <a:ext cx="21" cy="29"/>
            </a:xfrm>
            <a:custGeom>
              <a:avLst/>
              <a:gdLst/>
              <a:ahLst/>
              <a:cxnLst>
                <a:cxn ang="0">
                  <a:pos x="21" y="15"/>
                </a:cxn>
                <a:cxn ang="0">
                  <a:pos x="21" y="0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0" y="22"/>
                </a:cxn>
                <a:cxn ang="0">
                  <a:pos x="14" y="29"/>
                </a:cxn>
                <a:cxn ang="0">
                  <a:pos x="21" y="22"/>
                </a:cxn>
                <a:cxn ang="0">
                  <a:pos x="21" y="15"/>
                </a:cxn>
              </a:cxnLst>
              <a:rect l="0" t="0" r="r" b="b"/>
              <a:pathLst>
                <a:path w="21" h="29">
                  <a:moveTo>
                    <a:pt x="21" y="15"/>
                  </a:moveTo>
                  <a:lnTo>
                    <a:pt x="21" y="0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0" y="22"/>
                  </a:lnTo>
                  <a:lnTo>
                    <a:pt x="14" y="29"/>
                  </a:lnTo>
                  <a:lnTo>
                    <a:pt x="21" y="22"/>
                  </a:lnTo>
                  <a:lnTo>
                    <a:pt x="21" y="15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500" name="Freeform 804"/>
            <p:cNvSpPr>
              <a:spLocks/>
            </p:cNvSpPr>
            <p:nvPr/>
          </p:nvSpPr>
          <p:spPr bwMode="auto">
            <a:xfrm>
              <a:off x="3799" y="3029"/>
              <a:ext cx="35" cy="43"/>
            </a:xfrm>
            <a:custGeom>
              <a:avLst/>
              <a:gdLst/>
              <a:ahLst/>
              <a:cxnLst>
                <a:cxn ang="0">
                  <a:pos x="21" y="22"/>
                </a:cxn>
                <a:cxn ang="0">
                  <a:pos x="21" y="7"/>
                </a:cxn>
                <a:cxn ang="0">
                  <a:pos x="28" y="15"/>
                </a:cxn>
                <a:cxn ang="0">
                  <a:pos x="28" y="15"/>
                </a:cxn>
                <a:cxn ang="0">
                  <a:pos x="21" y="15"/>
                </a:cxn>
                <a:cxn ang="0">
                  <a:pos x="21" y="15"/>
                </a:cxn>
                <a:cxn ang="0">
                  <a:pos x="21" y="15"/>
                </a:cxn>
                <a:cxn ang="0">
                  <a:pos x="7" y="15"/>
                </a:cxn>
                <a:cxn ang="0">
                  <a:pos x="14" y="7"/>
                </a:cxn>
                <a:cxn ang="0">
                  <a:pos x="14" y="7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14" y="29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28" y="29"/>
                </a:cxn>
                <a:cxn ang="0">
                  <a:pos x="21" y="36"/>
                </a:cxn>
                <a:cxn ang="0">
                  <a:pos x="21" y="36"/>
                </a:cxn>
                <a:cxn ang="0">
                  <a:pos x="28" y="29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1" y="22"/>
                </a:cxn>
                <a:cxn ang="0">
                  <a:pos x="21" y="22"/>
                </a:cxn>
                <a:cxn ang="0">
                  <a:pos x="35" y="22"/>
                </a:cxn>
                <a:cxn ang="0">
                  <a:pos x="35" y="22"/>
                </a:cxn>
                <a:cxn ang="0">
                  <a:pos x="35" y="29"/>
                </a:cxn>
                <a:cxn ang="0">
                  <a:pos x="35" y="29"/>
                </a:cxn>
                <a:cxn ang="0">
                  <a:pos x="35" y="36"/>
                </a:cxn>
                <a:cxn ang="0">
                  <a:pos x="28" y="43"/>
                </a:cxn>
                <a:cxn ang="0">
                  <a:pos x="28" y="43"/>
                </a:cxn>
                <a:cxn ang="0">
                  <a:pos x="21" y="43"/>
                </a:cxn>
                <a:cxn ang="0">
                  <a:pos x="7" y="36"/>
                </a:cxn>
                <a:cxn ang="0">
                  <a:pos x="7" y="36"/>
                </a:cxn>
                <a:cxn ang="0">
                  <a:pos x="0" y="29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21" y="0"/>
                </a:cxn>
                <a:cxn ang="0">
                  <a:pos x="21" y="0"/>
                </a:cxn>
                <a:cxn ang="0">
                  <a:pos x="21" y="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35" y="7"/>
                </a:cxn>
                <a:cxn ang="0">
                  <a:pos x="35" y="22"/>
                </a:cxn>
                <a:cxn ang="0">
                  <a:pos x="21" y="22"/>
                </a:cxn>
              </a:cxnLst>
              <a:rect l="0" t="0" r="r" b="b"/>
              <a:pathLst>
                <a:path w="35" h="43">
                  <a:moveTo>
                    <a:pt x="21" y="22"/>
                  </a:moveTo>
                  <a:lnTo>
                    <a:pt x="21" y="7"/>
                  </a:lnTo>
                  <a:lnTo>
                    <a:pt x="28" y="15"/>
                  </a:lnTo>
                  <a:lnTo>
                    <a:pt x="28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7" y="15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4" y="29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28" y="29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8" y="29"/>
                  </a:lnTo>
                  <a:lnTo>
                    <a:pt x="21" y="29"/>
                  </a:lnTo>
                  <a:lnTo>
                    <a:pt x="21" y="29"/>
                  </a:lnTo>
                  <a:lnTo>
                    <a:pt x="21" y="22"/>
                  </a:lnTo>
                  <a:lnTo>
                    <a:pt x="21" y="22"/>
                  </a:lnTo>
                  <a:lnTo>
                    <a:pt x="35" y="22"/>
                  </a:lnTo>
                  <a:lnTo>
                    <a:pt x="35" y="22"/>
                  </a:lnTo>
                  <a:lnTo>
                    <a:pt x="35" y="29"/>
                  </a:lnTo>
                  <a:lnTo>
                    <a:pt x="35" y="29"/>
                  </a:lnTo>
                  <a:lnTo>
                    <a:pt x="35" y="36"/>
                  </a:lnTo>
                  <a:lnTo>
                    <a:pt x="28" y="43"/>
                  </a:lnTo>
                  <a:lnTo>
                    <a:pt x="28" y="43"/>
                  </a:lnTo>
                  <a:lnTo>
                    <a:pt x="21" y="43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0" y="29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7"/>
                  </a:lnTo>
                  <a:lnTo>
                    <a:pt x="0" y="7"/>
                  </a:lnTo>
                  <a:lnTo>
                    <a:pt x="7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5" y="7"/>
                  </a:lnTo>
                  <a:lnTo>
                    <a:pt x="35" y="22"/>
                  </a:lnTo>
                  <a:lnTo>
                    <a:pt x="21" y="22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501" name="Freeform 805"/>
            <p:cNvSpPr>
              <a:spLocks/>
            </p:cNvSpPr>
            <p:nvPr/>
          </p:nvSpPr>
          <p:spPr bwMode="auto">
            <a:xfrm>
              <a:off x="3820" y="3051"/>
              <a:ext cx="1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0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4502" name="Freeform 806"/>
            <p:cNvSpPr>
              <a:spLocks/>
            </p:cNvSpPr>
            <p:nvPr/>
          </p:nvSpPr>
          <p:spPr bwMode="auto">
            <a:xfrm>
              <a:off x="3577" y="3336"/>
              <a:ext cx="22" cy="28"/>
            </a:xfrm>
            <a:custGeom>
              <a:avLst/>
              <a:gdLst/>
              <a:ahLst/>
              <a:cxnLst>
                <a:cxn ang="0">
                  <a:pos x="22" y="14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28"/>
                </a:cxn>
                <a:cxn ang="0">
                  <a:pos x="8" y="28"/>
                </a:cxn>
                <a:cxn ang="0">
                  <a:pos x="15" y="28"/>
                </a:cxn>
                <a:cxn ang="0">
                  <a:pos x="22" y="14"/>
                </a:cxn>
              </a:cxnLst>
              <a:rect l="0" t="0" r="r" b="b"/>
              <a:pathLst>
                <a:path w="22" h="28">
                  <a:moveTo>
                    <a:pt x="22" y="14"/>
                  </a:move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28"/>
                  </a:lnTo>
                  <a:lnTo>
                    <a:pt x="8" y="28"/>
                  </a:lnTo>
                  <a:lnTo>
                    <a:pt x="15" y="28"/>
                  </a:lnTo>
                  <a:lnTo>
                    <a:pt x="22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414503" name="Freeform 807"/>
          <p:cNvSpPr>
            <a:spLocks/>
          </p:cNvSpPr>
          <p:nvPr/>
        </p:nvSpPr>
        <p:spPr bwMode="auto">
          <a:xfrm>
            <a:off x="5668108" y="5295900"/>
            <a:ext cx="57150" cy="57150"/>
          </a:xfrm>
          <a:custGeom>
            <a:avLst/>
            <a:gdLst/>
            <a:ahLst/>
            <a:cxnLst>
              <a:cxn ang="0">
                <a:pos x="29" y="21"/>
              </a:cxn>
              <a:cxn ang="0">
                <a:pos x="22" y="14"/>
              </a:cxn>
              <a:cxn ang="0">
                <a:pos x="22" y="14"/>
              </a:cxn>
              <a:cxn ang="0">
                <a:pos x="22" y="14"/>
              </a:cxn>
              <a:cxn ang="0">
                <a:pos x="15" y="7"/>
              </a:cxn>
              <a:cxn ang="0">
                <a:pos x="22" y="7"/>
              </a:cxn>
              <a:cxn ang="0">
                <a:pos x="22" y="7"/>
              </a:cxn>
              <a:cxn ang="0">
                <a:pos x="15" y="14"/>
              </a:cxn>
              <a:cxn ang="0">
                <a:pos x="15" y="7"/>
              </a:cxn>
              <a:cxn ang="0">
                <a:pos x="15" y="7"/>
              </a:cxn>
              <a:cxn ang="0">
                <a:pos x="15" y="14"/>
              </a:cxn>
              <a:cxn ang="0">
                <a:pos x="15" y="14"/>
              </a:cxn>
              <a:cxn ang="0">
                <a:pos x="15" y="14"/>
              </a:cxn>
              <a:cxn ang="0">
                <a:pos x="15" y="28"/>
              </a:cxn>
              <a:cxn ang="0">
                <a:pos x="7" y="21"/>
              </a:cxn>
              <a:cxn ang="0">
                <a:pos x="7" y="21"/>
              </a:cxn>
              <a:cxn ang="0">
                <a:pos x="15" y="21"/>
              </a:cxn>
              <a:cxn ang="0">
                <a:pos x="15" y="21"/>
              </a:cxn>
              <a:cxn ang="0">
                <a:pos x="15" y="21"/>
              </a:cxn>
              <a:cxn ang="0">
                <a:pos x="22" y="21"/>
              </a:cxn>
              <a:cxn ang="0">
                <a:pos x="15" y="28"/>
              </a:cxn>
              <a:cxn ang="0">
                <a:pos x="15" y="28"/>
              </a:cxn>
              <a:cxn ang="0">
                <a:pos x="22" y="14"/>
              </a:cxn>
              <a:cxn ang="0">
                <a:pos x="22" y="14"/>
              </a:cxn>
              <a:cxn ang="0">
                <a:pos x="36" y="21"/>
              </a:cxn>
              <a:cxn ang="0">
                <a:pos x="36" y="21"/>
              </a:cxn>
              <a:cxn ang="0">
                <a:pos x="29" y="36"/>
              </a:cxn>
              <a:cxn ang="0">
                <a:pos x="29" y="36"/>
              </a:cxn>
              <a:cxn ang="0">
                <a:pos x="22" y="36"/>
              </a:cxn>
              <a:cxn ang="0">
                <a:pos x="15" y="36"/>
              </a:cxn>
              <a:cxn ang="0">
                <a:pos x="15" y="36"/>
              </a:cxn>
              <a:cxn ang="0">
                <a:pos x="15" y="36"/>
              </a:cxn>
              <a:cxn ang="0">
                <a:pos x="7" y="36"/>
              </a:cxn>
              <a:cxn ang="0">
                <a:pos x="7" y="36"/>
              </a:cxn>
              <a:cxn ang="0">
                <a:pos x="0" y="28"/>
              </a:cxn>
              <a:cxn ang="0">
                <a:pos x="0" y="14"/>
              </a:cxn>
              <a:cxn ang="0">
                <a:pos x="0" y="14"/>
              </a:cxn>
              <a:cxn ang="0">
                <a:pos x="0" y="14"/>
              </a:cxn>
              <a:cxn ang="0">
                <a:pos x="0" y="7"/>
              </a:cxn>
              <a:cxn ang="0">
                <a:pos x="0" y="7"/>
              </a:cxn>
              <a:cxn ang="0">
                <a:pos x="7" y="7"/>
              </a:cxn>
              <a:cxn ang="0">
                <a:pos x="15" y="0"/>
              </a:cxn>
              <a:cxn ang="0">
                <a:pos x="15" y="0"/>
              </a:cxn>
              <a:cxn ang="0">
                <a:pos x="22" y="0"/>
              </a:cxn>
              <a:cxn ang="0">
                <a:pos x="29" y="7"/>
              </a:cxn>
              <a:cxn ang="0">
                <a:pos x="29" y="7"/>
              </a:cxn>
              <a:cxn ang="0">
                <a:pos x="29" y="7"/>
              </a:cxn>
              <a:cxn ang="0">
                <a:pos x="36" y="14"/>
              </a:cxn>
              <a:cxn ang="0">
                <a:pos x="29" y="21"/>
              </a:cxn>
            </a:cxnLst>
            <a:rect l="0" t="0" r="r" b="b"/>
            <a:pathLst>
              <a:path w="36" h="36">
                <a:moveTo>
                  <a:pt x="29" y="21"/>
                </a:moveTo>
                <a:lnTo>
                  <a:pt x="22" y="14"/>
                </a:lnTo>
                <a:lnTo>
                  <a:pt x="22" y="14"/>
                </a:lnTo>
                <a:lnTo>
                  <a:pt x="22" y="14"/>
                </a:lnTo>
                <a:lnTo>
                  <a:pt x="15" y="7"/>
                </a:lnTo>
                <a:lnTo>
                  <a:pt x="22" y="7"/>
                </a:lnTo>
                <a:lnTo>
                  <a:pt x="22" y="7"/>
                </a:lnTo>
                <a:lnTo>
                  <a:pt x="15" y="14"/>
                </a:lnTo>
                <a:lnTo>
                  <a:pt x="15" y="7"/>
                </a:lnTo>
                <a:lnTo>
                  <a:pt x="15" y="7"/>
                </a:lnTo>
                <a:lnTo>
                  <a:pt x="15" y="14"/>
                </a:lnTo>
                <a:lnTo>
                  <a:pt x="15" y="14"/>
                </a:lnTo>
                <a:lnTo>
                  <a:pt x="15" y="14"/>
                </a:lnTo>
                <a:lnTo>
                  <a:pt x="15" y="28"/>
                </a:lnTo>
                <a:lnTo>
                  <a:pt x="7" y="21"/>
                </a:lnTo>
                <a:lnTo>
                  <a:pt x="7" y="21"/>
                </a:lnTo>
                <a:lnTo>
                  <a:pt x="15" y="21"/>
                </a:lnTo>
                <a:lnTo>
                  <a:pt x="15" y="21"/>
                </a:lnTo>
                <a:lnTo>
                  <a:pt x="15" y="21"/>
                </a:lnTo>
                <a:lnTo>
                  <a:pt x="22" y="21"/>
                </a:lnTo>
                <a:lnTo>
                  <a:pt x="15" y="28"/>
                </a:lnTo>
                <a:lnTo>
                  <a:pt x="15" y="28"/>
                </a:lnTo>
                <a:lnTo>
                  <a:pt x="22" y="14"/>
                </a:lnTo>
                <a:lnTo>
                  <a:pt x="22" y="14"/>
                </a:lnTo>
                <a:lnTo>
                  <a:pt x="36" y="21"/>
                </a:lnTo>
                <a:lnTo>
                  <a:pt x="36" y="21"/>
                </a:lnTo>
                <a:lnTo>
                  <a:pt x="29" y="36"/>
                </a:lnTo>
                <a:lnTo>
                  <a:pt x="29" y="36"/>
                </a:lnTo>
                <a:lnTo>
                  <a:pt x="22" y="36"/>
                </a:lnTo>
                <a:lnTo>
                  <a:pt x="15" y="36"/>
                </a:lnTo>
                <a:lnTo>
                  <a:pt x="15" y="36"/>
                </a:lnTo>
                <a:lnTo>
                  <a:pt x="15" y="36"/>
                </a:lnTo>
                <a:lnTo>
                  <a:pt x="7" y="36"/>
                </a:lnTo>
                <a:lnTo>
                  <a:pt x="7" y="36"/>
                </a:lnTo>
                <a:lnTo>
                  <a:pt x="0" y="28"/>
                </a:lnTo>
                <a:lnTo>
                  <a:pt x="0" y="14"/>
                </a:lnTo>
                <a:lnTo>
                  <a:pt x="0" y="14"/>
                </a:lnTo>
                <a:lnTo>
                  <a:pt x="0" y="14"/>
                </a:lnTo>
                <a:lnTo>
                  <a:pt x="0" y="7"/>
                </a:lnTo>
                <a:lnTo>
                  <a:pt x="0" y="7"/>
                </a:lnTo>
                <a:lnTo>
                  <a:pt x="7" y="7"/>
                </a:lnTo>
                <a:lnTo>
                  <a:pt x="15" y="0"/>
                </a:lnTo>
                <a:lnTo>
                  <a:pt x="15" y="0"/>
                </a:lnTo>
                <a:lnTo>
                  <a:pt x="22" y="0"/>
                </a:lnTo>
                <a:lnTo>
                  <a:pt x="29" y="7"/>
                </a:lnTo>
                <a:lnTo>
                  <a:pt x="29" y="7"/>
                </a:lnTo>
                <a:lnTo>
                  <a:pt x="29" y="7"/>
                </a:lnTo>
                <a:lnTo>
                  <a:pt x="36" y="14"/>
                </a:lnTo>
                <a:lnTo>
                  <a:pt x="29" y="21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04" name="Freeform 808"/>
          <p:cNvSpPr>
            <a:spLocks/>
          </p:cNvSpPr>
          <p:nvPr/>
        </p:nvSpPr>
        <p:spPr bwMode="auto">
          <a:xfrm>
            <a:off x="5701812" y="5318126"/>
            <a:ext cx="23446" cy="111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7" y="7"/>
              </a:cxn>
              <a:cxn ang="0">
                <a:pos x="14" y="0"/>
              </a:cxn>
              <a:cxn ang="0">
                <a:pos x="14" y="7"/>
              </a:cxn>
              <a:cxn ang="0">
                <a:pos x="14" y="7"/>
              </a:cxn>
              <a:cxn ang="0">
                <a:pos x="0" y="0"/>
              </a:cxn>
            </a:cxnLst>
            <a:rect l="0" t="0" r="r" b="b"/>
            <a:pathLst>
              <a:path w="14" h="7">
                <a:moveTo>
                  <a:pt x="0" y="0"/>
                </a:moveTo>
                <a:lnTo>
                  <a:pt x="0" y="0"/>
                </a:lnTo>
                <a:lnTo>
                  <a:pt x="7" y="7"/>
                </a:lnTo>
                <a:lnTo>
                  <a:pt x="14" y="0"/>
                </a:lnTo>
                <a:lnTo>
                  <a:pt x="14" y="7"/>
                </a:lnTo>
                <a:lnTo>
                  <a:pt x="14" y="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05" name="Rectangle 809"/>
          <p:cNvSpPr>
            <a:spLocks noChangeArrowheads="1"/>
          </p:cNvSpPr>
          <p:nvPr/>
        </p:nvSpPr>
        <p:spPr bwMode="auto">
          <a:xfrm>
            <a:off x="1352551" y="5997575"/>
            <a:ext cx="203581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>
                <a:latin typeface="Times New Roman" pitchFamily="18" charset="0"/>
              </a:rPr>
              <a:t>(a) SRAM sensing scheme.</a:t>
            </a:r>
            <a:endParaRPr lang="en-US" sz="2800"/>
          </a:p>
        </p:txBody>
      </p:sp>
      <p:sp>
        <p:nvSpPr>
          <p:cNvPr id="414506" name="Rectangle 810"/>
          <p:cNvSpPr>
            <a:spLocks noChangeArrowheads="1"/>
          </p:cNvSpPr>
          <p:nvPr/>
        </p:nvSpPr>
        <p:spPr bwMode="auto">
          <a:xfrm>
            <a:off x="4636477" y="6121400"/>
            <a:ext cx="217014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>
                <a:latin typeface="Times New Roman" pitchFamily="18" charset="0"/>
              </a:rPr>
              <a:t>(c) Cross-Coupled Amplifier</a:t>
            </a:r>
            <a:endParaRPr lang="en-US" sz="2800"/>
          </a:p>
        </p:txBody>
      </p:sp>
      <p:sp>
        <p:nvSpPr>
          <p:cNvPr id="414507" name="Rectangle 811"/>
          <p:cNvSpPr>
            <a:spLocks noChangeArrowheads="1"/>
          </p:cNvSpPr>
          <p:nvPr/>
        </p:nvSpPr>
        <p:spPr bwMode="auto">
          <a:xfrm>
            <a:off x="3050931" y="2443163"/>
            <a:ext cx="23446" cy="111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08" name="Rectangle 812"/>
          <p:cNvSpPr>
            <a:spLocks noChangeArrowheads="1"/>
          </p:cNvSpPr>
          <p:nvPr/>
        </p:nvSpPr>
        <p:spPr bwMode="auto">
          <a:xfrm>
            <a:off x="3050931" y="2747963"/>
            <a:ext cx="23446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09" name="Rectangle 813"/>
          <p:cNvSpPr>
            <a:spLocks noChangeArrowheads="1"/>
          </p:cNvSpPr>
          <p:nvPr/>
        </p:nvSpPr>
        <p:spPr bwMode="auto">
          <a:xfrm>
            <a:off x="3050931" y="2454275"/>
            <a:ext cx="23446" cy="2936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10" name="Rectangle 814"/>
          <p:cNvSpPr>
            <a:spLocks noChangeArrowheads="1"/>
          </p:cNvSpPr>
          <p:nvPr/>
        </p:nvSpPr>
        <p:spPr bwMode="auto">
          <a:xfrm>
            <a:off x="2927839" y="2681289"/>
            <a:ext cx="10258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11" name="Rectangle 815"/>
          <p:cNvSpPr>
            <a:spLocks noChangeArrowheads="1"/>
          </p:cNvSpPr>
          <p:nvPr/>
        </p:nvSpPr>
        <p:spPr bwMode="auto">
          <a:xfrm>
            <a:off x="2938097" y="2681289"/>
            <a:ext cx="136280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12" name="Rectangle 816"/>
          <p:cNvSpPr>
            <a:spLocks noChangeArrowheads="1"/>
          </p:cNvSpPr>
          <p:nvPr/>
        </p:nvSpPr>
        <p:spPr bwMode="auto">
          <a:xfrm>
            <a:off x="3050931" y="2487614"/>
            <a:ext cx="23446" cy="2047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13" name="Rectangle 817"/>
          <p:cNvSpPr>
            <a:spLocks noChangeArrowheads="1"/>
          </p:cNvSpPr>
          <p:nvPr/>
        </p:nvSpPr>
        <p:spPr bwMode="auto">
          <a:xfrm>
            <a:off x="2927839" y="2487613"/>
            <a:ext cx="10258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14" name="Rectangle 818"/>
          <p:cNvSpPr>
            <a:spLocks noChangeArrowheads="1"/>
          </p:cNvSpPr>
          <p:nvPr/>
        </p:nvSpPr>
        <p:spPr bwMode="auto">
          <a:xfrm>
            <a:off x="2938097" y="2487613"/>
            <a:ext cx="124557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15" name="Rectangle 819"/>
          <p:cNvSpPr>
            <a:spLocks noChangeArrowheads="1"/>
          </p:cNvSpPr>
          <p:nvPr/>
        </p:nvSpPr>
        <p:spPr bwMode="auto">
          <a:xfrm>
            <a:off x="2927839" y="2500313"/>
            <a:ext cx="21981" cy="111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16" name="Rectangle 820"/>
          <p:cNvSpPr>
            <a:spLocks noChangeArrowheads="1"/>
          </p:cNvSpPr>
          <p:nvPr/>
        </p:nvSpPr>
        <p:spPr bwMode="auto">
          <a:xfrm>
            <a:off x="2927839" y="2386013"/>
            <a:ext cx="21981" cy="111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17" name="Rectangle 821"/>
          <p:cNvSpPr>
            <a:spLocks noChangeArrowheads="1"/>
          </p:cNvSpPr>
          <p:nvPr/>
        </p:nvSpPr>
        <p:spPr bwMode="auto">
          <a:xfrm>
            <a:off x="2927839" y="2397125"/>
            <a:ext cx="21981" cy="1031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18" name="Rectangle 822"/>
          <p:cNvSpPr>
            <a:spLocks noChangeArrowheads="1"/>
          </p:cNvSpPr>
          <p:nvPr/>
        </p:nvSpPr>
        <p:spPr bwMode="auto">
          <a:xfrm>
            <a:off x="2927839" y="2681288"/>
            <a:ext cx="21981" cy="111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19" name="Rectangle 823"/>
          <p:cNvSpPr>
            <a:spLocks noChangeArrowheads="1"/>
          </p:cNvSpPr>
          <p:nvPr/>
        </p:nvSpPr>
        <p:spPr bwMode="auto">
          <a:xfrm>
            <a:off x="2927839" y="2794001"/>
            <a:ext cx="21981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20" name="Rectangle 824"/>
          <p:cNvSpPr>
            <a:spLocks noChangeArrowheads="1"/>
          </p:cNvSpPr>
          <p:nvPr/>
        </p:nvSpPr>
        <p:spPr bwMode="auto">
          <a:xfrm>
            <a:off x="2927839" y="2692400"/>
            <a:ext cx="21981" cy="1016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21" name="Rectangle 825"/>
          <p:cNvSpPr>
            <a:spLocks noChangeArrowheads="1"/>
          </p:cNvSpPr>
          <p:nvPr/>
        </p:nvSpPr>
        <p:spPr bwMode="auto">
          <a:xfrm>
            <a:off x="3119804" y="2487613"/>
            <a:ext cx="2198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22" name="Rectangle 826"/>
          <p:cNvSpPr>
            <a:spLocks noChangeArrowheads="1"/>
          </p:cNvSpPr>
          <p:nvPr/>
        </p:nvSpPr>
        <p:spPr bwMode="auto">
          <a:xfrm>
            <a:off x="3119804" y="2692401"/>
            <a:ext cx="21980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23" name="Rectangle 827"/>
          <p:cNvSpPr>
            <a:spLocks noChangeArrowheads="1"/>
          </p:cNvSpPr>
          <p:nvPr/>
        </p:nvSpPr>
        <p:spPr bwMode="auto">
          <a:xfrm>
            <a:off x="3119804" y="2500314"/>
            <a:ext cx="21980" cy="1920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24" name="Freeform 828"/>
          <p:cNvSpPr>
            <a:spLocks/>
          </p:cNvSpPr>
          <p:nvPr/>
        </p:nvSpPr>
        <p:spPr bwMode="auto">
          <a:xfrm>
            <a:off x="3119805" y="2555875"/>
            <a:ext cx="101111" cy="90488"/>
          </a:xfrm>
          <a:custGeom>
            <a:avLst/>
            <a:gdLst/>
            <a:ahLst/>
            <a:cxnLst>
              <a:cxn ang="0">
                <a:pos x="50" y="36"/>
              </a:cxn>
              <a:cxn ang="0">
                <a:pos x="43" y="22"/>
              </a:cxn>
              <a:cxn ang="0">
                <a:pos x="50" y="22"/>
              </a:cxn>
              <a:cxn ang="0">
                <a:pos x="50" y="22"/>
              </a:cxn>
              <a:cxn ang="0">
                <a:pos x="29" y="15"/>
              </a:cxn>
              <a:cxn ang="0">
                <a:pos x="36" y="15"/>
              </a:cxn>
              <a:cxn ang="0">
                <a:pos x="36" y="15"/>
              </a:cxn>
              <a:cxn ang="0">
                <a:pos x="22" y="22"/>
              </a:cxn>
              <a:cxn ang="0">
                <a:pos x="22" y="22"/>
              </a:cxn>
              <a:cxn ang="0">
                <a:pos x="22" y="22"/>
              </a:cxn>
              <a:cxn ang="0">
                <a:pos x="14" y="36"/>
              </a:cxn>
              <a:cxn ang="0">
                <a:pos x="14" y="29"/>
              </a:cxn>
              <a:cxn ang="0">
                <a:pos x="14" y="29"/>
              </a:cxn>
              <a:cxn ang="0">
                <a:pos x="22" y="43"/>
              </a:cxn>
              <a:cxn ang="0">
                <a:pos x="22" y="36"/>
              </a:cxn>
              <a:cxn ang="0">
                <a:pos x="22" y="36"/>
              </a:cxn>
              <a:cxn ang="0">
                <a:pos x="36" y="43"/>
              </a:cxn>
              <a:cxn ang="0">
                <a:pos x="29" y="43"/>
              </a:cxn>
              <a:cxn ang="0">
                <a:pos x="29" y="43"/>
              </a:cxn>
              <a:cxn ang="0">
                <a:pos x="50" y="36"/>
              </a:cxn>
              <a:cxn ang="0">
                <a:pos x="43" y="43"/>
              </a:cxn>
              <a:cxn ang="0">
                <a:pos x="43" y="43"/>
              </a:cxn>
              <a:cxn ang="0">
                <a:pos x="50" y="29"/>
              </a:cxn>
              <a:cxn ang="0">
                <a:pos x="50" y="29"/>
              </a:cxn>
              <a:cxn ang="0">
                <a:pos x="64" y="36"/>
              </a:cxn>
              <a:cxn ang="0">
                <a:pos x="64" y="36"/>
              </a:cxn>
              <a:cxn ang="0">
                <a:pos x="57" y="50"/>
              </a:cxn>
              <a:cxn ang="0">
                <a:pos x="57" y="50"/>
              </a:cxn>
              <a:cxn ang="0">
                <a:pos x="57" y="50"/>
              </a:cxn>
              <a:cxn ang="0">
                <a:pos x="36" y="57"/>
              </a:cxn>
              <a:cxn ang="0">
                <a:pos x="36" y="57"/>
              </a:cxn>
              <a:cxn ang="0">
                <a:pos x="29" y="57"/>
              </a:cxn>
              <a:cxn ang="0">
                <a:pos x="14" y="50"/>
              </a:cxn>
              <a:cxn ang="0">
                <a:pos x="14" y="50"/>
              </a:cxn>
              <a:cxn ang="0">
                <a:pos x="7" y="50"/>
              </a:cxn>
              <a:cxn ang="0">
                <a:pos x="0" y="36"/>
              </a:cxn>
              <a:cxn ang="0">
                <a:pos x="0" y="36"/>
              </a:cxn>
              <a:cxn ang="0">
                <a:pos x="0" y="29"/>
              </a:cxn>
              <a:cxn ang="0">
                <a:pos x="7" y="15"/>
              </a:cxn>
              <a:cxn ang="0">
                <a:pos x="7" y="15"/>
              </a:cxn>
              <a:cxn ang="0">
                <a:pos x="14" y="7"/>
              </a:cxn>
              <a:cxn ang="0">
                <a:pos x="29" y="0"/>
              </a:cxn>
              <a:cxn ang="0">
                <a:pos x="29" y="0"/>
              </a:cxn>
              <a:cxn ang="0">
                <a:pos x="36" y="0"/>
              </a:cxn>
              <a:cxn ang="0">
                <a:pos x="57" y="7"/>
              </a:cxn>
              <a:cxn ang="0">
                <a:pos x="57" y="7"/>
              </a:cxn>
              <a:cxn ang="0">
                <a:pos x="57" y="15"/>
              </a:cxn>
              <a:cxn ang="0">
                <a:pos x="64" y="29"/>
              </a:cxn>
              <a:cxn ang="0">
                <a:pos x="50" y="36"/>
              </a:cxn>
            </a:cxnLst>
            <a:rect l="0" t="0" r="r" b="b"/>
            <a:pathLst>
              <a:path w="64" h="57">
                <a:moveTo>
                  <a:pt x="50" y="36"/>
                </a:moveTo>
                <a:lnTo>
                  <a:pt x="43" y="22"/>
                </a:lnTo>
                <a:lnTo>
                  <a:pt x="50" y="22"/>
                </a:lnTo>
                <a:lnTo>
                  <a:pt x="50" y="22"/>
                </a:lnTo>
                <a:lnTo>
                  <a:pt x="29" y="15"/>
                </a:lnTo>
                <a:lnTo>
                  <a:pt x="36" y="15"/>
                </a:lnTo>
                <a:lnTo>
                  <a:pt x="36" y="15"/>
                </a:lnTo>
                <a:lnTo>
                  <a:pt x="22" y="22"/>
                </a:lnTo>
                <a:lnTo>
                  <a:pt x="22" y="22"/>
                </a:lnTo>
                <a:lnTo>
                  <a:pt x="22" y="22"/>
                </a:lnTo>
                <a:lnTo>
                  <a:pt x="14" y="36"/>
                </a:lnTo>
                <a:lnTo>
                  <a:pt x="14" y="29"/>
                </a:lnTo>
                <a:lnTo>
                  <a:pt x="14" y="29"/>
                </a:lnTo>
                <a:lnTo>
                  <a:pt x="22" y="43"/>
                </a:lnTo>
                <a:lnTo>
                  <a:pt x="22" y="36"/>
                </a:lnTo>
                <a:lnTo>
                  <a:pt x="22" y="36"/>
                </a:lnTo>
                <a:lnTo>
                  <a:pt x="36" y="43"/>
                </a:lnTo>
                <a:lnTo>
                  <a:pt x="29" y="43"/>
                </a:lnTo>
                <a:lnTo>
                  <a:pt x="29" y="43"/>
                </a:lnTo>
                <a:lnTo>
                  <a:pt x="50" y="36"/>
                </a:lnTo>
                <a:lnTo>
                  <a:pt x="43" y="43"/>
                </a:lnTo>
                <a:lnTo>
                  <a:pt x="43" y="43"/>
                </a:lnTo>
                <a:lnTo>
                  <a:pt x="50" y="29"/>
                </a:lnTo>
                <a:lnTo>
                  <a:pt x="50" y="29"/>
                </a:lnTo>
                <a:lnTo>
                  <a:pt x="64" y="36"/>
                </a:lnTo>
                <a:lnTo>
                  <a:pt x="64" y="36"/>
                </a:lnTo>
                <a:lnTo>
                  <a:pt x="57" y="50"/>
                </a:lnTo>
                <a:lnTo>
                  <a:pt x="57" y="50"/>
                </a:lnTo>
                <a:lnTo>
                  <a:pt x="57" y="50"/>
                </a:lnTo>
                <a:lnTo>
                  <a:pt x="36" y="57"/>
                </a:lnTo>
                <a:lnTo>
                  <a:pt x="36" y="57"/>
                </a:lnTo>
                <a:lnTo>
                  <a:pt x="29" y="57"/>
                </a:lnTo>
                <a:lnTo>
                  <a:pt x="14" y="50"/>
                </a:lnTo>
                <a:lnTo>
                  <a:pt x="14" y="50"/>
                </a:lnTo>
                <a:lnTo>
                  <a:pt x="7" y="50"/>
                </a:lnTo>
                <a:lnTo>
                  <a:pt x="0" y="36"/>
                </a:lnTo>
                <a:lnTo>
                  <a:pt x="0" y="36"/>
                </a:lnTo>
                <a:lnTo>
                  <a:pt x="0" y="29"/>
                </a:lnTo>
                <a:lnTo>
                  <a:pt x="7" y="15"/>
                </a:lnTo>
                <a:lnTo>
                  <a:pt x="7" y="15"/>
                </a:lnTo>
                <a:lnTo>
                  <a:pt x="14" y="7"/>
                </a:lnTo>
                <a:lnTo>
                  <a:pt x="29" y="0"/>
                </a:lnTo>
                <a:lnTo>
                  <a:pt x="29" y="0"/>
                </a:lnTo>
                <a:lnTo>
                  <a:pt x="36" y="0"/>
                </a:lnTo>
                <a:lnTo>
                  <a:pt x="57" y="7"/>
                </a:lnTo>
                <a:lnTo>
                  <a:pt x="57" y="7"/>
                </a:lnTo>
                <a:lnTo>
                  <a:pt x="57" y="15"/>
                </a:lnTo>
                <a:lnTo>
                  <a:pt x="64" y="29"/>
                </a:lnTo>
                <a:lnTo>
                  <a:pt x="50" y="3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25" name="Freeform 829"/>
          <p:cNvSpPr>
            <a:spLocks/>
          </p:cNvSpPr>
          <p:nvPr/>
        </p:nvSpPr>
        <p:spPr bwMode="auto">
          <a:xfrm>
            <a:off x="3198935" y="2601913"/>
            <a:ext cx="21980" cy="111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7"/>
              </a:cxn>
              <a:cxn ang="0">
                <a:pos x="14" y="0"/>
              </a:cxn>
              <a:cxn ang="0">
                <a:pos x="14" y="7"/>
              </a:cxn>
              <a:cxn ang="0">
                <a:pos x="14" y="7"/>
              </a:cxn>
              <a:cxn ang="0">
                <a:pos x="0" y="0"/>
              </a:cxn>
            </a:cxnLst>
            <a:rect l="0" t="0" r="r" b="b"/>
            <a:pathLst>
              <a:path w="14" h="7">
                <a:moveTo>
                  <a:pt x="0" y="0"/>
                </a:moveTo>
                <a:lnTo>
                  <a:pt x="0" y="0"/>
                </a:lnTo>
                <a:lnTo>
                  <a:pt x="0" y="7"/>
                </a:lnTo>
                <a:lnTo>
                  <a:pt x="14" y="0"/>
                </a:lnTo>
                <a:lnTo>
                  <a:pt x="14" y="7"/>
                </a:lnTo>
                <a:lnTo>
                  <a:pt x="14" y="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26" name="Rectangle 830"/>
          <p:cNvSpPr>
            <a:spLocks noChangeArrowheads="1"/>
          </p:cNvSpPr>
          <p:nvPr/>
        </p:nvSpPr>
        <p:spPr bwMode="auto">
          <a:xfrm>
            <a:off x="3278066" y="2590801"/>
            <a:ext cx="11723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27" name="Rectangle 831"/>
          <p:cNvSpPr>
            <a:spLocks noChangeArrowheads="1"/>
          </p:cNvSpPr>
          <p:nvPr/>
        </p:nvSpPr>
        <p:spPr bwMode="auto">
          <a:xfrm>
            <a:off x="3198935" y="2590801"/>
            <a:ext cx="11723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28" name="Rectangle 832"/>
          <p:cNvSpPr>
            <a:spLocks noChangeArrowheads="1"/>
          </p:cNvSpPr>
          <p:nvPr/>
        </p:nvSpPr>
        <p:spPr bwMode="auto">
          <a:xfrm>
            <a:off x="3210658" y="2590801"/>
            <a:ext cx="67408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29" name="Rectangle 833"/>
          <p:cNvSpPr>
            <a:spLocks noChangeArrowheads="1"/>
          </p:cNvSpPr>
          <p:nvPr/>
        </p:nvSpPr>
        <p:spPr bwMode="auto">
          <a:xfrm>
            <a:off x="1488831" y="2443163"/>
            <a:ext cx="21981" cy="111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30" name="Rectangle 834"/>
          <p:cNvSpPr>
            <a:spLocks noChangeArrowheads="1"/>
          </p:cNvSpPr>
          <p:nvPr/>
        </p:nvSpPr>
        <p:spPr bwMode="auto">
          <a:xfrm>
            <a:off x="1488831" y="2747963"/>
            <a:ext cx="21981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31" name="Rectangle 835"/>
          <p:cNvSpPr>
            <a:spLocks noChangeArrowheads="1"/>
          </p:cNvSpPr>
          <p:nvPr/>
        </p:nvSpPr>
        <p:spPr bwMode="auto">
          <a:xfrm>
            <a:off x="1488831" y="2454275"/>
            <a:ext cx="21981" cy="2936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32" name="Rectangle 836"/>
          <p:cNvSpPr>
            <a:spLocks noChangeArrowheads="1"/>
          </p:cNvSpPr>
          <p:nvPr/>
        </p:nvSpPr>
        <p:spPr bwMode="auto">
          <a:xfrm>
            <a:off x="1623646" y="2681289"/>
            <a:ext cx="13189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33" name="Rectangle 837"/>
          <p:cNvSpPr>
            <a:spLocks noChangeArrowheads="1"/>
          </p:cNvSpPr>
          <p:nvPr/>
        </p:nvSpPr>
        <p:spPr bwMode="auto">
          <a:xfrm>
            <a:off x="1488831" y="2681289"/>
            <a:ext cx="134815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34" name="Rectangle 838"/>
          <p:cNvSpPr>
            <a:spLocks noChangeArrowheads="1"/>
          </p:cNvSpPr>
          <p:nvPr/>
        </p:nvSpPr>
        <p:spPr bwMode="auto">
          <a:xfrm>
            <a:off x="1488831" y="2487614"/>
            <a:ext cx="21981" cy="2047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35" name="Rectangle 839"/>
          <p:cNvSpPr>
            <a:spLocks noChangeArrowheads="1"/>
          </p:cNvSpPr>
          <p:nvPr/>
        </p:nvSpPr>
        <p:spPr bwMode="auto">
          <a:xfrm>
            <a:off x="1623646" y="2487613"/>
            <a:ext cx="13189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36" name="Rectangle 840"/>
          <p:cNvSpPr>
            <a:spLocks noChangeArrowheads="1"/>
          </p:cNvSpPr>
          <p:nvPr/>
        </p:nvSpPr>
        <p:spPr bwMode="auto">
          <a:xfrm>
            <a:off x="1500554" y="2487613"/>
            <a:ext cx="123092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37" name="Rectangle 841"/>
          <p:cNvSpPr>
            <a:spLocks noChangeArrowheads="1"/>
          </p:cNvSpPr>
          <p:nvPr/>
        </p:nvSpPr>
        <p:spPr bwMode="auto">
          <a:xfrm>
            <a:off x="1613389" y="2500313"/>
            <a:ext cx="23446" cy="111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38" name="Rectangle 842"/>
          <p:cNvSpPr>
            <a:spLocks noChangeArrowheads="1"/>
          </p:cNvSpPr>
          <p:nvPr/>
        </p:nvSpPr>
        <p:spPr bwMode="auto">
          <a:xfrm>
            <a:off x="1613389" y="2386013"/>
            <a:ext cx="23446" cy="111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39" name="Rectangle 843"/>
          <p:cNvSpPr>
            <a:spLocks noChangeArrowheads="1"/>
          </p:cNvSpPr>
          <p:nvPr/>
        </p:nvSpPr>
        <p:spPr bwMode="auto">
          <a:xfrm>
            <a:off x="1613389" y="2397125"/>
            <a:ext cx="23446" cy="1031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40" name="Rectangle 844"/>
          <p:cNvSpPr>
            <a:spLocks noChangeArrowheads="1"/>
          </p:cNvSpPr>
          <p:nvPr/>
        </p:nvSpPr>
        <p:spPr bwMode="auto">
          <a:xfrm>
            <a:off x="1613389" y="2681288"/>
            <a:ext cx="23446" cy="111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41" name="Rectangle 845"/>
          <p:cNvSpPr>
            <a:spLocks noChangeArrowheads="1"/>
          </p:cNvSpPr>
          <p:nvPr/>
        </p:nvSpPr>
        <p:spPr bwMode="auto">
          <a:xfrm>
            <a:off x="1613389" y="2794001"/>
            <a:ext cx="23446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42" name="Rectangle 846"/>
          <p:cNvSpPr>
            <a:spLocks noChangeArrowheads="1"/>
          </p:cNvSpPr>
          <p:nvPr/>
        </p:nvSpPr>
        <p:spPr bwMode="auto">
          <a:xfrm>
            <a:off x="1613389" y="2692400"/>
            <a:ext cx="23446" cy="1016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43" name="Rectangle 847"/>
          <p:cNvSpPr>
            <a:spLocks noChangeArrowheads="1"/>
          </p:cNvSpPr>
          <p:nvPr/>
        </p:nvSpPr>
        <p:spPr bwMode="auto">
          <a:xfrm>
            <a:off x="1431681" y="2487613"/>
            <a:ext cx="2198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44" name="Rectangle 848"/>
          <p:cNvSpPr>
            <a:spLocks noChangeArrowheads="1"/>
          </p:cNvSpPr>
          <p:nvPr/>
        </p:nvSpPr>
        <p:spPr bwMode="auto">
          <a:xfrm>
            <a:off x="1431681" y="2692401"/>
            <a:ext cx="21980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45" name="Rectangle 849"/>
          <p:cNvSpPr>
            <a:spLocks noChangeArrowheads="1"/>
          </p:cNvSpPr>
          <p:nvPr/>
        </p:nvSpPr>
        <p:spPr bwMode="auto">
          <a:xfrm>
            <a:off x="1431681" y="2500314"/>
            <a:ext cx="21980" cy="1920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46" name="Freeform 850"/>
          <p:cNvSpPr>
            <a:spLocks/>
          </p:cNvSpPr>
          <p:nvPr/>
        </p:nvSpPr>
        <p:spPr bwMode="auto">
          <a:xfrm>
            <a:off x="1352551" y="2555875"/>
            <a:ext cx="90854" cy="90488"/>
          </a:xfrm>
          <a:custGeom>
            <a:avLst/>
            <a:gdLst/>
            <a:ahLst/>
            <a:cxnLst>
              <a:cxn ang="0">
                <a:pos x="43" y="36"/>
              </a:cxn>
              <a:cxn ang="0">
                <a:pos x="36" y="22"/>
              </a:cxn>
              <a:cxn ang="0">
                <a:pos x="43" y="22"/>
              </a:cxn>
              <a:cxn ang="0">
                <a:pos x="43" y="22"/>
              </a:cxn>
              <a:cxn ang="0">
                <a:pos x="29" y="15"/>
              </a:cxn>
              <a:cxn ang="0">
                <a:pos x="36" y="15"/>
              </a:cxn>
              <a:cxn ang="0">
                <a:pos x="36" y="15"/>
              </a:cxn>
              <a:cxn ang="0">
                <a:pos x="22" y="22"/>
              </a:cxn>
              <a:cxn ang="0">
                <a:pos x="22" y="22"/>
              </a:cxn>
              <a:cxn ang="0">
                <a:pos x="22" y="22"/>
              </a:cxn>
              <a:cxn ang="0">
                <a:pos x="15" y="36"/>
              </a:cxn>
              <a:cxn ang="0">
                <a:pos x="15" y="29"/>
              </a:cxn>
              <a:cxn ang="0">
                <a:pos x="15" y="29"/>
              </a:cxn>
              <a:cxn ang="0">
                <a:pos x="22" y="43"/>
              </a:cxn>
              <a:cxn ang="0">
                <a:pos x="22" y="36"/>
              </a:cxn>
              <a:cxn ang="0">
                <a:pos x="22" y="36"/>
              </a:cxn>
              <a:cxn ang="0">
                <a:pos x="36" y="43"/>
              </a:cxn>
              <a:cxn ang="0">
                <a:pos x="29" y="43"/>
              </a:cxn>
              <a:cxn ang="0">
                <a:pos x="29" y="43"/>
              </a:cxn>
              <a:cxn ang="0">
                <a:pos x="43" y="36"/>
              </a:cxn>
              <a:cxn ang="0">
                <a:pos x="36" y="43"/>
              </a:cxn>
              <a:cxn ang="0">
                <a:pos x="36" y="43"/>
              </a:cxn>
              <a:cxn ang="0">
                <a:pos x="43" y="29"/>
              </a:cxn>
              <a:cxn ang="0">
                <a:pos x="43" y="29"/>
              </a:cxn>
              <a:cxn ang="0">
                <a:pos x="57" y="36"/>
              </a:cxn>
              <a:cxn ang="0">
                <a:pos x="57" y="36"/>
              </a:cxn>
              <a:cxn ang="0">
                <a:pos x="50" y="50"/>
              </a:cxn>
              <a:cxn ang="0">
                <a:pos x="50" y="50"/>
              </a:cxn>
              <a:cxn ang="0">
                <a:pos x="50" y="50"/>
              </a:cxn>
              <a:cxn ang="0">
                <a:pos x="36" y="57"/>
              </a:cxn>
              <a:cxn ang="0">
                <a:pos x="36" y="57"/>
              </a:cxn>
              <a:cxn ang="0">
                <a:pos x="29" y="57"/>
              </a:cxn>
              <a:cxn ang="0">
                <a:pos x="15" y="50"/>
              </a:cxn>
              <a:cxn ang="0">
                <a:pos x="15" y="50"/>
              </a:cxn>
              <a:cxn ang="0">
                <a:pos x="7" y="50"/>
              </a:cxn>
              <a:cxn ang="0">
                <a:pos x="0" y="36"/>
              </a:cxn>
              <a:cxn ang="0">
                <a:pos x="0" y="36"/>
              </a:cxn>
              <a:cxn ang="0">
                <a:pos x="0" y="29"/>
              </a:cxn>
              <a:cxn ang="0">
                <a:pos x="7" y="15"/>
              </a:cxn>
              <a:cxn ang="0">
                <a:pos x="7" y="15"/>
              </a:cxn>
              <a:cxn ang="0">
                <a:pos x="15" y="7"/>
              </a:cxn>
              <a:cxn ang="0">
                <a:pos x="29" y="0"/>
              </a:cxn>
              <a:cxn ang="0">
                <a:pos x="29" y="0"/>
              </a:cxn>
              <a:cxn ang="0">
                <a:pos x="36" y="0"/>
              </a:cxn>
              <a:cxn ang="0">
                <a:pos x="50" y="7"/>
              </a:cxn>
              <a:cxn ang="0">
                <a:pos x="50" y="7"/>
              </a:cxn>
              <a:cxn ang="0">
                <a:pos x="50" y="15"/>
              </a:cxn>
              <a:cxn ang="0">
                <a:pos x="57" y="29"/>
              </a:cxn>
              <a:cxn ang="0">
                <a:pos x="43" y="36"/>
              </a:cxn>
            </a:cxnLst>
            <a:rect l="0" t="0" r="r" b="b"/>
            <a:pathLst>
              <a:path w="57" h="57">
                <a:moveTo>
                  <a:pt x="43" y="36"/>
                </a:moveTo>
                <a:lnTo>
                  <a:pt x="36" y="22"/>
                </a:lnTo>
                <a:lnTo>
                  <a:pt x="43" y="22"/>
                </a:lnTo>
                <a:lnTo>
                  <a:pt x="43" y="22"/>
                </a:lnTo>
                <a:lnTo>
                  <a:pt x="29" y="15"/>
                </a:lnTo>
                <a:lnTo>
                  <a:pt x="36" y="15"/>
                </a:lnTo>
                <a:lnTo>
                  <a:pt x="36" y="15"/>
                </a:lnTo>
                <a:lnTo>
                  <a:pt x="22" y="22"/>
                </a:lnTo>
                <a:lnTo>
                  <a:pt x="22" y="22"/>
                </a:lnTo>
                <a:lnTo>
                  <a:pt x="22" y="22"/>
                </a:lnTo>
                <a:lnTo>
                  <a:pt x="15" y="36"/>
                </a:lnTo>
                <a:lnTo>
                  <a:pt x="15" y="29"/>
                </a:lnTo>
                <a:lnTo>
                  <a:pt x="15" y="29"/>
                </a:lnTo>
                <a:lnTo>
                  <a:pt x="22" y="43"/>
                </a:lnTo>
                <a:lnTo>
                  <a:pt x="22" y="36"/>
                </a:lnTo>
                <a:lnTo>
                  <a:pt x="22" y="36"/>
                </a:lnTo>
                <a:lnTo>
                  <a:pt x="36" y="43"/>
                </a:lnTo>
                <a:lnTo>
                  <a:pt x="29" y="43"/>
                </a:lnTo>
                <a:lnTo>
                  <a:pt x="29" y="43"/>
                </a:lnTo>
                <a:lnTo>
                  <a:pt x="43" y="36"/>
                </a:lnTo>
                <a:lnTo>
                  <a:pt x="36" y="43"/>
                </a:lnTo>
                <a:lnTo>
                  <a:pt x="36" y="43"/>
                </a:lnTo>
                <a:lnTo>
                  <a:pt x="43" y="29"/>
                </a:lnTo>
                <a:lnTo>
                  <a:pt x="43" y="29"/>
                </a:lnTo>
                <a:lnTo>
                  <a:pt x="57" y="36"/>
                </a:lnTo>
                <a:lnTo>
                  <a:pt x="57" y="36"/>
                </a:lnTo>
                <a:lnTo>
                  <a:pt x="50" y="50"/>
                </a:lnTo>
                <a:lnTo>
                  <a:pt x="50" y="50"/>
                </a:lnTo>
                <a:lnTo>
                  <a:pt x="50" y="50"/>
                </a:lnTo>
                <a:lnTo>
                  <a:pt x="36" y="57"/>
                </a:lnTo>
                <a:lnTo>
                  <a:pt x="36" y="57"/>
                </a:lnTo>
                <a:lnTo>
                  <a:pt x="29" y="57"/>
                </a:lnTo>
                <a:lnTo>
                  <a:pt x="15" y="50"/>
                </a:lnTo>
                <a:lnTo>
                  <a:pt x="15" y="50"/>
                </a:lnTo>
                <a:lnTo>
                  <a:pt x="7" y="50"/>
                </a:lnTo>
                <a:lnTo>
                  <a:pt x="0" y="36"/>
                </a:lnTo>
                <a:lnTo>
                  <a:pt x="0" y="36"/>
                </a:lnTo>
                <a:lnTo>
                  <a:pt x="0" y="29"/>
                </a:lnTo>
                <a:lnTo>
                  <a:pt x="7" y="15"/>
                </a:lnTo>
                <a:lnTo>
                  <a:pt x="7" y="15"/>
                </a:lnTo>
                <a:lnTo>
                  <a:pt x="15" y="7"/>
                </a:lnTo>
                <a:lnTo>
                  <a:pt x="29" y="0"/>
                </a:lnTo>
                <a:lnTo>
                  <a:pt x="29" y="0"/>
                </a:lnTo>
                <a:lnTo>
                  <a:pt x="36" y="0"/>
                </a:lnTo>
                <a:lnTo>
                  <a:pt x="50" y="7"/>
                </a:lnTo>
                <a:lnTo>
                  <a:pt x="50" y="7"/>
                </a:lnTo>
                <a:lnTo>
                  <a:pt x="50" y="15"/>
                </a:lnTo>
                <a:lnTo>
                  <a:pt x="57" y="29"/>
                </a:lnTo>
                <a:lnTo>
                  <a:pt x="43" y="3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47" name="Freeform 851"/>
          <p:cNvSpPr>
            <a:spLocks/>
          </p:cNvSpPr>
          <p:nvPr/>
        </p:nvSpPr>
        <p:spPr bwMode="auto">
          <a:xfrm>
            <a:off x="1421424" y="2601913"/>
            <a:ext cx="21981" cy="111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7"/>
              </a:cxn>
              <a:cxn ang="0">
                <a:pos x="14" y="0"/>
              </a:cxn>
              <a:cxn ang="0">
                <a:pos x="14" y="7"/>
              </a:cxn>
              <a:cxn ang="0">
                <a:pos x="14" y="7"/>
              </a:cxn>
              <a:cxn ang="0">
                <a:pos x="0" y="0"/>
              </a:cxn>
            </a:cxnLst>
            <a:rect l="0" t="0" r="r" b="b"/>
            <a:pathLst>
              <a:path w="14" h="7">
                <a:moveTo>
                  <a:pt x="0" y="0"/>
                </a:moveTo>
                <a:lnTo>
                  <a:pt x="0" y="0"/>
                </a:lnTo>
                <a:lnTo>
                  <a:pt x="0" y="7"/>
                </a:lnTo>
                <a:lnTo>
                  <a:pt x="14" y="0"/>
                </a:lnTo>
                <a:lnTo>
                  <a:pt x="14" y="7"/>
                </a:lnTo>
                <a:lnTo>
                  <a:pt x="14" y="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48" name="Rectangle 852"/>
          <p:cNvSpPr>
            <a:spLocks noChangeArrowheads="1"/>
          </p:cNvSpPr>
          <p:nvPr/>
        </p:nvSpPr>
        <p:spPr bwMode="auto">
          <a:xfrm>
            <a:off x="1283677" y="2590801"/>
            <a:ext cx="13189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49" name="Rectangle 853"/>
          <p:cNvSpPr>
            <a:spLocks noChangeArrowheads="1"/>
          </p:cNvSpPr>
          <p:nvPr/>
        </p:nvSpPr>
        <p:spPr bwMode="auto">
          <a:xfrm>
            <a:off x="1364274" y="2590801"/>
            <a:ext cx="11723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50" name="Rectangle 854"/>
          <p:cNvSpPr>
            <a:spLocks noChangeArrowheads="1"/>
          </p:cNvSpPr>
          <p:nvPr/>
        </p:nvSpPr>
        <p:spPr bwMode="auto">
          <a:xfrm>
            <a:off x="1296866" y="2590801"/>
            <a:ext cx="67408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51" name="Freeform 855"/>
          <p:cNvSpPr>
            <a:spLocks/>
          </p:cNvSpPr>
          <p:nvPr/>
        </p:nvSpPr>
        <p:spPr bwMode="auto">
          <a:xfrm>
            <a:off x="3300046" y="2771776"/>
            <a:ext cx="24912" cy="22225"/>
          </a:xfrm>
          <a:custGeom>
            <a:avLst/>
            <a:gdLst/>
            <a:ahLst/>
            <a:cxnLst>
              <a:cxn ang="0">
                <a:pos x="15" y="7"/>
              </a:cxn>
              <a:cxn ang="0">
                <a:pos x="15" y="0"/>
              </a:cxn>
              <a:cxn ang="0">
                <a:pos x="7" y="0"/>
              </a:cxn>
              <a:cxn ang="0">
                <a:pos x="0" y="0"/>
              </a:cxn>
              <a:cxn ang="0">
                <a:pos x="0" y="7"/>
              </a:cxn>
              <a:cxn ang="0">
                <a:pos x="0" y="14"/>
              </a:cxn>
              <a:cxn ang="0">
                <a:pos x="7" y="14"/>
              </a:cxn>
              <a:cxn ang="0">
                <a:pos x="15" y="14"/>
              </a:cxn>
              <a:cxn ang="0">
                <a:pos x="15" y="7"/>
              </a:cxn>
            </a:cxnLst>
            <a:rect l="0" t="0" r="r" b="b"/>
            <a:pathLst>
              <a:path w="15" h="14">
                <a:moveTo>
                  <a:pt x="15" y="7"/>
                </a:moveTo>
                <a:lnTo>
                  <a:pt x="15" y="0"/>
                </a:lnTo>
                <a:lnTo>
                  <a:pt x="7" y="0"/>
                </a:lnTo>
                <a:lnTo>
                  <a:pt x="0" y="0"/>
                </a:lnTo>
                <a:lnTo>
                  <a:pt x="0" y="7"/>
                </a:lnTo>
                <a:lnTo>
                  <a:pt x="0" y="14"/>
                </a:lnTo>
                <a:lnTo>
                  <a:pt x="7" y="14"/>
                </a:lnTo>
                <a:lnTo>
                  <a:pt x="15" y="14"/>
                </a:lnTo>
                <a:lnTo>
                  <a:pt x="15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52" name="Freeform 856"/>
          <p:cNvSpPr>
            <a:spLocks/>
          </p:cNvSpPr>
          <p:nvPr/>
        </p:nvSpPr>
        <p:spPr bwMode="auto">
          <a:xfrm>
            <a:off x="3244362" y="2771776"/>
            <a:ext cx="23446" cy="22225"/>
          </a:xfrm>
          <a:custGeom>
            <a:avLst/>
            <a:gdLst/>
            <a:ahLst/>
            <a:cxnLst>
              <a:cxn ang="0">
                <a:pos x="14" y="7"/>
              </a:cxn>
              <a:cxn ang="0">
                <a:pos x="14" y="0"/>
              </a:cxn>
              <a:cxn ang="0">
                <a:pos x="7" y="0"/>
              </a:cxn>
              <a:cxn ang="0">
                <a:pos x="0" y="0"/>
              </a:cxn>
              <a:cxn ang="0">
                <a:pos x="0" y="7"/>
              </a:cxn>
              <a:cxn ang="0">
                <a:pos x="0" y="14"/>
              </a:cxn>
              <a:cxn ang="0">
                <a:pos x="7" y="14"/>
              </a:cxn>
              <a:cxn ang="0">
                <a:pos x="14" y="14"/>
              </a:cxn>
              <a:cxn ang="0">
                <a:pos x="14" y="7"/>
              </a:cxn>
            </a:cxnLst>
            <a:rect l="0" t="0" r="r" b="b"/>
            <a:pathLst>
              <a:path w="14" h="14">
                <a:moveTo>
                  <a:pt x="14" y="7"/>
                </a:moveTo>
                <a:lnTo>
                  <a:pt x="14" y="0"/>
                </a:lnTo>
                <a:lnTo>
                  <a:pt x="7" y="0"/>
                </a:lnTo>
                <a:lnTo>
                  <a:pt x="0" y="0"/>
                </a:lnTo>
                <a:lnTo>
                  <a:pt x="0" y="7"/>
                </a:lnTo>
                <a:lnTo>
                  <a:pt x="0" y="14"/>
                </a:lnTo>
                <a:lnTo>
                  <a:pt x="7" y="14"/>
                </a:lnTo>
                <a:lnTo>
                  <a:pt x="14" y="14"/>
                </a:lnTo>
                <a:lnTo>
                  <a:pt x="14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53" name="Rectangle 857"/>
          <p:cNvSpPr>
            <a:spLocks noChangeArrowheads="1"/>
          </p:cNvSpPr>
          <p:nvPr/>
        </p:nvSpPr>
        <p:spPr bwMode="auto">
          <a:xfrm>
            <a:off x="3256085" y="2771776"/>
            <a:ext cx="55685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54" name="Freeform 858"/>
          <p:cNvSpPr>
            <a:spLocks/>
          </p:cNvSpPr>
          <p:nvPr/>
        </p:nvSpPr>
        <p:spPr bwMode="auto">
          <a:xfrm>
            <a:off x="3324958" y="2736851"/>
            <a:ext cx="21980" cy="23813"/>
          </a:xfrm>
          <a:custGeom>
            <a:avLst/>
            <a:gdLst/>
            <a:ahLst/>
            <a:cxnLst>
              <a:cxn ang="0">
                <a:pos x="14" y="7"/>
              </a:cxn>
              <a:cxn ang="0">
                <a:pos x="14" y="0"/>
              </a:cxn>
              <a:cxn ang="0">
                <a:pos x="7" y="0"/>
              </a:cxn>
              <a:cxn ang="0">
                <a:pos x="0" y="0"/>
              </a:cxn>
              <a:cxn ang="0">
                <a:pos x="0" y="7"/>
              </a:cxn>
              <a:cxn ang="0">
                <a:pos x="0" y="15"/>
              </a:cxn>
              <a:cxn ang="0">
                <a:pos x="7" y="15"/>
              </a:cxn>
              <a:cxn ang="0">
                <a:pos x="14" y="15"/>
              </a:cxn>
              <a:cxn ang="0">
                <a:pos x="14" y="7"/>
              </a:cxn>
            </a:cxnLst>
            <a:rect l="0" t="0" r="r" b="b"/>
            <a:pathLst>
              <a:path w="14" h="15">
                <a:moveTo>
                  <a:pt x="14" y="7"/>
                </a:moveTo>
                <a:lnTo>
                  <a:pt x="14" y="0"/>
                </a:lnTo>
                <a:lnTo>
                  <a:pt x="7" y="0"/>
                </a:lnTo>
                <a:lnTo>
                  <a:pt x="0" y="0"/>
                </a:lnTo>
                <a:lnTo>
                  <a:pt x="0" y="7"/>
                </a:lnTo>
                <a:lnTo>
                  <a:pt x="0" y="15"/>
                </a:lnTo>
                <a:lnTo>
                  <a:pt x="7" y="15"/>
                </a:lnTo>
                <a:lnTo>
                  <a:pt x="14" y="15"/>
                </a:lnTo>
                <a:lnTo>
                  <a:pt x="14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55" name="Freeform 859"/>
          <p:cNvSpPr>
            <a:spLocks/>
          </p:cNvSpPr>
          <p:nvPr/>
        </p:nvSpPr>
        <p:spPr bwMode="auto">
          <a:xfrm>
            <a:off x="3220915" y="2736851"/>
            <a:ext cx="23446" cy="23813"/>
          </a:xfrm>
          <a:custGeom>
            <a:avLst/>
            <a:gdLst/>
            <a:ahLst/>
            <a:cxnLst>
              <a:cxn ang="0">
                <a:pos x="15" y="7"/>
              </a:cxn>
              <a:cxn ang="0">
                <a:pos x="15" y="0"/>
              </a:cxn>
              <a:cxn ang="0">
                <a:pos x="7" y="0"/>
              </a:cxn>
              <a:cxn ang="0">
                <a:pos x="0" y="0"/>
              </a:cxn>
              <a:cxn ang="0">
                <a:pos x="0" y="7"/>
              </a:cxn>
              <a:cxn ang="0">
                <a:pos x="0" y="15"/>
              </a:cxn>
              <a:cxn ang="0">
                <a:pos x="7" y="15"/>
              </a:cxn>
              <a:cxn ang="0">
                <a:pos x="15" y="15"/>
              </a:cxn>
              <a:cxn ang="0">
                <a:pos x="15" y="7"/>
              </a:cxn>
            </a:cxnLst>
            <a:rect l="0" t="0" r="r" b="b"/>
            <a:pathLst>
              <a:path w="15" h="15">
                <a:moveTo>
                  <a:pt x="15" y="7"/>
                </a:moveTo>
                <a:lnTo>
                  <a:pt x="15" y="0"/>
                </a:lnTo>
                <a:lnTo>
                  <a:pt x="7" y="0"/>
                </a:lnTo>
                <a:lnTo>
                  <a:pt x="0" y="0"/>
                </a:lnTo>
                <a:lnTo>
                  <a:pt x="0" y="7"/>
                </a:lnTo>
                <a:lnTo>
                  <a:pt x="0" y="15"/>
                </a:lnTo>
                <a:lnTo>
                  <a:pt x="7" y="15"/>
                </a:lnTo>
                <a:lnTo>
                  <a:pt x="15" y="15"/>
                </a:lnTo>
                <a:lnTo>
                  <a:pt x="15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56" name="Rectangle 860"/>
          <p:cNvSpPr>
            <a:spLocks noChangeArrowheads="1"/>
          </p:cNvSpPr>
          <p:nvPr/>
        </p:nvSpPr>
        <p:spPr bwMode="auto">
          <a:xfrm>
            <a:off x="3232639" y="2736851"/>
            <a:ext cx="102577" cy="23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57" name="Freeform 861"/>
          <p:cNvSpPr>
            <a:spLocks/>
          </p:cNvSpPr>
          <p:nvPr/>
        </p:nvSpPr>
        <p:spPr bwMode="auto">
          <a:xfrm>
            <a:off x="3357197" y="2703514"/>
            <a:ext cx="21980" cy="22225"/>
          </a:xfrm>
          <a:custGeom>
            <a:avLst/>
            <a:gdLst/>
            <a:ahLst/>
            <a:cxnLst>
              <a:cxn ang="0">
                <a:pos x="14" y="7"/>
              </a:cxn>
              <a:cxn ang="0">
                <a:pos x="14" y="0"/>
              </a:cxn>
              <a:cxn ang="0">
                <a:pos x="7" y="0"/>
              </a:cxn>
              <a:cxn ang="0">
                <a:pos x="0" y="0"/>
              </a:cxn>
              <a:cxn ang="0">
                <a:pos x="0" y="7"/>
              </a:cxn>
              <a:cxn ang="0">
                <a:pos x="0" y="14"/>
              </a:cxn>
              <a:cxn ang="0">
                <a:pos x="7" y="14"/>
              </a:cxn>
              <a:cxn ang="0">
                <a:pos x="14" y="14"/>
              </a:cxn>
              <a:cxn ang="0">
                <a:pos x="14" y="7"/>
              </a:cxn>
            </a:cxnLst>
            <a:rect l="0" t="0" r="r" b="b"/>
            <a:pathLst>
              <a:path w="14" h="14">
                <a:moveTo>
                  <a:pt x="14" y="7"/>
                </a:moveTo>
                <a:lnTo>
                  <a:pt x="14" y="0"/>
                </a:lnTo>
                <a:lnTo>
                  <a:pt x="7" y="0"/>
                </a:lnTo>
                <a:lnTo>
                  <a:pt x="0" y="0"/>
                </a:lnTo>
                <a:lnTo>
                  <a:pt x="0" y="7"/>
                </a:lnTo>
                <a:lnTo>
                  <a:pt x="0" y="14"/>
                </a:lnTo>
                <a:lnTo>
                  <a:pt x="7" y="14"/>
                </a:lnTo>
                <a:lnTo>
                  <a:pt x="14" y="14"/>
                </a:lnTo>
                <a:lnTo>
                  <a:pt x="14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58" name="Freeform 862"/>
          <p:cNvSpPr>
            <a:spLocks/>
          </p:cNvSpPr>
          <p:nvPr/>
        </p:nvSpPr>
        <p:spPr bwMode="auto">
          <a:xfrm>
            <a:off x="3187212" y="2703514"/>
            <a:ext cx="23446" cy="22225"/>
          </a:xfrm>
          <a:custGeom>
            <a:avLst/>
            <a:gdLst/>
            <a:ahLst/>
            <a:cxnLst>
              <a:cxn ang="0">
                <a:pos x="14" y="7"/>
              </a:cxn>
              <a:cxn ang="0">
                <a:pos x="14" y="0"/>
              </a:cxn>
              <a:cxn ang="0">
                <a:pos x="7" y="0"/>
              </a:cxn>
              <a:cxn ang="0">
                <a:pos x="0" y="0"/>
              </a:cxn>
              <a:cxn ang="0">
                <a:pos x="0" y="7"/>
              </a:cxn>
              <a:cxn ang="0">
                <a:pos x="0" y="14"/>
              </a:cxn>
              <a:cxn ang="0">
                <a:pos x="7" y="14"/>
              </a:cxn>
              <a:cxn ang="0">
                <a:pos x="14" y="14"/>
              </a:cxn>
              <a:cxn ang="0">
                <a:pos x="14" y="7"/>
              </a:cxn>
            </a:cxnLst>
            <a:rect l="0" t="0" r="r" b="b"/>
            <a:pathLst>
              <a:path w="14" h="14">
                <a:moveTo>
                  <a:pt x="14" y="7"/>
                </a:moveTo>
                <a:lnTo>
                  <a:pt x="14" y="0"/>
                </a:lnTo>
                <a:lnTo>
                  <a:pt x="7" y="0"/>
                </a:lnTo>
                <a:lnTo>
                  <a:pt x="0" y="0"/>
                </a:lnTo>
                <a:lnTo>
                  <a:pt x="0" y="7"/>
                </a:lnTo>
                <a:lnTo>
                  <a:pt x="0" y="14"/>
                </a:lnTo>
                <a:lnTo>
                  <a:pt x="7" y="14"/>
                </a:lnTo>
                <a:lnTo>
                  <a:pt x="14" y="14"/>
                </a:lnTo>
                <a:lnTo>
                  <a:pt x="14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59" name="Rectangle 863"/>
          <p:cNvSpPr>
            <a:spLocks noChangeArrowheads="1"/>
          </p:cNvSpPr>
          <p:nvPr/>
        </p:nvSpPr>
        <p:spPr bwMode="auto">
          <a:xfrm>
            <a:off x="3198935" y="2703514"/>
            <a:ext cx="169985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60" name="Rectangle 864"/>
          <p:cNvSpPr>
            <a:spLocks noChangeArrowheads="1"/>
          </p:cNvSpPr>
          <p:nvPr/>
        </p:nvSpPr>
        <p:spPr bwMode="auto">
          <a:xfrm>
            <a:off x="3267808" y="2590801"/>
            <a:ext cx="21981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61" name="Rectangle 865"/>
          <p:cNvSpPr>
            <a:spLocks noChangeArrowheads="1"/>
          </p:cNvSpPr>
          <p:nvPr/>
        </p:nvSpPr>
        <p:spPr bwMode="auto">
          <a:xfrm>
            <a:off x="3267808" y="2725738"/>
            <a:ext cx="21981" cy="111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62" name="Rectangle 866"/>
          <p:cNvSpPr>
            <a:spLocks noChangeArrowheads="1"/>
          </p:cNvSpPr>
          <p:nvPr/>
        </p:nvSpPr>
        <p:spPr bwMode="auto">
          <a:xfrm>
            <a:off x="3267808" y="2601914"/>
            <a:ext cx="21981" cy="1238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63" name="Freeform 867"/>
          <p:cNvSpPr>
            <a:spLocks/>
          </p:cNvSpPr>
          <p:nvPr/>
        </p:nvSpPr>
        <p:spPr bwMode="auto">
          <a:xfrm>
            <a:off x="1308589" y="2771776"/>
            <a:ext cx="21980" cy="22225"/>
          </a:xfrm>
          <a:custGeom>
            <a:avLst/>
            <a:gdLst/>
            <a:ahLst/>
            <a:cxnLst>
              <a:cxn ang="0">
                <a:pos x="14" y="7"/>
              </a:cxn>
              <a:cxn ang="0">
                <a:pos x="14" y="0"/>
              </a:cxn>
              <a:cxn ang="0">
                <a:pos x="7" y="0"/>
              </a:cxn>
              <a:cxn ang="0">
                <a:pos x="0" y="0"/>
              </a:cxn>
              <a:cxn ang="0">
                <a:pos x="0" y="7"/>
              </a:cxn>
              <a:cxn ang="0">
                <a:pos x="0" y="14"/>
              </a:cxn>
              <a:cxn ang="0">
                <a:pos x="7" y="14"/>
              </a:cxn>
              <a:cxn ang="0">
                <a:pos x="14" y="14"/>
              </a:cxn>
              <a:cxn ang="0">
                <a:pos x="14" y="7"/>
              </a:cxn>
            </a:cxnLst>
            <a:rect l="0" t="0" r="r" b="b"/>
            <a:pathLst>
              <a:path w="14" h="14">
                <a:moveTo>
                  <a:pt x="14" y="7"/>
                </a:moveTo>
                <a:lnTo>
                  <a:pt x="14" y="0"/>
                </a:lnTo>
                <a:lnTo>
                  <a:pt x="7" y="0"/>
                </a:lnTo>
                <a:lnTo>
                  <a:pt x="0" y="0"/>
                </a:lnTo>
                <a:lnTo>
                  <a:pt x="0" y="7"/>
                </a:lnTo>
                <a:lnTo>
                  <a:pt x="0" y="14"/>
                </a:lnTo>
                <a:lnTo>
                  <a:pt x="7" y="14"/>
                </a:lnTo>
                <a:lnTo>
                  <a:pt x="14" y="14"/>
                </a:lnTo>
                <a:lnTo>
                  <a:pt x="14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64" name="Freeform 868"/>
          <p:cNvSpPr>
            <a:spLocks/>
          </p:cNvSpPr>
          <p:nvPr/>
        </p:nvSpPr>
        <p:spPr bwMode="auto">
          <a:xfrm>
            <a:off x="1251439" y="2771776"/>
            <a:ext cx="21981" cy="22225"/>
          </a:xfrm>
          <a:custGeom>
            <a:avLst/>
            <a:gdLst/>
            <a:ahLst/>
            <a:cxnLst>
              <a:cxn ang="0">
                <a:pos x="14" y="7"/>
              </a:cxn>
              <a:cxn ang="0">
                <a:pos x="14" y="0"/>
              </a:cxn>
              <a:cxn ang="0">
                <a:pos x="7" y="0"/>
              </a:cxn>
              <a:cxn ang="0">
                <a:pos x="0" y="0"/>
              </a:cxn>
              <a:cxn ang="0">
                <a:pos x="0" y="7"/>
              </a:cxn>
              <a:cxn ang="0">
                <a:pos x="0" y="14"/>
              </a:cxn>
              <a:cxn ang="0">
                <a:pos x="7" y="14"/>
              </a:cxn>
              <a:cxn ang="0">
                <a:pos x="14" y="14"/>
              </a:cxn>
              <a:cxn ang="0">
                <a:pos x="14" y="7"/>
              </a:cxn>
            </a:cxnLst>
            <a:rect l="0" t="0" r="r" b="b"/>
            <a:pathLst>
              <a:path w="14" h="14">
                <a:moveTo>
                  <a:pt x="14" y="7"/>
                </a:moveTo>
                <a:lnTo>
                  <a:pt x="14" y="0"/>
                </a:lnTo>
                <a:lnTo>
                  <a:pt x="7" y="0"/>
                </a:lnTo>
                <a:lnTo>
                  <a:pt x="0" y="0"/>
                </a:lnTo>
                <a:lnTo>
                  <a:pt x="0" y="7"/>
                </a:lnTo>
                <a:lnTo>
                  <a:pt x="0" y="14"/>
                </a:lnTo>
                <a:lnTo>
                  <a:pt x="7" y="14"/>
                </a:lnTo>
                <a:lnTo>
                  <a:pt x="14" y="14"/>
                </a:lnTo>
                <a:lnTo>
                  <a:pt x="14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65" name="Rectangle 869"/>
          <p:cNvSpPr>
            <a:spLocks noChangeArrowheads="1"/>
          </p:cNvSpPr>
          <p:nvPr/>
        </p:nvSpPr>
        <p:spPr bwMode="auto">
          <a:xfrm>
            <a:off x="1261696" y="2771776"/>
            <a:ext cx="57150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66" name="Freeform 870"/>
          <p:cNvSpPr>
            <a:spLocks/>
          </p:cNvSpPr>
          <p:nvPr/>
        </p:nvSpPr>
        <p:spPr bwMode="auto">
          <a:xfrm>
            <a:off x="1340827" y="2736851"/>
            <a:ext cx="23446" cy="23813"/>
          </a:xfrm>
          <a:custGeom>
            <a:avLst/>
            <a:gdLst/>
            <a:ahLst/>
            <a:cxnLst>
              <a:cxn ang="0">
                <a:pos x="14" y="7"/>
              </a:cxn>
              <a:cxn ang="0">
                <a:pos x="14" y="0"/>
              </a:cxn>
              <a:cxn ang="0">
                <a:pos x="7" y="0"/>
              </a:cxn>
              <a:cxn ang="0">
                <a:pos x="0" y="0"/>
              </a:cxn>
              <a:cxn ang="0">
                <a:pos x="0" y="7"/>
              </a:cxn>
              <a:cxn ang="0">
                <a:pos x="0" y="15"/>
              </a:cxn>
              <a:cxn ang="0">
                <a:pos x="7" y="15"/>
              </a:cxn>
              <a:cxn ang="0">
                <a:pos x="14" y="15"/>
              </a:cxn>
              <a:cxn ang="0">
                <a:pos x="14" y="7"/>
              </a:cxn>
            </a:cxnLst>
            <a:rect l="0" t="0" r="r" b="b"/>
            <a:pathLst>
              <a:path w="14" h="15">
                <a:moveTo>
                  <a:pt x="14" y="7"/>
                </a:moveTo>
                <a:lnTo>
                  <a:pt x="14" y="0"/>
                </a:lnTo>
                <a:lnTo>
                  <a:pt x="7" y="0"/>
                </a:lnTo>
                <a:lnTo>
                  <a:pt x="0" y="0"/>
                </a:lnTo>
                <a:lnTo>
                  <a:pt x="0" y="7"/>
                </a:lnTo>
                <a:lnTo>
                  <a:pt x="0" y="15"/>
                </a:lnTo>
                <a:lnTo>
                  <a:pt x="7" y="15"/>
                </a:lnTo>
                <a:lnTo>
                  <a:pt x="14" y="15"/>
                </a:lnTo>
                <a:lnTo>
                  <a:pt x="14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67" name="Freeform 871"/>
          <p:cNvSpPr>
            <a:spLocks/>
          </p:cNvSpPr>
          <p:nvPr/>
        </p:nvSpPr>
        <p:spPr bwMode="auto">
          <a:xfrm>
            <a:off x="1229458" y="2736851"/>
            <a:ext cx="21980" cy="23813"/>
          </a:xfrm>
          <a:custGeom>
            <a:avLst/>
            <a:gdLst/>
            <a:ahLst/>
            <a:cxnLst>
              <a:cxn ang="0">
                <a:pos x="14" y="7"/>
              </a:cxn>
              <a:cxn ang="0">
                <a:pos x="14" y="0"/>
              </a:cxn>
              <a:cxn ang="0">
                <a:pos x="7" y="0"/>
              </a:cxn>
              <a:cxn ang="0">
                <a:pos x="0" y="0"/>
              </a:cxn>
              <a:cxn ang="0">
                <a:pos x="0" y="7"/>
              </a:cxn>
              <a:cxn ang="0">
                <a:pos x="0" y="15"/>
              </a:cxn>
              <a:cxn ang="0">
                <a:pos x="7" y="15"/>
              </a:cxn>
              <a:cxn ang="0">
                <a:pos x="14" y="15"/>
              </a:cxn>
              <a:cxn ang="0">
                <a:pos x="14" y="7"/>
              </a:cxn>
            </a:cxnLst>
            <a:rect l="0" t="0" r="r" b="b"/>
            <a:pathLst>
              <a:path w="14" h="15">
                <a:moveTo>
                  <a:pt x="14" y="7"/>
                </a:moveTo>
                <a:lnTo>
                  <a:pt x="14" y="0"/>
                </a:lnTo>
                <a:lnTo>
                  <a:pt x="7" y="0"/>
                </a:lnTo>
                <a:lnTo>
                  <a:pt x="0" y="0"/>
                </a:lnTo>
                <a:lnTo>
                  <a:pt x="0" y="7"/>
                </a:lnTo>
                <a:lnTo>
                  <a:pt x="0" y="15"/>
                </a:lnTo>
                <a:lnTo>
                  <a:pt x="7" y="15"/>
                </a:lnTo>
                <a:lnTo>
                  <a:pt x="14" y="15"/>
                </a:lnTo>
                <a:lnTo>
                  <a:pt x="14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68" name="Rectangle 872"/>
          <p:cNvSpPr>
            <a:spLocks noChangeArrowheads="1"/>
          </p:cNvSpPr>
          <p:nvPr/>
        </p:nvSpPr>
        <p:spPr bwMode="auto">
          <a:xfrm>
            <a:off x="1239715" y="2736851"/>
            <a:ext cx="112835" cy="23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69" name="Freeform 873"/>
          <p:cNvSpPr>
            <a:spLocks/>
          </p:cNvSpPr>
          <p:nvPr/>
        </p:nvSpPr>
        <p:spPr bwMode="auto">
          <a:xfrm>
            <a:off x="1364274" y="2703514"/>
            <a:ext cx="23446" cy="22225"/>
          </a:xfrm>
          <a:custGeom>
            <a:avLst/>
            <a:gdLst/>
            <a:ahLst/>
            <a:cxnLst>
              <a:cxn ang="0">
                <a:pos x="15" y="7"/>
              </a:cxn>
              <a:cxn ang="0">
                <a:pos x="15" y="0"/>
              </a:cxn>
              <a:cxn ang="0">
                <a:pos x="8" y="0"/>
              </a:cxn>
              <a:cxn ang="0">
                <a:pos x="0" y="0"/>
              </a:cxn>
              <a:cxn ang="0">
                <a:pos x="0" y="7"/>
              </a:cxn>
              <a:cxn ang="0">
                <a:pos x="0" y="14"/>
              </a:cxn>
              <a:cxn ang="0">
                <a:pos x="8" y="14"/>
              </a:cxn>
              <a:cxn ang="0">
                <a:pos x="15" y="14"/>
              </a:cxn>
              <a:cxn ang="0">
                <a:pos x="15" y="7"/>
              </a:cxn>
            </a:cxnLst>
            <a:rect l="0" t="0" r="r" b="b"/>
            <a:pathLst>
              <a:path w="15" h="14">
                <a:moveTo>
                  <a:pt x="15" y="7"/>
                </a:moveTo>
                <a:lnTo>
                  <a:pt x="15" y="0"/>
                </a:lnTo>
                <a:lnTo>
                  <a:pt x="8" y="0"/>
                </a:lnTo>
                <a:lnTo>
                  <a:pt x="0" y="0"/>
                </a:lnTo>
                <a:lnTo>
                  <a:pt x="0" y="7"/>
                </a:lnTo>
                <a:lnTo>
                  <a:pt x="0" y="14"/>
                </a:lnTo>
                <a:lnTo>
                  <a:pt x="8" y="14"/>
                </a:lnTo>
                <a:lnTo>
                  <a:pt x="15" y="14"/>
                </a:lnTo>
                <a:lnTo>
                  <a:pt x="15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70" name="Freeform 874"/>
          <p:cNvSpPr>
            <a:spLocks/>
          </p:cNvSpPr>
          <p:nvPr/>
        </p:nvSpPr>
        <p:spPr bwMode="auto">
          <a:xfrm>
            <a:off x="1206012" y="2703514"/>
            <a:ext cx="23446" cy="22225"/>
          </a:xfrm>
          <a:custGeom>
            <a:avLst/>
            <a:gdLst/>
            <a:ahLst/>
            <a:cxnLst>
              <a:cxn ang="0">
                <a:pos x="14" y="7"/>
              </a:cxn>
              <a:cxn ang="0">
                <a:pos x="14" y="0"/>
              </a:cxn>
              <a:cxn ang="0">
                <a:pos x="7" y="0"/>
              </a:cxn>
              <a:cxn ang="0">
                <a:pos x="0" y="0"/>
              </a:cxn>
              <a:cxn ang="0">
                <a:pos x="0" y="7"/>
              </a:cxn>
              <a:cxn ang="0">
                <a:pos x="0" y="14"/>
              </a:cxn>
              <a:cxn ang="0">
                <a:pos x="7" y="14"/>
              </a:cxn>
              <a:cxn ang="0">
                <a:pos x="14" y="14"/>
              </a:cxn>
              <a:cxn ang="0">
                <a:pos x="14" y="7"/>
              </a:cxn>
            </a:cxnLst>
            <a:rect l="0" t="0" r="r" b="b"/>
            <a:pathLst>
              <a:path w="14" h="14">
                <a:moveTo>
                  <a:pt x="14" y="7"/>
                </a:moveTo>
                <a:lnTo>
                  <a:pt x="14" y="0"/>
                </a:lnTo>
                <a:lnTo>
                  <a:pt x="7" y="0"/>
                </a:lnTo>
                <a:lnTo>
                  <a:pt x="0" y="0"/>
                </a:lnTo>
                <a:lnTo>
                  <a:pt x="0" y="7"/>
                </a:lnTo>
                <a:lnTo>
                  <a:pt x="0" y="14"/>
                </a:lnTo>
                <a:lnTo>
                  <a:pt x="7" y="14"/>
                </a:lnTo>
                <a:lnTo>
                  <a:pt x="14" y="14"/>
                </a:lnTo>
                <a:lnTo>
                  <a:pt x="14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71" name="Rectangle 875"/>
          <p:cNvSpPr>
            <a:spLocks noChangeArrowheads="1"/>
          </p:cNvSpPr>
          <p:nvPr/>
        </p:nvSpPr>
        <p:spPr bwMode="auto">
          <a:xfrm>
            <a:off x="1217735" y="2703514"/>
            <a:ext cx="158262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72" name="Rectangle 876"/>
          <p:cNvSpPr>
            <a:spLocks noChangeArrowheads="1"/>
          </p:cNvSpPr>
          <p:nvPr/>
        </p:nvSpPr>
        <p:spPr bwMode="auto">
          <a:xfrm>
            <a:off x="1273420" y="2590801"/>
            <a:ext cx="23446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73" name="Rectangle 877"/>
          <p:cNvSpPr>
            <a:spLocks noChangeArrowheads="1"/>
          </p:cNvSpPr>
          <p:nvPr/>
        </p:nvSpPr>
        <p:spPr bwMode="auto">
          <a:xfrm>
            <a:off x="1273420" y="2725738"/>
            <a:ext cx="23446" cy="111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74" name="Rectangle 878"/>
          <p:cNvSpPr>
            <a:spLocks noChangeArrowheads="1"/>
          </p:cNvSpPr>
          <p:nvPr/>
        </p:nvSpPr>
        <p:spPr bwMode="auto">
          <a:xfrm>
            <a:off x="1273420" y="2601914"/>
            <a:ext cx="23446" cy="1238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4575" name="Rectangle 879"/>
          <p:cNvSpPr>
            <a:spLocks noChangeArrowheads="1"/>
          </p:cNvSpPr>
          <p:nvPr/>
        </p:nvSpPr>
        <p:spPr bwMode="auto">
          <a:xfrm>
            <a:off x="4478216" y="2613025"/>
            <a:ext cx="2596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>
                <a:latin typeface="Times New Roman" pitchFamily="18" charset="0"/>
              </a:rPr>
              <a:t>M1</a:t>
            </a:r>
            <a:endParaRPr lang="en-US" sz="2800"/>
          </a:p>
        </p:txBody>
      </p:sp>
      <p:sp>
        <p:nvSpPr>
          <p:cNvPr id="414576" name="Rectangle 880"/>
          <p:cNvSpPr>
            <a:spLocks noChangeArrowheads="1"/>
          </p:cNvSpPr>
          <p:nvPr/>
        </p:nvSpPr>
        <p:spPr bwMode="auto">
          <a:xfrm>
            <a:off x="5010150" y="2613025"/>
            <a:ext cx="2596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>
                <a:latin typeface="Times New Roman" pitchFamily="18" charset="0"/>
              </a:rPr>
              <a:t>M2</a:t>
            </a:r>
            <a:endParaRPr lang="en-US" sz="2800"/>
          </a:p>
        </p:txBody>
      </p:sp>
      <p:sp>
        <p:nvSpPr>
          <p:cNvPr id="414577" name="Rectangle 881"/>
          <p:cNvSpPr>
            <a:spLocks noChangeArrowheads="1"/>
          </p:cNvSpPr>
          <p:nvPr/>
        </p:nvSpPr>
        <p:spPr bwMode="auto">
          <a:xfrm>
            <a:off x="5045319" y="2160588"/>
            <a:ext cx="2596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 dirty="0">
                <a:latin typeface="Times New Roman" pitchFamily="18" charset="0"/>
              </a:rPr>
              <a:t>M4</a:t>
            </a:r>
            <a:endParaRPr lang="en-US" sz="2800" dirty="0"/>
          </a:p>
        </p:txBody>
      </p:sp>
      <p:sp>
        <p:nvSpPr>
          <p:cNvPr id="414578" name="Rectangle 882"/>
          <p:cNvSpPr>
            <a:spLocks noChangeArrowheads="1"/>
          </p:cNvSpPr>
          <p:nvPr/>
        </p:nvSpPr>
        <p:spPr bwMode="auto">
          <a:xfrm>
            <a:off x="4422531" y="2160588"/>
            <a:ext cx="2596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>
                <a:latin typeface="Times New Roman" pitchFamily="18" charset="0"/>
              </a:rPr>
              <a:t>M3</a:t>
            </a:r>
            <a:endParaRPr lang="en-US" sz="2800"/>
          </a:p>
        </p:txBody>
      </p:sp>
      <p:sp>
        <p:nvSpPr>
          <p:cNvPr id="414579" name="Rectangle 883"/>
          <p:cNvSpPr>
            <a:spLocks noChangeArrowheads="1"/>
          </p:cNvSpPr>
          <p:nvPr/>
        </p:nvSpPr>
        <p:spPr bwMode="auto">
          <a:xfrm>
            <a:off x="4762501" y="3076575"/>
            <a:ext cx="2596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>
                <a:latin typeface="Times New Roman" pitchFamily="18" charset="0"/>
              </a:rPr>
              <a:t>M5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228600"/>
            <a:ext cx="7727776" cy="838200"/>
          </a:xfrm>
        </p:spPr>
        <p:txBody>
          <a:bodyPr/>
          <a:lstStyle/>
          <a:p>
            <a:pPr defTabSz="914400"/>
            <a:r>
              <a:rPr lang="en-US" dirty="0"/>
              <a:t>Latch-Based Sense Amplifier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4AA8-B0C0-4A10-A766-EF2ED4DC1D46}" type="slidenum">
              <a:rPr lang="en-US"/>
              <a:pPr/>
              <a:t>18</a:t>
            </a:fld>
            <a:endParaRPr lang="en-US"/>
          </a:p>
        </p:txBody>
      </p:sp>
      <p:pic>
        <p:nvPicPr>
          <p:cNvPr id="4147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2920" y="1154113"/>
            <a:ext cx="8229600" cy="5230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A58C0-A9E2-4AE3-9E36-4CF7E8F82CA0}" type="slidenum">
              <a:rPr lang="en-US"/>
              <a:pPr/>
              <a:t>19</a:t>
            </a:fld>
            <a:endParaRPr lang="en-US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Bitline Conditioning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5613" indent="-455613" defTabSz="914400"/>
            <a:r>
              <a:rPr lang="en-US" dirty="0" err="1"/>
              <a:t>Precharge</a:t>
            </a:r>
            <a:r>
              <a:rPr lang="en-US" dirty="0"/>
              <a:t> </a:t>
            </a:r>
            <a:r>
              <a:rPr lang="en-US" dirty="0" err="1"/>
              <a:t>bitlines</a:t>
            </a:r>
            <a:r>
              <a:rPr lang="en-US" dirty="0"/>
              <a:t> high before reads</a:t>
            </a:r>
          </a:p>
          <a:p>
            <a:pPr marL="455613" indent="-455613" defTabSz="914400"/>
            <a:endParaRPr lang="en-US" dirty="0"/>
          </a:p>
          <a:p>
            <a:pPr marL="455613" indent="-455613" defTabSz="914400">
              <a:buNone/>
            </a:pPr>
            <a:endParaRPr lang="en-US" dirty="0"/>
          </a:p>
          <a:p>
            <a:pPr marL="455613" indent="-455613" defTabSz="914400"/>
            <a:r>
              <a:rPr lang="en-US" dirty="0"/>
              <a:t>Equalize </a:t>
            </a:r>
            <a:r>
              <a:rPr lang="en-US" dirty="0" err="1"/>
              <a:t>bitlines</a:t>
            </a:r>
            <a:r>
              <a:rPr lang="en-US" dirty="0"/>
              <a:t> to minimize voltage difference when using sense amplifiers</a:t>
            </a:r>
          </a:p>
        </p:txBody>
      </p:sp>
      <p:graphicFrame>
        <p:nvGraphicFramePr>
          <p:cNvPr id="440324" name="Object 4"/>
          <p:cNvGraphicFramePr>
            <a:graphicFrameLocks noChangeAspect="1"/>
          </p:cNvGraphicFramePr>
          <p:nvPr/>
        </p:nvGraphicFramePr>
        <p:xfrm>
          <a:off x="2781301" y="2204864"/>
          <a:ext cx="1786304" cy="1020762"/>
        </p:xfrm>
        <a:graphic>
          <a:graphicData uri="http://schemas.openxmlformats.org/presentationml/2006/ole">
            <p:oleObj spid="_x0000_s1026" name="VISIO" r:id="rId3" imgW="897480" imgH="473040" progId="">
              <p:embed/>
            </p:oleObj>
          </a:graphicData>
        </a:graphic>
      </p:graphicFrame>
      <p:graphicFrame>
        <p:nvGraphicFramePr>
          <p:cNvPr id="440325" name="Object 5"/>
          <p:cNvGraphicFramePr>
            <a:graphicFrameLocks noChangeAspect="1"/>
          </p:cNvGraphicFramePr>
          <p:nvPr/>
        </p:nvGraphicFramePr>
        <p:xfrm>
          <a:off x="2548305" y="4572001"/>
          <a:ext cx="2077915" cy="1585913"/>
        </p:xfrm>
        <a:graphic>
          <a:graphicData uri="http://schemas.openxmlformats.org/presentationml/2006/ole">
            <p:oleObj spid="_x0000_s1027" name="VISIO" r:id="rId4" imgW="897480" imgH="63180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defTabSz="914400"/>
            <a:r>
              <a:rPr lang="en-US" dirty="0" smtClean="0"/>
              <a:t>4T </a:t>
            </a:r>
            <a:r>
              <a:rPr lang="en-US" dirty="0"/>
              <a:t>&amp; </a:t>
            </a:r>
            <a:r>
              <a:rPr lang="en-US" dirty="0" smtClean="0"/>
              <a:t>6T SRAM cell </a:t>
            </a:r>
            <a:r>
              <a:rPr lang="en-US" dirty="0"/>
              <a:t>Implementation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6E84-8629-4525-91B2-2287DC7657ED}" type="slidenum">
              <a:rPr lang="en-US"/>
              <a:pPr/>
              <a:t>2</a:t>
            </a:fld>
            <a:endParaRPr lang="en-US"/>
          </a:p>
        </p:txBody>
      </p:sp>
      <p:pic>
        <p:nvPicPr>
          <p:cNvPr id="3512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789040"/>
            <a:ext cx="7391400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12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196752"/>
            <a:ext cx="6934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1239" name="Text Box 7"/>
          <p:cNvSpPr txBox="1">
            <a:spLocks noChangeArrowheads="1"/>
          </p:cNvSpPr>
          <p:nvPr/>
        </p:nvSpPr>
        <p:spPr bwMode="auto">
          <a:xfrm>
            <a:off x="3184281" y="5949280"/>
            <a:ext cx="26323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dirty="0"/>
              <a:t>6T </a:t>
            </a:r>
            <a:r>
              <a:rPr lang="en-US" sz="2800" dirty="0" err="1"/>
              <a:t>Bistable</a:t>
            </a:r>
            <a:r>
              <a:rPr lang="en-US" sz="2800" dirty="0"/>
              <a:t> Latch</a:t>
            </a:r>
          </a:p>
        </p:txBody>
      </p:sp>
      <p:sp>
        <p:nvSpPr>
          <p:cNvPr id="351240" name="Text Box 8"/>
          <p:cNvSpPr txBox="1">
            <a:spLocks noChangeArrowheads="1"/>
          </p:cNvSpPr>
          <p:nvPr/>
        </p:nvSpPr>
        <p:spPr bwMode="auto">
          <a:xfrm>
            <a:off x="3200400" y="3409836"/>
            <a:ext cx="26323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dirty="0"/>
              <a:t>4T </a:t>
            </a:r>
            <a:r>
              <a:rPr lang="en-US" sz="2800" dirty="0" err="1"/>
              <a:t>Bistable</a:t>
            </a:r>
            <a:r>
              <a:rPr lang="en-US" sz="2800" dirty="0"/>
              <a:t> Latch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48264" y="5517232"/>
            <a:ext cx="151964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       __</a:t>
            </a:r>
          </a:p>
          <a:p>
            <a:r>
              <a:rPr lang="en-US" sz="1400" dirty="0" smtClean="0"/>
              <a:t>BIT/BIT : Data line</a:t>
            </a:r>
          </a:p>
          <a:p>
            <a:r>
              <a:rPr lang="en-US" sz="1400" dirty="0" smtClean="0"/>
              <a:t>WORD : RD/WT</a:t>
            </a:r>
            <a:endParaRPr lang="en-IN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BF468B-A47D-4668-9310-28E638997DC1}" type="slidenum">
              <a:rPr lang="en-US"/>
              <a:pPr/>
              <a:t>20</a:t>
            </a:fld>
            <a:endParaRPr lang="en-US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Bit Line Precharging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038600" y="2895601"/>
            <a:ext cx="4495800" cy="3003550"/>
            <a:chOff x="2544" y="1824"/>
            <a:chExt cx="2832" cy="1892"/>
          </a:xfrm>
        </p:grpSpPr>
        <p:sp>
          <p:nvSpPr>
            <p:cNvPr id="407556" name="Rectangle 4"/>
            <p:cNvSpPr>
              <a:spLocks noChangeArrowheads="1"/>
            </p:cNvSpPr>
            <p:nvPr/>
          </p:nvSpPr>
          <p:spPr bwMode="auto">
            <a:xfrm>
              <a:off x="2544" y="2688"/>
              <a:ext cx="2832" cy="10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>
                  <a:solidFill>
                    <a:schemeClr val="accent1"/>
                  </a:solidFill>
                </a:rPr>
                <a:t>equalization transistor</a:t>
              </a:r>
              <a:r>
                <a:rPr lang="en-US" sz="2000">
                  <a:solidFill>
                    <a:schemeClr val="tx1"/>
                  </a:solidFill>
                </a:rPr>
                <a:t> - speeds up equalization of the two bit lines by allowing the capacitance and pull-up device of the nondischarged bit line to assist in precharging the discharged line</a:t>
              </a:r>
              <a:endParaRPr lang="en-US" sz="2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07557" name="Line 5"/>
            <p:cNvSpPr>
              <a:spLocks noChangeShapeType="1"/>
            </p:cNvSpPr>
            <p:nvPr/>
          </p:nvSpPr>
          <p:spPr bwMode="auto">
            <a:xfrm flipV="1">
              <a:off x="3648" y="1824"/>
              <a:ext cx="528" cy="816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091952" y="1245989"/>
            <a:ext cx="3048000" cy="2759075"/>
            <a:chOff x="528" y="672"/>
            <a:chExt cx="1920" cy="1738"/>
          </a:xfrm>
        </p:grpSpPr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1536" y="1104"/>
              <a:ext cx="288" cy="480"/>
              <a:chOff x="1920" y="1632"/>
              <a:chExt cx="288" cy="480"/>
            </a:xfrm>
          </p:grpSpPr>
          <p:grpSp>
            <p:nvGrpSpPr>
              <p:cNvPr id="5" name="Group 8"/>
              <p:cNvGrpSpPr>
                <a:grpSpLocks/>
              </p:cNvGrpSpPr>
              <p:nvPr/>
            </p:nvGrpSpPr>
            <p:grpSpPr bwMode="auto">
              <a:xfrm rot="-5400000">
                <a:off x="1872" y="1776"/>
                <a:ext cx="480" cy="192"/>
                <a:chOff x="1008" y="2112"/>
                <a:chExt cx="480" cy="192"/>
              </a:xfrm>
            </p:grpSpPr>
            <p:sp>
              <p:nvSpPr>
                <p:cNvPr id="407561" name="Line 9"/>
                <p:cNvSpPr>
                  <a:spLocks noChangeShapeType="1"/>
                </p:cNvSpPr>
                <p:nvPr/>
              </p:nvSpPr>
              <p:spPr bwMode="auto">
                <a:xfrm>
                  <a:off x="1152" y="216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07562" name="Line 10"/>
                <p:cNvSpPr>
                  <a:spLocks noChangeShapeType="1"/>
                </p:cNvSpPr>
                <p:nvPr/>
              </p:nvSpPr>
              <p:spPr bwMode="auto">
                <a:xfrm>
                  <a:off x="1152" y="2160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07563" name="Line 11"/>
                <p:cNvSpPr>
                  <a:spLocks noChangeShapeType="1"/>
                </p:cNvSpPr>
                <p:nvPr/>
              </p:nvSpPr>
              <p:spPr bwMode="auto">
                <a:xfrm>
                  <a:off x="1344" y="2160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07564" name="Line 12"/>
                <p:cNvSpPr>
                  <a:spLocks noChangeShapeType="1"/>
                </p:cNvSpPr>
                <p:nvPr/>
              </p:nvSpPr>
              <p:spPr bwMode="auto">
                <a:xfrm>
                  <a:off x="1008" y="230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07565" name="Line 13"/>
                <p:cNvSpPr>
                  <a:spLocks noChangeShapeType="1"/>
                </p:cNvSpPr>
                <p:nvPr/>
              </p:nvSpPr>
              <p:spPr bwMode="auto">
                <a:xfrm>
                  <a:off x="1344" y="230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07566" name="Line 14"/>
                <p:cNvSpPr>
                  <a:spLocks noChangeShapeType="1"/>
                </p:cNvSpPr>
                <p:nvPr/>
              </p:nvSpPr>
              <p:spPr bwMode="auto">
                <a:xfrm>
                  <a:off x="1152" y="211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407567" name="Oval 15"/>
              <p:cNvSpPr>
                <a:spLocks noChangeArrowheads="1"/>
              </p:cNvSpPr>
              <p:nvPr/>
            </p:nvSpPr>
            <p:spPr bwMode="auto">
              <a:xfrm>
                <a:off x="1920" y="1824"/>
                <a:ext cx="96" cy="9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 flipH="1">
              <a:off x="912" y="1104"/>
              <a:ext cx="288" cy="480"/>
              <a:chOff x="1920" y="1632"/>
              <a:chExt cx="288" cy="480"/>
            </a:xfrm>
          </p:grpSpPr>
          <p:grpSp>
            <p:nvGrpSpPr>
              <p:cNvPr id="7" name="Group 17"/>
              <p:cNvGrpSpPr>
                <a:grpSpLocks/>
              </p:cNvGrpSpPr>
              <p:nvPr/>
            </p:nvGrpSpPr>
            <p:grpSpPr bwMode="auto">
              <a:xfrm rot="-5400000">
                <a:off x="1872" y="1776"/>
                <a:ext cx="480" cy="192"/>
                <a:chOff x="1008" y="2112"/>
                <a:chExt cx="480" cy="192"/>
              </a:xfrm>
            </p:grpSpPr>
            <p:sp>
              <p:nvSpPr>
                <p:cNvPr id="407570" name="Line 18"/>
                <p:cNvSpPr>
                  <a:spLocks noChangeShapeType="1"/>
                </p:cNvSpPr>
                <p:nvPr/>
              </p:nvSpPr>
              <p:spPr bwMode="auto">
                <a:xfrm>
                  <a:off x="1152" y="216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07571" name="Line 19"/>
                <p:cNvSpPr>
                  <a:spLocks noChangeShapeType="1"/>
                </p:cNvSpPr>
                <p:nvPr/>
              </p:nvSpPr>
              <p:spPr bwMode="auto">
                <a:xfrm>
                  <a:off x="1152" y="2160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07572" name="Line 20"/>
                <p:cNvSpPr>
                  <a:spLocks noChangeShapeType="1"/>
                </p:cNvSpPr>
                <p:nvPr/>
              </p:nvSpPr>
              <p:spPr bwMode="auto">
                <a:xfrm>
                  <a:off x="1344" y="2160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07573" name="Line 21"/>
                <p:cNvSpPr>
                  <a:spLocks noChangeShapeType="1"/>
                </p:cNvSpPr>
                <p:nvPr/>
              </p:nvSpPr>
              <p:spPr bwMode="auto">
                <a:xfrm>
                  <a:off x="1008" y="230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07574" name="Line 22"/>
                <p:cNvSpPr>
                  <a:spLocks noChangeShapeType="1"/>
                </p:cNvSpPr>
                <p:nvPr/>
              </p:nvSpPr>
              <p:spPr bwMode="auto">
                <a:xfrm>
                  <a:off x="1344" y="230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07575" name="Line 23"/>
                <p:cNvSpPr>
                  <a:spLocks noChangeShapeType="1"/>
                </p:cNvSpPr>
                <p:nvPr/>
              </p:nvSpPr>
              <p:spPr bwMode="auto">
                <a:xfrm>
                  <a:off x="1152" y="211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407576" name="Oval 24"/>
              <p:cNvSpPr>
                <a:spLocks noChangeArrowheads="1"/>
              </p:cNvSpPr>
              <p:nvPr/>
            </p:nvSpPr>
            <p:spPr bwMode="auto">
              <a:xfrm>
                <a:off x="1920" y="1824"/>
                <a:ext cx="96" cy="9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407577" name="Line 25"/>
            <p:cNvSpPr>
              <a:spLocks noChangeShapeType="1"/>
            </p:cNvSpPr>
            <p:nvPr/>
          </p:nvSpPr>
          <p:spPr bwMode="auto">
            <a:xfrm>
              <a:off x="912" y="1536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407578" name="Line 26"/>
            <p:cNvSpPr>
              <a:spLocks noChangeShapeType="1"/>
            </p:cNvSpPr>
            <p:nvPr/>
          </p:nvSpPr>
          <p:spPr bwMode="auto">
            <a:xfrm>
              <a:off x="1824" y="1536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407579" name="Line 27"/>
            <p:cNvSpPr>
              <a:spLocks noChangeShapeType="1"/>
            </p:cNvSpPr>
            <p:nvPr/>
          </p:nvSpPr>
          <p:spPr bwMode="auto">
            <a:xfrm flipV="1">
              <a:off x="912" y="1056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407580" name="Line 28"/>
            <p:cNvSpPr>
              <a:spLocks noChangeShapeType="1"/>
            </p:cNvSpPr>
            <p:nvPr/>
          </p:nvSpPr>
          <p:spPr bwMode="auto">
            <a:xfrm flipV="1">
              <a:off x="1824" y="1056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407581" name="Line 29"/>
            <p:cNvSpPr>
              <a:spLocks noChangeShapeType="1"/>
            </p:cNvSpPr>
            <p:nvPr/>
          </p:nvSpPr>
          <p:spPr bwMode="auto">
            <a:xfrm>
              <a:off x="1200" y="1344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407582" name="Line 30"/>
            <p:cNvSpPr>
              <a:spLocks noChangeShapeType="1"/>
            </p:cNvSpPr>
            <p:nvPr/>
          </p:nvSpPr>
          <p:spPr bwMode="auto">
            <a:xfrm>
              <a:off x="1248" y="1344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407583" name="Line 31"/>
            <p:cNvSpPr>
              <a:spLocks noChangeShapeType="1"/>
            </p:cNvSpPr>
            <p:nvPr/>
          </p:nvSpPr>
          <p:spPr bwMode="auto">
            <a:xfrm>
              <a:off x="1152" y="158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407584" name="Line 32"/>
            <p:cNvSpPr>
              <a:spLocks noChangeShapeType="1"/>
            </p:cNvSpPr>
            <p:nvPr/>
          </p:nvSpPr>
          <p:spPr bwMode="auto">
            <a:xfrm>
              <a:off x="1200" y="163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407585" name="Line 33"/>
            <p:cNvSpPr>
              <a:spLocks noChangeShapeType="1"/>
            </p:cNvSpPr>
            <p:nvPr/>
          </p:nvSpPr>
          <p:spPr bwMode="auto">
            <a:xfrm>
              <a:off x="1488" y="1344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407586" name="Line 34"/>
            <p:cNvSpPr>
              <a:spLocks noChangeShapeType="1"/>
            </p:cNvSpPr>
            <p:nvPr/>
          </p:nvSpPr>
          <p:spPr bwMode="auto">
            <a:xfrm>
              <a:off x="1392" y="158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407587" name="Line 35"/>
            <p:cNvSpPr>
              <a:spLocks noChangeShapeType="1"/>
            </p:cNvSpPr>
            <p:nvPr/>
          </p:nvSpPr>
          <p:spPr bwMode="auto">
            <a:xfrm>
              <a:off x="1440" y="163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407588" name="Line 36"/>
            <p:cNvSpPr>
              <a:spLocks noChangeShapeType="1"/>
            </p:cNvSpPr>
            <p:nvPr/>
          </p:nvSpPr>
          <p:spPr bwMode="auto">
            <a:xfrm>
              <a:off x="1488" y="1344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407589" name="Rectangle 37"/>
            <p:cNvSpPr>
              <a:spLocks noChangeArrowheads="1"/>
            </p:cNvSpPr>
            <p:nvPr/>
          </p:nvSpPr>
          <p:spPr bwMode="auto">
            <a:xfrm>
              <a:off x="528" y="672"/>
              <a:ext cx="192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 dirty="0">
                  <a:solidFill>
                    <a:schemeClr val="tx1"/>
                  </a:solidFill>
                </a:rPr>
                <a:t>Static Pull-up </a:t>
              </a:r>
              <a:r>
                <a:rPr lang="en-US" sz="2000" dirty="0" err="1">
                  <a:solidFill>
                    <a:schemeClr val="tx1"/>
                  </a:solidFill>
                </a:rPr>
                <a:t>Precharge</a:t>
              </a:r>
              <a:endParaRPr lang="en-US" sz="20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07590" name="Rectangle 38"/>
            <p:cNvSpPr>
              <a:spLocks noChangeArrowheads="1"/>
            </p:cNvSpPr>
            <p:nvPr/>
          </p:nvSpPr>
          <p:spPr bwMode="auto">
            <a:xfrm>
              <a:off x="768" y="2160"/>
              <a:ext cx="4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</a:rPr>
                <a:t>BL</a:t>
              </a:r>
              <a:endParaRPr lang="en-US" sz="2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07591" name="Rectangle 39"/>
            <p:cNvSpPr>
              <a:spLocks noChangeArrowheads="1"/>
            </p:cNvSpPr>
            <p:nvPr/>
          </p:nvSpPr>
          <p:spPr bwMode="auto">
            <a:xfrm flipH="1">
              <a:off x="1632" y="2160"/>
              <a:ext cx="4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</a:rPr>
                <a:t>!BL</a:t>
              </a:r>
              <a:endParaRPr lang="en-US" sz="2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4800600" y="1326381"/>
            <a:ext cx="3276600" cy="2606675"/>
            <a:chOff x="3024" y="672"/>
            <a:chExt cx="2064" cy="1642"/>
          </a:xfrm>
        </p:grpSpPr>
        <p:grpSp>
          <p:nvGrpSpPr>
            <p:cNvPr id="9" name="Group 41"/>
            <p:cNvGrpSpPr>
              <a:grpSpLocks/>
            </p:cNvGrpSpPr>
            <p:nvPr/>
          </p:nvGrpSpPr>
          <p:grpSpPr bwMode="auto">
            <a:xfrm>
              <a:off x="4272" y="1056"/>
              <a:ext cx="288" cy="480"/>
              <a:chOff x="1920" y="1632"/>
              <a:chExt cx="288" cy="480"/>
            </a:xfrm>
          </p:grpSpPr>
          <p:grpSp>
            <p:nvGrpSpPr>
              <p:cNvPr id="10" name="Group 42"/>
              <p:cNvGrpSpPr>
                <a:grpSpLocks/>
              </p:cNvGrpSpPr>
              <p:nvPr/>
            </p:nvGrpSpPr>
            <p:grpSpPr bwMode="auto">
              <a:xfrm rot="-5400000">
                <a:off x="1872" y="1776"/>
                <a:ext cx="480" cy="192"/>
                <a:chOff x="1008" y="2112"/>
                <a:chExt cx="480" cy="192"/>
              </a:xfrm>
            </p:grpSpPr>
            <p:sp>
              <p:nvSpPr>
                <p:cNvPr id="407595" name="Line 43"/>
                <p:cNvSpPr>
                  <a:spLocks noChangeShapeType="1"/>
                </p:cNvSpPr>
                <p:nvPr/>
              </p:nvSpPr>
              <p:spPr bwMode="auto">
                <a:xfrm>
                  <a:off x="1152" y="216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07596" name="Line 44"/>
                <p:cNvSpPr>
                  <a:spLocks noChangeShapeType="1"/>
                </p:cNvSpPr>
                <p:nvPr/>
              </p:nvSpPr>
              <p:spPr bwMode="auto">
                <a:xfrm>
                  <a:off x="1152" y="2160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07597" name="Line 45"/>
                <p:cNvSpPr>
                  <a:spLocks noChangeShapeType="1"/>
                </p:cNvSpPr>
                <p:nvPr/>
              </p:nvSpPr>
              <p:spPr bwMode="auto">
                <a:xfrm>
                  <a:off x="1344" y="2160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07598" name="Line 46"/>
                <p:cNvSpPr>
                  <a:spLocks noChangeShapeType="1"/>
                </p:cNvSpPr>
                <p:nvPr/>
              </p:nvSpPr>
              <p:spPr bwMode="auto">
                <a:xfrm>
                  <a:off x="1008" y="230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07599" name="Line 47"/>
                <p:cNvSpPr>
                  <a:spLocks noChangeShapeType="1"/>
                </p:cNvSpPr>
                <p:nvPr/>
              </p:nvSpPr>
              <p:spPr bwMode="auto">
                <a:xfrm>
                  <a:off x="1344" y="230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07600" name="Line 48"/>
                <p:cNvSpPr>
                  <a:spLocks noChangeShapeType="1"/>
                </p:cNvSpPr>
                <p:nvPr/>
              </p:nvSpPr>
              <p:spPr bwMode="auto">
                <a:xfrm>
                  <a:off x="1152" y="211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407601" name="Oval 49"/>
              <p:cNvSpPr>
                <a:spLocks noChangeArrowheads="1"/>
              </p:cNvSpPr>
              <p:nvPr/>
            </p:nvSpPr>
            <p:spPr bwMode="auto">
              <a:xfrm>
                <a:off x="1920" y="1824"/>
                <a:ext cx="96" cy="9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11" name="Group 50"/>
            <p:cNvGrpSpPr>
              <a:grpSpLocks/>
            </p:cNvGrpSpPr>
            <p:nvPr/>
          </p:nvGrpSpPr>
          <p:grpSpPr bwMode="auto">
            <a:xfrm flipH="1">
              <a:off x="3792" y="1056"/>
              <a:ext cx="288" cy="480"/>
              <a:chOff x="1920" y="1632"/>
              <a:chExt cx="288" cy="480"/>
            </a:xfrm>
          </p:grpSpPr>
          <p:grpSp>
            <p:nvGrpSpPr>
              <p:cNvPr id="12" name="Group 51"/>
              <p:cNvGrpSpPr>
                <a:grpSpLocks/>
              </p:cNvGrpSpPr>
              <p:nvPr/>
            </p:nvGrpSpPr>
            <p:grpSpPr bwMode="auto">
              <a:xfrm rot="-5400000">
                <a:off x="1872" y="1776"/>
                <a:ext cx="480" cy="192"/>
                <a:chOff x="1008" y="2112"/>
                <a:chExt cx="480" cy="192"/>
              </a:xfrm>
            </p:grpSpPr>
            <p:sp>
              <p:nvSpPr>
                <p:cNvPr id="407604" name="Line 52"/>
                <p:cNvSpPr>
                  <a:spLocks noChangeShapeType="1"/>
                </p:cNvSpPr>
                <p:nvPr/>
              </p:nvSpPr>
              <p:spPr bwMode="auto">
                <a:xfrm>
                  <a:off x="1152" y="216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07605" name="Line 53"/>
                <p:cNvSpPr>
                  <a:spLocks noChangeShapeType="1"/>
                </p:cNvSpPr>
                <p:nvPr/>
              </p:nvSpPr>
              <p:spPr bwMode="auto">
                <a:xfrm>
                  <a:off x="1152" y="2160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07606" name="Line 54"/>
                <p:cNvSpPr>
                  <a:spLocks noChangeShapeType="1"/>
                </p:cNvSpPr>
                <p:nvPr/>
              </p:nvSpPr>
              <p:spPr bwMode="auto">
                <a:xfrm>
                  <a:off x="1344" y="2160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07607" name="Line 55"/>
                <p:cNvSpPr>
                  <a:spLocks noChangeShapeType="1"/>
                </p:cNvSpPr>
                <p:nvPr/>
              </p:nvSpPr>
              <p:spPr bwMode="auto">
                <a:xfrm>
                  <a:off x="1008" y="230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07608" name="Line 56"/>
                <p:cNvSpPr>
                  <a:spLocks noChangeShapeType="1"/>
                </p:cNvSpPr>
                <p:nvPr/>
              </p:nvSpPr>
              <p:spPr bwMode="auto">
                <a:xfrm>
                  <a:off x="1344" y="230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07609" name="Line 57"/>
                <p:cNvSpPr>
                  <a:spLocks noChangeShapeType="1"/>
                </p:cNvSpPr>
                <p:nvPr/>
              </p:nvSpPr>
              <p:spPr bwMode="auto">
                <a:xfrm>
                  <a:off x="1152" y="211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407610" name="Oval 58"/>
              <p:cNvSpPr>
                <a:spLocks noChangeArrowheads="1"/>
              </p:cNvSpPr>
              <p:nvPr/>
            </p:nvSpPr>
            <p:spPr bwMode="auto">
              <a:xfrm>
                <a:off x="1920" y="1824"/>
                <a:ext cx="96" cy="9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13" name="Group 59"/>
            <p:cNvGrpSpPr>
              <a:grpSpLocks/>
            </p:cNvGrpSpPr>
            <p:nvPr/>
          </p:nvGrpSpPr>
          <p:grpSpPr bwMode="auto">
            <a:xfrm rot="16200000" flipH="1">
              <a:off x="4032" y="1440"/>
              <a:ext cx="288" cy="480"/>
              <a:chOff x="1920" y="1632"/>
              <a:chExt cx="288" cy="480"/>
            </a:xfrm>
          </p:grpSpPr>
          <p:grpSp>
            <p:nvGrpSpPr>
              <p:cNvPr id="14" name="Group 60"/>
              <p:cNvGrpSpPr>
                <a:grpSpLocks/>
              </p:cNvGrpSpPr>
              <p:nvPr/>
            </p:nvGrpSpPr>
            <p:grpSpPr bwMode="auto">
              <a:xfrm rot="-5400000">
                <a:off x="1872" y="1776"/>
                <a:ext cx="480" cy="192"/>
                <a:chOff x="1008" y="2112"/>
                <a:chExt cx="480" cy="192"/>
              </a:xfrm>
            </p:grpSpPr>
            <p:sp>
              <p:nvSpPr>
                <p:cNvPr id="407613" name="Line 61"/>
                <p:cNvSpPr>
                  <a:spLocks noChangeShapeType="1"/>
                </p:cNvSpPr>
                <p:nvPr/>
              </p:nvSpPr>
              <p:spPr bwMode="auto">
                <a:xfrm>
                  <a:off x="1152" y="216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07614" name="Line 62"/>
                <p:cNvSpPr>
                  <a:spLocks noChangeShapeType="1"/>
                </p:cNvSpPr>
                <p:nvPr/>
              </p:nvSpPr>
              <p:spPr bwMode="auto">
                <a:xfrm>
                  <a:off x="1152" y="2160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07615" name="Line 63"/>
                <p:cNvSpPr>
                  <a:spLocks noChangeShapeType="1"/>
                </p:cNvSpPr>
                <p:nvPr/>
              </p:nvSpPr>
              <p:spPr bwMode="auto">
                <a:xfrm>
                  <a:off x="1344" y="2160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07616" name="Line 64"/>
                <p:cNvSpPr>
                  <a:spLocks noChangeShapeType="1"/>
                </p:cNvSpPr>
                <p:nvPr/>
              </p:nvSpPr>
              <p:spPr bwMode="auto">
                <a:xfrm>
                  <a:off x="1008" y="230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07617" name="Line 65"/>
                <p:cNvSpPr>
                  <a:spLocks noChangeShapeType="1"/>
                </p:cNvSpPr>
                <p:nvPr/>
              </p:nvSpPr>
              <p:spPr bwMode="auto">
                <a:xfrm>
                  <a:off x="1344" y="230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07618" name="Line 66"/>
                <p:cNvSpPr>
                  <a:spLocks noChangeShapeType="1"/>
                </p:cNvSpPr>
                <p:nvPr/>
              </p:nvSpPr>
              <p:spPr bwMode="auto">
                <a:xfrm>
                  <a:off x="1152" y="211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407619" name="Oval 67"/>
              <p:cNvSpPr>
                <a:spLocks noChangeArrowheads="1"/>
              </p:cNvSpPr>
              <p:nvPr/>
            </p:nvSpPr>
            <p:spPr bwMode="auto">
              <a:xfrm>
                <a:off x="1920" y="1824"/>
                <a:ext cx="96" cy="9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407620" name="Line 68"/>
            <p:cNvSpPr>
              <a:spLocks noChangeShapeType="1"/>
            </p:cNvSpPr>
            <p:nvPr/>
          </p:nvSpPr>
          <p:spPr bwMode="auto">
            <a:xfrm>
              <a:off x="3792" y="1488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407621" name="Line 69"/>
            <p:cNvSpPr>
              <a:spLocks noChangeShapeType="1"/>
            </p:cNvSpPr>
            <p:nvPr/>
          </p:nvSpPr>
          <p:spPr bwMode="auto">
            <a:xfrm>
              <a:off x="4560" y="1488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407622" name="Line 70"/>
            <p:cNvSpPr>
              <a:spLocks noChangeShapeType="1"/>
            </p:cNvSpPr>
            <p:nvPr/>
          </p:nvSpPr>
          <p:spPr bwMode="auto">
            <a:xfrm>
              <a:off x="3792" y="1824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407623" name="Line 71"/>
            <p:cNvSpPr>
              <a:spLocks noChangeShapeType="1"/>
            </p:cNvSpPr>
            <p:nvPr/>
          </p:nvSpPr>
          <p:spPr bwMode="auto">
            <a:xfrm>
              <a:off x="4320" y="1824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407624" name="Line 72"/>
            <p:cNvSpPr>
              <a:spLocks noChangeShapeType="1"/>
            </p:cNvSpPr>
            <p:nvPr/>
          </p:nvSpPr>
          <p:spPr bwMode="auto">
            <a:xfrm>
              <a:off x="3504" y="1296"/>
              <a:ext cx="1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407625" name="Line 73"/>
            <p:cNvSpPr>
              <a:spLocks noChangeShapeType="1"/>
            </p:cNvSpPr>
            <p:nvPr/>
          </p:nvSpPr>
          <p:spPr bwMode="auto">
            <a:xfrm flipV="1">
              <a:off x="3792" y="10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407626" name="Line 74"/>
            <p:cNvSpPr>
              <a:spLocks noChangeShapeType="1"/>
            </p:cNvSpPr>
            <p:nvPr/>
          </p:nvSpPr>
          <p:spPr bwMode="auto">
            <a:xfrm flipV="1">
              <a:off x="4560" y="10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407627" name="Rectangle 75"/>
            <p:cNvSpPr>
              <a:spLocks noChangeArrowheads="1"/>
            </p:cNvSpPr>
            <p:nvPr/>
          </p:nvSpPr>
          <p:spPr bwMode="auto">
            <a:xfrm>
              <a:off x="3024" y="1152"/>
              <a:ext cx="48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clock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07628" name="Rectangle 76"/>
            <p:cNvSpPr>
              <a:spLocks noChangeArrowheads="1"/>
            </p:cNvSpPr>
            <p:nvPr/>
          </p:nvSpPr>
          <p:spPr bwMode="auto">
            <a:xfrm>
              <a:off x="3168" y="672"/>
              <a:ext cx="192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 dirty="0">
                  <a:solidFill>
                    <a:schemeClr val="tx1"/>
                  </a:solidFill>
                </a:rPr>
                <a:t>Clocked </a:t>
              </a:r>
              <a:r>
                <a:rPr lang="en-US" sz="2000" dirty="0" err="1">
                  <a:solidFill>
                    <a:schemeClr val="tx1"/>
                  </a:solidFill>
                </a:rPr>
                <a:t>Precharge</a:t>
              </a:r>
              <a:endParaRPr lang="en-US" sz="20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07629" name="Line 77"/>
            <p:cNvSpPr>
              <a:spLocks noChangeShapeType="1"/>
            </p:cNvSpPr>
            <p:nvPr/>
          </p:nvSpPr>
          <p:spPr bwMode="auto">
            <a:xfrm>
              <a:off x="4176" y="129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407630" name="Rectangle 78"/>
            <p:cNvSpPr>
              <a:spLocks noChangeArrowheads="1"/>
            </p:cNvSpPr>
            <p:nvPr/>
          </p:nvSpPr>
          <p:spPr bwMode="auto">
            <a:xfrm flipH="1">
              <a:off x="4416" y="2064"/>
              <a:ext cx="4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</a:rPr>
                <a:t>!BL</a:t>
              </a:r>
              <a:endParaRPr lang="en-US" sz="2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07631" name="Rectangle 79"/>
            <p:cNvSpPr>
              <a:spLocks noChangeArrowheads="1"/>
            </p:cNvSpPr>
            <p:nvPr/>
          </p:nvSpPr>
          <p:spPr bwMode="auto">
            <a:xfrm>
              <a:off x="3600" y="2064"/>
              <a:ext cx="4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</a:rPr>
                <a:t>BL</a:t>
              </a:r>
              <a:endParaRPr lang="en-US" sz="2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Reading a Cell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5EBE-403A-4F49-BC81-95DF2F854E93}" type="slidenum">
              <a:rPr lang="en-US"/>
              <a:pPr/>
              <a:t>3</a:t>
            </a:fld>
            <a:endParaRPr lang="en-US"/>
          </a:p>
        </p:txBody>
      </p:sp>
      <p:pic>
        <p:nvPicPr>
          <p:cNvPr id="3522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7112" y="1219200"/>
            <a:ext cx="81534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2260" name="Freeform 4"/>
          <p:cNvSpPr>
            <a:spLocks/>
          </p:cNvSpPr>
          <p:nvPr/>
        </p:nvSpPr>
        <p:spPr bwMode="auto">
          <a:xfrm>
            <a:off x="2044212" y="2667000"/>
            <a:ext cx="1232388" cy="10033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8" y="240"/>
              </a:cxn>
              <a:cxn ang="0">
                <a:pos x="56" y="336"/>
              </a:cxn>
              <a:cxn ang="0">
                <a:pos x="200" y="336"/>
              </a:cxn>
              <a:cxn ang="0">
                <a:pos x="344" y="288"/>
              </a:cxn>
              <a:cxn ang="0">
                <a:pos x="440" y="336"/>
              </a:cxn>
              <a:cxn ang="0">
                <a:pos x="536" y="384"/>
              </a:cxn>
              <a:cxn ang="0">
                <a:pos x="584" y="432"/>
              </a:cxn>
              <a:cxn ang="0">
                <a:pos x="584" y="528"/>
              </a:cxn>
              <a:cxn ang="0">
                <a:pos x="632" y="576"/>
              </a:cxn>
              <a:cxn ang="0">
                <a:pos x="680" y="624"/>
              </a:cxn>
              <a:cxn ang="0">
                <a:pos x="776" y="624"/>
              </a:cxn>
            </a:cxnLst>
            <a:rect l="0" t="0" r="r" b="b"/>
            <a:pathLst>
              <a:path w="776" h="632">
                <a:moveTo>
                  <a:pt x="8" y="0"/>
                </a:moveTo>
                <a:cubicBezTo>
                  <a:pt x="4" y="92"/>
                  <a:pt x="0" y="184"/>
                  <a:pt x="8" y="240"/>
                </a:cubicBezTo>
                <a:cubicBezTo>
                  <a:pt x="16" y="296"/>
                  <a:pt x="24" y="320"/>
                  <a:pt x="56" y="336"/>
                </a:cubicBezTo>
                <a:cubicBezTo>
                  <a:pt x="88" y="352"/>
                  <a:pt x="152" y="344"/>
                  <a:pt x="200" y="336"/>
                </a:cubicBezTo>
                <a:cubicBezTo>
                  <a:pt x="248" y="328"/>
                  <a:pt x="304" y="288"/>
                  <a:pt x="344" y="288"/>
                </a:cubicBezTo>
                <a:cubicBezTo>
                  <a:pt x="384" y="288"/>
                  <a:pt x="408" y="320"/>
                  <a:pt x="440" y="336"/>
                </a:cubicBezTo>
                <a:cubicBezTo>
                  <a:pt x="472" y="352"/>
                  <a:pt x="512" y="368"/>
                  <a:pt x="536" y="384"/>
                </a:cubicBezTo>
                <a:cubicBezTo>
                  <a:pt x="560" y="400"/>
                  <a:pt x="576" y="408"/>
                  <a:pt x="584" y="432"/>
                </a:cubicBezTo>
                <a:cubicBezTo>
                  <a:pt x="592" y="456"/>
                  <a:pt x="576" y="504"/>
                  <a:pt x="584" y="528"/>
                </a:cubicBezTo>
                <a:cubicBezTo>
                  <a:pt x="592" y="552"/>
                  <a:pt x="616" y="560"/>
                  <a:pt x="632" y="576"/>
                </a:cubicBezTo>
                <a:cubicBezTo>
                  <a:pt x="648" y="592"/>
                  <a:pt x="656" y="616"/>
                  <a:pt x="680" y="624"/>
                </a:cubicBezTo>
                <a:cubicBezTo>
                  <a:pt x="704" y="632"/>
                  <a:pt x="760" y="624"/>
                  <a:pt x="776" y="624"/>
                </a:cubicBezTo>
              </a:path>
            </a:pathLst>
          </a:cu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352261" name="Text Box 5"/>
          <p:cNvSpPr txBox="1">
            <a:spLocks noChangeArrowheads="1"/>
          </p:cNvSpPr>
          <p:nvPr/>
        </p:nvSpPr>
        <p:spPr bwMode="auto">
          <a:xfrm>
            <a:off x="2346081" y="3200400"/>
            <a:ext cx="5549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</a:rPr>
              <a:t>I</a:t>
            </a:r>
            <a:r>
              <a:rPr lang="en-US" sz="2400" b="1" baseline="-25000">
                <a:solidFill>
                  <a:srgbClr val="FF0000"/>
                </a:solidFill>
              </a:rPr>
              <a:t>cell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352262" name="Rectangle 6"/>
          <p:cNvSpPr>
            <a:spLocks noChangeArrowheads="1"/>
          </p:cNvSpPr>
          <p:nvPr/>
        </p:nvSpPr>
        <p:spPr bwMode="auto">
          <a:xfrm>
            <a:off x="6553200" y="3962400"/>
            <a:ext cx="12954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352263" name="Text Box 7"/>
          <p:cNvSpPr txBox="1">
            <a:spLocks noChangeArrowheads="1"/>
          </p:cNvSpPr>
          <p:nvPr/>
        </p:nvSpPr>
        <p:spPr bwMode="auto">
          <a:xfrm>
            <a:off x="6079881" y="4098925"/>
            <a:ext cx="2149719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>
                <a:latin typeface="Symbol" pitchFamily="18" charset="2"/>
              </a:rPr>
              <a:t>D</a:t>
            </a:r>
            <a:r>
              <a:rPr lang="en-US" sz="2800" b="1"/>
              <a:t>V = I</a:t>
            </a:r>
            <a:r>
              <a:rPr lang="en-US" sz="2800" b="1" baseline="-25000"/>
              <a:t>cell * </a:t>
            </a:r>
            <a:r>
              <a:rPr lang="en-US" sz="2800" b="1">
                <a:latin typeface="Symbol" pitchFamily="18" charset="2"/>
              </a:rPr>
              <a:t>t</a:t>
            </a:r>
          </a:p>
          <a:p>
            <a:pPr algn="l">
              <a:spcBef>
                <a:spcPct val="0"/>
              </a:spcBef>
            </a:pPr>
            <a:r>
              <a:rPr lang="en-US" sz="2800" b="1">
                <a:latin typeface="Symbol" pitchFamily="18" charset="2"/>
              </a:rPr>
              <a:t>	-----</a:t>
            </a:r>
          </a:p>
          <a:p>
            <a:pPr algn="l">
              <a:spcBef>
                <a:spcPct val="0"/>
              </a:spcBef>
            </a:pPr>
            <a:r>
              <a:rPr lang="en-US" sz="2800">
                <a:latin typeface="Symbol" pitchFamily="18" charset="2"/>
              </a:rPr>
              <a:t>	  </a:t>
            </a:r>
            <a:r>
              <a:rPr lang="en-US" sz="2800"/>
              <a:t>C</a:t>
            </a:r>
            <a:r>
              <a:rPr lang="en-US" sz="2800" baseline="-25000"/>
              <a:t>b</a:t>
            </a:r>
            <a:endParaRPr lang="en-US" sz="2800">
              <a:latin typeface="Symbol" pitchFamily="18" charset="2"/>
            </a:endParaRPr>
          </a:p>
        </p:txBody>
      </p:sp>
      <p:sp>
        <p:nvSpPr>
          <p:cNvPr id="352264" name="Text Box 8"/>
          <p:cNvSpPr txBox="1">
            <a:spLocks noChangeArrowheads="1"/>
          </p:cNvSpPr>
          <p:nvPr/>
        </p:nvSpPr>
        <p:spPr bwMode="auto">
          <a:xfrm>
            <a:off x="4098681" y="5449888"/>
            <a:ext cx="21371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hlinkClick r:id="" action="ppaction://noaction"/>
              </a:rPr>
              <a:t>Sense Amplifier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9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Writing a Cell</a:t>
            </a:r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CD74A-75D9-4BA7-A2E4-F686B6830A65}" type="slidenum">
              <a:rPr lang="en-US"/>
              <a:pPr/>
              <a:t>4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00472" y="1295400"/>
            <a:ext cx="7620000" cy="4789488"/>
            <a:chOff x="480" y="816"/>
            <a:chExt cx="4800" cy="3017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80" y="816"/>
              <a:ext cx="4800" cy="3017"/>
              <a:chOff x="480" y="816"/>
              <a:chExt cx="4800" cy="3017"/>
            </a:xfrm>
          </p:grpSpPr>
          <p:pic>
            <p:nvPicPr>
              <p:cNvPr id="353284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80" y="816"/>
                <a:ext cx="4800" cy="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53285" name="Rectangle 5"/>
              <p:cNvSpPr>
                <a:spLocks noChangeArrowheads="1"/>
              </p:cNvSpPr>
              <p:nvPr/>
            </p:nvSpPr>
            <p:spPr bwMode="auto">
              <a:xfrm>
                <a:off x="1536" y="1872"/>
                <a:ext cx="192" cy="9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53286" name="Rectangle 6"/>
              <p:cNvSpPr>
                <a:spLocks noChangeArrowheads="1"/>
              </p:cNvSpPr>
              <p:nvPr/>
            </p:nvSpPr>
            <p:spPr bwMode="auto">
              <a:xfrm>
                <a:off x="2496" y="1872"/>
                <a:ext cx="192" cy="9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53287" name="Freeform 7"/>
              <p:cNvSpPr>
                <a:spLocks/>
              </p:cNvSpPr>
              <p:nvPr/>
            </p:nvSpPr>
            <p:spPr bwMode="auto">
              <a:xfrm>
                <a:off x="2400" y="1952"/>
                <a:ext cx="648" cy="1696"/>
              </a:xfrm>
              <a:custGeom>
                <a:avLst/>
                <a:gdLst/>
                <a:ahLst/>
                <a:cxnLst>
                  <a:cxn ang="0">
                    <a:pos x="144" y="16"/>
                  </a:cxn>
                  <a:cxn ang="0">
                    <a:pos x="336" y="16"/>
                  </a:cxn>
                  <a:cxn ang="0">
                    <a:pos x="384" y="16"/>
                  </a:cxn>
                  <a:cxn ang="0">
                    <a:pos x="528" y="112"/>
                  </a:cxn>
                  <a:cxn ang="0">
                    <a:pos x="624" y="448"/>
                  </a:cxn>
                  <a:cxn ang="0">
                    <a:pos x="624" y="688"/>
                  </a:cxn>
                  <a:cxn ang="0">
                    <a:pos x="624" y="1360"/>
                  </a:cxn>
                  <a:cxn ang="0">
                    <a:pos x="576" y="1504"/>
                  </a:cxn>
                  <a:cxn ang="0">
                    <a:pos x="192" y="1600"/>
                  </a:cxn>
                  <a:cxn ang="0">
                    <a:pos x="0" y="1696"/>
                  </a:cxn>
                </a:cxnLst>
                <a:rect l="0" t="0" r="r" b="b"/>
                <a:pathLst>
                  <a:path w="648" h="1696">
                    <a:moveTo>
                      <a:pt x="144" y="16"/>
                    </a:moveTo>
                    <a:cubicBezTo>
                      <a:pt x="220" y="16"/>
                      <a:pt x="296" y="16"/>
                      <a:pt x="336" y="16"/>
                    </a:cubicBezTo>
                    <a:cubicBezTo>
                      <a:pt x="376" y="16"/>
                      <a:pt x="352" y="0"/>
                      <a:pt x="384" y="16"/>
                    </a:cubicBezTo>
                    <a:cubicBezTo>
                      <a:pt x="416" y="32"/>
                      <a:pt x="488" y="40"/>
                      <a:pt x="528" y="112"/>
                    </a:cubicBezTo>
                    <a:cubicBezTo>
                      <a:pt x="568" y="184"/>
                      <a:pt x="608" y="352"/>
                      <a:pt x="624" y="448"/>
                    </a:cubicBezTo>
                    <a:cubicBezTo>
                      <a:pt x="640" y="544"/>
                      <a:pt x="624" y="536"/>
                      <a:pt x="624" y="688"/>
                    </a:cubicBezTo>
                    <a:cubicBezTo>
                      <a:pt x="624" y="840"/>
                      <a:pt x="632" y="1224"/>
                      <a:pt x="624" y="1360"/>
                    </a:cubicBezTo>
                    <a:cubicBezTo>
                      <a:pt x="616" y="1496"/>
                      <a:pt x="648" y="1464"/>
                      <a:pt x="576" y="1504"/>
                    </a:cubicBezTo>
                    <a:cubicBezTo>
                      <a:pt x="504" y="1544"/>
                      <a:pt x="288" y="1568"/>
                      <a:pt x="192" y="1600"/>
                    </a:cubicBezTo>
                    <a:cubicBezTo>
                      <a:pt x="96" y="1632"/>
                      <a:pt x="48" y="1664"/>
                      <a:pt x="0" y="1696"/>
                    </a:cubicBezTo>
                  </a:path>
                </a:pathLst>
              </a:custGeom>
              <a:noFill/>
              <a:ln w="63500" cap="flat" cmpd="sng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53288" name="Text Box 8"/>
              <p:cNvSpPr txBox="1">
                <a:spLocks noChangeArrowheads="1"/>
              </p:cNvSpPr>
              <p:nvPr/>
            </p:nvSpPr>
            <p:spPr bwMode="auto">
              <a:xfrm>
                <a:off x="2486" y="1639"/>
                <a:ext cx="48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>
                    <a:solidFill>
                      <a:srgbClr val="FF0000"/>
                    </a:solidFill>
                  </a:rPr>
                  <a:t>1 -&gt; 0</a:t>
                </a:r>
              </a:p>
            </p:txBody>
          </p:sp>
          <p:sp>
            <p:nvSpPr>
              <p:cNvPr id="353289" name="Text Box 9"/>
              <p:cNvSpPr txBox="1">
                <a:spLocks noChangeArrowheads="1"/>
              </p:cNvSpPr>
              <p:nvPr/>
            </p:nvSpPr>
            <p:spPr bwMode="auto">
              <a:xfrm>
                <a:off x="1296" y="1728"/>
                <a:ext cx="48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>
                    <a:solidFill>
                      <a:srgbClr val="FF0000"/>
                    </a:solidFill>
                  </a:rPr>
                  <a:t>0 -&gt; 1</a:t>
                </a:r>
              </a:p>
            </p:txBody>
          </p:sp>
          <p:sp>
            <p:nvSpPr>
              <p:cNvPr id="353290" name="Line 10"/>
              <p:cNvSpPr>
                <a:spLocks noChangeShapeType="1"/>
              </p:cNvSpPr>
              <p:nvPr/>
            </p:nvSpPr>
            <p:spPr bwMode="auto">
              <a:xfrm>
                <a:off x="2016" y="1920"/>
                <a:ext cx="336" cy="0"/>
              </a:xfrm>
              <a:prstGeom prst="line">
                <a:avLst/>
              </a:prstGeom>
              <a:noFill/>
              <a:ln w="63500">
                <a:solidFill>
                  <a:srgbClr val="0000FF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353291" name="Line 11"/>
            <p:cNvSpPr>
              <a:spLocks noChangeShapeType="1"/>
            </p:cNvSpPr>
            <p:nvPr/>
          </p:nvSpPr>
          <p:spPr bwMode="auto">
            <a:xfrm>
              <a:off x="3024" y="1152"/>
              <a:ext cx="0" cy="1104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353293" name="Freeform 13"/>
          <p:cNvSpPr>
            <a:spLocks/>
          </p:cNvSpPr>
          <p:nvPr/>
        </p:nvSpPr>
        <p:spPr bwMode="auto">
          <a:xfrm>
            <a:off x="2044212" y="1752600"/>
            <a:ext cx="622788" cy="1549400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56" y="816"/>
              </a:cxn>
              <a:cxn ang="0">
                <a:pos x="392" y="960"/>
              </a:cxn>
            </a:cxnLst>
            <a:rect l="0" t="0" r="r" b="b"/>
            <a:pathLst>
              <a:path w="392" h="976">
                <a:moveTo>
                  <a:pt x="56" y="0"/>
                </a:moveTo>
                <a:cubicBezTo>
                  <a:pt x="28" y="328"/>
                  <a:pt x="0" y="656"/>
                  <a:pt x="56" y="816"/>
                </a:cubicBezTo>
                <a:cubicBezTo>
                  <a:pt x="112" y="976"/>
                  <a:pt x="252" y="968"/>
                  <a:pt x="392" y="960"/>
                </a:cubicBezTo>
              </a:path>
            </a:pathLst>
          </a:cu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SRAM cell</a:t>
            </a:r>
            <a:endParaRPr lang="en-IN" dirty="0"/>
          </a:p>
        </p:txBody>
      </p:sp>
      <p:pic>
        <p:nvPicPr>
          <p:cNvPr id="1026" name="Picture 2" descr="C:\Users\elwin\Pictures\p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38940" y="1628800"/>
            <a:ext cx="8213580" cy="4284644"/>
          </a:xfrm>
          <a:prstGeom prst="rect">
            <a:avLst/>
          </a:prstGeom>
          <a:noFill/>
        </p:spPr>
      </p:pic>
      <p:sp>
        <p:nvSpPr>
          <p:cNvPr id="5" name="Text Box 4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406227" y="3043808"/>
            <a:ext cx="172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 err="1"/>
              <a:t>Precharge</a:t>
            </a:r>
            <a:endParaRPr lang="en-US" sz="2400" dirty="0"/>
          </a:p>
        </p:txBody>
      </p:sp>
      <p:sp>
        <p:nvSpPr>
          <p:cNvPr id="6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424186" y="4916488"/>
            <a:ext cx="257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/>
              <a:t>Column Decode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SRAM, Putting it all together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7922-A7EF-48D1-BE6A-65532B261EE9}" type="slidenum">
              <a:rPr lang="en-US"/>
              <a:pPr/>
              <a:t>6</a:t>
            </a:fld>
            <a:endParaRPr lang="en-US"/>
          </a:p>
        </p:txBody>
      </p:sp>
      <p:pic>
        <p:nvPicPr>
          <p:cNvPr id="3809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2264" y="1371600"/>
            <a:ext cx="7696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0932" name="Rectangle 4"/>
          <p:cNvSpPr>
            <a:spLocks noChangeArrowheads="1"/>
          </p:cNvSpPr>
          <p:nvPr/>
        </p:nvSpPr>
        <p:spPr bwMode="auto">
          <a:xfrm>
            <a:off x="5181600" y="2590800"/>
            <a:ext cx="16764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380933" name="Text Box 5"/>
          <p:cNvSpPr txBox="1">
            <a:spLocks noChangeArrowheads="1"/>
          </p:cNvSpPr>
          <p:nvPr/>
        </p:nvSpPr>
        <p:spPr bwMode="auto">
          <a:xfrm>
            <a:off x="4923938" y="2678114"/>
            <a:ext cx="26723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 dirty="0">
                <a:solidFill>
                  <a:srgbClr val="0000FF"/>
                </a:solidFill>
              </a:rPr>
              <a:t>2</a:t>
            </a:r>
            <a:r>
              <a:rPr lang="en-US" sz="2000" b="1" baseline="30000" dirty="0">
                <a:solidFill>
                  <a:srgbClr val="0000FF"/>
                </a:solidFill>
              </a:rPr>
              <a:t>n</a:t>
            </a:r>
            <a:r>
              <a:rPr lang="en-US" sz="2000" b="1" dirty="0">
                <a:solidFill>
                  <a:srgbClr val="0000FF"/>
                </a:solidFill>
              </a:rPr>
              <a:t> rows, 2</a:t>
            </a:r>
            <a:r>
              <a:rPr lang="en-US" sz="2000" b="1" baseline="30000" dirty="0">
                <a:solidFill>
                  <a:srgbClr val="0000FF"/>
                </a:solidFill>
              </a:rPr>
              <a:t>m </a:t>
            </a:r>
            <a:r>
              <a:rPr lang="en-US" sz="2000" b="1" dirty="0">
                <a:solidFill>
                  <a:srgbClr val="0000FF"/>
                </a:solidFill>
              </a:rPr>
              <a:t>* k columns</a:t>
            </a:r>
          </a:p>
        </p:txBody>
      </p:sp>
      <p:sp>
        <p:nvSpPr>
          <p:cNvPr id="380934" name="Text Box 6"/>
          <p:cNvSpPr txBox="1">
            <a:spLocks noChangeArrowheads="1"/>
          </p:cNvSpPr>
          <p:nvPr/>
        </p:nvSpPr>
        <p:spPr bwMode="auto">
          <a:xfrm>
            <a:off x="1050682" y="5856288"/>
            <a:ext cx="55631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/>
              <a:t>n + m address lines, k bits data width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274638"/>
            <a:ext cx="662473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dirty="0"/>
              <a:t>SRAM Partitioning</a:t>
            </a:r>
            <a:r>
              <a:rPr lang="en-US" sz="4900" dirty="0"/>
              <a:t> 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  <p:pic>
        <p:nvPicPr>
          <p:cNvPr id="107213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20080" y="1447800"/>
            <a:ext cx="7772400" cy="46482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C3CA-371A-455D-944B-F26922A120DD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116632"/>
            <a:ext cx="7528880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dirty="0" smtClean="0"/>
              <a:t>SRAM Partitioning</a:t>
            </a:r>
            <a:r>
              <a:rPr lang="en-US" sz="6000" dirty="0" smtClean="0"/>
              <a:t> 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>Divided </a:t>
            </a:r>
            <a:r>
              <a:rPr lang="en-US" sz="3100" dirty="0" err="1"/>
              <a:t>Wordline</a:t>
            </a:r>
            <a:r>
              <a:rPr lang="en-US" sz="3100" dirty="0"/>
              <a:t> </a:t>
            </a:r>
            <a:r>
              <a:rPr lang="en-US" sz="3100" dirty="0" smtClean="0"/>
              <a:t>Architecture</a:t>
            </a:r>
            <a:endParaRPr lang="en-US" sz="3100" dirty="0"/>
          </a:p>
        </p:txBody>
      </p:sp>
      <p:pic>
        <p:nvPicPr>
          <p:cNvPr id="107315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06769" y="1524000"/>
            <a:ext cx="7104185" cy="4662488"/>
          </a:xfrm>
          <a:noFill/>
          <a:ln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C210-FE31-4611-B767-DEE34F824B98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44624"/>
            <a:ext cx="749808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Memory Subsystems Organization (1)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5630416"/>
            <a:ext cx="8172400" cy="118296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Two or more memory chips can be combined to create memory with more bits per location (two 8X2 chips can create a 8X4 memory)</a:t>
            </a:r>
          </a:p>
        </p:txBody>
      </p:sp>
      <p:pic>
        <p:nvPicPr>
          <p:cNvPr id="23556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990600"/>
            <a:ext cx="5748338" cy="4584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441</TotalTime>
  <Words>499</Words>
  <Application>Microsoft Office PowerPoint</Application>
  <PresentationFormat>On-screen Show (4:3)</PresentationFormat>
  <Paragraphs>120</Paragraphs>
  <Slides>20</Slides>
  <Notes>1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Solstice</vt:lpstr>
      <vt:lpstr>Visio</vt:lpstr>
      <vt:lpstr>VISIO</vt:lpstr>
      <vt:lpstr>Low Power designs in Memories</vt:lpstr>
      <vt:lpstr>4T &amp; 6T SRAM cell Implementation</vt:lpstr>
      <vt:lpstr>Reading a Cell</vt:lpstr>
      <vt:lpstr>Writing a Cell</vt:lpstr>
      <vt:lpstr>SRAM cell</vt:lpstr>
      <vt:lpstr>SRAM, Putting it all together</vt:lpstr>
      <vt:lpstr>SRAM Partitioning  </vt:lpstr>
      <vt:lpstr>SRAM Partitioning  Divided Wordline Architecture</vt:lpstr>
      <vt:lpstr>Memory Subsystems Organization (1)</vt:lpstr>
      <vt:lpstr>Memory Subsystems Organization (2)</vt:lpstr>
      <vt:lpstr>Partioning summary</vt:lpstr>
      <vt:lpstr>Pulsed Word Line</vt:lpstr>
      <vt:lpstr>Pulsed Word Line</vt:lpstr>
      <vt:lpstr>Bit Line Isolation</vt:lpstr>
      <vt:lpstr>Pulsed sense amplifier</vt:lpstr>
      <vt:lpstr>Reducing power in decode circuit</vt:lpstr>
      <vt:lpstr>Differential Sensing -  SRAM</vt:lpstr>
      <vt:lpstr>Latch-Based Sense Amplifier</vt:lpstr>
      <vt:lpstr>Bitline Conditioning</vt:lpstr>
      <vt:lpstr>Bit Line Precharging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elwin</dc:creator>
  <cp:lastModifiedBy>Administrator</cp:lastModifiedBy>
  <cp:revision>38</cp:revision>
  <dcterms:created xsi:type="dcterms:W3CDTF">2011-03-03T00:04:19Z</dcterms:created>
  <dcterms:modified xsi:type="dcterms:W3CDTF">2014-03-01T07:42:09Z</dcterms:modified>
</cp:coreProperties>
</file>