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59" r:id="rId3"/>
    <p:sldId id="264" r:id="rId4"/>
    <p:sldId id="311" r:id="rId5"/>
    <p:sldId id="312" r:id="rId6"/>
    <p:sldId id="313" r:id="rId7"/>
    <p:sldId id="314" r:id="rId8"/>
    <p:sldId id="272" r:id="rId9"/>
    <p:sldId id="274" r:id="rId10"/>
    <p:sldId id="293" r:id="rId11"/>
    <p:sldId id="276" r:id="rId12"/>
    <p:sldId id="287" r:id="rId13"/>
    <p:sldId id="261" r:id="rId14"/>
    <p:sldId id="266" r:id="rId15"/>
    <p:sldId id="278" r:id="rId16"/>
    <p:sldId id="280" r:id="rId17"/>
    <p:sldId id="282" r:id="rId18"/>
    <p:sldId id="285" r:id="rId19"/>
    <p:sldId id="291" r:id="rId20"/>
    <p:sldId id="284" r:id="rId21"/>
    <p:sldId id="288" r:id="rId22"/>
    <p:sldId id="290" r:id="rId23"/>
    <p:sldId id="316" r:id="rId24"/>
    <p:sldId id="295" r:id="rId25"/>
    <p:sldId id="307" r:id="rId26"/>
    <p:sldId id="296" r:id="rId27"/>
    <p:sldId id="305" r:id="rId28"/>
    <p:sldId id="297" r:id="rId29"/>
    <p:sldId id="298" r:id="rId30"/>
    <p:sldId id="299" r:id="rId31"/>
    <p:sldId id="304" r:id="rId32"/>
    <p:sldId id="317" r:id="rId33"/>
    <p:sldId id="318" r:id="rId34"/>
    <p:sldId id="319" r:id="rId35"/>
    <p:sldId id="300" r:id="rId36"/>
    <p:sldId id="308" r:id="rId37"/>
    <p:sldId id="301" r:id="rId38"/>
    <p:sldId id="302" r:id="rId39"/>
    <p:sldId id="320" r:id="rId40"/>
    <p:sldId id="306" r:id="rId41"/>
    <p:sldId id="303" r:id="rId42"/>
    <p:sldId id="309" r:id="rId4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3399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9" d="100"/>
          <a:sy n="69" d="100"/>
        </p:scale>
        <p:origin x="-546"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761DD-B564-4D11-978C-F6B104F28250}" type="datetimeFigureOut">
              <a:rPr lang="en-IN" smtClean="0"/>
              <a:pPr/>
              <a:t>2/2/2016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4EA22A-A0C2-474D-8EE6-2E6CAF7D6EC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spect="1" noChangeArrowheads="1" noTextEdit="1"/>
          </p:cNvSpPr>
          <p:nvPr>
            <p:ph type="sldImg"/>
          </p:nvPr>
        </p:nvSpPr>
        <p:spPr/>
      </p:sp>
      <p:sp>
        <p:nvSpPr>
          <p:cNvPr id="498691" name="Rectangle 3"/>
          <p:cNvSpPr>
            <a:spLocks noGrp="1" noChangeArrowheads="1"/>
          </p:cNvSpPr>
          <p:nvPr>
            <p:ph type="body" idx="1"/>
          </p:nvPr>
        </p:nvSpPr>
        <p:spPr>
          <a:ln/>
        </p:spPr>
        <p:txBody>
          <a:bodyPr/>
          <a:lstStyle/>
          <a:p>
            <a:r>
              <a:rPr lang="en-US"/>
              <a:t>Causes: shrinking feature size and increased pipelining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CDA01-3CDB-4233-A0FF-A45FB593AB7A}" type="slidenum">
              <a:rPr lang="en-US"/>
              <a:pPr/>
              <a:t>33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015B8-593C-41B9-9ABE-57028671168D}" type="slidenum">
              <a:rPr lang="en-US"/>
              <a:pPr/>
              <a:t>34</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Rot="1" noChangeAspect="1" noChangeArrowheads="1" noTextEdit="1"/>
          </p:cNvSpPr>
          <p:nvPr>
            <p:ph type="sldImg"/>
          </p:nvPr>
        </p:nvSpPr>
        <p:spPr>
          <a:xfrm>
            <a:off x="1112838" y="679450"/>
            <a:ext cx="4627562" cy="3470275"/>
          </a:xfrm>
        </p:spPr>
      </p:sp>
      <p:sp>
        <p:nvSpPr>
          <p:cNvPr id="1363971" name="Rectangle 3"/>
          <p:cNvSpPr>
            <a:spLocks noGrp="1" noChangeArrowheads="1"/>
          </p:cNvSpPr>
          <p:nvPr>
            <p:ph type="body" idx="1"/>
          </p:nvPr>
        </p:nvSpPr>
        <p:spPr>
          <a:xfrm>
            <a:off x="903288" y="4376738"/>
            <a:ext cx="5040312" cy="4073525"/>
          </a:xfrm>
          <a:ln/>
        </p:spPr>
        <p:txBody>
          <a:bodyPr lIns="91409" tIns="45707" rIns="91409" bIns="45707"/>
          <a:lstStyle/>
          <a:p>
            <a:r>
              <a:rPr lang="en-US"/>
              <a:t>For drain junction:  Leakage current per unit drain area typically ranges between 10 and 100 picoA/micron**2 at room temperature (25 degrees C) for 0.25 micron CMOS (1 million gates, each with drain area of 0.5 micron**2 = 0.125 milliW). </a:t>
            </a:r>
            <a:endParaRPr lang="en-US">
              <a:solidFill>
                <a:schemeClr val="tx2"/>
              </a:solidFill>
            </a:endParaRPr>
          </a:p>
          <a:p>
            <a:pPr algn="l">
              <a:lnSpc>
                <a:spcPct val="100000"/>
              </a:lnSpc>
              <a:spcBef>
                <a:spcPct val="0"/>
              </a:spcBef>
            </a:pPr>
            <a:r>
              <a:rPr lang="en-US"/>
              <a:t>However, values increase with increasing junction temperature - exponentially! </a:t>
            </a:r>
            <a:r>
              <a:rPr lang="en-US" i="1">
                <a:solidFill>
                  <a:schemeClr val="tx2"/>
                </a:solidFill>
              </a:rPr>
              <a:t>JS </a:t>
            </a:r>
            <a:r>
              <a:rPr lang="en-US">
                <a:solidFill>
                  <a:schemeClr val="tx2"/>
                </a:solidFill>
              </a:rPr>
              <a:t>doubles for every 9 deg C!</a:t>
            </a:r>
            <a:r>
              <a:rPr lang="en-US"/>
              <a:t> At 85 degrees C (commonly imposed upper bound for junction temperatures) the leakage currents increase by a factor of 60 over room temperature.  As temperature is a strong function of the dissipated heat and its removal mechanisms – limit power heat and use chip packages that support efficient heat removal.</a:t>
            </a:r>
          </a:p>
          <a:p>
            <a:endParaRPr lang="en-US"/>
          </a:p>
          <a:p>
            <a:r>
              <a:rPr lang="en-US"/>
              <a:t>Have to be more concerned about sub-threshold current.  The closer the threshold voltage is to zero, the larger the leakage current at VGS = 0 V.  To offset this effect, threshold voltages are not scaled as aggressively as supply voltages (narrowing noise margins).  Unfortunately, scaling the supply voltage and not scaling threshold hurts performance, esp as VDD approaches 2 VT.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Rot="1" noChangeAspect="1" noChangeArrowheads="1" noTextEdit="1"/>
          </p:cNvSpPr>
          <p:nvPr>
            <p:ph type="sldImg"/>
          </p:nvPr>
        </p:nvSpPr>
        <p:spPr>
          <a:xfrm>
            <a:off x="1112838" y="679450"/>
            <a:ext cx="4627562" cy="3470275"/>
          </a:xfrm>
        </p:spPr>
      </p:sp>
      <p:sp>
        <p:nvSpPr>
          <p:cNvPr id="1366019" name="Rectangle 3"/>
          <p:cNvSpPr>
            <a:spLocks noGrp="1" noChangeArrowheads="1"/>
          </p:cNvSpPr>
          <p:nvPr>
            <p:ph type="body" idx="1"/>
          </p:nvPr>
        </p:nvSpPr>
        <p:spPr>
          <a:xfrm>
            <a:off x="903288" y="4376738"/>
            <a:ext cx="5040312" cy="4073525"/>
          </a:xfrm>
          <a:ln/>
        </p:spPr>
        <p:txBody>
          <a:bodyPr lIns="91409" tIns="45707" rIns="91409" bIns="45707"/>
          <a:lstStyle/>
          <a:p>
            <a:r>
              <a:rPr lang="en-US"/>
              <a:t>The choice of VT represents a trade-off between performance and static power dissipation.  Process technologies with sharper turn-off characteristics (like SOI with slope factors closer to the ideal 60mV/decade) will become more attractive.   With sizable static power dissipation, it is essential that non-active modules are powered-down (put in standby) by disconnecting the unit from the supply rails or by lowering the supply voltage.</a:t>
            </a:r>
          </a:p>
          <a:p>
            <a:endParaRPr lang="en-US"/>
          </a:p>
          <a:p>
            <a:r>
              <a:rPr lang="en-US"/>
              <a:t>There are other leakage factors that we are ignoring here including: </a:t>
            </a:r>
            <a:r>
              <a:rPr lang="en-US" altLang="zh-TW" sz="1500"/>
              <a:t>Drain-Induced Barrier Lowering (I</a:t>
            </a:r>
            <a:r>
              <a:rPr lang="en-US" altLang="zh-TW" sz="1500" baseline="-25000"/>
              <a:t>3</a:t>
            </a:r>
            <a:r>
              <a:rPr lang="en-US" altLang="zh-TW" sz="1500"/>
              <a:t>)</a:t>
            </a:r>
          </a:p>
          <a:p>
            <a:pPr>
              <a:buClr>
                <a:schemeClr val="tx1"/>
              </a:buClr>
            </a:pPr>
            <a:r>
              <a:rPr lang="en-US" altLang="zh-TW" sz="1500"/>
              <a:t>Gate-Induced Drain Leakage (I</a:t>
            </a:r>
            <a:r>
              <a:rPr lang="en-US" altLang="zh-TW" sz="1500" baseline="-25000"/>
              <a:t>4</a:t>
            </a:r>
            <a:r>
              <a:rPr lang="en-US" altLang="zh-TW" sz="1500"/>
              <a:t>)</a:t>
            </a:r>
          </a:p>
          <a:p>
            <a:pPr>
              <a:buClr>
                <a:schemeClr val="tx1"/>
              </a:buClr>
            </a:pPr>
            <a:r>
              <a:rPr lang="en-US" altLang="zh-TW" sz="1500"/>
              <a:t>Punchthrough (I</a:t>
            </a:r>
            <a:r>
              <a:rPr lang="en-US" altLang="zh-TW" sz="1500" baseline="-25000"/>
              <a:t>5</a:t>
            </a:r>
            <a:r>
              <a:rPr lang="en-US" altLang="zh-TW" sz="1500"/>
              <a:t>)</a:t>
            </a:r>
          </a:p>
          <a:p>
            <a:pPr>
              <a:buClr>
                <a:schemeClr val="tx1"/>
              </a:buClr>
            </a:pPr>
            <a:r>
              <a:rPr lang="en-US" altLang="zh-TW" sz="1500"/>
              <a:t>Narrow Width Effect (I</a:t>
            </a:r>
            <a:r>
              <a:rPr lang="en-US" altLang="zh-TW" sz="1500" baseline="-25000"/>
              <a:t>6</a:t>
            </a:r>
            <a:r>
              <a:rPr lang="en-US" altLang="zh-TW" sz="1500"/>
              <a:t>)</a:t>
            </a:r>
          </a:p>
          <a:p>
            <a:pPr>
              <a:buClr>
                <a:schemeClr val="tx1"/>
              </a:buClr>
            </a:pPr>
            <a:r>
              <a:rPr lang="en-US" altLang="zh-TW" sz="1500"/>
              <a:t>Gate Oxide Tunneling (I</a:t>
            </a:r>
            <a:r>
              <a:rPr lang="en-US" altLang="zh-TW" sz="1500" baseline="-25000"/>
              <a:t>7</a:t>
            </a:r>
            <a:r>
              <a:rPr lang="en-US" altLang="zh-TW" sz="1500"/>
              <a:t>)</a:t>
            </a:r>
          </a:p>
          <a:p>
            <a:pPr>
              <a:buClr>
                <a:schemeClr val="tx1"/>
              </a:buClr>
            </a:pPr>
            <a:r>
              <a:rPr lang="en-US" altLang="zh-TW" sz="1500"/>
              <a:t>Hot Carrier(I</a:t>
            </a:r>
            <a:r>
              <a:rPr lang="en-US" altLang="zh-TW" sz="1500" baseline="-25000"/>
              <a:t>8</a:t>
            </a:r>
            <a:r>
              <a:rPr lang="en-US" altLang="zh-TW" sz="1500"/>
              <a:t>)</a:t>
            </a:r>
            <a:endParaRPr lang="en-US" sz="1500">
              <a:ea typeface="新細明體"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Rot="1" noChangeAspect="1" noChangeArrowheads="1" noTextEdit="1"/>
          </p:cNvSpPr>
          <p:nvPr>
            <p:ph type="sldImg"/>
          </p:nvPr>
        </p:nvSpPr>
        <p:spPr>
          <a:xfrm>
            <a:off x="1112838" y="679450"/>
            <a:ext cx="4627562" cy="3470275"/>
          </a:xfrm>
        </p:spPr>
      </p:sp>
      <p:sp>
        <p:nvSpPr>
          <p:cNvPr id="1271811" name="Rectangle 3"/>
          <p:cNvSpPr>
            <a:spLocks noGrp="1" noChangeArrowheads="1"/>
          </p:cNvSpPr>
          <p:nvPr>
            <p:ph type="body" idx="1"/>
          </p:nvPr>
        </p:nvSpPr>
        <p:spPr>
          <a:xfrm>
            <a:off x="903288" y="4375150"/>
            <a:ext cx="5040312" cy="4075113"/>
          </a:xfrm>
          <a:ln/>
        </p:spPr>
        <p:txBody>
          <a:bodyPr lIns="89894" tIns="44946" rIns="89894" bIns="44946"/>
          <a:lstStyle/>
          <a:p>
            <a:r>
              <a:rPr lang="en-US"/>
              <a:t>From MPR, June 2000, pp. 19 – Performance of various TSMC processes (G generic, LP low power, ULP ultra low power, HS high speed)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Grp="1" noRot="1" noChangeAspect="1" noChangeArrowheads="1" noTextEdit="1"/>
          </p:cNvSpPr>
          <p:nvPr>
            <p:ph type="sldImg"/>
          </p:nvPr>
        </p:nvSpPr>
        <p:spPr>
          <a:xfrm>
            <a:off x="1112838" y="679450"/>
            <a:ext cx="4627562" cy="3470275"/>
          </a:xfrm>
        </p:spPr>
      </p:sp>
      <p:sp>
        <p:nvSpPr>
          <p:cNvPr id="1372163" name="Rectangle 3"/>
          <p:cNvSpPr>
            <a:spLocks noGrp="1" noChangeArrowheads="1"/>
          </p:cNvSpPr>
          <p:nvPr>
            <p:ph type="body" idx="1"/>
          </p:nvPr>
        </p:nvSpPr>
        <p:spPr>
          <a:xfrm>
            <a:off x="903288" y="4376738"/>
            <a:ext cx="5040312" cy="4073525"/>
          </a:xfrm>
          <a:ln/>
        </p:spPr>
        <p:txBody>
          <a:bodyPr lIns="91414" tIns="45709" rIns="91414" bIns="45709"/>
          <a:lstStyle/>
          <a:p>
            <a:r>
              <a:rPr lang="en-US"/>
              <a:t>f0-&gt;1 represents the energy consuming transition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78C47C30-A9B5-4D07-8C5D-34BDE626DA2D}" type="slidenum">
              <a:rPr lang="en-US"/>
              <a:pPr/>
              <a:t>22</a:t>
            </a:fld>
            <a:endParaRPr lang="th-TH"/>
          </a:p>
        </p:txBody>
      </p:sp>
      <p:sp>
        <p:nvSpPr>
          <p:cNvPr id="155650" name="Rectangle 2"/>
          <p:cNvSpPr>
            <a:spLocks noChangeArrowheads="1"/>
          </p:cNvSpPr>
          <p:nvPr/>
        </p:nvSpPr>
        <p:spPr bwMode="auto">
          <a:xfrm>
            <a:off x="3884613" y="0"/>
            <a:ext cx="2973387" cy="455613"/>
          </a:xfrm>
          <a:prstGeom prst="rect">
            <a:avLst/>
          </a:prstGeom>
          <a:noFill/>
          <a:ln w="12700">
            <a:noFill/>
            <a:miter lim="800000"/>
            <a:headEnd/>
            <a:tailEnd/>
          </a:ln>
          <a:effectLst/>
        </p:spPr>
        <p:txBody>
          <a:bodyPr wrap="none" anchor="ctr"/>
          <a:lstStyle/>
          <a:p>
            <a:endParaRPr lang="en-IN"/>
          </a:p>
        </p:txBody>
      </p:sp>
      <p:sp>
        <p:nvSpPr>
          <p:cNvPr id="155651" name="Rectangle 3"/>
          <p:cNvSpPr>
            <a:spLocks noChangeArrowheads="1"/>
          </p:cNvSpPr>
          <p:nvPr/>
        </p:nvSpPr>
        <p:spPr bwMode="auto">
          <a:xfrm>
            <a:off x="3884613" y="8685213"/>
            <a:ext cx="2973387" cy="458787"/>
          </a:xfrm>
          <a:prstGeom prst="rect">
            <a:avLst/>
          </a:prstGeom>
          <a:noFill/>
          <a:ln w="12700">
            <a:noFill/>
            <a:miter lim="800000"/>
            <a:headEnd/>
            <a:tailEnd/>
          </a:ln>
          <a:effectLst/>
        </p:spPr>
        <p:txBody>
          <a:bodyPr lIns="20638" tIns="0" rIns="20638" bIns="0" anchor="b"/>
          <a:lstStyle/>
          <a:p>
            <a:pPr algn="r" defTabSz="957263"/>
            <a:r>
              <a:rPr lang="en-US" sz="1000" i="1">
                <a:latin typeface="Times New Roman" pitchFamily="18" charset="0"/>
                <a:cs typeface="Arial" pitchFamily="34" charset="0"/>
              </a:rPr>
              <a:t>27</a:t>
            </a:r>
          </a:p>
        </p:txBody>
      </p:sp>
      <p:sp>
        <p:nvSpPr>
          <p:cNvPr id="155652" name="Rectangle 4"/>
          <p:cNvSpPr>
            <a:spLocks noChangeArrowheads="1"/>
          </p:cNvSpPr>
          <p:nvPr/>
        </p:nvSpPr>
        <p:spPr bwMode="auto">
          <a:xfrm>
            <a:off x="0" y="8685213"/>
            <a:ext cx="2970213" cy="458787"/>
          </a:xfrm>
          <a:prstGeom prst="rect">
            <a:avLst/>
          </a:prstGeom>
          <a:noFill/>
          <a:ln w="12700">
            <a:noFill/>
            <a:miter lim="800000"/>
            <a:headEnd/>
            <a:tailEnd/>
          </a:ln>
          <a:effectLst/>
        </p:spPr>
        <p:txBody>
          <a:bodyPr wrap="none" anchor="ctr"/>
          <a:lstStyle/>
          <a:p>
            <a:endParaRPr lang="en-IN"/>
          </a:p>
        </p:txBody>
      </p:sp>
      <p:sp>
        <p:nvSpPr>
          <p:cNvPr id="155653" name="Rectangle 5"/>
          <p:cNvSpPr>
            <a:spLocks noChangeArrowheads="1"/>
          </p:cNvSpPr>
          <p:nvPr/>
        </p:nvSpPr>
        <p:spPr bwMode="auto">
          <a:xfrm>
            <a:off x="0" y="0"/>
            <a:ext cx="2970213" cy="455613"/>
          </a:xfrm>
          <a:prstGeom prst="rect">
            <a:avLst/>
          </a:prstGeom>
          <a:noFill/>
          <a:ln w="12700">
            <a:noFill/>
            <a:miter lim="800000"/>
            <a:headEnd/>
            <a:tailEnd/>
          </a:ln>
          <a:effectLst/>
        </p:spPr>
        <p:txBody>
          <a:bodyPr wrap="none" anchor="ctr"/>
          <a:lstStyle/>
          <a:p>
            <a:endParaRPr lang="en-IN"/>
          </a:p>
        </p:txBody>
      </p:sp>
      <p:sp>
        <p:nvSpPr>
          <p:cNvPr id="155654"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55655" name="Rectangle 7"/>
          <p:cNvSpPr>
            <a:spLocks noGrp="1" noChangeArrowheads="1"/>
          </p:cNvSpPr>
          <p:nvPr>
            <p:ph type="body" idx="1"/>
          </p:nvPr>
        </p:nvSpPr>
        <p:spPr>
          <a:xfrm>
            <a:off x="914400" y="4344988"/>
            <a:ext cx="5027613" cy="4116387"/>
          </a:xfrm>
          <a:ln/>
        </p:spPr>
        <p:txBody>
          <a:bodyPr lIns="95250" tIns="46038" rIns="95250" bIns="46038"/>
          <a:lstStyle/>
          <a:p>
            <a:pPr defTabSz="89535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Rot="1" noChangeAspect="1" noChangeArrowheads="1" noTextEdit="1"/>
          </p:cNvSpPr>
          <p:nvPr>
            <p:ph type="sldImg"/>
          </p:nvPr>
        </p:nvSpPr>
        <p:spPr/>
      </p:sp>
      <p:sp>
        <p:nvSpPr>
          <p:cNvPr id="1351683" name="Rectangle 3"/>
          <p:cNvSpPr>
            <a:spLocks noGrp="1" noChangeArrowheads="1"/>
          </p:cNvSpPr>
          <p:nvPr>
            <p:ph type="body" idx="1"/>
          </p:nvPr>
        </p:nvSpPr>
        <p:spPr>
          <a:ln/>
        </p:spPr>
        <p:txBody>
          <a:bodyPr/>
          <a:lstStyle/>
          <a:p>
            <a:r>
              <a:rPr lang="en-US"/>
              <a:t>Lowering C</a:t>
            </a:r>
            <a:r>
              <a:rPr lang="en-US" baseline="-25000"/>
              <a:t>L</a:t>
            </a:r>
          </a:p>
          <a:p>
            <a:pPr lvl="1"/>
            <a:r>
              <a:rPr lang="en-US"/>
              <a:t>Improves performance as well</a:t>
            </a:r>
          </a:p>
          <a:p>
            <a:pPr lvl="1"/>
            <a:r>
              <a:rPr lang="en-US"/>
              <a:t>Keep transistors minimum size (keeps </a:t>
            </a:r>
            <a:r>
              <a:rPr lang="en-US">
                <a:solidFill>
                  <a:schemeClr val="accent1"/>
                </a:solidFill>
              </a:rPr>
              <a:t>intrinsic</a:t>
            </a:r>
            <a:r>
              <a:rPr lang="en-US"/>
              <a:t> capacitance (gate and diffusion) small)</a:t>
            </a:r>
          </a:p>
          <a:p>
            <a:pPr lvl="1"/>
            <a:r>
              <a:rPr lang="en-US"/>
              <a:t>Transistors should be sized only when C</a:t>
            </a:r>
            <a:r>
              <a:rPr lang="en-US" baseline="-25000"/>
              <a:t>L</a:t>
            </a:r>
            <a:r>
              <a:rPr lang="en-US"/>
              <a:t> is dominated by </a:t>
            </a:r>
            <a:r>
              <a:rPr lang="en-US">
                <a:solidFill>
                  <a:schemeClr val="accent1"/>
                </a:solidFill>
              </a:rPr>
              <a:t>extrinsic</a:t>
            </a:r>
            <a:r>
              <a:rPr lang="en-US"/>
              <a:t> capacitance (fanout and wires)</a:t>
            </a:r>
          </a:p>
          <a:p>
            <a:r>
              <a:rPr lang="en-US"/>
              <a:t>Reducing V</a:t>
            </a:r>
            <a:r>
              <a:rPr lang="en-US" baseline="-25000"/>
              <a:t>DD</a:t>
            </a:r>
            <a:r>
              <a:rPr lang="en-US"/>
              <a:t> has a </a:t>
            </a:r>
            <a:r>
              <a:rPr lang="en-US">
                <a:solidFill>
                  <a:schemeClr val="accent1"/>
                </a:solidFill>
              </a:rPr>
              <a:t>quadratic</a:t>
            </a:r>
            <a:r>
              <a:rPr lang="en-US"/>
              <a:t> effect!</a:t>
            </a:r>
          </a:p>
          <a:p>
            <a:pPr lvl="1"/>
            <a:r>
              <a:rPr lang="en-US"/>
              <a:t>But has a negative effect on performance especially as V</a:t>
            </a:r>
            <a:r>
              <a:rPr lang="en-US" baseline="-25000"/>
              <a:t>DD</a:t>
            </a:r>
            <a:r>
              <a:rPr lang="en-US"/>
              <a:t> approaches 2V</a:t>
            </a:r>
            <a:r>
              <a:rPr lang="en-US" baseline="-25000"/>
              <a:t>T</a:t>
            </a:r>
          </a:p>
          <a:p>
            <a:r>
              <a:rPr lang="en-US"/>
              <a:t>Reducing the switching activity, f</a:t>
            </a:r>
            <a:r>
              <a:rPr lang="en-US" baseline="-25000"/>
              <a:t>0</a:t>
            </a:r>
            <a:r>
              <a:rPr lang="en-US" baseline="-25000">
                <a:sym typeface="Symbol" pitchFamily="18" charset="2"/>
              </a:rPr>
              <a:t></a:t>
            </a:r>
            <a:r>
              <a:rPr lang="en-US" baseline="-25000"/>
              <a:t>1</a:t>
            </a:r>
            <a:r>
              <a:rPr lang="en-US"/>
              <a:t> = P</a:t>
            </a:r>
            <a:r>
              <a:rPr lang="en-US" baseline="-25000"/>
              <a:t>0</a:t>
            </a:r>
            <a:r>
              <a:rPr lang="en-US" baseline="-25000">
                <a:sym typeface="Symbol" pitchFamily="18" charset="2"/>
              </a:rPr>
              <a:t></a:t>
            </a:r>
            <a:r>
              <a:rPr lang="en-US" baseline="-25000"/>
              <a:t>1</a:t>
            </a:r>
            <a:r>
              <a:rPr lang="en-US"/>
              <a:t> * f</a:t>
            </a:r>
          </a:p>
          <a:p>
            <a:pPr lvl="1"/>
            <a:r>
              <a:rPr lang="en-US"/>
              <a:t>A function of signal statistics and clock rate</a:t>
            </a:r>
          </a:p>
          <a:p>
            <a:pPr lvl="1"/>
            <a:r>
              <a:rPr lang="en-US"/>
              <a:t>Impacted by logic and architecture design decisions</a:t>
            </a:r>
          </a:p>
          <a:p>
            <a:pPr lvl="1"/>
            <a:endParaRPr lang="en-US"/>
          </a:p>
          <a:p>
            <a:r>
              <a:rPr lang="en-US"/>
              <a:t>One alternative is to lower the supply voltage as much as possible and to compensate for the loss in performance by increasing the transistor sizes.  Yet this causes the capacitance to increase.  At a low enough supply voltage, the capacitance (for speed) may start to dominate the power equation causing energy to increase with further drops in supply.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Rot="1" noChangeAspect="1" noChangeArrowheads="1" noTextEdit="1"/>
          </p:cNvSpPr>
          <p:nvPr>
            <p:ph type="sldImg"/>
          </p:nvPr>
        </p:nvSpPr>
        <p:spPr>
          <a:xfrm>
            <a:off x="1112838" y="679450"/>
            <a:ext cx="4627562" cy="3470275"/>
          </a:xfrm>
        </p:spPr>
      </p:sp>
      <p:sp>
        <p:nvSpPr>
          <p:cNvPr id="1353731" name="Rectangle 3"/>
          <p:cNvSpPr>
            <a:spLocks noGrp="1" noChangeArrowheads="1"/>
          </p:cNvSpPr>
          <p:nvPr>
            <p:ph type="body" idx="1"/>
          </p:nvPr>
        </p:nvSpPr>
        <p:spPr>
          <a:xfrm>
            <a:off x="903288" y="4376738"/>
            <a:ext cx="5040312" cy="4073525"/>
          </a:xfrm>
          <a:ln/>
        </p:spPr>
        <p:txBody>
          <a:bodyPr lIns="91409" tIns="45707" rIns="91409" bIns="45707"/>
          <a:lstStyle/>
          <a:p>
            <a:r>
              <a:rPr lang="en-US"/>
              <a:t>Accounts for 20 to 40% of power of today’s technology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Rot="1" noChangeAspect="1" noChangeArrowheads="1" noTextEdit="1"/>
          </p:cNvSpPr>
          <p:nvPr>
            <p:ph type="sldImg"/>
          </p:nvPr>
        </p:nvSpPr>
        <p:spPr>
          <a:xfrm>
            <a:off x="1112838" y="679450"/>
            <a:ext cx="4627562" cy="3470275"/>
          </a:xfrm>
        </p:spPr>
      </p:sp>
      <p:sp>
        <p:nvSpPr>
          <p:cNvPr id="1355779" name="Rectangle 3"/>
          <p:cNvSpPr>
            <a:spLocks noGrp="1" noChangeArrowheads="1"/>
          </p:cNvSpPr>
          <p:nvPr>
            <p:ph type="body" idx="1"/>
          </p:nvPr>
        </p:nvSpPr>
        <p:spPr>
          <a:xfrm>
            <a:off x="903288" y="4376738"/>
            <a:ext cx="5040312" cy="4073525"/>
          </a:xfrm>
          <a:ln/>
        </p:spPr>
        <p:txBody>
          <a:bodyPr lIns="91409" tIns="45707" rIns="91409" bIns="45707"/>
          <a:lstStyle/>
          <a:p>
            <a:r>
              <a:rPr lang="en-US"/>
              <a:t>Direct path currents</a:t>
            </a:r>
          </a:p>
          <a:p>
            <a:endParaRPr lang="en-US"/>
          </a:p>
          <a:p>
            <a:r>
              <a:rPr lang="en-US"/>
              <a:t>tsc is when both devices are conducting – peak and duration of Isc both increase as the input slope decreases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Rot="1" noChangeAspect="1" noChangeArrowheads="1" noTextEdit="1"/>
          </p:cNvSpPr>
          <p:nvPr>
            <p:ph type="sldImg"/>
          </p:nvPr>
        </p:nvSpPr>
        <p:spPr>
          <a:xfrm>
            <a:off x="1109663" y="679450"/>
            <a:ext cx="4629150" cy="3471863"/>
          </a:xfrm>
        </p:spPr>
      </p:sp>
      <p:sp>
        <p:nvSpPr>
          <p:cNvPr id="1357827" name="Rectangle 3"/>
          <p:cNvSpPr>
            <a:spLocks noGrp="1" noChangeArrowheads="1"/>
          </p:cNvSpPr>
          <p:nvPr>
            <p:ph type="body" idx="1"/>
          </p:nvPr>
        </p:nvSpPr>
        <p:spPr>
          <a:xfrm>
            <a:off x="903288" y="4376738"/>
            <a:ext cx="5040312" cy="4075112"/>
          </a:xfrm>
          <a:ln/>
        </p:spPr>
        <p:txBody>
          <a:bodyPr lIns="91426" tIns="45714" rIns="91426" bIns="45714"/>
          <a:lstStyle/>
          <a:p>
            <a:r>
              <a:rPr lang="en-US"/>
              <a:t>Left case - input moves through the transient region before the output starts to change.  As the source-drain voltage of the PMOS is approximately 0 during that period, the device shuts off without ever delivering any current, so Isc is close to zero.</a:t>
            </a:r>
          </a:p>
          <a:p>
            <a:endParaRPr lang="en-US"/>
          </a:p>
          <a:p>
            <a:r>
              <a:rPr lang="en-US"/>
              <a:t>Right case - Drain-source voltage of PMOS equals VDD for most of the transition period, giving maximum Isc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Rot="1" noChangeAspect="1" noChangeArrowheads="1" noTextEdit="1"/>
          </p:cNvSpPr>
          <p:nvPr>
            <p:ph type="sldImg"/>
          </p:nvPr>
        </p:nvSpPr>
        <p:spPr>
          <a:xfrm>
            <a:off x="1112838" y="679450"/>
            <a:ext cx="4627562" cy="3470275"/>
          </a:xfrm>
        </p:spPr>
      </p:sp>
      <p:sp>
        <p:nvSpPr>
          <p:cNvPr id="1359875" name="Rectangle 3"/>
          <p:cNvSpPr>
            <a:spLocks noGrp="1" noChangeArrowheads="1"/>
          </p:cNvSpPr>
          <p:nvPr>
            <p:ph type="body" idx="1"/>
          </p:nvPr>
        </p:nvSpPr>
        <p:spPr>
          <a:xfrm>
            <a:off x="903288" y="4376738"/>
            <a:ext cx="5040312" cy="4073525"/>
          </a:xfrm>
          <a:ln/>
        </p:spPr>
        <p:txBody>
          <a:bodyPr lIns="91414" tIns="45709" rIns="91414" bIns="45709"/>
          <a:lstStyle/>
          <a:p>
            <a:r>
              <a:rPr lang="en-US"/>
              <a:t>Making the output rise/fall time too large slows down the circuit and can cause short-circuit currents in the fan-out gates!</a:t>
            </a:r>
          </a:p>
          <a:p>
            <a:endParaRPr lang="en-US"/>
          </a:p>
          <a:p>
            <a:r>
              <a:rPr lang="en-US"/>
              <a:t>SLOPE ENGINEERING – is important for BOTH speed and power consumption</a:t>
            </a:r>
          </a:p>
          <a:p>
            <a:endParaRPr lang="en-US"/>
          </a:p>
          <a:p>
            <a:r>
              <a:rPr lang="en-US"/>
              <a:t>However, its not the optimum solution for a gate on its own (just keeps the overall short-circuit current within bounds).  For a single inverter, see next slide . .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Rot="1" noChangeAspect="1" noChangeArrowheads="1" noTextEdit="1"/>
          </p:cNvSpPr>
          <p:nvPr>
            <p:ph type="sldImg"/>
          </p:nvPr>
        </p:nvSpPr>
        <p:spPr>
          <a:xfrm>
            <a:off x="1109663" y="679450"/>
            <a:ext cx="4629150" cy="3471863"/>
          </a:xfrm>
        </p:spPr>
      </p:sp>
      <p:sp>
        <p:nvSpPr>
          <p:cNvPr id="1361923" name="Rectangle 3"/>
          <p:cNvSpPr>
            <a:spLocks noGrp="1" noChangeArrowheads="1"/>
          </p:cNvSpPr>
          <p:nvPr>
            <p:ph type="body" idx="1"/>
          </p:nvPr>
        </p:nvSpPr>
        <p:spPr>
          <a:xfrm>
            <a:off x="903288" y="4376738"/>
            <a:ext cx="5040312" cy="4075112"/>
          </a:xfrm>
          <a:ln/>
        </p:spPr>
        <p:txBody>
          <a:bodyPr lIns="91426" tIns="45714" rIns="91426" bIns="45714"/>
          <a:lstStyle/>
          <a:p>
            <a:r>
              <a:rPr lang="en-US"/>
              <a:t>For large capacitance values, all the power dissipation is devoted to charging and discharging the load capacitance.  When the rise/fall times of inputs and outputs are equalized, most power dissipation is associated with dynamic power and only a minor fraction (&lt;10%) is devoted to Psc.</a:t>
            </a:r>
          </a:p>
          <a:p>
            <a:endParaRPr lang="en-US"/>
          </a:p>
          <a:p>
            <a:r>
              <a:rPr lang="en-US"/>
              <a:t>At VDD=2.5V and VTs around 0.5V, an input/output slope ratio of 2 is needed to cause a 10% degradation in power dissipation.</a:t>
            </a:r>
          </a:p>
          <a:p>
            <a:endParaRPr lang="en-US"/>
          </a:p>
          <a:p>
            <a:r>
              <a:rPr lang="en-US"/>
              <a:t>Also notice that short-circuit current is reduced when we lower the supply voltage.  In the extreme, when VDD &lt; VTn + |VTp|, short-circuit current is completely eliminated.</a:t>
            </a:r>
          </a:p>
          <a:p>
            <a:endParaRPr lang="en-US"/>
          </a:p>
          <a:p>
            <a:r>
              <a:rPr lang="en-US"/>
              <a:t>With threshold voltages scaling at a slower rate than the supply voltage, Psc is becoming less important in vDSM.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9F6C2-6189-4C6B-A51D-CBED85D1BCAB}" type="slidenum">
              <a:rPr lang="en-US"/>
              <a:pPr/>
              <a:t>32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719263"/>
            <a:ext cx="8229600" cy="21288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4000500"/>
            <a:ext cx="8229600" cy="2130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2743200" y="6248400"/>
            <a:ext cx="3886200" cy="457200"/>
          </a:xfrm>
          <a:prstGeom prst="rect">
            <a:avLst/>
          </a:prstGeom>
        </p:spPr>
        <p:txBody>
          <a:bodyPr/>
          <a:lstStyle>
            <a:lvl1pPr>
              <a:defRPr/>
            </a:lvl1pPr>
          </a:lstStyle>
          <a:p>
            <a:r>
              <a:rPr lang="en-US" altLang="en-US"/>
              <a:t>Thanthai Periyar Government Institute of Technology, Vellore</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fld id="{024ABA13-EB24-4ACF-BC16-AA970E11F236}"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th-TH"/>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th-TH"/>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08672BC-297E-4470-B5B1-8483EAFB53A5}" type="slidenum">
              <a:rPr lang="en-US"/>
              <a:pPr/>
              <a:t>‹#›</a:t>
            </a:fld>
            <a:endParaRPr lang="th-T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a:prstGeom prst="rect">
            <a:avLst/>
          </a:prstGeom>
        </p:spPr>
        <p:txBody>
          <a:bodyPr/>
          <a:lstStyle/>
          <a:p>
            <a:r>
              <a:rPr lang="en-US" smtClean="0"/>
              <a:t>Click to edit Master title style</a:t>
            </a:r>
            <a:endParaRPr lang="en-IN"/>
          </a:p>
        </p:txBody>
      </p:sp>
      <p:sp>
        <p:nvSpPr>
          <p:cNvPr id="3" name="Chart Placeholder 2"/>
          <p:cNvSpPr>
            <a:spLocks noGrp="1"/>
          </p:cNvSpPr>
          <p:nvPr>
            <p:ph type="chart" idx="1"/>
          </p:nvPr>
        </p:nvSpPr>
        <p:spPr>
          <a:xfrm>
            <a:off x="533400" y="914400"/>
            <a:ext cx="8153400" cy="2393950"/>
          </a:xfrm>
          <a:prstGeom prst="rect">
            <a:avLst/>
          </a:prstGeom>
        </p:spPr>
        <p:txBody>
          <a:bodyPr/>
          <a:lstStyle/>
          <a:p>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a:prstGeom prst="rect">
            <a:avLst/>
          </a:prstGeom>
        </p:spPr>
        <p:txBody>
          <a:bodyPr/>
          <a:lstStyle/>
          <a:p>
            <a:r>
              <a:rPr lang="en-US" smtClean="0"/>
              <a:t>Click to edit Master title style</a:t>
            </a:r>
            <a:endParaRPr lang="en-IN"/>
          </a:p>
        </p:txBody>
      </p:sp>
      <p:sp>
        <p:nvSpPr>
          <p:cNvPr id="3" name="Table Placeholder 2"/>
          <p:cNvSpPr>
            <a:spLocks noGrp="1"/>
          </p:cNvSpPr>
          <p:nvPr>
            <p:ph type="tbl" idx="1"/>
          </p:nvPr>
        </p:nvSpPr>
        <p:spPr>
          <a:xfrm>
            <a:off x="533400" y="914400"/>
            <a:ext cx="8153400" cy="2393950"/>
          </a:xfrm>
          <a:prstGeom prst="rect">
            <a:avLst/>
          </a:prstGeom>
        </p:spPr>
        <p:txBody>
          <a:bodyPr/>
          <a:lstStyle/>
          <a:p>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powerpointstyles.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Text Box 14"/>
          <p:cNvSpPr txBox="1">
            <a:spLocks noChangeArrowheads="1"/>
          </p:cNvSpPr>
          <p:nvPr/>
        </p:nvSpPr>
        <p:spPr bwMode="auto">
          <a:xfrm>
            <a:off x="2843213" y="765175"/>
            <a:ext cx="2990850" cy="366713"/>
          </a:xfrm>
          <a:prstGeom prst="rect">
            <a:avLst/>
          </a:prstGeom>
          <a:noFill/>
          <a:ln w="9525">
            <a:noFill/>
            <a:miter lim="800000"/>
            <a:headEnd/>
            <a:tailEnd/>
          </a:ln>
          <a:effectLst/>
        </p:spPr>
        <p:txBody>
          <a:bodyPr wrap="none">
            <a:spAutoFit/>
          </a:bodyPr>
          <a:lstStyle/>
          <a:p>
            <a:r>
              <a:rPr lang="fr-FR">
                <a:hlinkClick r:id="rId17"/>
              </a:rPr>
              <a:t>Free Powerpoint Templates</a:t>
            </a:r>
            <a:endParaRPr lang="fr-FR"/>
          </a:p>
        </p:txBody>
      </p:sp>
      <p:sp>
        <p:nvSpPr>
          <p:cNvPr id="1032" name="Text Box 8"/>
          <p:cNvSpPr txBox="1">
            <a:spLocks noChangeArrowheads="1"/>
          </p:cNvSpPr>
          <p:nvPr/>
        </p:nvSpPr>
        <p:spPr bwMode="auto">
          <a:xfrm>
            <a:off x="7812088" y="6308725"/>
            <a:ext cx="1073150" cy="366713"/>
          </a:xfrm>
          <a:prstGeom prst="rect">
            <a:avLst/>
          </a:prstGeom>
          <a:noFill/>
          <a:ln w="9525">
            <a:noFill/>
            <a:miter lim="800000"/>
            <a:headEnd/>
            <a:tailEnd/>
          </a:ln>
          <a:effectLst/>
        </p:spPr>
        <p:txBody>
          <a:bodyPr wrap="none">
            <a:spAutoFit/>
          </a:bodyPr>
          <a:lstStyle/>
          <a:p>
            <a:r>
              <a:rPr lang="fr-FR" b="1">
                <a:solidFill>
                  <a:srgbClr val="3366FF"/>
                </a:solidFill>
              </a:rPr>
              <a:t>Page </a:t>
            </a:r>
            <a:fld id="{0E665AA9-A864-4FCF-868A-A546662B44BD}" type="slidenum">
              <a:rPr lang="fr-FR" b="1">
                <a:solidFill>
                  <a:srgbClr val="3366FF"/>
                </a:solidFill>
              </a:rPr>
              <a:pPr/>
              <a:t>‹#›</a:t>
            </a:fld>
            <a:endParaRPr lang="fr-FR" b="1">
              <a:solidFill>
                <a:srgbClr val="3366FF"/>
              </a:solidFill>
            </a:endParaRPr>
          </a:p>
        </p:txBody>
      </p:sp>
      <p:pic>
        <p:nvPicPr>
          <p:cNvPr id="1037" name="Picture 13" descr="nbiuyjkd"/>
          <p:cNvPicPr>
            <a:picLocks noChangeAspect="1" noChangeArrowheads="1"/>
          </p:cNvPicPr>
          <p:nvPr/>
        </p:nvPicPr>
        <p:blipFill>
          <a:blip r:embed="rId18" cstate="print"/>
          <a:srcRect/>
          <a:stretch>
            <a:fillRect/>
          </a:stretch>
        </p:blipFill>
        <p:spPr bwMode="auto">
          <a:xfrm>
            <a:off x="0" y="266700"/>
            <a:ext cx="9142413" cy="121761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r>
              <a:rPr lang="fr-FR" dirty="0">
                <a:hlinkClick r:id="rId2"/>
              </a:rPr>
              <a:t>Free Powerpoint </a:t>
            </a:r>
            <a:r>
              <a:rPr lang="fr-FR" dirty="0" err="1">
                <a:hlinkClick r:id="rId2"/>
              </a:rPr>
              <a:t>Templates</a:t>
            </a:r>
            <a:endParaRPr lang="fr-FR"/>
          </a:p>
        </p:txBody>
      </p:sp>
      <p:pic>
        <p:nvPicPr>
          <p:cNvPr id="2058" name="Picture 10" descr="oiuhkuy"/>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4" name="Text Box 6"/>
          <p:cNvSpPr txBox="1">
            <a:spLocks noChangeArrowheads="1"/>
          </p:cNvSpPr>
          <p:nvPr/>
        </p:nvSpPr>
        <p:spPr bwMode="auto">
          <a:xfrm>
            <a:off x="611188" y="4941888"/>
            <a:ext cx="7993260" cy="1692771"/>
          </a:xfrm>
          <a:prstGeom prst="rect">
            <a:avLst/>
          </a:prstGeom>
          <a:noFill/>
          <a:ln w="9525">
            <a:noFill/>
            <a:miter lim="800000"/>
            <a:headEnd/>
            <a:tailEnd/>
          </a:ln>
          <a:effectLst/>
        </p:spPr>
        <p:txBody>
          <a:bodyPr wrap="square">
            <a:spAutoFit/>
          </a:bodyPr>
          <a:lstStyle/>
          <a:p>
            <a:pPr algn="r"/>
            <a:r>
              <a:rPr lang="fr-FR" sz="4000" b="1" dirty="0" err="1" smtClean="0">
                <a:solidFill>
                  <a:srgbClr val="FF0000"/>
                </a:solidFill>
                <a:effectLst>
                  <a:outerShdw blurRad="38100" dist="38100" dir="2700000" algn="tl">
                    <a:srgbClr val="000000">
                      <a:alpha val="43137"/>
                    </a:srgbClr>
                  </a:outerShdw>
                </a:effectLst>
                <a:latin typeface="Verdana" pitchFamily="34" charset="0"/>
              </a:rPr>
              <a:t>Low</a:t>
            </a:r>
            <a:r>
              <a:rPr lang="fr-FR" sz="4000" b="1" dirty="0" smtClean="0">
                <a:solidFill>
                  <a:srgbClr val="FF0000"/>
                </a:solidFill>
                <a:effectLst>
                  <a:outerShdw blurRad="38100" dist="38100" dir="2700000" algn="tl">
                    <a:srgbClr val="000000">
                      <a:alpha val="43137"/>
                    </a:srgbClr>
                  </a:outerShdw>
                </a:effectLst>
                <a:latin typeface="Verdana" pitchFamily="34" charset="0"/>
              </a:rPr>
              <a:t> Power VLSI Design</a:t>
            </a:r>
            <a:endParaRPr lang="fr-FR" sz="4000" b="1" dirty="0">
              <a:solidFill>
                <a:srgbClr val="FF0000"/>
              </a:solidFill>
              <a:effectLst>
                <a:outerShdw blurRad="38100" dist="38100" dir="2700000" algn="tl">
                  <a:srgbClr val="000000">
                    <a:alpha val="43137"/>
                  </a:srgbClr>
                </a:outerShdw>
              </a:effectLst>
              <a:latin typeface="Verdana" pitchFamily="34" charset="0"/>
            </a:endParaRPr>
          </a:p>
          <a:p>
            <a:endParaRPr lang="fr-FR" sz="2800" b="1" i="1" dirty="0">
              <a:solidFill>
                <a:schemeClr val="bg1"/>
              </a:solidFill>
              <a:latin typeface="Verdana" pitchFamily="34" charset="0"/>
            </a:endParaRPr>
          </a:p>
          <a:p>
            <a:pPr algn="r"/>
            <a:r>
              <a:rPr lang="fr-FR" i="1" dirty="0" smtClean="0">
                <a:solidFill>
                  <a:schemeClr val="bg1"/>
                </a:solidFill>
              </a:rPr>
              <a:t>Dr Elwin Chandra </a:t>
            </a:r>
            <a:r>
              <a:rPr lang="fr-FR" i="1" dirty="0" err="1" smtClean="0">
                <a:solidFill>
                  <a:schemeClr val="bg1"/>
                </a:solidFill>
              </a:rPr>
              <a:t>Monie</a:t>
            </a:r>
            <a:r>
              <a:rPr lang="fr-FR" i="1" dirty="0" smtClean="0">
                <a:solidFill>
                  <a:schemeClr val="bg1"/>
                </a:solidFill>
              </a:rPr>
              <a:t> </a:t>
            </a:r>
          </a:p>
          <a:p>
            <a:pPr algn="r"/>
            <a:r>
              <a:rPr lang="fr-FR" sz="1400" i="1" dirty="0" smtClean="0">
                <a:solidFill>
                  <a:schemeClr val="bg1"/>
                </a:solidFill>
              </a:rPr>
              <a:t>RMK Engineering </a:t>
            </a:r>
            <a:r>
              <a:rPr lang="fr-FR" sz="1400" i="1" dirty="0" err="1" smtClean="0">
                <a:solidFill>
                  <a:schemeClr val="bg1"/>
                </a:solidFill>
              </a:rPr>
              <a:t>College</a:t>
            </a:r>
            <a:endParaRPr lang="fr-FR" sz="140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423988" y="1590675"/>
            <a:ext cx="6296025" cy="458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title"/>
          </p:nvPr>
        </p:nvSpPr>
        <p:spPr/>
        <p:txBody>
          <a:bodyPr/>
          <a:lstStyle/>
          <a:p>
            <a:r>
              <a:rPr lang="en-US"/>
              <a:t>Integrated Circuit Complexity</a:t>
            </a:r>
          </a:p>
        </p:txBody>
      </p:sp>
      <p:pic>
        <p:nvPicPr>
          <p:cNvPr id="38927" name="Picture 15"/>
          <p:cNvPicPr>
            <a:picLocks noGrp="1" noChangeAspect="1" noChangeArrowheads="1"/>
          </p:cNvPicPr>
          <p:nvPr>
            <p:ph idx="1"/>
          </p:nvPr>
        </p:nvPicPr>
        <p:blipFill>
          <a:blip r:embed="rId2" cstate="print"/>
          <a:srcRect/>
          <a:stretch>
            <a:fillRect/>
          </a:stretch>
        </p:blipFill>
        <p:spPr>
          <a:xfrm>
            <a:off x="1306513" y="1719263"/>
            <a:ext cx="6530975" cy="4411662"/>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533400" y="228600"/>
            <a:ext cx="8153400" cy="422275"/>
          </a:xfrm>
        </p:spPr>
        <p:txBody>
          <a:bodyPr/>
          <a:lstStyle/>
          <a:p>
            <a:r>
              <a:rPr lang="en-US"/>
              <a:t>Clock Frequency</a:t>
            </a:r>
          </a:p>
        </p:txBody>
      </p:sp>
      <p:sp>
        <p:nvSpPr>
          <p:cNvPr id="489475" name="Rectangle 3"/>
          <p:cNvSpPr>
            <a:spLocks noChangeArrowheads="1"/>
          </p:cNvSpPr>
          <p:nvPr/>
        </p:nvSpPr>
        <p:spPr bwMode="auto">
          <a:xfrm>
            <a:off x="1919288" y="1752600"/>
            <a:ext cx="5794375" cy="3732213"/>
          </a:xfrm>
          <a:prstGeom prst="rect">
            <a:avLst/>
          </a:prstGeom>
          <a:noFill/>
          <a:ln w="9525">
            <a:solidFill>
              <a:schemeClr val="tx1"/>
            </a:solidFill>
            <a:miter lim="800000"/>
            <a:headEnd/>
            <a:tailEnd/>
          </a:ln>
        </p:spPr>
        <p:txBody>
          <a:bodyPr/>
          <a:lstStyle/>
          <a:p>
            <a:endParaRPr lang="en-IN"/>
          </a:p>
        </p:txBody>
      </p:sp>
      <p:sp>
        <p:nvSpPr>
          <p:cNvPr id="489476" name="Rectangle 4"/>
          <p:cNvSpPr>
            <a:spLocks noChangeArrowheads="1"/>
          </p:cNvSpPr>
          <p:nvPr/>
        </p:nvSpPr>
        <p:spPr bwMode="auto">
          <a:xfrm>
            <a:off x="1919288" y="1752600"/>
            <a:ext cx="5794375" cy="3732213"/>
          </a:xfrm>
          <a:prstGeom prst="rect">
            <a:avLst/>
          </a:prstGeom>
          <a:noFill/>
          <a:ln w="28575">
            <a:solidFill>
              <a:schemeClr val="tx1"/>
            </a:solidFill>
            <a:miter lim="800000"/>
            <a:headEnd/>
            <a:tailEnd/>
          </a:ln>
        </p:spPr>
        <p:txBody>
          <a:bodyPr/>
          <a:lstStyle/>
          <a:p>
            <a:endParaRPr lang="en-IN"/>
          </a:p>
        </p:txBody>
      </p:sp>
      <p:sp>
        <p:nvSpPr>
          <p:cNvPr id="489477" name="Line 5"/>
          <p:cNvSpPr>
            <a:spLocks noChangeShapeType="1"/>
          </p:cNvSpPr>
          <p:nvPr/>
        </p:nvSpPr>
        <p:spPr bwMode="auto">
          <a:xfrm>
            <a:off x="1919288" y="1752600"/>
            <a:ext cx="1587" cy="3732213"/>
          </a:xfrm>
          <a:prstGeom prst="line">
            <a:avLst/>
          </a:prstGeom>
          <a:noFill/>
          <a:ln w="28575">
            <a:solidFill>
              <a:schemeClr val="tx1"/>
            </a:solidFill>
            <a:round/>
            <a:headEnd/>
            <a:tailEnd/>
          </a:ln>
        </p:spPr>
        <p:txBody>
          <a:bodyPr/>
          <a:lstStyle/>
          <a:p>
            <a:endParaRPr lang="en-IN"/>
          </a:p>
        </p:txBody>
      </p:sp>
      <p:sp>
        <p:nvSpPr>
          <p:cNvPr id="489478" name="Line 6"/>
          <p:cNvSpPr>
            <a:spLocks noChangeShapeType="1"/>
          </p:cNvSpPr>
          <p:nvPr/>
        </p:nvSpPr>
        <p:spPr bwMode="auto">
          <a:xfrm>
            <a:off x="1919288" y="5484813"/>
            <a:ext cx="65087" cy="1587"/>
          </a:xfrm>
          <a:prstGeom prst="line">
            <a:avLst/>
          </a:prstGeom>
          <a:noFill/>
          <a:ln w="28575">
            <a:solidFill>
              <a:schemeClr val="tx1"/>
            </a:solidFill>
            <a:round/>
            <a:headEnd/>
            <a:tailEnd/>
          </a:ln>
        </p:spPr>
        <p:txBody>
          <a:bodyPr/>
          <a:lstStyle/>
          <a:p>
            <a:endParaRPr lang="en-IN"/>
          </a:p>
        </p:txBody>
      </p:sp>
      <p:sp>
        <p:nvSpPr>
          <p:cNvPr id="489479" name="Line 7"/>
          <p:cNvSpPr>
            <a:spLocks noChangeShapeType="1"/>
          </p:cNvSpPr>
          <p:nvPr/>
        </p:nvSpPr>
        <p:spPr bwMode="auto">
          <a:xfrm>
            <a:off x="1919288" y="5264150"/>
            <a:ext cx="65087" cy="3175"/>
          </a:xfrm>
          <a:prstGeom prst="line">
            <a:avLst/>
          </a:prstGeom>
          <a:noFill/>
          <a:ln w="28575">
            <a:solidFill>
              <a:schemeClr val="tx1"/>
            </a:solidFill>
            <a:round/>
            <a:headEnd/>
            <a:tailEnd/>
          </a:ln>
        </p:spPr>
        <p:txBody>
          <a:bodyPr/>
          <a:lstStyle/>
          <a:p>
            <a:endParaRPr lang="en-IN"/>
          </a:p>
        </p:txBody>
      </p:sp>
      <p:sp>
        <p:nvSpPr>
          <p:cNvPr id="489480" name="Line 8"/>
          <p:cNvSpPr>
            <a:spLocks noChangeShapeType="1"/>
          </p:cNvSpPr>
          <p:nvPr/>
        </p:nvSpPr>
        <p:spPr bwMode="auto">
          <a:xfrm>
            <a:off x="1919288" y="5127625"/>
            <a:ext cx="65087" cy="1588"/>
          </a:xfrm>
          <a:prstGeom prst="line">
            <a:avLst/>
          </a:prstGeom>
          <a:noFill/>
          <a:ln w="28575">
            <a:solidFill>
              <a:schemeClr val="tx1"/>
            </a:solidFill>
            <a:round/>
            <a:headEnd/>
            <a:tailEnd/>
          </a:ln>
        </p:spPr>
        <p:txBody>
          <a:bodyPr/>
          <a:lstStyle/>
          <a:p>
            <a:endParaRPr lang="en-IN"/>
          </a:p>
        </p:txBody>
      </p:sp>
      <p:sp>
        <p:nvSpPr>
          <p:cNvPr id="489481" name="Line 9"/>
          <p:cNvSpPr>
            <a:spLocks noChangeShapeType="1"/>
          </p:cNvSpPr>
          <p:nvPr/>
        </p:nvSpPr>
        <p:spPr bwMode="auto">
          <a:xfrm>
            <a:off x="1919288" y="5041900"/>
            <a:ext cx="65087" cy="3175"/>
          </a:xfrm>
          <a:prstGeom prst="line">
            <a:avLst/>
          </a:prstGeom>
          <a:noFill/>
          <a:ln w="28575">
            <a:solidFill>
              <a:schemeClr val="tx1"/>
            </a:solidFill>
            <a:round/>
            <a:headEnd/>
            <a:tailEnd/>
          </a:ln>
        </p:spPr>
        <p:txBody>
          <a:bodyPr/>
          <a:lstStyle/>
          <a:p>
            <a:endParaRPr lang="en-IN"/>
          </a:p>
        </p:txBody>
      </p:sp>
      <p:sp>
        <p:nvSpPr>
          <p:cNvPr id="489482" name="Line 10"/>
          <p:cNvSpPr>
            <a:spLocks noChangeShapeType="1"/>
          </p:cNvSpPr>
          <p:nvPr/>
        </p:nvSpPr>
        <p:spPr bwMode="auto">
          <a:xfrm>
            <a:off x="1919288" y="4957763"/>
            <a:ext cx="65087" cy="1587"/>
          </a:xfrm>
          <a:prstGeom prst="line">
            <a:avLst/>
          </a:prstGeom>
          <a:noFill/>
          <a:ln w="28575">
            <a:solidFill>
              <a:schemeClr val="tx1"/>
            </a:solidFill>
            <a:round/>
            <a:headEnd/>
            <a:tailEnd/>
          </a:ln>
        </p:spPr>
        <p:txBody>
          <a:bodyPr/>
          <a:lstStyle/>
          <a:p>
            <a:endParaRPr lang="en-IN"/>
          </a:p>
        </p:txBody>
      </p:sp>
      <p:sp>
        <p:nvSpPr>
          <p:cNvPr id="489483" name="Line 11"/>
          <p:cNvSpPr>
            <a:spLocks noChangeShapeType="1"/>
          </p:cNvSpPr>
          <p:nvPr/>
        </p:nvSpPr>
        <p:spPr bwMode="auto">
          <a:xfrm>
            <a:off x="1919288" y="4906963"/>
            <a:ext cx="65087" cy="1587"/>
          </a:xfrm>
          <a:prstGeom prst="line">
            <a:avLst/>
          </a:prstGeom>
          <a:noFill/>
          <a:ln w="28575">
            <a:solidFill>
              <a:schemeClr val="tx1"/>
            </a:solidFill>
            <a:round/>
            <a:headEnd/>
            <a:tailEnd/>
          </a:ln>
        </p:spPr>
        <p:txBody>
          <a:bodyPr/>
          <a:lstStyle/>
          <a:p>
            <a:endParaRPr lang="en-IN"/>
          </a:p>
        </p:txBody>
      </p:sp>
      <p:sp>
        <p:nvSpPr>
          <p:cNvPr id="489484" name="Line 12"/>
          <p:cNvSpPr>
            <a:spLocks noChangeShapeType="1"/>
          </p:cNvSpPr>
          <p:nvPr/>
        </p:nvSpPr>
        <p:spPr bwMode="auto">
          <a:xfrm>
            <a:off x="1919288" y="4856163"/>
            <a:ext cx="65087" cy="1587"/>
          </a:xfrm>
          <a:prstGeom prst="line">
            <a:avLst/>
          </a:prstGeom>
          <a:noFill/>
          <a:ln w="28575">
            <a:solidFill>
              <a:schemeClr val="tx1"/>
            </a:solidFill>
            <a:round/>
            <a:headEnd/>
            <a:tailEnd/>
          </a:ln>
        </p:spPr>
        <p:txBody>
          <a:bodyPr/>
          <a:lstStyle/>
          <a:p>
            <a:endParaRPr lang="en-IN"/>
          </a:p>
        </p:txBody>
      </p:sp>
      <p:sp>
        <p:nvSpPr>
          <p:cNvPr id="489485" name="Line 13"/>
          <p:cNvSpPr>
            <a:spLocks noChangeShapeType="1"/>
          </p:cNvSpPr>
          <p:nvPr/>
        </p:nvSpPr>
        <p:spPr bwMode="auto">
          <a:xfrm>
            <a:off x="1919288" y="4805363"/>
            <a:ext cx="65087" cy="1587"/>
          </a:xfrm>
          <a:prstGeom prst="line">
            <a:avLst/>
          </a:prstGeom>
          <a:noFill/>
          <a:ln w="28575">
            <a:solidFill>
              <a:schemeClr val="tx1"/>
            </a:solidFill>
            <a:round/>
            <a:headEnd/>
            <a:tailEnd/>
          </a:ln>
        </p:spPr>
        <p:txBody>
          <a:bodyPr/>
          <a:lstStyle/>
          <a:p>
            <a:endParaRPr lang="en-IN"/>
          </a:p>
        </p:txBody>
      </p:sp>
      <p:sp>
        <p:nvSpPr>
          <p:cNvPr id="489486" name="Line 14"/>
          <p:cNvSpPr>
            <a:spLocks noChangeShapeType="1"/>
          </p:cNvSpPr>
          <p:nvPr/>
        </p:nvSpPr>
        <p:spPr bwMode="auto">
          <a:xfrm>
            <a:off x="1919288" y="4772025"/>
            <a:ext cx="65087" cy="1588"/>
          </a:xfrm>
          <a:prstGeom prst="line">
            <a:avLst/>
          </a:prstGeom>
          <a:noFill/>
          <a:ln w="28575">
            <a:solidFill>
              <a:schemeClr val="tx1"/>
            </a:solidFill>
            <a:round/>
            <a:headEnd/>
            <a:tailEnd/>
          </a:ln>
        </p:spPr>
        <p:txBody>
          <a:bodyPr/>
          <a:lstStyle/>
          <a:p>
            <a:endParaRPr lang="en-IN"/>
          </a:p>
        </p:txBody>
      </p:sp>
      <p:sp>
        <p:nvSpPr>
          <p:cNvPr id="489487" name="Line 15"/>
          <p:cNvSpPr>
            <a:spLocks noChangeShapeType="1"/>
          </p:cNvSpPr>
          <p:nvPr/>
        </p:nvSpPr>
        <p:spPr bwMode="auto">
          <a:xfrm>
            <a:off x="1919288" y="4737100"/>
            <a:ext cx="65087" cy="1588"/>
          </a:xfrm>
          <a:prstGeom prst="line">
            <a:avLst/>
          </a:prstGeom>
          <a:noFill/>
          <a:ln w="28575">
            <a:solidFill>
              <a:schemeClr val="tx1"/>
            </a:solidFill>
            <a:round/>
            <a:headEnd/>
            <a:tailEnd/>
          </a:ln>
        </p:spPr>
        <p:txBody>
          <a:bodyPr/>
          <a:lstStyle/>
          <a:p>
            <a:endParaRPr lang="en-IN"/>
          </a:p>
        </p:txBody>
      </p:sp>
      <p:sp>
        <p:nvSpPr>
          <p:cNvPr id="489488" name="Line 16"/>
          <p:cNvSpPr>
            <a:spLocks noChangeShapeType="1"/>
          </p:cNvSpPr>
          <p:nvPr/>
        </p:nvSpPr>
        <p:spPr bwMode="auto">
          <a:xfrm>
            <a:off x="1919288" y="4516438"/>
            <a:ext cx="65087" cy="3175"/>
          </a:xfrm>
          <a:prstGeom prst="line">
            <a:avLst/>
          </a:prstGeom>
          <a:noFill/>
          <a:ln w="28575">
            <a:solidFill>
              <a:schemeClr val="tx1"/>
            </a:solidFill>
            <a:round/>
            <a:headEnd/>
            <a:tailEnd/>
          </a:ln>
        </p:spPr>
        <p:txBody>
          <a:bodyPr/>
          <a:lstStyle/>
          <a:p>
            <a:endParaRPr lang="en-IN"/>
          </a:p>
        </p:txBody>
      </p:sp>
      <p:sp>
        <p:nvSpPr>
          <p:cNvPr id="489489" name="Line 17"/>
          <p:cNvSpPr>
            <a:spLocks noChangeShapeType="1"/>
          </p:cNvSpPr>
          <p:nvPr/>
        </p:nvSpPr>
        <p:spPr bwMode="auto">
          <a:xfrm>
            <a:off x="1919288" y="4381500"/>
            <a:ext cx="65087" cy="1588"/>
          </a:xfrm>
          <a:prstGeom prst="line">
            <a:avLst/>
          </a:prstGeom>
          <a:noFill/>
          <a:ln w="28575">
            <a:solidFill>
              <a:schemeClr val="tx1"/>
            </a:solidFill>
            <a:round/>
            <a:headEnd/>
            <a:tailEnd/>
          </a:ln>
        </p:spPr>
        <p:txBody>
          <a:bodyPr/>
          <a:lstStyle/>
          <a:p>
            <a:endParaRPr lang="en-IN"/>
          </a:p>
        </p:txBody>
      </p:sp>
      <p:sp>
        <p:nvSpPr>
          <p:cNvPr id="489490" name="Line 18"/>
          <p:cNvSpPr>
            <a:spLocks noChangeShapeType="1"/>
          </p:cNvSpPr>
          <p:nvPr/>
        </p:nvSpPr>
        <p:spPr bwMode="auto">
          <a:xfrm>
            <a:off x="1919288" y="4297363"/>
            <a:ext cx="65087" cy="1587"/>
          </a:xfrm>
          <a:prstGeom prst="line">
            <a:avLst/>
          </a:prstGeom>
          <a:noFill/>
          <a:ln w="28575">
            <a:solidFill>
              <a:schemeClr val="tx1"/>
            </a:solidFill>
            <a:round/>
            <a:headEnd/>
            <a:tailEnd/>
          </a:ln>
        </p:spPr>
        <p:txBody>
          <a:bodyPr/>
          <a:lstStyle/>
          <a:p>
            <a:endParaRPr lang="en-IN"/>
          </a:p>
        </p:txBody>
      </p:sp>
      <p:sp>
        <p:nvSpPr>
          <p:cNvPr id="489491" name="Line 19"/>
          <p:cNvSpPr>
            <a:spLocks noChangeShapeType="1"/>
          </p:cNvSpPr>
          <p:nvPr/>
        </p:nvSpPr>
        <p:spPr bwMode="auto">
          <a:xfrm>
            <a:off x="1919288" y="4211638"/>
            <a:ext cx="65087" cy="1587"/>
          </a:xfrm>
          <a:prstGeom prst="line">
            <a:avLst/>
          </a:prstGeom>
          <a:noFill/>
          <a:ln w="28575">
            <a:solidFill>
              <a:schemeClr val="tx1"/>
            </a:solidFill>
            <a:round/>
            <a:headEnd/>
            <a:tailEnd/>
          </a:ln>
        </p:spPr>
        <p:txBody>
          <a:bodyPr/>
          <a:lstStyle/>
          <a:p>
            <a:endParaRPr lang="en-IN"/>
          </a:p>
        </p:txBody>
      </p:sp>
      <p:sp>
        <p:nvSpPr>
          <p:cNvPr id="489492" name="Line 20"/>
          <p:cNvSpPr>
            <a:spLocks noChangeShapeType="1"/>
          </p:cNvSpPr>
          <p:nvPr/>
        </p:nvSpPr>
        <p:spPr bwMode="auto">
          <a:xfrm>
            <a:off x="1919288" y="4160838"/>
            <a:ext cx="65087" cy="1587"/>
          </a:xfrm>
          <a:prstGeom prst="line">
            <a:avLst/>
          </a:prstGeom>
          <a:noFill/>
          <a:ln w="28575">
            <a:solidFill>
              <a:schemeClr val="tx1"/>
            </a:solidFill>
            <a:round/>
            <a:headEnd/>
            <a:tailEnd/>
          </a:ln>
        </p:spPr>
        <p:txBody>
          <a:bodyPr/>
          <a:lstStyle/>
          <a:p>
            <a:endParaRPr lang="en-IN"/>
          </a:p>
        </p:txBody>
      </p:sp>
      <p:sp>
        <p:nvSpPr>
          <p:cNvPr id="489493" name="Line 21"/>
          <p:cNvSpPr>
            <a:spLocks noChangeShapeType="1"/>
          </p:cNvSpPr>
          <p:nvPr/>
        </p:nvSpPr>
        <p:spPr bwMode="auto">
          <a:xfrm>
            <a:off x="1919288" y="4110038"/>
            <a:ext cx="65087" cy="1587"/>
          </a:xfrm>
          <a:prstGeom prst="line">
            <a:avLst/>
          </a:prstGeom>
          <a:noFill/>
          <a:ln w="28575">
            <a:solidFill>
              <a:schemeClr val="tx1"/>
            </a:solidFill>
            <a:round/>
            <a:headEnd/>
            <a:tailEnd/>
          </a:ln>
        </p:spPr>
        <p:txBody>
          <a:bodyPr/>
          <a:lstStyle/>
          <a:p>
            <a:endParaRPr lang="en-IN"/>
          </a:p>
        </p:txBody>
      </p:sp>
      <p:sp>
        <p:nvSpPr>
          <p:cNvPr id="489494" name="Line 22"/>
          <p:cNvSpPr>
            <a:spLocks noChangeShapeType="1"/>
          </p:cNvSpPr>
          <p:nvPr/>
        </p:nvSpPr>
        <p:spPr bwMode="auto">
          <a:xfrm>
            <a:off x="1919288" y="4059238"/>
            <a:ext cx="65087" cy="1587"/>
          </a:xfrm>
          <a:prstGeom prst="line">
            <a:avLst/>
          </a:prstGeom>
          <a:noFill/>
          <a:ln w="28575">
            <a:solidFill>
              <a:schemeClr val="tx1"/>
            </a:solidFill>
            <a:round/>
            <a:headEnd/>
            <a:tailEnd/>
          </a:ln>
        </p:spPr>
        <p:txBody>
          <a:bodyPr/>
          <a:lstStyle/>
          <a:p>
            <a:endParaRPr lang="en-IN"/>
          </a:p>
        </p:txBody>
      </p:sp>
      <p:sp>
        <p:nvSpPr>
          <p:cNvPr id="489495" name="Line 23"/>
          <p:cNvSpPr>
            <a:spLocks noChangeShapeType="1"/>
          </p:cNvSpPr>
          <p:nvPr/>
        </p:nvSpPr>
        <p:spPr bwMode="auto">
          <a:xfrm>
            <a:off x="1919288" y="4025900"/>
            <a:ext cx="65087" cy="1588"/>
          </a:xfrm>
          <a:prstGeom prst="line">
            <a:avLst/>
          </a:prstGeom>
          <a:noFill/>
          <a:ln w="28575">
            <a:solidFill>
              <a:schemeClr val="tx1"/>
            </a:solidFill>
            <a:round/>
            <a:headEnd/>
            <a:tailEnd/>
          </a:ln>
        </p:spPr>
        <p:txBody>
          <a:bodyPr/>
          <a:lstStyle/>
          <a:p>
            <a:endParaRPr lang="en-IN"/>
          </a:p>
        </p:txBody>
      </p:sp>
      <p:sp>
        <p:nvSpPr>
          <p:cNvPr id="489496" name="Line 24"/>
          <p:cNvSpPr>
            <a:spLocks noChangeShapeType="1"/>
          </p:cNvSpPr>
          <p:nvPr/>
        </p:nvSpPr>
        <p:spPr bwMode="auto">
          <a:xfrm>
            <a:off x="1919288" y="3990975"/>
            <a:ext cx="65087" cy="3175"/>
          </a:xfrm>
          <a:prstGeom prst="line">
            <a:avLst/>
          </a:prstGeom>
          <a:noFill/>
          <a:ln w="28575">
            <a:solidFill>
              <a:schemeClr val="tx1"/>
            </a:solidFill>
            <a:round/>
            <a:headEnd/>
            <a:tailEnd/>
          </a:ln>
        </p:spPr>
        <p:txBody>
          <a:bodyPr/>
          <a:lstStyle/>
          <a:p>
            <a:endParaRPr lang="en-IN"/>
          </a:p>
        </p:txBody>
      </p:sp>
      <p:sp>
        <p:nvSpPr>
          <p:cNvPr id="489497" name="Line 25"/>
          <p:cNvSpPr>
            <a:spLocks noChangeShapeType="1"/>
          </p:cNvSpPr>
          <p:nvPr/>
        </p:nvSpPr>
        <p:spPr bwMode="auto">
          <a:xfrm>
            <a:off x="1919288" y="3771900"/>
            <a:ext cx="65087" cy="1588"/>
          </a:xfrm>
          <a:prstGeom prst="line">
            <a:avLst/>
          </a:prstGeom>
          <a:noFill/>
          <a:ln w="28575">
            <a:solidFill>
              <a:schemeClr val="tx1"/>
            </a:solidFill>
            <a:round/>
            <a:headEnd/>
            <a:tailEnd/>
          </a:ln>
        </p:spPr>
        <p:txBody>
          <a:bodyPr/>
          <a:lstStyle/>
          <a:p>
            <a:endParaRPr lang="en-IN"/>
          </a:p>
        </p:txBody>
      </p:sp>
      <p:sp>
        <p:nvSpPr>
          <p:cNvPr id="489498" name="Line 26"/>
          <p:cNvSpPr>
            <a:spLocks noChangeShapeType="1"/>
          </p:cNvSpPr>
          <p:nvPr/>
        </p:nvSpPr>
        <p:spPr bwMode="auto">
          <a:xfrm>
            <a:off x="1919288" y="3635375"/>
            <a:ext cx="65087" cy="1588"/>
          </a:xfrm>
          <a:prstGeom prst="line">
            <a:avLst/>
          </a:prstGeom>
          <a:noFill/>
          <a:ln w="28575">
            <a:solidFill>
              <a:schemeClr val="tx1"/>
            </a:solidFill>
            <a:round/>
            <a:headEnd/>
            <a:tailEnd/>
          </a:ln>
        </p:spPr>
        <p:txBody>
          <a:bodyPr/>
          <a:lstStyle/>
          <a:p>
            <a:endParaRPr lang="en-IN"/>
          </a:p>
        </p:txBody>
      </p:sp>
      <p:sp>
        <p:nvSpPr>
          <p:cNvPr id="489499" name="Line 27"/>
          <p:cNvSpPr>
            <a:spLocks noChangeShapeType="1"/>
          </p:cNvSpPr>
          <p:nvPr/>
        </p:nvSpPr>
        <p:spPr bwMode="auto">
          <a:xfrm>
            <a:off x="1919288" y="3551238"/>
            <a:ext cx="65087" cy="1587"/>
          </a:xfrm>
          <a:prstGeom prst="line">
            <a:avLst/>
          </a:prstGeom>
          <a:noFill/>
          <a:ln w="28575">
            <a:solidFill>
              <a:schemeClr val="tx1"/>
            </a:solidFill>
            <a:round/>
            <a:headEnd/>
            <a:tailEnd/>
          </a:ln>
        </p:spPr>
        <p:txBody>
          <a:bodyPr/>
          <a:lstStyle/>
          <a:p>
            <a:endParaRPr lang="en-IN"/>
          </a:p>
        </p:txBody>
      </p:sp>
      <p:sp>
        <p:nvSpPr>
          <p:cNvPr id="489500" name="Line 28"/>
          <p:cNvSpPr>
            <a:spLocks noChangeShapeType="1"/>
          </p:cNvSpPr>
          <p:nvPr/>
        </p:nvSpPr>
        <p:spPr bwMode="auto">
          <a:xfrm>
            <a:off x="1919288" y="3467100"/>
            <a:ext cx="65087" cy="1588"/>
          </a:xfrm>
          <a:prstGeom prst="line">
            <a:avLst/>
          </a:prstGeom>
          <a:noFill/>
          <a:ln w="28575">
            <a:solidFill>
              <a:schemeClr val="tx1"/>
            </a:solidFill>
            <a:round/>
            <a:headEnd/>
            <a:tailEnd/>
          </a:ln>
        </p:spPr>
        <p:txBody>
          <a:bodyPr/>
          <a:lstStyle/>
          <a:p>
            <a:endParaRPr lang="en-IN"/>
          </a:p>
        </p:txBody>
      </p:sp>
      <p:sp>
        <p:nvSpPr>
          <p:cNvPr id="489501" name="Line 29"/>
          <p:cNvSpPr>
            <a:spLocks noChangeShapeType="1"/>
          </p:cNvSpPr>
          <p:nvPr/>
        </p:nvSpPr>
        <p:spPr bwMode="auto">
          <a:xfrm>
            <a:off x="1919288" y="3416300"/>
            <a:ext cx="65087" cy="1588"/>
          </a:xfrm>
          <a:prstGeom prst="line">
            <a:avLst/>
          </a:prstGeom>
          <a:noFill/>
          <a:ln w="28575">
            <a:solidFill>
              <a:schemeClr val="tx1"/>
            </a:solidFill>
            <a:round/>
            <a:headEnd/>
            <a:tailEnd/>
          </a:ln>
        </p:spPr>
        <p:txBody>
          <a:bodyPr/>
          <a:lstStyle/>
          <a:p>
            <a:endParaRPr lang="en-IN"/>
          </a:p>
        </p:txBody>
      </p:sp>
      <p:sp>
        <p:nvSpPr>
          <p:cNvPr id="489502" name="Line 30"/>
          <p:cNvSpPr>
            <a:spLocks noChangeShapeType="1"/>
          </p:cNvSpPr>
          <p:nvPr/>
        </p:nvSpPr>
        <p:spPr bwMode="auto">
          <a:xfrm>
            <a:off x="1919288" y="3363913"/>
            <a:ext cx="65087" cy="3175"/>
          </a:xfrm>
          <a:prstGeom prst="line">
            <a:avLst/>
          </a:prstGeom>
          <a:noFill/>
          <a:ln w="28575">
            <a:solidFill>
              <a:schemeClr val="tx1"/>
            </a:solidFill>
            <a:round/>
            <a:headEnd/>
            <a:tailEnd/>
          </a:ln>
        </p:spPr>
        <p:txBody>
          <a:bodyPr/>
          <a:lstStyle/>
          <a:p>
            <a:endParaRPr lang="en-IN"/>
          </a:p>
        </p:txBody>
      </p:sp>
      <p:sp>
        <p:nvSpPr>
          <p:cNvPr id="489503" name="Line 31"/>
          <p:cNvSpPr>
            <a:spLocks noChangeShapeType="1"/>
          </p:cNvSpPr>
          <p:nvPr/>
        </p:nvSpPr>
        <p:spPr bwMode="auto">
          <a:xfrm>
            <a:off x="1919288" y="3313113"/>
            <a:ext cx="65087" cy="3175"/>
          </a:xfrm>
          <a:prstGeom prst="line">
            <a:avLst/>
          </a:prstGeom>
          <a:noFill/>
          <a:ln w="28575">
            <a:solidFill>
              <a:schemeClr val="tx1"/>
            </a:solidFill>
            <a:round/>
            <a:headEnd/>
            <a:tailEnd/>
          </a:ln>
        </p:spPr>
        <p:txBody>
          <a:bodyPr/>
          <a:lstStyle/>
          <a:p>
            <a:endParaRPr lang="en-IN"/>
          </a:p>
        </p:txBody>
      </p:sp>
      <p:sp>
        <p:nvSpPr>
          <p:cNvPr id="489504" name="Line 32"/>
          <p:cNvSpPr>
            <a:spLocks noChangeShapeType="1"/>
          </p:cNvSpPr>
          <p:nvPr/>
        </p:nvSpPr>
        <p:spPr bwMode="auto">
          <a:xfrm>
            <a:off x="1919288" y="3279775"/>
            <a:ext cx="65087" cy="1588"/>
          </a:xfrm>
          <a:prstGeom prst="line">
            <a:avLst/>
          </a:prstGeom>
          <a:noFill/>
          <a:ln w="28575">
            <a:solidFill>
              <a:schemeClr val="tx1"/>
            </a:solidFill>
            <a:round/>
            <a:headEnd/>
            <a:tailEnd/>
          </a:ln>
        </p:spPr>
        <p:txBody>
          <a:bodyPr/>
          <a:lstStyle/>
          <a:p>
            <a:endParaRPr lang="en-IN"/>
          </a:p>
        </p:txBody>
      </p:sp>
      <p:sp>
        <p:nvSpPr>
          <p:cNvPr id="489505" name="Line 33"/>
          <p:cNvSpPr>
            <a:spLocks noChangeShapeType="1"/>
          </p:cNvSpPr>
          <p:nvPr/>
        </p:nvSpPr>
        <p:spPr bwMode="auto">
          <a:xfrm>
            <a:off x="1919288" y="3246438"/>
            <a:ext cx="65087" cy="1587"/>
          </a:xfrm>
          <a:prstGeom prst="line">
            <a:avLst/>
          </a:prstGeom>
          <a:noFill/>
          <a:ln w="28575">
            <a:solidFill>
              <a:schemeClr val="tx1"/>
            </a:solidFill>
            <a:round/>
            <a:headEnd/>
            <a:tailEnd/>
          </a:ln>
        </p:spPr>
        <p:txBody>
          <a:bodyPr/>
          <a:lstStyle/>
          <a:p>
            <a:endParaRPr lang="en-IN"/>
          </a:p>
        </p:txBody>
      </p:sp>
      <p:sp>
        <p:nvSpPr>
          <p:cNvPr id="489506" name="Line 34"/>
          <p:cNvSpPr>
            <a:spLocks noChangeShapeType="1"/>
          </p:cNvSpPr>
          <p:nvPr/>
        </p:nvSpPr>
        <p:spPr bwMode="auto">
          <a:xfrm>
            <a:off x="1919288" y="3025775"/>
            <a:ext cx="65087" cy="1588"/>
          </a:xfrm>
          <a:prstGeom prst="line">
            <a:avLst/>
          </a:prstGeom>
          <a:noFill/>
          <a:ln w="28575">
            <a:solidFill>
              <a:schemeClr val="tx1"/>
            </a:solidFill>
            <a:round/>
            <a:headEnd/>
            <a:tailEnd/>
          </a:ln>
        </p:spPr>
        <p:txBody>
          <a:bodyPr/>
          <a:lstStyle/>
          <a:p>
            <a:endParaRPr lang="en-IN"/>
          </a:p>
        </p:txBody>
      </p:sp>
      <p:sp>
        <p:nvSpPr>
          <p:cNvPr id="489507" name="Line 35"/>
          <p:cNvSpPr>
            <a:spLocks noChangeShapeType="1"/>
          </p:cNvSpPr>
          <p:nvPr/>
        </p:nvSpPr>
        <p:spPr bwMode="auto">
          <a:xfrm>
            <a:off x="1919288" y="2890838"/>
            <a:ext cx="65087" cy="1587"/>
          </a:xfrm>
          <a:prstGeom prst="line">
            <a:avLst/>
          </a:prstGeom>
          <a:noFill/>
          <a:ln w="28575">
            <a:solidFill>
              <a:schemeClr val="tx1"/>
            </a:solidFill>
            <a:round/>
            <a:headEnd/>
            <a:tailEnd/>
          </a:ln>
        </p:spPr>
        <p:txBody>
          <a:bodyPr/>
          <a:lstStyle/>
          <a:p>
            <a:endParaRPr lang="en-IN"/>
          </a:p>
        </p:txBody>
      </p:sp>
      <p:sp>
        <p:nvSpPr>
          <p:cNvPr id="489508" name="Line 36"/>
          <p:cNvSpPr>
            <a:spLocks noChangeShapeType="1"/>
          </p:cNvSpPr>
          <p:nvPr/>
        </p:nvSpPr>
        <p:spPr bwMode="auto">
          <a:xfrm>
            <a:off x="1919288" y="2805113"/>
            <a:ext cx="65087" cy="1587"/>
          </a:xfrm>
          <a:prstGeom prst="line">
            <a:avLst/>
          </a:prstGeom>
          <a:noFill/>
          <a:ln w="28575">
            <a:solidFill>
              <a:schemeClr val="tx1"/>
            </a:solidFill>
            <a:round/>
            <a:headEnd/>
            <a:tailEnd/>
          </a:ln>
        </p:spPr>
        <p:txBody>
          <a:bodyPr/>
          <a:lstStyle/>
          <a:p>
            <a:endParaRPr lang="en-IN"/>
          </a:p>
        </p:txBody>
      </p:sp>
      <p:sp>
        <p:nvSpPr>
          <p:cNvPr id="489509" name="Line 37"/>
          <p:cNvSpPr>
            <a:spLocks noChangeShapeType="1"/>
          </p:cNvSpPr>
          <p:nvPr/>
        </p:nvSpPr>
        <p:spPr bwMode="auto">
          <a:xfrm>
            <a:off x="1919288" y="2720975"/>
            <a:ext cx="65087" cy="1588"/>
          </a:xfrm>
          <a:prstGeom prst="line">
            <a:avLst/>
          </a:prstGeom>
          <a:noFill/>
          <a:ln w="28575">
            <a:solidFill>
              <a:schemeClr val="tx1"/>
            </a:solidFill>
            <a:round/>
            <a:headEnd/>
            <a:tailEnd/>
          </a:ln>
        </p:spPr>
        <p:txBody>
          <a:bodyPr/>
          <a:lstStyle/>
          <a:p>
            <a:endParaRPr lang="en-IN"/>
          </a:p>
        </p:txBody>
      </p:sp>
      <p:sp>
        <p:nvSpPr>
          <p:cNvPr id="489510" name="Line 38"/>
          <p:cNvSpPr>
            <a:spLocks noChangeShapeType="1"/>
          </p:cNvSpPr>
          <p:nvPr/>
        </p:nvSpPr>
        <p:spPr bwMode="auto">
          <a:xfrm>
            <a:off x="1919288" y="2670175"/>
            <a:ext cx="65087" cy="1588"/>
          </a:xfrm>
          <a:prstGeom prst="line">
            <a:avLst/>
          </a:prstGeom>
          <a:noFill/>
          <a:ln w="28575">
            <a:solidFill>
              <a:schemeClr val="tx1"/>
            </a:solidFill>
            <a:round/>
            <a:headEnd/>
            <a:tailEnd/>
          </a:ln>
        </p:spPr>
        <p:txBody>
          <a:bodyPr/>
          <a:lstStyle/>
          <a:p>
            <a:endParaRPr lang="en-IN"/>
          </a:p>
        </p:txBody>
      </p:sp>
      <p:sp>
        <p:nvSpPr>
          <p:cNvPr id="489511" name="Line 39"/>
          <p:cNvSpPr>
            <a:spLocks noChangeShapeType="1"/>
          </p:cNvSpPr>
          <p:nvPr/>
        </p:nvSpPr>
        <p:spPr bwMode="auto">
          <a:xfrm>
            <a:off x="1919288" y="2619375"/>
            <a:ext cx="65087" cy="1588"/>
          </a:xfrm>
          <a:prstGeom prst="line">
            <a:avLst/>
          </a:prstGeom>
          <a:noFill/>
          <a:ln w="28575">
            <a:solidFill>
              <a:schemeClr val="tx1"/>
            </a:solidFill>
            <a:round/>
            <a:headEnd/>
            <a:tailEnd/>
          </a:ln>
        </p:spPr>
        <p:txBody>
          <a:bodyPr/>
          <a:lstStyle/>
          <a:p>
            <a:endParaRPr lang="en-IN"/>
          </a:p>
        </p:txBody>
      </p:sp>
      <p:sp>
        <p:nvSpPr>
          <p:cNvPr id="489512" name="Line 40"/>
          <p:cNvSpPr>
            <a:spLocks noChangeShapeType="1"/>
          </p:cNvSpPr>
          <p:nvPr/>
        </p:nvSpPr>
        <p:spPr bwMode="auto">
          <a:xfrm>
            <a:off x="1919288" y="2566988"/>
            <a:ext cx="65087" cy="1587"/>
          </a:xfrm>
          <a:prstGeom prst="line">
            <a:avLst/>
          </a:prstGeom>
          <a:noFill/>
          <a:ln w="28575">
            <a:solidFill>
              <a:schemeClr val="tx1"/>
            </a:solidFill>
            <a:round/>
            <a:headEnd/>
            <a:tailEnd/>
          </a:ln>
        </p:spPr>
        <p:txBody>
          <a:bodyPr/>
          <a:lstStyle/>
          <a:p>
            <a:endParaRPr lang="en-IN"/>
          </a:p>
        </p:txBody>
      </p:sp>
      <p:sp>
        <p:nvSpPr>
          <p:cNvPr id="489513" name="Line 41"/>
          <p:cNvSpPr>
            <a:spLocks noChangeShapeType="1"/>
          </p:cNvSpPr>
          <p:nvPr/>
        </p:nvSpPr>
        <p:spPr bwMode="auto">
          <a:xfrm>
            <a:off x="1919288" y="2532063"/>
            <a:ext cx="65087" cy="1587"/>
          </a:xfrm>
          <a:prstGeom prst="line">
            <a:avLst/>
          </a:prstGeom>
          <a:noFill/>
          <a:ln w="28575">
            <a:solidFill>
              <a:schemeClr val="tx1"/>
            </a:solidFill>
            <a:round/>
            <a:headEnd/>
            <a:tailEnd/>
          </a:ln>
        </p:spPr>
        <p:txBody>
          <a:bodyPr/>
          <a:lstStyle/>
          <a:p>
            <a:endParaRPr lang="en-IN"/>
          </a:p>
        </p:txBody>
      </p:sp>
      <p:sp>
        <p:nvSpPr>
          <p:cNvPr id="489514" name="Line 42"/>
          <p:cNvSpPr>
            <a:spLocks noChangeShapeType="1"/>
          </p:cNvSpPr>
          <p:nvPr/>
        </p:nvSpPr>
        <p:spPr bwMode="auto">
          <a:xfrm>
            <a:off x="1919288" y="2498725"/>
            <a:ext cx="65087" cy="1588"/>
          </a:xfrm>
          <a:prstGeom prst="line">
            <a:avLst/>
          </a:prstGeom>
          <a:noFill/>
          <a:ln w="28575">
            <a:solidFill>
              <a:schemeClr val="tx1"/>
            </a:solidFill>
            <a:round/>
            <a:headEnd/>
            <a:tailEnd/>
          </a:ln>
        </p:spPr>
        <p:txBody>
          <a:bodyPr/>
          <a:lstStyle/>
          <a:p>
            <a:endParaRPr lang="en-IN"/>
          </a:p>
        </p:txBody>
      </p:sp>
      <p:sp>
        <p:nvSpPr>
          <p:cNvPr id="489515" name="Line 43"/>
          <p:cNvSpPr>
            <a:spLocks noChangeShapeType="1"/>
          </p:cNvSpPr>
          <p:nvPr/>
        </p:nvSpPr>
        <p:spPr bwMode="auto">
          <a:xfrm>
            <a:off x="1919288" y="2278063"/>
            <a:ext cx="65087" cy="1587"/>
          </a:xfrm>
          <a:prstGeom prst="line">
            <a:avLst/>
          </a:prstGeom>
          <a:noFill/>
          <a:ln w="28575">
            <a:solidFill>
              <a:schemeClr val="tx1"/>
            </a:solidFill>
            <a:round/>
            <a:headEnd/>
            <a:tailEnd/>
          </a:ln>
        </p:spPr>
        <p:txBody>
          <a:bodyPr/>
          <a:lstStyle/>
          <a:p>
            <a:endParaRPr lang="en-IN"/>
          </a:p>
        </p:txBody>
      </p:sp>
      <p:sp>
        <p:nvSpPr>
          <p:cNvPr id="489516" name="Line 44"/>
          <p:cNvSpPr>
            <a:spLocks noChangeShapeType="1"/>
          </p:cNvSpPr>
          <p:nvPr/>
        </p:nvSpPr>
        <p:spPr bwMode="auto">
          <a:xfrm>
            <a:off x="1919288" y="2143125"/>
            <a:ext cx="65087" cy="1588"/>
          </a:xfrm>
          <a:prstGeom prst="line">
            <a:avLst/>
          </a:prstGeom>
          <a:noFill/>
          <a:ln w="28575">
            <a:solidFill>
              <a:schemeClr val="tx1"/>
            </a:solidFill>
            <a:round/>
            <a:headEnd/>
            <a:tailEnd/>
          </a:ln>
        </p:spPr>
        <p:txBody>
          <a:bodyPr/>
          <a:lstStyle/>
          <a:p>
            <a:endParaRPr lang="en-IN"/>
          </a:p>
        </p:txBody>
      </p:sp>
      <p:sp>
        <p:nvSpPr>
          <p:cNvPr id="489517" name="Line 45"/>
          <p:cNvSpPr>
            <a:spLocks noChangeShapeType="1"/>
          </p:cNvSpPr>
          <p:nvPr/>
        </p:nvSpPr>
        <p:spPr bwMode="auto">
          <a:xfrm>
            <a:off x="1919288" y="2057400"/>
            <a:ext cx="65087" cy="1588"/>
          </a:xfrm>
          <a:prstGeom prst="line">
            <a:avLst/>
          </a:prstGeom>
          <a:noFill/>
          <a:ln w="28575">
            <a:solidFill>
              <a:schemeClr val="tx1"/>
            </a:solidFill>
            <a:round/>
            <a:headEnd/>
            <a:tailEnd/>
          </a:ln>
        </p:spPr>
        <p:txBody>
          <a:bodyPr/>
          <a:lstStyle/>
          <a:p>
            <a:endParaRPr lang="en-IN"/>
          </a:p>
        </p:txBody>
      </p:sp>
      <p:sp>
        <p:nvSpPr>
          <p:cNvPr id="489518" name="Line 46"/>
          <p:cNvSpPr>
            <a:spLocks noChangeShapeType="1"/>
          </p:cNvSpPr>
          <p:nvPr/>
        </p:nvSpPr>
        <p:spPr bwMode="auto">
          <a:xfrm>
            <a:off x="1919288" y="1973263"/>
            <a:ext cx="65087" cy="1587"/>
          </a:xfrm>
          <a:prstGeom prst="line">
            <a:avLst/>
          </a:prstGeom>
          <a:noFill/>
          <a:ln w="28575">
            <a:solidFill>
              <a:schemeClr val="tx1"/>
            </a:solidFill>
            <a:round/>
            <a:headEnd/>
            <a:tailEnd/>
          </a:ln>
        </p:spPr>
        <p:txBody>
          <a:bodyPr/>
          <a:lstStyle/>
          <a:p>
            <a:endParaRPr lang="en-IN"/>
          </a:p>
        </p:txBody>
      </p:sp>
      <p:sp>
        <p:nvSpPr>
          <p:cNvPr id="489519" name="Line 47"/>
          <p:cNvSpPr>
            <a:spLocks noChangeShapeType="1"/>
          </p:cNvSpPr>
          <p:nvPr/>
        </p:nvSpPr>
        <p:spPr bwMode="auto">
          <a:xfrm>
            <a:off x="1919288" y="1922463"/>
            <a:ext cx="65087" cy="1587"/>
          </a:xfrm>
          <a:prstGeom prst="line">
            <a:avLst/>
          </a:prstGeom>
          <a:noFill/>
          <a:ln w="28575">
            <a:solidFill>
              <a:schemeClr val="tx1"/>
            </a:solidFill>
            <a:round/>
            <a:headEnd/>
            <a:tailEnd/>
          </a:ln>
        </p:spPr>
        <p:txBody>
          <a:bodyPr/>
          <a:lstStyle/>
          <a:p>
            <a:endParaRPr lang="en-IN"/>
          </a:p>
        </p:txBody>
      </p:sp>
      <p:sp>
        <p:nvSpPr>
          <p:cNvPr id="489520" name="Line 48"/>
          <p:cNvSpPr>
            <a:spLocks noChangeShapeType="1"/>
          </p:cNvSpPr>
          <p:nvPr/>
        </p:nvSpPr>
        <p:spPr bwMode="auto">
          <a:xfrm>
            <a:off x="1919288" y="1871663"/>
            <a:ext cx="65087" cy="1587"/>
          </a:xfrm>
          <a:prstGeom prst="line">
            <a:avLst/>
          </a:prstGeom>
          <a:noFill/>
          <a:ln w="28575">
            <a:solidFill>
              <a:schemeClr val="tx1"/>
            </a:solidFill>
            <a:round/>
            <a:headEnd/>
            <a:tailEnd/>
          </a:ln>
        </p:spPr>
        <p:txBody>
          <a:bodyPr/>
          <a:lstStyle/>
          <a:p>
            <a:endParaRPr lang="en-IN"/>
          </a:p>
        </p:txBody>
      </p:sp>
      <p:sp>
        <p:nvSpPr>
          <p:cNvPr id="489521" name="Line 49"/>
          <p:cNvSpPr>
            <a:spLocks noChangeShapeType="1"/>
          </p:cNvSpPr>
          <p:nvPr/>
        </p:nvSpPr>
        <p:spPr bwMode="auto">
          <a:xfrm>
            <a:off x="1919288" y="1820863"/>
            <a:ext cx="65087" cy="1587"/>
          </a:xfrm>
          <a:prstGeom prst="line">
            <a:avLst/>
          </a:prstGeom>
          <a:noFill/>
          <a:ln w="28575">
            <a:solidFill>
              <a:schemeClr val="tx1"/>
            </a:solidFill>
            <a:round/>
            <a:headEnd/>
            <a:tailEnd/>
          </a:ln>
        </p:spPr>
        <p:txBody>
          <a:bodyPr/>
          <a:lstStyle/>
          <a:p>
            <a:endParaRPr lang="en-IN"/>
          </a:p>
        </p:txBody>
      </p:sp>
      <p:sp>
        <p:nvSpPr>
          <p:cNvPr id="489522" name="Line 50"/>
          <p:cNvSpPr>
            <a:spLocks noChangeShapeType="1"/>
          </p:cNvSpPr>
          <p:nvPr/>
        </p:nvSpPr>
        <p:spPr bwMode="auto">
          <a:xfrm>
            <a:off x="1919288" y="1785938"/>
            <a:ext cx="65087" cy="3175"/>
          </a:xfrm>
          <a:prstGeom prst="line">
            <a:avLst/>
          </a:prstGeom>
          <a:noFill/>
          <a:ln w="28575">
            <a:solidFill>
              <a:schemeClr val="tx1"/>
            </a:solidFill>
            <a:round/>
            <a:headEnd/>
            <a:tailEnd/>
          </a:ln>
        </p:spPr>
        <p:txBody>
          <a:bodyPr/>
          <a:lstStyle/>
          <a:p>
            <a:endParaRPr lang="en-IN"/>
          </a:p>
        </p:txBody>
      </p:sp>
      <p:sp>
        <p:nvSpPr>
          <p:cNvPr id="489523" name="Line 51"/>
          <p:cNvSpPr>
            <a:spLocks noChangeShapeType="1"/>
          </p:cNvSpPr>
          <p:nvPr/>
        </p:nvSpPr>
        <p:spPr bwMode="auto">
          <a:xfrm>
            <a:off x="1919288" y="1752600"/>
            <a:ext cx="65087" cy="1588"/>
          </a:xfrm>
          <a:prstGeom prst="line">
            <a:avLst/>
          </a:prstGeom>
          <a:noFill/>
          <a:ln w="28575">
            <a:solidFill>
              <a:schemeClr val="tx1"/>
            </a:solidFill>
            <a:round/>
            <a:headEnd/>
            <a:tailEnd/>
          </a:ln>
        </p:spPr>
        <p:txBody>
          <a:bodyPr/>
          <a:lstStyle/>
          <a:p>
            <a:endParaRPr lang="en-IN"/>
          </a:p>
        </p:txBody>
      </p:sp>
      <p:sp>
        <p:nvSpPr>
          <p:cNvPr id="489524" name="Line 52"/>
          <p:cNvSpPr>
            <a:spLocks noChangeShapeType="1"/>
          </p:cNvSpPr>
          <p:nvPr/>
        </p:nvSpPr>
        <p:spPr bwMode="auto">
          <a:xfrm>
            <a:off x="1833563" y="5484813"/>
            <a:ext cx="168275" cy="1587"/>
          </a:xfrm>
          <a:prstGeom prst="line">
            <a:avLst/>
          </a:prstGeom>
          <a:noFill/>
          <a:ln w="28575">
            <a:solidFill>
              <a:schemeClr val="tx1"/>
            </a:solidFill>
            <a:round/>
            <a:headEnd/>
            <a:tailEnd/>
          </a:ln>
        </p:spPr>
        <p:txBody>
          <a:bodyPr/>
          <a:lstStyle/>
          <a:p>
            <a:endParaRPr lang="en-IN"/>
          </a:p>
        </p:txBody>
      </p:sp>
      <p:sp>
        <p:nvSpPr>
          <p:cNvPr id="489525" name="Line 53"/>
          <p:cNvSpPr>
            <a:spLocks noChangeShapeType="1"/>
          </p:cNvSpPr>
          <p:nvPr/>
        </p:nvSpPr>
        <p:spPr bwMode="auto">
          <a:xfrm>
            <a:off x="1833563" y="4737100"/>
            <a:ext cx="168275" cy="1588"/>
          </a:xfrm>
          <a:prstGeom prst="line">
            <a:avLst/>
          </a:prstGeom>
          <a:noFill/>
          <a:ln w="28575">
            <a:solidFill>
              <a:schemeClr val="tx1"/>
            </a:solidFill>
            <a:round/>
            <a:headEnd/>
            <a:tailEnd/>
          </a:ln>
        </p:spPr>
        <p:txBody>
          <a:bodyPr/>
          <a:lstStyle/>
          <a:p>
            <a:endParaRPr lang="en-IN"/>
          </a:p>
        </p:txBody>
      </p:sp>
      <p:sp>
        <p:nvSpPr>
          <p:cNvPr id="489526" name="Line 54"/>
          <p:cNvSpPr>
            <a:spLocks noChangeShapeType="1"/>
          </p:cNvSpPr>
          <p:nvPr/>
        </p:nvSpPr>
        <p:spPr bwMode="auto">
          <a:xfrm>
            <a:off x="1833563" y="3990975"/>
            <a:ext cx="168275" cy="3175"/>
          </a:xfrm>
          <a:prstGeom prst="line">
            <a:avLst/>
          </a:prstGeom>
          <a:noFill/>
          <a:ln w="28575">
            <a:solidFill>
              <a:schemeClr val="tx1"/>
            </a:solidFill>
            <a:round/>
            <a:headEnd/>
            <a:tailEnd/>
          </a:ln>
        </p:spPr>
        <p:txBody>
          <a:bodyPr/>
          <a:lstStyle/>
          <a:p>
            <a:endParaRPr lang="en-IN"/>
          </a:p>
        </p:txBody>
      </p:sp>
      <p:sp>
        <p:nvSpPr>
          <p:cNvPr id="489527" name="Line 55"/>
          <p:cNvSpPr>
            <a:spLocks noChangeShapeType="1"/>
          </p:cNvSpPr>
          <p:nvPr/>
        </p:nvSpPr>
        <p:spPr bwMode="auto">
          <a:xfrm>
            <a:off x="1833563" y="3246438"/>
            <a:ext cx="168275" cy="1587"/>
          </a:xfrm>
          <a:prstGeom prst="line">
            <a:avLst/>
          </a:prstGeom>
          <a:noFill/>
          <a:ln w="28575">
            <a:solidFill>
              <a:schemeClr val="tx1"/>
            </a:solidFill>
            <a:round/>
            <a:headEnd/>
            <a:tailEnd/>
          </a:ln>
        </p:spPr>
        <p:txBody>
          <a:bodyPr/>
          <a:lstStyle/>
          <a:p>
            <a:endParaRPr lang="en-IN"/>
          </a:p>
        </p:txBody>
      </p:sp>
      <p:sp>
        <p:nvSpPr>
          <p:cNvPr id="489528" name="Line 56"/>
          <p:cNvSpPr>
            <a:spLocks noChangeShapeType="1"/>
          </p:cNvSpPr>
          <p:nvPr/>
        </p:nvSpPr>
        <p:spPr bwMode="auto">
          <a:xfrm>
            <a:off x="1833563" y="2498725"/>
            <a:ext cx="168275" cy="1588"/>
          </a:xfrm>
          <a:prstGeom prst="line">
            <a:avLst/>
          </a:prstGeom>
          <a:noFill/>
          <a:ln w="28575">
            <a:solidFill>
              <a:schemeClr val="tx1"/>
            </a:solidFill>
            <a:round/>
            <a:headEnd/>
            <a:tailEnd/>
          </a:ln>
        </p:spPr>
        <p:txBody>
          <a:bodyPr/>
          <a:lstStyle/>
          <a:p>
            <a:endParaRPr lang="en-IN"/>
          </a:p>
        </p:txBody>
      </p:sp>
      <p:sp>
        <p:nvSpPr>
          <p:cNvPr id="489529" name="Line 57"/>
          <p:cNvSpPr>
            <a:spLocks noChangeShapeType="1"/>
          </p:cNvSpPr>
          <p:nvPr/>
        </p:nvSpPr>
        <p:spPr bwMode="auto">
          <a:xfrm>
            <a:off x="1833563" y="1752600"/>
            <a:ext cx="168275" cy="1588"/>
          </a:xfrm>
          <a:prstGeom prst="line">
            <a:avLst/>
          </a:prstGeom>
          <a:noFill/>
          <a:ln w="28575">
            <a:solidFill>
              <a:schemeClr val="tx1"/>
            </a:solidFill>
            <a:round/>
            <a:headEnd/>
            <a:tailEnd/>
          </a:ln>
        </p:spPr>
        <p:txBody>
          <a:bodyPr/>
          <a:lstStyle/>
          <a:p>
            <a:endParaRPr lang="en-IN"/>
          </a:p>
        </p:txBody>
      </p:sp>
      <p:sp>
        <p:nvSpPr>
          <p:cNvPr id="489530" name="Line 58"/>
          <p:cNvSpPr>
            <a:spLocks noChangeShapeType="1"/>
          </p:cNvSpPr>
          <p:nvPr/>
        </p:nvSpPr>
        <p:spPr bwMode="auto">
          <a:xfrm>
            <a:off x="1919288" y="5484813"/>
            <a:ext cx="5794375" cy="1587"/>
          </a:xfrm>
          <a:prstGeom prst="line">
            <a:avLst/>
          </a:prstGeom>
          <a:noFill/>
          <a:ln w="28575">
            <a:solidFill>
              <a:schemeClr val="tx1"/>
            </a:solidFill>
            <a:round/>
            <a:headEnd/>
            <a:tailEnd/>
          </a:ln>
        </p:spPr>
        <p:txBody>
          <a:bodyPr/>
          <a:lstStyle/>
          <a:p>
            <a:endParaRPr lang="en-IN"/>
          </a:p>
        </p:txBody>
      </p:sp>
      <p:sp>
        <p:nvSpPr>
          <p:cNvPr id="489531" name="Line 59"/>
          <p:cNvSpPr>
            <a:spLocks noChangeShapeType="1"/>
          </p:cNvSpPr>
          <p:nvPr/>
        </p:nvSpPr>
        <p:spPr bwMode="auto">
          <a:xfrm flipV="1">
            <a:off x="1919288" y="5416550"/>
            <a:ext cx="1587" cy="68263"/>
          </a:xfrm>
          <a:prstGeom prst="line">
            <a:avLst/>
          </a:prstGeom>
          <a:noFill/>
          <a:ln w="28575">
            <a:solidFill>
              <a:schemeClr val="tx1"/>
            </a:solidFill>
            <a:round/>
            <a:headEnd/>
            <a:tailEnd/>
          </a:ln>
        </p:spPr>
        <p:txBody>
          <a:bodyPr/>
          <a:lstStyle/>
          <a:p>
            <a:endParaRPr lang="en-IN"/>
          </a:p>
        </p:txBody>
      </p:sp>
      <p:sp>
        <p:nvSpPr>
          <p:cNvPr id="489532" name="Line 60"/>
          <p:cNvSpPr>
            <a:spLocks noChangeShapeType="1"/>
          </p:cNvSpPr>
          <p:nvPr/>
        </p:nvSpPr>
        <p:spPr bwMode="auto">
          <a:xfrm flipV="1">
            <a:off x="2216150" y="5416550"/>
            <a:ext cx="1588" cy="68263"/>
          </a:xfrm>
          <a:prstGeom prst="line">
            <a:avLst/>
          </a:prstGeom>
          <a:noFill/>
          <a:ln w="28575">
            <a:solidFill>
              <a:schemeClr val="tx1"/>
            </a:solidFill>
            <a:round/>
            <a:headEnd/>
            <a:tailEnd/>
          </a:ln>
        </p:spPr>
        <p:txBody>
          <a:bodyPr/>
          <a:lstStyle/>
          <a:p>
            <a:endParaRPr lang="en-IN"/>
          </a:p>
        </p:txBody>
      </p:sp>
      <p:sp>
        <p:nvSpPr>
          <p:cNvPr id="489533" name="Line 61"/>
          <p:cNvSpPr>
            <a:spLocks noChangeShapeType="1"/>
          </p:cNvSpPr>
          <p:nvPr/>
        </p:nvSpPr>
        <p:spPr bwMode="auto">
          <a:xfrm flipV="1">
            <a:off x="2495550" y="5416550"/>
            <a:ext cx="3175" cy="68263"/>
          </a:xfrm>
          <a:prstGeom prst="line">
            <a:avLst/>
          </a:prstGeom>
          <a:noFill/>
          <a:ln w="28575">
            <a:solidFill>
              <a:schemeClr val="tx1"/>
            </a:solidFill>
            <a:round/>
            <a:headEnd/>
            <a:tailEnd/>
          </a:ln>
        </p:spPr>
        <p:txBody>
          <a:bodyPr/>
          <a:lstStyle/>
          <a:p>
            <a:endParaRPr lang="en-IN"/>
          </a:p>
        </p:txBody>
      </p:sp>
      <p:sp>
        <p:nvSpPr>
          <p:cNvPr id="489534" name="Line 62"/>
          <p:cNvSpPr>
            <a:spLocks noChangeShapeType="1"/>
          </p:cNvSpPr>
          <p:nvPr/>
        </p:nvSpPr>
        <p:spPr bwMode="auto">
          <a:xfrm flipV="1">
            <a:off x="2792413" y="5416550"/>
            <a:ext cx="3175" cy="68263"/>
          </a:xfrm>
          <a:prstGeom prst="line">
            <a:avLst/>
          </a:prstGeom>
          <a:noFill/>
          <a:ln w="28575">
            <a:solidFill>
              <a:schemeClr val="tx1"/>
            </a:solidFill>
            <a:round/>
            <a:headEnd/>
            <a:tailEnd/>
          </a:ln>
        </p:spPr>
        <p:txBody>
          <a:bodyPr/>
          <a:lstStyle/>
          <a:p>
            <a:endParaRPr lang="en-IN"/>
          </a:p>
        </p:txBody>
      </p:sp>
      <p:sp>
        <p:nvSpPr>
          <p:cNvPr id="489535" name="Line 63"/>
          <p:cNvSpPr>
            <a:spLocks noChangeShapeType="1"/>
          </p:cNvSpPr>
          <p:nvPr/>
        </p:nvSpPr>
        <p:spPr bwMode="auto">
          <a:xfrm flipV="1">
            <a:off x="3073400" y="5416550"/>
            <a:ext cx="1588" cy="68263"/>
          </a:xfrm>
          <a:prstGeom prst="line">
            <a:avLst/>
          </a:prstGeom>
          <a:noFill/>
          <a:ln w="28575">
            <a:solidFill>
              <a:schemeClr val="tx1"/>
            </a:solidFill>
            <a:round/>
            <a:headEnd/>
            <a:tailEnd/>
          </a:ln>
        </p:spPr>
        <p:txBody>
          <a:bodyPr/>
          <a:lstStyle/>
          <a:p>
            <a:endParaRPr lang="en-IN"/>
          </a:p>
        </p:txBody>
      </p:sp>
      <p:sp>
        <p:nvSpPr>
          <p:cNvPr id="489536" name="Line 64"/>
          <p:cNvSpPr>
            <a:spLocks noChangeShapeType="1"/>
          </p:cNvSpPr>
          <p:nvPr/>
        </p:nvSpPr>
        <p:spPr bwMode="auto">
          <a:xfrm flipV="1">
            <a:off x="3370263" y="5416550"/>
            <a:ext cx="1587" cy="68263"/>
          </a:xfrm>
          <a:prstGeom prst="line">
            <a:avLst/>
          </a:prstGeom>
          <a:noFill/>
          <a:ln w="28575">
            <a:solidFill>
              <a:schemeClr val="tx1"/>
            </a:solidFill>
            <a:round/>
            <a:headEnd/>
            <a:tailEnd/>
          </a:ln>
        </p:spPr>
        <p:txBody>
          <a:bodyPr/>
          <a:lstStyle/>
          <a:p>
            <a:endParaRPr lang="en-IN"/>
          </a:p>
        </p:txBody>
      </p:sp>
      <p:sp>
        <p:nvSpPr>
          <p:cNvPr id="489537" name="Line 65"/>
          <p:cNvSpPr>
            <a:spLocks noChangeShapeType="1"/>
          </p:cNvSpPr>
          <p:nvPr/>
        </p:nvSpPr>
        <p:spPr bwMode="auto">
          <a:xfrm flipV="1">
            <a:off x="3651250" y="5416550"/>
            <a:ext cx="1588" cy="68263"/>
          </a:xfrm>
          <a:prstGeom prst="line">
            <a:avLst/>
          </a:prstGeom>
          <a:noFill/>
          <a:ln w="28575">
            <a:solidFill>
              <a:schemeClr val="tx1"/>
            </a:solidFill>
            <a:round/>
            <a:headEnd/>
            <a:tailEnd/>
          </a:ln>
        </p:spPr>
        <p:txBody>
          <a:bodyPr/>
          <a:lstStyle/>
          <a:p>
            <a:endParaRPr lang="en-IN"/>
          </a:p>
        </p:txBody>
      </p:sp>
      <p:sp>
        <p:nvSpPr>
          <p:cNvPr id="489538" name="Line 66"/>
          <p:cNvSpPr>
            <a:spLocks noChangeShapeType="1"/>
          </p:cNvSpPr>
          <p:nvPr/>
        </p:nvSpPr>
        <p:spPr bwMode="auto">
          <a:xfrm flipV="1">
            <a:off x="3948113" y="5416550"/>
            <a:ext cx="1587" cy="68263"/>
          </a:xfrm>
          <a:prstGeom prst="line">
            <a:avLst/>
          </a:prstGeom>
          <a:noFill/>
          <a:ln w="28575">
            <a:solidFill>
              <a:schemeClr val="tx1"/>
            </a:solidFill>
            <a:round/>
            <a:headEnd/>
            <a:tailEnd/>
          </a:ln>
        </p:spPr>
        <p:txBody>
          <a:bodyPr/>
          <a:lstStyle/>
          <a:p>
            <a:endParaRPr lang="en-IN"/>
          </a:p>
        </p:txBody>
      </p:sp>
      <p:sp>
        <p:nvSpPr>
          <p:cNvPr id="489539" name="Line 67"/>
          <p:cNvSpPr>
            <a:spLocks noChangeShapeType="1"/>
          </p:cNvSpPr>
          <p:nvPr/>
        </p:nvSpPr>
        <p:spPr bwMode="auto">
          <a:xfrm flipV="1">
            <a:off x="4229100" y="5416550"/>
            <a:ext cx="1588" cy="68263"/>
          </a:xfrm>
          <a:prstGeom prst="line">
            <a:avLst/>
          </a:prstGeom>
          <a:noFill/>
          <a:ln w="28575">
            <a:solidFill>
              <a:schemeClr val="tx1"/>
            </a:solidFill>
            <a:round/>
            <a:headEnd/>
            <a:tailEnd/>
          </a:ln>
        </p:spPr>
        <p:txBody>
          <a:bodyPr/>
          <a:lstStyle/>
          <a:p>
            <a:endParaRPr lang="en-IN"/>
          </a:p>
        </p:txBody>
      </p:sp>
      <p:sp>
        <p:nvSpPr>
          <p:cNvPr id="489540" name="Line 68"/>
          <p:cNvSpPr>
            <a:spLocks noChangeShapeType="1"/>
          </p:cNvSpPr>
          <p:nvPr/>
        </p:nvSpPr>
        <p:spPr bwMode="auto">
          <a:xfrm flipV="1">
            <a:off x="4525963" y="5416550"/>
            <a:ext cx="1587" cy="68263"/>
          </a:xfrm>
          <a:prstGeom prst="line">
            <a:avLst/>
          </a:prstGeom>
          <a:noFill/>
          <a:ln w="28575">
            <a:solidFill>
              <a:schemeClr val="tx1"/>
            </a:solidFill>
            <a:round/>
            <a:headEnd/>
            <a:tailEnd/>
          </a:ln>
        </p:spPr>
        <p:txBody>
          <a:bodyPr/>
          <a:lstStyle/>
          <a:p>
            <a:endParaRPr lang="en-IN"/>
          </a:p>
        </p:txBody>
      </p:sp>
      <p:sp>
        <p:nvSpPr>
          <p:cNvPr id="489541" name="Line 69"/>
          <p:cNvSpPr>
            <a:spLocks noChangeShapeType="1"/>
          </p:cNvSpPr>
          <p:nvPr/>
        </p:nvSpPr>
        <p:spPr bwMode="auto">
          <a:xfrm flipV="1">
            <a:off x="4824413" y="5416550"/>
            <a:ext cx="1587" cy="68263"/>
          </a:xfrm>
          <a:prstGeom prst="line">
            <a:avLst/>
          </a:prstGeom>
          <a:noFill/>
          <a:ln w="28575">
            <a:solidFill>
              <a:schemeClr val="tx1"/>
            </a:solidFill>
            <a:round/>
            <a:headEnd/>
            <a:tailEnd/>
          </a:ln>
        </p:spPr>
        <p:txBody>
          <a:bodyPr/>
          <a:lstStyle/>
          <a:p>
            <a:endParaRPr lang="en-IN"/>
          </a:p>
        </p:txBody>
      </p:sp>
      <p:sp>
        <p:nvSpPr>
          <p:cNvPr id="489542" name="Line 70"/>
          <p:cNvSpPr>
            <a:spLocks noChangeShapeType="1"/>
          </p:cNvSpPr>
          <p:nvPr/>
        </p:nvSpPr>
        <p:spPr bwMode="auto">
          <a:xfrm flipV="1">
            <a:off x="5105400" y="5416550"/>
            <a:ext cx="1588" cy="68263"/>
          </a:xfrm>
          <a:prstGeom prst="line">
            <a:avLst/>
          </a:prstGeom>
          <a:noFill/>
          <a:ln w="28575">
            <a:solidFill>
              <a:schemeClr val="tx1"/>
            </a:solidFill>
            <a:round/>
            <a:headEnd/>
            <a:tailEnd/>
          </a:ln>
        </p:spPr>
        <p:txBody>
          <a:bodyPr/>
          <a:lstStyle/>
          <a:p>
            <a:endParaRPr lang="en-IN"/>
          </a:p>
        </p:txBody>
      </p:sp>
      <p:sp>
        <p:nvSpPr>
          <p:cNvPr id="489543" name="Line 71"/>
          <p:cNvSpPr>
            <a:spLocks noChangeShapeType="1"/>
          </p:cNvSpPr>
          <p:nvPr/>
        </p:nvSpPr>
        <p:spPr bwMode="auto">
          <a:xfrm flipV="1">
            <a:off x="5402263" y="5416550"/>
            <a:ext cx="1587" cy="68263"/>
          </a:xfrm>
          <a:prstGeom prst="line">
            <a:avLst/>
          </a:prstGeom>
          <a:noFill/>
          <a:ln w="28575">
            <a:solidFill>
              <a:schemeClr val="tx1"/>
            </a:solidFill>
            <a:round/>
            <a:headEnd/>
            <a:tailEnd/>
          </a:ln>
        </p:spPr>
        <p:txBody>
          <a:bodyPr/>
          <a:lstStyle/>
          <a:p>
            <a:endParaRPr lang="en-IN"/>
          </a:p>
        </p:txBody>
      </p:sp>
      <p:sp>
        <p:nvSpPr>
          <p:cNvPr id="489544" name="Line 72"/>
          <p:cNvSpPr>
            <a:spLocks noChangeShapeType="1"/>
          </p:cNvSpPr>
          <p:nvPr/>
        </p:nvSpPr>
        <p:spPr bwMode="auto">
          <a:xfrm flipV="1">
            <a:off x="5683250" y="5416550"/>
            <a:ext cx="1588" cy="68263"/>
          </a:xfrm>
          <a:prstGeom prst="line">
            <a:avLst/>
          </a:prstGeom>
          <a:noFill/>
          <a:ln w="28575">
            <a:solidFill>
              <a:schemeClr val="tx1"/>
            </a:solidFill>
            <a:round/>
            <a:headEnd/>
            <a:tailEnd/>
          </a:ln>
        </p:spPr>
        <p:txBody>
          <a:bodyPr/>
          <a:lstStyle/>
          <a:p>
            <a:endParaRPr lang="en-IN"/>
          </a:p>
        </p:txBody>
      </p:sp>
      <p:sp>
        <p:nvSpPr>
          <p:cNvPr id="489545" name="Line 73"/>
          <p:cNvSpPr>
            <a:spLocks noChangeShapeType="1"/>
          </p:cNvSpPr>
          <p:nvPr/>
        </p:nvSpPr>
        <p:spPr bwMode="auto">
          <a:xfrm flipV="1">
            <a:off x="5980113" y="5416550"/>
            <a:ext cx="1587" cy="68263"/>
          </a:xfrm>
          <a:prstGeom prst="line">
            <a:avLst/>
          </a:prstGeom>
          <a:noFill/>
          <a:ln w="28575">
            <a:solidFill>
              <a:schemeClr val="tx1"/>
            </a:solidFill>
            <a:round/>
            <a:headEnd/>
            <a:tailEnd/>
          </a:ln>
        </p:spPr>
        <p:txBody>
          <a:bodyPr/>
          <a:lstStyle/>
          <a:p>
            <a:endParaRPr lang="en-IN"/>
          </a:p>
        </p:txBody>
      </p:sp>
      <p:sp>
        <p:nvSpPr>
          <p:cNvPr id="489546" name="Line 74"/>
          <p:cNvSpPr>
            <a:spLocks noChangeShapeType="1"/>
          </p:cNvSpPr>
          <p:nvPr/>
        </p:nvSpPr>
        <p:spPr bwMode="auto">
          <a:xfrm flipV="1">
            <a:off x="6259513" y="5416550"/>
            <a:ext cx="3175" cy="68263"/>
          </a:xfrm>
          <a:prstGeom prst="line">
            <a:avLst/>
          </a:prstGeom>
          <a:noFill/>
          <a:ln w="28575">
            <a:solidFill>
              <a:schemeClr val="tx1"/>
            </a:solidFill>
            <a:round/>
            <a:headEnd/>
            <a:tailEnd/>
          </a:ln>
        </p:spPr>
        <p:txBody>
          <a:bodyPr/>
          <a:lstStyle/>
          <a:p>
            <a:endParaRPr lang="en-IN"/>
          </a:p>
        </p:txBody>
      </p:sp>
      <p:sp>
        <p:nvSpPr>
          <p:cNvPr id="489547" name="Line 75"/>
          <p:cNvSpPr>
            <a:spLocks noChangeShapeType="1"/>
          </p:cNvSpPr>
          <p:nvPr/>
        </p:nvSpPr>
        <p:spPr bwMode="auto">
          <a:xfrm flipV="1">
            <a:off x="6556375" y="5416550"/>
            <a:ext cx="3175" cy="68263"/>
          </a:xfrm>
          <a:prstGeom prst="line">
            <a:avLst/>
          </a:prstGeom>
          <a:noFill/>
          <a:ln w="28575">
            <a:solidFill>
              <a:schemeClr val="tx1"/>
            </a:solidFill>
            <a:round/>
            <a:headEnd/>
            <a:tailEnd/>
          </a:ln>
        </p:spPr>
        <p:txBody>
          <a:bodyPr/>
          <a:lstStyle/>
          <a:p>
            <a:endParaRPr lang="en-IN"/>
          </a:p>
        </p:txBody>
      </p:sp>
      <p:sp>
        <p:nvSpPr>
          <p:cNvPr id="489548" name="Line 76"/>
          <p:cNvSpPr>
            <a:spLocks noChangeShapeType="1"/>
          </p:cNvSpPr>
          <p:nvPr/>
        </p:nvSpPr>
        <p:spPr bwMode="auto">
          <a:xfrm flipV="1">
            <a:off x="6837363" y="5416550"/>
            <a:ext cx="1587" cy="68263"/>
          </a:xfrm>
          <a:prstGeom prst="line">
            <a:avLst/>
          </a:prstGeom>
          <a:noFill/>
          <a:ln w="28575">
            <a:solidFill>
              <a:schemeClr val="tx1"/>
            </a:solidFill>
            <a:round/>
            <a:headEnd/>
            <a:tailEnd/>
          </a:ln>
        </p:spPr>
        <p:txBody>
          <a:bodyPr/>
          <a:lstStyle/>
          <a:p>
            <a:endParaRPr lang="en-IN"/>
          </a:p>
        </p:txBody>
      </p:sp>
      <p:sp>
        <p:nvSpPr>
          <p:cNvPr id="489549" name="Line 77"/>
          <p:cNvSpPr>
            <a:spLocks noChangeShapeType="1"/>
          </p:cNvSpPr>
          <p:nvPr/>
        </p:nvSpPr>
        <p:spPr bwMode="auto">
          <a:xfrm flipV="1">
            <a:off x="7134225" y="5416550"/>
            <a:ext cx="1588" cy="68263"/>
          </a:xfrm>
          <a:prstGeom prst="line">
            <a:avLst/>
          </a:prstGeom>
          <a:noFill/>
          <a:ln w="28575">
            <a:solidFill>
              <a:schemeClr val="tx1"/>
            </a:solidFill>
            <a:round/>
            <a:headEnd/>
            <a:tailEnd/>
          </a:ln>
        </p:spPr>
        <p:txBody>
          <a:bodyPr/>
          <a:lstStyle/>
          <a:p>
            <a:endParaRPr lang="en-IN"/>
          </a:p>
        </p:txBody>
      </p:sp>
      <p:sp>
        <p:nvSpPr>
          <p:cNvPr id="489550" name="Line 78"/>
          <p:cNvSpPr>
            <a:spLocks noChangeShapeType="1"/>
          </p:cNvSpPr>
          <p:nvPr/>
        </p:nvSpPr>
        <p:spPr bwMode="auto">
          <a:xfrm flipV="1">
            <a:off x="7416800" y="5416550"/>
            <a:ext cx="1588" cy="68263"/>
          </a:xfrm>
          <a:prstGeom prst="line">
            <a:avLst/>
          </a:prstGeom>
          <a:noFill/>
          <a:ln w="28575">
            <a:solidFill>
              <a:schemeClr val="tx1"/>
            </a:solidFill>
            <a:round/>
            <a:headEnd/>
            <a:tailEnd/>
          </a:ln>
        </p:spPr>
        <p:txBody>
          <a:bodyPr/>
          <a:lstStyle/>
          <a:p>
            <a:endParaRPr lang="en-IN"/>
          </a:p>
        </p:txBody>
      </p:sp>
      <p:sp>
        <p:nvSpPr>
          <p:cNvPr id="489551" name="Line 79"/>
          <p:cNvSpPr>
            <a:spLocks noChangeShapeType="1"/>
          </p:cNvSpPr>
          <p:nvPr/>
        </p:nvSpPr>
        <p:spPr bwMode="auto">
          <a:xfrm flipV="1">
            <a:off x="7713663" y="5416550"/>
            <a:ext cx="1587" cy="68263"/>
          </a:xfrm>
          <a:prstGeom prst="line">
            <a:avLst/>
          </a:prstGeom>
          <a:noFill/>
          <a:ln w="28575">
            <a:solidFill>
              <a:schemeClr val="tx1"/>
            </a:solidFill>
            <a:round/>
            <a:headEnd/>
            <a:tailEnd/>
          </a:ln>
        </p:spPr>
        <p:txBody>
          <a:bodyPr/>
          <a:lstStyle/>
          <a:p>
            <a:endParaRPr lang="en-IN"/>
          </a:p>
        </p:txBody>
      </p:sp>
      <p:sp>
        <p:nvSpPr>
          <p:cNvPr id="489552" name="Line 80"/>
          <p:cNvSpPr>
            <a:spLocks noChangeShapeType="1"/>
          </p:cNvSpPr>
          <p:nvPr/>
        </p:nvSpPr>
        <p:spPr bwMode="auto">
          <a:xfrm flipV="1">
            <a:off x="1919288" y="5400675"/>
            <a:ext cx="1587" cy="169863"/>
          </a:xfrm>
          <a:prstGeom prst="line">
            <a:avLst/>
          </a:prstGeom>
          <a:noFill/>
          <a:ln w="28575">
            <a:solidFill>
              <a:schemeClr val="tx1"/>
            </a:solidFill>
            <a:round/>
            <a:headEnd/>
            <a:tailEnd/>
          </a:ln>
        </p:spPr>
        <p:txBody>
          <a:bodyPr/>
          <a:lstStyle/>
          <a:p>
            <a:endParaRPr lang="en-IN"/>
          </a:p>
        </p:txBody>
      </p:sp>
      <p:sp>
        <p:nvSpPr>
          <p:cNvPr id="489553" name="Line 81"/>
          <p:cNvSpPr>
            <a:spLocks noChangeShapeType="1"/>
          </p:cNvSpPr>
          <p:nvPr/>
        </p:nvSpPr>
        <p:spPr bwMode="auto">
          <a:xfrm flipV="1">
            <a:off x="3370263" y="5400675"/>
            <a:ext cx="1587" cy="169863"/>
          </a:xfrm>
          <a:prstGeom prst="line">
            <a:avLst/>
          </a:prstGeom>
          <a:noFill/>
          <a:ln w="28575">
            <a:solidFill>
              <a:schemeClr val="tx1"/>
            </a:solidFill>
            <a:round/>
            <a:headEnd/>
            <a:tailEnd/>
          </a:ln>
        </p:spPr>
        <p:txBody>
          <a:bodyPr/>
          <a:lstStyle/>
          <a:p>
            <a:endParaRPr lang="en-IN"/>
          </a:p>
        </p:txBody>
      </p:sp>
      <p:sp>
        <p:nvSpPr>
          <p:cNvPr id="489554" name="Line 82"/>
          <p:cNvSpPr>
            <a:spLocks noChangeShapeType="1"/>
          </p:cNvSpPr>
          <p:nvPr/>
        </p:nvSpPr>
        <p:spPr bwMode="auto">
          <a:xfrm flipV="1">
            <a:off x="4824413" y="5400675"/>
            <a:ext cx="1587" cy="169863"/>
          </a:xfrm>
          <a:prstGeom prst="line">
            <a:avLst/>
          </a:prstGeom>
          <a:noFill/>
          <a:ln w="28575">
            <a:solidFill>
              <a:schemeClr val="tx1"/>
            </a:solidFill>
            <a:round/>
            <a:headEnd/>
            <a:tailEnd/>
          </a:ln>
        </p:spPr>
        <p:txBody>
          <a:bodyPr/>
          <a:lstStyle/>
          <a:p>
            <a:endParaRPr lang="en-IN"/>
          </a:p>
        </p:txBody>
      </p:sp>
      <p:sp>
        <p:nvSpPr>
          <p:cNvPr id="489555" name="Line 83"/>
          <p:cNvSpPr>
            <a:spLocks noChangeShapeType="1"/>
          </p:cNvSpPr>
          <p:nvPr/>
        </p:nvSpPr>
        <p:spPr bwMode="auto">
          <a:xfrm flipV="1">
            <a:off x="6259513" y="5400675"/>
            <a:ext cx="3175" cy="169863"/>
          </a:xfrm>
          <a:prstGeom prst="line">
            <a:avLst/>
          </a:prstGeom>
          <a:noFill/>
          <a:ln w="28575">
            <a:solidFill>
              <a:schemeClr val="tx1"/>
            </a:solidFill>
            <a:round/>
            <a:headEnd/>
            <a:tailEnd/>
          </a:ln>
        </p:spPr>
        <p:txBody>
          <a:bodyPr/>
          <a:lstStyle/>
          <a:p>
            <a:endParaRPr lang="en-IN"/>
          </a:p>
        </p:txBody>
      </p:sp>
      <p:sp>
        <p:nvSpPr>
          <p:cNvPr id="489556" name="Line 84"/>
          <p:cNvSpPr>
            <a:spLocks noChangeShapeType="1"/>
          </p:cNvSpPr>
          <p:nvPr/>
        </p:nvSpPr>
        <p:spPr bwMode="auto">
          <a:xfrm flipV="1">
            <a:off x="7713663" y="5400675"/>
            <a:ext cx="1587" cy="169863"/>
          </a:xfrm>
          <a:prstGeom prst="line">
            <a:avLst/>
          </a:prstGeom>
          <a:noFill/>
          <a:ln w="28575">
            <a:solidFill>
              <a:schemeClr val="tx1"/>
            </a:solidFill>
            <a:round/>
            <a:headEnd/>
            <a:tailEnd/>
          </a:ln>
        </p:spPr>
        <p:txBody>
          <a:bodyPr/>
          <a:lstStyle/>
          <a:p>
            <a:endParaRPr lang="en-IN"/>
          </a:p>
        </p:txBody>
      </p:sp>
      <p:sp>
        <p:nvSpPr>
          <p:cNvPr id="489557" name="Freeform 85"/>
          <p:cNvSpPr>
            <a:spLocks/>
          </p:cNvSpPr>
          <p:nvPr/>
        </p:nvSpPr>
        <p:spPr bwMode="auto">
          <a:xfrm>
            <a:off x="2017713" y="5416550"/>
            <a:ext cx="165100" cy="169863"/>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chemeClr val="tx1"/>
            </a:solidFill>
            <a:prstDash val="solid"/>
            <a:round/>
            <a:headEnd/>
            <a:tailEnd/>
          </a:ln>
        </p:spPr>
        <p:txBody>
          <a:bodyPr/>
          <a:lstStyle/>
          <a:p>
            <a:endParaRPr lang="en-IN"/>
          </a:p>
        </p:txBody>
      </p:sp>
      <p:sp>
        <p:nvSpPr>
          <p:cNvPr id="489558" name="Freeform 86"/>
          <p:cNvSpPr>
            <a:spLocks/>
          </p:cNvSpPr>
          <p:nvPr/>
        </p:nvSpPr>
        <p:spPr bwMode="auto">
          <a:xfrm>
            <a:off x="2165350" y="5211763"/>
            <a:ext cx="165100" cy="171450"/>
          </a:xfrm>
          <a:custGeom>
            <a:avLst/>
            <a:gdLst/>
            <a:ahLst/>
            <a:cxnLst>
              <a:cxn ang="0">
                <a:pos x="45" y="0"/>
              </a:cxn>
              <a:cxn ang="0">
                <a:pos x="90" y="46"/>
              </a:cxn>
              <a:cxn ang="0">
                <a:pos x="45" y="91"/>
              </a:cxn>
              <a:cxn ang="0">
                <a:pos x="0" y="46"/>
              </a:cxn>
              <a:cxn ang="0">
                <a:pos x="45" y="0"/>
              </a:cxn>
            </a:cxnLst>
            <a:rect l="0" t="0" r="r" b="b"/>
            <a:pathLst>
              <a:path w="90" h="91">
                <a:moveTo>
                  <a:pt x="45" y="0"/>
                </a:moveTo>
                <a:lnTo>
                  <a:pt x="90" y="46"/>
                </a:lnTo>
                <a:lnTo>
                  <a:pt x="45" y="91"/>
                </a:lnTo>
                <a:lnTo>
                  <a:pt x="0" y="46"/>
                </a:lnTo>
                <a:lnTo>
                  <a:pt x="45" y="0"/>
                </a:lnTo>
                <a:close/>
              </a:path>
            </a:pathLst>
          </a:custGeom>
          <a:solidFill>
            <a:srgbClr val="000000"/>
          </a:solidFill>
          <a:ln w="14288">
            <a:solidFill>
              <a:srgbClr val="000099"/>
            </a:solidFill>
            <a:prstDash val="solid"/>
            <a:round/>
            <a:headEnd/>
            <a:tailEnd/>
          </a:ln>
        </p:spPr>
        <p:txBody>
          <a:bodyPr/>
          <a:lstStyle/>
          <a:p>
            <a:endParaRPr lang="en-IN"/>
          </a:p>
        </p:txBody>
      </p:sp>
      <p:sp>
        <p:nvSpPr>
          <p:cNvPr id="489559" name="Freeform 87"/>
          <p:cNvSpPr>
            <a:spLocks/>
          </p:cNvSpPr>
          <p:nvPr/>
        </p:nvSpPr>
        <p:spPr bwMode="auto">
          <a:xfrm>
            <a:off x="2446338" y="4465638"/>
            <a:ext cx="165100" cy="169862"/>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n-IN"/>
          </a:p>
        </p:txBody>
      </p:sp>
      <p:sp>
        <p:nvSpPr>
          <p:cNvPr id="489560" name="Freeform 88"/>
          <p:cNvSpPr>
            <a:spLocks/>
          </p:cNvSpPr>
          <p:nvPr/>
        </p:nvSpPr>
        <p:spPr bwMode="auto">
          <a:xfrm>
            <a:off x="2743200" y="4160838"/>
            <a:ext cx="165100" cy="169862"/>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n-IN"/>
          </a:p>
        </p:txBody>
      </p:sp>
      <p:sp>
        <p:nvSpPr>
          <p:cNvPr id="489561" name="Freeform 89"/>
          <p:cNvSpPr>
            <a:spLocks/>
          </p:cNvSpPr>
          <p:nvPr/>
        </p:nvSpPr>
        <p:spPr bwMode="auto">
          <a:xfrm>
            <a:off x="3024188" y="3940175"/>
            <a:ext cx="165100" cy="169863"/>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n-IN"/>
          </a:p>
        </p:txBody>
      </p:sp>
      <p:sp>
        <p:nvSpPr>
          <p:cNvPr id="489562" name="Freeform 90"/>
          <p:cNvSpPr>
            <a:spLocks/>
          </p:cNvSpPr>
          <p:nvPr/>
        </p:nvSpPr>
        <p:spPr bwMode="auto">
          <a:xfrm>
            <a:off x="3602038" y="3889375"/>
            <a:ext cx="165100" cy="169863"/>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n-IN"/>
          </a:p>
        </p:txBody>
      </p:sp>
      <p:sp>
        <p:nvSpPr>
          <p:cNvPr id="489563" name="Freeform 91"/>
          <p:cNvSpPr>
            <a:spLocks/>
          </p:cNvSpPr>
          <p:nvPr/>
        </p:nvSpPr>
        <p:spPr bwMode="auto">
          <a:xfrm>
            <a:off x="4046538" y="3787775"/>
            <a:ext cx="165100" cy="169863"/>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n-IN"/>
          </a:p>
        </p:txBody>
      </p:sp>
      <p:sp>
        <p:nvSpPr>
          <p:cNvPr id="489564" name="Freeform 92"/>
          <p:cNvSpPr>
            <a:spLocks/>
          </p:cNvSpPr>
          <p:nvPr/>
        </p:nvSpPr>
        <p:spPr bwMode="auto">
          <a:xfrm>
            <a:off x="4625975" y="3635375"/>
            <a:ext cx="165100" cy="169863"/>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n-IN"/>
          </a:p>
        </p:txBody>
      </p:sp>
      <p:sp>
        <p:nvSpPr>
          <p:cNvPr id="489565" name="Freeform 93"/>
          <p:cNvSpPr>
            <a:spLocks/>
          </p:cNvSpPr>
          <p:nvPr/>
        </p:nvSpPr>
        <p:spPr bwMode="auto">
          <a:xfrm>
            <a:off x="5056188" y="3330575"/>
            <a:ext cx="165100" cy="169863"/>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n-IN"/>
          </a:p>
        </p:txBody>
      </p:sp>
      <p:sp>
        <p:nvSpPr>
          <p:cNvPr id="489566" name="Freeform 94"/>
          <p:cNvSpPr>
            <a:spLocks/>
          </p:cNvSpPr>
          <p:nvPr/>
        </p:nvSpPr>
        <p:spPr bwMode="auto">
          <a:xfrm>
            <a:off x="5484813" y="3059113"/>
            <a:ext cx="165100" cy="169862"/>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n-IN"/>
          </a:p>
        </p:txBody>
      </p:sp>
      <p:sp>
        <p:nvSpPr>
          <p:cNvPr id="489567" name="Freeform 95"/>
          <p:cNvSpPr>
            <a:spLocks/>
          </p:cNvSpPr>
          <p:nvPr/>
        </p:nvSpPr>
        <p:spPr bwMode="auto">
          <a:xfrm>
            <a:off x="6210300" y="2346325"/>
            <a:ext cx="165100" cy="168275"/>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99"/>
            </a:solidFill>
            <a:prstDash val="solid"/>
            <a:round/>
            <a:headEnd/>
            <a:tailEnd/>
          </a:ln>
        </p:spPr>
        <p:txBody>
          <a:bodyPr/>
          <a:lstStyle/>
          <a:p>
            <a:endParaRPr lang="en-IN"/>
          </a:p>
        </p:txBody>
      </p:sp>
      <p:sp>
        <p:nvSpPr>
          <p:cNvPr id="489568" name="Line 96"/>
          <p:cNvSpPr>
            <a:spLocks noChangeShapeType="1"/>
          </p:cNvSpPr>
          <p:nvPr/>
        </p:nvSpPr>
        <p:spPr bwMode="auto">
          <a:xfrm flipV="1">
            <a:off x="2066925" y="5264150"/>
            <a:ext cx="149225" cy="203200"/>
          </a:xfrm>
          <a:prstGeom prst="line">
            <a:avLst/>
          </a:prstGeom>
          <a:noFill/>
          <a:ln w="28575">
            <a:solidFill>
              <a:srgbClr val="FF3300"/>
            </a:solidFill>
            <a:round/>
            <a:headEnd/>
            <a:tailEnd/>
          </a:ln>
        </p:spPr>
        <p:txBody>
          <a:bodyPr/>
          <a:lstStyle/>
          <a:p>
            <a:endParaRPr lang="en-IN"/>
          </a:p>
        </p:txBody>
      </p:sp>
      <p:sp>
        <p:nvSpPr>
          <p:cNvPr id="489569" name="Line 97"/>
          <p:cNvSpPr>
            <a:spLocks noChangeShapeType="1"/>
          </p:cNvSpPr>
          <p:nvPr/>
        </p:nvSpPr>
        <p:spPr bwMode="auto">
          <a:xfrm flipV="1">
            <a:off x="2216150" y="4516438"/>
            <a:ext cx="279400" cy="747712"/>
          </a:xfrm>
          <a:prstGeom prst="line">
            <a:avLst/>
          </a:prstGeom>
          <a:noFill/>
          <a:ln w="28575">
            <a:solidFill>
              <a:srgbClr val="FF3300"/>
            </a:solidFill>
            <a:round/>
            <a:headEnd/>
            <a:tailEnd/>
          </a:ln>
        </p:spPr>
        <p:txBody>
          <a:bodyPr/>
          <a:lstStyle/>
          <a:p>
            <a:endParaRPr lang="en-IN"/>
          </a:p>
        </p:txBody>
      </p:sp>
      <p:sp>
        <p:nvSpPr>
          <p:cNvPr id="489570" name="Line 98"/>
          <p:cNvSpPr>
            <a:spLocks noChangeShapeType="1"/>
          </p:cNvSpPr>
          <p:nvPr/>
        </p:nvSpPr>
        <p:spPr bwMode="auto">
          <a:xfrm flipV="1">
            <a:off x="2495550" y="4211638"/>
            <a:ext cx="296863" cy="304800"/>
          </a:xfrm>
          <a:prstGeom prst="line">
            <a:avLst/>
          </a:prstGeom>
          <a:noFill/>
          <a:ln w="28575">
            <a:solidFill>
              <a:srgbClr val="FF3300"/>
            </a:solidFill>
            <a:round/>
            <a:headEnd/>
            <a:tailEnd/>
          </a:ln>
        </p:spPr>
        <p:txBody>
          <a:bodyPr/>
          <a:lstStyle/>
          <a:p>
            <a:endParaRPr lang="en-IN"/>
          </a:p>
        </p:txBody>
      </p:sp>
      <p:sp>
        <p:nvSpPr>
          <p:cNvPr id="489571" name="Line 99"/>
          <p:cNvSpPr>
            <a:spLocks noChangeShapeType="1"/>
          </p:cNvSpPr>
          <p:nvPr/>
        </p:nvSpPr>
        <p:spPr bwMode="auto">
          <a:xfrm flipV="1">
            <a:off x="2792413" y="3990975"/>
            <a:ext cx="280987" cy="220663"/>
          </a:xfrm>
          <a:prstGeom prst="line">
            <a:avLst/>
          </a:prstGeom>
          <a:noFill/>
          <a:ln w="28575">
            <a:solidFill>
              <a:srgbClr val="FF3300"/>
            </a:solidFill>
            <a:round/>
            <a:headEnd/>
            <a:tailEnd/>
          </a:ln>
        </p:spPr>
        <p:txBody>
          <a:bodyPr/>
          <a:lstStyle/>
          <a:p>
            <a:endParaRPr lang="en-IN"/>
          </a:p>
        </p:txBody>
      </p:sp>
      <p:sp>
        <p:nvSpPr>
          <p:cNvPr id="489572" name="Line 100"/>
          <p:cNvSpPr>
            <a:spLocks noChangeShapeType="1"/>
          </p:cNvSpPr>
          <p:nvPr/>
        </p:nvSpPr>
        <p:spPr bwMode="auto">
          <a:xfrm flipV="1">
            <a:off x="3073400" y="3940175"/>
            <a:ext cx="577850" cy="50800"/>
          </a:xfrm>
          <a:prstGeom prst="line">
            <a:avLst/>
          </a:prstGeom>
          <a:noFill/>
          <a:ln w="28575">
            <a:solidFill>
              <a:srgbClr val="FF3300"/>
            </a:solidFill>
            <a:round/>
            <a:headEnd/>
            <a:tailEnd/>
          </a:ln>
        </p:spPr>
        <p:txBody>
          <a:bodyPr/>
          <a:lstStyle/>
          <a:p>
            <a:endParaRPr lang="en-IN"/>
          </a:p>
        </p:txBody>
      </p:sp>
      <p:sp>
        <p:nvSpPr>
          <p:cNvPr id="489573" name="Line 101"/>
          <p:cNvSpPr>
            <a:spLocks noChangeShapeType="1"/>
          </p:cNvSpPr>
          <p:nvPr/>
        </p:nvSpPr>
        <p:spPr bwMode="auto">
          <a:xfrm flipV="1">
            <a:off x="3651250" y="3838575"/>
            <a:ext cx="446088" cy="101600"/>
          </a:xfrm>
          <a:prstGeom prst="line">
            <a:avLst/>
          </a:prstGeom>
          <a:noFill/>
          <a:ln w="28575">
            <a:solidFill>
              <a:srgbClr val="FF3300"/>
            </a:solidFill>
            <a:round/>
            <a:headEnd/>
            <a:tailEnd/>
          </a:ln>
        </p:spPr>
        <p:txBody>
          <a:bodyPr/>
          <a:lstStyle/>
          <a:p>
            <a:endParaRPr lang="en-IN"/>
          </a:p>
        </p:txBody>
      </p:sp>
      <p:sp>
        <p:nvSpPr>
          <p:cNvPr id="489574" name="Line 102"/>
          <p:cNvSpPr>
            <a:spLocks noChangeShapeType="1"/>
          </p:cNvSpPr>
          <p:nvPr/>
        </p:nvSpPr>
        <p:spPr bwMode="auto">
          <a:xfrm flipV="1">
            <a:off x="4097338" y="3686175"/>
            <a:ext cx="579437" cy="152400"/>
          </a:xfrm>
          <a:prstGeom prst="line">
            <a:avLst/>
          </a:prstGeom>
          <a:noFill/>
          <a:ln w="28575">
            <a:solidFill>
              <a:srgbClr val="FF3300"/>
            </a:solidFill>
            <a:round/>
            <a:headEnd/>
            <a:tailEnd/>
          </a:ln>
        </p:spPr>
        <p:txBody>
          <a:bodyPr/>
          <a:lstStyle/>
          <a:p>
            <a:endParaRPr lang="en-IN"/>
          </a:p>
        </p:txBody>
      </p:sp>
      <p:sp>
        <p:nvSpPr>
          <p:cNvPr id="489575" name="Line 103"/>
          <p:cNvSpPr>
            <a:spLocks noChangeShapeType="1"/>
          </p:cNvSpPr>
          <p:nvPr/>
        </p:nvSpPr>
        <p:spPr bwMode="auto">
          <a:xfrm flipV="1">
            <a:off x="4676775" y="3381375"/>
            <a:ext cx="428625" cy="304800"/>
          </a:xfrm>
          <a:prstGeom prst="line">
            <a:avLst/>
          </a:prstGeom>
          <a:noFill/>
          <a:ln w="28575">
            <a:solidFill>
              <a:srgbClr val="FF3300"/>
            </a:solidFill>
            <a:round/>
            <a:headEnd/>
            <a:tailEnd/>
          </a:ln>
        </p:spPr>
        <p:txBody>
          <a:bodyPr/>
          <a:lstStyle/>
          <a:p>
            <a:endParaRPr lang="en-IN"/>
          </a:p>
        </p:txBody>
      </p:sp>
      <p:sp>
        <p:nvSpPr>
          <p:cNvPr id="489576" name="Line 104"/>
          <p:cNvSpPr>
            <a:spLocks noChangeShapeType="1"/>
          </p:cNvSpPr>
          <p:nvPr/>
        </p:nvSpPr>
        <p:spPr bwMode="auto">
          <a:xfrm flipV="1">
            <a:off x="5105400" y="3109913"/>
            <a:ext cx="428625" cy="271462"/>
          </a:xfrm>
          <a:prstGeom prst="line">
            <a:avLst/>
          </a:prstGeom>
          <a:noFill/>
          <a:ln w="28575">
            <a:solidFill>
              <a:srgbClr val="FF3300"/>
            </a:solidFill>
            <a:round/>
            <a:headEnd/>
            <a:tailEnd/>
          </a:ln>
        </p:spPr>
        <p:txBody>
          <a:bodyPr/>
          <a:lstStyle/>
          <a:p>
            <a:endParaRPr lang="en-IN"/>
          </a:p>
        </p:txBody>
      </p:sp>
      <p:sp>
        <p:nvSpPr>
          <p:cNvPr id="489577" name="Line 105"/>
          <p:cNvSpPr>
            <a:spLocks noChangeShapeType="1"/>
          </p:cNvSpPr>
          <p:nvPr/>
        </p:nvSpPr>
        <p:spPr bwMode="auto">
          <a:xfrm flipV="1">
            <a:off x="5534025" y="2397125"/>
            <a:ext cx="725488" cy="712788"/>
          </a:xfrm>
          <a:prstGeom prst="line">
            <a:avLst/>
          </a:prstGeom>
          <a:noFill/>
          <a:ln w="28575">
            <a:solidFill>
              <a:srgbClr val="FF3300"/>
            </a:solidFill>
            <a:round/>
            <a:headEnd/>
            <a:tailEnd/>
          </a:ln>
        </p:spPr>
        <p:txBody>
          <a:bodyPr/>
          <a:lstStyle/>
          <a:p>
            <a:endParaRPr lang="en-IN"/>
          </a:p>
        </p:txBody>
      </p:sp>
      <p:sp>
        <p:nvSpPr>
          <p:cNvPr id="489578" name="Freeform 106"/>
          <p:cNvSpPr>
            <a:spLocks/>
          </p:cNvSpPr>
          <p:nvPr/>
        </p:nvSpPr>
        <p:spPr bwMode="auto">
          <a:xfrm>
            <a:off x="1984375" y="5383213"/>
            <a:ext cx="165100" cy="169862"/>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chemeClr val="tx1"/>
            </a:solidFill>
            <a:prstDash val="solid"/>
            <a:round/>
            <a:headEnd/>
            <a:tailEnd/>
          </a:ln>
        </p:spPr>
        <p:txBody>
          <a:bodyPr/>
          <a:lstStyle/>
          <a:p>
            <a:endParaRPr lang="en-IN"/>
          </a:p>
        </p:txBody>
      </p:sp>
      <p:sp>
        <p:nvSpPr>
          <p:cNvPr id="489579" name="Freeform 107"/>
          <p:cNvSpPr>
            <a:spLocks/>
          </p:cNvSpPr>
          <p:nvPr/>
        </p:nvSpPr>
        <p:spPr bwMode="auto">
          <a:xfrm>
            <a:off x="2133600" y="5178425"/>
            <a:ext cx="165100" cy="171450"/>
          </a:xfrm>
          <a:custGeom>
            <a:avLst/>
            <a:gdLst/>
            <a:ahLst/>
            <a:cxnLst>
              <a:cxn ang="0">
                <a:pos x="45" y="0"/>
              </a:cxn>
              <a:cxn ang="0">
                <a:pos x="90" y="46"/>
              </a:cxn>
              <a:cxn ang="0">
                <a:pos x="45" y="91"/>
              </a:cxn>
              <a:cxn ang="0">
                <a:pos x="0" y="46"/>
              </a:cxn>
              <a:cxn ang="0">
                <a:pos x="45" y="0"/>
              </a:cxn>
            </a:cxnLst>
            <a:rect l="0" t="0" r="r" b="b"/>
            <a:pathLst>
              <a:path w="90" h="91">
                <a:moveTo>
                  <a:pt x="45" y="0"/>
                </a:moveTo>
                <a:lnTo>
                  <a:pt x="90" y="46"/>
                </a:lnTo>
                <a:lnTo>
                  <a:pt x="45" y="91"/>
                </a:lnTo>
                <a:lnTo>
                  <a:pt x="0" y="46"/>
                </a:lnTo>
                <a:lnTo>
                  <a:pt x="45" y="0"/>
                </a:lnTo>
                <a:close/>
              </a:path>
            </a:pathLst>
          </a:custGeom>
          <a:solidFill>
            <a:srgbClr val="FFCC00"/>
          </a:solidFill>
          <a:ln w="14288">
            <a:solidFill>
              <a:srgbClr val="000099"/>
            </a:solidFill>
            <a:prstDash val="solid"/>
            <a:round/>
            <a:headEnd/>
            <a:tailEnd/>
          </a:ln>
        </p:spPr>
        <p:txBody>
          <a:bodyPr/>
          <a:lstStyle/>
          <a:p>
            <a:endParaRPr lang="en-IN"/>
          </a:p>
        </p:txBody>
      </p:sp>
      <p:sp>
        <p:nvSpPr>
          <p:cNvPr id="489580" name="Freeform 108"/>
          <p:cNvSpPr>
            <a:spLocks/>
          </p:cNvSpPr>
          <p:nvPr/>
        </p:nvSpPr>
        <p:spPr bwMode="auto">
          <a:xfrm>
            <a:off x="2413000" y="4432300"/>
            <a:ext cx="165100" cy="169863"/>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n-IN"/>
          </a:p>
        </p:txBody>
      </p:sp>
      <p:sp>
        <p:nvSpPr>
          <p:cNvPr id="489581" name="Freeform 109"/>
          <p:cNvSpPr>
            <a:spLocks/>
          </p:cNvSpPr>
          <p:nvPr/>
        </p:nvSpPr>
        <p:spPr bwMode="auto">
          <a:xfrm>
            <a:off x="2709863" y="4127500"/>
            <a:ext cx="165100" cy="169863"/>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n-IN"/>
          </a:p>
        </p:txBody>
      </p:sp>
      <p:sp>
        <p:nvSpPr>
          <p:cNvPr id="489582" name="Freeform 110"/>
          <p:cNvSpPr>
            <a:spLocks/>
          </p:cNvSpPr>
          <p:nvPr/>
        </p:nvSpPr>
        <p:spPr bwMode="auto">
          <a:xfrm>
            <a:off x="2990850" y="3906838"/>
            <a:ext cx="165100" cy="169862"/>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n-IN"/>
          </a:p>
        </p:txBody>
      </p:sp>
      <p:sp>
        <p:nvSpPr>
          <p:cNvPr id="489583" name="Freeform 111"/>
          <p:cNvSpPr>
            <a:spLocks/>
          </p:cNvSpPr>
          <p:nvPr/>
        </p:nvSpPr>
        <p:spPr bwMode="auto">
          <a:xfrm>
            <a:off x="3568700" y="3856038"/>
            <a:ext cx="165100" cy="169862"/>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n-IN"/>
          </a:p>
        </p:txBody>
      </p:sp>
      <p:sp>
        <p:nvSpPr>
          <p:cNvPr id="489584" name="Freeform 112"/>
          <p:cNvSpPr>
            <a:spLocks/>
          </p:cNvSpPr>
          <p:nvPr/>
        </p:nvSpPr>
        <p:spPr bwMode="auto">
          <a:xfrm>
            <a:off x="4014788" y="3754438"/>
            <a:ext cx="165100" cy="169862"/>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n-IN"/>
          </a:p>
        </p:txBody>
      </p:sp>
      <p:sp>
        <p:nvSpPr>
          <p:cNvPr id="489585" name="Freeform 113"/>
          <p:cNvSpPr>
            <a:spLocks/>
          </p:cNvSpPr>
          <p:nvPr/>
        </p:nvSpPr>
        <p:spPr bwMode="auto">
          <a:xfrm>
            <a:off x="4594225" y="3602038"/>
            <a:ext cx="165100" cy="169862"/>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n-IN"/>
          </a:p>
        </p:txBody>
      </p:sp>
      <p:sp>
        <p:nvSpPr>
          <p:cNvPr id="489586" name="Freeform 114"/>
          <p:cNvSpPr>
            <a:spLocks/>
          </p:cNvSpPr>
          <p:nvPr/>
        </p:nvSpPr>
        <p:spPr bwMode="auto">
          <a:xfrm>
            <a:off x="5022850" y="3297238"/>
            <a:ext cx="165100" cy="169862"/>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n-IN"/>
          </a:p>
        </p:txBody>
      </p:sp>
      <p:sp>
        <p:nvSpPr>
          <p:cNvPr id="489587" name="Freeform 115"/>
          <p:cNvSpPr>
            <a:spLocks/>
          </p:cNvSpPr>
          <p:nvPr/>
        </p:nvSpPr>
        <p:spPr bwMode="auto">
          <a:xfrm>
            <a:off x="5451475" y="3025775"/>
            <a:ext cx="165100" cy="169863"/>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n-IN"/>
          </a:p>
        </p:txBody>
      </p:sp>
      <p:sp>
        <p:nvSpPr>
          <p:cNvPr id="489588" name="Freeform 116"/>
          <p:cNvSpPr>
            <a:spLocks/>
          </p:cNvSpPr>
          <p:nvPr/>
        </p:nvSpPr>
        <p:spPr bwMode="auto">
          <a:xfrm>
            <a:off x="6176963" y="2311400"/>
            <a:ext cx="165100" cy="169863"/>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000099"/>
            </a:solidFill>
            <a:prstDash val="solid"/>
            <a:round/>
            <a:headEnd/>
            <a:tailEnd/>
          </a:ln>
        </p:spPr>
        <p:txBody>
          <a:bodyPr/>
          <a:lstStyle/>
          <a:p>
            <a:endParaRPr lang="en-IN"/>
          </a:p>
        </p:txBody>
      </p:sp>
      <p:sp>
        <p:nvSpPr>
          <p:cNvPr id="489589" name="Rectangle 117"/>
          <p:cNvSpPr>
            <a:spLocks noChangeArrowheads="1"/>
          </p:cNvSpPr>
          <p:nvPr/>
        </p:nvSpPr>
        <p:spPr bwMode="auto">
          <a:xfrm>
            <a:off x="5715000" y="2957513"/>
            <a:ext cx="2794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P6</a:t>
            </a:r>
            <a:endParaRPr lang="en-US" sz="2000">
              <a:solidFill>
                <a:schemeClr val="accent2"/>
              </a:solidFill>
            </a:endParaRPr>
          </a:p>
        </p:txBody>
      </p:sp>
      <p:sp>
        <p:nvSpPr>
          <p:cNvPr id="489590" name="Rectangle 118"/>
          <p:cNvSpPr>
            <a:spLocks noChangeArrowheads="1"/>
          </p:cNvSpPr>
          <p:nvPr/>
        </p:nvSpPr>
        <p:spPr bwMode="auto">
          <a:xfrm>
            <a:off x="5335588" y="3313113"/>
            <a:ext cx="1692275" cy="273050"/>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Pentium </a:t>
            </a:r>
            <a:r>
              <a:rPr lang="en-US" b="1">
                <a:solidFill>
                  <a:schemeClr val="accent2"/>
                </a:solidFill>
                <a:cs typeface="Arial" pitchFamily="34" charset="0"/>
              </a:rPr>
              <a:t>® proc</a:t>
            </a:r>
          </a:p>
        </p:txBody>
      </p:sp>
      <p:sp>
        <p:nvSpPr>
          <p:cNvPr id="489591" name="Rectangle 119"/>
          <p:cNvSpPr>
            <a:spLocks noChangeArrowheads="1"/>
          </p:cNvSpPr>
          <p:nvPr/>
        </p:nvSpPr>
        <p:spPr bwMode="auto">
          <a:xfrm>
            <a:off x="4857750" y="3533775"/>
            <a:ext cx="381000" cy="274638"/>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486</a:t>
            </a:r>
            <a:endParaRPr lang="en-US" sz="2000">
              <a:solidFill>
                <a:schemeClr val="accent2"/>
              </a:solidFill>
            </a:endParaRPr>
          </a:p>
        </p:txBody>
      </p:sp>
      <p:sp>
        <p:nvSpPr>
          <p:cNvPr id="489592" name="Rectangle 120"/>
          <p:cNvSpPr>
            <a:spLocks noChangeArrowheads="1"/>
          </p:cNvSpPr>
          <p:nvPr/>
        </p:nvSpPr>
        <p:spPr bwMode="auto">
          <a:xfrm>
            <a:off x="4327525" y="3822700"/>
            <a:ext cx="381000" cy="274638"/>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386</a:t>
            </a:r>
            <a:endParaRPr lang="en-US" sz="2000">
              <a:solidFill>
                <a:schemeClr val="accent2"/>
              </a:solidFill>
            </a:endParaRPr>
          </a:p>
        </p:txBody>
      </p:sp>
      <p:sp>
        <p:nvSpPr>
          <p:cNvPr id="489593" name="Rectangle 121"/>
          <p:cNvSpPr>
            <a:spLocks noChangeArrowheads="1"/>
          </p:cNvSpPr>
          <p:nvPr/>
        </p:nvSpPr>
        <p:spPr bwMode="auto">
          <a:xfrm>
            <a:off x="3783013" y="3975100"/>
            <a:ext cx="381000" cy="274638"/>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286</a:t>
            </a:r>
            <a:endParaRPr lang="en-US" sz="2000">
              <a:solidFill>
                <a:schemeClr val="accent2"/>
              </a:solidFill>
            </a:endParaRPr>
          </a:p>
        </p:txBody>
      </p:sp>
      <p:sp>
        <p:nvSpPr>
          <p:cNvPr id="489594" name="Rectangle 122"/>
          <p:cNvSpPr>
            <a:spLocks noChangeArrowheads="1"/>
          </p:cNvSpPr>
          <p:nvPr/>
        </p:nvSpPr>
        <p:spPr bwMode="auto">
          <a:xfrm>
            <a:off x="3073400" y="4043363"/>
            <a:ext cx="5080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8086</a:t>
            </a:r>
            <a:endParaRPr lang="en-US" sz="2000">
              <a:solidFill>
                <a:schemeClr val="accent2"/>
              </a:solidFill>
            </a:endParaRPr>
          </a:p>
        </p:txBody>
      </p:sp>
      <p:sp>
        <p:nvSpPr>
          <p:cNvPr id="489595" name="Rectangle 123"/>
          <p:cNvSpPr>
            <a:spLocks noChangeArrowheads="1"/>
          </p:cNvSpPr>
          <p:nvPr/>
        </p:nvSpPr>
        <p:spPr bwMode="auto">
          <a:xfrm>
            <a:off x="2033588" y="3924300"/>
            <a:ext cx="508000" cy="274638"/>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8085</a:t>
            </a:r>
            <a:endParaRPr lang="en-US" sz="2000">
              <a:solidFill>
                <a:schemeClr val="accent2"/>
              </a:solidFill>
            </a:endParaRPr>
          </a:p>
        </p:txBody>
      </p:sp>
      <p:sp>
        <p:nvSpPr>
          <p:cNvPr id="489596" name="Rectangle 124"/>
          <p:cNvSpPr>
            <a:spLocks noChangeArrowheads="1"/>
          </p:cNvSpPr>
          <p:nvPr/>
        </p:nvSpPr>
        <p:spPr bwMode="auto">
          <a:xfrm>
            <a:off x="2660650" y="4516438"/>
            <a:ext cx="508000" cy="273050"/>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8080</a:t>
            </a:r>
            <a:endParaRPr lang="en-US" sz="2000">
              <a:solidFill>
                <a:schemeClr val="accent2"/>
              </a:solidFill>
            </a:endParaRPr>
          </a:p>
        </p:txBody>
      </p:sp>
      <p:sp>
        <p:nvSpPr>
          <p:cNvPr id="489597" name="Rectangle 125"/>
          <p:cNvSpPr>
            <a:spLocks noChangeArrowheads="1"/>
          </p:cNvSpPr>
          <p:nvPr/>
        </p:nvSpPr>
        <p:spPr bwMode="auto">
          <a:xfrm>
            <a:off x="2314575" y="4906963"/>
            <a:ext cx="5080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8008</a:t>
            </a:r>
            <a:endParaRPr lang="en-US" sz="2000">
              <a:solidFill>
                <a:schemeClr val="accent2"/>
              </a:solidFill>
            </a:endParaRPr>
          </a:p>
        </p:txBody>
      </p:sp>
      <p:sp>
        <p:nvSpPr>
          <p:cNvPr id="489598" name="Rectangle 126"/>
          <p:cNvSpPr>
            <a:spLocks noChangeArrowheads="1"/>
          </p:cNvSpPr>
          <p:nvPr/>
        </p:nvSpPr>
        <p:spPr bwMode="auto">
          <a:xfrm>
            <a:off x="2281238" y="5178425"/>
            <a:ext cx="508000" cy="274638"/>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4004</a:t>
            </a:r>
            <a:endParaRPr lang="en-US" sz="2000">
              <a:solidFill>
                <a:schemeClr val="accent2"/>
              </a:solidFill>
            </a:endParaRPr>
          </a:p>
        </p:txBody>
      </p:sp>
      <p:sp>
        <p:nvSpPr>
          <p:cNvPr id="489599" name="Rectangle 127"/>
          <p:cNvSpPr>
            <a:spLocks noChangeArrowheads="1"/>
          </p:cNvSpPr>
          <p:nvPr/>
        </p:nvSpPr>
        <p:spPr bwMode="auto">
          <a:xfrm>
            <a:off x="1339850" y="5332413"/>
            <a:ext cx="315913"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0.1</a:t>
            </a:r>
            <a:endParaRPr lang="en-US" sz="2000">
              <a:solidFill>
                <a:schemeClr val="accent2"/>
              </a:solidFill>
            </a:endParaRPr>
          </a:p>
        </p:txBody>
      </p:sp>
      <p:sp>
        <p:nvSpPr>
          <p:cNvPr id="489600" name="Rectangle 128"/>
          <p:cNvSpPr>
            <a:spLocks noChangeArrowheads="1"/>
          </p:cNvSpPr>
          <p:nvPr/>
        </p:nvSpPr>
        <p:spPr bwMode="auto">
          <a:xfrm>
            <a:off x="1554163" y="4584700"/>
            <a:ext cx="125412" cy="274638"/>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1</a:t>
            </a:r>
            <a:endParaRPr lang="en-US" sz="2000">
              <a:solidFill>
                <a:schemeClr val="accent2"/>
              </a:solidFill>
            </a:endParaRPr>
          </a:p>
        </p:txBody>
      </p:sp>
      <p:sp>
        <p:nvSpPr>
          <p:cNvPr id="489601" name="Rectangle 129"/>
          <p:cNvSpPr>
            <a:spLocks noChangeArrowheads="1"/>
          </p:cNvSpPr>
          <p:nvPr/>
        </p:nvSpPr>
        <p:spPr bwMode="auto">
          <a:xfrm>
            <a:off x="1404938" y="3838575"/>
            <a:ext cx="254000" cy="273050"/>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10</a:t>
            </a:r>
            <a:endParaRPr lang="en-US" sz="2000">
              <a:solidFill>
                <a:schemeClr val="accent2"/>
              </a:solidFill>
            </a:endParaRPr>
          </a:p>
        </p:txBody>
      </p:sp>
      <p:sp>
        <p:nvSpPr>
          <p:cNvPr id="489602" name="Rectangle 130"/>
          <p:cNvSpPr>
            <a:spLocks noChangeArrowheads="1"/>
          </p:cNvSpPr>
          <p:nvPr/>
        </p:nvSpPr>
        <p:spPr bwMode="auto">
          <a:xfrm>
            <a:off x="1257300" y="3094038"/>
            <a:ext cx="3810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100</a:t>
            </a:r>
            <a:endParaRPr lang="en-US" sz="2000">
              <a:solidFill>
                <a:schemeClr val="accent2"/>
              </a:solidFill>
            </a:endParaRPr>
          </a:p>
        </p:txBody>
      </p:sp>
      <p:sp>
        <p:nvSpPr>
          <p:cNvPr id="489603" name="Rectangle 131"/>
          <p:cNvSpPr>
            <a:spLocks noChangeArrowheads="1"/>
          </p:cNvSpPr>
          <p:nvPr/>
        </p:nvSpPr>
        <p:spPr bwMode="auto">
          <a:xfrm>
            <a:off x="1108075" y="2346325"/>
            <a:ext cx="508000" cy="274638"/>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1000</a:t>
            </a:r>
            <a:endParaRPr lang="en-US" sz="2000">
              <a:solidFill>
                <a:schemeClr val="accent2"/>
              </a:solidFill>
            </a:endParaRPr>
          </a:p>
        </p:txBody>
      </p:sp>
      <p:sp>
        <p:nvSpPr>
          <p:cNvPr id="489604" name="Rectangle 132"/>
          <p:cNvSpPr>
            <a:spLocks noChangeArrowheads="1"/>
          </p:cNvSpPr>
          <p:nvPr/>
        </p:nvSpPr>
        <p:spPr bwMode="auto">
          <a:xfrm>
            <a:off x="960438" y="1600200"/>
            <a:ext cx="635000" cy="274638"/>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10000</a:t>
            </a:r>
            <a:endParaRPr lang="en-US" sz="2000">
              <a:solidFill>
                <a:schemeClr val="accent2"/>
              </a:solidFill>
            </a:endParaRPr>
          </a:p>
        </p:txBody>
      </p:sp>
      <p:sp>
        <p:nvSpPr>
          <p:cNvPr id="489605" name="Rectangle 133"/>
          <p:cNvSpPr>
            <a:spLocks noChangeArrowheads="1"/>
          </p:cNvSpPr>
          <p:nvPr/>
        </p:nvSpPr>
        <p:spPr bwMode="auto">
          <a:xfrm>
            <a:off x="1619250" y="5738813"/>
            <a:ext cx="5080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1970</a:t>
            </a:r>
            <a:endParaRPr lang="en-US" sz="2000">
              <a:solidFill>
                <a:schemeClr val="accent2"/>
              </a:solidFill>
            </a:endParaRPr>
          </a:p>
        </p:txBody>
      </p:sp>
      <p:sp>
        <p:nvSpPr>
          <p:cNvPr id="489606" name="Rectangle 134"/>
          <p:cNvSpPr>
            <a:spLocks noChangeArrowheads="1"/>
          </p:cNvSpPr>
          <p:nvPr/>
        </p:nvSpPr>
        <p:spPr bwMode="auto">
          <a:xfrm>
            <a:off x="3073400" y="5738813"/>
            <a:ext cx="5080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1980</a:t>
            </a:r>
            <a:endParaRPr lang="en-US" sz="2000">
              <a:solidFill>
                <a:schemeClr val="accent2"/>
              </a:solidFill>
            </a:endParaRPr>
          </a:p>
        </p:txBody>
      </p:sp>
      <p:sp>
        <p:nvSpPr>
          <p:cNvPr id="489607" name="Rectangle 135"/>
          <p:cNvSpPr>
            <a:spLocks noChangeArrowheads="1"/>
          </p:cNvSpPr>
          <p:nvPr/>
        </p:nvSpPr>
        <p:spPr bwMode="auto">
          <a:xfrm>
            <a:off x="4525963" y="5738813"/>
            <a:ext cx="5080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1990</a:t>
            </a:r>
            <a:endParaRPr lang="en-US" sz="2000">
              <a:solidFill>
                <a:schemeClr val="accent2"/>
              </a:solidFill>
            </a:endParaRPr>
          </a:p>
        </p:txBody>
      </p:sp>
      <p:sp>
        <p:nvSpPr>
          <p:cNvPr id="489608" name="Rectangle 136"/>
          <p:cNvSpPr>
            <a:spLocks noChangeArrowheads="1"/>
          </p:cNvSpPr>
          <p:nvPr/>
        </p:nvSpPr>
        <p:spPr bwMode="auto">
          <a:xfrm>
            <a:off x="5962650" y="5738813"/>
            <a:ext cx="5080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2000</a:t>
            </a:r>
            <a:endParaRPr lang="en-US" sz="2000">
              <a:solidFill>
                <a:schemeClr val="accent2"/>
              </a:solidFill>
            </a:endParaRPr>
          </a:p>
        </p:txBody>
      </p:sp>
      <p:sp>
        <p:nvSpPr>
          <p:cNvPr id="489609" name="Rectangle 137"/>
          <p:cNvSpPr>
            <a:spLocks noChangeArrowheads="1"/>
          </p:cNvSpPr>
          <p:nvPr/>
        </p:nvSpPr>
        <p:spPr bwMode="auto">
          <a:xfrm>
            <a:off x="7416800" y="5738813"/>
            <a:ext cx="5080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2010</a:t>
            </a:r>
            <a:endParaRPr lang="en-US" sz="2000">
              <a:solidFill>
                <a:schemeClr val="accent2"/>
              </a:solidFill>
            </a:endParaRPr>
          </a:p>
        </p:txBody>
      </p:sp>
      <p:sp>
        <p:nvSpPr>
          <p:cNvPr id="489610" name="Rectangle 138"/>
          <p:cNvSpPr>
            <a:spLocks noChangeArrowheads="1"/>
          </p:cNvSpPr>
          <p:nvPr/>
        </p:nvSpPr>
        <p:spPr bwMode="auto">
          <a:xfrm>
            <a:off x="4525963" y="6078538"/>
            <a:ext cx="4953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Year</a:t>
            </a:r>
            <a:endParaRPr lang="en-US" sz="2000">
              <a:solidFill>
                <a:schemeClr val="accent2"/>
              </a:solidFill>
            </a:endParaRPr>
          </a:p>
        </p:txBody>
      </p:sp>
      <p:sp>
        <p:nvSpPr>
          <p:cNvPr id="489611" name="Rectangle 139"/>
          <p:cNvSpPr>
            <a:spLocks noChangeArrowheads="1"/>
          </p:cNvSpPr>
          <p:nvPr/>
        </p:nvSpPr>
        <p:spPr bwMode="auto">
          <a:xfrm rot="16200000">
            <a:off x="-7143" y="3618706"/>
            <a:ext cx="1816100" cy="274637"/>
          </a:xfrm>
          <a:prstGeom prst="rect">
            <a:avLst/>
          </a:prstGeom>
          <a:noFill/>
          <a:ln w="9525">
            <a:noFill/>
            <a:miter lim="800000"/>
            <a:headEnd/>
            <a:tailEnd/>
          </a:ln>
        </p:spPr>
        <p:txBody>
          <a:bodyPr wrap="none" lIns="0" tIns="0" rIns="0" bIns="0">
            <a:spAutoFit/>
          </a:bodyPr>
          <a:lstStyle/>
          <a:p>
            <a:pPr eaLnBrk="1" hangingPunct="1"/>
            <a:r>
              <a:rPr lang="en-US" b="1">
                <a:solidFill>
                  <a:schemeClr val="accent2"/>
                </a:solidFill>
              </a:rPr>
              <a:t>Frequency (Mhz)</a:t>
            </a:r>
            <a:endParaRPr lang="en-US" sz="2000">
              <a:solidFill>
                <a:schemeClr val="accent2"/>
              </a:solidFill>
            </a:endParaRPr>
          </a:p>
        </p:txBody>
      </p:sp>
      <p:grpSp>
        <p:nvGrpSpPr>
          <p:cNvPr id="2" name="Group 140"/>
          <p:cNvGrpSpPr>
            <a:grpSpLocks/>
          </p:cNvGrpSpPr>
          <p:nvPr/>
        </p:nvGrpSpPr>
        <p:grpSpPr bwMode="auto">
          <a:xfrm>
            <a:off x="6310313" y="1770063"/>
            <a:ext cx="527050" cy="609600"/>
            <a:chOff x="3833" y="1182"/>
            <a:chExt cx="288" cy="324"/>
          </a:xfrm>
        </p:grpSpPr>
        <p:sp>
          <p:nvSpPr>
            <p:cNvPr id="489613" name="Freeform 141"/>
            <p:cNvSpPr>
              <a:spLocks/>
            </p:cNvSpPr>
            <p:nvPr/>
          </p:nvSpPr>
          <p:spPr bwMode="auto">
            <a:xfrm>
              <a:off x="3833" y="1254"/>
              <a:ext cx="225" cy="252"/>
            </a:xfrm>
            <a:custGeom>
              <a:avLst/>
              <a:gdLst/>
              <a:ahLst/>
              <a:cxnLst>
                <a:cxn ang="0">
                  <a:pos x="0" y="234"/>
                </a:cxn>
                <a:cxn ang="0">
                  <a:pos x="18" y="252"/>
                </a:cxn>
                <a:cxn ang="0">
                  <a:pos x="225" y="18"/>
                </a:cxn>
                <a:cxn ang="0">
                  <a:pos x="207" y="0"/>
                </a:cxn>
                <a:cxn ang="0">
                  <a:pos x="0" y="234"/>
                </a:cxn>
              </a:cxnLst>
              <a:rect l="0" t="0" r="r" b="b"/>
              <a:pathLst>
                <a:path w="225" h="252">
                  <a:moveTo>
                    <a:pt x="0" y="234"/>
                  </a:moveTo>
                  <a:lnTo>
                    <a:pt x="18" y="252"/>
                  </a:lnTo>
                  <a:lnTo>
                    <a:pt x="225" y="18"/>
                  </a:lnTo>
                  <a:lnTo>
                    <a:pt x="207" y="0"/>
                  </a:lnTo>
                  <a:lnTo>
                    <a:pt x="0" y="234"/>
                  </a:lnTo>
                  <a:close/>
                </a:path>
              </a:pathLst>
            </a:custGeom>
            <a:solidFill>
              <a:srgbClr val="FF3300"/>
            </a:solidFill>
            <a:ln w="9525">
              <a:noFill/>
              <a:round/>
              <a:headEnd/>
              <a:tailEnd/>
            </a:ln>
          </p:spPr>
          <p:txBody>
            <a:bodyPr/>
            <a:lstStyle/>
            <a:p>
              <a:endParaRPr lang="en-IN"/>
            </a:p>
          </p:txBody>
        </p:sp>
        <p:sp>
          <p:nvSpPr>
            <p:cNvPr id="489614" name="Freeform 142"/>
            <p:cNvSpPr>
              <a:spLocks/>
            </p:cNvSpPr>
            <p:nvPr/>
          </p:nvSpPr>
          <p:spPr bwMode="auto">
            <a:xfrm>
              <a:off x="3986" y="1182"/>
              <a:ext cx="135" cy="144"/>
            </a:xfrm>
            <a:custGeom>
              <a:avLst/>
              <a:gdLst/>
              <a:ahLst/>
              <a:cxnLst>
                <a:cxn ang="0">
                  <a:pos x="99" y="144"/>
                </a:cxn>
                <a:cxn ang="0">
                  <a:pos x="135" y="0"/>
                </a:cxn>
                <a:cxn ang="0">
                  <a:pos x="0" y="54"/>
                </a:cxn>
                <a:cxn ang="0">
                  <a:pos x="99" y="144"/>
                </a:cxn>
              </a:cxnLst>
              <a:rect l="0" t="0" r="r" b="b"/>
              <a:pathLst>
                <a:path w="135" h="144">
                  <a:moveTo>
                    <a:pt x="99" y="144"/>
                  </a:moveTo>
                  <a:lnTo>
                    <a:pt x="135" y="0"/>
                  </a:lnTo>
                  <a:lnTo>
                    <a:pt x="0" y="54"/>
                  </a:lnTo>
                  <a:lnTo>
                    <a:pt x="99" y="144"/>
                  </a:lnTo>
                  <a:close/>
                </a:path>
              </a:pathLst>
            </a:custGeom>
            <a:solidFill>
              <a:srgbClr val="FF3300"/>
            </a:solidFill>
            <a:ln w="9525">
              <a:noFill/>
              <a:round/>
              <a:headEnd/>
              <a:tailEnd/>
            </a:ln>
          </p:spPr>
          <p:txBody>
            <a:bodyPr/>
            <a:lstStyle/>
            <a:p>
              <a:endParaRPr lang="en-IN"/>
            </a:p>
          </p:txBody>
        </p:sp>
      </p:grpSp>
      <p:sp>
        <p:nvSpPr>
          <p:cNvPr id="489615" name="Rectangle 143"/>
          <p:cNvSpPr>
            <a:spLocks noChangeArrowheads="1"/>
          </p:cNvSpPr>
          <p:nvPr/>
        </p:nvSpPr>
        <p:spPr bwMode="auto">
          <a:xfrm>
            <a:off x="3948113" y="1990725"/>
            <a:ext cx="2393950" cy="900113"/>
          </a:xfrm>
          <a:prstGeom prst="rect">
            <a:avLst/>
          </a:prstGeom>
          <a:noFill/>
          <a:ln w="9525">
            <a:noFill/>
            <a:miter lim="800000"/>
            <a:headEnd/>
            <a:tailEnd/>
          </a:ln>
        </p:spPr>
        <p:txBody>
          <a:bodyPr/>
          <a:lstStyle/>
          <a:p>
            <a:endParaRPr lang="en-IN"/>
          </a:p>
        </p:txBody>
      </p:sp>
      <p:sp>
        <p:nvSpPr>
          <p:cNvPr id="489617" name="Text Box 145"/>
          <p:cNvSpPr txBox="1">
            <a:spLocks noChangeArrowheads="1"/>
          </p:cNvSpPr>
          <p:nvPr/>
        </p:nvSpPr>
        <p:spPr bwMode="auto">
          <a:xfrm>
            <a:off x="2895600" y="2286000"/>
            <a:ext cx="2286000" cy="412750"/>
          </a:xfrm>
          <a:prstGeom prst="rect">
            <a:avLst/>
          </a:prstGeom>
          <a:noFill/>
          <a:ln w="12700">
            <a:noFill/>
            <a:miter lim="800000"/>
            <a:headEnd/>
            <a:tailEnd/>
          </a:ln>
          <a:effectLst/>
        </p:spPr>
        <p:txBody>
          <a:bodyPr>
            <a:spAutoFit/>
          </a:bodyPr>
          <a:lstStyle/>
          <a:p>
            <a:r>
              <a:rPr lang="en-US" sz="2100" b="1">
                <a:solidFill>
                  <a:schemeClr val="accent2"/>
                </a:solidFill>
              </a:rPr>
              <a:t>2X every 2 years</a:t>
            </a:r>
          </a:p>
        </p:txBody>
      </p:sp>
      <p:sp>
        <p:nvSpPr>
          <p:cNvPr id="489619" name="Text Box 147"/>
          <p:cNvSpPr txBox="1">
            <a:spLocks noChangeArrowheads="1"/>
          </p:cNvSpPr>
          <p:nvPr/>
        </p:nvSpPr>
        <p:spPr bwMode="auto">
          <a:xfrm>
            <a:off x="3810000" y="6400800"/>
            <a:ext cx="1495425" cy="336550"/>
          </a:xfrm>
          <a:prstGeom prst="rect">
            <a:avLst/>
          </a:prstGeom>
          <a:noFill/>
          <a:ln w="12700">
            <a:noFill/>
            <a:miter lim="800000"/>
            <a:headEnd/>
            <a:tailEnd/>
          </a:ln>
          <a:effectLst/>
        </p:spPr>
        <p:txBody>
          <a:bodyPr wrap="none">
            <a:spAutoFit/>
          </a:bodyPr>
          <a:lstStyle/>
          <a:p>
            <a:r>
              <a:rPr lang="en-US" sz="1600">
                <a:solidFill>
                  <a:schemeClr val="accent2"/>
                </a:solidFill>
              </a:rPr>
              <a:t>Courtesy, Intel</a:t>
            </a:r>
          </a:p>
        </p:txBody>
      </p:sp>
      <p:sp>
        <p:nvSpPr>
          <p:cNvPr id="489616" name="Rectangle 144"/>
          <p:cNvSpPr>
            <a:spLocks noChangeArrowheads="1"/>
          </p:cNvSpPr>
          <p:nvPr/>
        </p:nvSpPr>
        <p:spPr bwMode="auto">
          <a:xfrm>
            <a:off x="4860032" y="4221088"/>
            <a:ext cx="4139952" cy="605408"/>
          </a:xfrm>
          <a:prstGeom prst="rect">
            <a:avLst/>
          </a:prstGeom>
          <a:solidFill>
            <a:schemeClr val="bg2"/>
          </a:solid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eaLnBrk="1" hangingPunct="1"/>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Lead microprocessors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frequency</a:t>
            </a:r>
          </a:p>
          <a:p>
            <a:pPr algn="ctr" eaLnBrk="1" hangingPunct="1"/>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doubles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every   2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9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61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Chip </a:t>
            </a:r>
            <a:r>
              <a:rPr lang="en-US"/>
              <a:t>P</a:t>
            </a:r>
            <a:r>
              <a:rPr lang="en-US" smtClean="0"/>
              <a:t>ower </a:t>
            </a:r>
            <a:r>
              <a:rPr lang="en-US" dirty="0" smtClean="0"/>
              <a:t>Density</a:t>
            </a:r>
            <a:endParaRPr lang="en-IN" dirty="0"/>
          </a:p>
        </p:txBody>
      </p:sp>
      <p:grpSp>
        <p:nvGrpSpPr>
          <p:cNvPr id="4" name="Group 4"/>
          <p:cNvGrpSpPr>
            <a:grpSpLocks noGrp="1"/>
          </p:cNvGrpSpPr>
          <p:nvPr>
            <p:ph idx="1"/>
          </p:nvPr>
        </p:nvGrpSpPr>
        <p:grpSpPr bwMode="auto">
          <a:xfrm>
            <a:off x="457200" y="1783357"/>
            <a:ext cx="8229600" cy="4525963"/>
            <a:chOff x="723" y="768"/>
            <a:chExt cx="3985" cy="2562"/>
          </a:xfrm>
        </p:grpSpPr>
        <p:sp>
          <p:nvSpPr>
            <p:cNvPr id="5" name="Line 5"/>
            <p:cNvSpPr>
              <a:spLocks noChangeShapeType="1"/>
            </p:cNvSpPr>
            <p:nvPr/>
          </p:nvSpPr>
          <p:spPr bwMode="auto">
            <a:xfrm flipV="1">
              <a:off x="3754" y="1260"/>
              <a:ext cx="720" cy="912"/>
            </a:xfrm>
            <a:prstGeom prst="line">
              <a:avLst/>
            </a:prstGeom>
            <a:noFill/>
            <a:ln w="28575">
              <a:solidFill>
                <a:srgbClr val="FF9900"/>
              </a:solidFill>
              <a:round/>
              <a:headEnd/>
              <a:tailEnd/>
            </a:ln>
          </p:spPr>
          <p:txBody>
            <a:bodyPr/>
            <a:lstStyle/>
            <a:p>
              <a:endParaRPr lang="en-IN"/>
            </a:p>
          </p:txBody>
        </p:sp>
        <p:sp>
          <p:nvSpPr>
            <p:cNvPr id="6" name="Freeform 6"/>
            <p:cNvSpPr>
              <a:spLocks/>
            </p:cNvSpPr>
            <p:nvPr/>
          </p:nvSpPr>
          <p:spPr bwMode="auto">
            <a:xfrm>
              <a:off x="3857" y="1886"/>
              <a:ext cx="127" cy="126"/>
            </a:xfrm>
            <a:custGeom>
              <a:avLst/>
              <a:gdLst/>
              <a:ahLst/>
              <a:cxnLst>
                <a:cxn ang="0">
                  <a:pos x="63" y="0"/>
                </a:cxn>
                <a:cxn ang="0">
                  <a:pos x="127" y="63"/>
                </a:cxn>
                <a:cxn ang="0">
                  <a:pos x="63" y="126"/>
                </a:cxn>
                <a:cxn ang="0">
                  <a:pos x="0" y="63"/>
                </a:cxn>
                <a:cxn ang="0">
                  <a:pos x="63" y="0"/>
                </a:cxn>
              </a:cxnLst>
              <a:rect l="0" t="0" r="r" b="b"/>
              <a:pathLst>
                <a:path w="127" h="126">
                  <a:moveTo>
                    <a:pt x="63" y="0"/>
                  </a:moveTo>
                  <a:lnTo>
                    <a:pt x="127" y="63"/>
                  </a:lnTo>
                  <a:lnTo>
                    <a:pt x="63" y="126"/>
                  </a:lnTo>
                  <a:lnTo>
                    <a:pt x="0" y="63"/>
                  </a:lnTo>
                  <a:lnTo>
                    <a:pt x="63" y="0"/>
                  </a:lnTo>
                  <a:close/>
                </a:path>
              </a:pathLst>
            </a:custGeom>
            <a:solidFill>
              <a:srgbClr val="FF3300"/>
            </a:solidFill>
            <a:ln w="14288">
              <a:solidFill>
                <a:srgbClr val="FFFF00"/>
              </a:solidFill>
              <a:prstDash val="solid"/>
              <a:round/>
              <a:headEnd/>
              <a:tailEnd/>
            </a:ln>
          </p:spPr>
          <p:txBody>
            <a:bodyPr/>
            <a:lstStyle/>
            <a:p>
              <a:endParaRPr lang="en-IN"/>
            </a:p>
          </p:txBody>
        </p:sp>
        <p:sp>
          <p:nvSpPr>
            <p:cNvPr id="7" name="Freeform 7"/>
            <p:cNvSpPr>
              <a:spLocks/>
            </p:cNvSpPr>
            <p:nvPr/>
          </p:nvSpPr>
          <p:spPr bwMode="auto">
            <a:xfrm>
              <a:off x="4020" y="1706"/>
              <a:ext cx="126" cy="126"/>
            </a:xfrm>
            <a:custGeom>
              <a:avLst/>
              <a:gdLst/>
              <a:ahLst/>
              <a:cxnLst>
                <a:cxn ang="0">
                  <a:pos x="63" y="0"/>
                </a:cxn>
                <a:cxn ang="0">
                  <a:pos x="126" y="63"/>
                </a:cxn>
                <a:cxn ang="0">
                  <a:pos x="63" y="126"/>
                </a:cxn>
                <a:cxn ang="0">
                  <a:pos x="0" y="63"/>
                </a:cxn>
                <a:cxn ang="0">
                  <a:pos x="63" y="0"/>
                </a:cxn>
              </a:cxnLst>
              <a:rect l="0" t="0" r="r" b="b"/>
              <a:pathLst>
                <a:path w="126" h="126">
                  <a:moveTo>
                    <a:pt x="63" y="0"/>
                  </a:moveTo>
                  <a:lnTo>
                    <a:pt x="126" y="63"/>
                  </a:lnTo>
                  <a:lnTo>
                    <a:pt x="63" y="126"/>
                  </a:lnTo>
                  <a:lnTo>
                    <a:pt x="0" y="63"/>
                  </a:lnTo>
                  <a:lnTo>
                    <a:pt x="63" y="0"/>
                  </a:lnTo>
                  <a:close/>
                </a:path>
              </a:pathLst>
            </a:custGeom>
            <a:solidFill>
              <a:srgbClr val="FF3300"/>
            </a:solidFill>
            <a:ln w="14288">
              <a:solidFill>
                <a:srgbClr val="FFFF00"/>
              </a:solidFill>
              <a:prstDash val="solid"/>
              <a:round/>
              <a:headEnd/>
              <a:tailEnd/>
            </a:ln>
          </p:spPr>
          <p:txBody>
            <a:bodyPr/>
            <a:lstStyle/>
            <a:p>
              <a:endParaRPr lang="en-IN"/>
            </a:p>
          </p:txBody>
        </p:sp>
        <p:sp>
          <p:nvSpPr>
            <p:cNvPr id="8" name="Freeform 8"/>
            <p:cNvSpPr>
              <a:spLocks/>
            </p:cNvSpPr>
            <p:nvPr/>
          </p:nvSpPr>
          <p:spPr bwMode="auto">
            <a:xfrm>
              <a:off x="4173" y="1507"/>
              <a:ext cx="126" cy="126"/>
            </a:xfrm>
            <a:custGeom>
              <a:avLst/>
              <a:gdLst/>
              <a:ahLst/>
              <a:cxnLst>
                <a:cxn ang="0">
                  <a:pos x="63" y="0"/>
                </a:cxn>
                <a:cxn ang="0">
                  <a:pos x="126" y="63"/>
                </a:cxn>
                <a:cxn ang="0">
                  <a:pos x="63" y="126"/>
                </a:cxn>
                <a:cxn ang="0">
                  <a:pos x="0" y="63"/>
                </a:cxn>
                <a:cxn ang="0">
                  <a:pos x="63" y="0"/>
                </a:cxn>
              </a:cxnLst>
              <a:rect l="0" t="0" r="r" b="b"/>
              <a:pathLst>
                <a:path w="126" h="126">
                  <a:moveTo>
                    <a:pt x="63" y="0"/>
                  </a:moveTo>
                  <a:lnTo>
                    <a:pt x="126" y="63"/>
                  </a:lnTo>
                  <a:lnTo>
                    <a:pt x="63" y="126"/>
                  </a:lnTo>
                  <a:lnTo>
                    <a:pt x="0" y="63"/>
                  </a:lnTo>
                  <a:lnTo>
                    <a:pt x="63" y="0"/>
                  </a:lnTo>
                  <a:close/>
                </a:path>
              </a:pathLst>
            </a:custGeom>
            <a:solidFill>
              <a:srgbClr val="FF3300"/>
            </a:solidFill>
            <a:ln w="14288">
              <a:solidFill>
                <a:srgbClr val="FFFF00"/>
              </a:solidFill>
              <a:prstDash val="solid"/>
              <a:round/>
              <a:headEnd/>
              <a:tailEnd/>
            </a:ln>
          </p:spPr>
          <p:txBody>
            <a:bodyPr/>
            <a:lstStyle/>
            <a:p>
              <a:endParaRPr lang="en-IN"/>
            </a:p>
          </p:txBody>
        </p:sp>
        <p:sp>
          <p:nvSpPr>
            <p:cNvPr id="9" name="Freeform 9"/>
            <p:cNvSpPr>
              <a:spLocks/>
            </p:cNvSpPr>
            <p:nvPr/>
          </p:nvSpPr>
          <p:spPr bwMode="auto">
            <a:xfrm>
              <a:off x="4335" y="1282"/>
              <a:ext cx="126" cy="126"/>
            </a:xfrm>
            <a:custGeom>
              <a:avLst/>
              <a:gdLst/>
              <a:ahLst/>
              <a:cxnLst>
                <a:cxn ang="0">
                  <a:pos x="63" y="0"/>
                </a:cxn>
                <a:cxn ang="0">
                  <a:pos x="126" y="63"/>
                </a:cxn>
                <a:cxn ang="0">
                  <a:pos x="63" y="126"/>
                </a:cxn>
                <a:cxn ang="0">
                  <a:pos x="0" y="63"/>
                </a:cxn>
                <a:cxn ang="0">
                  <a:pos x="63" y="0"/>
                </a:cxn>
              </a:cxnLst>
              <a:rect l="0" t="0" r="r" b="b"/>
              <a:pathLst>
                <a:path w="126" h="126">
                  <a:moveTo>
                    <a:pt x="63" y="0"/>
                  </a:moveTo>
                  <a:lnTo>
                    <a:pt x="126" y="63"/>
                  </a:lnTo>
                  <a:lnTo>
                    <a:pt x="63" y="126"/>
                  </a:lnTo>
                  <a:lnTo>
                    <a:pt x="0" y="63"/>
                  </a:lnTo>
                  <a:lnTo>
                    <a:pt x="63" y="0"/>
                  </a:lnTo>
                  <a:close/>
                </a:path>
              </a:pathLst>
            </a:custGeom>
            <a:solidFill>
              <a:srgbClr val="FF3300"/>
            </a:solidFill>
            <a:ln w="14288">
              <a:solidFill>
                <a:srgbClr val="FFFF00"/>
              </a:solidFill>
              <a:prstDash val="solid"/>
              <a:round/>
              <a:headEnd/>
              <a:tailEnd/>
            </a:ln>
          </p:spPr>
          <p:txBody>
            <a:bodyPr/>
            <a:lstStyle/>
            <a:p>
              <a:endParaRPr lang="en-IN"/>
            </a:p>
          </p:txBody>
        </p:sp>
        <p:sp>
          <p:nvSpPr>
            <p:cNvPr id="10" name="Rectangle 10"/>
            <p:cNvSpPr>
              <a:spLocks noChangeArrowheads="1"/>
            </p:cNvSpPr>
            <p:nvPr/>
          </p:nvSpPr>
          <p:spPr bwMode="auto">
            <a:xfrm>
              <a:off x="1352" y="849"/>
              <a:ext cx="3208" cy="2010"/>
            </a:xfrm>
            <a:prstGeom prst="rect">
              <a:avLst/>
            </a:prstGeom>
            <a:noFill/>
            <a:ln w="9525">
              <a:noFill/>
              <a:miter lim="800000"/>
              <a:headEnd/>
              <a:tailEnd/>
            </a:ln>
          </p:spPr>
          <p:txBody>
            <a:bodyPr/>
            <a:lstStyle/>
            <a:p>
              <a:endParaRPr lang="en-IN"/>
            </a:p>
          </p:txBody>
        </p:sp>
        <p:sp>
          <p:nvSpPr>
            <p:cNvPr id="11" name="Line 11"/>
            <p:cNvSpPr>
              <a:spLocks noChangeShapeType="1"/>
            </p:cNvSpPr>
            <p:nvPr/>
          </p:nvSpPr>
          <p:spPr bwMode="auto">
            <a:xfrm>
              <a:off x="1352" y="2354"/>
              <a:ext cx="3208" cy="1"/>
            </a:xfrm>
            <a:prstGeom prst="line">
              <a:avLst/>
            </a:prstGeom>
            <a:noFill/>
            <a:ln w="0">
              <a:solidFill>
                <a:schemeClr val="tx2"/>
              </a:solidFill>
              <a:round/>
              <a:headEnd/>
              <a:tailEnd/>
            </a:ln>
          </p:spPr>
          <p:txBody>
            <a:bodyPr/>
            <a:lstStyle/>
            <a:p>
              <a:endParaRPr lang="en-IN"/>
            </a:p>
          </p:txBody>
        </p:sp>
        <p:sp>
          <p:nvSpPr>
            <p:cNvPr id="12" name="Line 12"/>
            <p:cNvSpPr>
              <a:spLocks noChangeShapeType="1"/>
            </p:cNvSpPr>
            <p:nvPr/>
          </p:nvSpPr>
          <p:spPr bwMode="auto">
            <a:xfrm>
              <a:off x="1352" y="1859"/>
              <a:ext cx="3208" cy="1"/>
            </a:xfrm>
            <a:prstGeom prst="line">
              <a:avLst/>
            </a:prstGeom>
            <a:noFill/>
            <a:ln w="0">
              <a:solidFill>
                <a:schemeClr val="tx2"/>
              </a:solidFill>
              <a:round/>
              <a:headEnd/>
              <a:tailEnd/>
            </a:ln>
          </p:spPr>
          <p:txBody>
            <a:bodyPr/>
            <a:lstStyle/>
            <a:p>
              <a:endParaRPr lang="en-IN"/>
            </a:p>
          </p:txBody>
        </p:sp>
        <p:sp>
          <p:nvSpPr>
            <p:cNvPr id="13" name="Line 13"/>
            <p:cNvSpPr>
              <a:spLocks noChangeShapeType="1"/>
            </p:cNvSpPr>
            <p:nvPr/>
          </p:nvSpPr>
          <p:spPr bwMode="auto">
            <a:xfrm>
              <a:off x="1344" y="1344"/>
              <a:ext cx="3208" cy="1"/>
            </a:xfrm>
            <a:prstGeom prst="line">
              <a:avLst/>
            </a:prstGeom>
            <a:noFill/>
            <a:ln w="0">
              <a:solidFill>
                <a:schemeClr val="tx2"/>
              </a:solidFill>
              <a:round/>
              <a:headEnd/>
              <a:tailEnd/>
            </a:ln>
          </p:spPr>
          <p:txBody>
            <a:bodyPr/>
            <a:lstStyle/>
            <a:p>
              <a:endParaRPr lang="en-IN"/>
            </a:p>
          </p:txBody>
        </p:sp>
        <p:sp>
          <p:nvSpPr>
            <p:cNvPr id="14" name="Line 14"/>
            <p:cNvSpPr>
              <a:spLocks noChangeShapeType="1"/>
            </p:cNvSpPr>
            <p:nvPr/>
          </p:nvSpPr>
          <p:spPr bwMode="auto">
            <a:xfrm>
              <a:off x="1352" y="849"/>
              <a:ext cx="3208" cy="1"/>
            </a:xfrm>
            <a:prstGeom prst="line">
              <a:avLst/>
            </a:prstGeom>
            <a:noFill/>
            <a:ln w="0">
              <a:solidFill>
                <a:srgbClr val="FFFF99"/>
              </a:solidFill>
              <a:round/>
              <a:headEnd/>
              <a:tailEnd/>
            </a:ln>
          </p:spPr>
          <p:txBody>
            <a:bodyPr/>
            <a:lstStyle/>
            <a:p>
              <a:endParaRPr lang="en-IN"/>
            </a:p>
          </p:txBody>
        </p:sp>
        <p:sp>
          <p:nvSpPr>
            <p:cNvPr id="15" name="Rectangle 15"/>
            <p:cNvSpPr>
              <a:spLocks noChangeArrowheads="1"/>
            </p:cNvSpPr>
            <p:nvPr/>
          </p:nvSpPr>
          <p:spPr bwMode="auto">
            <a:xfrm>
              <a:off x="1352" y="849"/>
              <a:ext cx="3208" cy="2010"/>
            </a:xfrm>
            <a:prstGeom prst="rect">
              <a:avLst/>
            </a:prstGeom>
            <a:noFill/>
            <a:ln w="28575">
              <a:solidFill>
                <a:schemeClr val="tx2"/>
              </a:solidFill>
              <a:miter lim="800000"/>
              <a:headEnd/>
              <a:tailEnd/>
            </a:ln>
          </p:spPr>
          <p:txBody>
            <a:bodyPr/>
            <a:lstStyle/>
            <a:p>
              <a:endParaRPr lang="en-IN"/>
            </a:p>
          </p:txBody>
        </p:sp>
        <p:sp>
          <p:nvSpPr>
            <p:cNvPr id="16" name="Line 16"/>
            <p:cNvSpPr>
              <a:spLocks noChangeShapeType="1"/>
            </p:cNvSpPr>
            <p:nvPr/>
          </p:nvSpPr>
          <p:spPr bwMode="auto">
            <a:xfrm>
              <a:off x="1352" y="849"/>
              <a:ext cx="1" cy="2010"/>
            </a:xfrm>
            <a:prstGeom prst="line">
              <a:avLst/>
            </a:prstGeom>
            <a:noFill/>
            <a:ln w="28575">
              <a:solidFill>
                <a:schemeClr val="tx2"/>
              </a:solidFill>
              <a:round/>
              <a:headEnd/>
              <a:tailEnd/>
            </a:ln>
          </p:spPr>
          <p:txBody>
            <a:bodyPr/>
            <a:lstStyle/>
            <a:p>
              <a:endParaRPr lang="en-IN"/>
            </a:p>
          </p:txBody>
        </p:sp>
        <p:sp>
          <p:nvSpPr>
            <p:cNvPr id="17" name="Line 17"/>
            <p:cNvSpPr>
              <a:spLocks noChangeShapeType="1"/>
            </p:cNvSpPr>
            <p:nvPr/>
          </p:nvSpPr>
          <p:spPr bwMode="auto">
            <a:xfrm>
              <a:off x="1352" y="2859"/>
              <a:ext cx="45" cy="1"/>
            </a:xfrm>
            <a:prstGeom prst="line">
              <a:avLst/>
            </a:prstGeom>
            <a:noFill/>
            <a:ln w="28575">
              <a:solidFill>
                <a:schemeClr val="tx2"/>
              </a:solidFill>
              <a:round/>
              <a:headEnd/>
              <a:tailEnd/>
            </a:ln>
          </p:spPr>
          <p:txBody>
            <a:bodyPr/>
            <a:lstStyle/>
            <a:p>
              <a:endParaRPr lang="en-IN"/>
            </a:p>
          </p:txBody>
        </p:sp>
        <p:sp>
          <p:nvSpPr>
            <p:cNvPr id="18" name="Line 18"/>
            <p:cNvSpPr>
              <a:spLocks noChangeShapeType="1"/>
            </p:cNvSpPr>
            <p:nvPr/>
          </p:nvSpPr>
          <p:spPr bwMode="auto">
            <a:xfrm>
              <a:off x="1352" y="2354"/>
              <a:ext cx="45" cy="1"/>
            </a:xfrm>
            <a:prstGeom prst="line">
              <a:avLst/>
            </a:prstGeom>
            <a:noFill/>
            <a:ln w="28575">
              <a:solidFill>
                <a:schemeClr val="tx2"/>
              </a:solidFill>
              <a:round/>
              <a:headEnd/>
              <a:tailEnd/>
            </a:ln>
          </p:spPr>
          <p:txBody>
            <a:bodyPr/>
            <a:lstStyle/>
            <a:p>
              <a:endParaRPr lang="en-IN"/>
            </a:p>
          </p:txBody>
        </p:sp>
        <p:sp>
          <p:nvSpPr>
            <p:cNvPr id="19" name="Line 19"/>
            <p:cNvSpPr>
              <a:spLocks noChangeShapeType="1"/>
            </p:cNvSpPr>
            <p:nvPr/>
          </p:nvSpPr>
          <p:spPr bwMode="auto">
            <a:xfrm>
              <a:off x="1352" y="1859"/>
              <a:ext cx="45" cy="1"/>
            </a:xfrm>
            <a:prstGeom prst="line">
              <a:avLst/>
            </a:prstGeom>
            <a:noFill/>
            <a:ln w="28575">
              <a:solidFill>
                <a:schemeClr val="tx2"/>
              </a:solidFill>
              <a:round/>
              <a:headEnd/>
              <a:tailEnd/>
            </a:ln>
          </p:spPr>
          <p:txBody>
            <a:bodyPr/>
            <a:lstStyle/>
            <a:p>
              <a:endParaRPr lang="en-IN"/>
            </a:p>
          </p:txBody>
        </p:sp>
        <p:sp>
          <p:nvSpPr>
            <p:cNvPr id="20" name="Line 20"/>
            <p:cNvSpPr>
              <a:spLocks noChangeShapeType="1"/>
            </p:cNvSpPr>
            <p:nvPr/>
          </p:nvSpPr>
          <p:spPr bwMode="auto">
            <a:xfrm>
              <a:off x="1352" y="1354"/>
              <a:ext cx="45" cy="1"/>
            </a:xfrm>
            <a:prstGeom prst="line">
              <a:avLst/>
            </a:prstGeom>
            <a:noFill/>
            <a:ln w="28575">
              <a:solidFill>
                <a:schemeClr val="tx2"/>
              </a:solidFill>
              <a:round/>
              <a:headEnd/>
              <a:tailEnd/>
            </a:ln>
          </p:spPr>
          <p:txBody>
            <a:bodyPr/>
            <a:lstStyle/>
            <a:p>
              <a:endParaRPr lang="en-IN"/>
            </a:p>
          </p:txBody>
        </p:sp>
        <p:sp>
          <p:nvSpPr>
            <p:cNvPr id="21" name="Line 21"/>
            <p:cNvSpPr>
              <a:spLocks noChangeShapeType="1"/>
            </p:cNvSpPr>
            <p:nvPr/>
          </p:nvSpPr>
          <p:spPr bwMode="auto">
            <a:xfrm>
              <a:off x="1352" y="849"/>
              <a:ext cx="45" cy="1"/>
            </a:xfrm>
            <a:prstGeom prst="line">
              <a:avLst/>
            </a:prstGeom>
            <a:noFill/>
            <a:ln w="28575">
              <a:solidFill>
                <a:schemeClr val="tx2"/>
              </a:solidFill>
              <a:round/>
              <a:headEnd/>
              <a:tailEnd/>
            </a:ln>
          </p:spPr>
          <p:txBody>
            <a:bodyPr/>
            <a:lstStyle/>
            <a:p>
              <a:endParaRPr lang="en-IN"/>
            </a:p>
          </p:txBody>
        </p:sp>
        <p:sp>
          <p:nvSpPr>
            <p:cNvPr id="22" name="Line 22"/>
            <p:cNvSpPr>
              <a:spLocks noChangeShapeType="1"/>
            </p:cNvSpPr>
            <p:nvPr/>
          </p:nvSpPr>
          <p:spPr bwMode="auto">
            <a:xfrm>
              <a:off x="1352" y="2859"/>
              <a:ext cx="3208" cy="1"/>
            </a:xfrm>
            <a:prstGeom prst="line">
              <a:avLst/>
            </a:prstGeom>
            <a:noFill/>
            <a:ln w="28575">
              <a:solidFill>
                <a:schemeClr val="tx2"/>
              </a:solidFill>
              <a:round/>
              <a:headEnd/>
              <a:tailEnd/>
            </a:ln>
          </p:spPr>
          <p:txBody>
            <a:bodyPr/>
            <a:lstStyle/>
            <a:p>
              <a:endParaRPr lang="en-IN"/>
            </a:p>
          </p:txBody>
        </p:sp>
        <p:sp>
          <p:nvSpPr>
            <p:cNvPr id="23" name="Line 23"/>
            <p:cNvSpPr>
              <a:spLocks noChangeShapeType="1"/>
            </p:cNvSpPr>
            <p:nvPr/>
          </p:nvSpPr>
          <p:spPr bwMode="auto">
            <a:xfrm flipV="1">
              <a:off x="1352" y="2823"/>
              <a:ext cx="1" cy="36"/>
            </a:xfrm>
            <a:prstGeom prst="line">
              <a:avLst/>
            </a:prstGeom>
            <a:noFill/>
            <a:ln w="28575">
              <a:solidFill>
                <a:schemeClr val="tx2"/>
              </a:solidFill>
              <a:round/>
              <a:headEnd/>
              <a:tailEnd/>
            </a:ln>
          </p:spPr>
          <p:txBody>
            <a:bodyPr/>
            <a:lstStyle/>
            <a:p>
              <a:endParaRPr lang="en-IN"/>
            </a:p>
          </p:txBody>
        </p:sp>
        <p:sp>
          <p:nvSpPr>
            <p:cNvPr id="24" name="Line 24"/>
            <p:cNvSpPr>
              <a:spLocks noChangeShapeType="1"/>
            </p:cNvSpPr>
            <p:nvPr/>
          </p:nvSpPr>
          <p:spPr bwMode="auto">
            <a:xfrm flipV="1">
              <a:off x="1514" y="2823"/>
              <a:ext cx="1" cy="36"/>
            </a:xfrm>
            <a:prstGeom prst="line">
              <a:avLst/>
            </a:prstGeom>
            <a:noFill/>
            <a:ln w="28575">
              <a:solidFill>
                <a:schemeClr val="tx2"/>
              </a:solidFill>
              <a:round/>
              <a:headEnd/>
              <a:tailEnd/>
            </a:ln>
          </p:spPr>
          <p:txBody>
            <a:bodyPr/>
            <a:lstStyle/>
            <a:p>
              <a:endParaRPr lang="en-IN"/>
            </a:p>
          </p:txBody>
        </p:sp>
        <p:sp>
          <p:nvSpPr>
            <p:cNvPr id="25" name="Line 25"/>
            <p:cNvSpPr>
              <a:spLocks noChangeShapeType="1"/>
            </p:cNvSpPr>
            <p:nvPr/>
          </p:nvSpPr>
          <p:spPr bwMode="auto">
            <a:xfrm flipV="1">
              <a:off x="1676" y="2823"/>
              <a:ext cx="1" cy="36"/>
            </a:xfrm>
            <a:prstGeom prst="line">
              <a:avLst/>
            </a:prstGeom>
            <a:noFill/>
            <a:ln w="28575">
              <a:solidFill>
                <a:schemeClr val="tx2"/>
              </a:solidFill>
              <a:round/>
              <a:headEnd/>
              <a:tailEnd/>
            </a:ln>
          </p:spPr>
          <p:txBody>
            <a:bodyPr/>
            <a:lstStyle/>
            <a:p>
              <a:endParaRPr lang="en-IN"/>
            </a:p>
          </p:txBody>
        </p:sp>
        <p:sp>
          <p:nvSpPr>
            <p:cNvPr id="26" name="Line 26"/>
            <p:cNvSpPr>
              <a:spLocks noChangeShapeType="1"/>
            </p:cNvSpPr>
            <p:nvPr/>
          </p:nvSpPr>
          <p:spPr bwMode="auto">
            <a:xfrm flipV="1">
              <a:off x="1830" y="2823"/>
              <a:ext cx="1" cy="36"/>
            </a:xfrm>
            <a:prstGeom prst="line">
              <a:avLst/>
            </a:prstGeom>
            <a:noFill/>
            <a:ln w="28575">
              <a:solidFill>
                <a:schemeClr val="tx2"/>
              </a:solidFill>
              <a:round/>
              <a:headEnd/>
              <a:tailEnd/>
            </a:ln>
          </p:spPr>
          <p:txBody>
            <a:bodyPr/>
            <a:lstStyle/>
            <a:p>
              <a:endParaRPr lang="en-IN"/>
            </a:p>
          </p:txBody>
        </p:sp>
        <p:sp>
          <p:nvSpPr>
            <p:cNvPr id="27" name="Line 27"/>
            <p:cNvSpPr>
              <a:spLocks noChangeShapeType="1"/>
            </p:cNvSpPr>
            <p:nvPr/>
          </p:nvSpPr>
          <p:spPr bwMode="auto">
            <a:xfrm flipV="1">
              <a:off x="1992" y="2823"/>
              <a:ext cx="1" cy="36"/>
            </a:xfrm>
            <a:prstGeom prst="line">
              <a:avLst/>
            </a:prstGeom>
            <a:noFill/>
            <a:ln w="28575">
              <a:solidFill>
                <a:schemeClr val="tx2"/>
              </a:solidFill>
              <a:round/>
              <a:headEnd/>
              <a:tailEnd/>
            </a:ln>
          </p:spPr>
          <p:txBody>
            <a:bodyPr/>
            <a:lstStyle/>
            <a:p>
              <a:endParaRPr lang="en-IN"/>
            </a:p>
          </p:txBody>
        </p:sp>
        <p:sp>
          <p:nvSpPr>
            <p:cNvPr id="28" name="Line 28"/>
            <p:cNvSpPr>
              <a:spLocks noChangeShapeType="1"/>
            </p:cNvSpPr>
            <p:nvPr/>
          </p:nvSpPr>
          <p:spPr bwMode="auto">
            <a:xfrm flipV="1">
              <a:off x="2154" y="2823"/>
              <a:ext cx="1" cy="36"/>
            </a:xfrm>
            <a:prstGeom prst="line">
              <a:avLst/>
            </a:prstGeom>
            <a:noFill/>
            <a:ln w="28575">
              <a:solidFill>
                <a:schemeClr val="tx2"/>
              </a:solidFill>
              <a:round/>
              <a:headEnd/>
              <a:tailEnd/>
            </a:ln>
          </p:spPr>
          <p:txBody>
            <a:bodyPr/>
            <a:lstStyle/>
            <a:p>
              <a:endParaRPr lang="en-IN"/>
            </a:p>
          </p:txBody>
        </p:sp>
        <p:sp>
          <p:nvSpPr>
            <p:cNvPr id="29" name="Line 29"/>
            <p:cNvSpPr>
              <a:spLocks noChangeShapeType="1"/>
            </p:cNvSpPr>
            <p:nvPr/>
          </p:nvSpPr>
          <p:spPr bwMode="auto">
            <a:xfrm flipV="1">
              <a:off x="2316" y="2823"/>
              <a:ext cx="1" cy="36"/>
            </a:xfrm>
            <a:prstGeom prst="line">
              <a:avLst/>
            </a:prstGeom>
            <a:noFill/>
            <a:ln w="28575">
              <a:solidFill>
                <a:schemeClr val="tx2"/>
              </a:solidFill>
              <a:round/>
              <a:headEnd/>
              <a:tailEnd/>
            </a:ln>
          </p:spPr>
          <p:txBody>
            <a:bodyPr/>
            <a:lstStyle/>
            <a:p>
              <a:endParaRPr lang="en-IN"/>
            </a:p>
          </p:txBody>
        </p:sp>
        <p:sp>
          <p:nvSpPr>
            <p:cNvPr id="30" name="Line 30"/>
            <p:cNvSpPr>
              <a:spLocks noChangeShapeType="1"/>
            </p:cNvSpPr>
            <p:nvPr/>
          </p:nvSpPr>
          <p:spPr bwMode="auto">
            <a:xfrm flipV="1">
              <a:off x="2479" y="2823"/>
              <a:ext cx="1" cy="36"/>
            </a:xfrm>
            <a:prstGeom prst="line">
              <a:avLst/>
            </a:prstGeom>
            <a:noFill/>
            <a:ln w="28575">
              <a:solidFill>
                <a:schemeClr val="tx2"/>
              </a:solidFill>
              <a:round/>
              <a:headEnd/>
              <a:tailEnd/>
            </a:ln>
          </p:spPr>
          <p:txBody>
            <a:bodyPr/>
            <a:lstStyle/>
            <a:p>
              <a:endParaRPr lang="en-IN"/>
            </a:p>
          </p:txBody>
        </p:sp>
        <p:sp>
          <p:nvSpPr>
            <p:cNvPr id="31" name="Line 31"/>
            <p:cNvSpPr>
              <a:spLocks noChangeShapeType="1"/>
            </p:cNvSpPr>
            <p:nvPr/>
          </p:nvSpPr>
          <p:spPr bwMode="auto">
            <a:xfrm flipV="1">
              <a:off x="2632" y="2823"/>
              <a:ext cx="1" cy="36"/>
            </a:xfrm>
            <a:prstGeom prst="line">
              <a:avLst/>
            </a:prstGeom>
            <a:noFill/>
            <a:ln w="28575">
              <a:solidFill>
                <a:schemeClr val="tx2"/>
              </a:solidFill>
              <a:round/>
              <a:headEnd/>
              <a:tailEnd/>
            </a:ln>
          </p:spPr>
          <p:txBody>
            <a:bodyPr/>
            <a:lstStyle/>
            <a:p>
              <a:endParaRPr lang="en-IN"/>
            </a:p>
          </p:txBody>
        </p:sp>
        <p:sp>
          <p:nvSpPr>
            <p:cNvPr id="32" name="Line 32"/>
            <p:cNvSpPr>
              <a:spLocks noChangeShapeType="1"/>
            </p:cNvSpPr>
            <p:nvPr/>
          </p:nvSpPr>
          <p:spPr bwMode="auto">
            <a:xfrm flipV="1">
              <a:off x="2794" y="2823"/>
              <a:ext cx="1" cy="36"/>
            </a:xfrm>
            <a:prstGeom prst="line">
              <a:avLst/>
            </a:prstGeom>
            <a:noFill/>
            <a:ln w="28575">
              <a:solidFill>
                <a:schemeClr val="tx2"/>
              </a:solidFill>
              <a:round/>
              <a:headEnd/>
              <a:tailEnd/>
            </a:ln>
          </p:spPr>
          <p:txBody>
            <a:bodyPr/>
            <a:lstStyle/>
            <a:p>
              <a:endParaRPr lang="en-IN"/>
            </a:p>
          </p:txBody>
        </p:sp>
        <p:sp>
          <p:nvSpPr>
            <p:cNvPr id="33" name="Line 33"/>
            <p:cNvSpPr>
              <a:spLocks noChangeShapeType="1"/>
            </p:cNvSpPr>
            <p:nvPr/>
          </p:nvSpPr>
          <p:spPr bwMode="auto">
            <a:xfrm flipV="1">
              <a:off x="2956" y="2823"/>
              <a:ext cx="1" cy="36"/>
            </a:xfrm>
            <a:prstGeom prst="line">
              <a:avLst/>
            </a:prstGeom>
            <a:noFill/>
            <a:ln w="28575">
              <a:solidFill>
                <a:schemeClr val="tx2"/>
              </a:solidFill>
              <a:round/>
              <a:headEnd/>
              <a:tailEnd/>
            </a:ln>
          </p:spPr>
          <p:txBody>
            <a:bodyPr/>
            <a:lstStyle/>
            <a:p>
              <a:endParaRPr lang="en-IN"/>
            </a:p>
          </p:txBody>
        </p:sp>
        <p:sp>
          <p:nvSpPr>
            <p:cNvPr id="34" name="Line 34"/>
            <p:cNvSpPr>
              <a:spLocks noChangeShapeType="1"/>
            </p:cNvSpPr>
            <p:nvPr/>
          </p:nvSpPr>
          <p:spPr bwMode="auto">
            <a:xfrm flipV="1">
              <a:off x="3118" y="2823"/>
              <a:ext cx="1" cy="36"/>
            </a:xfrm>
            <a:prstGeom prst="line">
              <a:avLst/>
            </a:prstGeom>
            <a:noFill/>
            <a:ln w="28575">
              <a:solidFill>
                <a:schemeClr val="tx2"/>
              </a:solidFill>
              <a:round/>
              <a:headEnd/>
              <a:tailEnd/>
            </a:ln>
          </p:spPr>
          <p:txBody>
            <a:bodyPr/>
            <a:lstStyle/>
            <a:p>
              <a:endParaRPr lang="en-IN"/>
            </a:p>
          </p:txBody>
        </p:sp>
        <p:sp>
          <p:nvSpPr>
            <p:cNvPr id="35" name="Line 35"/>
            <p:cNvSpPr>
              <a:spLocks noChangeShapeType="1"/>
            </p:cNvSpPr>
            <p:nvPr/>
          </p:nvSpPr>
          <p:spPr bwMode="auto">
            <a:xfrm flipV="1">
              <a:off x="3281" y="2823"/>
              <a:ext cx="1" cy="36"/>
            </a:xfrm>
            <a:prstGeom prst="line">
              <a:avLst/>
            </a:prstGeom>
            <a:noFill/>
            <a:ln w="28575">
              <a:solidFill>
                <a:schemeClr val="tx2"/>
              </a:solidFill>
              <a:round/>
              <a:headEnd/>
              <a:tailEnd/>
            </a:ln>
          </p:spPr>
          <p:txBody>
            <a:bodyPr/>
            <a:lstStyle/>
            <a:p>
              <a:endParaRPr lang="en-IN"/>
            </a:p>
          </p:txBody>
        </p:sp>
        <p:sp>
          <p:nvSpPr>
            <p:cNvPr id="36" name="Line 36"/>
            <p:cNvSpPr>
              <a:spLocks noChangeShapeType="1"/>
            </p:cNvSpPr>
            <p:nvPr/>
          </p:nvSpPr>
          <p:spPr bwMode="auto">
            <a:xfrm flipV="1">
              <a:off x="3434" y="2823"/>
              <a:ext cx="1" cy="36"/>
            </a:xfrm>
            <a:prstGeom prst="line">
              <a:avLst/>
            </a:prstGeom>
            <a:noFill/>
            <a:ln w="28575">
              <a:solidFill>
                <a:schemeClr val="tx2"/>
              </a:solidFill>
              <a:round/>
              <a:headEnd/>
              <a:tailEnd/>
            </a:ln>
          </p:spPr>
          <p:txBody>
            <a:bodyPr/>
            <a:lstStyle/>
            <a:p>
              <a:endParaRPr lang="en-IN"/>
            </a:p>
          </p:txBody>
        </p:sp>
        <p:sp>
          <p:nvSpPr>
            <p:cNvPr id="37" name="Line 37"/>
            <p:cNvSpPr>
              <a:spLocks noChangeShapeType="1"/>
            </p:cNvSpPr>
            <p:nvPr/>
          </p:nvSpPr>
          <p:spPr bwMode="auto">
            <a:xfrm flipV="1">
              <a:off x="3596" y="2823"/>
              <a:ext cx="1" cy="36"/>
            </a:xfrm>
            <a:prstGeom prst="line">
              <a:avLst/>
            </a:prstGeom>
            <a:noFill/>
            <a:ln w="28575">
              <a:solidFill>
                <a:schemeClr val="tx2"/>
              </a:solidFill>
              <a:round/>
              <a:headEnd/>
              <a:tailEnd/>
            </a:ln>
          </p:spPr>
          <p:txBody>
            <a:bodyPr/>
            <a:lstStyle/>
            <a:p>
              <a:endParaRPr lang="en-IN"/>
            </a:p>
          </p:txBody>
        </p:sp>
        <p:sp>
          <p:nvSpPr>
            <p:cNvPr id="38" name="Line 38"/>
            <p:cNvSpPr>
              <a:spLocks noChangeShapeType="1"/>
            </p:cNvSpPr>
            <p:nvPr/>
          </p:nvSpPr>
          <p:spPr bwMode="auto">
            <a:xfrm flipV="1">
              <a:off x="3758" y="2823"/>
              <a:ext cx="1" cy="36"/>
            </a:xfrm>
            <a:prstGeom prst="line">
              <a:avLst/>
            </a:prstGeom>
            <a:noFill/>
            <a:ln w="28575">
              <a:solidFill>
                <a:schemeClr val="tx2"/>
              </a:solidFill>
              <a:round/>
              <a:headEnd/>
              <a:tailEnd/>
            </a:ln>
          </p:spPr>
          <p:txBody>
            <a:bodyPr/>
            <a:lstStyle/>
            <a:p>
              <a:endParaRPr lang="en-IN"/>
            </a:p>
          </p:txBody>
        </p:sp>
        <p:sp>
          <p:nvSpPr>
            <p:cNvPr id="39" name="Line 39"/>
            <p:cNvSpPr>
              <a:spLocks noChangeShapeType="1"/>
            </p:cNvSpPr>
            <p:nvPr/>
          </p:nvSpPr>
          <p:spPr bwMode="auto">
            <a:xfrm flipV="1">
              <a:off x="3920" y="2823"/>
              <a:ext cx="1" cy="36"/>
            </a:xfrm>
            <a:prstGeom prst="line">
              <a:avLst/>
            </a:prstGeom>
            <a:noFill/>
            <a:ln w="28575">
              <a:solidFill>
                <a:schemeClr val="tx2"/>
              </a:solidFill>
              <a:round/>
              <a:headEnd/>
              <a:tailEnd/>
            </a:ln>
          </p:spPr>
          <p:txBody>
            <a:bodyPr/>
            <a:lstStyle/>
            <a:p>
              <a:endParaRPr lang="en-IN"/>
            </a:p>
          </p:txBody>
        </p:sp>
        <p:sp>
          <p:nvSpPr>
            <p:cNvPr id="40" name="Line 40"/>
            <p:cNvSpPr>
              <a:spLocks noChangeShapeType="1"/>
            </p:cNvSpPr>
            <p:nvPr/>
          </p:nvSpPr>
          <p:spPr bwMode="auto">
            <a:xfrm flipV="1">
              <a:off x="4083" y="2823"/>
              <a:ext cx="1" cy="36"/>
            </a:xfrm>
            <a:prstGeom prst="line">
              <a:avLst/>
            </a:prstGeom>
            <a:noFill/>
            <a:ln w="28575">
              <a:solidFill>
                <a:schemeClr val="tx2"/>
              </a:solidFill>
              <a:round/>
              <a:headEnd/>
              <a:tailEnd/>
            </a:ln>
          </p:spPr>
          <p:txBody>
            <a:bodyPr/>
            <a:lstStyle/>
            <a:p>
              <a:endParaRPr lang="en-IN"/>
            </a:p>
          </p:txBody>
        </p:sp>
        <p:sp>
          <p:nvSpPr>
            <p:cNvPr id="41" name="Line 41"/>
            <p:cNvSpPr>
              <a:spLocks noChangeShapeType="1"/>
            </p:cNvSpPr>
            <p:nvPr/>
          </p:nvSpPr>
          <p:spPr bwMode="auto">
            <a:xfrm flipV="1">
              <a:off x="4236" y="2823"/>
              <a:ext cx="1" cy="36"/>
            </a:xfrm>
            <a:prstGeom prst="line">
              <a:avLst/>
            </a:prstGeom>
            <a:noFill/>
            <a:ln w="28575">
              <a:solidFill>
                <a:schemeClr val="tx2"/>
              </a:solidFill>
              <a:round/>
              <a:headEnd/>
              <a:tailEnd/>
            </a:ln>
          </p:spPr>
          <p:txBody>
            <a:bodyPr/>
            <a:lstStyle/>
            <a:p>
              <a:endParaRPr lang="en-IN"/>
            </a:p>
          </p:txBody>
        </p:sp>
        <p:sp>
          <p:nvSpPr>
            <p:cNvPr id="42" name="Line 42"/>
            <p:cNvSpPr>
              <a:spLocks noChangeShapeType="1"/>
            </p:cNvSpPr>
            <p:nvPr/>
          </p:nvSpPr>
          <p:spPr bwMode="auto">
            <a:xfrm flipV="1">
              <a:off x="4398" y="2823"/>
              <a:ext cx="1" cy="36"/>
            </a:xfrm>
            <a:prstGeom prst="line">
              <a:avLst/>
            </a:prstGeom>
            <a:noFill/>
            <a:ln w="28575">
              <a:solidFill>
                <a:schemeClr val="tx2"/>
              </a:solidFill>
              <a:round/>
              <a:headEnd/>
              <a:tailEnd/>
            </a:ln>
          </p:spPr>
          <p:txBody>
            <a:bodyPr/>
            <a:lstStyle/>
            <a:p>
              <a:endParaRPr lang="en-IN"/>
            </a:p>
          </p:txBody>
        </p:sp>
        <p:sp>
          <p:nvSpPr>
            <p:cNvPr id="43" name="Line 43"/>
            <p:cNvSpPr>
              <a:spLocks noChangeShapeType="1"/>
            </p:cNvSpPr>
            <p:nvPr/>
          </p:nvSpPr>
          <p:spPr bwMode="auto">
            <a:xfrm flipV="1">
              <a:off x="4560" y="2823"/>
              <a:ext cx="1" cy="36"/>
            </a:xfrm>
            <a:prstGeom prst="line">
              <a:avLst/>
            </a:prstGeom>
            <a:noFill/>
            <a:ln w="28575">
              <a:solidFill>
                <a:schemeClr val="tx2"/>
              </a:solidFill>
              <a:round/>
              <a:headEnd/>
              <a:tailEnd/>
            </a:ln>
          </p:spPr>
          <p:txBody>
            <a:bodyPr/>
            <a:lstStyle/>
            <a:p>
              <a:endParaRPr lang="en-IN"/>
            </a:p>
          </p:txBody>
        </p:sp>
        <p:sp>
          <p:nvSpPr>
            <p:cNvPr id="44" name="Line 44"/>
            <p:cNvSpPr>
              <a:spLocks noChangeShapeType="1"/>
            </p:cNvSpPr>
            <p:nvPr/>
          </p:nvSpPr>
          <p:spPr bwMode="auto">
            <a:xfrm flipV="1">
              <a:off x="1352" y="2814"/>
              <a:ext cx="1" cy="90"/>
            </a:xfrm>
            <a:prstGeom prst="line">
              <a:avLst/>
            </a:prstGeom>
            <a:noFill/>
            <a:ln w="28575">
              <a:solidFill>
                <a:schemeClr val="tx2"/>
              </a:solidFill>
              <a:round/>
              <a:headEnd/>
              <a:tailEnd/>
            </a:ln>
          </p:spPr>
          <p:txBody>
            <a:bodyPr/>
            <a:lstStyle/>
            <a:p>
              <a:endParaRPr lang="en-IN"/>
            </a:p>
          </p:txBody>
        </p:sp>
        <p:sp>
          <p:nvSpPr>
            <p:cNvPr id="45" name="Line 45"/>
            <p:cNvSpPr>
              <a:spLocks noChangeShapeType="1"/>
            </p:cNvSpPr>
            <p:nvPr/>
          </p:nvSpPr>
          <p:spPr bwMode="auto">
            <a:xfrm flipV="1">
              <a:off x="2154" y="2814"/>
              <a:ext cx="1" cy="90"/>
            </a:xfrm>
            <a:prstGeom prst="line">
              <a:avLst/>
            </a:prstGeom>
            <a:noFill/>
            <a:ln w="28575">
              <a:solidFill>
                <a:schemeClr val="tx2"/>
              </a:solidFill>
              <a:round/>
              <a:headEnd/>
              <a:tailEnd/>
            </a:ln>
          </p:spPr>
          <p:txBody>
            <a:bodyPr/>
            <a:lstStyle/>
            <a:p>
              <a:endParaRPr lang="en-IN"/>
            </a:p>
          </p:txBody>
        </p:sp>
        <p:sp>
          <p:nvSpPr>
            <p:cNvPr id="46" name="Line 46"/>
            <p:cNvSpPr>
              <a:spLocks noChangeShapeType="1"/>
            </p:cNvSpPr>
            <p:nvPr/>
          </p:nvSpPr>
          <p:spPr bwMode="auto">
            <a:xfrm flipV="1">
              <a:off x="2956" y="2814"/>
              <a:ext cx="1" cy="90"/>
            </a:xfrm>
            <a:prstGeom prst="line">
              <a:avLst/>
            </a:prstGeom>
            <a:noFill/>
            <a:ln w="28575">
              <a:solidFill>
                <a:schemeClr val="tx2"/>
              </a:solidFill>
              <a:round/>
              <a:headEnd/>
              <a:tailEnd/>
            </a:ln>
          </p:spPr>
          <p:txBody>
            <a:bodyPr/>
            <a:lstStyle/>
            <a:p>
              <a:endParaRPr lang="en-IN"/>
            </a:p>
          </p:txBody>
        </p:sp>
        <p:sp>
          <p:nvSpPr>
            <p:cNvPr id="47" name="Line 47"/>
            <p:cNvSpPr>
              <a:spLocks noChangeShapeType="1"/>
            </p:cNvSpPr>
            <p:nvPr/>
          </p:nvSpPr>
          <p:spPr bwMode="auto">
            <a:xfrm flipV="1">
              <a:off x="3758" y="2814"/>
              <a:ext cx="1" cy="90"/>
            </a:xfrm>
            <a:prstGeom prst="line">
              <a:avLst/>
            </a:prstGeom>
            <a:noFill/>
            <a:ln w="28575">
              <a:solidFill>
                <a:schemeClr val="tx2"/>
              </a:solidFill>
              <a:round/>
              <a:headEnd/>
              <a:tailEnd/>
            </a:ln>
          </p:spPr>
          <p:txBody>
            <a:bodyPr/>
            <a:lstStyle/>
            <a:p>
              <a:endParaRPr lang="en-IN"/>
            </a:p>
          </p:txBody>
        </p:sp>
        <p:sp>
          <p:nvSpPr>
            <p:cNvPr id="48" name="Line 48"/>
            <p:cNvSpPr>
              <a:spLocks noChangeShapeType="1"/>
            </p:cNvSpPr>
            <p:nvPr/>
          </p:nvSpPr>
          <p:spPr bwMode="auto">
            <a:xfrm flipV="1">
              <a:off x="4560" y="2814"/>
              <a:ext cx="1" cy="90"/>
            </a:xfrm>
            <a:prstGeom prst="line">
              <a:avLst/>
            </a:prstGeom>
            <a:noFill/>
            <a:ln w="28575">
              <a:solidFill>
                <a:schemeClr val="tx2"/>
              </a:solidFill>
              <a:round/>
              <a:headEnd/>
              <a:tailEnd/>
            </a:ln>
          </p:spPr>
          <p:txBody>
            <a:bodyPr/>
            <a:lstStyle/>
            <a:p>
              <a:endParaRPr lang="en-IN"/>
            </a:p>
          </p:txBody>
        </p:sp>
        <p:sp>
          <p:nvSpPr>
            <p:cNvPr id="49" name="Freeform 49"/>
            <p:cNvSpPr>
              <a:spLocks/>
            </p:cNvSpPr>
            <p:nvPr/>
          </p:nvSpPr>
          <p:spPr bwMode="auto">
            <a:xfrm>
              <a:off x="1406" y="2643"/>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50" name="Freeform 50"/>
            <p:cNvSpPr>
              <a:spLocks/>
            </p:cNvSpPr>
            <p:nvPr/>
          </p:nvSpPr>
          <p:spPr bwMode="auto">
            <a:xfrm>
              <a:off x="1487" y="2634"/>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51" name="Freeform 51"/>
            <p:cNvSpPr>
              <a:spLocks/>
            </p:cNvSpPr>
            <p:nvPr/>
          </p:nvSpPr>
          <p:spPr bwMode="auto">
            <a:xfrm>
              <a:off x="1649" y="2634"/>
              <a:ext cx="91" cy="90"/>
            </a:xfrm>
            <a:custGeom>
              <a:avLst/>
              <a:gdLst/>
              <a:ahLst/>
              <a:cxnLst>
                <a:cxn ang="0">
                  <a:pos x="45" y="0"/>
                </a:cxn>
                <a:cxn ang="0">
                  <a:pos x="91" y="45"/>
                </a:cxn>
                <a:cxn ang="0">
                  <a:pos x="45" y="90"/>
                </a:cxn>
                <a:cxn ang="0">
                  <a:pos x="0" y="45"/>
                </a:cxn>
                <a:cxn ang="0">
                  <a:pos x="45" y="0"/>
                </a:cxn>
              </a:cxnLst>
              <a:rect l="0" t="0" r="r" b="b"/>
              <a:pathLst>
                <a:path w="91" h="90">
                  <a:moveTo>
                    <a:pt x="45" y="0"/>
                  </a:moveTo>
                  <a:lnTo>
                    <a:pt x="91"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52" name="Freeform 52"/>
            <p:cNvSpPr>
              <a:spLocks/>
            </p:cNvSpPr>
            <p:nvPr/>
          </p:nvSpPr>
          <p:spPr bwMode="auto">
            <a:xfrm>
              <a:off x="1803" y="2634"/>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53" name="Freeform 53"/>
            <p:cNvSpPr>
              <a:spLocks/>
            </p:cNvSpPr>
            <p:nvPr/>
          </p:nvSpPr>
          <p:spPr bwMode="auto">
            <a:xfrm>
              <a:off x="1965" y="2409"/>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54" name="Freeform 54"/>
            <p:cNvSpPr>
              <a:spLocks/>
            </p:cNvSpPr>
            <p:nvPr/>
          </p:nvSpPr>
          <p:spPr bwMode="auto">
            <a:xfrm>
              <a:off x="2289" y="2499"/>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55" name="Freeform 55"/>
            <p:cNvSpPr>
              <a:spLocks/>
            </p:cNvSpPr>
            <p:nvPr/>
          </p:nvSpPr>
          <p:spPr bwMode="auto">
            <a:xfrm>
              <a:off x="2533" y="2706"/>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56" name="Freeform 56"/>
            <p:cNvSpPr>
              <a:spLocks/>
            </p:cNvSpPr>
            <p:nvPr/>
          </p:nvSpPr>
          <p:spPr bwMode="auto">
            <a:xfrm>
              <a:off x="2848" y="2634"/>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57" name="Freeform 57"/>
            <p:cNvSpPr>
              <a:spLocks/>
            </p:cNvSpPr>
            <p:nvPr/>
          </p:nvSpPr>
          <p:spPr bwMode="auto">
            <a:xfrm>
              <a:off x="3091" y="2472"/>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58" name="Freeform 58"/>
            <p:cNvSpPr>
              <a:spLocks/>
            </p:cNvSpPr>
            <p:nvPr/>
          </p:nvSpPr>
          <p:spPr bwMode="auto">
            <a:xfrm>
              <a:off x="3335" y="2373"/>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59" name="Freeform 59"/>
            <p:cNvSpPr>
              <a:spLocks/>
            </p:cNvSpPr>
            <p:nvPr/>
          </p:nvSpPr>
          <p:spPr bwMode="auto">
            <a:xfrm>
              <a:off x="3731" y="2147"/>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000000"/>
            </a:solidFill>
            <a:ln w="14288">
              <a:solidFill>
                <a:srgbClr val="000000"/>
              </a:solidFill>
              <a:prstDash val="solid"/>
              <a:round/>
              <a:headEnd/>
              <a:tailEnd/>
            </a:ln>
          </p:spPr>
          <p:txBody>
            <a:bodyPr/>
            <a:lstStyle/>
            <a:p>
              <a:endParaRPr lang="en-IN"/>
            </a:p>
          </p:txBody>
        </p:sp>
        <p:sp>
          <p:nvSpPr>
            <p:cNvPr id="60" name="Line 60"/>
            <p:cNvSpPr>
              <a:spLocks noChangeShapeType="1"/>
            </p:cNvSpPr>
            <p:nvPr/>
          </p:nvSpPr>
          <p:spPr bwMode="auto">
            <a:xfrm flipV="1">
              <a:off x="1433" y="2661"/>
              <a:ext cx="81" cy="9"/>
            </a:xfrm>
            <a:prstGeom prst="line">
              <a:avLst/>
            </a:prstGeom>
            <a:noFill/>
            <a:ln w="28575">
              <a:solidFill>
                <a:srgbClr val="FF9900"/>
              </a:solidFill>
              <a:round/>
              <a:headEnd/>
              <a:tailEnd/>
            </a:ln>
          </p:spPr>
          <p:txBody>
            <a:bodyPr/>
            <a:lstStyle/>
            <a:p>
              <a:endParaRPr lang="en-IN"/>
            </a:p>
          </p:txBody>
        </p:sp>
        <p:sp>
          <p:nvSpPr>
            <p:cNvPr id="61" name="Line 61"/>
            <p:cNvSpPr>
              <a:spLocks noChangeShapeType="1"/>
            </p:cNvSpPr>
            <p:nvPr/>
          </p:nvSpPr>
          <p:spPr bwMode="auto">
            <a:xfrm>
              <a:off x="1514" y="2661"/>
              <a:ext cx="162" cy="1"/>
            </a:xfrm>
            <a:prstGeom prst="line">
              <a:avLst/>
            </a:prstGeom>
            <a:noFill/>
            <a:ln w="28575">
              <a:solidFill>
                <a:srgbClr val="FF9900"/>
              </a:solidFill>
              <a:round/>
              <a:headEnd/>
              <a:tailEnd/>
            </a:ln>
          </p:spPr>
          <p:txBody>
            <a:bodyPr/>
            <a:lstStyle/>
            <a:p>
              <a:endParaRPr lang="en-IN"/>
            </a:p>
          </p:txBody>
        </p:sp>
        <p:sp>
          <p:nvSpPr>
            <p:cNvPr id="62" name="Line 62"/>
            <p:cNvSpPr>
              <a:spLocks noChangeShapeType="1"/>
            </p:cNvSpPr>
            <p:nvPr/>
          </p:nvSpPr>
          <p:spPr bwMode="auto">
            <a:xfrm>
              <a:off x="1676" y="2661"/>
              <a:ext cx="154" cy="1"/>
            </a:xfrm>
            <a:prstGeom prst="line">
              <a:avLst/>
            </a:prstGeom>
            <a:noFill/>
            <a:ln w="28575">
              <a:solidFill>
                <a:srgbClr val="FF9900"/>
              </a:solidFill>
              <a:round/>
              <a:headEnd/>
              <a:tailEnd/>
            </a:ln>
          </p:spPr>
          <p:txBody>
            <a:bodyPr/>
            <a:lstStyle/>
            <a:p>
              <a:endParaRPr lang="en-IN"/>
            </a:p>
          </p:txBody>
        </p:sp>
        <p:sp>
          <p:nvSpPr>
            <p:cNvPr id="63" name="Line 63"/>
            <p:cNvSpPr>
              <a:spLocks noChangeShapeType="1"/>
            </p:cNvSpPr>
            <p:nvPr/>
          </p:nvSpPr>
          <p:spPr bwMode="auto">
            <a:xfrm flipV="1">
              <a:off x="1830" y="2436"/>
              <a:ext cx="162" cy="225"/>
            </a:xfrm>
            <a:prstGeom prst="line">
              <a:avLst/>
            </a:prstGeom>
            <a:noFill/>
            <a:ln w="28575">
              <a:solidFill>
                <a:srgbClr val="FF9900"/>
              </a:solidFill>
              <a:round/>
              <a:headEnd/>
              <a:tailEnd/>
            </a:ln>
          </p:spPr>
          <p:txBody>
            <a:bodyPr/>
            <a:lstStyle/>
            <a:p>
              <a:endParaRPr lang="en-IN"/>
            </a:p>
          </p:txBody>
        </p:sp>
        <p:sp>
          <p:nvSpPr>
            <p:cNvPr id="64" name="Line 64"/>
            <p:cNvSpPr>
              <a:spLocks noChangeShapeType="1"/>
            </p:cNvSpPr>
            <p:nvPr/>
          </p:nvSpPr>
          <p:spPr bwMode="auto">
            <a:xfrm>
              <a:off x="1992" y="2436"/>
              <a:ext cx="324" cy="90"/>
            </a:xfrm>
            <a:prstGeom prst="line">
              <a:avLst/>
            </a:prstGeom>
            <a:noFill/>
            <a:ln w="28575">
              <a:solidFill>
                <a:srgbClr val="FF9900"/>
              </a:solidFill>
              <a:round/>
              <a:headEnd/>
              <a:tailEnd/>
            </a:ln>
          </p:spPr>
          <p:txBody>
            <a:bodyPr/>
            <a:lstStyle/>
            <a:p>
              <a:endParaRPr lang="en-IN"/>
            </a:p>
          </p:txBody>
        </p:sp>
        <p:sp>
          <p:nvSpPr>
            <p:cNvPr id="65" name="Line 65"/>
            <p:cNvSpPr>
              <a:spLocks noChangeShapeType="1"/>
            </p:cNvSpPr>
            <p:nvPr/>
          </p:nvSpPr>
          <p:spPr bwMode="auto">
            <a:xfrm>
              <a:off x="2316" y="2526"/>
              <a:ext cx="244" cy="207"/>
            </a:xfrm>
            <a:prstGeom prst="line">
              <a:avLst/>
            </a:prstGeom>
            <a:noFill/>
            <a:ln w="28575">
              <a:solidFill>
                <a:srgbClr val="FF9900"/>
              </a:solidFill>
              <a:round/>
              <a:headEnd/>
              <a:tailEnd/>
            </a:ln>
          </p:spPr>
          <p:txBody>
            <a:bodyPr/>
            <a:lstStyle/>
            <a:p>
              <a:endParaRPr lang="en-IN"/>
            </a:p>
          </p:txBody>
        </p:sp>
        <p:sp>
          <p:nvSpPr>
            <p:cNvPr id="66" name="Line 66"/>
            <p:cNvSpPr>
              <a:spLocks noChangeShapeType="1"/>
            </p:cNvSpPr>
            <p:nvPr/>
          </p:nvSpPr>
          <p:spPr bwMode="auto">
            <a:xfrm flipV="1">
              <a:off x="2560" y="2661"/>
              <a:ext cx="315" cy="72"/>
            </a:xfrm>
            <a:prstGeom prst="line">
              <a:avLst/>
            </a:prstGeom>
            <a:noFill/>
            <a:ln w="28575">
              <a:solidFill>
                <a:srgbClr val="FF9900"/>
              </a:solidFill>
              <a:round/>
              <a:headEnd/>
              <a:tailEnd/>
            </a:ln>
          </p:spPr>
          <p:txBody>
            <a:bodyPr/>
            <a:lstStyle/>
            <a:p>
              <a:endParaRPr lang="en-IN"/>
            </a:p>
          </p:txBody>
        </p:sp>
        <p:sp>
          <p:nvSpPr>
            <p:cNvPr id="67" name="Line 67"/>
            <p:cNvSpPr>
              <a:spLocks noChangeShapeType="1"/>
            </p:cNvSpPr>
            <p:nvPr/>
          </p:nvSpPr>
          <p:spPr bwMode="auto">
            <a:xfrm flipV="1">
              <a:off x="2875" y="2499"/>
              <a:ext cx="243" cy="162"/>
            </a:xfrm>
            <a:prstGeom prst="line">
              <a:avLst/>
            </a:prstGeom>
            <a:noFill/>
            <a:ln w="28575">
              <a:solidFill>
                <a:srgbClr val="FF9900"/>
              </a:solidFill>
              <a:round/>
              <a:headEnd/>
              <a:tailEnd/>
            </a:ln>
          </p:spPr>
          <p:txBody>
            <a:bodyPr/>
            <a:lstStyle/>
            <a:p>
              <a:endParaRPr lang="en-IN"/>
            </a:p>
          </p:txBody>
        </p:sp>
        <p:sp>
          <p:nvSpPr>
            <p:cNvPr id="68" name="Line 68"/>
            <p:cNvSpPr>
              <a:spLocks noChangeShapeType="1"/>
            </p:cNvSpPr>
            <p:nvPr/>
          </p:nvSpPr>
          <p:spPr bwMode="auto">
            <a:xfrm flipV="1">
              <a:off x="3118" y="2400"/>
              <a:ext cx="244" cy="99"/>
            </a:xfrm>
            <a:prstGeom prst="line">
              <a:avLst/>
            </a:prstGeom>
            <a:noFill/>
            <a:ln w="28575">
              <a:solidFill>
                <a:srgbClr val="FF9900"/>
              </a:solidFill>
              <a:round/>
              <a:headEnd/>
              <a:tailEnd/>
            </a:ln>
          </p:spPr>
          <p:txBody>
            <a:bodyPr/>
            <a:lstStyle/>
            <a:p>
              <a:endParaRPr lang="en-IN"/>
            </a:p>
          </p:txBody>
        </p:sp>
        <p:sp>
          <p:nvSpPr>
            <p:cNvPr id="69" name="Line 69"/>
            <p:cNvSpPr>
              <a:spLocks noChangeShapeType="1"/>
            </p:cNvSpPr>
            <p:nvPr/>
          </p:nvSpPr>
          <p:spPr bwMode="auto">
            <a:xfrm flipV="1">
              <a:off x="3362" y="2174"/>
              <a:ext cx="396" cy="226"/>
            </a:xfrm>
            <a:prstGeom prst="line">
              <a:avLst/>
            </a:prstGeom>
            <a:noFill/>
            <a:ln w="28575">
              <a:solidFill>
                <a:srgbClr val="FF9900"/>
              </a:solidFill>
              <a:round/>
              <a:headEnd/>
              <a:tailEnd/>
            </a:ln>
          </p:spPr>
          <p:txBody>
            <a:bodyPr/>
            <a:lstStyle/>
            <a:p>
              <a:endParaRPr lang="en-IN"/>
            </a:p>
          </p:txBody>
        </p:sp>
        <p:sp>
          <p:nvSpPr>
            <p:cNvPr id="70" name="Freeform 70"/>
            <p:cNvSpPr>
              <a:spLocks/>
            </p:cNvSpPr>
            <p:nvPr/>
          </p:nvSpPr>
          <p:spPr bwMode="auto">
            <a:xfrm>
              <a:off x="1388" y="2625"/>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71" name="Freeform 71"/>
            <p:cNvSpPr>
              <a:spLocks/>
            </p:cNvSpPr>
            <p:nvPr/>
          </p:nvSpPr>
          <p:spPr bwMode="auto">
            <a:xfrm>
              <a:off x="1469" y="2616"/>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72" name="Freeform 72"/>
            <p:cNvSpPr>
              <a:spLocks/>
            </p:cNvSpPr>
            <p:nvPr/>
          </p:nvSpPr>
          <p:spPr bwMode="auto">
            <a:xfrm>
              <a:off x="1631" y="2616"/>
              <a:ext cx="91" cy="90"/>
            </a:xfrm>
            <a:custGeom>
              <a:avLst/>
              <a:gdLst/>
              <a:ahLst/>
              <a:cxnLst>
                <a:cxn ang="0">
                  <a:pos x="45" y="0"/>
                </a:cxn>
                <a:cxn ang="0">
                  <a:pos x="91" y="45"/>
                </a:cxn>
                <a:cxn ang="0">
                  <a:pos x="45" y="90"/>
                </a:cxn>
                <a:cxn ang="0">
                  <a:pos x="0" y="45"/>
                </a:cxn>
                <a:cxn ang="0">
                  <a:pos x="45" y="0"/>
                </a:cxn>
              </a:cxnLst>
              <a:rect l="0" t="0" r="r" b="b"/>
              <a:pathLst>
                <a:path w="91" h="90">
                  <a:moveTo>
                    <a:pt x="45" y="0"/>
                  </a:moveTo>
                  <a:lnTo>
                    <a:pt x="91" y="45"/>
                  </a:lnTo>
                  <a:lnTo>
                    <a:pt x="45" y="90"/>
                  </a:lnTo>
                  <a:lnTo>
                    <a:pt x="0" y="45"/>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73" name="Freeform 73"/>
            <p:cNvSpPr>
              <a:spLocks/>
            </p:cNvSpPr>
            <p:nvPr/>
          </p:nvSpPr>
          <p:spPr bwMode="auto">
            <a:xfrm>
              <a:off x="1785" y="2616"/>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74" name="Freeform 74"/>
            <p:cNvSpPr>
              <a:spLocks/>
            </p:cNvSpPr>
            <p:nvPr/>
          </p:nvSpPr>
          <p:spPr bwMode="auto">
            <a:xfrm>
              <a:off x="1947" y="2391"/>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75" name="Freeform 75"/>
            <p:cNvSpPr>
              <a:spLocks/>
            </p:cNvSpPr>
            <p:nvPr/>
          </p:nvSpPr>
          <p:spPr bwMode="auto">
            <a:xfrm>
              <a:off x="2271" y="2481"/>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76" name="Freeform 76"/>
            <p:cNvSpPr>
              <a:spLocks/>
            </p:cNvSpPr>
            <p:nvPr/>
          </p:nvSpPr>
          <p:spPr bwMode="auto">
            <a:xfrm>
              <a:off x="2515" y="2688"/>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77" name="Freeform 77"/>
            <p:cNvSpPr>
              <a:spLocks/>
            </p:cNvSpPr>
            <p:nvPr/>
          </p:nvSpPr>
          <p:spPr bwMode="auto">
            <a:xfrm>
              <a:off x="2830" y="2616"/>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78" name="Freeform 78"/>
            <p:cNvSpPr>
              <a:spLocks/>
            </p:cNvSpPr>
            <p:nvPr/>
          </p:nvSpPr>
          <p:spPr bwMode="auto">
            <a:xfrm>
              <a:off x="3073" y="2454"/>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79" name="Freeform 79"/>
            <p:cNvSpPr>
              <a:spLocks/>
            </p:cNvSpPr>
            <p:nvPr/>
          </p:nvSpPr>
          <p:spPr bwMode="auto">
            <a:xfrm>
              <a:off x="3312" y="2352"/>
              <a:ext cx="90" cy="91"/>
            </a:xfrm>
            <a:custGeom>
              <a:avLst/>
              <a:gdLst/>
              <a:ahLst/>
              <a:cxnLst>
                <a:cxn ang="0">
                  <a:pos x="45" y="0"/>
                </a:cxn>
                <a:cxn ang="0">
                  <a:pos x="90" y="46"/>
                </a:cxn>
                <a:cxn ang="0">
                  <a:pos x="45" y="91"/>
                </a:cxn>
                <a:cxn ang="0">
                  <a:pos x="0" y="46"/>
                </a:cxn>
                <a:cxn ang="0">
                  <a:pos x="45" y="0"/>
                </a:cxn>
              </a:cxnLst>
              <a:rect l="0" t="0" r="r" b="b"/>
              <a:pathLst>
                <a:path w="90" h="91">
                  <a:moveTo>
                    <a:pt x="45" y="0"/>
                  </a:moveTo>
                  <a:lnTo>
                    <a:pt x="90" y="46"/>
                  </a:lnTo>
                  <a:lnTo>
                    <a:pt x="45" y="91"/>
                  </a:lnTo>
                  <a:lnTo>
                    <a:pt x="0" y="46"/>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80" name="Freeform 80"/>
            <p:cNvSpPr>
              <a:spLocks/>
            </p:cNvSpPr>
            <p:nvPr/>
          </p:nvSpPr>
          <p:spPr bwMode="auto">
            <a:xfrm>
              <a:off x="3713" y="2129"/>
              <a:ext cx="90" cy="90"/>
            </a:xfrm>
            <a:custGeom>
              <a:avLst/>
              <a:gdLst/>
              <a:ahLst/>
              <a:cxnLst>
                <a:cxn ang="0">
                  <a:pos x="45" y="0"/>
                </a:cxn>
                <a:cxn ang="0">
                  <a:pos x="90" y="45"/>
                </a:cxn>
                <a:cxn ang="0">
                  <a:pos x="45" y="90"/>
                </a:cxn>
                <a:cxn ang="0">
                  <a:pos x="0" y="45"/>
                </a:cxn>
                <a:cxn ang="0">
                  <a:pos x="45" y="0"/>
                </a:cxn>
              </a:cxnLst>
              <a:rect l="0" t="0" r="r" b="b"/>
              <a:pathLst>
                <a:path w="90" h="90">
                  <a:moveTo>
                    <a:pt x="45" y="0"/>
                  </a:moveTo>
                  <a:lnTo>
                    <a:pt x="90" y="45"/>
                  </a:lnTo>
                  <a:lnTo>
                    <a:pt x="45" y="90"/>
                  </a:lnTo>
                  <a:lnTo>
                    <a:pt x="0" y="45"/>
                  </a:lnTo>
                  <a:lnTo>
                    <a:pt x="45" y="0"/>
                  </a:lnTo>
                  <a:close/>
                </a:path>
              </a:pathLst>
            </a:custGeom>
            <a:solidFill>
              <a:srgbClr val="FFCC00"/>
            </a:solidFill>
            <a:ln w="14288">
              <a:solidFill>
                <a:srgbClr val="FFCC00"/>
              </a:solidFill>
              <a:prstDash val="solid"/>
              <a:round/>
              <a:headEnd/>
              <a:tailEnd/>
            </a:ln>
          </p:spPr>
          <p:txBody>
            <a:bodyPr/>
            <a:lstStyle/>
            <a:p>
              <a:endParaRPr lang="en-IN"/>
            </a:p>
          </p:txBody>
        </p:sp>
        <p:sp>
          <p:nvSpPr>
            <p:cNvPr id="81" name="Rectangle 81"/>
            <p:cNvSpPr>
              <a:spLocks noChangeArrowheads="1"/>
            </p:cNvSpPr>
            <p:nvPr/>
          </p:nvSpPr>
          <p:spPr bwMode="auto">
            <a:xfrm>
              <a:off x="1334" y="2300"/>
              <a:ext cx="309" cy="155"/>
            </a:xfrm>
            <a:prstGeom prst="rect">
              <a:avLst/>
            </a:prstGeom>
            <a:noFill/>
            <a:ln w="9525">
              <a:noFill/>
              <a:miter lim="800000"/>
              <a:headEnd/>
              <a:tailEnd/>
            </a:ln>
          </p:spPr>
          <p:txBody>
            <a:bodyPr wrap="none" lIns="0" tIns="0" rIns="0" bIns="0">
              <a:spAutoFit/>
            </a:bodyPr>
            <a:lstStyle/>
            <a:p>
              <a:r>
                <a:rPr lang="en-US" sz="1800" b="1"/>
                <a:t>4004</a:t>
              </a:r>
              <a:endParaRPr lang="en-US" sz="2000"/>
            </a:p>
          </p:txBody>
        </p:sp>
        <p:sp>
          <p:nvSpPr>
            <p:cNvPr id="82" name="Rectangle 82"/>
            <p:cNvSpPr>
              <a:spLocks noChangeArrowheads="1"/>
            </p:cNvSpPr>
            <p:nvPr/>
          </p:nvSpPr>
          <p:spPr bwMode="auto">
            <a:xfrm>
              <a:off x="1433" y="2463"/>
              <a:ext cx="310" cy="155"/>
            </a:xfrm>
            <a:prstGeom prst="rect">
              <a:avLst/>
            </a:prstGeom>
            <a:noFill/>
            <a:ln w="9525">
              <a:noFill/>
              <a:miter lim="800000"/>
              <a:headEnd/>
              <a:tailEnd/>
            </a:ln>
          </p:spPr>
          <p:txBody>
            <a:bodyPr wrap="none" lIns="0" tIns="0" rIns="0" bIns="0">
              <a:spAutoFit/>
            </a:bodyPr>
            <a:lstStyle/>
            <a:p>
              <a:r>
                <a:rPr lang="en-US" sz="1800" b="1"/>
                <a:t>8008</a:t>
              </a:r>
              <a:endParaRPr lang="en-US" sz="2000"/>
            </a:p>
          </p:txBody>
        </p:sp>
        <p:sp>
          <p:nvSpPr>
            <p:cNvPr id="83" name="Rectangle 83"/>
            <p:cNvSpPr>
              <a:spLocks noChangeArrowheads="1"/>
            </p:cNvSpPr>
            <p:nvPr/>
          </p:nvSpPr>
          <p:spPr bwMode="auto">
            <a:xfrm>
              <a:off x="1460" y="2652"/>
              <a:ext cx="310" cy="155"/>
            </a:xfrm>
            <a:prstGeom prst="rect">
              <a:avLst/>
            </a:prstGeom>
            <a:noFill/>
            <a:ln w="9525">
              <a:noFill/>
              <a:miter lim="800000"/>
              <a:headEnd/>
              <a:tailEnd/>
            </a:ln>
          </p:spPr>
          <p:txBody>
            <a:bodyPr wrap="none" lIns="0" tIns="0" rIns="0" bIns="0">
              <a:spAutoFit/>
            </a:bodyPr>
            <a:lstStyle/>
            <a:p>
              <a:r>
                <a:rPr lang="en-US" sz="1800" b="1"/>
                <a:t>8080</a:t>
              </a:r>
              <a:endParaRPr lang="en-US" sz="2000"/>
            </a:p>
          </p:txBody>
        </p:sp>
        <p:sp>
          <p:nvSpPr>
            <p:cNvPr id="84" name="Rectangle 84"/>
            <p:cNvSpPr>
              <a:spLocks noChangeArrowheads="1"/>
            </p:cNvSpPr>
            <p:nvPr/>
          </p:nvSpPr>
          <p:spPr bwMode="auto">
            <a:xfrm>
              <a:off x="1821" y="2481"/>
              <a:ext cx="310" cy="155"/>
            </a:xfrm>
            <a:prstGeom prst="rect">
              <a:avLst/>
            </a:prstGeom>
            <a:noFill/>
            <a:ln w="9525">
              <a:noFill/>
              <a:miter lim="800000"/>
              <a:headEnd/>
              <a:tailEnd/>
            </a:ln>
          </p:spPr>
          <p:txBody>
            <a:bodyPr wrap="none" lIns="0" tIns="0" rIns="0" bIns="0">
              <a:spAutoFit/>
            </a:bodyPr>
            <a:lstStyle/>
            <a:p>
              <a:r>
                <a:rPr lang="en-US" sz="1800" b="1"/>
                <a:t>8085</a:t>
              </a:r>
              <a:endParaRPr lang="en-US" sz="2000"/>
            </a:p>
          </p:txBody>
        </p:sp>
        <p:sp>
          <p:nvSpPr>
            <p:cNvPr id="85" name="Rectangle 85"/>
            <p:cNvSpPr>
              <a:spLocks noChangeArrowheads="1"/>
            </p:cNvSpPr>
            <p:nvPr/>
          </p:nvSpPr>
          <p:spPr bwMode="auto">
            <a:xfrm>
              <a:off x="1893" y="2165"/>
              <a:ext cx="310" cy="155"/>
            </a:xfrm>
            <a:prstGeom prst="rect">
              <a:avLst/>
            </a:prstGeom>
            <a:noFill/>
            <a:ln w="9525">
              <a:noFill/>
              <a:miter lim="800000"/>
              <a:headEnd/>
              <a:tailEnd/>
            </a:ln>
          </p:spPr>
          <p:txBody>
            <a:bodyPr wrap="none" lIns="0" tIns="0" rIns="0" bIns="0">
              <a:spAutoFit/>
            </a:bodyPr>
            <a:lstStyle/>
            <a:p>
              <a:r>
                <a:rPr lang="en-US" sz="1800" b="1"/>
                <a:t>8086</a:t>
              </a:r>
              <a:endParaRPr lang="en-US" sz="2000"/>
            </a:p>
          </p:txBody>
        </p:sp>
        <p:sp>
          <p:nvSpPr>
            <p:cNvPr id="86" name="Rectangle 86"/>
            <p:cNvSpPr>
              <a:spLocks noChangeArrowheads="1"/>
            </p:cNvSpPr>
            <p:nvPr/>
          </p:nvSpPr>
          <p:spPr bwMode="auto">
            <a:xfrm>
              <a:off x="2136" y="2580"/>
              <a:ext cx="232" cy="155"/>
            </a:xfrm>
            <a:prstGeom prst="rect">
              <a:avLst/>
            </a:prstGeom>
            <a:noFill/>
            <a:ln w="9525">
              <a:noFill/>
              <a:miter lim="800000"/>
              <a:headEnd/>
              <a:tailEnd/>
            </a:ln>
          </p:spPr>
          <p:txBody>
            <a:bodyPr wrap="none" lIns="0" tIns="0" rIns="0" bIns="0">
              <a:spAutoFit/>
            </a:bodyPr>
            <a:lstStyle/>
            <a:p>
              <a:r>
                <a:rPr lang="en-US" sz="1800" b="1"/>
                <a:t>286</a:t>
              </a:r>
              <a:endParaRPr lang="en-US" sz="2000"/>
            </a:p>
          </p:txBody>
        </p:sp>
        <p:sp>
          <p:nvSpPr>
            <p:cNvPr id="87" name="Rectangle 87"/>
            <p:cNvSpPr>
              <a:spLocks noChangeArrowheads="1"/>
            </p:cNvSpPr>
            <p:nvPr/>
          </p:nvSpPr>
          <p:spPr bwMode="auto">
            <a:xfrm>
              <a:off x="2424" y="2499"/>
              <a:ext cx="232" cy="155"/>
            </a:xfrm>
            <a:prstGeom prst="rect">
              <a:avLst/>
            </a:prstGeom>
            <a:noFill/>
            <a:ln w="9525">
              <a:noFill/>
              <a:miter lim="800000"/>
              <a:headEnd/>
              <a:tailEnd/>
            </a:ln>
          </p:spPr>
          <p:txBody>
            <a:bodyPr wrap="none" lIns="0" tIns="0" rIns="0" bIns="0">
              <a:spAutoFit/>
            </a:bodyPr>
            <a:lstStyle/>
            <a:p>
              <a:r>
                <a:rPr lang="en-US" sz="1800" b="1"/>
                <a:t>386</a:t>
              </a:r>
              <a:endParaRPr lang="en-US" sz="2000"/>
            </a:p>
          </p:txBody>
        </p:sp>
        <p:sp>
          <p:nvSpPr>
            <p:cNvPr id="88" name="Rectangle 88"/>
            <p:cNvSpPr>
              <a:spLocks noChangeArrowheads="1"/>
            </p:cNvSpPr>
            <p:nvPr/>
          </p:nvSpPr>
          <p:spPr bwMode="auto">
            <a:xfrm>
              <a:off x="2956" y="2607"/>
              <a:ext cx="233" cy="155"/>
            </a:xfrm>
            <a:prstGeom prst="rect">
              <a:avLst/>
            </a:prstGeom>
            <a:noFill/>
            <a:ln w="9525">
              <a:noFill/>
              <a:miter lim="800000"/>
              <a:headEnd/>
              <a:tailEnd/>
            </a:ln>
          </p:spPr>
          <p:txBody>
            <a:bodyPr wrap="none" lIns="0" tIns="0" rIns="0" bIns="0">
              <a:spAutoFit/>
            </a:bodyPr>
            <a:lstStyle/>
            <a:p>
              <a:r>
                <a:rPr lang="en-US" sz="1800" b="1"/>
                <a:t>486</a:t>
              </a:r>
              <a:endParaRPr lang="en-US" sz="2000"/>
            </a:p>
          </p:txBody>
        </p:sp>
        <p:sp>
          <p:nvSpPr>
            <p:cNvPr id="89" name="Rectangle 89"/>
            <p:cNvSpPr>
              <a:spLocks noChangeArrowheads="1"/>
            </p:cNvSpPr>
            <p:nvPr/>
          </p:nvSpPr>
          <p:spPr bwMode="auto">
            <a:xfrm>
              <a:off x="3245" y="2463"/>
              <a:ext cx="652" cy="155"/>
            </a:xfrm>
            <a:prstGeom prst="rect">
              <a:avLst/>
            </a:prstGeom>
            <a:noFill/>
            <a:ln w="9525">
              <a:noFill/>
              <a:miter lim="800000"/>
              <a:headEnd/>
              <a:tailEnd/>
            </a:ln>
          </p:spPr>
          <p:txBody>
            <a:bodyPr wrap="none" lIns="0" tIns="0" rIns="0" bIns="0">
              <a:spAutoFit/>
            </a:bodyPr>
            <a:lstStyle/>
            <a:p>
              <a:r>
                <a:rPr lang="en-US" sz="1800" b="1"/>
                <a:t>Pentium</a:t>
              </a:r>
              <a:r>
                <a:rPr lang="en-US" sz="1800" b="1">
                  <a:cs typeface="Arial" charset="0"/>
                </a:rPr>
                <a:t>®</a:t>
              </a:r>
              <a:endParaRPr lang="en-US" sz="2000"/>
            </a:p>
          </p:txBody>
        </p:sp>
        <p:sp>
          <p:nvSpPr>
            <p:cNvPr id="90" name="Rectangle 90"/>
            <p:cNvSpPr>
              <a:spLocks noChangeArrowheads="1"/>
            </p:cNvSpPr>
            <p:nvPr/>
          </p:nvSpPr>
          <p:spPr bwMode="auto">
            <a:xfrm>
              <a:off x="3461" y="2318"/>
              <a:ext cx="170" cy="155"/>
            </a:xfrm>
            <a:prstGeom prst="rect">
              <a:avLst/>
            </a:prstGeom>
            <a:noFill/>
            <a:ln w="9525">
              <a:noFill/>
              <a:miter lim="800000"/>
              <a:headEnd/>
              <a:tailEnd/>
            </a:ln>
          </p:spPr>
          <p:txBody>
            <a:bodyPr wrap="none" lIns="0" tIns="0" rIns="0" bIns="0">
              <a:spAutoFit/>
            </a:bodyPr>
            <a:lstStyle/>
            <a:p>
              <a:r>
                <a:rPr lang="en-US" sz="1800" b="1"/>
                <a:t>P6</a:t>
              </a:r>
              <a:endParaRPr lang="en-US" sz="2000"/>
            </a:p>
          </p:txBody>
        </p:sp>
        <p:sp>
          <p:nvSpPr>
            <p:cNvPr id="91" name="Rectangle 91"/>
            <p:cNvSpPr>
              <a:spLocks noChangeArrowheads="1"/>
            </p:cNvSpPr>
            <p:nvPr/>
          </p:nvSpPr>
          <p:spPr bwMode="auto">
            <a:xfrm>
              <a:off x="1154" y="2778"/>
              <a:ext cx="77" cy="155"/>
            </a:xfrm>
            <a:prstGeom prst="rect">
              <a:avLst/>
            </a:prstGeom>
            <a:noFill/>
            <a:ln w="9525">
              <a:noFill/>
              <a:miter lim="800000"/>
              <a:headEnd/>
              <a:tailEnd/>
            </a:ln>
          </p:spPr>
          <p:txBody>
            <a:bodyPr wrap="none" lIns="0" tIns="0" rIns="0" bIns="0">
              <a:spAutoFit/>
            </a:bodyPr>
            <a:lstStyle/>
            <a:p>
              <a:r>
                <a:rPr lang="en-US" sz="1800" b="1"/>
                <a:t>1</a:t>
              </a:r>
              <a:endParaRPr lang="en-US" sz="2000"/>
            </a:p>
          </p:txBody>
        </p:sp>
        <p:sp>
          <p:nvSpPr>
            <p:cNvPr id="92" name="Rectangle 92"/>
            <p:cNvSpPr>
              <a:spLocks noChangeArrowheads="1"/>
            </p:cNvSpPr>
            <p:nvPr/>
          </p:nvSpPr>
          <p:spPr bwMode="auto">
            <a:xfrm>
              <a:off x="1073" y="2273"/>
              <a:ext cx="155" cy="155"/>
            </a:xfrm>
            <a:prstGeom prst="rect">
              <a:avLst/>
            </a:prstGeom>
            <a:noFill/>
            <a:ln w="9525">
              <a:noFill/>
              <a:miter lim="800000"/>
              <a:headEnd/>
              <a:tailEnd/>
            </a:ln>
          </p:spPr>
          <p:txBody>
            <a:bodyPr wrap="none" lIns="0" tIns="0" rIns="0" bIns="0">
              <a:spAutoFit/>
            </a:bodyPr>
            <a:lstStyle/>
            <a:p>
              <a:r>
                <a:rPr lang="en-US" sz="1800" b="1"/>
                <a:t>10</a:t>
              </a:r>
              <a:endParaRPr lang="en-US" sz="2000"/>
            </a:p>
          </p:txBody>
        </p:sp>
        <p:sp>
          <p:nvSpPr>
            <p:cNvPr id="93" name="Rectangle 93"/>
            <p:cNvSpPr>
              <a:spLocks noChangeArrowheads="1"/>
            </p:cNvSpPr>
            <p:nvPr/>
          </p:nvSpPr>
          <p:spPr bwMode="auto">
            <a:xfrm>
              <a:off x="992" y="1778"/>
              <a:ext cx="232" cy="155"/>
            </a:xfrm>
            <a:prstGeom prst="rect">
              <a:avLst/>
            </a:prstGeom>
            <a:noFill/>
            <a:ln w="9525">
              <a:noFill/>
              <a:miter lim="800000"/>
              <a:headEnd/>
              <a:tailEnd/>
            </a:ln>
          </p:spPr>
          <p:txBody>
            <a:bodyPr wrap="none" lIns="0" tIns="0" rIns="0" bIns="0">
              <a:spAutoFit/>
            </a:bodyPr>
            <a:lstStyle/>
            <a:p>
              <a:r>
                <a:rPr lang="en-US" sz="1800" b="1"/>
                <a:t>100</a:t>
              </a:r>
              <a:endParaRPr lang="en-US" sz="2000"/>
            </a:p>
          </p:txBody>
        </p:sp>
        <p:sp>
          <p:nvSpPr>
            <p:cNvPr id="94" name="Rectangle 94"/>
            <p:cNvSpPr>
              <a:spLocks noChangeArrowheads="1"/>
            </p:cNvSpPr>
            <p:nvPr/>
          </p:nvSpPr>
          <p:spPr bwMode="auto">
            <a:xfrm>
              <a:off x="910" y="1273"/>
              <a:ext cx="309" cy="155"/>
            </a:xfrm>
            <a:prstGeom prst="rect">
              <a:avLst/>
            </a:prstGeom>
            <a:noFill/>
            <a:ln w="9525">
              <a:noFill/>
              <a:miter lim="800000"/>
              <a:headEnd/>
              <a:tailEnd/>
            </a:ln>
          </p:spPr>
          <p:txBody>
            <a:bodyPr wrap="none" lIns="0" tIns="0" rIns="0" bIns="0">
              <a:spAutoFit/>
            </a:bodyPr>
            <a:lstStyle/>
            <a:p>
              <a:r>
                <a:rPr lang="en-US" sz="1800" b="1"/>
                <a:t>1000</a:t>
              </a:r>
              <a:endParaRPr lang="en-US" sz="2000"/>
            </a:p>
          </p:txBody>
        </p:sp>
        <p:sp>
          <p:nvSpPr>
            <p:cNvPr id="95" name="Rectangle 95"/>
            <p:cNvSpPr>
              <a:spLocks noChangeArrowheads="1"/>
            </p:cNvSpPr>
            <p:nvPr/>
          </p:nvSpPr>
          <p:spPr bwMode="auto">
            <a:xfrm>
              <a:off x="829" y="768"/>
              <a:ext cx="388" cy="155"/>
            </a:xfrm>
            <a:prstGeom prst="rect">
              <a:avLst/>
            </a:prstGeom>
            <a:noFill/>
            <a:ln w="9525">
              <a:noFill/>
              <a:miter lim="800000"/>
              <a:headEnd/>
              <a:tailEnd/>
            </a:ln>
          </p:spPr>
          <p:txBody>
            <a:bodyPr wrap="none" lIns="0" tIns="0" rIns="0" bIns="0">
              <a:spAutoFit/>
            </a:bodyPr>
            <a:lstStyle/>
            <a:p>
              <a:r>
                <a:rPr lang="en-US" sz="1800" b="1"/>
                <a:t>10000</a:t>
              </a:r>
              <a:endParaRPr lang="en-US" sz="2000"/>
            </a:p>
          </p:txBody>
        </p:sp>
        <p:sp>
          <p:nvSpPr>
            <p:cNvPr id="96" name="Rectangle 96"/>
            <p:cNvSpPr>
              <a:spLocks noChangeArrowheads="1"/>
            </p:cNvSpPr>
            <p:nvPr/>
          </p:nvSpPr>
          <p:spPr bwMode="auto">
            <a:xfrm>
              <a:off x="1190" y="2994"/>
              <a:ext cx="310" cy="155"/>
            </a:xfrm>
            <a:prstGeom prst="rect">
              <a:avLst/>
            </a:prstGeom>
            <a:noFill/>
            <a:ln w="9525">
              <a:noFill/>
              <a:miter lim="800000"/>
              <a:headEnd/>
              <a:tailEnd/>
            </a:ln>
          </p:spPr>
          <p:txBody>
            <a:bodyPr wrap="none" lIns="0" tIns="0" rIns="0" bIns="0">
              <a:spAutoFit/>
            </a:bodyPr>
            <a:lstStyle/>
            <a:p>
              <a:r>
                <a:rPr lang="en-US" sz="1800" b="1"/>
                <a:t>1970</a:t>
              </a:r>
              <a:endParaRPr lang="en-US" sz="2000"/>
            </a:p>
          </p:txBody>
        </p:sp>
        <p:sp>
          <p:nvSpPr>
            <p:cNvPr id="97" name="Rectangle 97"/>
            <p:cNvSpPr>
              <a:spLocks noChangeArrowheads="1"/>
            </p:cNvSpPr>
            <p:nvPr/>
          </p:nvSpPr>
          <p:spPr bwMode="auto">
            <a:xfrm>
              <a:off x="1992" y="2994"/>
              <a:ext cx="309" cy="155"/>
            </a:xfrm>
            <a:prstGeom prst="rect">
              <a:avLst/>
            </a:prstGeom>
            <a:noFill/>
            <a:ln w="9525">
              <a:noFill/>
              <a:miter lim="800000"/>
              <a:headEnd/>
              <a:tailEnd/>
            </a:ln>
          </p:spPr>
          <p:txBody>
            <a:bodyPr wrap="none" lIns="0" tIns="0" rIns="0" bIns="0">
              <a:spAutoFit/>
            </a:bodyPr>
            <a:lstStyle/>
            <a:p>
              <a:r>
                <a:rPr lang="en-US" sz="1800" b="1"/>
                <a:t>1980</a:t>
              </a:r>
              <a:endParaRPr lang="en-US" sz="2000"/>
            </a:p>
          </p:txBody>
        </p:sp>
        <p:sp>
          <p:nvSpPr>
            <p:cNvPr id="98" name="Rectangle 98"/>
            <p:cNvSpPr>
              <a:spLocks noChangeArrowheads="1"/>
            </p:cNvSpPr>
            <p:nvPr/>
          </p:nvSpPr>
          <p:spPr bwMode="auto">
            <a:xfrm>
              <a:off x="2794" y="2994"/>
              <a:ext cx="310" cy="155"/>
            </a:xfrm>
            <a:prstGeom prst="rect">
              <a:avLst/>
            </a:prstGeom>
            <a:noFill/>
            <a:ln w="9525">
              <a:noFill/>
              <a:miter lim="800000"/>
              <a:headEnd/>
              <a:tailEnd/>
            </a:ln>
          </p:spPr>
          <p:txBody>
            <a:bodyPr wrap="none" lIns="0" tIns="0" rIns="0" bIns="0">
              <a:spAutoFit/>
            </a:bodyPr>
            <a:lstStyle/>
            <a:p>
              <a:r>
                <a:rPr lang="en-US" sz="1800" b="1"/>
                <a:t>1990</a:t>
              </a:r>
              <a:endParaRPr lang="en-US" sz="2000"/>
            </a:p>
          </p:txBody>
        </p:sp>
        <p:sp>
          <p:nvSpPr>
            <p:cNvPr id="99" name="Rectangle 99"/>
            <p:cNvSpPr>
              <a:spLocks noChangeArrowheads="1"/>
            </p:cNvSpPr>
            <p:nvPr/>
          </p:nvSpPr>
          <p:spPr bwMode="auto">
            <a:xfrm>
              <a:off x="3596" y="2994"/>
              <a:ext cx="310" cy="155"/>
            </a:xfrm>
            <a:prstGeom prst="rect">
              <a:avLst/>
            </a:prstGeom>
            <a:noFill/>
            <a:ln w="9525">
              <a:noFill/>
              <a:miter lim="800000"/>
              <a:headEnd/>
              <a:tailEnd/>
            </a:ln>
          </p:spPr>
          <p:txBody>
            <a:bodyPr wrap="none" lIns="0" tIns="0" rIns="0" bIns="0">
              <a:spAutoFit/>
            </a:bodyPr>
            <a:lstStyle/>
            <a:p>
              <a:r>
                <a:rPr lang="en-US" sz="1800" b="1"/>
                <a:t>2000</a:t>
              </a:r>
              <a:endParaRPr lang="en-US" sz="2000"/>
            </a:p>
          </p:txBody>
        </p:sp>
        <p:sp>
          <p:nvSpPr>
            <p:cNvPr id="100" name="Rectangle 100"/>
            <p:cNvSpPr>
              <a:spLocks noChangeArrowheads="1"/>
            </p:cNvSpPr>
            <p:nvPr/>
          </p:nvSpPr>
          <p:spPr bwMode="auto">
            <a:xfrm>
              <a:off x="4398" y="2994"/>
              <a:ext cx="310" cy="155"/>
            </a:xfrm>
            <a:prstGeom prst="rect">
              <a:avLst/>
            </a:prstGeom>
            <a:noFill/>
            <a:ln w="9525">
              <a:noFill/>
              <a:miter lim="800000"/>
              <a:headEnd/>
              <a:tailEnd/>
            </a:ln>
          </p:spPr>
          <p:txBody>
            <a:bodyPr wrap="none" lIns="0" tIns="0" rIns="0" bIns="0">
              <a:spAutoFit/>
            </a:bodyPr>
            <a:lstStyle/>
            <a:p>
              <a:r>
                <a:rPr lang="en-US" sz="1800" b="1"/>
                <a:t>2010</a:t>
              </a:r>
              <a:endParaRPr lang="en-US" sz="2000"/>
            </a:p>
          </p:txBody>
        </p:sp>
        <p:sp>
          <p:nvSpPr>
            <p:cNvPr id="101" name="Rectangle 101"/>
            <p:cNvSpPr>
              <a:spLocks noChangeArrowheads="1"/>
            </p:cNvSpPr>
            <p:nvPr/>
          </p:nvSpPr>
          <p:spPr bwMode="auto">
            <a:xfrm>
              <a:off x="2803" y="3175"/>
              <a:ext cx="302" cy="155"/>
            </a:xfrm>
            <a:prstGeom prst="rect">
              <a:avLst/>
            </a:prstGeom>
            <a:noFill/>
            <a:ln w="9525">
              <a:noFill/>
              <a:miter lim="800000"/>
              <a:headEnd/>
              <a:tailEnd/>
            </a:ln>
          </p:spPr>
          <p:txBody>
            <a:bodyPr wrap="none" lIns="0" tIns="0" rIns="0" bIns="0">
              <a:spAutoFit/>
            </a:bodyPr>
            <a:lstStyle/>
            <a:p>
              <a:r>
                <a:rPr lang="en-US" sz="1800" b="1"/>
                <a:t>Year</a:t>
              </a:r>
              <a:endParaRPr lang="en-US" sz="2000"/>
            </a:p>
          </p:txBody>
        </p:sp>
        <p:sp>
          <p:nvSpPr>
            <p:cNvPr id="102" name="Rectangle 102"/>
            <p:cNvSpPr>
              <a:spLocks noChangeArrowheads="1"/>
            </p:cNvSpPr>
            <p:nvPr/>
          </p:nvSpPr>
          <p:spPr bwMode="auto">
            <a:xfrm rot="16200000">
              <a:off x="94" y="1826"/>
              <a:ext cx="1426" cy="167"/>
            </a:xfrm>
            <a:prstGeom prst="rect">
              <a:avLst/>
            </a:prstGeom>
            <a:noFill/>
            <a:ln w="9525">
              <a:noFill/>
              <a:miter lim="800000"/>
              <a:headEnd/>
              <a:tailEnd/>
            </a:ln>
          </p:spPr>
          <p:txBody>
            <a:bodyPr wrap="none" lIns="0" tIns="0" rIns="0" bIns="0">
              <a:spAutoFit/>
            </a:bodyPr>
            <a:lstStyle/>
            <a:p>
              <a:r>
                <a:rPr lang="en-US" sz="1800" b="1"/>
                <a:t>Power Density (W/cm2)</a:t>
              </a:r>
              <a:endParaRPr lang="en-US" sz="2000"/>
            </a:p>
          </p:txBody>
        </p:sp>
        <p:sp>
          <p:nvSpPr>
            <p:cNvPr id="103" name="Rectangle 103"/>
            <p:cNvSpPr>
              <a:spLocks noChangeArrowheads="1"/>
            </p:cNvSpPr>
            <p:nvPr/>
          </p:nvSpPr>
          <p:spPr bwMode="auto">
            <a:xfrm>
              <a:off x="2352" y="2237"/>
              <a:ext cx="838" cy="262"/>
            </a:xfrm>
            <a:prstGeom prst="rect">
              <a:avLst/>
            </a:prstGeom>
            <a:noFill/>
            <a:ln w="9525">
              <a:noFill/>
              <a:miter lim="800000"/>
              <a:headEnd/>
              <a:tailEnd/>
            </a:ln>
          </p:spPr>
          <p:txBody>
            <a:bodyPr/>
            <a:lstStyle/>
            <a:p>
              <a:endParaRPr lang="en-IN"/>
            </a:p>
          </p:txBody>
        </p:sp>
      </p:grpSp>
      <p:grpSp>
        <p:nvGrpSpPr>
          <p:cNvPr id="171" name="Group 110"/>
          <p:cNvGrpSpPr>
            <a:grpSpLocks/>
          </p:cNvGrpSpPr>
          <p:nvPr/>
        </p:nvGrpSpPr>
        <p:grpSpPr bwMode="auto">
          <a:xfrm>
            <a:off x="5445472" y="3108325"/>
            <a:ext cx="1574800" cy="652463"/>
            <a:chOff x="2388" y="1645"/>
            <a:chExt cx="992" cy="411"/>
          </a:xfrm>
        </p:grpSpPr>
        <p:grpSp>
          <p:nvGrpSpPr>
            <p:cNvPr id="172" name="Group 111"/>
            <p:cNvGrpSpPr>
              <a:grpSpLocks/>
            </p:cNvGrpSpPr>
            <p:nvPr/>
          </p:nvGrpSpPr>
          <p:grpSpPr bwMode="auto">
            <a:xfrm>
              <a:off x="2388" y="1645"/>
              <a:ext cx="541" cy="411"/>
              <a:chOff x="2474" y="1825"/>
              <a:chExt cx="541" cy="411"/>
            </a:xfrm>
          </p:grpSpPr>
          <p:sp>
            <p:nvSpPr>
              <p:cNvPr id="176" name="Rectangle 112"/>
              <p:cNvSpPr>
                <a:spLocks noChangeArrowheads="1"/>
              </p:cNvSpPr>
              <p:nvPr/>
            </p:nvSpPr>
            <p:spPr bwMode="auto">
              <a:xfrm>
                <a:off x="2474" y="1825"/>
                <a:ext cx="533" cy="194"/>
              </a:xfrm>
              <a:prstGeom prst="rect">
                <a:avLst/>
              </a:prstGeom>
              <a:noFill/>
              <a:ln w="9525">
                <a:noFill/>
                <a:miter lim="800000"/>
                <a:headEnd/>
                <a:tailEnd/>
              </a:ln>
            </p:spPr>
            <p:txBody>
              <a:bodyPr wrap="none" lIns="0" tIns="0" rIns="0" bIns="0">
                <a:spAutoFit/>
              </a:bodyPr>
              <a:lstStyle/>
              <a:p>
                <a:r>
                  <a:rPr lang="en-US" b="1" dirty="0">
                    <a:solidFill>
                      <a:srgbClr val="FF0000"/>
                    </a:solidFill>
                  </a:rPr>
                  <a:t>Nuclear</a:t>
                </a:r>
                <a:endParaRPr lang="en-US" sz="2000" dirty="0">
                  <a:solidFill>
                    <a:srgbClr val="FF0000"/>
                  </a:solidFill>
                </a:endParaRPr>
              </a:p>
            </p:txBody>
          </p:sp>
          <p:sp>
            <p:nvSpPr>
              <p:cNvPr id="177" name="Rectangle 113"/>
              <p:cNvSpPr>
                <a:spLocks noChangeArrowheads="1"/>
              </p:cNvSpPr>
              <p:nvPr/>
            </p:nvSpPr>
            <p:spPr bwMode="auto">
              <a:xfrm>
                <a:off x="2474" y="2042"/>
                <a:ext cx="541" cy="194"/>
              </a:xfrm>
              <a:prstGeom prst="rect">
                <a:avLst/>
              </a:prstGeom>
              <a:noFill/>
              <a:ln w="9525">
                <a:noFill/>
                <a:miter lim="800000"/>
                <a:headEnd/>
                <a:tailEnd/>
              </a:ln>
            </p:spPr>
            <p:txBody>
              <a:bodyPr wrap="none" lIns="0" tIns="0" rIns="0" bIns="0">
                <a:spAutoFit/>
              </a:bodyPr>
              <a:lstStyle/>
              <a:p>
                <a:r>
                  <a:rPr lang="en-US" b="1" dirty="0">
                    <a:solidFill>
                      <a:srgbClr val="FF0000"/>
                    </a:solidFill>
                  </a:rPr>
                  <a:t>Reactor</a:t>
                </a:r>
                <a:endParaRPr lang="en-US" sz="2000" dirty="0">
                  <a:solidFill>
                    <a:srgbClr val="FF0000"/>
                  </a:solidFill>
                </a:endParaRPr>
              </a:p>
            </p:txBody>
          </p:sp>
        </p:grpSp>
        <p:grpSp>
          <p:nvGrpSpPr>
            <p:cNvPr id="173" name="Group 114"/>
            <p:cNvGrpSpPr>
              <a:grpSpLocks/>
            </p:cNvGrpSpPr>
            <p:nvPr/>
          </p:nvGrpSpPr>
          <p:grpSpPr bwMode="auto">
            <a:xfrm>
              <a:off x="3046" y="1843"/>
              <a:ext cx="334" cy="136"/>
              <a:chOff x="3132" y="2023"/>
              <a:chExt cx="334" cy="136"/>
            </a:xfrm>
          </p:grpSpPr>
          <p:sp>
            <p:nvSpPr>
              <p:cNvPr id="174" name="Rectangle 115"/>
              <p:cNvSpPr>
                <a:spLocks noChangeArrowheads="1"/>
              </p:cNvSpPr>
              <p:nvPr/>
            </p:nvSpPr>
            <p:spPr bwMode="auto">
              <a:xfrm>
                <a:off x="3132" y="2078"/>
                <a:ext cx="226" cy="27"/>
              </a:xfrm>
              <a:prstGeom prst="rect">
                <a:avLst/>
              </a:prstGeom>
              <a:solidFill>
                <a:srgbClr val="FF0000"/>
              </a:solidFill>
              <a:ln w="9525">
                <a:noFill/>
                <a:miter lim="800000"/>
                <a:headEnd/>
                <a:tailEnd/>
              </a:ln>
            </p:spPr>
            <p:txBody>
              <a:bodyPr/>
              <a:lstStyle/>
              <a:p>
                <a:endParaRPr lang="en-IN"/>
              </a:p>
            </p:txBody>
          </p:sp>
          <p:sp>
            <p:nvSpPr>
              <p:cNvPr id="175" name="Freeform 116"/>
              <p:cNvSpPr>
                <a:spLocks/>
              </p:cNvSpPr>
              <p:nvPr/>
            </p:nvSpPr>
            <p:spPr bwMode="auto">
              <a:xfrm>
                <a:off x="3340" y="2023"/>
                <a:ext cx="126" cy="136"/>
              </a:xfrm>
              <a:custGeom>
                <a:avLst/>
                <a:gdLst/>
                <a:ahLst/>
                <a:cxnLst>
                  <a:cxn ang="0">
                    <a:pos x="0" y="136"/>
                  </a:cxn>
                  <a:cxn ang="0">
                    <a:pos x="126" y="64"/>
                  </a:cxn>
                  <a:cxn ang="0">
                    <a:pos x="0" y="0"/>
                  </a:cxn>
                  <a:cxn ang="0">
                    <a:pos x="0" y="136"/>
                  </a:cxn>
                </a:cxnLst>
                <a:rect l="0" t="0" r="r" b="b"/>
                <a:pathLst>
                  <a:path w="126" h="136">
                    <a:moveTo>
                      <a:pt x="0" y="136"/>
                    </a:moveTo>
                    <a:lnTo>
                      <a:pt x="126" y="64"/>
                    </a:lnTo>
                    <a:lnTo>
                      <a:pt x="0" y="0"/>
                    </a:lnTo>
                    <a:lnTo>
                      <a:pt x="0" y="136"/>
                    </a:lnTo>
                    <a:close/>
                  </a:path>
                </a:pathLst>
              </a:custGeom>
              <a:solidFill>
                <a:srgbClr val="FF0000"/>
              </a:solidFill>
              <a:ln w="9525">
                <a:noFill/>
                <a:round/>
                <a:headEnd/>
                <a:tailEnd/>
              </a:ln>
            </p:spPr>
            <p:txBody>
              <a:bodyPr/>
              <a:lstStyle/>
              <a:p>
                <a:endParaRPr lang="en-IN"/>
              </a:p>
            </p:txBody>
          </p:sp>
        </p:grpSp>
      </p:grpSp>
      <p:grpSp>
        <p:nvGrpSpPr>
          <p:cNvPr id="184" name="Group 104"/>
          <p:cNvGrpSpPr>
            <a:grpSpLocks/>
          </p:cNvGrpSpPr>
          <p:nvPr/>
        </p:nvGrpSpPr>
        <p:grpSpPr bwMode="auto">
          <a:xfrm>
            <a:off x="4077320" y="4298950"/>
            <a:ext cx="1574800" cy="307975"/>
            <a:chOff x="2388" y="2447"/>
            <a:chExt cx="992" cy="194"/>
          </a:xfrm>
        </p:grpSpPr>
        <p:sp>
          <p:nvSpPr>
            <p:cNvPr id="185" name="Rectangle 105"/>
            <p:cNvSpPr>
              <a:spLocks noChangeArrowheads="1"/>
            </p:cNvSpPr>
            <p:nvPr/>
          </p:nvSpPr>
          <p:spPr bwMode="auto">
            <a:xfrm>
              <a:off x="2388" y="2447"/>
              <a:ext cx="630" cy="194"/>
            </a:xfrm>
            <a:prstGeom prst="rect">
              <a:avLst/>
            </a:prstGeom>
            <a:noFill/>
            <a:ln w="9525">
              <a:noFill/>
              <a:miter lim="800000"/>
              <a:headEnd/>
              <a:tailEnd/>
            </a:ln>
          </p:spPr>
          <p:txBody>
            <a:bodyPr wrap="none" lIns="0" tIns="0" rIns="0" bIns="0">
              <a:spAutoFit/>
            </a:bodyPr>
            <a:lstStyle/>
            <a:p>
              <a:r>
                <a:rPr lang="en-US" b="1" dirty="0">
                  <a:solidFill>
                    <a:srgbClr val="FF0000"/>
                  </a:solidFill>
                </a:rPr>
                <a:t>Hot Plate</a:t>
              </a:r>
              <a:endParaRPr lang="en-US" sz="2000" dirty="0">
                <a:solidFill>
                  <a:srgbClr val="FF0000"/>
                </a:solidFill>
              </a:endParaRPr>
            </a:p>
          </p:txBody>
        </p:sp>
        <p:grpSp>
          <p:nvGrpSpPr>
            <p:cNvPr id="186" name="Group 106"/>
            <p:cNvGrpSpPr>
              <a:grpSpLocks/>
            </p:cNvGrpSpPr>
            <p:nvPr/>
          </p:nvGrpSpPr>
          <p:grpSpPr bwMode="auto">
            <a:xfrm>
              <a:off x="3136" y="2483"/>
              <a:ext cx="244" cy="136"/>
              <a:chOff x="3222" y="2663"/>
              <a:chExt cx="244" cy="136"/>
            </a:xfrm>
          </p:grpSpPr>
          <p:sp>
            <p:nvSpPr>
              <p:cNvPr id="187" name="Rectangle 107"/>
              <p:cNvSpPr>
                <a:spLocks noChangeArrowheads="1"/>
              </p:cNvSpPr>
              <p:nvPr/>
            </p:nvSpPr>
            <p:spPr bwMode="auto">
              <a:xfrm>
                <a:off x="3222" y="2717"/>
                <a:ext cx="136" cy="28"/>
              </a:xfrm>
              <a:prstGeom prst="rect">
                <a:avLst/>
              </a:prstGeom>
              <a:solidFill>
                <a:srgbClr val="FF0000"/>
              </a:solidFill>
              <a:ln w="9525">
                <a:noFill/>
                <a:miter lim="800000"/>
                <a:headEnd/>
                <a:tailEnd/>
              </a:ln>
            </p:spPr>
            <p:txBody>
              <a:bodyPr/>
              <a:lstStyle/>
              <a:p>
                <a:endParaRPr lang="en-IN"/>
              </a:p>
            </p:txBody>
          </p:sp>
          <p:sp>
            <p:nvSpPr>
              <p:cNvPr id="188" name="Freeform 108"/>
              <p:cNvSpPr>
                <a:spLocks/>
              </p:cNvSpPr>
              <p:nvPr/>
            </p:nvSpPr>
            <p:spPr bwMode="auto">
              <a:xfrm>
                <a:off x="3340" y="2663"/>
                <a:ext cx="126" cy="136"/>
              </a:xfrm>
              <a:custGeom>
                <a:avLst/>
                <a:gdLst/>
                <a:ahLst/>
                <a:cxnLst>
                  <a:cxn ang="0">
                    <a:pos x="0" y="136"/>
                  </a:cxn>
                  <a:cxn ang="0">
                    <a:pos x="126" y="63"/>
                  </a:cxn>
                  <a:cxn ang="0">
                    <a:pos x="0" y="0"/>
                  </a:cxn>
                  <a:cxn ang="0">
                    <a:pos x="0" y="136"/>
                  </a:cxn>
                </a:cxnLst>
                <a:rect l="0" t="0" r="r" b="b"/>
                <a:pathLst>
                  <a:path w="126" h="136">
                    <a:moveTo>
                      <a:pt x="0" y="136"/>
                    </a:moveTo>
                    <a:lnTo>
                      <a:pt x="126" y="63"/>
                    </a:lnTo>
                    <a:lnTo>
                      <a:pt x="0" y="0"/>
                    </a:lnTo>
                    <a:lnTo>
                      <a:pt x="0" y="136"/>
                    </a:lnTo>
                    <a:close/>
                  </a:path>
                </a:pathLst>
              </a:custGeom>
              <a:solidFill>
                <a:srgbClr val="FF0000"/>
              </a:solidFill>
              <a:ln w="9525">
                <a:noFill/>
                <a:round/>
                <a:headEnd/>
                <a:tailEnd/>
              </a:ln>
            </p:spPr>
            <p:txBody>
              <a:bodyPr/>
              <a:lstStyle/>
              <a:p>
                <a:endParaRPr lang="en-IN"/>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54013"/>
            <a:ext cx="8229600" cy="760412"/>
          </a:xfrm>
        </p:spPr>
        <p:txBody>
          <a:bodyPr/>
          <a:lstStyle/>
          <a:p>
            <a:endParaRPr lang="en-US" dirty="0"/>
          </a:p>
        </p:txBody>
      </p:sp>
      <p:sp>
        <p:nvSpPr>
          <p:cNvPr id="25603" name="Rectangle 3"/>
          <p:cNvSpPr>
            <a:spLocks noChangeArrowheads="1"/>
          </p:cNvSpPr>
          <p:nvPr/>
        </p:nvSpPr>
        <p:spPr bwMode="auto">
          <a:xfrm>
            <a:off x="2257425" y="1271588"/>
            <a:ext cx="5218113" cy="3173412"/>
          </a:xfrm>
          <a:prstGeom prst="rect">
            <a:avLst/>
          </a:prstGeom>
          <a:noFill/>
          <a:ln w="9525">
            <a:noFill/>
            <a:miter lim="800000"/>
            <a:headEnd/>
            <a:tailEnd/>
          </a:ln>
        </p:spPr>
        <p:txBody>
          <a:bodyPr/>
          <a:lstStyle/>
          <a:p>
            <a:endParaRPr lang="en-IN"/>
          </a:p>
        </p:txBody>
      </p:sp>
      <p:sp>
        <p:nvSpPr>
          <p:cNvPr id="25604" name="Rectangle 4"/>
          <p:cNvSpPr>
            <a:spLocks noChangeArrowheads="1"/>
          </p:cNvSpPr>
          <p:nvPr/>
        </p:nvSpPr>
        <p:spPr bwMode="auto">
          <a:xfrm>
            <a:off x="2257425" y="1271588"/>
            <a:ext cx="5218113" cy="3173412"/>
          </a:xfrm>
          <a:prstGeom prst="rect">
            <a:avLst/>
          </a:prstGeom>
          <a:noFill/>
          <a:ln w="28575">
            <a:solidFill>
              <a:schemeClr val="tx2"/>
            </a:solidFill>
            <a:miter lim="800000"/>
            <a:headEnd/>
            <a:tailEnd/>
          </a:ln>
        </p:spPr>
        <p:txBody>
          <a:bodyPr/>
          <a:lstStyle/>
          <a:p>
            <a:endParaRPr lang="en-IN"/>
          </a:p>
        </p:txBody>
      </p:sp>
      <p:sp>
        <p:nvSpPr>
          <p:cNvPr id="25605" name="Rectangle 5"/>
          <p:cNvSpPr>
            <a:spLocks noChangeArrowheads="1"/>
          </p:cNvSpPr>
          <p:nvPr/>
        </p:nvSpPr>
        <p:spPr bwMode="auto">
          <a:xfrm>
            <a:off x="2500313" y="4302125"/>
            <a:ext cx="57150" cy="200025"/>
          </a:xfrm>
          <a:prstGeom prst="rect">
            <a:avLst/>
          </a:prstGeom>
          <a:solidFill>
            <a:srgbClr val="000000"/>
          </a:solidFill>
          <a:ln w="9525">
            <a:solidFill>
              <a:schemeClr val="tx2"/>
            </a:solidFill>
            <a:miter lim="800000"/>
            <a:headEnd/>
            <a:tailEnd/>
          </a:ln>
        </p:spPr>
        <p:txBody>
          <a:bodyPr/>
          <a:lstStyle/>
          <a:p>
            <a:endParaRPr lang="en-IN"/>
          </a:p>
        </p:txBody>
      </p:sp>
      <p:sp>
        <p:nvSpPr>
          <p:cNvPr id="25606" name="Rectangle 6"/>
          <p:cNvSpPr>
            <a:spLocks noChangeArrowheads="1"/>
          </p:cNvSpPr>
          <p:nvPr/>
        </p:nvSpPr>
        <p:spPr bwMode="auto">
          <a:xfrm>
            <a:off x="2371725" y="4445000"/>
            <a:ext cx="185738" cy="57150"/>
          </a:xfrm>
          <a:prstGeom prst="rect">
            <a:avLst/>
          </a:prstGeom>
          <a:solidFill>
            <a:srgbClr val="000000"/>
          </a:solidFill>
          <a:ln w="9525">
            <a:solidFill>
              <a:schemeClr val="tx2"/>
            </a:solidFill>
            <a:miter lim="800000"/>
            <a:headEnd/>
            <a:tailEnd/>
          </a:ln>
        </p:spPr>
        <p:txBody>
          <a:bodyPr/>
          <a:lstStyle/>
          <a:p>
            <a:endParaRPr lang="en-IN"/>
          </a:p>
        </p:txBody>
      </p:sp>
      <p:sp>
        <p:nvSpPr>
          <p:cNvPr id="25607" name="Rectangle 7"/>
          <p:cNvSpPr>
            <a:spLocks noChangeArrowheads="1"/>
          </p:cNvSpPr>
          <p:nvPr/>
        </p:nvSpPr>
        <p:spPr bwMode="auto">
          <a:xfrm>
            <a:off x="2859088" y="4202113"/>
            <a:ext cx="57150" cy="300037"/>
          </a:xfrm>
          <a:prstGeom prst="rect">
            <a:avLst/>
          </a:prstGeom>
          <a:solidFill>
            <a:srgbClr val="000000"/>
          </a:solidFill>
          <a:ln w="9525">
            <a:noFill/>
            <a:miter lim="800000"/>
            <a:headEnd/>
            <a:tailEnd/>
          </a:ln>
        </p:spPr>
        <p:txBody>
          <a:bodyPr/>
          <a:lstStyle/>
          <a:p>
            <a:endParaRPr lang="en-IN"/>
          </a:p>
        </p:txBody>
      </p:sp>
      <p:sp>
        <p:nvSpPr>
          <p:cNvPr id="25608" name="Rectangle 8"/>
          <p:cNvSpPr>
            <a:spLocks noChangeArrowheads="1"/>
          </p:cNvSpPr>
          <p:nvPr/>
        </p:nvSpPr>
        <p:spPr bwMode="auto">
          <a:xfrm>
            <a:off x="2716213" y="4445000"/>
            <a:ext cx="200025" cy="57150"/>
          </a:xfrm>
          <a:prstGeom prst="rect">
            <a:avLst/>
          </a:prstGeom>
          <a:solidFill>
            <a:srgbClr val="000000"/>
          </a:solidFill>
          <a:ln w="9525">
            <a:solidFill>
              <a:schemeClr val="tx2"/>
            </a:solidFill>
            <a:miter lim="800000"/>
            <a:headEnd/>
            <a:tailEnd/>
          </a:ln>
        </p:spPr>
        <p:txBody>
          <a:bodyPr/>
          <a:lstStyle/>
          <a:p>
            <a:endParaRPr lang="en-IN"/>
          </a:p>
        </p:txBody>
      </p:sp>
      <p:sp>
        <p:nvSpPr>
          <p:cNvPr id="25609" name="Rectangle 9"/>
          <p:cNvSpPr>
            <a:spLocks noChangeArrowheads="1"/>
          </p:cNvSpPr>
          <p:nvPr/>
        </p:nvSpPr>
        <p:spPr bwMode="auto">
          <a:xfrm>
            <a:off x="3201988" y="4087813"/>
            <a:ext cx="57150" cy="414337"/>
          </a:xfrm>
          <a:prstGeom prst="rect">
            <a:avLst/>
          </a:prstGeom>
          <a:solidFill>
            <a:srgbClr val="000000"/>
          </a:solidFill>
          <a:ln w="9525">
            <a:noFill/>
            <a:miter lim="800000"/>
            <a:headEnd/>
            <a:tailEnd/>
          </a:ln>
        </p:spPr>
        <p:txBody>
          <a:bodyPr/>
          <a:lstStyle/>
          <a:p>
            <a:endParaRPr lang="en-IN"/>
          </a:p>
        </p:txBody>
      </p:sp>
      <p:sp>
        <p:nvSpPr>
          <p:cNvPr id="25610" name="Rectangle 10"/>
          <p:cNvSpPr>
            <a:spLocks noChangeArrowheads="1"/>
          </p:cNvSpPr>
          <p:nvPr/>
        </p:nvSpPr>
        <p:spPr bwMode="auto">
          <a:xfrm>
            <a:off x="3073400" y="4445000"/>
            <a:ext cx="185738" cy="57150"/>
          </a:xfrm>
          <a:prstGeom prst="rect">
            <a:avLst/>
          </a:prstGeom>
          <a:solidFill>
            <a:srgbClr val="000000"/>
          </a:solidFill>
          <a:ln w="9525">
            <a:solidFill>
              <a:schemeClr val="tx2"/>
            </a:solidFill>
            <a:miter lim="800000"/>
            <a:headEnd/>
            <a:tailEnd/>
          </a:ln>
        </p:spPr>
        <p:txBody>
          <a:bodyPr/>
          <a:lstStyle/>
          <a:p>
            <a:endParaRPr lang="en-IN"/>
          </a:p>
        </p:txBody>
      </p:sp>
      <p:sp>
        <p:nvSpPr>
          <p:cNvPr id="25611" name="Rectangle 11"/>
          <p:cNvSpPr>
            <a:spLocks noChangeArrowheads="1"/>
          </p:cNvSpPr>
          <p:nvPr/>
        </p:nvSpPr>
        <p:spPr bwMode="auto">
          <a:xfrm>
            <a:off x="3544888" y="4044950"/>
            <a:ext cx="57150" cy="457200"/>
          </a:xfrm>
          <a:prstGeom prst="rect">
            <a:avLst/>
          </a:prstGeom>
          <a:solidFill>
            <a:srgbClr val="000000"/>
          </a:solidFill>
          <a:ln w="9525">
            <a:noFill/>
            <a:miter lim="800000"/>
            <a:headEnd/>
            <a:tailEnd/>
          </a:ln>
        </p:spPr>
        <p:txBody>
          <a:bodyPr/>
          <a:lstStyle/>
          <a:p>
            <a:endParaRPr lang="en-IN"/>
          </a:p>
        </p:txBody>
      </p:sp>
      <p:sp>
        <p:nvSpPr>
          <p:cNvPr id="25612" name="Rectangle 12"/>
          <p:cNvSpPr>
            <a:spLocks noChangeArrowheads="1"/>
          </p:cNvSpPr>
          <p:nvPr/>
        </p:nvSpPr>
        <p:spPr bwMode="auto">
          <a:xfrm>
            <a:off x="3416300" y="4445000"/>
            <a:ext cx="185738" cy="57150"/>
          </a:xfrm>
          <a:prstGeom prst="rect">
            <a:avLst/>
          </a:prstGeom>
          <a:solidFill>
            <a:srgbClr val="000000"/>
          </a:solidFill>
          <a:ln w="9525">
            <a:solidFill>
              <a:schemeClr val="tx2"/>
            </a:solidFill>
            <a:miter lim="800000"/>
            <a:headEnd/>
            <a:tailEnd/>
          </a:ln>
        </p:spPr>
        <p:txBody>
          <a:bodyPr/>
          <a:lstStyle/>
          <a:p>
            <a:endParaRPr lang="en-IN"/>
          </a:p>
        </p:txBody>
      </p:sp>
      <p:sp>
        <p:nvSpPr>
          <p:cNvPr id="25613" name="Rectangle 13"/>
          <p:cNvSpPr>
            <a:spLocks noChangeArrowheads="1"/>
          </p:cNvSpPr>
          <p:nvPr/>
        </p:nvSpPr>
        <p:spPr bwMode="auto">
          <a:xfrm>
            <a:off x="3902075" y="3716338"/>
            <a:ext cx="57150" cy="785812"/>
          </a:xfrm>
          <a:prstGeom prst="rect">
            <a:avLst/>
          </a:prstGeom>
          <a:solidFill>
            <a:srgbClr val="000000"/>
          </a:solidFill>
          <a:ln w="9525">
            <a:noFill/>
            <a:miter lim="800000"/>
            <a:headEnd/>
            <a:tailEnd/>
          </a:ln>
        </p:spPr>
        <p:txBody>
          <a:bodyPr/>
          <a:lstStyle/>
          <a:p>
            <a:endParaRPr lang="en-IN"/>
          </a:p>
        </p:txBody>
      </p:sp>
      <p:sp>
        <p:nvSpPr>
          <p:cNvPr id="25614" name="Rectangle 14"/>
          <p:cNvSpPr>
            <a:spLocks noChangeArrowheads="1"/>
          </p:cNvSpPr>
          <p:nvPr/>
        </p:nvSpPr>
        <p:spPr bwMode="auto">
          <a:xfrm>
            <a:off x="3759200" y="4445000"/>
            <a:ext cx="200025" cy="57150"/>
          </a:xfrm>
          <a:prstGeom prst="rect">
            <a:avLst/>
          </a:prstGeom>
          <a:solidFill>
            <a:srgbClr val="000000"/>
          </a:solidFill>
          <a:ln w="9525">
            <a:solidFill>
              <a:schemeClr val="tx2"/>
            </a:solidFill>
            <a:miter lim="800000"/>
            <a:headEnd/>
            <a:tailEnd/>
          </a:ln>
        </p:spPr>
        <p:txBody>
          <a:bodyPr/>
          <a:lstStyle/>
          <a:p>
            <a:endParaRPr lang="en-IN"/>
          </a:p>
        </p:txBody>
      </p:sp>
      <p:sp>
        <p:nvSpPr>
          <p:cNvPr id="25615" name="Rectangle 15"/>
          <p:cNvSpPr>
            <a:spLocks noChangeArrowheads="1"/>
          </p:cNvSpPr>
          <p:nvPr/>
        </p:nvSpPr>
        <p:spPr bwMode="auto">
          <a:xfrm>
            <a:off x="4244975" y="3673475"/>
            <a:ext cx="57150" cy="828675"/>
          </a:xfrm>
          <a:prstGeom prst="rect">
            <a:avLst/>
          </a:prstGeom>
          <a:solidFill>
            <a:srgbClr val="000000"/>
          </a:solidFill>
          <a:ln w="9525">
            <a:noFill/>
            <a:miter lim="800000"/>
            <a:headEnd/>
            <a:tailEnd/>
          </a:ln>
        </p:spPr>
        <p:txBody>
          <a:bodyPr/>
          <a:lstStyle/>
          <a:p>
            <a:endParaRPr lang="en-IN"/>
          </a:p>
        </p:txBody>
      </p:sp>
      <p:sp>
        <p:nvSpPr>
          <p:cNvPr id="25616" name="Rectangle 16"/>
          <p:cNvSpPr>
            <a:spLocks noChangeArrowheads="1"/>
          </p:cNvSpPr>
          <p:nvPr/>
        </p:nvSpPr>
        <p:spPr bwMode="auto">
          <a:xfrm>
            <a:off x="4116388" y="4445000"/>
            <a:ext cx="185737" cy="57150"/>
          </a:xfrm>
          <a:prstGeom prst="rect">
            <a:avLst/>
          </a:prstGeom>
          <a:solidFill>
            <a:srgbClr val="000000"/>
          </a:solidFill>
          <a:ln w="9525">
            <a:solidFill>
              <a:schemeClr val="tx2"/>
            </a:solidFill>
            <a:miter lim="800000"/>
            <a:headEnd/>
            <a:tailEnd/>
          </a:ln>
        </p:spPr>
        <p:txBody>
          <a:bodyPr/>
          <a:lstStyle/>
          <a:p>
            <a:endParaRPr lang="en-IN"/>
          </a:p>
        </p:txBody>
      </p:sp>
      <p:sp>
        <p:nvSpPr>
          <p:cNvPr id="25617" name="Rectangle 17"/>
          <p:cNvSpPr>
            <a:spLocks noChangeArrowheads="1"/>
          </p:cNvSpPr>
          <p:nvPr/>
        </p:nvSpPr>
        <p:spPr bwMode="auto">
          <a:xfrm>
            <a:off x="4587875" y="3802063"/>
            <a:ext cx="57150" cy="700087"/>
          </a:xfrm>
          <a:prstGeom prst="rect">
            <a:avLst/>
          </a:prstGeom>
          <a:solidFill>
            <a:srgbClr val="000000"/>
          </a:solidFill>
          <a:ln w="9525">
            <a:noFill/>
            <a:miter lim="800000"/>
            <a:headEnd/>
            <a:tailEnd/>
          </a:ln>
        </p:spPr>
        <p:txBody>
          <a:bodyPr/>
          <a:lstStyle/>
          <a:p>
            <a:endParaRPr lang="en-IN"/>
          </a:p>
        </p:txBody>
      </p:sp>
      <p:sp>
        <p:nvSpPr>
          <p:cNvPr id="25618" name="Rectangle 18"/>
          <p:cNvSpPr>
            <a:spLocks noChangeArrowheads="1"/>
          </p:cNvSpPr>
          <p:nvPr/>
        </p:nvSpPr>
        <p:spPr bwMode="auto">
          <a:xfrm>
            <a:off x="4459288" y="4445000"/>
            <a:ext cx="185737" cy="57150"/>
          </a:xfrm>
          <a:prstGeom prst="rect">
            <a:avLst/>
          </a:prstGeom>
          <a:solidFill>
            <a:srgbClr val="000000"/>
          </a:solidFill>
          <a:ln w="9525">
            <a:solidFill>
              <a:schemeClr val="tx2"/>
            </a:solidFill>
            <a:miter lim="800000"/>
            <a:headEnd/>
            <a:tailEnd/>
          </a:ln>
        </p:spPr>
        <p:txBody>
          <a:bodyPr/>
          <a:lstStyle/>
          <a:p>
            <a:endParaRPr lang="en-IN"/>
          </a:p>
        </p:txBody>
      </p:sp>
      <p:sp>
        <p:nvSpPr>
          <p:cNvPr id="25619" name="Rectangle 19"/>
          <p:cNvSpPr>
            <a:spLocks noChangeArrowheads="1"/>
          </p:cNvSpPr>
          <p:nvPr/>
        </p:nvSpPr>
        <p:spPr bwMode="auto">
          <a:xfrm>
            <a:off x="4945063" y="3659188"/>
            <a:ext cx="57150" cy="842962"/>
          </a:xfrm>
          <a:prstGeom prst="rect">
            <a:avLst/>
          </a:prstGeom>
          <a:solidFill>
            <a:srgbClr val="000000"/>
          </a:solidFill>
          <a:ln w="9525">
            <a:noFill/>
            <a:miter lim="800000"/>
            <a:headEnd/>
            <a:tailEnd/>
          </a:ln>
        </p:spPr>
        <p:txBody>
          <a:bodyPr/>
          <a:lstStyle/>
          <a:p>
            <a:endParaRPr lang="en-IN"/>
          </a:p>
        </p:txBody>
      </p:sp>
      <p:sp>
        <p:nvSpPr>
          <p:cNvPr id="25620" name="Rectangle 20"/>
          <p:cNvSpPr>
            <a:spLocks noChangeArrowheads="1"/>
          </p:cNvSpPr>
          <p:nvPr/>
        </p:nvSpPr>
        <p:spPr bwMode="auto">
          <a:xfrm>
            <a:off x="4802188" y="4445000"/>
            <a:ext cx="200025" cy="57150"/>
          </a:xfrm>
          <a:prstGeom prst="rect">
            <a:avLst/>
          </a:prstGeom>
          <a:solidFill>
            <a:srgbClr val="000000"/>
          </a:solidFill>
          <a:ln w="9525">
            <a:solidFill>
              <a:schemeClr val="tx2"/>
            </a:solidFill>
            <a:miter lim="800000"/>
            <a:headEnd/>
            <a:tailEnd/>
          </a:ln>
        </p:spPr>
        <p:txBody>
          <a:bodyPr/>
          <a:lstStyle/>
          <a:p>
            <a:endParaRPr lang="en-IN"/>
          </a:p>
        </p:txBody>
      </p:sp>
      <p:sp>
        <p:nvSpPr>
          <p:cNvPr id="25621" name="Rectangle 21"/>
          <p:cNvSpPr>
            <a:spLocks noChangeArrowheads="1"/>
          </p:cNvSpPr>
          <p:nvPr/>
        </p:nvSpPr>
        <p:spPr bwMode="auto">
          <a:xfrm>
            <a:off x="5287963" y="3316288"/>
            <a:ext cx="57150" cy="1185862"/>
          </a:xfrm>
          <a:prstGeom prst="rect">
            <a:avLst/>
          </a:prstGeom>
          <a:solidFill>
            <a:srgbClr val="000000"/>
          </a:solidFill>
          <a:ln w="9525">
            <a:noFill/>
            <a:miter lim="800000"/>
            <a:headEnd/>
            <a:tailEnd/>
          </a:ln>
        </p:spPr>
        <p:txBody>
          <a:bodyPr/>
          <a:lstStyle/>
          <a:p>
            <a:endParaRPr lang="en-IN"/>
          </a:p>
        </p:txBody>
      </p:sp>
      <p:sp>
        <p:nvSpPr>
          <p:cNvPr id="25622" name="Rectangle 22"/>
          <p:cNvSpPr>
            <a:spLocks noChangeArrowheads="1"/>
          </p:cNvSpPr>
          <p:nvPr/>
        </p:nvSpPr>
        <p:spPr bwMode="auto">
          <a:xfrm>
            <a:off x="5159375" y="4445000"/>
            <a:ext cx="185738" cy="57150"/>
          </a:xfrm>
          <a:prstGeom prst="rect">
            <a:avLst/>
          </a:prstGeom>
          <a:solidFill>
            <a:srgbClr val="000000"/>
          </a:solidFill>
          <a:ln w="9525">
            <a:solidFill>
              <a:schemeClr val="tx2"/>
            </a:solidFill>
            <a:miter lim="800000"/>
            <a:headEnd/>
            <a:tailEnd/>
          </a:ln>
        </p:spPr>
        <p:txBody>
          <a:bodyPr/>
          <a:lstStyle/>
          <a:p>
            <a:endParaRPr lang="en-IN"/>
          </a:p>
        </p:txBody>
      </p:sp>
      <p:sp>
        <p:nvSpPr>
          <p:cNvPr id="25623" name="Rectangle 23"/>
          <p:cNvSpPr>
            <a:spLocks noChangeArrowheads="1"/>
          </p:cNvSpPr>
          <p:nvPr/>
        </p:nvSpPr>
        <p:spPr bwMode="auto">
          <a:xfrm>
            <a:off x="5630863" y="3187700"/>
            <a:ext cx="57150" cy="1314450"/>
          </a:xfrm>
          <a:prstGeom prst="rect">
            <a:avLst/>
          </a:prstGeom>
          <a:solidFill>
            <a:srgbClr val="000000"/>
          </a:solidFill>
          <a:ln w="9525">
            <a:noFill/>
            <a:miter lim="800000"/>
            <a:headEnd/>
            <a:tailEnd/>
          </a:ln>
        </p:spPr>
        <p:txBody>
          <a:bodyPr/>
          <a:lstStyle/>
          <a:p>
            <a:endParaRPr lang="en-IN"/>
          </a:p>
        </p:txBody>
      </p:sp>
      <p:sp>
        <p:nvSpPr>
          <p:cNvPr id="25624" name="Rectangle 24"/>
          <p:cNvSpPr>
            <a:spLocks noChangeArrowheads="1"/>
          </p:cNvSpPr>
          <p:nvPr/>
        </p:nvSpPr>
        <p:spPr bwMode="auto">
          <a:xfrm>
            <a:off x="5502275" y="4445000"/>
            <a:ext cx="185738" cy="57150"/>
          </a:xfrm>
          <a:prstGeom prst="rect">
            <a:avLst/>
          </a:prstGeom>
          <a:solidFill>
            <a:srgbClr val="000000"/>
          </a:solidFill>
          <a:ln w="9525">
            <a:solidFill>
              <a:schemeClr val="tx2"/>
            </a:solidFill>
            <a:miter lim="800000"/>
            <a:headEnd/>
            <a:tailEnd/>
          </a:ln>
        </p:spPr>
        <p:txBody>
          <a:bodyPr/>
          <a:lstStyle/>
          <a:p>
            <a:endParaRPr lang="en-IN"/>
          </a:p>
        </p:txBody>
      </p:sp>
      <p:sp>
        <p:nvSpPr>
          <p:cNvPr id="25625" name="Rectangle 25"/>
          <p:cNvSpPr>
            <a:spLocks noChangeArrowheads="1"/>
          </p:cNvSpPr>
          <p:nvPr/>
        </p:nvSpPr>
        <p:spPr bwMode="auto">
          <a:xfrm>
            <a:off x="5988050" y="2928938"/>
            <a:ext cx="57150" cy="1573212"/>
          </a:xfrm>
          <a:prstGeom prst="rect">
            <a:avLst/>
          </a:prstGeom>
          <a:solidFill>
            <a:srgbClr val="000000"/>
          </a:solidFill>
          <a:ln w="9525">
            <a:noFill/>
            <a:miter lim="800000"/>
            <a:headEnd/>
            <a:tailEnd/>
          </a:ln>
        </p:spPr>
        <p:txBody>
          <a:bodyPr/>
          <a:lstStyle/>
          <a:p>
            <a:endParaRPr lang="en-IN"/>
          </a:p>
        </p:txBody>
      </p:sp>
      <p:sp>
        <p:nvSpPr>
          <p:cNvPr id="25626" name="Rectangle 26"/>
          <p:cNvSpPr>
            <a:spLocks noChangeArrowheads="1"/>
          </p:cNvSpPr>
          <p:nvPr/>
        </p:nvSpPr>
        <p:spPr bwMode="auto">
          <a:xfrm>
            <a:off x="5845175" y="4445000"/>
            <a:ext cx="200025" cy="57150"/>
          </a:xfrm>
          <a:prstGeom prst="rect">
            <a:avLst/>
          </a:prstGeom>
          <a:solidFill>
            <a:srgbClr val="000000"/>
          </a:solidFill>
          <a:ln w="9525">
            <a:solidFill>
              <a:schemeClr val="tx2"/>
            </a:solidFill>
            <a:miter lim="800000"/>
            <a:headEnd/>
            <a:tailEnd/>
          </a:ln>
        </p:spPr>
        <p:txBody>
          <a:bodyPr/>
          <a:lstStyle/>
          <a:p>
            <a:endParaRPr lang="en-IN"/>
          </a:p>
        </p:txBody>
      </p:sp>
      <p:sp>
        <p:nvSpPr>
          <p:cNvPr id="25627" name="Rectangle 27"/>
          <p:cNvSpPr>
            <a:spLocks noChangeArrowheads="1"/>
          </p:cNvSpPr>
          <p:nvPr/>
        </p:nvSpPr>
        <p:spPr bwMode="auto">
          <a:xfrm>
            <a:off x="6332538" y="2557463"/>
            <a:ext cx="57150" cy="1944687"/>
          </a:xfrm>
          <a:prstGeom prst="rect">
            <a:avLst/>
          </a:prstGeom>
          <a:solidFill>
            <a:srgbClr val="000000"/>
          </a:solidFill>
          <a:ln w="9525">
            <a:noFill/>
            <a:miter lim="800000"/>
            <a:headEnd/>
            <a:tailEnd/>
          </a:ln>
        </p:spPr>
        <p:txBody>
          <a:bodyPr/>
          <a:lstStyle/>
          <a:p>
            <a:endParaRPr lang="en-IN"/>
          </a:p>
        </p:txBody>
      </p:sp>
      <p:sp>
        <p:nvSpPr>
          <p:cNvPr id="25628" name="Rectangle 28"/>
          <p:cNvSpPr>
            <a:spLocks noChangeArrowheads="1"/>
          </p:cNvSpPr>
          <p:nvPr/>
        </p:nvSpPr>
        <p:spPr bwMode="auto">
          <a:xfrm>
            <a:off x="6202363" y="4445000"/>
            <a:ext cx="187325" cy="57150"/>
          </a:xfrm>
          <a:prstGeom prst="rect">
            <a:avLst/>
          </a:prstGeom>
          <a:solidFill>
            <a:srgbClr val="000000"/>
          </a:solidFill>
          <a:ln w="9525">
            <a:solidFill>
              <a:schemeClr val="tx2"/>
            </a:solidFill>
            <a:miter lim="800000"/>
            <a:headEnd/>
            <a:tailEnd/>
          </a:ln>
        </p:spPr>
        <p:txBody>
          <a:bodyPr/>
          <a:lstStyle/>
          <a:p>
            <a:endParaRPr lang="en-IN"/>
          </a:p>
        </p:txBody>
      </p:sp>
      <p:sp>
        <p:nvSpPr>
          <p:cNvPr id="25629" name="Rectangle 29"/>
          <p:cNvSpPr>
            <a:spLocks noChangeArrowheads="1"/>
          </p:cNvSpPr>
          <p:nvPr/>
        </p:nvSpPr>
        <p:spPr bwMode="auto">
          <a:xfrm>
            <a:off x="6675438" y="2314575"/>
            <a:ext cx="57150" cy="2187575"/>
          </a:xfrm>
          <a:prstGeom prst="rect">
            <a:avLst/>
          </a:prstGeom>
          <a:solidFill>
            <a:srgbClr val="000000"/>
          </a:solidFill>
          <a:ln w="9525">
            <a:noFill/>
            <a:miter lim="800000"/>
            <a:headEnd/>
            <a:tailEnd/>
          </a:ln>
        </p:spPr>
        <p:txBody>
          <a:bodyPr/>
          <a:lstStyle/>
          <a:p>
            <a:endParaRPr lang="en-IN"/>
          </a:p>
        </p:txBody>
      </p:sp>
      <p:sp>
        <p:nvSpPr>
          <p:cNvPr id="25630" name="Rectangle 30"/>
          <p:cNvSpPr>
            <a:spLocks noChangeArrowheads="1"/>
          </p:cNvSpPr>
          <p:nvPr/>
        </p:nvSpPr>
        <p:spPr bwMode="auto">
          <a:xfrm>
            <a:off x="6546850" y="4445000"/>
            <a:ext cx="185738" cy="57150"/>
          </a:xfrm>
          <a:prstGeom prst="rect">
            <a:avLst/>
          </a:prstGeom>
          <a:solidFill>
            <a:srgbClr val="000000"/>
          </a:solidFill>
          <a:ln w="9525">
            <a:solidFill>
              <a:schemeClr val="tx2"/>
            </a:solidFill>
            <a:miter lim="800000"/>
            <a:headEnd/>
            <a:tailEnd/>
          </a:ln>
        </p:spPr>
        <p:txBody>
          <a:bodyPr/>
          <a:lstStyle/>
          <a:p>
            <a:endParaRPr lang="en-IN"/>
          </a:p>
        </p:txBody>
      </p:sp>
      <p:sp>
        <p:nvSpPr>
          <p:cNvPr id="25631" name="Rectangle 31"/>
          <p:cNvSpPr>
            <a:spLocks noChangeArrowheads="1"/>
          </p:cNvSpPr>
          <p:nvPr/>
        </p:nvSpPr>
        <p:spPr bwMode="auto">
          <a:xfrm>
            <a:off x="7032625" y="2085975"/>
            <a:ext cx="57150" cy="2416175"/>
          </a:xfrm>
          <a:prstGeom prst="rect">
            <a:avLst/>
          </a:prstGeom>
          <a:solidFill>
            <a:srgbClr val="000000"/>
          </a:solidFill>
          <a:ln w="9525">
            <a:noFill/>
            <a:miter lim="800000"/>
            <a:headEnd/>
            <a:tailEnd/>
          </a:ln>
        </p:spPr>
        <p:txBody>
          <a:bodyPr/>
          <a:lstStyle/>
          <a:p>
            <a:endParaRPr lang="en-IN"/>
          </a:p>
        </p:txBody>
      </p:sp>
      <p:sp>
        <p:nvSpPr>
          <p:cNvPr id="25632" name="Rectangle 32"/>
          <p:cNvSpPr>
            <a:spLocks noChangeArrowheads="1"/>
          </p:cNvSpPr>
          <p:nvPr/>
        </p:nvSpPr>
        <p:spPr bwMode="auto">
          <a:xfrm>
            <a:off x="6889750" y="4445000"/>
            <a:ext cx="200025" cy="57150"/>
          </a:xfrm>
          <a:prstGeom prst="rect">
            <a:avLst/>
          </a:prstGeom>
          <a:solidFill>
            <a:srgbClr val="000000"/>
          </a:solidFill>
          <a:ln w="9525">
            <a:solidFill>
              <a:schemeClr val="tx2"/>
            </a:solidFill>
            <a:miter lim="800000"/>
            <a:headEnd/>
            <a:tailEnd/>
          </a:ln>
        </p:spPr>
        <p:txBody>
          <a:bodyPr/>
          <a:lstStyle/>
          <a:p>
            <a:endParaRPr lang="en-IN"/>
          </a:p>
        </p:txBody>
      </p:sp>
      <p:sp>
        <p:nvSpPr>
          <p:cNvPr id="25633" name="Rectangle 33"/>
          <p:cNvSpPr>
            <a:spLocks noChangeArrowheads="1"/>
          </p:cNvSpPr>
          <p:nvPr/>
        </p:nvSpPr>
        <p:spPr bwMode="auto">
          <a:xfrm>
            <a:off x="7375525" y="1828800"/>
            <a:ext cx="57150" cy="2673350"/>
          </a:xfrm>
          <a:prstGeom prst="rect">
            <a:avLst/>
          </a:prstGeom>
          <a:solidFill>
            <a:srgbClr val="000000"/>
          </a:solidFill>
          <a:ln w="9525">
            <a:noFill/>
            <a:miter lim="800000"/>
            <a:headEnd/>
            <a:tailEnd/>
          </a:ln>
        </p:spPr>
        <p:txBody>
          <a:bodyPr/>
          <a:lstStyle/>
          <a:p>
            <a:endParaRPr lang="en-IN"/>
          </a:p>
        </p:txBody>
      </p:sp>
      <p:sp>
        <p:nvSpPr>
          <p:cNvPr id="25634" name="Rectangle 34"/>
          <p:cNvSpPr>
            <a:spLocks noChangeArrowheads="1"/>
          </p:cNvSpPr>
          <p:nvPr/>
        </p:nvSpPr>
        <p:spPr bwMode="auto">
          <a:xfrm>
            <a:off x="7246938" y="4445000"/>
            <a:ext cx="185737" cy="57150"/>
          </a:xfrm>
          <a:prstGeom prst="rect">
            <a:avLst/>
          </a:prstGeom>
          <a:solidFill>
            <a:srgbClr val="000000"/>
          </a:solidFill>
          <a:ln w="9525">
            <a:solidFill>
              <a:schemeClr val="tx2"/>
            </a:solidFill>
            <a:miter lim="800000"/>
            <a:headEnd/>
            <a:tailEnd/>
          </a:ln>
        </p:spPr>
        <p:txBody>
          <a:bodyPr/>
          <a:lstStyle/>
          <a:p>
            <a:endParaRPr lang="en-IN"/>
          </a:p>
        </p:txBody>
      </p:sp>
      <p:sp>
        <p:nvSpPr>
          <p:cNvPr id="25635" name="Rectangle 35"/>
          <p:cNvSpPr>
            <a:spLocks noChangeArrowheads="1"/>
          </p:cNvSpPr>
          <p:nvPr/>
        </p:nvSpPr>
        <p:spPr bwMode="auto">
          <a:xfrm>
            <a:off x="2500313" y="4287838"/>
            <a:ext cx="57150" cy="57150"/>
          </a:xfrm>
          <a:prstGeom prst="rect">
            <a:avLst/>
          </a:prstGeom>
          <a:solidFill>
            <a:srgbClr val="000000"/>
          </a:solidFill>
          <a:ln w="9525">
            <a:solidFill>
              <a:schemeClr val="tx2"/>
            </a:solidFill>
            <a:miter lim="800000"/>
            <a:headEnd/>
            <a:tailEnd/>
          </a:ln>
        </p:spPr>
        <p:txBody>
          <a:bodyPr/>
          <a:lstStyle/>
          <a:p>
            <a:endParaRPr lang="en-IN"/>
          </a:p>
        </p:txBody>
      </p:sp>
      <p:sp>
        <p:nvSpPr>
          <p:cNvPr id="25636" name="Rectangle 36"/>
          <p:cNvSpPr>
            <a:spLocks noChangeArrowheads="1"/>
          </p:cNvSpPr>
          <p:nvPr/>
        </p:nvSpPr>
        <p:spPr bwMode="auto">
          <a:xfrm>
            <a:off x="2371725" y="4287838"/>
            <a:ext cx="185738" cy="57150"/>
          </a:xfrm>
          <a:prstGeom prst="rect">
            <a:avLst/>
          </a:prstGeom>
          <a:solidFill>
            <a:srgbClr val="000000"/>
          </a:solidFill>
          <a:ln w="9525">
            <a:solidFill>
              <a:schemeClr val="tx2"/>
            </a:solidFill>
            <a:miter lim="800000"/>
            <a:headEnd/>
            <a:tailEnd/>
          </a:ln>
        </p:spPr>
        <p:txBody>
          <a:bodyPr/>
          <a:lstStyle/>
          <a:p>
            <a:endParaRPr lang="en-IN"/>
          </a:p>
        </p:txBody>
      </p:sp>
      <p:sp>
        <p:nvSpPr>
          <p:cNvPr id="25637" name="Rectangle 37"/>
          <p:cNvSpPr>
            <a:spLocks noChangeArrowheads="1"/>
          </p:cNvSpPr>
          <p:nvPr/>
        </p:nvSpPr>
        <p:spPr bwMode="auto">
          <a:xfrm>
            <a:off x="4587875" y="3787775"/>
            <a:ext cx="57150" cy="57150"/>
          </a:xfrm>
          <a:prstGeom prst="rect">
            <a:avLst/>
          </a:prstGeom>
          <a:solidFill>
            <a:srgbClr val="000000"/>
          </a:solidFill>
          <a:ln w="9525">
            <a:noFill/>
            <a:miter lim="800000"/>
            <a:headEnd/>
            <a:tailEnd/>
          </a:ln>
        </p:spPr>
        <p:txBody>
          <a:bodyPr/>
          <a:lstStyle/>
          <a:p>
            <a:endParaRPr lang="en-IN"/>
          </a:p>
        </p:txBody>
      </p:sp>
      <p:sp>
        <p:nvSpPr>
          <p:cNvPr id="25638" name="Rectangle 38"/>
          <p:cNvSpPr>
            <a:spLocks noChangeArrowheads="1"/>
          </p:cNvSpPr>
          <p:nvPr/>
        </p:nvSpPr>
        <p:spPr bwMode="auto">
          <a:xfrm>
            <a:off x="4459288" y="3787775"/>
            <a:ext cx="185737" cy="57150"/>
          </a:xfrm>
          <a:prstGeom prst="rect">
            <a:avLst/>
          </a:prstGeom>
          <a:solidFill>
            <a:srgbClr val="000000"/>
          </a:solidFill>
          <a:ln w="9525">
            <a:noFill/>
            <a:miter lim="800000"/>
            <a:headEnd/>
            <a:tailEnd/>
          </a:ln>
        </p:spPr>
        <p:txBody>
          <a:bodyPr/>
          <a:lstStyle/>
          <a:p>
            <a:endParaRPr lang="en-IN"/>
          </a:p>
        </p:txBody>
      </p:sp>
      <p:sp>
        <p:nvSpPr>
          <p:cNvPr id="25639" name="Rectangle 39"/>
          <p:cNvSpPr>
            <a:spLocks noChangeArrowheads="1"/>
          </p:cNvSpPr>
          <p:nvPr/>
        </p:nvSpPr>
        <p:spPr bwMode="auto">
          <a:xfrm>
            <a:off x="5988050" y="2900363"/>
            <a:ext cx="57150" cy="71437"/>
          </a:xfrm>
          <a:prstGeom prst="rect">
            <a:avLst/>
          </a:prstGeom>
          <a:solidFill>
            <a:srgbClr val="000000"/>
          </a:solidFill>
          <a:ln w="9525">
            <a:noFill/>
            <a:miter lim="800000"/>
            <a:headEnd/>
            <a:tailEnd/>
          </a:ln>
        </p:spPr>
        <p:txBody>
          <a:bodyPr/>
          <a:lstStyle/>
          <a:p>
            <a:endParaRPr lang="en-IN"/>
          </a:p>
        </p:txBody>
      </p:sp>
      <p:sp>
        <p:nvSpPr>
          <p:cNvPr id="25640" name="Rectangle 40"/>
          <p:cNvSpPr>
            <a:spLocks noChangeArrowheads="1"/>
          </p:cNvSpPr>
          <p:nvPr/>
        </p:nvSpPr>
        <p:spPr bwMode="auto">
          <a:xfrm>
            <a:off x="5845175" y="2914650"/>
            <a:ext cx="200025" cy="57150"/>
          </a:xfrm>
          <a:prstGeom prst="rect">
            <a:avLst/>
          </a:prstGeom>
          <a:solidFill>
            <a:srgbClr val="000000"/>
          </a:solidFill>
          <a:ln w="9525">
            <a:noFill/>
            <a:miter lim="800000"/>
            <a:headEnd/>
            <a:tailEnd/>
          </a:ln>
        </p:spPr>
        <p:txBody>
          <a:bodyPr/>
          <a:lstStyle/>
          <a:p>
            <a:endParaRPr lang="en-IN"/>
          </a:p>
        </p:txBody>
      </p:sp>
      <p:sp>
        <p:nvSpPr>
          <p:cNvPr id="25641" name="Rectangle 41"/>
          <p:cNvSpPr>
            <a:spLocks noChangeArrowheads="1"/>
          </p:cNvSpPr>
          <p:nvPr/>
        </p:nvSpPr>
        <p:spPr bwMode="auto">
          <a:xfrm>
            <a:off x="6332538" y="2500313"/>
            <a:ext cx="57150" cy="100012"/>
          </a:xfrm>
          <a:prstGeom prst="rect">
            <a:avLst/>
          </a:prstGeom>
          <a:solidFill>
            <a:srgbClr val="000000"/>
          </a:solidFill>
          <a:ln w="9525">
            <a:noFill/>
            <a:miter lim="800000"/>
            <a:headEnd/>
            <a:tailEnd/>
          </a:ln>
        </p:spPr>
        <p:txBody>
          <a:bodyPr/>
          <a:lstStyle/>
          <a:p>
            <a:endParaRPr lang="en-IN"/>
          </a:p>
        </p:txBody>
      </p:sp>
      <p:sp>
        <p:nvSpPr>
          <p:cNvPr id="25642" name="Rectangle 42"/>
          <p:cNvSpPr>
            <a:spLocks noChangeArrowheads="1"/>
          </p:cNvSpPr>
          <p:nvPr/>
        </p:nvSpPr>
        <p:spPr bwMode="auto">
          <a:xfrm>
            <a:off x="6202363" y="2543175"/>
            <a:ext cx="187325" cy="57150"/>
          </a:xfrm>
          <a:prstGeom prst="rect">
            <a:avLst/>
          </a:prstGeom>
          <a:solidFill>
            <a:srgbClr val="000000"/>
          </a:solidFill>
          <a:ln w="9525">
            <a:noFill/>
            <a:miter lim="800000"/>
            <a:headEnd/>
            <a:tailEnd/>
          </a:ln>
        </p:spPr>
        <p:txBody>
          <a:bodyPr/>
          <a:lstStyle/>
          <a:p>
            <a:endParaRPr lang="en-IN"/>
          </a:p>
        </p:txBody>
      </p:sp>
      <p:sp>
        <p:nvSpPr>
          <p:cNvPr id="25643" name="Rectangle 43"/>
          <p:cNvSpPr>
            <a:spLocks noChangeArrowheads="1"/>
          </p:cNvSpPr>
          <p:nvPr/>
        </p:nvSpPr>
        <p:spPr bwMode="auto">
          <a:xfrm>
            <a:off x="6675438" y="2257425"/>
            <a:ext cx="57150" cy="100013"/>
          </a:xfrm>
          <a:prstGeom prst="rect">
            <a:avLst/>
          </a:prstGeom>
          <a:solidFill>
            <a:srgbClr val="000000"/>
          </a:solidFill>
          <a:ln w="9525">
            <a:noFill/>
            <a:miter lim="800000"/>
            <a:headEnd/>
            <a:tailEnd/>
          </a:ln>
        </p:spPr>
        <p:txBody>
          <a:bodyPr/>
          <a:lstStyle/>
          <a:p>
            <a:endParaRPr lang="en-IN"/>
          </a:p>
        </p:txBody>
      </p:sp>
      <p:sp>
        <p:nvSpPr>
          <p:cNvPr id="25644" name="Rectangle 44"/>
          <p:cNvSpPr>
            <a:spLocks noChangeArrowheads="1"/>
          </p:cNvSpPr>
          <p:nvPr/>
        </p:nvSpPr>
        <p:spPr bwMode="auto">
          <a:xfrm>
            <a:off x="6546850" y="2300288"/>
            <a:ext cx="185738" cy="57150"/>
          </a:xfrm>
          <a:prstGeom prst="rect">
            <a:avLst/>
          </a:prstGeom>
          <a:solidFill>
            <a:srgbClr val="000000"/>
          </a:solidFill>
          <a:ln w="9525">
            <a:noFill/>
            <a:miter lim="800000"/>
            <a:headEnd/>
            <a:tailEnd/>
          </a:ln>
        </p:spPr>
        <p:txBody>
          <a:bodyPr/>
          <a:lstStyle/>
          <a:p>
            <a:endParaRPr lang="en-IN"/>
          </a:p>
        </p:txBody>
      </p:sp>
      <p:sp>
        <p:nvSpPr>
          <p:cNvPr id="25645" name="Rectangle 45"/>
          <p:cNvSpPr>
            <a:spLocks noChangeArrowheads="1"/>
          </p:cNvSpPr>
          <p:nvPr/>
        </p:nvSpPr>
        <p:spPr bwMode="auto">
          <a:xfrm>
            <a:off x="7032625" y="1985963"/>
            <a:ext cx="57150" cy="142875"/>
          </a:xfrm>
          <a:prstGeom prst="rect">
            <a:avLst/>
          </a:prstGeom>
          <a:solidFill>
            <a:srgbClr val="000000"/>
          </a:solidFill>
          <a:ln w="9525">
            <a:noFill/>
            <a:miter lim="800000"/>
            <a:headEnd/>
            <a:tailEnd/>
          </a:ln>
        </p:spPr>
        <p:txBody>
          <a:bodyPr/>
          <a:lstStyle/>
          <a:p>
            <a:endParaRPr lang="en-IN"/>
          </a:p>
        </p:txBody>
      </p:sp>
      <p:sp>
        <p:nvSpPr>
          <p:cNvPr id="25646" name="Rectangle 46"/>
          <p:cNvSpPr>
            <a:spLocks noChangeArrowheads="1"/>
          </p:cNvSpPr>
          <p:nvPr/>
        </p:nvSpPr>
        <p:spPr bwMode="auto">
          <a:xfrm>
            <a:off x="6889750" y="2071688"/>
            <a:ext cx="200025" cy="57150"/>
          </a:xfrm>
          <a:prstGeom prst="rect">
            <a:avLst/>
          </a:prstGeom>
          <a:solidFill>
            <a:srgbClr val="000000"/>
          </a:solidFill>
          <a:ln w="9525">
            <a:noFill/>
            <a:miter lim="800000"/>
            <a:headEnd/>
            <a:tailEnd/>
          </a:ln>
        </p:spPr>
        <p:txBody>
          <a:bodyPr/>
          <a:lstStyle/>
          <a:p>
            <a:endParaRPr lang="en-IN"/>
          </a:p>
        </p:txBody>
      </p:sp>
      <p:sp>
        <p:nvSpPr>
          <p:cNvPr id="25647" name="Rectangle 47"/>
          <p:cNvSpPr>
            <a:spLocks noChangeArrowheads="1"/>
          </p:cNvSpPr>
          <p:nvPr/>
        </p:nvSpPr>
        <p:spPr bwMode="auto">
          <a:xfrm>
            <a:off x="7375525" y="1685925"/>
            <a:ext cx="57150" cy="185738"/>
          </a:xfrm>
          <a:prstGeom prst="rect">
            <a:avLst/>
          </a:prstGeom>
          <a:solidFill>
            <a:srgbClr val="000000"/>
          </a:solidFill>
          <a:ln w="9525">
            <a:noFill/>
            <a:miter lim="800000"/>
            <a:headEnd/>
            <a:tailEnd/>
          </a:ln>
        </p:spPr>
        <p:txBody>
          <a:bodyPr/>
          <a:lstStyle/>
          <a:p>
            <a:endParaRPr lang="en-IN"/>
          </a:p>
        </p:txBody>
      </p:sp>
      <p:sp>
        <p:nvSpPr>
          <p:cNvPr id="25648" name="Rectangle 48"/>
          <p:cNvSpPr>
            <a:spLocks noChangeArrowheads="1"/>
          </p:cNvSpPr>
          <p:nvPr/>
        </p:nvSpPr>
        <p:spPr bwMode="auto">
          <a:xfrm>
            <a:off x="7246938" y="1814513"/>
            <a:ext cx="185737" cy="57150"/>
          </a:xfrm>
          <a:prstGeom prst="rect">
            <a:avLst/>
          </a:prstGeom>
          <a:solidFill>
            <a:srgbClr val="000000"/>
          </a:solidFill>
          <a:ln w="9525">
            <a:noFill/>
            <a:miter lim="800000"/>
            <a:headEnd/>
            <a:tailEnd/>
          </a:ln>
        </p:spPr>
        <p:txBody>
          <a:bodyPr/>
          <a:lstStyle/>
          <a:p>
            <a:endParaRPr lang="en-IN"/>
          </a:p>
        </p:txBody>
      </p:sp>
      <p:sp>
        <p:nvSpPr>
          <p:cNvPr id="25649" name="Rectangle 49"/>
          <p:cNvSpPr>
            <a:spLocks noChangeArrowheads="1"/>
          </p:cNvSpPr>
          <p:nvPr/>
        </p:nvSpPr>
        <p:spPr bwMode="auto">
          <a:xfrm>
            <a:off x="2357438" y="4287838"/>
            <a:ext cx="142875" cy="157162"/>
          </a:xfrm>
          <a:prstGeom prst="rect">
            <a:avLst/>
          </a:prstGeom>
          <a:solidFill>
            <a:srgbClr val="99CC00"/>
          </a:solidFill>
          <a:ln w="28575">
            <a:solidFill>
              <a:srgbClr val="FF9900"/>
            </a:solidFill>
            <a:miter lim="800000"/>
            <a:headEnd/>
            <a:tailEnd/>
          </a:ln>
        </p:spPr>
        <p:txBody>
          <a:bodyPr/>
          <a:lstStyle/>
          <a:p>
            <a:endParaRPr lang="en-IN"/>
          </a:p>
        </p:txBody>
      </p:sp>
      <p:sp>
        <p:nvSpPr>
          <p:cNvPr id="25650" name="Rectangle 50"/>
          <p:cNvSpPr>
            <a:spLocks noChangeArrowheads="1"/>
          </p:cNvSpPr>
          <p:nvPr/>
        </p:nvSpPr>
        <p:spPr bwMode="auto">
          <a:xfrm>
            <a:off x="2701925" y="4187825"/>
            <a:ext cx="157163" cy="257175"/>
          </a:xfrm>
          <a:prstGeom prst="rect">
            <a:avLst/>
          </a:prstGeom>
          <a:solidFill>
            <a:srgbClr val="99CC00"/>
          </a:solidFill>
          <a:ln w="28575">
            <a:solidFill>
              <a:srgbClr val="FF9900"/>
            </a:solidFill>
            <a:miter lim="800000"/>
            <a:headEnd/>
            <a:tailEnd/>
          </a:ln>
        </p:spPr>
        <p:txBody>
          <a:bodyPr/>
          <a:lstStyle/>
          <a:p>
            <a:endParaRPr lang="en-IN"/>
          </a:p>
        </p:txBody>
      </p:sp>
      <p:sp>
        <p:nvSpPr>
          <p:cNvPr id="25651" name="Rectangle 51"/>
          <p:cNvSpPr>
            <a:spLocks noChangeArrowheads="1"/>
          </p:cNvSpPr>
          <p:nvPr/>
        </p:nvSpPr>
        <p:spPr bwMode="auto">
          <a:xfrm>
            <a:off x="3059113" y="4073525"/>
            <a:ext cx="142875" cy="371475"/>
          </a:xfrm>
          <a:prstGeom prst="rect">
            <a:avLst/>
          </a:prstGeom>
          <a:solidFill>
            <a:srgbClr val="99CC00"/>
          </a:solidFill>
          <a:ln w="28575">
            <a:solidFill>
              <a:srgbClr val="FF9900"/>
            </a:solidFill>
            <a:miter lim="800000"/>
            <a:headEnd/>
            <a:tailEnd/>
          </a:ln>
        </p:spPr>
        <p:txBody>
          <a:bodyPr/>
          <a:lstStyle/>
          <a:p>
            <a:endParaRPr lang="en-IN"/>
          </a:p>
        </p:txBody>
      </p:sp>
      <p:sp>
        <p:nvSpPr>
          <p:cNvPr id="25652" name="Rectangle 52"/>
          <p:cNvSpPr>
            <a:spLocks noChangeArrowheads="1"/>
          </p:cNvSpPr>
          <p:nvPr/>
        </p:nvSpPr>
        <p:spPr bwMode="auto">
          <a:xfrm>
            <a:off x="3402013" y="4030663"/>
            <a:ext cx="142875" cy="414337"/>
          </a:xfrm>
          <a:prstGeom prst="rect">
            <a:avLst/>
          </a:prstGeom>
          <a:solidFill>
            <a:srgbClr val="99CC00"/>
          </a:solidFill>
          <a:ln w="28575">
            <a:solidFill>
              <a:srgbClr val="FF9900"/>
            </a:solidFill>
            <a:miter lim="800000"/>
            <a:headEnd/>
            <a:tailEnd/>
          </a:ln>
        </p:spPr>
        <p:txBody>
          <a:bodyPr/>
          <a:lstStyle/>
          <a:p>
            <a:endParaRPr lang="en-IN"/>
          </a:p>
        </p:txBody>
      </p:sp>
      <p:sp>
        <p:nvSpPr>
          <p:cNvPr id="25653" name="Rectangle 53"/>
          <p:cNvSpPr>
            <a:spLocks noChangeArrowheads="1"/>
          </p:cNvSpPr>
          <p:nvPr/>
        </p:nvSpPr>
        <p:spPr bwMode="auto">
          <a:xfrm>
            <a:off x="3744913" y="3702050"/>
            <a:ext cx="157162" cy="742950"/>
          </a:xfrm>
          <a:prstGeom prst="rect">
            <a:avLst/>
          </a:prstGeom>
          <a:solidFill>
            <a:srgbClr val="99CC00"/>
          </a:solidFill>
          <a:ln w="28575">
            <a:solidFill>
              <a:srgbClr val="FF9900"/>
            </a:solidFill>
            <a:miter lim="800000"/>
            <a:headEnd/>
            <a:tailEnd/>
          </a:ln>
        </p:spPr>
        <p:txBody>
          <a:bodyPr/>
          <a:lstStyle/>
          <a:p>
            <a:endParaRPr lang="en-IN"/>
          </a:p>
        </p:txBody>
      </p:sp>
      <p:sp>
        <p:nvSpPr>
          <p:cNvPr id="25654" name="Rectangle 54"/>
          <p:cNvSpPr>
            <a:spLocks noChangeArrowheads="1"/>
          </p:cNvSpPr>
          <p:nvPr/>
        </p:nvSpPr>
        <p:spPr bwMode="auto">
          <a:xfrm>
            <a:off x="4102100" y="3659188"/>
            <a:ext cx="142875" cy="785812"/>
          </a:xfrm>
          <a:prstGeom prst="rect">
            <a:avLst/>
          </a:prstGeom>
          <a:solidFill>
            <a:srgbClr val="99CC00"/>
          </a:solidFill>
          <a:ln w="28575">
            <a:solidFill>
              <a:srgbClr val="FF9900"/>
            </a:solidFill>
            <a:miter lim="800000"/>
            <a:headEnd/>
            <a:tailEnd/>
          </a:ln>
        </p:spPr>
        <p:txBody>
          <a:bodyPr/>
          <a:lstStyle/>
          <a:p>
            <a:endParaRPr lang="en-IN"/>
          </a:p>
        </p:txBody>
      </p:sp>
      <p:sp>
        <p:nvSpPr>
          <p:cNvPr id="25655" name="Rectangle 55"/>
          <p:cNvSpPr>
            <a:spLocks noChangeArrowheads="1"/>
          </p:cNvSpPr>
          <p:nvPr/>
        </p:nvSpPr>
        <p:spPr bwMode="auto">
          <a:xfrm>
            <a:off x="4445000" y="3787775"/>
            <a:ext cx="142875" cy="657225"/>
          </a:xfrm>
          <a:prstGeom prst="rect">
            <a:avLst/>
          </a:prstGeom>
          <a:solidFill>
            <a:srgbClr val="99CC00"/>
          </a:solidFill>
          <a:ln w="28575">
            <a:solidFill>
              <a:srgbClr val="FF9900"/>
            </a:solidFill>
            <a:miter lim="800000"/>
            <a:headEnd/>
            <a:tailEnd/>
          </a:ln>
        </p:spPr>
        <p:txBody>
          <a:bodyPr/>
          <a:lstStyle/>
          <a:p>
            <a:endParaRPr lang="en-IN"/>
          </a:p>
        </p:txBody>
      </p:sp>
      <p:sp>
        <p:nvSpPr>
          <p:cNvPr id="25656" name="Rectangle 56"/>
          <p:cNvSpPr>
            <a:spLocks noChangeArrowheads="1"/>
          </p:cNvSpPr>
          <p:nvPr/>
        </p:nvSpPr>
        <p:spPr bwMode="auto">
          <a:xfrm>
            <a:off x="4787900" y="3644900"/>
            <a:ext cx="157163" cy="800100"/>
          </a:xfrm>
          <a:prstGeom prst="rect">
            <a:avLst/>
          </a:prstGeom>
          <a:solidFill>
            <a:srgbClr val="99CC00"/>
          </a:solidFill>
          <a:ln w="28575">
            <a:solidFill>
              <a:srgbClr val="FF9900"/>
            </a:solidFill>
            <a:miter lim="800000"/>
            <a:headEnd/>
            <a:tailEnd/>
          </a:ln>
        </p:spPr>
        <p:txBody>
          <a:bodyPr/>
          <a:lstStyle/>
          <a:p>
            <a:endParaRPr lang="en-IN"/>
          </a:p>
        </p:txBody>
      </p:sp>
      <p:sp>
        <p:nvSpPr>
          <p:cNvPr id="25657" name="Rectangle 57"/>
          <p:cNvSpPr>
            <a:spLocks noChangeArrowheads="1"/>
          </p:cNvSpPr>
          <p:nvPr/>
        </p:nvSpPr>
        <p:spPr bwMode="auto">
          <a:xfrm>
            <a:off x="5145088" y="3302000"/>
            <a:ext cx="142875" cy="1143000"/>
          </a:xfrm>
          <a:prstGeom prst="rect">
            <a:avLst/>
          </a:prstGeom>
          <a:solidFill>
            <a:srgbClr val="99CC00"/>
          </a:solidFill>
          <a:ln w="28575">
            <a:solidFill>
              <a:srgbClr val="FF9900"/>
            </a:solidFill>
            <a:miter lim="800000"/>
            <a:headEnd/>
            <a:tailEnd/>
          </a:ln>
        </p:spPr>
        <p:txBody>
          <a:bodyPr/>
          <a:lstStyle/>
          <a:p>
            <a:endParaRPr lang="en-IN"/>
          </a:p>
        </p:txBody>
      </p:sp>
      <p:sp>
        <p:nvSpPr>
          <p:cNvPr id="25658" name="Rectangle 58"/>
          <p:cNvSpPr>
            <a:spLocks noChangeArrowheads="1"/>
          </p:cNvSpPr>
          <p:nvPr/>
        </p:nvSpPr>
        <p:spPr bwMode="auto">
          <a:xfrm>
            <a:off x="5487988" y="3173413"/>
            <a:ext cx="142875" cy="1271587"/>
          </a:xfrm>
          <a:prstGeom prst="rect">
            <a:avLst/>
          </a:prstGeom>
          <a:solidFill>
            <a:srgbClr val="99CC00"/>
          </a:solidFill>
          <a:ln w="28575">
            <a:solidFill>
              <a:srgbClr val="FF9900"/>
            </a:solidFill>
            <a:miter lim="800000"/>
            <a:headEnd/>
            <a:tailEnd/>
          </a:ln>
        </p:spPr>
        <p:txBody>
          <a:bodyPr/>
          <a:lstStyle/>
          <a:p>
            <a:endParaRPr lang="en-IN"/>
          </a:p>
        </p:txBody>
      </p:sp>
      <p:sp>
        <p:nvSpPr>
          <p:cNvPr id="25659" name="Rectangle 59"/>
          <p:cNvSpPr>
            <a:spLocks noChangeArrowheads="1"/>
          </p:cNvSpPr>
          <p:nvPr/>
        </p:nvSpPr>
        <p:spPr bwMode="auto">
          <a:xfrm>
            <a:off x="5830888" y="2914650"/>
            <a:ext cx="157162" cy="1530350"/>
          </a:xfrm>
          <a:prstGeom prst="rect">
            <a:avLst/>
          </a:prstGeom>
          <a:solidFill>
            <a:schemeClr val="tx2"/>
          </a:solidFill>
          <a:ln w="28575">
            <a:solidFill>
              <a:srgbClr val="FF9900"/>
            </a:solidFill>
            <a:miter lim="800000"/>
            <a:headEnd/>
            <a:tailEnd/>
          </a:ln>
        </p:spPr>
        <p:txBody>
          <a:bodyPr/>
          <a:lstStyle/>
          <a:p>
            <a:endParaRPr lang="en-IN"/>
          </a:p>
        </p:txBody>
      </p:sp>
      <p:sp>
        <p:nvSpPr>
          <p:cNvPr id="25660" name="Rectangle 60"/>
          <p:cNvSpPr>
            <a:spLocks noChangeArrowheads="1"/>
          </p:cNvSpPr>
          <p:nvPr/>
        </p:nvSpPr>
        <p:spPr bwMode="auto">
          <a:xfrm>
            <a:off x="6188075" y="2543175"/>
            <a:ext cx="144463" cy="1901825"/>
          </a:xfrm>
          <a:prstGeom prst="rect">
            <a:avLst/>
          </a:prstGeom>
          <a:solidFill>
            <a:srgbClr val="FFFF00"/>
          </a:solidFill>
          <a:ln w="28575">
            <a:solidFill>
              <a:srgbClr val="FF9900"/>
            </a:solidFill>
            <a:miter lim="800000"/>
            <a:headEnd/>
            <a:tailEnd/>
          </a:ln>
        </p:spPr>
        <p:txBody>
          <a:bodyPr/>
          <a:lstStyle/>
          <a:p>
            <a:endParaRPr lang="en-IN"/>
          </a:p>
        </p:txBody>
      </p:sp>
      <p:sp>
        <p:nvSpPr>
          <p:cNvPr id="25661" name="Rectangle 61"/>
          <p:cNvSpPr>
            <a:spLocks noChangeArrowheads="1"/>
          </p:cNvSpPr>
          <p:nvPr/>
        </p:nvSpPr>
        <p:spPr bwMode="auto">
          <a:xfrm>
            <a:off x="6532563" y="2300288"/>
            <a:ext cx="142875" cy="2144712"/>
          </a:xfrm>
          <a:prstGeom prst="rect">
            <a:avLst/>
          </a:prstGeom>
          <a:solidFill>
            <a:srgbClr val="FFFF00"/>
          </a:solidFill>
          <a:ln w="28575">
            <a:solidFill>
              <a:srgbClr val="FF9900"/>
            </a:solidFill>
            <a:miter lim="800000"/>
            <a:headEnd/>
            <a:tailEnd/>
          </a:ln>
        </p:spPr>
        <p:txBody>
          <a:bodyPr/>
          <a:lstStyle/>
          <a:p>
            <a:endParaRPr lang="en-IN"/>
          </a:p>
        </p:txBody>
      </p:sp>
      <p:sp>
        <p:nvSpPr>
          <p:cNvPr id="25662" name="Rectangle 62"/>
          <p:cNvSpPr>
            <a:spLocks noChangeArrowheads="1"/>
          </p:cNvSpPr>
          <p:nvPr/>
        </p:nvSpPr>
        <p:spPr bwMode="auto">
          <a:xfrm>
            <a:off x="6875463" y="2071688"/>
            <a:ext cx="157162" cy="2373312"/>
          </a:xfrm>
          <a:prstGeom prst="rect">
            <a:avLst/>
          </a:prstGeom>
          <a:solidFill>
            <a:srgbClr val="FFFF00"/>
          </a:solidFill>
          <a:ln w="28575">
            <a:solidFill>
              <a:srgbClr val="FF9900"/>
            </a:solidFill>
            <a:miter lim="800000"/>
            <a:headEnd/>
            <a:tailEnd/>
          </a:ln>
        </p:spPr>
        <p:txBody>
          <a:bodyPr/>
          <a:lstStyle/>
          <a:p>
            <a:endParaRPr lang="en-IN"/>
          </a:p>
        </p:txBody>
      </p:sp>
      <p:sp>
        <p:nvSpPr>
          <p:cNvPr id="25663" name="Rectangle 63"/>
          <p:cNvSpPr>
            <a:spLocks noChangeArrowheads="1"/>
          </p:cNvSpPr>
          <p:nvPr/>
        </p:nvSpPr>
        <p:spPr bwMode="auto">
          <a:xfrm>
            <a:off x="7232650" y="1814513"/>
            <a:ext cx="142875" cy="2630487"/>
          </a:xfrm>
          <a:prstGeom prst="rect">
            <a:avLst/>
          </a:prstGeom>
          <a:solidFill>
            <a:srgbClr val="FFFF00"/>
          </a:solidFill>
          <a:ln w="28575">
            <a:solidFill>
              <a:srgbClr val="FF9900"/>
            </a:solidFill>
            <a:miter lim="800000"/>
            <a:headEnd/>
            <a:tailEnd/>
          </a:ln>
        </p:spPr>
        <p:txBody>
          <a:bodyPr/>
          <a:lstStyle/>
          <a:p>
            <a:endParaRPr lang="en-IN"/>
          </a:p>
        </p:txBody>
      </p:sp>
      <p:sp>
        <p:nvSpPr>
          <p:cNvPr id="25664" name="Rectangle 64"/>
          <p:cNvSpPr>
            <a:spLocks noChangeArrowheads="1"/>
          </p:cNvSpPr>
          <p:nvPr/>
        </p:nvSpPr>
        <p:spPr bwMode="auto">
          <a:xfrm>
            <a:off x="2357438" y="4273550"/>
            <a:ext cx="142875" cy="14288"/>
          </a:xfrm>
          <a:prstGeom prst="rect">
            <a:avLst/>
          </a:prstGeom>
          <a:solidFill>
            <a:srgbClr val="FF00FF"/>
          </a:solidFill>
          <a:ln w="28575">
            <a:solidFill>
              <a:srgbClr val="FF9900"/>
            </a:solidFill>
            <a:miter lim="800000"/>
            <a:headEnd/>
            <a:tailEnd/>
          </a:ln>
        </p:spPr>
        <p:txBody>
          <a:bodyPr/>
          <a:lstStyle/>
          <a:p>
            <a:endParaRPr lang="en-IN"/>
          </a:p>
        </p:txBody>
      </p:sp>
      <p:sp>
        <p:nvSpPr>
          <p:cNvPr id="25665" name="Rectangle 65"/>
          <p:cNvSpPr>
            <a:spLocks noChangeArrowheads="1"/>
          </p:cNvSpPr>
          <p:nvPr/>
        </p:nvSpPr>
        <p:spPr bwMode="auto">
          <a:xfrm>
            <a:off x="4445000" y="3773488"/>
            <a:ext cx="142875" cy="14287"/>
          </a:xfrm>
          <a:prstGeom prst="rect">
            <a:avLst/>
          </a:prstGeom>
          <a:solidFill>
            <a:srgbClr val="FF00FF"/>
          </a:solidFill>
          <a:ln w="28575">
            <a:solidFill>
              <a:srgbClr val="FF9900"/>
            </a:solidFill>
            <a:miter lim="800000"/>
            <a:headEnd/>
            <a:tailEnd/>
          </a:ln>
        </p:spPr>
        <p:txBody>
          <a:bodyPr/>
          <a:lstStyle/>
          <a:p>
            <a:endParaRPr lang="en-IN"/>
          </a:p>
        </p:txBody>
      </p:sp>
      <p:sp>
        <p:nvSpPr>
          <p:cNvPr id="25666" name="Rectangle 66"/>
          <p:cNvSpPr>
            <a:spLocks noChangeArrowheads="1"/>
          </p:cNvSpPr>
          <p:nvPr/>
        </p:nvSpPr>
        <p:spPr bwMode="auto">
          <a:xfrm>
            <a:off x="5830888" y="2886075"/>
            <a:ext cx="157162" cy="28575"/>
          </a:xfrm>
          <a:prstGeom prst="rect">
            <a:avLst/>
          </a:prstGeom>
          <a:solidFill>
            <a:srgbClr val="FF00FF"/>
          </a:solidFill>
          <a:ln w="28575">
            <a:solidFill>
              <a:srgbClr val="FF9900"/>
            </a:solidFill>
            <a:miter lim="800000"/>
            <a:headEnd/>
            <a:tailEnd/>
          </a:ln>
        </p:spPr>
        <p:txBody>
          <a:bodyPr/>
          <a:lstStyle/>
          <a:p>
            <a:endParaRPr lang="en-IN"/>
          </a:p>
        </p:txBody>
      </p:sp>
      <p:sp>
        <p:nvSpPr>
          <p:cNvPr id="25667" name="Rectangle 67"/>
          <p:cNvSpPr>
            <a:spLocks noChangeArrowheads="1"/>
          </p:cNvSpPr>
          <p:nvPr/>
        </p:nvSpPr>
        <p:spPr bwMode="auto">
          <a:xfrm>
            <a:off x="6188075" y="2486025"/>
            <a:ext cx="144463" cy="57150"/>
          </a:xfrm>
          <a:prstGeom prst="rect">
            <a:avLst/>
          </a:prstGeom>
          <a:solidFill>
            <a:srgbClr val="FF0000"/>
          </a:solidFill>
          <a:ln w="28575">
            <a:solidFill>
              <a:srgbClr val="FF9900"/>
            </a:solidFill>
            <a:miter lim="800000"/>
            <a:headEnd/>
            <a:tailEnd/>
          </a:ln>
        </p:spPr>
        <p:txBody>
          <a:bodyPr/>
          <a:lstStyle/>
          <a:p>
            <a:endParaRPr lang="en-IN"/>
          </a:p>
        </p:txBody>
      </p:sp>
      <p:sp>
        <p:nvSpPr>
          <p:cNvPr id="25668" name="Rectangle 68"/>
          <p:cNvSpPr>
            <a:spLocks noChangeArrowheads="1"/>
          </p:cNvSpPr>
          <p:nvPr/>
        </p:nvSpPr>
        <p:spPr bwMode="auto">
          <a:xfrm>
            <a:off x="6532563" y="2243138"/>
            <a:ext cx="142875" cy="57150"/>
          </a:xfrm>
          <a:prstGeom prst="rect">
            <a:avLst/>
          </a:prstGeom>
          <a:solidFill>
            <a:srgbClr val="FF0000"/>
          </a:solidFill>
          <a:ln w="28575">
            <a:solidFill>
              <a:srgbClr val="FF9900"/>
            </a:solidFill>
            <a:miter lim="800000"/>
            <a:headEnd/>
            <a:tailEnd/>
          </a:ln>
        </p:spPr>
        <p:txBody>
          <a:bodyPr/>
          <a:lstStyle/>
          <a:p>
            <a:endParaRPr lang="en-IN"/>
          </a:p>
        </p:txBody>
      </p:sp>
      <p:sp>
        <p:nvSpPr>
          <p:cNvPr id="25669" name="Rectangle 69"/>
          <p:cNvSpPr>
            <a:spLocks noChangeArrowheads="1"/>
          </p:cNvSpPr>
          <p:nvPr/>
        </p:nvSpPr>
        <p:spPr bwMode="auto">
          <a:xfrm>
            <a:off x="6875463" y="1971675"/>
            <a:ext cx="157162" cy="100013"/>
          </a:xfrm>
          <a:prstGeom prst="rect">
            <a:avLst/>
          </a:prstGeom>
          <a:solidFill>
            <a:srgbClr val="FF0000"/>
          </a:solidFill>
          <a:ln w="28575">
            <a:solidFill>
              <a:srgbClr val="FF9900"/>
            </a:solidFill>
            <a:miter lim="800000"/>
            <a:headEnd/>
            <a:tailEnd/>
          </a:ln>
        </p:spPr>
        <p:txBody>
          <a:bodyPr/>
          <a:lstStyle/>
          <a:p>
            <a:endParaRPr lang="en-IN"/>
          </a:p>
        </p:txBody>
      </p:sp>
      <p:sp>
        <p:nvSpPr>
          <p:cNvPr id="25670" name="Rectangle 70"/>
          <p:cNvSpPr>
            <a:spLocks noChangeArrowheads="1"/>
          </p:cNvSpPr>
          <p:nvPr/>
        </p:nvSpPr>
        <p:spPr bwMode="auto">
          <a:xfrm>
            <a:off x="7232650" y="1671638"/>
            <a:ext cx="142875" cy="142875"/>
          </a:xfrm>
          <a:prstGeom prst="rect">
            <a:avLst/>
          </a:prstGeom>
          <a:solidFill>
            <a:srgbClr val="FF0000"/>
          </a:solidFill>
          <a:ln w="28575">
            <a:solidFill>
              <a:srgbClr val="FF9900"/>
            </a:solidFill>
            <a:miter lim="800000"/>
            <a:headEnd/>
            <a:tailEnd/>
          </a:ln>
        </p:spPr>
        <p:txBody>
          <a:bodyPr/>
          <a:lstStyle/>
          <a:p>
            <a:endParaRPr lang="en-IN"/>
          </a:p>
        </p:txBody>
      </p:sp>
      <p:sp>
        <p:nvSpPr>
          <p:cNvPr id="25671" name="Line 71"/>
          <p:cNvSpPr>
            <a:spLocks noChangeShapeType="1"/>
          </p:cNvSpPr>
          <p:nvPr/>
        </p:nvSpPr>
        <p:spPr bwMode="auto">
          <a:xfrm>
            <a:off x="2257425" y="1271588"/>
            <a:ext cx="1588" cy="3173412"/>
          </a:xfrm>
          <a:prstGeom prst="line">
            <a:avLst/>
          </a:prstGeom>
          <a:noFill/>
          <a:ln w="28575">
            <a:solidFill>
              <a:schemeClr val="tx2"/>
            </a:solidFill>
            <a:round/>
            <a:headEnd/>
            <a:tailEnd/>
          </a:ln>
        </p:spPr>
        <p:txBody>
          <a:bodyPr/>
          <a:lstStyle/>
          <a:p>
            <a:endParaRPr lang="en-IN"/>
          </a:p>
        </p:txBody>
      </p:sp>
      <p:sp>
        <p:nvSpPr>
          <p:cNvPr id="25672" name="Line 72"/>
          <p:cNvSpPr>
            <a:spLocks noChangeShapeType="1"/>
          </p:cNvSpPr>
          <p:nvPr/>
        </p:nvSpPr>
        <p:spPr bwMode="auto">
          <a:xfrm>
            <a:off x="2257425" y="4445000"/>
            <a:ext cx="57150" cy="1588"/>
          </a:xfrm>
          <a:prstGeom prst="line">
            <a:avLst/>
          </a:prstGeom>
          <a:noFill/>
          <a:ln w="28575">
            <a:solidFill>
              <a:srgbClr val="FFFF00"/>
            </a:solidFill>
            <a:round/>
            <a:headEnd/>
            <a:tailEnd/>
          </a:ln>
        </p:spPr>
        <p:txBody>
          <a:bodyPr/>
          <a:lstStyle/>
          <a:p>
            <a:endParaRPr lang="en-IN"/>
          </a:p>
        </p:txBody>
      </p:sp>
      <p:sp>
        <p:nvSpPr>
          <p:cNvPr id="25673" name="Line 73"/>
          <p:cNvSpPr>
            <a:spLocks noChangeShapeType="1"/>
          </p:cNvSpPr>
          <p:nvPr/>
        </p:nvSpPr>
        <p:spPr bwMode="auto">
          <a:xfrm>
            <a:off x="2257425" y="4287838"/>
            <a:ext cx="57150" cy="1587"/>
          </a:xfrm>
          <a:prstGeom prst="line">
            <a:avLst/>
          </a:prstGeom>
          <a:noFill/>
          <a:ln w="28575">
            <a:solidFill>
              <a:srgbClr val="FFFF00"/>
            </a:solidFill>
            <a:round/>
            <a:headEnd/>
            <a:tailEnd/>
          </a:ln>
        </p:spPr>
        <p:txBody>
          <a:bodyPr/>
          <a:lstStyle/>
          <a:p>
            <a:endParaRPr lang="en-IN"/>
          </a:p>
        </p:txBody>
      </p:sp>
      <p:sp>
        <p:nvSpPr>
          <p:cNvPr id="25674" name="Line 74"/>
          <p:cNvSpPr>
            <a:spLocks noChangeShapeType="1"/>
          </p:cNvSpPr>
          <p:nvPr/>
        </p:nvSpPr>
        <p:spPr bwMode="auto">
          <a:xfrm>
            <a:off x="2257425" y="4187825"/>
            <a:ext cx="57150" cy="1588"/>
          </a:xfrm>
          <a:prstGeom prst="line">
            <a:avLst/>
          </a:prstGeom>
          <a:noFill/>
          <a:ln w="28575">
            <a:solidFill>
              <a:schemeClr val="tx2"/>
            </a:solidFill>
            <a:round/>
            <a:headEnd/>
            <a:tailEnd/>
          </a:ln>
        </p:spPr>
        <p:txBody>
          <a:bodyPr/>
          <a:lstStyle/>
          <a:p>
            <a:endParaRPr lang="en-IN"/>
          </a:p>
        </p:txBody>
      </p:sp>
      <p:sp>
        <p:nvSpPr>
          <p:cNvPr id="25675" name="Line 75"/>
          <p:cNvSpPr>
            <a:spLocks noChangeShapeType="1"/>
          </p:cNvSpPr>
          <p:nvPr/>
        </p:nvSpPr>
        <p:spPr bwMode="auto">
          <a:xfrm>
            <a:off x="2257425" y="4130675"/>
            <a:ext cx="57150" cy="1588"/>
          </a:xfrm>
          <a:prstGeom prst="line">
            <a:avLst/>
          </a:prstGeom>
          <a:noFill/>
          <a:ln w="28575">
            <a:solidFill>
              <a:schemeClr val="tx2"/>
            </a:solidFill>
            <a:round/>
            <a:headEnd/>
            <a:tailEnd/>
          </a:ln>
        </p:spPr>
        <p:txBody>
          <a:bodyPr/>
          <a:lstStyle/>
          <a:p>
            <a:endParaRPr lang="en-IN"/>
          </a:p>
        </p:txBody>
      </p:sp>
      <p:sp>
        <p:nvSpPr>
          <p:cNvPr id="25676" name="Line 76"/>
          <p:cNvSpPr>
            <a:spLocks noChangeShapeType="1"/>
          </p:cNvSpPr>
          <p:nvPr/>
        </p:nvSpPr>
        <p:spPr bwMode="auto">
          <a:xfrm>
            <a:off x="2257425" y="4073525"/>
            <a:ext cx="57150" cy="1588"/>
          </a:xfrm>
          <a:prstGeom prst="line">
            <a:avLst/>
          </a:prstGeom>
          <a:noFill/>
          <a:ln w="28575">
            <a:solidFill>
              <a:schemeClr val="tx2"/>
            </a:solidFill>
            <a:round/>
            <a:headEnd/>
            <a:tailEnd/>
          </a:ln>
        </p:spPr>
        <p:txBody>
          <a:bodyPr/>
          <a:lstStyle/>
          <a:p>
            <a:endParaRPr lang="en-IN"/>
          </a:p>
        </p:txBody>
      </p:sp>
      <p:sp>
        <p:nvSpPr>
          <p:cNvPr id="25677" name="Line 77"/>
          <p:cNvSpPr>
            <a:spLocks noChangeShapeType="1"/>
          </p:cNvSpPr>
          <p:nvPr/>
        </p:nvSpPr>
        <p:spPr bwMode="auto">
          <a:xfrm>
            <a:off x="2257425" y="4030663"/>
            <a:ext cx="57150" cy="1587"/>
          </a:xfrm>
          <a:prstGeom prst="line">
            <a:avLst/>
          </a:prstGeom>
          <a:noFill/>
          <a:ln w="28575">
            <a:solidFill>
              <a:schemeClr val="tx2"/>
            </a:solidFill>
            <a:round/>
            <a:headEnd/>
            <a:tailEnd/>
          </a:ln>
        </p:spPr>
        <p:txBody>
          <a:bodyPr/>
          <a:lstStyle/>
          <a:p>
            <a:endParaRPr lang="en-IN"/>
          </a:p>
        </p:txBody>
      </p:sp>
      <p:sp>
        <p:nvSpPr>
          <p:cNvPr id="25678" name="Line 78"/>
          <p:cNvSpPr>
            <a:spLocks noChangeShapeType="1"/>
          </p:cNvSpPr>
          <p:nvPr/>
        </p:nvSpPr>
        <p:spPr bwMode="auto">
          <a:xfrm>
            <a:off x="2257425" y="4002088"/>
            <a:ext cx="57150" cy="1587"/>
          </a:xfrm>
          <a:prstGeom prst="line">
            <a:avLst/>
          </a:prstGeom>
          <a:noFill/>
          <a:ln w="28575">
            <a:solidFill>
              <a:schemeClr val="tx2"/>
            </a:solidFill>
            <a:round/>
            <a:headEnd/>
            <a:tailEnd/>
          </a:ln>
        </p:spPr>
        <p:txBody>
          <a:bodyPr/>
          <a:lstStyle/>
          <a:p>
            <a:endParaRPr lang="en-IN"/>
          </a:p>
        </p:txBody>
      </p:sp>
      <p:sp>
        <p:nvSpPr>
          <p:cNvPr id="25679" name="Line 79"/>
          <p:cNvSpPr>
            <a:spLocks noChangeShapeType="1"/>
          </p:cNvSpPr>
          <p:nvPr/>
        </p:nvSpPr>
        <p:spPr bwMode="auto">
          <a:xfrm>
            <a:off x="2257425" y="3973513"/>
            <a:ext cx="57150" cy="1587"/>
          </a:xfrm>
          <a:prstGeom prst="line">
            <a:avLst/>
          </a:prstGeom>
          <a:noFill/>
          <a:ln w="28575">
            <a:solidFill>
              <a:schemeClr val="tx2"/>
            </a:solidFill>
            <a:round/>
            <a:headEnd/>
            <a:tailEnd/>
          </a:ln>
        </p:spPr>
        <p:txBody>
          <a:bodyPr/>
          <a:lstStyle/>
          <a:p>
            <a:endParaRPr lang="en-IN"/>
          </a:p>
        </p:txBody>
      </p:sp>
      <p:sp>
        <p:nvSpPr>
          <p:cNvPr id="25680" name="Line 80"/>
          <p:cNvSpPr>
            <a:spLocks noChangeShapeType="1"/>
          </p:cNvSpPr>
          <p:nvPr/>
        </p:nvSpPr>
        <p:spPr bwMode="auto">
          <a:xfrm>
            <a:off x="2257425" y="3944938"/>
            <a:ext cx="57150" cy="1587"/>
          </a:xfrm>
          <a:prstGeom prst="line">
            <a:avLst/>
          </a:prstGeom>
          <a:noFill/>
          <a:ln w="28575">
            <a:solidFill>
              <a:schemeClr val="tx2"/>
            </a:solidFill>
            <a:round/>
            <a:headEnd/>
            <a:tailEnd/>
          </a:ln>
        </p:spPr>
        <p:txBody>
          <a:bodyPr/>
          <a:lstStyle/>
          <a:p>
            <a:endParaRPr lang="en-IN"/>
          </a:p>
        </p:txBody>
      </p:sp>
      <p:sp>
        <p:nvSpPr>
          <p:cNvPr id="25681" name="Line 81"/>
          <p:cNvSpPr>
            <a:spLocks noChangeShapeType="1"/>
          </p:cNvSpPr>
          <p:nvPr/>
        </p:nvSpPr>
        <p:spPr bwMode="auto">
          <a:xfrm>
            <a:off x="2257425" y="3916363"/>
            <a:ext cx="57150" cy="1587"/>
          </a:xfrm>
          <a:prstGeom prst="line">
            <a:avLst/>
          </a:prstGeom>
          <a:noFill/>
          <a:ln w="28575">
            <a:solidFill>
              <a:schemeClr val="tx2"/>
            </a:solidFill>
            <a:round/>
            <a:headEnd/>
            <a:tailEnd/>
          </a:ln>
        </p:spPr>
        <p:txBody>
          <a:bodyPr/>
          <a:lstStyle/>
          <a:p>
            <a:endParaRPr lang="en-IN"/>
          </a:p>
        </p:txBody>
      </p:sp>
      <p:sp>
        <p:nvSpPr>
          <p:cNvPr id="25682" name="Line 82"/>
          <p:cNvSpPr>
            <a:spLocks noChangeShapeType="1"/>
          </p:cNvSpPr>
          <p:nvPr/>
        </p:nvSpPr>
        <p:spPr bwMode="auto">
          <a:xfrm>
            <a:off x="2257425" y="3759200"/>
            <a:ext cx="57150" cy="1588"/>
          </a:xfrm>
          <a:prstGeom prst="line">
            <a:avLst/>
          </a:prstGeom>
          <a:noFill/>
          <a:ln w="28575">
            <a:solidFill>
              <a:schemeClr val="tx2"/>
            </a:solidFill>
            <a:round/>
            <a:headEnd/>
            <a:tailEnd/>
          </a:ln>
        </p:spPr>
        <p:txBody>
          <a:bodyPr/>
          <a:lstStyle/>
          <a:p>
            <a:endParaRPr lang="en-IN"/>
          </a:p>
        </p:txBody>
      </p:sp>
      <p:sp>
        <p:nvSpPr>
          <p:cNvPr id="25683" name="Line 83"/>
          <p:cNvSpPr>
            <a:spLocks noChangeShapeType="1"/>
          </p:cNvSpPr>
          <p:nvPr/>
        </p:nvSpPr>
        <p:spPr bwMode="auto">
          <a:xfrm>
            <a:off x="2257425" y="3659188"/>
            <a:ext cx="57150" cy="1587"/>
          </a:xfrm>
          <a:prstGeom prst="line">
            <a:avLst/>
          </a:prstGeom>
          <a:noFill/>
          <a:ln w="28575">
            <a:solidFill>
              <a:schemeClr val="tx2"/>
            </a:solidFill>
            <a:round/>
            <a:headEnd/>
            <a:tailEnd/>
          </a:ln>
        </p:spPr>
        <p:txBody>
          <a:bodyPr/>
          <a:lstStyle/>
          <a:p>
            <a:endParaRPr lang="en-IN"/>
          </a:p>
        </p:txBody>
      </p:sp>
      <p:sp>
        <p:nvSpPr>
          <p:cNvPr id="25684" name="Line 84"/>
          <p:cNvSpPr>
            <a:spLocks noChangeShapeType="1"/>
          </p:cNvSpPr>
          <p:nvPr/>
        </p:nvSpPr>
        <p:spPr bwMode="auto">
          <a:xfrm>
            <a:off x="2257425" y="3602038"/>
            <a:ext cx="57150" cy="1587"/>
          </a:xfrm>
          <a:prstGeom prst="line">
            <a:avLst/>
          </a:prstGeom>
          <a:noFill/>
          <a:ln w="28575">
            <a:solidFill>
              <a:schemeClr val="tx2"/>
            </a:solidFill>
            <a:round/>
            <a:headEnd/>
            <a:tailEnd/>
          </a:ln>
        </p:spPr>
        <p:txBody>
          <a:bodyPr/>
          <a:lstStyle/>
          <a:p>
            <a:endParaRPr lang="en-IN"/>
          </a:p>
        </p:txBody>
      </p:sp>
      <p:sp>
        <p:nvSpPr>
          <p:cNvPr id="25685" name="Line 85"/>
          <p:cNvSpPr>
            <a:spLocks noChangeShapeType="1"/>
          </p:cNvSpPr>
          <p:nvPr/>
        </p:nvSpPr>
        <p:spPr bwMode="auto">
          <a:xfrm>
            <a:off x="2257425" y="3544888"/>
            <a:ext cx="57150" cy="1587"/>
          </a:xfrm>
          <a:prstGeom prst="line">
            <a:avLst/>
          </a:prstGeom>
          <a:noFill/>
          <a:ln w="28575">
            <a:solidFill>
              <a:schemeClr val="tx2"/>
            </a:solidFill>
            <a:round/>
            <a:headEnd/>
            <a:tailEnd/>
          </a:ln>
        </p:spPr>
        <p:txBody>
          <a:bodyPr/>
          <a:lstStyle/>
          <a:p>
            <a:endParaRPr lang="en-IN"/>
          </a:p>
        </p:txBody>
      </p:sp>
      <p:sp>
        <p:nvSpPr>
          <p:cNvPr id="25686" name="Line 86"/>
          <p:cNvSpPr>
            <a:spLocks noChangeShapeType="1"/>
          </p:cNvSpPr>
          <p:nvPr/>
        </p:nvSpPr>
        <p:spPr bwMode="auto">
          <a:xfrm>
            <a:off x="2257425" y="3502025"/>
            <a:ext cx="57150" cy="1588"/>
          </a:xfrm>
          <a:prstGeom prst="line">
            <a:avLst/>
          </a:prstGeom>
          <a:noFill/>
          <a:ln w="28575">
            <a:solidFill>
              <a:schemeClr val="tx2"/>
            </a:solidFill>
            <a:round/>
            <a:headEnd/>
            <a:tailEnd/>
          </a:ln>
        </p:spPr>
        <p:txBody>
          <a:bodyPr/>
          <a:lstStyle/>
          <a:p>
            <a:endParaRPr lang="en-IN"/>
          </a:p>
        </p:txBody>
      </p:sp>
      <p:sp>
        <p:nvSpPr>
          <p:cNvPr id="25687" name="Line 87"/>
          <p:cNvSpPr>
            <a:spLocks noChangeShapeType="1"/>
          </p:cNvSpPr>
          <p:nvPr/>
        </p:nvSpPr>
        <p:spPr bwMode="auto">
          <a:xfrm>
            <a:off x="2257425" y="3473450"/>
            <a:ext cx="57150" cy="1588"/>
          </a:xfrm>
          <a:prstGeom prst="line">
            <a:avLst/>
          </a:prstGeom>
          <a:noFill/>
          <a:ln w="28575">
            <a:solidFill>
              <a:schemeClr val="tx2"/>
            </a:solidFill>
            <a:round/>
            <a:headEnd/>
            <a:tailEnd/>
          </a:ln>
        </p:spPr>
        <p:txBody>
          <a:bodyPr/>
          <a:lstStyle/>
          <a:p>
            <a:endParaRPr lang="en-IN"/>
          </a:p>
        </p:txBody>
      </p:sp>
      <p:sp>
        <p:nvSpPr>
          <p:cNvPr id="25688" name="Line 88"/>
          <p:cNvSpPr>
            <a:spLocks noChangeShapeType="1"/>
          </p:cNvSpPr>
          <p:nvPr/>
        </p:nvSpPr>
        <p:spPr bwMode="auto">
          <a:xfrm>
            <a:off x="2257425" y="3444875"/>
            <a:ext cx="57150" cy="1588"/>
          </a:xfrm>
          <a:prstGeom prst="line">
            <a:avLst/>
          </a:prstGeom>
          <a:noFill/>
          <a:ln w="28575">
            <a:solidFill>
              <a:schemeClr val="tx2"/>
            </a:solidFill>
            <a:round/>
            <a:headEnd/>
            <a:tailEnd/>
          </a:ln>
        </p:spPr>
        <p:txBody>
          <a:bodyPr/>
          <a:lstStyle/>
          <a:p>
            <a:endParaRPr lang="en-IN"/>
          </a:p>
        </p:txBody>
      </p:sp>
      <p:sp>
        <p:nvSpPr>
          <p:cNvPr id="25689" name="Line 89"/>
          <p:cNvSpPr>
            <a:spLocks noChangeShapeType="1"/>
          </p:cNvSpPr>
          <p:nvPr/>
        </p:nvSpPr>
        <p:spPr bwMode="auto">
          <a:xfrm>
            <a:off x="2257425" y="3416300"/>
            <a:ext cx="57150" cy="1588"/>
          </a:xfrm>
          <a:prstGeom prst="line">
            <a:avLst/>
          </a:prstGeom>
          <a:noFill/>
          <a:ln w="28575">
            <a:solidFill>
              <a:schemeClr val="tx2"/>
            </a:solidFill>
            <a:round/>
            <a:headEnd/>
            <a:tailEnd/>
          </a:ln>
        </p:spPr>
        <p:txBody>
          <a:bodyPr/>
          <a:lstStyle/>
          <a:p>
            <a:endParaRPr lang="en-IN"/>
          </a:p>
        </p:txBody>
      </p:sp>
      <p:sp>
        <p:nvSpPr>
          <p:cNvPr id="25690" name="Line 90"/>
          <p:cNvSpPr>
            <a:spLocks noChangeShapeType="1"/>
          </p:cNvSpPr>
          <p:nvPr/>
        </p:nvSpPr>
        <p:spPr bwMode="auto">
          <a:xfrm>
            <a:off x="2257425" y="3387725"/>
            <a:ext cx="57150" cy="1588"/>
          </a:xfrm>
          <a:prstGeom prst="line">
            <a:avLst/>
          </a:prstGeom>
          <a:noFill/>
          <a:ln w="28575">
            <a:solidFill>
              <a:schemeClr val="tx2"/>
            </a:solidFill>
            <a:round/>
            <a:headEnd/>
            <a:tailEnd/>
          </a:ln>
        </p:spPr>
        <p:txBody>
          <a:bodyPr/>
          <a:lstStyle/>
          <a:p>
            <a:endParaRPr lang="en-IN"/>
          </a:p>
        </p:txBody>
      </p:sp>
      <p:sp>
        <p:nvSpPr>
          <p:cNvPr id="25691" name="Line 91"/>
          <p:cNvSpPr>
            <a:spLocks noChangeShapeType="1"/>
          </p:cNvSpPr>
          <p:nvPr/>
        </p:nvSpPr>
        <p:spPr bwMode="auto">
          <a:xfrm>
            <a:off x="2257425" y="3230563"/>
            <a:ext cx="57150" cy="1587"/>
          </a:xfrm>
          <a:prstGeom prst="line">
            <a:avLst/>
          </a:prstGeom>
          <a:noFill/>
          <a:ln w="28575">
            <a:solidFill>
              <a:schemeClr val="tx2"/>
            </a:solidFill>
            <a:round/>
            <a:headEnd/>
            <a:tailEnd/>
          </a:ln>
        </p:spPr>
        <p:txBody>
          <a:bodyPr/>
          <a:lstStyle/>
          <a:p>
            <a:endParaRPr lang="en-IN"/>
          </a:p>
        </p:txBody>
      </p:sp>
      <p:sp>
        <p:nvSpPr>
          <p:cNvPr id="25692" name="Line 92"/>
          <p:cNvSpPr>
            <a:spLocks noChangeShapeType="1"/>
          </p:cNvSpPr>
          <p:nvPr/>
        </p:nvSpPr>
        <p:spPr bwMode="auto">
          <a:xfrm>
            <a:off x="2257425" y="3130550"/>
            <a:ext cx="57150" cy="1588"/>
          </a:xfrm>
          <a:prstGeom prst="line">
            <a:avLst/>
          </a:prstGeom>
          <a:noFill/>
          <a:ln w="28575">
            <a:solidFill>
              <a:schemeClr val="tx2"/>
            </a:solidFill>
            <a:round/>
            <a:headEnd/>
            <a:tailEnd/>
          </a:ln>
        </p:spPr>
        <p:txBody>
          <a:bodyPr/>
          <a:lstStyle/>
          <a:p>
            <a:endParaRPr lang="en-IN"/>
          </a:p>
        </p:txBody>
      </p:sp>
      <p:sp>
        <p:nvSpPr>
          <p:cNvPr id="25693" name="Line 93"/>
          <p:cNvSpPr>
            <a:spLocks noChangeShapeType="1"/>
          </p:cNvSpPr>
          <p:nvPr/>
        </p:nvSpPr>
        <p:spPr bwMode="auto">
          <a:xfrm>
            <a:off x="2257425" y="3071813"/>
            <a:ext cx="57150" cy="1587"/>
          </a:xfrm>
          <a:prstGeom prst="line">
            <a:avLst/>
          </a:prstGeom>
          <a:noFill/>
          <a:ln w="28575">
            <a:solidFill>
              <a:schemeClr val="tx2"/>
            </a:solidFill>
            <a:round/>
            <a:headEnd/>
            <a:tailEnd/>
          </a:ln>
        </p:spPr>
        <p:txBody>
          <a:bodyPr/>
          <a:lstStyle/>
          <a:p>
            <a:endParaRPr lang="en-IN"/>
          </a:p>
        </p:txBody>
      </p:sp>
      <p:sp>
        <p:nvSpPr>
          <p:cNvPr id="25694" name="Line 94"/>
          <p:cNvSpPr>
            <a:spLocks noChangeShapeType="1"/>
          </p:cNvSpPr>
          <p:nvPr/>
        </p:nvSpPr>
        <p:spPr bwMode="auto">
          <a:xfrm>
            <a:off x="2257425" y="3014663"/>
            <a:ext cx="57150" cy="1587"/>
          </a:xfrm>
          <a:prstGeom prst="line">
            <a:avLst/>
          </a:prstGeom>
          <a:noFill/>
          <a:ln w="28575">
            <a:solidFill>
              <a:schemeClr val="tx2"/>
            </a:solidFill>
            <a:round/>
            <a:headEnd/>
            <a:tailEnd/>
          </a:ln>
        </p:spPr>
        <p:txBody>
          <a:bodyPr/>
          <a:lstStyle/>
          <a:p>
            <a:endParaRPr lang="en-IN"/>
          </a:p>
        </p:txBody>
      </p:sp>
      <p:sp>
        <p:nvSpPr>
          <p:cNvPr id="25695" name="Line 95"/>
          <p:cNvSpPr>
            <a:spLocks noChangeShapeType="1"/>
          </p:cNvSpPr>
          <p:nvPr/>
        </p:nvSpPr>
        <p:spPr bwMode="auto">
          <a:xfrm>
            <a:off x="2257425" y="2971800"/>
            <a:ext cx="57150" cy="1588"/>
          </a:xfrm>
          <a:prstGeom prst="line">
            <a:avLst/>
          </a:prstGeom>
          <a:noFill/>
          <a:ln w="28575">
            <a:solidFill>
              <a:schemeClr val="tx2"/>
            </a:solidFill>
            <a:round/>
            <a:headEnd/>
            <a:tailEnd/>
          </a:ln>
        </p:spPr>
        <p:txBody>
          <a:bodyPr/>
          <a:lstStyle/>
          <a:p>
            <a:endParaRPr lang="en-IN"/>
          </a:p>
        </p:txBody>
      </p:sp>
      <p:sp>
        <p:nvSpPr>
          <p:cNvPr id="25696" name="Line 96"/>
          <p:cNvSpPr>
            <a:spLocks noChangeShapeType="1"/>
          </p:cNvSpPr>
          <p:nvPr/>
        </p:nvSpPr>
        <p:spPr bwMode="auto">
          <a:xfrm>
            <a:off x="2257425" y="2943225"/>
            <a:ext cx="57150" cy="1588"/>
          </a:xfrm>
          <a:prstGeom prst="line">
            <a:avLst/>
          </a:prstGeom>
          <a:noFill/>
          <a:ln w="28575">
            <a:solidFill>
              <a:schemeClr val="tx2"/>
            </a:solidFill>
            <a:round/>
            <a:headEnd/>
            <a:tailEnd/>
          </a:ln>
        </p:spPr>
        <p:txBody>
          <a:bodyPr/>
          <a:lstStyle/>
          <a:p>
            <a:endParaRPr lang="en-IN"/>
          </a:p>
        </p:txBody>
      </p:sp>
      <p:sp>
        <p:nvSpPr>
          <p:cNvPr id="25697" name="Line 97"/>
          <p:cNvSpPr>
            <a:spLocks noChangeShapeType="1"/>
          </p:cNvSpPr>
          <p:nvPr/>
        </p:nvSpPr>
        <p:spPr bwMode="auto">
          <a:xfrm>
            <a:off x="2257425" y="2914650"/>
            <a:ext cx="57150" cy="1588"/>
          </a:xfrm>
          <a:prstGeom prst="line">
            <a:avLst/>
          </a:prstGeom>
          <a:noFill/>
          <a:ln w="28575">
            <a:solidFill>
              <a:schemeClr val="tx2"/>
            </a:solidFill>
            <a:round/>
            <a:headEnd/>
            <a:tailEnd/>
          </a:ln>
        </p:spPr>
        <p:txBody>
          <a:bodyPr/>
          <a:lstStyle/>
          <a:p>
            <a:endParaRPr lang="en-IN"/>
          </a:p>
        </p:txBody>
      </p:sp>
      <p:sp>
        <p:nvSpPr>
          <p:cNvPr id="25698" name="Line 98"/>
          <p:cNvSpPr>
            <a:spLocks noChangeShapeType="1"/>
          </p:cNvSpPr>
          <p:nvPr/>
        </p:nvSpPr>
        <p:spPr bwMode="auto">
          <a:xfrm>
            <a:off x="2257425" y="2886075"/>
            <a:ext cx="57150" cy="1588"/>
          </a:xfrm>
          <a:prstGeom prst="line">
            <a:avLst/>
          </a:prstGeom>
          <a:noFill/>
          <a:ln w="28575">
            <a:solidFill>
              <a:schemeClr val="tx2"/>
            </a:solidFill>
            <a:round/>
            <a:headEnd/>
            <a:tailEnd/>
          </a:ln>
        </p:spPr>
        <p:txBody>
          <a:bodyPr/>
          <a:lstStyle/>
          <a:p>
            <a:endParaRPr lang="en-IN"/>
          </a:p>
        </p:txBody>
      </p:sp>
      <p:sp>
        <p:nvSpPr>
          <p:cNvPr id="25699" name="Line 99"/>
          <p:cNvSpPr>
            <a:spLocks noChangeShapeType="1"/>
          </p:cNvSpPr>
          <p:nvPr/>
        </p:nvSpPr>
        <p:spPr bwMode="auto">
          <a:xfrm>
            <a:off x="2257425" y="2857500"/>
            <a:ext cx="57150" cy="1588"/>
          </a:xfrm>
          <a:prstGeom prst="line">
            <a:avLst/>
          </a:prstGeom>
          <a:noFill/>
          <a:ln w="28575">
            <a:solidFill>
              <a:schemeClr val="tx2"/>
            </a:solidFill>
            <a:round/>
            <a:headEnd/>
            <a:tailEnd/>
          </a:ln>
        </p:spPr>
        <p:txBody>
          <a:bodyPr/>
          <a:lstStyle/>
          <a:p>
            <a:endParaRPr lang="en-IN"/>
          </a:p>
        </p:txBody>
      </p:sp>
      <p:sp>
        <p:nvSpPr>
          <p:cNvPr id="25700" name="Line 100"/>
          <p:cNvSpPr>
            <a:spLocks noChangeShapeType="1"/>
          </p:cNvSpPr>
          <p:nvPr/>
        </p:nvSpPr>
        <p:spPr bwMode="auto">
          <a:xfrm>
            <a:off x="2257425" y="2700338"/>
            <a:ext cx="57150" cy="1587"/>
          </a:xfrm>
          <a:prstGeom prst="line">
            <a:avLst/>
          </a:prstGeom>
          <a:noFill/>
          <a:ln w="28575">
            <a:solidFill>
              <a:schemeClr val="tx2"/>
            </a:solidFill>
            <a:round/>
            <a:headEnd/>
            <a:tailEnd/>
          </a:ln>
        </p:spPr>
        <p:txBody>
          <a:bodyPr/>
          <a:lstStyle/>
          <a:p>
            <a:endParaRPr lang="en-IN"/>
          </a:p>
        </p:txBody>
      </p:sp>
      <p:sp>
        <p:nvSpPr>
          <p:cNvPr id="25701" name="Line 101"/>
          <p:cNvSpPr>
            <a:spLocks noChangeShapeType="1"/>
          </p:cNvSpPr>
          <p:nvPr/>
        </p:nvSpPr>
        <p:spPr bwMode="auto">
          <a:xfrm>
            <a:off x="2257425" y="2600325"/>
            <a:ext cx="57150" cy="1588"/>
          </a:xfrm>
          <a:prstGeom prst="line">
            <a:avLst/>
          </a:prstGeom>
          <a:noFill/>
          <a:ln w="28575">
            <a:solidFill>
              <a:schemeClr val="tx2"/>
            </a:solidFill>
            <a:round/>
            <a:headEnd/>
            <a:tailEnd/>
          </a:ln>
        </p:spPr>
        <p:txBody>
          <a:bodyPr/>
          <a:lstStyle/>
          <a:p>
            <a:endParaRPr lang="en-IN"/>
          </a:p>
        </p:txBody>
      </p:sp>
      <p:sp>
        <p:nvSpPr>
          <p:cNvPr id="25702" name="Line 102"/>
          <p:cNvSpPr>
            <a:spLocks noChangeShapeType="1"/>
          </p:cNvSpPr>
          <p:nvPr/>
        </p:nvSpPr>
        <p:spPr bwMode="auto">
          <a:xfrm>
            <a:off x="2257425" y="2543175"/>
            <a:ext cx="57150" cy="1588"/>
          </a:xfrm>
          <a:prstGeom prst="line">
            <a:avLst/>
          </a:prstGeom>
          <a:noFill/>
          <a:ln w="28575">
            <a:solidFill>
              <a:schemeClr val="tx2"/>
            </a:solidFill>
            <a:round/>
            <a:headEnd/>
            <a:tailEnd/>
          </a:ln>
        </p:spPr>
        <p:txBody>
          <a:bodyPr/>
          <a:lstStyle/>
          <a:p>
            <a:endParaRPr lang="en-IN"/>
          </a:p>
        </p:txBody>
      </p:sp>
      <p:sp>
        <p:nvSpPr>
          <p:cNvPr id="25703" name="Line 103"/>
          <p:cNvSpPr>
            <a:spLocks noChangeShapeType="1"/>
          </p:cNvSpPr>
          <p:nvPr/>
        </p:nvSpPr>
        <p:spPr bwMode="auto">
          <a:xfrm>
            <a:off x="2257425" y="2486025"/>
            <a:ext cx="57150" cy="1588"/>
          </a:xfrm>
          <a:prstGeom prst="line">
            <a:avLst/>
          </a:prstGeom>
          <a:noFill/>
          <a:ln w="28575">
            <a:solidFill>
              <a:schemeClr val="tx2"/>
            </a:solidFill>
            <a:round/>
            <a:headEnd/>
            <a:tailEnd/>
          </a:ln>
        </p:spPr>
        <p:txBody>
          <a:bodyPr/>
          <a:lstStyle/>
          <a:p>
            <a:endParaRPr lang="en-IN"/>
          </a:p>
        </p:txBody>
      </p:sp>
      <p:sp>
        <p:nvSpPr>
          <p:cNvPr id="25704" name="Line 104"/>
          <p:cNvSpPr>
            <a:spLocks noChangeShapeType="1"/>
          </p:cNvSpPr>
          <p:nvPr/>
        </p:nvSpPr>
        <p:spPr bwMode="auto">
          <a:xfrm>
            <a:off x="2257425" y="2443163"/>
            <a:ext cx="57150" cy="1587"/>
          </a:xfrm>
          <a:prstGeom prst="line">
            <a:avLst/>
          </a:prstGeom>
          <a:noFill/>
          <a:ln w="28575">
            <a:solidFill>
              <a:schemeClr val="tx2"/>
            </a:solidFill>
            <a:round/>
            <a:headEnd/>
            <a:tailEnd/>
          </a:ln>
        </p:spPr>
        <p:txBody>
          <a:bodyPr/>
          <a:lstStyle/>
          <a:p>
            <a:endParaRPr lang="en-IN"/>
          </a:p>
        </p:txBody>
      </p:sp>
      <p:sp>
        <p:nvSpPr>
          <p:cNvPr id="25705" name="Line 105"/>
          <p:cNvSpPr>
            <a:spLocks noChangeShapeType="1"/>
          </p:cNvSpPr>
          <p:nvPr/>
        </p:nvSpPr>
        <p:spPr bwMode="auto">
          <a:xfrm>
            <a:off x="2257425" y="2414588"/>
            <a:ext cx="57150" cy="1587"/>
          </a:xfrm>
          <a:prstGeom prst="line">
            <a:avLst/>
          </a:prstGeom>
          <a:noFill/>
          <a:ln w="28575">
            <a:solidFill>
              <a:schemeClr val="tx2"/>
            </a:solidFill>
            <a:round/>
            <a:headEnd/>
            <a:tailEnd/>
          </a:ln>
        </p:spPr>
        <p:txBody>
          <a:bodyPr/>
          <a:lstStyle/>
          <a:p>
            <a:endParaRPr lang="en-IN"/>
          </a:p>
        </p:txBody>
      </p:sp>
      <p:sp>
        <p:nvSpPr>
          <p:cNvPr id="25706" name="Line 106"/>
          <p:cNvSpPr>
            <a:spLocks noChangeShapeType="1"/>
          </p:cNvSpPr>
          <p:nvPr/>
        </p:nvSpPr>
        <p:spPr bwMode="auto">
          <a:xfrm>
            <a:off x="2257425" y="2386013"/>
            <a:ext cx="57150" cy="1587"/>
          </a:xfrm>
          <a:prstGeom prst="line">
            <a:avLst/>
          </a:prstGeom>
          <a:noFill/>
          <a:ln w="28575">
            <a:solidFill>
              <a:schemeClr val="tx2"/>
            </a:solidFill>
            <a:round/>
            <a:headEnd/>
            <a:tailEnd/>
          </a:ln>
        </p:spPr>
        <p:txBody>
          <a:bodyPr/>
          <a:lstStyle/>
          <a:p>
            <a:endParaRPr lang="en-IN"/>
          </a:p>
        </p:txBody>
      </p:sp>
      <p:sp>
        <p:nvSpPr>
          <p:cNvPr id="25707" name="Line 107"/>
          <p:cNvSpPr>
            <a:spLocks noChangeShapeType="1"/>
          </p:cNvSpPr>
          <p:nvPr/>
        </p:nvSpPr>
        <p:spPr bwMode="auto">
          <a:xfrm>
            <a:off x="2257425" y="2357438"/>
            <a:ext cx="57150" cy="1587"/>
          </a:xfrm>
          <a:prstGeom prst="line">
            <a:avLst/>
          </a:prstGeom>
          <a:noFill/>
          <a:ln w="28575">
            <a:solidFill>
              <a:schemeClr val="tx2"/>
            </a:solidFill>
            <a:round/>
            <a:headEnd/>
            <a:tailEnd/>
          </a:ln>
        </p:spPr>
        <p:txBody>
          <a:bodyPr/>
          <a:lstStyle/>
          <a:p>
            <a:endParaRPr lang="en-IN"/>
          </a:p>
        </p:txBody>
      </p:sp>
      <p:sp>
        <p:nvSpPr>
          <p:cNvPr id="25708" name="Line 108"/>
          <p:cNvSpPr>
            <a:spLocks noChangeShapeType="1"/>
          </p:cNvSpPr>
          <p:nvPr/>
        </p:nvSpPr>
        <p:spPr bwMode="auto">
          <a:xfrm>
            <a:off x="2257425" y="2328863"/>
            <a:ext cx="57150" cy="1587"/>
          </a:xfrm>
          <a:prstGeom prst="line">
            <a:avLst/>
          </a:prstGeom>
          <a:noFill/>
          <a:ln w="28575">
            <a:solidFill>
              <a:schemeClr val="tx2"/>
            </a:solidFill>
            <a:round/>
            <a:headEnd/>
            <a:tailEnd/>
          </a:ln>
        </p:spPr>
        <p:txBody>
          <a:bodyPr/>
          <a:lstStyle/>
          <a:p>
            <a:endParaRPr lang="en-IN"/>
          </a:p>
        </p:txBody>
      </p:sp>
      <p:sp>
        <p:nvSpPr>
          <p:cNvPr id="25709" name="Line 109"/>
          <p:cNvSpPr>
            <a:spLocks noChangeShapeType="1"/>
          </p:cNvSpPr>
          <p:nvPr/>
        </p:nvSpPr>
        <p:spPr bwMode="auto">
          <a:xfrm>
            <a:off x="2257425" y="2171700"/>
            <a:ext cx="57150" cy="1588"/>
          </a:xfrm>
          <a:prstGeom prst="line">
            <a:avLst/>
          </a:prstGeom>
          <a:noFill/>
          <a:ln w="28575">
            <a:solidFill>
              <a:schemeClr val="tx2"/>
            </a:solidFill>
            <a:round/>
            <a:headEnd/>
            <a:tailEnd/>
          </a:ln>
        </p:spPr>
        <p:txBody>
          <a:bodyPr/>
          <a:lstStyle/>
          <a:p>
            <a:endParaRPr lang="en-IN"/>
          </a:p>
        </p:txBody>
      </p:sp>
      <p:sp>
        <p:nvSpPr>
          <p:cNvPr id="25710" name="Line 110"/>
          <p:cNvSpPr>
            <a:spLocks noChangeShapeType="1"/>
          </p:cNvSpPr>
          <p:nvPr/>
        </p:nvSpPr>
        <p:spPr bwMode="auto">
          <a:xfrm>
            <a:off x="2257425" y="2071688"/>
            <a:ext cx="57150" cy="1587"/>
          </a:xfrm>
          <a:prstGeom prst="line">
            <a:avLst/>
          </a:prstGeom>
          <a:noFill/>
          <a:ln w="28575">
            <a:solidFill>
              <a:schemeClr val="tx2"/>
            </a:solidFill>
            <a:round/>
            <a:headEnd/>
            <a:tailEnd/>
          </a:ln>
        </p:spPr>
        <p:txBody>
          <a:bodyPr/>
          <a:lstStyle/>
          <a:p>
            <a:endParaRPr lang="en-IN"/>
          </a:p>
        </p:txBody>
      </p:sp>
      <p:sp>
        <p:nvSpPr>
          <p:cNvPr id="25711" name="Line 111"/>
          <p:cNvSpPr>
            <a:spLocks noChangeShapeType="1"/>
          </p:cNvSpPr>
          <p:nvPr/>
        </p:nvSpPr>
        <p:spPr bwMode="auto">
          <a:xfrm>
            <a:off x="2257425" y="2014538"/>
            <a:ext cx="57150" cy="1587"/>
          </a:xfrm>
          <a:prstGeom prst="line">
            <a:avLst/>
          </a:prstGeom>
          <a:noFill/>
          <a:ln w="28575">
            <a:solidFill>
              <a:schemeClr val="tx2"/>
            </a:solidFill>
            <a:round/>
            <a:headEnd/>
            <a:tailEnd/>
          </a:ln>
        </p:spPr>
        <p:txBody>
          <a:bodyPr/>
          <a:lstStyle/>
          <a:p>
            <a:endParaRPr lang="en-IN"/>
          </a:p>
        </p:txBody>
      </p:sp>
      <p:sp>
        <p:nvSpPr>
          <p:cNvPr id="25712" name="Line 112"/>
          <p:cNvSpPr>
            <a:spLocks noChangeShapeType="1"/>
          </p:cNvSpPr>
          <p:nvPr/>
        </p:nvSpPr>
        <p:spPr bwMode="auto">
          <a:xfrm>
            <a:off x="2257425" y="1957388"/>
            <a:ext cx="57150" cy="1587"/>
          </a:xfrm>
          <a:prstGeom prst="line">
            <a:avLst/>
          </a:prstGeom>
          <a:noFill/>
          <a:ln w="28575">
            <a:solidFill>
              <a:schemeClr val="tx2"/>
            </a:solidFill>
            <a:round/>
            <a:headEnd/>
            <a:tailEnd/>
          </a:ln>
        </p:spPr>
        <p:txBody>
          <a:bodyPr/>
          <a:lstStyle/>
          <a:p>
            <a:endParaRPr lang="en-IN"/>
          </a:p>
        </p:txBody>
      </p:sp>
      <p:sp>
        <p:nvSpPr>
          <p:cNvPr id="25713" name="Line 113"/>
          <p:cNvSpPr>
            <a:spLocks noChangeShapeType="1"/>
          </p:cNvSpPr>
          <p:nvPr/>
        </p:nvSpPr>
        <p:spPr bwMode="auto">
          <a:xfrm>
            <a:off x="2257425" y="1914525"/>
            <a:ext cx="57150" cy="1588"/>
          </a:xfrm>
          <a:prstGeom prst="line">
            <a:avLst/>
          </a:prstGeom>
          <a:noFill/>
          <a:ln w="28575">
            <a:solidFill>
              <a:schemeClr val="tx2"/>
            </a:solidFill>
            <a:round/>
            <a:headEnd/>
            <a:tailEnd/>
          </a:ln>
        </p:spPr>
        <p:txBody>
          <a:bodyPr/>
          <a:lstStyle/>
          <a:p>
            <a:endParaRPr lang="en-IN"/>
          </a:p>
        </p:txBody>
      </p:sp>
      <p:sp>
        <p:nvSpPr>
          <p:cNvPr id="25714" name="Line 114"/>
          <p:cNvSpPr>
            <a:spLocks noChangeShapeType="1"/>
          </p:cNvSpPr>
          <p:nvPr/>
        </p:nvSpPr>
        <p:spPr bwMode="auto">
          <a:xfrm>
            <a:off x="2257425" y="1885950"/>
            <a:ext cx="57150" cy="1588"/>
          </a:xfrm>
          <a:prstGeom prst="line">
            <a:avLst/>
          </a:prstGeom>
          <a:noFill/>
          <a:ln w="28575">
            <a:solidFill>
              <a:schemeClr val="tx2"/>
            </a:solidFill>
            <a:round/>
            <a:headEnd/>
            <a:tailEnd/>
          </a:ln>
        </p:spPr>
        <p:txBody>
          <a:bodyPr/>
          <a:lstStyle/>
          <a:p>
            <a:endParaRPr lang="en-IN"/>
          </a:p>
        </p:txBody>
      </p:sp>
      <p:sp>
        <p:nvSpPr>
          <p:cNvPr id="25715" name="Line 115"/>
          <p:cNvSpPr>
            <a:spLocks noChangeShapeType="1"/>
          </p:cNvSpPr>
          <p:nvPr/>
        </p:nvSpPr>
        <p:spPr bwMode="auto">
          <a:xfrm>
            <a:off x="2257425" y="1857375"/>
            <a:ext cx="57150" cy="1588"/>
          </a:xfrm>
          <a:prstGeom prst="line">
            <a:avLst/>
          </a:prstGeom>
          <a:noFill/>
          <a:ln w="28575">
            <a:solidFill>
              <a:schemeClr val="tx2"/>
            </a:solidFill>
            <a:round/>
            <a:headEnd/>
            <a:tailEnd/>
          </a:ln>
        </p:spPr>
        <p:txBody>
          <a:bodyPr/>
          <a:lstStyle/>
          <a:p>
            <a:endParaRPr lang="en-IN"/>
          </a:p>
        </p:txBody>
      </p:sp>
      <p:sp>
        <p:nvSpPr>
          <p:cNvPr id="25716" name="Line 116"/>
          <p:cNvSpPr>
            <a:spLocks noChangeShapeType="1"/>
          </p:cNvSpPr>
          <p:nvPr/>
        </p:nvSpPr>
        <p:spPr bwMode="auto">
          <a:xfrm>
            <a:off x="2257425" y="1828800"/>
            <a:ext cx="57150" cy="1588"/>
          </a:xfrm>
          <a:prstGeom prst="line">
            <a:avLst/>
          </a:prstGeom>
          <a:noFill/>
          <a:ln w="28575">
            <a:solidFill>
              <a:schemeClr val="tx2"/>
            </a:solidFill>
            <a:round/>
            <a:headEnd/>
            <a:tailEnd/>
          </a:ln>
        </p:spPr>
        <p:txBody>
          <a:bodyPr/>
          <a:lstStyle/>
          <a:p>
            <a:endParaRPr lang="en-IN"/>
          </a:p>
        </p:txBody>
      </p:sp>
      <p:sp>
        <p:nvSpPr>
          <p:cNvPr id="25717" name="Line 117"/>
          <p:cNvSpPr>
            <a:spLocks noChangeShapeType="1"/>
          </p:cNvSpPr>
          <p:nvPr/>
        </p:nvSpPr>
        <p:spPr bwMode="auto">
          <a:xfrm>
            <a:off x="2257425" y="1800225"/>
            <a:ext cx="57150" cy="1588"/>
          </a:xfrm>
          <a:prstGeom prst="line">
            <a:avLst/>
          </a:prstGeom>
          <a:noFill/>
          <a:ln w="28575">
            <a:solidFill>
              <a:schemeClr val="tx2"/>
            </a:solidFill>
            <a:round/>
            <a:headEnd/>
            <a:tailEnd/>
          </a:ln>
        </p:spPr>
        <p:txBody>
          <a:bodyPr/>
          <a:lstStyle/>
          <a:p>
            <a:endParaRPr lang="en-IN"/>
          </a:p>
        </p:txBody>
      </p:sp>
      <p:sp>
        <p:nvSpPr>
          <p:cNvPr id="25718" name="Line 118"/>
          <p:cNvSpPr>
            <a:spLocks noChangeShapeType="1"/>
          </p:cNvSpPr>
          <p:nvPr/>
        </p:nvSpPr>
        <p:spPr bwMode="auto">
          <a:xfrm>
            <a:off x="2257425" y="1643063"/>
            <a:ext cx="57150" cy="1587"/>
          </a:xfrm>
          <a:prstGeom prst="line">
            <a:avLst/>
          </a:prstGeom>
          <a:noFill/>
          <a:ln w="28575">
            <a:solidFill>
              <a:schemeClr val="tx2"/>
            </a:solidFill>
            <a:round/>
            <a:headEnd/>
            <a:tailEnd/>
          </a:ln>
        </p:spPr>
        <p:txBody>
          <a:bodyPr/>
          <a:lstStyle/>
          <a:p>
            <a:endParaRPr lang="en-IN"/>
          </a:p>
        </p:txBody>
      </p:sp>
      <p:sp>
        <p:nvSpPr>
          <p:cNvPr id="25719" name="Line 119"/>
          <p:cNvSpPr>
            <a:spLocks noChangeShapeType="1"/>
          </p:cNvSpPr>
          <p:nvPr/>
        </p:nvSpPr>
        <p:spPr bwMode="auto">
          <a:xfrm>
            <a:off x="2257425" y="1543050"/>
            <a:ext cx="57150" cy="1588"/>
          </a:xfrm>
          <a:prstGeom prst="line">
            <a:avLst/>
          </a:prstGeom>
          <a:noFill/>
          <a:ln w="28575">
            <a:solidFill>
              <a:schemeClr val="tx2"/>
            </a:solidFill>
            <a:round/>
            <a:headEnd/>
            <a:tailEnd/>
          </a:ln>
        </p:spPr>
        <p:txBody>
          <a:bodyPr/>
          <a:lstStyle/>
          <a:p>
            <a:endParaRPr lang="en-IN"/>
          </a:p>
        </p:txBody>
      </p:sp>
      <p:sp>
        <p:nvSpPr>
          <p:cNvPr id="25720" name="Line 120"/>
          <p:cNvSpPr>
            <a:spLocks noChangeShapeType="1"/>
          </p:cNvSpPr>
          <p:nvPr/>
        </p:nvSpPr>
        <p:spPr bwMode="auto">
          <a:xfrm>
            <a:off x="2257425" y="1485900"/>
            <a:ext cx="57150" cy="1588"/>
          </a:xfrm>
          <a:prstGeom prst="line">
            <a:avLst/>
          </a:prstGeom>
          <a:noFill/>
          <a:ln w="28575">
            <a:solidFill>
              <a:schemeClr val="tx2"/>
            </a:solidFill>
            <a:round/>
            <a:headEnd/>
            <a:tailEnd/>
          </a:ln>
        </p:spPr>
        <p:txBody>
          <a:bodyPr/>
          <a:lstStyle/>
          <a:p>
            <a:endParaRPr lang="en-IN"/>
          </a:p>
        </p:txBody>
      </p:sp>
      <p:sp>
        <p:nvSpPr>
          <p:cNvPr id="25721" name="Line 121"/>
          <p:cNvSpPr>
            <a:spLocks noChangeShapeType="1"/>
          </p:cNvSpPr>
          <p:nvPr/>
        </p:nvSpPr>
        <p:spPr bwMode="auto">
          <a:xfrm>
            <a:off x="2257425" y="1428750"/>
            <a:ext cx="57150" cy="1588"/>
          </a:xfrm>
          <a:prstGeom prst="line">
            <a:avLst/>
          </a:prstGeom>
          <a:noFill/>
          <a:ln w="28575">
            <a:solidFill>
              <a:schemeClr val="tx2"/>
            </a:solidFill>
            <a:round/>
            <a:headEnd/>
            <a:tailEnd/>
          </a:ln>
        </p:spPr>
        <p:txBody>
          <a:bodyPr/>
          <a:lstStyle/>
          <a:p>
            <a:endParaRPr lang="en-IN"/>
          </a:p>
        </p:txBody>
      </p:sp>
      <p:sp>
        <p:nvSpPr>
          <p:cNvPr id="25722" name="Line 122"/>
          <p:cNvSpPr>
            <a:spLocks noChangeShapeType="1"/>
          </p:cNvSpPr>
          <p:nvPr/>
        </p:nvSpPr>
        <p:spPr bwMode="auto">
          <a:xfrm>
            <a:off x="2257425" y="1385888"/>
            <a:ext cx="57150" cy="1587"/>
          </a:xfrm>
          <a:prstGeom prst="line">
            <a:avLst/>
          </a:prstGeom>
          <a:noFill/>
          <a:ln w="28575">
            <a:solidFill>
              <a:schemeClr val="tx2"/>
            </a:solidFill>
            <a:round/>
            <a:headEnd/>
            <a:tailEnd/>
          </a:ln>
        </p:spPr>
        <p:txBody>
          <a:bodyPr/>
          <a:lstStyle/>
          <a:p>
            <a:endParaRPr lang="en-IN"/>
          </a:p>
        </p:txBody>
      </p:sp>
      <p:sp>
        <p:nvSpPr>
          <p:cNvPr id="25723" name="Line 123"/>
          <p:cNvSpPr>
            <a:spLocks noChangeShapeType="1"/>
          </p:cNvSpPr>
          <p:nvPr/>
        </p:nvSpPr>
        <p:spPr bwMode="auto">
          <a:xfrm>
            <a:off x="2257425" y="1357313"/>
            <a:ext cx="57150" cy="1587"/>
          </a:xfrm>
          <a:prstGeom prst="line">
            <a:avLst/>
          </a:prstGeom>
          <a:noFill/>
          <a:ln w="28575">
            <a:solidFill>
              <a:schemeClr val="tx2"/>
            </a:solidFill>
            <a:round/>
            <a:headEnd/>
            <a:tailEnd/>
          </a:ln>
        </p:spPr>
        <p:txBody>
          <a:bodyPr/>
          <a:lstStyle/>
          <a:p>
            <a:endParaRPr lang="en-IN"/>
          </a:p>
        </p:txBody>
      </p:sp>
      <p:sp>
        <p:nvSpPr>
          <p:cNvPr id="25724" name="Line 124"/>
          <p:cNvSpPr>
            <a:spLocks noChangeShapeType="1"/>
          </p:cNvSpPr>
          <p:nvPr/>
        </p:nvSpPr>
        <p:spPr bwMode="auto">
          <a:xfrm>
            <a:off x="2257425" y="1328738"/>
            <a:ext cx="57150" cy="1587"/>
          </a:xfrm>
          <a:prstGeom prst="line">
            <a:avLst/>
          </a:prstGeom>
          <a:noFill/>
          <a:ln w="28575">
            <a:solidFill>
              <a:schemeClr val="tx2"/>
            </a:solidFill>
            <a:round/>
            <a:headEnd/>
            <a:tailEnd/>
          </a:ln>
        </p:spPr>
        <p:txBody>
          <a:bodyPr/>
          <a:lstStyle/>
          <a:p>
            <a:endParaRPr lang="en-IN"/>
          </a:p>
        </p:txBody>
      </p:sp>
      <p:sp>
        <p:nvSpPr>
          <p:cNvPr id="25725" name="Line 125"/>
          <p:cNvSpPr>
            <a:spLocks noChangeShapeType="1"/>
          </p:cNvSpPr>
          <p:nvPr/>
        </p:nvSpPr>
        <p:spPr bwMode="auto">
          <a:xfrm>
            <a:off x="2257425" y="1300163"/>
            <a:ext cx="57150" cy="1587"/>
          </a:xfrm>
          <a:prstGeom prst="line">
            <a:avLst/>
          </a:prstGeom>
          <a:noFill/>
          <a:ln w="28575">
            <a:solidFill>
              <a:schemeClr val="tx2"/>
            </a:solidFill>
            <a:round/>
            <a:headEnd/>
            <a:tailEnd/>
          </a:ln>
        </p:spPr>
        <p:txBody>
          <a:bodyPr/>
          <a:lstStyle/>
          <a:p>
            <a:endParaRPr lang="en-IN"/>
          </a:p>
        </p:txBody>
      </p:sp>
      <p:sp>
        <p:nvSpPr>
          <p:cNvPr id="25726" name="Line 126"/>
          <p:cNvSpPr>
            <a:spLocks noChangeShapeType="1"/>
          </p:cNvSpPr>
          <p:nvPr/>
        </p:nvSpPr>
        <p:spPr bwMode="auto">
          <a:xfrm>
            <a:off x="2257425" y="1271588"/>
            <a:ext cx="57150" cy="1587"/>
          </a:xfrm>
          <a:prstGeom prst="line">
            <a:avLst/>
          </a:prstGeom>
          <a:noFill/>
          <a:ln w="28575">
            <a:solidFill>
              <a:schemeClr val="tx2"/>
            </a:solidFill>
            <a:round/>
            <a:headEnd/>
            <a:tailEnd/>
          </a:ln>
        </p:spPr>
        <p:txBody>
          <a:bodyPr/>
          <a:lstStyle/>
          <a:p>
            <a:endParaRPr lang="en-IN"/>
          </a:p>
        </p:txBody>
      </p:sp>
      <p:sp>
        <p:nvSpPr>
          <p:cNvPr id="25727" name="Line 127"/>
          <p:cNvSpPr>
            <a:spLocks noChangeShapeType="1"/>
          </p:cNvSpPr>
          <p:nvPr/>
        </p:nvSpPr>
        <p:spPr bwMode="auto">
          <a:xfrm>
            <a:off x="2185988" y="4445000"/>
            <a:ext cx="71437" cy="1588"/>
          </a:xfrm>
          <a:prstGeom prst="line">
            <a:avLst/>
          </a:prstGeom>
          <a:noFill/>
          <a:ln w="28575">
            <a:solidFill>
              <a:srgbClr val="FFFF00"/>
            </a:solidFill>
            <a:round/>
            <a:headEnd/>
            <a:tailEnd/>
          </a:ln>
        </p:spPr>
        <p:txBody>
          <a:bodyPr/>
          <a:lstStyle/>
          <a:p>
            <a:endParaRPr lang="en-IN"/>
          </a:p>
        </p:txBody>
      </p:sp>
      <p:sp>
        <p:nvSpPr>
          <p:cNvPr id="25728" name="Line 128"/>
          <p:cNvSpPr>
            <a:spLocks noChangeShapeType="1"/>
          </p:cNvSpPr>
          <p:nvPr/>
        </p:nvSpPr>
        <p:spPr bwMode="auto">
          <a:xfrm>
            <a:off x="2185988" y="3916363"/>
            <a:ext cx="71437" cy="1587"/>
          </a:xfrm>
          <a:prstGeom prst="line">
            <a:avLst/>
          </a:prstGeom>
          <a:noFill/>
          <a:ln w="28575">
            <a:solidFill>
              <a:schemeClr val="tx2"/>
            </a:solidFill>
            <a:round/>
            <a:headEnd/>
            <a:tailEnd/>
          </a:ln>
        </p:spPr>
        <p:txBody>
          <a:bodyPr/>
          <a:lstStyle/>
          <a:p>
            <a:endParaRPr lang="en-IN"/>
          </a:p>
        </p:txBody>
      </p:sp>
      <p:sp>
        <p:nvSpPr>
          <p:cNvPr id="25729" name="Line 129"/>
          <p:cNvSpPr>
            <a:spLocks noChangeShapeType="1"/>
          </p:cNvSpPr>
          <p:nvPr/>
        </p:nvSpPr>
        <p:spPr bwMode="auto">
          <a:xfrm>
            <a:off x="2185988" y="3387725"/>
            <a:ext cx="71437" cy="1588"/>
          </a:xfrm>
          <a:prstGeom prst="line">
            <a:avLst/>
          </a:prstGeom>
          <a:noFill/>
          <a:ln w="28575">
            <a:solidFill>
              <a:schemeClr val="tx2"/>
            </a:solidFill>
            <a:round/>
            <a:headEnd/>
            <a:tailEnd/>
          </a:ln>
        </p:spPr>
        <p:txBody>
          <a:bodyPr/>
          <a:lstStyle/>
          <a:p>
            <a:endParaRPr lang="en-IN"/>
          </a:p>
        </p:txBody>
      </p:sp>
      <p:sp>
        <p:nvSpPr>
          <p:cNvPr id="25730" name="Line 130"/>
          <p:cNvSpPr>
            <a:spLocks noChangeShapeType="1"/>
          </p:cNvSpPr>
          <p:nvPr/>
        </p:nvSpPr>
        <p:spPr bwMode="auto">
          <a:xfrm>
            <a:off x="2185988" y="2857500"/>
            <a:ext cx="71437" cy="1588"/>
          </a:xfrm>
          <a:prstGeom prst="line">
            <a:avLst/>
          </a:prstGeom>
          <a:noFill/>
          <a:ln w="28575">
            <a:solidFill>
              <a:schemeClr val="tx2"/>
            </a:solidFill>
            <a:round/>
            <a:headEnd/>
            <a:tailEnd/>
          </a:ln>
        </p:spPr>
        <p:txBody>
          <a:bodyPr/>
          <a:lstStyle/>
          <a:p>
            <a:endParaRPr lang="en-IN"/>
          </a:p>
        </p:txBody>
      </p:sp>
      <p:sp>
        <p:nvSpPr>
          <p:cNvPr id="25731" name="Line 131"/>
          <p:cNvSpPr>
            <a:spLocks noChangeShapeType="1"/>
          </p:cNvSpPr>
          <p:nvPr/>
        </p:nvSpPr>
        <p:spPr bwMode="auto">
          <a:xfrm>
            <a:off x="2185988" y="2328863"/>
            <a:ext cx="71437" cy="1587"/>
          </a:xfrm>
          <a:prstGeom prst="line">
            <a:avLst/>
          </a:prstGeom>
          <a:noFill/>
          <a:ln w="28575">
            <a:solidFill>
              <a:schemeClr val="tx2"/>
            </a:solidFill>
            <a:round/>
            <a:headEnd/>
            <a:tailEnd/>
          </a:ln>
        </p:spPr>
        <p:txBody>
          <a:bodyPr/>
          <a:lstStyle/>
          <a:p>
            <a:endParaRPr lang="en-IN"/>
          </a:p>
        </p:txBody>
      </p:sp>
      <p:sp>
        <p:nvSpPr>
          <p:cNvPr id="25732" name="Line 132"/>
          <p:cNvSpPr>
            <a:spLocks noChangeShapeType="1"/>
          </p:cNvSpPr>
          <p:nvPr/>
        </p:nvSpPr>
        <p:spPr bwMode="auto">
          <a:xfrm>
            <a:off x="2185988" y="1800225"/>
            <a:ext cx="71437" cy="1588"/>
          </a:xfrm>
          <a:prstGeom prst="line">
            <a:avLst/>
          </a:prstGeom>
          <a:noFill/>
          <a:ln w="28575">
            <a:solidFill>
              <a:schemeClr val="tx2"/>
            </a:solidFill>
            <a:round/>
            <a:headEnd/>
            <a:tailEnd/>
          </a:ln>
        </p:spPr>
        <p:txBody>
          <a:bodyPr/>
          <a:lstStyle/>
          <a:p>
            <a:endParaRPr lang="en-IN"/>
          </a:p>
        </p:txBody>
      </p:sp>
      <p:sp>
        <p:nvSpPr>
          <p:cNvPr id="25733" name="Line 133"/>
          <p:cNvSpPr>
            <a:spLocks noChangeShapeType="1"/>
          </p:cNvSpPr>
          <p:nvPr/>
        </p:nvSpPr>
        <p:spPr bwMode="auto">
          <a:xfrm>
            <a:off x="2185988" y="1271588"/>
            <a:ext cx="71437" cy="1587"/>
          </a:xfrm>
          <a:prstGeom prst="line">
            <a:avLst/>
          </a:prstGeom>
          <a:noFill/>
          <a:ln w="28575">
            <a:solidFill>
              <a:schemeClr val="tx2"/>
            </a:solidFill>
            <a:round/>
            <a:headEnd/>
            <a:tailEnd/>
          </a:ln>
        </p:spPr>
        <p:txBody>
          <a:bodyPr/>
          <a:lstStyle/>
          <a:p>
            <a:endParaRPr lang="en-IN"/>
          </a:p>
        </p:txBody>
      </p:sp>
      <p:sp>
        <p:nvSpPr>
          <p:cNvPr id="25734" name="Line 134"/>
          <p:cNvSpPr>
            <a:spLocks noChangeShapeType="1"/>
          </p:cNvSpPr>
          <p:nvPr/>
        </p:nvSpPr>
        <p:spPr bwMode="auto">
          <a:xfrm>
            <a:off x="2257425" y="4445000"/>
            <a:ext cx="5218113" cy="1588"/>
          </a:xfrm>
          <a:prstGeom prst="line">
            <a:avLst/>
          </a:prstGeom>
          <a:noFill/>
          <a:ln w="28575">
            <a:solidFill>
              <a:schemeClr val="tx2"/>
            </a:solidFill>
            <a:round/>
            <a:headEnd/>
            <a:tailEnd/>
          </a:ln>
        </p:spPr>
        <p:txBody>
          <a:bodyPr/>
          <a:lstStyle/>
          <a:p>
            <a:endParaRPr lang="en-IN"/>
          </a:p>
        </p:txBody>
      </p:sp>
      <p:sp>
        <p:nvSpPr>
          <p:cNvPr id="25735" name="Line 135"/>
          <p:cNvSpPr>
            <a:spLocks noChangeShapeType="1"/>
          </p:cNvSpPr>
          <p:nvPr/>
        </p:nvSpPr>
        <p:spPr bwMode="auto">
          <a:xfrm flipV="1">
            <a:off x="2257425" y="4445000"/>
            <a:ext cx="1588" cy="71438"/>
          </a:xfrm>
          <a:prstGeom prst="line">
            <a:avLst/>
          </a:prstGeom>
          <a:noFill/>
          <a:ln w="28575">
            <a:solidFill>
              <a:srgbClr val="FFFF00"/>
            </a:solidFill>
            <a:round/>
            <a:headEnd/>
            <a:tailEnd/>
          </a:ln>
        </p:spPr>
        <p:txBody>
          <a:bodyPr/>
          <a:lstStyle/>
          <a:p>
            <a:endParaRPr lang="en-IN"/>
          </a:p>
        </p:txBody>
      </p:sp>
      <p:sp>
        <p:nvSpPr>
          <p:cNvPr id="25736" name="Line 136"/>
          <p:cNvSpPr>
            <a:spLocks noChangeShapeType="1"/>
          </p:cNvSpPr>
          <p:nvPr/>
        </p:nvSpPr>
        <p:spPr bwMode="auto">
          <a:xfrm flipV="1">
            <a:off x="2600325" y="4445000"/>
            <a:ext cx="1588" cy="71438"/>
          </a:xfrm>
          <a:prstGeom prst="line">
            <a:avLst/>
          </a:prstGeom>
          <a:noFill/>
          <a:ln w="28575">
            <a:solidFill>
              <a:schemeClr val="tx2"/>
            </a:solidFill>
            <a:round/>
            <a:headEnd/>
            <a:tailEnd/>
          </a:ln>
        </p:spPr>
        <p:txBody>
          <a:bodyPr/>
          <a:lstStyle/>
          <a:p>
            <a:endParaRPr lang="en-IN"/>
          </a:p>
        </p:txBody>
      </p:sp>
      <p:sp>
        <p:nvSpPr>
          <p:cNvPr id="25737" name="Line 137"/>
          <p:cNvSpPr>
            <a:spLocks noChangeShapeType="1"/>
          </p:cNvSpPr>
          <p:nvPr/>
        </p:nvSpPr>
        <p:spPr bwMode="auto">
          <a:xfrm flipV="1">
            <a:off x="2959100" y="4445000"/>
            <a:ext cx="1588" cy="71438"/>
          </a:xfrm>
          <a:prstGeom prst="line">
            <a:avLst/>
          </a:prstGeom>
          <a:noFill/>
          <a:ln w="28575">
            <a:solidFill>
              <a:schemeClr val="tx2"/>
            </a:solidFill>
            <a:round/>
            <a:headEnd/>
            <a:tailEnd/>
          </a:ln>
        </p:spPr>
        <p:txBody>
          <a:bodyPr/>
          <a:lstStyle/>
          <a:p>
            <a:endParaRPr lang="en-IN"/>
          </a:p>
        </p:txBody>
      </p:sp>
      <p:sp>
        <p:nvSpPr>
          <p:cNvPr id="25738" name="Line 138"/>
          <p:cNvSpPr>
            <a:spLocks noChangeShapeType="1"/>
          </p:cNvSpPr>
          <p:nvPr/>
        </p:nvSpPr>
        <p:spPr bwMode="auto">
          <a:xfrm flipV="1">
            <a:off x="3302000" y="4445000"/>
            <a:ext cx="1588" cy="71438"/>
          </a:xfrm>
          <a:prstGeom prst="line">
            <a:avLst/>
          </a:prstGeom>
          <a:noFill/>
          <a:ln w="28575">
            <a:solidFill>
              <a:schemeClr val="tx2"/>
            </a:solidFill>
            <a:round/>
            <a:headEnd/>
            <a:tailEnd/>
          </a:ln>
        </p:spPr>
        <p:txBody>
          <a:bodyPr/>
          <a:lstStyle/>
          <a:p>
            <a:endParaRPr lang="en-IN"/>
          </a:p>
        </p:txBody>
      </p:sp>
      <p:sp>
        <p:nvSpPr>
          <p:cNvPr id="25739" name="Line 139"/>
          <p:cNvSpPr>
            <a:spLocks noChangeShapeType="1"/>
          </p:cNvSpPr>
          <p:nvPr/>
        </p:nvSpPr>
        <p:spPr bwMode="auto">
          <a:xfrm flipV="1">
            <a:off x="3644900" y="4445000"/>
            <a:ext cx="1588" cy="71438"/>
          </a:xfrm>
          <a:prstGeom prst="line">
            <a:avLst/>
          </a:prstGeom>
          <a:noFill/>
          <a:ln w="28575">
            <a:solidFill>
              <a:schemeClr val="tx2"/>
            </a:solidFill>
            <a:round/>
            <a:headEnd/>
            <a:tailEnd/>
          </a:ln>
        </p:spPr>
        <p:txBody>
          <a:bodyPr/>
          <a:lstStyle/>
          <a:p>
            <a:endParaRPr lang="en-IN"/>
          </a:p>
        </p:txBody>
      </p:sp>
      <p:sp>
        <p:nvSpPr>
          <p:cNvPr id="25740" name="Line 140"/>
          <p:cNvSpPr>
            <a:spLocks noChangeShapeType="1"/>
          </p:cNvSpPr>
          <p:nvPr/>
        </p:nvSpPr>
        <p:spPr bwMode="auto">
          <a:xfrm flipV="1">
            <a:off x="4002088" y="4445000"/>
            <a:ext cx="1587" cy="71438"/>
          </a:xfrm>
          <a:prstGeom prst="line">
            <a:avLst/>
          </a:prstGeom>
          <a:noFill/>
          <a:ln w="28575">
            <a:solidFill>
              <a:schemeClr val="tx2"/>
            </a:solidFill>
            <a:round/>
            <a:headEnd/>
            <a:tailEnd/>
          </a:ln>
        </p:spPr>
        <p:txBody>
          <a:bodyPr/>
          <a:lstStyle/>
          <a:p>
            <a:endParaRPr lang="en-IN"/>
          </a:p>
        </p:txBody>
      </p:sp>
      <p:sp>
        <p:nvSpPr>
          <p:cNvPr id="25741" name="Line 141"/>
          <p:cNvSpPr>
            <a:spLocks noChangeShapeType="1"/>
          </p:cNvSpPr>
          <p:nvPr/>
        </p:nvSpPr>
        <p:spPr bwMode="auto">
          <a:xfrm flipV="1">
            <a:off x="4344988" y="4445000"/>
            <a:ext cx="1587" cy="71438"/>
          </a:xfrm>
          <a:prstGeom prst="line">
            <a:avLst/>
          </a:prstGeom>
          <a:noFill/>
          <a:ln w="28575">
            <a:solidFill>
              <a:schemeClr val="tx2"/>
            </a:solidFill>
            <a:round/>
            <a:headEnd/>
            <a:tailEnd/>
          </a:ln>
        </p:spPr>
        <p:txBody>
          <a:bodyPr/>
          <a:lstStyle/>
          <a:p>
            <a:endParaRPr lang="en-IN"/>
          </a:p>
        </p:txBody>
      </p:sp>
      <p:sp>
        <p:nvSpPr>
          <p:cNvPr id="25742" name="Line 142"/>
          <p:cNvSpPr>
            <a:spLocks noChangeShapeType="1"/>
          </p:cNvSpPr>
          <p:nvPr/>
        </p:nvSpPr>
        <p:spPr bwMode="auto">
          <a:xfrm flipV="1">
            <a:off x="4687888" y="4445000"/>
            <a:ext cx="1587" cy="71438"/>
          </a:xfrm>
          <a:prstGeom prst="line">
            <a:avLst/>
          </a:prstGeom>
          <a:noFill/>
          <a:ln w="28575">
            <a:solidFill>
              <a:schemeClr val="tx2"/>
            </a:solidFill>
            <a:round/>
            <a:headEnd/>
            <a:tailEnd/>
          </a:ln>
        </p:spPr>
        <p:txBody>
          <a:bodyPr/>
          <a:lstStyle/>
          <a:p>
            <a:endParaRPr lang="en-IN"/>
          </a:p>
        </p:txBody>
      </p:sp>
      <p:sp>
        <p:nvSpPr>
          <p:cNvPr id="25743" name="Line 143"/>
          <p:cNvSpPr>
            <a:spLocks noChangeShapeType="1"/>
          </p:cNvSpPr>
          <p:nvPr/>
        </p:nvSpPr>
        <p:spPr bwMode="auto">
          <a:xfrm flipV="1">
            <a:off x="5045075" y="4445000"/>
            <a:ext cx="1588" cy="71438"/>
          </a:xfrm>
          <a:prstGeom prst="line">
            <a:avLst/>
          </a:prstGeom>
          <a:noFill/>
          <a:ln w="28575">
            <a:solidFill>
              <a:schemeClr val="tx2"/>
            </a:solidFill>
            <a:round/>
            <a:headEnd/>
            <a:tailEnd/>
          </a:ln>
        </p:spPr>
        <p:txBody>
          <a:bodyPr/>
          <a:lstStyle/>
          <a:p>
            <a:endParaRPr lang="en-IN"/>
          </a:p>
        </p:txBody>
      </p:sp>
      <p:sp>
        <p:nvSpPr>
          <p:cNvPr id="25744" name="Line 144"/>
          <p:cNvSpPr>
            <a:spLocks noChangeShapeType="1"/>
          </p:cNvSpPr>
          <p:nvPr/>
        </p:nvSpPr>
        <p:spPr bwMode="auto">
          <a:xfrm flipV="1">
            <a:off x="5387975" y="4445000"/>
            <a:ext cx="1588" cy="71438"/>
          </a:xfrm>
          <a:prstGeom prst="line">
            <a:avLst/>
          </a:prstGeom>
          <a:noFill/>
          <a:ln w="28575">
            <a:solidFill>
              <a:schemeClr val="tx2"/>
            </a:solidFill>
            <a:round/>
            <a:headEnd/>
            <a:tailEnd/>
          </a:ln>
        </p:spPr>
        <p:txBody>
          <a:bodyPr/>
          <a:lstStyle/>
          <a:p>
            <a:endParaRPr lang="en-IN"/>
          </a:p>
        </p:txBody>
      </p:sp>
      <p:sp>
        <p:nvSpPr>
          <p:cNvPr id="25745" name="Line 145"/>
          <p:cNvSpPr>
            <a:spLocks noChangeShapeType="1"/>
          </p:cNvSpPr>
          <p:nvPr/>
        </p:nvSpPr>
        <p:spPr bwMode="auto">
          <a:xfrm flipV="1">
            <a:off x="5730875" y="4445000"/>
            <a:ext cx="1588" cy="71438"/>
          </a:xfrm>
          <a:prstGeom prst="line">
            <a:avLst/>
          </a:prstGeom>
          <a:noFill/>
          <a:ln w="28575">
            <a:solidFill>
              <a:schemeClr val="tx2"/>
            </a:solidFill>
            <a:round/>
            <a:headEnd/>
            <a:tailEnd/>
          </a:ln>
        </p:spPr>
        <p:txBody>
          <a:bodyPr/>
          <a:lstStyle/>
          <a:p>
            <a:endParaRPr lang="en-IN"/>
          </a:p>
        </p:txBody>
      </p:sp>
      <p:sp>
        <p:nvSpPr>
          <p:cNvPr id="25746" name="Line 146"/>
          <p:cNvSpPr>
            <a:spLocks noChangeShapeType="1"/>
          </p:cNvSpPr>
          <p:nvPr/>
        </p:nvSpPr>
        <p:spPr bwMode="auto">
          <a:xfrm flipV="1">
            <a:off x="6088063" y="4445000"/>
            <a:ext cx="1587" cy="71438"/>
          </a:xfrm>
          <a:prstGeom prst="line">
            <a:avLst/>
          </a:prstGeom>
          <a:noFill/>
          <a:ln w="28575">
            <a:solidFill>
              <a:schemeClr val="tx2"/>
            </a:solidFill>
            <a:round/>
            <a:headEnd/>
            <a:tailEnd/>
          </a:ln>
        </p:spPr>
        <p:txBody>
          <a:bodyPr/>
          <a:lstStyle/>
          <a:p>
            <a:endParaRPr lang="en-IN"/>
          </a:p>
        </p:txBody>
      </p:sp>
      <p:sp>
        <p:nvSpPr>
          <p:cNvPr id="25747" name="Line 147"/>
          <p:cNvSpPr>
            <a:spLocks noChangeShapeType="1"/>
          </p:cNvSpPr>
          <p:nvPr/>
        </p:nvSpPr>
        <p:spPr bwMode="auto">
          <a:xfrm flipV="1">
            <a:off x="6432550" y="4445000"/>
            <a:ext cx="1588" cy="71438"/>
          </a:xfrm>
          <a:prstGeom prst="line">
            <a:avLst/>
          </a:prstGeom>
          <a:noFill/>
          <a:ln w="28575">
            <a:solidFill>
              <a:schemeClr val="tx2"/>
            </a:solidFill>
            <a:round/>
            <a:headEnd/>
            <a:tailEnd/>
          </a:ln>
        </p:spPr>
        <p:txBody>
          <a:bodyPr/>
          <a:lstStyle/>
          <a:p>
            <a:endParaRPr lang="en-IN"/>
          </a:p>
        </p:txBody>
      </p:sp>
      <p:sp>
        <p:nvSpPr>
          <p:cNvPr id="25748" name="Line 148"/>
          <p:cNvSpPr>
            <a:spLocks noChangeShapeType="1"/>
          </p:cNvSpPr>
          <p:nvPr/>
        </p:nvSpPr>
        <p:spPr bwMode="auto">
          <a:xfrm flipV="1">
            <a:off x="6775450" y="4445000"/>
            <a:ext cx="1588" cy="71438"/>
          </a:xfrm>
          <a:prstGeom prst="line">
            <a:avLst/>
          </a:prstGeom>
          <a:noFill/>
          <a:ln w="28575">
            <a:solidFill>
              <a:schemeClr val="tx2"/>
            </a:solidFill>
            <a:round/>
            <a:headEnd/>
            <a:tailEnd/>
          </a:ln>
        </p:spPr>
        <p:txBody>
          <a:bodyPr/>
          <a:lstStyle/>
          <a:p>
            <a:endParaRPr lang="en-IN"/>
          </a:p>
        </p:txBody>
      </p:sp>
      <p:sp>
        <p:nvSpPr>
          <p:cNvPr id="25749" name="Line 149"/>
          <p:cNvSpPr>
            <a:spLocks noChangeShapeType="1"/>
          </p:cNvSpPr>
          <p:nvPr/>
        </p:nvSpPr>
        <p:spPr bwMode="auto">
          <a:xfrm flipV="1">
            <a:off x="7132638" y="4445000"/>
            <a:ext cx="1587" cy="71438"/>
          </a:xfrm>
          <a:prstGeom prst="line">
            <a:avLst/>
          </a:prstGeom>
          <a:noFill/>
          <a:ln w="28575">
            <a:solidFill>
              <a:schemeClr val="tx2"/>
            </a:solidFill>
            <a:round/>
            <a:headEnd/>
            <a:tailEnd/>
          </a:ln>
        </p:spPr>
        <p:txBody>
          <a:bodyPr/>
          <a:lstStyle/>
          <a:p>
            <a:endParaRPr lang="en-IN"/>
          </a:p>
        </p:txBody>
      </p:sp>
      <p:sp>
        <p:nvSpPr>
          <p:cNvPr id="25750" name="Line 150"/>
          <p:cNvSpPr>
            <a:spLocks noChangeShapeType="1"/>
          </p:cNvSpPr>
          <p:nvPr/>
        </p:nvSpPr>
        <p:spPr bwMode="auto">
          <a:xfrm flipV="1">
            <a:off x="7475538" y="4445000"/>
            <a:ext cx="1587" cy="71438"/>
          </a:xfrm>
          <a:prstGeom prst="line">
            <a:avLst/>
          </a:prstGeom>
          <a:noFill/>
          <a:ln w="28575">
            <a:solidFill>
              <a:schemeClr val="tx2"/>
            </a:solidFill>
            <a:round/>
            <a:headEnd/>
            <a:tailEnd/>
          </a:ln>
        </p:spPr>
        <p:txBody>
          <a:bodyPr/>
          <a:lstStyle/>
          <a:p>
            <a:endParaRPr lang="en-IN"/>
          </a:p>
        </p:txBody>
      </p:sp>
      <p:sp>
        <p:nvSpPr>
          <p:cNvPr id="25751" name="Rectangle 151"/>
          <p:cNvSpPr>
            <a:spLocks noChangeArrowheads="1"/>
          </p:cNvSpPr>
          <p:nvPr/>
        </p:nvSpPr>
        <p:spPr bwMode="auto">
          <a:xfrm>
            <a:off x="6589713" y="1571625"/>
            <a:ext cx="571500" cy="274638"/>
          </a:xfrm>
          <a:prstGeom prst="rect">
            <a:avLst/>
          </a:prstGeom>
          <a:noFill/>
          <a:ln w="9525">
            <a:noFill/>
            <a:miter lim="800000"/>
            <a:headEnd/>
            <a:tailEnd/>
          </a:ln>
        </p:spPr>
        <p:txBody>
          <a:bodyPr wrap="none" lIns="0" tIns="0" rIns="0" bIns="0">
            <a:spAutoFit/>
          </a:bodyPr>
          <a:lstStyle/>
          <a:p>
            <a:r>
              <a:rPr lang="en-US" b="1">
                <a:solidFill>
                  <a:srgbClr val="000099"/>
                </a:solidFill>
              </a:rPr>
              <a:t>5KW </a:t>
            </a:r>
            <a:endParaRPr lang="en-US" sz="2000">
              <a:solidFill>
                <a:srgbClr val="000099"/>
              </a:solidFill>
            </a:endParaRPr>
          </a:p>
        </p:txBody>
      </p:sp>
      <p:sp>
        <p:nvSpPr>
          <p:cNvPr id="25752" name="Rectangle 152"/>
          <p:cNvSpPr>
            <a:spLocks noChangeArrowheads="1"/>
          </p:cNvSpPr>
          <p:nvPr/>
        </p:nvSpPr>
        <p:spPr bwMode="auto">
          <a:xfrm>
            <a:off x="6875463" y="1343025"/>
            <a:ext cx="698500" cy="274638"/>
          </a:xfrm>
          <a:prstGeom prst="rect">
            <a:avLst/>
          </a:prstGeom>
          <a:noFill/>
          <a:ln w="9525">
            <a:noFill/>
            <a:miter lim="800000"/>
            <a:headEnd/>
            <a:tailEnd/>
          </a:ln>
        </p:spPr>
        <p:txBody>
          <a:bodyPr wrap="none" lIns="0" tIns="0" rIns="0" bIns="0">
            <a:spAutoFit/>
          </a:bodyPr>
          <a:lstStyle/>
          <a:p>
            <a:r>
              <a:rPr lang="en-US" b="1">
                <a:solidFill>
                  <a:srgbClr val="000099"/>
                </a:solidFill>
              </a:rPr>
              <a:t>18KW </a:t>
            </a:r>
            <a:endParaRPr lang="en-US" sz="2000">
              <a:solidFill>
                <a:srgbClr val="000099"/>
              </a:solidFill>
            </a:endParaRPr>
          </a:p>
        </p:txBody>
      </p:sp>
      <p:sp>
        <p:nvSpPr>
          <p:cNvPr id="25753" name="Rectangle 153"/>
          <p:cNvSpPr>
            <a:spLocks noChangeArrowheads="1"/>
          </p:cNvSpPr>
          <p:nvPr/>
        </p:nvSpPr>
        <p:spPr bwMode="auto">
          <a:xfrm>
            <a:off x="6246813" y="1843088"/>
            <a:ext cx="762000" cy="274637"/>
          </a:xfrm>
          <a:prstGeom prst="rect">
            <a:avLst/>
          </a:prstGeom>
          <a:noFill/>
          <a:ln w="9525">
            <a:noFill/>
            <a:miter lim="800000"/>
            <a:headEnd/>
            <a:tailEnd/>
          </a:ln>
        </p:spPr>
        <p:txBody>
          <a:bodyPr wrap="none" lIns="0" tIns="0" rIns="0" bIns="0">
            <a:spAutoFit/>
          </a:bodyPr>
          <a:lstStyle/>
          <a:p>
            <a:r>
              <a:rPr lang="en-US" b="1">
                <a:solidFill>
                  <a:srgbClr val="000099"/>
                </a:solidFill>
              </a:rPr>
              <a:t>1.5KW </a:t>
            </a:r>
            <a:endParaRPr lang="en-US" sz="2000">
              <a:solidFill>
                <a:srgbClr val="000099"/>
              </a:solidFill>
            </a:endParaRPr>
          </a:p>
        </p:txBody>
      </p:sp>
      <p:sp>
        <p:nvSpPr>
          <p:cNvPr id="25754" name="Rectangle 154"/>
          <p:cNvSpPr>
            <a:spLocks noChangeArrowheads="1"/>
          </p:cNvSpPr>
          <p:nvPr/>
        </p:nvSpPr>
        <p:spPr bwMode="auto">
          <a:xfrm>
            <a:off x="5930900" y="2157413"/>
            <a:ext cx="660400" cy="274637"/>
          </a:xfrm>
          <a:prstGeom prst="rect">
            <a:avLst/>
          </a:prstGeom>
          <a:noFill/>
          <a:ln w="9525">
            <a:noFill/>
            <a:miter lim="800000"/>
            <a:headEnd/>
            <a:tailEnd/>
          </a:ln>
        </p:spPr>
        <p:txBody>
          <a:bodyPr wrap="none" lIns="0" tIns="0" rIns="0" bIns="0">
            <a:spAutoFit/>
          </a:bodyPr>
          <a:lstStyle/>
          <a:p>
            <a:r>
              <a:rPr lang="en-US" b="1">
                <a:solidFill>
                  <a:srgbClr val="000099"/>
                </a:solidFill>
              </a:rPr>
              <a:t>500W </a:t>
            </a:r>
            <a:endParaRPr lang="en-US" sz="2000">
              <a:solidFill>
                <a:srgbClr val="000099"/>
              </a:solidFill>
            </a:endParaRPr>
          </a:p>
        </p:txBody>
      </p:sp>
      <p:sp>
        <p:nvSpPr>
          <p:cNvPr id="25755" name="Rectangle 155"/>
          <p:cNvSpPr>
            <a:spLocks noChangeArrowheads="1"/>
          </p:cNvSpPr>
          <p:nvPr/>
        </p:nvSpPr>
        <p:spPr bwMode="auto">
          <a:xfrm>
            <a:off x="2200275" y="38592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4004</a:t>
            </a:r>
            <a:endParaRPr lang="en-US" sz="2000">
              <a:solidFill>
                <a:srgbClr val="000099"/>
              </a:solidFill>
            </a:endParaRPr>
          </a:p>
        </p:txBody>
      </p:sp>
      <p:sp>
        <p:nvSpPr>
          <p:cNvPr id="25756" name="Rectangle 156"/>
          <p:cNvSpPr>
            <a:spLocks noChangeArrowheads="1"/>
          </p:cNvSpPr>
          <p:nvPr/>
        </p:nvSpPr>
        <p:spPr bwMode="auto">
          <a:xfrm>
            <a:off x="2486025" y="3673475"/>
            <a:ext cx="508000" cy="274638"/>
          </a:xfrm>
          <a:prstGeom prst="rect">
            <a:avLst/>
          </a:prstGeom>
          <a:noFill/>
          <a:ln w="9525">
            <a:noFill/>
            <a:miter lim="800000"/>
            <a:headEnd/>
            <a:tailEnd/>
          </a:ln>
        </p:spPr>
        <p:txBody>
          <a:bodyPr wrap="none" lIns="0" tIns="0" rIns="0" bIns="0">
            <a:spAutoFit/>
          </a:bodyPr>
          <a:lstStyle/>
          <a:p>
            <a:r>
              <a:rPr lang="en-US" b="1">
                <a:solidFill>
                  <a:srgbClr val="000099"/>
                </a:solidFill>
              </a:rPr>
              <a:t>8008</a:t>
            </a:r>
            <a:endParaRPr lang="en-US" sz="2000">
              <a:solidFill>
                <a:srgbClr val="000099"/>
              </a:solidFill>
            </a:endParaRPr>
          </a:p>
        </p:txBody>
      </p:sp>
      <p:sp>
        <p:nvSpPr>
          <p:cNvPr id="25757" name="Rectangle 157"/>
          <p:cNvSpPr>
            <a:spLocks noChangeArrowheads="1"/>
          </p:cNvSpPr>
          <p:nvPr/>
        </p:nvSpPr>
        <p:spPr bwMode="auto">
          <a:xfrm>
            <a:off x="2916238" y="35163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8080</a:t>
            </a:r>
            <a:endParaRPr lang="en-US" sz="2000">
              <a:solidFill>
                <a:srgbClr val="000099"/>
              </a:solidFill>
            </a:endParaRPr>
          </a:p>
        </p:txBody>
      </p:sp>
      <p:sp>
        <p:nvSpPr>
          <p:cNvPr id="25758" name="Rectangle 158"/>
          <p:cNvSpPr>
            <a:spLocks noChangeArrowheads="1"/>
          </p:cNvSpPr>
          <p:nvPr/>
        </p:nvSpPr>
        <p:spPr bwMode="auto">
          <a:xfrm>
            <a:off x="3201988" y="3359150"/>
            <a:ext cx="508000" cy="274638"/>
          </a:xfrm>
          <a:prstGeom prst="rect">
            <a:avLst/>
          </a:prstGeom>
          <a:noFill/>
          <a:ln w="9525">
            <a:noFill/>
            <a:miter lim="800000"/>
            <a:headEnd/>
            <a:tailEnd/>
          </a:ln>
        </p:spPr>
        <p:txBody>
          <a:bodyPr wrap="none" lIns="0" tIns="0" rIns="0" bIns="0">
            <a:spAutoFit/>
          </a:bodyPr>
          <a:lstStyle/>
          <a:p>
            <a:r>
              <a:rPr lang="en-US" b="1">
                <a:solidFill>
                  <a:srgbClr val="000099"/>
                </a:solidFill>
              </a:rPr>
              <a:t>8085</a:t>
            </a:r>
            <a:endParaRPr lang="en-US" sz="2000">
              <a:solidFill>
                <a:srgbClr val="000099"/>
              </a:solidFill>
            </a:endParaRPr>
          </a:p>
        </p:txBody>
      </p:sp>
      <p:sp>
        <p:nvSpPr>
          <p:cNvPr id="25759" name="Rectangle 159"/>
          <p:cNvSpPr>
            <a:spLocks noChangeArrowheads="1"/>
          </p:cNvSpPr>
          <p:nvPr/>
        </p:nvSpPr>
        <p:spPr bwMode="auto">
          <a:xfrm>
            <a:off x="3502025" y="31734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8086</a:t>
            </a:r>
            <a:endParaRPr lang="en-US" sz="2000">
              <a:solidFill>
                <a:srgbClr val="000099"/>
              </a:solidFill>
            </a:endParaRPr>
          </a:p>
        </p:txBody>
      </p:sp>
      <p:sp>
        <p:nvSpPr>
          <p:cNvPr id="25760" name="Rectangle 160"/>
          <p:cNvSpPr>
            <a:spLocks noChangeArrowheads="1"/>
          </p:cNvSpPr>
          <p:nvPr/>
        </p:nvSpPr>
        <p:spPr bwMode="auto">
          <a:xfrm>
            <a:off x="3930650" y="2986088"/>
            <a:ext cx="381000" cy="274637"/>
          </a:xfrm>
          <a:prstGeom prst="rect">
            <a:avLst/>
          </a:prstGeom>
          <a:noFill/>
          <a:ln w="9525">
            <a:noFill/>
            <a:miter lim="800000"/>
            <a:headEnd/>
            <a:tailEnd/>
          </a:ln>
        </p:spPr>
        <p:txBody>
          <a:bodyPr wrap="none" lIns="0" tIns="0" rIns="0" bIns="0">
            <a:spAutoFit/>
          </a:bodyPr>
          <a:lstStyle/>
          <a:p>
            <a:r>
              <a:rPr lang="en-US" b="1">
                <a:solidFill>
                  <a:srgbClr val="000099"/>
                </a:solidFill>
              </a:rPr>
              <a:t>286</a:t>
            </a:r>
            <a:endParaRPr lang="en-US" sz="2000">
              <a:solidFill>
                <a:srgbClr val="000099"/>
              </a:solidFill>
            </a:endParaRPr>
          </a:p>
        </p:txBody>
      </p:sp>
      <p:sp>
        <p:nvSpPr>
          <p:cNvPr id="25761" name="Rectangle 161"/>
          <p:cNvSpPr>
            <a:spLocks noChangeArrowheads="1"/>
          </p:cNvSpPr>
          <p:nvPr/>
        </p:nvSpPr>
        <p:spPr bwMode="auto">
          <a:xfrm>
            <a:off x="4287838" y="3273425"/>
            <a:ext cx="381000" cy="274638"/>
          </a:xfrm>
          <a:prstGeom prst="rect">
            <a:avLst/>
          </a:prstGeom>
          <a:noFill/>
          <a:ln w="9525">
            <a:noFill/>
            <a:miter lim="800000"/>
            <a:headEnd/>
            <a:tailEnd/>
          </a:ln>
        </p:spPr>
        <p:txBody>
          <a:bodyPr wrap="none" lIns="0" tIns="0" rIns="0" bIns="0">
            <a:spAutoFit/>
          </a:bodyPr>
          <a:lstStyle/>
          <a:p>
            <a:r>
              <a:rPr lang="en-US" b="1">
                <a:solidFill>
                  <a:srgbClr val="000099"/>
                </a:solidFill>
              </a:rPr>
              <a:t>386</a:t>
            </a:r>
            <a:endParaRPr lang="en-US" sz="2000">
              <a:solidFill>
                <a:srgbClr val="000099"/>
              </a:solidFill>
            </a:endParaRPr>
          </a:p>
        </p:txBody>
      </p:sp>
      <p:sp>
        <p:nvSpPr>
          <p:cNvPr id="25762" name="Rectangle 162"/>
          <p:cNvSpPr>
            <a:spLocks noChangeArrowheads="1"/>
          </p:cNvSpPr>
          <p:nvPr/>
        </p:nvSpPr>
        <p:spPr bwMode="auto">
          <a:xfrm>
            <a:off x="4645025" y="3057525"/>
            <a:ext cx="381000" cy="274638"/>
          </a:xfrm>
          <a:prstGeom prst="rect">
            <a:avLst/>
          </a:prstGeom>
          <a:noFill/>
          <a:ln w="9525">
            <a:noFill/>
            <a:miter lim="800000"/>
            <a:headEnd/>
            <a:tailEnd/>
          </a:ln>
        </p:spPr>
        <p:txBody>
          <a:bodyPr wrap="none" lIns="0" tIns="0" rIns="0" bIns="0">
            <a:spAutoFit/>
          </a:bodyPr>
          <a:lstStyle/>
          <a:p>
            <a:r>
              <a:rPr lang="en-US" b="1">
                <a:solidFill>
                  <a:srgbClr val="000099"/>
                </a:solidFill>
              </a:rPr>
              <a:t>486</a:t>
            </a:r>
            <a:endParaRPr lang="en-US" sz="2000">
              <a:solidFill>
                <a:srgbClr val="000099"/>
              </a:solidFill>
            </a:endParaRPr>
          </a:p>
        </p:txBody>
      </p:sp>
      <p:sp>
        <p:nvSpPr>
          <p:cNvPr id="25763" name="Rectangle 163"/>
          <p:cNvSpPr>
            <a:spLocks noChangeArrowheads="1"/>
          </p:cNvSpPr>
          <p:nvPr/>
        </p:nvSpPr>
        <p:spPr bwMode="auto">
          <a:xfrm>
            <a:off x="4495800" y="2533650"/>
            <a:ext cx="1628775" cy="274638"/>
          </a:xfrm>
          <a:prstGeom prst="rect">
            <a:avLst/>
          </a:prstGeom>
          <a:noFill/>
          <a:ln w="9525">
            <a:noFill/>
            <a:miter lim="800000"/>
            <a:headEnd/>
            <a:tailEnd/>
          </a:ln>
        </p:spPr>
        <p:txBody>
          <a:bodyPr wrap="none" lIns="0" tIns="0" rIns="0" bIns="0">
            <a:spAutoFit/>
          </a:bodyPr>
          <a:lstStyle/>
          <a:p>
            <a:r>
              <a:rPr lang="en-US" b="1">
                <a:solidFill>
                  <a:srgbClr val="000099"/>
                </a:solidFill>
              </a:rPr>
              <a:t>Pentium</a:t>
            </a:r>
            <a:r>
              <a:rPr lang="en-US" b="1">
                <a:solidFill>
                  <a:srgbClr val="000099"/>
                </a:solidFill>
                <a:cs typeface="Arial" pitchFamily="34" charset="0"/>
              </a:rPr>
              <a:t>®</a:t>
            </a:r>
            <a:r>
              <a:rPr lang="en-US" b="1">
                <a:solidFill>
                  <a:srgbClr val="000099"/>
                </a:solidFill>
              </a:rPr>
              <a:t> proc</a:t>
            </a:r>
            <a:endParaRPr lang="en-US" sz="2000">
              <a:solidFill>
                <a:srgbClr val="000099"/>
              </a:solidFill>
            </a:endParaRPr>
          </a:p>
        </p:txBody>
      </p:sp>
      <p:sp>
        <p:nvSpPr>
          <p:cNvPr id="25764" name="Rectangle 164"/>
          <p:cNvSpPr>
            <a:spLocks noChangeArrowheads="1"/>
          </p:cNvSpPr>
          <p:nvPr/>
        </p:nvSpPr>
        <p:spPr bwMode="auto">
          <a:xfrm>
            <a:off x="1757363" y="4316413"/>
            <a:ext cx="317500" cy="274637"/>
          </a:xfrm>
          <a:prstGeom prst="rect">
            <a:avLst/>
          </a:prstGeom>
          <a:noFill/>
          <a:ln w="9525">
            <a:noFill/>
            <a:miter lim="800000"/>
            <a:headEnd/>
            <a:tailEnd/>
          </a:ln>
        </p:spPr>
        <p:txBody>
          <a:bodyPr wrap="none" lIns="0" tIns="0" rIns="0" bIns="0">
            <a:spAutoFit/>
          </a:bodyPr>
          <a:lstStyle/>
          <a:p>
            <a:r>
              <a:rPr lang="en-US" b="1">
                <a:solidFill>
                  <a:srgbClr val="000099"/>
                </a:solidFill>
              </a:rPr>
              <a:t>0.1</a:t>
            </a:r>
            <a:endParaRPr lang="en-US" sz="2000">
              <a:solidFill>
                <a:srgbClr val="000099"/>
              </a:solidFill>
            </a:endParaRPr>
          </a:p>
        </p:txBody>
      </p:sp>
      <p:sp>
        <p:nvSpPr>
          <p:cNvPr id="25765" name="Rectangle 165"/>
          <p:cNvSpPr>
            <a:spLocks noChangeArrowheads="1"/>
          </p:cNvSpPr>
          <p:nvPr/>
        </p:nvSpPr>
        <p:spPr bwMode="auto">
          <a:xfrm>
            <a:off x="1943100" y="3787775"/>
            <a:ext cx="127000" cy="274638"/>
          </a:xfrm>
          <a:prstGeom prst="rect">
            <a:avLst/>
          </a:prstGeom>
          <a:noFill/>
          <a:ln w="9525">
            <a:noFill/>
            <a:miter lim="800000"/>
            <a:headEnd/>
            <a:tailEnd/>
          </a:ln>
        </p:spPr>
        <p:txBody>
          <a:bodyPr wrap="none" lIns="0" tIns="0" rIns="0" bIns="0">
            <a:spAutoFit/>
          </a:bodyPr>
          <a:lstStyle/>
          <a:p>
            <a:r>
              <a:rPr lang="en-US" b="1">
                <a:solidFill>
                  <a:srgbClr val="000099"/>
                </a:solidFill>
              </a:rPr>
              <a:t>1</a:t>
            </a:r>
            <a:endParaRPr lang="en-US" sz="2000">
              <a:solidFill>
                <a:srgbClr val="000099"/>
              </a:solidFill>
            </a:endParaRPr>
          </a:p>
        </p:txBody>
      </p:sp>
      <p:sp>
        <p:nvSpPr>
          <p:cNvPr id="25766" name="Rectangle 166"/>
          <p:cNvSpPr>
            <a:spLocks noChangeArrowheads="1"/>
          </p:cNvSpPr>
          <p:nvPr/>
        </p:nvSpPr>
        <p:spPr bwMode="auto">
          <a:xfrm>
            <a:off x="1814513" y="3259138"/>
            <a:ext cx="254000" cy="274637"/>
          </a:xfrm>
          <a:prstGeom prst="rect">
            <a:avLst/>
          </a:prstGeom>
          <a:noFill/>
          <a:ln w="9525">
            <a:noFill/>
            <a:miter lim="800000"/>
            <a:headEnd/>
            <a:tailEnd/>
          </a:ln>
        </p:spPr>
        <p:txBody>
          <a:bodyPr wrap="none" lIns="0" tIns="0" rIns="0" bIns="0">
            <a:spAutoFit/>
          </a:bodyPr>
          <a:lstStyle/>
          <a:p>
            <a:r>
              <a:rPr lang="en-US" b="1">
                <a:solidFill>
                  <a:srgbClr val="000099"/>
                </a:solidFill>
              </a:rPr>
              <a:t>10</a:t>
            </a:r>
            <a:endParaRPr lang="en-US" sz="2000">
              <a:solidFill>
                <a:srgbClr val="000099"/>
              </a:solidFill>
            </a:endParaRPr>
          </a:p>
        </p:txBody>
      </p:sp>
      <p:sp>
        <p:nvSpPr>
          <p:cNvPr id="25767" name="Rectangle 167"/>
          <p:cNvSpPr>
            <a:spLocks noChangeArrowheads="1"/>
          </p:cNvSpPr>
          <p:nvPr/>
        </p:nvSpPr>
        <p:spPr bwMode="auto">
          <a:xfrm>
            <a:off x="1685925" y="2728913"/>
            <a:ext cx="381000" cy="274637"/>
          </a:xfrm>
          <a:prstGeom prst="rect">
            <a:avLst/>
          </a:prstGeom>
          <a:noFill/>
          <a:ln w="9525">
            <a:noFill/>
            <a:miter lim="800000"/>
            <a:headEnd/>
            <a:tailEnd/>
          </a:ln>
        </p:spPr>
        <p:txBody>
          <a:bodyPr wrap="none" lIns="0" tIns="0" rIns="0" bIns="0">
            <a:spAutoFit/>
          </a:bodyPr>
          <a:lstStyle/>
          <a:p>
            <a:r>
              <a:rPr lang="en-US" b="1">
                <a:solidFill>
                  <a:srgbClr val="000099"/>
                </a:solidFill>
              </a:rPr>
              <a:t>100</a:t>
            </a:r>
            <a:endParaRPr lang="en-US" sz="2000">
              <a:solidFill>
                <a:srgbClr val="000099"/>
              </a:solidFill>
            </a:endParaRPr>
          </a:p>
        </p:txBody>
      </p:sp>
      <p:sp>
        <p:nvSpPr>
          <p:cNvPr id="25768" name="Rectangle 168"/>
          <p:cNvSpPr>
            <a:spLocks noChangeArrowheads="1"/>
          </p:cNvSpPr>
          <p:nvPr/>
        </p:nvSpPr>
        <p:spPr bwMode="auto">
          <a:xfrm>
            <a:off x="1557338" y="2200275"/>
            <a:ext cx="508000" cy="274638"/>
          </a:xfrm>
          <a:prstGeom prst="rect">
            <a:avLst/>
          </a:prstGeom>
          <a:noFill/>
          <a:ln w="9525">
            <a:noFill/>
            <a:miter lim="800000"/>
            <a:headEnd/>
            <a:tailEnd/>
          </a:ln>
        </p:spPr>
        <p:txBody>
          <a:bodyPr wrap="none" lIns="0" tIns="0" rIns="0" bIns="0">
            <a:spAutoFit/>
          </a:bodyPr>
          <a:lstStyle/>
          <a:p>
            <a:r>
              <a:rPr lang="en-US" b="1" dirty="0">
                <a:solidFill>
                  <a:srgbClr val="000099"/>
                </a:solidFill>
              </a:rPr>
              <a:t>1000</a:t>
            </a:r>
            <a:endParaRPr lang="en-US" sz="2000" dirty="0">
              <a:solidFill>
                <a:srgbClr val="000099"/>
              </a:solidFill>
            </a:endParaRPr>
          </a:p>
        </p:txBody>
      </p:sp>
      <p:sp>
        <p:nvSpPr>
          <p:cNvPr id="25769" name="Rectangle 169"/>
          <p:cNvSpPr>
            <a:spLocks noChangeArrowheads="1"/>
          </p:cNvSpPr>
          <p:nvPr/>
        </p:nvSpPr>
        <p:spPr bwMode="auto">
          <a:xfrm>
            <a:off x="1428750" y="1671638"/>
            <a:ext cx="635000" cy="274637"/>
          </a:xfrm>
          <a:prstGeom prst="rect">
            <a:avLst/>
          </a:prstGeom>
          <a:noFill/>
          <a:ln w="9525">
            <a:noFill/>
            <a:miter lim="800000"/>
            <a:headEnd/>
            <a:tailEnd/>
          </a:ln>
        </p:spPr>
        <p:txBody>
          <a:bodyPr wrap="none" lIns="0" tIns="0" rIns="0" bIns="0">
            <a:spAutoFit/>
          </a:bodyPr>
          <a:lstStyle/>
          <a:p>
            <a:r>
              <a:rPr lang="en-US" b="1" dirty="0">
                <a:solidFill>
                  <a:srgbClr val="000099"/>
                </a:solidFill>
              </a:rPr>
              <a:t>10000</a:t>
            </a:r>
            <a:endParaRPr lang="en-US" sz="2000" dirty="0">
              <a:solidFill>
                <a:srgbClr val="000099"/>
              </a:solidFill>
            </a:endParaRPr>
          </a:p>
        </p:txBody>
      </p:sp>
      <p:sp>
        <p:nvSpPr>
          <p:cNvPr id="25770" name="Rectangle 170"/>
          <p:cNvSpPr>
            <a:spLocks noChangeArrowheads="1"/>
          </p:cNvSpPr>
          <p:nvPr/>
        </p:nvSpPr>
        <p:spPr bwMode="auto">
          <a:xfrm>
            <a:off x="1300163" y="1143000"/>
            <a:ext cx="762000" cy="274638"/>
          </a:xfrm>
          <a:prstGeom prst="rect">
            <a:avLst/>
          </a:prstGeom>
          <a:noFill/>
          <a:ln w="9525">
            <a:noFill/>
            <a:miter lim="800000"/>
            <a:headEnd/>
            <a:tailEnd/>
          </a:ln>
        </p:spPr>
        <p:txBody>
          <a:bodyPr wrap="none" lIns="0" tIns="0" rIns="0" bIns="0">
            <a:spAutoFit/>
          </a:bodyPr>
          <a:lstStyle/>
          <a:p>
            <a:r>
              <a:rPr lang="en-US" b="1" dirty="0">
                <a:solidFill>
                  <a:srgbClr val="000099"/>
                </a:solidFill>
              </a:rPr>
              <a:t>100000</a:t>
            </a:r>
            <a:endParaRPr lang="en-US" sz="2000" dirty="0">
              <a:solidFill>
                <a:srgbClr val="000099"/>
              </a:solidFill>
            </a:endParaRPr>
          </a:p>
        </p:txBody>
      </p:sp>
      <p:sp>
        <p:nvSpPr>
          <p:cNvPr id="25771" name="Rectangle 171"/>
          <p:cNvSpPr>
            <a:spLocks noChangeArrowheads="1"/>
          </p:cNvSpPr>
          <p:nvPr/>
        </p:nvSpPr>
        <p:spPr bwMode="auto">
          <a:xfrm>
            <a:off x="2171700" y="46593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1971</a:t>
            </a:r>
            <a:endParaRPr lang="en-US" sz="2000">
              <a:solidFill>
                <a:srgbClr val="000099"/>
              </a:solidFill>
            </a:endParaRPr>
          </a:p>
        </p:txBody>
      </p:sp>
      <p:sp>
        <p:nvSpPr>
          <p:cNvPr id="25772" name="Rectangle 172"/>
          <p:cNvSpPr>
            <a:spLocks noChangeArrowheads="1"/>
          </p:cNvSpPr>
          <p:nvPr/>
        </p:nvSpPr>
        <p:spPr bwMode="auto">
          <a:xfrm>
            <a:off x="2873375" y="46593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1974</a:t>
            </a:r>
            <a:endParaRPr lang="en-US" sz="2000">
              <a:solidFill>
                <a:srgbClr val="000099"/>
              </a:solidFill>
            </a:endParaRPr>
          </a:p>
        </p:txBody>
      </p:sp>
      <p:sp>
        <p:nvSpPr>
          <p:cNvPr id="25773" name="Rectangle 173"/>
          <p:cNvSpPr>
            <a:spLocks noChangeArrowheads="1"/>
          </p:cNvSpPr>
          <p:nvPr/>
        </p:nvSpPr>
        <p:spPr bwMode="auto">
          <a:xfrm>
            <a:off x="3573463" y="46593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1978</a:t>
            </a:r>
            <a:endParaRPr lang="en-US" sz="2000">
              <a:solidFill>
                <a:srgbClr val="000099"/>
              </a:solidFill>
            </a:endParaRPr>
          </a:p>
        </p:txBody>
      </p:sp>
      <p:sp>
        <p:nvSpPr>
          <p:cNvPr id="25774" name="Rectangle 174"/>
          <p:cNvSpPr>
            <a:spLocks noChangeArrowheads="1"/>
          </p:cNvSpPr>
          <p:nvPr/>
        </p:nvSpPr>
        <p:spPr bwMode="auto">
          <a:xfrm>
            <a:off x="4259263" y="46593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1985</a:t>
            </a:r>
            <a:endParaRPr lang="en-US" sz="2000">
              <a:solidFill>
                <a:srgbClr val="000099"/>
              </a:solidFill>
            </a:endParaRPr>
          </a:p>
        </p:txBody>
      </p:sp>
      <p:sp>
        <p:nvSpPr>
          <p:cNvPr id="25775" name="Rectangle 175"/>
          <p:cNvSpPr>
            <a:spLocks noChangeArrowheads="1"/>
          </p:cNvSpPr>
          <p:nvPr/>
        </p:nvSpPr>
        <p:spPr bwMode="auto">
          <a:xfrm>
            <a:off x="4959350" y="46593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1992</a:t>
            </a:r>
            <a:endParaRPr lang="en-US" sz="2000">
              <a:solidFill>
                <a:srgbClr val="000099"/>
              </a:solidFill>
            </a:endParaRPr>
          </a:p>
        </p:txBody>
      </p:sp>
      <p:sp>
        <p:nvSpPr>
          <p:cNvPr id="25776" name="Rectangle 176"/>
          <p:cNvSpPr>
            <a:spLocks noChangeArrowheads="1"/>
          </p:cNvSpPr>
          <p:nvPr/>
        </p:nvSpPr>
        <p:spPr bwMode="auto">
          <a:xfrm>
            <a:off x="5659438" y="46593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2000</a:t>
            </a:r>
            <a:endParaRPr lang="en-US" sz="2000">
              <a:solidFill>
                <a:srgbClr val="000099"/>
              </a:solidFill>
            </a:endParaRPr>
          </a:p>
        </p:txBody>
      </p:sp>
      <p:sp>
        <p:nvSpPr>
          <p:cNvPr id="25777" name="Rectangle 177"/>
          <p:cNvSpPr>
            <a:spLocks noChangeArrowheads="1"/>
          </p:cNvSpPr>
          <p:nvPr/>
        </p:nvSpPr>
        <p:spPr bwMode="auto">
          <a:xfrm>
            <a:off x="6346825" y="46593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2004</a:t>
            </a:r>
            <a:endParaRPr lang="en-US" sz="2000">
              <a:solidFill>
                <a:srgbClr val="000099"/>
              </a:solidFill>
            </a:endParaRPr>
          </a:p>
        </p:txBody>
      </p:sp>
      <p:sp>
        <p:nvSpPr>
          <p:cNvPr id="25778" name="Rectangle 178"/>
          <p:cNvSpPr>
            <a:spLocks noChangeArrowheads="1"/>
          </p:cNvSpPr>
          <p:nvPr/>
        </p:nvSpPr>
        <p:spPr bwMode="auto">
          <a:xfrm>
            <a:off x="7046913" y="4659313"/>
            <a:ext cx="508000" cy="274637"/>
          </a:xfrm>
          <a:prstGeom prst="rect">
            <a:avLst/>
          </a:prstGeom>
          <a:noFill/>
          <a:ln w="9525">
            <a:noFill/>
            <a:miter lim="800000"/>
            <a:headEnd/>
            <a:tailEnd/>
          </a:ln>
        </p:spPr>
        <p:txBody>
          <a:bodyPr wrap="none" lIns="0" tIns="0" rIns="0" bIns="0">
            <a:spAutoFit/>
          </a:bodyPr>
          <a:lstStyle/>
          <a:p>
            <a:r>
              <a:rPr lang="en-US" b="1">
                <a:solidFill>
                  <a:srgbClr val="000099"/>
                </a:solidFill>
              </a:rPr>
              <a:t>2008</a:t>
            </a:r>
            <a:endParaRPr lang="en-US" sz="2000">
              <a:solidFill>
                <a:srgbClr val="000099"/>
              </a:solidFill>
            </a:endParaRPr>
          </a:p>
        </p:txBody>
      </p:sp>
      <p:sp>
        <p:nvSpPr>
          <p:cNvPr id="25779" name="Rectangle 179"/>
          <p:cNvSpPr>
            <a:spLocks noChangeArrowheads="1"/>
          </p:cNvSpPr>
          <p:nvPr/>
        </p:nvSpPr>
        <p:spPr bwMode="auto">
          <a:xfrm>
            <a:off x="4616450" y="4945063"/>
            <a:ext cx="495300" cy="274637"/>
          </a:xfrm>
          <a:prstGeom prst="rect">
            <a:avLst/>
          </a:prstGeom>
          <a:noFill/>
          <a:ln w="9525">
            <a:noFill/>
            <a:miter lim="800000"/>
            <a:headEnd/>
            <a:tailEnd/>
          </a:ln>
        </p:spPr>
        <p:txBody>
          <a:bodyPr wrap="none" lIns="0" tIns="0" rIns="0" bIns="0">
            <a:spAutoFit/>
          </a:bodyPr>
          <a:lstStyle/>
          <a:p>
            <a:r>
              <a:rPr lang="en-US" b="1">
                <a:solidFill>
                  <a:srgbClr val="000099"/>
                </a:solidFill>
              </a:rPr>
              <a:t>Year</a:t>
            </a:r>
            <a:endParaRPr lang="en-US" sz="2000">
              <a:solidFill>
                <a:srgbClr val="000099"/>
              </a:solidFill>
            </a:endParaRPr>
          </a:p>
        </p:txBody>
      </p:sp>
      <p:sp>
        <p:nvSpPr>
          <p:cNvPr id="25780" name="Rectangle 180"/>
          <p:cNvSpPr>
            <a:spLocks noChangeArrowheads="1"/>
          </p:cNvSpPr>
          <p:nvPr/>
        </p:nvSpPr>
        <p:spPr bwMode="auto">
          <a:xfrm rot="16200000">
            <a:off x="502444" y="2685256"/>
            <a:ext cx="1524000" cy="274638"/>
          </a:xfrm>
          <a:prstGeom prst="rect">
            <a:avLst/>
          </a:prstGeom>
          <a:noFill/>
          <a:ln w="9525">
            <a:noFill/>
            <a:miter lim="800000"/>
            <a:headEnd/>
            <a:tailEnd/>
          </a:ln>
        </p:spPr>
        <p:txBody>
          <a:bodyPr wrap="none" lIns="0" tIns="0" rIns="0" bIns="0">
            <a:spAutoFit/>
          </a:bodyPr>
          <a:lstStyle/>
          <a:p>
            <a:r>
              <a:rPr lang="en-US" b="1" dirty="0">
                <a:solidFill>
                  <a:srgbClr val="000099"/>
                </a:solidFill>
              </a:rPr>
              <a:t>Power (Watts)</a:t>
            </a:r>
            <a:endParaRPr lang="en-US" sz="2000" dirty="0">
              <a:solidFill>
                <a:srgbClr val="000099"/>
              </a:solidFill>
            </a:endParaRPr>
          </a:p>
        </p:txBody>
      </p:sp>
      <p:sp>
        <p:nvSpPr>
          <p:cNvPr id="25781" name="Line 181"/>
          <p:cNvSpPr>
            <a:spLocks noChangeShapeType="1"/>
          </p:cNvSpPr>
          <p:nvPr/>
        </p:nvSpPr>
        <p:spPr bwMode="auto">
          <a:xfrm flipH="1">
            <a:off x="2362200" y="2609850"/>
            <a:ext cx="5029200" cy="1752600"/>
          </a:xfrm>
          <a:prstGeom prst="line">
            <a:avLst/>
          </a:prstGeom>
          <a:noFill/>
          <a:ln w="28575">
            <a:solidFill>
              <a:srgbClr val="FC0128"/>
            </a:solidFill>
            <a:prstDash val="sysDot"/>
            <a:round/>
            <a:headEnd type="none" w="sm" len="sm"/>
            <a:tailEnd type="none" w="sm" len="sm"/>
          </a:ln>
          <a:effectLst/>
        </p:spPr>
        <p:txBody>
          <a:bodyPr wrap="none" anchor="ctr"/>
          <a:lstStyle/>
          <a:p>
            <a:endParaRPr lang="en-IN"/>
          </a:p>
        </p:txBody>
      </p:sp>
      <p:sp>
        <p:nvSpPr>
          <p:cNvPr id="25782" name="Rectangle 182"/>
          <p:cNvSpPr>
            <a:spLocks noChangeArrowheads="1"/>
          </p:cNvSpPr>
          <p:nvPr/>
        </p:nvSpPr>
        <p:spPr bwMode="auto">
          <a:xfrm>
            <a:off x="1676400" y="5276850"/>
            <a:ext cx="6096000" cy="533400"/>
          </a:xfrm>
          <a:prstGeom prst="rect">
            <a:avLst/>
          </a:prstGeom>
          <a:solidFill>
            <a:schemeClr val="bg2"/>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lgn="ctr"/>
            <a:r>
              <a:rPr lang="en-US" sz="2000" b="1">
                <a:solidFill>
                  <a:srgbClr val="000099"/>
                </a:solidFill>
              </a:rPr>
              <a:t>Power delivery and dissipation will be prohibitive</a:t>
            </a:r>
          </a:p>
        </p:txBody>
      </p:sp>
      <p:sp>
        <p:nvSpPr>
          <p:cNvPr id="25783" name="Text Box 183"/>
          <p:cNvSpPr txBox="1">
            <a:spLocks noChangeArrowheads="1"/>
          </p:cNvSpPr>
          <p:nvPr/>
        </p:nvSpPr>
        <p:spPr bwMode="auto">
          <a:xfrm>
            <a:off x="3810000" y="6400800"/>
            <a:ext cx="1495425" cy="336550"/>
          </a:xfrm>
          <a:prstGeom prst="rect">
            <a:avLst/>
          </a:prstGeom>
          <a:noFill/>
          <a:ln w="12700">
            <a:noFill/>
            <a:miter lim="800000"/>
            <a:headEnd/>
            <a:tailEnd/>
          </a:ln>
          <a:effectLst/>
        </p:spPr>
        <p:txBody>
          <a:bodyPr wrap="none">
            <a:spAutoFit/>
          </a:bodyPr>
          <a:lstStyle/>
          <a:p>
            <a:pPr eaLnBrk="0" hangingPunct="0"/>
            <a:r>
              <a:rPr lang="en-US" sz="1600"/>
              <a:t>Courtesy, Intel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Power factor</a:t>
            </a:r>
          </a:p>
        </p:txBody>
      </p:sp>
      <p:pic>
        <p:nvPicPr>
          <p:cNvPr id="47107" name="Picture 3"/>
          <p:cNvPicPr>
            <a:picLocks noGrp="1" noChangeAspect="1" noChangeArrowheads="1"/>
          </p:cNvPicPr>
          <p:nvPr>
            <p:ph idx="1"/>
          </p:nvPr>
        </p:nvPicPr>
        <p:blipFill>
          <a:blip r:embed="rId2" cstate="print"/>
          <a:srcRect l="20233" t="22735" r="20205" b="3233"/>
          <a:stretch>
            <a:fillRect/>
          </a:stretch>
        </p:blipFill>
        <p:spPr>
          <a:xfrm>
            <a:off x="1763688" y="2132856"/>
            <a:ext cx="5112568" cy="3744416"/>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Battery</a:t>
            </a:r>
          </a:p>
        </p:txBody>
      </p:sp>
      <p:pic>
        <p:nvPicPr>
          <p:cNvPr id="28679" name="Picture 7"/>
          <p:cNvPicPr>
            <a:picLocks noGrp="1" noChangeAspect="1" noChangeArrowheads="1"/>
          </p:cNvPicPr>
          <p:nvPr>
            <p:ph idx="1"/>
          </p:nvPr>
        </p:nvPicPr>
        <p:blipFill>
          <a:blip r:embed="rId2" cstate="print"/>
          <a:stretch>
            <a:fillRect/>
          </a:stretch>
        </p:blipFill>
        <p:spPr>
          <a:xfrm>
            <a:off x="6871769" y="3284984"/>
            <a:ext cx="2020711" cy="3002844"/>
          </a:xfrm>
          <a:prstGeom prst="rect">
            <a:avLst/>
          </a:prstGeom>
          <a:ln>
            <a:noFill/>
          </a:ln>
          <a:effectLst>
            <a:outerShdw blurRad="292100" dist="139700" dir="2700000" algn="tl" rotWithShape="0">
              <a:srgbClr val="333333">
                <a:alpha val="65000"/>
              </a:srgbClr>
            </a:outerShdw>
          </a:effectLst>
        </p:spPr>
      </p:pic>
      <p:sp>
        <p:nvSpPr>
          <p:cNvPr id="28680" name="Text Box 8"/>
          <p:cNvSpPr txBox="1">
            <a:spLocks noChangeArrowheads="1"/>
          </p:cNvSpPr>
          <p:nvPr/>
        </p:nvSpPr>
        <p:spPr bwMode="auto">
          <a:xfrm>
            <a:off x="457200" y="1676400"/>
            <a:ext cx="8525091" cy="2246769"/>
          </a:xfrm>
          <a:prstGeom prst="rect">
            <a:avLst/>
          </a:prstGeom>
          <a:noFill/>
          <a:ln w="9525">
            <a:noFill/>
            <a:miter lim="800000"/>
            <a:headEnd/>
            <a:tailEnd/>
          </a:ln>
          <a:effectLst/>
        </p:spPr>
        <p:txBody>
          <a:bodyPr wrap="none">
            <a:spAutoFit/>
          </a:bodyPr>
          <a:lstStyle/>
          <a:p>
            <a:pPr>
              <a:buFont typeface="Wingdings" pitchFamily="2" charset="2"/>
              <a:buChar char="§"/>
            </a:pPr>
            <a:r>
              <a:rPr lang="en-US" sz="2400" dirty="0"/>
              <a:t> </a:t>
            </a:r>
            <a:r>
              <a:rPr lang="en-US" sz="2800" dirty="0"/>
              <a:t>Portable consumer electronics powered by battery</a:t>
            </a:r>
          </a:p>
          <a:p>
            <a:pPr>
              <a:buFont typeface="Wingdings" pitchFamily="2" charset="2"/>
              <a:buChar char="§"/>
            </a:pPr>
            <a:r>
              <a:rPr lang="en-US" sz="2800" dirty="0"/>
              <a:t> Battery is heavy and big</a:t>
            </a:r>
          </a:p>
          <a:p>
            <a:pPr>
              <a:buFont typeface="Wingdings" pitchFamily="2" charset="2"/>
              <a:buChar char="§"/>
            </a:pPr>
            <a:r>
              <a:rPr lang="en-US" sz="2800" dirty="0"/>
              <a:t> Energy density barely doubles in several years</a:t>
            </a:r>
          </a:p>
          <a:p>
            <a:pPr>
              <a:buFont typeface="Wingdings" pitchFamily="2" charset="2"/>
              <a:buChar char="§"/>
            </a:pPr>
            <a:r>
              <a:rPr lang="en-US" sz="2800" dirty="0"/>
              <a:t> Safety concern: the energy density is approaching </a:t>
            </a:r>
          </a:p>
          <a:p>
            <a:pPr>
              <a:buFont typeface="Wingdings" pitchFamily="2" charset="2"/>
              <a:buNone/>
            </a:pPr>
            <a:r>
              <a:rPr lang="en-US" sz="2800" dirty="0"/>
              <a:t>   that of explosive chemicals.</a:t>
            </a:r>
          </a:p>
        </p:txBody>
      </p:sp>
      <p:sp>
        <p:nvSpPr>
          <p:cNvPr id="28681" name="Text Box 9"/>
          <p:cNvSpPr txBox="1">
            <a:spLocks noChangeArrowheads="1"/>
          </p:cNvSpPr>
          <p:nvPr/>
        </p:nvSpPr>
        <p:spPr bwMode="auto">
          <a:xfrm>
            <a:off x="2730315" y="5110832"/>
            <a:ext cx="4289957" cy="707886"/>
          </a:xfrm>
          <a:prstGeom prst="rect">
            <a:avLst/>
          </a:prstGeom>
          <a:solidFill>
            <a:srgbClr val="3366FF"/>
          </a:solidFill>
          <a:ln w="9525">
            <a:solidFill>
              <a:srgbClr val="FF6600"/>
            </a:solidFill>
            <a:miter lim="800000"/>
            <a:headEnd/>
            <a:tailEnd/>
          </a:ln>
          <a:effectLst>
            <a:outerShdw blurRad="50800" dist="38100" dir="2700000" algn="tl" rotWithShape="0">
              <a:prstClr val="black">
                <a:alpha val="40000"/>
              </a:prstClr>
            </a:outerShdw>
          </a:effectLst>
        </p:spPr>
        <p:txBody>
          <a:bodyPr wrap="none">
            <a:spAutoFit/>
          </a:bodyPr>
          <a:lstStyle/>
          <a:p>
            <a:r>
              <a:rPr lang="en-US" sz="2000" dirty="0">
                <a:solidFill>
                  <a:srgbClr val="C00000"/>
                </a:solidFill>
              </a:rPr>
              <a:t>The battery technology alone </a:t>
            </a:r>
            <a:endParaRPr lang="en-US" sz="2000" dirty="0" smtClean="0">
              <a:solidFill>
                <a:srgbClr val="C00000"/>
              </a:solidFill>
            </a:endParaRPr>
          </a:p>
          <a:p>
            <a:r>
              <a:rPr lang="en-US" sz="2000" dirty="0" smtClean="0">
                <a:solidFill>
                  <a:srgbClr val="C00000"/>
                </a:solidFill>
              </a:rPr>
              <a:t>will </a:t>
            </a:r>
            <a:r>
              <a:rPr lang="en-US" sz="2000" dirty="0">
                <a:solidFill>
                  <a:srgbClr val="C00000"/>
                </a:solidFill>
              </a:rPr>
              <a:t>not solve the low power problem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Reliability and Cooling Costs </a:t>
            </a:r>
          </a:p>
        </p:txBody>
      </p:sp>
      <p:sp>
        <p:nvSpPr>
          <p:cNvPr id="30723" name="Rectangle 3"/>
          <p:cNvSpPr>
            <a:spLocks noGrp="1" noChangeArrowheads="1"/>
          </p:cNvSpPr>
          <p:nvPr>
            <p:ph type="body" idx="1"/>
          </p:nvPr>
        </p:nvSpPr>
        <p:spPr/>
        <p:txBody>
          <a:bodyPr/>
          <a:lstStyle/>
          <a:p>
            <a:r>
              <a:rPr lang="en-US"/>
              <a:t>High power dissipation </a:t>
            </a:r>
            <a:r>
              <a:rPr lang="en-US">
                <a:sym typeface="Wingdings" pitchFamily="2" charset="2"/>
              </a:rPr>
              <a:t> high temperature  malfunction </a:t>
            </a:r>
          </a:p>
          <a:p>
            <a:r>
              <a:rPr lang="en-US">
                <a:sym typeface="Wingdings" pitchFamily="2" charset="2"/>
              </a:rPr>
              <a:t>High performance microprocessors: ~50 Watts (a hand-held soldering iron)</a:t>
            </a:r>
          </a:p>
          <a:p>
            <a:r>
              <a:rPr lang="en-US">
                <a:sym typeface="Wingdings" pitchFamily="2" charset="2"/>
              </a:rPr>
              <a:t>Packaging cost and cooling cost: fans</a:t>
            </a:r>
          </a:p>
          <a:p>
            <a:r>
              <a:rPr lang="en-US">
                <a:sym typeface="Wingdings" pitchFamily="2" charset="2"/>
              </a:rPr>
              <a:t>Power supply rails: high transient current (e.g. 3A).</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Environmental Concerns</a:t>
            </a:r>
          </a:p>
        </p:txBody>
      </p:sp>
      <p:sp>
        <p:nvSpPr>
          <p:cNvPr id="31747" name="Rectangle 3"/>
          <p:cNvSpPr>
            <a:spLocks noGrp="1" noChangeArrowheads="1"/>
          </p:cNvSpPr>
          <p:nvPr>
            <p:ph type="body" idx="1"/>
          </p:nvPr>
        </p:nvSpPr>
        <p:spPr/>
        <p:txBody>
          <a:bodyPr/>
          <a:lstStyle/>
          <a:p>
            <a:r>
              <a:rPr lang="en-US" dirty="0"/>
              <a:t>Office automation equipment</a:t>
            </a:r>
          </a:p>
          <a:p>
            <a:pPr lvl="1"/>
            <a:r>
              <a:rPr lang="en-US" dirty="0"/>
              <a:t>5% of total US commercial energy in 1993</a:t>
            </a:r>
          </a:p>
          <a:p>
            <a:pPr lvl="1"/>
            <a:r>
              <a:rPr lang="en-US" dirty="0"/>
              <a:t>10% of total US commercial energy in 2000</a:t>
            </a:r>
          </a:p>
          <a:p>
            <a:r>
              <a:rPr lang="en-US" dirty="0"/>
              <a:t>Electricity generation</a:t>
            </a:r>
            <a:r>
              <a:rPr lang="en-US" dirty="0">
                <a:sym typeface="Wingdings" pitchFamily="2" charset="2"/>
              </a:rPr>
              <a:t> air pollution and consumption of energy </a:t>
            </a:r>
            <a:r>
              <a:rPr lang="en-US" dirty="0" smtClean="0">
                <a:sym typeface="Wingdings" pitchFamily="2" charset="2"/>
              </a:rPr>
              <a:t>sources</a:t>
            </a:r>
          </a:p>
          <a:p>
            <a:r>
              <a:rPr lang="en-US" dirty="0" smtClean="0">
                <a:solidFill>
                  <a:srgbClr val="00B050"/>
                </a:solidFill>
                <a:sym typeface="Wingdings" pitchFamily="2" charset="2"/>
              </a:rPr>
              <a:t>Trends towards </a:t>
            </a:r>
            <a:r>
              <a:rPr lang="en-US" smtClean="0">
                <a:solidFill>
                  <a:srgbClr val="00B050"/>
                </a:solidFill>
                <a:sym typeface="Wingdings" pitchFamily="2" charset="2"/>
              </a:rPr>
              <a:t>GREEN Chip</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Sources of Power dissipation in CMOS Circuits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for discussion</a:t>
            </a:r>
            <a:endParaRPr lang="en-IN" dirty="0"/>
          </a:p>
        </p:txBody>
      </p:sp>
      <p:sp>
        <p:nvSpPr>
          <p:cNvPr id="3" name="Content Placeholder 2"/>
          <p:cNvSpPr>
            <a:spLocks noGrp="1"/>
          </p:cNvSpPr>
          <p:nvPr>
            <p:ph idx="1"/>
          </p:nvPr>
        </p:nvSpPr>
        <p:spPr/>
        <p:txBody>
          <a:bodyPr/>
          <a:lstStyle/>
          <a:p>
            <a:r>
              <a:rPr lang="en-US" sz="2800" dirty="0" smtClean="0"/>
              <a:t>Need for low power design</a:t>
            </a:r>
          </a:p>
          <a:p>
            <a:r>
              <a:rPr lang="en-US" sz="2800" dirty="0" smtClean="0"/>
              <a:t>Sources of power dissipation</a:t>
            </a:r>
          </a:p>
          <a:p>
            <a:r>
              <a:rPr lang="en-US" sz="2800" dirty="0" smtClean="0"/>
              <a:t>Levels of power optimization</a:t>
            </a:r>
          </a:p>
          <a:p>
            <a:r>
              <a:rPr lang="en-US" sz="2800" dirty="0" smtClean="0"/>
              <a:t>Design for low power</a:t>
            </a:r>
          </a:p>
          <a:p>
            <a:r>
              <a:rPr lang="en-US" sz="2800" dirty="0" smtClean="0"/>
              <a:t>Estimation of power</a:t>
            </a:r>
          </a:p>
          <a:p>
            <a:r>
              <a:rPr lang="en-US" sz="2800" dirty="0" smtClean="0"/>
              <a:t>Advanced techniques in power reduction</a:t>
            </a:r>
          </a:p>
          <a:p>
            <a:r>
              <a:rPr lang="en-US" sz="2800" dirty="0" smtClean="0"/>
              <a:t>Software design for low power</a:t>
            </a:r>
            <a:endParaRPr lang="en-IN" sz="2800" dirty="0"/>
          </a:p>
        </p:txBody>
      </p:sp>
      <p:sp>
        <p:nvSpPr>
          <p:cNvPr id="4" name="TextBox 3"/>
          <p:cNvSpPr txBox="1"/>
          <p:nvPr/>
        </p:nvSpPr>
        <p:spPr>
          <a:xfrm>
            <a:off x="1691680" y="5229200"/>
            <a:ext cx="5184576" cy="1384995"/>
          </a:xfrm>
          <a:prstGeom prst="rect">
            <a:avLst/>
          </a:prstGeom>
          <a:ln/>
          <a:effectLst>
            <a:innerShdw blurRad="63500" dist="50800" dir="189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Text Book:</a:t>
            </a:r>
          </a:p>
          <a:p>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Practical low power Digital VLSI Design,</a:t>
            </a:r>
          </a:p>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Gary Yep</a:t>
            </a:r>
          </a:p>
          <a:p>
            <a:r>
              <a:rPr lang="en-U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Kluwer</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Academic Publications, 1998</a:t>
            </a:r>
            <a:endParaRPr lang="en-IN"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Sources of Power Dissipation in CMOS</a:t>
            </a:r>
            <a:endParaRPr lang="en-IN" sz="4000" dirty="0"/>
          </a:p>
        </p:txBody>
      </p:sp>
      <p:sp>
        <p:nvSpPr>
          <p:cNvPr id="3" name="Content Placeholder 2"/>
          <p:cNvSpPr>
            <a:spLocks noGrp="1"/>
          </p:cNvSpPr>
          <p:nvPr>
            <p:ph idx="1"/>
          </p:nvPr>
        </p:nvSpPr>
        <p:spPr>
          <a:xfrm>
            <a:off x="457200" y="1600200"/>
            <a:ext cx="8291264" cy="5043510"/>
          </a:xfrm>
        </p:spPr>
        <p:txBody>
          <a:bodyPr/>
          <a:lstStyle/>
          <a:p>
            <a:pPr eaLnBrk="1" hangingPunct="1">
              <a:buFont typeface="Arial" pitchFamily="34" charset="0"/>
              <a:buChar char="•"/>
            </a:pPr>
            <a:r>
              <a:rPr lang="en-US" b="1" dirty="0" smtClean="0">
                <a:solidFill>
                  <a:srgbClr val="002060"/>
                </a:solidFill>
                <a:latin typeface="Times New Roman" pitchFamily="18" charset="0"/>
              </a:rPr>
              <a:t>Dynamic Power Consumption</a:t>
            </a:r>
          </a:p>
          <a:p>
            <a:pPr marL="711200" lvl="1" indent="-254000" eaLnBrk="1" hangingPunct="1">
              <a:buFont typeface="Arial" pitchFamily="34" charset="0"/>
              <a:buChar char="•"/>
            </a:pPr>
            <a:r>
              <a:rPr lang="en-US" b="1" dirty="0" smtClean="0">
                <a:latin typeface="Times New Roman" pitchFamily="18" charset="0"/>
              </a:rPr>
              <a:t>charge and discharge capacitors</a:t>
            </a:r>
          </a:p>
          <a:p>
            <a:pPr eaLnBrk="1" hangingPunct="1">
              <a:buFont typeface="Arial" pitchFamily="34" charset="0"/>
              <a:buChar char="•"/>
            </a:pPr>
            <a:r>
              <a:rPr lang="en-US" b="1" dirty="0" smtClean="0">
                <a:latin typeface="Times New Roman" pitchFamily="18" charset="0"/>
              </a:rPr>
              <a:t> </a:t>
            </a:r>
            <a:r>
              <a:rPr lang="en-US" b="1" dirty="0" smtClean="0">
                <a:solidFill>
                  <a:srgbClr val="002060"/>
                </a:solidFill>
                <a:latin typeface="Times New Roman" pitchFamily="18" charset="0"/>
              </a:rPr>
              <a:t>Short Circuit Current</a:t>
            </a:r>
          </a:p>
          <a:p>
            <a:pPr marL="711200" lvl="1" indent="-254000" eaLnBrk="1" hangingPunct="1">
              <a:buFont typeface="Arial" pitchFamily="34" charset="0"/>
              <a:buChar char="•"/>
            </a:pPr>
            <a:r>
              <a:rPr lang="en-US" b="1" dirty="0" smtClean="0">
                <a:latin typeface="Times New Roman" pitchFamily="18" charset="0"/>
              </a:rPr>
              <a:t>short-circuit current path between supply rails during switching</a:t>
            </a:r>
          </a:p>
          <a:p>
            <a:pPr marL="609600" indent="-609600"/>
            <a:r>
              <a:rPr lang="en-US" sz="2800" b="1" dirty="0" smtClean="0">
                <a:solidFill>
                  <a:srgbClr val="002060"/>
                </a:solidFill>
                <a:latin typeface="Times New Roman" pitchFamily="18" charset="0"/>
                <a:cs typeface="Times New Roman" pitchFamily="18" charset="0"/>
              </a:rPr>
              <a:t>Glitch power dissipation </a:t>
            </a:r>
          </a:p>
          <a:p>
            <a:pPr marL="609600" indent="-609600"/>
            <a:r>
              <a:rPr lang="en-US" b="1" dirty="0" smtClean="0">
                <a:solidFill>
                  <a:srgbClr val="002060"/>
                </a:solidFill>
                <a:latin typeface="Times New Roman" pitchFamily="18" charset="0"/>
              </a:rPr>
              <a:t>Leakage</a:t>
            </a:r>
          </a:p>
          <a:p>
            <a:pPr marL="711200" lvl="1" indent="-254000" eaLnBrk="1" hangingPunct="1">
              <a:buFont typeface="Arial" pitchFamily="34" charset="0"/>
              <a:buChar char="•"/>
            </a:pPr>
            <a:r>
              <a:rPr lang="en-US" b="1" dirty="0" smtClean="0">
                <a:latin typeface="Times New Roman" pitchFamily="18" charset="0"/>
              </a:rPr>
              <a:t>Leaking diodes and transistor</a:t>
            </a:r>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0648"/>
            <a:ext cx="7543800" cy="1156990"/>
          </a:xfrm>
        </p:spPr>
        <p:txBody>
          <a:bodyPr/>
          <a:lstStyle/>
          <a:p>
            <a:r>
              <a:rPr lang="en-US" dirty="0" smtClean="0"/>
              <a:t>Dynamic Power Dissipation</a:t>
            </a:r>
            <a:endParaRPr lang="en-IN" dirty="0"/>
          </a:p>
        </p:txBody>
      </p:sp>
      <p:sp>
        <p:nvSpPr>
          <p:cNvPr id="7" name="Content Placeholder 6"/>
          <p:cNvSpPr>
            <a:spLocks noGrp="1"/>
          </p:cNvSpPr>
          <p:nvPr>
            <p:ph sz="half" idx="1"/>
          </p:nvPr>
        </p:nvSpPr>
        <p:spPr/>
        <p:txBody>
          <a:bodyPr/>
          <a:lstStyle/>
          <a:p>
            <a:pPr marL="401638" indent="-401638" eaLnBrk="1" hangingPunct="1">
              <a:buFont typeface="Arial" pitchFamily="34" charset="0"/>
              <a:buChar char="•"/>
            </a:pPr>
            <a:r>
              <a:rPr lang="en-US" sz="2400" b="1" dirty="0" smtClean="0">
                <a:latin typeface="Times New Roman" pitchFamily="18" charset="0"/>
              </a:rPr>
              <a:t>Dynamic power is required to charge and discharge load capacitances when transistors switch.</a:t>
            </a:r>
          </a:p>
          <a:p>
            <a:pPr marL="401638" indent="-401638" eaLnBrk="1" hangingPunct="1">
              <a:buFont typeface="Arial" pitchFamily="34" charset="0"/>
              <a:buChar char="•"/>
            </a:pPr>
            <a:r>
              <a:rPr lang="en-US" sz="2400" b="1" dirty="0" smtClean="0">
                <a:latin typeface="Times New Roman" pitchFamily="18" charset="0"/>
              </a:rPr>
              <a:t>One cycle involves a rising and falling output.</a:t>
            </a:r>
          </a:p>
          <a:p>
            <a:pPr marL="401638" indent="-401638" eaLnBrk="1" hangingPunct="1">
              <a:buFont typeface="Arial" pitchFamily="34" charset="0"/>
              <a:buChar char="•"/>
            </a:pPr>
            <a:r>
              <a:rPr lang="en-US" sz="2400" b="1" dirty="0" smtClean="0">
                <a:solidFill>
                  <a:srgbClr val="000000"/>
                </a:solidFill>
                <a:latin typeface="Times New Roman" pitchFamily="18" charset="0"/>
              </a:rPr>
              <a:t>On rising output, charge Q = C</a:t>
            </a:r>
            <a:r>
              <a:rPr lang="el-GR" sz="2400" b="1" dirty="0" smtClean="0">
                <a:solidFill>
                  <a:srgbClr val="000000"/>
                </a:solidFill>
                <a:latin typeface="Times New Roman" pitchFamily="18" charset="0"/>
                <a:cs typeface="Times New Roman" pitchFamily="18" charset="0"/>
              </a:rPr>
              <a:t>Δ</a:t>
            </a:r>
            <a:r>
              <a:rPr lang="en-US" sz="2400" b="1" dirty="0" smtClean="0">
                <a:solidFill>
                  <a:srgbClr val="000000"/>
                </a:solidFill>
                <a:latin typeface="Times New Roman" pitchFamily="18" charset="0"/>
                <a:cs typeface="Times New Roman" pitchFamily="18" charset="0"/>
              </a:rPr>
              <a:t>V = C</a:t>
            </a:r>
            <a:r>
              <a:rPr lang="en-US" sz="2400" b="1" baseline="-25000" dirty="0" smtClean="0">
                <a:solidFill>
                  <a:srgbClr val="000000"/>
                </a:solidFill>
                <a:latin typeface="Times New Roman" pitchFamily="18" charset="0"/>
                <a:cs typeface="Times New Roman" pitchFamily="18" charset="0"/>
              </a:rPr>
              <a:t>L</a:t>
            </a:r>
            <a:r>
              <a:rPr lang="en-US" sz="2400" b="1" dirty="0" smtClean="0">
                <a:solidFill>
                  <a:srgbClr val="000000"/>
                </a:solidFill>
                <a:latin typeface="Times New Roman" pitchFamily="18" charset="0"/>
              </a:rPr>
              <a:t>V</a:t>
            </a:r>
            <a:r>
              <a:rPr lang="en-US" sz="2400" b="1" baseline="-25000" dirty="0" smtClean="0">
                <a:solidFill>
                  <a:srgbClr val="000000"/>
                </a:solidFill>
                <a:latin typeface="Times New Roman" pitchFamily="18" charset="0"/>
              </a:rPr>
              <a:t>DD</a:t>
            </a:r>
            <a:r>
              <a:rPr lang="en-US" sz="2400" b="1" dirty="0" smtClean="0">
                <a:solidFill>
                  <a:srgbClr val="000000"/>
                </a:solidFill>
                <a:latin typeface="Times New Roman" pitchFamily="18" charset="0"/>
              </a:rPr>
              <a:t> is required.</a:t>
            </a:r>
          </a:p>
          <a:p>
            <a:pPr marL="401638" indent="-401638" eaLnBrk="1" hangingPunct="1">
              <a:buFont typeface="Arial" pitchFamily="34" charset="0"/>
              <a:buChar char="•"/>
            </a:pPr>
            <a:r>
              <a:rPr lang="en-US" sz="2400" b="1" dirty="0" smtClean="0">
                <a:solidFill>
                  <a:srgbClr val="000000"/>
                </a:solidFill>
                <a:latin typeface="Times New Roman" pitchFamily="18" charset="0"/>
              </a:rPr>
              <a:t>On falling output, charge is dumped to GND.</a:t>
            </a:r>
          </a:p>
          <a:p>
            <a:endParaRPr lang="en-IN" dirty="0"/>
          </a:p>
        </p:txBody>
      </p:sp>
      <p:sp>
        <p:nvSpPr>
          <p:cNvPr id="8" name="Text Placeholder 7"/>
          <p:cNvSpPr>
            <a:spLocks noGrp="1"/>
          </p:cNvSpPr>
          <p:nvPr>
            <p:ph type="body" sz="half" idx="2"/>
          </p:nvPr>
        </p:nvSpPr>
        <p:spPr/>
        <p:txBody>
          <a:bodyPr/>
          <a:lstStyle/>
          <a:p>
            <a:endParaRPr lang="en-IN" dirty="0"/>
          </a:p>
        </p:txBody>
      </p:sp>
      <p:graphicFrame>
        <p:nvGraphicFramePr>
          <p:cNvPr id="2050" name="Object 2"/>
          <p:cNvGraphicFramePr>
            <a:graphicFrameLocks noChangeAspect="1"/>
          </p:cNvGraphicFramePr>
          <p:nvPr/>
        </p:nvGraphicFramePr>
        <p:xfrm>
          <a:off x="1281261" y="4117875"/>
          <a:ext cx="1706563" cy="1903413"/>
        </p:xfrm>
        <a:graphic>
          <a:graphicData uri="http://schemas.openxmlformats.org/presentationml/2006/ole">
            <p:oleObj spid="_x0000_s2050" name="Visio" r:id="rId3" imgW="4880329" imgH="5444785" progId="">
              <p:embed/>
            </p:oleObj>
          </a:graphicData>
        </a:graphic>
      </p:graphicFrame>
      <p:graphicFrame>
        <p:nvGraphicFramePr>
          <p:cNvPr id="2051" name="Object 3"/>
          <p:cNvGraphicFramePr>
            <a:graphicFrameLocks noChangeAspect="1"/>
          </p:cNvGraphicFramePr>
          <p:nvPr/>
        </p:nvGraphicFramePr>
        <p:xfrm>
          <a:off x="3881487" y="4221163"/>
          <a:ext cx="1698625" cy="1665287"/>
        </p:xfrm>
        <a:graphic>
          <a:graphicData uri="http://schemas.openxmlformats.org/presentationml/2006/ole">
            <p:oleObj spid="_x0000_s2051" name="Visio" r:id="rId4" imgW="4226132" imgH="4141704" progId="">
              <p:embed/>
            </p:oleObj>
          </a:graphicData>
        </a:graphic>
      </p:graphicFrame>
      <p:graphicFrame>
        <p:nvGraphicFramePr>
          <p:cNvPr id="2052" name="Object 4"/>
          <p:cNvGraphicFramePr>
            <a:graphicFrameLocks noChangeAspect="1"/>
          </p:cNvGraphicFramePr>
          <p:nvPr/>
        </p:nvGraphicFramePr>
        <p:xfrm>
          <a:off x="6549851" y="4166517"/>
          <a:ext cx="1406525" cy="1782763"/>
        </p:xfrm>
        <a:graphic>
          <a:graphicData uri="http://schemas.openxmlformats.org/presentationml/2006/ole">
            <p:oleObj spid="_x0000_s2052" name="Visio" r:id="rId5" imgW="3488436" imgH="4428439"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IN"/>
          </a:p>
        </p:txBody>
      </p:sp>
      <p:sp>
        <p:nvSpPr>
          <p:cNvPr id="16" name="Title 15"/>
          <p:cNvSpPr>
            <a:spLocks noGrp="1"/>
          </p:cNvSpPr>
          <p:nvPr>
            <p:ph type="title"/>
          </p:nvPr>
        </p:nvSpPr>
        <p:spPr/>
        <p:txBody>
          <a:bodyPr/>
          <a:lstStyle/>
          <a:p>
            <a:r>
              <a:rPr lang="en-US" dirty="0" smtClean="0"/>
              <a:t>Dynamic Power Dissipation..</a:t>
            </a:r>
            <a:endParaRPr lang="en-IN" dirty="0"/>
          </a:p>
        </p:txBody>
      </p:sp>
      <p:graphicFrame>
        <p:nvGraphicFramePr>
          <p:cNvPr id="154634" name="Object 10"/>
          <p:cNvGraphicFramePr>
            <a:graphicFrameLocks noChangeAspect="1"/>
          </p:cNvGraphicFramePr>
          <p:nvPr/>
        </p:nvGraphicFramePr>
        <p:xfrm>
          <a:off x="1016000" y="2403277"/>
          <a:ext cx="1633538" cy="1601787"/>
        </p:xfrm>
        <a:graphic>
          <a:graphicData uri="http://schemas.openxmlformats.org/presentationml/2006/ole">
            <p:oleObj spid="_x0000_s3075" name="Visio" r:id="rId4" imgW="4226132" imgH="4141704" progId="">
              <p:embed/>
            </p:oleObj>
          </a:graphicData>
        </a:graphic>
      </p:graphicFrame>
      <p:graphicFrame>
        <p:nvGraphicFramePr>
          <p:cNvPr id="154635" name="Object 11"/>
          <p:cNvGraphicFramePr>
            <a:graphicFrameLocks noChangeAspect="1"/>
          </p:cNvGraphicFramePr>
          <p:nvPr/>
        </p:nvGraphicFramePr>
        <p:xfrm>
          <a:off x="3298825" y="2444105"/>
          <a:ext cx="1344613" cy="1704975"/>
        </p:xfrm>
        <a:graphic>
          <a:graphicData uri="http://schemas.openxmlformats.org/presentationml/2006/ole">
            <p:oleObj spid="_x0000_s3076" name="Visio" r:id="rId5" imgW="3488436" imgH="4428439" progId="">
              <p:embed/>
            </p:oleObj>
          </a:graphicData>
        </a:graphic>
      </p:graphicFrame>
      <p:graphicFrame>
        <p:nvGraphicFramePr>
          <p:cNvPr id="154636" name="Object 12"/>
          <p:cNvGraphicFramePr>
            <a:graphicFrameLocks noChangeAspect="1"/>
          </p:cNvGraphicFramePr>
          <p:nvPr/>
        </p:nvGraphicFramePr>
        <p:xfrm>
          <a:off x="1116013" y="4445471"/>
          <a:ext cx="3960812" cy="1647825"/>
        </p:xfrm>
        <a:graphic>
          <a:graphicData uri="http://schemas.openxmlformats.org/presentationml/2006/ole">
            <p:oleObj spid="_x0000_s3077" name="Visio" r:id="rId6" imgW="8056987" imgH="3257702" progId="">
              <p:embed/>
            </p:oleObj>
          </a:graphicData>
        </a:graphic>
      </p:graphicFrame>
      <p:sp>
        <p:nvSpPr>
          <p:cNvPr id="154637" name="Rectangle 13"/>
          <p:cNvSpPr>
            <a:spLocks noChangeArrowheads="1"/>
          </p:cNvSpPr>
          <p:nvPr/>
        </p:nvSpPr>
        <p:spPr bwMode="auto">
          <a:xfrm>
            <a:off x="4356101" y="5229200"/>
            <a:ext cx="4032324" cy="863625"/>
          </a:xfrm>
          <a:prstGeom prst="rect">
            <a:avLst/>
          </a:prstGeom>
          <a:noFill/>
          <a:ln w="12700">
            <a:noFill/>
            <a:miter lim="800000"/>
            <a:headEnd/>
            <a:tailEnd/>
          </a:ln>
          <a:effectLst/>
        </p:spPr>
        <p:txBody>
          <a:bodyPr lIns="90488" tIns="44450" rIns="90488" bIns="44450" anchor="b"/>
          <a:lstStyle/>
          <a:p>
            <a:pPr marL="447675" indent="-447675" eaLnBrk="1" hangingPunct="1"/>
            <a:r>
              <a:rPr lang="en-US" b="1" dirty="0" smtClean="0">
                <a:latin typeface="Times New Roman" pitchFamily="18" charset="0"/>
              </a:rPr>
              <a:t>	Do </a:t>
            </a:r>
            <a:r>
              <a:rPr lang="en-US" b="1" dirty="0">
                <a:latin typeface="Times New Roman" pitchFamily="18" charset="0"/>
              </a:rPr>
              <a:t>not depend on R</a:t>
            </a:r>
            <a:r>
              <a:rPr lang="en-US" b="1" baseline="-25000" dirty="0">
                <a:latin typeface="Times New Roman" pitchFamily="18" charset="0"/>
              </a:rPr>
              <a:t>N</a:t>
            </a:r>
            <a:r>
              <a:rPr lang="en-US" b="1" dirty="0">
                <a:latin typeface="Times New Roman" pitchFamily="18" charset="0"/>
              </a:rPr>
              <a:t> and R</a:t>
            </a:r>
            <a:r>
              <a:rPr lang="en-US" b="1" baseline="-25000" dirty="0">
                <a:latin typeface="Times New Roman" pitchFamily="18" charset="0"/>
              </a:rPr>
              <a:t>P</a:t>
            </a:r>
            <a:r>
              <a:rPr lang="en-US" b="1" dirty="0">
                <a:latin typeface="Times New Roman" pitchFamily="18" charset="0"/>
              </a:rPr>
              <a:t> </a:t>
            </a:r>
            <a:br>
              <a:rPr lang="en-US" b="1" dirty="0">
                <a:latin typeface="Times New Roman" pitchFamily="18" charset="0"/>
              </a:rPr>
            </a:br>
            <a:r>
              <a:rPr lang="en-US" b="1" u="sng" dirty="0">
                <a:latin typeface="Times New Roman" pitchFamily="18" charset="0"/>
              </a:rPr>
              <a:t>Not a function</a:t>
            </a:r>
            <a:r>
              <a:rPr lang="en-US" b="1" dirty="0">
                <a:latin typeface="Times New Roman" pitchFamily="18" charset="0"/>
              </a:rPr>
              <a:t> of transistor size</a:t>
            </a:r>
            <a:endParaRPr lang="en-US" b="1" baseline="-25000" dirty="0">
              <a:latin typeface="Times New Roman" pitchFamily="18" charset="0"/>
            </a:endParaRPr>
          </a:p>
        </p:txBody>
      </p:sp>
      <p:sp>
        <p:nvSpPr>
          <p:cNvPr id="154638" name="AutoShape 14"/>
          <p:cNvSpPr>
            <a:spLocks noChangeArrowheads="1"/>
          </p:cNvSpPr>
          <p:nvPr/>
        </p:nvSpPr>
        <p:spPr bwMode="auto">
          <a:xfrm>
            <a:off x="4464050" y="5445125"/>
            <a:ext cx="252413" cy="215900"/>
          </a:xfrm>
          <a:prstGeom prst="rightArrow">
            <a:avLst>
              <a:gd name="adj1" fmla="val 50000"/>
              <a:gd name="adj2" fmla="val 29228"/>
            </a:avLst>
          </a:prstGeom>
          <a:solidFill>
            <a:srgbClr val="00FF00"/>
          </a:solidFill>
          <a:ln w="12700" algn="ctr">
            <a:solidFill>
              <a:schemeClr val="tx1"/>
            </a:solidFill>
            <a:miter lim="800000"/>
            <a:headEnd/>
            <a:tailEnd/>
          </a:ln>
          <a:effectLst/>
        </p:spPr>
        <p:txBody>
          <a:bodyPr wrap="none" anchor="ctr"/>
          <a:lstStyle/>
          <a:p>
            <a:endParaRPr lang="en-IN"/>
          </a:p>
        </p:txBody>
      </p:sp>
      <p:sp>
        <p:nvSpPr>
          <p:cNvPr id="15" name="Rectangle 8"/>
          <p:cNvSpPr>
            <a:spLocks noChangeArrowheads="1"/>
          </p:cNvSpPr>
          <p:nvPr/>
        </p:nvSpPr>
        <p:spPr bwMode="auto">
          <a:xfrm>
            <a:off x="647700" y="1556792"/>
            <a:ext cx="7848600" cy="648072"/>
          </a:xfrm>
          <a:prstGeom prst="rect">
            <a:avLst/>
          </a:prstGeom>
          <a:noFill/>
          <a:ln w="12700">
            <a:noFill/>
            <a:miter lim="800000"/>
            <a:headEnd/>
            <a:tailEnd/>
          </a:ln>
          <a:effectLst/>
        </p:spPr>
        <p:txBody>
          <a:bodyPr lIns="90488" tIns="44450" rIns="90488" bIns="44450" anchor="b"/>
          <a:lstStyle/>
          <a:p>
            <a:pPr eaLnBrk="1" hangingPunct="1"/>
            <a:r>
              <a:rPr lang="en-US" b="1" dirty="0" smtClean="0">
                <a:latin typeface="Times New Roman" pitchFamily="18" charset="0"/>
              </a:rPr>
              <a:t>Assume that one cycle of charge-discharge completes in one clock </a:t>
            </a:r>
            <a:r>
              <a:rPr lang="en-US" b="1" dirty="0" err="1" smtClean="0">
                <a:latin typeface="Times New Roman" pitchFamily="18" charset="0"/>
              </a:rPr>
              <a:t>peroid</a:t>
            </a:r>
            <a:r>
              <a:rPr lang="en-US" b="1" dirty="0" smtClean="0">
                <a:latin typeface="Times New Roman" pitchFamily="18" charset="0"/>
              </a:rPr>
              <a:t> T</a:t>
            </a:r>
            <a:r>
              <a:rPr lang="en-US" b="1" baseline="-25000" dirty="0" smtClean="0">
                <a:latin typeface="Times New Roman" pitchFamily="18" charset="0"/>
              </a:rPr>
              <a:t>CLK</a:t>
            </a:r>
            <a:r>
              <a:rPr lang="en-US" b="1" dirty="0" smtClean="0">
                <a:latin typeface="Times New Roman" pitchFamily="18" charset="0"/>
              </a:rPr>
              <a:t>  i.e. VIN is the CLK:</a:t>
            </a:r>
            <a:endParaRPr lang="en-US" b="1" baseline="-25000" dirty="0">
              <a:latin typeface="Times New Roman" pitchFamily="18" charset="0"/>
            </a:endParaRPr>
          </a:p>
        </p:txBody>
      </p:sp>
      <p:sp>
        <p:nvSpPr>
          <p:cNvPr id="13" name="Content Placeholder 12"/>
          <p:cNvSpPr>
            <a:spLocks noGrp="1"/>
          </p:cNvSpPr>
          <p:nvPr>
            <p:ph idx="1"/>
          </p:nvPr>
        </p:nvSpPr>
        <p:spPr/>
        <p:txBody>
          <a:bodyPr/>
          <a:lstStyle/>
          <a:p>
            <a:endParaRPr lang="en-IN"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drawn from source</a:t>
            </a:r>
            <a:endParaRPr lang="en-IN" dirty="0"/>
          </a:p>
        </p:txBody>
      </p:sp>
      <p:graphicFrame>
        <p:nvGraphicFramePr>
          <p:cNvPr id="4" name="Content Placeholder 3"/>
          <p:cNvGraphicFramePr>
            <a:graphicFrameLocks noChangeAspect="1"/>
          </p:cNvGraphicFramePr>
          <p:nvPr>
            <p:ph idx="1"/>
          </p:nvPr>
        </p:nvGraphicFramePr>
        <p:xfrm>
          <a:off x="4105275" y="2887663"/>
          <a:ext cx="931863" cy="1947862"/>
        </p:xfrm>
        <a:graphic>
          <a:graphicData uri="http://schemas.openxmlformats.org/presentationml/2006/ole">
            <p:oleObj spid="_x0000_s79874" name="Equation" r:id="rId3" imgW="139680" imgH="291960" progId="Equation.3">
              <p:embed/>
            </p:oleObj>
          </a:graphicData>
        </a:graphic>
      </p:graphicFrame>
      <p:graphicFrame>
        <p:nvGraphicFramePr>
          <p:cNvPr id="79876" name="Object 4"/>
          <p:cNvGraphicFramePr>
            <a:graphicFrameLocks noChangeAspect="1"/>
          </p:cNvGraphicFramePr>
          <p:nvPr/>
        </p:nvGraphicFramePr>
        <p:xfrm>
          <a:off x="1258889" y="1514475"/>
          <a:ext cx="5185319" cy="4983163"/>
        </p:xfrm>
        <a:graphic>
          <a:graphicData uri="http://schemas.openxmlformats.org/presentationml/2006/ole">
            <p:oleObj spid="_x0000_s79875" name="Equation" r:id="rId4" imgW="3809880" imgH="5016240" progId="Equation.3">
              <p:embed/>
            </p:oleObj>
          </a:graphicData>
        </a:graphic>
      </p:graphicFrame>
      <p:graphicFrame>
        <p:nvGraphicFramePr>
          <p:cNvPr id="3" name="Object 4"/>
          <p:cNvGraphicFramePr>
            <a:graphicFrameLocks noChangeAspect="1"/>
          </p:cNvGraphicFramePr>
          <p:nvPr/>
        </p:nvGraphicFramePr>
        <p:xfrm>
          <a:off x="7164288" y="1628800"/>
          <a:ext cx="1698625" cy="1665287"/>
        </p:xfrm>
        <a:graphic>
          <a:graphicData uri="http://schemas.openxmlformats.org/presentationml/2006/ole">
            <p:oleObj spid="_x0000_s79876" name="Visio" r:id="rId5" imgW="4226132" imgH="4141704" progId="">
              <p:embed/>
            </p:oleObj>
          </a:graphicData>
        </a:graphic>
      </p:graphicFrame>
      <p:graphicFrame>
        <p:nvGraphicFramePr>
          <p:cNvPr id="79877" name="Object 5"/>
          <p:cNvGraphicFramePr>
            <a:graphicFrameLocks noChangeAspect="1"/>
          </p:cNvGraphicFramePr>
          <p:nvPr/>
        </p:nvGraphicFramePr>
        <p:xfrm>
          <a:off x="7236296" y="4077072"/>
          <a:ext cx="1406525" cy="1782762"/>
        </p:xfrm>
        <a:graphic>
          <a:graphicData uri="http://schemas.openxmlformats.org/presentationml/2006/ole">
            <p:oleObj spid="_x0000_s79877" name="Visio" r:id="rId6" imgW="3488436" imgH="4428439" progI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0658" name="Rectangle 2"/>
          <p:cNvSpPr>
            <a:spLocks noGrp="1" noChangeArrowheads="1"/>
          </p:cNvSpPr>
          <p:nvPr>
            <p:ph type="title"/>
          </p:nvPr>
        </p:nvSpPr>
        <p:spPr/>
        <p:txBody>
          <a:bodyPr/>
          <a:lstStyle/>
          <a:p>
            <a:r>
              <a:rPr lang="en-US"/>
              <a:t>Lowering Dynamic Power</a:t>
            </a:r>
          </a:p>
        </p:txBody>
      </p:sp>
      <p:sp>
        <p:nvSpPr>
          <p:cNvPr id="1350659" name="Rectangle 3"/>
          <p:cNvSpPr>
            <a:spLocks noGrp="1" noChangeArrowheads="1"/>
          </p:cNvSpPr>
          <p:nvPr>
            <p:ph type="body" idx="1"/>
          </p:nvPr>
        </p:nvSpPr>
        <p:spPr>
          <a:xfrm>
            <a:off x="2743200" y="3200400"/>
            <a:ext cx="3886200" cy="434975"/>
          </a:xfrm>
        </p:spPr>
        <p:txBody>
          <a:bodyPr/>
          <a:lstStyle/>
          <a:p>
            <a:pPr algn="ctr">
              <a:buFont typeface="Wingdings" pitchFamily="2" charset="2"/>
              <a:buNone/>
            </a:pPr>
            <a:r>
              <a:rPr lang="en-US" sz="2800" dirty="0" err="1">
                <a:solidFill>
                  <a:srgbClr val="002060"/>
                </a:solidFill>
              </a:rPr>
              <a:t>P</a:t>
            </a:r>
            <a:r>
              <a:rPr lang="en-US" sz="2800" baseline="-25000" dirty="0" err="1">
                <a:solidFill>
                  <a:srgbClr val="002060"/>
                </a:solidFill>
              </a:rPr>
              <a:t>dyn</a:t>
            </a:r>
            <a:r>
              <a:rPr lang="en-US" sz="2800" dirty="0">
                <a:solidFill>
                  <a:srgbClr val="002060"/>
                </a:solidFill>
              </a:rPr>
              <a:t> = C</a:t>
            </a:r>
            <a:r>
              <a:rPr lang="en-US" sz="2800" baseline="-25000" dirty="0">
                <a:solidFill>
                  <a:srgbClr val="002060"/>
                </a:solidFill>
              </a:rPr>
              <a:t>L</a:t>
            </a:r>
            <a:r>
              <a:rPr lang="en-US" sz="2800" dirty="0">
                <a:solidFill>
                  <a:srgbClr val="002060"/>
                </a:solidFill>
              </a:rPr>
              <a:t> V</a:t>
            </a:r>
            <a:r>
              <a:rPr lang="en-US" sz="2800" baseline="-25000" dirty="0">
                <a:solidFill>
                  <a:srgbClr val="002060"/>
                </a:solidFill>
              </a:rPr>
              <a:t>DD</a:t>
            </a:r>
            <a:r>
              <a:rPr lang="en-US" sz="2800" baseline="30000" dirty="0">
                <a:solidFill>
                  <a:srgbClr val="002060"/>
                </a:solidFill>
              </a:rPr>
              <a:t>2</a:t>
            </a:r>
            <a:r>
              <a:rPr lang="en-US" sz="2800" dirty="0">
                <a:solidFill>
                  <a:srgbClr val="002060"/>
                </a:solidFill>
              </a:rPr>
              <a:t> P</a:t>
            </a:r>
            <a:r>
              <a:rPr lang="en-US" sz="2800" baseline="-25000" dirty="0">
                <a:solidFill>
                  <a:srgbClr val="002060"/>
                </a:solidFill>
              </a:rPr>
              <a:t>0</a:t>
            </a:r>
            <a:r>
              <a:rPr lang="en-US" sz="2800" baseline="-25000" dirty="0">
                <a:solidFill>
                  <a:srgbClr val="002060"/>
                </a:solidFill>
                <a:sym typeface="Symbol" pitchFamily="18" charset="2"/>
              </a:rPr>
              <a:t>1 </a:t>
            </a:r>
            <a:r>
              <a:rPr lang="en-US" sz="2800" dirty="0">
                <a:solidFill>
                  <a:srgbClr val="002060"/>
                </a:solidFill>
                <a:sym typeface="Symbol" pitchFamily="18" charset="2"/>
              </a:rPr>
              <a:t>f</a:t>
            </a:r>
          </a:p>
        </p:txBody>
      </p:sp>
      <p:grpSp>
        <p:nvGrpSpPr>
          <p:cNvPr id="2" name="Group 4"/>
          <p:cNvGrpSpPr>
            <a:grpSpLocks/>
          </p:cNvGrpSpPr>
          <p:nvPr/>
        </p:nvGrpSpPr>
        <p:grpSpPr bwMode="auto">
          <a:xfrm>
            <a:off x="914400" y="1371600"/>
            <a:ext cx="3214688" cy="1855788"/>
            <a:chOff x="135" y="1183"/>
            <a:chExt cx="2025" cy="1169"/>
          </a:xfrm>
        </p:grpSpPr>
        <p:sp>
          <p:nvSpPr>
            <p:cNvPr id="1350661" name="Text Box 5"/>
            <p:cNvSpPr txBox="1">
              <a:spLocks noChangeArrowheads="1"/>
            </p:cNvSpPr>
            <p:nvPr/>
          </p:nvSpPr>
          <p:spPr bwMode="auto">
            <a:xfrm>
              <a:off x="135" y="1183"/>
              <a:ext cx="2025" cy="978"/>
            </a:xfrm>
            <a:prstGeom prst="rect">
              <a:avLst/>
            </a:prstGeom>
            <a:noFill/>
            <a:ln w="9525">
              <a:noFill/>
              <a:miter lim="800000"/>
              <a:headEnd/>
              <a:tailEnd/>
            </a:ln>
            <a:effectLst/>
          </p:spPr>
          <p:txBody>
            <a:bodyPr>
              <a:spAutoFit/>
            </a:bodyPr>
            <a:lstStyle/>
            <a:p>
              <a:r>
                <a:rPr lang="en-US" sz="2400">
                  <a:solidFill>
                    <a:schemeClr val="tx1"/>
                  </a:solidFill>
                  <a:latin typeface="Tahoma" pitchFamily="34" charset="0"/>
                </a:rPr>
                <a:t>Capacitance:</a:t>
              </a:r>
            </a:p>
            <a:p>
              <a:r>
                <a:rPr lang="en-US" sz="2400">
                  <a:solidFill>
                    <a:schemeClr val="tx1"/>
                  </a:solidFill>
                  <a:latin typeface="Tahoma" pitchFamily="34" charset="0"/>
                </a:rPr>
                <a:t>Function of fan-out, wire length, transistor sizes</a:t>
              </a:r>
            </a:p>
          </p:txBody>
        </p:sp>
        <p:sp>
          <p:nvSpPr>
            <p:cNvPr id="1350662" name="Line 6"/>
            <p:cNvSpPr>
              <a:spLocks noChangeShapeType="1"/>
            </p:cNvSpPr>
            <p:nvPr/>
          </p:nvSpPr>
          <p:spPr bwMode="auto">
            <a:xfrm>
              <a:off x="1392" y="1931"/>
              <a:ext cx="624" cy="421"/>
            </a:xfrm>
            <a:prstGeom prst="line">
              <a:avLst/>
            </a:prstGeom>
            <a:noFill/>
            <a:ln w="38100">
              <a:solidFill>
                <a:schemeClr val="tx1"/>
              </a:solidFill>
              <a:round/>
              <a:headEnd/>
              <a:tailEnd type="triangle" w="med" len="med"/>
            </a:ln>
            <a:effectLst/>
          </p:spPr>
          <p:txBody>
            <a:bodyPr/>
            <a:lstStyle/>
            <a:p>
              <a:endParaRPr lang="en-IN"/>
            </a:p>
          </p:txBody>
        </p:sp>
      </p:grpSp>
      <p:grpSp>
        <p:nvGrpSpPr>
          <p:cNvPr id="3" name="Group 7"/>
          <p:cNvGrpSpPr>
            <a:grpSpLocks/>
          </p:cNvGrpSpPr>
          <p:nvPr/>
        </p:nvGrpSpPr>
        <p:grpSpPr bwMode="auto">
          <a:xfrm>
            <a:off x="4633913" y="1371600"/>
            <a:ext cx="4205287" cy="1855788"/>
            <a:chOff x="2400" y="1183"/>
            <a:chExt cx="2649" cy="1169"/>
          </a:xfrm>
        </p:grpSpPr>
        <p:sp>
          <p:nvSpPr>
            <p:cNvPr id="1350664" name="Text Box 8"/>
            <p:cNvSpPr txBox="1">
              <a:spLocks noChangeArrowheads="1"/>
            </p:cNvSpPr>
            <p:nvPr/>
          </p:nvSpPr>
          <p:spPr bwMode="auto">
            <a:xfrm>
              <a:off x="3024" y="1183"/>
              <a:ext cx="2025" cy="978"/>
            </a:xfrm>
            <a:prstGeom prst="rect">
              <a:avLst/>
            </a:prstGeom>
            <a:noFill/>
            <a:ln w="9525">
              <a:noFill/>
              <a:miter lim="800000"/>
              <a:headEnd/>
              <a:tailEnd/>
            </a:ln>
            <a:effectLst/>
          </p:spPr>
          <p:txBody>
            <a:bodyPr>
              <a:spAutoFit/>
            </a:bodyPr>
            <a:lstStyle/>
            <a:p>
              <a:r>
                <a:rPr lang="en-US" sz="2400">
                  <a:solidFill>
                    <a:schemeClr val="tx1"/>
                  </a:solidFill>
                  <a:latin typeface="Tahoma" pitchFamily="34" charset="0"/>
                </a:rPr>
                <a:t>Supply Voltage:</a:t>
              </a:r>
            </a:p>
            <a:p>
              <a:r>
                <a:rPr lang="en-US" sz="2400">
                  <a:solidFill>
                    <a:schemeClr val="tx1"/>
                  </a:solidFill>
                  <a:latin typeface="Tahoma" pitchFamily="34" charset="0"/>
                </a:rPr>
                <a:t>Has been dropping with successive generations</a:t>
              </a:r>
            </a:p>
          </p:txBody>
        </p:sp>
        <p:sp>
          <p:nvSpPr>
            <p:cNvPr id="1350665" name="Line 9"/>
            <p:cNvSpPr>
              <a:spLocks noChangeShapeType="1"/>
            </p:cNvSpPr>
            <p:nvPr/>
          </p:nvSpPr>
          <p:spPr bwMode="auto">
            <a:xfrm flipH="1">
              <a:off x="2400" y="1440"/>
              <a:ext cx="491" cy="912"/>
            </a:xfrm>
            <a:prstGeom prst="line">
              <a:avLst/>
            </a:prstGeom>
            <a:noFill/>
            <a:ln w="38100">
              <a:solidFill>
                <a:schemeClr val="tx1"/>
              </a:solidFill>
              <a:round/>
              <a:headEnd/>
              <a:tailEnd type="triangle" w="med" len="med"/>
            </a:ln>
            <a:effectLst/>
          </p:spPr>
          <p:txBody>
            <a:bodyPr/>
            <a:lstStyle/>
            <a:p>
              <a:endParaRPr lang="en-IN"/>
            </a:p>
          </p:txBody>
        </p:sp>
      </p:grpSp>
      <p:grpSp>
        <p:nvGrpSpPr>
          <p:cNvPr id="4" name="Group 10"/>
          <p:cNvGrpSpPr>
            <a:grpSpLocks/>
          </p:cNvGrpSpPr>
          <p:nvPr/>
        </p:nvGrpSpPr>
        <p:grpSpPr bwMode="auto">
          <a:xfrm>
            <a:off x="5715000" y="3657600"/>
            <a:ext cx="3214688" cy="1857375"/>
            <a:chOff x="3600" y="2304"/>
            <a:chExt cx="2025" cy="1170"/>
          </a:xfrm>
        </p:grpSpPr>
        <p:sp>
          <p:nvSpPr>
            <p:cNvPr id="1350667" name="Text Box 11"/>
            <p:cNvSpPr txBox="1">
              <a:spLocks noChangeArrowheads="1"/>
            </p:cNvSpPr>
            <p:nvPr/>
          </p:nvSpPr>
          <p:spPr bwMode="auto">
            <a:xfrm>
              <a:off x="3600" y="2956"/>
              <a:ext cx="2025" cy="518"/>
            </a:xfrm>
            <a:prstGeom prst="rect">
              <a:avLst/>
            </a:prstGeom>
            <a:noFill/>
            <a:ln w="9525">
              <a:noFill/>
              <a:miter lim="800000"/>
              <a:headEnd/>
              <a:tailEnd/>
            </a:ln>
            <a:effectLst/>
          </p:spPr>
          <p:txBody>
            <a:bodyPr>
              <a:spAutoFit/>
            </a:bodyPr>
            <a:lstStyle/>
            <a:p>
              <a:r>
                <a:rPr lang="en-US" sz="2400">
                  <a:solidFill>
                    <a:schemeClr val="tx1"/>
                  </a:solidFill>
                  <a:latin typeface="Tahoma" pitchFamily="34" charset="0"/>
                </a:rPr>
                <a:t>Clock frequency:</a:t>
              </a:r>
            </a:p>
            <a:p>
              <a:r>
                <a:rPr lang="en-US" sz="2400">
                  <a:solidFill>
                    <a:schemeClr val="tx1"/>
                  </a:solidFill>
                  <a:latin typeface="Tahoma" pitchFamily="34" charset="0"/>
                </a:rPr>
                <a:t>Increasing…</a:t>
              </a:r>
            </a:p>
          </p:txBody>
        </p:sp>
        <p:sp>
          <p:nvSpPr>
            <p:cNvPr id="1350668" name="Line 12"/>
            <p:cNvSpPr>
              <a:spLocks noChangeShapeType="1"/>
            </p:cNvSpPr>
            <p:nvPr/>
          </p:nvSpPr>
          <p:spPr bwMode="auto">
            <a:xfrm>
              <a:off x="3984" y="2304"/>
              <a:ext cx="240" cy="661"/>
            </a:xfrm>
            <a:prstGeom prst="line">
              <a:avLst/>
            </a:prstGeom>
            <a:noFill/>
            <a:ln w="38100">
              <a:solidFill>
                <a:schemeClr val="tx1"/>
              </a:solidFill>
              <a:round/>
              <a:headEnd type="triangle" w="med" len="med"/>
              <a:tailEnd/>
            </a:ln>
            <a:effectLst/>
          </p:spPr>
          <p:txBody>
            <a:bodyPr/>
            <a:lstStyle/>
            <a:p>
              <a:endParaRPr lang="en-IN"/>
            </a:p>
          </p:txBody>
        </p:sp>
      </p:grpSp>
      <p:grpSp>
        <p:nvGrpSpPr>
          <p:cNvPr id="5" name="Group 13"/>
          <p:cNvGrpSpPr>
            <a:grpSpLocks/>
          </p:cNvGrpSpPr>
          <p:nvPr/>
        </p:nvGrpSpPr>
        <p:grpSpPr bwMode="auto">
          <a:xfrm>
            <a:off x="1219200" y="3657600"/>
            <a:ext cx="4343400" cy="2084388"/>
            <a:chOff x="768" y="2304"/>
            <a:chExt cx="2736" cy="1313"/>
          </a:xfrm>
        </p:grpSpPr>
        <p:sp>
          <p:nvSpPr>
            <p:cNvPr id="1350670" name="Text Box 14"/>
            <p:cNvSpPr txBox="1">
              <a:spLocks noChangeArrowheads="1"/>
            </p:cNvSpPr>
            <p:nvPr/>
          </p:nvSpPr>
          <p:spPr bwMode="auto">
            <a:xfrm>
              <a:off x="768" y="2869"/>
              <a:ext cx="2219" cy="748"/>
            </a:xfrm>
            <a:prstGeom prst="rect">
              <a:avLst/>
            </a:prstGeom>
            <a:noFill/>
            <a:ln w="9525">
              <a:noFill/>
              <a:miter lim="800000"/>
              <a:headEnd/>
              <a:tailEnd/>
            </a:ln>
            <a:effectLst/>
          </p:spPr>
          <p:txBody>
            <a:bodyPr>
              <a:spAutoFit/>
            </a:bodyPr>
            <a:lstStyle/>
            <a:p>
              <a:r>
                <a:rPr lang="en-US" sz="2400">
                  <a:solidFill>
                    <a:schemeClr val="tx1"/>
                  </a:solidFill>
                  <a:latin typeface="Tahoma" pitchFamily="34" charset="0"/>
                </a:rPr>
                <a:t>Activity factor:</a:t>
              </a:r>
            </a:p>
            <a:p>
              <a:r>
                <a:rPr lang="en-US" sz="2400">
                  <a:solidFill>
                    <a:schemeClr val="tx1"/>
                  </a:solidFill>
                  <a:latin typeface="Tahoma" pitchFamily="34" charset="0"/>
                </a:rPr>
                <a:t>How often, on average, do wires switch?</a:t>
              </a:r>
            </a:p>
          </p:txBody>
        </p:sp>
        <p:sp>
          <p:nvSpPr>
            <p:cNvPr id="1350671" name="Line 15"/>
            <p:cNvSpPr>
              <a:spLocks noChangeShapeType="1"/>
            </p:cNvSpPr>
            <p:nvPr/>
          </p:nvSpPr>
          <p:spPr bwMode="auto">
            <a:xfrm flipV="1">
              <a:off x="2112" y="2304"/>
              <a:ext cx="1392" cy="672"/>
            </a:xfrm>
            <a:prstGeom prst="line">
              <a:avLst/>
            </a:prstGeom>
            <a:noFill/>
            <a:ln w="38100">
              <a:solidFill>
                <a:schemeClr val="tx1"/>
              </a:solidFill>
              <a:round/>
              <a:headEnd/>
              <a:tailEnd type="triangle" w="med" len="med"/>
            </a:ln>
            <a:effectLst/>
          </p:spPr>
          <p:txBody>
            <a:bodyPr/>
            <a:lstStyle/>
            <a:p>
              <a:endParaRPr lang="en-IN"/>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1"/>
            <a:ext cx="8229600" cy="2692896"/>
          </a:xfrm>
        </p:spPr>
        <p:txBody>
          <a:bodyPr/>
          <a:lstStyle/>
          <a:p>
            <a:pPr marL="1257300" indent="-1257300" eaLnBrk="1" hangingPunct="1">
              <a:buNone/>
              <a:tabLst>
                <a:tab pos="1790700" algn="l"/>
              </a:tabLst>
            </a:pPr>
            <a:r>
              <a:rPr lang="en-US" sz="2400" u="sng" dirty="0" smtClean="0">
                <a:latin typeface="Times New Roman" pitchFamily="18" charset="0"/>
              </a:rPr>
              <a:t>Example</a:t>
            </a:r>
            <a:r>
              <a:rPr lang="en-US" sz="2400" dirty="0" smtClean="0">
                <a:latin typeface="Times New Roman" pitchFamily="18" charset="0"/>
              </a:rPr>
              <a:t>: A typical CMOS inverter in clocked at f = 250 MH</a:t>
            </a:r>
            <a:r>
              <a:rPr lang="en-US" sz="2400" baseline="-25000" dirty="0" smtClean="0">
                <a:latin typeface="Times New Roman" pitchFamily="18" charset="0"/>
              </a:rPr>
              <a:t>Z</a:t>
            </a:r>
            <a:r>
              <a:rPr lang="en-US" sz="2400" dirty="0" smtClean="0">
                <a:latin typeface="Times New Roman" pitchFamily="18" charset="0"/>
              </a:rPr>
              <a:t>  has C</a:t>
            </a:r>
            <a:r>
              <a:rPr lang="en-US" sz="2400" baseline="-25000" dirty="0" smtClean="0">
                <a:latin typeface="Times New Roman" pitchFamily="18" charset="0"/>
              </a:rPr>
              <a:t>L</a:t>
            </a:r>
            <a:r>
              <a:rPr lang="en-US" sz="2400" dirty="0" smtClean="0">
                <a:latin typeface="Times New Roman" pitchFamily="18" charset="0"/>
              </a:rPr>
              <a:t> = 50 </a:t>
            </a:r>
            <a:r>
              <a:rPr lang="en-US" sz="2400" dirty="0" err="1" smtClean="0">
                <a:latin typeface="Times New Roman" pitchFamily="18" charset="0"/>
              </a:rPr>
              <a:t>fF</a:t>
            </a:r>
            <a:r>
              <a:rPr lang="en-US" sz="2400" dirty="0" smtClean="0">
                <a:latin typeface="Times New Roman" pitchFamily="18" charset="0"/>
              </a:rPr>
              <a:t> and use V</a:t>
            </a:r>
            <a:r>
              <a:rPr lang="en-US" sz="2400" baseline="-25000" dirty="0" smtClean="0">
                <a:latin typeface="Times New Roman" pitchFamily="18" charset="0"/>
              </a:rPr>
              <a:t>DD</a:t>
            </a:r>
            <a:r>
              <a:rPr lang="en-US" sz="2400" dirty="0" smtClean="0">
                <a:latin typeface="Times New Roman" pitchFamily="18" charset="0"/>
              </a:rPr>
              <a:t> = 1.8V</a:t>
            </a:r>
          </a:p>
          <a:p>
            <a:pPr marL="1257300" indent="-1257300" eaLnBrk="1" hangingPunct="1">
              <a:buNone/>
              <a:tabLst>
                <a:tab pos="1790700" algn="l"/>
              </a:tabLst>
            </a:pPr>
            <a:r>
              <a:rPr lang="en-US" sz="2400" dirty="0" smtClean="0">
                <a:latin typeface="Times New Roman" pitchFamily="18" charset="0"/>
              </a:rPr>
              <a:t>	 P =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CV</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f = (50fF)(1.8)</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(250MH</a:t>
            </a:r>
            <a:r>
              <a:rPr lang="en-US" sz="2400" baseline="-25000" dirty="0" smtClean="0">
                <a:latin typeface="Times New Roman" pitchFamily="18" charset="0"/>
                <a:cs typeface="Times New Roman" pitchFamily="18" charset="0"/>
              </a:rPr>
              <a:t>Z</a:t>
            </a:r>
            <a:r>
              <a:rPr lang="en-US" sz="2400" dirty="0" smtClean="0">
                <a:latin typeface="Times New Roman" pitchFamily="18" charset="0"/>
                <a:cs typeface="Times New Roman" pitchFamily="18" charset="0"/>
              </a:rPr>
              <a:t>) = 40.5 µW</a:t>
            </a:r>
          </a:p>
          <a:p>
            <a:pPr marL="1257300" indent="-1257300" eaLnBrk="1" hangingPunct="1">
              <a:buNone/>
              <a:tabLst>
                <a:tab pos="1790700" algn="l"/>
              </a:tabLst>
            </a:pPr>
            <a:endParaRPr lang="en-US" sz="2400" baseline="-25000" dirty="0" smtClean="0">
              <a:latin typeface="Times New Roman" pitchFamily="18" charset="0"/>
              <a:cs typeface="Times New Roman" pitchFamily="18" charset="0"/>
            </a:endParaRPr>
          </a:p>
          <a:p>
            <a:pPr marL="1257300" indent="-1257300" eaLnBrk="1" hangingPunct="1">
              <a:buNone/>
              <a:tabLst>
                <a:tab pos="1790700" algn="l"/>
              </a:tabLst>
            </a:pPr>
            <a:r>
              <a:rPr lang="en-US" sz="2400" u="sng" dirty="0" smtClean="0">
                <a:latin typeface="Times New Roman" pitchFamily="18" charset="0"/>
                <a:cs typeface="Times New Roman" pitchFamily="18" charset="0"/>
              </a:rPr>
              <a:t>Example:</a:t>
            </a:r>
            <a:r>
              <a:rPr lang="en-US" sz="2400" dirty="0" smtClean="0">
                <a:latin typeface="Times New Roman" pitchFamily="18" charset="0"/>
                <a:cs typeface="Times New Roman" pitchFamily="18" charset="0"/>
              </a:rPr>
              <a:t> </a:t>
            </a:r>
            <a:r>
              <a:rPr lang="en-US" sz="2400" dirty="0" smtClean="0">
                <a:latin typeface="Times New Roman" pitchFamily="18" charset="0"/>
              </a:rPr>
              <a:t>20 M logic transistors chip, average width: 12</a:t>
            </a:r>
            <a:r>
              <a:rPr lang="el-GR" sz="2400" dirty="0" smtClean="0">
                <a:latin typeface="Times New Roman" pitchFamily="18" charset="0"/>
                <a:cs typeface="Times New Roman" pitchFamily="18" charset="0"/>
              </a:rPr>
              <a:t>λ</a:t>
            </a:r>
            <a:r>
              <a:rPr lang="en-US" sz="2400" dirty="0" smtClean="0">
                <a:latin typeface="Times New Roman" pitchFamily="18" charset="0"/>
              </a:rPr>
              <a:t>      VDD=1.2 V , use 0.1 </a:t>
            </a:r>
            <a:r>
              <a:rPr lang="en-US" sz="2400" dirty="0" smtClean="0">
                <a:latin typeface="Times New Roman" pitchFamily="18" charset="0"/>
                <a:cs typeface="Times New Roman" pitchFamily="18" charset="0"/>
              </a:rPr>
              <a:t>µ</a:t>
            </a:r>
            <a:r>
              <a:rPr lang="en-US" sz="2400" dirty="0" smtClean="0">
                <a:latin typeface="Times New Roman" pitchFamily="18" charset="0"/>
              </a:rPr>
              <a:t>m process Cg = 2 </a:t>
            </a:r>
            <a:r>
              <a:rPr lang="en-US" sz="2400" dirty="0" err="1" smtClean="0">
                <a:latin typeface="Times New Roman" pitchFamily="18" charset="0"/>
              </a:rPr>
              <a:t>fF</a:t>
            </a:r>
            <a:r>
              <a:rPr lang="en-US" sz="2400" dirty="0" smtClean="0">
                <a:latin typeface="Times New Roman" pitchFamily="18" charset="0"/>
              </a:rPr>
              <a:t>/mm, activity factor = 0.1</a:t>
            </a:r>
            <a:endParaRPr lang="en-US" sz="2400" dirty="0">
              <a:latin typeface="Times New Roman" pitchFamily="18" charset="0"/>
            </a:endParaRPr>
          </a:p>
        </p:txBody>
      </p:sp>
      <p:graphicFrame>
        <p:nvGraphicFramePr>
          <p:cNvPr id="59396" name="Object 4"/>
          <p:cNvGraphicFramePr>
            <a:graphicFrameLocks noChangeAspect="1"/>
          </p:cNvGraphicFramePr>
          <p:nvPr/>
        </p:nvGraphicFramePr>
        <p:xfrm>
          <a:off x="1771650" y="4465215"/>
          <a:ext cx="6329363" cy="1916113"/>
        </p:xfrm>
        <a:graphic>
          <a:graphicData uri="http://schemas.openxmlformats.org/presentationml/2006/ole">
            <p:oleObj spid="_x0000_s59396" name="Equation" r:id="rId3" imgW="3187440" imgH="96516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ChangeArrowheads="1"/>
          </p:cNvSpPr>
          <p:nvPr>
            <p:ph type="title"/>
          </p:nvPr>
        </p:nvSpPr>
        <p:spPr>
          <a:xfrm>
            <a:off x="457200" y="116632"/>
            <a:ext cx="8229600" cy="1107976"/>
          </a:xfrm>
        </p:spPr>
        <p:txBody>
          <a:bodyPr/>
          <a:lstStyle/>
          <a:p>
            <a:r>
              <a:rPr lang="en-US" dirty="0"/>
              <a:t>Short Circuit Power Consumption</a:t>
            </a:r>
          </a:p>
        </p:txBody>
      </p:sp>
      <p:sp>
        <p:nvSpPr>
          <p:cNvPr id="1352707" name="Rectangle 3"/>
          <p:cNvSpPr>
            <a:spLocks noChangeArrowheads="1"/>
          </p:cNvSpPr>
          <p:nvPr/>
        </p:nvSpPr>
        <p:spPr bwMode="auto">
          <a:xfrm>
            <a:off x="1143000" y="4495800"/>
            <a:ext cx="7086600" cy="1477328"/>
          </a:xfrm>
          <a:prstGeom prst="rect">
            <a:avLst/>
          </a:prstGeom>
          <a:noFill/>
          <a:ln w="9525">
            <a:noFill/>
            <a:miter lim="800000"/>
            <a:headEnd/>
            <a:tailEnd/>
          </a:ln>
        </p:spPr>
        <p:txBody>
          <a:bodyPr lIns="0" tIns="0" rIns="0" bIns="0">
            <a:spAutoFit/>
          </a:bodyPr>
          <a:lstStyle/>
          <a:p>
            <a:pPr algn="ctr"/>
            <a:r>
              <a:rPr lang="en-US" sz="2400" dirty="0">
                <a:solidFill>
                  <a:srgbClr val="000000"/>
                </a:solidFill>
              </a:rPr>
              <a:t>Finite slope of the input signal causes a direct current path between V</a:t>
            </a:r>
            <a:r>
              <a:rPr lang="en-US" sz="2400" baseline="-25000" dirty="0">
                <a:solidFill>
                  <a:srgbClr val="000000"/>
                </a:solidFill>
              </a:rPr>
              <a:t>DD</a:t>
            </a:r>
            <a:r>
              <a:rPr lang="en-US" sz="2400" dirty="0">
                <a:solidFill>
                  <a:srgbClr val="000000"/>
                </a:solidFill>
              </a:rPr>
              <a:t> and GND for a short period of time during switching when </a:t>
            </a:r>
            <a:r>
              <a:rPr lang="en-US" sz="2400" dirty="0">
                <a:solidFill>
                  <a:srgbClr val="002060"/>
                </a:solidFill>
              </a:rPr>
              <a:t>both the NMOS and PMOS transistors are conducting</a:t>
            </a:r>
            <a:r>
              <a:rPr lang="en-US" sz="2400" dirty="0">
                <a:solidFill>
                  <a:srgbClr val="000000"/>
                </a:solidFill>
              </a:rPr>
              <a:t>.</a:t>
            </a:r>
          </a:p>
        </p:txBody>
      </p:sp>
      <p:sp>
        <p:nvSpPr>
          <p:cNvPr id="1352708" name="Line 4"/>
          <p:cNvSpPr>
            <a:spLocks noChangeShapeType="1"/>
          </p:cNvSpPr>
          <p:nvPr/>
        </p:nvSpPr>
        <p:spPr bwMode="auto">
          <a:xfrm>
            <a:off x="4191000" y="1905000"/>
            <a:ext cx="0" cy="381000"/>
          </a:xfrm>
          <a:prstGeom prst="line">
            <a:avLst/>
          </a:prstGeom>
          <a:noFill/>
          <a:ln w="12700">
            <a:solidFill>
              <a:schemeClr val="tx1"/>
            </a:solidFill>
            <a:round/>
            <a:headEnd/>
            <a:tailEnd/>
          </a:ln>
          <a:effectLst/>
        </p:spPr>
        <p:txBody>
          <a:bodyPr/>
          <a:lstStyle/>
          <a:p>
            <a:endParaRPr lang="en-IN"/>
          </a:p>
        </p:txBody>
      </p:sp>
      <p:sp>
        <p:nvSpPr>
          <p:cNvPr id="1352709" name="Line 5"/>
          <p:cNvSpPr>
            <a:spLocks noChangeShapeType="1"/>
          </p:cNvSpPr>
          <p:nvPr/>
        </p:nvSpPr>
        <p:spPr bwMode="auto">
          <a:xfrm>
            <a:off x="4114800" y="1905000"/>
            <a:ext cx="0" cy="381000"/>
          </a:xfrm>
          <a:prstGeom prst="line">
            <a:avLst/>
          </a:prstGeom>
          <a:noFill/>
          <a:ln w="12700">
            <a:solidFill>
              <a:schemeClr val="tx1"/>
            </a:solidFill>
            <a:round/>
            <a:headEnd/>
            <a:tailEnd/>
          </a:ln>
          <a:effectLst/>
        </p:spPr>
        <p:txBody>
          <a:bodyPr/>
          <a:lstStyle/>
          <a:p>
            <a:endParaRPr lang="en-IN"/>
          </a:p>
        </p:txBody>
      </p:sp>
      <p:sp>
        <p:nvSpPr>
          <p:cNvPr id="1352710" name="Line 6"/>
          <p:cNvSpPr>
            <a:spLocks noChangeShapeType="1"/>
          </p:cNvSpPr>
          <p:nvPr/>
        </p:nvSpPr>
        <p:spPr bwMode="auto">
          <a:xfrm>
            <a:off x="4191000" y="2895600"/>
            <a:ext cx="0" cy="381000"/>
          </a:xfrm>
          <a:prstGeom prst="line">
            <a:avLst/>
          </a:prstGeom>
          <a:noFill/>
          <a:ln w="12700">
            <a:solidFill>
              <a:schemeClr val="tx1"/>
            </a:solidFill>
            <a:round/>
            <a:headEnd/>
            <a:tailEnd/>
          </a:ln>
          <a:effectLst/>
        </p:spPr>
        <p:txBody>
          <a:bodyPr/>
          <a:lstStyle/>
          <a:p>
            <a:endParaRPr lang="en-IN"/>
          </a:p>
        </p:txBody>
      </p:sp>
      <p:sp>
        <p:nvSpPr>
          <p:cNvPr id="1352711" name="Line 7"/>
          <p:cNvSpPr>
            <a:spLocks noChangeShapeType="1"/>
          </p:cNvSpPr>
          <p:nvPr/>
        </p:nvSpPr>
        <p:spPr bwMode="auto">
          <a:xfrm>
            <a:off x="4114800" y="2895600"/>
            <a:ext cx="0" cy="381000"/>
          </a:xfrm>
          <a:prstGeom prst="line">
            <a:avLst/>
          </a:prstGeom>
          <a:noFill/>
          <a:ln w="12700">
            <a:solidFill>
              <a:schemeClr val="tx1"/>
            </a:solidFill>
            <a:round/>
            <a:headEnd/>
            <a:tailEnd/>
          </a:ln>
          <a:effectLst/>
        </p:spPr>
        <p:txBody>
          <a:bodyPr/>
          <a:lstStyle/>
          <a:p>
            <a:endParaRPr lang="en-IN"/>
          </a:p>
        </p:txBody>
      </p:sp>
      <p:sp>
        <p:nvSpPr>
          <p:cNvPr id="1352712" name="Oval 8"/>
          <p:cNvSpPr>
            <a:spLocks noChangeArrowheads="1"/>
          </p:cNvSpPr>
          <p:nvPr/>
        </p:nvSpPr>
        <p:spPr bwMode="auto">
          <a:xfrm>
            <a:off x="3962400" y="2057400"/>
            <a:ext cx="152400" cy="152400"/>
          </a:xfrm>
          <a:prstGeom prst="ellipse">
            <a:avLst/>
          </a:prstGeom>
          <a:noFill/>
          <a:ln w="12700">
            <a:solidFill>
              <a:schemeClr val="tx1"/>
            </a:solidFill>
            <a:round/>
            <a:headEnd/>
            <a:tailEnd/>
          </a:ln>
          <a:effectLst/>
        </p:spPr>
        <p:txBody>
          <a:bodyPr wrap="none" anchor="ctr"/>
          <a:lstStyle/>
          <a:p>
            <a:endParaRPr lang="en-IN"/>
          </a:p>
        </p:txBody>
      </p:sp>
      <p:sp>
        <p:nvSpPr>
          <p:cNvPr id="1352713" name="Line 9"/>
          <p:cNvSpPr>
            <a:spLocks noChangeShapeType="1"/>
          </p:cNvSpPr>
          <p:nvPr/>
        </p:nvSpPr>
        <p:spPr bwMode="auto">
          <a:xfrm>
            <a:off x="3581400" y="2133600"/>
            <a:ext cx="381000" cy="0"/>
          </a:xfrm>
          <a:prstGeom prst="line">
            <a:avLst/>
          </a:prstGeom>
          <a:noFill/>
          <a:ln w="12700">
            <a:solidFill>
              <a:schemeClr val="tx1"/>
            </a:solidFill>
            <a:round/>
            <a:headEnd/>
            <a:tailEnd/>
          </a:ln>
          <a:effectLst/>
        </p:spPr>
        <p:txBody>
          <a:bodyPr/>
          <a:lstStyle/>
          <a:p>
            <a:endParaRPr lang="en-IN"/>
          </a:p>
        </p:txBody>
      </p:sp>
      <p:sp>
        <p:nvSpPr>
          <p:cNvPr id="1352714" name="Line 10"/>
          <p:cNvSpPr>
            <a:spLocks noChangeShapeType="1"/>
          </p:cNvSpPr>
          <p:nvPr/>
        </p:nvSpPr>
        <p:spPr bwMode="auto">
          <a:xfrm>
            <a:off x="3581400" y="3048000"/>
            <a:ext cx="533400" cy="0"/>
          </a:xfrm>
          <a:prstGeom prst="line">
            <a:avLst/>
          </a:prstGeom>
          <a:noFill/>
          <a:ln w="12700">
            <a:solidFill>
              <a:schemeClr val="tx1"/>
            </a:solidFill>
            <a:round/>
            <a:headEnd/>
            <a:tailEnd/>
          </a:ln>
          <a:effectLst/>
        </p:spPr>
        <p:txBody>
          <a:bodyPr/>
          <a:lstStyle/>
          <a:p>
            <a:endParaRPr lang="en-IN"/>
          </a:p>
        </p:txBody>
      </p:sp>
      <p:sp>
        <p:nvSpPr>
          <p:cNvPr id="1352715" name="Line 11"/>
          <p:cNvSpPr>
            <a:spLocks noChangeShapeType="1"/>
          </p:cNvSpPr>
          <p:nvPr/>
        </p:nvSpPr>
        <p:spPr bwMode="auto">
          <a:xfrm>
            <a:off x="3581400" y="2133600"/>
            <a:ext cx="0" cy="914400"/>
          </a:xfrm>
          <a:prstGeom prst="line">
            <a:avLst/>
          </a:prstGeom>
          <a:noFill/>
          <a:ln w="12700">
            <a:solidFill>
              <a:schemeClr val="tx1"/>
            </a:solidFill>
            <a:round/>
            <a:headEnd/>
            <a:tailEnd/>
          </a:ln>
          <a:effectLst/>
        </p:spPr>
        <p:txBody>
          <a:bodyPr/>
          <a:lstStyle/>
          <a:p>
            <a:endParaRPr lang="en-IN"/>
          </a:p>
        </p:txBody>
      </p:sp>
      <p:sp>
        <p:nvSpPr>
          <p:cNvPr id="1352716" name="Rectangle 12"/>
          <p:cNvSpPr>
            <a:spLocks noChangeArrowheads="1"/>
          </p:cNvSpPr>
          <p:nvPr/>
        </p:nvSpPr>
        <p:spPr bwMode="auto">
          <a:xfrm>
            <a:off x="2286000" y="2438400"/>
            <a:ext cx="368300" cy="304800"/>
          </a:xfrm>
          <a:prstGeom prst="rect">
            <a:avLst/>
          </a:prstGeom>
          <a:noFill/>
          <a:ln w="9525">
            <a:noFill/>
            <a:miter lim="800000"/>
            <a:headEnd/>
            <a:tailEnd/>
          </a:ln>
        </p:spPr>
        <p:txBody>
          <a:bodyPr wrap="none" lIns="0" tIns="0" rIns="0" bIns="0">
            <a:spAutoFit/>
          </a:bodyPr>
          <a:lstStyle/>
          <a:p>
            <a:r>
              <a:rPr lang="en-US" sz="2000">
                <a:solidFill>
                  <a:srgbClr val="000000"/>
                </a:solidFill>
              </a:rPr>
              <a:t>Vin</a:t>
            </a:r>
            <a:endParaRPr lang="en-US" sz="2000">
              <a:solidFill>
                <a:srgbClr val="0000B6"/>
              </a:solidFill>
            </a:endParaRPr>
          </a:p>
        </p:txBody>
      </p:sp>
      <p:sp>
        <p:nvSpPr>
          <p:cNvPr id="1352717" name="Line 13"/>
          <p:cNvSpPr>
            <a:spLocks noChangeShapeType="1"/>
          </p:cNvSpPr>
          <p:nvPr/>
        </p:nvSpPr>
        <p:spPr bwMode="auto">
          <a:xfrm>
            <a:off x="2819400" y="2590800"/>
            <a:ext cx="762000" cy="0"/>
          </a:xfrm>
          <a:prstGeom prst="line">
            <a:avLst/>
          </a:prstGeom>
          <a:noFill/>
          <a:ln w="12700">
            <a:solidFill>
              <a:schemeClr val="tx1"/>
            </a:solidFill>
            <a:round/>
            <a:headEnd/>
            <a:tailEnd/>
          </a:ln>
          <a:effectLst/>
        </p:spPr>
        <p:txBody>
          <a:bodyPr/>
          <a:lstStyle/>
          <a:p>
            <a:endParaRPr lang="en-IN"/>
          </a:p>
        </p:txBody>
      </p:sp>
      <p:sp>
        <p:nvSpPr>
          <p:cNvPr id="1352718" name="Line 14"/>
          <p:cNvSpPr>
            <a:spLocks noChangeShapeType="1"/>
          </p:cNvSpPr>
          <p:nvPr/>
        </p:nvSpPr>
        <p:spPr bwMode="auto">
          <a:xfrm>
            <a:off x="1219200" y="2819400"/>
            <a:ext cx="685800" cy="0"/>
          </a:xfrm>
          <a:prstGeom prst="line">
            <a:avLst/>
          </a:prstGeom>
          <a:noFill/>
          <a:ln w="12700">
            <a:solidFill>
              <a:schemeClr val="tx1"/>
            </a:solidFill>
            <a:round/>
            <a:headEnd/>
            <a:tailEnd/>
          </a:ln>
          <a:effectLst/>
        </p:spPr>
        <p:txBody>
          <a:bodyPr/>
          <a:lstStyle/>
          <a:p>
            <a:endParaRPr lang="en-IN"/>
          </a:p>
        </p:txBody>
      </p:sp>
      <p:sp>
        <p:nvSpPr>
          <p:cNvPr id="1352719" name="Line 15"/>
          <p:cNvSpPr>
            <a:spLocks noChangeShapeType="1"/>
          </p:cNvSpPr>
          <p:nvPr/>
        </p:nvSpPr>
        <p:spPr bwMode="auto">
          <a:xfrm>
            <a:off x="2209800" y="2209800"/>
            <a:ext cx="685800" cy="0"/>
          </a:xfrm>
          <a:prstGeom prst="line">
            <a:avLst/>
          </a:prstGeom>
          <a:noFill/>
          <a:ln w="12700">
            <a:solidFill>
              <a:schemeClr val="tx1"/>
            </a:solidFill>
            <a:round/>
            <a:headEnd/>
            <a:tailEnd/>
          </a:ln>
          <a:effectLst/>
        </p:spPr>
        <p:txBody>
          <a:bodyPr/>
          <a:lstStyle/>
          <a:p>
            <a:endParaRPr lang="en-IN"/>
          </a:p>
        </p:txBody>
      </p:sp>
      <p:sp>
        <p:nvSpPr>
          <p:cNvPr id="1352720" name="Line 16"/>
          <p:cNvSpPr>
            <a:spLocks noChangeShapeType="1"/>
          </p:cNvSpPr>
          <p:nvPr/>
        </p:nvSpPr>
        <p:spPr bwMode="auto">
          <a:xfrm flipV="1">
            <a:off x="1905000" y="2209800"/>
            <a:ext cx="304800" cy="609600"/>
          </a:xfrm>
          <a:prstGeom prst="line">
            <a:avLst/>
          </a:prstGeom>
          <a:noFill/>
          <a:ln w="12700">
            <a:solidFill>
              <a:srgbClr val="3366FF"/>
            </a:solidFill>
            <a:round/>
            <a:headEnd/>
            <a:tailEnd/>
          </a:ln>
          <a:effectLst/>
        </p:spPr>
        <p:txBody>
          <a:bodyPr/>
          <a:lstStyle/>
          <a:p>
            <a:endParaRPr lang="en-IN"/>
          </a:p>
        </p:txBody>
      </p:sp>
      <p:sp>
        <p:nvSpPr>
          <p:cNvPr id="1352721" name="Rectangle 17"/>
          <p:cNvSpPr>
            <a:spLocks noChangeArrowheads="1"/>
          </p:cNvSpPr>
          <p:nvPr/>
        </p:nvSpPr>
        <p:spPr bwMode="auto">
          <a:xfrm>
            <a:off x="5715000" y="2438400"/>
            <a:ext cx="522288" cy="304800"/>
          </a:xfrm>
          <a:prstGeom prst="rect">
            <a:avLst/>
          </a:prstGeom>
          <a:noFill/>
          <a:ln w="9525">
            <a:noFill/>
            <a:miter lim="800000"/>
            <a:headEnd/>
            <a:tailEnd/>
          </a:ln>
        </p:spPr>
        <p:txBody>
          <a:bodyPr wrap="none" lIns="0" tIns="0" rIns="0" bIns="0">
            <a:spAutoFit/>
          </a:bodyPr>
          <a:lstStyle/>
          <a:p>
            <a:r>
              <a:rPr lang="en-US" sz="2000">
                <a:solidFill>
                  <a:srgbClr val="000000"/>
                </a:solidFill>
              </a:rPr>
              <a:t>Vout</a:t>
            </a:r>
            <a:endParaRPr lang="en-US" sz="2000">
              <a:solidFill>
                <a:srgbClr val="0000B6"/>
              </a:solidFill>
            </a:endParaRPr>
          </a:p>
        </p:txBody>
      </p:sp>
      <p:sp>
        <p:nvSpPr>
          <p:cNvPr id="1352722" name="Rectangle 18"/>
          <p:cNvSpPr>
            <a:spLocks noChangeArrowheads="1"/>
          </p:cNvSpPr>
          <p:nvPr/>
        </p:nvSpPr>
        <p:spPr bwMode="auto">
          <a:xfrm>
            <a:off x="5410200" y="3048000"/>
            <a:ext cx="276225" cy="304800"/>
          </a:xfrm>
          <a:prstGeom prst="rect">
            <a:avLst/>
          </a:prstGeom>
          <a:noFill/>
          <a:ln w="9525">
            <a:noFill/>
            <a:miter lim="800000"/>
            <a:headEnd/>
            <a:tailEnd/>
          </a:ln>
        </p:spPr>
        <p:txBody>
          <a:bodyPr wrap="none" lIns="0" tIns="0" rIns="0" bIns="0">
            <a:spAutoFit/>
          </a:bodyPr>
          <a:lstStyle/>
          <a:p>
            <a:r>
              <a:rPr lang="en-US" sz="2000">
                <a:solidFill>
                  <a:srgbClr val="000000"/>
                </a:solidFill>
              </a:rPr>
              <a:t>C</a:t>
            </a:r>
            <a:r>
              <a:rPr lang="en-US" sz="2000" baseline="-25000">
                <a:solidFill>
                  <a:srgbClr val="000000"/>
                </a:solidFill>
              </a:rPr>
              <a:t>L</a:t>
            </a:r>
          </a:p>
        </p:txBody>
      </p:sp>
      <p:sp>
        <p:nvSpPr>
          <p:cNvPr id="1352723" name="Line 19"/>
          <p:cNvSpPr>
            <a:spLocks noChangeShapeType="1"/>
          </p:cNvSpPr>
          <p:nvPr/>
        </p:nvSpPr>
        <p:spPr bwMode="auto">
          <a:xfrm>
            <a:off x="4495800" y="2286000"/>
            <a:ext cx="0" cy="609600"/>
          </a:xfrm>
          <a:prstGeom prst="line">
            <a:avLst/>
          </a:prstGeom>
          <a:noFill/>
          <a:ln w="12700">
            <a:solidFill>
              <a:schemeClr val="tx1"/>
            </a:solidFill>
            <a:round/>
            <a:headEnd/>
            <a:tailEnd/>
          </a:ln>
          <a:effectLst/>
        </p:spPr>
        <p:txBody>
          <a:bodyPr/>
          <a:lstStyle/>
          <a:p>
            <a:endParaRPr lang="en-IN"/>
          </a:p>
        </p:txBody>
      </p:sp>
      <p:sp>
        <p:nvSpPr>
          <p:cNvPr id="1352724" name="Line 20"/>
          <p:cNvSpPr>
            <a:spLocks noChangeShapeType="1"/>
          </p:cNvSpPr>
          <p:nvPr/>
        </p:nvSpPr>
        <p:spPr bwMode="auto">
          <a:xfrm>
            <a:off x="4191000" y="2895600"/>
            <a:ext cx="304800" cy="0"/>
          </a:xfrm>
          <a:prstGeom prst="line">
            <a:avLst/>
          </a:prstGeom>
          <a:noFill/>
          <a:ln w="12700">
            <a:solidFill>
              <a:schemeClr val="tx1"/>
            </a:solidFill>
            <a:round/>
            <a:headEnd/>
            <a:tailEnd/>
          </a:ln>
          <a:effectLst/>
        </p:spPr>
        <p:txBody>
          <a:bodyPr/>
          <a:lstStyle/>
          <a:p>
            <a:endParaRPr lang="en-IN"/>
          </a:p>
        </p:txBody>
      </p:sp>
      <p:sp>
        <p:nvSpPr>
          <p:cNvPr id="1352725" name="Line 21"/>
          <p:cNvSpPr>
            <a:spLocks noChangeShapeType="1"/>
          </p:cNvSpPr>
          <p:nvPr/>
        </p:nvSpPr>
        <p:spPr bwMode="auto">
          <a:xfrm>
            <a:off x="4191000" y="3276600"/>
            <a:ext cx="304800" cy="0"/>
          </a:xfrm>
          <a:prstGeom prst="line">
            <a:avLst/>
          </a:prstGeom>
          <a:noFill/>
          <a:ln w="12700">
            <a:solidFill>
              <a:schemeClr val="tx1"/>
            </a:solidFill>
            <a:round/>
            <a:headEnd/>
            <a:tailEnd/>
          </a:ln>
          <a:effectLst/>
        </p:spPr>
        <p:txBody>
          <a:bodyPr/>
          <a:lstStyle/>
          <a:p>
            <a:endParaRPr lang="en-IN"/>
          </a:p>
        </p:txBody>
      </p:sp>
      <p:sp>
        <p:nvSpPr>
          <p:cNvPr id="1352726" name="Line 22"/>
          <p:cNvSpPr>
            <a:spLocks noChangeShapeType="1"/>
          </p:cNvSpPr>
          <p:nvPr/>
        </p:nvSpPr>
        <p:spPr bwMode="auto">
          <a:xfrm>
            <a:off x="4191000" y="2286000"/>
            <a:ext cx="304800" cy="0"/>
          </a:xfrm>
          <a:prstGeom prst="line">
            <a:avLst/>
          </a:prstGeom>
          <a:noFill/>
          <a:ln w="12700">
            <a:solidFill>
              <a:schemeClr val="tx1"/>
            </a:solidFill>
            <a:round/>
            <a:headEnd/>
            <a:tailEnd/>
          </a:ln>
          <a:effectLst/>
        </p:spPr>
        <p:txBody>
          <a:bodyPr/>
          <a:lstStyle/>
          <a:p>
            <a:endParaRPr lang="en-IN"/>
          </a:p>
        </p:txBody>
      </p:sp>
      <p:sp>
        <p:nvSpPr>
          <p:cNvPr id="1352727" name="Line 23"/>
          <p:cNvSpPr>
            <a:spLocks noChangeShapeType="1"/>
          </p:cNvSpPr>
          <p:nvPr/>
        </p:nvSpPr>
        <p:spPr bwMode="auto">
          <a:xfrm>
            <a:off x="4191000" y="1905000"/>
            <a:ext cx="304800" cy="0"/>
          </a:xfrm>
          <a:prstGeom prst="line">
            <a:avLst/>
          </a:prstGeom>
          <a:noFill/>
          <a:ln w="12700">
            <a:solidFill>
              <a:schemeClr val="tx1"/>
            </a:solidFill>
            <a:round/>
            <a:headEnd/>
            <a:tailEnd/>
          </a:ln>
          <a:effectLst/>
        </p:spPr>
        <p:txBody>
          <a:bodyPr/>
          <a:lstStyle/>
          <a:p>
            <a:endParaRPr lang="en-IN"/>
          </a:p>
        </p:txBody>
      </p:sp>
      <p:sp>
        <p:nvSpPr>
          <p:cNvPr id="1352728" name="Line 24"/>
          <p:cNvSpPr>
            <a:spLocks noChangeShapeType="1"/>
          </p:cNvSpPr>
          <p:nvPr/>
        </p:nvSpPr>
        <p:spPr bwMode="auto">
          <a:xfrm>
            <a:off x="4495800" y="1524000"/>
            <a:ext cx="0" cy="381000"/>
          </a:xfrm>
          <a:prstGeom prst="line">
            <a:avLst/>
          </a:prstGeom>
          <a:noFill/>
          <a:ln w="12700">
            <a:solidFill>
              <a:schemeClr val="tx1"/>
            </a:solidFill>
            <a:round/>
            <a:headEnd/>
            <a:tailEnd/>
          </a:ln>
          <a:effectLst/>
        </p:spPr>
        <p:txBody>
          <a:bodyPr/>
          <a:lstStyle/>
          <a:p>
            <a:endParaRPr lang="en-IN"/>
          </a:p>
        </p:txBody>
      </p:sp>
      <p:sp>
        <p:nvSpPr>
          <p:cNvPr id="1352729" name="Line 25"/>
          <p:cNvSpPr>
            <a:spLocks noChangeShapeType="1"/>
          </p:cNvSpPr>
          <p:nvPr/>
        </p:nvSpPr>
        <p:spPr bwMode="auto">
          <a:xfrm>
            <a:off x="4495800" y="3276600"/>
            <a:ext cx="0" cy="381000"/>
          </a:xfrm>
          <a:prstGeom prst="line">
            <a:avLst/>
          </a:prstGeom>
          <a:noFill/>
          <a:ln w="12700">
            <a:solidFill>
              <a:schemeClr val="tx1"/>
            </a:solidFill>
            <a:round/>
            <a:headEnd/>
            <a:tailEnd/>
          </a:ln>
          <a:effectLst/>
        </p:spPr>
        <p:txBody>
          <a:bodyPr/>
          <a:lstStyle/>
          <a:p>
            <a:endParaRPr lang="en-IN"/>
          </a:p>
        </p:txBody>
      </p:sp>
      <p:sp>
        <p:nvSpPr>
          <p:cNvPr id="1352730" name="Line 26"/>
          <p:cNvSpPr>
            <a:spLocks noChangeShapeType="1"/>
          </p:cNvSpPr>
          <p:nvPr/>
        </p:nvSpPr>
        <p:spPr bwMode="auto">
          <a:xfrm>
            <a:off x="4495800" y="2590800"/>
            <a:ext cx="1066800" cy="0"/>
          </a:xfrm>
          <a:prstGeom prst="line">
            <a:avLst/>
          </a:prstGeom>
          <a:noFill/>
          <a:ln w="12700">
            <a:solidFill>
              <a:schemeClr val="tx1"/>
            </a:solidFill>
            <a:round/>
            <a:headEnd/>
            <a:tailEnd/>
          </a:ln>
          <a:effectLst/>
        </p:spPr>
        <p:txBody>
          <a:bodyPr/>
          <a:lstStyle/>
          <a:p>
            <a:endParaRPr lang="en-IN"/>
          </a:p>
        </p:txBody>
      </p:sp>
      <p:sp>
        <p:nvSpPr>
          <p:cNvPr id="1352731" name="Line 27"/>
          <p:cNvSpPr>
            <a:spLocks noChangeShapeType="1"/>
          </p:cNvSpPr>
          <p:nvPr/>
        </p:nvSpPr>
        <p:spPr bwMode="auto">
          <a:xfrm>
            <a:off x="4953000" y="3048000"/>
            <a:ext cx="304800" cy="0"/>
          </a:xfrm>
          <a:prstGeom prst="line">
            <a:avLst/>
          </a:prstGeom>
          <a:noFill/>
          <a:ln w="12700">
            <a:solidFill>
              <a:schemeClr val="tx1"/>
            </a:solidFill>
            <a:round/>
            <a:headEnd/>
            <a:tailEnd/>
          </a:ln>
          <a:effectLst/>
        </p:spPr>
        <p:txBody>
          <a:bodyPr/>
          <a:lstStyle/>
          <a:p>
            <a:endParaRPr lang="en-IN"/>
          </a:p>
        </p:txBody>
      </p:sp>
      <p:sp>
        <p:nvSpPr>
          <p:cNvPr id="1352732" name="Line 28"/>
          <p:cNvSpPr>
            <a:spLocks noChangeShapeType="1"/>
          </p:cNvSpPr>
          <p:nvPr/>
        </p:nvSpPr>
        <p:spPr bwMode="auto">
          <a:xfrm>
            <a:off x="4953000" y="3124200"/>
            <a:ext cx="304800" cy="0"/>
          </a:xfrm>
          <a:prstGeom prst="line">
            <a:avLst/>
          </a:prstGeom>
          <a:noFill/>
          <a:ln w="12700">
            <a:solidFill>
              <a:schemeClr val="tx1"/>
            </a:solidFill>
            <a:round/>
            <a:headEnd/>
            <a:tailEnd/>
          </a:ln>
          <a:effectLst/>
        </p:spPr>
        <p:txBody>
          <a:bodyPr/>
          <a:lstStyle/>
          <a:p>
            <a:endParaRPr lang="en-IN"/>
          </a:p>
        </p:txBody>
      </p:sp>
      <p:sp>
        <p:nvSpPr>
          <p:cNvPr id="1352733" name="Line 29"/>
          <p:cNvSpPr>
            <a:spLocks noChangeShapeType="1"/>
          </p:cNvSpPr>
          <p:nvPr/>
        </p:nvSpPr>
        <p:spPr bwMode="auto">
          <a:xfrm>
            <a:off x="4343400" y="3657600"/>
            <a:ext cx="304800" cy="0"/>
          </a:xfrm>
          <a:prstGeom prst="line">
            <a:avLst/>
          </a:prstGeom>
          <a:noFill/>
          <a:ln w="12700">
            <a:solidFill>
              <a:schemeClr val="tx1"/>
            </a:solidFill>
            <a:round/>
            <a:headEnd/>
            <a:tailEnd/>
          </a:ln>
          <a:effectLst/>
        </p:spPr>
        <p:txBody>
          <a:bodyPr/>
          <a:lstStyle/>
          <a:p>
            <a:endParaRPr lang="en-IN"/>
          </a:p>
        </p:txBody>
      </p:sp>
      <p:sp>
        <p:nvSpPr>
          <p:cNvPr id="1352734" name="Line 30"/>
          <p:cNvSpPr>
            <a:spLocks noChangeShapeType="1"/>
          </p:cNvSpPr>
          <p:nvPr/>
        </p:nvSpPr>
        <p:spPr bwMode="auto">
          <a:xfrm>
            <a:off x="5105400" y="2590800"/>
            <a:ext cx="0" cy="457200"/>
          </a:xfrm>
          <a:prstGeom prst="line">
            <a:avLst/>
          </a:prstGeom>
          <a:noFill/>
          <a:ln w="12700">
            <a:solidFill>
              <a:schemeClr val="tx1"/>
            </a:solidFill>
            <a:round/>
            <a:headEnd/>
            <a:tailEnd/>
          </a:ln>
          <a:effectLst/>
        </p:spPr>
        <p:txBody>
          <a:bodyPr/>
          <a:lstStyle/>
          <a:p>
            <a:endParaRPr lang="en-IN"/>
          </a:p>
        </p:txBody>
      </p:sp>
      <p:sp>
        <p:nvSpPr>
          <p:cNvPr id="1352735" name="Line 31"/>
          <p:cNvSpPr>
            <a:spLocks noChangeShapeType="1"/>
          </p:cNvSpPr>
          <p:nvPr/>
        </p:nvSpPr>
        <p:spPr bwMode="auto">
          <a:xfrm>
            <a:off x="5105400" y="3124200"/>
            <a:ext cx="0" cy="381000"/>
          </a:xfrm>
          <a:prstGeom prst="line">
            <a:avLst/>
          </a:prstGeom>
          <a:noFill/>
          <a:ln w="12700">
            <a:solidFill>
              <a:schemeClr val="tx1"/>
            </a:solidFill>
            <a:round/>
            <a:headEnd/>
            <a:tailEnd/>
          </a:ln>
          <a:effectLst/>
        </p:spPr>
        <p:txBody>
          <a:bodyPr/>
          <a:lstStyle/>
          <a:p>
            <a:endParaRPr lang="en-IN"/>
          </a:p>
        </p:txBody>
      </p:sp>
      <p:sp>
        <p:nvSpPr>
          <p:cNvPr id="1352736" name="Line 32"/>
          <p:cNvSpPr>
            <a:spLocks noChangeShapeType="1"/>
          </p:cNvSpPr>
          <p:nvPr/>
        </p:nvSpPr>
        <p:spPr bwMode="auto">
          <a:xfrm>
            <a:off x="4953000" y="3505200"/>
            <a:ext cx="304800" cy="0"/>
          </a:xfrm>
          <a:prstGeom prst="line">
            <a:avLst/>
          </a:prstGeom>
          <a:noFill/>
          <a:ln w="12700">
            <a:solidFill>
              <a:schemeClr val="tx1"/>
            </a:solidFill>
            <a:round/>
            <a:headEnd/>
            <a:tailEnd/>
          </a:ln>
          <a:effectLst/>
        </p:spPr>
        <p:txBody>
          <a:bodyPr/>
          <a:lstStyle/>
          <a:p>
            <a:endParaRPr lang="en-IN"/>
          </a:p>
        </p:txBody>
      </p:sp>
      <p:sp>
        <p:nvSpPr>
          <p:cNvPr id="1352737" name="Rectangle 33"/>
          <p:cNvSpPr>
            <a:spLocks noChangeArrowheads="1"/>
          </p:cNvSpPr>
          <p:nvPr/>
        </p:nvSpPr>
        <p:spPr bwMode="auto">
          <a:xfrm>
            <a:off x="4038600" y="2438400"/>
            <a:ext cx="234950" cy="304800"/>
          </a:xfrm>
          <a:prstGeom prst="rect">
            <a:avLst/>
          </a:prstGeom>
          <a:noFill/>
          <a:ln w="9525">
            <a:noFill/>
            <a:miter lim="800000"/>
            <a:headEnd/>
            <a:tailEnd/>
          </a:ln>
        </p:spPr>
        <p:txBody>
          <a:bodyPr wrap="none" lIns="0" tIns="0" rIns="0" bIns="0">
            <a:spAutoFit/>
          </a:bodyPr>
          <a:lstStyle/>
          <a:p>
            <a:r>
              <a:rPr lang="en-US" sz="2000">
                <a:solidFill>
                  <a:srgbClr val="000000"/>
                </a:solidFill>
              </a:rPr>
              <a:t>I</a:t>
            </a:r>
            <a:r>
              <a:rPr lang="en-US" sz="2000" baseline="-25000">
                <a:solidFill>
                  <a:srgbClr val="000000"/>
                </a:solidFill>
              </a:rPr>
              <a:t>sc</a:t>
            </a:r>
          </a:p>
        </p:txBody>
      </p:sp>
      <p:sp>
        <p:nvSpPr>
          <p:cNvPr id="1352738" name="Line 34"/>
          <p:cNvSpPr>
            <a:spLocks noChangeShapeType="1"/>
          </p:cNvSpPr>
          <p:nvPr/>
        </p:nvSpPr>
        <p:spPr bwMode="auto">
          <a:xfrm>
            <a:off x="4419600" y="1981200"/>
            <a:ext cx="0" cy="1219200"/>
          </a:xfrm>
          <a:prstGeom prst="line">
            <a:avLst/>
          </a:prstGeom>
          <a:noFill/>
          <a:ln w="28575">
            <a:solidFill>
              <a:srgbClr val="002060"/>
            </a:solidFill>
            <a:round/>
            <a:headEnd/>
            <a:tailEnd type="triangle" w="med" len="med"/>
          </a:ln>
          <a:effectLst/>
        </p:spPr>
        <p:txBody>
          <a:bodyPr/>
          <a:lstStyle/>
          <a:p>
            <a:endParaRPr lang="en-IN"/>
          </a:p>
        </p:txBody>
      </p:sp>
      <p:sp>
        <p:nvSpPr>
          <p:cNvPr id="1352739" name="Line 35"/>
          <p:cNvSpPr>
            <a:spLocks noChangeShapeType="1"/>
          </p:cNvSpPr>
          <p:nvPr/>
        </p:nvSpPr>
        <p:spPr bwMode="auto">
          <a:xfrm>
            <a:off x="4343400" y="1524000"/>
            <a:ext cx="304800" cy="0"/>
          </a:xfrm>
          <a:prstGeom prst="line">
            <a:avLst/>
          </a:prstGeom>
          <a:noFill/>
          <a:ln w="28575">
            <a:solidFill>
              <a:schemeClr val="tx1"/>
            </a:solidFill>
            <a:round/>
            <a:headEnd/>
            <a:tailEnd/>
          </a:ln>
          <a:effectLst/>
        </p:spPr>
        <p:txBody>
          <a:bodyPr/>
          <a:lstStyle/>
          <a:p>
            <a:endParaRPr lang="en-IN"/>
          </a:p>
        </p:txBody>
      </p:sp>
      <p:sp>
        <p:nvSpPr>
          <p:cNvPr id="1352740" name="Line 36"/>
          <p:cNvSpPr>
            <a:spLocks noChangeShapeType="1"/>
          </p:cNvSpPr>
          <p:nvPr/>
        </p:nvSpPr>
        <p:spPr bwMode="auto">
          <a:xfrm>
            <a:off x="4419600" y="3733800"/>
            <a:ext cx="152400" cy="0"/>
          </a:xfrm>
          <a:prstGeom prst="line">
            <a:avLst/>
          </a:prstGeom>
          <a:noFill/>
          <a:ln w="12700">
            <a:solidFill>
              <a:schemeClr val="tx1"/>
            </a:solidFill>
            <a:round/>
            <a:headEnd/>
            <a:tailEnd/>
          </a:ln>
          <a:effectLst/>
        </p:spPr>
        <p:txBody>
          <a:bodyPr/>
          <a:lstStyle/>
          <a:p>
            <a:endParaRPr lang="en-IN"/>
          </a:p>
        </p:txBody>
      </p:sp>
      <p:sp>
        <p:nvSpPr>
          <p:cNvPr id="1352741" name="Line 37"/>
          <p:cNvSpPr>
            <a:spLocks noChangeShapeType="1"/>
          </p:cNvSpPr>
          <p:nvPr/>
        </p:nvSpPr>
        <p:spPr bwMode="auto">
          <a:xfrm>
            <a:off x="5029200" y="3581400"/>
            <a:ext cx="152400" cy="0"/>
          </a:xfrm>
          <a:prstGeom prst="line">
            <a:avLst/>
          </a:prstGeom>
          <a:noFill/>
          <a:ln w="12700">
            <a:solidFill>
              <a:schemeClr val="tx1"/>
            </a:solidFill>
            <a:round/>
            <a:headEnd/>
            <a:tailEnd/>
          </a:ln>
          <a:effectLst/>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52738"/>
                                        </p:tgtEl>
                                        <p:attrNameLst>
                                          <p:attrName>style.visibility</p:attrName>
                                        </p:attrNameLst>
                                      </p:cBhvr>
                                      <p:to>
                                        <p:strVal val="visible"/>
                                      </p:to>
                                    </p:set>
                                    <p:animEffect transition="in" filter="wipe(up)">
                                      <p:cBhvr>
                                        <p:cTn id="7" dur="500"/>
                                        <p:tgtEl>
                                          <p:spTgt spid="13527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52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07" grpId="0"/>
      <p:bldP spid="13527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Circuit current</a:t>
            </a:r>
            <a:endParaRPr lang="en-IN" dirty="0"/>
          </a:p>
        </p:txBody>
      </p:sp>
      <p:pic>
        <p:nvPicPr>
          <p:cNvPr id="58370" name="Picture 2"/>
          <p:cNvPicPr>
            <a:picLocks noChangeAspect="1" noChangeArrowheads="1"/>
          </p:cNvPicPr>
          <p:nvPr/>
        </p:nvPicPr>
        <p:blipFill>
          <a:blip r:embed="rId2" cstate="print"/>
          <a:srcRect/>
          <a:stretch>
            <a:fillRect/>
          </a:stretch>
        </p:blipFill>
        <p:spPr bwMode="auto">
          <a:xfrm>
            <a:off x="571500" y="2010122"/>
            <a:ext cx="800100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4754" name="Rectangle 2"/>
          <p:cNvSpPr>
            <a:spLocks noGrp="1" noChangeArrowheads="1"/>
          </p:cNvSpPr>
          <p:nvPr>
            <p:ph type="title"/>
          </p:nvPr>
        </p:nvSpPr>
        <p:spPr>
          <a:xfrm>
            <a:off x="457200" y="116632"/>
            <a:ext cx="8458200" cy="1296144"/>
          </a:xfrm>
        </p:spPr>
        <p:txBody>
          <a:bodyPr/>
          <a:lstStyle/>
          <a:p>
            <a:r>
              <a:rPr lang="en-US" dirty="0"/>
              <a:t>Short Circuit Currents Determinates</a:t>
            </a:r>
          </a:p>
        </p:txBody>
      </p:sp>
      <p:sp>
        <p:nvSpPr>
          <p:cNvPr id="1354755" name="Rectangle 3"/>
          <p:cNvSpPr>
            <a:spLocks noGrp="1" noChangeArrowheads="1"/>
          </p:cNvSpPr>
          <p:nvPr>
            <p:ph type="body" idx="1"/>
          </p:nvPr>
        </p:nvSpPr>
        <p:spPr>
          <a:xfrm>
            <a:off x="608013" y="3276600"/>
            <a:ext cx="7773987" cy="3320752"/>
          </a:xfrm>
        </p:spPr>
        <p:txBody>
          <a:bodyPr/>
          <a:lstStyle/>
          <a:p>
            <a:pPr marL="342900" indent="-342900"/>
            <a:r>
              <a:rPr lang="en-US" sz="2800" dirty="0"/>
              <a:t>Duration and slope of the input signal, </a:t>
            </a:r>
            <a:r>
              <a:rPr lang="en-US" sz="2800" dirty="0" err="1"/>
              <a:t>t</a:t>
            </a:r>
            <a:r>
              <a:rPr lang="en-US" sz="2800" baseline="-25000" dirty="0" err="1"/>
              <a:t>sc</a:t>
            </a:r>
            <a:endParaRPr lang="en-US" sz="2800" baseline="-25000" dirty="0"/>
          </a:p>
          <a:p>
            <a:pPr marL="342900" indent="-342900"/>
            <a:r>
              <a:rPr lang="en-US" sz="2800" dirty="0" err="1"/>
              <a:t>I</a:t>
            </a:r>
            <a:r>
              <a:rPr lang="en-US" sz="2800" baseline="-25000" dirty="0" err="1"/>
              <a:t>peak</a:t>
            </a:r>
            <a:r>
              <a:rPr lang="en-US" sz="2800" dirty="0"/>
              <a:t> determined by </a:t>
            </a:r>
          </a:p>
          <a:p>
            <a:pPr marL="742950" lvl="1" indent="-285750"/>
            <a:r>
              <a:rPr lang="en-US" sz="2400" dirty="0"/>
              <a:t>the saturation current of the P and N transistors which depend on their </a:t>
            </a:r>
            <a:r>
              <a:rPr lang="en-US" sz="2400" dirty="0">
                <a:solidFill>
                  <a:srgbClr val="002060"/>
                </a:solidFill>
              </a:rPr>
              <a:t>sizes</a:t>
            </a:r>
            <a:r>
              <a:rPr lang="en-US" sz="2400" dirty="0"/>
              <a:t>, process technology, temperature, etc.</a:t>
            </a:r>
          </a:p>
          <a:p>
            <a:pPr marL="742950" lvl="1" indent="-285750"/>
            <a:r>
              <a:rPr lang="en-US" sz="2400" dirty="0"/>
              <a:t>strong function of the ratio between input and output slopes</a:t>
            </a:r>
          </a:p>
          <a:p>
            <a:pPr marL="1143000" lvl="2" indent="-228600"/>
            <a:r>
              <a:rPr lang="en-US" sz="2000" dirty="0"/>
              <a:t>a function of C</a:t>
            </a:r>
            <a:r>
              <a:rPr lang="en-US" sz="2000" baseline="-25000" dirty="0"/>
              <a:t>L</a:t>
            </a:r>
            <a:endParaRPr lang="en-US" baseline="-25000" dirty="0"/>
          </a:p>
        </p:txBody>
      </p:sp>
      <p:sp>
        <p:nvSpPr>
          <p:cNvPr id="1354756" name="Rectangle 4"/>
          <p:cNvSpPr>
            <a:spLocks noChangeArrowheads="1"/>
          </p:cNvSpPr>
          <p:nvPr/>
        </p:nvSpPr>
        <p:spPr bwMode="auto">
          <a:xfrm>
            <a:off x="2555776" y="1609477"/>
            <a:ext cx="4078287" cy="1387475"/>
          </a:xfrm>
          <a:prstGeom prst="rect">
            <a:avLst/>
          </a:prstGeom>
          <a:noFill/>
          <a:ln w="12700">
            <a:noFill/>
            <a:miter lim="800000"/>
            <a:headEnd/>
            <a:tailEnd/>
          </a:ln>
          <a:effectLst/>
        </p:spPr>
        <p:txBody>
          <a:bodyPr wrap="none">
            <a:spAutoFit/>
          </a:bodyPr>
          <a:lstStyle/>
          <a:p>
            <a:pPr algn="ctr"/>
            <a:r>
              <a:rPr lang="en-US" sz="3200" dirty="0">
                <a:solidFill>
                  <a:srgbClr val="008000"/>
                </a:solidFill>
              </a:rPr>
              <a:t>E</a:t>
            </a:r>
            <a:r>
              <a:rPr lang="en-US" sz="3200" baseline="-25000" dirty="0">
                <a:solidFill>
                  <a:srgbClr val="008000"/>
                </a:solidFill>
              </a:rPr>
              <a:t>sc</a:t>
            </a:r>
            <a:r>
              <a:rPr lang="en-US" sz="3200" dirty="0">
                <a:solidFill>
                  <a:srgbClr val="008000"/>
                </a:solidFill>
              </a:rPr>
              <a:t> = </a:t>
            </a:r>
            <a:r>
              <a:rPr lang="en-US" sz="3200" dirty="0" err="1">
                <a:solidFill>
                  <a:srgbClr val="008000"/>
                </a:solidFill>
              </a:rPr>
              <a:t>t</a:t>
            </a:r>
            <a:r>
              <a:rPr lang="en-US" sz="3200" baseline="-25000" dirty="0" err="1">
                <a:solidFill>
                  <a:srgbClr val="008000"/>
                </a:solidFill>
              </a:rPr>
              <a:t>sc</a:t>
            </a:r>
            <a:r>
              <a:rPr lang="en-US" sz="3200" dirty="0">
                <a:solidFill>
                  <a:srgbClr val="008000"/>
                </a:solidFill>
              </a:rPr>
              <a:t> V</a:t>
            </a:r>
            <a:r>
              <a:rPr lang="en-US" sz="3200" baseline="-25000" dirty="0">
                <a:solidFill>
                  <a:srgbClr val="008000"/>
                </a:solidFill>
              </a:rPr>
              <a:t>DD</a:t>
            </a:r>
            <a:r>
              <a:rPr lang="en-US" sz="3200" dirty="0">
                <a:solidFill>
                  <a:srgbClr val="008000"/>
                </a:solidFill>
              </a:rPr>
              <a:t> </a:t>
            </a:r>
            <a:r>
              <a:rPr lang="en-US" sz="3200" dirty="0" err="1">
                <a:solidFill>
                  <a:srgbClr val="008000"/>
                </a:solidFill>
              </a:rPr>
              <a:t>I</a:t>
            </a:r>
            <a:r>
              <a:rPr lang="en-US" sz="3200" baseline="-25000" dirty="0" err="1">
                <a:solidFill>
                  <a:srgbClr val="008000"/>
                </a:solidFill>
              </a:rPr>
              <a:t>peak</a:t>
            </a:r>
            <a:r>
              <a:rPr lang="en-US" sz="3200" dirty="0">
                <a:solidFill>
                  <a:srgbClr val="008000"/>
                </a:solidFill>
              </a:rPr>
              <a:t> P</a:t>
            </a:r>
            <a:r>
              <a:rPr lang="en-US" sz="3200" baseline="-25000" dirty="0">
                <a:solidFill>
                  <a:srgbClr val="008000"/>
                </a:solidFill>
              </a:rPr>
              <a:t>0</a:t>
            </a:r>
            <a:r>
              <a:rPr lang="en-US" sz="3200" baseline="-25000" dirty="0">
                <a:solidFill>
                  <a:srgbClr val="008000"/>
                </a:solidFill>
                <a:sym typeface="Symbol" pitchFamily="18" charset="2"/>
              </a:rPr>
              <a:t>1</a:t>
            </a:r>
            <a:endParaRPr lang="en-US" sz="3200" baseline="-25000" dirty="0">
              <a:solidFill>
                <a:srgbClr val="008000"/>
              </a:solidFill>
            </a:endParaRPr>
          </a:p>
          <a:p>
            <a:pPr algn="ctr"/>
            <a:endParaRPr lang="en-US" sz="3200" baseline="-25000" dirty="0">
              <a:solidFill>
                <a:srgbClr val="008000"/>
              </a:solidFill>
            </a:endParaRPr>
          </a:p>
          <a:p>
            <a:pPr algn="ctr"/>
            <a:r>
              <a:rPr lang="en-US" sz="3200" dirty="0" err="1">
                <a:solidFill>
                  <a:srgbClr val="008000"/>
                </a:solidFill>
              </a:rPr>
              <a:t>P</a:t>
            </a:r>
            <a:r>
              <a:rPr lang="en-US" sz="3200" baseline="-25000" dirty="0" err="1">
                <a:solidFill>
                  <a:srgbClr val="008000"/>
                </a:solidFill>
              </a:rPr>
              <a:t>sc</a:t>
            </a:r>
            <a:r>
              <a:rPr lang="en-US" sz="3200" dirty="0">
                <a:solidFill>
                  <a:srgbClr val="008000"/>
                </a:solidFill>
              </a:rPr>
              <a:t> = </a:t>
            </a:r>
            <a:r>
              <a:rPr lang="en-US" sz="3200" dirty="0" err="1">
                <a:solidFill>
                  <a:srgbClr val="008000"/>
                </a:solidFill>
              </a:rPr>
              <a:t>t</a:t>
            </a:r>
            <a:r>
              <a:rPr lang="en-US" sz="3200" baseline="-25000" dirty="0" err="1">
                <a:solidFill>
                  <a:srgbClr val="008000"/>
                </a:solidFill>
              </a:rPr>
              <a:t>sc</a:t>
            </a:r>
            <a:r>
              <a:rPr lang="en-US" sz="3200" dirty="0">
                <a:solidFill>
                  <a:srgbClr val="008000"/>
                </a:solidFill>
              </a:rPr>
              <a:t> V</a:t>
            </a:r>
            <a:r>
              <a:rPr lang="en-US" sz="3200" baseline="-25000" dirty="0">
                <a:solidFill>
                  <a:srgbClr val="008000"/>
                </a:solidFill>
              </a:rPr>
              <a:t>DD</a:t>
            </a:r>
            <a:r>
              <a:rPr lang="en-US" sz="3200" dirty="0">
                <a:solidFill>
                  <a:srgbClr val="008000"/>
                </a:solidFill>
              </a:rPr>
              <a:t> </a:t>
            </a:r>
            <a:r>
              <a:rPr lang="en-US" sz="3200" dirty="0" err="1">
                <a:solidFill>
                  <a:srgbClr val="008000"/>
                </a:solidFill>
              </a:rPr>
              <a:t>I</a:t>
            </a:r>
            <a:r>
              <a:rPr lang="en-US" sz="3200" baseline="-25000" dirty="0" err="1">
                <a:solidFill>
                  <a:srgbClr val="008000"/>
                </a:solidFill>
              </a:rPr>
              <a:t>peak</a:t>
            </a:r>
            <a:r>
              <a:rPr lang="en-US" sz="3200" dirty="0">
                <a:solidFill>
                  <a:srgbClr val="008000"/>
                </a:solidFill>
              </a:rPr>
              <a:t> f</a:t>
            </a:r>
            <a:r>
              <a:rPr lang="en-US" sz="3200" baseline="-25000" dirty="0">
                <a:solidFill>
                  <a:srgbClr val="008000"/>
                </a:solidFill>
              </a:rPr>
              <a:t>0</a:t>
            </a:r>
            <a:r>
              <a:rPr lang="en-US" sz="3200" baseline="-25000" dirty="0">
                <a:solidFill>
                  <a:srgbClr val="008000"/>
                </a:solidFill>
                <a:sym typeface="Symbol" pitchFamily="18" charset="2"/>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47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547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54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5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475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title"/>
          </p:nvPr>
        </p:nvSpPr>
        <p:spPr>
          <a:xfrm>
            <a:off x="533400" y="228600"/>
            <a:ext cx="8153400" cy="422275"/>
          </a:xfrm>
        </p:spPr>
        <p:txBody>
          <a:bodyPr/>
          <a:lstStyle/>
          <a:p>
            <a:r>
              <a:rPr lang="en-US"/>
              <a:t>Impact of C</a:t>
            </a:r>
            <a:r>
              <a:rPr lang="en-US" baseline="-25000"/>
              <a:t>L</a:t>
            </a:r>
            <a:r>
              <a:rPr lang="en-US"/>
              <a:t> on P</a:t>
            </a:r>
            <a:r>
              <a:rPr lang="en-US" baseline="-25000"/>
              <a:t>sc</a:t>
            </a:r>
          </a:p>
        </p:txBody>
      </p:sp>
      <p:sp>
        <p:nvSpPr>
          <p:cNvPr id="1356803" name="Line 3"/>
          <p:cNvSpPr>
            <a:spLocks noChangeShapeType="1"/>
          </p:cNvSpPr>
          <p:nvPr/>
        </p:nvSpPr>
        <p:spPr bwMode="auto">
          <a:xfrm>
            <a:off x="1981200" y="1752600"/>
            <a:ext cx="0" cy="381000"/>
          </a:xfrm>
          <a:prstGeom prst="line">
            <a:avLst/>
          </a:prstGeom>
          <a:noFill/>
          <a:ln w="12700">
            <a:solidFill>
              <a:schemeClr val="tx1"/>
            </a:solidFill>
            <a:round/>
            <a:headEnd/>
            <a:tailEnd/>
          </a:ln>
          <a:effectLst/>
        </p:spPr>
        <p:txBody>
          <a:bodyPr/>
          <a:lstStyle/>
          <a:p>
            <a:endParaRPr lang="en-IN"/>
          </a:p>
        </p:txBody>
      </p:sp>
      <p:sp>
        <p:nvSpPr>
          <p:cNvPr id="1356804" name="Line 4"/>
          <p:cNvSpPr>
            <a:spLocks noChangeShapeType="1"/>
          </p:cNvSpPr>
          <p:nvPr/>
        </p:nvSpPr>
        <p:spPr bwMode="auto">
          <a:xfrm>
            <a:off x="1905000" y="1752600"/>
            <a:ext cx="0" cy="381000"/>
          </a:xfrm>
          <a:prstGeom prst="line">
            <a:avLst/>
          </a:prstGeom>
          <a:noFill/>
          <a:ln w="12700">
            <a:solidFill>
              <a:schemeClr val="tx1"/>
            </a:solidFill>
            <a:round/>
            <a:headEnd/>
            <a:tailEnd/>
          </a:ln>
          <a:effectLst/>
        </p:spPr>
        <p:txBody>
          <a:bodyPr/>
          <a:lstStyle/>
          <a:p>
            <a:endParaRPr lang="en-IN"/>
          </a:p>
        </p:txBody>
      </p:sp>
      <p:sp>
        <p:nvSpPr>
          <p:cNvPr id="1356805" name="Line 5"/>
          <p:cNvSpPr>
            <a:spLocks noChangeShapeType="1"/>
          </p:cNvSpPr>
          <p:nvPr/>
        </p:nvSpPr>
        <p:spPr bwMode="auto">
          <a:xfrm>
            <a:off x="1981200" y="2743200"/>
            <a:ext cx="0" cy="381000"/>
          </a:xfrm>
          <a:prstGeom prst="line">
            <a:avLst/>
          </a:prstGeom>
          <a:noFill/>
          <a:ln w="12700">
            <a:solidFill>
              <a:schemeClr val="tx1"/>
            </a:solidFill>
            <a:round/>
            <a:headEnd/>
            <a:tailEnd/>
          </a:ln>
          <a:effectLst/>
        </p:spPr>
        <p:txBody>
          <a:bodyPr/>
          <a:lstStyle/>
          <a:p>
            <a:endParaRPr lang="en-IN"/>
          </a:p>
        </p:txBody>
      </p:sp>
      <p:sp>
        <p:nvSpPr>
          <p:cNvPr id="1356806" name="Line 6"/>
          <p:cNvSpPr>
            <a:spLocks noChangeShapeType="1"/>
          </p:cNvSpPr>
          <p:nvPr/>
        </p:nvSpPr>
        <p:spPr bwMode="auto">
          <a:xfrm>
            <a:off x="1905000" y="2743200"/>
            <a:ext cx="0" cy="381000"/>
          </a:xfrm>
          <a:prstGeom prst="line">
            <a:avLst/>
          </a:prstGeom>
          <a:noFill/>
          <a:ln w="12700">
            <a:solidFill>
              <a:schemeClr val="tx1"/>
            </a:solidFill>
            <a:round/>
            <a:headEnd/>
            <a:tailEnd/>
          </a:ln>
          <a:effectLst/>
        </p:spPr>
        <p:txBody>
          <a:bodyPr/>
          <a:lstStyle/>
          <a:p>
            <a:endParaRPr lang="en-IN"/>
          </a:p>
        </p:txBody>
      </p:sp>
      <p:sp>
        <p:nvSpPr>
          <p:cNvPr id="1356807" name="Oval 7"/>
          <p:cNvSpPr>
            <a:spLocks noChangeArrowheads="1"/>
          </p:cNvSpPr>
          <p:nvPr/>
        </p:nvSpPr>
        <p:spPr bwMode="auto">
          <a:xfrm>
            <a:off x="1752600" y="1905000"/>
            <a:ext cx="152400" cy="152400"/>
          </a:xfrm>
          <a:prstGeom prst="ellipse">
            <a:avLst/>
          </a:prstGeom>
          <a:noFill/>
          <a:ln w="12700">
            <a:solidFill>
              <a:schemeClr val="tx1"/>
            </a:solidFill>
            <a:round/>
            <a:headEnd/>
            <a:tailEnd/>
          </a:ln>
          <a:effectLst/>
        </p:spPr>
        <p:txBody>
          <a:bodyPr wrap="none" anchor="ctr"/>
          <a:lstStyle/>
          <a:p>
            <a:endParaRPr lang="en-IN"/>
          </a:p>
        </p:txBody>
      </p:sp>
      <p:sp>
        <p:nvSpPr>
          <p:cNvPr id="1356808" name="Line 8"/>
          <p:cNvSpPr>
            <a:spLocks noChangeShapeType="1"/>
          </p:cNvSpPr>
          <p:nvPr/>
        </p:nvSpPr>
        <p:spPr bwMode="auto">
          <a:xfrm>
            <a:off x="1524000" y="1981200"/>
            <a:ext cx="228600" cy="0"/>
          </a:xfrm>
          <a:prstGeom prst="line">
            <a:avLst/>
          </a:prstGeom>
          <a:noFill/>
          <a:ln w="12700">
            <a:solidFill>
              <a:schemeClr val="tx1"/>
            </a:solidFill>
            <a:round/>
            <a:headEnd/>
            <a:tailEnd/>
          </a:ln>
          <a:effectLst/>
        </p:spPr>
        <p:txBody>
          <a:bodyPr/>
          <a:lstStyle/>
          <a:p>
            <a:endParaRPr lang="en-IN"/>
          </a:p>
        </p:txBody>
      </p:sp>
      <p:sp>
        <p:nvSpPr>
          <p:cNvPr id="1356809" name="Line 9"/>
          <p:cNvSpPr>
            <a:spLocks noChangeShapeType="1"/>
          </p:cNvSpPr>
          <p:nvPr/>
        </p:nvSpPr>
        <p:spPr bwMode="auto">
          <a:xfrm>
            <a:off x="1524000" y="2895600"/>
            <a:ext cx="381000" cy="0"/>
          </a:xfrm>
          <a:prstGeom prst="line">
            <a:avLst/>
          </a:prstGeom>
          <a:noFill/>
          <a:ln w="12700">
            <a:solidFill>
              <a:schemeClr val="tx1"/>
            </a:solidFill>
            <a:round/>
            <a:headEnd/>
            <a:tailEnd/>
          </a:ln>
          <a:effectLst/>
        </p:spPr>
        <p:txBody>
          <a:bodyPr/>
          <a:lstStyle/>
          <a:p>
            <a:endParaRPr lang="en-IN"/>
          </a:p>
        </p:txBody>
      </p:sp>
      <p:sp>
        <p:nvSpPr>
          <p:cNvPr id="1356810" name="Line 10"/>
          <p:cNvSpPr>
            <a:spLocks noChangeShapeType="1"/>
          </p:cNvSpPr>
          <p:nvPr/>
        </p:nvSpPr>
        <p:spPr bwMode="auto">
          <a:xfrm>
            <a:off x="1524000" y="1981200"/>
            <a:ext cx="0" cy="914400"/>
          </a:xfrm>
          <a:prstGeom prst="line">
            <a:avLst/>
          </a:prstGeom>
          <a:noFill/>
          <a:ln w="12700">
            <a:solidFill>
              <a:schemeClr val="tx1"/>
            </a:solidFill>
            <a:round/>
            <a:headEnd/>
            <a:tailEnd/>
          </a:ln>
          <a:effectLst/>
        </p:spPr>
        <p:txBody>
          <a:bodyPr/>
          <a:lstStyle/>
          <a:p>
            <a:endParaRPr lang="en-IN"/>
          </a:p>
        </p:txBody>
      </p:sp>
      <p:sp>
        <p:nvSpPr>
          <p:cNvPr id="1356811" name="Rectangle 11"/>
          <p:cNvSpPr>
            <a:spLocks noChangeArrowheads="1"/>
          </p:cNvSpPr>
          <p:nvPr/>
        </p:nvSpPr>
        <p:spPr bwMode="auto">
          <a:xfrm>
            <a:off x="762000" y="2286000"/>
            <a:ext cx="368300" cy="304800"/>
          </a:xfrm>
          <a:prstGeom prst="rect">
            <a:avLst/>
          </a:prstGeom>
          <a:noFill/>
          <a:ln w="9525">
            <a:noFill/>
            <a:miter lim="800000"/>
            <a:headEnd/>
            <a:tailEnd/>
          </a:ln>
        </p:spPr>
        <p:txBody>
          <a:bodyPr wrap="none" lIns="0" tIns="0" rIns="0" bIns="0">
            <a:spAutoFit/>
          </a:bodyPr>
          <a:lstStyle/>
          <a:p>
            <a:r>
              <a:rPr lang="en-US" sz="2000">
                <a:solidFill>
                  <a:srgbClr val="000000"/>
                </a:solidFill>
              </a:rPr>
              <a:t>Vin</a:t>
            </a:r>
            <a:endParaRPr lang="en-US" sz="2000">
              <a:solidFill>
                <a:srgbClr val="0000B6"/>
              </a:solidFill>
            </a:endParaRPr>
          </a:p>
        </p:txBody>
      </p:sp>
      <p:sp>
        <p:nvSpPr>
          <p:cNvPr id="1356812" name="Line 12"/>
          <p:cNvSpPr>
            <a:spLocks noChangeShapeType="1"/>
          </p:cNvSpPr>
          <p:nvPr/>
        </p:nvSpPr>
        <p:spPr bwMode="auto">
          <a:xfrm>
            <a:off x="1219200" y="2438400"/>
            <a:ext cx="304800" cy="0"/>
          </a:xfrm>
          <a:prstGeom prst="line">
            <a:avLst/>
          </a:prstGeom>
          <a:noFill/>
          <a:ln w="12700">
            <a:solidFill>
              <a:schemeClr val="tx1"/>
            </a:solidFill>
            <a:round/>
            <a:headEnd/>
            <a:tailEnd/>
          </a:ln>
          <a:effectLst/>
        </p:spPr>
        <p:txBody>
          <a:bodyPr/>
          <a:lstStyle/>
          <a:p>
            <a:endParaRPr lang="en-IN"/>
          </a:p>
        </p:txBody>
      </p:sp>
      <p:sp>
        <p:nvSpPr>
          <p:cNvPr id="1356813" name="Line 13"/>
          <p:cNvSpPr>
            <a:spLocks noChangeShapeType="1"/>
          </p:cNvSpPr>
          <p:nvPr/>
        </p:nvSpPr>
        <p:spPr bwMode="auto">
          <a:xfrm>
            <a:off x="381000" y="2667000"/>
            <a:ext cx="152400" cy="0"/>
          </a:xfrm>
          <a:prstGeom prst="line">
            <a:avLst/>
          </a:prstGeom>
          <a:noFill/>
          <a:ln w="12700">
            <a:solidFill>
              <a:schemeClr val="tx1"/>
            </a:solidFill>
            <a:round/>
            <a:headEnd/>
            <a:tailEnd/>
          </a:ln>
          <a:effectLst/>
        </p:spPr>
        <p:txBody>
          <a:bodyPr/>
          <a:lstStyle/>
          <a:p>
            <a:endParaRPr lang="en-IN"/>
          </a:p>
        </p:txBody>
      </p:sp>
      <p:sp>
        <p:nvSpPr>
          <p:cNvPr id="1356814" name="Line 14"/>
          <p:cNvSpPr>
            <a:spLocks noChangeShapeType="1"/>
          </p:cNvSpPr>
          <p:nvPr/>
        </p:nvSpPr>
        <p:spPr bwMode="auto">
          <a:xfrm>
            <a:off x="762000" y="2057400"/>
            <a:ext cx="228600" cy="0"/>
          </a:xfrm>
          <a:prstGeom prst="line">
            <a:avLst/>
          </a:prstGeom>
          <a:noFill/>
          <a:ln w="12700">
            <a:solidFill>
              <a:schemeClr val="tx1"/>
            </a:solidFill>
            <a:round/>
            <a:headEnd/>
            <a:tailEnd/>
          </a:ln>
          <a:effectLst/>
        </p:spPr>
        <p:txBody>
          <a:bodyPr/>
          <a:lstStyle/>
          <a:p>
            <a:endParaRPr lang="en-IN"/>
          </a:p>
        </p:txBody>
      </p:sp>
      <p:sp>
        <p:nvSpPr>
          <p:cNvPr id="1356815" name="Line 15"/>
          <p:cNvSpPr>
            <a:spLocks noChangeShapeType="1"/>
          </p:cNvSpPr>
          <p:nvPr/>
        </p:nvSpPr>
        <p:spPr bwMode="auto">
          <a:xfrm flipV="1">
            <a:off x="533400" y="2057400"/>
            <a:ext cx="228600" cy="609600"/>
          </a:xfrm>
          <a:prstGeom prst="line">
            <a:avLst/>
          </a:prstGeom>
          <a:noFill/>
          <a:ln w="12700">
            <a:solidFill>
              <a:schemeClr val="accent1"/>
            </a:solidFill>
            <a:round/>
            <a:headEnd/>
            <a:tailEnd/>
          </a:ln>
          <a:effectLst/>
        </p:spPr>
        <p:txBody>
          <a:bodyPr/>
          <a:lstStyle/>
          <a:p>
            <a:endParaRPr lang="en-IN"/>
          </a:p>
        </p:txBody>
      </p:sp>
      <p:sp>
        <p:nvSpPr>
          <p:cNvPr id="1356816" name="Rectangle 16"/>
          <p:cNvSpPr>
            <a:spLocks noChangeArrowheads="1"/>
          </p:cNvSpPr>
          <p:nvPr/>
        </p:nvSpPr>
        <p:spPr bwMode="auto">
          <a:xfrm>
            <a:off x="3048000" y="2286000"/>
            <a:ext cx="522288" cy="304800"/>
          </a:xfrm>
          <a:prstGeom prst="rect">
            <a:avLst/>
          </a:prstGeom>
          <a:noFill/>
          <a:ln w="9525">
            <a:noFill/>
            <a:miter lim="800000"/>
            <a:headEnd/>
            <a:tailEnd/>
          </a:ln>
        </p:spPr>
        <p:txBody>
          <a:bodyPr wrap="none" lIns="0" tIns="0" rIns="0" bIns="0">
            <a:spAutoFit/>
          </a:bodyPr>
          <a:lstStyle/>
          <a:p>
            <a:r>
              <a:rPr lang="en-US" sz="2000">
                <a:solidFill>
                  <a:srgbClr val="000000"/>
                </a:solidFill>
              </a:rPr>
              <a:t>Vout</a:t>
            </a:r>
            <a:endParaRPr lang="en-US" sz="2000">
              <a:solidFill>
                <a:srgbClr val="0000B6"/>
              </a:solidFill>
            </a:endParaRPr>
          </a:p>
        </p:txBody>
      </p:sp>
      <p:sp>
        <p:nvSpPr>
          <p:cNvPr id="1356817" name="Rectangle 17"/>
          <p:cNvSpPr>
            <a:spLocks noChangeArrowheads="1"/>
          </p:cNvSpPr>
          <p:nvPr/>
        </p:nvSpPr>
        <p:spPr bwMode="auto">
          <a:xfrm>
            <a:off x="2895600" y="2819400"/>
            <a:ext cx="276225" cy="304800"/>
          </a:xfrm>
          <a:prstGeom prst="rect">
            <a:avLst/>
          </a:prstGeom>
          <a:noFill/>
          <a:ln w="9525">
            <a:noFill/>
            <a:miter lim="800000"/>
            <a:headEnd/>
            <a:tailEnd/>
          </a:ln>
        </p:spPr>
        <p:txBody>
          <a:bodyPr wrap="none" lIns="0" tIns="0" rIns="0" bIns="0">
            <a:spAutoFit/>
          </a:bodyPr>
          <a:lstStyle/>
          <a:p>
            <a:r>
              <a:rPr lang="en-US" sz="2000">
                <a:solidFill>
                  <a:srgbClr val="000000"/>
                </a:solidFill>
              </a:rPr>
              <a:t>C</a:t>
            </a:r>
            <a:r>
              <a:rPr lang="en-US" sz="2000" baseline="-25000">
                <a:solidFill>
                  <a:srgbClr val="000000"/>
                </a:solidFill>
              </a:rPr>
              <a:t>L</a:t>
            </a:r>
          </a:p>
        </p:txBody>
      </p:sp>
      <p:sp>
        <p:nvSpPr>
          <p:cNvPr id="1356818" name="Line 18"/>
          <p:cNvSpPr>
            <a:spLocks noChangeShapeType="1"/>
          </p:cNvSpPr>
          <p:nvPr/>
        </p:nvSpPr>
        <p:spPr bwMode="auto">
          <a:xfrm>
            <a:off x="2286000" y="2133600"/>
            <a:ext cx="0" cy="609600"/>
          </a:xfrm>
          <a:prstGeom prst="line">
            <a:avLst/>
          </a:prstGeom>
          <a:noFill/>
          <a:ln w="12700">
            <a:solidFill>
              <a:schemeClr val="tx1"/>
            </a:solidFill>
            <a:round/>
            <a:headEnd/>
            <a:tailEnd/>
          </a:ln>
          <a:effectLst/>
        </p:spPr>
        <p:txBody>
          <a:bodyPr/>
          <a:lstStyle/>
          <a:p>
            <a:endParaRPr lang="en-IN"/>
          </a:p>
        </p:txBody>
      </p:sp>
      <p:sp>
        <p:nvSpPr>
          <p:cNvPr id="1356819" name="Line 19"/>
          <p:cNvSpPr>
            <a:spLocks noChangeShapeType="1"/>
          </p:cNvSpPr>
          <p:nvPr/>
        </p:nvSpPr>
        <p:spPr bwMode="auto">
          <a:xfrm>
            <a:off x="1981200" y="2743200"/>
            <a:ext cx="304800" cy="0"/>
          </a:xfrm>
          <a:prstGeom prst="line">
            <a:avLst/>
          </a:prstGeom>
          <a:noFill/>
          <a:ln w="12700">
            <a:solidFill>
              <a:schemeClr val="tx1"/>
            </a:solidFill>
            <a:round/>
            <a:headEnd/>
            <a:tailEnd/>
          </a:ln>
          <a:effectLst/>
        </p:spPr>
        <p:txBody>
          <a:bodyPr/>
          <a:lstStyle/>
          <a:p>
            <a:endParaRPr lang="en-IN"/>
          </a:p>
        </p:txBody>
      </p:sp>
      <p:sp>
        <p:nvSpPr>
          <p:cNvPr id="1356820" name="Line 20"/>
          <p:cNvSpPr>
            <a:spLocks noChangeShapeType="1"/>
          </p:cNvSpPr>
          <p:nvPr/>
        </p:nvSpPr>
        <p:spPr bwMode="auto">
          <a:xfrm>
            <a:off x="1981200" y="3124200"/>
            <a:ext cx="304800" cy="0"/>
          </a:xfrm>
          <a:prstGeom prst="line">
            <a:avLst/>
          </a:prstGeom>
          <a:noFill/>
          <a:ln w="12700">
            <a:solidFill>
              <a:schemeClr val="tx1"/>
            </a:solidFill>
            <a:round/>
            <a:headEnd/>
            <a:tailEnd/>
          </a:ln>
          <a:effectLst/>
        </p:spPr>
        <p:txBody>
          <a:bodyPr/>
          <a:lstStyle/>
          <a:p>
            <a:endParaRPr lang="en-IN"/>
          </a:p>
        </p:txBody>
      </p:sp>
      <p:sp>
        <p:nvSpPr>
          <p:cNvPr id="1356821" name="Line 21"/>
          <p:cNvSpPr>
            <a:spLocks noChangeShapeType="1"/>
          </p:cNvSpPr>
          <p:nvPr/>
        </p:nvSpPr>
        <p:spPr bwMode="auto">
          <a:xfrm>
            <a:off x="1981200" y="2133600"/>
            <a:ext cx="304800" cy="0"/>
          </a:xfrm>
          <a:prstGeom prst="line">
            <a:avLst/>
          </a:prstGeom>
          <a:noFill/>
          <a:ln w="12700">
            <a:solidFill>
              <a:schemeClr val="tx1"/>
            </a:solidFill>
            <a:round/>
            <a:headEnd/>
            <a:tailEnd/>
          </a:ln>
          <a:effectLst/>
        </p:spPr>
        <p:txBody>
          <a:bodyPr/>
          <a:lstStyle/>
          <a:p>
            <a:endParaRPr lang="en-IN"/>
          </a:p>
        </p:txBody>
      </p:sp>
      <p:sp>
        <p:nvSpPr>
          <p:cNvPr id="1356822" name="Line 22"/>
          <p:cNvSpPr>
            <a:spLocks noChangeShapeType="1"/>
          </p:cNvSpPr>
          <p:nvPr/>
        </p:nvSpPr>
        <p:spPr bwMode="auto">
          <a:xfrm>
            <a:off x="1981200" y="1752600"/>
            <a:ext cx="304800" cy="0"/>
          </a:xfrm>
          <a:prstGeom prst="line">
            <a:avLst/>
          </a:prstGeom>
          <a:noFill/>
          <a:ln w="12700">
            <a:solidFill>
              <a:schemeClr val="tx1"/>
            </a:solidFill>
            <a:round/>
            <a:headEnd/>
            <a:tailEnd/>
          </a:ln>
          <a:effectLst/>
        </p:spPr>
        <p:txBody>
          <a:bodyPr/>
          <a:lstStyle/>
          <a:p>
            <a:endParaRPr lang="en-IN"/>
          </a:p>
        </p:txBody>
      </p:sp>
      <p:sp>
        <p:nvSpPr>
          <p:cNvPr id="1356823" name="Line 23"/>
          <p:cNvSpPr>
            <a:spLocks noChangeShapeType="1"/>
          </p:cNvSpPr>
          <p:nvPr/>
        </p:nvSpPr>
        <p:spPr bwMode="auto">
          <a:xfrm>
            <a:off x="2286000" y="1371600"/>
            <a:ext cx="0" cy="381000"/>
          </a:xfrm>
          <a:prstGeom prst="line">
            <a:avLst/>
          </a:prstGeom>
          <a:noFill/>
          <a:ln w="12700">
            <a:solidFill>
              <a:schemeClr val="tx1"/>
            </a:solidFill>
            <a:round/>
            <a:headEnd/>
            <a:tailEnd/>
          </a:ln>
          <a:effectLst/>
        </p:spPr>
        <p:txBody>
          <a:bodyPr/>
          <a:lstStyle/>
          <a:p>
            <a:endParaRPr lang="en-IN"/>
          </a:p>
        </p:txBody>
      </p:sp>
      <p:sp>
        <p:nvSpPr>
          <p:cNvPr id="1356824" name="Line 24"/>
          <p:cNvSpPr>
            <a:spLocks noChangeShapeType="1"/>
          </p:cNvSpPr>
          <p:nvPr/>
        </p:nvSpPr>
        <p:spPr bwMode="auto">
          <a:xfrm>
            <a:off x="2286000" y="3124200"/>
            <a:ext cx="0" cy="381000"/>
          </a:xfrm>
          <a:prstGeom prst="line">
            <a:avLst/>
          </a:prstGeom>
          <a:noFill/>
          <a:ln w="12700">
            <a:solidFill>
              <a:schemeClr val="tx1"/>
            </a:solidFill>
            <a:round/>
            <a:headEnd/>
            <a:tailEnd/>
          </a:ln>
          <a:effectLst/>
        </p:spPr>
        <p:txBody>
          <a:bodyPr/>
          <a:lstStyle/>
          <a:p>
            <a:endParaRPr lang="en-IN"/>
          </a:p>
        </p:txBody>
      </p:sp>
      <p:sp>
        <p:nvSpPr>
          <p:cNvPr id="1356825" name="Line 25"/>
          <p:cNvSpPr>
            <a:spLocks noChangeShapeType="1"/>
          </p:cNvSpPr>
          <p:nvPr/>
        </p:nvSpPr>
        <p:spPr bwMode="auto">
          <a:xfrm>
            <a:off x="2286000" y="2438400"/>
            <a:ext cx="685800" cy="0"/>
          </a:xfrm>
          <a:prstGeom prst="line">
            <a:avLst/>
          </a:prstGeom>
          <a:noFill/>
          <a:ln w="12700">
            <a:solidFill>
              <a:schemeClr val="tx1"/>
            </a:solidFill>
            <a:round/>
            <a:headEnd/>
            <a:tailEnd/>
          </a:ln>
          <a:effectLst/>
        </p:spPr>
        <p:txBody>
          <a:bodyPr/>
          <a:lstStyle/>
          <a:p>
            <a:endParaRPr lang="en-IN"/>
          </a:p>
        </p:txBody>
      </p:sp>
      <p:sp>
        <p:nvSpPr>
          <p:cNvPr id="1356826" name="Line 26"/>
          <p:cNvSpPr>
            <a:spLocks noChangeShapeType="1"/>
          </p:cNvSpPr>
          <p:nvPr/>
        </p:nvSpPr>
        <p:spPr bwMode="auto">
          <a:xfrm>
            <a:off x="2590800" y="2895600"/>
            <a:ext cx="304800" cy="0"/>
          </a:xfrm>
          <a:prstGeom prst="line">
            <a:avLst/>
          </a:prstGeom>
          <a:noFill/>
          <a:ln w="12700">
            <a:solidFill>
              <a:schemeClr val="tx1"/>
            </a:solidFill>
            <a:round/>
            <a:headEnd/>
            <a:tailEnd/>
          </a:ln>
          <a:effectLst/>
        </p:spPr>
        <p:txBody>
          <a:bodyPr/>
          <a:lstStyle/>
          <a:p>
            <a:endParaRPr lang="en-IN"/>
          </a:p>
        </p:txBody>
      </p:sp>
      <p:sp>
        <p:nvSpPr>
          <p:cNvPr id="1356827" name="Line 27"/>
          <p:cNvSpPr>
            <a:spLocks noChangeShapeType="1"/>
          </p:cNvSpPr>
          <p:nvPr/>
        </p:nvSpPr>
        <p:spPr bwMode="auto">
          <a:xfrm>
            <a:off x="2590800" y="2971800"/>
            <a:ext cx="304800" cy="0"/>
          </a:xfrm>
          <a:prstGeom prst="line">
            <a:avLst/>
          </a:prstGeom>
          <a:noFill/>
          <a:ln w="12700">
            <a:solidFill>
              <a:schemeClr val="tx1"/>
            </a:solidFill>
            <a:round/>
            <a:headEnd/>
            <a:tailEnd/>
          </a:ln>
          <a:effectLst/>
        </p:spPr>
        <p:txBody>
          <a:bodyPr/>
          <a:lstStyle/>
          <a:p>
            <a:endParaRPr lang="en-IN"/>
          </a:p>
        </p:txBody>
      </p:sp>
      <p:sp>
        <p:nvSpPr>
          <p:cNvPr id="1356828" name="Line 28"/>
          <p:cNvSpPr>
            <a:spLocks noChangeShapeType="1"/>
          </p:cNvSpPr>
          <p:nvPr/>
        </p:nvSpPr>
        <p:spPr bwMode="auto">
          <a:xfrm>
            <a:off x="2133600" y="3505200"/>
            <a:ext cx="304800" cy="0"/>
          </a:xfrm>
          <a:prstGeom prst="line">
            <a:avLst/>
          </a:prstGeom>
          <a:noFill/>
          <a:ln w="12700">
            <a:solidFill>
              <a:schemeClr val="tx1"/>
            </a:solidFill>
            <a:round/>
            <a:headEnd/>
            <a:tailEnd/>
          </a:ln>
          <a:effectLst/>
        </p:spPr>
        <p:txBody>
          <a:bodyPr/>
          <a:lstStyle/>
          <a:p>
            <a:endParaRPr lang="en-IN"/>
          </a:p>
        </p:txBody>
      </p:sp>
      <p:sp>
        <p:nvSpPr>
          <p:cNvPr id="1356829" name="Line 29"/>
          <p:cNvSpPr>
            <a:spLocks noChangeShapeType="1"/>
          </p:cNvSpPr>
          <p:nvPr/>
        </p:nvSpPr>
        <p:spPr bwMode="auto">
          <a:xfrm>
            <a:off x="2743200" y="2438400"/>
            <a:ext cx="0" cy="457200"/>
          </a:xfrm>
          <a:prstGeom prst="line">
            <a:avLst/>
          </a:prstGeom>
          <a:noFill/>
          <a:ln w="12700">
            <a:solidFill>
              <a:schemeClr val="tx1"/>
            </a:solidFill>
            <a:round/>
            <a:headEnd/>
            <a:tailEnd/>
          </a:ln>
          <a:effectLst/>
        </p:spPr>
        <p:txBody>
          <a:bodyPr/>
          <a:lstStyle/>
          <a:p>
            <a:endParaRPr lang="en-IN"/>
          </a:p>
        </p:txBody>
      </p:sp>
      <p:sp>
        <p:nvSpPr>
          <p:cNvPr id="1356830" name="Line 30"/>
          <p:cNvSpPr>
            <a:spLocks noChangeShapeType="1"/>
          </p:cNvSpPr>
          <p:nvPr/>
        </p:nvSpPr>
        <p:spPr bwMode="auto">
          <a:xfrm>
            <a:off x="2743200" y="2971800"/>
            <a:ext cx="0" cy="381000"/>
          </a:xfrm>
          <a:prstGeom prst="line">
            <a:avLst/>
          </a:prstGeom>
          <a:noFill/>
          <a:ln w="12700">
            <a:solidFill>
              <a:schemeClr val="tx1"/>
            </a:solidFill>
            <a:round/>
            <a:headEnd/>
            <a:tailEnd/>
          </a:ln>
          <a:effectLst/>
        </p:spPr>
        <p:txBody>
          <a:bodyPr/>
          <a:lstStyle/>
          <a:p>
            <a:endParaRPr lang="en-IN"/>
          </a:p>
        </p:txBody>
      </p:sp>
      <p:sp>
        <p:nvSpPr>
          <p:cNvPr id="1356831" name="Line 31"/>
          <p:cNvSpPr>
            <a:spLocks noChangeShapeType="1"/>
          </p:cNvSpPr>
          <p:nvPr/>
        </p:nvSpPr>
        <p:spPr bwMode="auto">
          <a:xfrm>
            <a:off x="2590800" y="3352800"/>
            <a:ext cx="304800" cy="0"/>
          </a:xfrm>
          <a:prstGeom prst="line">
            <a:avLst/>
          </a:prstGeom>
          <a:noFill/>
          <a:ln w="12700">
            <a:solidFill>
              <a:schemeClr val="tx1"/>
            </a:solidFill>
            <a:round/>
            <a:headEnd/>
            <a:tailEnd/>
          </a:ln>
          <a:effectLst/>
        </p:spPr>
        <p:txBody>
          <a:bodyPr/>
          <a:lstStyle/>
          <a:p>
            <a:endParaRPr lang="en-IN"/>
          </a:p>
        </p:txBody>
      </p:sp>
      <p:grpSp>
        <p:nvGrpSpPr>
          <p:cNvPr id="2" name="Group 32"/>
          <p:cNvGrpSpPr>
            <a:grpSpLocks/>
          </p:cNvGrpSpPr>
          <p:nvPr/>
        </p:nvGrpSpPr>
        <p:grpSpPr bwMode="auto">
          <a:xfrm>
            <a:off x="2209800" y="1828800"/>
            <a:ext cx="784225" cy="304800"/>
            <a:chOff x="1392" y="1152"/>
            <a:chExt cx="494" cy="192"/>
          </a:xfrm>
        </p:grpSpPr>
        <p:sp>
          <p:nvSpPr>
            <p:cNvPr id="1356833" name="Rectangle 33"/>
            <p:cNvSpPr>
              <a:spLocks noChangeArrowheads="1"/>
            </p:cNvSpPr>
            <p:nvPr/>
          </p:nvSpPr>
          <p:spPr bwMode="auto">
            <a:xfrm>
              <a:off x="1488" y="1152"/>
              <a:ext cx="398" cy="192"/>
            </a:xfrm>
            <a:prstGeom prst="rect">
              <a:avLst/>
            </a:prstGeom>
            <a:noFill/>
            <a:ln w="9525">
              <a:noFill/>
              <a:miter lim="800000"/>
              <a:headEnd/>
              <a:tailEnd/>
            </a:ln>
          </p:spPr>
          <p:txBody>
            <a:bodyPr wrap="none" lIns="0" tIns="0" rIns="0" bIns="0">
              <a:spAutoFit/>
            </a:bodyPr>
            <a:lstStyle/>
            <a:p>
              <a:r>
                <a:rPr lang="en-US" sz="2000">
                  <a:solidFill>
                    <a:srgbClr val="000000"/>
                  </a:solidFill>
                </a:rPr>
                <a:t>I</a:t>
              </a:r>
              <a:r>
                <a:rPr lang="en-US" sz="2000" baseline="-25000">
                  <a:solidFill>
                    <a:srgbClr val="000000"/>
                  </a:solidFill>
                </a:rPr>
                <a:t>sc </a:t>
              </a:r>
              <a:r>
                <a:rPr lang="en-US" sz="2000">
                  <a:solidFill>
                    <a:srgbClr val="000000"/>
                  </a:solidFill>
                  <a:sym typeface="Symbol" pitchFamily="18" charset="2"/>
                </a:rPr>
                <a:t> 0</a:t>
              </a:r>
              <a:endParaRPr lang="en-US" sz="2000">
                <a:solidFill>
                  <a:srgbClr val="000000"/>
                </a:solidFill>
              </a:endParaRPr>
            </a:p>
          </p:txBody>
        </p:sp>
        <p:sp>
          <p:nvSpPr>
            <p:cNvPr id="1356834" name="Line 34"/>
            <p:cNvSpPr>
              <a:spLocks noChangeShapeType="1"/>
            </p:cNvSpPr>
            <p:nvPr/>
          </p:nvSpPr>
          <p:spPr bwMode="auto">
            <a:xfrm>
              <a:off x="1392" y="1152"/>
              <a:ext cx="0" cy="192"/>
            </a:xfrm>
            <a:prstGeom prst="line">
              <a:avLst/>
            </a:prstGeom>
            <a:noFill/>
            <a:ln w="28575">
              <a:solidFill>
                <a:schemeClr val="accent1"/>
              </a:solidFill>
              <a:round/>
              <a:headEnd/>
              <a:tailEnd type="triangle" w="med" len="med"/>
            </a:ln>
            <a:effectLst/>
          </p:spPr>
          <p:txBody>
            <a:bodyPr/>
            <a:lstStyle/>
            <a:p>
              <a:endParaRPr lang="en-IN"/>
            </a:p>
          </p:txBody>
        </p:sp>
      </p:grpSp>
      <p:sp>
        <p:nvSpPr>
          <p:cNvPr id="1356835" name="Line 35"/>
          <p:cNvSpPr>
            <a:spLocks noChangeShapeType="1"/>
          </p:cNvSpPr>
          <p:nvPr/>
        </p:nvSpPr>
        <p:spPr bwMode="auto">
          <a:xfrm>
            <a:off x="2133600" y="1371600"/>
            <a:ext cx="304800" cy="0"/>
          </a:xfrm>
          <a:prstGeom prst="line">
            <a:avLst/>
          </a:prstGeom>
          <a:noFill/>
          <a:ln w="28575">
            <a:solidFill>
              <a:schemeClr val="tx1"/>
            </a:solidFill>
            <a:round/>
            <a:headEnd/>
            <a:tailEnd/>
          </a:ln>
          <a:effectLst/>
        </p:spPr>
        <p:txBody>
          <a:bodyPr/>
          <a:lstStyle/>
          <a:p>
            <a:endParaRPr lang="en-IN"/>
          </a:p>
        </p:txBody>
      </p:sp>
      <p:sp>
        <p:nvSpPr>
          <p:cNvPr id="1356836" name="Line 36"/>
          <p:cNvSpPr>
            <a:spLocks noChangeShapeType="1"/>
          </p:cNvSpPr>
          <p:nvPr/>
        </p:nvSpPr>
        <p:spPr bwMode="auto">
          <a:xfrm>
            <a:off x="2667000" y="3429000"/>
            <a:ext cx="152400" cy="0"/>
          </a:xfrm>
          <a:prstGeom prst="line">
            <a:avLst/>
          </a:prstGeom>
          <a:noFill/>
          <a:ln w="12700">
            <a:solidFill>
              <a:schemeClr val="tx1"/>
            </a:solidFill>
            <a:round/>
            <a:headEnd/>
            <a:tailEnd/>
          </a:ln>
          <a:effectLst/>
        </p:spPr>
        <p:txBody>
          <a:bodyPr/>
          <a:lstStyle/>
          <a:p>
            <a:endParaRPr lang="en-IN"/>
          </a:p>
        </p:txBody>
      </p:sp>
      <p:sp>
        <p:nvSpPr>
          <p:cNvPr id="1356837" name="Line 37"/>
          <p:cNvSpPr>
            <a:spLocks noChangeShapeType="1"/>
          </p:cNvSpPr>
          <p:nvPr/>
        </p:nvSpPr>
        <p:spPr bwMode="auto">
          <a:xfrm>
            <a:off x="3124200" y="2057400"/>
            <a:ext cx="228600" cy="0"/>
          </a:xfrm>
          <a:prstGeom prst="line">
            <a:avLst/>
          </a:prstGeom>
          <a:noFill/>
          <a:ln w="12700">
            <a:solidFill>
              <a:schemeClr val="tx1"/>
            </a:solidFill>
            <a:round/>
            <a:headEnd/>
            <a:tailEnd/>
          </a:ln>
          <a:effectLst/>
        </p:spPr>
        <p:txBody>
          <a:bodyPr/>
          <a:lstStyle/>
          <a:p>
            <a:endParaRPr lang="en-IN"/>
          </a:p>
        </p:txBody>
      </p:sp>
      <p:sp>
        <p:nvSpPr>
          <p:cNvPr id="1356838" name="Line 38"/>
          <p:cNvSpPr>
            <a:spLocks noChangeShapeType="1"/>
          </p:cNvSpPr>
          <p:nvPr/>
        </p:nvSpPr>
        <p:spPr bwMode="auto">
          <a:xfrm>
            <a:off x="3962400" y="2667000"/>
            <a:ext cx="152400" cy="0"/>
          </a:xfrm>
          <a:prstGeom prst="line">
            <a:avLst/>
          </a:prstGeom>
          <a:noFill/>
          <a:ln w="12700">
            <a:solidFill>
              <a:schemeClr val="tx1"/>
            </a:solidFill>
            <a:round/>
            <a:headEnd/>
            <a:tailEnd/>
          </a:ln>
          <a:effectLst/>
        </p:spPr>
        <p:txBody>
          <a:bodyPr/>
          <a:lstStyle/>
          <a:p>
            <a:endParaRPr lang="en-IN"/>
          </a:p>
        </p:txBody>
      </p:sp>
      <p:sp>
        <p:nvSpPr>
          <p:cNvPr id="1356839" name="Line 39"/>
          <p:cNvSpPr>
            <a:spLocks noChangeShapeType="1"/>
          </p:cNvSpPr>
          <p:nvPr/>
        </p:nvSpPr>
        <p:spPr bwMode="auto">
          <a:xfrm>
            <a:off x="3352800" y="2057400"/>
            <a:ext cx="609600" cy="609600"/>
          </a:xfrm>
          <a:prstGeom prst="line">
            <a:avLst/>
          </a:prstGeom>
          <a:noFill/>
          <a:ln w="12700">
            <a:solidFill>
              <a:schemeClr val="accent1"/>
            </a:solidFill>
            <a:round/>
            <a:headEnd/>
            <a:tailEnd/>
          </a:ln>
          <a:effectLst/>
        </p:spPr>
        <p:txBody>
          <a:bodyPr/>
          <a:lstStyle/>
          <a:p>
            <a:endParaRPr lang="en-IN"/>
          </a:p>
        </p:txBody>
      </p:sp>
      <p:sp>
        <p:nvSpPr>
          <p:cNvPr id="1356840" name="Line 40"/>
          <p:cNvSpPr>
            <a:spLocks noChangeShapeType="1"/>
          </p:cNvSpPr>
          <p:nvPr/>
        </p:nvSpPr>
        <p:spPr bwMode="auto">
          <a:xfrm>
            <a:off x="6477000" y="1752600"/>
            <a:ext cx="0" cy="381000"/>
          </a:xfrm>
          <a:prstGeom prst="line">
            <a:avLst/>
          </a:prstGeom>
          <a:noFill/>
          <a:ln w="12700">
            <a:solidFill>
              <a:schemeClr val="tx1"/>
            </a:solidFill>
            <a:round/>
            <a:headEnd/>
            <a:tailEnd/>
          </a:ln>
          <a:effectLst/>
        </p:spPr>
        <p:txBody>
          <a:bodyPr/>
          <a:lstStyle/>
          <a:p>
            <a:endParaRPr lang="en-IN"/>
          </a:p>
        </p:txBody>
      </p:sp>
      <p:sp>
        <p:nvSpPr>
          <p:cNvPr id="1356841" name="Line 41"/>
          <p:cNvSpPr>
            <a:spLocks noChangeShapeType="1"/>
          </p:cNvSpPr>
          <p:nvPr/>
        </p:nvSpPr>
        <p:spPr bwMode="auto">
          <a:xfrm>
            <a:off x="6400800" y="1752600"/>
            <a:ext cx="0" cy="381000"/>
          </a:xfrm>
          <a:prstGeom prst="line">
            <a:avLst/>
          </a:prstGeom>
          <a:noFill/>
          <a:ln w="12700">
            <a:solidFill>
              <a:schemeClr val="tx1"/>
            </a:solidFill>
            <a:round/>
            <a:headEnd/>
            <a:tailEnd/>
          </a:ln>
          <a:effectLst/>
        </p:spPr>
        <p:txBody>
          <a:bodyPr/>
          <a:lstStyle/>
          <a:p>
            <a:endParaRPr lang="en-IN"/>
          </a:p>
        </p:txBody>
      </p:sp>
      <p:sp>
        <p:nvSpPr>
          <p:cNvPr id="1356842" name="Line 42"/>
          <p:cNvSpPr>
            <a:spLocks noChangeShapeType="1"/>
          </p:cNvSpPr>
          <p:nvPr/>
        </p:nvSpPr>
        <p:spPr bwMode="auto">
          <a:xfrm>
            <a:off x="6477000" y="2743200"/>
            <a:ext cx="0" cy="381000"/>
          </a:xfrm>
          <a:prstGeom prst="line">
            <a:avLst/>
          </a:prstGeom>
          <a:noFill/>
          <a:ln w="12700">
            <a:solidFill>
              <a:schemeClr val="tx1"/>
            </a:solidFill>
            <a:round/>
            <a:headEnd/>
            <a:tailEnd/>
          </a:ln>
          <a:effectLst/>
        </p:spPr>
        <p:txBody>
          <a:bodyPr/>
          <a:lstStyle/>
          <a:p>
            <a:endParaRPr lang="en-IN"/>
          </a:p>
        </p:txBody>
      </p:sp>
      <p:sp>
        <p:nvSpPr>
          <p:cNvPr id="1356843" name="Line 43"/>
          <p:cNvSpPr>
            <a:spLocks noChangeShapeType="1"/>
          </p:cNvSpPr>
          <p:nvPr/>
        </p:nvSpPr>
        <p:spPr bwMode="auto">
          <a:xfrm>
            <a:off x="6400800" y="2743200"/>
            <a:ext cx="0" cy="381000"/>
          </a:xfrm>
          <a:prstGeom prst="line">
            <a:avLst/>
          </a:prstGeom>
          <a:noFill/>
          <a:ln w="12700">
            <a:solidFill>
              <a:schemeClr val="tx1"/>
            </a:solidFill>
            <a:round/>
            <a:headEnd/>
            <a:tailEnd/>
          </a:ln>
          <a:effectLst/>
        </p:spPr>
        <p:txBody>
          <a:bodyPr/>
          <a:lstStyle/>
          <a:p>
            <a:endParaRPr lang="en-IN"/>
          </a:p>
        </p:txBody>
      </p:sp>
      <p:sp>
        <p:nvSpPr>
          <p:cNvPr id="1356844" name="Oval 44"/>
          <p:cNvSpPr>
            <a:spLocks noChangeArrowheads="1"/>
          </p:cNvSpPr>
          <p:nvPr/>
        </p:nvSpPr>
        <p:spPr bwMode="auto">
          <a:xfrm>
            <a:off x="6248400" y="1905000"/>
            <a:ext cx="152400" cy="152400"/>
          </a:xfrm>
          <a:prstGeom prst="ellipse">
            <a:avLst/>
          </a:prstGeom>
          <a:noFill/>
          <a:ln w="12700">
            <a:solidFill>
              <a:schemeClr val="tx1"/>
            </a:solidFill>
            <a:round/>
            <a:headEnd/>
            <a:tailEnd/>
          </a:ln>
          <a:effectLst/>
        </p:spPr>
        <p:txBody>
          <a:bodyPr wrap="none" anchor="ctr"/>
          <a:lstStyle/>
          <a:p>
            <a:endParaRPr lang="en-IN"/>
          </a:p>
        </p:txBody>
      </p:sp>
      <p:sp>
        <p:nvSpPr>
          <p:cNvPr id="1356845" name="Line 45"/>
          <p:cNvSpPr>
            <a:spLocks noChangeShapeType="1"/>
          </p:cNvSpPr>
          <p:nvPr/>
        </p:nvSpPr>
        <p:spPr bwMode="auto">
          <a:xfrm>
            <a:off x="6019800" y="1981200"/>
            <a:ext cx="228600" cy="0"/>
          </a:xfrm>
          <a:prstGeom prst="line">
            <a:avLst/>
          </a:prstGeom>
          <a:noFill/>
          <a:ln w="12700">
            <a:solidFill>
              <a:schemeClr val="tx1"/>
            </a:solidFill>
            <a:round/>
            <a:headEnd/>
            <a:tailEnd/>
          </a:ln>
          <a:effectLst/>
        </p:spPr>
        <p:txBody>
          <a:bodyPr/>
          <a:lstStyle/>
          <a:p>
            <a:endParaRPr lang="en-IN"/>
          </a:p>
        </p:txBody>
      </p:sp>
      <p:sp>
        <p:nvSpPr>
          <p:cNvPr id="1356846" name="Line 46"/>
          <p:cNvSpPr>
            <a:spLocks noChangeShapeType="1"/>
          </p:cNvSpPr>
          <p:nvPr/>
        </p:nvSpPr>
        <p:spPr bwMode="auto">
          <a:xfrm>
            <a:off x="6019800" y="2895600"/>
            <a:ext cx="381000" cy="0"/>
          </a:xfrm>
          <a:prstGeom prst="line">
            <a:avLst/>
          </a:prstGeom>
          <a:noFill/>
          <a:ln w="12700">
            <a:solidFill>
              <a:schemeClr val="tx1"/>
            </a:solidFill>
            <a:round/>
            <a:headEnd/>
            <a:tailEnd/>
          </a:ln>
          <a:effectLst/>
        </p:spPr>
        <p:txBody>
          <a:bodyPr/>
          <a:lstStyle/>
          <a:p>
            <a:endParaRPr lang="en-IN"/>
          </a:p>
        </p:txBody>
      </p:sp>
      <p:sp>
        <p:nvSpPr>
          <p:cNvPr id="1356847" name="Line 47"/>
          <p:cNvSpPr>
            <a:spLocks noChangeShapeType="1"/>
          </p:cNvSpPr>
          <p:nvPr/>
        </p:nvSpPr>
        <p:spPr bwMode="auto">
          <a:xfrm>
            <a:off x="6019800" y="1981200"/>
            <a:ext cx="0" cy="914400"/>
          </a:xfrm>
          <a:prstGeom prst="line">
            <a:avLst/>
          </a:prstGeom>
          <a:noFill/>
          <a:ln w="12700">
            <a:solidFill>
              <a:schemeClr val="tx1"/>
            </a:solidFill>
            <a:round/>
            <a:headEnd/>
            <a:tailEnd/>
          </a:ln>
          <a:effectLst/>
        </p:spPr>
        <p:txBody>
          <a:bodyPr/>
          <a:lstStyle/>
          <a:p>
            <a:endParaRPr lang="en-IN"/>
          </a:p>
        </p:txBody>
      </p:sp>
      <p:sp>
        <p:nvSpPr>
          <p:cNvPr id="1356848" name="Rectangle 48"/>
          <p:cNvSpPr>
            <a:spLocks noChangeArrowheads="1"/>
          </p:cNvSpPr>
          <p:nvPr/>
        </p:nvSpPr>
        <p:spPr bwMode="auto">
          <a:xfrm>
            <a:off x="5257800" y="2286000"/>
            <a:ext cx="368300" cy="304800"/>
          </a:xfrm>
          <a:prstGeom prst="rect">
            <a:avLst/>
          </a:prstGeom>
          <a:noFill/>
          <a:ln w="9525">
            <a:noFill/>
            <a:miter lim="800000"/>
            <a:headEnd/>
            <a:tailEnd/>
          </a:ln>
        </p:spPr>
        <p:txBody>
          <a:bodyPr wrap="none" lIns="0" tIns="0" rIns="0" bIns="0">
            <a:spAutoFit/>
          </a:bodyPr>
          <a:lstStyle/>
          <a:p>
            <a:r>
              <a:rPr lang="en-US" sz="2000">
                <a:solidFill>
                  <a:srgbClr val="000000"/>
                </a:solidFill>
              </a:rPr>
              <a:t>Vin</a:t>
            </a:r>
            <a:endParaRPr lang="en-US" sz="2000">
              <a:solidFill>
                <a:srgbClr val="0000B6"/>
              </a:solidFill>
            </a:endParaRPr>
          </a:p>
        </p:txBody>
      </p:sp>
      <p:sp>
        <p:nvSpPr>
          <p:cNvPr id="1356849" name="Line 49"/>
          <p:cNvSpPr>
            <a:spLocks noChangeShapeType="1"/>
          </p:cNvSpPr>
          <p:nvPr/>
        </p:nvSpPr>
        <p:spPr bwMode="auto">
          <a:xfrm>
            <a:off x="5715000" y="2438400"/>
            <a:ext cx="304800" cy="0"/>
          </a:xfrm>
          <a:prstGeom prst="line">
            <a:avLst/>
          </a:prstGeom>
          <a:noFill/>
          <a:ln w="12700">
            <a:solidFill>
              <a:schemeClr val="tx1"/>
            </a:solidFill>
            <a:round/>
            <a:headEnd/>
            <a:tailEnd/>
          </a:ln>
          <a:effectLst/>
        </p:spPr>
        <p:txBody>
          <a:bodyPr/>
          <a:lstStyle/>
          <a:p>
            <a:endParaRPr lang="en-IN"/>
          </a:p>
        </p:txBody>
      </p:sp>
      <p:sp>
        <p:nvSpPr>
          <p:cNvPr id="1356850" name="Line 50"/>
          <p:cNvSpPr>
            <a:spLocks noChangeShapeType="1"/>
          </p:cNvSpPr>
          <p:nvPr/>
        </p:nvSpPr>
        <p:spPr bwMode="auto">
          <a:xfrm>
            <a:off x="4648200" y="2667000"/>
            <a:ext cx="152400" cy="0"/>
          </a:xfrm>
          <a:prstGeom prst="line">
            <a:avLst/>
          </a:prstGeom>
          <a:noFill/>
          <a:ln w="12700">
            <a:solidFill>
              <a:schemeClr val="tx1"/>
            </a:solidFill>
            <a:round/>
            <a:headEnd/>
            <a:tailEnd/>
          </a:ln>
          <a:effectLst/>
        </p:spPr>
        <p:txBody>
          <a:bodyPr/>
          <a:lstStyle/>
          <a:p>
            <a:endParaRPr lang="en-IN"/>
          </a:p>
        </p:txBody>
      </p:sp>
      <p:sp>
        <p:nvSpPr>
          <p:cNvPr id="1356851" name="Line 51"/>
          <p:cNvSpPr>
            <a:spLocks noChangeShapeType="1"/>
          </p:cNvSpPr>
          <p:nvPr/>
        </p:nvSpPr>
        <p:spPr bwMode="auto">
          <a:xfrm>
            <a:off x="5257800" y="2057400"/>
            <a:ext cx="228600" cy="0"/>
          </a:xfrm>
          <a:prstGeom prst="line">
            <a:avLst/>
          </a:prstGeom>
          <a:noFill/>
          <a:ln w="12700">
            <a:solidFill>
              <a:schemeClr val="tx1"/>
            </a:solidFill>
            <a:round/>
            <a:headEnd/>
            <a:tailEnd/>
          </a:ln>
          <a:effectLst/>
        </p:spPr>
        <p:txBody>
          <a:bodyPr/>
          <a:lstStyle/>
          <a:p>
            <a:endParaRPr lang="en-IN"/>
          </a:p>
        </p:txBody>
      </p:sp>
      <p:sp>
        <p:nvSpPr>
          <p:cNvPr id="1356852" name="Line 52"/>
          <p:cNvSpPr>
            <a:spLocks noChangeShapeType="1"/>
          </p:cNvSpPr>
          <p:nvPr/>
        </p:nvSpPr>
        <p:spPr bwMode="auto">
          <a:xfrm flipV="1">
            <a:off x="4800600" y="2057400"/>
            <a:ext cx="457200" cy="609600"/>
          </a:xfrm>
          <a:prstGeom prst="line">
            <a:avLst/>
          </a:prstGeom>
          <a:noFill/>
          <a:ln w="12700">
            <a:solidFill>
              <a:schemeClr val="accent1"/>
            </a:solidFill>
            <a:round/>
            <a:headEnd/>
            <a:tailEnd/>
          </a:ln>
          <a:effectLst/>
        </p:spPr>
        <p:txBody>
          <a:bodyPr/>
          <a:lstStyle/>
          <a:p>
            <a:endParaRPr lang="en-IN"/>
          </a:p>
        </p:txBody>
      </p:sp>
      <p:sp>
        <p:nvSpPr>
          <p:cNvPr id="1356853" name="Rectangle 53"/>
          <p:cNvSpPr>
            <a:spLocks noChangeArrowheads="1"/>
          </p:cNvSpPr>
          <p:nvPr/>
        </p:nvSpPr>
        <p:spPr bwMode="auto">
          <a:xfrm>
            <a:off x="7543800" y="2286000"/>
            <a:ext cx="522288" cy="304800"/>
          </a:xfrm>
          <a:prstGeom prst="rect">
            <a:avLst/>
          </a:prstGeom>
          <a:noFill/>
          <a:ln w="9525">
            <a:noFill/>
            <a:miter lim="800000"/>
            <a:headEnd/>
            <a:tailEnd/>
          </a:ln>
        </p:spPr>
        <p:txBody>
          <a:bodyPr wrap="none" lIns="0" tIns="0" rIns="0" bIns="0">
            <a:spAutoFit/>
          </a:bodyPr>
          <a:lstStyle/>
          <a:p>
            <a:r>
              <a:rPr lang="en-US" sz="2000">
                <a:solidFill>
                  <a:srgbClr val="000000"/>
                </a:solidFill>
              </a:rPr>
              <a:t>Vout</a:t>
            </a:r>
            <a:endParaRPr lang="en-US" sz="2000">
              <a:solidFill>
                <a:srgbClr val="0000B6"/>
              </a:solidFill>
            </a:endParaRPr>
          </a:p>
        </p:txBody>
      </p:sp>
      <p:sp>
        <p:nvSpPr>
          <p:cNvPr id="1356854" name="Rectangle 54"/>
          <p:cNvSpPr>
            <a:spLocks noChangeArrowheads="1"/>
          </p:cNvSpPr>
          <p:nvPr/>
        </p:nvSpPr>
        <p:spPr bwMode="auto">
          <a:xfrm>
            <a:off x="7391400" y="2819400"/>
            <a:ext cx="276225" cy="304800"/>
          </a:xfrm>
          <a:prstGeom prst="rect">
            <a:avLst/>
          </a:prstGeom>
          <a:noFill/>
          <a:ln w="9525">
            <a:noFill/>
            <a:miter lim="800000"/>
            <a:headEnd/>
            <a:tailEnd/>
          </a:ln>
        </p:spPr>
        <p:txBody>
          <a:bodyPr wrap="none" lIns="0" tIns="0" rIns="0" bIns="0">
            <a:spAutoFit/>
          </a:bodyPr>
          <a:lstStyle/>
          <a:p>
            <a:r>
              <a:rPr lang="en-US" sz="2000">
                <a:solidFill>
                  <a:srgbClr val="000000"/>
                </a:solidFill>
              </a:rPr>
              <a:t>C</a:t>
            </a:r>
            <a:r>
              <a:rPr lang="en-US" sz="2000" baseline="-25000">
                <a:solidFill>
                  <a:srgbClr val="000000"/>
                </a:solidFill>
              </a:rPr>
              <a:t>L</a:t>
            </a:r>
          </a:p>
        </p:txBody>
      </p:sp>
      <p:sp>
        <p:nvSpPr>
          <p:cNvPr id="1356855" name="Line 55"/>
          <p:cNvSpPr>
            <a:spLocks noChangeShapeType="1"/>
          </p:cNvSpPr>
          <p:nvPr/>
        </p:nvSpPr>
        <p:spPr bwMode="auto">
          <a:xfrm>
            <a:off x="6781800" y="2133600"/>
            <a:ext cx="0" cy="609600"/>
          </a:xfrm>
          <a:prstGeom prst="line">
            <a:avLst/>
          </a:prstGeom>
          <a:noFill/>
          <a:ln w="12700">
            <a:solidFill>
              <a:schemeClr val="tx1"/>
            </a:solidFill>
            <a:round/>
            <a:headEnd/>
            <a:tailEnd/>
          </a:ln>
          <a:effectLst/>
        </p:spPr>
        <p:txBody>
          <a:bodyPr/>
          <a:lstStyle/>
          <a:p>
            <a:endParaRPr lang="en-IN"/>
          </a:p>
        </p:txBody>
      </p:sp>
      <p:sp>
        <p:nvSpPr>
          <p:cNvPr id="1356856" name="Line 56"/>
          <p:cNvSpPr>
            <a:spLocks noChangeShapeType="1"/>
          </p:cNvSpPr>
          <p:nvPr/>
        </p:nvSpPr>
        <p:spPr bwMode="auto">
          <a:xfrm>
            <a:off x="6477000" y="2743200"/>
            <a:ext cx="304800" cy="0"/>
          </a:xfrm>
          <a:prstGeom prst="line">
            <a:avLst/>
          </a:prstGeom>
          <a:noFill/>
          <a:ln w="12700">
            <a:solidFill>
              <a:schemeClr val="tx1"/>
            </a:solidFill>
            <a:round/>
            <a:headEnd/>
            <a:tailEnd/>
          </a:ln>
          <a:effectLst/>
        </p:spPr>
        <p:txBody>
          <a:bodyPr/>
          <a:lstStyle/>
          <a:p>
            <a:endParaRPr lang="en-IN"/>
          </a:p>
        </p:txBody>
      </p:sp>
      <p:sp>
        <p:nvSpPr>
          <p:cNvPr id="1356857" name="Line 57"/>
          <p:cNvSpPr>
            <a:spLocks noChangeShapeType="1"/>
          </p:cNvSpPr>
          <p:nvPr/>
        </p:nvSpPr>
        <p:spPr bwMode="auto">
          <a:xfrm>
            <a:off x="6477000" y="3124200"/>
            <a:ext cx="304800" cy="0"/>
          </a:xfrm>
          <a:prstGeom prst="line">
            <a:avLst/>
          </a:prstGeom>
          <a:noFill/>
          <a:ln w="12700">
            <a:solidFill>
              <a:schemeClr val="tx1"/>
            </a:solidFill>
            <a:round/>
            <a:headEnd/>
            <a:tailEnd/>
          </a:ln>
          <a:effectLst/>
        </p:spPr>
        <p:txBody>
          <a:bodyPr/>
          <a:lstStyle/>
          <a:p>
            <a:endParaRPr lang="en-IN"/>
          </a:p>
        </p:txBody>
      </p:sp>
      <p:sp>
        <p:nvSpPr>
          <p:cNvPr id="1356858" name="Line 58"/>
          <p:cNvSpPr>
            <a:spLocks noChangeShapeType="1"/>
          </p:cNvSpPr>
          <p:nvPr/>
        </p:nvSpPr>
        <p:spPr bwMode="auto">
          <a:xfrm>
            <a:off x="6477000" y="2133600"/>
            <a:ext cx="304800" cy="0"/>
          </a:xfrm>
          <a:prstGeom prst="line">
            <a:avLst/>
          </a:prstGeom>
          <a:noFill/>
          <a:ln w="12700">
            <a:solidFill>
              <a:schemeClr val="tx1"/>
            </a:solidFill>
            <a:round/>
            <a:headEnd/>
            <a:tailEnd/>
          </a:ln>
          <a:effectLst/>
        </p:spPr>
        <p:txBody>
          <a:bodyPr/>
          <a:lstStyle/>
          <a:p>
            <a:endParaRPr lang="en-IN"/>
          </a:p>
        </p:txBody>
      </p:sp>
      <p:sp>
        <p:nvSpPr>
          <p:cNvPr id="1356859" name="Line 59"/>
          <p:cNvSpPr>
            <a:spLocks noChangeShapeType="1"/>
          </p:cNvSpPr>
          <p:nvPr/>
        </p:nvSpPr>
        <p:spPr bwMode="auto">
          <a:xfrm>
            <a:off x="6477000" y="1752600"/>
            <a:ext cx="304800" cy="0"/>
          </a:xfrm>
          <a:prstGeom prst="line">
            <a:avLst/>
          </a:prstGeom>
          <a:noFill/>
          <a:ln w="12700">
            <a:solidFill>
              <a:schemeClr val="tx1"/>
            </a:solidFill>
            <a:round/>
            <a:headEnd/>
            <a:tailEnd/>
          </a:ln>
          <a:effectLst/>
        </p:spPr>
        <p:txBody>
          <a:bodyPr/>
          <a:lstStyle/>
          <a:p>
            <a:endParaRPr lang="en-IN"/>
          </a:p>
        </p:txBody>
      </p:sp>
      <p:sp>
        <p:nvSpPr>
          <p:cNvPr id="1356860" name="Line 60"/>
          <p:cNvSpPr>
            <a:spLocks noChangeShapeType="1"/>
          </p:cNvSpPr>
          <p:nvPr/>
        </p:nvSpPr>
        <p:spPr bwMode="auto">
          <a:xfrm>
            <a:off x="6781800" y="1371600"/>
            <a:ext cx="0" cy="381000"/>
          </a:xfrm>
          <a:prstGeom prst="line">
            <a:avLst/>
          </a:prstGeom>
          <a:noFill/>
          <a:ln w="12700">
            <a:solidFill>
              <a:schemeClr val="tx1"/>
            </a:solidFill>
            <a:round/>
            <a:headEnd/>
            <a:tailEnd/>
          </a:ln>
          <a:effectLst/>
        </p:spPr>
        <p:txBody>
          <a:bodyPr/>
          <a:lstStyle/>
          <a:p>
            <a:endParaRPr lang="en-IN"/>
          </a:p>
        </p:txBody>
      </p:sp>
      <p:sp>
        <p:nvSpPr>
          <p:cNvPr id="1356861" name="Line 61"/>
          <p:cNvSpPr>
            <a:spLocks noChangeShapeType="1"/>
          </p:cNvSpPr>
          <p:nvPr/>
        </p:nvSpPr>
        <p:spPr bwMode="auto">
          <a:xfrm>
            <a:off x="6781800" y="3124200"/>
            <a:ext cx="0" cy="381000"/>
          </a:xfrm>
          <a:prstGeom prst="line">
            <a:avLst/>
          </a:prstGeom>
          <a:noFill/>
          <a:ln w="12700">
            <a:solidFill>
              <a:schemeClr val="tx1"/>
            </a:solidFill>
            <a:round/>
            <a:headEnd/>
            <a:tailEnd/>
          </a:ln>
          <a:effectLst/>
        </p:spPr>
        <p:txBody>
          <a:bodyPr/>
          <a:lstStyle/>
          <a:p>
            <a:endParaRPr lang="en-IN"/>
          </a:p>
        </p:txBody>
      </p:sp>
      <p:sp>
        <p:nvSpPr>
          <p:cNvPr id="1356862" name="Line 62"/>
          <p:cNvSpPr>
            <a:spLocks noChangeShapeType="1"/>
          </p:cNvSpPr>
          <p:nvPr/>
        </p:nvSpPr>
        <p:spPr bwMode="auto">
          <a:xfrm>
            <a:off x="6781800" y="2438400"/>
            <a:ext cx="685800" cy="0"/>
          </a:xfrm>
          <a:prstGeom prst="line">
            <a:avLst/>
          </a:prstGeom>
          <a:noFill/>
          <a:ln w="12700">
            <a:solidFill>
              <a:schemeClr val="tx1"/>
            </a:solidFill>
            <a:round/>
            <a:headEnd/>
            <a:tailEnd/>
          </a:ln>
          <a:effectLst/>
        </p:spPr>
        <p:txBody>
          <a:bodyPr/>
          <a:lstStyle/>
          <a:p>
            <a:endParaRPr lang="en-IN"/>
          </a:p>
        </p:txBody>
      </p:sp>
      <p:sp>
        <p:nvSpPr>
          <p:cNvPr id="1356863" name="Line 63"/>
          <p:cNvSpPr>
            <a:spLocks noChangeShapeType="1"/>
          </p:cNvSpPr>
          <p:nvPr/>
        </p:nvSpPr>
        <p:spPr bwMode="auto">
          <a:xfrm>
            <a:off x="7086600" y="2895600"/>
            <a:ext cx="304800" cy="0"/>
          </a:xfrm>
          <a:prstGeom prst="line">
            <a:avLst/>
          </a:prstGeom>
          <a:noFill/>
          <a:ln w="12700">
            <a:solidFill>
              <a:schemeClr val="tx1"/>
            </a:solidFill>
            <a:round/>
            <a:headEnd/>
            <a:tailEnd/>
          </a:ln>
          <a:effectLst/>
        </p:spPr>
        <p:txBody>
          <a:bodyPr/>
          <a:lstStyle/>
          <a:p>
            <a:endParaRPr lang="en-IN"/>
          </a:p>
        </p:txBody>
      </p:sp>
      <p:sp>
        <p:nvSpPr>
          <p:cNvPr id="1356864" name="Line 64"/>
          <p:cNvSpPr>
            <a:spLocks noChangeShapeType="1"/>
          </p:cNvSpPr>
          <p:nvPr/>
        </p:nvSpPr>
        <p:spPr bwMode="auto">
          <a:xfrm>
            <a:off x="7086600" y="2971800"/>
            <a:ext cx="304800" cy="0"/>
          </a:xfrm>
          <a:prstGeom prst="line">
            <a:avLst/>
          </a:prstGeom>
          <a:noFill/>
          <a:ln w="12700">
            <a:solidFill>
              <a:schemeClr val="tx1"/>
            </a:solidFill>
            <a:round/>
            <a:headEnd/>
            <a:tailEnd/>
          </a:ln>
          <a:effectLst/>
        </p:spPr>
        <p:txBody>
          <a:bodyPr/>
          <a:lstStyle/>
          <a:p>
            <a:endParaRPr lang="en-IN"/>
          </a:p>
        </p:txBody>
      </p:sp>
      <p:sp>
        <p:nvSpPr>
          <p:cNvPr id="1356865" name="Line 65"/>
          <p:cNvSpPr>
            <a:spLocks noChangeShapeType="1"/>
          </p:cNvSpPr>
          <p:nvPr/>
        </p:nvSpPr>
        <p:spPr bwMode="auto">
          <a:xfrm>
            <a:off x="6629400" y="3505200"/>
            <a:ext cx="304800" cy="0"/>
          </a:xfrm>
          <a:prstGeom prst="line">
            <a:avLst/>
          </a:prstGeom>
          <a:noFill/>
          <a:ln w="12700">
            <a:solidFill>
              <a:schemeClr val="tx1"/>
            </a:solidFill>
            <a:round/>
            <a:headEnd/>
            <a:tailEnd/>
          </a:ln>
          <a:effectLst/>
        </p:spPr>
        <p:txBody>
          <a:bodyPr/>
          <a:lstStyle/>
          <a:p>
            <a:endParaRPr lang="en-IN"/>
          </a:p>
        </p:txBody>
      </p:sp>
      <p:sp>
        <p:nvSpPr>
          <p:cNvPr id="1356866" name="Line 66"/>
          <p:cNvSpPr>
            <a:spLocks noChangeShapeType="1"/>
          </p:cNvSpPr>
          <p:nvPr/>
        </p:nvSpPr>
        <p:spPr bwMode="auto">
          <a:xfrm>
            <a:off x="7239000" y="2438400"/>
            <a:ext cx="0" cy="457200"/>
          </a:xfrm>
          <a:prstGeom prst="line">
            <a:avLst/>
          </a:prstGeom>
          <a:noFill/>
          <a:ln w="12700">
            <a:solidFill>
              <a:schemeClr val="tx1"/>
            </a:solidFill>
            <a:round/>
            <a:headEnd/>
            <a:tailEnd/>
          </a:ln>
          <a:effectLst/>
        </p:spPr>
        <p:txBody>
          <a:bodyPr/>
          <a:lstStyle/>
          <a:p>
            <a:endParaRPr lang="en-IN"/>
          </a:p>
        </p:txBody>
      </p:sp>
      <p:sp>
        <p:nvSpPr>
          <p:cNvPr id="1356867" name="Line 67"/>
          <p:cNvSpPr>
            <a:spLocks noChangeShapeType="1"/>
          </p:cNvSpPr>
          <p:nvPr/>
        </p:nvSpPr>
        <p:spPr bwMode="auto">
          <a:xfrm>
            <a:off x="7239000" y="2971800"/>
            <a:ext cx="0" cy="381000"/>
          </a:xfrm>
          <a:prstGeom prst="line">
            <a:avLst/>
          </a:prstGeom>
          <a:noFill/>
          <a:ln w="12700">
            <a:solidFill>
              <a:schemeClr val="tx1"/>
            </a:solidFill>
            <a:round/>
            <a:headEnd/>
            <a:tailEnd/>
          </a:ln>
          <a:effectLst/>
        </p:spPr>
        <p:txBody>
          <a:bodyPr/>
          <a:lstStyle/>
          <a:p>
            <a:endParaRPr lang="en-IN"/>
          </a:p>
        </p:txBody>
      </p:sp>
      <p:sp>
        <p:nvSpPr>
          <p:cNvPr id="1356868" name="Line 68"/>
          <p:cNvSpPr>
            <a:spLocks noChangeShapeType="1"/>
          </p:cNvSpPr>
          <p:nvPr/>
        </p:nvSpPr>
        <p:spPr bwMode="auto">
          <a:xfrm>
            <a:off x="7086600" y="3352800"/>
            <a:ext cx="304800" cy="0"/>
          </a:xfrm>
          <a:prstGeom prst="line">
            <a:avLst/>
          </a:prstGeom>
          <a:noFill/>
          <a:ln w="12700">
            <a:solidFill>
              <a:schemeClr val="tx1"/>
            </a:solidFill>
            <a:round/>
            <a:headEnd/>
            <a:tailEnd/>
          </a:ln>
          <a:effectLst/>
        </p:spPr>
        <p:txBody>
          <a:bodyPr/>
          <a:lstStyle/>
          <a:p>
            <a:endParaRPr lang="en-IN"/>
          </a:p>
        </p:txBody>
      </p:sp>
      <p:grpSp>
        <p:nvGrpSpPr>
          <p:cNvPr id="3" name="Group 69"/>
          <p:cNvGrpSpPr>
            <a:grpSpLocks/>
          </p:cNvGrpSpPr>
          <p:nvPr/>
        </p:nvGrpSpPr>
        <p:grpSpPr bwMode="auto">
          <a:xfrm>
            <a:off x="6705600" y="1828800"/>
            <a:ext cx="1025525" cy="304800"/>
            <a:chOff x="4224" y="1152"/>
            <a:chExt cx="646" cy="192"/>
          </a:xfrm>
        </p:grpSpPr>
        <p:sp>
          <p:nvSpPr>
            <p:cNvPr id="1356870" name="Rectangle 70"/>
            <p:cNvSpPr>
              <a:spLocks noChangeArrowheads="1"/>
            </p:cNvSpPr>
            <p:nvPr/>
          </p:nvSpPr>
          <p:spPr bwMode="auto">
            <a:xfrm>
              <a:off x="4320" y="1152"/>
              <a:ext cx="550" cy="192"/>
            </a:xfrm>
            <a:prstGeom prst="rect">
              <a:avLst/>
            </a:prstGeom>
            <a:noFill/>
            <a:ln w="9525">
              <a:noFill/>
              <a:miter lim="800000"/>
              <a:headEnd/>
              <a:tailEnd/>
            </a:ln>
          </p:spPr>
          <p:txBody>
            <a:bodyPr wrap="none" lIns="0" tIns="0" rIns="0" bIns="0">
              <a:spAutoFit/>
            </a:bodyPr>
            <a:lstStyle/>
            <a:p>
              <a:r>
                <a:rPr lang="en-US" sz="2000">
                  <a:solidFill>
                    <a:srgbClr val="000000"/>
                  </a:solidFill>
                </a:rPr>
                <a:t>I</a:t>
              </a:r>
              <a:r>
                <a:rPr lang="en-US" sz="2000" baseline="-25000">
                  <a:solidFill>
                    <a:srgbClr val="000000"/>
                  </a:solidFill>
                </a:rPr>
                <a:t>sc </a:t>
              </a:r>
              <a:r>
                <a:rPr lang="en-US" sz="2000">
                  <a:solidFill>
                    <a:srgbClr val="000000"/>
                  </a:solidFill>
                  <a:sym typeface="Symbol" pitchFamily="18" charset="2"/>
                </a:rPr>
                <a:t> I</a:t>
              </a:r>
              <a:r>
                <a:rPr lang="en-US" sz="2000" baseline="-25000">
                  <a:solidFill>
                    <a:srgbClr val="000000"/>
                  </a:solidFill>
                  <a:sym typeface="Symbol" pitchFamily="18" charset="2"/>
                </a:rPr>
                <a:t>max</a:t>
              </a:r>
              <a:endParaRPr lang="en-US" sz="2000" baseline="-25000">
                <a:solidFill>
                  <a:srgbClr val="000000"/>
                </a:solidFill>
              </a:endParaRPr>
            </a:p>
          </p:txBody>
        </p:sp>
        <p:sp>
          <p:nvSpPr>
            <p:cNvPr id="1356871" name="Line 71"/>
            <p:cNvSpPr>
              <a:spLocks noChangeShapeType="1"/>
            </p:cNvSpPr>
            <p:nvPr/>
          </p:nvSpPr>
          <p:spPr bwMode="auto">
            <a:xfrm>
              <a:off x="4224" y="1152"/>
              <a:ext cx="0" cy="192"/>
            </a:xfrm>
            <a:prstGeom prst="line">
              <a:avLst/>
            </a:prstGeom>
            <a:noFill/>
            <a:ln w="28575">
              <a:solidFill>
                <a:schemeClr val="accent1"/>
              </a:solidFill>
              <a:round/>
              <a:headEnd/>
              <a:tailEnd type="triangle" w="med" len="med"/>
            </a:ln>
            <a:effectLst/>
          </p:spPr>
          <p:txBody>
            <a:bodyPr/>
            <a:lstStyle/>
            <a:p>
              <a:endParaRPr lang="en-IN"/>
            </a:p>
          </p:txBody>
        </p:sp>
      </p:grpSp>
      <p:sp>
        <p:nvSpPr>
          <p:cNvPr id="1356872" name="Line 72"/>
          <p:cNvSpPr>
            <a:spLocks noChangeShapeType="1"/>
          </p:cNvSpPr>
          <p:nvPr/>
        </p:nvSpPr>
        <p:spPr bwMode="auto">
          <a:xfrm>
            <a:off x="6629400" y="1371600"/>
            <a:ext cx="304800" cy="0"/>
          </a:xfrm>
          <a:prstGeom prst="line">
            <a:avLst/>
          </a:prstGeom>
          <a:noFill/>
          <a:ln w="28575">
            <a:solidFill>
              <a:schemeClr val="tx1"/>
            </a:solidFill>
            <a:round/>
            <a:headEnd/>
            <a:tailEnd/>
          </a:ln>
          <a:effectLst/>
        </p:spPr>
        <p:txBody>
          <a:bodyPr/>
          <a:lstStyle/>
          <a:p>
            <a:endParaRPr lang="en-IN"/>
          </a:p>
        </p:txBody>
      </p:sp>
      <p:sp>
        <p:nvSpPr>
          <p:cNvPr id="1356873" name="Line 73"/>
          <p:cNvSpPr>
            <a:spLocks noChangeShapeType="1"/>
          </p:cNvSpPr>
          <p:nvPr/>
        </p:nvSpPr>
        <p:spPr bwMode="auto">
          <a:xfrm>
            <a:off x="7162800" y="3429000"/>
            <a:ext cx="152400" cy="0"/>
          </a:xfrm>
          <a:prstGeom prst="line">
            <a:avLst/>
          </a:prstGeom>
          <a:noFill/>
          <a:ln w="12700">
            <a:solidFill>
              <a:schemeClr val="tx1"/>
            </a:solidFill>
            <a:round/>
            <a:headEnd/>
            <a:tailEnd/>
          </a:ln>
          <a:effectLst/>
        </p:spPr>
        <p:txBody>
          <a:bodyPr/>
          <a:lstStyle/>
          <a:p>
            <a:endParaRPr lang="en-IN"/>
          </a:p>
        </p:txBody>
      </p:sp>
      <p:sp>
        <p:nvSpPr>
          <p:cNvPr id="1356874" name="Line 74"/>
          <p:cNvSpPr>
            <a:spLocks noChangeShapeType="1"/>
          </p:cNvSpPr>
          <p:nvPr/>
        </p:nvSpPr>
        <p:spPr bwMode="auto">
          <a:xfrm>
            <a:off x="8153400" y="2057400"/>
            <a:ext cx="228600" cy="0"/>
          </a:xfrm>
          <a:prstGeom prst="line">
            <a:avLst/>
          </a:prstGeom>
          <a:noFill/>
          <a:ln w="12700">
            <a:solidFill>
              <a:schemeClr val="tx1"/>
            </a:solidFill>
            <a:round/>
            <a:headEnd/>
            <a:tailEnd/>
          </a:ln>
          <a:effectLst/>
        </p:spPr>
        <p:txBody>
          <a:bodyPr/>
          <a:lstStyle/>
          <a:p>
            <a:endParaRPr lang="en-IN"/>
          </a:p>
        </p:txBody>
      </p:sp>
      <p:sp>
        <p:nvSpPr>
          <p:cNvPr id="1356875" name="Line 75"/>
          <p:cNvSpPr>
            <a:spLocks noChangeShapeType="1"/>
          </p:cNvSpPr>
          <p:nvPr/>
        </p:nvSpPr>
        <p:spPr bwMode="auto">
          <a:xfrm>
            <a:off x="8458200" y="2667000"/>
            <a:ext cx="152400" cy="0"/>
          </a:xfrm>
          <a:prstGeom prst="line">
            <a:avLst/>
          </a:prstGeom>
          <a:noFill/>
          <a:ln w="12700">
            <a:solidFill>
              <a:schemeClr val="tx1"/>
            </a:solidFill>
            <a:round/>
            <a:headEnd/>
            <a:tailEnd/>
          </a:ln>
          <a:effectLst/>
        </p:spPr>
        <p:txBody>
          <a:bodyPr/>
          <a:lstStyle/>
          <a:p>
            <a:endParaRPr lang="en-IN"/>
          </a:p>
        </p:txBody>
      </p:sp>
      <p:sp>
        <p:nvSpPr>
          <p:cNvPr id="1356876" name="Line 76"/>
          <p:cNvSpPr>
            <a:spLocks noChangeShapeType="1"/>
          </p:cNvSpPr>
          <p:nvPr/>
        </p:nvSpPr>
        <p:spPr bwMode="auto">
          <a:xfrm>
            <a:off x="8382000" y="2057400"/>
            <a:ext cx="76200" cy="609600"/>
          </a:xfrm>
          <a:prstGeom prst="line">
            <a:avLst/>
          </a:prstGeom>
          <a:noFill/>
          <a:ln w="12700">
            <a:solidFill>
              <a:schemeClr val="accent1"/>
            </a:solidFill>
            <a:round/>
            <a:headEnd/>
            <a:tailEnd/>
          </a:ln>
          <a:effectLst/>
        </p:spPr>
        <p:txBody>
          <a:bodyPr/>
          <a:lstStyle/>
          <a:p>
            <a:endParaRPr lang="en-IN"/>
          </a:p>
        </p:txBody>
      </p:sp>
      <p:sp>
        <p:nvSpPr>
          <p:cNvPr id="1356877" name="Rectangle 77"/>
          <p:cNvSpPr>
            <a:spLocks noChangeArrowheads="1"/>
          </p:cNvSpPr>
          <p:nvPr/>
        </p:nvSpPr>
        <p:spPr bwMode="auto">
          <a:xfrm>
            <a:off x="381000" y="4267200"/>
            <a:ext cx="3886200" cy="1825625"/>
          </a:xfrm>
          <a:prstGeom prst="rect">
            <a:avLst/>
          </a:prstGeom>
          <a:noFill/>
          <a:ln w="9525">
            <a:noFill/>
            <a:miter lim="800000"/>
            <a:headEnd/>
            <a:tailEnd/>
          </a:ln>
        </p:spPr>
        <p:txBody>
          <a:bodyPr lIns="0" tIns="0" rIns="0" bIns="0">
            <a:spAutoFit/>
          </a:bodyPr>
          <a:lstStyle/>
          <a:p>
            <a:pPr algn="ctr"/>
            <a:r>
              <a:rPr lang="en-US" sz="2400"/>
              <a:t>Large</a:t>
            </a:r>
            <a:r>
              <a:rPr lang="en-US" sz="2400">
                <a:solidFill>
                  <a:srgbClr val="000000"/>
                </a:solidFill>
              </a:rPr>
              <a:t> capacitive load</a:t>
            </a:r>
          </a:p>
          <a:p>
            <a:pPr algn="ctr"/>
            <a:endParaRPr lang="en-US" sz="2400">
              <a:solidFill>
                <a:srgbClr val="000000"/>
              </a:solidFill>
            </a:endParaRPr>
          </a:p>
          <a:p>
            <a:pPr algn="ctr"/>
            <a:endParaRPr lang="en-US" sz="2400">
              <a:solidFill>
                <a:srgbClr val="000000"/>
              </a:solidFill>
            </a:endParaRPr>
          </a:p>
          <a:p>
            <a:pPr algn="ctr"/>
            <a:r>
              <a:rPr lang="en-US" sz="2400">
                <a:solidFill>
                  <a:srgbClr val="000000"/>
                </a:solidFill>
              </a:rPr>
              <a:t>Output fall time significantly larger than input rise time.</a:t>
            </a:r>
          </a:p>
        </p:txBody>
      </p:sp>
      <p:sp>
        <p:nvSpPr>
          <p:cNvPr id="1356878" name="Rectangle 78"/>
          <p:cNvSpPr>
            <a:spLocks noChangeArrowheads="1"/>
          </p:cNvSpPr>
          <p:nvPr/>
        </p:nvSpPr>
        <p:spPr bwMode="auto">
          <a:xfrm>
            <a:off x="4724400" y="4267200"/>
            <a:ext cx="3886200" cy="2190750"/>
          </a:xfrm>
          <a:prstGeom prst="rect">
            <a:avLst/>
          </a:prstGeom>
          <a:noFill/>
          <a:ln w="9525">
            <a:noFill/>
            <a:miter lim="800000"/>
            <a:headEnd/>
            <a:tailEnd/>
          </a:ln>
        </p:spPr>
        <p:txBody>
          <a:bodyPr lIns="0" tIns="0" rIns="0" bIns="0">
            <a:spAutoFit/>
          </a:bodyPr>
          <a:lstStyle/>
          <a:p>
            <a:pPr algn="ctr"/>
            <a:r>
              <a:rPr lang="en-US" sz="2400"/>
              <a:t>Small</a:t>
            </a:r>
            <a:r>
              <a:rPr lang="en-US" sz="2400">
                <a:solidFill>
                  <a:srgbClr val="000000"/>
                </a:solidFill>
              </a:rPr>
              <a:t> capacitive load</a:t>
            </a:r>
          </a:p>
          <a:p>
            <a:pPr algn="ctr"/>
            <a:endParaRPr lang="en-US" sz="2400">
              <a:solidFill>
                <a:srgbClr val="000000"/>
              </a:solidFill>
            </a:endParaRPr>
          </a:p>
          <a:p>
            <a:pPr algn="ctr"/>
            <a:endParaRPr lang="en-US" sz="2400">
              <a:solidFill>
                <a:srgbClr val="000000"/>
              </a:solidFill>
            </a:endParaRPr>
          </a:p>
          <a:p>
            <a:pPr algn="ctr"/>
            <a:r>
              <a:rPr lang="en-US" sz="2400">
                <a:solidFill>
                  <a:srgbClr val="000000"/>
                </a:solidFill>
              </a:rPr>
              <a:t>Output fall time substantially smaller than the input rise 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24944"/>
            <a:ext cx="7772400" cy="1362075"/>
          </a:xfrm>
        </p:spPr>
        <p:txBody>
          <a:bodyPr/>
          <a:lstStyle/>
          <a:p>
            <a:pPr algn="r"/>
            <a:r>
              <a:rPr lang="en-US" sz="3600" dirty="0" smtClean="0"/>
              <a:t>Need for Low power design</a:t>
            </a:r>
            <a:endParaRPr lang="en-IN" sz="3600" dirty="0"/>
          </a:p>
        </p:txBody>
      </p:sp>
      <p:sp>
        <p:nvSpPr>
          <p:cNvPr id="3" name="Text Placeholder 2"/>
          <p:cNvSpPr>
            <a:spLocks noGrp="1"/>
          </p:cNvSpPr>
          <p:nvPr>
            <p:ph type="body" idx="1"/>
          </p:nvPr>
        </p:nvSpPr>
        <p:spPr/>
        <p:txBody>
          <a:bodyPr/>
          <a:lstStyle/>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p:txBody>
          <a:bodyPr/>
          <a:lstStyle/>
          <a:p>
            <a:r>
              <a:rPr lang="en-US"/>
              <a:t>I</a:t>
            </a:r>
            <a:r>
              <a:rPr lang="en-US" baseline="-25000"/>
              <a:t>peak</a:t>
            </a:r>
            <a:r>
              <a:rPr lang="en-US"/>
              <a:t> as a Function of C</a:t>
            </a:r>
            <a:r>
              <a:rPr lang="en-US" baseline="-25000"/>
              <a:t>L</a:t>
            </a:r>
          </a:p>
        </p:txBody>
      </p:sp>
      <p:graphicFrame>
        <p:nvGraphicFramePr>
          <p:cNvPr id="1358851" name="Object 3"/>
          <p:cNvGraphicFramePr>
            <a:graphicFrameLocks noChangeAspect="1"/>
          </p:cNvGraphicFramePr>
          <p:nvPr>
            <p:ph type="chart" idx="1"/>
          </p:nvPr>
        </p:nvGraphicFramePr>
        <p:xfrm>
          <a:off x="381000" y="1447800"/>
          <a:ext cx="5083175" cy="4335463"/>
        </p:xfrm>
        <a:graphic>
          <a:graphicData uri="http://schemas.openxmlformats.org/presentationml/2006/ole">
            <p:oleObj spid="_x0000_s39938" name="Chart" r:id="rId4" imgW="7772408" imgH="4495744" progId="MSGraph.Chart.8">
              <p:embed followColorScheme="full"/>
            </p:oleObj>
          </a:graphicData>
        </a:graphic>
      </p:graphicFrame>
      <p:sp>
        <p:nvSpPr>
          <p:cNvPr id="1358852" name="Text Box 4"/>
          <p:cNvSpPr txBox="1">
            <a:spLocks noChangeArrowheads="1"/>
          </p:cNvSpPr>
          <p:nvPr/>
        </p:nvSpPr>
        <p:spPr bwMode="auto">
          <a:xfrm rot="-5478387">
            <a:off x="-84931" y="3432969"/>
            <a:ext cx="1020763" cy="396875"/>
          </a:xfrm>
          <a:prstGeom prst="rect">
            <a:avLst/>
          </a:prstGeom>
          <a:noFill/>
          <a:ln w="12700">
            <a:noFill/>
            <a:miter lim="800000"/>
            <a:headEnd/>
            <a:tailEnd/>
          </a:ln>
          <a:effectLst/>
        </p:spPr>
        <p:txBody>
          <a:bodyPr wrap="none">
            <a:spAutoFit/>
          </a:bodyPr>
          <a:lstStyle/>
          <a:p>
            <a:r>
              <a:rPr lang="en-US" sz="2000">
                <a:solidFill>
                  <a:schemeClr val="tx1"/>
                </a:solidFill>
              </a:rPr>
              <a:t>I</a:t>
            </a:r>
            <a:r>
              <a:rPr lang="en-US" sz="2000" baseline="-25000">
                <a:solidFill>
                  <a:schemeClr val="tx1"/>
                </a:solidFill>
              </a:rPr>
              <a:t>peak</a:t>
            </a:r>
            <a:r>
              <a:rPr lang="en-US" sz="2000">
                <a:solidFill>
                  <a:schemeClr val="tx1"/>
                </a:solidFill>
              </a:rPr>
              <a:t> (A)</a:t>
            </a:r>
            <a:endParaRPr lang="en-US" sz="2000" baseline="30000">
              <a:solidFill>
                <a:schemeClr val="tx1"/>
              </a:solidFill>
            </a:endParaRPr>
          </a:p>
        </p:txBody>
      </p:sp>
      <p:sp>
        <p:nvSpPr>
          <p:cNvPr id="1358853" name="Text Box 5"/>
          <p:cNvSpPr txBox="1">
            <a:spLocks noChangeArrowheads="1"/>
          </p:cNvSpPr>
          <p:nvPr/>
        </p:nvSpPr>
        <p:spPr bwMode="auto">
          <a:xfrm>
            <a:off x="2743200" y="5562600"/>
            <a:ext cx="1296988" cy="396875"/>
          </a:xfrm>
          <a:prstGeom prst="rect">
            <a:avLst/>
          </a:prstGeom>
          <a:noFill/>
          <a:ln w="12700">
            <a:noFill/>
            <a:miter lim="800000"/>
            <a:headEnd/>
            <a:tailEnd/>
          </a:ln>
          <a:effectLst/>
        </p:spPr>
        <p:txBody>
          <a:bodyPr wrap="none">
            <a:spAutoFit/>
          </a:bodyPr>
          <a:lstStyle/>
          <a:p>
            <a:r>
              <a:rPr lang="en-US" sz="2000">
                <a:solidFill>
                  <a:schemeClr val="tx1"/>
                </a:solidFill>
              </a:rPr>
              <a:t>time (sec)</a:t>
            </a:r>
          </a:p>
        </p:txBody>
      </p:sp>
      <p:sp>
        <p:nvSpPr>
          <p:cNvPr id="1358854" name="Text Box 6"/>
          <p:cNvSpPr txBox="1">
            <a:spLocks noChangeArrowheads="1"/>
          </p:cNvSpPr>
          <p:nvPr/>
        </p:nvSpPr>
        <p:spPr bwMode="auto">
          <a:xfrm>
            <a:off x="4953000" y="5181600"/>
            <a:ext cx="769938" cy="336550"/>
          </a:xfrm>
          <a:prstGeom prst="rect">
            <a:avLst/>
          </a:prstGeom>
          <a:noFill/>
          <a:ln w="12700">
            <a:noFill/>
            <a:miter lim="800000"/>
            <a:headEnd/>
            <a:tailEnd/>
          </a:ln>
          <a:effectLst/>
        </p:spPr>
        <p:txBody>
          <a:bodyPr wrap="none">
            <a:spAutoFit/>
          </a:bodyPr>
          <a:lstStyle/>
          <a:p>
            <a:r>
              <a:rPr lang="en-US" sz="1600">
                <a:solidFill>
                  <a:schemeClr val="tx1"/>
                </a:solidFill>
              </a:rPr>
              <a:t>x 10</a:t>
            </a:r>
            <a:r>
              <a:rPr lang="en-US" sz="1600" baseline="30000">
                <a:solidFill>
                  <a:schemeClr val="tx1"/>
                </a:solidFill>
              </a:rPr>
              <a:t>-10</a:t>
            </a:r>
          </a:p>
        </p:txBody>
      </p:sp>
      <p:sp>
        <p:nvSpPr>
          <p:cNvPr id="1358855" name="Text Box 7"/>
          <p:cNvSpPr txBox="1">
            <a:spLocks noChangeArrowheads="1"/>
          </p:cNvSpPr>
          <p:nvPr/>
        </p:nvSpPr>
        <p:spPr bwMode="auto">
          <a:xfrm>
            <a:off x="685800" y="1447800"/>
            <a:ext cx="692150" cy="336550"/>
          </a:xfrm>
          <a:prstGeom prst="rect">
            <a:avLst/>
          </a:prstGeom>
          <a:noFill/>
          <a:ln w="12700">
            <a:noFill/>
            <a:miter lim="800000"/>
            <a:headEnd/>
            <a:tailEnd/>
          </a:ln>
          <a:effectLst/>
        </p:spPr>
        <p:txBody>
          <a:bodyPr wrap="none">
            <a:spAutoFit/>
          </a:bodyPr>
          <a:lstStyle/>
          <a:p>
            <a:r>
              <a:rPr lang="en-US" sz="1600">
                <a:solidFill>
                  <a:schemeClr val="tx1"/>
                </a:solidFill>
              </a:rPr>
              <a:t>x 10</a:t>
            </a:r>
            <a:r>
              <a:rPr lang="en-US" sz="1600" baseline="30000">
                <a:solidFill>
                  <a:schemeClr val="tx1"/>
                </a:solidFill>
              </a:rPr>
              <a:t>-4</a:t>
            </a:r>
          </a:p>
        </p:txBody>
      </p:sp>
      <p:sp>
        <p:nvSpPr>
          <p:cNvPr id="1358856" name="Rectangle 8"/>
          <p:cNvSpPr>
            <a:spLocks noChangeArrowheads="1"/>
          </p:cNvSpPr>
          <p:nvPr/>
        </p:nvSpPr>
        <p:spPr bwMode="auto">
          <a:xfrm>
            <a:off x="3276600" y="2133600"/>
            <a:ext cx="1676400" cy="396875"/>
          </a:xfrm>
          <a:prstGeom prst="rect">
            <a:avLst/>
          </a:prstGeom>
          <a:noFill/>
          <a:ln w="12700">
            <a:noFill/>
            <a:miter lim="800000"/>
            <a:headEnd/>
            <a:tailEnd/>
          </a:ln>
          <a:effectLst/>
        </p:spPr>
        <p:txBody>
          <a:bodyPr>
            <a:spAutoFit/>
          </a:bodyPr>
          <a:lstStyle/>
          <a:p>
            <a:r>
              <a:rPr lang="en-US" sz="2000"/>
              <a:t>C</a:t>
            </a:r>
            <a:r>
              <a:rPr lang="en-US" sz="2000" baseline="-25000"/>
              <a:t>L</a:t>
            </a:r>
            <a:r>
              <a:rPr lang="en-US" sz="2000"/>
              <a:t> = 20 fF</a:t>
            </a:r>
            <a:endParaRPr lang="en-US" sz="2000">
              <a:latin typeface="Times New Roman" pitchFamily="18" charset="0"/>
            </a:endParaRPr>
          </a:p>
        </p:txBody>
      </p:sp>
      <p:sp>
        <p:nvSpPr>
          <p:cNvPr id="1358857" name="Rectangle 9"/>
          <p:cNvSpPr>
            <a:spLocks noChangeArrowheads="1"/>
          </p:cNvSpPr>
          <p:nvPr/>
        </p:nvSpPr>
        <p:spPr bwMode="auto">
          <a:xfrm>
            <a:off x="3429000" y="3429000"/>
            <a:ext cx="2209800" cy="396875"/>
          </a:xfrm>
          <a:prstGeom prst="rect">
            <a:avLst/>
          </a:prstGeom>
          <a:noFill/>
          <a:ln w="12700">
            <a:noFill/>
            <a:miter lim="800000"/>
            <a:headEnd/>
            <a:tailEnd/>
          </a:ln>
          <a:effectLst/>
        </p:spPr>
        <p:txBody>
          <a:bodyPr>
            <a:spAutoFit/>
          </a:bodyPr>
          <a:lstStyle/>
          <a:p>
            <a:r>
              <a:rPr lang="en-US" sz="2000">
                <a:solidFill>
                  <a:srgbClr val="0000BA"/>
                </a:solidFill>
              </a:rPr>
              <a:t>C</a:t>
            </a:r>
            <a:r>
              <a:rPr lang="en-US" sz="2000" baseline="-25000">
                <a:solidFill>
                  <a:srgbClr val="0000BA"/>
                </a:solidFill>
              </a:rPr>
              <a:t>L</a:t>
            </a:r>
            <a:r>
              <a:rPr lang="en-US" sz="2000">
                <a:solidFill>
                  <a:srgbClr val="0000BA"/>
                </a:solidFill>
              </a:rPr>
              <a:t> = 100 fF</a:t>
            </a:r>
            <a:endParaRPr lang="en-US" sz="2000">
              <a:solidFill>
                <a:srgbClr val="0000BA"/>
              </a:solidFill>
              <a:latin typeface="Times New Roman" pitchFamily="18" charset="0"/>
            </a:endParaRPr>
          </a:p>
        </p:txBody>
      </p:sp>
      <p:sp>
        <p:nvSpPr>
          <p:cNvPr id="1358858" name="Rectangle 10"/>
          <p:cNvSpPr>
            <a:spLocks noChangeArrowheads="1"/>
          </p:cNvSpPr>
          <p:nvPr/>
        </p:nvSpPr>
        <p:spPr bwMode="auto">
          <a:xfrm>
            <a:off x="3581400" y="4267200"/>
            <a:ext cx="2209800" cy="396875"/>
          </a:xfrm>
          <a:prstGeom prst="rect">
            <a:avLst/>
          </a:prstGeom>
          <a:noFill/>
          <a:ln w="12700">
            <a:noFill/>
            <a:miter lim="800000"/>
            <a:headEnd/>
            <a:tailEnd/>
          </a:ln>
          <a:effectLst/>
        </p:spPr>
        <p:txBody>
          <a:bodyPr>
            <a:spAutoFit/>
          </a:bodyPr>
          <a:lstStyle/>
          <a:p>
            <a:r>
              <a:rPr lang="en-US" sz="2000">
                <a:solidFill>
                  <a:srgbClr val="008000"/>
                </a:solidFill>
              </a:rPr>
              <a:t>C</a:t>
            </a:r>
            <a:r>
              <a:rPr lang="en-US" sz="2000" baseline="-25000">
                <a:solidFill>
                  <a:srgbClr val="008000"/>
                </a:solidFill>
              </a:rPr>
              <a:t>L</a:t>
            </a:r>
            <a:r>
              <a:rPr lang="en-US" sz="2000">
                <a:solidFill>
                  <a:srgbClr val="008000"/>
                </a:solidFill>
              </a:rPr>
              <a:t> = 500 fF</a:t>
            </a:r>
            <a:endParaRPr lang="en-US" sz="2000">
              <a:solidFill>
                <a:srgbClr val="008000"/>
              </a:solidFill>
              <a:latin typeface="Times New Roman" pitchFamily="18" charset="0"/>
            </a:endParaRPr>
          </a:p>
        </p:txBody>
      </p:sp>
      <p:sp>
        <p:nvSpPr>
          <p:cNvPr id="1358859" name="Rectangle 11"/>
          <p:cNvSpPr>
            <a:spLocks noChangeArrowheads="1"/>
          </p:cNvSpPr>
          <p:nvPr/>
        </p:nvSpPr>
        <p:spPr bwMode="auto">
          <a:xfrm>
            <a:off x="533400" y="6019800"/>
            <a:ext cx="2590800" cy="304800"/>
          </a:xfrm>
          <a:prstGeom prst="rect">
            <a:avLst/>
          </a:prstGeom>
          <a:noFill/>
          <a:ln w="9525">
            <a:noFill/>
            <a:miter lim="800000"/>
            <a:headEnd/>
            <a:tailEnd/>
          </a:ln>
        </p:spPr>
        <p:txBody>
          <a:bodyPr lIns="0" tIns="0" rIns="0" bIns="0">
            <a:spAutoFit/>
          </a:bodyPr>
          <a:lstStyle/>
          <a:p>
            <a:r>
              <a:rPr lang="en-US" sz="2000">
                <a:solidFill>
                  <a:schemeClr val="tx1"/>
                </a:solidFill>
                <a:sym typeface="Symbol" pitchFamily="18" charset="2"/>
              </a:rPr>
              <a:t>500 psec input slope</a:t>
            </a:r>
            <a:endParaRPr lang="en-US" sz="2000" baseline="-25000">
              <a:solidFill>
                <a:schemeClr val="tx1"/>
              </a:solidFill>
            </a:endParaRPr>
          </a:p>
        </p:txBody>
      </p:sp>
      <p:sp>
        <p:nvSpPr>
          <p:cNvPr id="1358860" name="Rectangle 12"/>
          <p:cNvSpPr>
            <a:spLocks noChangeArrowheads="1"/>
          </p:cNvSpPr>
          <p:nvPr/>
        </p:nvSpPr>
        <p:spPr bwMode="auto">
          <a:xfrm>
            <a:off x="5715000" y="3581400"/>
            <a:ext cx="3200400" cy="2190750"/>
          </a:xfrm>
          <a:prstGeom prst="rect">
            <a:avLst/>
          </a:prstGeom>
          <a:noFill/>
          <a:ln w="9525">
            <a:noFill/>
            <a:miter lim="800000"/>
            <a:headEnd/>
            <a:tailEnd/>
          </a:ln>
        </p:spPr>
        <p:txBody>
          <a:bodyPr lIns="0" tIns="0" rIns="0" bIns="0">
            <a:spAutoFit/>
          </a:bodyPr>
          <a:lstStyle/>
          <a:p>
            <a:r>
              <a:rPr lang="en-US" sz="2400">
                <a:solidFill>
                  <a:schemeClr val="tx1"/>
                </a:solidFill>
                <a:sym typeface="Symbol" pitchFamily="18" charset="2"/>
              </a:rPr>
              <a:t>Short circuit dissipation is minimized by matching the rise/fall times of the input and output signals - </a:t>
            </a:r>
            <a:r>
              <a:rPr lang="en-US" sz="2400">
                <a:sym typeface="Symbol" pitchFamily="18" charset="2"/>
              </a:rPr>
              <a:t>slope engineering</a:t>
            </a:r>
            <a:r>
              <a:rPr lang="en-US" sz="2400">
                <a:solidFill>
                  <a:schemeClr val="tx1"/>
                </a:solidFill>
                <a:sym typeface="Symbol" pitchFamily="18" charset="2"/>
              </a:rPr>
              <a:t>.</a:t>
            </a:r>
            <a:endParaRPr lang="en-US" sz="2400" baseline="-25000">
              <a:solidFill>
                <a:schemeClr val="tx1"/>
              </a:solidFill>
            </a:endParaRPr>
          </a:p>
        </p:txBody>
      </p:sp>
      <p:sp>
        <p:nvSpPr>
          <p:cNvPr id="1358861" name="Rectangle 13"/>
          <p:cNvSpPr>
            <a:spLocks noChangeArrowheads="1"/>
          </p:cNvSpPr>
          <p:nvPr/>
        </p:nvSpPr>
        <p:spPr bwMode="auto">
          <a:xfrm>
            <a:off x="5715000" y="1676400"/>
            <a:ext cx="3200400" cy="730250"/>
          </a:xfrm>
          <a:prstGeom prst="rect">
            <a:avLst/>
          </a:prstGeom>
          <a:noFill/>
          <a:ln w="9525">
            <a:noFill/>
            <a:miter lim="800000"/>
            <a:headEnd/>
            <a:tailEnd/>
          </a:ln>
        </p:spPr>
        <p:txBody>
          <a:bodyPr lIns="0" tIns="0" rIns="0" bIns="0">
            <a:spAutoFit/>
          </a:bodyPr>
          <a:lstStyle/>
          <a:p>
            <a:r>
              <a:rPr lang="en-US" sz="2400">
                <a:solidFill>
                  <a:schemeClr val="tx1"/>
                </a:solidFill>
                <a:sym typeface="Symbol" pitchFamily="18" charset="2"/>
              </a:rPr>
              <a:t>When load capacitance is small, I</a:t>
            </a:r>
            <a:r>
              <a:rPr lang="en-US" sz="2400" baseline="-25000">
                <a:solidFill>
                  <a:schemeClr val="tx1"/>
                </a:solidFill>
                <a:sym typeface="Symbol" pitchFamily="18" charset="2"/>
              </a:rPr>
              <a:t>peak</a:t>
            </a:r>
            <a:r>
              <a:rPr lang="en-US" sz="2400">
                <a:solidFill>
                  <a:schemeClr val="tx1"/>
                </a:solidFill>
                <a:sym typeface="Symbol" pitchFamily="18" charset="2"/>
              </a:rPr>
              <a:t> is large.</a:t>
            </a:r>
            <a:endParaRPr lang="en-US" sz="2400" baseline="-25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358851">
                                            <p:oleChartEl type="series" lvl="1"/>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358851">
                                            <p:oleChartEl type="series" lvl="2"/>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1358851">
                                            <p:oleChartEl type="series" lvl="3"/>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58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58851" grpId="0" bld="series"/>
      <p:bldP spid="135886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0898" name="Rectangle 2"/>
          <p:cNvSpPr>
            <a:spLocks noGrp="1" noChangeArrowheads="1"/>
          </p:cNvSpPr>
          <p:nvPr>
            <p:ph type="title"/>
          </p:nvPr>
        </p:nvSpPr>
        <p:spPr>
          <a:xfrm>
            <a:off x="533400" y="188640"/>
            <a:ext cx="7467600" cy="422275"/>
          </a:xfrm>
        </p:spPr>
        <p:txBody>
          <a:bodyPr/>
          <a:lstStyle/>
          <a:p>
            <a:r>
              <a:rPr lang="en-US" dirty="0" err="1"/>
              <a:t>P</a:t>
            </a:r>
            <a:r>
              <a:rPr lang="en-US" baseline="-25000" dirty="0" err="1"/>
              <a:t>sc</a:t>
            </a:r>
            <a:r>
              <a:rPr lang="en-US" dirty="0"/>
              <a:t> as a Function of Rise/Fall Times</a:t>
            </a:r>
          </a:p>
        </p:txBody>
      </p:sp>
      <p:graphicFrame>
        <p:nvGraphicFramePr>
          <p:cNvPr id="1360899" name="Object 3"/>
          <p:cNvGraphicFramePr>
            <a:graphicFrameLocks noChangeAspect="1"/>
          </p:cNvGraphicFramePr>
          <p:nvPr>
            <p:ph type="chart" idx="1"/>
          </p:nvPr>
        </p:nvGraphicFramePr>
        <p:xfrm>
          <a:off x="467544" y="1280120"/>
          <a:ext cx="4794250" cy="5029200"/>
        </p:xfrm>
        <a:graphic>
          <a:graphicData uri="http://schemas.openxmlformats.org/presentationml/2006/ole">
            <p:oleObj spid="_x0000_s41986" name="Chart" r:id="rId4" imgW="7772408" imgH="4495744" progId="MSGraph.Chart.8">
              <p:embed followColorScheme="full"/>
            </p:oleObj>
          </a:graphicData>
        </a:graphic>
      </p:graphicFrame>
      <p:sp>
        <p:nvSpPr>
          <p:cNvPr id="1360900" name="Text Box 4"/>
          <p:cNvSpPr txBox="1">
            <a:spLocks noChangeArrowheads="1"/>
          </p:cNvSpPr>
          <p:nvPr/>
        </p:nvSpPr>
        <p:spPr bwMode="auto">
          <a:xfrm rot="-5478387">
            <a:off x="-406400" y="2921000"/>
            <a:ext cx="1666875" cy="396875"/>
          </a:xfrm>
          <a:prstGeom prst="rect">
            <a:avLst/>
          </a:prstGeom>
          <a:noFill/>
          <a:ln w="12700">
            <a:noFill/>
            <a:miter lim="800000"/>
            <a:headEnd/>
            <a:tailEnd/>
          </a:ln>
          <a:effectLst/>
        </p:spPr>
        <p:txBody>
          <a:bodyPr wrap="none">
            <a:spAutoFit/>
          </a:bodyPr>
          <a:lstStyle/>
          <a:p>
            <a:r>
              <a:rPr lang="en-US" sz="2000">
                <a:solidFill>
                  <a:schemeClr val="tx1"/>
                </a:solidFill>
              </a:rPr>
              <a:t>P normalized</a:t>
            </a:r>
            <a:endParaRPr lang="en-US" sz="2000" baseline="30000">
              <a:solidFill>
                <a:schemeClr val="tx1"/>
              </a:solidFill>
            </a:endParaRPr>
          </a:p>
        </p:txBody>
      </p:sp>
      <p:sp>
        <p:nvSpPr>
          <p:cNvPr id="1360901" name="Text Box 5"/>
          <p:cNvSpPr txBox="1">
            <a:spLocks noChangeArrowheads="1"/>
          </p:cNvSpPr>
          <p:nvPr/>
        </p:nvSpPr>
        <p:spPr bwMode="auto">
          <a:xfrm>
            <a:off x="2895600" y="5105400"/>
            <a:ext cx="917575" cy="396875"/>
          </a:xfrm>
          <a:prstGeom prst="rect">
            <a:avLst/>
          </a:prstGeom>
          <a:noFill/>
          <a:ln w="12700">
            <a:noFill/>
            <a:miter lim="800000"/>
            <a:headEnd/>
            <a:tailEnd/>
          </a:ln>
          <a:effectLst/>
        </p:spPr>
        <p:txBody>
          <a:bodyPr>
            <a:spAutoFit/>
          </a:bodyPr>
          <a:lstStyle/>
          <a:p>
            <a:r>
              <a:rPr lang="en-US" sz="2000">
                <a:solidFill>
                  <a:schemeClr val="tx1"/>
                </a:solidFill>
              </a:rPr>
              <a:t>t</a:t>
            </a:r>
            <a:r>
              <a:rPr lang="en-US" sz="2000" baseline="-25000">
                <a:solidFill>
                  <a:schemeClr val="tx1"/>
                </a:solidFill>
              </a:rPr>
              <a:t>sin</a:t>
            </a:r>
            <a:r>
              <a:rPr lang="en-US" sz="2000">
                <a:solidFill>
                  <a:schemeClr val="tx1"/>
                </a:solidFill>
              </a:rPr>
              <a:t>/t</a:t>
            </a:r>
            <a:r>
              <a:rPr lang="en-US" sz="2000" baseline="-25000">
                <a:solidFill>
                  <a:schemeClr val="tx1"/>
                </a:solidFill>
              </a:rPr>
              <a:t>sout</a:t>
            </a:r>
          </a:p>
        </p:txBody>
      </p:sp>
      <p:sp>
        <p:nvSpPr>
          <p:cNvPr id="1360902" name="Rectangle 6"/>
          <p:cNvSpPr>
            <a:spLocks noChangeArrowheads="1"/>
          </p:cNvSpPr>
          <p:nvPr/>
        </p:nvSpPr>
        <p:spPr bwMode="auto">
          <a:xfrm>
            <a:off x="2362200" y="1752600"/>
            <a:ext cx="1676400" cy="396875"/>
          </a:xfrm>
          <a:prstGeom prst="rect">
            <a:avLst/>
          </a:prstGeom>
          <a:noFill/>
          <a:ln w="12700">
            <a:noFill/>
            <a:miter lim="800000"/>
            <a:headEnd/>
            <a:tailEnd/>
          </a:ln>
          <a:effectLst/>
        </p:spPr>
        <p:txBody>
          <a:bodyPr>
            <a:spAutoFit/>
          </a:bodyPr>
          <a:lstStyle/>
          <a:p>
            <a:r>
              <a:rPr lang="en-US" sz="2000"/>
              <a:t>V</a:t>
            </a:r>
            <a:r>
              <a:rPr lang="en-US" sz="2000" baseline="-25000"/>
              <a:t>DD</a:t>
            </a:r>
            <a:r>
              <a:rPr lang="en-US" sz="2000"/>
              <a:t>= 3.3 V</a:t>
            </a:r>
            <a:endParaRPr lang="en-US" sz="2000">
              <a:latin typeface="Times New Roman" pitchFamily="18" charset="0"/>
            </a:endParaRPr>
          </a:p>
        </p:txBody>
      </p:sp>
      <p:sp>
        <p:nvSpPr>
          <p:cNvPr id="1360903" name="Rectangle 7"/>
          <p:cNvSpPr>
            <a:spLocks noChangeArrowheads="1"/>
          </p:cNvSpPr>
          <p:nvPr/>
        </p:nvSpPr>
        <p:spPr bwMode="auto">
          <a:xfrm>
            <a:off x="2819400" y="3276600"/>
            <a:ext cx="2209800" cy="396875"/>
          </a:xfrm>
          <a:prstGeom prst="rect">
            <a:avLst/>
          </a:prstGeom>
          <a:noFill/>
          <a:ln w="12700">
            <a:noFill/>
            <a:miter lim="800000"/>
            <a:headEnd/>
            <a:tailEnd/>
          </a:ln>
          <a:effectLst/>
        </p:spPr>
        <p:txBody>
          <a:bodyPr>
            <a:spAutoFit/>
          </a:bodyPr>
          <a:lstStyle/>
          <a:p>
            <a:r>
              <a:rPr lang="en-US" sz="2000">
                <a:solidFill>
                  <a:schemeClr val="accent2"/>
                </a:solidFill>
              </a:rPr>
              <a:t>V</a:t>
            </a:r>
            <a:r>
              <a:rPr lang="en-US" sz="2000" baseline="-25000">
                <a:solidFill>
                  <a:schemeClr val="accent2"/>
                </a:solidFill>
              </a:rPr>
              <a:t>DD</a:t>
            </a:r>
            <a:r>
              <a:rPr lang="en-US" sz="2000">
                <a:solidFill>
                  <a:schemeClr val="accent2"/>
                </a:solidFill>
              </a:rPr>
              <a:t> = 2.5 V</a:t>
            </a:r>
            <a:endParaRPr lang="en-US" sz="2000">
              <a:solidFill>
                <a:schemeClr val="accent2"/>
              </a:solidFill>
              <a:latin typeface="Times New Roman" pitchFamily="18" charset="0"/>
            </a:endParaRPr>
          </a:p>
        </p:txBody>
      </p:sp>
      <p:sp>
        <p:nvSpPr>
          <p:cNvPr id="1360904" name="Rectangle 8"/>
          <p:cNvSpPr>
            <a:spLocks noChangeArrowheads="1"/>
          </p:cNvSpPr>
          <p:nvPr/>
        </p:nvSpPr>
        <p:spPr bwMode="auto">
          <a:xfrm>
            <a:off x="3429000" y="4343400"/>
            <a:ext cx="1752600" cy="396875"/>
          </a:xfrm>
          <a:prstGeom prst="rect">
            <a:avLst/>
          </a:prstGeom>
          <a:noFill/>
          <a:ln w="12700">
            <a:noFill/>
            <a:miter lim="800000"/>
            <a:headEnd/>
            <a:tailEnd/>
          </a:ln>
          <a:effectLst/>
        </p:spPr>
        <p:txBody>
          <a:bodyPr>
            <a:spAutoFit/>
          </a:bodyPr>
          <a:lstStyle/>
          <a:p>
            <a:r>
              <a:rPr lang="en-US" sz="2000">
                <a:solidFill>
                  <a:srgbClr val="008000"/>
                </a:solidFill>
              </a:rPr>
              <a:t>V</a:t>
            </a:r>
            <a:r>
              <a:rPr lang="en-US" sz="2000" baseline="-25000">
                <a:solidFill>
                  <a:srgbClr val="008000"/>
                </a:solidFill>
              </a:rPr>
              <a:t>DD</a:t>
            </a:r>
            <a:r>
              <a:rPr lang="en-US" sz="2000">
                <a:solidFill>
                  <a:srgbClr val="008000"/>
                </a:solidFill>
              </a:rPr>
              <a:t> = 1.5V</a:t>
            </a:r>
            <a:endParaRPr lang="en-US" sz="2000">
              <a:solidFill>
                <a:srgbClr val="008000"/>
              </a:solidFill>
              <a:latin typeface="Times New Roman" pitchFamily="18" charset="0"/>
            </a:endParaRPr>
          </a:p>
        </p:txBody>
      </p:sp>
      <p:sp>
        <p:nvSpPr>
          <p:cNvPr id="1360905" name="Rectangle 9"/>
          <p:cNvSpPr>
            <a:spLocks noChangeArrowheads="1"/>
          </p:cNvSpPr>
          <p:nvPr/>
        </p:nvSpPr>
        <p:spPr bwMode="auto">
          <a:xfrm>
            <a:off x="4472136" y="5987752"/>
            <a:ext cx="3124200" cy="609600"/>
          </a:xfrm>
          <a:prstGeom prst="rect">
            <a:avLst/>
          </a:prstGeom>
          <a:noFill/>
          <a:ln w="9525">
            <a:noFill/>
            <a:miter lim="800000"/>
            <a:headEnd/>
            <a:tailEnd/>
          </a:ln>
        </p:spPr>
        <p:txBody>
          <a:bodyPr lIns="0" tIns="0" rIns="0" bIns="0">
            <a:spAutoFit/>
          </a:bodyPr>
          <a:lstStyle/>
          <a:p>
            <a:r>
              <a:rPr lang="en-US" sz="2000" dirty="0">
                <a:solidFill>
                  <a:schemeClr val="tx1"/>
                </a:solidFill>
                <a:sym typeface="Symbol" pitchFamily="18" charset="2"/>
              </a:rPr>
              <a:t>normalized </a:t>
            </a:r>
            <a:r>
              <a:rPr lang="en-US" sz="2000" dirty="0" err="1">
                <a:solidFill>
                  <a:schemeClr val="tx1"/>
                </a:solidFill>
                <a:sym typeface="Symbol" pitchFamily="18" charset="2"/>
              </a:rPr>
              <a:t>wrt</a:t>
            </a:r>
            <a:r>
              <a:rPr lang="en-US" sz="2000" dirty="0">
                <a:solidFill>
                  <a:schemeClr val="tx1"/>
                </a:solidFill>
                <a:sym typeface="Symbol" pitchFamily="18" charset="2"/>
              </a:rPr>
              <a:t> zero input rise-time dissipation</a:t>
            </a:r>
          </a:p>
        </p:txBody>
      </p:sp>
      <p:sp>
        <p:nvSpPr>
          <p:cNvPr id="1360906" name="Rectangle 10"/>
          <p:cNvSpPr>
            <a:spLocks noChangeArrowheads="1"/>
          </p:cNvSpPr>
          <p:nvPr/>
        </p:nvSpPr>
        <p:spPr bwMode="auto">
          <a:xfrm>
            <a:off x="5410200" y="1536452"/>
            <a:ext cx="3429000" cy="1460500"/>
          </a:xfrm>
          <a:prstGeom prst="rect">
            <a:avLst/>
          </a:prstGeom>
          <a:noFill/>
          <a:ln w="9525">
            <a:noFill/>
            <a:miter lim="800000"/>
            <a:headEnd/>
            <a:tailEnd/>
          </a:ln>
        </p:spPr>
        <p:txBody>
          <a:bodyPr lIns="0" tIns="0" rIns="0" bIns="0">
            <a:spAutoFit/>
          </a:bodyPr>
          <a:lstStyle/>
          <a:p>
            <a:r>
              <a:rPr lang="en-US" sz="2400" dirty="0">
                <a:solidFill>
                  <a:schemeClr val="tx1"/>
                </a:solidFill>
                <a:sym typeface="Symbol" pitchFamily="18" charset="2"/>
              </a:rPr>
              <a:t>When load capacitance is small (</a:t>
            </a:r>
            <a:r>
              <a:rPr lang="en-US" sz="2400" dirty="0" err="1">
                <a:solidFill>
                  <a:schemeClr val="tx1"/>
                </a:solidFill>
                <a:sym typeface="Symbol" pitchFamily="18" charset="2"/>
              </a:rPr>
              <a:t>t</a:t>
            </a:r>
            <a:r>
              <a:rPr lang="en-US" sz="2400" baseline="-25000" dirty="0" err="1">
                <a:solidFill>
                  <a:schemeClr val="tx1"/>
                </a:solidFill>
                <a:sym typeface="Symbol" pitchFamily="18" charset="2"/>
              </a:rPr>
              <a:t>sin</a:t>
            </a:r>
            <a:r>
              <a:rPr lang="en-US" sz="2400" dirty="0">
                <a:solidFill>
                  <a:schemeClr val="tx1"/>
                </a:solidFill>
                <a:sym typeface="Symbol" pitchFamily="18" charset="2"/>
              </a:rPr>
              <a:t>/</a:t>
            </a:r>
            <a:r>
              <a:rPr lang="en-US" sz="2400" dirty="0" err="1">
                <a:solidFill>
                  <a:schemeClr val="tx1"/>
                </a:solidFill>
                <a:sym typeface="Symbol" pitchFamily="18" charset="2"/>
              </a:rPr>
              <a:t>t</a:t>
            </a:r>
            <a:r>
              <a:rPr lang="en-US" sz="2400" baseline="-25000" dirty="0" err="1">
                <a:solidFill>
                  <a:schemeClr val="tx1"/>
                </a:solidFill>
                <a:sym typeface="Symbol" pitchFamily="18" charset="2"/>
              </a:rPr>
              <a:t>sout</a:t>
            </a:r>
            <a:r>
              <a:rPr lang="en-US" sz="2400" baseline="-25000" dirty="0">
                <a:solidFill>
                  <a:schemeClr val="tx1"/>
                </a:solidFill>
                <a:sym typeface="Symbol" pitchFamily="18" charset="2"/>
              </a:rPr>
              <a:t> </a:t>
            </a:r>
            <a:r>
              <a:rPr lang="en-US" sz="2400" dirty="0">
                <a:solidFill>
                  <a:schemeClr val="tx1"/>
                </a:solidFill>
                <a:sym typeface="Symbol" pitchFamily="18" charset="2"/>
              </a:rPr>
              <a:t>&gt; 2 for V</a:t>
            </a:r>
            <a:r>
              <a:rPr lang="en-US" sz="2400" baseline="-25000" dirty="0">
                <a:solidFill>
                  <a:schemeClr val="tx1"/>
                </a:solidFill>
                <a:sym typeface="Symbol" pitchFamily="18" charset="2"/>
              </a:rPr>
              <a:t>DD </a:t>
            </a:r>
            <a:r>
              <a:rPr lang="en-US" sz="2400" dirty="0">
                <a:solidFill>
                  <a:schemeClr val="tx1"/>
                </a:solidFill>
                <a:sym typeface="Symbol" pitchFamily="18" charset="2"/>
              </a:rPr>
              <a:t>&gt; 2V) the power is dominated by </a:t>
            </a:r>
            <a:r>
              <a:rPr lang="en-US" sz="2400" dirty="0" err="1">
                <a:solidFill>
                  <a:schemeClr val="tx1"/>
                </a:solidFill>
                <a:sym typeface="Symbol" pitchFamily="18" charset="2"/>
              </a:rPr>
              <a:t>P</a:t>
            </a:r>
            <a:r>
              <a:rPr lang="en-US" sz="2400" baseline="-25000" dirty="0" err="1">
                <a:solidFill>
                  <a:schemeClr val="tx1"/>
                </a:solidFill>
                <a:sym typeface="Symbol" pitchFamily="18" charset="2"/>
              </a:rPr>
              <a:t>sc</a:t>
            </a:r>
            <a:endParaRPr lang="en-US" sz="2400" baseline="-25000" dirty="0">
              <a:solidFill>
                <a:schemeClr val="tx1"/>
              </a:solidFill>
            </a:endParaRPr>
          </a:p>
        </p:txBody>
      </p:sp>
      <p:sp>
        <p:nvSpPr>
          <p:cNvPr id="1360907" name="Rectangle 11"/>
          <p:cNvSpPr>
            <a:spLocks noChangeArrowheads="1"/>
          </p:cNvSpPr>
          <p:nvPr/>
        </p:nvSpPr>
        <p:spPr bwMode="auto">
          <a:xfrm>
            <a:off x="5410200" y="3840708"/>
            <a:ext cx="3429000" cy="1460500"/>
          </a:xfrm>
          <a:prstGeom prst="rect">
            <a:avLst/>
          </a:prstGeom>
          <a:noFill/>
          <a:ln w="9525">
            <a:noFill/>
            <a:miter lim="800000"/>
            <a:headEnd/>
            <a:tailEnd/>
          </a:ln>
        </p:spPr>
        <p:txBody>
          <a:bodyPr lIns="0" tIns="0" rIns="0" bIns="0">
            <a:spAutoFit/>
          </a:bodyPr>
          <a:lstStyle/>
          <a:p>
            <a:r>
              <a:rPr lang="en-US" sz="2400" dirty="0">
                <a:solidFill>
                  <a:schemeClr val="tx1"/>
                </a:solidFill>
                <a:sym typeface="Symbol" pitchFamily="18" charset="2"/>
              </a:rPr>
              <a:t>If V</a:t>
            </a:r>
            <a:r>
              <a:rPr lang="en-US" sz="2400" baseline="-25000" dirty="0">
                <a:solidFill>
                  <a:schemeClr val="tx1"/>
                </a:solidFill>
                <a:sym typeface="Symbol" pitchFamily="18" charset="2"/>
              </a:rPr>
              <a:t>DD</a:t>
            </a:r>
            <a:r>
              <a:rPr lang="en-US" sz="2400" dirty="0">
                <a:solidFill>
                  <a:schemeClr val="tx1"/>
                </a:solidFill>
                <a:sym typeface="Symbol" pitchFamily="18" charset="2"/>
              </a:rPr>
              <a:t> &lt; </a:t>
            </a:r>
            <a:r>
              <a:rPr lang="en-US" sz="2400" dirty="0" err="1">
                <a:solidFill>
                  <a:schemeClr val="tx1"/>
                </a:solidFill>
                <a:sym typeface="Symbol" pitchFamily="18" charset="2"/>
              </a:rPr>
              <a:t>V</a:t>
            </a:r>
            <a:r>
              <a:rPr lang="en-US" sz="2400" baseline="-25000" dirty="0" err="1">
                <a:solidFill>
                  <a:schemeClr val="tx1"/>
                </a:solidFill>
                <a:sym typeface="Symbol" pitchFamily="18" charset="2"/>
              </a:rPr>
              <a:t>Tn</a:t>
            </a:r>
            <a:r>
              <a:rPr lang="en-US" sz="2400" dirty="0">
                <a:solidFill>
                  <a:schemeClr val="tx1"/>
                </a:solidFill>
                <a:sym typeface="Symbol" pitchFamily="18" charset="2"/>
              </a:rPr>
              <a:t> + |</a:t>
            </a:r>
            <a:r>
              <a:rPr lang="en-US" sz="2400" dirty="0" err="1">
                <a:solidFill>
                  <a:schemeClr val="tx1"/>
                </a:solidFill>
                <a:sym typeface="Symbol" pitchFamily="18" charset="2"/>
              </a:rPr>
              <a:t>V</a:t>
            </a:r>
            <a:r>
              <a:rPr lang="en-US" sz="2400" baseline="-25000" dirty="0" err="1">
                <a:solidFill>
                  <a:schemeClr val="tx1"/>
                </a:solidFill>
                <a:sym typeface="Symbol" pitchFamily="18" charset="2"/>
              </a:rPr>
              <a:t>Tp</a:t>
            </a:r>
            <a:r>
              <a:rPr lang="en-US" sz="2400" dirty="0">
                <a:solidFill>
                  <a:schemeClr val="tx1"/>
                </a:solidFill>
                <a:sym typeface="Symbol" pitchFamily="18" charset="2"/>
              </a:rPr>
              <a:t>| then </a:t>
            </a:r>
            <a:r>
              <a:rPr lang="en-US" sz="2400" dirty="0" err="1">
                <a:solidFill>
                  <a:schemeClr val="tx1"/>
                </a:solidFill>
                <a:sym typeface="Symbol" pitchFamily="18" charset="2"/>
              </a:rPr>
              <a:t>P</a:t>
            </a:r>
            <a:r>
              <a:rPr lang="en-US" sz="2400" baseline="-25000" dirty="0" err="1">
                <a:solidFill>
                  <a:schemeClr val="tx1"/>
                </a:solidFill>
                <a:sym typeface="Symbol" pitchFamily="18" charset="2"/>
              </a:rPr>
              <a:t>sc</a:t>
            </a:r>
            <a:r>
              <a:rPr lang="en-US" sz="2400" dirty="0">
                <a:solidFill>
                  <a:schemeClr val="tx1"/>
                </a:solidFill>
                <a:sym typeface="Symbol" pitchFamily="18" charset="2"/>
              </a:rPr>
              <a:t> is eliminated since both devices are never on at the same time.</a:t>
            </a:r>
            <a:endParaRPr lang="en-US" sz="2400" baseline="-25000" dirty="0">
              <a:solidFill>
                <a:schemeClr val="tx1"/>
              </a:solidFill>
            </a:endParaRPr>
          </a:p>
        </p:txBody>
      </p:sp>
      <p:sp>
        <p:nvSpPr>
          <p:cNvPr id="1360908" name="Rectangle 12"/>
          <p:cNvSpPr>
            <a:spLocks noChangeArrowheads="1"/>
          </p:cNvSpPr>
          <p:nvPr/>
        </p:nvSpPr>
        <p:spPr bwMode="auto">
          <a:xfrm>
            <a:off x="871736" y="5970984"/>
            <a:ext cx="3124200" cy="914400"/>
          </a:xfrm>
          <a:prstGeom prst="rect">
            <a:avLst/>
          </a:prstGeom>
          <a:noFill/>
          <a:ln w="9525">
            <a:noFill/>
            <a:miter lim="800000"/>
            <a:headEnd/>
            <a:tailEnd/>
          </a:ln>
        </p:spPr>
        <p:txBody>
          <a:bodyPr lIns="0" tIns="0" rIns="0" bIns="0">
            <a:spAutoFit/>
          </a:bodyPr>
          <a:lstStyle/>
          <a:p>
            <a:r>
              <a:rPr lang="en-US" sz="2000" dirty="0">
                <a:solidFill>
                  <a:schemeClr val="tx1"/>
                </a:solidFill>
                <a:sym typeface="Symbol" pitchFamily="18" charset="2"/>
              </a:rPr>
              <a:t>W/</a:t>
            </a:r>
            <a:r>
              <a:rPr lang="en-US" sz="2000" dirty="0" err="1">
                <a:solidFill>
                  <a:schemeClr val="tx1"/>
                </a:solidFill>
                <a:sym typeface="Symbol" pitchFamily="18" charset="2"/>
              </a:rPr>
              <a:t>L</a:t>
            </a:r>
            <a:r>
              <a:rPr lang="en-US" sz="2000" baseline="-25000" dirty="0" err="1">
                <a:solidFill>
                  <a:schemeClr val="tx1"/>
                </a:solidFill>
                <a:sym typeface="Symbol" pitchFamily="18" charset="2"/>
              </a:rPr>
              <a:t>p</a:t>
            </a:r>
            <a:r>
              <a:rPr lang="en-US" sz="2000" dirty="0">
                <a:solidFill>
                  <a:schemeClr val="tx1"/>
                </a:solidFill>
                <a:sym typeface="Symbol" pitchFamily="18" charset="2"/>
              </a:rPr>
              <a:t> = 1.125 m/0.25 m</a:t>
            </a:r>
          </a:p>
          <a:p>
            <a:r>
              <a:rPr lang="en-US" sz="2000" dirty="0">
                <a:solidFill>
                  <a:schemeClr val="tx1"/>
                </a:solidFill>
                <a:sym typeface="Symbol" pitchFamily="18" charset="2"/>
              </a:rPr>
              <a:t>W/</a:t>
            </a:r>
            <a:r>
              <a:rPr lang="en-US" sz="2000" dirty="0" err="1">
                <a:solidFill>
                  <a:schemeClr val="tx1"/>
                </a:solidFill>
                <a:sym typeface="Symbol" pitchFamily="18" charset="2"/>
              </a:rPr>
              <a:t>L</a:t>
            </a:r>
            <a:r>
              <a:rPr lang="en-US" sz="2000" baseline="-25000" dirty="0" err="1">
                <a:solidFill>
                  <a:schemeClr val="tx1"/>
                </a:solidFill>
                <a:sym typeface="Symbol" pitchFamily="18" charset="2"/>
              </a:rPr>
              <a:t>n</a:t>
            </a:r>
            <a:r>
              <a:rPr lang="en-US" sz="2000" dirty="0">
                <a:solidFill>
                  <a:schemeClr val="tx1"/>
                </a:solidFill>
                <a:sym typeface="Symbol" pitchFamily="18" charset="2"/>
              </a:rPr>
              <a:t> = 0.375 m/0.25 m</a:t>
            </a:r>
          </a:p>
          <a:p>
            <a:r>
              <a:rPr lang="en-US" sz="2000" dirty="0">
                <a:solidFill>
                  <a:schemeClr val="tx1"/>
                </a:solidFill>
                <a:sym typeface="Symbol" pitchFamily="18" charset="2"/>
              </a:rPr>
              <a:t>C</a:t>
            </a:r>
            <a:r>
              <a:rPr lang="en-US" sz="2000" baseline="-25000" dirty="0">
                <a:solidFill>
                  <a:schemeClr val="tx1"/>
                </a:solidFill>
                <a:sym typeface="Symbol" pitchFamily="18" charset="2"/>
              </a:rPr>
              <a:t>L</a:t>
            </a:r>
            <a:r>
              <a:rPr lang="en-US" sz="2000" dirty="0">
                <a:solidFill>
                  <a:schemeClr val="tx1"/>
                </a:solidFill>
                <a:sym typeface="Symbol" pitchFamily="18" charset="2"/>
              </a:rPr>
              <a:t> = 30 </a:t>
            </a:r>
            <a:r>
              <a:rPr lang="en-US" sz="2000" dirty="0" err="1">
                <a:solidFill>
                  <a:schemeClr val="tx1"/>
                </a:solidFill>
                <a:sym typeface="Symbol" pitchFamily="18" charset="2"/>
              </a:rPr>
              <a:t>fF</a:t>
            </a:r>
            <a:endParaRPr lang="en-US" sz="2000" dirty="0">
              <a:solidFill>
                <a:schemeClr val="tx1"/>
              </a:solidFill>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360899">
                                            <p:oleChartEl type="series" lvl="1"/>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360899">
                                            <p:oleChartEl type="series" lvl="2"/>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1360899">
                                            <p:oleChartEl type="series" lvl="3"/>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60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60899" grpId="0" bld="series"/>
      <p:bldP spid="136090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0034" y="571480"/>
            <a:ext cx="8229600" cy="561975"/>
          </a:xfrm>
        </p:spPr>
        <p:txBody>
          <a:bodyPr/>
          <a:lstStyle/>
          <a:p>
            <a:r>
              <a:rPr lang="en-US" b="1" dirty="0"/>
              <a:t>Glitch Power Dissipation</a:t>
            </a:r>
          </a:p>
        </p:txBody>
      </p:sp>
      <p:sp>
        <p:nvSpPr>
          <p:cNvPr id="31747" name="Rectangle 3"/>
          <p:cNvSpPr>
            <a:spLocks noGrp="1" noChangeArrowheads="1"/>
          </p:cNvSpPr>
          <p:nvPr>
            <p:ph type="body" idx="1"/>
          </p:nvPr>
        </p:nvSpPr>
        <p:spPr>
          <a:xfrm>
            <a:off x="500034" y="1857364"/>
            <a:ext cx="8229600" cy="2867028"/>
          </a:xfrm>
        </p:spPr>
        <p:txBody>
          <a:bodyPr/>
          <a:lstStyle/>
          <a:p>
            <a:r>
              <a:rPr lang="en-US" sz="2400" dirty="0"/>
              <a:t>Glitches are temporary changes in the value of the output – unnecessary transitions</a:t>
            </a:r>
          </a:p>
          <a:p>
            <a:r>
              <a:rPr lang="en-US" sz="2400" dirty="0"/>
              <a:t>They are caused due to the skew in the input signals to a gate</a:t>
            </a:r>
          </a:p>
          <a:p>
            <a:pPr algn="r"/>
            <a:r>
              <a:rPr lang="en-US" sz="2400" dirty="0"/>
              <a:t>Glitch power dissipation accounts for  15% – 20 % of the global </a:t>
            </a:r>
            <a:r>
              <a:rPr lang="en-US" sz="2400" dirty="0" smtClean="0"/>
              <a:t>power</a:t>
            </a:r>
            <a:endParaRPr lang="en-US" sz="2400" dirty="0"/>
          </a:p>
        </p:txBody>
      </p:sp>
      <p:pic>
        <p:nvPicPr>
          <p:cNvPr id="31750" name="Picture 6"/>
          <p:cNvPicPr>
            <a:picLocks noChangeAspect="1" noChangeArrowheads="1"/>
          </p:cNvPicPr>
          <p:nvPr/>
        </p:nvPicPr>
        <p:blipFill>
          <a:blip r:embed="rId3" cstate="print"/>
          <a:srcRect/>
          <a:stretch>
            <a:fillRect/>
          </a:stretch>
        </p:blipFill>
        <p:spPr bwMode="auto">
          <a:xfrm>
            <a:off x="1714480" y="4714884"/>
            <a:ext cx="5375088" cy="14716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561975"/>
          </a:xfrm>
        </p:spPr>
        <p:txBody>
          <a:bodyPr/>
          <a:lstStyle/>
          <a:p>
            <a:r>
              <a:rPr lang="en-US" b="1" dirty="0"/>
              <a:t>Glitch Power Dissipation</a:t>
            </a:r>
          </a:p>
        </p:txBody>
      </p:sp>
      <p:sp>
        <p:nvSpPr>
          <p:cNvPr id="41987" name="Rectangle 3"/>
          <p:cNvSpPr>
            <a:spLocks noGrp="1" noChangeArrowheads="1"/>
          </p:cNvSpPr>
          <p:nvPr>
            <p:ph type="body" idx="1"/>
          </p:nvPr>
        </p:nvSpPr>
        <p:spPr>
          <a:xfrm>
            <a:off x="457200" y="1646238"/>
            <a:ext cx="8229600" cy="4568844"/>
          </a:xfrm>
        </p:spPr>
        <p:txBody>
          <a:bodyPr/>
          <a:lstStyle/>
          <a:p>
            <a:pPr marL="609600" indent="-609600"/>
            <a:r>
              <a:rPr lang="en-US" sz="2400" dirty="0"/>
              <a:t>P = 1/2 .</a:t>
            </a:r>
            <a:r>
              <a:rPr lang="en-US" sz="2400" dirty="0" err="1"/>
              <a:t>CL.Vdd</a:t>
            </a:r>
            <a:r>
              <a:rPr lang="en-US" sz="2400" dirty="0"/>
              <a:t> . (</a:t>
            </a:r>
            <a:r>
              <a:rPr lang="en-US" sz="2400" dirty="0" err="1"/>
              <a:t>Vdd</a:t>
            </a:r>
            <a:r>
              <a:rPr lang="en-US" sz="2400" dirty="0"/>
              <a:t> – </a:t>
            </a:r>
            <a:r>
              <a:rPr lang="en-US" sz="2400" dirty="0" err="1"/>
              <a:t>Vmin</a:t>
            </a:r>
            <a:r>
              <a:rPr lang="en-US" sz="2400" dirty="0"/>
              <a:t>) ; </a:t>
            </a:r>
          </a:p>
          <a:p>
            <a:pPr marL="609600" indent="-609600">
              <a:buFontTx/>
              <a:buNone/>
            </a:pPr>
            <a:r>
              <a:rPr lang="en-US" sz="2400" dirty="0"/>
              <a:t>	</a:t>
            </a:r>
            <a:r>
              <a:rPr lang="en-US" sz="2400" dirty="0" err="1"/>
              <a:t>Vmin</a:t>
            </a:r>
            <a:r>
              <a:rPr lang="en-US" sz="2400" dirty="0"/>
              <a:t> : min voltage swing at the output </a:t>
            </a:r>
          </a:p>
          <a:p>
            <a:pPr marL="609600" indent="-609600"/>
            <a:r>
              <a:rPr lang="en-US" sz="2400" dirty="0"/>
              <a:t>Glitch power dissipation is dependent on </a:t>
            </a:r>
          </a:p>
          <a:p>
            <a:pPr marL="990600" lvl="1" indent="-533400"/>
            <a:r>
              <a:rPr lang="en-US" sz="2400" dirty="0"/>
              <a:t>Output load</a:t>
            </a:r>
          </a:p>
          <a:p>
            <a:pPr marL="990600" lvl="1" indent="-533400"/>
            <a:r>
              <a:rPr lang="en-US" sz="2400" dirty="0"/>
              <a:t>Input pattern</a:t>
            </a:r>
          </a:p>
          <a:p>
            <a:pPr marL="990600" lvl="1" indent="-533400"/>
            <a:r>
              <a:rPr lang="en-US" sz="2400" dirty="0"/>
              <a:t>Input slope</a:t>
            </a:r>
          </a:p>
          <a:p>
            <a:pPr marL="609600" indent="-609600"/>
            <a:endParaRPr lang="en-US" sz="2400" dirty="0"/>
          </a:p>
          <a:p>
            <a:pPr marL="1752600" lvl="3" indent="-381000">
              <a:buFont typeface="Wingdings" pitchFamily="2" charset="2"/>
              <a:buAutoNum type="arabicPeriod"/>
            </a:pP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609600"/>
            <a:ext cx="8229600" cy="561975"/>
          </a:xfrm>
        </p:spPr>
        <p:txBody>
          <a:bodyPr/>
          <a:lstStyle/>
          <a:p>
            <a:r>
              <a:rPr lang="en-US" b="1" dirty="0"/>
              <a:t>Glitch Power Dissipation</a:t>
            </a:r>
          </a:p>
        </p:txBody>
      </p:sp>
      <p:sp>
        <p:nvSpPr>
          <p:cNvPr id="32771" name="Rectangle 3"/>
          <p:cNvSpPr>
            <a:spLocks noGrp="1" noChangeArrowheads="1"/>
          </p:cNvSpPr>
          <p:nvPr>
            <p:ph type="body" idx="1"/>
          </p:nvPr>
        </p:nvSpPr>
        <p:spPr>
          <a:xfrm>
            <a:off x="457200" y="1752600"/>
            <a:ext cx="8229600" cy="3429000"/>
          </a:xfrm>
        </p:spPr>
        <p:txBody>
          <a:bodyPr/>
          <a:lstStyle/>
          <a:p>
            <a:pPr marL="609600" indent="-609600"/>
            <a:r>
              <a:rPr lang="en-US" sz="2400" dirty="0"/>
              <a:t>Hazard generation can be reduced by gate sizing and path balancing techniques</a:t>
            </a:r>
          </a:p>
          <a:p>
            <a:pPr marL="609600" indent="-609600"/>
            <a:r>
              <a:rPr lang="en-US" sz="2400" dirty="0"/>
              <a:t>Hazard propagation can be reduced by using less number of inverters which tend to amplify and propagate glitches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a:xfrm>
            <a:off x="457200" y="116632"/>
            <a:ext cx="8229600" cy="1296144"/>
          </a:xfrm>
        </p:spPr>
        <p:txBody>
          <a:bodyPr/>
          <a:lstStyle/>
          <a:p>
            <a:r>
              <a:rPr lang="en-US" dirty="0"/>
              <a:t>Leakage (Static) Power Consumption</a:t>
            </a:r>
          </a:p>
        </p:txBody>
      </p:sp>
      <p:sp>
        <p:nvSpPr>
          <p:cNvPr id="1362968" name="Rectangle 24"/>
          <p:cNvSpPr>
            <a:spLocks noChangeArrowheads="1"/>
          </p:cNvSpPr>
          <p:nvPr/>
        </p:nvSpPr>
        <p:spPr bwMode="auto">
          <a:xfrm>
            <a:off x="1143000" y="4953000"/>
            <a:ext cx="7010400" cy="1095375"/>
          </a:xfrm>
          <a:prstGeom prst="rect">
            <a:avLst/>
          </a:prstGeom>
          <a:noFill/>
          <a:ln w="9525">
            <a:noFill/>
            <a:miter lim="800000"/>
            <a:headEnd/>
            <a:tailEnd/>
          </a:ln>
        </p:spPr>
        <p:txBody>
          <a:bodyPr lIns="0" tIns="0" rIns="0" bIns="0">
            <a:spAutoFit/>
          </a:bodyPr>
          <a:lstStyle/>
          <a:p>
            <a:pPr algn="ctr"/>
            <a:r>
              <a:rPr lang="en-US" sz="2400">
                <a:solidFill>
                  <a:srgbClr val="000000"/>
                </a:solidFill>
              </a:rPr>
              <a:t>Sub-threshold current is the dominant factor.</a:t>
            </a:r>
          </a:p>
          <a:p>
            <a:pPr algn="ctr"/>
            <a:endParaRPr lang="en-US" sz="2400">
              <a:solidFill>
                <a:srgbClr val="000000"/>
              </a:solidFill>
            </a:endParaRPr>
          </a:p>
          <a:p>
            <a:pPr algn="ctr"/>
            <a:r>
              <a:rPr lang="en-US" sz="2400">
                <a:solidFill>
                  <a:srgbClr val="000000"/>
                </a:solidFill>
              </a:rPr>
              <a:t>All increase </a:t>
            </a:r>
            <a:r>
              <a:rPr lang="en-US" sz="2400"/>
              <a:t>exponentially</a:t>
            </a:r>
            <a:r>
              <a:rPr lang="en-US" sz="2400">
                <a:solidFill>
                  <a:srgbClr val="000000"/>
                </a:solidFill>
              </a:rPr>
              <a:t> with temperature!</a:t>
            </a:r>
            <a:endParaRPr lang="en-US" sz="2400">
              <a:solidFill>
                <a:srgbClr val="0000B6"/>
              </a:solidFill>
            </a:endParaRPr>
          </a:p>
        </p:txBody>
      </p:sp>
      <p:sp>
        <p:nvSpPr>
          <p:cNvPr id="1362977" name="Rectangle 33"/>
          <p:cNvSpPr>
            <a:spLocks noChangeArrowheads="1"/>
          </p:cNvSpPr>
          <p:nvPr/>
        </p:nvSpPr>
        <p:spPr bwMode="auto">
          <a:xfrm>
            <a:off x="6161856" y="1496978"/>
            <a:ext cx="2514600" cy="707886"/>
          </a:xfrm>
          <a:prstGeom prst="rect">
            <a:avLst/>
          </a:prstGeom>
          <a:noFill/>
          <a:ln w="12700">
            <a:noFill/>
            <a:miter lim="800000"/>
            <a:headEnd/>
            <a:tailEnd/>
          </a:ln>
          <a:effectLst/>
        </p:spPr>
        <p:txBody>
          <a:bodyPr>
            <a:spAutoFit/>
          </a:bodyPr>
          <a:lstStyle/>
          <a:p>
            <a:r>
              <a:rPr lang="en-US" sz="4000" dirty="0">
                <a:solidFill>
                  <a:srgbClr val="002060"/>
                </a:solidFill>
              </a:rPr>
              <a:t>V</a:t>
            </a:r>
            <a:r>
              <a:rPr lang="en-US" sz="4000" baseline="-25000" dirty="0">
                <a:solidFill>
                  <a:srgbClr val="002060"/>
                </a:solidFill>
              </a:rPr>
              <a:t>DD</a:t>
            </a:r>
            <a:r>
              <a:rPr lang="en-US" sz="4000" dirty="0">
                <a:solidFill>
                  <a:srgbClr val="002060"/>
                </a:solidFill>
              </a:rPr>
              <a:t> </a:t>
            </a:r>
            <a:r>
              <a:rPr lang="en-US" sz="4000" dirty="0" err="1">
                <a:solidFill>
                  <a:srgbClr val="002060"/>
                </a:solidFill>
              </a:rPr>
              <a:t>I</a:t>
            </a:r>
            <a:r>
              <a:rPr lang="en-US" sz="4000" baseline="-25000" dirty="0" err="1">
                <a:solidFill>
                  <a:srgbClr val="002060"/>
                </a:solidFill>
              </a:rPr>
              <a:t>leakage</a:t>
            </a:r>
            <a:endParaRPr lang="en-US" sz="4000" baseline="-25000" dirty="0">
              <a:solidFill>
                <a:srgbClr val="002060"/>
              </a:solidFill>
            </a:endParaRPr>
          </a:p>
        </p:txBody>
      </p:sp>
      <p:sp>
        <p:nvSpPr>
          <p:cNvPr id="1362987" name="Line 43"/>
          <p:cNvSpPr>
            <a:spLocks noChangeShapeType="1"/>
          </p:cNvSpPr>
          <p:nvPr/>
        </p:nvSpPr>
        <p:spPr bwMode="auto">
          <a:xfrm>
            <a:off x="3352800" y="1905000"/>
            <a:ext cx="0" cy="381000"/>
          </a:xfrm>
          <a:prstGeom prst="line">
            <a:avLst/>
          </a:prstGeom>
          <a:noFill/>
          <a:ln w="12700">
            <a:solidFill>
              <a:schemeClr val="tx1"/>
            </a:solidFill>
            <a:round/>
            <a:headEnd/>
            <a:tailEnd/>
          </a:ln>
          <a:effectLst/>
        </p:spPr>
        <p:txBody>
          <a:bodyPr/>
          <a:lstStyle/>
          <a:p>
            <a:endParaRPr lang="en-IN"/>
          </a:p>
        </p:txBody>
      </p:sp>
      <p:sp>
        <p:nvSpPr>
          <p:cNvPr id="1362988" name="Line 44"/>
          <p:cNvSpPr>
            <a:spLocks noChangeShapeType="1"/>
          </p:cNvSpPr>
          <p:nvPr/>
        </p:nvSpPr>
        <p:spPr bwMode="auto">
          <a:xfrm>
            <a:off x="3276600" y="1905000"/>
            <a:ext cx="0" cy="381000"/>
          </a:xfrm>
          <a:prstGeom prst="line">
            <a:avLst/>
          </a:prstGeom>
          <a:noFill/>
          <a:ln w="12700">
            <a:solidFill>
              <a:schemeClr val="tx1"/>
            </a:solidFill>
            <a:round/>
            <a:headEnd/>
            <a:tailEnd/>
          </a:ln>
          <a:effectLst/>
        </p:spPr>
        <p:txBody>
          <a:bodyPr/>
          <a:lstStyle/>
          <a:p>
            <a:endParaRPr lang="en-IN"/>
          </a:p>
        </p:txBody>
      </p:sp>
      <p:sp>
        <p:nvSpPr>
          <p:cNvPr id="1362989" name="Line 45"/>
          <p:cNvSpPr>
            <a:spLocks noChangeShapeType="1"/>
          </p:cNvSpPr>
          <p:nvPr/>
        </p:nvSpPr>
        <p:spPr bwMode="auto">
          <a:xfrm>
            <a:off x="3352800" y="2895600"/>
            <a:ext cx="0" cy="381000"/>
          </a:xfrm>
          <a:prstGeom prst="line">
            <a:avLst/>
          </a:prstGeom>
          <a:noFill/>
          <a:ln w="12700">
            <a:solidFill>
              <a:schemeClr val="tx1"/>
            </a:solidFill>
            <a:round/>
            <a:headEnd/>
            <a:tailEnd/>
          </a:ln>
          <a:effectLst/>
        </p:spPr>
        <p:txBody>
          <a:bodyPr/>
          <a:lstStyle/>
          <a:p>
            <a:endParaRPr lang="en-IN"/>
          </a:p>
        </p:txBody>
      </p:sp>
      <p:sp>
        <p:nvSpPr>
          <p:cNvPr id="1362990" name="Line 46"/>
          <p:cNvSpPr>
            <a:spLocks noChangeShapeType="1"/>
          </p:cNvSpPr>
          <p:nvPr/>
        </p:nvSpPr>
        <p:spPr bwMode="auto">
          <a:xfrm>
            <a:off x="3276600" y="2895600"/>
            <a:ext cx="0" cy="381000"/>
          </a:xfrm>
          <a:prstGeom prst="line">
            <a:avLst/>
          </a:prstGeom>
          <a:noFill/>
          <a:ln w="12700">
            <a:solidFill>
              <a:schemeClr val="tx1"/>
            </a:solidFill>
            <a:round/>
            <a:headEnd/>
            <a:tailEnd/>
          </a:ln>
          <a:effectLst/>
        </p:spPr>
        <p:txBody>
          <a:bodyPr/>
          <a:lstStyle/>
          <a:p>
            <a:endParaRPr lang="en-IN"/>
          </a:p>
        </p:txBody>
      </p:sp>
      <p:sp>
        <p:nvSpPr>
          <p:cNvPr id="1362991" name="Oval 47"/>
          <p:cNvSpPr>
            <a:spLocks noChangeArrowheads="1"/>
          </p:cNvSpPr>
          <p:nvPr/>
        </p:nvSpPr>
        <p:spPr bwMode="auto">
          <a:xfrm>
            <a:off x="3124200" y="2057400"/>
            <a:ext cx="157163" cy="152400"/>
          </a:xfrm>
          <a:prstGeom prst="ellipse">
            <a:avLst/>
          </a:prstGeom>
          <a:noFill/>
          <a:ln w="12700">
            <a:solidFill>
              <a:schemeClr val="tx1"/>
            </a:solidFill>
            <a:round/>
            <a:headEnd/>
            <a:tailEnd/>
          </a:ln>
          <a:effectLst/>
        </p:spPr>
        <p:txBody>
          <a:bodyPr wrap="none" anchor="ctr"/>
          <a:lstStyle/>
          <a:p>
            <a:endParaRPr lang="en-IN"/>
          </a:p>
        </p:txBody>
      </p:sp>
      <p:sp>
        <p:nvSpPr>
          <p:cNvPr id="1362992" name="Line 48"/>
          <p:cNvSpPr>
            <a:spLocks noChangeShapeType="1"/>
          </p:cNvSpPr>
          <p:nvPr/>
        </p:nvSpPr>
        <p:spPr bwMode="auto">
          <a:xfrm>
            <a:off x="2743200" y="2133600"/>
            <a:ext cx="392113" cy="1588"/>
          </a:xfrm>
          <a:prstGeom prst="line">
            <a:avLst/>
          </a:prstGeom>
          <a:noFill/>
          <a:ln w="12700">
            <a:solidFill>
              <a:schemeClr val="tx1"/>
            </a:solidFill>
            <a:round/>
            <a:headEnd/>
            <a:tailEnd/>
          </a:ln>
          <a:effectLst/>
        </p:spPr>
        <p:txBody>
          <a:bodyPr/>
          <a:lstStyle/>
          <a:p>
            <a:endParaRPr lang="en-IN"/>
          </a:p>
        </p:txBody>
      </p:sp>
      <p:sp>
        <p:nvSpPr>
          <p:cNvPr id="1362993" name="Line 49"/>
          <p:cNvSpPr>
            <a:spLocks noChangeShapeType="1"/>
          </p:cNvSpPr>
          <p:nvPr/>
        </p:nvSpPr>
        <p:spPr bwMode="auto">
          <a:xfrm>
            <a:off x="2743200" y="3078163"/>
            <a:ext cx="549275" cy="1587"/>
          </a:xfrm>
          <a:prstGeom prst="line">
            <a:avLst/>
          </a:prstGeom>
          <a:noFill/>
          <a:ln w="12700">
            <a:solidFill>
              <a:schemeClr val="tx1"/>
            </a:solidFill>
            <a:round/>
            <a:headEnd/>
            <a:tailEnd/>
          </a:ln>
          <a:effectLst/>
        </p:spPr>
        <p:txBody>
          <a:bodyPr/>
          <a:lstStyle/>
          <a:p>
            <a:endParaRPr lang="en-IN"/>
          </a:p>
        </p:txBody>
      </p:sp>
      <p:sp>
        <p:nvSpPr>
          <p:cNvPr id="1362994" name="Line 50"/>
          <p:cNvSpPr>
            <a:spLocks noChangeShapeType="1"/>
          </p:cNvSpPr>
          <p:nvPr/>
        </p:nvSpPr>
        <p:spPr bwMode="auto">
          <a:xfrm>
            <a:off x="2743200" y="2133600"/>
            <a:ext cx="0" cy="914400"/>
          </a:xfrm>
          <a:prstGeom prst="line">
            <a:avLst/>
          </a:prstGeom>
          <a:noFill/>
          <a:ln w="12700">
            <a:solidFill>
              <a:schemeClr val="tx1"/>
            </a:solidFill>
            <a:round/>
            <a:headEnd/>
            <a:tailEnd/>
          </a:ln>
          <a:effectLst/>
        </p:spPr>
        <p:txBody>
          <a:bodyPr/>
          <a:lstStyle/>
          <a:p>
            <a:endParaRPr lang="en-IN"/>
          </a:p>
        </p:txBody>
      </p:sp>
      <p:sp>
        <p:nvSpPr>
          <p:cNvPr id="1362995" name="Line 51"/>
          <p:cNvSpPr>
            <a:spLocks noChangeShapeType="1"/>
          </p:cNvSpPr>
          <p:nvPr/>
        </p:nvSpPr>
        <p:spPr bwMode="auto">
          <a:xfrm>
            <a:off x="1600200" y="2590800"/>
            <a:ext cx="1177925" cy="1588"/>
          </a:xfrm>
          <a:prstGeom prst="line">
            <a:avLst/>
          </a:prstGeom>
          <a:noFill/>
          <a:ln w="12700">
            <a:solidFill>
              <a:schemeClr val="tx1"/>
            </a:solidFill>
            <a:round/>
            <a:headEnd/>
            <a:tailEnd/>
          </a:ln>
          <a:effectLst/>
        </p:spPr>
        <p:txBody>
          <a:bodyPr/>
          <a:lstStyle/>
          <a:p>
            <a:endParaRPr lang="en-IN"/>
          </a:p>
        </p:txBody>
      </p:sp>
      <p:sp>
        <p:nvSpPr>
          <p:cNvPr id="1362996" name="Rectangle 52"/>
          <p:cNvSpPr>
            <a:spLocks noChangeArrowheads="1"/>
          </p:cNvSpPr>
          <p:nvPr/>
        </p:nvSpPr>
        <p:spPr bwMode="auto">
          <a:xfrm>
            <a:off x="4811713" y="2392363"/>
            <a:ext cx="522287" cy="304800"/>
          </a:xfrm>
          <a:prstGeom prst="rect">
            <a:avLst/>
          </a:prstGeom>
          <a:noFill/>
          <a:ln w="9525">
            <a:noFill/>
            <a:miter lim="800000"/>
            <a:headEnd/>
            <a:tailEnd/>
          </a:ln>
        </p:spPr>
        <p:txBody>
          <a:bodyPr wrap="none" lIns="0" tIns="0" rIns="0" bIns="0">
            <a:spAutoFit/>
          </a:bodyPr>
          <a:lstStyle/>
          <a:p>
            <a:r>
              <a:rPr lang="en-US" sz="2000">
                <a:solidFill>
                  <a:srgbClr val="000000"/>
                </a:solidFill>
              </a:rPr>
              <a:t>Vout</a:t>
            </a:r>
            <a:endParaRPr lang="en-US" sz="2000">
              <a:solidFill>
                <a:srgbClr val="0000B6"/>
              </a:solidFill>
            </a:endParaRPr>
          </a:p>
        </p:txBody>
      </p:sp>
      <p:sp>
        <p:nvSpPr>
          <p:cNvPr id="1362997" name="Line 53"/>
          <p:cNvSpPr>
            <a:spLocks noChangeShapeType="1"/>
          </p:cNvSpPr>
          <p:nvPr/>
        </p:nvSpPr>
        <p:spPr bwMode="auto">
          <a:xfrm>
            <a:off x="3657600" y="2286000"/>
            <a:ext cx="0" cy="609600"/>
          </a:xfrm>
          <a:prstGeom prst="line">
            <a:avLst/>
          </a:prstGeom>
          <a:noFill/>
          <a:ln w="12700">
            <a:solidFill>
              <a:schemeClr val="tx1"/>
            </a:solidFill>
            <a:round/>
            <a:headEnd/>
            <a:tailEnd/>
          </a:ln>
          <a:effectLst/>
        </p:spPr>
        <p:txBody>
          <a:bodyPr/>
          <a:lstStyle/>
          <a:p>
            <a:endParaRPr lang="en-IN"/>
          </a:p>
        </p:txBody>
      </p:sp>
      <p:sp>
        <p:nvSpPr>
          <p:cNvPr id="1362998" name="Line 54"/>
          <p:cNvSpPr>
            <a:spLocks noChangeShapeType="1"/>
          </p:cNvSpPr>
          <p:nvPr/>
        </p:nvSpPr>
        <p:spPr bwMode="auto">
          <a:xfrm>
            <a:off x="3352800" y="2895600"/>
            <a:ext cx="314325" cy="1588"/>
          </a:xfrm>
          <a:prstGeom prst="line">
            <a:avLst/>
          </a:prstGeom>
          <a:noFill/>
          <a:ln w="12700">
            <a:solidFill>
              <a:schemeClr val="tx1"/>
            </a:solidFill>
            <a:round/>
            <a:headEnd/>
            <a:tailEnd/>
          </a:ln>
          <a:effectLst/>
        </p:spPr>
        <p:txBody>
          <a:bodyPr/>
          <a:lstStyle/>
          <a:p>
            <a:endParaRPr lang="en-IN"/>
          </a:p>
        </p:txBody>
      </p:sp>
      <p:sp>
        <p:nvSpPr>
          <p:cNvPr id="1362999" name="Line 55"/>
          <p:cNvSpPr>
            <a:spLocks noChangeShapeType="1"/>
          </p:cNvSpPr>
          <p:nvPr/>
        </p:nvSpPr>
        <p:spPr bwMode="auto">
          <a:xfrm>
            <a:off x="3352800" y="3276600"/>
            <a:ext cx="314325" cy="1588"/>
          </a:xfrm>
          <a:prstGeom prst="line">
            <a:avLst/>
          </a:prstGeom>
          <a:noFill/>
          <a:ln w="12700">
            <a:solidFill>
              <a:schemeClr val="tx1"/>
            </a:solidFill>
            <a:round/>
            <a:headEnd/>
            <a:tailEnd/>
          </a:ln>
          <a:effectLst/>
        </p:spPr>
        <p:txBody>
          <a:bodyPr/>
          <a:lstStyle/>
          <a:p>
            <a:endParaRPr lang="en-IN"/>
          </a:p>
        </p:txBody>
      </p:sp>
      <p:sp>
        <p:nvSpPr>
          <p:cNvPr id="1363000" name="Line 56"/>
          <p:cNvSpPr>
            <a:spLocks noChangeShapeType="1"/>
          </p:cNvSpPr>
          <p:nvPr/>
        </p:nvSpPr>
        <p:spPr bwMode="auto">
          <a:xfrm>
            <a:off x="3352800" y="2286000"/>
            <a:ext cx="314325" cy="1588"/>
          </a:xfrm>
          <a:prstGeom prst="line">
            <a:avLst/>
          </a:prstGeom>
          <a:noFill/>
          <a:ln w="12700">
            <a:solidFill>
              <a:schemeClr val="tx1"/>
            </a:solidFill>
            <a:round/>
            <a:headEnd/>
            <a:tailEnd/>
          </a:ln>
          <a:effectLst/>
        </p:spPr>
        <p:txBody>
          <a:bodyPr/>
          <a:lstStyle/>
          <a:p>
            <a:endParaRPr lang="en-IN"/>
          </a:p>
        </p:txBody>
      </p:sp>
      <p:sp>
        <p:nvSpPr>
          <p:cNvPr id="1363001" name="Line 57"/>
          <p:cNvSpPr>
            <a:spLocks noChangeShapeType="1"/>
          </p:cNvSpPr>
          <p:nvPr/>
        </p:nvSpPr>
        <p:spPr bwMode="auto">
          <a:xfrm>
            <a:off x="3352800" y="1905000"/>
            <a:ext cx="314325" cy="1588"/>
          </a:xfrm>
          <a:prstGeom prst="line">
            <a:avLst/>
          </a:prstGeom>
          <a:noFill/>
          <a:ln w="12700">
            <a:solidFill>
              <a:schemeClr val="tx1"/>
            </a:solidFill>
            <a:round/>
            <a:headEnd/>
            <a:tailEnd/>
          </a:ln>
          <a:effectLst/>
        </p:spPr>
        <p:txBody>
          <a:bodyPr/>
          <a:lstStyle/>
          <a:p>
            <a:endParaRPr lang="en-IN"/>
          </a:p>
        </p:txBody>
      </p:sp>
      <p:sp>
        <p:nvSpPr>
          <p:cNvPr id="1363002" name="Line 58"/>
          <p:cNvSpPr>
            <a:spLocks noChangeShapeType="1"/>
          </p:cNvSpPr>
          <p:nvPr/>
        </p:nvSpPr>
        <p:spPr bwMode="auto">
          <a:xfrm>
            <a:off x="3657600" y="1524000"/>
            <a:ext cx="0" cy="381000"/>
          </a:xfrm>
          <a:prstGeom prst="line">
            <a:avLst/>
          </a:prstGeom>
          <a:noFill/>
          <a:ln w="12700">
            <a:solidFill>
              <a:schemeClr val="tx1"/>
            </a:solidFill>
            <a:round/>
            <a:headEnd/>
            <a:tailEnd/>
          </a:ln>
          <a:effectLst/>
        </p:spPr>
        <p:txBody>
          <a:bodyPr/>
          <a:lstStyle/>
          <a:p>
            <a:endParaRPr lang="en-IN"/>
          </a:p>
        </p:txBody>
      </p:sp>
      <p:sp>
        <p:nvSpPr>
          <p:cNvPr id="1363003" name="Line 59"/>
          <p:cNvSpPr>
            <a:spLocks noChangeShapeType="1"/>
          </p:cNvSpPr>
          <p:nvPr/>
        </p:nvSpPr>
        <p:spPr bwMode="auto">
          <a:xfrm>
            <a:off x="3657600" y="3276600"/>
            <a:ext cx="0" cy="381000"/>
          </a:xfrm>
          <a:prstGeom prst="line">
            <a:avLst/>
          </a:prstGeom>
          <a:noFill/>
          <a:ln w="12700">
            <a:solidFill>
              <a:schemeClr val="tx1"/>
            </a:solidFill>
            <a:round/>
            <a:headEnd/>
            <a:tailEnd/>
          </a:ln>
          <a:effectLst/>
        </p:spPr>
        <p:txBody>
          <a:bodyPr/>
          <a:lstStyle/>
          <a:p>
            <a:endParaRPr lang="en-IN"/>
          </a:p>
        </p:txBody>
      </p:sp>
      <p:sp>
        <p:nvSpPr>
          <p:cNvPr id="1363004" name="Line 60"/>
          <p:cNvSpPr>
            <a:spLocks noChangeShapeType="1"/>
          </p:cNvSpPr>
          <p:nvPr/>
        </p:nvSpPr>
        <p:spPr bwMode="auto">
          <a:xfrm>
            <a:off x="3657600" y="2590800"/>
            <a:ext cx="1098550" cy="1588"/>
          </a:xfrm>
          <a:prstGeom prst="line">
            <a:avLst/>
          </a:prstGeom>
          <a:noFill/>
          <a:ln w="12700">
            <a:solidFill>
              <a:schemeClr val="tx1"/>
            </a:solidFill>
            <a:round/>
            <a:headEnd/>
            <a:tailEnd/>
          </a:ln>
          <a:effectLst/>
        </p:spPr>
        <p:txBody>
          <a:bodyPr/>
          <a:lstStyle/>
          <a:p>
            <a:endParaRPr lang="en-IN"/>
          </a:p>
        </p:txBody>
      </p:sp>
      <p:sp>
        <p:nvSpPr>
          <p:cNvPr id="1363005" name="Line 61"/>
          <p:cNvSpPr>
            <a:spLocks noChangeShapeType="1"/>
          </p:cNvSpPr>
          <p:nvPr/>
        </p:nvSpPr>
        <p:spPr bwMode="auto">
          <a:xfrm>
            <a:off x="3505200" y="3657600"/>
            <a:ext cx="314325" cy="1588"/>
          </a:xfrm>
          <a:prstGeom prst="line">
            <a:avLst/>
          </a:prstGeom>
          <a:noFill/>
          <a:ln w="12700">
            <a:solidFill>
              <a:schemeClr val="tx1"/>
            </a:solidFill>
            <a:round/>
            <a:headEnd/>
            <a:tailEnd/>
          </a:ln>
          <a:effectLst/>
        </p:spPr>
        <p:txBody>
          <a:bodyPr/>
          <a:lstStyle/>
          <a:p>
            <a:endParaRPr lang="en-IN"/>
          </a:p>
        </p:txBody>
      </p:sp>
      <p:sp>
        <p:nvSpPr>
          <p:cNvPr id="1363006" name="Line 62"/>
          <p:cNvSpPr>
            <a:spLocks noChangeShapeType="1"/>
          </p:cNvSpPr>
          <p:nvPr/>
        </p:nvSpPr>
        <p:spPr bwMode="auto">
          <a:xfrm>
            <a:off x="1600200" y="2590800"/>
            <a:ext cx="0" cy="381000"/>
          </a:xfrm>
          <a:prstGeom prst="line">
            <a:avLst/>
          </a:prstGeom>
          <a:noFill/>
          <a:ln w="12700">
            <a:solidFill>
              <a:schemeClr val="tx1"/>
            </a:solidFill>
            <a:round/>
            <a:headEnd/>
            <a:tailEnd/>
          </a:ln>
          <a:effectLst/>
        </p:spPr>
        <p:txBody>
          <a:bodyPr/>
          <a:lstStyle/>
          <a:p>
            <a:endParaRPr lang="en-IN"/>
          </a:p>
        </p:txBody>
      </p:sp>
      <p:sp>
        <p:nvSpPr>
          <p:cNvPr id="1363007" name="Line 63"/>
          <p:cNvSpPr>
            <a:spLocks noChangeShapeType="1"/>
          </p:cNvSpPr>
          <p:nvPr/>
        </p:nvSpPr>
        <p:spPr bwMode="auto">
          <a:xfrm>
            <a:off x="1447800" y="2971800"/>
            <a:ext cx="314325" cy="1588"/>
          </a:xfrm>
          <a:prstGeom prst="line">
            <a:avLst/>
          </a:prstGeom>
          <a:noFill/>
          <a:ln w="12700">
            <a:solidFill>
              <a:schemeClr val="tx1"/>
            </a:solidFill>
            <a:round/>
            <a:headEnd/>
            <a:tailEnd/>
          </a:ln>
          <a:effectLst/>
        </p:spPr>
        <p:txBody>
          <a:bodyPr/>
          <a:lstStyle/>
          <a:p>
            <a:endParaRPr lang="en-IN"/>
          </a:p>
        </p:txBody>
      </p:sp>
      <p:grpSp>
        <p:nvGrpSpPr>
          <p:cNvPr id="2" name="Group 64"/>
          <p:cNvGrpSpPr>
            <a:grpSpLocks/>
          </p:cNvGrpSpPr>
          <p:nvPr/>
        </p:nvGrpSpPr>
        <p:grpSpPr bwMode="auto">
          <a:xfrm>
            <a:off x="4648200" y="2713038"/>
            <a:ext cx="2905125" cy="746125"/>
            <a:chOff x="2928" y="1565"/>
            <a:chExt cx="1776" cy="470"/>
          </a:xfrm>
        </p:grpSpPr>
        <p:sp>
          <p:nvSpPr>
            <p:cNvPr id="1363009" name="Rectangle 65"/>
            <p:cNvSpPr>
              <a:spLocks noChangeArrowheads="1"/>
            </p:cNvSpPr>
            <p:nvPr/>
          </p:nvSpPr>
          <p:spPr bwMode="auto">
            <a:xfrm>
              <a:off x="3504" y="1613"/>
              <a:ext cx="1200" cy="422"/>
            </a:xfrm>
            <a:prstGeom prst="rect">
              <a:avLst/>
            </a:prstGeom>
            <a:noFill/>
            <a:ln w="9525">
              <a:noFill/>
              <a:miter lim="800000"/>
              <a:headEnd/>
              <a:tailEnd/>
            </a:ln>
          </p:spPr>
          <p:txBody>
            <a:bodyPr lIns="0" tIns="0" rIns="0" bIns="0">
              <a:spAutoFit/>
            </a:bodyPr>
            <a:lstStyle/>
            <a:p>
              <a:pPr algn="ctr"/>
              <a:r>
                <a:rPr lang="en-US" sz="2200">
                  <a:solidFill>
                    <a:srgbClr val="000000"/>
                  </a:solidFill>
                </a:rPr>
                <a:t>Drain junction leakage</a:t>
              </a:r>
              <a:endParaRPr lang="en-US" sz="2200">
                <a:solidFill>
                  <a:srgbClr val="0000B6"/>
                </a:solidFill>
              </a:endParaRPr>
            </a:p>
          </p:txBody>
        </p:sp>
        <p:sp>
          <p:nvSpPr>
            <p:cNvPr id="1363010" name="Line 66"/>
            <p:cNvSpPr>
              <a:spLocks noChangeShapeType="1"/>
            </p:cNvSpPr>
            <p:nvPr/>
          </p:nvSpPr>
          <p:spPr bwMode="auto">
            <a:xfrm>
              <a:off x="2928" y="1565"/>
              <a:ext cx="0" cy="384"/>
            </a:xfrm>
            <a:prstGeom prst="line">
              <a:avLst/>
            </a:prstGeom>
            <a:noFill/>
            <a:ln w="28575">
              <a:solidFill>
                <a:srgbClr val="002060"/>
              </a:solidFill>
              <a:round/>
              <a:headEnd/>
              <a:tailEnd type="triangle" w="med" len="med"/>
            </a:ln>
            <a:effectLst/>
          </p:spPr>
          <p:txBody>
            <a:bodyPr/>
            <a:lstStyle/>
            <a:p>
              <a:endParaRPr lang="en-IN"/>
            </a:p>
          </p:txBody>
        </p:sp>
        <p:cxnSp>
          <p:nvCxnSpPr>
            <p:cNvPr id="1363011" name="AutoShape 67"/>
            <p:cNvCxnSpPr>
              <a:cxnSpLocks noChangeShapeType="1"/>
              <a:endCxn id="1363010" idx="1"/>
            </p:cNvCxnSpPr>
            <p:nvPr/>
          </p:nvCxnSpPr>
          <p:spPr bwMode="auto">
            <a:xfrm rot="10800000" flipV="1">
              <a:off x="2928" y="1853"/>
              <a:ext cx="576" cy="105"/>
            </a:xfrm>
            <a:prstGeom prst="curvedConnector4">
              <a:avLst>
                <a:gd name="adj1" fmla="val 50000"/>
                <a:gd name="adj2" fmla="val 228569"/>
              </a:avLst>
            </a:prstGeom>
            <a:noFill/>
            <a:ln w="12700">
              <a:solidFill>
                <a:schemeClr val="tx1"/>
              </a:solidFill>
              <a:round/>
              <a:headEnd/>
              <a:tailEnd type="triangle" w="med" len="med"/>
            </a:ln>
            <a:effectLst/>
          </p:spPr>
        </p:cxnSp>
      </p:grpSp>
      <p:grpSp>
        <p:nvGrpSpPr>
          <p:cNvPr id="3" name="Group 68"/>
          <p:cNvGrpSpPr>
            <a:grpSpLocks/>
          </p:cNvGrpSpPr>
          <p:nvPr/>
        </p:nvGrpSpPr>
        <p:grpSpPr bwMode="auto">
          <a:xfrm>
            <a:off x="3810000" y="2819400"/>
            <a:ext cx="4395788" cy="1249363"/>
            <a:chOff x="2400" y="1661"/>
            <a:chExt cx="2688" cy="787"/>
          </a:xfrm>
        </p:grpSpPr>
        <p:sp>
          <p:nvSpPr>
            <p:cNvPr id="1363013" name="Line 69"/>
            <p:cNvSpPr>
              <a:spLocks noChangeShapeType="1"/>
            </p:cNvSpPr>
            <p:nvPr/>
          </p:nvSpPr>
          <p:spPr bwMode="auto">
            <a:xfrm>
              <a:off x="2400" y="1661"/>
              <a:ext cx="0" cy="384"/>
            </a:xfrm>
            <a:prstGeom prst="line">
              <a:avLst/>
            </a:prstGeom>
            <a:noFill/>
            <a:ln w="28575">
              <a:solidFill>
                <a:srgbClr val="002060"/>
              </a:solidFill>
              <a:round/>
              <a:headEnd/>
              <a:tailEnd type="triangle" w="med" len="med"/>
            </a:ln>
            <a:effectLst/>
          </p:spPr>
          <p:txBody>
            <a:bodyPr/>
            <a:lstStyle/>
            <a:p>
              <a:endParaRPr lang="en-IN"/>
            </a:p>
          </p:txBody>
        </p:sp>
        <p:sp>
          <p:nvSpPr>
            <p:cNvPr id="1363014" name="Rectangle 70"/>
            <p:cNvSpPr>
              <a:spLocks noChangeArrowheads="1"/>
            </p:cNvSpPr>
            <p:nvPr/>
          </p:nvSpPr>
          <p:spPr bwMode="auto">
            <a:xfrm>
              <a:off x="2976" y="2237"/>
              <a:ext cx="2112" cy="211"/>
            </a:xfrm>
            <a:prstGeom prst="rect">
              <a:avLst/>
            </a:prstGeom>
            <a:noFill/>
            <a:ln w="9525">
              <a:noFill/>
              <a:miter lim="800000"/>
              <a:headEnd/>
              <a:tailEnd/>
            </a:ln>
          </p:spPr>
          <p:txBody>
            <a:bodyPr lIns="0" tIns="0" rIns="0" bIns="0">
              <a:spAutoFit/>
            </a:bodyPr>
            <a:lstStyle/>
            <a:p>
              <a:pPr algn="ctr"/>
              <a:r>
                <a:rPr lang="en-US" sz="2200">
                  <a:solidFill>
                    <a:srgbClr val="000000"/>
                  </a:solidFill>
                </a:rPr>
                <a:t>Sub-threshold current</a:t>
              </a:r>
              <a:endParaRPr lang="en-US" sz="2200">
                <a:solidFill>
                  <a:srgbClr val="0000B6"/>
                </a:solidFill>
              </a:endParaRPr>
            </a:p>
          </p:txBody>
        </p:sp>
        <p:cxnSp>
          <p:nvCxnSpPr>
            <p:cNvPr id="1363015" name="AutoShape 71"/>
            <p:cNvCxnSpPr>
              <a:cxnSpLocks noChangeShapeType="1"/>
              <a:stCxn id="1363014" idx="1"/>
              <a:endCxn id="1363013" idx="1"/>
            </p:cNvCxnSpPr>
            <p:nvPr/>
          </p:nvCxnSpPr>
          <p:spPr bwMode="auto">
            <a:xfrm rot="10800000">
              <a:off x="2400" y="2054"/>
              <a:ext cx="576" cy="289"/>
            </a:xfrm>
            <a:prstGeom prst="curvedConnector2">
              <a:avLst/>
            </a:prstGeom>
            <a:noFill/>
            <a:ln w="12700">
              <a:solidFill>
                <a:schemeClr val="tx1"/>
              </a:solidFill>
              <a:round/>
              <a:headEnd/>
              <a:tailEnd type="triangle" w="med" len="med"/>
            </a:ln>
            <a:effectLst/>
          </p:spPr>
        </p:cxnSp>
      </p:grpSp>
      <p:sp>
        <p:nvSpPr>
          <p:cNvPr id="1363016" name="Line 72"/>
          <p:cNvSpPr>
            <a:spLocks noChangeShapeType="1"/>
          </p:cNvSpPr>
          <p:nvPr/>
        </p:nvSpPr>
        <p:spPr bwMode="auto">
          <a:xfrm>
            <a:off x="3505200" y="1524000"/>
            <a:ext cx="314325" cy="1588"/>
          </a:xfrm>
          <a:prstGeom prst="line">
            <a:avLst/>
          </a:prstGeom>
          <a:noFill/>
          <a:ln w="28575">
            <a:solidFill>
              <a:schemeClr val="tx1"/>
            </a:solidFill>
            <a:round/>
            <a:headEnd/>
            <a:tailEnd/>
          </a:ln>
          <a:effectLst/>
        </p:spPr>
        <p:txBody>
          <a:bodyPr/>
          <a:lstStyle/>
          <a:p>
            <a:endParaRPr lang="en-IN"/>
          </a:p>
        </p:txBody>
      </p:sp>
      <p:sp>
        <p:nvSpPr>
          <p:cNvPr id="1363017" name="Line 73"/>
          <p:cNvSpPr>
            <a:spLocks noChangeShapeType="1"/>
          </p:cNvSpPr>
          <p:nvPr/>
        </p:nvSpPr>
        <p:spPr bwMode="auto">
          <a:xfrm>
            <a:off x="3581400" y="3733800"/>
            <a:ext cx="157163" cy="1588"/>
          </a:xfrm>
          <a:prstGeom prst="line">
            <a:avLst/>
          </a:prstGeom>
          <a:noFill/>
          <a:ln w="12700">
            <a:solidFill>
              <a:schemeClr val="tx1"/>
            </a:solidFill>
            <a:round/>
            <a:headEnd/>
            <a:tailEnd/>
          </a:ln>
          <a:effectLst/>
        </p:spPr>
        <p:txBody>
          <a:bodyPr/>
          <a:lstStyle/>
          <a:p>
            <a:endParaRPr lang="en-IN"/>
          </a:p>
        </p:txBody>
      </p:sp>
      <p:grpSp>
        <p:nvGrpSpPr>
          <p:cNvPr id="4" name="Group 74"/>
          <p:cNvGrpSpPr>
            <a:grpSpLocks/>
          </p:cNvGrpSpPr>
          <p:nvPr/>
        </p:nvGrpSpPr>
        <p:grpSpPr bwMode="auto">
          <a:xfrm>
            <a:off x="4191000" y="2590800"/>
            <a:ext cx="314325" cy="838200"/>
            <a:chOff x="2640" y="1517"/>
            <a:chExt cx="192" cy="528"/>
          </a:xfrm>
        </p:grpSpPr>
        <p:sp>
          <p:nvSpPr>
            <p:cNvPr id="1363019" name="AutoShape 75"/>
            <p:cNvSpPr>
              <a:spLocks noChangeArrowheads="1"/>
            </p:cNvSpPr>
            <p:nvPr/>
          </p:nvSpPr>
          <p:spPr bwMode="auto">
            <a:xfrm>
              <a:off x="2640" y="1661"/>
              <a:ext cx="192" cy="192"/>
            </a:xfrm>
            <a:prstGeom prst="triangle">
              <a:avLst>
                <a:gd name="adj" fmla="val 50000"/>
              </a:avLst>
            </a:prstGeom>
            <a:noFill/>
            <a:ln w="12700">
              <a:solidFill>
                <a:schemeClr val="tx1"/>
              </a:solidFill>
              <a:miter lim="800000"/>
              <a:headEnd/>
              <a:tailEnd/>
            </a:ln>
            <a:effectLst/>
          </p:spPr>
          <p:txBody>
            <a:bodyPr wrap="none" anchor="ctr"/>
            <a:lstStyle/>
            <a:p>
              <a:endParaRPr lang="en-IN"/>
            </a:p>
          </p:txBody>
        </p:sp>
        <p:sp>
          <p:nvSpPr>
            <p:cNvPr id="1363020" name="Line 76"/>
            <p:cNvSpPr>
              <a:spLocks noChangeShapeType="1"/>
            </p:cNvSpPr>
            <p:nvPr/>
          </p:nvSpPr>
          <p:spPr bwMode="auto">
            <a:xfrm>
              <a:off x="2736" y="1853"/>
              <a:ext cx="0" cy="144"/>
            </a:xfrm>
            <a:prstGeom prst="line">
              <a:avLst/>
            </a:prstGeom>
            <a:noFill/>
            <a:ln w="12700">
              <a:solidFill>
                <a:schemeClr val="tx1"/>
              </a:solidFill>
              <a:round/>
              <a:headEnd/>
              <a:tailEnd/>
            </a:ln>
            <a:effectLst/>
          </p:spPr>
          <p:txBody>
            <a:bodyPr/>
            <a:lstStyle/>
            <a:p>
              <a:endParaRPr lang="en-IN"/>
            </a:p>
          </p:txBody>
        </p:sp>
        <p:sp>
          <p:nvSpPr>
            <p:cNvPr id="1363021" name="Line 77"/>
            <p:cNvSpPr>
              <a:spLocks noChangeShapeType="1"/>
            </p:cNvSpPr>
            <p:nvPr/>
          </p:nvSpPr>
          <p:spPr bwMode="auto">
            <a:xfrm>
              <a:off x="2736" y="1517"/>
              <a:ext cx="0" cy="144"/>
            </a:xfrm>
            <a:prstGeom prst="line">
              <a:avLst/>
            </a:prstGeom>
            <a:noFill/>
            <a:ln w="12700">
              <a:solidFill>
                <a:schemeClr val="tx1"/>
              </a:solidFill>
              <a:round/>
              <a:headEnd/>
              <a:tailEnd/>
            </a:ln>
            <a:effectLst/>
          </p:spPr>
          <p:txBody>
            <a:bodyPr/>
            <a:lstStyle/>
            <a:p>
              <a:endParaRPr lang="en-IN"/>
            </a:p>
          </p:txBody>
        </p:sp>
        <p:sp>
          <p:nvSpPr>
            <p:cNvPr id="1363022" name="Line 78"/>
            <p:cNvSpPr>
              <a:spLocks noChangeShapeType="1"/>
            </p:cNvSpPr>
            <p:nvPr/>
          </p:nvSpPr>
          <p:spPr bwMode="auto">
            <a:xfrm>
              <a:off x="2640" y="1661"/>
              <a:ext cx="192" cy="0"/>
            </a:xfrm>
            <a:prstGeom prst="line">
              <a:avLst/>
            </a:prstGeom>
            <a:noFill/>
            <a:ln w="12700">
              <a:solidFill>
                <a:schemeClr val="tx1"/>
              </a:solidFill>
              <a:round/>
              <a:headEnd/>
              <a:tailEnd/>
            </a:ln>
            <a:effectLst/>
          </p:spPr>
          <p:txBody>
            <a:bodyPr/>
            <a:lstStyle/>
            <a:p>
              <a:endParaRPr lang="en-IN"/>
            </a:p>
          </p:txBody>
        </p:sp>
        <p:sp>
          <p:nvSpPr>
            <p:cNvPr id="1363023" name="Line 79"/>
            <p:cNvSpPr>
              <a:spLocks noChangeShapeType="1"/>
            </p:cNvSpPr>
            <p:nvPr/>
          </p:nvSpPr>
          <p:spPr bwMode="auto">
            <a:xfrm>
              <a:off x="2640" y="1997"/>
              <a:ext cx="192" cy="0"/>
            </a:xfrm>
            <a:prstGeom prst="line">
              <a:avLst/>
            </a:prstGeom>
            <a:noFill/>
            <a:ln w="12700">
              <a:solidFill>
                <a:schemeClr val="tx1"/>
              </a:solidFill>
              <a:round/>
              <a:headEnd/>
              <a:tailEnd/>
            </a:ln>
            <a:effectLst/>
          </p:spPr>
          <p:txBody>
            <a:bodyPr/>
            <a:lstStyle/>
            <a:p>
              <a:endParaRPr lang="en-IN"/>
            </a:p>
          </p:txBody>
        </p:sp>
        <p:sp>
          <p:nvSpPr>
            <p:cNvPr id="1363024" name="Line 80"/>
            <p:cNvSpPr>
              <a:spLocks noChangeShapeType="1"/>
            </p:cNvSpPr>
            <p:nvPr/>
          </p:nvSpPr>
          <p:spPr bwMode="auto">
            <a:xfrm>
              <a:off x="2688" y="2045"/>
              <a:ext cx="96" cy="0"/>
            </a:xfrm>
            <a:prstGeom prst="line">
              <a:avLst/>
            </a:prstGeom>
            <a:noFill/>
            <a:ln w="12700">
              <a:solidFill>
                <a:schemeClr val="tx1"/>
              </a:solidFill>
              <a:round/>
              <a:headEnd/>
              <a:tailEnd/>
            </a:ln>
            <a:effectLst/>
          </p:spPr>
          <p:txBody>
            <a:bodyPr/>
            <a:lstStyle/>
            <a:p>
              <a:endParaRPr lang="en-IN"/>
            </a:p>
          </p:txBody>
        </p:sp>
      </p:grpSp>
      <p:grpSp>
        <p:nvGrpSpPr>
          <p:cNvPr id="5" name="Group 81"/>
          <p:cNvGrpSpPr>
            <a:grpSpLocks/>
          </p:cNvGrpSpPr>
          <p:nvPr/>
        </p:nvGrpSpPr>
        <p:grpSpPr bwMode="auto">
          <a:xfrm>
            <a:off x="685800" y="3154363"/>
            <a:ext cx="2982913" cy="1036637"/>
            <a:chOff x="432" y="2371"/>
            <a:chExt cx="1824" cy="653"/>
          </a:xfrm>
        </p:grpSpPr>
        <p:sp>
          <p:nvSpPr>
            <p:cNvPr id="1363026" name="Line 82"/>
            <p:cNvSpPr>
              <a:spLocks noChangeShapeType="1"/>
            </p:cNvSpPr>
            <p:nvPr/>
          </p:nvSpPr>
          <p:spPr bwMode="auto">
            <a:xfrm>
              <a:off x="1920" y="2371"/>
              <a:ext cx="336" cy="0"/>
            </a:xfrm>
            <a:prstGeom prst="line">
              <a:avLst/>
            </a:prstGeom>
            <a:noFill/>
            <a:ln w="28575">
              <a:solidFill>
                <a:srgbClr val="002060"/>
              </a:solidFill>
              <a:round/>
              <a:headEnd/>
              <a:tailEnd type="triangle" w="med" len="med"/>
            </a:ln>
            <a:effectLst/>
          </p:spPr>
          <p:txBody>
            <a:bodyPr wrap="none"/>
            <a:lstStyle/>
            <a:p>
              <a:endParaRPr lang="en-IN"/>
            </a:p>
          </p:txBody>
        </p:sp>
        <p:sp>
          <p:nvSpPr>
            <p:cNvPr id="1363027" name="Rectangle 83"/>
            <p:cNvSpPr>
              <a:spLocks noChangeArrowheads="1"/>
            </p:cNvSpPr>
            <p:nvPr/>
          </p:nvSpPr>
          <p:spPr bwMode="auto">
            <a:xfrm>
              <a:off x="432" y="2755"/>
              <a:ext cx="1296" cy="269"/>
            </a:xfrm>
            <a:prstGeom prst="rect">
              <a:avLst/>
            </a:prstGeom>
            <a:noFill/>
            <a:ln w="12700">
              <a:noFill/>
              <a:miter lim="800000"/>
              <a:headEnd/>
              <a:tailEnd/>
            </a:ln>
            <a:effectLst/>
          </p:spPr>
          <p:txBody>
            <a:bodyPr>
              <a:spAutoFit/>
            </a:bodyPr>
            <a:lstStyle/>
            <a:p>
              <a:pPr algn="r"/>
              <a:r>
                <a:rPr lang="en-US" sz="2200">
                  <a:solidFill>
                    <a:schemeClr val="tx1"/>
                  </a:solidFill>
                </a:rPr>
                <a:t>Gate leakage</a:t>
              </a:r>
              <a:endParaRPr lang="en-US" sz="2200" baseline="-25000">
                <a:solidFill>
                  <a:schemeClr val="tx1"/>
                </a:solidFill>
              </a:endParaRPr>
            </a:p>
          </p:txBody>
        </p:sp>
        <p:cxnSp>
          <p:nvCxnSpPr>
            <p:cNvPr id="1363028" name="AutoShape 84"/>
            <p:cNvCxnSpPr>
              <a:cxnSpLocks noChangeShapeType="1"/>
              <a:stCxn id="1363027" idx="3"/>
            </p:cNvCxnSpPr>
            <p:nvPr/>
          </p:nvCxnSpPr>
          <p:spPr bwMode="auto">
            <a:xfrm flipV="1">
              <a:off x="1728" y="2371"/>
              <a:ext cx="240" cy="519"/>
            </a:xfrm>
            <a:prstGeom prst="curvedConnector2">
              <a:avLst/>
            </a:prstGeom>
            <a:noFill/>
            <a:ln w="9525">
              <a:solidFill>
                <a:schemeClr val="tx1"/>
              </a:solidFill>
              <a:round/>
              <a:headEnd/>
              <a:tailEnd type="triangl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62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96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457200" y="6324600"/>
            <a:ext cx="457200" cy="476250"/>
          </a:xfrm>
          <a:prstGeom prst="rect">
            <a:avLst/>
          </a:prstGeom>
        </p:spPr>
        <p:txBody>
          <a:bodyPr/>
          <a:lstStyle/>
          <a:p>
            <a:fld id="{21817A5E-5861-4B6B-ADB4-565ED7E227E9}" type="slidenum">
              <a:rPr lang="zh-TW" altLang="en-US"/>
              <a:pPr/>
              <a:t>36</a:t>
            </a:fld>
            <a:endParaRPr lang="en-US" altLang="zh-TW"/>
          </a:p>
        </p:txBody>
      </p:sp>
      <p:sp>
        <p:nvSpPr>
          <p:cNvPr id="901122" name="Rectangle 2"/>
          <p:cNvSpPr>
            <a:spLocks noGrp="1" noChangeArrowheads="1"/>
          </p:cNvSpPr>
          <p:nvPr>
            <p:ph type="title"/>
          </p:nvPr>
        </p:nvSpPr>
        <p:spPr/>
        <p:txBody>
          <a:bodyPr/>
          <a:lstStyle/>
          <a:p>
            <a:r>
              <a:rPr lang="en-US" altLang="zh-TW">
                <a:ea typeface="新細明體" pitchFamily="18" charset="-120"/>
              </a:rPr>
              <a:t>Source of Leakage Current</a:t>
            </a:r>
            <a:endParaRPr lang="zh-TW" altLang="en-US">
              <a:ea typeface="新細明體" pitchFamily="18" charset="-120"/>
            </a:endParaRPr>
          </a:p>
        </p:txBody>
      </p:sp>
      <p:pic>
        <p:nvPicPr>
          <p:cNvPr id="901124" name="Picture 4"/>
          <p:cNvPicPr>
            <a:picLocks noChangeAspect="1" noChangeArrowheads="1"/>
          </p:cNvPicPr>
          <p:nvPr/>
        </p:nvPicPr>
        <p:blipFill>
          <a:blip r:embed="rId3" cstate="print"/>
          <a:srcRect/>
          <a:stretch>
            <a:fillRect/>
          </a:stretch>
        </p:blipFill>
        <p:spPr bwMode="auto">
          <a:xfrm>
            <a:off x="76200" y="1703388"/>
            <a:ext cx="8382000" cy="4598987"/>
          </a:xfrm>
          <a:prstGeom prst="rect">
            <a:avLst/>
          </a:prstGeom>
          <a:noFill/>
          <a:ln w="9525">
            <a:noFill/>
            <a:miter lim="800000"/>
            <a:headEnd/>
            <a:tailEnd/>
          </a:ln>
          <a:effectLst/>
        </p:spPr>
      </p:pic>
      <p:sp>
        <p:nvSpPr>
          <p:cNvPr id="901125" name="Text Box 5"/>
          <p:cNvSpPr txBox="1">
            <a:spLocks noChangeArrowheads="1"/>
          </p:cNvSpPr>
          <p:nvPr/>
        </p:nvSpPr>
        <p:spPr bwMode="auto">
          <a:xfrm>
            <a:off x="4343400" y="1447800"/>
            <a:ext cx="3740150" cy="366713"/>
          </a:xfrm>
          <a:prstGeom prst="rect">
            <a:avLst/>
          </a:prstGeom>
          <a:noFill/>
          <a:ln w="9525">
            <a:noFill/>
            <a:miter lim="800000"/>
            <a:headEnd/>
            <a:tailEnd/>
          </a:ln>
          <a:effectLst/>
        </p:spPr>
        <p:txBody>
          <a:bodyPr wrap="none">
            <a:spAutoFit/>
          </a:bodyPr>
          <a:lstStyle/>
          <a:p>
            <a:pPr algn="l" eaLnBrk="1" hangingPunct="1"/>
            <a:r>
              <a:rPr kumimoji="1" lang="en-US" altLang="zh-TW" sz="1800">
                <a:latin typeface="Arial" pitchFamily="34" charset="0"/>
                <a:ea typeface="新細明體" pitchFamily="18" charset="-120"/>
              </a:rPr>
              <a:t>Keshavarzi,Roy,Hawkins(ITC1997)</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p:txBody>
          <a:bodyPr/>
          <a:lstStyle/>
          <a:p>
            <a:r>
              <a:rPr lang="en-US"/>
              <a:t>Leakage as a Function of V</a:t>
            </a:r>
            <a:r>
              <a:rPr lang="en-US" baseline="-25000"/>
              <a:t>T</a:t>
            </a:r>
          </a:p>
        </p:txBody>
      </p:sp>
      <p:graphicFrame>
        <p:nvGraphicFramePr>
          <p:cNvPr id="1364996" name="Object 4"/>
          <p:cNvGraphicFramePr>
            <a:graphicFrameLocks noChangeAspect="1"/>
          </p:cNvGraphicFramePr>
          <p:nvPr>
            <p:ph idx="1"/>
          </p:nvPr>
        </p:nvGraphicFramePr>
        <p:xfrm>
          <a:off x="457200" y="2690192"/>
          <a:ext cx="4876800" cy="4267200"/>
        </p:xfrm>
        <a:graphic>
          <a:graphicData uri="http://schemas.openxmlformats.org/presentationml/2006/ole">
            <p:oleObj spid="_x0000_s40962" name="Chart" r:id="rId4" imgW="8553346" imgH="5800603" progId="MSGraph.Chart.8">
              <p:embed followColorScheme="full"/>
            </p:oleObj>
          </a:graphicData>
        </a:graphic>
      </p:graphicFrame>
      <p:sp>
        <p:nvSpPr>
          <p:cNvPr id="1364997" name="Line 5"/>
          <p:cNvSpPr>
            <a:spLocks noChangeShapeType="1"/>
          </p:cNvSpPr>
          <p:nvPr/>
        </p:nvSpPr>
        <p:spPr bwMode="auto">
          <a:xfrm>
            <a:off x="2667000" y="3733800"/>
            <a:ext cx="0" cy="1752600"/>
          </a:xfrm>
          <a:prstGeom prst="line">
            <a:avLst/>
          </a:prstGeom>
          <a:noFill/>
          <a:ln w="28575">
            <a:solidFill>
              <a:schemeClr val="accent1"/>
            </a:solidFill>
            <a:prstDash val="dash"/>
            <a:round/>
            <a:headEnd/>
            <a:tailEnd/>
          </a:ln>
          <a:effectLst/>
        </p:spPr>
        <p:txBody>
          <a:bodyPr/>
          <a:lstStyle/>
          <a:p>
            <a:endParaRPr lang="en-IN"/>
          </a:p>
        </p:txBody>
      </p:sp>
      <p:sp>
        <p:nvSpPr>
          <p:cNvPr id="1364998" name="Line 6"/>
          <p:cNvSpPr>
            <a:spLocks noChangeShapeType="1"/>
          </p:cNvSpPr>
          <p:nvPr/>
        </p:nvSpPr>
        <p:spPr bwMode="auto">
          <a:xfrm>
            <a:off x="1447800" y="3581400"/>
            <a:ext cx="0" cy="1905000"/>
          </a:xfrm>
          <a:prstGeom prst="line">
            <a:avLst/>
          </a:prstGeom>
          <a:noFill/>
          <a:ln w="28575">
            <a:solidFill>
              <a:schemeClr val="accent2"/>
            </a:solidFill>
            <a:prstDash val="dash"/>
            <a:round/>
            <a:headEnd/>
            <a:tailEnd/>
          </a:ln>
          <a:effectLst/>
        </p:spPr>
        <p:txBody>
          <a:bodyPr/>
          <a:lstStyle/>
          <a:p>
            <a:endParaRPr lang="en-IN"/>
          </a:p>
        </p:txBody>
      </p:sp>
      <p:sp>
        <p:nvSpPr>
          <p:cNvPr id="1364999" name="Rectangle 7"/>
          <p:cNvSpPr>
            <a:spLocks noChangeArrowheads="1"/>
          </p:cNvSpPr>
          <p:nvPr/>
        </p:nvSpPr>
        <p:spPr bwMode="auto">
          <a:xfrm>
            <a:off x="533400" y="2722314"/>
            <a:ext cx="493713" cy="274638"/>
          </a:xfrm>
          <a:prstGeom prst="rect">
            <a:avLst/>
          </a:prstGeom>
          <a:noFill/>
          <a:ln w="9525">
            <a:noFill/>
            <a:miter lim="800000"/>
            <a:headEnd/>
            <a:tailEnd/>
          </a:ln>
        </p:spPr>
        <p:txBody>
          <a:bodyPr lIns="0" tIns="0" rIns="0" bIns="0">
            <a:spAutoFit/>
          </a:bodyPr>
          <a:lstStyle/>
          <a:p>
            <a:pPr algn="ctr"/>
            <a:r>
              <a:rPr lang="en-US" sz="1800" dirty="0">
                <a:solidFill>
                  <a:srgbClr val="000000"/>
                </a:solidFill>
              </a:rPr>
              <a:t>10</a:t>
            </a:r>
            <a:r>
              <a:rPr lang="en-US" sz="1800" baseline="30000" dirty="0">
                <a:solidFill>
                  <a:srgbClr val="000000"/>
                </a:solidFill>
              </a:rPr>
              <a:t>-2</a:t>
            </a:r>
            <a:endParaRPr lang="en-US" sz="1800" baseline="30000" dirty="0">
              <a:solidFill>
                <a:srgbClr val="0000B6"/>
              </a:solidFill>
            </a:endParaRPr>
          </a:p>
        </p:txBody>
      </p:sp>
      <p:sp>
        <p:nvSpPr>
          <p:cNvPr id="1365000" name="Rectangle 8"/>
          <p:cNvSpPr>
            <a:spLocks noChangeArrowheads="1"/>
          </p:cNvSpPr>
          <p:nvPr/>
        </p:nvSpPr>
        <p:spPr bwMode="auto">
          <a:xfrm>
            <a:off x="533400" y="5334000"/>
            <a:ext cx="493713" cy="274638"/>
          </a:xfrm>
          <a:prstGeom prst="rect">
            <a:avLst/>
          </a:prstGeom>
          <a:noFill/>
          <a:ln w="9525">
            <a:noFill/>
            <a:miter lim="800000"/>
            <a:headEnd/>
            <a:tailEnd/>
          </a:ln>
        </p:spPr>
        <p:txBody>
          <a:bodyPr lIns="0" tIns="0" rIns="0" bIns="0">
            <a:spAutoFit/>
          </a:bodyPr>
          <a:lstStyle/>
          <a:p>
            <a:pPr algn="ctr"/>
            <a:r>
              <a:rPr lang="en-US" sz="1800">
                <a:solidFill>
                  <a:srgbClr val="000000"/>
                </a:solidFill>
              </a:rPr>
              <a:t>10</a:t>
            </a:r>
            <a:r>
              <a:rPr lang="en-US" sz="1800" baseline="30000">
                <a:solidFill>
                  <a:srgbClr val="000000"/>
                </a:solidFill>
              </a:rPr>
              <a:t>-12</a:t>
            </a:r>
            <a:endParaRPr lang="en-US" sz="1800" baseline="30000">
              <a:solidFill>
                <a:srgbClr val="0000B6"/>
              </a:solidFill>
            </a:endParaRPr>
          </a:p>
        </p:txBody>
      </p:sp>
      <p:sp>
        <p:nvSpPr>
          <p:cNvPr id="1365001" name="Rectangle 9"/>
          <p:cNvSpPr>
            <a:spLocks noChangeArrowheads="1"/>
          </p:cNvSpPr>
          <p:nvPr/>
        </p:nvSpPr>
        <p:spPr bwMode="auto">
          <a:xfrm>
            <a:off x="609600" y="3810000"/>
            <a:ext cx="493713" cy="274638"/>
          </a:xfrm>
          <a:prstGeom prst="rect">
            <a:avLst/>
          </a:prstGeom>
          <a:noFill/>
          <a:ln w="9525">
            <a:noFill/>
            <a:miter lim="800000"/>
            <a:headEnd/>
            <a:tailEnd/>
          </a:ln>
        </p:spPr>
        <p:txBody>
          <a:bodyPr lIns="0" tIns="0" rIns="0" bIns="0">
            <a:spAutoFit/>
          </a:bodyPr>
          <a:lstStyle/>
          <a:p>
            <a:pPr algn="ctr"/>
            <a:r>
              <a:rPr lang="en-US" sz="1800">
                <a:solidFill>
                  <a:srgbClr val="000000"/>
                </a:solidFill>
              </a:rPr>
              <a:t>10</a:t>
            </a:r>
            <a:r>
              <a:rPr lang="en-US" sz="1800" baseline="30000">
                <a:solidFill>
                  <a:srgbClr val="000000"/>
                </a:solidFill>
              </a:rPr>
              <a:t>-7</a:t>
            </a:r>
          </a:p>
        </p:txBody>
      </p:sp>
      <p:sp>
        <p:nvSpPr>
          <p:cNvPr id="1365002" name="Rectangle 10"/>
          <p:cNvSpPr>
            <a:spLocks noChangeArrowheads="1"/>
          </p:cNvSpPr>
          <p:nvPr/>
        </p:nvSpPr>
        <p:spPr bwMode="auto">
          <a:xfrm>
            <a:off x="381000" y="1600274"/>
            <a:ext cx="8382000" cy="1036638"/>
          </a:xfrm>
          <a:prstGeom prst="rect">
            <a:avLst/>
          </a:prstGeom>
          <a:noFill/>
          <a:ln w="12700">
            <a:noFill/>
            <a:miter lim="800000"/>
            <a:headEnd/>
            <a:tailEnd/>
          </a:ln>
          <a:effectLst/>
        </p:spPr>
        <p:txBody>
          <a:bodyPr lIns="63500" tIns="25400" rIns="63500" bIns="25400">
            <a:spAutoFit/>
          </a:bodyPr>
          <a:lstStyle/>
          <a:p>
            <a:pPr marL="287338" indent="-287338">
              <a:lnSpc>
                <a:spcPct val="90000"/>
              </a:lnSpc>
              <a:spcBef>
                <a:spcPct val="65000"/>
              </a:spcBef>
              <a:buClr>
                <a:schemeClr val="accent1"/>
              </a:buClr>
              <a:buSzPct val="75000"/>
              <a:buFont typeface="Wingdings" pitchFamily="2" charset="2"/>
              <a:buChar char="q"/>
            </a:pPr>
            <a:r>
              <a:rPr lang="en-US" sz="2400" dirty="0">
                <a:solidFill>
                  <a:srgbClr val="000000"/>
                </a:solidFill>
              </a:rPr>
              <a:t>Continued scaling of supply voltage and the subsequent scaling of threshold voltage will make </a:t>
            </a:r>
            <a:r>
              <a:rPr lang="en-US" sz="2400" dirty="0" err="1">
                <a:solidFill>
                  <a:srgbClr val="000000"/>
                </a:solidFill>
              </a:rPr>
              <a:t>subthreshold</a:t>
            </a:r>
            <a:r>
              <a:rPr lang="en-US" sz="2400" dirty="0">
                <a:solidFill>
                  <a:srgbClr val="000000"/>
                </a:solidFill>
              </a:rPr>
              <a:t> conduction a dominate component of power dissipation.</a:t>
            </a:r>
          </a:p>
        </p:txBody>
      </p:sp>
      <p:sp>
        <p:nvSpPr>
          <p:cNvPr id="1365003" name="Rectangle 11"/>
          <p:cNvSpPr>
            <a:spLocks noChangeArrowheads="1"/>
          </p:cNvSpPr>
          <p:nvPr/>
        </p:nvSpPr>
        <p:spPr bwMode="auto">
          <a:xfrm>
            <a:off x="5562600" y="2909540"/>
            <a:ext cx="3276600" cy="2679700"/>
          </a:xfrm>
          <a:prstGeom prst="rect">
            <a:avLst/>
          </a:prstGeom>
          <a:noFill/>
          <a:ln w="12700">
            <a:noFill/>
            <a:miter lim="800000"/>
            <a:headEnd/>
            <a:tailEnd/>
          </a:ln>
          <a:effectLst/>
        </p:spPr>
        <p:txBody>
          <a:bodyPr lIns="63500" tIns="25400" rIns="63500" bIns="25400">
            <a:spAutoFit/>
          </a:bodyPr>
          <a:lstStyle/>
          <a:p>
            <a:pPr marL="287338" indent="-287338">
              <a:lnSpc>
                <a:spcPct val="90000"/>
              </a:lnSpc>
              <a:spcBef>
                <a:spcPct val="65000"/>
              </a:spcBef>
              <a:buClr>
                <a:schemeClr val="accent1"/>
              </a:buClr>
              <a:buSzPct val="75000"/>
              <a:buFont typeface="Wingdings" pitchFamily="2" charset="2"/>
              <a:buChar char="q"/>
            </a:pPr>
            <a:r>
              <a:rPr lang="en-US" sz="2400" dirty="0">
                <a:solidFill>
                  <a:srgbClr val="000000"/>
                </a:solidFill>
              </a:rPr>
              <a:t>An 90mV/decade V</a:t>
            </a:r>
            <a:r>
              <a:rPr lang="en-US" sz="2400" baseline="-25000" dirty="0">
                <a:solidFill>
                  <a:srgbClr val="000000"/>
                </a:solidFill>
              </a:rPr>
              <a:t>T</a:t>
            </a:r>
            <a:r>
              <a:rPr lang="en-US" sz="2400" dirty="0">
                <a:solidFill>
                  <a:srgbClr val="000000"/>
                </a:solidFill>
              </a:rPr>
              <a:t> roll-off - so each 255mV increase in V</a:t>
            </a:r>
            <a:r>
              <a:rPr lang="en-US" sz="2400" baseline="-25000" dirty="0">
                <a:solidFill>
                  <a:srgbClr val="000000"/>
                </a:solidFill>
              </a:rPr>
              <a:t>T</a:t>
            </a:r>
            <a:r>
              <a:rPr lang="en-US" sz="2400" dirty="0">
                <a:solidFill>
                  <a:srgbClr val="000000"/>
                </a:solidFill>
              </a:rPr>
              <a:t> gives 3 orders of magnitude reduction in leakage (but adversely affects performance)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533400" y="232792"/>
            <a:ext cx="8153400" cy="1179984"/>
          </a:xfrm>
        </p:spPr>
        <p:txBody>
          <a:bodyPr/>
          <a:lstStyle/>
          <a:p>
            <a:r>
              <a:rPr lang="en-US" dirty="0" smtClean="0"/>
              <a:t>Leakage </a:t>
            </a:r>
            <a:r>
              <a:rPr lang="en-US" dirty="0"/>
              <a:t>and V</a:t>
            </a:r>
            <a:r>
              <a:rPr lang="en-US" baseline="-25000" dirty="0"/>
              <a:t>T</a:t>
            </a:r>
          </a:p>
        </p:txBody>
      </p:sp>
      <p:grpSp>
        <p:nvGrpSpPr>
          <p:cNvPr id="2" name="Group 3"/>
          <p:cNvGrpSpPr>
            <a:grpSpLocks/>
          </p:cNvGrpSpPr>
          <p:nvPr/>
        </p:nvGrpSpPr>
        <p:grpSpPr bwMode="auto">
          <a:xfrm>
            <a:off x="533400" y="2001738"/>
            <a:ext cx="8077200" cy="4019550"/>
            <a:chOff x="192" y="1248"/>
            <a:chExt cx="5088" cy="2532"/>
          </a:xfrm>
        </p:grpSpPr>
        <p:sp>
          <p:nvSpPr>
            <p:cNvPr id="1270788" name="Rectangle 4"/>
            <p:cNvSpPr>
              <a:spLocks noChangeArrowheads="1"/>
            </p:cNvSpPr>
            <p:nvPr/>
          </p:nvSpPr>
          <p:spPr bwMode="auto">
            <a:xfrm>
              <a:off x="4608" y="3377"/>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80</a:t>
              </a:r>
            </a:p>
          </p:txBody>
        </p:sp>
        <p:sp>
          <p:nvSpPr>
            <p:cNvPr id="1270789" name="Rectangle 5"/>
            <p:cNvSpPr>
              <a:spLocks noChangeArrowheads="1"/>
            </p:cNvSpPr>
            <p:nvPr/>
          </p:nvSpPr>
          <p:spPr bwMode="auto">
            <a:xfrm>
              <a:off x="4608" y="3147"/>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0.25 V</a:t>
              </a:r>
            </a:p>
          </p:txBody>
        </p:sp>
        <p:sp>
          <p:nvSpPr>
            <p:cNvPr id="1270790" name="Rectangle 6"/>
            <p:cNvSpPr>
              <a:spLocks noChangeArrowheads="1"/>
            </p:cNvSpPr>
            <p:nvPr/>
          </p:nvSpPr>
          <p:spPr bwMode="auto">
            <a:xfrm>
              <a:off x="4608" y="2744"/>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13,000</a:t>
              </a:r>
            </a:p>
          </p:txBody>
        </p:sp>
        <p:sp>
          <p:nvSpPr>
            <p:cNvPr id="1270791" name="Rectangle 7"/>
            <p:cNvSpPr>
              <a:spLocks noChangeArrowheads="1"/>
            </p:cNvSpPr>
            <p:nvPr/>
          </p:nvSpPr>
          <p:spPr bwMode="auto">
            <a:xfrm>
              <a:off x="4608" y="2341"/>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920/400</a:t>
              </a:r>
            </a:p>
          </p:txBody>
        </p:sp>
        <p:sp>
          <p:nvSpPr>
            <p:cNvPr id="1270792" name="Rectangle 8"/>
            <p:cNvSpPr>
              <a:spLocks noChangeArrowheads="1"/>
            </p:cNvSpPr>
            <p:nvPr/>
          </p:nvSpPr>
          <p:spPr bwMode="auto">
            <a:xfrm>
              <a:off x="4608" y="211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cs typeface="Arial" charset="0"/>
                </a:rPr>
                <a:t>0.08 </a:t>
              </a:r>
              <a:r>
                <a:rPr lang="en-US" sz="1800">
                  <a:solidFill>
                    <a:schemeClr val="tx1"/>
                  </a:solidFill>
                  <a:sym typeface="Symbol" pitchFamily="18" charset="2"/>
                </a:rPr>
                <a:t></a:t>
              </a:r>
              <a:r>
                <a:rPr lang="en-US" sz="1800">
                  <a:solidFill>
                    <a:schemeClr val="tx1"/>
                  </a:solidFill>
                  <a:cs typeface="Arial" charset="0"/>
                </a:rPr>
                <a:t>m </a:t>
              </a:r>
            </a:p>
          </p:txBody>
        </p:sp>
        <p:sp>
          <p:nvSpPr>
            <p:cNvPr id="1270793" name="Rectangle 9"/>
            <p:cNvSpPr>
              <a:spLocks noChangeArrowheads="1"/>
            </p:cNvSpPr>
            <p:nvPr/>
          </p:nvSpPr>
          <p:spPr bwMode="auto">
            <a:xfrm>
              <a:off x="4608" y="188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24 </a:t>
              </a:r>
              <a:r>
                <a:rPr lang="en-US" sz="1800">
                  <a:solidFill>
                    <a:schemeClr val="tx1"/>
                  </a:solidFill>
                  <a:cs typeface="Arial" charset="0"/>
                </a:rPr>
                <a:t>Å</a:t>
              </a:r>
            </a:p>
          </p:txBody>
        </p:sp>
        <p:sp>
          <p:nvSpPr>
            <p:cNvPr id="1270794" name="Rectangle 10"/>
            <p:cNvSpPr>
              <a:spLocks noChangeArrowheads="1"/>
            </p:cNvSpPr>
            <p:nvPr/>
          </p:nvSpPr>
          <p:spPr bwMode="auto">
            <a:xfrm>
              <a:off x="4608" y="165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1.2 V</a:t>
              </a:r>
            </a:p>
          </p:txBody>
        </p:sp>
        <p:sp>
          <p:nvSpPr>
            <p:cNvPr id="1270795" name="Rectangle 11"/>
            <p:cNvSpPr>
              <a:spLocks noChangeArrowheads="1"/>
            </p:cNvSpPr>
            <p:nvPr/>
          </p:nvSpPr>
          <p:spPr bwMode="auto">
            <a:xfrm>
              <a:off x="4608" y="1248"/>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b="1">
                  <a:solidFill>
                    <a:schemeClr val="tx1"/>
                  </a:solidFill>
                </a:rPr>
                <a:t>CL013 HS</a:t>
              </a:r>
            </a:p>
          </p:txBody>
        </p:sp>
        <p:sp>
          <p:nvSpPr>
            <p:cNvPr id="1270796" name="Rectangle 12"/>
            <p:cNvSpPr>
              <a:spLocks noChangeArrowheads="1"/>
            </p:cNvSpPr>
            <p:nvPr/>
          </p:nvSpPr>
          <p:spPr bwMode="auto">
            <a:xfrm>
              <a:off x="3936" y="3377"/>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52</a:t>
              </a:r>
            </a:p>
          </p:txBody>
        </p:sp>
        <p:sp>
          <p:nvSpPr>
            <p:cNvPr id="1270797" name="Rectangle 13"/>
            <p:cNvSpPr>
              <a:spLocks noChangeArrowheads="1"/>
            </p:cNvSpPr>
            <p:nvPr/>
          </p:nvSpPr>
          <p:spPr bwMode="auto">
            <a:xfrm>
              <a:off x="3936" y="3147"/>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0.29 V</a:t>
              </a:r>
            </a:p>
          </p:txBody>
        </p:sp>
        <p:sp>
          <p:nvSpPr>
            <p:cNvPr id="1270798" name="Rectangle 14"/>
            <p:cNvSpPr>
              <a:spLocks noChangeArrowheads="1"/>
            </p:cNvSpPr>
            <p:nvPr/>
          </p:nvSpPr>
          <p:spPr bwMode="auto">
            <a:xfrm>
              <a:off x="3936" y="2744"/>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1,800</a:t>
              </a:r>
            </a:p>
          </p:txBody>
        </p:sp>
        <p:sp>
          <p:nvSpPr>
            <p:cNvPr id="1270799" name="Rectangle 15"/>
            <p:cNvSpPr>
              <a:spLocks noChangeArrowheads="1"/>
            </p:cNvSpPr>
            <p:nvPr/>
          </p:nvSpPr>
          <p:spPr bwMode="auto">
            <a:xfrm>
              <a:off x="3936" y="2341"/>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860/370</a:t>
              </a:r>
            </a:p>
          </p:txBody>
        </p:sp>
        <p:sp>
          <p:nvSpPr>
            <p:cNvPr id="1270800" name="Rectangle 16"/>
            <p:cNvSpPr>
              <a:spLocks noChangeArrowheads="1"/>
            </p:cNvSpPr>
            <p:nvPr/>
          </p:nvSpPr>
          <p:spPr bwMode="auto">
            <a:xfrm>
              <a:off x="3936" y="211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0.11 </a:t>
              </a:r>
              <a:r>
                <a:rPr lang="en-US" sz="1800">
                  <a:solidFill>
                    <a:schemeClr val="tx1"/>
                  </a:solidFill>
                  <a:sym typeface="Symbol" pitchFamily="18" charset="2"/>
                </a:rPr>
                <a:t></a:t>
              </a:r>
              <a:r>
                <a:rPr lang="en-US" sz="1800">
                  <a:solidFill>
                    <a:schemeClr val="tx1"/>
                  </a:solidFill>
                  <a:cs typeface="Arial" charset="0"/>
                </a:rPr>
                <a:t>m </a:t>
              </a:r>
            </a:p>
          </p:txBody>
        </p:sp>
        <p:sp>
          <p:nvSpPr>
            <p:cNvPr id="1270801" name="Rectangle 17"/>
            <p:cNvSpPr>
              <a:spLocks noChangeArrowheads="1"/>
            </p:cNvSpPr>
            <p:nvPr/>
          </p:nvSpPr>
          <p:spPr bwMode="auto">
            <a:xfrm>
              <a:off x="3936" y="188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29 </a:t>
              </a:r>
              <a:r>
                <a:rPr lang="en-US" sz="1800">
                  <a:solidFill>
                    <a:schemeClr val="tx1"/>
                  </a:solidFill>
                  <a:cs typeface="Arial" charset="0"/>
                </a:rPr>
                <a:t>Å</a:t>
              </a:r>
            </a:p>
          </p:txBody>
        </p:sp>
        <p:sp>
          <p:nvSpPr>
            <p:cNvPr id="1270802" name="Rectangle 18"/>
            <p:cNvSpPr>
              <a:spLocks noChangeArrowheads="1"/>
            </p:cNvSpPr>
            <p:nvPr/>
          </p:nvSpPr>
          <p:spPr bwMode="auto">
            <a:xfrm>
              <a:off x="3936" y="165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1.5 V</a:t>
              </a:r>
            </a:p>
          </p:txBody>
        </p:sp>
        <p:sp>
          <p:nvSpPr>
            <p:cNvPr id="1270803" name="Rectangle 19"/>
            <p:cNvSpPr>
              <a:spLocks noChangeArrowheads="1"/>
            </p:cNvSpPr>
            <p:nvPr/>
          </p:nvSpPr>
          <p:spPr bwMode="auto">
            <a:xfrm>
              <a:off x="3936" y="1248"/>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b="1">
                  <a:solidFill>
                    <a:schemeClr val="tx1"/>
                  </a:solidFill>
                </a:rPr>
                <a:t>CL015 HS</a:t>
              </a:r>
            </a:p>
          </p:txBody>
        </p:sp>
        <p:sp>
          <p:nvSpPr>
            <p:cNvPr id="1270804" name="Rectangle 20"/>
            <p:cNvSpPr>
              <a:spLocks noChangeArrowheads="1"/>
            </p:cNvSpPr>
            <p:nvPr/>
          </p:nvSpPr>
          <p:spPr bwMode="auto">
            <a:xfrm>
              <a:off x="3264" y="188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42 </a:t>
              </a:r>
              <a:r>
                <a:rPr lang="en-US" sz="1800">
                  <a:solidFill>
                    <a:schemeClr val="tx1"/>
                  </a:solidFill>
                  <a:cs typeface="Arial" charset="0"/>
                </a:rPr>
                <a:t>Å</a:t>
              </a:r>
            </a:p>
          </p:txBody>
        </p:sp>
        <p:sp>
          <p:nvSpPr>
            <p:cNvPr id="1270805" name="Rectangle 21"/>
            <p:cNvSpPr>
              <a:spLocks noChangeArrowheads="1"/>
            </p:cNvSpPr>
            <p:nvPr/>
          </p:nvSpPr>
          <p:spPr bwMode="auto">
            <a:xfrm>
              <a:off x="2592" y="188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42 </a:t>
              </a:r>
              <a:r>
                <a:rPr lang="en-US" sz="1800">
                  <a:solidFill>
                    <a:schemeClr val="tx1"/>
                  </a:solidFill>
                  <a:cs typeface="Arial" charset="0"/>
                </a:rPr>
                <a:t>Å</a:t>
              </a:r>
            </a:p>
          </p:txBody>
        </p:sp>
        <p:sp>
          <p:nvSpPr>
            <p:cNvPr id="1270806" name="Rectangle 22"/>
            <p:cNvSpPr>
              <a:spLocks noChangeArrowheads="1"/>
            </p:cNvSpPr>
            <p:nvPr/>
          </p:nvSpPr>
          <p:spPr bwMode="auto">
            <a:xfrm>
              <a:off x="1920" y="188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42 </a:t>
              </a:r>
              <a:r>
                <a:rPr lang="en-US" sz="1800">
                  <a:solidFill>
                    <a:schemeClr val="tx1"/>
                  </a:solidFill>
                  <a:cs typeface="Arial" charset="0"/>
                </a:rPr>
                <a:t>Å</a:t>
              </a:r>
            </a:p>
          </p:txBody>
        </p:sp>
        <p:sp>
          <p:nvSpPr>
            <p:cNvPr id="1270807" name="Rectangle 23"/>
            <p:cNvSpPr>
              <a:spLocks noChangeArrowheads="1"/>
            </p:cNvSpPr>
            <p:nvPr/>
          </p:nvSpPr>
          <p:spPr bwMode="auto">
            <a:xfrm>
              <a:off x="1248" y="188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42 </a:t>
              </a:r>
              <a:r>
                <a:rPr lang="en-US" sz="1800">
                  <a:solidFill>
                    <a:schemeClr val="tx1"/>
                  </a:solidFill>
                  <a:cs typeface="Arial" charset="0"/>
                </a:rPr>
                <a:t>Å</a:t>
              </a:r>
              <a:endParaRPr lang="en-US" sz="1800">
                <a:solidFill>
                  <a:schemeClr val="tx1"/>
                </a:solidFill>
              </a:endParaRPr>
            </a:p>
          </p:txBody>
        </p:sp>
        <p:sp>
          <p:nvSpPr>
            <p:cNvPr id="1270808" name="Rectangle 24"/>
            <p:cNvSpPr>
              <a:spLocks noChangeArrowheads="1"/>
            </p:cNvSpPr>
            <p:nvPr/>
          </p:nvSpPr>
          <p:spPr bwMode="auto">
            <a:xfrm>
              <a:off x="192" y="1881"/>
              <a:ext cx="1056" cy="230"/>
            </a:xfrm>
            <a:prstGeom prst="rect">
              <a:avLst/>
            </a:prstGeom>
            <a:noFill/>
            <a:ln w="12700">
              <a:noFill/>
              <a:miter lim="800000"/>
              <a:headEnd/>
              <a:tailEnd/>
            </a:ln>
            <a:effectLst/>
          </p:spPr>
          <p:txBody>
            <a:bodyPr/>
            <a:lstStyle/>
            <a:p>
              <a:pPr>
                <a:lnSpc>
                  <a:spcPct val="90000"/>
                </a:lnSpc>
                <a:spcBef>
                  <a:spcPct val="65000"/>
                </a:spcBef>
                <a:buClr>
                  <a:schemeClr val="accent1"/>
                </a:buClr>
                <a:buSzPct val="75000"/>
                <a:buFont typeface="Wingdings" pitchFamily="2" charset="2"/>
                <a:buNone/>
              </a:pPr>
              <a:r>
                <a:rPr lang="en-US" sz="1800">
                  <a:solidFill>
                    <a:schemeClr val="tx1"/>
                  </a:solidFill>
                </a:rPr>
                <a:t>T</a:t>
              </a:r>
              <a:r>
                <a:rPr lang="en-US" sz="1800" baseline="-25000">
                  <a:solidFill>
                    <a:schemeClr val="tx1"/>
                  </a:solidFill>
                </a:rPr>
                <a:t>ox </a:t>
              </a:r>
              <a:r>
                <a:rPr lang="en-US" sz="1800">
                  <a:solidFill>
                    <a:schemeClr val="tx1"/>
                  </a:solidFill>
                </a:rPr>
                <a:t>(effective)</a:t>
              </a:r>
            </a:p>
          </p:txBody>
        </p:sp>
        <p:sp>
          <p:nvSpPr>
            <p:cNvPr id="1270809" name="Rectangle 25"/>
            <p:cNvSpPr>
              <a:spLocks noChangeArrowheads="1"/>
            </p:cNvSpPr>
            <p:nvPr/>
          </p:nvSpPr>
          <p:spPr bwMode="auto">
            <a:xfrm>
              <a:off x="3264" y="3377"/>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43</a:t>
              </a:r>
            </a:p>
          </p:txBody>
        </p:sp>
        <p:sp>
          <p:nvSpPr>
            <p:cNvPr id="1270810" name="Rectangle 26"/>
            <p:cNvSpPr>
              <a:spLocks noChangeArrowheads="1"/>
            </p:cNvSpPr>
            <p:nvPr/>
          </p:nvSpPr>
          <p:spPr bwMode="auto">
            <a:xfrm>
              <a:off x="2592" y="3377"/>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14</a:t>
              </a:r>
            </a:p>
          </p:txBody>
        </p:sp>
        <p:sp>
          <p:nvSpPr>
            <p:cNvPr id="1270811" name="Rectangle 27"/>
            <p:cNvSpPr>
              <a:spLocks noChangeArrowheads="1"/>
            </p:cNvSpPr>
            <p:nvPr/>
          </p:nvSpPr>
          <p:spPr bwMode="auto">
            <a:xfrm>
              <a:off x="1920" y="3377"/>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22</a:t>
              </a:r>
            </a:p>
          </p:txBody>
        </p:sp>
        <p:sp>
          <p:nvSpPr>
            <p:cNvPr id="1270812" name="Rectangle 28"/>
            <p:cNvSpPr>
              <a:spLocks noChangeArrowheads="1"/>
            </p:cNvSpPr>
            <p:nvPr/>
          </p:nvSpPr>
          <p:spPr bwMode="auto">
            <a:xfrm>
              <a:off x="1248" y="3377"/>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30</a:t>
              </a:r>
            </a:p>
          </p:txBody>
        </p:sp>
        <p:sp>
          <p:nvSpPr>
            <p:cNvPr id="1270813" name="Rectangle 29"/>
            <p:cNvSpPr>
              <a:spLocks noChangeArrowheads="1"/>
            </p:cNvSpPr>
            <p:nvPr/>
          </p:nvSpPr>
          <p:spPr bwMode="auto">
            <a:xfrm>
              <a:off x="192" y="3377"/>
              <a:ext cx="1056" cy="403"/>
            </a:xfrm>
            <a:prstGeom prst="rect">
              <a:avLst/>
            </a:prstGeom>
            <a:noFill/>
            <a:ln w="12700">
              <a:noFill/>
              <a:miter lim="800000"/>
              <a:headEnd/>
              <a:tailEnd/>
            </a:ln>
            <a:effectLst/>
          </p:spPr>
          <p:txBody>
            <a:bodyPr/>
            <a:lstStyle/>
            <a:p>
              <a:pPr>
                <a:lnSpc>
                  <a:spcPct val="90000"/>
                </a:lnSpc>
                <a:spcBef>
                  <a:spcPct val="65000"/>
                </a:spcBef>
                <a:buClr>
                  <a:schemeClr val="accent1"/>
                </a:buClr>
                <a:buSzPct val="75000"/>
                <a:buFont typeface="Wingdings" pitchFamily="2" charset="2"/>
                <a:buNone/>
              </a:pPr>
              <a:r>
                <a:rPr lang="en-US" sz="1800">
                  <a:solidFill>
                    <a:schemeClr val="tx1"/>
                  </a:solidFill>
                </a:rPr>
                <a:t>FET Perf. (GHz)</a:t>
              </a:r>
            </a:p>
          </p:txBody>
        </p:sp>
        <p:sp>
          <p:nvSpPr>
            <p:cNvPr id="1270814" name="Rectangle 30"/>
            <p:cNvSpPr>
              <a:spLocks noChangeArrowheads="1"/>
            </p:cNvSpPr>
            <p:nvPr/>
          </p:nvSpPr>
          <p:spPr bwMode="auto">
            <a:xfrm>
              <a:off x="3264" y="3147"/>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0.40 V</a:t>
              </a:r>
            </a:p>
          </p:txBody>
        </p:sp>
        <p:sp>
          <p:nvSpPr>
            <p:cNvPr id="1270815" name="Rectangle 31"/>
            <p:cNvSpPr>
              <a:spLocks noChangeArrowheads="1"/>
            </p:cNvSpPr>
            <p:nvPr/>
          </p:nvSpPr>
          <p:spPr bwMode="auto">
            <a:xfrm>
              <a:off x="2592" y="3147"/>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0.73 V</a:t>
              </a:r>
            </a:p>
          </p:txBody>
        </p:sp>
        <p:sp>
          <p:nvSpPr>
            <p:cNvPr id="1270816" name="Rectangle 32"/>
            <p:cNvSpPr>
              <a:spLocks noChangeArrowheads="1"/>
            </p:cNvSpPr>
            <p:nvPr/>
          </p:nvSpPr>
          <p:spPr bwMode="auto">
            <a:xfrm>
              <a:off x="1920" y="3147"/>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0.63 V</a:t>
              </a:r>
            </a:p>
          </p:txBody>
        </p:sp>
        <p:sp>
          <p:nvSpPr>
            <p:cNvPr id="1270817" name="Rectangle 33"/>
            <p:cNvSpPr>
              <a:spLocks noChangeArrowheads="1"/>
            </p:cNvSpPr>
            <p:nvPr/>
          </p:nvSpPr>
          <p:spPr bwMode="auto">
            <a:xfrm>
              <a:off x="1248" y="3147"/>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0.42 V</a:t>
              </a:r>
            </a:p>
          </p:txBody>
        </p:sp>
        <p:sp>
          <p:nvSpPr>
            <p:cNvPr id="1270818" name="Rectangle 34"/>
            <p:cNvSpPr>
              <a:spLocks noChangeArrowheads="1"/>
            </p:cNvSpPr>
            <p:nvPr/>
          </p:nvSpPr>
          <p:spPr bwMode="auto">
            <a:xfrm>
              <a:off x="192" y="3147"/>
              <a:ext cx="1056" cy="230"/>
            </a:xfrm>
            <a:prstGeom prst="rect">
              <a:avLst/>
            </a:prstGeom>
            <a:noFill/>
            <a:ln w="12700">
              <a:noFill/>
              <a:miter lim="800000"/>
              <a:headEnd/>
              <a:tailEnd/>
            </a:ln>
            <a:effectLst/>
          </p:spPr>
          <p:txBody>
            <a:bodyPr/>
            <a:lstStyle/>
            <a:p>
              <a:pPr>
                <a:lnSpc>
                  <a:spcPct val="90000"/>
                </a:lnSpc>
                <a:spcBef>
                  <a:spcPct val="65000"/>
                </a:spcBef>
                <a:buClr>
                  <a:schemeClr val="accent1"/>
                </a:buClr>
                <a:buSzPct val="75000"/>
                <a:buFont typeface="Wingdings" pitchFamily="2" charset="2"/>
                <a:buNone/>
              </a:pPr>
              <a:r>
                <a:rPr lang="en-US" sz="1800">
                  <a:solidFill>
                    <a:srgbClr val="E71909"/>
                  </a:solidFill>
                </a:rPr>
                <a:t>V</a:t>
              </a:r>
              <a:r>
                <a:rPr lang="en-US" sz="1800" baseline="-25000">
                  <a:solidFill>
                    <a:srgbClr val="E71909"/>
                  </a:solidFill>
                </a:rPr>
                <a:t>Tn</a:t>
              </a:r>
            </a:p>
          </p:txBody>
        </p:sp>
        <p:sp>
          <p:nvSpPr>
            <p:cNvPr id="1270819" name="Rectangle 35"/>
            <p:cNvSpPr>
              <a:spLocks noChangeArrowheads="1"/>
            </p:cNvSpPr>
            <p:nvPr/>
          </p:nvSpPr>
          <p:spPr bwMode="auto">
            <a:xfrm>
              <a:off x="3264" y="2744"/>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300</a:t>
              </a:r>
            </a:p>
          </p:txBody>
        </p:sp>
        <p:sp>
          <p:nvSpPr>
            <p:cNvPr id="1270820" name="Rectangle 36"/>
            <p:cNvSpPr>
              <a:spLocks noChangeArrowheads="1"/>
            </p:cNvSpPr>
            <p:nvPr/>
          </p:nvSpPr>
          <p:spPr bwMode="auto">
            <a:xfrm>
              <a:off x="2592" y="2744"/>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0.15</a:t>
              </a:r>
            </a:p>
          </p:txBody>
        </p:sp>
        <p:sp>
          <p:nvSpPr>
            <p:cNvPr id="1270821" name="Rectangle 37"/>
            <p:cNvSpPr>
              <a:spLocks noChangeArrowheads="1"/>
            </p:cNvSpPr>
            <p:nvPr/>
          </p:nvSpPr>
          <p:spPr bwMode="auto">
            <a:xfrm>
              <a:off x="1920" y="2744"/>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1.60</a:t>
              </a:r>
            </a:p>
          </p:txBody>
        </p:sp>
        <p:sp>
          <p:nvSpPr>
            <p:cNvPr id="1270822" name="Rectangle 38"/>
            <p:cNvSpPr>
              <a:spLocks noChangeArrowheads="1"/>
            </p:cNvSpPr>
            <p:nvPr/>
          </p:nvSpPr>
          <p:spPr bwMode="auto">
            <a:xfrm>
              <a:off x="1248" y="2744"/>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rgbClr val="E71909"/>
                  </a:solidFill>
                </a:rPr>
                <a:t>20</a:t>
              </a:r>
            </a:p>
          </p:txBody>
        </p:sp>
        <p:sp>
          <p:nvSpPr>
            <p:cNvPr id="1270823" name="Rectangle 39"/>
            <p:cNvSpPr>
              <a:spLocks noChangeArrowheads="1"/>
            </p:cNvSpPr>
            <p:nvPr/>
          </p:nvSpPr>
          <p:spPr bwMode="auto">
            <a:xfrm>
              <a:off x="192" y="2744"/>
              <a:ext cx="1056" cy="403"/>
            </a:xfrm>
            <a:prstGeom prst="rect">
              <a:avLst/>
            </a:prstGeom>
            <a:noFill/>
            <a:ln w="12700">
              <a:noFill/>
              <a:miter lim="800000"/>
              <a:headEnd/>
              <a:tailEnd/>
            </a:ln>
            <a:effectLst/>
          </p:spPr>
          <p:txBody>
            <a:bodyPr/>
            <a:lstStyle/>
            <a:p>
              <a:pPr>
                <a:lnSpc>
                  <a:spcPct val="90000"/>
                </a:lnSpc>
                <a:spcBef>
                  <a:spcPct val="65000"/>
                </a:spcBef>
                <a:buClr>
                  <a:schemeClr val="accent1"/>
                </a:buClr>
                <a:buSzPct val="75000"/>
                <a:buFont typeface="Wingdings" pitchFamily="2" charset="2"/>
                <a:buNone/>
              </a:pPr>
              <a:r>
                <a:rPr lang="en-US" sz="1800">
                  <a:solidFill>
                    <a:srgbClr val="E71909"/>
                  </a:solidFill>
                </a:rPr>
                <a:t>I</a:t>
              </a:r>
              <a:r>
                <a:rPr lang="en-US" sz="1800" baseline="-25000">
                  <a:solidFill>
                    <a:srgbClr val="E71909"/>
                  </a:solidFill>
                </a:rPr>
                <a:t>off </a:t>
              </a:r>
              <a:r>
                <a:rPr lang="en-US" sz="1800">
                  <a:solidFill>
                    <a:srgbClr val="E71909"/>
                  </a:solidFill>
                </a:rPr>
                <a:t>(leakage) (</a:t>
              </a:r>
              <a:r>
                <a:rPr lang="en-US" sz="1800">
                  <a:solidFill>
                    <a:srgbClr val="E71909"/>
                  </a:solidFill>
                  <a:sym typeface="Symbol" pitchFamily="18" charset="2"/>
                </a:rPr>
                <a:t></a:t>
              </a:r>
              <a:r>
                <a:rPr lang="en-US" sz="1800">
                  <a:solidFill>
                    <a:srgbClr val="E71909"/>
                  </a:solidFill>
                </a:rPr>
                <a:t>A/</a:t>
              </a:r>
              <a:r>
                <a:rPr lang="en-US" sz="1800">
                  <a:solidFill>
                    <a:srgbClr val="E71909"/>
                  </a:solidFill>
                  <a:sym typeface="Symbol" pitchFamily="18" charset="2"/>
                </a:rPr>
                <a:t></a:t>
              </a:r>
              <a:r>
                <a:rPr lang="en-US" sz="1800">
                  <a:solidFill>
                    <a:srgbClr val="E71909"/>
                  </a:solidFill>
                </a:rPr>
                <a:t>m)</a:t>
              </a:r>
            </a:p>
          </p:txBody>
        </p:sp>
        <p:sp>
          <p:nvSpPr>
            <p:cNvPr id="1270824" name="Rectangle 40"/>
            <p:cNvSpPr>
              <a:spLocks noChangeArrowheads="1"/>
            </p:cNvSpPr>
            <p:nvPr/>
          </p:nvSpPr>
          <p:spPr bwMode="auto">
            <a:xfrm>
              <a:off x="3264" y="2341"/>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780/360</a:t>
              </a:r>
            </a:p>
          </p:txBody>
        </p:sp>
        <p:sp>
          <p:nvSpPr>
            <p:cNvPr id="1270825" name="Rectangle 41"/>
            <p:cNvSpPr>
              <a:spLocks noChangeArrowheads="1"/>
            </p:cNvSpPr>
            <p:nvPr/>
          </p:nvSpPr>
          <p:spPr bwMode="auto">
            <a:xfrm>
              <a:off x="2592" y="2341"/>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320/130</a:t>
              </a:r>
            </a:p>
          </p:txBody>
        </p:sp>
        <p:sp>
          <p:nvSpPr>
            <p:cNvPr id="1270826" name="Rectangle 42"/>
            <p:cNvSpPr>
              <a:spLocks noChangeArrowheads="1"/>
            </p:cNvSpPr>
            <p:nvPr/>
          </p:nvSpPr>
          <p:spPr bwMode="auto">
            <a:xfrm>
              <a:off x="1920" y="2341"/>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500/180</a:t>
              </a:r>
            </a:p>
          </p:txBody>
        </p:sp>
        <p:sp>
          <p:nvSpPr>
            <p:cNvPr id="1270827" name="Rectangle 43"/>
            <p:cNvSpPr>
              <a:spLocks noChangeArrowheads="1"/>
            </p:cNvSpPr>
            <p:nvPr/>
          </p:nvSpPr>
          <p:spPr bwMode="auto">
            <a:xfrm>
              <a:off x="1248" y="2341"/>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600/260</a:t>
              </a:r>
            </a:p>
          </p:txBody>
        </p:sp>
        <p:sp>
          <p:nvSpPr>
            <p:cNvPr id="1270828" name="Rectangle 44"/>
            <p:cNvSpPr>
              <a:spLocks noChangeArrowheads="1"/>
            </p:cNvSpPr>
            <p:nvPr/>
          </p:nvSpPr>
          <p:spPr bwMode="auto">
            <a:xfrm>
              <a:off x="192" y="2341"/>
              <a:ext cx="1056" cy="403"/>
            </a:xfrm>
            <a:prstGeom prst="rect">
              <a:avLst/>
            </a:prstGeom>
            <a:noFill/>
            <a:ln w="12700">
              <a:noFill/>
              <a:miter lim="800000"/>
              <a:headEnd/>
              <a:tailEnd/>
            </a:ln>
            <a:effectLst/>
          </p:spPr>
          <p:txBody>
            <a:bodyPr/>
            <a:lstStyle/>
            <a:p>
              <a:pPr>
                <a:lnSpc>
                  <a:spcPct val="90000"/>
                </a:lnSpc>
                <a:spcBef>
                  <a:spcPct val="65000"/>
                </a:spcBef>
                <a:buClr>
                  <a:schemeClr val="accent1"/>
                </a:buClr>
                <a:buSzPct val="75000"/>
                <a:buFont typeface="Wingdings" pitchFamily="2" charset="2"/>
                <a:buNone/>
              </a:pPr>
              <a:r>
                <a:rPr lang="en-US" sz="1800">
                  <a:solidFill>
                    <a:schemeClr val="tx1"/>
                  </a:solidFill>
                </a:rPr>
                <a:t>I</a:t>
              </a:r>
              <a:r>
                <a:rPr lang="en-US" sz="1800" baseline="-25000">
                  <a:solidFill>
                    <a:schemeClr val="tx1"/>
                  </a:solidFill>
                </a:rPr>
                <a:t>DSat </a:t>
              </a:r>
              <a:r>
                <a:rPr lang="en-US" sz="1800">
                  <a:solidFill>
                    <a:schemeClr val="tx1"/>
                  </a:solidFill>
                </a:rPr>
                <a:t>(n/p) (</a:t>
              </a:r>
              <a:r>
                <a:rPr lang="en-US" sz="1800">
                  <a:solidFill>
                    <a:schemeClr val="tx1"/>
                  </a:solidFill>
                  <a:sym typeface="Symbol" pitchFamily="18" charset="2"/>
                </a:rPr>
                <a:t></a:t>
              </a:r>
              <a:r>
                <a:rPr lang="en-US" sz="1800">
                  <a:solidFill>
                    <a:schemeClr val="tx1"/>
                  </a:solidFill>
                </a:rPr>
                <a:t>A/</a:t>
              </a:r>
              <a:r>
                <a:rPr lang="en-US" sz="1800">
                  <a:solidFill>
                    <a:schemeClr val="tx1"/>
                  </a:solidFill>
                  <a:sym typeface="Symbol" pitchFamily="18" charset="2"/>
                </a:rPr>
                <a:t></a:t>
              </a:r>
              <a:r>
                <a:rPr lang="en-US" sz="1800">
                  <a:solidFill>
                    <a:schemeClr val="tx1"/>
                  </a:solidFill>
                </a:rPr>
                <a:t>m)</a:t>
              </a:r>
            </a:p>
          </p:txBody>
        </p:sp>
        <p:sp>
          <p:nvSpPr>
            <p:cNvPr id="1270829" name="Rectangle 45"/>
            <p:cNvSpPr>
              <a:spLocks noChangeArrowheads="1"/>
            </p:cNvSpPr>
            <p:nvPr/>
          </p:nvSpPr>
          <p:spPr bwMode="auto">
            <a:xfrm>
              <a:off x="3264" y="211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cs typeface="Arial" charset="0"/>
                </a:rPr>
                <a:t>0.13 </a:t>
              </a:r>
              <a:r>
                <a:rPr lang="en-US" sz="1800">
                  <a:solidFill>
                    <a:schemeClr val="tx1"/>
                  </a:solidFill>
                  <a:sym typeface="Symbol" pitchFamily="18" charset="2"/>
                </a:rPr>
                <a:t></a:t>
              </a:r>
              <a:r>
                <a:rPr lang="en-US" sz="1800">
                  <a:solidFill>
                    <a:schemeClr val="tx1"/>
                  </a:solidFill>
                  <a:cs typeface="Arial" charset="0"/>
                </a:rPr>
                <a:t>m </a:t>
              </a:r>
            </a:p>
          </p:txBody>
        </p:sp>
        <p:sp>
          <p:nvSpPr>
            <p:cNvPr id="1270830" name="Rectangle 46"/>
            <p:cNvSpPr>
              <a:spLocks noChangeArrowheads="1"/>
            </p:cNvSpPr>
            <p:nvPr/>
          </p:nvSpPr>
          <p:spPr bwMode="auto">
            <a:xfrm>
              <a:off x="2592" y="211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cs typeface="Arial" charset="0"/>
                </a:rPr>
                <a:t>0.18 </a:t>
              </a:r>
              <a:r>
                <a:rPr lang="en-US" sz="1800">
                  <a:solidFill>
                    <a:schemeClr val="tx1"/>
                  </a:solidFill>
                  <a:sym typeface="Symbol" pitchFamily="18" charset="2"/>
                </a:rPr>
                <a:t></a:t>
              </a:r>
              <a:r>
                <a:rPr lang="en-US" sz="1800">
                  <a:solidFill>
                    <a:schemeClr val="tx1"/>
                  </a:solidFill>
                  <a:cs typeface="Arial" charset="0"/>
                </a:rPr>
                <a:t>m </a:t>
              </a:r>
            </a:p>
          </p:txBody>
        </p:sp>
        <p:sp>
          <p:nvSpPr>
            <p:cNvPr id="1270831" name="Rectangle 47"/>
            <p:cNvSpPr>
              <a:spLocks noChangeArrowheads="1"/>
            </p:cNvSpPr>
            <p:nvPr/>
          </p:nvSpPr>
          <p:spPr bwMode="auto">
            <a:xfrm>
              <a:off x="1920" y="211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cs typeface="Arial" charset="0"/>
                </a:rPr>
                <a:t>0.16 </a:t>
              </a:r>
              <a:r>
                <a:rPr lang="en-US" sz="1800">
                  <a:solidFill>
                    <a:schemeClr val="tx1"/>
                  </a:solidFill>
                  <a:sym typeface="Symbol" pitchFamily="18" charset="2"/>
                </a:rPr>
                <a:t></a:t>
              </a:r>
              <a:r>
                <a:rPr lang="en-US" sz="1800">
                  <a:solidFill>
                    <a:schemeClr val="tx1"/>
                  </a:solidFill>
                  <a:cs typeface="Arial" charset="0"/>
                </a:rPr>
                <a:t>m </a:t>
              </a:r>
            </a:p>
          </p:txBody>
        </p:sp>
        <p:sp>
          <p:nvSpPr>
            <p:cNvPr id="1270832" name="Rectangle 48"/>
            <p:cNvSpPr>
              <a:spLocks noChangeArrowheads="1"/>
            </p:cNvSpPr>
            <p:nvPr/>
          </p:nvSpPr>
          <p:spPr bwMode="auto">
            <a:xfrm>
              <a:off x="1248" y="211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0.16 </a:t>
              </a:r>
              <a:r>
                <a:rPr lang="en-US" sz="1800">
                  <a:solidFill>
                    <a:schemeClr val="tx1"/>
                  </a:solidFill>
                  <a:sym typeface="Symbol" pitchFamily="18" charset="2"/>
                </a:rPr>
                <a:t></a:t>
              </a:r>
              <a:r>
                <a:rPr lang="en-US" sz="1800">
                  <a:solidFill>
                    <a:schemeClr val="tx1"/>
                  </a:solidFill>
                </a:rPr>
                <a:t>m </a:t>
              </a:r>
            </a:p>
          </p:txBody>
        </p:sp>
        <p:sp>
          <p:nvSpPr>
            <p:cNvPr id="1270833" name="Rectangle 49"/>
            <p:cNvSpPr>
              <a:spLocks noChangeArrowheads="1"/>
            </p:cNvSpPr>
            <p:nvPr/>
          </p:nvSpPr>
          <p:spPr bwMode="auto">
            <a:xfrm>
              <a:off x="192" y="2111"/>
              <a:ext cx="1056" cy="230"/>
            </a:xfrm>
            <a:prstGeom prst="rect">
              <a:avLst/>
            </a:prstGeom>
            <a:noFill/>
            <a:ln w="12700">
              <a:noFill/>
              <a:miter lim="800000"/>
              <a:headEnd/>
              <a:tailEnd/>
            </a:ln>
            <a:effectLst/>
          </p:spPr>
          <p:txBody>
            <a:bodyPr/>
            <a:lstStyle/>
            <a:p>
              <a:pPr>
                <a:lnSpc>
                  <a:spcPct val="90000"/>
                </a:lnSpc>
                <a:spcBef>
                  <a:spcPct val="65000"/>
                </a:spcBef>
                <a:buClr>
                  <a:schemeClr val="accent1"/>
                </a:buClr>
                <a:buSzPct val="75000"/>
                <a:buFont typeface="Wingdings" pitchFamily="2" charset="2"/>
                <a:buNone/>
              </a:pPr>
              <a:r>
                <a:rPr lang="en-US" sz="1800">
                  <a:solidFill>
                    <a:schemeClr val="tx1"/>
                  </a:solidFill>
                </a:rPr>
                <a:t>L</a:t>
              </a:r>
              <a:r>
                <a:rPr lang="en-US" sz="1800" baseline="-25000">
                  <a:solidFill>
                    <a:schemeClr val="tx1"/>
                  </a:solidFill>
                </a:rPr>
                <a:t>gate</a:t>
              </a:r>
              <a:endParaRPr lang="en-US" sz="1800">
                <a:solidFill>
                  <a:schemeClr val="tx1"/>
                </a:solidFill>
              </a:endParaRPr>
            </a:p>
          </p:txBody>
        </p:sp>
        <p:sp>
          <p:nvSpPr>
            <p:cNvPr id="1270834" name="Rectangle 50"/>
            <p:cNvSpPr>
              <a:spLocks noChangeArrowheads="1"/>
            </p:cNvSpPr>
            <p:nvPr/>
          </p:nvSpPr>
          <p:spPr bwMode="auto">
            <a:xfrm>
              <a:off x="3264" y="165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2 V</a:t>
              </a:r>
            </a:p>
          </p:txBody>
        </p:sp>
        <p:sp>
          <p:nvSpPr>
            <p:cNvPr id="1270835" name="Rectangle 51"/>
            <p:cNvSpPr>
              <a:spLocks noChangeArrowheads="1"/>
            </p:cNvSpPr>
            <p:nvPr/>
          </p:nvSpPr>
          <p:spPr bwMode="auto">
            <a:xfrm>
              <a:off x="2592" y="165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1.8 V</a:t>
              </a:r>
            </a:p>
          </p:txBody>
        </p:sp>
        <p:sp>
          <p:nvSpPr>
            <p:cNvPr id="1270836" name="Rectangle 52"/>
            <p:cNvSpPr>
              <a:spLocks noChangeArrowheads="1"/>
            </p:cNvSpPr>
            <p:nvPr/>
          </p:nvSpPr>
          <p:spPr bwMode="auto">
            <a:xfrm>
              <a:off x="1920" y="165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1.8 V</a:t>
              </a:r>
            </a:p>
          </p:txBody>
        </p:sp>
        <p:sp>
          <p:nvSpPr>
            <p:cNvPr id="1270837" name="Rectangle 53"/>
            <p:cNvSpPr>
              <a:spLocks noChangeArrowheads="1"/>
            </p:cNvSpPr>
            <p:nvPr/>
          </p:nvSpPr>
          <p:spPr bwMode="auto">
            <a:xfrm>
              <a:off x="1248" y="1651"/>
              <a:ext cx="672" cy="230"/>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a:solidFill>
                    <a:schemeClr val="tx1"/>
                  </a:solidFill>
                </a:rPr>
                <a:t>1.8 V</a:t>
              </a:r>
            </a:p>
          </p:txBody>
        </p:sp>
        <p:sp>
          <p:nvSpPr>
            <p:cNvPr id="1270838" name="Rectangle 54"/>
            <p:cNvSpPr>
              <a:spLocks noChangeArrowheads="1"/>
            </p:cNvSpPr>
            <p:nvPr/>
          </p:nvSpPr>
          <p:spPr bwMode="auto">
            <a:xfrm>
              <a:off x="192" y="1651"/>
              <a:ext cx="1056" cy="230"/>
            </a:xfrm>
            <a:prstGeom prst="rect">
              <a:avLst/>
            </a:prstGeom>
            <a:noFill/>
            <a:ln w="12700">
              <a:noFill/>
              <a:miter lim="800000"/>
              <a:headEnd/>
              <a:tailEnd/>
            </a:ln>
            <a:effectLst/>
          </p:spPr>
          <p:txBody>
            <a:bodyPr/>
            <a:lstStyle/>
            <a:p>
              <a:pPr>
                <a:lnSpc>
                  <a:spcPct val="90000"/>
                </a:lnSpc>
                <a:spcBef>
                  <a:spcPct val="65000"/>
                </a:spcBef>
                <a:buClr>
                  <a:schemeClr val="accent1"/>
                </a:buClr>
                <a:buSzPct val="75000"/>
                <a:buFont typeface="Wingdings" pitchFamily="2" charset="2"/>
                <a:buNone/>
              </a:pPr>
              <a:r>
                <a:rPr lang="en-US" sz="1800">
                  <a:solidFill>
                    <a:schemeClr val="tx1"/>
                  </a:solidFill>
                </a:rPr>
                <a:t>V</a:t>
              </a:r>
              <a:r>
                <a:rPr lang="en-US" sz="1800" baseline="-25000">
                  <a:solidFill>
                    <a:schemeClr val="tx1"/>
                  </a:solidFill>
                </a:rPr>
                <a:t>dd</a:t>
              </a:r>
            </a:p>
          </p:txBody>
        </p:sp>
        <p:sp>
          <p:nvSpPr>
            <p:cNvPr id="1270839" name="Rectangle 55"/>
            <p:cNvSpPr>
              <a:spLocks noChangeArrowheads="1"/>
            </p:cNvSpPr>
            <p:nvPr/>
          </p:nvSpPr>
          <p:spPr bwMode="auto">
            <a:xfrm>
              <a:off x="3264" y="1248"/>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b="1">
                  <a:solidFill>
                    <a:schemeClr val="tx1"/>
                  </a:solidFill>
                </a:rPr>
                <a:t>CL018 HS</a:t>
              </a:r>
            </a:p>
          </p:txBody>
        </p:sp>
        <p:sp>
          <p:nvSpPr>
            <p:cNvPr id="1270840" name="Rectangle 56"/>
            <p:cNvSpPr>
              <a:spLocks noChangeArrowheads="1"/>
            </p:cNvSpPr>
            <p:nvPr/>
          </p:nvSpPr>
          <p:spPr bwMode="auto">
            <a:xfrm>
              <a:off x="2592" y="1248"/>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b="1">
                  <a:solidFill>
                    <a:schemeClr val="tx1"/>
                  </a:solidFill>
                </a:rPr>
                <a:t>CL018 ULP</a:t>
              </a:r>
            </a:p>
          </p:txBody>
        </p:sp>
        <p:sp>
          <p:nvSpPr>
            <p:cNvPr id="1270841" name="Rectangle 57"/>
            <p:cNvSpPr>
              <a:spLocks noChangeArrowheads="1"/>
            </p:cNvSpPr>
            <p:nvPr/>
          </p:nvSpPr>
          <p:spPr bwMode="auto">
            <a:xfrm>
              <a:off x="1920" y="1248"/>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b="1">
                  <a:solidFill>
                    <a:schemeClr val="tx1"/>
                  </a:solidFill>
                </a:rPr>
                <a:t>CL018 LP</a:t>
              </a:r>
            </a:p>
          </p:txBody>
        </p:sp>
        <p:sp>
          <p:nvSpPr>
            <p:cNvPr id="1270842" name="Rectangle 58"/>
            <p:cNvSpPr>
              <a:spLocks noChangeArrowheads="1"/>
            </p:cNvSpPr>
            <p:nvPr/>
          </p:nvSpPr>
          <p:spPr bwMode="auto">
            <a:xfrm>
              <a:off x="1248" y="1248"/>
              <a:ext cx="672"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r>
                <a:rPr lang="en-US" sz="1800" b="1">
                  <a:solidFill>
                    <a:schemeClr val="tx1"/>
                  </a:solidFill>
                </a:rPr>
                <a:t>CL018 G</a:t>
              </a:r>
            </a:p>
          </p:txBody>
        </p:sp>
        <p:sp>
          <p:nvSpPr>
            <p:cNvPr id="1270843" name="Rectangle 59"/>
            <p:cNvSpPr>
              <a:spLocks noChangeArrowheads="1"/>
            </p:cNvSpPr>
            <p:nvPr/>
          </p:nvSpPr>
          <p:spPr bwMode="auto">
            <a:xfrm>
              <a:off x="192" y="1248"/>
              <a:ext cx="1056" cy="403"/>
            </a:xfrm>
            <a:prstGeom prst="rect">
              <a:avLst/>
            </a:prstGeom>
            <a:noFill/>
            <a:ln w="12700">
              <a:noFill/>
              <a:miter lim="800000"/>
              <a:headEnd/>
              <a:tailEnd/>
            </a:ln>
            <a:effectLst/>
          </p:spPr>
          <p:txBody>
            <a:bodyPr/>
            <a:lstStyle/>
            <a:p>
              <a:pPr algn="ctr">
                <a:lnSpc>
                  <a:spcPct val="90000"/>
                </a:lnSpc>
                <a:spcBef>
                  <a:spcPct val="65000"/>
                </a:spcBef>
                <a:buClr>
                  <a:schemeClr val="accent1"/>
                </a:buClr>
                <a:buSzPct val="75000"/>
                <a:buFont typeface="Wingdings" pitchFamily="2" charset="2"/>
                <a:buNone/>
              </a:pPr>
              <a:endParaRPr lang="en-US" sz="1800">
                <a:solidFill>
                  <a:schemeClr val="tx1"/>
                </a:solidFill>
              </a:endParaRPr>
            </a:p>
          </p:txBody>
        </p:sp>
        <p:sp>
          <p:nvSpPr>
            <p:cNvPr id="1270844" name="Line 60"/>
            <p:cNvSpPr>
              <a:spLocks noChangeShapeType="1"/>
            </p:cNvSpPr>
            <p:nvPr/>
          </p:nvSpPr>
          <p:spPr bwMode="auto">
            <a:xfrm>
              <a:off x="192" y="1248"/>
              <a:ext cx="5088" cy="0"/>
            </a:xfrm>
            <a:prstGeom prst="line">
              <a:avLst/>
            </a:prstGeom>
            <a:noFill/>
            <a:ln w="28575" cap="sq">
              <a:solidFill>
                <a:schemeClr val="tx1"/>
              </a:solidFill>
              <a:round/>
              <a:headEnd/>
              <a:tailEnd/>
            </a:ln>
            <a:effectLst/>
          </p:spPr>
          <p:txBody>
            <a:bodyPr/>
            <a:lstStyle/>
            <a:p>
              <a:endParaRPr lang="en-IN"/>
            </a:p>
          </p:txBody>
        </p:sp>
        <p:sp>
          <p:nvSpPr>
            <p:cNvPr id="1270845" name="Line 61"/>
            <p:cNvSpPr>
              <a:spLocks noChangeShapeType="1"/>
            </p:cNvSpPr>
            <p:nvPr/>
          </p:nvSpPr>
          <p:spPr bwMode="auto">
            <a:xfrm>
              <a:off x="192" y="1651"/>
              <a:ext cx="5088" cy="0"/>
            </a:xfrm>
            <a:prstGeom prst="line">
              <a:avLst/>
            </a:prstGeom>
            <a:noFill/>
            <a:ln w="12700">
              <a:solidFill>
                <a:schemeClr val="tx1"/>
              </a:solidFill>
              <a:round/>
              <a:headEnd/>
              <a:tailEnd/>
            </a:ln>
            <a:effectLst/>
          </p:spPr>
          <p:txBody>
            <a:bodyPr/>
            <a:lstStyle/>
            <a:p>
              <a:endParaRPr lang="en-IN"/>
            </a:p>
          </p:txBody>
        </p:sp>
        <p:sp>
          <p:nvSpPr>
            <p:cNvPr id="1270846" name="Line 62"/>
            <p:cNvSpPr>
              <a:spLocks noChangeShapeType="1"/>
            </p:cNvSpPr>
            <p:nvPr/>
          </p:nvSpPr>
          <p:spPr bwMode="auto">
            <a:xfrm>
              <a:off x="192" y="1881"/>
              <a:ext cx="5088" cy="0"/>
            </a:xfrm>
            <a:prstGeom prst="line">
              <a:avLst/>
            </a:prstGeom>
            <a:noFill/>
            <a:ln w="12700">
              <a:solidFill>
                <a:schemeClr val="tx1"/>
              </a:solidFill>
              <a:round/>
              <a:headEnd/>
              <a:tailEnd/>
            </a:ln>
            <a:effectLst/>
          </p:spPr>
          <p:txBody>
            <a:bodyPr/>
            <a:lstStyle/>
            <a:p>
              <a:endParaRPr lang="en-IN"/>
            </a:p>
          </p:txBody>
        </p:sp>
        <p:sp>
          <p:nvSpPr>
            <p:cNvPr id="1270847" name="Line 63"/>
            <p:cNvSpPr>
              <a:spLocks noChangeShapeType="1"/>
            </p:cNvSpPr>
            <p:nvPr/>
          </p:nvSpPr>
          <p:spPr bwMode="auto">
            <a:xfrm>
              <a:off x="192" y="2341"/>
              <a:ext cx="5088" cy="0"/>
            </a:xfrm>
            <a:prstGeom prst="line">
              <a:avLst/>
            </a:prstGeom>
            <a:noFill/>
            <a:ln w="12700">
              <a:solidFill>
                <a:schemeClr val="tx1"/>
              </a:solidFill>
              <a:round/>
              <a:headEnd/>
              <a:tailEnd/>
            </a:ln>
            <a:effectLst/>
          </p:spPr>
          <p:txBody>
            <a:bodyPr/>
            <a:lstStyle/>
            <a:p>
              <a:endParaRPr lang="en-IN"/>
            </a:p>
          </p:txBody>
        </p:sp>
        <p:sp>
          <p:nvSpPr>
            <p:cNvPr id="1270848" name="Line 64"/>
            <p:cNvSpPr>
              <a:spLocks noChangeShapeType="1"/>
            </p:cNvSpPr>
            <p:nvPr/>
          </p:nvSpPr>
          <p:spPr bwMode="auto">
            <a:xfrm>
              <a:off x="192" y="2744"/>
              <a:ext cx="5088" cy="0"/>
            </a:xfrm>
            <a:prstGeom prst="line">
              <a:avLst/>
            </a:prstGeom>
            <a:noFill/>
            <a:ln w="12700">
              <a:solidFill>
                <a:schemeClr val="tx1"/>
              </a:solidFill>
              <a:round/>
              <a:headEnd/>
              <a:tailEnd/>
            </a:ln>
            <a:effectLst/>
          </p:spPr>
          <p:txBody>
            <a:bodyPr/>
            <a:lstStyle/>
            <a:p>
              <a:endParaRPr lang="en-IN"/>
            </a:p>
          </p:txBody>
        </p:sp>
        <p:sp>
          <p:nvSpPr>
            <p:cNvPr id="1270849" name="Line 65"/>
            <p:cNvSpPr>
              <a:spLocks noChangeShapeType="1"/>
            </p:cNvSpPr>
            <p:nvPr/>
          </p:nvSpPr>
          <p:spPr bwMode="auto">
            <a:xfrm>
              <a:off x="192" y="3147"/>
              <a:ext cx="5088" cy="0"/>
            </a:xfrm>
            <a:prstGeom prst="line">
              <a:avLst/>
            </a:prstGeom>
            <a:noFill/>
            <a:ln w="12700">
              <a:solidFill>
                <a:schemeClr val="tx1"/>
              </a:solidFill>
              <a:round/>
              <a:headEnd/>
              <a:tailEnd/>
            </a:ln>
            <a:effectLst/>
          </p:spPr>
          <p:txBody>
            <a:bodyPr/>
            <a:lstStyle/>
            <a:p>
              <a:endParaRPr lang="en-IN"/>
            </a:p>
          </p:txBody>
        </p:sp>
        <p:sp>
          <p:nvSpPr>
            <p:cNvPr id="1270850" name="Line 66"/>
            <p:cNvSpPr>
              <a:spLocks noChangeShapeType="1"/>
            </p:cNvSpPr>
            <p:nvPr/>
          </p:nvSpPr>
          <p:spPr bwMode="auto">
            <a:xfrm>
              <a:off x="192" y="3377"/>
              <a:ext cx="5088" cy="0"/>
            </a:xfrm>
            <a:prstGeom prst="line">
              <a:avLst/>
            </a:prstGeom>
            <a:noFill/>
            <a:ln w="12700">
              <a:solidFill>
                <a:schemeClr val="tx1"/>
              </a:solidFill>
              <a:round/>
              <a:headEnd/>
              <a:tailEnd/>
            </a:ln>
            <a:effectLst/>
          </p:spPr>
          <p:txBody>
            <a:bodyPr/>
            <a:lstStyle/>
            <a:p>
              <a:endParaRPr lang="en-IN"/>
            </a:p>
          </p:txBody>
        </p:sp>
        <p:sp>
          <p:nvSpPr>
            <p:cNvPr id="1270851" name="Line 67"/>
            <p:cNvSpPr>
              <a:spLocks noChangeShapeType="1"/>
            </p:cNvSpPr>
            <p:nvPr/>
          </p:nvSpPr>
          <p:spPr bwMode="auto">
            <a:xfrm>
              <a:off x="192" y="3780"/>
              <a:ext cx="5088" cy="0"/>
            </a:xfrm>
            <a:prstGeom prst="line">
              <a:avLst/>
            </a:prstGeom>
            <a:noFill/>
            <a:ln w="28575" cap="sq">
              <a:solidFill>
                <a:schemeClr val="tx1"/>
              </a:solidFill>
              <a:round/>
              <a:headEnd/>
              <a:tailEnd/>
            </a:ln>
            <a:effectLst/>
          </p:spPr>
          <p:txBody>
            <a:bodyPr/>
            <a:lstStyle/>
            <a:p>
              <a:endParaRPr lang="en-IN"/>
            </a:p>
          </p:txBody>
        </p:sp>
        <p:sp>
          <p:nvSpPr>
            <p:cNvPr id="1270852" name="Line 68"/>
            <p:cNvSpPr>
              <a:spLocks noChangeShapeType="1"/>
            </p:cNvSpPr>
            <p:nvPr/>
          </p:nvSpPr>
          <p:spPr bwMode="auto">
            <a:xfrm>
              <a:off x="192" y="1248"/>
              <a:ext cx="0" cy="2532"/>
            </a:xfrm>
            <a:prstGeom prst="line">
              <a:avLst/>
            </a:prstGeom>
            <a:noFill/>
            <a:ln w="28575" cap="sq">
              <a:solidFill>
                <a:schemeClr val="tx1"/>
              </a:solidFill>
              <a:round/>
              <a:headEnd/>
              <a:tailEnd/>
            </a:ln>
            <a:effectLst/>
          </p:spPr>
          <p:txBody>
            <a:bodyPr/>
            <a:lstStyle/>
            <a:p>
              <a:endParaRPr lang="en-IN"/>
            </a:p>
          </p:txBody>
        </p:sp>
        <p:sp>
          <p:nvSpPr>
            <p:cNvPr id="1270853" name="Line 69"/>
            <p:cNvSpPr>
              <a:spLocks noChangeShapeType="1"/>
            </p:cNvSpPr>
            <p:nvPr/>
          </p:nvSpPr>
          <p:spPr bwMode="auto">
            <a:xfrm>
              <a:off x="1248" y="1248"/>
              <a:ext cx="0" cy="2532"/>
            </a:xfrm>
            <a:prstGeom prst="line">
              <a:avLst/>
            </a:prstGeom>
            <a:noFill/>
            <a:ln w="12700">
              <a:solidFill>
                <a:schemeClr val="tx1"/>
              </a:solidFill>
              <a:round/>
              <a:headEnd/>
              <a:tailEnd/>
            </a:ln>
            <a:effectLst/>
          </p:spPr>
          <p:txBody>
            <a:bodyPr/>
            <a:lstStyle/>
            <a:p>
              <a:endParaRPr lang="en-IN"/>
            </a:p>
          </p:txBody>
        </p:sp>
        <p:sp>
          <p:nvSpPr>
            <p:cNvPr id="1270854" name="Line 70"/>
            <p:cNvSpPr>
              <a:spLocks noChangeShapeType="1"/>
            </p:cNvSpPr>
            <p:nvPr/>
          </p:nvSpPr>
          <p:spPr bwMode="auto">
            <a:xfrm>
              <a:off x="1920" y="1248"/>
              <a:ext cx="0" cy="2532"/>
            </a:xfrm>
            <a:prstGeom prst="line">
              <a:avLst/>
            </a:prstGeom>
            <a:noFill/>
            <a:ln w="12700">
              <a:solidFill>
                <a:schemeClr val="tx1"/>
              </a:solidFill>
              <a:round/>
              <a:headEnd/>
              <a:tailEnd/>
            </a:ln>
            <a:effectLst/>
          </p:spPr>
          <p:txBody>
            <a:bodyPr/>
            <a:lstStyle/>
            <a:p>
              <a:endParaRPr lang="en-IN"/>
            </a:p>
          </p:txBody>
        </p:sp>
        <p:sp>
          <p:nvSpPr>
            <p:cNvPr id="1270855" name="Line 71"/>
            <p:cNvSpPr>
              <a:spLocks noChangeShapeType="1"/>
            </p:cNvSpPr>
            <p:nvPr/>
          </p:nvSpPr>
          <p:spPr bwMode="auto">
            <a:xfrm>
              <a:off x="2592" y="1248"/>
              <a:ext cx="0" cy="2532"/>
            </a:xfrm>
            <a:prstGeom prst="line">
              <a:avLst/>
            </a:prstGeom>
            <a:noFill/>
            <a:ln w="12700">
              <a:solidFill>
                <a:schemeClr val="tx1"/>
              </a:solidFill>
              <a:round/>
              <a:headEnd/>
              <a:tailEnd/>
            </a:ln>
            <a:effectLst/>
          </p:spPr>
          <p:txBody>
            <a:bodyPr/>
            <a:lstStyle/>
            <a:p>
              <a:endParaRPr lang="en-IN"/>
            </a:p>
          </p:txBody>
        </p:sp>
        <p:sp>
          <p:nvSpPr>
            <p:cNvPr id="1270856" name="Line 72"/>
            <p:cNvSpPr>
              <a:spLocks noChangeShapeType="1"/>
            </p:cNvSpPr>
            <p:nvPr/>
          </p:nvSpPr>
          <p:spPr bwMode="auto">
            <a:xfrm>
              <a:off x="3264" y="1248"/>
              <a:ext cx="0" cy="2532"/>
            </a:xfrm>
            <a:prstGeom prst="line">
              <a:avLst/>
            </a:prstGeom>
            <a:noFill/>
            <a:ln w="12700">
              <a:solidFill>
                <a:schemeClr val="tx1"/>
              </a:solidFill>
              <a:round/>
              <a:headEnd/>
              <a:tailEnd/>
            </a:ln>
            <a:effectLst/>
          </p:spPr>
          <p:txBody>
            <a:bodyPr/>
            <a:lstStyle/>
            <a:p>
              <a:endParaRPr lang="en-IN"/>
            </a:p>
          </p:txBody>
        </p:sp>
        <p:sp>
          <p:nvSpPr>
            <p:cNvPr id="1270857" name="Line 73"/>
            <p:cNvSpPr>
              <a:spLocks noChangeShapeType="1"/>
            </p:cNvSpPr>
            <p:nvPr/>
          </p:nvSpPr>
          <p:spPr bwMode="auto">
            <a:xfrm>
              <a:off x="5280" y="1248"/>
              <a:ext cx="0" cy="2532"/>
            </a:xfrm>
            <a:prstGeom prst="line">
              <a:avLst/>
            </a:prstGeom>
            <a:noFill/>
            <a:ln w="28575" cap="sq">
              <a:solidFill>
                <a:schemeClr val="tx1"/>
              </a:solidFill>
              <a:round/>
              <a:headEnd/>
              <a:tailEnd/>
            </a:ln>
            <a:effectLst/>
          </p:spPr>
          <p:txBody>
            <a:bodyPr/>
            <a:lstStyle/>
            <a:p>
              <a:endParaRPr lang="en-IN"/>
            </a:p>
          </p:txBody>
        </p:sp>
        <p:sp>
          <p:nvSpPr>
            <p:cNvPr id="1270858" name="Line 74"/>
            <p:cNvSpPr>
              <a:spLocks noChangeShapeType="1"/>
            </p:cNvSpPr>
            <p:nvPr/>
          </p:nvSpPr>
          <p:spPr bwMode="auto">
            <a:xfrm>
              <a:off x="192" y="2111"/>
              <a:ext cx="5088" cy="0"/>
            </a:xfrm>
            <a:prstGeom prst="line">
              <a:avLst/>
            </a:prstGeom>
            <a:noFill/>
            <a:ln w="12700">
              <a:solidFill>
                <a:schemeClr val="tx1"/>
              </a:solidFill>
              <a:round/>
              <a:headEnd/>
              <a:tailEnd/>
            </a:ln>
            <a:effectLst/>
          </p:spPr>
          <p:txBody>
            <a:bodyPr/>
            <a:lstStyle/>
            <a:p>
              <a:endParaRPr lang="en-IN"/>
            </a:p>
          </p:txBody>
        </p:sp>
        <p:sp>
          <p:nvSpPr>
            <p:cNvPr id="1270859" name="Line 75"/>
            <p:cNvSpPr>
              <a:spLocks noChangeShapeType="1"/>
            </p:cNvSpPr>
            <p:nvPr/>
          </p:nvSpPr>
          <p:spPr bwMode="auto">
            <a:xfrm>
              <a:off x="3936" y="1248"/>
              <a:ext cx="0" cy="2532"/>
            </a:xfrm>
            <a:prstGeom prst="line">
              <a:avLst/>
            </a:prstGeom>
            <a:noFill/>
            <a:ln w="12700">
              <a:solidFill>
                <a:schemeClr val="tx1"/>
              </a:solidFill>
              <a:round/>
              <a:headEnd/>
              <a:tailEnd/>
            </a:ln>
            <a:effectLst/>
          </p:spPr>
          <p:txBody>
            <a:bodyPr/>
            <a:lstStyle/>
            <a:p>
              <a:endParaRPr lang="en-IN"/>
            </a:p>
          </p:txBody>
        </p:sp>
        <p:sp>
          <p:nvSpPr>
            <p:cNvPr id="1270860" name="Line 76"/>
            <p:cNvSpPr>
              <a:spLocks noChangeShapeType="1"/>
            </p:cNvSpPr>
            <p:nvPr/>
          </p:nvSpPr>
          <p:spPr bwMode="auto">
            <a:xfrm>
              <a:off x="4608" y="1248"/>
              <a:ext cx="0" cy="2532"/>
            </a:xfrm>
            <a:prstGeom prst="line">
              <a:avLst/>
            </a:prstGeom>
            <a:noFill/>
            <a:ln w="12700">
              <a:solidFill>
                <a:schemeClr val="tx1"/>
              </a:solidFill>
              <a:round/>
              <a:headEnd/>
              <a:tailEnd/>
            </a:ln>
            <a:effectLst/>
          </p:spPr>
          <p:txBody>
            <a:bodyPr/>
            <a:lstStyle/>
            <a:p>
              <a:endParaRPr lang="en-IN"/>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a:t>
            </a:r>
            <a:endParaRPr lang="en-US" dirty="0"/>
          </a:p>
        </p:txBody>
      </p:sp>
      <p:sp>
        <p:nvSpPr>
          <p:cNvPr id="5" name="Content Placeholder 4"/>
          <p:cNvSpPr>
            <a:spLocks noGrp="1"/>
          </p:cNvSpPr>
          <p:nvPr>
            <p:ph idx="1"/>
          </p:nvPr>
        </p:nvSpPr>
        <p:spPr/>
        <p:txBody>
          <a:bodyPr/>
          <a:lstStyle/>
          <a:p>
            <a:pPr>
              <a:buNone/>
            </a:pPr>
            <a:r>
              <a:rPr lang="en-US" dirty="0" smtClean="0"/>
              <a:t>	</a:t>
            </a:r>
            <a:r>
              <a:rPr lang="en-US" dirty="0" err="1" smtClean="0">
                <a:latin typeface="Times New Roman" pitchFamily="18" charset="0"/>
                <a:cs typeface="Times New Roman" pitchFamily="18" charset="0"/>
              </a:rPr>
              <a:t>Kaushik</a:t>
            </a:r>
            <a:r>
              <a:rPr lang="en-US" dirty="0" smtClean="0">
                <a:latin typeface="Times New Roman" pitchFamily="18" charset="0"/>
                <a:cs typeface="Times New Roman" pitchFamily="18" charset="0"/>
              </a:rPr>
              <a:t> Roy, </a:t>
            </a:r>
            <a:r>
              <a:rPr lang="en-US" dirty="0" err="1" smtClean="0">
                <a:latin typeface="Times New Roman" pitchFamily="18" charset="0"/>
                <a:cs typeface="Times New Roman" pitchFamily="18" charset="0"/>
              </a:rPr>
              <a:t>Saibal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Mukhopadhyay</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Hamid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Mahmoodi-Meimand</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“Leakage Current Mechanisms and Leakage Reduction Techniques in Deep-</a:t>
            </a:r>
            <a:r>
              <a:rPr lang="en-US" dirty="0" err="1" smtClean="0">
                <a:latin typeface="Times New Roman" pitchFamily="18" charset="0"/>
                <a:cs typeface="Times New Roman" pitchFamily="18" charset="0"/>
              </a:rPr>
              <a:t>Submicrometer</a:t>
            </a:r>
            <a:r>
              <a:rPr lang="en-US" dirty="0" smtClean="0">
                <a:latin typeface="Times New Roman" pitchFamily="18" charset="0"/>
                <a:cs typeface="Times New Roman" pitchFamily="18" charset="0"/>
              </a:rPr>
              <a:t> CMOS Circuits”, </a:t>
            </a:r>
            <a:r>
              <a:rPr lang="en-US" i="1" dirty="0" smtClean="0">
                <a:latin typeface="Times New Roman" pitchFamily="18" charset="0"/>
                <a:cs typeface="Times New Roman" pitchFamily="18" charset="0"/>
              </a:rPr>
              <a:t>Proceedings of the IEEE,  vol. 91, no. 2, February 2003</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p:txBody>
          <a:bodyPr/>
          <a:lstStyle/>
          <a:p>
            <a:r>
              <a:rPr lang="en-US"/>
              <a:t>IC Generation</a:t>
            </a:r>
          </a:p>
        </p:txBody>
      </p:sp>
      <p:pic>
        <p:nvPicPr>
          <p:cNvPr id="6154" name="Picture 10"/>
          <p:cNvPicPr>
            <a:picLocks noGrp="1" noChangeAspect="1" noChangeArrowheads="1"/>
          </p:cNvPicPr>
          <p:nvPr>
            <p:ph sz="half" idx="1"/>
          </p:nvPr>
        </p:nvPicPr>
        <p:blipFill>
          <a:blip r:embed="rId2" cstate="print"/>
          <a:srcRect/>
          <a:stretch>
            <a:fillRect/>
          </a:stretch>
        </p:blipFill>
        <p:spPr>
          <a:xfrm>
            <a:off x="1036638" y="2057400"/>
            <a:ext cx="2879725" cy="2781300"/>
          </a:xfrm>
          <a:prstGeom prst="rect">
            <a:avLst/>
          </a:prstGeom>
          <a:ln>
            <a:noFill/>
          </a:ln>
          <a:effectLst>
            <a:outerShdw blurRad="292100" dist="139700" dir="2700000" algn="tl" rotWithShape="0">
              <a:srgbClr val="333333">
                <a:alpha val="65000"/>
              </a:srgbClr>
            </a:outerShdw>
          </a:effectLst>
        </p:spPr>
      </p:pic>
      <p:sp>
        <p:nvSpPr>
          <p:cNvPr id="6155" name="Text Box 11"/>
          <p:cNvSpPr txBox="1">
            <a:spLocks noChangeArrowheads="1"/>
          </p:cNvSpPr>
          <p:nvPr/>
        </p:nvSpPr>
        <p:spPr bwMode="auto">
          <a:xfrm>
            <a:off x="1314450" y="5257800"/>
            <a:ext cx="2343150" cy="641350"/>
          </a:xfrm>
          <a:prstGeom prst="rect">
            <a:avLst/>
          </a:prstGeom>
          <a:noFill/>
          <a:ln w="9525">
            <a:noFill/>
            <a:miter lim="800000"/>
            <a:headEnd/>
            <a:tailEnd/>
          </a:ln>
          <a:effectLst/>
        </p:spPr>
        <p:txBody>
          <a:bodyPr wrap="none">
            <a:spAutoFit/>
          </a:bodyPr>
          <a:lstStyle/>
          <a:p>
            <a:pPr algn="ctr"/>
            <a:r>
              <a:rPr lang="en-US"/>
              <a:t>First Planner IC 1961</a:t>
            </a:r>
          </a:p>
          <a:p>
            <a:pPr algn="ctr"/>
            <a:r>
              <a:rPr lang="en-US"/>
              <a:t>2 transistors </a:t>
            </a:r>
          </a:p>
        </p:txBody>
      </p:sp>
      <p:sp>
        <p:nvSpPr>
          <p:cNvPr id="6162" name="Text Box 18"/>
          <p:cNvSpPr txBox="1">
            <a:spLocks noChangeArrowheads="1"/>
          </p:cNvSpPr>
          <p:nvPr/>
        </p:nvSpPr>
        <p:spPr bwMode="auto">
          <a:xfrm>
            <a:off x="4921250" y="5226050"/>
            <a:ext cx="2470150" cy="641350"/>
          </a:xfrm>
          <a:prstGeom prst="rect">
            <a:avLst/>
          </a:prstGeom>
          <a:noFill/>
          <a:ln w="9525">
            <a:noFill/>
            <a:miter lim="800000"/>
            <a:headEnd/>
            <a:tailEnd/>
          </a:ln>
          <a:effectLst/>
        </p:spPr>
        <p:txBody>
          <a:bodyPr wrap="none">
            <a:spAutoFit/>
          </a:bodyPr>
          <a:lstStyle/>
          <a:p>
            <a:pPr algn="ctr"/>
            <a:r>
              <a:rPr lang="en-US"/>
              <a:t>Pentium 4  - 2001</a:t>
            </a:r>
          </a:p>
          <a:p>
            <a:pPr algn="ctr"/>
            <a:r>
              <a:rPr lang="en-US"/>
              <a:t>  42 Million Transistors</a:t>
            </a:r>
          </a:p>
        </p:txBody>
      </p:sp>
      <p:grpSp>
        <p:nvGrpSpPr>
          <p:cNvPr id="2" name="Group 4"/>
          <p:cNvGrpSpPr>
            <a:grpSpLocks noChangeAspect="1"/>
          </p:cNvGrpSpPr>
          <p:nvPr/>
        </p:nvGrpSpPr>
        <p:grpSpPr bwMode="auto">
          <a:xfrm>
            <a:off x="4648200" y="1916113"/>
            <a:ext cx="3032125" cy="3016250"/>
            <a:chOff x="2928" y="1207"/>
            <a:chExt cx="1910" cy="1900"/>
          </a:xfrm>
        </p:grpSpPr>
        <p:sp>
          <p:nvSpPr>
            <p:cNvPr id="1027" name="AutoShape 3"/>
            <p:cNvSpPr>
              <a:spLocks noChangeAspect="1" noChangeArrowheads="1" noTextEdit="1"/>
            </p:cNvSpPr>
            <p:nvPr/>
          </p:nvSpPr>
          <p:spPr bwMode="auto">
            <a:xfrm>
              <a:off x="2928" y="1207"/>
              <a:ext cx="1906" cy="1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pic>
          <p:nvPicPr>
            <p:cNvPr id="1029" name="Picture 5"/>
            <p:cNvPicPr>
              <a:picLocks noChangeAspect="1" noChangeArrowheads="1"/>
            </p:cNvPicPr>
            <p:nvPr/>
          </p:nvPicPr>
          <p:blipFill>
            <a:blip r:embed="rId3" cstate="print"/>
            <a:srcRect l="4611"/>
            <a:stretch>
              <a:fillRect/>
            </a:stretch>
          </p:blipFill>
          <p:spPr bwMode="auto">
            <a:xfrm>
              <a:off x="3016" y="1207"/>
              <a:ext cx="1822" cy="190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Power Dissipation in CMOS Circuits</a:t>
            </a:r>
          </a:p>
        </p:txBody>
      </p:sp>
      <p:sp>
        <p:nvSpPr>
          <p:cNvPr id="41987" name="Rectangle 3"/>
          <p:cNvSpPr>
            <a:spLocks noGrp="1" noChangeArrowheads="1"/>
          </p:cNvSpPr>
          <p:nvPr>
            <p:ph type="body" idx="1"/>
          </p:nvPr>
        </p:nvSpPr>
        <p:spPr>
          <a:xfrm>
            <a:off x="685800" y="1981200"/>
            <a:ext cx="7772400" cy="685800"/>
          </a:xfrm>
        </p:spPr>
        <p:txBody>
          <a:bodyPr/>
          <a:lstStyle/>
          <a:p>
            <a:pPr eaLnBrk="1" hangingPunct="1">
              <a:buFontTx/>
              <a:buNone/>
            </a:pPr>
            <a:r>
              <a:rPr lang="en-US" i="1" dirty="0" err="1" smtClean="0"/>
              <a:t>P</a:t>
            </a:r>
            <a:r>
              <a:rPr lang="en-US" i="1" baseline="-25000" dirty="0" err="1" smtClean="0"/>
              <a:t>total</a:t>
            </a:r>
            <a:r>
              <a:rPr lang="en-US" i="1" dirty="0" smtClean="0"/>
              <a:t> = </a:t>
            </a:r>
            <a:r>
              <a:rPr lang="en-US" i="1" dirty="0" err="1" smtClean="0"/>
              <a:t>P</a:t>
            </a:r>
            <a:r>
              <a:rPr lang="en-US" i="1" baseline="-25000" dirty="0" err="1" smtClean="0"/>
              <a:t>switching</a:t>
            </a:r>
            <a:r>
              <a:rPr lang="en-US" i="1" dirty="0" smtClean="0"/>
              <a:t> + </a:t>
            </a:r>
            <a:r>
              <a:rPr lang="en-US" i="1" dirty="0" err="1" smtClean="0"/>
              <a:t>P</a:t>
            </a:r>
            <a:r>
              <a:rPr lang="en-US" i="1" baseline="-25000" dirty="0" err="1" smtClean="0"/>
              <a:t>short</a:t>
            </a:r>
            <a:r>
              <a:rPr lang="en-US" i="1" baseline="-25000" dirty="0" smtClean="0"/>
              <a:t>-circuit</a:t>
            </a:r>
            <a:r>
              <a:rPr lang="en-US" i="1" dirty="0" smtClean="0"/>
              <a:t> + </a:t>
            </a:r>
            <a:r>
              <a:rPr lang="en-US" i="1" dirty="0" err="1" smtClean="0"/>
              <a:t>P</a:t>
            </a:r>
            <a:r>
              <a:rPr lang="en-US" i="1" baseline="-25000" dirty="0" err="1" smtClean="0"/>
              <a:t>leakage</a:t>
            </a:r>
            <a:endParaRPr lang="en-US" dirty="0" smtClean="0"/>
          </a:p>
        </p:txBody>
      </p:sp>
      <p:sp>
        <p:nvSpPr>
          <p:cNvPr id="41988" name="Line 4"/>
          <p:cNvSpPr>
            <a:spLocks noChangeShapeType="1"/>
          </p:cNvSpPr>
          <p:nvPr/>
        </p:nvSpPr>
        <p:spPr bwMode="auto">
          <a:xfrm flipV="1">
            <a:off x="2133600" y="2667000"/>
            <a:ext cx="304800" cy="609600"/>
          </a:xfrm>
          <a:prstGeom prst="line">
            <a:avLst/>
          </a:prstGeom>
          <a:noFill/>
          <a:ln w="9525">
            <a:solidFill>
              <a:schemeClr val="tx1"/>
            </a:solidFill>
            <a:round/>
            <a:headEnd/>
            <a:tailEnd type="triangle" w="med" len="med"/>
          </a:ln>
        </p:spPr>
        <p:txBody>
          <a:bodyPr wrap="none"/>
          <a:lstStyle/>
          <a:p>
            <a:endParaRPr lang="en-IN"/>
          </a:p>
        </p:txBody>
      </p:sp>
      <p:sp>
        <p:nvSpPr>
          <p:cNvPr id="41989" name="Text Box 7"/>
          <p:cNvSpPr txBox="1">
            <a:spLocks noChangeArrowheads="1"/>
          </p:cNvSpPr>
          <p:nvPr/>
        </p:nvSpPr>
        <p:spPr bwMode="auto">
          <a:xfrm>
            <a:off x="609600" y="3263900"/>
            <a:ext cx="2895600" cy="1917700"/>
          </a:xfrm>
          <a:prstGeom prst="rect">
            <a:avLst/>
          </a:prstGeom>
          <a:noFill/>
          <a:ln w="9525">
            <a:noFill/>
            <a:miter lim="800000"/>
            <a:headEnd/>
            <a:tailEnd/>
          </a:ln>
        </p:spPr>
        <p:txBody>
          <a:bodyPr>
            <a:spAutoFit/>
          </a:bodyPr>
          <a:lstStyle/>
          <a:p>
            <a:r>
              <a:rPr lang="en-US" sz="2400" dirty="0">
                <a:latin typeface="Verdana" pitchFamily="34" charset="0"/>
              </a:rPr>
              <a:t>Due to charging and discharging capacitors</a:t>
            </a:r>
            <a:r>
              <a:rPr lang="tr-TR" sz="2400" dirty="0">
                <a:latin typeface="Verdana" pitchFamily="34" charset="0"/>
              </a:rPr>
              <a:t> (dynamic power consumption)</a:t>
            </a:r>
            <a:endParaRPr lang="en-US" sz="2400" dirty="0">
              <a:latin typeface="Verdana" pitchFamily="34" charset="0"/>
            </a:endParaRPr>
          </a:p>
        </p:txBody>
      </p:sp>
      <p:sp>
        <p:nvSpPr>
          <p:cNvPr id="41990" name="Line 5"/>
          <p:cNvSpPr>
            <a:spLocks noChangeShapeType="1"/>
          </p:cNvSpPr>
          <p:nvPr/>
        </p:nvSpPr>
        <p:spPr bwMode="auto">
          <a:xfrm flipH="1" flipV="1">
            <a:off x="4724400" y="2590800"/>
            <a:ext cx="228600" cy="685800"/>
          </a:xfrm>
          <a:prstGeom prst="line">
            <a:avLst/>
          </a:prstGeom>
          <a:noFill/>
          <a:ln w="9525">
            <a:solidFill>
              <a:schemeClr val="tx1"/>
            </a:solidFill>
            <a:round/>
            <a:headEnd/>
            <a:tailEnd type="triangle" w="med" len="med"/>
          </a:ln>
        </p:spPr>
        <p:txBody>
          <a:bodyPr wrap="none"/>
          <a:lstStyle/>
          <a:p>
            <a:endParaRPr lang="en-IN"/>
          </a:p>
        </p:txBody>
      </p:sp>
      <p:sp>
        <p:nvSpPr>
          <p:cNvPr id="41991" name="Text Box 8"/>
          <p:cNvSpPr txBox="1">
            <a:spLocks noChangeArrowheads="1"/>
          </p:cNvSpPr>
          <p:nvPr/>
        </p:nvSpPr>
        <p:spPr bwMode="auto">
          <a:xfrm>
            <a:off x="4114800" y="3429000"/>
            <a:ext cx="1692275" cy="1187450"/>
          </a:xfrm>
          <a:prstGeom prst="rect">
            <a:avLst/>
          </a:prstGeom>
          <a:noFill/>
          <a:ln w="9525">
            <a:noFill/>
            <a:miter lim="800000"/>
            <a:headEnd/>
            <a:tailEnd/>
          </a:ln>
        </p:spPr>
        <p:txBody>
          <a:bodyPr>
            <a:spAutoFit/>
          </a:bodyPr>
          <a:lstStyle/>
          <a:p>
            <a:r>
              <a:rPr lang="en-US" sz="2400">
                <a:latin typeface="Verdana" pitchFamily="34" charset="0"/>
              </a:rPr>
              <a:t>Due to direct paths</a:t>
            </a:r>
          </a:p>
        </p:txBody>
      </p:sp>
      <p:sp>
        <p:nvSpPr>
          <p:cNvPr id="41992" name="Line 6"/>
          <p:cNvSpPr>
            <a:spLocks noChangeShapeType="1"/>
          </p:cNvSpPr>
          <p:nvPr/>
        </p:nvSpPr>
        <p:spPr bwMode="auto">
          <a:xfrm flipH="1" flipV="1">
            <a:off x="6629400" y="2667000"/>
            <a:ext cx="381000" cy="685800"/>
          </a:xfrm>
          <a:prstGeom prst="line">
            <a:avLst/>
          </a:prstGeom>
          <a:noFill/>
          <a:ln w="9525">
            <a:solidFill>
              <a:schemeClr val="tx1"/>
            </a:solidFill>
            <a:round/>
            <a:headEnd/>
            <a:tailEnd type="triangle" w="med" len="med"/>
          </a:ln>
        </p:spPr>
        <p:txBody>
          <a:bodyPr wrap="none"/>
          <a:lstStyle/>
          <a:p>
            <a:endParaRPr lang="en-IN"/>
          </a:p>
        </p:txBody>
      </p:sp>
      <p:sp>
        <p:nvSpPr>
          <p:cNvPr id="41993" name="Text Box 9"/>
          <p:cNvSpPr txBox="1">
            <a:spLocks noChangeArrowheads="1"/>
          </p:cNvSpPr>
          <p:nvPr/>
        </p:nvSpPr>
        <p:spPr bwMode="auto">
          <a:xfrm>
            <a:off x="6400800" y="3429000"/>
            <a:ext cx="1981200" cy="1552575"/>
          </a:xfrm>
          <a:prstGeom prst="rect">
            <a:avLst/>
          </a:prstGeom>
          <a:noFill/>
          <a:ln w="9525">
            <a:noFill/>
            <a:miter lim="800000"/>
            <a:headEnd/>
            <a:tailEnd/>
          </a:ln>
        </p:spPr>
        <p:txBody>
          <a:bodyPr>
            <a:spAutoFit/>
          </a:bodyPr>
          <a:lstStyle/>
          <a:p>
            <a:r>
              <a:rPr lang="en-US" sz="2400">
                <a:latin typeface="Verdana" pitchFamily="34" charset="0"/>
              </a:rPr>
              <a:t>Due to leaking diodes and transistors</a:t>
            </a:r>
          </a:p>
        </p:txBody>
      </p:sp>
      <p:sp>
        <p:nvSpPr>
          <p:cNvPr id="41994" name="Rectangle 13"/>
          <p:cNvSpPr>
            <a:spLocks noChangeArrowheads="1"/>
          </p:cNvSpPr>
          <p:nvPr/>
        </p:nvSpPr>
        <p:spPr bwMode="auto">
          <a:xfrm>
            <a:off x="838200" y="5638800"/>
            <a:ext cx="4800600" cy="609600"/>
          </a:xfrm>
          <a:prstGeom prst="rect">
            <a:avLst/>
          </a:prstGeom>
          <a:solidFill>
            <a:srgbClr val="FF0000"/>
          </a:solidFill>
          <a:ln w="9525">
            <a:solidFill>
              <a:schemeClr val="tx1"/>
            </a:solidFill>
            <a:miter lim="800000"/>
            <a:headEnd/>
            <a:tailEnd/>
          </a:ln>
        </p:spPr>
        <p:txBody>
          <a:bodyPr wrap="none" anchor="ctr"/>
          <a:lstStyle/>
          <a:p>
            <a:pPr algn="ctr"/>
            <a:r>
              <a:rPr lang="en-US" i="1"/>
              <a:t>%75</a:t>
            </a:r>
            <a:endParaRPr lang="en-US" i="1" baseline="-25000"/>
          </a:p>
        </p:txBody>
      </p:sp>
      <p:sp>
        <p:nvSpPr>
          <p:cNvPr id="41995" name="Rectangle 14"/>
          <p:cNvSpPr>
            <a:spLocks noChangeArrowheads="1"/>
          </p:cNvSpPr>
          <p:nvPr/>
        </p:nvSpPr>
        <p:spPr bwMode="auto">
          <a:xfrm>
            <a:off x="7315200" y="5638800"/>
            <a:ext cx="838200" cy="609600"/>
          </a:xfrm>
          <a:prstGeom prst="rect">
            <a:avLst/>
          </a:prstGeom>
          <a:solidFill>
            <a:schemeClr val="accent1"/>
          </a:solidFill>
          <a:ln w="9525">
            <a:solidFill>
              <a:schemeClr val="tx1"/>
            </a:solidFill>
            <a:miter lim="800000"/>
            <a:headEnd/>
            <a:tailEnd/>
          </a:ln>
        </p:spPr>
        <p:txBody>
          <a:bodyPr wrap="none" anchor="ctr"/>
          <a:lstStyle/>
          <a:p>
            <a:pPr algn="ctr"/>
            <a:r>
              <a:rPr lang="en-US" i="1"/>
              <a:t>%5</a:t>
            </a:r>
          </a:p>
        </p:txBody>
      </p:sp>
      <p:sp>
        <p:nvSpPr>
          <p:cNvPr id="41996" name="Rectangle 15"/>
          <p:cNvSpPr>
            <a:spLocks noChangeArrowheads="1"/>
          </p:cNvSpPr>
          <p:nvPr/>
        </p:nvSpPr>
        <p:spPr bwMode="auto">
          <a:xfrm>
            <a:off x="5638800" y="5638800"/>
            <a:ext cx="1690688" cy="609600"/>
          </a:xfrm>
          <a:prstGeom prst="rect">
            <a:avLst/>
          </a:prstGeom>
          <a:solidFill>
            <a:srgbClr val="00CC66"/>
          </a:solidFill>
          <a:ln w="9525">
            <a:solidFill>
              <a:schemeClr val="tx1"/>
            </a:solidFill>
            <a:miter lim="800000"/>
            <a:headEnd/>
            <a:tailEnd/>
          </a:ln>
        </p:spPr>
        <p:txBody>
          <a:bodyPr wrap="none" anchor="ctr"/>
          <a:lstStyle/>
          <a:p>
            <a:pPr algn="ctr"/>
            <a:r>
              <a:rPr lang="en-US" i="1"/>
              <a:t>%20</a:t>
            </a:r>
          </a:p>
        </p:txBody>
      </p:sp>
      <p:sp>
        <p:nvSpPr>
          <p:cNvPr id="41997" name="Line 19"/>
          <p:cNvSpPr>
            <a:spLocks noChangeShapeType="1"/>
          </p:cNvSpPr>
          <p:nvPr/>
        </p:nvSpPr>
        <p:spPr bwMode="auto">
          <a:xfrm>
            <a:off x="2286000" y="5181600"/>
            <a:ext cx="457200" cy="381000"/>
          </a:xfrm>
          <a:prstGeom prst="line">
            <a:avLst/>
          </a:prstGeom>
          <a:noFill/>
          <a:ln w="9525">
            <a:solidFill>
              <a:schemeClr val="tx1"/>
            </a:solidFill>
            <a:round/>
            <a:headEnd/>
            <a:tailEnd type="triangle" w="med" len="med"/>
          </a:ln>
        </p:spPr>
        <p:txBody>
          <a:bodyPr wrap="none"/>
          <a:lstStyle/>
          <a:p>
            <a:endParaRPr lang="en-IN"/>
          </a:p>
        </p:txBody>
      </p:sp>
      <p:sp>
        <p:nvSpPr>
          <p:cNvPr id="41998" name="Line 20"/>
          <p:cNvSpPr>
            <a:spLocks noChangeShapeType="1"/>
          </p:cNvSpPr>
          <p:nvPr/>
        </p:nvSpPr>
        <p:spPr bwMode="auto">
          <a:xfrm>
            <a:off x="4953000" y="4724400"/>
            <a:ext cx="1371600" cy="838200"/>
          </a:xfrm>
          <a:prstGeom prst="line">
            <a:avLst/>
          </a:prstGeom>
          <a:noFill/>
          <a:ln w="9525">
            <a:solidFill>
              <a:schemeClr val="tx1"/>
            </a:solidFill>
            <a:round/>
            <a:headEnd/>
            <a:tailEnd type="triangle" w="med" len="med"/>
          </a:ln>
        </p:spPr>
        <p:txBody>
          <a:bodyPr wrap="none"/>
          <a:lstStyle/>
          <a:p>
            <a:endParaRPr lang="en-IN"/>
          </a:p>
        </p:txBody>
      </p:sp>
      <p:sp>
        <p:nvSpPr>
          <p:cNvPr id="41999" name="Line 21"/>
          <p:cNvSpPr>
            <a:spLocks noChangeShapeType="1"/>
          </p:cNvSpPr>
          <p:nvPr/>
        </p:nvSpPr>
        <p:spPr bwMode="auto">
          <a:xfrm>
            <a:off x="7391400" y="4953000"/>
            <a:ext cx="304800" cy="609600"/>
          </a:xfrm>
          <a:prstGeom prst="line">
            <a:avLst/>
          </a:prstGeom>
          <a:noFill/>
          <a:ln w="9525">
            <a:solidFill>
              <a:schemeClr val="tx1"/>
            </a:solidFill>
            <a:round/>
            <a:headEnd/>
            <a:tailEnd type="triangle" w="med" len="med"/>
          </a:ln>
        </p:spPr>
        <p:txBody>
          <a:bodyPr wrap="none"/>
          <a:lstStyle/>
          <a:p>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2"/>
          <p:cNvSpPr>
            <a:spLocks noGrp="1" noChangeArrowheads="1"/>
          </p:cNvSpPr>
          <p:nvPr>
            <p:ph type="title"/>
          </p:nvPr>
        </p:nvSpPr>
        <p:spPr>
          <a:xfrm>
            <a:off x="533400" y="188640"/>
            <a:ext cx="8534400" cy="1251992"/>
          </a:xfrm>
        </p:spPr>
        <p:txBody>
          <a:bodyPr/>
          <a:lstStyle/>
          <a:p>
            <a:r>
              <a:rPr lang="en-US" dirty="0" smtClean="0"/>
              <a:t>  </a:t>
            </a:r>
            <a:r>
              <a:rPr lang="en-US" dirty="0"/>
              <a:t>Power Equations</a:t>
            </a:r>
          </a:p>
        </p:txBody>
      </p:sp>
      <p:sp>
        <p:nvSpPr>
          <p:cNvPr id="1371139" name="Rectangle 3"/>
          <p:cNvSpPr>
            <a:spLocks noGrp="1" noChangeArrowheads="1"/>
          </p:cNvSpPr>
          <p:nvPr>
            <p:ph type="body" idx="1"/>
          </p:nvPr>
        </p:nvSpPr>
        <p:spPr>
          <a:xfrm>
            <a:off x="838200" y="1565324"/>
            <a:ext cx="7622232" cy="2223716"/>
          </a:xfrm>
        </p:spPr>
        <p:txBody>
          <a:bodyPr/>
          <a:lstStyle/>
          <a:p>
            <a:pPr>
              <a:buFont typeface="Wingdings" pitchFamily="2" charset="2"/>
              <a:buNone/>
            </a:pPr>
            <a:endParaRPr lang="en-US" sz="2600" dirty="0">
              <a:solidFill>
                <a:schemeClr val="accent2"/>
              </a:solidFill>
            </a:endParaRPr>
          </a:p>
          <a:p>
            <a:endParaRPr lang="en-US" sz="2600" dirty="0" smtClean="0">
              <a:solidFill>
                <a:schemeClr val="accent2"/>
              </a:solidFill>
            </a:endParaRPr>
          </a:p>
          <a:p>
            <a:endParaRPr lang="en-US" sz="2600" dirty="0"/>
          </a:p>
          <a:p>
            <a:pPr>
              <a:buFont typeface="Wingdings" pitchFamily="2" charset="2"/>
              <a:buNone/>
            </a:pPr>
            <a:r>
              <a:rPr lang="en-US" sz="2600" b="1" dirty="0"/>
              <a:t>P = </a:t>
            </a:r>
            <a:r>
              <a:rPr lang="en-US" sz="2600" b="1" dirty="0" smtClean="0">
                <a:solidFill>
                  <a:srgbClr val="C00000"/>
                </a:solidFill>
              </a:rPr>
              <a:t>C</a:t>
            </a:r>
            <a:r>
              <a:rPr lang="en-US" sz="2600" b="1" baseline="-25000" dirty="0" smtClean="0">
                <a:solidFill>
                  <a:srgbClr val="C00000"/>
                </a:solidFill>
              </a:rPr>
              <a:t>L</a:t>
            </a:r>
            <a:r>
              <a:rPr lang="en-US" sz="2600" b="1" dirty="0" smtClean="0">
                <a:solidFill>
                  <a:srgbClr val="C00000"/>
                </a:solidFill>
              </a:rPr>
              <a:t> V</a:t>
            </a:r>
            <a:r>
              <a:rPr lang="en-US" sz="2600" b="1" baseline="-25000" dirty="0" smtClean="0">
                <a:solidFill>
                  <a:srgbClr val="C00000"/>
                </a:solidFill>
              </a:rPr>
              <a:t>DD</a:t>
            </a:r>
            <a:r>
              <a:rPr lang="en-US" sz="2600" b="1" baseline="30000" dirty="0" smtClean="0">
                <a:solidFill>
                  <a:srgbClr val="C00000"/>
                </a:solidFill>
              </a:rPr>
              <a:t>2</a:t>
            </a:r>
            <a:r>
              <a:rPr lang="en-US" sz="2600" b="1" dirty="0" smtClean="0">
                <a:solidFill>
                  <a:srgbClr val="C00000"/>
                </a:solidFill>
              </a:rPr>
              <a:t> </a:t>
            </a:r>
            <a:r>
              <a:rPr lang="en-US" sz="2600" b="1" dirty="0">
                <a:solidFill>
                  <a:srgbClr val="C00000"/>
                </a:solidFill>
              </a:rPr>
              <a:t>f</a:t>
            </a:r>
            <a:r>
              <a:rPr lang="en-US" sz="2600" b="1" baseline="-25000" dirty="0">
                <a:solidFill>
                  <a:srgbClr val="C00000"/>
                </a:solidFill>
              </a:rPr>
              <a:t>0</a:t>
            </a:r>
            <a:r>
              <a:rPr lang="en-US" sz="2600" b="1" baseline="-25000" dirty="0">
                <a:solidFill>
                  <a:srgbClr val="C00000"/>
                </a:solidFill>
                <a:sym typeface="Symbol" pitchFamily="18" charset="2"/>
              </a:rPr>
              <a:t>1 </a:t>
            </a:r>
            <a:r>
              <a:rPr lang="en-US" sz="2600" b="1" dirty="0">
                <a:solidFill>
                  <a:srgbClr val="C00000"/>
                </a:solidFill>
              </a:rPr>
              <a:t> </a:t>
            </a:r>
            <a:r>
              <a:rPr lang="en-US" sz="2600" b="1" dirty="0"/>
              <a:t>+   </a:t>
            </a:r>
            <a:r>
              <a:rPr lang="en-US" sz="2600" b="1" dirty="0" err="1">
                <a:solidFill>
                  <a:srgbClr val="008000"/>
                </a:solidFill>
              </a:rPr>
              <a:t>t</a:t>
            </a:r>
            <a:r>
              <a:rPr lang="en-US" sz="2600" b="1" baseline="-25000" dirty="0" err="1">
                <a:solidFill>
                  <a:srgbClr val="008000"/>
                </a:solidFill>
              </a:rPr>
              <a:t>sc</a:t>
            </a:r>
            <a:r>
              <a:rPr lang="en-US" sz="2600" b="1" dirty="0" err="1">
                <a:solidFill>
                  <a:srgbClr val="008000"/>
                </a:solidFill>
              </a:rPr>
              <a:t>V</a:t>
            </a:r>
            <a:r>
              <a:rPr lang="en-US" sz="2600" b="1" baseline="-25000" dirty="0" err="1">
                <a:solidFill>
                  <a:srgbClr val="008000"/>
                </a:solidFill>
              </a:rPr>
              <a:t>DD</a:t>
            </a:r>
            <a:r>
              <a:rPr lang="en-US" sz="2600" b="1" dirty="0">
                <a:solidFill>
                  <a:srgbClr val="008000"/>
                </a:solidFill>
              </a:rPr>
              <a:t> </a:t>
            </a:r>
            <a:r>
              <a:rPr lang="en-US" sz="2600" b="1" dirty="0" err="1">
                <a:solidFill>
                  <a:srgbClr val="008000"/>
                </a:solidFill>
              </a:rPr>
              <a:t>I</a:t>
            </a:r>
            <a:r>
              <a:rPr lang="en-US" sz="2600" b="1" baseline="-25000" dirty="0" err="1">
                <a:solidFill>
                  <a:srgbClr val="008000"/>
                </a:solidFill>
              </a:rPr>
              <a:t>peak</a:t>
            </a:r>
            <a:r>
              <a:rPr lang="en-US" sz="2600" b="1" dirty="0">
                <a:solidFill>
                  <a:srgbClr val="008000"/>
                </a:solidFill>
              </a:rPr>
              <a:t> f</a:t>
            </a:r>
            <a:r>
              <a:rPr lang="en-US" sz="2600" b="1" baseline="-25000" dirty="0">
                <a:solidFill>
                  <a:srgbClr val="008000"/>
                </a:solidFill>
              </a:rPr>
              <a:t>0</a:t>
            </a:r>
            <a:r>
              <a:rPr lang="en-US" sz="2600" b="1" baseline="-25000" dirty="0">
                <a:solidFill>
                  <a:srgbClr val="008000"/>
                </a:solidFill>
                <a:sym typeface="Symbol" pitchFamily="18" charset="2"/>
              </a:rPr>
              <a:t>1 </a:t>
            </a:r>
            <a:r>
              <a:rPr lang="en-US" sz="2600" b="1" dirty="0"/>
              <a:t>+</a:t>
            </a:r>
            <a:r>
              <a:rPr lang="en-US" sz="2600" b="1" dirty="0">
                <a:solidFill>
                  <a:srgbClr val="0000B6"/>
                </a:solidFill>
              </a:rPr>
              <a:t>   </a:t>
            </a:r>
            <a:r>
              <a:rPr lang="en-US" sz="2600" b="1" dirty="0">
                <a:solidFill>
                  <a:schemeClr val="accent2"/>
                </a:solidFill>
              </a:rPr>
              <a:t>V</a:t>
            </a:r>
            <a:r>
              <a:rPr lang="en-US" sz="2600" b="1" baseline="-25000" dirty="0">
                <a:solidFill>
                  <a:schemeClr val="accent2"/>
                </a:solidFill>
              </a:rPr>
              <a:t>DD</a:t>
            </a:r>
            <a:r>
              <a:rPr lang="en-US" sz="2600" b="1" dirty="0">
                <a:solidFill>
                  <a:schemeClr val="accent2"/>
                </a:solidFill>
              </a:rPr>
              <a:t> </a:t>
            </a:r>
            <a:r>
              <a:rPr lang="en-US" sz="2600" b="1" dirty="0" err="1">
                <a:solidFill>
                  <a:schemeClr val="accent2"/>
                </a:solidFill>
              </a:rPr>
              <a:t>I</a:t>
            </a:r>
            <a:r>
              <a:rPr lang="en-US" sz="2600" b="1" baseline="-25000" dirty="0" err="1">
                <a:solidFill>
                  <a:schemeClr val="accent2"/>
                </a:solidFill>
              </a:rPr>
              <a:t>leakage</a:t>
            </a:r>
            <a:endParaRPr lang="en-US" sz="2600" b="1" baseline="-25000" dirty="0">
              <a:solidFill>
                <a:schemeClr val="accent2"/>
              </a:solidFill>
            </a:endParaRPr>
          </a:p>
        </p:txBody>
      </p:sp>
      <p:sp>
        <p:nvSpPr>
          <p:cNvPr id="1371140" name="Rectangle 4"/>
          <p:cNvSpPr>
            <a:spLocks noChangeArrowheads="1"/>
          </p:cNvSpPr>
          <p:nvPr/>
        </p:nvSpPr>
        <p:spPr bwMode="auto">
          <a:xfrm>
            <a:off x="685800" y="4540721"/>
            <a:ext cx="2514600" cy="1200329"/>
          </a:xfrm>
          <a:prstGeom prst="rect">
            <a:avLst/>
          </a:prstGeom>
          <a:noFill/>
          <a:ln w="12700">
            <a:noFill/>
            <a:miter lim="800000"/>
            <a:headEnd/>
            <a:tailEnd/>
          </a:ln>
          <a:effectLst/>
        </p:spPr>
        <p:txBody>
          <a:bodyPr>
            <a:spAutoFit/>
          </a:bodyPr>
          <a:lstStyle/>
          <a:p>
            <a:pPr algn="ctr"/>
            <a:r>
              <a:rPr lang="en-US" sz="2400" b="1" dirty="0"/>
              <a:t>Dynamic power</a:t>
            </a:r>
          </a:p>
          <a:p>
            <a:pPr algn="ctr"/>
            <a:r>
              <a:rPr lang="en-US" sz="2400" dirty="0" smtClean="0"/>
              <a:t>(decreasing </a:t>
            </a:r>
            <a:r>
              <a:rPr lang="en-US" sz="2400" dirty="0"/>
              <a:t>relatively)</a:t>
            </a:r>
            <a:endParaRPr lang="en-US" sz="2400" dirty="0">
              <a:latin typeface="Times New Roman" pitchFamily="18" charset="0"/>
            </a:endParaRPr>
          </a:p>
        </p:txBody>
      </p:sp>
      <p:sp>
        <p:nvSpPr>
          <p:cNvPr id="1371141" name="Rectangle 5"/>
          <p:cNvSpPr>
            <a:spLocks noChangeArrowheads="1"/>
          </p:cNvSpPr>
          <p:nvPr/>
        </p:nvSpPr>
        <p:spPr bwMode="auto">
          <a:xfrm>
            <a:off x="3505200" y="4607644"/>
            <a:ext cx="2362200" cy="1569660"/>
          </a:xfrm>
          <a:prstGeom prst="rect">
            <a:avLst/>
          </a:prstGeom>
          <a:noFill/>
          <a:ln w="12700">
            <a:noFill/>
            <a:miter lim="800000"/>
            <a:headEnd/>
            <a:tailEnd/>
          </a:ln>
          <a:effectLst/>
        </p:spPr>
        <p:txBody>
          <a:bodyPr>
            <a:spAutoFit/>
          </a:bodyPr>
          <a:lstStyle/>
          <a:p>
            <a:pPr algn="ctr"/>
            <a:r>
              <a:rPr lang="en-US" sz="2400" b="1" dirty="0">
                <a:solidFill>
                  <a:srgbClr val="008000"/>
                </a:solidFill>
              </a:rPr>
              <a:t>Short-circuit power</a:t>
            </a:r>
          </a:p>
          <a:p>
            <a:pPr algn="ctr"/>
            <a:r>
              <a:rPr lang="en-US" sz="2400" dirty="0" smtClean="0">
                <a:solidFill>
                  <a:srgbClr val="008000"/>
                </a:solidFill>
              </a:rPr>
              <a:t>( </a:t>
            </a:r>
            <a:r>
              <a:rPr lang="en-US" sz="2400" dirty="0">
                <a:solidFill>
                  <a:srgbClr val="008000"/>
                </a:solidFill>
              </a:rPr>
              <a:t>decreasing absolutely)</a:t>
            </a:r>
            <a:endParaRPr lang="en-US" sz="2400" dirty="0">
              <a:solidFill>
                <a:srgbClr val="008000"/>
              </a:solidFill>
              <a:latin typeface="Times New Roman" pitchFamily="18" charset="0"/>
            </a:endParaRPr>
          </a:p>
        </p:txBody>
      </p:sp>
      <p:sp>
        <p:nvSpPr>
          <p:cNvPr id="1371142" name="Rectangle 6"/>
          <p:cNvSpPr>
            <a:spLocks noChangeArrowheads="1"/>
          </p:cNvSpPr>
          <p:nvPr/>
        </p:nvSpPr>
        <p:spPr bwMode="auto">
          <a:xfrm>
            <a:off x="6248400" y="4617814"/>
            <a:ext cx="2362200" cy="1200329"/>
          </a:xfrm>
          <a:prstGeom prst="rect">
            <a:avLst/>
          </a:prstGeom>
          <a:noFill/>
          <a:ln w="12700">
            <a:noFill/>
            <a:miter lim="800000"/>
            <a:headEnd/>
            <a:tailEnd/>
          </a:ln>
          <a:effectLst/>
        </p:spPr>
        <p:txBody>
          <a:bodyPr>
            <a:spAutoFit/>
          </a:bodyPr>
          <a:lstStyle/>
          <a:p>
            <a:pPr algn="ctr"/>
            <a:r>
              <a:rPr lang="en-US" sz="2400" b="1" dirty="0">
                <a:solidFill>
                  <a:schemeClr val="accent2"/>
                </a:solidFill>
              </a:rPr>
              <a:t>Leakage power</a:t>
            </a:r>
          </a:p>
          <a:p>
            <a:pPr algn="ctr"/>
            <a:r>
              <a:rPr lang="en-US" sz="2400" dirty="0" smtClean="0">
                <a:solidFill>
                  <a:schemeClr val="accent2"/>
                </a:solidFill>
              </a:rPr>
              <a:t>( </a:t>
            </a:r>
            <a:r>
              <a:rPr lang="en-US" sz="2400" dirty="0">
                <a:solidFill>
                  <a:schemeClr val="accent2"/>
                </a:solidFill>
              </a:rPr>
              <a:t>increasing)</a:t>
            </a:r>
            <a:endParaRPr lang="en-US" sz="2400" dirty="0">
              <a:solidFill>
                <a:schemeClr val="accent2"/>
              </a:solidFill>
              <a:latin typeface="Times New Roman" pitchFamily="18" charset="0"/>
            </a:endParaRPr>
          </a:p>
        </p:txBody>
      </p:sp>
      <p:sp>
        <p:nvSpPr>
          <p:cNvPr id="1371146" name="Rectangle 10"/>
          <p:cNvSpPr>
            <a:spLocks noChangeArrowheads="1"/>
          </p:cNvSpPr>
          <p:nvPr/>
        </p:nvSpPr>
        <p:spPr bwMode="auto">
          <a:xfrm>
            <a:off x="251520" y="2086000"/>
            <a:ext cx="8604448" cy="369332"/>
          </a:xfrm>
          <a:prstGeom prst="rect">
            <a:avLst/>
          </a:prstGeom>
          <a:noFill/>
          <a:ln w="9525">
            <a:noFill/>
            <a:miter lim="800000"/>
            <a:headEnd/>
            <a:tailEnd/>
          </a:ln>
        </p:spPr>
        <p:txBody>
          <a:bodyPr wrap="square" lIns="0" tIns="0" rIns="0" bIns="0">
            <a:spAutoFit/>
          </a:bodyPr>
          <a:lstStyle/>
          <a:p>
            <a:pPr algn="ctr"/>
            <a:r>
              <a:rPr lang="en-US" sz="2400" dirty="0">
                <a:solidFill>
                  <a:schemeClr val="tx1"/>
                </a:solidFill>
              </a:rPr>
              <a:t> f</a:t>
            </a:r>
            <a:r>
              <a:rPr lang="en-US" sz="2400" baseline="-25000" dirty="0">
                <a:solidFill>
                  <a:schemeClr val="tx1"/>
                </a:solidFill>
              </a:rPr>
              <a:t>0</a:t>
            </a:r>
            <a:r>
              <a:rPr lang="en-US" sz="2400" baseline="-25000" dirty="0">
                <a:solidFill>
                  <a:schemeClr val="tx1"/>
                </a:solidFill>
                <a:sym typeface="Symbol" pitchFamily="18" charset="2"/>
              </a:rPr>
              <a:t></a:t>
            </a:r>
            <a:r>
              <a:rPr lang="en-US" sz="2400" baseline="-25000" dirty="0">
                <a:solidFill>
                  <a:schemeClr val="tx1"/>
                </a:solidFill>
              </a:rPr>
              <a:t>1</a:t>
            </a:r>
            <a:r>
              <a:rPr lang="en-US" sz="2400" dirty="0">
                <a:solidFill>
                  <a:schemeClr val="tx1"/>
                </a:solidFill>
              </a:rPr>
              <a:t> = P</a:t>
            </a:r>
            <a:r>
              <a:rPr lang="en-US" sz="2400" baseline="-25000" dirty="0">
                <a:solidFill>
                  <a:schemeClr val="tx1"/>
                </a:solidFill>
              </a:rPr>
              <a:t>0</a:t>
            </a:r>
            <a:r>
              <a:rPr lang="en-US" sz="2400" baseline="-25000" dirty="0">
                <a:solidFill>
                  <a:schemeClr val="tx1"/>
                </a:solidFill>
                <a:sym typeface="Symbol" pitchFamily="18" charset="2"/>
              </a:rPr>
              <a:t></a:t>
            </a:r>
            <a:r>
              <a:rPr lang="en-US" sz="2400" baseline="-25000" dirty="0">
                <a:solidFill>
                  <a:schemeClr val="tx1"/>
                </a:solidFill>
              </a:rPr>
              <a:t>1</a:t>
            </a:r>
            <a:r>
              <a:rPr lang="en-US" sz="2400" dirty="0">
                <a:solidFill>
                  <a:schemeClr val="tx1"/>
                </a:solidFill>
              </a:rPr>
              <a:t> * </a:t>
            </a:r>
            <a:r>
              <a:rPr lang="en-US" sz="2400" dirty="0" err="1" smtClean="0">
                <a:solidFill>
                  <a:schemeClr val="tx1"/>
                </a:solidFill>
              </a:rPr>
              <a:t>f</a:t>
            </a:r>
            <a:r>
              <a:rPr lang="en-US" sz="2400" baseline="-25000" dirty="0" err="1" smtClean="0">
                <a:solidFill>
                  <a:schemeClr val="tx1"/>
                </a:solidFill>
              </a:rPr>
              <a:t>clock</a:t>
            </a:r>
            <a:r>
              <a:rPr lang="en-US" sz="2400" baseline="-25000" dirty="0" smtClean="0">
                <a:solidFill>
                  <a:schemeClr val="tx1"/>
                </a:solidFill>
              </a:rPr>
              <a:t>       </a:t>
            </a:r>
            <a:r>
              <a:rPr lang="en-US" sz="2400" dirty="0" smtClean="0"/>
              <a:t>P</a:t>
            </a:r>
            <a:r>
              <a:rPr lang="en-US" sz="2400" baseline="-25000" dirty="0" smtClean="0"/>
              <a:t>0</a:t>
            </a:r>
            <a:r>
              <a:rPr lang="en-US" sz="2400" baseline="-25000" dirty="0" smtClean="0">
                <a:sym typeface="Symbol" pitchFamily="18" charset="2"/>
              </a:rPr>
              <a:t></a:t>
            </a:r>
            <a:r>
              <a:rPr lang="en-US" sz="2400" baseline="-25000" dirty="0" smtClean="0"/>
              <a:t>1 </a:t>
            </a:r>
            <a:r>
              <a:rPr lang="en-US" sz="2400" dirty="0" smtClean="0"/>
              <a:t> Probability of transition from 0 -&gt; 1</a:t>
            </a:r>
            <a:r>
              <a:rPr lang="en-US" sz="2400" baseline="-25000" dirty="0" smtClean="0"/>
              <a:t>   </a:t>
            </a:r>
            <a:endParaRPr lang="en-US" sz="2400" baseline="-25000" dirty="0">
              <a:solidFill>
                <a:schemeClr val="tx1"/>
              </a:solidFill>
            </a:endParaRPr>
          </a:p>
        </p:txBody>
      </p:sp>
      <p:cxnSp>
        <p:nvCxnSpPr>
          <p:cNvPr id="12" name="Straight Arrow Connector 11"/>
          <p:cNvCxnSpPr/>
          <p:nvPr/>
        </p:nvCxnSpPr>
        <p:spPr>
          <a:xfrm rot="5400000">
            <a:off x="1655676" y="3753036"/>
            <a:ext cx="720080" cy="64807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4355976" y="3861048"/>
            <a:ext cx="720080" cy="43204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6840252" y="3825044"/>
            <a:ext cx="720080" cy="36004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1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11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114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114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7114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7114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71142">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71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82154"/>
          </a:xfrm>
        </p:spPr>
        <p:txBody>
          <a:bodyPr/>
          <a:lstStyle/>
          <a:p>
            <a:r>
              <a:rPr lang="en-US" dirty="0" smtClean="0"/>
              <a:t>Basic principle of Low Power Design</a:t>
            </a:r>
            <a:endParaRPr lang="en-IN" dirty="0"/>
          </a:p>
        </p:txBody>
      </p:sp>
      <p:sp>
        <p:nvSpPr>
          <p:cNvPr id="3" name="Content Placeholder 2"/>
          <p:cNvSpPr>
            <a:spLocks noGrp="1"/>
          </p:cNvSpPr>
          <p:nvPr>
            <p:ph idx="1"/>
          </p:nvPr>
        </p:nvSpPr>
        <p:spPr/>
        <p:txBody>
          <a:bodyPr/>
          <a:lstStyle/>
          <a:p>
            <a:r>
              <a:rPr lang="en-US" dirty="0" smtClean="0"/>
              <a:t>Reducing P = C V</a:t>
            </a:r>
            <a:r>
              <a:rPr lang="en-US" baseline="-25000" dirty="0" smtClean="0"/>
              <a:t>dd</a:t>
            </a:r>
            <a:r>
              <a:rPr lang="en-US" baseline="30000" dirty="0" smtClean="0"/>
              <a:t>2 </a:t>
            </a:r>
            <a:r>
              <a:rPr lang="en-US" dirty="0" smtClean="0"/>
              <a:t> f</a:t>
            </a:r>
          </a:p>
          <a:p>
            <a:endParaRPr lang="en-US" baseline="-25000" dirty="0" smtClean="0"/>
          </a:p>
          <a:p>
            <a:endParaRPr lang="en-IN" dirty="0"/>
          </a:p>
        </p:txBody>
      </p:sp>
      <p:cxnSp>
        <p:nvCxnSpPr>
          <p:cNvPr id="5" name="Straight Arrow Connector 4"/>
          <p:cNvCxnSpPr/>
          <p:nvPr/>
        </p:nvCxnSpPr>
        <p:spPr>
          <a:xfrm rot="10800000" flipV="1">
            <a:off x="2051720" y="2132856"/>
            <a:ext cx="1512168" cy="64807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5536" y="2804735"/>
            <a:ext cx="3531736" cy="2031325"/>
          </a:xfrm>
          <a:prstGeom prst="rect">
            <a:avLst/>
          </a:prstGeom>
          <a:noFill/>
        </p:spPr>
        <p:txBody>
          <a:bodyPr wrap="none" rtlCol="0">
            <a:spAutoFit/>
          </a:bodyPr>
          <a:lstStyle/>
          <a:p>
            <a:r>
              <a:rPr lang="en-US" dirty="0" smtClean="0"/>
              <a:t>Reduce</a:t>
            </a:r>
          </a:p>
          <a:p>
            <a:r>
              <a:rPr lang="en-US" dirty="0" smtClean="0"/>
              <a:t>-Gate capacitance</a:t>
            </a:r>
          </a:p>
          <a:p>
            <a:r>
              <a:rPr lang="en-US" dirty="0" smtClean="0"/>
              <a:t>-Overlap capacitance- arise from</a:t>
            </a:r>
          </a:p>
          <a:p>
            <a:r>
              <a:rPr lang="en-US" dirty="0" smtClean="0"/>
              <a:t>lateral diffusion of the</a:t>
            </a:r>
          </a:p>
          <a:p>
            <a:r>
              <a:rPr lang="en-US" dirty="0" smtClean="0"/>
              <a:t>drain and source impurities</a:t>
            </a:r>
          </a:p>
          <a:p>
            <a:r>
              <a:rPr lang="en-US" dirty="0" smtClean="0"/>
              <a:t>-Diffusion capacitance</a:t>
            </a:r>
          </a:p>
          <a:p>
            <a:r>
              <a:rPr lang="en-US" dirty="0" smtClean="0"/>
              <a:t>-Interconnect capacitance</a:t>
            </a:r>
            <a:endParaRPr lang="en-IN" dirty="0"/>
          </a:p>
        </p:txBody>
      </p:sp>
      <p:cxnSp>
        <p:nvCxnSpPr>
          <p:cNvPr id="10" name="Straight Arrow Connector 9"/>
          <p:cNvCxnSpPr/>
          <p:nvPr/>
        </p:nvCxnSpPr>
        <p:spPr>
          <a:xfrm rot="5400000">
            <a:off x="3239852" y="3248980"/>
            <a:ext cx="2016224" cy="7200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43553" y="4338970"/>
            <a:ext cx="3236784" cy="2031325"/>
          </a:xfrm>
          <a:prstGeom prst="rect">
            <a:avLst/>
          </a:prstGeom>
          <a:noFill/>
        </p:spPr>
        <p:txBody>
          <a:bodyPr wrap="none" rtlCol="0">
            <a:spAutoFit/>
          </a:bodyPr>
          <a:lstStyle/>
          <a:p>
            <a:r>
              <a:rPr lang="en-US" dirty="0" smtClean="0"/>
              <a:t>Reduce </a:t>
            </a:r>
            <a:r>
              <a:rPr lang="en-US" dirty="0" err="1" smtClean="0"/>
              <a:t>V</a:t>
            </a:r>
            <a:r>
              <a:rPr lang="en-US" baseline="-25000" dirty="0" err="1" smtClean="0"/>
              <a:t>dd</a:t>
            </a:r>
            <a:r>
              <a:rPr lang="en-US" baseline="30000" dirty="0" smtClean="0"/>
              <a:t> </a:t>
            </a:r>
            <a:r>
              <a:rPr lang="en-US" dirty="0" smtClean="0"/>
              <a:t> </a:t>
            </a:r>
          </a:p>
          <a:p>
            <a:r>
              <a:rPr lang="en-US" dirty="0" smtClean="0"/>
              <a:t>Quadratic relation</a:t>
            </a:r>
          </a:p>
          <a:p>
            <a:r>
              <a:rPr lang="en-US" dirty="0" smtClean="0"/>
              <a:t>Reduce Threshold voltage </a:t>
            </a:r>
          </a:p>
          <a:p>
            <a:r>
              <a:rPr lang="en-US" dirty="0" smtClean="0"/>
              <a:t>-will increase leakage current </a:t>
            </a:r>
          </a:p>
          <a:p>
            <a:r>
              <a:rPr lang="en-US" dirty="0" smtClean="0"/>
              <a:t>and reduce noise immunity</a:t>
            </a:r>
          </a:p>
          <a:p>
            <a:r>
              <a:rPr lang="en-US" dirty="0" smtClean="0"/>
              <a:t>-Dynamic voltage scaling</a:t>
            </a:r>
          </a:p>
          <a:p>
            <a:endParaRPr lang="en-IN" dirty="0"/>
          </a:p>
        </p:txBody>
      </p:sp>
      <p:sp>
        <p:nvSpPr>
          <p:cNvPr id="13" name="TextBox 12"/>
          <p:cNvSpPr txBox="1"/>
          <p:nvPr/>
        </p:nvSpPr>
        <p:spPr>
          <a:xfrm>
            <a:off x="5004048" y="2564904"/>
            <a:ext cx="3762568" cy="1477328"/>
          </a:xfrm>
          <a:prstGeom prst="rect">
            <a:avLst/>
          </a:prstGeom>
          <a:noFill/>
        </p:spPr>
        <p:txBody>
          <a:bodyPr wrap="none" rtlCol="0">
            <a:spAutoFit/>
          </a:bodyPr>
          <a:lstStyle/>
          <a:p>
            <a:r>
              <a:rPr lang="en-US" dirty="0" smtClean="0"/>
              <a:t>Reduce switching frequency</a:t>
            </a:r>
          </a:p>
          <a:p>
            <a:r>
              <a:rPr lang="en-US" dirty="0" smtClean="0"/>
              <a:t>-reduce unnecessary switching</a:t>
            </a:r>
          </a:p>
          <a:p>
            <a:r>
              <a:rPr lang="en-US" dirty="0" smtClean="0"/>
              <a:t>-use alternate logic implementation</a:t>
            </a:r>
          </a:p>
          <a:p>
            <a:r>
              <a:rPr lang="en-US" dirty="0" smtClean="0"/>
              <a:t>-use coding to reduce switching</a:t>
            </a:r>
          </a:p>
          <a:p>
            <a:endParaRPr lang="en-IN" dirty="0"/>
          </a:p>
        </p:txBody>
      </p:sp>
      <p:cxnSp>
        <p:nvCxnSpPr>
          <p:cNvPr id="15" name="Straight Arrow Connector 14"/>
          <p:cNvCxnSpPr/>
          <p:nvPr/>
        </p:nvCxnSpPr>
        <p:spPr>
          <a:xfrm>
            <a:off x="5004048" y="2060848"/>
            <a:ext cx="936104" cy="36004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Gallery - Current Processors</a:t>
            </a:r>
          </a:p>
        </p:txBody>
      </p:sp>
      <p:pic>
        <p:nvPicPr>
          <p:cNvPr id="187395" name="Picture 3" descr="intel-merom.jpg                                                000C2735Untitled                       87E65A4B:"/>
          <p:cNvPicPr>
            <a:picLocks noChangeAspect="1" noChangeArrowheads="1"/>
          </p:cNvPicPr>
          <p:nvPr/>
        </p:nvPicPr>
        <p:blipFill>
          <a:blip r:embed="rId2" cstate="print"/>
          <a:srcRect/>
          <a:stretch>
            <a:fillRect/>
          </a:stretch>
        </p:blipFill>
        <p:spPr bwMode="auto">
          <a:xfrm>
            <a:off x="2057400" y="1500188"/>
            <a:ext cx="5068888" cy="3910012"/>
          </a:xfrm>
          <a:prstGeom prst="rect">
            <a:avLst/>
          </a:prstGeom>
          <a:noFill/>
        </p:spPr>
      </p:pic>
      <p:sp>
        <p:nvSpPr>
          <p:cNvPr id="187396" name="Rectangle 4"/>
          <p:cNvSpPr>
            <a:spLocks noChangeArrowheads="1"/>
          </p:cNvSpPr>
          <p:nvPr/>
        </p:nvSpPr>
        <p:spPr bwMode="auto">
          <a:xfrm>
            <a:off x="2514600" y="5410200"/>
            <a:ext cx="4419600" cy="792163"/>
          </a:xfrm>
          <a:prstGeom prst="rect">
            <a:avLst/>
          </a:prstGeom>
          <a:noFill/>
          <a:ln w="9525">
            <a:noFill/>
            <a:miter lim="800000"/>
            <a:headEnd/>
            <a:tailEnd/>
          </a:ln>
          <a:effectLst/>
        </p:spPr>
        <p:txBody>
          <a:bodyPr>
            <a:spAutoFit/>
          </a:bodyPr>
          <a:lstStyle/>
          <a:p>
            <a:pPr algn="ctr"/>
            <a:r>
              <a:rPr lang="en-US" sz="1800" b="1">
                <a:latin typeface="Helvetica" charset="0"/>
              </a:rPr>
              <a:t>Intel Core 2 Duo “Conroe” </a:t>
            </a:r>
            <a:br>
              <a:rPr lang="en-US" sz="1800" b="1">
                <a:latin typeface="Helvetica" charset="0"/>
              </a:rPr>
            </a:br>
            <a:r>
              <a:rPr lang="en-US" sz="1400" b="1">
                <a:latin typeface="Helvetica" charset="0"/>
              </a:rPr>
              <a:t>291M transistors / 2.67GHz / 65W</a:t>
            </a:r>
          </a:p>
          <a:p>
            <a:pPr algn="ctr"/>
            <a:r>
              <a:rPr lang="en-US" sz="1400" b="1">
                <a:latin typeface="Helvetica" charset="0"/>
              </a:rPr>
              <a:t>L=65nm Area=143mm</a:t>
            </a:r>
            <a:r>
              <a:rPr lang="en-US" sz="1400" b="1" baseline="30000">
                <a:latin typeface="Helvetica" charset="0"/>
              </a:rPr>
              <a:t>2</a:t>
            </a:r>
            <a:endParaRPr lang="en-US" sz="1300">
              <a:solidFill>
                <a:srgbClr val="000000"/>
              </a:solidFill>
              <a:latin typeface="Lucida Grande" charset="0"/>
            </a:endParaRPr>
          </a:p>
        </p:txBody>
      </p:sp>
      <p:sp>
        <p:nvSpPr>
          <p:cNvPr id="187397" name="Text Box 5"/>
          <p:cNvSpPr txBox="1">
            <a:spLocks noChangeArrowheads="1"/>
          </p:cNvSpPr>
          <p:nvPr/>
        </p:nvSpPr>
        <p:spPr bwMode="auto">
          <a:xfrm>
            <a:off x="6540500" y="5851525"/>
            <a:ext cx="1958975" cy="396875"/>
          </a:xfrm>
          <a:prstGeom prst="rect">
            <a:avLst/>
          </a:prstGeom>
          <a:noFill/>
          <a:ln w="28575">
            <a:noFill/>
            <a:miter lim="800000"/>
            <a:headEnd/>
            <a:tailEnd/>
          </a:ln>
          <a:effectLst/>
        </p:spPr>
        <p:txBody>
          <a:bodyPr wrap="none" anchor="ctr">
            <a:spAutoFit/>
          </a:bodyPr>
          <a:lstStyle/>
          <a:p>
            <a:pPr algn="ctr"/>
            <a:r>
              <a:rPr lang="en-US" sz="1000"/>
              <a:t>Image courtesy Intel Corporations </a:t>
            </a:r>
          </a:p>
          <a:p>
            <a:pPr algn="ctr"/>
            <a:r>
              <a:rPr lang="en-US" sz="1000"/>
              <a:t>All Rights Reserved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78850" name="Picture 2" descr="http://img.hexus.net/v2/cpu/intel/Corei7/Core.png"/>
          <p:cNvPicPr>
            <a:picLocks noChangeAspect="1" noChangeArrowheads="1"/>
          </p:cNvPicPr>
          <p:nvPr/>
        </p:nvPicPr>
        <p:blipFill>
          <a:blip r:embed="rId2" cstate="print"/>
          <a:srcRect/>
          <a:stretch>
            <a:fillRect/>
          </a:stretch>
        </p:blipFill>
        <p:spPr bwMode="auto">
          <a:xfrm>
            <a:off x="986085" y="1628800"/>
            <a:ext cx="6322219" cy="3943350"/>
          </a:xfrm>
          <a:prstGeom prst="rect">
            <a:avLst/>
          </a:prstGeom>
          <a:noFill/>
        </p:spPr>
      </p:pic>
      <p:sp>
        <p:nvSpPr>
          <p:cNvPr id="5" name="TextBox 4"/>
          <p:cNvSpPr txBox="1"/>
          <p:nvPr/>
        </p:nvSpPr>
        <p:spPr>
          <a:xfrm>
            <a:off x="857224" y="5949280"/>
            <a:ext cx="714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45nm  4 Cores  2.67-3.3 GHz  L3 8MB  0.8-1.35V   130W </a:t>
            </a:r>
            <a:r>
              <a:rPr lang="en-US" dirty="0" smtClean="0">
                <a:solidFill>
                  <a:srgbClr val="FF0000"/>
                </a:solidFill>
              </a:rPr>
              <a:t>1.4 Billion</a:t>
            </a:r>
          </a:p>
          <a:p>
            <a:r>
              <a:rPr lang="en-US" dirty="0" smtClean="0"/>
              <a:t>22nm 4 cores    3.4GHz            L3 8MB                      65W</a:t>
            </a:r>
            <a:endParaRPr lang="en-IN" dirty="0"/>
          </a:p>
        </p:txBody>
      </p:sp>
      <p:pic>
        <p:nvPicPr>
          <p:cNvPr id="15364" name="Picture 4" descr="https://encrypted-tbn3.gstatic.com/images?q=tbn:ANd9GcTjbKvdmWl3puvbRWPNMjJ5zJQfK25G98nd7zUontS53dk70z97Ng"/>
          <p:cNvPicPr>
            <a:picLocks noChangeAspect="1" noChangeArrowheads="1"/>
          </p:cNvPicPr>
          <p:nvPr/>
        </p:nvPicPr>
        <p:blipFill>
          <a:blip r:embed="rId3" cstate="print"/>
          <a:srcRect/>
          <a:stretch>
            <a:fillRect/>
          </a:stretch>
        </p:blipFill>
        <p:spPr bwMode="auto">
          <a:xfrm>
            <a:off x="7734052" y="442651"/>
            <a:ext cx="942404" cy="125815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9" name="Rectangle 17"/>
          <p:cNvSpPr>
            <a:spLocks noGrp="1" noChangeArrowheads="1"/>
          </p:cNvSpPr>
          <p:nvPr>
            <p:ph type="title"/>
          </p:nvPr>
        </p:nvSpPr>
        <p:spPr/>
        <p:txBody>
          <a:bodyPr/>
          <a:lstStyle/>
          <a:p>
            <a:r>
              <a:rPr lang="en-US"/>
              <a:t>Moore’s Law      1965</a:t>
            </a:r>
          </a:p>
        </p:txBody>
      </p:sp>
      <p:pic>
        <p:nvPicPr>
          <p:cNvPr id="8199" name="Picture 7"/>
          <p:cNvPicPr>
            <a:picLocks noGrp="1" noChangeAspect="1" noChangeArrowheads="1"/>
          </p:cNvPicPr>
          <p:nvPr>
            <p:ph sz="half" idx="1"/>
          </p:nvPr>
        </p:nvPicPr>
        <p:blipFill>
          <a:blip r:embed="rId2" cstate="print"/>
          <a:srcRect/>
          <a:stretch>
            <a:fillRect/>
          </a:stretch>
        </p:blipFill>
        <p:spPr>
          <a:xfrm>
            <a:off x="2895600" y="1828800"/>
            <a:ext cx="2505075" cy="2319338"/>
          </a:xfrm>
          <a:prstGeom prst="rect">
            <a:avLst/>
          </a:prstGeom>
          <a:ln>
            <a:noFill/>
          </a:ln>
          <a:effectLst>
            <a:outerShdw blurRad="292100" dist="139700" dir="2700000" algn="tl" rotWithShape="0">
              <a:srgbClr val="333333">
                <a:alpha val="65000"/>
              </a:srgbClr>
            </a:outerShdw>
          </a:effectLst>
        </p:spPr>
      </p:pic>
      <p:sp>
        <p:nvSpPr>
          <p:cNvPr id="8210" name="Rectangle 18"/>
          <p:cNvSpPr>
            <a:spLocks noGrp="1" noChangeArrowheads="1"/>
          </p:cNvSpPr>
          <p:nvPr>
            <p:ph type="body" sz="half" idx="2"/>
          </p:nvPr>
        </p:nvSpPr>
        <p:spPr>
          <a:xfrm>
            <a:off x="457200" y="4495800"/>
            <a:ext cx="8229600" cy="2130425"/>
          </a:xfrm>
        </p:spPr>
        <p:txBody>
          <a:bodyPr/>
          <a:lstStyle/>
          <a:p>
            <a:r>
              <a:rPr lang="en-US" sz="2600" dirty="0">
                <a:solidFill>
                  <a:srgbClr val="FF0000"/>
                </a:solidFill>
              </a:rPr>
              <a:t>Number of transistors will double in 18 to 24 months</a:t>
            </a:r>
          </a:p>
          <a:p>
            <a:r>
              <a:rPr lang="en-US" sz="2600" dirty="0"/>
              <a:t>Still valid </a:t>
            </a:r>
            <a:r>
              <a:rPr lang="en-US" sz="2600" dirty="0" smtClean="0"/>
              <a:t>and </a:t>
            </a:r>
            <a:r>
              <a:rPr lang="en-US" sz="2600" dirty="0"/>
              <a:t>trends show it will be valid for </a:t>
            </a:r>
            <a:r>
              <a:rPr lang="en-US" sz="2600" dirty="0" smtClean="0"/>
              <a:t>a few </a:t>
            </a:r>
            <a:r>
              <a:rPr lang="en-US" sz="2600" dirty="0"/>
              <a:t>years</a:t>
            </a:r>
          </a:p>
        </p:txBody>
      </p:sp>
      <p:sp>
        <p:nvSpPr>
          <p:cNvPr id="8211" name="Text Box 19"/>
          <p:cNvSpPr txBox="1">
            <a:spLocks noChangeArrowheads="1"/>
          </p:cNvSpPr>
          <p:nvPr/>
        </p:nvSpPr>
        <p:spPr bwMode="auto">
          <a:xfrm>
            <a:off x="5791200" y="2590800"/>
            <a:ext cx="1936750" cy="641350"/>
          </a:xfrm>
          <a:prstGeom prst="rect">
            <a:avLst/>
          </a:prstGeom>
          <a:noFill/>
          <a:ln w="9525">
            <a:noFill/>
            <a:miter lim="800000"/>
            <a:headEnd/>
            <a:tailEnd/>
          </a:ln>
          <a:effectLst/>
        </p:spPr>
        <p:txBody>
          <a:bodyPr wrap="none">
            <a:spAutoFit/>
          </a:bodyPr>
          <a:lstStyle/>
          <a:p>
            <a:r>
              <a:rPr lang="en-US"/>
              <a:t>Gordon E. Moore</a:t>
            </a:r>
          </a:p>
          <a:p>
            <a:r>
              <a:rPr lang="en-US"/>
              <a:t>Fairchild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Moore’s Law - Processors</a:t>
            </a:r>
          </a:p>
        </p:txBody>
      </p:sp>
      <p:pic>
        <p:nvPicPr>
          <p:cNvPr id="34825" name="Picture 9"/>
          <p:cNvPicPr>
            <a:picLocks noGrp="1" noChangeAspect="1" noChangeArrowheads="1"/>
          </p:cNvPicPr>
          <p:nvPr>
            <p:ph idx="1"/>
          </p:nvPr>
        </p:nvPicPr>
        <p:blipFill>
          <a:blip r:embed="rId2" cstate="print"/>
          <a:srcRect l="1260" t="2530"/>
          <a:stretch>
            <a:fillRect/>
          </a:stretch>
        </p:blipFill>
        <p:spPr>
          <a:xfrm>
            <a:off x="1907704" y="1628800"/>
            <a:ext cx="5559896" cy="4036988"/>
          </a:xfrm>
          <a:noFill/>
          <a:ln/>
        </p:spPr>
      </p:pic>
      <p:sp>
        <p:nvSpPr>
          <p:cNvPr id="34820" name="Text Box 4"/>
          <p:cNvSpPr txBox="1">
            <a:spLocks noChangeArrowheads="1"/>
          </p:cNvSpPr>
          <p:nvPr/>
        </p:nvSpPr>
        <p:spPr bwMode="auto">
          <a:xfrm>
            <a:off x="1965325" y="5805488"/>
            <a:ext cx="4775200" cy="423862"/>
          </a:xfrm>
          <a:prstGeom prst="rect">
            <a:avLst/>
          </a:prstGeom>
          <a:solidFill>
            <a:srgbClr val="3399FF"/>
          </a:solidFill>
          <a:ln w="57150" cmpd="thinThick">
            <a:solidFill>
              <a:srgbClr val="000080"/>
            </a:solidFill>
            <a:miter lim="800000"/>
            <a:headEnd/>
            <a:tailEnd/>
          </a:ln>
          <a:effectLst/>
        </p:spPr>
        <p:txBody>
          <a:bodyPr wrap="none">
            <a:spAutoFit/>
          </a:bodyPr>
          <a:lstStyle/>
          <a:p>
            <a:r>
              <a:rPr lang="en-US" b="1">
                <a:solidFill>
                  <a:srgbClr val="FF0000"/>
                </a:solidFill>
              </a:rPr>
              <a:t>Expected to reach Tera capability in 2010</a:t>
            </a:r>
            <a:r>
              <a:rPr lang="en-US" b="1"/>
              <a:t> </a:t>
            </a:r>
          </a:p>
        </p:txBody>
      </p:sp>
      <p:sp>
        <p:nvSpPr>
          <p:cNvPr id="34827" name="Text Box 11"/>
          <p:cNvSpPr txBox="1">
            <a:spLocks noChangeArrowheads="1"/>
          </p:cNvSpPr>
          <p:nvPr/>
        </p:nvSpPr>
        <p:spPr bwMode="auto">
          <a:xfrm>
            <a:off x="381000" y="2703513"/>
            <a:ext cx="2654300" cy="423862"/>
          </a:xfrm>
          <a:prstGeom prst="rect">
            <a:avLst/>
          </a:prstGeom>
          <a:solidFill>
            <a:srgbClr val="3399FF"/>
          </a:solidFill>
          <a:ln w="57150" cmpd="thinThick">
            <a:solidFill>
              <a:srgbClr val="FF0000"/>
            </a:solidFill>
            <a:miter lim="800000"/>
            <a:headEnd/>
            <a:tailEnd/>
          </a:ln>
          <a:effectLst/>
        </p:spPr>
        <p:txBody>
          <a:bodyPr wrap="none">
            <a:spAutoFit/>
          </a:bodyPr>
          <a:lstStyle/>
          <a:p>
            <a:r>
              <a:rPr lang="en-US" dirty="0">
                <a:solidFill>
                  <a:srgbClr val="5600AC"/>
                </a:solidFill>
              </a:rPr>
              <a:t>2x Growth in 1.96 years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Technology Trend</a:t>
            </a:r>
          </a:p>
        </p:txBody>
      </p:sp>
      <p:pic>
        <p:nvPicPr>
          <p:cNvPr id="35843" name="Picture 3"/>
          <p:cNvPicPr>
            <a:picLocks noGrp="1" noChangeAspect="1" noChangeArrowheads="1"/>
          </p:cNvPicPr>
          <p:nvPr>
            <p:ph idx="1"/>
          </p:nvPr>
        </p:nvPicPr>
        <p:blipFill>
          <a:blip r:embed="rId2" cstate="print"/>
          <a:srcRect/>
          <a:stretch>
            <a:fillRect/>
          </a:stretch>
        </p:blipFill>
        <p:spPr>
          <a:xfrm>
            <a:off x="1363663" y="2057400"/>
            <a:ext cx="6416675" cy="414020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2205</Words>
  <Application>Microsoft Office PowerPoint</Application>
  <PresentationFormat>On-screen Show (4:3)</PresentationFormat>
  <Paragraphs>414</Paragraphs>
  <Slides>42</Slides>
  <Notes>16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46" baseType="lpstr">
      <vt:lpstr>Modèle par défaut</vt:lpstr>
      <vt:lpstr>Visio</vt:lpstr>
      <vt:lpstr>Equation</vt:lpstr>
      <vt:lpstr>Chart</vt:lpstr>
      <vt:lpstr>Slide 1</vt:lpstr>
      <vt:lpstr>Topics for discussion</vt:lpstr>
      <vt:lpstr>Need for Low power design</vt:lpstr>
      <vt:lpstr>IC Generation</vt:lpstr>
      <vt:lpstr>Gallery - Current Processors</vt:lpstr>
      <vt:lpstr>Slide 6</vt:lpstr>
      <vt:lpstr>Moore’s Law      1965</vt:lpstr>
      <vt:lpstr>Moore’s Law - Processors</vt:lpstr>
      <vt:lpstr>Technology Trend</vt:lpstr>
      <vt:lpstr>Slide 10</vt:lpstr>
      <vt:lpstr>Integrated Circuit Complexity</vt:lpstr>
      <vt:lpstr>Clock Frequency</vt:lpstr>
      <vt:lpstr>Chip Power Density</vt:lpstr>
      <vt:lpstr>Slide 14</vt:lpstr>
      <vt:lpstr>Power factor</vt:lpstr>
      <vt:lpstr>Battery</vt:lpstr>
      <vt:lpstr>Reliability and Cooling Costs </vt:lpstr>
      <vt:lpstr>Environmental Concerns</vt:lpstr>
      <vt:lpstr>Sources of Power dissipation in CMOS Circuits</vt:lpstr>
      <vt:lpstr>Sources of Power Dissipation in CMOS</vt:lpstr>
      <vt:lpstr>Dynamic Power Dissipation</vt:lpstr>
      <vt:lpstr>Dynamic Power Dissipation..</vt:lpstr>
      <vt:lpstr>Power drawn from source</vt:lpstr>
      <vt:lpstr>Lowering Dynamic Power</vt:lpstr>
      <vt:lpstr>Slide 25</vt:lpstr>
      <vt:lpstr>Short Circuit Power Consumption</vt:lpstr>
      <vt:lpstr>Short Circuit current</vt:lpstr>
      <vt:lpstr>Short Circuit Currents Determinates</vt:lpstr>
      <vt:lpstr>Impact of CL on Psc</vt:lpstr>
      <vt:lpstr>Ipeak as a Function of CL</vt:lpstr>
      <vt:lpstr>Psc as a Function of Rise/Fall Times</vt:lpstr>
      <vt:lpstr>Glitch Power Dissipation</vt:lpstr>
      <vt:lpstr>Glitch Power Dissipation</vt:lpstr>
      <vt:lpstr>Glitch Power Dissipation</vt:lpstr>
      <vt:lpstr>Leakage (Static) Power Consumption</vt:lpstr>
      <vt:lpstr>Source of Leakage Current</vt:lpstr>
      <vt:lpstr>Leakage as a Function of VT</vt:lpstr>
      <vt:lpstr>Leakage and VT</vt:lpstr>
      <vt:lpstr>Reference</vt:lpstr>
      <vt:lpstr>Power Dissipation in CMOS Circuits</vt:lpstr>
      <vt:lpstr>  Power Equations</vt:lpstr>
      <vt:lpstr>Basic principle of Low Power Design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Cubic</dc:title>
  <dc:creator>www.powerpointstyles.com</dc:creator>
  <cp:lastModifiedBy>Administrator</cp:lastModifiedBy>
  <cp:revision>102</cp:revision>
  <dcterms:created xsi:type="dcterms:W3CDTF">2009-03-23T15:23:24Z</dcterms:created>
  <dcterms:modified xsi:type="dcterms:W3CDTF">2016-02-02T04:25:08Z</dcterms:modified>
</cp:coreProperties>
</file>