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9"/>
  </p:notesMasterIdLst>
  <p:sldIdLst>
    <p:sldId id="256" r:id="rId2"/>
    <p:sldId id="334" r:id="rId3"/>
    <p:sldId id="335" r:id="rId4"/>
    <p:sldId id="337" r:id="rId5"/>
    <p:sldId id="338" r:id="rId6"/>
    <p:sldId id="336" r:id="rId7"/>
    <p:sldId id="339" r:id="rId8"/>
    <p:sldId id="340" r:id="rId9"/>
    <p:sldId id="341" r:id="rId10"/>
    <p:sldId id="347" r:id="rId11"/>
    <p:sldId id="342" r:id="rId12"/>
    <p:sldId id="343" r:id="rId13"/>
    <p:sldId id="345" r:id="rId14"/>
    <p:sldId id="344" r:id="rId15"/>
    <p:sldId id="348" r:id="rId16"/>
    <p:sldId id="349" r:id="rId17"/>
    <p:sldId id="351" r:id="rId18"/>
    <p:sldId id="353" r:id="rId19"/>
    <p:sldId id="355" r:id="rId20"/>
    <p:sldId id="354" r:id="rId21"/>
    <p:sldId id="356" r:id="rId22"/>
    <p:sldId id="361" r:id="rId23"/>
    <p:sldId id="357" r:id="rId24"/>
    <p:sldId id="359" r:id="rId25"/>
    <p:sldId id="360" r:id="rId26"/>
    <p:sldId id="363" r:id="rId27"/>
    <p:sldId id="362" r:id="rId2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6600CC"/>
    <a:srgbClr val="3366FF"/>
    <a:srgbClr val="FF6600"/>
    <a:srgbClr val="FF66CC"/>
    <a:srgbClr val="660033"/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21345" autoAdjust="0"/>
    <p:restoredTop sz="94660" autoAdjust="0"/>
  </p:normalViewPr>
  <p:slideViewPr>
    <p:cSldViewPr>
      <p:cViewPr varScale="1">
        <p:scale>
          <a:sx n="87" d="100"/>
          <a:sy n="87" d="100"/>
        </p:scale>
        <p:origin x="-4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710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TW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zh-TW"/>
          </a:p>
        </p:txBody>
      </p:sp>
      <p:sp>
        <p:nvSpPr>
          <p:cNvPr id="1044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TW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77B8017A-F54C-4839-AF47-6B595BE0810F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F38ED-809F-4240-A648-AE5B9FA6B569}" type="slidenum">
              <a:rPr lang="zh-TW" altLang="en-US"/>
              <a:pPr/>
              <a:t>1</a:t>
            </a:fld>
            <a:endParaRPr lang="en-US" altLang="zh-TW"/>
          </a:p>
        </p:txBody>
      </p:sp>
      <p:sp>
        <p:nvSpPr>
          <p:cNvPr id="82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015A6A-4EA7-447C-8B7A-2ED759D29F37}" type="slidenum">
              <a:rPr lang="zh-TW" altLang="en-US"/>
              <a:pPr/>
              <a:t>10</a:t>
            </a:fld>
            <a:endParaRPr lang="en-US" altLang="zh-TW"/>
          </a:p>
        </p:txBody>
      </p:sp>
      <p:sp>
        <p:nvSpPr>
          <p:cNvPr id="83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F61326-3D0D-442E-AB6B-CFF0912C37CA}" type="slidenum">
              <a:rPr lang="zh-TW" altLang="en-US"/>
              <a:pPr/>
              <a:t>11</a:t>
            </a:fld>
            <a:endParaRPr lang="en-US" altLang="zh-TW"/>
          </a:p>
        </p:txBody>
      </p:sp>
      <p:sp>
        <p:nvSpPr>
          <p:cNvPr id="83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6EBEB3-309D-40F6-BCD2-340B9280EEAE}" type="slidenum">
              <a:rPr lang="zh-TW" altLang="en-US"/>
              <a:pPr/>
              <a:t>12</a:t>
            </a:fld>
            <a:endParaRPr lang="en-US" altLang="zh-TW"/>
          </a:p>
        </p:txBody>
      </p:sp>
      <p:sp>
        <p:nvSpPr>
          <p:cNvPr id="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16215-6303-4CFC-B406-11AE5D0681F5}" type="slidenum">
              <a:rPr lang="zh-TW" altLang="en-US"/>
              <a:pPr/>
              <a:t>13</a:t>
            </a:fld>
            <a:endParaRPr lang="en-US" altLang="zh-TW"/>
          </a:p>
        </p:txBody>
      </p:sp>
      <p:sp>
        <p:nvSpPr>
          <p:cNvPr id="83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011D86-541D-44F8-857A-F5AB5B411269}" type="slidenum">
              <a:rPr lang="zh-TW" altLang="en-US"/>
              <a:pPr/>
              <a:t>14</a:t>
            </a:fld>
            <a:endParaRPr lang="en-US" altLang="zh-TW"/>
          </a:p>
        </p:txBody>
      </p:sp>
      <p:sp>
        <p:nvSpPr>
          <p:cNvPr id="83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F92D75-9CE0-4CC4-A95A-591B7ABED99E}" type="slidenum">
              <a:rPr lang="zh-TW" altLang="en-US"/>
              <a:pPr/>
              <a:t>15</a:t>
            </a:fld>
            <a:endParaRPr lang="en-US" altLang="zh-TW"/>
          </a:p>
        </p:txBody>
      </p:sp>
      <p:sp>
        <p:nvSpPr>
          <p:cNvPr id="83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4134AC-DAEB-4559-BFB7-2C1A0ECF93B3}" type="slidenum">
              <a:rPr lang="zh-TW" altLang="en-US"/>
              <a:pPr/>
              <a:t>16</a:t>
            </a:fld>
            <a:endParaRPr lang="en-US" altLang="zh-TW"/>
          </a:p>
        </p:txBody>
      </p:sp>
      <p:sp>
        <p:nvSpPr>
          <p:cNvPr id="83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89B010-EF0C-46B0-84E7-60FE0FDD889E}" type="slidenum">
              <a:rPr lang="zh-TW" altLang="en-US"/>
              <a:pPr/>
              <a:t>17</a:t>
            </a:fld>
            <a:endParaRPr lang="en-US" altLang="zh-TW"/>
          </a:p>
        </p:txBody>
      </p:sp>
      <p:sp>
        <p:nvSpPr>
          <p:cNvPr id="83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AC089C-FC34-42B4-AB40-DAFA2CF48B94}" type="slidenum">
              <a:rPr lang="zh-TW" altLang="en-US"/>
              <a:pPr/>
              <a:t>18</a:t>
            </a:fld>
            <a:endParaRPr lang="en-US" altLang="zh-TW"/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B8E3B8-97BC-42F1-85F9-5FEDFEB892D8}" type="slidenum">
              <a:rPr lang="zh-TW" altLang="en-US"/>
              <a:pPr/>
              <a:t>19</a:t>
            </a:fld>
            <a:endParaRPr lang="en-US" altLang="zh-TW"/>
          </a:p>
        </p:txBody>
      </p:sp>
      <p:sp>
        <p:nvSpPr>
          <p:cNvPr id="84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D101C6-A161-47E1-B053-DBA6F886FB09}" type="slidenum">
              <a:rPr lang="zh-TW" altLang="en-US"/>
              <a:pPr/>
              <a:t>2</a:t>
            </a:fld>
            <a:endParaRPr lang="en-US" altLang="zh-TW"/>
          </a:p>
        </p:txBody>
      </p:sp>
      <p:sp>
        <p:nvSpPr>
          <p:cNvPr id="82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854336-EB0A-4DF4-8C7C-6BF841ECC2F5}" type="slidenum">
              <a:rPr lang="zh-TW" altLang="en-US"/>
              <a:pPr/>
              <a:t>20</a:t>
            </a:fld>
            <a:endParaRPr lang="en-US" altLang="zh-TW"/>
          </a:p>
        </p:txBody>
      </p:sp>
      <p:sp>
        <p:nvSpPr>
          <p:cNvPr id="84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51820F-5486-4FDC-AFD7-EF653E01B713}" type="slidenum">
              <a:rPr lang="zh-TW" altLang="en-US"/>
              <a:pPr/>
              <a:t>21</a:t>
            </a:fld>
            <a:endParaRPr lang="en-US" altLang="zh-TW"/>
          </a:p>
        </p:txBody>
      </p:sp>
      <p:sp>
        <p:nvSpPr>
          <p:cNvPr id="84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28B3AD-B894-454F-82C9-A91B4FE832E5}" type="slidenum">
              <a:rPr lang="zh-TW" altLang="en-US"/>
              <a:pPr/>
              <a:t>22</a:t>
            </a:fld>
            <a:endParaRPr lang="en-US" altLang="zh-TW"/>
          </a:p>
        </p:txBody>
      </p:sp>
      <p:sp>
        <p:nvSpPr>
          <p:cNvPr id="84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01558D-5681-44FF-B966-941AB22DE103}" type="slidenum">
              <a:rPr lang="zh-TW" altLang="en-US"/>
              <a:pPr/>
              <a:t>23</a:t>
            </a:fld>
            <a:endParaRPr lang="en-US" altLang="zh-TW"/>
          </a:p>
        </p:txBody>
      </p:sp>
      <p:sp>
        <p:nvSpPr>
          <p:cNvPr id="84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DAD141-782C-43F2-9C10-FBC0E6EA6733}" type="slidenum">
              <a:rPr lang="zh-TW" altLang="en-US"/>
              <a:pPr/>
              <a:t>24</a:t>
            </a:fld>
            <a:endParaRPr lang="en-US" altLang="zh-TW"/>
          </a:p>
        </p:txBody>
      </p:sp>
      <p:sp>
        <p:nvSpPr>
          <p:cNvPr id="84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216F78-CB5A-4E4E-B8B1-4385D36F56FB}" type="slidenum">
              <a:rPr lang="zh-TW" altLang="en-US"/>
              <a:pPr/>
              <a:t>25</a:t>
            </a:fld>
            <a:endParaRPr lang="en-US" altLang="zh-TW"/>
          </a:p>
        </p:txBody>
      </p:sp>
      <p:sp>
        <p:nvSpPr>
          <p:cNvPr id="84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84B745-E953-4022-A0C3-814EF3EA4BB3}" type="slidenum">
              <a:rPr lang="zh-TW" altLang="en-US"/>
              <a:pPr/>
              <a:t>26</a:t>
            </a:fld>
            <a:endParaRPr lang="en-US" altLang="zh-TW"/>
          </a:p>
        </p:txBody>
      </p:sp>
      <p:sp>
        <p:nvSpPr>
          <p:cNvPr id="84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827336-A1B6-4D64-94E5-9D1D23A4BB7C}" type="slidenum">
              <a:rPr lang="zh-TW" altLang="en-US"/>
              <a:pPr/>
              <a:t>27</a:t>
            </a:fld>
            <a:endParaRPr lang="en-US" altLang="zh-TW"/>
          </a:p>
        </p:txBody>
      </p:sp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42B8-A948-44AA-B2F9-0AAB2A9F9B33}" type="slidenum">
              <a:rPr lang="zh-TW" altLang="en-US"/>
              <a:pPr/>
              <a:t>3</a:t>
            </a:fld>
            <a:endParaRPr lang="en-US" altLang="zh-TW"/>
          </a:p>
        </p:txBody>
      </p:sp>
      <p:sp>
        <p:nvSpPr>
          <p:cNvPr id="82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190A83-B300-4ED0-99FB-A27A184D21EA}" type="slidenum">
              <a:rPr lang="zh-TW" altLang="en-US"/>
              <a:pPr/>
              <a:t>4</a:t>
            </a:fld>
            <a:endParaRPr lang="en-US" altLang="zh-TW"/>
          </a:p>
        </p:txBody>
      </p:sp>
      <p:sp>
        <p:nvSpPr>
          <p:cNvPr id="82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9E4A01-5CFB-493A-AB77-DB0213E2DCCF}" type="slidenum">
              <a:rPr lang="zh-TW" altLang="en-US"/>
              <a:pPr/>
              <a:t>5</a:t>
            </a:fld>
            <a:endParaRPr lang="en-US" altLang="zh-TW"/>
          </a:p>
        </p:txBody>
      </p:sp>
      <p:sp>
        <p:nvSpPr>
          <p:cNvPr id="82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680E73-806F-4470-B2E2-6F7E92D25009}" type="slidenum">
              <a:rPr lang="zh-TW" altLang="en-US"/>
              <a:pPr/>
              <a:t>6</a:t>
            </a:fld>
            <a:endParaRPr lang="en-US" altLang="zh-TW"/>
          </a:p>
        </p:txBody>
      </p:sp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619D7B-828F-411D-8A03-1B72B3510F9A}" type="slidenum">
              <a:rPr lang="zh-TW" altLang="en-US"/>
              <a:pPr/>
              <a:t>7</a:t>
            </a:fld>
            <a:endParaRPr lang="en-US" altLang="zh-TW"/>
          </a:p>
        </p:txBody>
      </p:sp>
      <p:sp>
        <p:nvSpPr>
          <p:cNvPr id="82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D2D144-B437-4E4D-8C22-29C1D5BE3CAE}" type="slidenum">
              <a:rPr lang="zh-TW" altLang="en-US"/>
              <a:pPr/>
              <a:t>8</a:t>
            </a:fld>
            <a:endParaRPr lang="en-US" altLang="zh-TW"/>
          </a:p>
        </p:txBody>
      </p:sp>
      <p:sp>
        <p:nvSpPr>
          <p:cNvPr id="82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AC575B-C114-4F29-B951-600521474245}" type="slidenum">
              <a:rPr lang="zh-TW" altLang="en-US"/>
              <a:pPr/>
              <a:t>9</a:t>
            </a:fld>
            <a:endParaRPr lang="en-US" altLang="zh-TW"/>
          </a:p>
        </p:txBody>
      </p:sp>
      <p:sp>
        <p:nvSpPr>
          <p:cNvPr id="83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1916113"/>
            <a:ext cx="7416800" cy="18002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altLang="zh-TW"/>
              <a:t>Click to edit Master title style </a:t>
            </a:r>
          </a:p>
        </p:txBody>
      </p:sp>
      <p:sp>
        <p:nvSpPr>
          <p:cNvPr id="852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16463" y="3716338"/>
            <a:ext cx="4319587" cy="2233612"/>
          </a:xfrm>
        </p:spPr>
        <p:txBody>
          <a:bodyPr anchor="ctr" anchorCtr="1"/>
          <a:lstStyle>
            <a:lvl1pPr marL="0" indent="0">
              <a:buFontTx/>
              <a:buNone/>
              <a:defRPr sz="2000">
                <a:latin typeface="Franklin Gothic Demi" pitchFamily="34" charset="0"/>
              </a:defRPr>
            </a:lvl1pPr>
          </a:lstStyle>
          <a:p>
            <a:r>
              <a:rPr lang="en-US" altLang="zh-TW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317500"/>
            <a:ext cx="2105025" cy="620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2263" y="317500"/>
            <a:ext cx="6165850" cy="620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22263" y="317500"/>
            <a:ext cx="82296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8463" y="1052513"/>
            <a:ext cx="4097337" cy="2659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52513"/>
            <a:ext cx="4097338" cy="2659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98463" y="3863975"/>
            <a:ext cx="4097337" cy="2660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63975"/>
            <a:ext cx="4097338" cy="2660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63" y="317500"/>
            <a:ext cx="82296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463" y="1052513"/>
            <a:ext cx="8347075" cy="2659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8463" y="3863975"/>
            <a:ext cx="8347075" cy="2660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63" y="317500"/>
            <a:ext cx="82296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463" y="1052513"/>
            <a:ext cx="4097337" cy="5472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052513"/>
            <a:ext cx="4097338" cy="5472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63" y="317500"/>
            <a:ext cx="82296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463" y="1052513"/>
            <a:ext cx="4097337" cy="5472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52513"/>
            <a:ext cx="4097338" cy="2659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63975"/>
            <a:ext cx="4097338" cy="2660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463" y="1052513"/>
            <a:ext cx="4097337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97338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2263" y="317500"/>
            <a:ext cx="82296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851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8463" y="1052513"/>
            <a:ext cx="8347075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1547813" y="2085975"/>
            <a:ext cx="7416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2800" b="0">
                <a:solidFill>
                  <a:schemeClr val="tx2"/>
                </a:solidFill>
                <a:latin typeface="Franklin Gothic Demi" pitchFamily="34" charset="0"/>
              </a:rPr>
              <a:t>ECE2030 </a:t>
            </a:r>
            <a:br>
              <a:rPr lang="en-US" sz="2800" b="0">
                <a:solidFill>
                  <a:schemeClr val="tx2"/>
                </a:solidFill>
                <a:latin typeface="Franklin Gothic Demi" pitchFamily="34" charset="0"/>
              </a:rPr>
            </a:br>
            <a:r>
              <a:rPr lang="en-US" sz="2800" b="0">
                <a:solidFill>
                  <a:schemeClr val="tx2"/>
                </a:solidFill>
                <a:latin typeface="Franklin Gothic Demi" pitchFamily="34" charset="0"/>
              </a:rPr>
              <a:t>Introduction to Computer Engineering</a:t>
            </a:r>
            <a:br>
              <a:rPr lang="en-US" sz="2800" b="0">
                <a:solidFill>
                  <a:schemeClr val="tx2"/>
                </a:solidFill>
                <a:latin typeface="Franklin Gothic Demi" pitchFamily="34" charset="0"/>
              </a:rPr>
            </a:br>
            <a:r>
              <a:rPr lang="en-US" sz="2800" b="0">
                <a:solidFill>
                  <a:schemeClr val="tx2"/>
                </a:solidFill>
                <a:latin typeface="Franklin Gothic Demi" pitchFamily="34" charset="0"/>
              </a:rPr>
              <a:t/>
            </a:r>
            <a:br>
              <a:rPr lang="en-US" sz="2800" b="0">
                <a:solidFill>
                  <a:schemeClr val="tx2"/>
                </a:solidFill>
                <a:latin typeface="Franklin Gothic Demi" pitchFamily="34" charset="0"/>
              </a:rPr>
            </a:br>
            <a:r>
              <a:rPr lang="en-US" sz="2800" b="0">
                <a:solidFill>
                  <a:schemeClr val="tx2"/>
                </a:solidFill>
                <a:latin typeface="Franklin Gothic Demi" pitchFamily="34" charset="0"/>
              </a:rPr>
              <a:t>Lecture 12: Building Blocks for Combinational Logic (3) Adders/Subtractors, Parity Checkers</a:t>
            </a:r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2514600" y="4876800"/>
            <a:ext cx="6324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l">
              <a:spcBef>
                <a:spcPct val="20000"/>
              </a:spcBef>
            </a:pPr>
            <a:r>
              <a:rPr lang="en-US" sz="2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Prof.  Hsien-Hsin Sean Lee</a:t>
            </a:r>
          </a:p>
          <a:p>
            <a:pPr algn="l">
              <a:spcBef>
                <a:spcPct val="20000"/>
              </a:spcBef>
            </a:pPr>
            <a:r>
              <a:rPr lang="en-US" sz="2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School of Electrical and Computer Engineering</a:t>
            </a:r>
          </a:p>
          <a:p>
            <a:pPr algn="l">
              <a:spcBef>
                <a:spcPct val="20000"/>
              </a:spcBef>
            </a:pPr>
            <a:r>
              <a:rPr lang="en-US" sz="2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Georgia Tech</a:t>
            </a:r>
          </a:p>
          <a:p>
            <a:pPr algn="l">
              <a:spcBef>
                <a:spcPct val="20000"/>
              </a:spcBef>
            </a:pPr>
            <a:endParaRPr lang="en-US" sz="2000" b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Full Adder Propagation Delay</a:t>
            </a:r>
          </a:p>
        </p:txBody>
      </p:sp>
      <p:sp>
        <p:nvSpPr>
          <p:cNvPr id="782339" name="Line 3"/>
          <p:cNvSpPr>
            <a:spLocks noChangeShapeType="1"/>
          </p:cNvSpPr>
          <p:nvPr/>
        </p:nvSpPr>
        <p:spPr bwMode="auto">
          <a:xfrm>
            <a:off x="8242300" y="3138488"/>
            <a:ext cx="228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2340" name="Rectangle 4"/>
          <p:cNvSpPr>
            <a:spLocks noChangeArrowheads="1"/>
          </p:cNvSpPr>
          <p:nvPr/>
        </p:nvSpPr>
        <p:spPr bwMode="auto">
          <a:xfrm>
            <a:off x="6565900" y="2376488"/>
            <a:ext cx="1600200" cy="1600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2341" name="Line 5"/>
          <p:cNvSpPr>
            <a:spLocks noChangeShapeType="1"/>
          </p:cNvSpPr>
          <p:nvPr/>
        </p:nvSpPr>
        <p:spPr bwMode="auto">
          <a:xfrm>
            <a:off x="6962775" y="2147888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2342" name="Line 6"/>
          <p:cNvSpPr>
            <a:spLocks noChangeShapeType="1"/>
          </p:cNvSpPr>
          <p:nvPr/>
        </p:nvSpPr>
        <p:spPr bwMode="auto">
          <a:xfrm>
            <a:off x="7724775" y="2147888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2343" name="Line 7"/>
          <p:cNvSpPr>
            <a:spLocks noChangeShapeType="1"/>
          </p:cNvSpPr>
          <p:nvPr/>
        </p:nvSpPr>
        <p:spPr bwMode="auto">
          <a:xfrm>
            <a:off x="8166100" y="3138488"/>
            <a:ext cx="228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2344" name="Line 8"/>
          <p:cNvSpPr>
            <a:spLocks noChangeShapeType="1"/>
          </p:cNvSpPr>
          <p:nvPr/>
        </p:nvSpPr>
        <p:spPr bwMode="auto">
          <a:xfrm>
            <a:off x="6337300" y="3138488"/>
            <a:ext cx="228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2345" name="Line 9"/>
          <p:cNvSpPr>
            <a:spLocks noChangeShapeType="1"/>
          </p:cNvSpPr>
          <p:nvPr/>
        </p:nvSpPr>
        <p:spPr bwMode="auto">
          <a:xfrm>
            <a:off x="7404100" y="3976688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2346" name="Text Box 10"/>
          <p:cNvSpPr txBox="1">
            <a:spLocks noChangeArrowheads="1"/>
          </p:cNvSpPr>
          <p:nvPr/>
        </p:nvSpPr>
        <p:spPr bwMode="auto">
          <a:xfrm>
            <a:off x="7175500" y="4205288"/>
            <a:ext cx="436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pitchFamily="34" charset="0"/>
              </a:rPr>
              <a:t>S0</a:t>
            </a:r>
          </a:p>
        </p:txBody>
      </p:sp>
      <p:sp>
        <p:nvSpPr>
          <p:cNvPr id="782347" name="Text Box 11"/>
          <p:cNvSpPr txBox="1">
            <a:spLocks noChangeArrowheads="1"/>
          </p:cNvSpPr>
          <p:nvPr/>
        </p:nvSpPr>
        <p:spPr bwMode="auto">
          <a:xfrm>
            <a:off x="6718300" y="1781175"/>
            <a:ext cx="446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pitchFamily="34" charset="0"/>
              </a:rPr>
              <a:t>A0</a:t>
            </a:r>
          </a:p>
        </p:txBody>
      </p:sp>
      <p:sp>
        <p:nvSpPr>
          <p:cNvPr id="782348" name="Text Box 12"/>
          <p:cNvSpPr txBox="1">
            <a:spLocks noChangeArrowheads="1"/>
          </p:cNvSpPr>
          <p:nvPr/>
        </p:nvSpPr>
        <p:spPr bwMode="auto">
          <a:xfrm>
            <a:off x="7500938" y="1781175"/>
            <a:ext cx="44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pitchFamily="34" charset="0"/>
              </a:rPr>
              <a:t>B0</a:t>
            </a:r>
          </a:p>
        </p:txBody>
      </p:sp>
      <p:grpSp>
        <p:nvGrpSpPr>
          <p:cNvPr id="782350" name="Group 14"/>
          <p:cNvGrpSpPr>
            <a:grpSpLocks/>
          </p:cNvGrpSpPr>
          <p:nvPr/>
        </p:nvGrpSpPr>
        <p:grpSpPr bwMode="auto">
          <a:xfrm>
            <a:off x="6565900" y="2771775"/>
            <a:ext cx="1524000" cy="838200"/>
            <a:chOff x="626" y="3456"/>
            <a:chExt cx="766" cy="374"/>
          </a:xfrm>
        </p:grpSpPr>
        <p:grpSp>
          <p:nvGrpSpPr>
            <p:cNvPr id="782351" name="Group 15"/>
            <p:cNvGrpSpPr>
              <a:grpSpLocks/>
            </p:cNvGrpSpPr>
            <p:nvPr/>
          </p:nvGrpSpPr>
          <p:grpSpPr bwMode="auto">
            <a:xfrm>
              <a:off x="782" y="3456"/>
              <a:ext cx="610" cy="336"/>
              <a:chOff x="782" y="3456"/>
              <a:chExt cx="562" cy="253"/>
            </a:xfrm>
          </p:grpSpPr>
          <p:grpSp>
            <p:nvGrpSpPr>
              <p:cNvPr id="782352" name="Group 16"/>
              <p:cNvGrpSpPr>
                <a:grpSpLocks/>
              </p:cNvGrpSpPr>
              <p:nvPr/>
            </p:nvGrpSpPr>
            <p:grpSpPr bwMode="auto">
              <a:xfrm>
                <a:off x="1055" y="3456"/>
                <a:ext cx="289" cy="232"/>
                <a:chOff x="1728" y="3405"/>
                <a:chExt cx="625" cy="538"/>
              </a:xfrm>
            </p:grpSpPr>
            <p:sp>
              <p:nvSpPr>
                <p:cNvPr id="782353" name="AutoShape 17"/>
                <p:cNvSpPr>
                  <a:spLocks noChangeArrowheads="1"/>
                </p:cNvSpPr>
                <p:nvPr/>
              </p:nvSpPr>
              <p:spPr bwMode="auto">
                <a:xfrm flipH="1">
                  <a:off x="1839" y="3787"/>
                  <a:ext cx="222" cy="156"/>
                </a:xfrm>
                <a:prstGeom prst="flowChartDelay">
                  <a:avLst/>
                </a:prstGeom>
                <a:noFill/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2354" name="Line 18"/>
                <p:cNvSpPr>
                  <a:spLocks noChangeShapeType="1"/>
                </p:cNvSpPr>
                <p:nvPr/>
              </p:nvSpPr>
              <p:spPr bwMode="auto">
                <a:xfrm>
                  <a:off x="1728" y="3856"/>
                  <a:ext cx="111" cy="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2355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2061" y="3821"/>
                  <a:ext cx="161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2356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2066" y="3908"/>
                  <a:ext cx="156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2357" name="AutoShape 21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829" y="3405"/>
                  <a:ext cx="181" cy="173"/>
                </a:xfrm>
                <a:prstGeom prst="moon">
                  <a:avLst>
                    <a:gd name="adj" fmla="val 82292"/>
                  </a:avLst>
                </a:prstGeom>
                <a:noFill/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2358" name="Arc 22"/>
                <p:cNvSpPr>
                  <a:spLocks/>
                </p:cNvSpPr>
                <p:nvPr/>
              </p:nvSpPr>
              <p:spPr bwMode="auto">
                <a:xfrm rot="10800000" flipH="1">
                  <a:off x="2011" y="3405"/>
                  <a:ext cx="80" cy="170"/>
                </a:xfrm>
                <a:custGeom>
                  <a:avLst/>
                  <a:gdLst>
                    <a:gd name="G0" fmla="+- 21600 0 0"/>
                    <a:gd name="G1" fmla="+- 18478 0 0"/>
                    <a:gd name="G2" fmla="+- 21600 0 0"/>
                    <a:gd name="T0" fmla="*/ 10899 w 21600"/>
                    <a:gd name="T1" fmla="*/ 37241 h 37241"/>
                    <a:gd name="T2" fmla="*/ 10415 w 21600"/>
                    <a:gd name="T3" fmla="*/ 0 h 37241"/>
                    <a:gd name="T4" fmla="*/ 21600 w 21600"/>
                    <a:gd name="T5" fmla="*/ 18478 h 37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37241" fill="none" extrusionOk="0">
                      <a:moveTo>
                        <a:pt x="10899" y="37240"/>
                      </a:moveTo>
                      <a:cubicBezTo>
                        <a:pt x="4160" y="33397"/>
                        <a:pt x="0" y="26235"/>
                        <a:pt x="0" y="18478"/>
                      </a:cubicBezTo>
                      <a:cubicBezTo>
                        <a:pt x="-1" y="10920"/>
                        <a:pt x="3949" y="3913"/>
                        <a:pt x="10414" y="-1"/>
                      </a:cubicBezTo>
                    </a:path>
                    <a:path w="21600" h="37241" stroke="0" extrusionOk="0">
                      <a:moveTo>
                        <a:pt x="10899" y="37240"/>
                      </a:moveTo>
                      <a:cubicBezTo>
                        <a:pt x="4160" y="33397"/>
                        <a:pt x="0" y="26235"/>
                        <a:pt x="0" y="18478"/>
                      </a:cubicBezTo>
                      <a:cubicBezTo>
                        <a:pt x="-1" y="10920"/>
                        <a:pt x="3949" y="3913"/>
                        <a:pt x="10414" y="-1"/>
                      </a:cubicBezTo>
                      <a:lnTo>
                        <a:pt x="21600" y="18478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2359" name="Line 23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984" y="3439"/>
                  <a:ext cx="127" cy="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2360" name="Line 24"/>
                <p:cNvSpPr>
                  <a:spLocks noChangeShapeType="1"/>
                </p:cNvSpPr>
                <p:nvPr/>
              </p:nvSpPr>
              <p:spPr bwMode="auto">
                <a:xfrm rot="-10800000">
                  <a:off x="1984" y="3544"/>
                  <a:ext cx="127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2361" name="Line 25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748" y="3491"/>
                  <a:ext cx="81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2362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2071" y="3439"/>
                  <a:ext cx="282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2363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2071" y="3544"/>
                  <a:ext cx="282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2364" name="Line 28"/>
                <p:cNvSpPr>
                  <a:spLocks noChangeShapeType="1"/>
                </p:cNvSpPr>
                <p:nvPr/>
              </p:nvSpPr>
              <p:spPr bwMode="auto">
                <a:xfrm>
                  <a:off x="2222" y="3908"/>
                  <a:ext cx="40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2365" name="Line 29"/>
                <p:cNvSpPr>
                  <a:spLocks noChangeShapeType="1"/>
                </p:cNvSpPr>
                <p:nvPr/>
              </p:nvSpPr>
              <p:spPr bwMode="auto">
                <a:xfrm flipH="1" flipV="1">
                  <a:off x="2262" y="3544"/>
                  <a:ext cx="0" cy="364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2366" name="Line 30"/>
                <p:cNvSpPr>
                  <a:spLocks noChangeShapeType="1"/>
                </p:cNvSpPr>
                <p:nvPr/>
              </p:nvSpPr>
              <p:spPr bwMode="auto">
                <a:xfrm flipH="1" flipV="1">
                  <a:off x="2222" y="3439"/>
                  <a:ext cx="0" cy="382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2367" name="Oval 31"/>
                <p:cNvSpPr>
                  <a:spLocks noChangeArrowheads="1"/>
                </p:cNvSpPr>
                <p:nvPr/>
              </p:nvSpPr>
              <p:spPr bwMode="auto">
                <a:xfrm flipH="1">
                  <a:off x="2212" y="3430"/>
                  <a:ext cx="20" cy="18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2368" name="Oval 32"/>
                <p:cNvSpPr>
                  <a:spLocks noChangeArrowheads="1"/>
                </p:cNvSpPr>
                <p:nvPr/>
              </p:nvSpPr>
              <p:spPr bwMode="auto">
                <a:xfrm flipH="1">
                  <a:off x="2252" y="3533"/>
                  <a:ext cx="20" cy="18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2369" name="Oval 33"/>
                <p:cNvSpPr>
                  <a:spLocks noChangeArrowheads="1"/>
                </p:cNvSpPr>
                <p:nvPr/>
              </p:nvSpPr>
              <p:spPr bwMode="auto">
                <a:xfrm flipH="1">
                  <a:off x="2213" y="3428"/>
                  <a:ext cx="20" cy="18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2370" name="Group 34"/>
              <p:cNvGrpSpPr>
                <a:grpSpLocks/>
              </p:cNvGrpSpPr>
              <p:nvPr/>
            </p:nvGrpSpPr>
            <p:grpSpPr bwMode="auto">
              <a:xfrm>
                <a:off x="782" y="3477"/>
                <a:ext cx="289" cy="232"/>
                <a:chOff x="1728" y="3405"/>
                <a:chExt cx="625" cy="538"/>
              </a:xfrm>
            </p:grpSpPr>
            <p:sp>
              <p:nvSpPr>
                <p:cNvPr id="782371" name="AutoShape 35"/>
                <p:cNvSpPr>
                  <a:spLocks noChangeArrowheads="1"/>
                </p:cNvSpPr>
                <p:nvPr/>
              </p:nvSpPr>
              <p:spPr bwMode="auto">
                <a:xfrm flipH="1">
                  <a:off x="1839" y="3787"/>
                  <a:ext cx="222" cy="156"/>
                </a:xfrm>
                <a:prstGeom prst="flowChartDelay">
                  <a:avLst/>
                </a:prstGeom>
                <a:noFill/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2372" name="Line 36"/>
                <p:cNvSpPr>
                  <a:spLocks noChangeShapeType="1"/>
                </p:cNvSpPr>
                <p:nvPr/>
              </p:nvSpPr>
              <p:spPr bwMode="auto">
                <a:xfrm>
                  <a:off x="1728" y="3856"/>
                  <a:ext cx="111" cy="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2373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2061" y="3821"/>
                  <a:ext cx="161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2374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2066" y="3908"/>
                  <a:ext cx="156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2375" name="AutoShape 39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829" y="3405"/>
                  <a:ext cx="181" cy="173"/>
                </a:xfrm>
                <a:prstGeom prst="moon">
                  <a:avLst>
                    <a:gd name="adj" fmla="val 82292"/>
                  </a:avLst>
                </a:prstGeom>
                <a:noFill/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2376" name="Arc 40"/>
                <p:cNvSpPr>
                  <a:spLocks/>
                </p:cNvSpPr>
                <p:nvPr/>
              </p:nvSpPr>
              <p:spPr bwMode="auto">
                <a:xfrm rot="10800000" flipH="1">
                  <a:off x="2011" y="3405"/>
                  <a:ext cx="80" cy="170"/>
                </a:xfrm>
                <a:custGeom>
                  <a:avLst/>
                  <a:gdLst>
                    <a:gd name="G0" fmla="+- 21600 0 0"/>
                    <a:gd name="G1" fmla="+- 18478 0 0"/>
                    <a:gd name="G2" fmla="+- 21600 0 0"/>
                    <a:gd name="T0" fmla="*/ 10899 w 21600"/>
                    <a:gd name="T1" fmla="*/ 37241 h 37241"/>
                    <a:gd name="T2" fmla="*/ 10415 w 21600"/>
                    <a:gd name="T3" fmla="*/ 0 h 37241"/>
                    <a:gd name="T4" fmla="*/ 21600 w 21600"/>
                    <a:gd name="T5" fmla="*/ 18478 h 37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37241" fill="none" extrusionOk="0">
                      <a:moveTo>
                        <a:pt x="10899" y="37240"/>
                      </a:moveTo>
                      <a:cubicBezTo>
                        <a:pt x="4160" y="33397"/>
                        <a:pt x="0" y="26235"/>
                        <a:pt x="0" y="18478"/>
                      </a:cubicBezTo>
                      <a:cubicBezTo>
                        <a:pt x="-1" y="10920"/>
                        <a:pt x="3949" y="3913"/>
                        <a:pt x="10414" y="-1"/>
                      </a:cubicBezTo>
                    </a:path>
                    <a:path w="21600" h="37241" stroke="0" extrusionOk="0">
                      <a:moveTo>
                        <a:pt x="10899" y="37240"/>
                      </a:moveTo>
                      <a:cubicBezTo>
                        <a:pt x="4160" y="33397"/>
                        <a:pt x="0" y="26235"/>
                        <a:pt x="0" y="18478"/>
                      </a:cubicBezTo>
                      <a:cubicBezTo>
                        <a:pt x="-1" y="10920"/>
                        <a:pt x="3949" y="3913"/>
                        <a:pt x="10414" y="-1"/>
                      </a:cubicBezTo>
                      <a:lnTo>
                        <a:pt x="21600" y="18478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2377" name="Line 41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984" y="3439"/>
                  <a:ext cx="127" cy="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2378" name="Line 42"/>
                <p:cNvSpPr>
                  <a:spLocks noChangeShapeType="1"/>
                </p:cNvSpPr>
                <p:nvPr/>
              </p:nvSpPr>
              <p:spPr bwMode="auto">
                <a:xfrm rot="-10800000">
                  <a:off x="1984" y="3544"/>
                  <a:ext cx="127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2379" name="Line 43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748" y="3491"/>
                  <a:ext cx="81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2380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2071" y="3439"/>
                  <a:ext cx="282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2381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2071" y="3544"/>
                  <a:ext cx="282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2382" name="Line 46"/>
                <p:cNvSpPr>
                  <a:spLocks noChangeShapeType="1"/>
                </p:cNvSpPr>
                <p:nvPr/>
              </p:nvSpPr>
              <p:spPr bwMode="auto">
                <a:xfrm>
                  <a:off x="2222" y="3908"/>
                  <a:ext cx="40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2383" name="Line 47"/>
                <p:cNvSpPr>
                  <a:spLocks noChangeShapeType="1"/>
                </p:cNvSpPr>
                <p:nvPr/>
              </p:nvSpPr>
              <p:spPr bwMode="auto">
                <a:xfrm flipH="1" flipV="1">
                  <a:off x="2262" y="3544"/>
                  <a:ext cx="0" cy="364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2384" name="Line 48"/>
                <p:cNvSpPr>
                  <a:spLocks noChangeShapeType="1"/>
                </p:cNvSpPr>
                <p:nvPr/>
              </p:nvSpPr>
              <p:spPr bwMode="auto">
                <a:xfrm flipH="1" flipV="1">
                  <a:off x="2222" y="3439"/>
                  <a:ext cx="0" cy="382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2385" name="Oval 49"/>
                <p:cNvSpPr>
                  <a:spLocks noChangeArrowheads="1"/>
                </p:cNvSpPr>
                <p:nvPr/>
              </p:nvSpPr>
              <p:spPr bwMode="auto">
                <a:xfrm flipH="1">
                  <a:off x="2212" y="3430"/>
                  <a:ext cx="20" cy="18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2386" name="Oval 50"/>
                <p:cNvSpPr>
                  <a:spLocks noChangeArrowheads="1"/>
                </p:cNvSpPr>
                <p:nvPr/>
              </p:nvSpPr>
              <p:spPr bwMode="auto">
                <a:xfrm flipH="1">
                  <a:off x="2252" y="3533"/>
                  <a:ext cx="20" cy="18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2387" name="Oval 51"/>
                <p:cNvSpPr>
                  <a:spLocks noChangeArrowheads="1"/>
                </p:cNvSpPr>
                <p:nvPr/>
              </p:nvSpPr>
              <p:spPr bwMode="auto">
                <a:xfrm flipH="1">
                  <a:off x="2213" y="3428"/>
                  <a:ext cx="20" cy="18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82388" name="Line 52"/>
            <p:cNvSpPr>
              <a:spLocks noChangeShapeType="1"/>
            </p:cNvSpPr>
            <p:nvPr/>
          </p:nvSpPr>
          <p:spPr bwMode="auto">
            <a:xfrm rot="10800000" flipH="1">
              <a:off x="626" y="3775"/>
              <a:ext cx="75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389" name="AutoShape 53"/>
            <p:cNvSpPr>
              <a:spLocks noChangeArrowheads="1"/>
            </p:cNvSpPr>
            <p:nvPr/>
          </p:nvSpPr>
          <p:spPr bwMode="auto">
            <a:xfrm rot="10800000" flipH="1">
              <a:off x="705" y="3701"/>
              <a:ext cx="103" cy="129"/>
            </a:xfrm>
            <a:prstGeom prst="moon">
              <a:avLst>
                <a:gd name="adj" fmla="val 82292"/>
              </a:avLst>
            </a:prstGeom>
            <a:solidFill>
              <a:schemeClr val="bg1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390" name="Line 54"/>
            <p:cNvSpPr>
              <a:spLocks noChangeShapeType="1"/>
            </p:cNvSpPr>
            <p:nvPr/>
          </p:nvSpPr>
          <p:spPr bwMode="auto">
            <a:xfrm>
              <a:off x="796" y="3815"/>
              <a:ext cx="288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2391" name="Line 55"/>
            <p:cNvSpPr>
              <a:spLocks noChangeShapeType="1"/>
            </p:cNvSpPr>
            <p:nvPr/>
          </p:nvSpPr>
          <p:spPr bwMode="auto">
            <a:xfrm>
              <a:off x="1079" y="3711"/>
              <a:ext cx="0" cy="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2392" name="Line 56"/>
            <p:cNvSpPr>
              <a:spLocks noChangeShapeType="1"/>
            </p:cNvSpPr>
            <p:nvPr/>
          </p:nvSpPr>
          <p:spPr bwMode="auto">
            <a:xfrm>
              <a:off x="1056" y="3567"/>
              <a:ext cx="336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2393" name="Text Box 57"/>
          <p:cNvSpPr txBox="1">
            <a:spLocks noChangeArrowheads="1"/>
          </p:cNvSpPr>
          <p:nvPr/>
        </p:nvSpPr>
        <p:spPr bwMode="auto">
          <a:xfrm>
            <a:off x="8415338" y="2847975"/>
            <a:ext cx="500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pitchFamily="34" charset="0"/>
              </a:rPr>
              <a:t>Cin</a:t>
            </a:r>
          </a:p>
        </p:txBody>
      </p:sp>
      <p:sp>
        <p:nvSpPr>
          <p:cNvPr id="782394" name="Line 58"/>
          <p:cNvSpPr>
            <a:spLocks noChangeShapeType="1"/>
          </p:cNvSpPr>
          <p:nvPr/>
        </p:nvSpPr>
        <p:spPr bwMode="auto">
          <a:xfrm>
            <a:off x="8081963" y="3000375"/>
            <a:ext cx="76200" cy="1524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2395" name="Freeform 59"/>
          <p:cNvSpPr>
            <a:spLocks/>
          </p:cNvSpPr>
          <p:nvPr/>
        </p:nvSpPr>
        <p:spPr bwMode="auto">
          <a:xfrm>
            <a:off x="6357938" y="2855913"/>
            <a:ext cx="1736725" cy="584200"/>
          </a:xfrm>
          <a:custGeom>
            <a:avLst/>
            <a:gdLst/>
            <a:ahLst/>
            <a:cxnLst>
              <a:cxn ang="0">
                <a:pos x="1094" y="9"/>
              </a:cxn>
              <a:cxn ang="0">
                <a:pos x="827" y="4"/>
              </a:cxn>
              <a:cxn ang="0">
                <a:pos x="630" y="36"/>
              </a:cxn>
              <a:cxn ang="0">
                <a:pos x="603" y="78"/>
              </a:cxn>
              <a:cxn ang="0">
                <a:pos x="528" y="324"/>
              </a:cxn>
              <a:cxn ang="0">
                <a:pos x="304" y="318"/>
              </a:cxn>
              <a:cxn ang="0">
                <a:pos x="246" y="356"/>
              </a:cxn>
              <a:cxn ang="0">
                <a:pos x="134" y="313"/>
              </a:cxn>
              <a:cxn ang="0">
                <a:pos x="112" y="217"/>
              </a:cxn>
              <a:cxn ang="0">
                <a:pos x="0" y="222"/>
              </a:cxn>
            </a:cxnLst>
            <a:rect l="0" t="0" r="r" b="b"/>
            <a:pathLst>
              <a:path w="1094" h="368">
                <a:moveTo>
                  <a:pt x="1094" y="9"/>
                </a:moveTo>
                <a:cubicBezTo>
                  <a:pt x="993" y="2"/>
                  <a:pt x="940" y="0"/>
                  <a:pt x="827" y="4"/>
                </a:cubicBezTo>
                <a:cubicBezTo>
                  <a:pt x="762" y="19"/>
                  <a:pt x="694" y="18"/>
                  <a:pt x="630" y="36"/>
                </a:cubicBezTo>
                <a:cubicBezTo>
                  <a:pt x="610" y="48"/>
                  <a:pt x="610" y="56"/>
                  <a:pt x="603" y="78"/>
                </a:cubicBezTo>
                <a:cubicBezTo>
                  <a:pt x="600" y="179"/>
                  <a:pt x="633" y="284"/>
                  <a:pt x="528" y="324"/>
                </a:cubicBezTo>
                <a:cubicBezTo>
                  <a:pt x="446" y="318"/>
                  <a:pt x="388" y="314"/>
                  <a:pt x="304" y="318"/>
                </a:cubicBezTo>
                <a:cubicBezTo>
                  <a:pt x="280" y="327"/>
                  <a:pt x="274" y="345"/>
                  <a:pt x="246" y="356"/>
                </a:cubicBezTo>
                <a:cubicBezTo>
                  <a:pt x="155" y="349"/>
                  <a:pt x="168" y="368"/>
                  <a:pt x="134" y="313"/>
                </a:cubicBezTo>
                <a:cubicBezTo>
                  <a:pt x="125" y="281"/>
                  <a:pt x="124" y="249"/>
                  <a:pt x="112" y="217"/>
                </a:cubicBezTo>
                <a:cubicBezTo>
                  <a:pt x="32" y="223"/>
                  <a:pt x="69" y="222"/>
                  <a:pt x="0" y="222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82457" name="Group 121"/>
          <p:cNvGrpSpPr>
            <a:grpSpLocks/>
          </p:cNvGrpSpPr>
          <p:nvPr/>
        </p:nvGrpSpPr>
        <p:grpSpPr bwMode="auto">
          <a:xfrm>
            <a:off x="4635500" y="1781175"/>
            <a:ext cx="1917700" cy="2790825"/>
            <a:chOff x="2165" y="1122"/>
            <a:chExt cx="1208" cy="1758"/>
          </a:xfrm>
        </p:grpSpPr>
        <p:sp>
          <p:nvSpPr>
            <p:cNvPr id="782397" name="Line 61"/>
            <p:cNvSpPr>
              <a:spLocks noChangeShapeType="1"/>
            </p:cNvSpPr>
            <p:nvPr/>
          </p:nvSpPr>
          <p:spPr bwMode="auto">
            <a:xfrm>
              <a:off x="3229" y="1977"/>
              <a:ext cx="14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2398" name="Line 62"/>
            <p:cNvSpPr>
              <a:spLocks noChangeShapeType="1"/>
            </p:cNvSpPr>
            <p:nvPr/>
          </p:nvSpPr>
          <p:spPr bwMode="auto">
            <a:xfrm>
              <a:off x="3221" y="1977"/>
              <a:ext cx="14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2399" name="Rectangle 63"/>
            <p:cNvSpPr>
              <a:spLocks noChangeArrowheads="1"/>
            </p:cNvSpPr>
            <p:nvPr/>
          </p:nvSpPr>
          <p:spPr bwMode="auto">
            <a:xfrm>
              <a:off x="2165" y="1497"/>
              <a:ext cx="1008" cy="100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400" name="Line 64"/>
            <p:cNvSpPr>
              <a:spLocks noChangeShapeType="1"/>
            </p:cNvSpPr>
            <p:nvPr/>
          </p:nvSpPr>
          <p:spPr bwMode="auto">
            <a:xfrm>
              <a:off x="2415" y="1353"/>
              <a:ext cx="0" cy="1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2401" name="Line 65"/>
            <p:cNvSpPr>
              <a:spLocks noChangeShapeType="1"/>
            </p:cNvSpPr>
            <p:nvPr/>
          </p:nvSpPr>
          <p:spPr bwMode="auto">
            <a:xfrm>
              <a:off x="2895" y="1353"/>
              <a:ext cx="0" cy="1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2402" name="Line 66"/>
            <p:cNvSpPr>
              <a:spLocks noChangeShapeType="1"/>
            </p:cNvSpPr>
            <p:nvPr/>
          </p:nvSpPr>
          <p:spPr bwMode="auto">
            <a:xfrm>
              <a:off x="3173" y="1977"/>
              <a:ext cx="14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2404" name="Line 68"/>
            <p:cNvSpPr>
              <a:spLocks noChangeShapeType="1"/>
            </p:cNvSpPr>
            <p:nvPr/>
          </p:nvSpPr>
          <p:spPr bwMode="auto">
            <a:xfrm>
              <a:off x="2693" y="2505"/>
              <a:ext cx="0" cy="1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2405" name="Text Box 69"/>
            <p:cNvSpPr txBox="1">
              <a:spLocks noChangeArrowheads="1"/>
            </p:cNvSpPr>
            <p:nvPr/>
          </p:nvSpPr>
          <p:spPr bwMode="auto">
            <a:xfrm>
              <a:off x="2549" y="2649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latin typeface="Tahoma" pitchFamily="34" charset="0"/>
                </a:rPr>
                <a:t>S1</a:t>
              </a:r>
            </a:p>
          </p:txBody>
        </p:sp>
        <p:sp>
          <p:nvSpPr>
            <p:cNvPr id="782406" name="Text Box 70"/>
            <p:cNvSpPr txBox="1">
              <a:spLocks noChangeArrowheads="1"/>
            </p:cNvSpPr>
            <p:nvPr/>
          </p:nvSpPr>
          <p:spPr bwMode="auto">
            <a:xfrm>
              <a:off x="2261" y="1122"/>
              <a:ext cx="2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latin typeface="Tahoma" pitchFamily="34" charset="0"/>
                </a:rPr>
                <a:t>A1</a:t>
              </a:r>
            </a:p>
          </p:txBody>
        </p:sp>
        <p:sp>
          <p:nvSpPr>
            <p:cNvPr id="782407" name="Text Box 71"/>
            <p:cNvSpPr txBox="1">
              <a:spLocks noChangeArrowheads="1"/>
            </p:cNvSpPr>
            <p:nvPr/>
          </p:nvSpPr>
          <p:spPr bwMode="auto">
            <a:xfrm>
              <a:off x="2754" y="1122"/>
              <a:ext cx="2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latin typeface="Tahoma" pitchFamily="34" charset="0"/>
                </a:rPr>
                <a:t>B1</a:t>
              </a:r>
            </a:p>
          </p:txBody>
        </p:sp>
        <p:grpSp>
          <p:nvGrpSpPr>
            <p:cNvPr id="782408" name="Group 72"/>
            <p:cNvGrpSpPr>
              <a:grpSpLocks/>
            </p:cNvGrpSpPr>
            <p:nvPr/>
          </p:nvGrpSpPr>
          <p:grpSpPr bwMode="auto">
            <a:xfrm>
              <a:off x="2165" y="1746"/>
              <a:ext cx="960" cy="528"/>
              <a:chOff x="626" y="3456"/>
              <a:chExt cx="766" cy="374"/>
            </a:xfrm>
          </p:grpSpPr>
          <p:grpSp>
            <p:nvGrpSpPr>
              <p:cNvPr id="782409" name="Group 73"/>
              <p:cNvGrpSpPr>
                <a:grpSpLocks/>
              </p:cNvGrpSpPr>
              <p:nvPr/>
            </p:nvGrpSpPr>
            <p:grpSpPr bwMode="auto">
              <a:xfrm>
                <a:off x="782" y="3456"/>
                <a:ext cx="610" cy="336"/>
                <a:chOff x="782" y="3456"/>
                <a:chExt cx="562" cy="253"/>
              </a:xfrm>
            </p:grpSpPr>
            <p:grpSp>
              <p:nvGrpSpPr>
                <p:cNvPr id="782410" name="Group 74"/>
                <p:cNvGrpSpPr>
                  <a:grpSpLocks/>
                </p:cNvGrpSpPr>
                <p:nvPr/>
              </p:nvGrpSpPr>
              <p:grpSpPr bwMode="auto">
                <a:xfrm>
                  <a:off x="1055" y="3456"/>
                  <a:ext cx="289" cy="232"/>
                  <a:chOff x="1728" y="3405"/>
                  <a:chExt cx="625" cy="538"/>
                </a:xfrm>
              </p:grpSpPr>
              <p:sp>
                <p:nvSpPr>
                  <p:cNvPr id="782411" name="AutoShape 7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839" y="3787"/>
                    <a:ext cx="222" cy="156"/>
                  </a:xfrm>
                  <a:prstGeom prst="flowChartDelay">
                    <a:avLst/>
                  </a:prstGeom>
                  <a:noFill/>
                  <a:ln w="19050">
                    <a:solidFill>
                      <a:srgbClr val="00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82412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3856"/>
                    <a:ext cx="111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82413" name="Line 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1" y="3821"/>
                    <a:ext cx="16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82414" name="Line 7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6" y="3908"/>
                    <a:ext cx="156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82415" name="AutoShape 79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1829" y="3405"/>
                    <a:ext cx="181" cy="173"/>
                  </a:xfrm>
                  <a:prstGeom prst="moon">
                    <a:avLst>
                      <a:gd name="adj" fmla="val 82292"/>
                    </a:avLst>
                  </a:prstGeom>
                  <a:noFill/>
                  <a:ln w="19050">
                    <a:solidFill>
                      <a:srgbClr val="00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82416" name="Arc 80"/>
                  <p:cNvSpPr>
                    <a:spLocks/>
                  </p:cNvSpPr>
                  <p:nvPr/>
                </p:nvSpPr>
                <p:spPr bwMode="auto">
                  <a:xfrm rot="10800000" flipH="1">
                    <a:off x="2011" y="3405"/>
                    <a:ext cx="80" cy="170"/>
                  </a:xfrm>
                  <a:custGeom>
                    <a:avLst/>
                    <a:gdLst>
                      <a:gd name="G0" fmla="+- 21600 0 0"/>
                      <a:gd name="G1" fmla="+- 18478 0 0"/>
                      <a:gd name="G2" fmla="+- 21600 0 0"/>
                      <a:gd name="T0" fmla="*/ 10899 w 21600"/>
                      <a:gd name="T1" fmla="*/ 37241 h 37241"/>
                      <a:gd name="T2" fmla="*/ 10415 w 21600"/>
                      <a:gd name="T3" fmla="*/ 0 h 37241"/>
                      <a:gd name="T4" fmla="*/ 21600 w 21600"/>
                      <a:gd name="T5" fmla="*/ 18478 h 372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37241" fill="none" extrusionOk="0">
                        <a:moveTo>
                          <a:pt x="10899" y="37240"/>
                        </a:moveTo>
                        <a:cubicBezTo>
                          <a:pt x="4160" y="33397"/>
                          <a:pt x="0" y="26235"/>
                          <a:pt x="0" y="18478"/>
                        </a:cubicBezTo>
                        <a:cubicBezTo>
                          <a:pt x="-1" y="10920"/>
                          <a:pt x="3949" y="3913"/>
                          <a:pt x="10414" y="-1"/>
                        </a:cubicBezTo>
                      </a:path>
                      <a:path w="21600" h="37241" stroke="0" extrusionOk="0">
                        <a:moveTo>
                          <a:pt x="10899" y="37240"/>
                        </a:moveTo>
                        <a:cubicBezTo>
                          <a:pt x="4160" y="33397"/>
                          <a:pt x="0" y="26235"/>
                          <a:pt x="0" y="18478"/>
                        </a:cubicBezTo>
                        <a:cubicBezTo>
                          <a:pt x="-1" y="10920"/>
                          <a:pt x="3949" y="3913"/>
                          <a:pt x="10414" y="-1"/>
                        </a:cubicBezTo>
                        <a:lnTo>
                          <a:pt x="21600" y="18478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82417" name="Line 81"/>
                  <p:cNvSpPr>
                    <a:spLocks noChangeShapeType="1"/>
                  </p:cNvSpPr>
                  <p:nvPr/>
                </p:nvSpPr>
                <p:spPr bwMode="auto">
                  <a:xfrm rot="10800000" flipH="1">
                    <a:off x="1984" y="3439"/>
                    <a:ext cx="127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82418" name="Line 82"/>
                  <p:cNvSpPr>
                    <a:spLocks noChangeShapeType="1"/>
                  </p:cNvSpPr>
                  <p:nvPr/>
                </p:nvSpPr>
                <p:spPr bwMode="auto">
                  <a:xfrm rot="-10800000">
                    <a:off x="1984" y="3544"/>
                    <a:ext cx="127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82419" name="Line 83"/>
                  <p:cNvSpPr>
                    <a:spLocks noChangeShapeType="1"/>
                  </p:cNvSpPr>
                  <p:nvPr/>
                </p:nvSpPr>
                <p:spPr bwMode="auto">
                  <a:xfrm rot="10800000" flipH="1">
                    <a:off x="1748" y="3491"/>
                    <a:ext cx="8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82420" name="Line 8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71" y="3439"/>
                    <a:ext cx="282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2421" name="Line 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71" y="3544"/>
                    <a:ext cx="282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2422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2222" y="3908"/>
                    <a:ext cx="4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2423" name="Line 8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262" y="3544"/>
                    <a:ext cx="0" cy="36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2424" name="Line 8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222" y="3439"/>
                    <a:ext cx="0" cy="38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2425" name="Oval 8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212" y="3430"/>
                    <a:ext cx="20" cy="1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82426" name="Oval 9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252" y="3533"/>
                    <a:ext cx="20" cy="1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82427" name="Oval 91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213" y="3428"/>
                    <a:ext cx="20" cy="1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2428" name="Group 92"/>
                <p:cNvGrpSpPr>
                  <a:grpSpLocks/>
                </p:cNvGrpSpPr>
                <p:nvPr/>
              </p:nvGrpSpPr>
              <p:grpSpPr bwMode="auto">
                <a:xfrm>
                  <a:off x="782" y="3477"/>
                  <a:ext cx="289" cy="232"/>
                  <a:chOff x="1728" y="3405"/>
                  <a:chExt cx="625" cy="538"/>
                </a:xfrm>
              </p:grpSpPr>
              <p:sp>
                <p:nvSpPr>
                  <p:cNvPr id="782429" name="AutoShape 9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839" y="3787"/>
                    <a:ext cx="222" cy="156"/>
                  </a:xfrm>
                  <a:prstGeom prst="flowChartDelay">
                    <a:avLst/>
                  </a:prstGeom>
                  <a:noFill/>
                  <a:ln w="19050">
                    <a:solidFill>
                      <a:srgbClr val="00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82430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3856"/>
                    <a:ext cx="111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82431" name="Line 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1" y="3821"/>
                    <a:ext cx="16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82432" name="Line 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6" y="3908"/>
                    <a:ext cx="156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82433" name="AutoShape 97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1829" y="3405"/>
                    <a:ext cx="181" cy="173"/>
                  </a:xfrm>
                  <a:prstGeom prst="moon">
                    <a:avLst>
                      <a:gd name="adj" fmla="val 82292"/>
                    </a:avLst>
                  </a:prstGeom>
                  <a:noFill/>
                  <a:ln w="19050">
                    <a:solidFill>
                      <a:srgbClr val="00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82434" name="Arc 98"/>
                  <p:cNvSpPr>
                    <a:spLocks/>
                  </p:cNvSpPr>
                  <p:nvPr/>
                </p:nvSpPr>
                <p:spPr bwMode="auto">
                  <a:xfrm rot="10800000" flipH="1">
                    <a:off x="2011" y="3405"/>
                    <a:ext cx="80" cy="170"/>
                  </a:xfrm>
                  <a:custGeom>
                    <a:avLst/>
                    <a:gdLst>
                      <a:gd name="G0" fmla="+- 21600 0 0"/>
                      <a:gd name="G1" fmla="+- 18478 0 0"/>
                      <a:gd name="G2" fmla="+- 21600 0 0"/>
                      <a:gd name="T0" fmla="*/ 10899 w 21600"/>
                      <a:gd name="T1" fmla="*/ 37241 h 37241"/>
                      <a:gd name="T2" fmla="*/ 10415 w 21600"/>
                      <a:gd name="T3" fmla="*/ 0 h 37241"/>
                      <a:gd name="T4" fmla="*/ 21600 w 21600"/>
                      <a:gd name="T5" fmla="*/ 18478 h 372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37241" fill="none" extrusionOk="0">
                        <a:moveTo>
                          <a:pt x="10899" y="37240"/>
                        </a:moveTo>
                        <a:cubicBezTo>
                          <a:pt x="4160" y="33397"/>
                          <a:pt x="0" y="26235"/>
                          <a:pt x="0" y="18478"/>
                        </a:cubicBezTo>
                        <a:cubicBezTo>
                          <a:pt x="-1" y="10920"/>
                          <a:pt x="3949" y="3913"/>
                          <a:pt x="10414" y="-1"/>
                        </a:cubicBezTo>
                      </a:path>
                      <a:path w="21600" h="37241" stroke="0" extrusionOk="0">
                        <a:moveTo>
                          <a:pt x="10899" y="37240"/>
                        </a:moveTo>
                        <a:cubicBezTo>
                          <a:pt x="4160" y="33397"/>
                          <a:pt x="0" y="26235"/>
                          <a:pt x="0" y="18478"/>
                        </a:cubicBezTo>
                        <a:cubicBezTo>
                          <a:pt x="-1" y="10920"/>
                          <a:pt x="3949" y="3913"/>
                          <a:pt x="10414" y="-1"/>
                        </a:cubicBezTo>
                        <a:lnTo>
                          <a:pt x="21600" y="18478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82435" name="Line 99"/>
                  <p:cNvSpPr>
                    <a:spLocks noChangeShapeType="1"/>
                  </p:cNvSpPr>
                  <p:nvPr/>
                </p:nvSpPr>
                <p:spPr bwMode="auto">
                  <a:xfrm rot="10800000" flipH="1">
                    <a:off x="1984" y="3439"/>
                    <a:ext cx="127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82436" name="Line 100"/>
                  <p:cNvSpPr>
                    <a:spLocks noChangeShapeType="1"/>
                  </p:cNvSpPr>
                  <p:nvPr/>
                </p:nvSpPr>
                <p:spPr bwMode="auto">
                  <a:xfrm rot="-10800000">
                    <a:off x="1984" y="3544"/>
                    <a:ext cx="127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82437" name="Line 101"/>
                  <p:cNvSpPr>
                    <a:spLocks noChangeShapeType="1"/>
                  </p:cNvSpPr>
                  <p:nvPr/>
                </p:nvSpPr>
                <p:spPr bwMode="auto">
                  <a:xfrm rot="10800000" flipH="1">
                    <a:off x="1748" y="3491"/>
                    <a:ext cx="8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82438" name="Line 1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71" y="3439"/>
                    <a:ext cx="282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2439" name="Line 1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71" y="3544"/>
                    <a:ext cx="282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2440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2222" y="3908"/>
                    <a:ext cx="4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2441" name="Line 10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262" y="3544"/>
                    <a:ext cx="0" cy="36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2442" name="Line 10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222" y="3439"/>
                    <a:ext cx="0" cy="38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2443" name="Oval 10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212" y="3430"/>
                    <a:ext cx="20" cy="1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82444" name="Oval 10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252" y="3533"/>
                    <a:ext cx="20" cy="1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82445" name="Oval 10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213" y="3428"/>
                    <a:ext cx="20" cy="1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782446" name="Line 110"/>
              <p:cNvSpPr>
                <a:spLocks noChangeShapeType="1"/>
              </p:cNvSpPr>
              <p:nvPr/>
            </p:nvSpPr>
            <p:spPr bwMode="auto">
              <a:xfrm rot="10800000" flipH="1">
                <a:off x="626" y="3775"/>
                <a:ext cx="75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2447" name="AutoShape 111"/>
              <p:cNvSpPr>
                <a:spLocks noChangeArrowheads="1"/>
              </p:cNvSpPr>
              <p:nvPr/>
            </p:nvSpPr>
            <p:spPr bwMode="auto">
              <a:xfrm rot="10800000" flipH="1">
                <a:off x="705" y="3701"/>
                <a:ext cx="103" cy="129"/>
              </a:xfrm>
              <a:prstGeom prst="moon">
                <a:avLst>
                  <a:gd name="adj" fmla="val 82292"/>
                </a:avLst>
              </a:prstGeom>
              <a:solidFill>
                <a:schemeClr val="bg1"/>
              </a:solidFill>
              <a:ln w="19050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2448" name="Line 112"/>
              <p:cNvSpPr>
                <a:spLocks noChangeShapeType="1"/>
              </p:cNvSpPr>
              <p:nvPr/>
            </p:nvSpPr>
            <p:spPr bwMode="auto">
              <a:xfrm>
                <a:off x="796" y="3815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449" name="Line 113"/>
              <p:cNvSpPr>
                <a:spLocks noChangeShapeType="1"/>
              </p:cNvSpPr>
              <p:nvPr/>
            </p:nvSpPr>
            <p:spPr bwMode="auto">
              <a:xfrm>
                <a:off x="1079" y="3711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450" name="Line 114"/>
              <p:cNvSpPr>
                <a:spLocks noChangeShapeType="1"/>
              </p:cNvSpPr>
              <p:nvPr/>
            </p:nvSpPr>
            <p:spPr bwMode="auto">
              <a:xfrm>
                <a:off x="1056" y="3567"/>
                <a:ext cx="336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82451" name="Line 115"/>
            <p:cNvSpPr>
              <a:spLocks noChangeShapeType="1"/>
            </p:cNvSpPr>
            <p:nvPr/>
          </p:nvSpPr>
          <p:spPr bwMode="auto">
            <a:xfrm>
              <a:off x="3120" y="1890"/>
              <a:ext cx="48" cy="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2459" name="Text Box 123"/>
          <p:cNvSpPr txBox="1">
            <a:spLocks noChangeArrowheads="1"/>
          </p:cNvSpPr>
          <p:nvPr/>
        </p:nvSpPr>
        <p:spPr bwMode="auto">
          <a:xfrm>
            <a:off x="4191000" y="4724400"/>
            <a:ext cx="24638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</a:t>
            </a:r>
            <a:r>
              <a:rPr lang="en-US" sz="1800" b="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nd</a:t>
            </a: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Stage Critical Path </a:t>
            </a:r>
          </a:p>
          <a:p>
            <a:pPr algn="l"/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= 2 gate delays</a:t>
            </a:r>
          </a:p>
          <a:p>
            <a:pPr algn="l"/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= D</a:t>
            </a:r>
            <a:r>
              <a:rPr lang="en-US" sz="1800" b="0" baseline="-16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AND</a:t>
            </a: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+D</a:t>
            </a:r>
            <a:r>
              <a:rPr lang="en-US" sz="1800" b="0" baseline="-16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OR </a:t>
            </a:r>
          </a:p>
          <a:p>
            <a:pPr algn="l"/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(Since 1</a:t>
            </a:r>
            <a:r>
              <a:rPr lang="en-US" sz="1800" b="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st</a:t>
            </a: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Critical path</a:t>
            </a:r>
          </a:p>
          <a:p>
            <a:pPr algn="l"/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&gt; D</a:t>
            </a:r>
            <a:r>
              <a:rPr lang="en-US" sz="1800" b="0" baseline="-16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XOR</a:t>
            </a: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)</a:t>
            </a:r>
            <a:endParaRPr lang="en-US" b="0">
              <a:latin typeface="Tahoma" pitchFamily="34" charset="0"/>
            </a:endParaRPr>
          </a:p>
        </p:txBody>
      </p:sp>
      <p:sp>
        <p:nvSpPr>
          <p:cNvPr id="782460" name="Text Box 124"/>
          <p:cNvSpPr txBox="1">
            <a:spLocks noChangeArrowheads="1"/>
          </p:cNvSpPr>
          <p:nvPr/>
        </p:nvSpPr>
        <p:spPr bwMode="auto">
          <a:xfrm>
            <a:off x="6502400" y="4722813"/>
            <a:ext cx="2413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1</a:t>
            </a:r>
            <a:r>
              <a:rPr lang="en-US" sz="1800" b="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st</a:t>
            </a: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Stage Critical Path </a:t>
            </a:r>
          </a:p>
          <a:p>
            <a:pPr algn="l"/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= 3 gate delays</a:t>
            </a:r>
          </a:p>
          <a:p>
            <a:pPr algn="l"/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= D</a:t>
            </a:r>
            <a:r>
              <a:rPr lang="en-US" sz="1800" b="0" baseline="-16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XOR</a:t>
            </a: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+D</a:t>
            </a:r>
            <a:r>
              <a:rPr lang="en-US" sz="1800" b="0" baseline="-16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AND</a:t>
            </a: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+D</a:t>
            </a:r>
            <a:r>
              <a:rPr lang="en-US" sz="1800" b="0" baseline="-16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OR</a:t>
            </a:r>
          </a:p>
        </p:txBody>
      </p:sp>
      <p:sp>
        <p:nvSpPr>
          <p:cNvPr id="782461" name="Line 125"/>
          <p:cNvSpPr>
            <a:spLocks noChangeShapeType="1"/>
          </p:cNvSpPr>
          <p:nvPr/>
        </p:nvSpPr>
        <p:spPr bwMode="auto">
          <a:xfrm>
            <a:off x="4419600" y="3138488"/>
            <a:ext cx="228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2462" name="Freeform 126"/>
          <p:cNvSpPr>
            <a:spLocks/>
          </p:cNvSpPr>
          <p:nvPr/>
        </p:nvSpPr>
        <p:spPr bwMode="auto">
          <a:xfrm>
            <a:off x="4360863" y="3068638"/>
            <a:ext cx="1930400" cy="504825"/>
          </a:xfrm>
          <a:custGeom>
            <a:avLst/>
            <a:gdLst/>
            <a:ahLst/>
            <a:cxnLst>
              <a:cxn ang="0">
                <a:pos x="1216" y="94"/>
              </a:cxn>
              <a:cxn ang="0">
                <a:pos x="1120" y="88"/>
              </a:cxn>
              <a:cxn ang="0">
                <a:pos x="1072" y="62"/>
              </a:cxn>
              <a:cxn ang="0">
                <a:pos x="1029" y="35"/>
              </a:cxn>
              <a:cxn ang="0">
                <a:pos x="970" y="14"/>
              </a:cxn>
              <a:cxn ang="0">
                <a:pos x="741" y="30"/>
              </a:cxn>
              <a:cxn ang="0">
                <a:pos x="698" y="126"/>
              </a:cxn>
              <a:cxn ang="0">
                <a:pos x="661" y="291"/>
              </a:cxn>
              <a:cxn ang="0">
                <a:pos x="597" y="318"/>
              </a:cxn>
              <a:cxn ang="0">
                <a:pos x="218" y="302"/>
              </a:cxn>
              <a:cxn ang="0">
                <a:pos x="154" y="259"/>
              </a:cxn>
              <a:cxn ang="0">
                <a:pos x="133" y="190"/>
              </a:cxn>
              <a:cxn ang="0">
                <a:pos x="117" y="126"/>
              </a:cxn>
              <a:cxn ang="0">
                <a:pos x="53" y="88"/>
              </a:cxn>
              <a:cxn ang="0">
                <a:pos x="0" y="94"/>
              </a:cxn>
            </a:cxnLst>
            <a:rect l="0" t="0" r="r" b="b"/>
            <a:pathLst>
              <a:path w="1216" h="318">
                <a:moveTo>
                  <a:pt x="1216" y="94"/>
                </a:moveTo>
                <a:cubicBezTo>
                  <a:pt x="1184" y="92"/>
                  <a:pt x="1152" y="91"/>
                  <a:pt x="1120" y="88"/>
                </a:cubicBezTo>
                <a:cubicBezTo>
                  <a:pt x="1102" y="86"/>
                  <a:pt x="1072" y="62"/>
                  <a:pt x="1072" y="62"/>
                </a:cubicBezTo>
                <a:cubicBezTo>
                  <a:pt x="1059" y="43"/>
                  <a:pt x="1051" y="42"/>
                  <a:pt x="1029" y="35"/>
                </a:cubicBezTo>
                <a:cubicBezTo>
                  <a:pt x="1008" y="21"/>
                  <a:pt x="995" y="19"/>
                  <a:pt x="970" y="14"/>
                </a:cubicBezTo>
                <a:cubicBezTo>
                  <a:pt x="841" y="17"/>
                  <a:pt x="821" y="0"/>
                  <a:pt x="741" y="30"/>
                </a:cubicBezTo>
                <a:cubicBezTo>
                  <a:pt x="720" y="62"/>
                  <a:pt x="711" y="90"/>
                  <a:pt x="698" y="126"/>
                </a:cubicBezTo>
                <a:cubicBezTo>
                  <a:pt x="696" y="163"/>
                  <a:pt x="703" y="262"/>
                  <a:pt x="661" y="291"/>
                </a:cubicBezTo>
                <a:cubicBezTo>
                  <a:pt x="641" y="305"/>
                  <a:pt x="619" y="310"/>
                  <a:pt x="597" y="318"/>
                </a:cubicBezTo>
                <a:cubicBezTo>
                  <a:pt x="470" y="314"/>
                  <a:pt x="345" y="308"/>
                  <a:pt x="218" y="302"/>
                </a:cubicBezTo>
                <a:cubicBezTo>
                  <a:pt x="116" y="283"/>
                  <a:pt x="185" y="304"/>
                  <a:pt x="154" y="259"/>
                </a:cubicBezTo>
                <a:cubicBezTo>
                  <a:pt x="147" y="237"/>
                  <a:pt x="137" y="213"/>
                  <a:pt x="133" y="190"/>
                </a:cubicBezTo>
                <a:cubicBezTo>
                  <a:pt x="131" y="179"/>
                  <a:pt x="128" y="137"/>
                  <a:pt x="117" y="126"/>
                </a:cubicBezTo>
                <a:cubicBezTo>
                  <a:pt x="101" y="109"/>
                  <a:pt x="75" y="96"/>
                  <a:pt x="53" y="88"/>
                </a:cubicBezTo>
                <a:cubicBezTo>
                  <a:pt x="35" y="90"/>
                  <a:pt x="0" y="94"/>
                  <a:pt x="0" y="94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Issue of 4-bit Ripple Adder</a:t>
            </a:r>
            <a:r>
              <a:rPr lang="en-US" sz="2800"/>
              <a:t> </a:t>
            </a:r>
          </a:p>
        </p:txBody>
      </p:sp>
      <p:sp>
        <p:nvSpPr>
          <p:cNvPr id="769084" name="Text Box 60"/>
          <p:cNvSpPr txBox="1">
            <a:spLocks noChangeArrowheads="1"/>
          </p:cNvSpPr>
          <p:nvPr/>
        </p:nvSpPr>
        <p:spPr bwMode="auto">
          <a:xfrm>
            <a:off x="381000" y="4681538"/>
            <a:ext cx="85455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Critical Path = D</a:t>
            </a:r>
            <a:r>
              <a:rPr lang="en-US" sz="2000" b="0" baseline="-16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XOR</a:t>
            </a:r>
            <a:r>
              <a:rPr lang="en-US" sz="20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+4*(D</a:t>
            </a:r>
            <a:r>
              <a:rPr lang="en-US" sz="2000" b="0" baseline="-16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AND</a:t>
            </a:r>
            <a:r>
              <a:rPr lang="en-US" sz="20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+D</a:t>
            </a:r>
            <a:r>
              <a:rPr lang="en-US" sz="2000" b="0" baseline="-16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OR</a:t>
            </a:r>
            <a:r>
              <a:rPr lang="en-US" sz="20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) for 4-bit ripple adder 	(9 gate levels)</a:t>
            </a:r>
          </a:p>
          <a:p>
            <a:pPr algn="l"/>
            <a:endParaRPr lang="en-US" sz="2000" b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algn="l"/>
            <a:r>
              <a:rPr lang="en-US" sz="20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For an 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N</a:t>
            </a:r>
            <a:r>
              <a:rPr lang="en-US" sz="20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-bit ripple adder</a:t>
            </a:r>
          </a:p>
          <a:p>
            <a:pPr algn="l"/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Critical Path Delay 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Symbol" pitchFamily="18" charset="2"/>
              </a:rPr>
              <a:t>~ 2(N-1)+3 = (2N+1) Gate delays</a:t>
            </a:r>
          </a:p>
        </p:txBody>
      </p:sp>
      <p:sp>
        <p:nvSpPr>
          <p:cNvPr id="769027" name="Line 3"/>
          <p:cNvSpPr>
            <a:spLocks noChangeShapeType="1"/>
          </p:cNvSpPr>
          <p:nvPr/>
        </p:nvSpPr>
        <p:spPr bwMode="auto">
          <a:xfrm>
            <a:off x="8242300" y="3138488"/>
            <a:ext cx="228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9028" name="Rectangle 4"/>
          <p:cNvSpPr>
            <a:spLocks noChangeArrowheads="1"/>
          </p:cNvSpPr>
          <p:nvPr/>
        </p:nvSpPr>
        <p:spPr bwMode="auto">
          <a:xfrm>
            <a:off x="6565900" y="2376488"/>
            <a:ext cx="1600200" cy="1600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9029" name="Line 5"/>
          <p:cNvSpPr>
            <a:spLocks noChangeShapeType="1"/>
          </p:cNvSpPr>
          <p:nvPr/>
        </p:nvSpPr>
        <p:spPr bwMode="auto">
          <a:xfrm>
            <a:off x="6962775" y="2147888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9030" name="Line 6"/>
          <p:cNvSpPr>
            <a:spLocks noChangeShapeType="1"/>
          </p:cNvSpPr>
          <p:nvPr/>
        </p:nvSpPr>
        <p:spPr bwMode="auto">
          <a:xfrm>
            <a:off x="7724775" y="2147888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9031" name="Line 7"/>
          <p:cNvSpPr>
            <a:spLocks noChangeShapeType="1"/>
          </p:cNvSpPr>
          <p:nvPr/>
        </p:nvSpPr>
        <p:spPr bwMode="auto">
          <a:xfrm>
            <a:off x="8166100" y="3138488"/>
            <a:ext cx="228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9032" name="Line 8"/>
          <p:cNvSpPr>
            <a:spLocks noChangeShapeType="1"/>
          </p:cNvSpPr>
          <p:nvPr/>
        </p:nvSpPr>
        <p:spPr bwMode="auto">
          <a:xfrm>
            <a:off x="6337300" y="3138488"/>
            <a:ext cx="228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9033" name="Line 9"/>
          <p:cNvSpPr>
            <a:spLocks noChangeShapeType="1"/>
          </p:cNvSpPr>
          <p:nvPr/>
        </p:nvSpPr>
        <p:spPr bwMode="auto">
          <a:xfrm>
            <a:off x="7404100" y="3976688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9034" name="Text Box 10"/>
          <p:cNvSpPr txBox="1">
            <a:spLocks noChangeArrowheads="1"/>
          </p:cNvSpPr>
          <p:nvPr/>
        </p:nvSpPr>
        <p:spPr bwMode="auto">
          <a:xfrm>
            <a:off x="7175500" y="4205288"/>
            <a:ext cx="436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pitchFamily="34" charset="0"/>
              </a:rPr>
              <a:t>S0</a:t>
            </a:r>
          </a:p>
        </p:txBody>
      </p:sp>
      <p:sp>
        <p:nvSpPr>
          <p:cNvPr id="769035" name="Text Box 11"/>
          <p:cNvSpPr txBox="1">
            <a:spLocks noChangeArrowheads="1"/>
          </p:cNvSpPr>
          <p:nvPr/>
        </p:nvSpPr>
        <p:spPr bwMode="auto">
          <a:xfrm>
            <a:off x="6718300" y="1781175"/>
            <a:ext cx="446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pitchFamily="34" charset="0"/>
              </a:rPr>
              <a:t>A0</a:t>
            </a:r>
          </a:p>
        </p:txBody>
      </p:sp>
      <p:sp>
        <p:nvSpPr>
          <p:cNvPr id="769036" name="Text Box 12"/>
          <p:cNvSpPr txBox="1">
            <a:spLocks noChangeArrowheads="1"/>
          </p:cNvSpPr>
          <p:nvPr/>
        </p:nvSpPr>
        <p:spPr bwMode="auto">
          <a:xfrm>
            <a:off x="7500938" y="1781175"/>
            <a:ext cx="44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pitchFamily="34" charset="0"/>
              </a:rPr>
              <a:t>B0</a:t>
            </a:r>
          </a:p>
        </p:txBody>
      </p:sp>
      <p:grpSp>
        <p:nvGrpSpPr>
          <p:cNvPr id="769038" name="Group 14"/>
          <p:cNvGrpSpPr>
            <a:grpSpLocks/>
          </p:cNvGrpSpPr>
          <p:nvPr/>
        </p:nvGrpSpPr>
        <p:grpSpPr bwMode="auto">
          <a:xfrm>
            <a:off x="6565900" y="2771775"/>
            <a:ext cx="1524000" cy="838200"/>
            <a:chOff x="626" y="3456"/>
            <a:chExt cx="766" cy="374"/>
          </a:xfrm>
        </p:grpSpPr>
        <p:grpSp>
          <p:nvGrpSpPr>
            <p:cNvPr id="769039" name="Group 15"/>
            <p:cNvGrpSpPr>
              <a:grpSpLocks/>
            </p:cNvGrpSpPr>
            <p:nvPr/>
          </p:nvGrpSpPr>
          <p:grpSpPr bwMode="auto">
            <a:xfrm>
              <a:off x="782" y="3456"/>
              <a:ext cx="610" cy="336"/>
              <a:chOff x="782" y="3456"/>
              <a:chExt cx="562" cy="253"/>
            </a:xfrm>
          </p:grpSpPr>
          <p:grpSp>
            <p:nvGrpSpPr>
              <p:cNvPr id="769040" name="Group 16"/>
              <p:cNvGrpSpPr>
                <a:grpSpLocks/>
              </p:cNvGrpSpPr>
              <p:nvPr/>
            </p:nvGrpSpPr>
            <p:grpSpPr bwMode="auto">
              <a:xfrm>
                <a:off x="1055" y="3456"/>
                <a:ext cx="289" cy="232"/>
                <a:chOff x="1728" y="3405"/>
                <a:chExt cx="625" cy="538"/>
              </a:xfrm>
            </p:grpSpPr>
            <p:sp>
              <p:nvSpPr>
                <p:cNvPr id="769041" name="AutoShape 17"/>
                <p:cNvSpPr>
                  <a:spLocks noChangeArrowheads="1"/>
                </p:cNvSpPr>
                <p:nvPr/>
              </p:nvSpPr>
              <p:spPr bwMode="auto">
                <a:xfrm flipH="1">
                  <a:off x="1839" y="3787"/>
                  <a:ext cx="222" cy="156"/>
                </a:xfrm>
                <a:prstGeom prst="flowChartDelay">
                  <a:avLst/>
                </a:prstGeom>
                <a:noFill/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042" name="Line 18"/>
                <p:cNvSpPr>
                  <a:spLocks noChangeShapeType="1"/>
                </p:cNvSpPr>
                <p:nvPr/>
              </p:nvSpPr>
              <p:spPr bwMode="auto">
                <a:xfrm>
                  <a:off x="1728" y="3856"/>
                  <a:ext cx="111" cy="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043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2061" y="3821"/>
                  <a:ext cx="161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044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2066" y="3908"/>
                  <a:ext cx="156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045" name="AutoShape 21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829" y="3405"/>
                  <a:ext cx="181" cy="173"/>
                </a:xfrm>
                <a:prstGeom prst="moon">
                  <a:avLst>
                    <a:gd name="adj" fmla="val 82292"/>
                  </a:avLst>
                </a:prstGeom>
                <a:noFill/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046" name="Arc 22"/>
                <p:cNvSpPr>
                  <a:spLocks/>
                </p:cNvSpPr>
                <p:nvPr/>
              </p:nvSpPr>
              <p:spPr bwMode="auto">
                <a:xfrm rot="10800000" flipH="1">
                  <a:off x="2011" y="3405"/>
                  <a:ext cx="80" cy="170"/>
                </a:xfrm>
                <a:custGeom>
                  <a:avLst/>
                  <a:gdLst>
                    <a:gd name="G0" fmla="+- 21600 0 0"/>
                    <a:gd name="G1" fmla="+- 18478 0 0"/>
                    <a:gd name="G2" fmla="+- 21600 0 0"/>
                    <a:gd name="T0" fmla="*/ 10899 w 21600"/>
                    <a:gd name="T1" fmla="*/ 37241 h 37241"/>
                    <a:gd name="T2" fmla="*/ 10415 w 21600"/>
                    <a:gd name="T3" fmla="*/ 0 h 37241"/>
                    <a:gd name="T4" fmla="*/ 21600 w 21600"/>
                    <a:gd name="T5" fmla="*/ 18478 h 37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37241" fill="none" extrusionOk="0">
                      <a:moveTo>
                        <a:pt x="10899" y="37240"/>
                      </a:moveTo>
                      <a:cubicBezTo>
                        <a:pt x="4160" y="33397"/>
                        <a:pt x="0" y="26235"/>
                        <a:pt x="0" y="18478"/>
                      </a:cubicBezTo>
                      <a:cubicBezTo>
                        <a:pt x="-1" y="10920"/>
                        <a:pt x="3949" y="3913"/>
                        <a:pt x="10414" y="-1"/>
                      </a:cubicBezTo>
                    </a:path>
                    <a:path w="21600" h="37241" stroke="0" extrusionOk="0">
                      <a:moveTo>
                        <a:pt x="10899" y="37240"/>
                      </a:moveTo>
                      <a:cubicBezTo>
                        <a:pt x="4160" y="33397"/>
                        <a:pt x="0" y="26235"/>
                        <a:pt x="0" y="18478"/>
                      </a:cubicBezTo>
                      <a:cubicBezTo>
                        <a:pt x="-1" y="10920"/>
                        <a:pt x="3949" y="3913"/>
                        <a:pt x="10414" y="-1"/>
                      </a:cubicBezTo>
                      <a:lnTo>
                        <a:pt x="21600" y="18478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047" name="Line 23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984" y="3439"/>
                  <a:ext cx="127" cy="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048" name="Line 24"/>
                <p:cNvSpPr>
                  <a:spLocks noChangeShapeType="1"/>
                </p:cNvSpPr>
                <p:nvPr/>
              </p:nvSpPr>
              <p:spPr bwMode="auto">
                <a:xfrm rot="-10800000">
                  <a:off x="1984" y="3544"/>
                  <a:ext cx="127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049" name="Line 25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748" y="3491"/>
                  <a:ext cx="81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050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2071" y="3439"/>
                  <a:ext cx="282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051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2071" y="3544"/>
                  <a:ext cx="282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052" name="Line 28"/>
                <p:cNvSpPr>
                  <a:spLocks noChangeShapeType="1"/>
                </p:cNvSpPr>
                <p:nvPr/>
              </p:nvSpPr>
              <p:spPr bwMode="auto">
                <a:xfrm>
                  <a:off x="2222" y="3908"/>
                  <a:ext cx="40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053" name="Line 29"/>
                <p:cNvSpPr>
                  <a:spLocks noChangeShapeType="1"/>
                </p:cNvSpPr>
                <p:nvPr/>
              </p:nvSpPr>
              <p:spPr bwMode="auto">
                <a:xfrm flipH="1" flipV="1">
                  <a:off x="2262" y="3544"/>
                  <a:ext cx="0" cy="364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054" name="Line 30"/>
                <p:cNvSpPr>
                  <a:spLocks noChangeShapeType="1"/>
                </p:cNvSpPr>
                <p:nvPr/>
              </p:nvSpPr>
              <p:spPr bwMode="auto">
                <a:xfrm flipH="1" flipV="1">
                  <a:off x="2222" y="3439"/>
                  <a:ext cx="0" cy="382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055" name="Oval 31"/>
                <p:cNvSpPr>
                  <a:spLocks noChangeArrowheads="1"/>
                </p:cNvSpPr>
                <p:nvPr/>
              </p:nvSpPr>
              <p:spPr bwMode="auto">
                <a:xfrm flipH="1">
                  <a:off x="2212" y="3430"/>
                  <a:ext cx="20" cy="18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056" name="Oval 32"/>
                <p:cNvSpPr>
                  <a:spLocks noChangeArrowheads="1"/>
                </p:cNvSpPr>
                <p:nvPr/>
              </p:nvSpPr>
              <p:spPr bwMode="auto">
                <a:xfrm flipH="1">
                  <a:off x="2252" y="3533"/>
                  <a:ext cx="20" cy="18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057" name="Oval 33"/>
                <p:cNvSpPr>
                  <a:spLocks noChangeArrowheads="1"/>
                </p:cNvSpPr>
                <p:nvPr/>
              </p:nvSpPr>
              <p:spPr bwMode="auto">
                <a:xfrm flipH="1">
                  <a:off x="2213" y="3428"/>
                  <a:ext cx="20" cy="18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9058" name="Group 34"/>
              <p:cNvGrpSpPr>
                <a:grpSpLocks/>
              </p:cNvGrpSpPr>
              <p:nvPr/>
            </p:nvGrpSpPr>
            <p:grpSpPr bwMode="auto">
              <a:xfrm>
                <a:off x="782" y="3477"/>
                <a:ext cx="289" cy="232"/>
                <a:chOff x="1728" y="3405"/>
                <a:chExt cx="625" cy="538"/>
              </a:xfrm>
            </p:grpSpPr>
            <p:sp>
              <p:nvSpPr>
                <p:cNvPr id="769059" name="AutoShape 35"/>
                <p:cNvSpPr>
                  <a:spLocks noChangeArrowheads="1"/>
                </p:cNvSpPr>
                <p:nvPr/>
              </p:nvSpPr>
              <p:spPr bwMode="auto">
                <a:xfrm flipH="1">
                  <a:off x="1839" y="3787"/>
                  <a:ext cx="222" cy="156"/>
                </a:xfrm>
                <a:prstGeom prst="flowChartDelay">
                  <a:avLst/>
                </a:prstGeom>
                <a:noFill/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060" name="Line 36"/>
                <p:cNvSpPr>
                  <a:spLocks noChangeShapeType="1"/>
                </p:cNvSpPr>
                <p:nvPr/>
              </p:nvSpPr>
              <p:spPr bwMode="auto">
                <a:xfrm>
                  <a:off x="1728" y="3856"/>
                  <a:ext cx="111" cy="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061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2061" y="3821"/>
                  <a:ext cx="161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062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2066" y="3908"/>
                  <a:ext cx="156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063" name="AutoShape 39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829" y="3405"/>
                  <a:ext cx="181" cy="173"/>
                </a:xfrm>
                <a:prstGeom prst="moon">
                  <a:avLst>
                    <a:gd name="adj" fmla="val 82292"/>
                  </a:avLst>
                </a:prstGeom>
                <a:noFill/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064" name="Arc 40"/>
                <p:cNvSpPr>
                  <a:spLocks/>
                </p:cNvSpPr>
                <p:nvPr/>
              </p:nvSpPr>
              <p:spPr bwMode="auto">
                <a:xfrm rot="10800000" flipH="1">
                  <a:off x="2011" y="3405"/>
                  <a:ext cx="80" cy="170"/>
                </a:xfrm>
                <a:custGeom>
                  <a:avLst/>
                  <a:gdLst>
                    <a:gd name="G0" fmla="+- 21600 0 0"/>
                    <a:gd name="G1" fmla="+- 18478 0 0"/>
                    <a:gd name="G2" fmla="+- 21600 0 0"/>
                    <a:gd name="T0" fmla="*/ 10899 w 21600"/>
                    <a:gd name="T1" fmla="*/ 37241 h 37241"/>
                    <a:gd name="T2" fmla="*/ 10415 w 21600"/>
                    <a:gd name="T3" fmla="*/ 0 h 37241"/>
                    <a:gd name="T4" fmla="*/ 21600 w 21600"/>
                    <a:gd name="T5" fmla="*/ 18478 h 37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37241" fill="none" extrusionOk="0">
                      <a:moveTo>
                        <a:pt x="10899" y="37240"/>
                      </a:moveTo>
                      <a:cubicBezTo>
                        <a:pt x="4160" y="33397"/>
                        <a:pt x="0" y="26235"/>
                        <a:pt x="0" y="18478"/>
                      </a:cubicBezTo>
                      <a:cubicBezTo>
                        <a:pt x="-1" y="10920"/>
                        <a:pt x="3949" y="3913"/>
                        <a:pt x="10414" y="-1"/>
                      </a:cubicBezTo>
                    </a:path>
                    <a:path w="21600" h="37241" stroke="0" extrusionOk="0">
                      <a:moveTo>
                        <a:pt x="10899" y="37240"/>
                      </a:moveTo>
                      <a:cubicBezTo>
                        <a:pt x="4160" y="33397"/>
                        <a:pt x="0" y="26235"/>
                        <a:pt x="0" y="18478"/>
                      </a:cubicBezTo>
                      <a:cubicBezTo>
                        <a:pt x="-1" y="10920"/>
                        <a:pt x="3949" y="3913"/>
                        <a:pt x="10414" y="-1"/>
                      </a:cubicBezTo>
                      <a:lnTo>
                        <a:pt x="21600" y="18478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065" name="Line 41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984" y="3439"/>
                  <a:ext cx="127" cy="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066" name="Line 42"/>
                <p:cNvSpPr>
                  <a:spLocks noChangeShapeType="1"/>
                </p:cNvSpPr>
                <p:nvPr/>
              </p:nvSpPr>
              <p:spPr bwMode="auto">
                <a:xfrm rot="-10800000">
                  <a:off x="1984" y="3544"/>
                  <a:ext cx="127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067" name="Line 43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748" y="3491"/>
                  <a:ext cx="81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068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2071" y="3439"/>
                  <a:ext cx="282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069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2071" y="3544"/>
                  <a:ext cx="282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070" name="Line 46"/>
                <p:cNvSpPr>
                  <a:spLocks noChangeShapeType="1"/>
                </p:cNvSpPr>
                <p:nvPr/>
              </p:nvSpPr>
              <p:spPr bwMode="auto">
                <a:xfrm>
                  <a:off x="2222" y="3908"/>
                  <a:ext cx="40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071" name="Line 47"/>
                <p:cNvSpPr>
                  <a:spLocks noChangeShapeType="1"/>
                </p:cNvSpPr>
                <p:nvPr/>
              </p:nvSpPr>
              <p:spPr bwMode="auto">
                <a:xfrm flipH="1" flipV="1">
                  <a:off x="2262" y="3544"/>
                  <a:ext cx="0" cy="364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072" name="Line 48"/>
                <p:cNvSpPr>
                  <a:spLocks noChangeShapeType="1"/>
                </p:cNvSpPr>
                <p:nvPr/>
              </p:nvSpPr>
              <p:spPr bwMode="auto">
                <a:xfrm flipH="1" flipV="1">
                  <a:off x="2222" y="3439"/>
                  <a:ext cx="0" cy="382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073" name="Oval 49"/>
                <p:cNvSpPr>
                  <a:spLocks noChangeArrowheads="1"/>
                </p:cNvSpPr>
                <p:nvPr/>
              </p:nvSpPr>
              <p:spPr bwMode="auto">
                <a:xfrm flipH="1">
                  <a:off x="2212" y="3430"/>
                  <a:ext cx="20" cy="18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074" name="Oval 50"/>
                <p:cNvSpPr>
                  <a:spLocks noChangeArrowheads="1"/>
                </p:cNvSpPr>
                <p:nvPr/>
              </p:nvSpPr>
              <p:spPr bwMode="auto">
                <a:xfrm flipH="1">
                  <a:off x="2252" y="3533"/>
                  <a:ext cx="20" cy="18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075" name="Oval 51"/>
                <p:cNvSpPr>
                  <a:spLocks noChangeArrowheads="1"/>
                </p:cNvSpPr>
                <p:nvPr/>
              </p:nvSpPr>
              <p:spPr bwMode="auto">
                <a:xfrm flipH="1">
                  <a:off x="2213" y="3428"/>
                  <a:ext cx="20" cy="18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69076" name="Line 52"/>
            <p:cNvSpPr>
              <a:spLocks noChangeShapeType="1"/>
            </p:cNvSpPr>
            <p:nvPr/>
          </p:nvSpPr>
          <p:spPr bwMode="auto">
            <a:xfrm rot="10800000" flipH="1">
              <a:off x="626" y="3775"/>
              <a:ext cx="75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077" name="AutoShape 53"/>
            <p:cNvSpPr>
              <a:spLocks noChangeArrowheads="1"/>
            </p:cNvSpPr>
            <p:nvPr/>
          </p:nvSpPr>
          <p:spPr bwMode="auto">
            <a:xfrm rot="10800000" flipH="1">
              <a:off x="705" y="3701"/>
              <a:ext cx="103" cy="129"/>
            </a:xfrm>
            <a:prstGeom prst="moon">
              <a:avLst>
                <a:gd name="adj" fmla="val 82292"/>
              </a:avLst>
            </a:prstGeom>
            <a:solidFill>
              <a:schemeClr val="bg1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078" name="Line 54"/>
            <p:cNvSpPr>
              <a:spLocks noChangeShapeType="1"/>
            </p:cNvSpPr>
            <p:nvPr/>
          </p:nvSpPr>
          <p:spPr bwMode="auto">
            <a:xfrm>
              <a:off x="796" y="3815"/>
              <a:ext cx="288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9079" name="Line 55"/>
            <p:cNvSpPr>
              <a:spLocks noChangeShapeType="1"/>
            </p:cNvSpPr>
            <p:nvPr/>
          </p:nvSpPr>
          <p:spPr bwMode="auto">
            <a:xfrm>
              <a:off x="1079" y="3711"/>
              <a:ext cx="0" cy="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9080" name="Line 56"/>
            <p:cNvSpPr>
              <a:spLocks noChangeShapeType="1"/>
            </p:cNvSpPr>
            <p:nvPr/>
          </p:nvSpPr>
          <p:spPr bwMode="auto">
            <a:xfrm>
              <a:off x="1056" y="3567"/>
              <a:ext cx="336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9081" name="Text Box 57"/>
          <p:cNvSpPr txBox="1">
            <a:spLocks noChangeArrowheads="1"/>
          </p:cNvSpPr>
          <p:nvPr/>
        </p:nvSpPr>
        <p:spPr bwMode="auto">
          <a:xfrm>
            <a:off x="8415338" y="2847975"/>
            <a:ext cx="500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pitchFamily="34" charset="0"/>
              </a:rPr>
              <a:t>Cin</a:t>
            </a:r>
          </a:p>
        </p:txBody>
      </p:sp>
      <p:sp>
        <p:nvSpPr>
          <p:cNvPr id="769082" name="Line 58"/>
          <p:cNvSpPr>
            <a:spLocks noChangeShapeType="1"/>
          </p:cNvSpPr>
          <p:nvPr/>
        </p:nvSpPr>
        <p:spPr bwMode="auto">
          <a:xfrm>
            <a:off x="8081963" y="3000375"/>
            <a:ext cx="76200" cy="1524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9083" name="Freeform 59"/>
          <p:cNvSpPr>
            <a:spLocks/>
          </p:cNvSpPr>
          <p:nvPr/>
        </p:nvSpPr>
        <p:spPr bwMode="auto">
          <a:xfrm>
            <a:off x="6357938" y="2855913"/>
            <a:ext cx="1736725" cy="584200"/>
          </a:xfrm>
          <a:custGeom>
            <a:avLst/>
            <a:gdLst/>
            <a:ahLst/>
            <a:cxnLst>
              <a:cxn ang="0">
                <a:pos x="1094" y="9"/>
              </a:cxn>
              <a:cxn ang="0">
                <a:pos x="827" y="4"/>
              </a:cxn>
              <a:cxn ang="0">
                <a:pos x="630" y="36"/>
              </a:cxn>
              <a:cxn ang="0">
                <a:pos x="603" y="78"/>
              </a:cxn>
              <a:cxn ang="0">
                <a:pos x="528" y="324"/>
              </a:cxn>
              <a:cxn ang="0">
                <a:pos x="304" y="318"/>
              </a:cxn>
              <a:cxn ang="0">
                <a:pos x="246" y="356"/>
              </a:cxn>
              <a:cxn ang="0">
                <a:pos x="134" y="313"/>
              </a:cxn>
              <a:cxn ang="0">
                <a:pos x="112" y="217"/>
              </a:cxn>
              <a:cxn ang="0">
                <a:pos x="0" y="222"/>
              </a:cxn>
            </a:cxnLst>
            <a:rect l="0" t="0" r="r" b="b"/>
            <a:pathLst>
              <a:path w="1094" h="368">
                <a:moveTo>
                  <a:pt x="1094" y="9"/>
                </a:moveTo>
                <a:cubicBezTo>
                  <a:pt x="993" y="2"/>
                  <a:pt x="940" y="0"/>
                  <a:pt x="827" y="4"/>
                </a:cubicBezTo>
                <a:cubicBezTo>
                  <a:pt x="762" y="19"/>
                  <a:pt x="694" y="18"/>
                  <a:pt x="630" y="36"/>
                </a:cubicBezTo>
                <a:cubicBezTo>
                  <a:pt x="610" y="48"/>
                  <a:pt x="610" y="56"/>
                  <a:pt x="603" y="78"/>
                </a:cubicBezTo>
                <a:cubicBezTo>
                  <a:pt x="600" y="179"/>
                  <a:pt x="633" y="284"/>
                  <a:pt x="528" y="324"/>
                </a:cubicBezTo>
                <a:cubicBezTo>
                  <a:pt x="446" y="318"/>
                  <a:pt x="388" y="314"/>
                  <a:pt x="304" y="318"/>
                </a:cubicBezTo>
                <a:cubicBezTo>
                  <a:pt x="280" y="327"/>
                  <a:pt x="274" y="345"/>
                  <a:pt x="246" y="356"/>
                </a:cubicBezTo>
                <a:cubicBezTo>
                  <a:pt x="155" y="349"/>
                  <a:pt x="168" y="368"/>
                  <a:pt x="134" y="313"/>
                </a:cubicBezTo>
                <a:cubicBezTo>
                  <a:pt x="125" y="281"/>
                  <a:pt x="124" y="249"/>
                  <a:pt x="112" y="217"/>
                </a:cubicBezTo>
                <a:cubicBezTo>
                  <a:pt x="32" y="223"/>
                  <a:pt x="69" y="222"/>
                  <a:pt x="0" y="222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9085" name="Line 61"/>
          <p:cNvSpPr>
            <a:spLocks noChangeShapeType="1"/>
          </p:cNvSpPr>
          <p:nvPr/>
        </p:nvSpPr>
        <p:spPr bwMode="auto">
          <a:xfrm>
            <a:off x="6324600" y="3138488"/>
            <a:ext cx="228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9086" name="Rectangle 62"/>
          <p:cNvSpPr>
            <a:spLocks noChangeArrowheads="1"/>
          </p:cNvSpPr>
          <p:nvPr/>
        </p:nvSpPr>
        <p:spPr bwMode="auto">
          <a:xfrm>
            <a:off x="4648200" y="2376488"/>
            <a:ext cx="1600200" cy="1600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9087" name="Line 63"/>
          <p:cNvSpPr>
            <a:spLocks noChangeShapeType="1"/>
          </p:cNvSpPr>
          <p:nvPr/>
        </p:nvSpPr>
        <p:spPr bwMode="auto">
          <a:xfrm>
            <a:off x="5045075" y="2147888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9088" name="Line 64"/>
          <p:cNvSpPr>
            <a:spLocks noChangeShapeType="1"/>
          </p:cNvSpPr>
          <p:nvPr/>
        </p:nvSpPr>
        <p:spPr bwMode="auto">
          <a:xfrm>
            <a:off x="5807075" y="2147888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9089" name="Line 65"/>
          <p:cNvSpPr>
            <a:spLocks noChangeShapeType="1"/>
          </p:cNvSpPr>
          <p:nvPr/>
        </p:nvSpPr>
        <p:spPr bwMode="auto">
          <a:xfrm>
            <a:off x="6248400" y="3138488"/>
            <a:ext cx="228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9090" name="Line 66"/>
          <p:cNvSpPr>
            <a:spLocks noChangeShapeType="1"/>
          </p:cNvSpPr>
          <p:nvPr/>
        </p:nvSpPr>
        <p:spPr bwMode="auto">
          <a:xfrm>
            <a:off x="4419600" y="3138488"/>
            <a:ext cx="228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9091" name="Line 67"/>
          <p:cNvSpPr>
            <a:spLocks noChangeShapeType="1"/>
          </p:cNvSpPr>
          <p:nvPr/>
        </p:nvSpPr>
        <p:spPr bwMode="auto">
          <a:xfrm>
            <a:off x="5486400" y="3976688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9092" name="Text Box 68"/>
          <p:cNvSpPr txBox="1">
            <a:spLocks noChangeArrowheads="1"/>
          </p:cNvSpPr>
          <p:nvPr/>
        </p:nvSpPr>
        <p:spPr bwMode="auto">
          <a:xfrm>
            <a:off x="5257800" y="4205288"/>
            <a:ext cx="436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pitchFamily="34" charset="0"/>
              </a:rPr>
              <a:t>S1</a:t>
            </a:r>
          </a:p>
        </p:txBody>
      </p:sp>
      <p:sp>
        <p:nvSpPr>
          <p:cNvPr id="769093" name="Text Box 69"/>
          <p:cNvSpPr txBox="1">
            <a:spLocks noChangeArrowheads="1"/>
          </p:cNvSpPr>
          <p:nvPr/>
        </p:nvSpPr>
        <p:spPr bwMode="auto">
          <a:xfrm>
            <a:off x="4800600" y="1781175"/>
            <a:ext cx="446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pitchFamily="34" charset="0"/>
              </a:rPr>
              <a:t>A1</a:t>
            </a:r>
          </a:p>
        </p:txBody>
      </p:sp>
      <p:sp>
        <p:nvSpPr>
          <p:cNvPr id="769094" name="Text Box 70"/>
          <p:cNvSpPr txBox="1">
            <a:spLocks noChangeArrowheads="1"/>
          </p:cNvSpPr>
          <p:nvPr/>
        </p:nvSpPr>
        <p:spPr bwMode="auto">
          <a:xfrm>
            <a:off x="5583238" y="1781175"/>
            <a:ext cx="44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pitchFamily="34" charset="0"/>
              </a:rPr>
              <a:t>B1</a:t>
            </a:r>
          </a:p>
        </p:txBody>
      </p:sp>
      <p:grpSp>
        <p:nvGrpSpPr>
          <p:cNvPr id="769095" name="Group 71"/>
          <p:cNvGrpSpPr>
            <a:grpSpLocks/>
          </p:cNvGrpSpPr>
          <p:nvPr/>
        </p:nvGrpSpPr>
        <p:grpSpPr bwMode="auto">
          <a:xfrm>
            <a:off x="4648200" y="2771775"/>
            <a:ext cx="1524000" cy="838200"/>
            <a:chOff x="626" y="3456"/>
            <a:chExt cx="766" cy="374"/>
          </a:xfrm>
        </p:grpSpPr>
        <p:grpSp>
          <p:nvGrpSpPr>
            <p:cNvPr id="769096" name="Group 72"/>
            <p:cNvGrpSpPr>
              <a:grpSpLocks/>
            </p:cNvGrpSpPr>
            <p:nvPr/>
          </p:nvGrpSpPr>
          <p:grpSpPr bwMode="auto">
            <a:xfrm>
              <a:off x="782" y="3456"/>
              <a:ext cx="610" cy="336"/>
              <a:chOff x="782" y="3456"/>
              <a:chExt cx="562" cy="253"/>
            </a:xfrm>
          </p:grpSpPr>
          <p:grpSp>
            <p:nvGrpSpPr>
              <p:cNvPr id="769097" name="Group 73"/>
              <p:cNvGrpSpPr>
                <a:grpSpLocks/>
              </p:cNvGrpSpPr>
              <p:nvPr/>
            </p:nvGrpSpPr>
            <p:grpSpPr bwMode="auto">
              <a:xfrm>
                <a:off x="1055" y="3456"/>
                <a:ext cx="289" cy="232"/>
                <a:chOff x="1728" y="3405"/>
                <a:chExt cx="625" cy="538"/>
              </a:xfrm>
            </p:grpSpPr>
            <p:sp>
              <p:nvSpPr>
                <p:cNvPr id="769098" name="AutoShape 74"/>
                <p:cNvSpPr>
                  <a:spLocks noChangeArrowheads="1"/>
                </p:cNvSpPr>
                <p:nvPr/>
              </p:nvSpPr>
              <p:spPr bwMode="auto">
                <a:xfrm flipH="1">
                  <a:off x="1839" y="3787"/>
                  <a:ext cx="222" cy="156"/>
                </a:xfrm>
                <a:prstGeom prst="flowChartDelay">
                  <a:avLst/>
                </a:prstGeom>
                <a:noFill/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099" name="Line 75"/>
                <p:cNvSpPr>
                  <a:spLocks noChangeShapeType="1"/>
                </p:cNvSpPr>
                <p:nvPr/>
              </p:nvSpPr>
              <p:spPr bwMode="auto">
                <a:xfrm>
                  <a:off x="1728" y="3856"/>
                  <a:ext cx="111" cy="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100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2061" y="3821"/>
                  <a:ext cx="161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101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2066" y="3908"/>
                  <a:ext cx="156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102" name="AutoShape 78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829" y="3405"/>
                  <a:ext cx="181" cy="173"/>
                </a:xfrm>
                <a:prstGeom prst="moon">
                  <a:avLst>
                    <a:gd name="adj" fmla="val 82292"/>
                  </a:avLst>
                </a:prstGeom>
                <a:noFill/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103" name="Arc 79"/>
                <p:cNvSpPr>
                  <a:spLocks/>
                </p:cNvSpPr>
                <p:nvPr/>
              </p:nvSpPr>
              <p:spPr bwMode="auto">
                <a:xfrm rot="10800000" flipH="1">
                  <a:off x="2011" y="3405"/>
                  <a:ext cx="80" cy="170"/>
                </a:xfrm>
                <a:custGeom>
                  <a:avLst/>
                  <a:gdLst>
                    <a:gd name="G0" fmla="+- 21600 0 0"/>
                    <a:gd name="G1" fmla="+- 18478 0 0"/>
                    <a:gd name="G2" fmla="+- 21600 0 0"/>
                    <a:gd name="T0" fmla="*/ 10899 w 21600"/>
                    <a:gd name="T1" fmla="*/ 37241 h 37241"/>
                    <a:gd name="T2" fmla="*/ 10415 w 21600"/>
                    <a:gd name="T3" fmla="*/ 0 h 37241"/>
                    <a:gd name="T4" fmla="*/ 21600 w 21600"/>
                    <a:gd name="T5" fmla="*/ 18478 h 37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37241" fill="none" extrusionOk="0">
                      <a:moveTo>
                        <a:pt x="10899" y="37240"/>
                      </a:moveTo>
                      <a:cubicBezTo>
                        <a:pt x="4160" y="33397"/>
                        <a:pt x="0" y="26235"/>
                        <a:pt x="0" y="18478"/>
                      </a:cubicBezTo>
                      <a:cubicBezTo>
                        <a:pt x="-1" y="10920"/>
                        <a:pt x="3949" y="3913"/>
                        <a:pt x="10414" y="-1"/>
                      </a:cubicBezTo>
                    </a:path>
                    <a:path w="21600" h="37241" stroke="0" extrusionOk="0">
                      <a:moveTo>
                        <a:pt x="10899" y="37240"/>
                      </a:moveTo>
                      <a:cubicBezTo>
                        <a:pt x="4160" y="33397"/>
                        <a:pt x="0" y="26235"/>
                        <a:pt x="0" y="18478"/>
                      </a:cubicBezTo>
                      <a:cubicBezTo>
                        <a:pt x="-1" y="10920"/>
                        <a:pt x="3949" y="3913"/>
                        <a:pt x="10414" y="-1"/>
                      </a:cubicBezTo>
                      <a:lnTo>
                        <a:pt x="21600" y="18478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104" name="Line 80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984" y="3439"/>
                  <a:ext cx="127" cy="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105" name="Line 81"/>
                <p:cNvSpPr>
                  <a:spLocks noChangeShapeType="1"/>
                </p:cNvSpPr>
                <p:nvPr/>
              </p:nvSpPr>
              <p:spPr bwMode="auto">
                <a:xfrm rot="-10800000">
                  <a:off x="1984" y="3544"/>
                  <a:ext cx="127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106" name="Line 82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748" y="3491"/>
                  <a:ext cx="81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107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2071" y="3439"/>
                  <a:ext cx="282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108" name="Line 84"/>
                <p:cNvSpPr>
                  <a:spLocks noChangeShapeType="1"/>
                </p:cNvSpPr>
                <p:nvPr/>
              </p:nvSpPr>
              <p:spPr bwMode="auto">
                <a:xfrm flipH="1">
                  <a:off x="2071" y="3544"/>
                  <a:ext cx="282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109" name="Line 85"/>
                <p:cNvSpPr>
                  <a:spLocks noChangeShapeType="1"/>
                </p:cNvSpPr>
                <p:nvPr/>
              </p:nvSpPr>
              <p:spPr bwMode="auto">
                <a:xfrm>
                  <a:off x="2222" y="3908"/>
                  <a:ext cx="40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110" name="Line 86"/>
                <p:cNvSpPr>
                  <a:spLocks noChangeShapeType="1"/>
                </p:cNvSpPr>
                <p:nvPr/>
              </p:nvSpPr>
              <p:spPr bwMode="auto">
                <a:xfrm flipH="1" flipV="1">
                  <a:off x="2262" y="3544"/>
                  <a:ext cx="0" cy="364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111" name="Line 87"/>
                <p:cNvSpPr>
                  <a:spLocks noChangeShapeType="1"/>
                </p:cNvSpPr>
                <p:nvPr/>
              </p:nvSpPr>
              <p:spPr bwMode="auto">
                <a:xfrm flipH="1" flipV="1">
                  <a:off x="2222" y="3439"/>
                  <a:ext cx="0" cy="382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112" name="Oval 88"/>
                <p:cNvSpPr>
                  <a:spLocks noChangeArrowheads="1"/>
                </p:cNvSpPr>
                <p:nvPr/>
              </p:nvSpPr>
              <p:spPr bwMode="auto">
                <a:xfrm flipH="1">
                  <a:off x="2212" y="3430"/>
                  <a:ext cx="20" cy="18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113" name="Oval 89"/>
                <p:cNvSpPr>
                  <a:spLocks noChangeArrowheads="1"/>
                </p:cNvSpPr>
                <p:nvPr/>
              </p:nvSpPr>
              <p:spPr bwMode="auto">
                <a:xfrm flipH="1">
                  <a:off x="2252" y="3533"/>
                  <a:ext cx="20" cy="18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114" name="Oval 90"/>
                <p:cNvSpPr>
                  <a:spLocks noChangeArrowheads="1"/>
                </p:cNvSpPr>
                <p:nvPr/>
              </p:nvSpPr>
              <p:spPr bwMode="auto">
                <a:xfrm flipH="1">
                  <a:off x="2213" y="3428"/>
                  <a:ext cx="20" cy="18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9115" name="Group 91"/>
              <p:cNvGrpSpPr>
                <a:grpSpLocks/>
              </p:cNvGrpSpPr>
              <p:nvPr/>
            </p:nvGrpSpPr>
            <p:grpSpPr bwMode="auto">
              <a:xfrm>
                <a:off x="782" y="3477"/>
                <a:ext cx="289" cy="232"/>
                <a:chOff x="1728" y="3405"/>
                <a:chExt cx="625" cy="538"/>
              </a:xfrm>
            </p:grpSpPr>
            <p:sp>
              <p:nvSpPr>
                <p:cNvPr id="769116" name="AutoShape 92"/>
                <p:cNvSpPr>
                  <a:spLocks noChangeArrowheads="1"/>
                </p:cNvSpPr>
                <p:nvPr/>
              </p:nvSpPr>
              <p:spPr bwMode="auto">
                <a:xfrm flipH="1">
                  <a:off x="1839" y="3787"/>
                  <a:ext cx="222" cy="156"/>
                </a:xfrm>
                <a:prstGeom prst="flowChartDelay">
                  <a:avLst/>
                </a:prstGeom>
                <a:noFill/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117" name="Line 93"/>
                <p:cNvSpPr>
                  <a:spLocks noChangeShapeType="1"/>
                </p:cNvSpPr>
                <p:nvPr/>
              </p:nvSpPr>
              <p:spPr bwMode="auto">
                <a:xfrm>
                  <a:off x="1728" y="3856"/>
                  <a:ext cx="111" cy="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118" name="Line 94"/>
                <p:cNvSpPr>
                  <a:spLocks noChangeShapeType="1"/>
                </p:cNvSpPr>
                <p:nvPr/>
              </p:nvSpPr>
              <p:spPr bwMode="auto">
                <a:xfrm flipH="1">
                  <a:off x="2061" y="3821"/>
                  <a:ext cx="161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119" name="Line 95"/>
                <p:cNvSpPr>
                  <a:spLocks noChangeShapeType="1"/>
                </p:cNvSpPr>
                <p:nvPr/>
              </p:nvSpPr>
              <p:spPr bwMode="auto">
                <a:xfrm flipH="1">
                  <a:off x="2066" y="3908"/>
                  <a:ext cx="156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120" name="AutoShape 96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829" y="3405"/>
                  <a:ext cx="181" cy="173"/>
                </a:xfrm>
                <a:prstGeom prst="moon">
                  <a:avLst>
                    <a:gd name="adj" fmla="val 82292"/>
                  </a:avLst>
                </a:prstGeom>
                <a:noFill/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121" name="Arc 97"/>
                <p:cNvSpPr>
                  <a:spLocks/>
                </p:cNvSpPr>
                <p:nvPr/>
              </p:nvSpPr>
              <p:spPr bwMode="auto">
                <a:xfrm rot="10800000" flipH="1">
                  <a:off x="2011" y="3405"/>
                  <a:ext cx="80" cy="170"/>
                </a:xfrm>
                <a:custGeom>
                  <a:avLst/>
                  <a:gdLst>
                    <a:gd name="G0" fmla="+- 21600 0 0"/>
                    <a:gd name="G1" fmla="+- 18478 0 0"/>
                    <a:gd name="G2" fmla="+- 21600 0 0"/>
                    <a:gd name="T0" fmla="*/ 10899 w 21600"/>
                    <a:gd name="T1" fmla="*/ 37241 h 37241"/>
                    <a:gd name="T2" fmla="*/ 10415 w 21600"/>
                    <a:gd name="T3" fmla="*/ 0 h 37241"/>
                    <a:gd name="T4" fmla="*/ 21600 w 21600"/>
                    <a:gd name="T5" fmla="*/ 18478 h 37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37241" fill="none" extrusionOk="0">
                      <a:moveTo>
                        <a:pt x="10899" y="37240"/>
                      </a:moveTo>
                      <a:cubicBezTo>
                        <a:pt x="4160" y="33397"/>
                        <a:pt x="0" y="26235"/>
                        <a:pt x="0" y="18478"/>
                      </a:cubicBezTo>
                      <a:cubicBezTo>
                        <a:pt x="-1" y="10920"/>
                        <a:pt x="3949" y="3913"/>
                        <a:pt x="10414" y="-1"/>
                      </a:cubicBezTo>
                    </a:path>
                    <a:path w="21600" h="37241" stroke="0" extrusionOk="0">
                      <a:moveTo>
                        <a:pt x="10899" y="37240"/>
                      </a:moveTo>
                      <a:cubicBezTo>
                        <a:pt x="4160" y="33397"/>
                        <a:pt x="0" y="26235"/>
                        <a:pt x="0" y="18478"/>
                      </a:cubicBezTo>
                      <a:cubicBezTo>
                        <a:pt x="-1" y="10920"/>
                        <a:pt x="3949" y="3913"/>
                        <a:pt x="10414" y="-1"/>
                      </a:cubicBezTo>
                      <a:lnTo>
                        <a:pt x="21600" y="18478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122" name="Line 98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984" y="3439"/>
                  <a:ext cx="127" cy="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123" name="Line 99"/>
                <p:cNvSpPr>
                  <a:spLocks noChangeShapeType="1"/>
                </p:cNvSpPr>
                <p:nvPr/>
              </p:nvSpPr>
              <p:spPr bwMode="auto">
                <a:xfrm rot="-10800000">
                  <a:off x="1984" y="3544"/>
                  <a:ext cx="127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124" name="Line 100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748" y="3491"/>
                  <a:ext cx="81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125" name="Line 101"/>
                <p:cNvSpPr>
                  <a:spLocks noChangeShapeType="1"/>
                </p:cNvSpPr>
                <p:nvPr/>
              </p:nvSpPr>
              <p:spPr bwMode="auto">
                <a:xfrm flipH="1">
                  <a:off x="2071" y="3439"/>
                  <a:ext cx="282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126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2071" y="3544"/>
                  <a:ext cx="282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127" name="Line 103"/>
                <p:cNvSpPr>
                  <a:spLocks noChangeShapeType="1"/>
                </p:cNvSpPr>
                <p:nvPr/>
              </p:nvSpPr>
              <p:spPr bwMode="auto">
                <a:xfrm>
                  <a:off x="2222" y="3908"/>
                  <a:ext cx="40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128" name="Line 104"/>
                <p:cNvSpPr>
                  <a:spLocks noChangeShapeType="1"/>
                </p:cNvSpPr>
                <p:nvPr/>
              </p:nvSpPr>
              <p:spPr bwMode="auto">
                <a:xfrm flipH="1" flipV="1">
                  <a:off x="2262" y="3544"/>
                  <a:ext cx="0" cy="364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129" name="Line 105"/>
                <p:cNvSpPr>
                  <a:spLocks noChangeShapeType="1"/>
                </p:cNvSpPr>
                <p:nvPr/>
              </p:nvSpPr>
              <p:spPr bwMode="auto">
                <a:xfrm flipH="1" flipV="1">
                  <a:off x="2222" y="3439"/>
                  <a:ext cx="0" cy="382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130" name="Oval 106"/>
                <p:cNvSpPr>
                  <a:spLocks noChangeArrowheads="1"/>
                </p:cNvSpPr>
                <p:nvPr/>
              </p:nvSpPr>
              <p:spPr bwMode="auto">
                <a:xfrm flipH="1">
                  <a:off x="2212" y="3430"/>
                  <a:ext cx="20" cy="18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131" name="Oval 107"/>
                <p:cNvSpPr>
                  <a:spLocks noChangeArrowheads="1"/>
                </p:cNvSpPr>
                <p:nvPr/>
              </p:nvSpPr>
              <p:spPr bwMode="auto">
                <a:xfrm flipH="1">
                  <a:off x="2252" y="3533"/>
                  <a:ext cx="20" cy="18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132" name="Oval 108"/>
                <p:cNvSpPr>
                  <a:spLocks noChangeArrowheads="1"/>
                </p:cNvSpPr>
                <p:nvPr/>
              </p:nvSpPr>
              <p:spPr bwMode="auto">
                <a:xfrm flipH="1">
                  <a:off x="2213" y="3428"/>
                  <a:ext cx="20" cy="18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69133" name="Line 109"/>
            <p:cNvSpPr>
              <a:spLocks noChangeShapeType="1"/>
            </p:cNvSpPr>
            <p:nvPr/>
          </p:nvSpPr>
          <p:spPr bwMode="auto">
            <a:xfrm rot="10800000" flipH="1">
              <a:off x="626" y="3775"/>
              <a:ext cx="75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134" name="AutoShape 110"/>
            <p:cNvSpPr>
              <a:spLocks noChangeArrowheads="1"/>
            </p:cNvSpPr>
            <p:nvPr/>
          </p:nvSpPr>
          <p:spPr bwMode="auto">
            <a:xfrm rot="10800000" flipH="1">
              <a:off x="705" y="3701"/>
              <a:ext cx="103" cy="129"/>
            </a:xfrm>
            <a:prstGeom prst="moon">
              <a:avLst>
                <a:gd name="adj" fmla="val 82292"/>
              </a:avLst>
            </a:prstGeom>
            <a:solidFill>
              <a:schemeClr val="bg1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135" name="Line 111"/>
            <p:cNvSpPr>
              <a:spLocks noChangeShapeType="1"/>
            </p:cNvSpPr>
            <p:nvPr/>
          </p:nvSpPr>
          <p:spPr bwMode="auto">
            <a:xfrm>
              <a:off x="796" y="3815"/>
              <a:ext cx="288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9136" name="Line 112"/>
            <p:cNvSpPr>
              <a:spLocks noChangeShapeType="1"/>
            </p:cNvSpPr>
            <p:nvPr/>
          </p:nvSpPr>
          <p:spPr bwMode="auto">
            <a:xfrm>
              <a:off x="1079" y="3711"/>
              <a:ext cx="0" cy="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9137" name="Line 113"/>
            <p:cNvSpPr>
              <a:spLocks noChangeShapeType="1"/>
            </p:cNvSpPr>
            <p:nvPr/>
          </p:nvSpPr>
          <p:spPr bwMode="auto">
            <a:xfrm>
              <a:off x="1056" y="3567"/>
              <a:ext cx="336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9138" name="Line 114"/>
          <p:cNvSpPr>
            <a:spLocks noChangeShapeType="1"/>
          </p:cNvSpPr>
          <p:nvPr/>
        </p:nvSpPr>
        <p:spPr bwMode="auto">
          <a:xfrm>
            <a:off x="6164263" y="3000375"/>
            <a:ext cx="76200" cy="1524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9140" name="Line 116"/>
          <p:cNvSpPr>
            <a:spLocks noChangeShapeType="1"/>
          </p:cNvSpPr>
          <p:nvPr/>
        </p:nvSpPr>
        <p:spPr bwMode="auto">
          <a:xfrm>
            <a:off x="4419600" y="3138488"/>
            <a:ext cx="228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9141" name="Rectangle 117"/>
          <p:cNvSpPr>
            <a:spLocks noChangeArrowheads="1"/>
          </p:cNvSpPr>
          <p:nvPr/>
        </p:nvSpPr>
        <p:spPr bwMode="auto">
          <a:xfrm>
            <a:off x="2743200" y="2376488"/>
            <a:ext cx="1600200" cy="1600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9142" name="Line 118"/>
          <p:cNvSpPr>
            <a:spLocks noChangeShapeType="1"/>
          </p:cNvSpPr>
          <p:nvPr/>
        </p:nvSpPr>
        <p:spPr bwMode="auto">
          <a:xfrm>
            <a:off x="3140075" y="2147888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9143" name="Line 119"/>
          <p:cNvSpPr>
            <a:spLocks noChangeShapeType="1"/>
          </p:cNvSpPr>
          <p:nvPr/>
        </p:nvSpPr>
        <p:spPr bwMode="auto">
          <a:xfrm>
            <a:off x="3902075" y="2147888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9144" name="Line 120"/>
          <p:cNvSpPr>
            <a:spLocks noChangeShapeType="1"/>
          </p:cNvSpPr>
          <p:nvPr/>
        </p:nvSpPr>
        <p:spPr bwMode="auto">
          <a:xfrm>
            <a:off x="4343400" y="3138488"/>
            <a:ext cx="228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9145" name="Line 121"/>
          <p:cNvSpPr>
            <a:spLocks noChangeShapeType="1"/>
          </p:cNvSpPr>
          <p:nvPr/>
        </p:nvSpPr>
        <p:spPr bwMode="auto">
          <a:xfrm>
            <a:off x="2514600" y="3138488"/>
            <a:ext cx="228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9146" name="Line 122"/>
          <p:cNvSpPr>
            <a:spLocks noChangeShapeType="1"/>
          </p:cNvSpPr>
          <p:nvPr/>
        </p:nvSpPr>
        <p:spPr bwMode="auto">
          <a:xfrm>
            <a:off x="3581400" y="3976688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9147" name="Text Box 123"/>
          <p:cNvSpPr txBox="1">
            <a:spLocks noChangeArrowheads="1"/>
          </p:cNvSpPr>
          <p:nvPr/>
        </p:nvSpPr>
        <p:spPr bwMode="auto">
          <a:xfrm>
            <a:off x="3352800" y="4205288"/>
            <a:ext cx="436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pitchFamily="34" charset="0"/>
              </a:rPr>
              <a:t>S2</a:t>
            </a:r>
          </a:p>
        </p:txBody>
      </p:sp>
      <p:sp>
        <p:nvSpPr>
          <p:cNvPr id="769148" name="Text Box 124"/>
          <p:cNvSpPr txBox="1">
            <a:spLocks noChangeArrowheads="1"/>
          </p:cNvSpPr>
          <p:nvPr/>
        </p:nvSpPr>
        <p:spPr bwMode="auto">
          <a:xfrm>
            <a:off x="2895600" y="1781175"/>
            <a:ext cx="446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pitchFamily="34" charset="0"/>
              </a:rPr>
              <a:t>A2</a:t>
            </a:r>
          </a:p>
        </p:txBody>
      </p:sp>
      <p:sp>
        <p:nvSpPr>
          <p:cNvPr id="769149" name="Text Box 125"/>
          <p:cNvSpPr txBox="1">
            <a:spLocks noChangeArrowheads="1"/>
          </p:cNvSpPr>
          <p:nvPr/>
        </p:nvSpPr>
        <p:spPr bwMode="auto">
          <a:xfrm>
            <a:off x="3678238" y="1781175"/>
            <a:ext cx="44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pitchFamily="34" charset="0"/>
              </a:rPr>
              <a:t>B2</a:t>
            </a:r>
          </a:p>
        </p:txBody>
      </p:sp>
      <p:grpSp>
        <p:nvGrpSpPr>
          <p:cNvPr id="769150" name="Group 126"/>
          <p:cNvGrpSpPr>
            <a:grpSpLocks/>
          </p:cNvGrpSpPr>
          <p:nvPr/>
        </p:nvGrpSpPr>
        <p:grpSpPr bwMode="auto">
          <a:xfrm>
            <a:off x="2743200" y="2771775"/>
            <a:ext cx="1524000" cy="838200"/>
            <a:chOff x="626" y="3456"/>
            <a:chExt cx="766" cy="374"/>
          </a:xfrm>
        </p:grpSpPr>
        <p:grpSp>
          <p:nvGrpSpPr>
            <p:cNvPr id="769151" name="Group 127"/>
            <p:cNvGrpSpPr>
              <a:grpSpLocks/>
            </p:cNvGrpSpPr>
            <p:nvPr/>
          </p:nvGrpSpPr>
          <p:grpSpPr bwMode="auto">
            <a:xfrm>
              <a:off x="782" y="3456"/>
              <a:ext cx="610" cy="336"/>
              <a:chOff x="782" y="3456"/>
              <a:chExt cx="562" cy="253"/>
            </a:xfrm>
          </p:grpSpPr>
          <p:grpSp>
            <p:nvGrpSpPr>
              <p:cNvPr id="769152" name="Group 128"/>
              <p:cNvGrpSpPr>
                <a:grpSpLocks/>
              </p:cNvGrpSpPr>
              <p:nvPr/>
            </p:nvGrpSpPr>
            <p:grpSpPr bwMode="auto">
              <a:xfrm>
                <a:off x="1055" y="3456"/>
                <a:ext cx="289" cy="232"/>
                <a:chOff x="1728" y="3405"/>
                <a:chExt cx="625" cy="538"/>
              </a:xfrm>
            </p:grpSpPr>
            <p:sp>
              <p:nvSpPr>
                <p:cNvPr id="769153" name="AutoShape 129"/>
                <p:cNvSpPr>
                  <a:spLocks noChangeArrowheads="1"/>
                </p:cNvSpPr>
                <p:nvPr/>
              </p:nvSpPr>
              <p:spPr bwMode="auto">
                <a:xfrm flipH="1">
                  <a:off x="1839" y="3787"/>
                  <a:ext cx="222" cy="156"/>
                </a:xfrm>
                <a:prstGeom prst="flowChartDelay">
                  <a:avLst/>
                </a:prstGeom>
                <a:noFill/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154" name="Line 130"/>
                <p:cNvSpPr>
                  <a:spLocks noChangeShapeType="1"/>
                </p:cNvSpPr>
                <p:nvPr/>
              </p:nvSpPr>
              <p:spPr bwMode="auto">
                <a:xfrm>
                  <a:off x="1728" y="3856"/>
                  <a:ext cx="111" cy="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155" name="Line 131"/>
                <p:cNvSpPr>
                  <a:spLocks noChangeShapeType="1"/>
                </p:cNvSpPr>
                <p:nvPr/>
              </p:nvSpPr>
              <p:spPr bwMode="auto">
                <a:xfrm flipH="1">
                  <a:off x="2061" y="3821"/>
                  <a:ext cx="161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156" name="Line 132"/>
                <p:cNvSpPr>
                  <a:spLocks noChangeShapeType="1"/>
                </p:cNvSpPr>
                <p:nvPr/>
              </p:nvSpPr>
              <p:spPr bwMode="auto">
                <a:xfrm flipH="1">
                  <a:off x="2066" y="3908"/>
                  <a:ext cx="156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157" name="AutoShape 133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829" y="3405"/>
                  <a:ext cx="181" cy="173"/>
                </a:xfrm>
                <a:prstGeom prst="moon">
                  <a:avLst>
                    <a:gd name="adj" fmla="val 82292"/>
                  </a:avLst>
                </a:prstGeom>
                <a:noFill/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158" name="Arc 134"/>
                <p:cNvSpPr>
                  <a:spLocks/>
                </p:cNvSpPr>
                <p:nvPr/>
              </p:nvSpPr>
              <p:spPr bwMode="auto">
                <a:xfrm rot="10800000" flipH="1">
                  <a:off x="2011" y="3405"/>
                  <a:ext cx="80" cy="170"/>
                </a:xfrm>
                <a:custGeom>
                  <a:avLst/>
                  <a:gdLst>
                    <a:gd name="G0" fmla="+- 21600 0 0"/>
                    <a:gd name="G1" fmla="+- 18478 0 0"/>
                    <a:gd name="G2" fmla="+- 21600 0 0"/>
                    <a:gd name="T0" fmla="*/ 10899 w 21600"/>
                    <a:gd name="T1" fmla="*/ 37241 h 37241"/>
                    <a:gd name="T2" fmla="*/ 10415 w 21600"/>
                    <a:gd name="T3" fmla="*/ 0 h 37241"/>
                    <a:gd name="T4" fmla="*/ 21600 w 21600"/>
                    <a:gd name="T5" fmla="*/ 18478 h 37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37241" fill="none" extrusionOk="0">
                      <a:moveTo>
                        <a:pt x="10899" y="37240"/>
                      </a:moveTo>
                      <a:cubicBezTo>
                        <a:pt x="4160" y="33397"/>
                        <a:pt x="0" y="26235"/>
                        <a:pt x="0" y="18478"/>
                      </a:cubicBezTo>
                      <a:cubicBezTo>
                        <a:pt x="-1" y="10920"/>
                        <a:pt x="3949" y="3913"/>
                        <a:pt x="10414" y="-1"/>
                      </a:cubicBezTo>
                    </a:path>
                    <a:path w="21600" h="37241" stroke="0" extrusionOk="0">
                      <a:moveTo>
                        <a:pt x="10899" y="37240"/>
                      </a:moveTo>
                      <a:cubicBezTo>
                        <a:pt x="4160" y="33397"/>
                        <a:pt x="0" y="26235"/>
                        <a:pt x="0" y="18478"/>
                      </a:cubicBezTo>
                      <a:cubicBezTo>
                        <a:pt x="-1" y="10920"/>
                        <a:pt x="3949" y="3913"/>
                        <a:pt x="10414" y="-1"/>
                      </a:cubicBezTo>
                      <a:lnTo>
                        <a:pt x="21600" y="18478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159" name="Line 135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984" y="3439"/>
                  <a:ext cx="127" cy="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160" name="Line 136"/>
                <p:cNvSpPr>
                  <a:spLocks noChangeShapeType="1"/>
                </p:cNvSpPr>
                <p:nvPr/>
              </p:nvSpPr>
              <p:spPr bwMode="auto">
                <a:xfrm rot="-10800000">
                  <a:off x="1984" y="3544"/>
                  <a:ext cx="127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161" name="Line 137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748" y="3491"/>
                  <a:ext cx="81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162" name="Line 138"/>
                <p:cNvSpPr>
                  <a:spLocks noChangeShapeType="1"/>
                </p:cNvSpPr>
                <p:nvPr/>
              </p:nvSpPr>
              <p:spPr bwMode="auto">
                <a:xfrm flipH="1">
                  <a:off x="2071" y="3439"/>
                  <a:ext cx="282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163" name="Line 139"/>
                <p:cNvSpPr>
                  <a:spLocks noChangeShapeType="1"/>
                </p:cNvSpPr>
                <p:nvPr/>
              </p:nvSpPr>
              <p:spPr bwMode="auto">
                <a:xfrm flipH="1">
                  <a:off x="2071" y="3544"/>
                  <a:ext cx="282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164" name="Line 140"/>
                <p:cNvSpPr>
                  <a:spLocks noChangeShapeType="1"/>
                </p:cNvSpPr>
                <p:nvPr/>
              </p:nvSpPr>
              <p:spPr bwMode="auto">
                <a:xfrm>
                  <a:off x="2222" y="3908"/>
                  <a:ext cx="40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165" name="Line 141"/>
                <p:cNvSpPr>
                  <a:spLocks noChangeShapeType="1"/>
                </p:cNvSpPr>
                <p:nvPr/>
              </p:nvSpPr>
              <p:spPr bwMode="auto">
                <a:xfrm flipH="1" flipV="1">
                  <a:off x="2262" y="3544"/>
                  <a:ext cx="0" cy="364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166" name="Line 142"/>
                <p:cNvSpPr>
                  <a:spLocks noChangeShapeType="1"/>
                </p:cNvSpPr>
                <p:nvPr/>
              </p:nvSpPr>
              <p:spPr bwMode="auto">
                <a:xfrm flipH="1" flipV="1">
                  <a:off x="2222" y="3439"/>
                  <a:ext cx="0" cy="382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167" name="Oval 143"/>
                <p:cNvSpPr>
                  <a:spLocks noChangeArrowheads="1"/>
                </p:cNvSpPr>
                <p:nvPr/>
              </p:nvSpPr>
              <p:spPr bwMode="auto">
                <a:xfrm flipH="1">
                  <a:off x="2212" y="3430"/>
                  <a:ext cx="20" cy="18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168" name="Oval 144"/>
                <p:cNvSpPr>
                  <a:spLocks noChangeArrowheads="1"/>
                </p:cNvSpPr>
                <p:nvPr/>
              </p:nvSpPr>
              <p:spPr bwMode="auto">
                <a:xfrm flipH="1">
                  <a:off x="2252" y="3533"/>
                  <a:ext cx="20" cy="18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169" name="Oval 145"/>
                <p:cNvSpPr>
                  <a:spLocks noChangeArrowheads="1"/>
                </p:cNvSpPr>
                <p:nvPr/>
              </p:nvSpPr>
              <p:spPr bwMode="auto">
                <a:xfrm flipH="1">
                  <a:off x="2213" y="3428"/>
                  <a:ext cx="20" cy="18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9170" name="Group 146"/>
              <p:cNvGrpSpPr>
                <a:grpSpLocks/>
              </p:cNvGrpSpPr>
              <p:nvPr/>
            </p:nvGrpSpPr>
            <p:grpSpPr bwMode="auto">
              <a:xfrm>
                <a:off x="782" y="3477"/>
                <a:ext cx="289" cy="232"/>
                <a:chOff x="1728" y="3405"/>
                <a:chExt cx="625" cy="538"/>
              </a:xfrm>
            </p:grpSpPr>
            <p:sp>
              <p:nvSpPr>
                <p:cNvPr id="769171" name="AutoShape 147"/>
                <p:cNvSpPr>
                  <a:spLocks noChangeArrowheads="1"/>
                </p:cNvSpPr>
                <p:nvPr/>
              </p:nvSpPr>
              <p:spPr bwMode="auto">
                <a:xfrm flipH="1">
                  <a:off x="1839" y="3787"/>
                  <a:ext cx="222" cy="156"/>
                </a:xfrm>
                <a:prstGeom prst="flowChartDelay">
                  <a:avLst/>
                </a:prstGeom>
                <a:noFill/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172" name="Line 148"/>
                <p:cNvSpPr>
                  <a:spLocks noChangeShapeType="1"/>
                </p:cNvSpPr>
                <p:nvPr/>
              </p:nvSpPr>
              <p:spPr bwMode="auto">
                <a:xfrm>
                  <a:off x="1728" y="3856"/>
                  <a:ext cx="111" cy="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173" name="Line 149"/>
                <p:cNvSpPr>
                  <a:spLocks noChangeShapeType="1"/>
                </p:cNvSpPr>
                <p:nvPr/>
              </p:nvSpPr>
              <p:spPr bwMode="auto">
                <a:xfrm flipH="1">
                  <a:off x="2061" y="3821"/>
                  <a:ext cx="161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174" name="Line 150"/>
                <p:cNvSpPr>
                  <a:spLocks noChangeShapeType="1"/>
                </p:cNvSpPr>
                <p:nvPr/>
              </p:nvSpPr>
              <p:spPr bwMode="auto">
                <a:xfrm flipH="1">
                  <a:off x="2066" y="3908"/>
                  <a:ext cx="156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175" name="AutoShape 151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829" y="3405"/>
                  <a:ext cx="181" cy="173"/>
                </a:xfrm>
                <a:prstGeom prst="moon">
                  <a:avLst>
                    <a:gd name="adj" fmla="val 82292"/>
                  </a:avLst>
                </a:prstGeom>
                <a:noFill/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176" name="Arc 152"/>
                <p:cNvSpPr>
                  <a:spLocks/>
                </p:cNvSpPr>
                <p:nvPr/>
              </p:nvSpPr>
              <p:spPr bwMode="auto">
                <a:xfrm rot="10800000" flipH="1">
                  <a:off x="2011" y="3405"/>
                  <a:ext cx="80" cy="170"/>
                </a:xfrm>
                <a:custGeom>
                  <a:avLst/>
                  <a:gdLst>
                    <a:gd name="G0" fmla="+- 21600 0 0"/>
                    <a:gd name="G1" fmla="+- 18478 0 0"/>
                    <a:gd name="G2" fmla="+- 21600 0 0"/>
                    <a:gd name="T0" fmla="*/ 10899 w 21600"/>
                    <a:gd name="T1" fmla="*/ 37241 h 37241"/>
                    <a:gd name="T2" fmla="*/ 10415 w 21600"/>
                    <a:gd name="T3" fmla="*/ 0 h 37241"/>
                    <a:gd name="T4" fmla="*/ 21600 w 21600"/>
                    <a:gd name="T5" fmla="*/ 18478 h 37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37241" fill="none" extrusionOk="0">
                      <a:moveTo>
                        <a:pt x="10899" y="37240"/>
                      </a:moveTo>
                      <a:cubicBezTo>
                        <a:pt x="4160" y="33397"/>
                        <a:pt x="0" y="26235"/>
                        <a:pt x="0" y="18478"/>
                      </a:cubicBezTo>
                      <a:cubicBezTo>
                        <a:pt x="-1" y="10920"/>
                        <a:pt x="3949" y="3913"/>
                        <a:pt x="10414" y="-1"/>
                      </a:cubicBezTo>
                    </a:path>
                    <a:path w="21600" h="37241" stroke="0" extrusionOk="0">
                      <a:moveTo>
                        <a:pt x="10899" y="37240"/>
                      </a:moveTo>
                      <a:cubicBezTo>
                        <a:pt x="4160" y="33397"/>
                        <a:pt x="0" y="26235"/>
                        <a:pt x="0" y="18478"/>
                      </a:cubicBezTo>
                      <a:cubicBezTo>
                        <a:pt x="-1" y="10920"/>
                        <a:pt x="3949" y="3913"/>
                        <a:pt x="10414" y="-1"/>
                      </a:cubicBezTo>
                      <a:lnTo>
                        <a:pt x="21600" y="18478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177" name="Line 153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984" y="3439"/>
                  <a:ext cx="127" cy="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178" name="Line 154"/>
                <p:cNvSpPr>
                  <a:spLocks noChangeShapeType="1"/>
                </p:cNvSpPr>
                <p:nvPr/>
              </p:nvSpPr>
              <p:spPr bwMode="auto">
                <a:xfrm rot="-10800000">
                  <a:off x="1984" y="3544"/>
                  <a:ext cx="127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179" name="Line 155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748" y="3491"/>
                  <a:ext cx="81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180" name="Line 156"/>
                <p:cNvSpPr>
                  <a:spLocks noChangeShapeType="1"/>
                </p:cNvSpPr>
                <p:nvPr/>
              </p:nvSpPr>
              <p:spPr bwMode="auto">
                <a:xfrm flipH="1">
                  <a:off x="2071" y="3439"/>
                  <a:ext cx="282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181" name="Line 157"/>
                <p:cNvSpPr>
                  <a:spLocks noChangeShapeType="1"/>
                </p:cNvSpPr>
                <p:nvPr/>
              </p:nvSpPr>
              <p:spPr bwMode="auto">
                <a:xfrm flipH="1">
                  <a:off x="2071" y="3544"/>
                  <a:ext cx="282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182" name="Line 158"/>
                <p:cNvSpPr>
                  <a:spLocks noChangeShapeType="1"/>
                </p:cNvSpPr>
                <p:nvPr/>
              </p:nvSpPr>
              <p:spPr bwMode="auto">
                <a:xfrm>
                  <a:off x="2222" y="3908"/>
                  <a:ext cx="40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183" name="Line 159"/>
                <p:cNvSpPr>
                  <a:spLocks noChangeShapeType="1"/>
                </p:cNvSpPr>
                <p:nvPr/>
              </p:nvSpPr>
              <p:spPr bwMode="auto">
                <a:xfrm flipH="1" flipV="1">
                  <a:off x="2262" y="3544"/>
                  <a:ext cx="0" cy="364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184" name="Line 160"/>
                <p:cNvSpPr>
                  <a:spLocks noChangeShapeType="1"/>
                </p:cNvSpPr>
                <p:nvPr/>
              </p:nvSpPr>
              <p:spPr bwMode="auto">
                <a:xfrm flipH="1" flipV="1">
                  <a:off x="2222" y="3439"/>
                  <a:ext cx="0" cy="382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185" name="Oval 161"/>
                <p:cNvSpPr>
                  <a:spLocks noChangeArrowheads="1"/>
                </p:cNvSpPr>
                <p:nvPr/>
              </p:nvSpPr>
              <p:spPr bwMode="auto">
                <a:xfrm flipH="1">
                  <a:off x="2212" y="3430"/>
                  <a:ext cx="20" cy="18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186" name="Oval 162"/>
                <p:cNvSpPr>
                  <a:spLocks noChangeArrowheads="1"/>
                </p:cNvSpPr>
                <p:nvPr/>
              </p:nvSpPr>
              <p:spPr bwMode="auto">
                <a:xfrm flipH="1">
                  <a:off x="2252" y="3533"/>
                  <a:ext cx="20" cy="18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187" name="Oval 163"/>
                <p:cNvSpPr>
                  <a:spLocks noChangeArrowheads="1"/>
                </p:cNvSpPr>
                <p:nvPr/>
              </p:nvSpPr>
              <p:spPr bwMode="auto">
                <a:xfrm flipH="1">
                  <a:off x="2213" y="3428"/>
                  <a:ext cx="20" cy="18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69188" name="Line 164"/>
            <p:cNvSpPr>
              <a:spLocks noChangeShapeType="1"/>
            </p:cNvSpPr>
            <p:nvPr/>
          </p:nvSpPr>
          <p:spPr bwMode="auto">
            <a:xfrm rot="10800000" flipH="1">
              <a:off x="626" y="3775"/>
              <a:ext cx="75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189" name="AutoShape 165"/>
            <p:cNvSpPr>
              <a:spLocks noChangeArrowheads="1"/>
            </p:cNvSpPr>
            <p:nvPr/>
          </p:nvSpPr>
          <p:spPr bwMode="auto">
            <a:xfrm rot="10800000" flipH="1">
              <a:off x="705" y="3701"/>
              <a:ext cx="103" cy="129"/>
            </a:xfrm>
            <a:prstGeom prst="moon">
              <a:avLst>
                <a:gd name="adj" fmla="val 82292"/>
              </a:avLst>
            </a:prstGeom>
            <a:solidFill>
              <a:schemeClr val="bg1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190" name="Line 166"/>
            <p:cNvSpPr>
              <a:spLocks noChangeShapeType="1"/>
            </p:cNvSpPr>
            <p:nvPr/>
          </p:nvSpPr>
          <p:spPr bwMode="auto">
            <a:xfrm>
              <a:off x="796" y="3815"/>
              <a:ext cx="288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9191" name="Line 167"/>
            <p:cNvSpPr>
              <a:spLocks noChangeShapeType="1"/>
            </p:cNvSpPr>
            <p:nvPr/>
          </p:nvSpPr>
          <p:spPr bwMode="auto">
            <a:xfrm>
              <a:off x="1079" y="3711"/>
              <a:ext cx="0" cy="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9192" name="Line 168"/>
            <p:cNvSpPr>
              <a:spLocks noChangeShapeType="1"/>
            </p:cNvSpPr>
            <p:nvPr/>
          </p:nvSpPr>
          <p:spPr bwMode="auto">
            <a:xfrm>
              <a:off x="1056" y="3567"/>
              <a:ext cx="336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9193" name="Line 169"/>
          <p:cNvSpPr>
            <a:spLocks noChangeShapeType="1"/>
          </p:cNvSpPr>
          <p:nvPr/>
        </p:nvSpPr>
        <p:spPr bwMode="auto">
          <a:xfrm>
            <a:off x="4259263" y="3000375"/>
            <a:ext cx="76200" cy="1524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9195" name="Line 171"/>
          <p:cNvSpPr>
            <a:spLocks noChangeShapeType="1"/>
          </p:cNvSpPr>
          <p:nvPr/>
        </p:nvSpPr>
        <p:spPr bwMode="auto">
          <a:xfrm>
            <a:off x="2514600" y="3138488"/>
            <a:ext cx="228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9196" name="Rectangle 172"/>
          <p:cNvSpPr>
            <a:spLocks noChangeArrowheads="1"/>
          </p:cNvSpPr>
          <p:nvPr/>
        </p:nvSpPr>
        <p:spPr bwMode="auto">
          <a:xfrm>
            <a:off x="838200" y="2376488"/>
            <a:ext cx="1600200" cy="1600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9197" name="Line 173"/>
          <p:cNvSpPr>
            <a:spLocks noChangeShapeType="1"/>
          </p:cNvSpPr>
          <p:nvPr/>
        </p:nvSpPr>
        <p:spPr bwMode="auto">
          <a:xfrm>
            <a:off x="1235075" y="2147888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9198" name="Line 174"/>
          <p:cNvSpPr>
            <a:spLocks noChangeShapeType="1"/>
          </p:cNvSpPr>
          <p:nvPr/>
        </p:nvSpPr>
        <p:spPr bwMode="auto">
          <a:xfrm>
            <a:off x="1997075" y="2147888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9199" name="Line 175"/>
          <p:cNvSpPr>
            <a:spLocks noChangeShapeType="1"/>
          </p:cNvSpPr>
          <p:nvPr/>
        </p:nvSpPr>
        <p:spPr bwMode="auto">
          <a:xfrm>
            <a:off x="2438400" y="3138488"/>
            <a:ext cx="228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9200" name="Line 176"/>
          <p:cNvSpPr>
            <a:spLocks noChangeShapeType="1"/>
          </p:cNvSpPr>
          <p:nvPr/>
        </p:nvSpPr>
        <p:spPr bwMode="auto">
          <a:xfrm>
            <a:off x="609600" y="3138488"/>
            <a:ext cx="228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9201" name="Line 177"/>
          <p:cNvSpPr>
            <a:spLocks noChangeShapeType="1"/>
          </p:cNvSpPr>
          <p:nvPr/>
        </p:nvSpPr>
        <p:spPr bwMode="auto">
          <a:xfrm>
            <a:off x="1676400" y="3976688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9202" name="Text Box 178"/>
          <p:cNvSpPr txBox="1">
            <a:spLocks noChangeArrowheads="1"/>
          </p:cNvSpPr>
          <p:nvPr/>
        </p:nvSpPr>
        <p:spPr bwMode="auto">
          <a:xfrm>
            <a:off x="1447800" y="4205288"/>
            <a:ext cx="436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pitchFamily="34" charset="0"/>
              </a:rPr>
              <a:t>S3</a:t>
            </a:r>
          </a:p>
        </p:txBody>
      </p:sp>
      <p:sp>
        <p:nvSpPr>
          <p:cNvPr id="769203" name="Text Box 179"/>
          <p:cNvSpPr txBox="1">
            <a:spLocks noChangeArrowheads="1"/>
          </p:cNvSpPr>
          <p:nvPr/>
        </p:nvSpPr>
        <p:spPr bwMode="auto">
          <a:xfrm>
            <a:off x="990600" y="1781175"/>
            <a:ext cx="446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pitchFamily="34" charset="0"/>
              </a:rPr>
              <a:t>A3</a:t>
            </a:r>
          </a:p>
        </p:txBody>
      </p:sp>
      <p:sp>
        <p:nvSpPr>
          <p:cNvPr id="769204" name="Text Box 180"/>
          <p:cNvSpPr txBox="1">
            <a:spLocks noChangeArrowheads="1"/>
          </p:cNvSpPr>
          <p:nvPr/>
        </p:nvSpPr>
        <p:spPr bwMode="auto">
          <a:xfrm>
            <a:off x="1773238" y="1781175"/>
            <a:ext cx="44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pitchFamily="34" charset="0"/>
              </a:rPr>
              <a:t>B3</a:t>
            </a:r>
          </a:p>
        </p:txBody>
      </p:sp>
      <p:grpSp>
        <p:nvGrpSpPr>
          <p:cNvPr id="769205" name="Group 181"/>
          <p:cNvGrpSpPr>
            <a:grpSpLocks/>
          </p:cNvGrpSpPr>
          <p:nvPr/>
        </p:nvGrpSpPr>
        <p:grpSpPr bwMode="auto">
          <a:xfrm>
            <a:off x="838200" y="2771775"/>
            <a:ext cx="1524000" cy="838200"/>
            <a:chOff x="626" y="3456"/>
            <a:chExt cx="766" cy="374"/>
          </a:xfrm>
        </p:grpSpPr>
        <p:grpSp>
          <p:nvGrpSpPr>
            <p:cNvPr id="769206" name="Group 182"/>
            <p:cNvGrpSpPr>
              <a:grpSpLocks/>
            </p:cNvGrpSpPr>
            <p:nvPr/>
          </p:nvGrpSpPr>
          <p:grpSpPr bwMode="auto">
            <a:xfrm>
              <a:off x="782" y="3456"/>
              <a:ext cx="610" cy="336"/>
              <a:chOff x="782" y="3456"/>
              <a:chExt cx="562" cy="253"/>
            </a:xfrm>
          </p:grpSpPr>
          <p:grpSp>
            <p:nvGrpSpPr>
              <p:cNvPr id="769207" name="Group 183"/>
              <p:cNvGrpSpPr>
                <a:grpSpLocks/>
              </p:cNvGrpSpPr>
              <p:nvPr/>
            </p:nvGrpSpPr>
            <p:grpSpPr bwMode="auto">
              <a:xfrm>
                <a:off x="1055" y="3456"/>
                <a:ext cx="289" cy="232"/>
                <a:chOff x="1728" y="3405"/>
                <a:chExt cx="625" cy="538"/>
              </a:xfrm>
            </p:grpSpPr>
            <p:sp>
              <p:nvSpPr>
                <p:cNvPr id="769208" name="AutoShape 184"/>
                <p:cNvSpPr>
                  <a:spLocks noChangeArrowheads="1"/>
                </p:cNvSpPr>
                <p:nvPr/>
              </p:nvSpPr>
              <p:spPr bwMode="auto">
                <a:xfrm flipH="1">
                  <a:off x="1839" y="3787"/>
                  <a:ext cx="222" cy="156"/>
                </a:xfrm>
                <a:prstGeom prst="flowChartDelay">
                  <a:avLst/>
                </a:prstGeom>
                <a:noFill/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209" name="Line 185"/>
                <p:cNvSpPr>
                  <a:spLocks noChangeShapeType="1"/>
                </p:cNvSpPr>
                <p:nvPr/>
              </p:nvSpPr>
              <p:spPr bwMode="auto">
                <a:xfrm>
                  <a:off x="1728" y="3856"/>
                  <a:ext cx="111" cy="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210" name="Line 186"/>
                <p:cNvSpPr>
                  <a:spLocks noChangeShapeType="1"/>
                </p:cNvSpPr>
                <p:nvPr/>
              </p:nvSpPr>
              <p:spPr bwMode="auto">
                <a:xfrm flipH="1">
                  <a:off x="2061" y="3821"/>
                  <a:ext cx="161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211" name="Line 187"/>
                <p:cNvSpPr>
                  <a:spLocks noChangeShapeType="1"/>
                </p:cNvSpPr>
                <p:nvPr/>
              </p:nvSpPr>
              <p:spPr bwMode="auto">
                <a:xfrm flipH="1">
                  <a:off x="2066" y="3908"/>
                  <a:ext cx="156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212" name="AutoShape 188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829" y="3405"/>
                  <a:ext cx="181" cy="173"/>
                </a:xfrm>
                <a:prstGeom prst="moon">
                  <a:avLst>
                    <a:gd name="adj" fmla="val 82292"/>
                  </a:avLst>
                </a:prstGeom>
                <a:noFill/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213" name="Arc 189"/>
                <p:cNvSpPr>
                  <a:spLocks/>
                </p:cNvSpPr>
                <p:nvPr/>
              </p:nvSpPr>
              <p:spPr bwMode="auto">
                <a:xfrm rot="10800000" flipH="1">
                  <a:off x="2011" y="3405"/>
                  <a:ext cx="80" cy="170"/>
                </a:xfrm>
                <a:custGeom>
                  <a:avLst/>
                  <a:gdLst>
                    <a:gd name="G0" fmla="+- 21600 0 0"/>
                    <a:gd name="G1" fmla="+- 18478 0 0"/>
                    <a:gd name="G2" fmla="+- 21600 0 0"/>
                    <a:gd name="T0" fmla="*/ 10899 w 21600"/>
                    <a:gd name="T1" fmla="*/ 37241 h 37241"/>
                    <a:gd name="T2" fmla="*/ 10415 w 21600"/>
                    <a:gd name="T3" fmla="*/ 0 h 37241"/>
                    <a:gd name="T4" fmla="*/ 21600 w 21600"/>
                    <a:gd name="T5" fmla="*/ 18478 h 37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37241" fill="none" extrusionOk="0">
                      <a:moveTo>
                        <a:pt x="10899" y="37240"/>
                      </a:moveTo>
                      <a:cubicBezTo>
                        <a:pt x="4160" y="33397"/>
                        <a:pt x="0" y="26235"/>
                        <a:pt x="0" y="18478"/>
                      </a:cubicBezTo>
                      <a:cubicBezTo>
                        <a:pt x="-1" y="10920"/>
                        <a:pt x="3949" y="3913"/>
                        <a:pt x="10414" y="-1"/>
                      </a:cubicBezTo>
                    </a:path>
                    <a:path w="21600" h="37241" stroke="0" extrusionOk="0">
                      <a:moveTo>
                        <a:pt x="10899" y="37240"/>
                      </a:moveTo>
                      <a:cubicBezTo>
                        <a:pt x="4160" y="33397"/>
                        <a:pt x="0" y="26235"/>
                        <a:pt x="0" y="18478"/>
                      </a:cubicBezTo>
                      <a:cubicBezTo>
                        <a:pt x="-1" y="10920"/>
                        <a:pt x="3949" y="3913"/>
                        <a:pt x="10414" y="-1"/>
                      </a:cubicBezTo>
                      <a:lnTo>
                        <a:pt x="21600" y="18478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214" name="Line 190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984" y="3439"/>
                  <a:ext cx="127" cy="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215" name="Line 191"/>
                <p:cNvSpPr>
                  <a:spLocks noChangeShapeType="1"/>
                </p:cNvSpPr>
                <p:nvPr/>
              </p:nvSpPr>
              <p:spPr bwMode="auto">
                <a:xfrm rot="-10800000">
                  <a:off x="1984" y="3544"/>
                  <a:ext cx="127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216" name="Line 192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748" y="3491"/>
                  <a:ext cx="81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217" name="Line 193"/>
                <p:cNvSpPr>
                  <a:spLocks noChangeShapeType="1"/>
                </p:cNvSpPr>
                <p:nvPr/>
              </p:nvSpPr>
              <p:spPr bwMode="auto">
                <a:xfrm flipH="1">
                  <a:off x="2071" y="3439"/>
                  <a:ext cx="282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218" name="Line 194"/>
                <p:cNvSpPr>
                  <a:spLocks noChangeShapeType="1"/>
                </p:cNvSpPr>
                <p:nvPr/>
              </p:nvSpPr>
              <p:spPr bwMode="auto">
                <a:xfrm flipH="1">
                  <a:off x="2071" y="3544"/>
                  <a:ext cx="282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219" name="Line 195"/>
                <p:cNvSpPr>
                  <a:spLocks noChangeShapeType="1"/>
                </p:cNvSpPr>
                <p:nvPr/>
              </p:nvSpPr>
              <p:spPr bwMode="auto">
                <a:xfrm>
                  <a:off x="2222" y="3908"/>
                  <a:ext cx="40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220" name="Line 196"/>
                <p:cNvSpPr>
                  <a:spLocks noChangeShapeType="1"/>
                </p:cNvSpPr>
                <p:nvPr/>
              </p:nvSpPr>
              <p:spPr bwMode="auto">
                <a:xfrm flipH="1" flipV="1">
                  <a:off x="2262" y="3544"/>
                  <a:ext cx="0" cy="364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221" name="Line 197"/>
                <p:cNvSpPr>
                  <a:spLocks noChangeShapeType="1"/>
                </p:cNvSpPr>
                <p:nvPr/>
              </p:nvSpPr>
              <p:spPr bwMode="auto">
                <a:xfrm flipH="1" flipV="1">
                  <a:off x="2222" y="3439"/>
                  <a:ext cx="0" cy="382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222" name="Oval 198"/>
                <p:cNvSpPr>
                  <a:spLocks noChangeArrowheads="1"/>
                </p:cNvSpPr>
                <p:nvPr/>
              </p:nvSpPr>
              <p:spPr bwMode="auto">
                <a:xfrm flipH="1">
                  <a:off x="2212" y="3430"/>
                  <a:ext cx="20" cy="18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223" name="Oval 199"/>
                <p:cNvSpPr>
                  <a:spLocks noChangeArrowheads="1"/>
                </p:cNvSpPr>
                <p:nvPr/>
              </p:nvSpPr>
              <p:spPr bwMode="auto">
                <a:xfrm flipH="1">
                  <a:off x="2252" y="3533"/>
                  <a:ext cx="20" cy="18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224" name="Oval 200"/>
                <p:cNvSpPr>
                  <a:spLocks noChangeArrowheads="1"/>
                </p:cNvSpPr>
                <p:nvPr/>
              </p:nvSpPr>
              <p:spPr bwMode="auto">
                <a:xfrm flipH="1">
                  <a:off x="2213" y="3428"/>
                  <a:ext cx="20" cy="18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9225" name="Group 201"/>
              <p:cNvGrpSpPr>
                <a:grpSpLocks/>
              </p:cNvGrpSpPr>
              <p:nvPr/>
            </p:nvGrpSpPr>
            <p:grpSpPr bwMode="auto">
              <a:xfrm>
                <a:off x="782" y="3477"/>
                <a:ext cx="289" cy="232"/>
                <a:chOff x="1728" y="3405"/>
                <a:chExt cx="625" cy="538"/>
              </a:xfrm>
            </p:grpSpPr>
            <p:sp>
              <p:nvSpPr>
                <p:cNvPr id="769226" name="AutoShape 202"/>
                <p:cNvSpPr>
                  <a:spLocks noChangeArrowheads="1"/>
                </p:cNvSpPr>
                <p:nvPr/>
              </p:nvSpPr>
              <p:spPr bwMode="auto">
                <a:xfrm flipH="1">
                  <a:off x="1839" y="3787"/>
                  <a:ext cx="222" cy="156"/>
                </a:xfrm>
                <a:prstGeom prst="flowChartDelay">
                  <a:avLst/>
                </a:prstGeom>
                <a:noFill/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227" name="Line 203"/>
                <p:cNvSpPr>
                  <a:spLocks noChangeShapeType="1"/>
                </p:cNvSpPr>
                <p:nvPr/>
              </p:nvSpPr>
              <p:spPr bwMode="auto">
                <a:xfrm>
                  <a:off x="1728" y="3856"/>
                  <a:ext cx="111" cy="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228" name="Line 204"/>
                <p:cNvSpPr>
                  <a:spLocks noChangeShapeType="1"/>
                </p:cNvSpPr>
                <p:nvPr/>
              </p:nvSpPr>
              <p:spPr bwMode="auto">
                <a:xfrm flipH="1">
                  <a:off x="2061" y="3821"/>
                  <a:ext cx="161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229" name="Line 205"/>
                <p:cNvSpPr>
                  <a:spLocks noChangeShapeType="1"/>
                </p:cNvSpPr>
                <p:nvPr/>
              </p:nvSpPr>
              <p:spPr bwMode="auto">
                <a:xfrm flipH="1">
                  <a:off x="2066" y="3908"/>
                  <a:ext cx="156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230" name="AutoShape 206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829" y="3405"/>
                  <a:ext cx="181" cy="173"/>
                </a:xfrm>
                <a:prstGeom prst="moon">
                  <a:avLst>
                    <a:gd name="adj" fmla="val 82292"/>
                  </a:avLst>
                </a:prstGeom>
                <a:noFill/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231" name="Arc 207"/>
                <p:cNvSpPr>
                  <a:spLocks/>
                </p:cNvSpPr>
                <p:nvPr/>
              </p:nvSpPr>
              <p:spPr bwMode="auto">
                <a:xfrm rot="10800000" flipH="1">
                  <a:off x="2011" y="3405"/>
                  <a:ext cx="80" cy="170"/>
                </a:xfrm>
                <a:custGeom>
                  <a:avLst/>
                  <a:gdLst>
                    <a:gd name="G0" fmla="+- 21600 0 0"/>
                    <a:gd name="G1" fmla="+- 18478 0 0"/>
                    <a:gd name="G2" fmla="+- 21600 0 0"/>
                    <a:gd name="T0" fmla="*/ 10899 w 21600"/>
                    <a:gd name="T1" fmla="*/ 37241 h 37241"/>
                    <a:gd name="T2" fmla="*/ 10415 w 21600"/>
                    <a:gd name="T3" fmla="*/ 0 h 37241"/>
                    <a:gd name="T4" fmla="*/ 21600 w 21600"/>
                    <a:gd name="T5" fmla="*/ 18478 h 37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37241" fill="none" extrusionOk="0">
                      <a:moveTo>
                        <a:pt x="10899" y="37240"/>
                      </a:moveTo>
                      <a:cubicBezTo>
                        <a:pt x="4160" y="33397"/>
                        <a:pt x="0" y="26235"/>
                        <a:pt x="0" y="18478"/>
                      </a:cubicBezTo>
                      <a:cubicBezTo>
                        <a:pt x="-1" y="10920"/>
                        <a:pt x="3949" y="3913"/>
                        <a:pt x="10414" y="-1"/>
                      </a:cubicBezTo>
                    </a:path>
                    <a:path w="21600" h="37241" stroke="0" extrusionOk="0">
                      <a:moveTo>
                        <a:pt x="10899" y="37240"/>
                      </a:moveTo>
                      <a:cubicBezTo>
                        <a:pt x="4160" y="33397"/>
                        <a:pt x="0" y="26235"/>
                        <a:pt x="0" y="18478"/>
                      </a:cubicBezTo>
                      <a:cubicBezTo>
                        <a:pt x="-1" y="10920"/>
                        <a:pt x="3949" y="3913"/>
                        <a:pt x="10414" y="-1"/>
                      </a:cubicBezTo>
                      <a:lnTo>
                        <a:pt x="21600" y="18478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232" name="Line 208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984" y="3439"/>
                  <a:ext cx="127" cy="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233" name="Line 209"/>
                <p:cNvSpPr>
                  <a:spLocks noChangeShapeType="1"/>
                </p:cNvSpPr>
                <p:nvPr/>
              </p:nvSpPr>
              <p:spPr bwMode="auto">
                <a:xfrm rot="-10800000">
                  <a:off x="1984" y="3544"/>
                  <a:ext cx="127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234" name="Line 210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748" y="3491"/>
                  <a:ext cx="81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235" name="Line 211"/>
                <p:cNvSpPr>
                  <a:spLocks noChangeShapeType="1"/>
                </p:cNvSpPr>
                <p:nvPr/>
              </p:nvSpPr>
              <p:spPr bwMode="auto">
                <a:xfrm flipH="1">
                  <a:off x="2071" y="3439"/>
                  <a:ext cx="282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236" name="Line 212"/>
                <p:cNvSpPr>
                  <a:spLocks noChangeShapeType="1"/>
                </p:cNvSpPr>
                <p:nvPr/>
              </p:nvSpPr>
              <p:spPr bwMode="auto">
                <a:xfrm flipH="1">
                  <a:off x="2071" y="3544"/>
                  <a:ext cx="282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237" name="Line 213"/>
                <p:cNvSpPr>
                  <a:spLocks noChangeShapeType="1"/>
                </p:cNvSpPr>
                <p:nvPr/>
              </p:nvSpPr>
              <p:spPr bwMode="auto">
                <a:xfrm>
                  <a:off x="2222" y="3908"/>
                  <a:ext cx="40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238" name="Line 214"/>
                <p:cNvSpPr>
                  <a:spLocks noChangeShapeType="1"/>
                </p:cNvSpPr>
                <p:nvPr/>
              </p:nvSpPr>
              <p:spPr bwMode="auto">
                <a:xfrm flipH="1" flipV="1">
                  <a:off x="2262" y="3544"/>
                  <a:ext cx="0" cy="364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239" name="Line 215"/>
                <p:cNvSpPr>
                  <a:spLocks noChangeShapeType="1"/>
                </p:cNvSpPr>
                <p:nvPr/>
              </p:nvSpPr>
              <p:spPr bwMode="auto">
                <a:xfrm flipH="1" flipV="1">
                  <a:off x="2222" y="3439"/>
                  <a:ext cx="0" cy="382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240" name="Oval 216"/>
                <p:cNvSpPr>
                  <a:spLocks noChangeArrowheads="1"/>
                </p:cNvSpPr>
                <p:nvPr/>
              </p:nvSpPr>
              <p:spPr bwMode="auto">
                <a:xfrm flipH="1">
                  <a:off x="2212" y="3430"/>
                  <a:ext cx="20" cy="18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241" name="Oval 217"/>
                <p:cNvSpPr>
                  <a:spLocks noChangeArrowheads="1"/>
                </p:cNvSpPr>
                <p:nvPr/>
              </p:nvSpPr>
              <p:spPr bwMode="auto">
                <a:xfrm flipH="1">
                  <a:off x="2252" y="3533"/>
                  <a:ext cx="20" cy="18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242" name="Oval 218"/>
                <p:cNvSpPr>
                  <a:spLocks noChangeArrowheads="1"/>
                </p:cNvSpPr>
                <p:nvPr/>
              </p:nvSpPr>
              <p:spPr bwMode="auto">
                <a:xfrm flipH="1">
                  <a:off x="2213" y="3428"/>
                  <a:ext cx="20" cy="18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69243" name="Line 219"/>
            <p:cNvSpPr>
              <a:spLocks noChangeShapeType="1"/>
            </p:cNvSpPr>
            <p:nvPr/>
          </p:nvSpPr>
          <p:spPr bwMode="auto">
            <a:xfrm rot="10800000" flipH="1">
              <a:off x="626" y="3775"/>
              <a:ext cx="75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244" name="AutoShape 220"/>
            <p:cNvSpPr>
              <a:spLocks noChangeArrowheads="1"/>
            </p:cNvSpPr>
            <p:nvPr/>
          </p:nvSpPr>
          <p:spPr bwMode="auto">
            <a:xfrm rot="10800000" flipH="1">
              <a:off x="705" y="3701"/>
              <a:ext cx="103" cy="129"/>
            </a:xfrm>
            <a:prstGeom prst="moon">
              <a:avLst>
                <a:gd name="adj" fmla="val 82292"/>
              </a:avLst>
            </a:prstGeom>
            <a:solidFill>
              <a:schemeClr val="bg1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245" name="Line 221"/>
            <p:cNvSpPr>
              <a:spLocks noChangeShapeType="1"/>
            </p:cNvSpPr>
            <p:nvPr/>
          </p:nvSpPr>
          <p:spPr bwMode="auto">
            <a:xfrm>
              <a:off x="796" y="3815"/>
              <a:ext cx="288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9246" name="Line 222"/>
            <p:cNvSpPr>
              <a:spLocks noChangeShapeType="1"/>
            </p:cNvSpPr>
            <p:nvPr/>
          </p:nvSpPr>
          <p:spPr bwMode="auto">
            <a:xfrm>
              <a:off x="1079" y="3711"/>
              <a:ext cx="0" cy="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9247" name="Line 223"/>
            <p:cNvSpPr>
              <a:spLocks noChangeShapeType="1"/>
            </p:cNvSpPr>
            <p:nvPr/>
          </p:nvSpPr>
          <p:spPr bwMode="auto">
            <a:xfrm>
              <a:off x="1056" y="3567"/>
              <a:ext cx="336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9248" name="Line 224"/>
          <p:cNvSpPr>
            <a:spLocks noChangeShapeType="1"/>
          </p:cNvSpPr>
          <p:nvPr/>
        </p:nvSpPr>
        <p:spPr bwMode="auto">
          <a:xfrm>
            <a:off x="2354263" y="3000375"/>
            <a:ext cx="76200" cy="1524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9250" name="Text Box 226"/>
          <p:cNvSpPr txBox="1">
            <a:spLocks noChangeArrowheads="1"/>
          </p:cNvSpPr>
          <p:nvPr/>
        </p:nvSpPr>
        <p:spPr bwMode="auto">
          <a:xfrm>
            <a:off x="152400" y="2757488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pitchFamily="34" charset="0"/>
              </a:rPr>
              <a:t>Carry</a:t>
            </a:r>
          </a:p>
        </p:txBody>
      </p:sp>
      <p:sp>
        <p:nvSpPr>
          <p:cNvPr id="769255" name="Freeform 231"/>
          <p:cNvSpPr>
            <a:spLocks/>
          </p:cNvSpPr>
          <p:nvPr/>
        </p:nvSpPr>
        <p:spPr bwMode="auto">
          <a:xfrm>
            <a:off x="4360863" y="3068638"/>
            <a:ext cx="1930400" cy="504825"/>
          </a:xfrm>
          <a:custGeom>
            <a:avLst/>
            <a:gdLst/>
            <a:ahLst/>
            <a:cxnLst>
              <a:cxn ang="0">
                <a:pos x="1216" y="94"/>
              </a:cxn>
              <a:cxn ang="0">
                <a:pos x="1120" y="88"/>
              </a:cxn>
              <a:cxn ang="0">
                <a:pos x="1072" y="62"/>
              </a:cxn>
              <a:cxn ang="0">
                <a:pos x="1029" y="35"/>
              </a:cxn>
              <a:cxn ang="0">
                <a:pos x="970" y="14"/>
              </a:cxn>
              <a:cxn ang="0">
                <a:pos x="741" y="30"/>
              </a:cxn>
              <a:cxn ang="0">
                <a:pos x="698" y="126"/>
              </a:cxn>
              <a:cxn ang="0">
                <a:pos x="661" y="291"/>
              </a:cxn>
              <a:cxn ang="0">
                <a:pos x="597" y="318"/>
              </a:cxn>
              <a:cxn ang="0">
                <a:pos x="218" y="302"/>
              </a:cxn>
              <a:cxn ang="0">
                <a:pos x="154" y="259"/>
              </a:cxn>
              <a:cxn ang="0">
                <a:pos x="133" y="190"/>
              </a:cxn>
              <a:cxn ang="0">
                <a:pos x="117" y="126"/>
              </a:cxn>
              <a:cxn ang="0">
                <a:pos x="53" y="88"/>
              </a:cxn>
              <a:cxn ang="0">
                <a:pos x="0" y="94"/>
              </a:cxn>
            </a:cxnLst>
            <a:rect l="0" t="0" r="r" b="b"/>
            <a:pathLst>
              <a:path w="1216" h="318">
                <a:moveTo>
                  <a:pt x="1216" y="94"/>
                </a:moveTo>
                <a:cubicBezTo>
                  <a:pt x="1184" y="92"/>
                  <a:pt x="1152" y="91"/>
                  <a:pt x="1120" y="88"/>
                </a:cubicBezTo>
                <a:cubicBezTo>
                  <a:pt x="1102" y="86"/>
                  <a:pt x="1072" y="62"/>
                  <a:pt x="1072" y="62"/>
                </a:cubicBezTo>
                <a:cubicBezTo>
                  <a:pt x="1059" y="43"/>
                  <a:pt x="1051" y="42"/>
                  <a:pt x="1029" y="35"/>
                </a:cubicBezTo>
                <a:cubicBezTo>
                  <a:pt x="1008" y="21"/>
                  <a:pt x="995" y="19"/>
                  <a:pt x="970" y="14"/>
                </a:cubicBezTo>
                <a:cubicBezTo>
                  <a:pt x="841" y="17"/>
                  <a:pt x="821" y="0"/>
                  <a:pt x="741" y="30"/>
                </a:cubicBezTo>
                <a:cubicBezTo>
                  <a:pt x="720" y="62"/>
                  <a:pt x="711" y="90"/>
                  <a:pt x="698" y="126"/>
                </a:cubicBezTo>
                <a:cubicBezTo>
                  <a:pt x="696" y="163"/>
                  <a:pt x="703" y="262"/>
                  <a:pt x="661" y="291"/>
                </a:cubicBezTo>
                <a:cubicBezTo>
                  <a:pt x="641" y="305"/>
                  <a:pt x="619" y="310"/>
                  <a:pt x="597" y="318"/>
                </a:cubicBezTo>
                <a:cubicBezTo>
                  <a:pt x="470" y="314"/>
                  <a:pt x="345" y="308"/>
                  <a:pt x="218" y="302"/>
                </a:cubicBezTo>
                <a:cubicBezTo>
                  <a:pt x="116" y="283"/>
                  <a:pt x="185" y="304"/>
                  <a:pt x="154" y="259"/>
                </a:cubicBezTo>
                <a:cubicBezTo>
                  <a:pt x="147" y="237"/>
                  <a:pt x="137" y="213"/>
                  <a:pt x="133" y="190"/>
                </a:cubicBezTo>
                <a:cubicBezTo>
                  <a:pt x="131" y="179"/>
                  <a:pt x="128" y="137"/>
                  <a:pt x="117" y="126"/>
                </a:cubicBezTo>
                <a:cubicBezTo>
                  <a:pt x="101" y="109"/>
                  <a:pt x="75" y="96"/>
                  <a:pt x="53" y="88"/>
                </a:cubicBezTo>
                <a:cubicBezTo>
                  <a:pt x="35" y="90"/>
                  <a:pt x="0" y="94"/>
                  <a:pt x="0" y="94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9256" name="Freeform 232"/>
          <p:cNvSpPr>
            <a:spLocks/>
          </p:cNvSpPr>
          <p:nvPr/>
        </p:nvSpPr>
        <p:spPr bwMode="auto">
          <a:xfrm>
            <a:off x="2438400" y="3048000"/>
            <a:ext cx="1930400" cy="504825"/>
          </a:xfrm>
          <a:custGeom>
            <a:avLst/>
            <a:gdLst/>
            <a:ahLst/>
            <a:cxnLst>
              <a:cxn ang="0">
                <a:pos x="1216" y="94"/>
              </a:cxn>
              <a:cxn ang="0">
                <a:pos x="1120" y="88"/>
              </a:cxn>
              <a:cxn ang="0">
                <a:pos x="1072" y="62"/>
              </a:cxn>
              <a:cxn ang="0">
                <a:pos x="1029" y="35"/>
              </a:cxn>
              <a:cxn ang="0">
                <a:pos x="970" y="14"/>
              </a:cxn>
              <a:cxn ang="0">
                <a:pos x="741" y="30"/>
              </a:cxn>
              <a:cxn ang="0">
                <a:pos x="698" y="126"/>
              </a:cxn>
              <a:cxn ang="0">
                <a:pos x="661" y="291"/>
              </a:cxn>
              <a:cxn ang="0">
                <a:pos x="597" y="318"/>
              </a:cxn>
              <a:cxn ang="0">
                <a:pos x="218" y="302"/>
              </a:cxn>
              <a:cxn ang="0">
                <a:pos x="154" y="259"/>
              </a:cxn>
              <a:cxn ang="0">
                <a:pos x="133" y="190"/>
              </a:cxn>
              <a:cxn ang="0">
                <a:pos x="117" y="126"/>
              </a:cxn>
              <a:cxn ang="0">
                <a:pos x="53" y="88"/>
              </a:cxn>
              <a:cxn ang="0">
                <a:pos x="0" y="94"/>
              </a:cxn>
            </a:cxnLst>
            <a:rect l="0" t="0" r="r" b="b"/>
            <a:pathLst>
              <a:path w="1216" h="318">
                <a:moveTo>
                  <a:pt x="1216" y="94"/>
                </a:moveTo>
                <a:cubicBezTo>
                  <a:pt x="1184" y="92"/>
                  <a:pt x="1152" y="91"/>
                  <a:pt x="1120" y="88"/>
                </a:cubicBezTo>
                <a:cubicBezTo>
                  <a:pt x="1102" y="86"/>
                  <a:pt x="1072" y="62"/>
                  <a:pt x="1072" y="62"/>
                </a:cubicBezTo>
                <a:cubicBezTo>
                  <a:pt x="1059" y="43"/>
                  <a:pt x="1051" y="42"/>
                  <a:pt x="1029" y="35"/>
                </a:cubicBezTo>
                <a:cubicBezTo>
                  <a:pt x="1008" y="21"/>
                  <a:pt x="995" y="19"/>
                  <a:pt x="970" y="14"/>
                </a:cubicBezTo>
                <a:cubicBezTo>
                  <a:pt x="841" y="17"/>
                  <a:pt x="821" y="0"/>
                  <a:pt x="741" y="30"/>
                </a:cubicBezTo>
                <a:cubicBezTo>
                  <a:pt x="720" y="62"/>
                  <a:pt x="711" y="90"/>
                  <a:pt x="698" y="126"/>
                </a:cubicBezTo>
                <a:cubicBezTo>
                  <a:pt x="696" y="163"/>
                  <a:pt x="703" y="262"/>
                  <a:pt x="661" y="291"/>
                </a:cubicBezTo>
                <a:cubicBezTo>
                  <a:pt x="641" y="305"/>
                  <a:pt x="619" y="310"/>
                  <a:pt x="597" y="318"/>
                </a:cubicBezTo>
                <a:cubicBezTo>
                  <a:pt x="470" y="314"/>
                  <a:pt x="345" y="308"/>
                  <a:pt x="218" y="302"/>
                </a:cubicBezTo>
                <a:cubicBezTo>
                  <a:pt x="116" y="283"/>
                  <a:pt x="185" y="304"/>
                  <a:pt x="154" y="259"/>
                </a:cubicBezTo>
                <a:cubicBezTo>
                  <a:pt x="147" y="237"/>
                  <a:pt x="137" y="213"/>
                  <a:pt x="133" y="190"/>
                </a:cubicBezTo>
                <a:cubicBezTo>
                  <a:pt x="131" y="179"/>
                  <a:pt x="128" y="137"/>
                  <a:pt x="117" y="126"/>
                </a:cubicBezTo>
                <a:cubicBezTo>
                  <a:pt x="101" y="109"/>
                  <a:pt x="75" y="96"/>
                  <a:pt x="53" y="88"/>
                </a:cubicBezTo>
                <a:cubicBezTo>
                  <a:pt x="35" y="90"/>
                  <a:pt x="0" y="94"/>
                  <a:pt x="0" y="94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9257" name="Freeform 233"/>
          <p:cNvSpPr>
            <a:spLocks/>
          </p:cNvSpPr>
          <p:nvPr/>
        </p:nvSpPr>
        <p:spPr bwMode="auto">
          <a:xfrm>
            <a:off x="508000" y="3048000"/>
            <a:ext cx="1930400" cy="504825"/>
          </a:xfrm>
          <a:custGeom>
            <a:avLst/>
            <a:gdLst/>
            <a:ahLst/>
            <a:cxnLst>
              <a:cxn ang="0">
                <a:pos x="1216" y="94"/>
              </a:cxn>
              <a:cxn ang="0">
                <a:pos x="1120" y="88"/>
              </a:cxn>
              <a:cxn ang="0">
                <a:pos x="1072" y="62"/>
              </a:cxn>
              <a:cxn ang="0">
                <a:pos x="1029" y="35"/>
              </a:cxn>
              <a:cxn ang="0">
                <a:pos x="970" y="14"/>
              </a:cxn>
              <a:cxn ang="0">
                <a:pos x="741" y="30"/>
              </a:cxn>
              <a:cxn ang="0">
                <a:pos x="698" y="126"/>
              </a:cxn>
              <a:cxn ang="0">
                <a:pos x="661" y="291"/>
              </a:cxn>
              <a:cxn ang="0">
                <a:pos x="597" y="318"/>
              </a:cxn>
              <a:cxn ang="0">
                <a:pos x="218" y="302"/>
              </a:cxn>
              <a:cxn ang="0">
                <a:pos x="154" y="259"/>
              </a:cxn>
              <a:cxn ang="0">
                <a:pos x="133" y="190"/>
              </a:cxn>
              <a:cxn ang="0">
                <a:pos x="117" y="126"/>
              </a:cxn>
              <a:cxn ang="0">
                <a:pos x="53" y="88"/>
              </a:cxn>
              <a:cxn ang="0">
                <a:pos x="0" y="94"/>
              </a:cxn>
            </a:cxnLst>
            <a:rect l="0" t="0" r="r" b="b"/>
            <a:pathLst>
              <a:path w="1216" h="318">
                <a:moveTo>
                  <a:pt x="1216" y="94"/>
                </a:moveTo>
                <a:cubicBezTo>
                  <a:pt x="1184" y="92"/>
                  <a:pt x="1152" y="91"/>
                  <a:pt x="1120" y="88"/>
                </a:cubicBezTo>
                <a:cubicBezTo>
                  <a:pt x="1102" y="86"/>
                  <a:pt x="1072" y="62"/>
                  <a:pt x="1072" y="62"/>
                </a:cubicBezTo>
                <a:cubicBezTo>
                  <a:pt x="1059" y="43"/>
                  <a:pt x="1051" y="42"/>
                  <a:pt x="1029" y="35"/>
                </a:cubicBezTo>
                <a:cubicBezTo>
                  <a:pt x="1008" y="21"/>
                  <a:pt x="995" y="19"/>
                  <a:pt x="970" y="14"/>
                </a:cubicBezTo>
                <a:cubicBezTo>
                  <a:pt x="841" y="17"/>
                  <a:pt x="821" y="0"/>
                  <a:pt x="741" y="30"/>
                </a:cubicBezTo>
                <a:cubicBezTo>
                  <a:pt x="720" y="62"/>
                  <a:pt x="711" y="90"/>
                  <a:pt x="698" y="126"/>
                </a:cubicBezTo>
                <a:cubicBezTo>
                  <a:pt x="696" y="163"/>
                  <a:pt x="703" y="262"/>
                  <a:pt x="661" y="291"/>
                </a:cubicBezTo>
                <a:cubicBezTo>
                  <a:pt x="641" y="305"/>
                  <a:pt x="619" y="310"/>
                  <a:pt x="597" y="318"/>
                </a:cubicBezTo>
                <a:cubicBezTo>
                  <a:pt x="470" y="314"/>
                  <a:pt x="345" y="308"/>
                  <a:pt x="218" y="302"/>
                </a:cubicBezTo>
                <a:cubicBezTo>
                  <a:pt x="116" y="283"/>
                  <a:pt x="185" y="304"/>
                  <a:pt x="154" y="259"/>
                </a:cubicBezTo>
                <a:cubicBezTo>
                  <a:pt x="147" y="237"/>
                  <a:pt x="137" y="213"/>
                  <a:pt x="133" y="190"/>
                </a:cubicBezTo>
                <a:cubicBezTo>
                  <a:pt x="131" y="179"/>
                  <a:pt x="128" y="137"/>
                  <a:pt x="117" y="126"/>
                </a:cubicBezTo>
                <a:cubicBezTo>
                  <a:pt x="101" y="109"/>
                  <a:pt x="75" y="96"/>
                  <a:pt x="53" y="88"/>
                </a:cubicBezTo>
                <a:cubicBezTo>
                  <a:pt x="35" y="90"/>
                  <a:pt x="0" y="94"/>
                  <a:pt x="0" y="94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Issue of Ripple Adder</a:t>
            </a:r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Carry propagation</a:t>
            </a:r>
            <a:r>
              <a:rPr lang="en-US"/>
              <a:t> is the main issue in an N-bit ripple adder</a:t>
            </a:r>
          </a:p>
          <a:p>
            <a:r>
              <a:rPr lang="en-US"/>
              <a:t>A faster adder needs to address the serial propagation of the carry bit</a:t>
            </a:r>
          </a:p>
          <a:p>
            <a:r>
              <a:rPr lang="en-US"/>
              <a:t>Let’s re-examine the equation for full adders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Carry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Generate</a:t>
            </a:r>
            <a:r>
              <a:rPr lang="en-US"/>
              <a:t> &amp;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Propagate</a:t>
            </a:r>
          </a:p>
        </p:txBody>
      </p:sp>
      <p:graphicFrame>
        <p:nvGraphicFramePr>
          <p:cNvPr id="772100" name="Object 4"/>
          <p:cNvGraphicFramePr>
            <a:graphicFrameLocks noChangeAspect="1"/>
          </p:cNvGraphicFramePr>
          <p:nvPr>
            <p:ph sz="quarter" idx="1"/>
          </p:nvPr>
        </p:nvGraphicFramePr>
        <p:xfrm>
          <a:off x="533400" y="1219200"/>
          <a:ext cx="3352800" cy="463550"/>
        </p:xfrm>
        <a:graphic>
          <a:graphicData uri="http://schemas.openxmlformats.org/presentationml/2006/ole">
            <p:oleObj spid="_x0000_s772100" name="Equation" r:id="rId4" imgW="1562040" imgH="215640" progId="Equation.3">
              <p:embed/>
            </p:oleObj>
          </a:graphicData>
        </a:graphic>
      </p:graphicFrame>
      <p:graphicFrame>
        <p:nvGraphicFramePr>
          <p:cNvPr id="772102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685800" y="1741488"/>
          <a:ext cx="3497263" cy="1016000"/>
        </p:xfrm>
        <a:graphic>
          <a:graphicData uri="http://schemas.openxmlformats.org/presentationml/2006/ole">
            <p:oleObj spid="_x0000_s772102" name="Equation" r:id="rId5" imgW="1574640" imgH="457200" progId="Equation.3">
              <p:embed/>
            </p:oleObj>
          </a:graphicData>
        </a:graphic>
      </p:graphicFrame>
      <p:graphicFrame>
        <p:nvGraphicFramePr>
          <p:cNvPr id="772106" name="Object 10"/>
          <p:cNvGraphicFramePr>
            <a:graphicFrameLocks noChangeAspect="1"/>
          </p:cNvGraphicFramePr>
          <p:nvPr>
            <p:ph sz="quarter" idx="3"/>
          </p:nvPr>
        </p:nvGraphicFramePr>
        <p:xfrm>
          <a:off x="690563" y="2949575"/>
          <a:ext cx="1893887" cy="514350"/>
        </p:xfrm>
        <a:graphic>
          <a:graphicData uri="http://schemas.openxmlformats.org/presentationml/2006/ole">
            <p:oleObj spid="_x0000_s772106" name="Equation" r:id="rId6" imgW="939600" imgH="215640" progId="Equation.3">
              <p:embed/>
            </p:oleObj>
          </a:graphicData>
        </a:graphic>
      </p:graphicFrame>
      <p:graphicFrame>
        <p:nvGraphicFramePr>
          <p:cNvPr id="772108" name="Object 12"/>
          <p:cNvGraphicFramePr>
            <a:graphicFrameLocks noChangeAspect="1"/>
          </p:cNvGraphicFramePr>
          <p:nvPr>
            <p:ph sz="quarter" idx="4"/>
          </p:nvPr>
        </p:nvGraphicFramePr>
        <p:xfrm>
          <a:off x="690563" y="3638550"/>
          <a:ext cx="7434262" cy="2198688"/>
        </p:xfrm>
        <a:graphic>
          <a:graphicData uri="http://schemas.openxmlformats.org/presentationml/2006/ole">
            <p:oleObj spid="_x0000_s772108" name="Equation" r:id="rId7" imgW="3657600" imgH="914400" progId="Equation.3">
              <p:embed/>
            </p:oleObj>
          </a:graphicData>
        </a:graphic>
      </p:graphicFrame>
      <p:sp>
        <p:nvSpPr>
          <p:cNvPr id="772110" name="AutoShape 14"/>
          <p:cNvSpPr>
            <a:spLocks noChangeArrowheads="1"/>
          </p:cNvSpPr>
          <p:nvPr/>
        </p:nvSpPr>
        <p:spPr bwMode="auto">
          <a:xfrm>
            <a:off x="533400" y="5943600"/>
            <a:ext cx="3810000" cy="762000"/>
          </a:xfrm>
          <a:prstGeom prst="wedgeRectCallout">
            <a:avLst>
              <a:gd name="adj1" fmla="val -58000"/>
              <a:gd name="adj2" fmla="val -66667"/>
            </a:avLst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800" b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Note that all the carry’s are only dependent on input A and B and C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7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7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21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4-bit Carry-Lookahead Adder (CLA)</a:t>
            </a:r>
          </a:p>
        </p:txBody>
      </p:sp>
      <p:sp>
        <p:nvSpPr>
          <p:cNvPr id="771076" name="Rectangle 4"/>
          <p:cNvSpPr>
            <a:spLocks noChangeArrowheads="1"/>
          </p:cNvSpPr>
          <p:nvPr/>
        </p:nvSpPr>
        <p:spPr bwMode="auto">
          <a:xfrm>
            <a:off x="533400" y="1600200"/>
            <a:ext cx="7924800" cy="1143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1077" name="Text Box 5"/>
          <p:cNvSpPr txBox="1">
            <a:spLocks noChangeArrowheads="1"/>
          </p:cNvSpPr>
          <p:nvPr/>
        </p:nvSpPr>
        <p:spPr bwMode="auto">
          <a:xfrm>
            <a:off x="2590800" y="1905000"/>
            <a:ext cx="3665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Carry Lookahead Logic</a:t>
            </a:r>
          </a:p>
        </p:txBody>
      </p:sp>
      <p:grpSp>
        <p:nvGrpSpPr>
          <p:cNvPr id="771214" name="Group 142"/>
          <p:cNvGrpSpPr>
            <a:grpSpLocks/>
          </p:cNvGrpSpPr>
          <p:nvPr/>
        </p:nvGrpSpPr>
        <p:grpSpPr bwMode="auto">
          <a:xfrm>
            <a:off x="4419600" y="2498725"/>
            <a:ext cx="2336800" cy="3292475"/>
            <a:chOff x="2064" y="1574"/>
            <a:chExt cx="1472" cy="2074"/>
          </a:xfrm>
        </p:grpSpPr>
        <p:sp>
          <p:nvSpPr>
            <p:cNvPr id="771171" name="Rectangle 99"/>
            <p:cNvSpPr>
              <a:spLocks noChangeArrowheads="1"/>
            </p:cNvSpPr>
            <p:nvPr/>
          </p:nvSpPr>
          <p:spPr bwMode="auto">
            <a:xfrm>
              <a:off x="2274" y="2208"/>
              <a:ext cx="1008" cy="100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1172" name="Text Box 100"/>
            <p:cNvSpPr txBox="1">
              <a:spLocks noChangeArrowheads="1"/>
            </p:cNvSpPr>
            <p:nvPr/>
          </p:nvSpPr>
          <p:spPr bwMode="auto">
            <a:xfrm>
              <a:off x="2658" y="2188"/>
              <a:ext cx="2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6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g1</a:t>
              </a:r>
            </a:p>
          </p:txBody>
        </p:sp>
        <p:sp>
          <p:nvSpPr>
            <p:cNvPr id="771173" name="Text Box 101"/>
            <p:cNvSpPr txBox="1">
              <a:spLocks noChangeArrowheads="1"/>
            </p:cNvSpPr>
            <p:nvPr/>
          </p:nvSpPr>
          <p:spPr bwMode="auto">
            <a:xfrm>
              <a:off x="2994" y="2188"/>
              <a:ext cx="2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6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p1</a:t>
              </a:r>
            </a:p>
          </p:txBody>
        </p:sp>
        <p:sp>
          <p:nvSpPr>
            <p:cNvPr id="771174" name="Line 102"/>
            <p:cNvSpPr>
              <a:spLocks noChangeShapeType="1"/>
            </p:cNvSpPr>
            <p:nvPr/>
          </p:nvSpPr>
          <p:spPr bwMode="auto">
            <a:xfrm>
              <a:off x="2514" y="3216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175" name="Line 103"/>
            <p:cNvSpPr>
              <a:spLocks noChangeShapeType="1"/>
            </p:cNvSpPr>
            <p:nvPr/>
          </p:nvSpPr>
          <p:spPr bwMode="auto">
            <a:xfrm>
              <a:off x="2998" y="3216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176" name="Text Box 104"/>
            <p:cNvSpPr txBox="1">
              <a:spLocks noChangeArrowheads="1"/>
            </p:cNvSpPr>
            <p:nvPr/>
          </p:nvSpPr>
          <p:spPr bwMode="auto">
            <a:xfrm>
              <a:off x="2370" y="3360"/>
              <a:ext cx="2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="0">
                  <a:latin typeface="Tahoma" pitchFamily="34" charset="0"/>
                </a:rPr>
                <a:t>A1</a:t>
              </a:r>
            </a:p>
          </p:txBody>
        </p:sp>
        <p:sp>
          <p:nvSpPr>
            <p:cNvPr id="771177" name="Text Box 105"/>
            <p:cNvSpPr txBox="1">
              <a:spLocks noChangeArrowheads="1"/>
            </p:cNvSpPr>
            <p:nvPr/>
          </p:nvSpPr>
          <p:spPr bwMode="auto">
            <a:xfrm>
              <a:off x="2898" y="3360"/>
              <a:ext cx="24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="0">
                  <a:latin typeface="Tahoma" pitchFamily="34" charset="0"/>
                </a:rPr>
                <a:t>B1</a:t>
              </a:r>
            </a:p>
          </p:txBody>
        </p:sp>
        <p:grpSp>
          <p:nvGrpSpPr>
            <p:cNvPr id="771178" name="Group 106"/>
            <p:cNvGrpSpPr>
              <a:grpSpLocks/>
            </p:cNvGrpSpPr>
            <p:nvPr/>
          </p:nvGrpSpPr>
          <p:grpSpPr bwMode="auto">
            <a:xfrm rot="16200000" flipV="1">
              <a:off x="2226" y="2592"/>
              <a:ext cx="432" cy="240"/>
              <a:chOff x="1056" y="2400"/>
              <a:chExt cx="672" cy="480"/>
            </a:xfrm>
          </p:grpSpPr>
          <p:sp>
            <p:nvSpPr>
              <p:cNvPr id="771179" name="AutoShape 107"/>
              <p:cNvSpPr>
                <a:spLocks noChangeArrowheads="1"/>
              </p:cNvSpPr>
              <p:nvPr/>
            </p:nvSpPr>
            <p:spPr bwMode="auto">
              <a:xfrm rot="10800000">
                <a:off x="1296" y="2400"/>
                <a:ext cx="432" cy="480"/>
              </a:xfrm>
              <a:prstGeom prst="moon">
                <a:avLst>
                  <a:gd name="adj" fmla="val 82292"/>
                </a:avLst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1180" name="Arc 108"/>
              <p:cNvSpPr>
                <a:spLocks/>
              </p:cNvSpPr>
              <p:nvPr/>
            </p:nvSpPr>
            <p:spPr bwMode="auto">
              <a:xfrm rot="10800000">
                <a:off x="1104" y="2400"/>
                <a:ext cx="191" cy="472"/>
              </a:xfrm>
              <a:custGeom>
                <a:avLst/>
                <a:gdLst>
                  <a:gd name="G0" fmla="+- 21600 0 0"/>
                  <a:gd name="G1" fmla="+- 18478 0 0"/>
                  <a:gd name="G2" fmla="+- 21600 0 0"/>
                  <a:gd name="T0" fmla="*/ 10899 w 21600"/>
                  <a:gd name="T1" fmla="*/ 37241 h 37241"/>
                  <a:gd name="T2" fmla="*/ 10415 w 21600"/>
                  <a:gd name="T3" fmla="*/ 0 h 37241"/>
                  <a:gd name="T4" fmla="*/ 21600 w 21600"/>
                  <a:gd name="T5" fmla="*/ 18478 h 37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7241" fill="none" extrusionOk="0">
                    <a:moveTo>
                      <a:pt x="10899" y="37240"/>
                    </a:moveTo>
                    <a:cubicBezTo>
                      <a:pt x="4160" y="33397"/>
                      <a:pt x="0" y="26235"/>
                      <a:pt x="0" y="18478"/>
                    </a:cubicBezTo>
                    <a:cubicBezTo>
                      <a:pt x="-1" y="10920"/>
                      <a:pt x="3949" y="3913"/>
                      <a:pt x="10414" y="-1"/>
                    </a:cubicBezTo>
                  </a:path>
                  <a:path w="21600" h="37241" stroke="0" extrusionOk="0">
                    <a:moveTo>
                      <a:pt x="10899" y="37240"/>
                    </a:moveTo>
                    <a:cubicBezTo>
                      <a:pt x="4160" y="33397"/>
                      <a:pt x="0" y="26235"/>
                      <a:pt x="0" y="18478"/>
                    </a:cubicBezTo>
                    <a:cubicBezTo>
                      <a:pt x="-1" y="10920"/>
                      <a:pt x="3949" y="3913"/>
                      <a:pt x="10414" y="-1"/>
                    </a:cubicBezTo>
                    <a:lnTo>
                      <a:pt x="21600" y="18478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1181" name="Line 109"/>
              <p:cNvSpPr>
                <a:spLocks noChangeShapeType="1"/>
              </p:cNvSpPr>
              <p:nvPr/>
            </p:nvSpPr>
            <p:spPr bwMode="auto">
              <a:xfrm rot="10800000">
                <a:off x="1056" y="2496"/>
                <a:ext cx="302" cy="1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1182" name="Line 110"/>
              <p:cNvSpPr>
                <a:spLocks noChangeShapeType="1"/>
              </p:cNvSpPr>
              <p:nvPr/>
            </p:nvSpPr>
            <p:spPr bwMode="auto">
              <a:xfrm rot="10800000" flipH="1">
                <a:off x="1056" y="2784"/>
                <a:ext cx="302" cy="1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71183" name="Group 111"/>
            <p:cNvGrpSpPr>
              <a:grpSpLocks/>
            </p:cNvGrpSpPr>
            <p:nvPr/>
          </p:nvGrpSpPr>
          <p:grpSpPr bwMode="auto">
            <a:xfrm rot="-5400000">
              <a:off x="2574" y="2580"/>
              <a:ext cx="408" cy="240"/>
              <a:chOff x="1920" y="2208"/>
              <a:chExt cx="912" cy="432"/>
            </a:xfrm>
          </p:grpSpPr>
          <p:sp>
            <p:nvSpPr>
              <p:cNvPr id="771184" name="AutoShape 112"/>
              <p:cNvSpPr>
                <a:spLocks noChangeArrowheads="1"/>
              </p:cNvSpPr>
              <p:nvPr/>
            </p:nvSpPr>
            <p:spPr bwMode="auto">
              <a:xfrm>
                <a:off x="2304" y="2208"/>
                <a:ext cx="528" cy="432"/>
              </a:xfrm>
              <a:prstGeom prst="flowChartDelay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1185" name="Line 113"/>
              <p:cNvSpPr>
                <a:spLocks noChangeShapeType="1"/>
              </p:cNvSpPr>
              <p:nvPr/>
            </p:nvSpPr>
            <p:spPr bwMode="auto">
              <a:xfrm>
                <a:off x="1920" y="2303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1186" name="Line 114"/>
              <p:cNvSpPr>
                <a:spLocks noChangeShapeType="1"/>
              </p:cNvSpPr>
              <p:nvPr/>
            </p:nvSpPr>
            <p:spPr bwMode="auto">
              <a:xfrm>
                <a:off x="1920" y="2543"/>
                <a:ext cx="370" cy="1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71187" name="Group 115"/>
            <p:cNvGrpSpPr>
              <a:grpSpLocks/>
            </p:cNvGrpSpPr>
            <p:nvPr/>
          </p:nvGrpSpPr>
          <p:grpSpPr bwMode="auto">
            <a:xfrm rot="-5400000">
              <a:off x="2909" y="2588"/>
              <a:ext cx="434" cy="250"/>
              <a:chOff x="2236" y="3024"/>
              <a:chExt cx="886" cy="646"/>
            </a:xfrm>
          </p:grpSpPr>
          <p:sp>
            <p:nvSpPr>
              <p:cNvPr id="771188" name="AutoShape 116"/>
              <p:cNvSpPr>
                <a:spLocks noChangeArrowheads="1"/>
              </p:cNvSpPr>
              <p:nvPr/>
            </p:nvSpPr>
            <p:spPr bwMode="auto">
              <a:xfrm rot="10800000">
                <a:off x="2544" y="3024"/>
                <a:ext cx="578" cy="646"/>
              </a:xfrm>
              <a:prstGeom prst="moon">
                <a:avLst>
                  <a:gd name="adj" fmla="val 82292"/>
                </a:avLst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1189" name="Line 117"/>
              <p:cNvSpPr>
                <a:spLocks noChangeShapeType="1"/>
              </p:cNvSpPr>
              <p:nvPr/>
            </p:nvSpPr>
            <p:spPr bwMode="auto">
              <a:xfrm>
                <a:off x="2236" y="3168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1190" name="Line 118"/>
              <p:cNvSpPr>
                <a:spLocks noChangeShapeType="1"/>
              </p:cNvSpPr>
              <p:nvPr/>
            </p:nvSpPr>
            <p:spPr bwMode="auto">
              <a:xfrm>
                <a:off x="2236" y="3551"/>
                <a:ext cx="370" cy="1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71191" name="Line 119"/>
            <p:cNvSpPr>
              <a:spLocks noChangeShapeType="1"/>
            </p:cNvSpPr>
            <p:nvPr/>
          </p:nvSpPr>
          <p:spPr bwMode="auto">
            <a:xfrm>
              <a:off x="2441" y="2112"/>
              <a:ext cx="0" cy="38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192" name="Line 120"/>
            <p:cNvSpPr>
              <a:spLocks noChangeShapeType="1"/>
            </p:cNvSpPr>
            <p:nvPr/>
          </p:nvSpPr>
          <p:spPr bwMode="auto">
            <a:xfrm flipH="1">
              <a:off x="2198" y="2112"/>
              <a:ext cx="24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193" name="Line 121"/>
            <p:cNvSpPr>
              <a:spLocks noChangeShapeType="1"/>
            </p:cNvSpPr>
            <p:nvPr/>
          </p:nvSpPr>
          <p:spPr bwMode="auto">
            <a:xfrm>
              <a:off x="2193" y="2112"/>
              <a:ext cx="0" cy="13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194" name="Text Box 122"/>
            <p:cNvSpPr txBox="1">
              <a:spLocks noChangeArrowheads="1"/>
            </p:cNvSpPr>
            <p:nvPr/>
          </p:nvSpPr>
          <p:spPr bwMode="auto">
            <a:xfrm>
              <a:off x="2064" y="3456"/>
              <a:ext cx="25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S1</a:t>
              </a:r>
            </a:p>
          </p:txBody>
        </p:sp>
        <p:sp>
          <p:nvSpPr>
            <p:cNvPr id="771195" name="Line 123"/>
            <p:cNvSpPr>
              <a:spLocks noChangeShapeType="1"/>
            </p:cNvSpPr>
            <p:nvPr/>
          </p:nvSpPr>
          <p:spPr bwMode="auto">
            <a:xfrm flipV="1">
              <a:off x="2784" y="2357"/>
              <a:ext cx="0" cy="1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196" name="Line 124"/>
            <p:cNvSpPr>
              <a:spLocks noChangeShapeType="1"/>
            </p:cNvSpPr>
            <p:nvPr/>
          </p:nvSpPr>
          <p:spPr bwMode="auto">
            <a:xfrm flipV="1">
              <a:off x="3123" y="2352"/>
              <a:ext cx="0" cy="1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197" name="Line 125"/>
            <p:cNvSpPr>
              <a:spLocks noChangeShapeType="1"/>
            </p:cNvSpPr>
            <p:nvPr/>
          </p:nvSpPr>
          <p:spPr bwMode="auto">
            <a:xfrm flipV="1">
              <a:off x="2779" y="1728"/>
              <a:ext cx="0" cy="48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198" name="Line 126"/>
            <p:cNvSpPr>
              <a:spLocks noChangeShapeType="1"/>
            </p:cNvSpPr>
            <p:nvPr/>
          </p:nvSpPr>
          <p:spPr bwMode="auto">
            <a:xfrm flipV="1">
              <a:off x="3125" y="1728"/>
              <a:ext cx="0" cy="48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199" name="Line 127"/>
            <p:cNvSpPr>
              <a:spLocks noChangeShapeType="1"/>
            </p:cNvSpPr>
            <p:nvPr/>
          </p:nvSpPr>
          <p:spPr bwMode="auto">
            <a:xfrm>
              <a:off x="2441" y="2726"/>
              <a:ext cx="0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200" name="Line 128"/>
            <p:cNvSpPr>
              <a:spLocks noChangeShapeType="1"/>
            </p:cNvSpPr>
            <p:nvPr/>
          </p:nvSpPr>
          <p:spPr bwMode="auto">
            <a:xfrm>
              <a:off x="2441" y="3062"/>
              <a:ext cx="81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201" name="Line 129"/>
            <p:cNvSpPr>
              <a:spLocks noChangeShapeType="1"/>
            </p:cNvSpPr>
            <p:nvPr/>
          </p:nvSpPr>
          <p:spPr bwMode="auto">
            <a:xfrm flipH="1">
              <a:off x="3264" y="3059"/>
              <a:ext cx="14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202" name="Line 130"/>
            <p:cNvSpPr>
              <a:spLocks noChangeShapeType="1"/>
            </p:cNvSpPr>
            <p:nvPr/>
          </p:nvSpPr>
          <p:spPr bwMode="auto">
            <a:xfrm flipV="1">
              <a:off x="3408" y="1723"/>
              <a:ext cx="0" cy="13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203" name="Text Box 131"/>
            <p:cNvSpPr txBox="1">
              <a:spLocks noChangeArrowheads="1"/>
            </p:cNvSpPr>
            <p:nvPr/>
          </p:nvSpPr>
          <p:spPr bwMode="auto">
            <a:xfrm>
              <a:off x="3274" y="1574"/>
              <a:ext cx="2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C1</a:t>
              </a:r>
            </a:p>
          </p:txBody>
        </p:sp>
        <p:sp>
          <p:nvSpPr>
            <p:cNvPr id="771204" name="Line 132"/>
            <p:cNvSpPr>
              <a:spLocks noChangeShapeType="1"/>
            </p:cNvSpPr>
            <p:nvPr/>
          </p:nvSpPr>
          <p:spPr bwMode="auto">
            <a:xfrm>
              <a:off x="2372" y="2865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205" name="Line 133"/>
            <p:cNvSpPr>
              <a:spLocks noChangeShapeType="1"/>
            </p:cNvSpPr>
            <p:nvPr/>
          </p:nvSpPr>
          <p:spPr bwMode="auto">
            <a:xfrm>
              <a:off x="2708" y="2870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206" name="Line 134"/>
            <p:cNvSpPr>
              <a:spLocks noChangeShapeType="1"/>
            </p:cNvSpPr>
            <p:nvPr/>
          </p:nvSpPr>
          <p:spPr bwMode="auto">
            <a:xfrm>
              <a:off x="3057" y="2867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208" name="Line 136"/>
            <p:cNvSpPr>
              <a:spLocks noChangeShapeType="1"/>
            </p:cNvSpPr>
            <p:nvPr/>
          </p:nvSpPr>
          <p:spPr bwMode="auto">
            <a:xfrm>
              <a:off x="2377" y="3110"/>
              <a:ext cx="67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209" name="Line 137"/>
            <p:cNvSpPr>
              <a:spLocks noChangeShapeType="1"/>
            </p:cNvSpPr>
            <p:nvPr/>
          </p:nvSpPr>
          <p:spPr bwMode="auto">
            <a:xfrm flipV="1">
              <a:off x="2996" y="3120"/>
              <a:ext cx="0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210" name="Line 138"/>
            <p:cNvSpPr>
              <a:spLocks noChangeShapeType="1"/>
            </p:cNvSpPr>
            <p:nvPr/>
          </p:nvSpPr>
          <p:spPr bwMode="auto">
            <a:xfrm>
              <a:off x="2516" y="2880"/>
              <a:ext cx="0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211" name="Line 139"/>
            <p:cNvSpPr>
              <a:spLocks noChangeShapeType="1"/>
            </p:cNvSpPr>
            <p:nvPr/>
          </p:nvSpPr>
          <p:spPr bwMode="auto">
            <a:xfrm>
              <a:off x="2496" y="2913"/>
              <a:ext cx="72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212" name="Oval 140"/>
            <p:cNvSpPr>
              <a:spLocks noChangeArrowheads="1"/>
            </p:cNvSpPr>
            <p:nvPr/>
          </p:nvSpPr>
          <p:spPr bwMode="auto">
            <a:xfrm>
              <a:off x="2491" y="2888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1213" name="Oval 141"/>
            <p:cNvSpPr>
              <a:spLocks noChangeArrowheads="1"/>
            </p:cNvSpPr>
            <p:nvPr/>
          </p:nvSpPr>
          <p:spPr bwMode="auto">
            <a:xfrm>
              <a:off x="2681" y="3087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71216" name="Group 144"/>
          <p:cNvGrpSpPr>
            <a:grpSpLocks/>
          </p:cNvGrpSpPr>
          <p:nvPr/>
        </p:nvGrpSpPr>
        <p:grpSpPr bwMode="auto">
          <a:xfrm>
            <a:off x="2387600" y="2498725"/>
            <a:ext cx="2336800" cy="3292475"/>
            <a:chOff x="2064" y="1574"/>
            <a:chExt cx="1472" cy="2074"/>
          </a:xfrm>
        </p:grpSpPr>
        <p:sp>
          <p:nvSpPr>
            <p:cNvPr id="771217" name="Rectangle 145"/>
            <p:cNvSpPr>
              <a:spLocks noChangeArrowheads="1"/>
            </p:cNvSpPr>
            <p:nvPr/>
          </p:nvSpPr>
          <p:spPr bwMode="auto">
            <a:xfrm>
              <a:off x="2274" y="2208"/>
              <a:ext cx="1008" cy="100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1218" name="Text Box 146"/>
            <p:cNvSpPr txBox="1">
              <a:spLocks noChangeArrowheads="1"/>
            </p:cNvSpPr>
            <p:nvPr/>
          </p:nvSpPr>
          <p:spPr bwMode="auto">
            <a:xfrm>
              <a:off x="2658" y="2188"/>
              <a:ext cx="2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6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g2</a:t>
              </a:r>
            </a:p>
          </p:txBody>
        </p:sp>
        <p:sp>
          <p:nvSpPr>
            <p:cNvPr id="771219" name="Text Box 147"/>
            <p:cNvSpPr txBox="1">
              <a:spLocks noChangeArrowheads="1"/>
            </p:cNvSpPr>
            <p:nvPr/>
          </p:nvSpPr>
          <p:spPr bwMode="auto">
            <a:xfrm>
              <a:off x="2994" y="2188"/>
              <a:ext cx="2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6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p2</a:t>
              </a:r>
            </a:p>
          </p:txBody>
        </p:sp>
        <p:sp>
          <p:nvSpPr>
            <p:cNvPr id="771220" name="Line 148"/>
            <p:cNvSpPr>
              <a:spLocks noChangeShapeType="1"/>
            </p:cNvSpPr>
            <p:nvPr/>
          </p:nvSpPr>
          <p:spPr bwMode="auto">
            <a:xfrm>
              <a:off x="2514" y="3216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221" name="Line 149"/>
            <p:cNvSpPr>
              <a:spLocks noChangeShapeType="1"/>
            </p:cNvSpPr>
            <p:nvPr/>
          </p:nvSpPr>
          <p:spPr bwMode="auto">
            <a:xfrm>
              <a:off x="2998" y="3216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222" name="Text Box 150"/>
            <p:cNvSpPr txBox="1">
              <a:spLocks noChangeArrowheads="1"/>
            </p:cNvSpPr>
            <p:nvPr/>
          </p:nvSpPr>
          <p:spPr bwMode="auto">
            <a:xfrm>
              <a:off x="2370" y="3360"/>
              <a:ext cx="2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="0">
                  <a:latin typeface="Tahoma" pitchFamily="34" charset="0"/>
                </a:rPr>
                <a:t>A2</a:t>
              </a:r>
            </a:p>
          </p:txBody>
        </p:sp>
        <p:sp>
          <p:nvSpPr>
            <p:cNvPr id="771223" name="Text Box 151"/>
            <p:cNvSpPr txBox="1">
              <a:spLocks noChangeArrowheads="1"/>
            </p:cNvSpPr>
            <p:nvPr/>
          </p:nvSpPr>
          <p:spPr bwMode="auto">
            <a:xfrm>
              <a:off x="2898" y="3360"/>
              <a:ext cx="24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="0">
                  <a:latin typeface="Tahoma" pitchFamily="34" charset="0"/>
                </a:rPr>
                <a:t>B2</a:t>
              </a:r>
            </a:p>
          </p:txBody>
        </p:sp>
        <p:grpSp>
          <p:nvGrpSpPr>
            <p:cNvPr id="771224" name="Group 152"/>
            <p:cNvGrpSpPr>
              <a:grpSpLocks/>
            </p:cNvGrpSpPr>
            <p:nvPr/>
          </p:nvGrpSpPr>
          <p:grpSpPr bwMode="auto">
            <a:xfrm rot="16200000" flipV="1">
              <a:off x="2226" y="2592"/>
              <a:ext cx="432" cy="240"/>
              <a:chOff x="1056" y="2400"/>
              <a:chExt cx="672" cy="480"/>
            </a:xfrm>
          </p:grpSpPr>
          <p:sp>
            <p:nvSpPr>
              <p:cNvPr id="771225" name="AutoShape 153"/>
              <p:cNvSpPr>
                <a:spLocks noChangeArrowheads="1"/>
              </p:cNvSpPr>
              <p:nvPr/>
            </p:nvSpPr>
            <p:spPr bwMode="auto">
              <a:xfrm rot="10800000">
                <a:off x="1296" y="2400"/>
                <a:ext cx="432" cy="480"/>
              </a:xfrm>
              <a:prstGeom prst="moon">
                <a:avLst>
                  <a:gd name="adj" fmla="val 82292"/>
                </a:avLst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1226" name="Arc 154"/>
              <p:cNvSpPr>
                <a:spLocks/>
              </p:cNvSpPr>
              <p:nvPr/>
            </p:nvSpPr>
            <p:spPr bwMode="auto">
              <a:xfrm rot="10800000">
                <a:off x="1104" y="2400"/>
                <a:ext cx="191" cy="472"/>
              </a:xfrm>
              <a:custGeom>
                <a:avLst/>
                <a:gdLst>
                  <a:gd name="G0" fmla="+- 21600 0 0"/>
                  <a:gd name="G1" fmla="+- 18478 0 0"/>
                  <a:gd name="G2" fmla="+- 21600 0 0"/>
                  <a:gd name="T0" fmla="*/ 10899 w 21600"/>
                  <a:gd name="T1" fmla="*/ 37241 h 37241"/>
                  <a:gd name="T2" fmla="*/ 10415 w 21600"/>
                  <a:gd name="T3" fmla="*/ 0 h 37241"/>
                  <a:gd name="T4" fmla="*/ 21600 w 21600"/>
                  <a:gd name="T5" fmla="*/ 18478 h 37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7241" fill="none" extrusionOk="0">
                    <a:moveTo>
                      <a:pt x="10899" y="37240"/>
                    </a:moveTo>
                    <a:cubicBezTo>
                      <a:pt x="4160" y="33397"/>
                      <a:pt x="0" y="26235"/>
                      <a:pt x="0" y="18478"/>
                    </a:cubicBezTo>
                    <a:cubicBezTo>
                      <a:pt x="-1" y="10920"/>
                      <a:pt x="3949" y="3913"/>
                      <a:pt x="10414" y="-1"/>
                    </a:cubicBezTo>
                  </a:path>
                  <a:path w="21600" h="37241" stroke="0" extrusionOk="0">
                    <a:moveTo>
                      <a:pt x="10899" y="37240"/>
                    </a:moveTo>
                    <a:cubicBezTo>
                      <a:pt x="4160" y="33397"/>
                      <a:pt x="0" y="26235"/>
                      <a:pt x="0" y="18478"/>
                    </a:cubicBezTo>
                    <a:cubicBezTo>
                      <a:pt x="-1" y="10920"/>
                      <a:pt x="3949" y="3913"/>
                      <a:pt x="10414" y="-1"/>
                    </a:cubicBezTo>
                    <a:lnTo>
                      <a:pt x="21600" y="18478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1227" name="Line 155"/>
              <p:cNvSpPr>
                <a:spLocks noChangeShapeType="1"/>
              </p:cNvSpPr>
              <p:nvPr/>
            </p:nvSpPr>
            <p:spPr bwMode="auto">
              <a:xfrm rot="10800000">
                <a:off x="1056" y="2496"/>
                <a:ext cx="302" cy="1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1228" name="Line 156"/>
              <p:cNvSpPr>
                <a:spLocks noChangeShapeType="1"/>
              </p:cNvSpPr>
              <p:nvPr/>
            </p:nvSpPr>
            <p:spPr bwMode="auto">
              <a:xfrm rot="10800000" flipH="1">
                <a:off x="1056" y="2784"/>
                <a:ext cx="302" cy="1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71229" name="Group 157"/>
            <p:cNvGrpSpPr>
              <a:grpSpLocks/>
            </p:cNvGrpSpPr>
            <p:nvPr/>
          </p:nvGrpSpPr>
          <p:grpSpPr bwMode="auto">
            <a:xfrm rot="-5400000">
              <a:off x="2574" y="2580"/>
              <a:ext cx="408" cy="240"/>
              <a:chOff x="1920" y="2208"/>
              <a:chExt cx="912" cy="432"/>
            </a:xfrm>
          </p:grpSpPr>
          <p:sp>
            <p:nvSpPr>
              <p:cNvPr id="771230" name="AutoShape 158"/>
              <p:cNvSpPr>
                <a:spLocks noChangeArrowheads="1"/>
              </p:cNvSpPr>
              <p:nvPr/>
            </p:nvSpPr>
            <p:spPr bwMode="auto">
              <a:xfrm>
                <a:off x="2304" y="2208"/>
                <a:ext cx="528" cy="432"/>
              </a:xfrm>
              <a:prstGeom prst="flowChartDelay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1231" name="Line 159"/>
              <p:cNvSpPr>
                <a:spLocks noChangeShapeType="1"/>
              </p:cNvSpPr>
              <p:nvPr/>
            </p:nvSpPr>
            <p:spPr bwMode="auto">
              <a:xfrm>
                <a:off x="1920" y="2303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1232" name="Line 160"/>
              <p:cNvSpPr>
                <a:spLocks noChangeShapeType="1"/>
              </p:cNvSpPr>
              <p:nvPr/>
            </p:nvSpPr>
            <p:spPr bwMode="auto">
              <a:xfrm>
                <a:off x="1920" y="2543"/>
                <a:ext cx="370" cy="1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71233" name="Group 161"/>
            <p:cNvGrpSpPr>
              <a:grpSpLocks/>
            </p:cNvGrpSpPr>
            <p:nvPr/>
          </p:nvGrpSpPr>
          <p:grpSpPr bwMode="auto">
            <a:xfrm rot="-5400000">
              <a:off x="2909" y="2588"/>
              <a:ext cx="434" cy="250"/>
              <a:chOff x="2236" y="3024"/>
              <a:chExt cx="886" cy="646"/>
            </a:xfrm>
          </p:grpSpPr>
          <p:sp>
            <p:nvSpPr>
              <p:cNvPr id="771234" name="AutoShape 162"/>
              <p:cNvSpPr>
                <a:spLocks noChangeArrowheads="1"/>
              </p:cNvSpPr>
              <p:nvPr/>
            </p:nvSpPr>
            <p:spPr bwMode="auto">
              <a:xfrm rot="10800000">
                <a:off x="2544" y="3024"/>
                <a:ext cx="578" cy="646"/>
              </a:xfrm>
              <a:prstGeom prst="moon">
                <a:avLst>
                  <a:gd name="adj" fmla="val 82292"/>
                </a:avLst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1235" name="Line 163"/>
              <p:cNvSpPr>
                <a:spLocks noChangeShapeType="1"/>
              </p:cNvSpPr>
              <p:nvPr/>
            </p:nvSpPr>
            <p:spPr bwMode="auto">
              <a:xfrm>
                <a:off x="2236" y="3168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1236" name="Line 164"/>
              <p:cNvSpPr>
                <a:spLocks noChangeShapeType="1"/>
              </p:cNvSpPr>
              <p:nvPr/>
            </p:nvSpPr>
            <p:spPr bwMode="auto">
              <a:xfrm>
                <a:off x="2236" y="3551"/>
                <a:ext cx="370" cy="1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71237" name="Line 165"/>
            <p:cNvSpPr>
              <a:spLocks noChangeShapeType="1"/>
            </p:cNvSpPr>
            <p:nvPr/>
          </p:nvSpPr>
          <p:spPr bwMode="auto">
            <a:xfrm>
              <a:off x="2441" y="2112"/>
              <a:ext cx="0" cy="38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238" name="Line 166"/>
            <p:cNvSpPr>
              <a:spLocks noChangeShapeType="1"/>
            </p:cNvSpPr>
            <p:nvPr/>
          </p:nvSpPr>
          <p:spPr bwMode="auto">
            <a:xfrm flipH="1">
              <a:off x="2198" y="2112"/>
              <a:ext cx="24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239" name="Line 167"/>
            <p:cNvSpPr>
              <a:spLocks noChangeShapeType="1"/>
            </p:cNvSpPr>
            <p:nvPr/>
          </p:nvSpPr>
          <p:spPr bwMode="auto">
            <a:xfrm>
              <a:off x="2193" y="2112"/>
              <a:ext cx="0" cy="13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240" name="Text Box 168"/>
            <p:cNvSpPr txBox="1">
              <a:spLocks noChangeArrowheads="1"/>
            </p:cNvSpPr>
            <p:nvPr/>
          </p:nvSpPr>
          <p:spPr bwMode="auto">
            <a:xfrm>
              <a:off x="2064" y="3456"/>
              <a:ext cx="25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S2</a:t>
              </a:r>
            </a:p>
          </p:txBody>
        </p:sp>
        <p:sp>
          <p:nvSpPr>
            <p:cNvPr id="771241" name="Line 169"/>
            <p:cNvSpPr>
              <a:spLocks noChangeShapeType="1"/>
            </p:cNvSpPr>
            <p:nvPr/>
          </p:nvSpPr>
          <p:spPr bwMode="auto">
            <a:xfrm flipV="1">
              <a:off x="2784" y="2357"/>
              <a:ext cx="0" cy="1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242" name="Line 170"/>
            <p:cNvSpPr>
              <a:spLocks noChangeShapeType="1"/>
            </p:cNvSpPr>
            <p:nvPr/>
          </p:nvSpPr>
          <p:spPr bwMode="auto">
            <a:xfrm flipV="1">
              <a:off x="3123" y="2352"/>
              <a:ext cx="0" cy="1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243" name="Line 171"/>
            <p:cNvSpPr>
              <a:spLocks noChangeShapeType="1"/>
            </p:cNvSpPr>
            <p:nvPr/>
          </p:nvSpPr>
          <p:spPr bwMode="auto">
            <a:xfrm flipV="1">
              <a:off x="2779" y="1728"/>
              <a:ext cx="0" cy="48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244" name="Line 172"/>
            <p:cNvSpPr>
              <a:spLocks noChangeShapeType="1"/>
            </p:cNvSpPr>
            <p:nvPr/>
          </p:nvSpPr>
          <p:spPr bwMode="auto">
            <a:xfrm flipV="1">
              <a:off x="3125" y="1728"/>
              <a:ext cx="0" cy="48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245" name="Line 173"/>
            <p:cNvSpPr>
              <a:spLocks noChangeShapeType="1"/>
            </p:cNvSpPr>
            <p:nvPr/>
          </p:nvSpPr>
          <p:spPr bwMode="auto">
            <a:xfrm>
              <a:off x="2441" y="2726"/>
              <a:ext cx="0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246" name="Line 174"/>
            <p:cNvSpPr>
              <a:spLocks noChangeShapeType="1"/>
            </p:cNvSpPr>
            <p:nvPr/>
          </p:nvSpPr>
          <p:spPr bwMode="auto">
            <a:xfrm>
              <a:off x="2441" y="3062"/>
              <a:ext cx="81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247" name="Line 175"/>
            <p:cNvSpPr>
              <a:spLocks noChangeShapeType="1"/>
            </p:cNvSpPr>
            <p:nvPr/>
          </p:nvSpPr>
          <p:spPr bwMode="auto">
            <a:xfrm flipH="1">
              <a:off x="3264" y="3059"/>
              <a:ext cx="14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248" name="Line 176"/>
            <p:cNvSpPr>
              <a:spLocks noChangeShapeType="1"/>
            </p:cNvSpPr>
            <p:nvPr/>
          </p:nvSpPr>
          <p:spPr bwMode="auto">
            <a:xfrm flipV="1">
              <a:off x="3408" y="1723"/>
              <a:ext cx="0" cy="13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249" name="Text Box 177"/>
            <p:cNvSpPr txBox="1">
              <a:spLocks noChangeArrowheads="1"/>
            </p:cNvSpPr>
            <p:nvPr/>
          </p:nvSpPr>
          <p:spPr bwMode="auto">
            <a:xfrm>
              <a:off x="3274" y="1574"/>
              <a:ext cx="2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C2</a:t>
              </a:r>
            </a:p>
          </p:txBody>
        </p:sp>
        <p:sp>
          <p:nvSpPr>
            <p:cNvPr id="771250" name="Line 178"/>
            <p:cNvSpPr>
              <a:spLocks noChangeShapeType="1"/>
            </p:cNvSpPr>
            <p:nvPr/>
          </p:nvSpPr>
          <p:spPr bwMode="auto">
            <a:xfrm>
              <a:off x="2372" y="2865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251" name="Line 179"/>
            <p:cNvSpPr>
              <a:spLocks noChangeShapeType="1"/>
            </p:cNvSpPr>
            <p:nvPr/>
          </p:nvSpPr>
          <p:spPr bwMode="auto">
            <a:xfrm>
              <a:off x="2708" y="2870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252" name="Line 180"/>
            <p:cNvSpPr>
              <a:spLocks noChangeShapeType="1"/>
            </p:cNvSpPr>
            <p:nvPr/>
          </p:nvSpPr>
          <p:spPr bwMode="auto">
            <a:xfrm>
              <a:off x="3057" y="2867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253" name="Line 181"/>
            <p:cNvSpPr>
              <a:spLocks noChangeShapeType="1"/>
            </p:cNvSpPr>
            <p:nvPr/>
          </p:nvSpPr>
          <p:spPr bwMode="auto">
            <a:xfrm>
              <a:off x="2377" y="3110"/>
              <a:ext cx="67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254" name="Line 182"/>
            <p:cNvSpPr>
              <a:spLocks noChangeShapeType="1"/>
            </p:cNvSpPr>
            <p:nvPr/>
          </p:nvSpPr>
          <p:spPr bwMode="auto">
            <a:xfrm flipV="1">
              <a:off x="2996" y="3120"/>
              <a:ext cx="0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255" name="Line 183"/>
            <p:cNvSpPr>
              <a:spLocks noChangeShapeType="1"/>
            </p:cNvSpPr>
            <p:nvPr/>
          </p:nvSpPr>
          <p:spPr bwMode="auto">
            <a:xfrm>
              <a:off x="2516" y="2880"/>
              <a:ext cx="0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256" name="Line 184"/>
            <p:cNvSpPr>
              <a:spLocks noChangeShapeType="1"/>
            </p:cNvSpPr>
            <p:nvPr/>
          </p:nvSpPr>
          <p:spPr bwMode="auto">
            <a:xfrm>
              <a:off x="2496" y="2913"/>
              <a:ext cx="72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257" name="Oval 185"/>
            <p:cNvSpPr>
              <a:spLocks noChangeArrowheads="1"/>
            </p:cNvSpPr>
            <p:nvPr/>
          </p:nvSpPr>
          <p:spPr bwMode="auto">
            <a:xfrm>
              <a:off x="2491" y="2888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1258" name="Oval 186"/>
            <p:cNvSpPr>
              <a:spLocks noChangeArrowheads="1"/>
            </p:cNvSpPr>
            <p:nvPr/>
          </p:nvSpPr>
          <p:spPr bwMode="auto">
            <a:xfrm>
              <a:off x="2681" y="3087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71259" name="Group 187"/>
          <p:cNvGrpSpPr>
            <a:grpSpLocks/>
          </p:cNvGrpSpPr>
          <p:nvPr/>
        </p:nvGrpSpPr>
        <p:grpSpPr bwMode="auto">
          <a:xfrm>
            <a:off x="304800" y="2498725"/>
            <a:ext cx="2336800" cy="3292475"/>
            <a:chOff x="2064" y="1574"/>
            <a:chExt cx="1472" cy="2074"/>
          </a:xfrm>
        </p:grpSpPr>
        <p:sp>
          <p:nvSpPr>
            <p:cNvPr id="771260" name="Rectangle 188"/>
            <p:cNvSpPr>
              <a:spLocks noChangeArrowheads="1"/>
            </p:cNvSpPr>
            <p:nvPr/>
          </p:nvSpPr>
          <p:spPr bwMode="auto">
            <a:xfrm>
              <a:off x="2274" y="2208"/>
              <a:ext cx="1008" cy="100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1261" name="Text Box 189"/>
            <p:cNvSpPr txBox="1">
              <a:spLocks noChangeArrowheads="1"/>
            </p:cNvSpPr>
            <p:nvPr/>
          </p:nvSpPr>
          <p:spPr bwMode="auto">
            <a:xfrm>
              <a:off x="2658" y="2188"/>
              <a:ext cx="2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6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g3</a:t>
              </a:r>
            </a:p>
          </p:txBody>
        </p:sp>
        <p:sp>
          <p:nvSpPr>
            <p:cNvPr id="771262" name="Text Box 190"/>
            <p:cNvSpPr txBox="1">
              <a:spLocks noChangeArrowheads="1"/>
            </p:cNvSpPr>
            <p:nvPr/>
          </p:nvSpPr>
          <p:spPr bwMode="auto">
            <a:xfrm>
              <a:off x="2994" y="2188"/>
              <a:ext cx="2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6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p3</a:t>
              </a:r>
            </a:p>
          </p:txBody>
        </p:sp>
        <p:sp>
          <p:nvSpPr>
            <p:cNvPr id="771263" name="Line 191"/>
            <p:cNvSpPr>
              <a:spLocks noChangeShapeType="1"/>
            </p:cNvSpPr>
            <p:nvPr/>
          </p:nvSpPr>
          <p:spPr bwMode="auto">
            <a:xfrm>
              <a:off x="2514" y="3216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264" name="Line 192"/>
            <p:cNvSpPr>
              <a:spLocks noChangeShapeType="1"/>
            </p:cNvSpPr>
            <p:nvPr/>
          </p:nvSpPr>
          <p:spPr bwMode="auto">
            <a:xfrm>
              <a:off x="2998" y="3216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265" name="Text Box 193"/>
            <p:cNvSpPr txBox="1">
              <a:spLocks noChangeArrowheads="1"/>
            </p:cNvSpPr>
            <p:nvPr/>
          </p:nvSpPr>
          <p:spPr bwMode="auto">
            <a:xfrm>
              <a:off x="2370" y="3360"/>
              <a:ext cx="2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="0">
                  <a:latin typeface="Tahoma" pitchFamily="34" charset="0"/>
                </a:rPr>
                <a:t>A3</a:t>
              </a:r>
            </a:p>
          </p:txBody>
        </p:sp>
        <p:sp>
          <p:nvSpPr>
            <p:cNvPr id="771266" name="Text Box 194"/>
            <p:cNvSpPr txBox="1">
              <a:spLocks noChangeArrowheads="1"/>
            </p:cNvSpPr>
            <p:nvPr/>
          </p:nvSpPr>
          <p:spPr bwMode="auto">
            <a:xfrm>
              <a:off x="2898" y="3360"/>
              <a:ext cx="24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="0">
                  <a:latin typeface="Tahoma" pitchFamily="34" charset="0"/>
                </a:rPr>
                <a:t>B3</a:t>
              </a:r>
            </a:p>
          </p:txBody>
        </p:sp>
        <p:grpSp>
          <p:nvGrpSpPr>
            <p:cNvPr id="771267" name="Group 195"/>
            <p:cNvGrpSpPr>
              <a:grpSpLocks/>
            </p:cNvGrpSpPr>
            <p:nvPr/>
          </p:nvGrpSpPr>
          <p:grpSpPr bwMode="auto">
            <a:xfrm rot="16200000" flipV="1">
              <a:off x="2226" y="2592"/>
              <a:ext cx="432" cy="240"/>
              <a:chOff x="1056" y="2400"/>
              <a:chExt cx="672" cy="480"/>
            </a:xfrm>
          </p:grpSpPr>
          <p:sp>
            <p:nvSpPr>
              <p:cNvPr id="771268" name="AutoShape 196"/>
              <p:cNvSpPr>
                <a:spLocks noChangeArrowheads="1"/>
              </p:cNvSpPr>
              <p:nvPr/>
            </p:nvSpPr>
            <p:spPr bwMode="auto">
              <a:xfrm rot="10800000">
                <a:off x="1296" y="2400"/>
                <a:ext cx="432" cy="480"/>
              </a:xfrm>
              <a:prstGeom prst="moon">
                <a:avLst>
                  <a:gd name="adj" fmla="val 82292"/>
                </a:avLst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1269" name="Arc 197"/>
              <p:cNvSpPr>
                <a:spLocks/>
              </p:cNvSpPr>
              <p:nvPr/>
            </p:nvSpPr>
            <p:spPr bwMode="auto">
              <a:xfrm rot="10800000">
                <a:off x="1104" y="2400"/>
                <a:ext cx="191" cy="472"/>
              </a:xfrm>
              <a:custGeom>
                <a:avLst/>
                <a:gdLst>
                  <a:gd name="G0" fmla="+- 21600 0 0"/>
                  <a:gd name="G1" fmla="+- 18478 0 0"/>
                  <a:gd name="G2" fmla="+- 21600 0 0"/>
                  <a:gd name="T0" fmla="*/ 10899 w 21600"/>
                  <a:gd name="T1" fmla="*/ 37241 h 37241"/>
                  <a:gd name="T2" fmla="*/ 10415 w 21600"/>
                  <a:gd name="T3" fmla="*/ 0 h 37241"/>
                  <a:gd name="T4" fmla="*/ 21600 w 21600"/>
                  <a:gd name="T5" fmla="*/ 18478 h 37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7241" fill="none" extrusionOk="0">
                    <a:moveTo>
                      <a:pt x="10899" y="37240"/>
                    </a:moveTo>
                    <a:cubicBezTo>
                      <a:pt x="4160" y="33397"/>
                      <a:pt x="0" y="26235"/>
                      <a:pt x="0" y="18478"/>
                    </a:cubicBezTo>
                    <a:cubicBezTo>
                      <a:pt x="-1" y="10920"/>
                      <a:pt x="3949" y="3913"/>
                      <a:pt x="10414" y="-1"/>
                    </a:cubicBezTo>
                  </a:path>
                  <a:path w="21600" h="37241" stroke="0" extrusionOk="0">
                    <a:moveTo>
                      <a:pt x="10899" y="37240"/>
                    </a:moveTo>
                    <a:cubicBezTo>
                      <a:pt x="4160" y="33397"/>
                      <a:pt x="0" y="26235"/>
                      <a:pt x="0" y="18478"/>
                    </a:cubicBezTo>
                    <a:cubicBezTo>
                      <a:pt x="-1" y="10920"/>
                      <a:pt x="3949" y="3913"/>
                      <a:pt x="10414" y="-1"/>
                    </a:cubicBezTo>
                    <a:lnTo>
                      <a:pt x="21600" y="18478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1270" name="Line 198"/>
              <p:cNvSpPr>
                <a:spLocks noChangeShapeType="1"/>
              </p:cNvSpPr>
              <p:nvPr/>
            </p:nvSpPr>
            <p:spPr bwMode="auto">
              <a:xfrm rot="10800000">
                <a:off x="1056" y="2496"/>
                <a:ext cx="302" cy="1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1271" name="Line 199"/>
              <p:cNvSpPr>
                <a:spLocks noChangeShapeType="1"/>
              </p:cNvSpPr>
              <p:nvPr/>
            </p:nvSpPr>
            <p:spPr bwMode="auto">
              <a:xfrm rot="10800000" flipH="1">
                <a:off x="1056" y="2784"/>
                <a:ext cx="302" cy="1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71272" name="Group 200"/>
            <p:cNvGrpSpPr>
              <a:grpSpLocks/>
            </p:cNvGrpSpPr>
            <p:nvPr/>
          </p:nvGrpSpPr>
          <p:grpSpPr bwMode="auto">
            <a:xfrm rot="-5400000">
              <a:off x="2574" y="2580"/>
              <a:ext cx="408" cy="240"/>
              <a:chOff x="1920" y="2208"/>
              <a:chExt cx="912" cy="432"/>
            </a:xfrm>
          </p:grpSpPr>
          <p:sp>
            <p:nvSpPr>
              <p:cNvPr id="771273" name="AutoShape 201"/>
              <p:cNvSpPr>
                <a:spLocks noChangeArrowheads="1"/>
              </p:cNvSpPr>
              <p:nvPr/>
            </p:nvSpPr>
            <p:spPr bwMode="auto">
              <a:xfrm>
                <a:off x="2304" y="2208"/>
                <a:ext cx="528" cy="432"/>
              </a:xfrm>
              <a:prstGeom prst="flowChartDelay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1274" name="Line 202"/>
              <p:cNvSpPr>
                <a:spLocks noChangeShapeType="1"/>
              </p:cNvSpPr>
              <p:nvPr/>
            </p:nvSpPr>
            <p:spPr bwMode="auto">
              <a:xfrm>
                <a:off x="1920" y="2303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1275" name="Line 203"/>
              <p:cNvSpPr>
                <a:spLocks noChangeShapeType="1"/>
              </p:cNvSpPr>
              <p:nvPr/>
            </p:nvSpPr>
            <p:spPr bwMode="auto">
              <a:xfrm>
                <a:off x="1920" y="2543"/>
                <a:ext cx="370" cy="1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71276" name="Group 204"/>
            <p:cNvGrpSpPr>
              <a:grpSpLocks/>
            </p:cNvGrpSpPr>
            <p:nvPr/>
          </p:nvGrpSpPr>
          <p:grpSpPr bwMode="auto">
            <a:xfrm rot="-5400000">
              <a:off x="2909" y="2588"/>
              <a:ext cx="434" cy="250"/>
              <a:chOff x="2236" y="3024"/>
              <a:chExt cx="886" cy="646"/>
            </a:xfrm>
          </p:grpSpPr>
          <p:sp>
            <p:nvSpPr>
              <p:cNvPr id="771277" name="AutoShape 205"/>
              <p:cNvSpPr>
                <a:spLocks noChangeArrowheads="1"/>
              </p:cNvSpPr>
              <p:nvPr/>
            </p:nvSpPr>
            <p:spPr bwMode="auto">
              <a:xfrm rot="10800000">
                <a:off x="2544" y="3024"/>
                <a:ext cx="578" cy="646"/>
              </a:xfrm>
              <a:prstGeom prst="moon">
                <a:avLst>
                  <a:gd name="adj" fmla="val 82292"/>
                </a:avLst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1278" name="Line 206"/>
              <p:cNvSpPr>
                <a:spLocks noChangeShapeType="1"/>
              </p:cNvSpPr>
              <p:nvPr/>
            </p:nvSpPr>
            <p:spPr bwMode="auto">
              <a:xfrm>
                <a:off x="2236" y="3168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1279" name="Line 207"/>
              <p:cNvSpPr>
                <a:spLocks noChangeShapeType="1"/>
              </p:cNvSpPr>
              <p:nvPr/>
            </p:nvSpPr>
            <p:spPr bwMode="auto">
              <a:xfrm>
                <a:off x="2236" y="3551"/>
                <a:ext cx="370" cy="1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71280" name="Line 208"/>
            <p:cNvSpPr>
              <a:spLocks noChangeShapeType="1"/>
            </p:cNvSpPr>
            <p:nvPr/>
          </p:nvSpPr>
          <p:spPr bwMode="auto">
            <a:xfrm>
              <a:off x="2441" y="2112"/>
              <a:ext cx="0" cy="38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281" name="Line 209"/>
            <p:cNvSpPr>
              <a:spLocks noChangeShapeType="1"/>
            </p:cNvSpPr>
            <p:nvPr/>
          </p:nvSpPr>
          <p:spPr bwMode="auto">
            <a:xfrm flipH="1">
              <a:off x="2198" y="2112"/>
              <a:ext cx="24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282" name="Line 210"/>
            <p:cNvSpPr>
              <a:spLocks noChangeShapeType="1"/>
            </p:cNvSpPr>
            <p:nvPr/>
          </p:nvSpPr>
          <p:spPr bwMode="auto">
            <a:xfrm>
              <a:off x="2193" y="2112"/>
              <a:ext cx="0" cy="13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283" name="Text Box 211"/>
            <p:cNvSpPr txBox="1">
              <a:spLocks noChangeArrowheads="1"/>
            </p:cNvSpPr>
            <p:nvPr/>
          </p:nvSpPr>
          <p:spPr bwMode="auto">
            <a:xfrm>
              <a:off x="2064" y="3456"/>
              <a:ext cx="25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S3</a:t>
              </a:r>
            </a:p>
          </p:txBody>
        </p:sp>
        <p:sp>
          <p:nvSpPr>
            <p:cNvPr id="771284" name="Line 212"/>
            <p:cNvSpPr>
              <a:spLocks noChangeShapeType="1"/>
            </p:cNvSpPr>
            <p:nvPr/>
          </p:nvSpPr>
          <p:spPr bwMode="auto">
            <a:xfrm flipV="1">
              <a:off x="2784" y="2357"/>
              <a:ext cx="0" cy="1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285" name="Line 213"/>
            <p:cNvSpPr>
              <a:spLocks noChangeShapeType="1"/>
            </p:cNvSpPr>
            <p:nvPr/>
          </p:nvSpPr>
          <p:spPr bwMode="auto">
            <a:xfrm flipV="1">
              <a:off x="3123" y="2352"/>
              <a:ext cx="0" cy="1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286" name="Line 214"/>
            <p:cNvSpPr>
              <a:spLocks noChangeShapeType="1"/>
            </p:cNvSpPr>
            <p:nvPr/>
          </p:nvSpPr>
          <p:spPr bwMode="auto">
            <a:xfrm flipV="1">
              <a:off x="2779" y="1728"/>
              <a:ext cx="0" cy="48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287" name="Line 215"/>
            <p:cNvSpPr>
              <a:spLocks noChangeShapeType="1"/>
            </p:cNvSpPr>
            <p:nvPr/>
          </p:nvSpPr>
          <p:spPr bwMode="auto">
            <a:xfrm flipV="1">
              <a:off x="3125" y="1728"/>
              <a:ext cx="0" cy="48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288" name="Line 216"/>
            <p:cNvSpPr>
              <a:spLocks noChangeShapeType="1"/>
            </p:cNvSpPr>
            <p:nvPr/>
          </p:nvSpPr>
          <p:spPr bwMode="auto">
            <a:xfrm>
              <a:off x="2441" y="2726"/>
              <a:ext cx="0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289" name="Line 217"/>
            <p:cNvSpPr>
              <a:spLocks noChangeShapeType="1"/>
            </p:cNvSpPr>
            <p:nvPr/>
          </p:nvSpPr>
          <p:spPr bwMode="auto">
            <a:xfrm>
              <a:off x="2441" y="3062"/>
              <a:ext cx="81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290" name="Line 218"/>
            <p:cNvSpPr>
              <a:spLocks noChangeShapeType="1"/>
            </p:cNvSpPr>
            <p:nvPr/>
          </p:nvSpPr>
          <p:spPr bwMode="auto">
            <a:xfrm flipH="1">
              <a:off x="3264" y="3059"/>
              <a:ext cx="14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291" name="Line 219"/>
            <p:cNvSpPr>
              <a:spLocks noChangeShapeType="1"/>
            </p:cNvSpPr>
            <p:nvPr/>
          </p:nvSpPr>
          <p:spPr bwMode="auto">
            <a:xfrm flipV="1">
              <a:off x="3408" y="1723"/>
              <a:ext cx="0" cy="13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292" name="Text Box 220"/>
            <p:cNvSpPr txBox="1">
              <a:spLocks noChangeArrowheads="1"/>
            </p:cNvSpPr>
            <p:nvPr/>
          </p:nvSpPr>
          <p:spPr bwMode="auto">
            <a:xfrm>
              <a:off x="3274" y="1574"/>
              <a:ext cx="2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C3</a:t>
              </a:r>
            </a:p>
          </p:txBody>
        </p:sp>
        <p:sp>
          <p:nvSpPr>
            <p:cNvPr id="771293" name="Line 221"/>
            <p:cNvSpPr>
              <a:spLocks noChangeShapeType="1"/>
            </p:cNvSpPr>
            <p:nvPr/>
          </p:nvSpPr>
          <p:spPr bwMode="auto">
            <a:xfrm>
              <a:off x="2372" y="2865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294" name="Line 222"/>
            <p:cNvSpPr>
              <a:spLocks noChangeShapeType="1"/>
            </p:cNvSpPr>
            <p:nvPr/>
          </p:nvSpPr>
          <p:spPr bwMode="auto">
            <a:xfrm>
              <a:off x="2708" y="2870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295" name="Line 223"/>
            <p:cNvSpPr>
              <a:spLocks noChangeShapeType="1"/>
            </p:cNvSpPr>
            <p:nvPr/>
          </p:nvSpPr>
          <p:spPr bwMode="auto">
            <a:xfrm>
              <a:off x="3057" y="2867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296" name="Line 224"/>
            <p:cNvSpPr>
              <a:spLocks noChangeShapeType="1"/>
            </p:cNvSpPr>
            <p:nvPr/>
          </p:nvSpPr>
          <p:spPr bwMode="auto">
            <a:xfrm>
              <a:off x="2377" y="3110"/>
              <a:ext cx="67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297" name="Line 225"/>
            <p:cNvSpPr>
              <a:spLocks noChangeShapeType="1"/>
            </p:cNvSpPr>
            <p:nvPr/>
          </p:nvSpPr>
          <p:spPr bwMode="auto">
            <a:xfrm flipV="1">
              <a:off x="2996" y="3120"/>
              <a:ext cx="0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298" name="Line 226"/>
            <p:cNvSpPr>
              <a:spLocks noChangeShapeType="1"/>
            </p:cNvSpPr>
            <p:nvPr/>
          </p:nvSpPr>
          <p:spPr bwMode="auto">
            <a:xfrm>
              <a:off x="2516" y="2880"/>
              <a:ext cx="0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299" name="Line 227"/>
            <p:cNvSpPr>
              <a:spLocks noChangeShapeType="1"/>
            </p:cNvSpPr>
            <p:nvPr/>
          </p:nvSpPr>
          <p:spPr bwMode="auto">
            <a:xfrm>
              <a:off x="2496" y="2913"/>
              <a:ext cx="72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300" name="Oval 228"/>
            <p:cNvSpPr>
              <a:spLocks noChangeArrowheads="1"/>
            </p:cNvSpPr>
            <p:nvPr/>
          </p:nvSpPr>
          <p:spPr bwMode="auto">
            <a:xfrm>
              <a:off x="2491" y="2888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1301" name="Oval 229"/>
            <p:cNvSpPr>
              <a:spLocks noChangeArrowheads="1"/>
            </p:cNvSpPr>
            <p:nvPr/>
          </p:nvSpPr>
          <p:spPr bwMode="auto">
            <a:xfrm>
              <a:off x="2681" y="3087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71349" name="Group 277"/>
          <p:cNvGrpSpPr>
            <a:grpSpLocks/>
          </p:cNvGrpSpPr>
          <p:nvPr/>
        </p:nvGrpSpPr>
        <p:grpSpPr bwMode="auto">
          <a:xfrm>
            <a:off x="6477000" y="1981200"/>
            <a:ext cx="2473325" cy="3810000"/>
            <a:chOff x="4080" y="1248"/>
            <a:chExt cx="1558" cy="2400"/>
          </a:xfrm>
        </p:grpSpPr>
        <p:sp>
          <p:nvSpPr>
            <p:cNvPr id="771303" name="Rectangle 231"/>
            <p:cNvSpPr>
              <a:spLocks noChangeArrowheads="1"/>
            </p:cNvSpPr>
            <p:nvPr/>
          </p:nvSpPr>
          <p:spPr bwMode="auto">
            <a:xfrm>
              <a:off x="4290" y="2208"/>
              <a:ext cx="1008" cy="100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1304" name="Text Box 232"/>
            <p:cNvSpPr txBox="1">
              <a:spLocks noChangeArrowheads="1"/>
            </p:cNvSpPr>
            <p:nvPr/>
          </p:nvSpPr>
          <p:spPr bwMode="auto">
            <a:xfrm>
              <a:off x="4674" y="2188"/>
              <a:ext cx="2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6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g0</a:t>
              </a:r>
            </a:p>
          </p:txBody>
        </p:sp>
        <p:sp>
          <p:nvSpPr>
            <p:cNvPr id="771305" name="Text Box 233"/>
            <p:cNvSpPr txBox="1">
              <a:spLocks noChangeArrowheads="1"/>
            </p:cNvSpPr>
            <p:nvPr/>
          </p:nvSpPr>
          <p:spPr bwMode="auto">
            <a:xfrm>
              <a:off x="5010" y="2188"/>
              <a:ext cx="2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6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p0</a:t>
              </a:r>
            </a:p>
          </p:txBody>
        </p:sp>
        <p:sp>
          <p:nvSpPr>
            <p:cNvPr id="771306" name="Line 234"/>
            <p:cNvSpPr>
              <a:spLocks noChangeShapeType="1"/>
            </p:cNvSpPr>
            <p:nvPr/>
          </p:nvSpPr>
          <p:spPr bwMode="auto">
            <a:xfrm>
              <a:off x="4530" y="3216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307" name="Line 235"/>
            <p:cNvSpPr>
              <a:spLocks noChangeShapeType="1"/>
            </p:cNvSpPr>
            <p:nvPr/>
          </p:nvSpPr>
          <p:spPr bwMode="auto">
            <a:xfrm>
              <a:off x="5014" y="3216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308" name="Text Box 236"/>
            <p:cNvSpPr txBox="1">
              <a:spLocks noChangeArrowheads="1"/>
            </p:cNvSpPr>
            <p:nvPr/>
          </p:nvSpPr>
          <p:spPr bwMode="auto">
            <a:xfrm>
              <a:off x="4386" y="3360"/>
              <a:ext cx="2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="0">
                  <a:latin typeface="Tahoma" pitchFamily="34" charset="0"/>
                </a:rPr>
                <a:t>A0</a:t>
              </a:r>
            </a:p>
          </p:txBody>
        </p:sp>
        <p:sp>
          <p:nvSpPr>
            <p:cNvPr id="771309" name="Text Box 237"/>
            <p:cNvSpPr txBox="1">
              <a:spLocks noChangeArrowheads="1"/>
            </p:cNvSpPr>
            <p:nvPr/>
          </p:nvSpPr>
          <p:spPr bwMode="auto">
            <a:xfrm>
              <a:off x="4914" y="3360"/>
              <a:ext cx="24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="0">
                  <a:latin typeface="Tahoma" pitchFamily="34" charset="0"/>
                </a:rPr>
                <a:t>B0</a:t>
              </a:r>
            </a:p>
          </p:txBody>
        </p:sp>
        <p:grpSp>
          <p:nvGrpSpPr>
            <p:cNvPr id="771310" name="Group 238"/>
            <p:cNvGrpSpPr>
              <a:grpSpLocks/>
            </p:cNvGrpSpPr>
            <p:nvPr/>
          </p:nvGrpSpPr>
          <p:grpSpPr bwMode="auto">
            <a:xfrm rot="16200000" flipV="1">
              <a:off x="4242" y="2592"/>
              <a:ext cx="432" cy="240"/>
              <a:chOff x="1056" y="2400"/>
              <a:chExt cx="672" cy="480"/>
            </a:xfrm>
          </p:grpSpPr>
          <p:sp>
            <p:nvSpPr>
              <p:cNvPr id="771311" name="AutoShape 239"/>
              <p:cNvSpPr>
                <a:spLocks noChangeArrowheads="1"/>
              </p:cNvSpPr>
              <p:nvPr/>
            </p:nvSpPr>
            <p:spPr bwMode="auto">
              <a:xfrm rot="10800000">
                <a:off x="1296" y="2400"/>
                <a:ext cx="432" cy="480"/>
              </a:xfrm>
              <a:prstGeom prst="moon">
                <a:avLst>
                  <a:gd name="adj" fmla="val 82292"/>
                </a:avLst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1312" name="Arc 240"/>
              <p:cNvSpPr>
                <a:spLocks/>
              </p:cNvSpPr>
              <p:nvPr/>
            </p:nvSpPr>
            <p:spPr bwMode="auto">
              <a:xfrm rot="10800000">
                <a:off x="1104" y="2400"/>
                <a:ext cx="191" cy="472"/>
              </a:xfrm>
              <a:custGeom>
                <a:avLst/>
                <a:gdLst>
                  <a:gd name="G0" fmla="+- 21600 0 0"/>
                  <a:gd name="G1" fmla="+- 18478 0 0"/>
                  <a:gd name="G2" fmla="+- 21600 0 0"/>
                  <a:gd name="T0" fmla="*/ 10899 w 21600"/>
                  <a:gd name="T1" fmla="*/ 37241 h 37241"/>
                  <a:gd name="T2" fmla="*/ 10415 w 21600"/>
                  <a:gd name="T3" fmla="*/ 0 h 37241"/>
                  <a:gd name="T4" fmla="*/ 21600 w 21600"/>
                  <a:gd name="T5" fmla="*/ 18478 h 37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7241" fill="none" extrusionOk="0">
                    <a:moveTo>
                      <a:pt x="10899" y="37240"/>
                    </a:moveTo>
                    <a:cubicBezTo>
                      <a:pt x="4160" y="33397"/>
                      <a:pt x="0" y="26235"/>
                      <a:pt x="0" y="18478"/>
                    </a:cubicBezTo>
                    <a:cubicBezTo>
                      <a:pt x="-1" y="10920"/>
                      <a:pt x="3949" y="3913"/>
                      <a:pt x="10414" y="-1"/>
                    </a:cubicBezTo>
                  </a:path>
                  <a:path w="21600" h="37241" stroke="0" extrusionOk="0">
                    <a:moveTo>
                      <a:pt x="10899" y="37240"/>
                    </a:moveTo>
                    <a:cubicBezTo>
                      <a:pt x="4160" y="33397"/>
                      <a:pt x="0" y="26235"/>
                      <a:pt x="0" y="18478"/>
                    </a:cubicBezTo>
                    <a:cubicBezTo>
                      <a:pt x="-1" y="10920"/>
                      <a:pt x="3949" y="3913"/>
                      <a:pt x="10414" y="-1"/>
                    </a:cubicBezTo>
                    <a:lnTo>
                      <a:pt x="21600" y="18478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1313" name="Line 241"/>
              <p:cNvSpPr>
                <a:spLocks noChangeShapeType="1"/>
              </p:cNvSpPr>
              <p:nvPr/>
            </p:nvSpPr>
            <p:spPr bwMode="auto">
              <a:xfrm rot="10800000">
                <a:off x="1056" y="2496"/>
                <a:ext cx="302" cy="1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1314" name="Line 242"/>
              <p:cNvSpPr>
                <a:spLocks noChangeShapeType="1"/>
              </p:cNvSpPr>
              <p:nvPr/>
            </p:nvSpPr>
            <p:spPr bwMode="auto">
              <a:xfrm rot="10800000" flipH="1">
                <a:off x="1056" y="2784"/>
                <a:ext cx="302" cy="1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71315" name="Group 243"/>
            <p:cNvGrpSpPr>
              <a:grpSpLocks/>
            </p:cNvGrpSpPr>
            <p:nvPr/>
          </p:nvGrpSpPr>
          <p:grpSpPr bwMode="auto">
            <a:xfrm rot="-5400000">
              <a:off x="4590" y="2580"/>
              <a:ext cx="408" cy="240"/>
              <a:chOff x="1920" y="2208"/>
              <a:chExt cx="912" cy="432"/>
            </a:xfrm>
          </p:grpSpPr>
          <p:sp>
            <p:nvSpPr>
              <p:cNvPr id="771316" name="AutoShape 244"/>
              <p:cNvSpPr>
                <a:spLocks noChangeArrowheads="1"/>
              </p:cNvSpPr>
              <p:nvPr/>
            </p:nvSpPr>
            <p:spPr bwMode="auto">
              <a:xfrm>
                <a:off x="2304" y="2208"/>
                <a:ext cx="528" cy="432"/>
              </a:xfrm>
              <a:prstGeom prst="flowChartDelay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1317" name="Line 245"/>
              <p:cNvSpPr>
                <a:spLocks noChangeShapeType="1"/>
              </p:cNvSpPr>
              <p:nvPr/>
            </p:nvSpPr>
            <p:spPr bwMode="auto">
              <a:xfrm>
                <a:off x="1920" y="2303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1318" name="Line 246"/>
              <p:cNvSpPr>
                <a:spLocks noChangeShapeType="1"/>
              </p:cNvSpPr>
              <p:nvPr/>
            </p:nvSpPr>
            <p:spPr bwMode="auto">
              <a:xfrm>
                <a:off x="1920" y="2543"/>
                <a:ext cx="370" cy="1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71319" name="Group 247"/>
            <p:cNvGrpSpPr>
              <a:grpSpLocks/>
            </p:cNvGrpSpPr>
            <p:nvPr/>
          </p:nvGrpSpPr>
          <p:grpSpPr bwMode="auto">
            <a:xfrm rot="-5400000">
              <a:off x="4925" y="2588"/>
              <a:ext cx="434" cy="250"/>
              <a:chOff x="2236" y="3024"/>
              <a:chExt cx="886" cy="646"/>
            </a:xfrm>
          </p:grpSpPr>
          <p:sp>
            <p:nvSpPr>
              <p:cNvPr id="771320" name="AutoShape 248"/>
              <p:cNvSpPr>
                <a:spLocks noChangeArrowheads="1"/>
              </p:cNvSpPr>
              <p:nvPr/>
            </p:nvSpPr>
            <p:spPr bwMode="auto">
              <a:xfrm rot="10800000">
                <a:off x="2544" y="3024"/>
                <a:ext cx="578" cy="646"/>
              </a:xfrm>
              <a:prstGeom prst="moon">
                <a:avLst>
                  <a:gd name="adj" fmla="val 82292"/>
                </a:avLst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1321" name="Line 249"/>
              <p:cNvSpPr>
                <a:spLocks noChangeShapeType="1"/>
              </p:cNvSpPr>
              <p:nvPr/>
            </p:nvSpPr>
            <p:spPr bwMode="auto">
              <a:xfrm>
                <a:off x="2236" y="3168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1322" name="Line 250"/>
              <p:cNvSpPr>
                <a:spLocks noChangeShapeType="1"/>
              </p:cNvSpPr>
              <p:nvPr/>
            </p:nvSpPr>
            <p:spPr bwMode="auto">
              <a:xfrm>
                <a:off x="2236" y="3551"/>
                <a:ext cx="370" cy="1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71323" name="Line 251"/>
            <p:cNvSpPr>
              <a:spLocks noChangeShapeType="1"/>
            </p:cNvSpPr>
            <p:nvPr/>
          </p:nvSpPr>
          <p:spPr bwMode="auto">
            <a:xfrm>
              <a:off x="4457" y="2112"/>
              <a:ext cx="0" cy="38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324" name="Line 252"/>
            <p:cNvSpPr>
              <a:spLocks noChangeShapeType="1"/>
            </p:cNvSpPr>
            <p:nvPr/>
          </p:nvSpPr>
          <p:spPr bwMode="auto">
            <a:xfrm flipH="1">
              <a:off x="4214" y="2112"/>
              <a:ext cx="24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325" name="Line 253"/>
            <p:cNvSpPr>
              <a:spLocks noChangeShapeType="1"/>
            </p:cNvSpPr>
            <p:nvPr/>
          </p:nvSpPr>
          <p:spPr bwMode="auto">
            <a:xfrm>
              <a:off x="4209" y="2112"/>
              <a:ext cx="0" cy="13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326" name="Text Box 254"/>
            <p:cNvSpPr txBox="1">
              <a:spLocks noChangeArrowheads="1"/>
            </p:cNvSpPr>
            <p:nvPr/>
          </p:nvSpPr>
          <p:spPr bwMode="auto">
            <a:xfrm>
              <a:off x="4080" y="3456"/>
              <a:ext cx="25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S0</a:t>
              </a:r>
            </a:p>
          </p:txBody>
        </p:sp>
        <p:sp>
          <p:nvSpPr>
            <p:cNvPr id="771327" name="Line 255"/>
            <p:cNvSpPr>
              <a:spLocks noChangeShapeType="1"/>
            </p:cNvSpPr>
            <p:nvPr/>
          </p:nvSpPr>
          <p:spPr bwMode="auto">
            <a:xfrm flipV="1">
              <a:off x="4800" y="2357"/>
              <a:ext cx="0" cy="1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328" name="Line 256"/>
            <p:cNvSpPr>
              <a:spLocks noChangeShapeType="1"/>
            </p:cNvSpPr>
            <p:nvPr/>
          </p:nvSpPr>
          <p:spPr bwMode="auto">
            <a:xfrm flipV="1">
              <a:off x="5139" y="2352"/>
              <a:ext cx="0" cy="1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329" name="Line 257"/>
            <p:cNvSpPr>
              <a:spLocks noChangeShapeType="1"/>
            </p:cNvSpPr>
            <p:nvPr/>
          </p:nvSpPr>
          <p:spPr bwMode="auto">
            <a:xfrm flipV="1">
              <a:off x="4795" y="1728"/>
              <a:ext cx="0" cy="48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330" name="Line 258"/>
            <p:cNvSpPr>
              <a:spLocks noChangeShapeType="1"/>
            </p:cNvSpPr>
            <p:nvPr/>
          </p:nvSpPr>
          <p:spPr bwMode="auto">
            <a:xfrm flipV="1">
              <a:off x="5141" y="1728"/>
              <a:ext cx="0" cy="48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331" name="Line 259"/>
            <p:cNvSpPr>
              <a:spLocks noChangeShapeType="1"/>
            </p:cNvSpPr>
            <p:nvPr/>
          </p:nvSpPr>
          <p:spPr bwMode="auto">
            <a:xfrm>
              <a:off x="4457" y="2726"/>
              <a:ext cx="0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332" name="Line 260"/>
            <p:cNvSpPr>
              <a:spLocks noChangeShapeType="1"/>
            </p:cNvSpPr>
            <p:nvPr/>
          </p:nvSpPr>
          <p:spPr bwMode="auto">
            <a:xfrm>
              <a:off x="4457" y="3062"/>
              <a:ext cx="81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333" name="Line 261"/>
            <p:cNvSpPr>
              <a:spLocks noChangeShapeType="1"/>
            </p:cNvSpPr>
            <p:nvPr/>
          </p:nvSpPr>
          <p:spPr bwMode="auto">
            <a:xfrm flipH="1">
              <a:off x="5280" y="3059"/>
              <a:ext cx="14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334" name="Line 262"/>
            <p:cNvSpPr>
              <a:spLocks noChangeShapeType="1"/>
            </p:cNvSpPr>
            <p:nvPr/>
          </p:nvSpPr>
          <p:spPr bwMode="auto">
            <a:xfrm flipV="1">
              <a:off x="5424" y="1440"/>
              <a:ext cx="0" cy="162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335" name="Text Box 263"/>
            <p:cNvSpPr txBox="1">
              <a:spLocks noChangeArrowheads="1"/>
            </p:cNvSpPr>
            <p:nvPr/>
          </p:nvSpPr>
          <p:spPr bwMode="auto">
            <a:xfrm>
              <a:off x="5376" y="1248"/>
              <a:ext cx="2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C0</a:t>
              </a:r>
            </a:p>
          </p:txBody>
        </p:sp>
        <p:sp>
          <p:nvSpPr>
            <p:cNvPr id="771336" name="Line 264"/>
            <p:cNvSpPr>
              <a:spLocks noChangeShapeType="1"/>
            </p:cNvSpPr>
            <p:nvPr/>
          </p:nvSpPr>
          <p:spPr bwMode="auto">
            <a:xfrm>
              <a:off x="4388" y="2865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337" name="Line 265"/>
            <p:cNvSpPr>
              <a:spLocks noChangeShapeType="1"/>
            </p:cNvSpPr>
            <p:nvPr/>
          </p:nvSpPr>
          <p:spPr bwMode="auto">
            <a:xfrm>
              <a:off x="4724" y="2870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338" name="Line 266"/>
            <p:cNvSpPr>
              <a:spLocks noChangeShapeType="1"/>
            </p:cNvSpPr>
            <p:nvPr/>
          </p:nvSpPr>
          <p:spPr bwMode="auto">
            <a:xfrm>
              <a:off x="5073" y="2867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339" name="Line 267"/>
            <p:cNvSpPr>
              <a:spLocks noChangeShapeType="1"/>
            </p:cNvSpPr>
            <p:nvPr/>
          </p:nvSpPr>
          <p:spPr bwMode="auto">
            <a:xfrm>
              <a:off x="4393" y="3110"/>
              <a:ext cx="67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340" name="Line 268"/>
            <p:cNvSpPr>
              <a:spLocks noChangeShapeType="1"/>
            </p:cNvSpPr>
            <p:nvPr/>
          </p:nvSpPr>
          <p:spPr bwMode="auto">
            <a:xfrm flipV="1">
              <a:off x="5012" y="3120"/>
              <a:ext cx="0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341" name="Line 269"/>
            <p:cNvSpPr>
              <a:spLocks noChangeShapeType="1"/>
            </p:cNvSpPr>
            <p:nvPr/>
          </p:nvSpPr>
          <p:spPr bwMode="auto">
            <a:xfrm>
              <a:off x="4532" y="2880"/>
              <a:ext cx="0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342" name="Line 270"/>
            <p:cNvSpPr>
              <a:spLocks noChangeShapeType="1"/>
            </p:cNvSpPr>
            <p:nvPr/>
          </p:nvSpPr>
          <p:spPr bwMode="auto">
            <a:xfrm>
              <a:off x="4512" y="2913"/>
              <a:ext cx="72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1343" name="Oval 271"/>
            <p:cNvSpPr>
              <a:spLocks noChangeArrowheads="1"/>
            </p:cNvSpPr>
            <p:nvPr/>
          </p:nvSpPr>
          <p:spPr bwMode="auto">
            <a:xfrm>
              <a:off x="4507" y="2888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1344" name="Oval 272"/>
            <p:cNvSpPr>
              <a:spLocks noChangeArrowheads="1"/>
            </p:cNvSpPr>
            <p:nvPr/>
          </p:nvSpPr>
          <p:spPr bwMode="auto">
            <a:xfrm>
              <a:off x="4697" y="3087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1345" name="Line 273"/>
            <p:cNvSpPr>
              <a:spLocks noChangeShapeType="1"/>
            </p:cNvSpPr>
            <p:nvPr/>
          </p:nvSpPr>
          <p:spPr bwMode="auto">
            <a:xfrm flipH="1">
              <a:off x="5328" y="1440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1348" name="Group 276"/>
          <p:cNvGrpSpPr>
            <a:grpSpLocks/>
          </p:cNvGrpSpPr>
          <p:nvPr/>
        </p:nvGrpSpPr>
        <p:grpSpPr bwMode="auto">
          <a:xfrm>
            <a:off x="76200" y="1981200"/>
            <a:ext cx="492125" cy="304800"/>
            <a:chOff x="48" y="1248"/>
            <a:chExt cx="310" cy="192"/>
          </a:xfrm>
        </p:grpSpPr>
        <p:sp>
          <p:nvSpPr>
            <p:cNvPr id="771346" name="Text Box 274"/>
            <p:cNvSpPr txBox="1">
              <a:spLocks noChangeArrowheads="1"/>
            </p:cNvSpPr>
            <p:nvPr/>
          </p:nvSpPr>
          <p:spPr bwMode="auto">
            <a:xfrm>
              <a:off x="96" y="1248"/>
              <a:ext cx="2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C4</a:t>
              </a:r>
            </a:p>
          </p:txBody>
        </p:sp>
        <p:sp>
          <p:nvSpPr>
            <p:cNvPr id="771347" name="Line 275"/>
            <p:cNvSpPr>
              <a:spLocks noChangeShapeType="1"/>
            </p:cNvSpPr>
            <p:nvPr/>
          </p:nvSpPr>
          <p:spPr bwMode="auto">
            <a:xfrm flipH="1">
              <a:off x="48" y="1440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771351" name="Object 279"/>
          <p:cNvGraphicFramePr>
            <a:graphicFrameLocks noChangeAspect="1"/>
          </p:cNvGraphicFramePr>
          <p:nvPr/>
        </p:nvGraphicFramePr>
        <p:xfrm>
          <a:off x="3657600" y="5999163"/>
          <a:ext cx="2362200" cy="654050"/>
        </p:xfrm>
        <a:graphic>
          <a:graphicData uri="http://schemas.openxmlformats.org/presentationml/2006/ole">
            <p:oleObj spid="_x0000_s771351" name="Equation" r:id="rId4" imgW="1650960" imgH="457200" progId="Equation.3">
              <p:embed/>
            </p:oleObj>
          </a:graphicData>
        </a:graphic>
      </p:graphicFrame>
      <p:graphicFrame>
        <p:nvGraphicFramePr>
          <p:cNvPr id="771352" name="Object 280"/>
          <p:cNvGraphicFramePr>
            <a:graphicFrameLocks noChangeAspect="1"/>
          </p:cNvGraphicFramePr>
          <p:nvPr>
            <p:ph idx="1"/>
          </p:nvPr>
        </p:nvGraphicFramePr>
        <p:xfrm>
          <a:off x="1828800" y="6102350"/>
          <a:ext cx="1447800" cy="285750"/>
        </p:xfrm>
        <a:graphic>
          <a:graphicData uri="http://schemas.openxmlformats.org/presentationml/2006/ole">
            <p:oleObj spid="_x0000_s771352" name="Equation" r:id="rId5" imgW="1091880" imgH="215640" progId="Equation.3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1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1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71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71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71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1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7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7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71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71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71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71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71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71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71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71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7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Inefficient</a:t>
            </a:r>
            <a:r>
              <a:rPr lang="en-US" sz="2400"/>
              <a:t> Implementation of Carry Lookahead Logic</a:t>
            </a:r>
          </a:p>
        </p:txBody>
      </p:sp>
      <p:sp>
        <p:nvSpPr>
          <p:cNvPr id="783363" name="Rectangle 3"/>
          <p:cNvSpPr>
            <a:spLocks noChangeArrowheads="1"/>
          </p:cNvSpPr>
          <p:nvPr/>
        </p:nvSpPr>
        <p:spPr bwMode="auto">
          <a:xfrm>
            <a:off x="914400" y="1143000"/>
            <a:ext cx="7543800" cy="3505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3547" name="Text Box 187"/>
          <p:cNvSpPr txBox="1">
            <a:spLocks noChangeArrowheads="1"/>
          </p:cNvSpPr>
          <p:nvPr/>
        </p:nvSpPr>
        <p:spPr bwMode="auto">
          <a:xfrm>
            <a:off x="7697788" y="5410200"/>
            <a:ext cx="387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0">
                <a:latin typeface="Tahoma" pitchFamily="34" charset="0"/>
              </a:rPr>
              <a:t>A0</a:t>
            </a:r>
          </a:p>
        </p:txBody>
      </p:sp>
      <p:sp>
        <p:nvSpPr>
          <p:cNvPr id="783548" name="Text Box 188"/>
          <p:cNvSpPr txBox="1">
            <a:spLocks noChangeArrowheads="1"/>
          </p:cNvSpPr>
          <p:nvPr/>
        </p:nvSpPr>
        <p:spPr bwMode="auto">
          <a:xfrm>
            <a:off x="8010525" y="5410200"/>
            <a:ext cx="385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0">
                <a:latin typeface="Tahoma" pitchFamily="34" charset="0"/>
              </a:rPr>
              <a:t>B0</a:t>
            </a:r>
          </a:p>
        </p:txBody>
      </p:sp>
      <p:sp>
        <p:nvSpPr>
          <p:cNvPr id="783549" name="Text Box 189"/>
          <p:cNvSpPr txBox="1">
            <a:spLocks noChangeArrowheads="1"/>
          </p:cNvSpPr>
          <p:nvPr/>
        </p:nvSpPr>
        <p:spPr bwMode="auto">
          <a:xfrm>
            <a:off x="7391400" y="54102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S0</a:t>
            </a:r>
          </a:p>
        </p:txBody>
      </p:sp>
      <p:sp>
        <p:nvSpPr>
          <p:cNvPr id="783551" name="Rectangle 191"/>
          <p:cNvSpPr>
            <a:spLocks noChangeArrowheads="1"/>
          </p:cNvSpPr>
          <p:nvPr/>
        </p:nvSpPr>
        <p:spPr bwMode="auto">
          <a:xfrm>
            <a:off x="7740650" y="4913313"/>
            <a:ext cx="569913" cy="430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3552" name="Line 192"/>
          <p:cNvSpPr>
            <a:spLocks noChangeShapeType="1"/>
          </p:cNvSpPr>
          <p:nvPr/>
        </p:nvSpPr>
        <p:spPr bwMode="auto">
          <a:xfrm>
            <a:off x="7877175" y="53435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553" name="Line 193"/>
          <p:cNvSpPr>
            <a:spLocks noChangeShapeType="1"/>
          </p:cNvSpPr>
          <p:nvPr/>
        </p:nvSpPr>
        <p:spPr bwMode="auto">
          <a:xfrm>
            <a:off x="8150225" y="53435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83554" name="Group 194"/>
          <p:cNvGrpSpPr>
            <a:grpSpLocks/>
          </p:cNvGrpSpPr>
          <p:nvPr/>
        </p:nvGrpSpPr>
        <p:grpSpPr bwMode="auto">
          <a:xfrm rot="16200000" flipV="1">
            <a:off x="7730331" y="5028407"/>
            <a:ext cx="212725" cy="134938"/>
            <a:chOff x="1056" y="2400"/>
            <a:chExt cx="672" cy="480"/>
          </a:xfrm>
        </p:grpSpPr>
        <p:sp>
          <p:nvSpPr>
            <p:cNvPr id="783555" name="AutoShape 195"/>
            <p:cNvSpPr>
              <a:spLocks noChangeArrowheads="1"/>
            </p:cNvSpPr>
            <p:nvPr/>
          </p:nvSpPr>
          <p:spPr bwMode="auto">
            <a:xfrm rot="10800000">
              <a:off x="1296" y="2400"/>
              <a:ext cx="432" cy="480"/>
            </a:xfrm>
            <a:prstGeom prst="moon">
              <a:avLst>
                <a:gd name="adj" fmla="val 82292"/>
              </a:avLst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556" name="Arc 196"/>
            <p:cNvSpPr>
              <a:spLocks/>
            </p:cNvSpPr>
            <p:nvPr/>
          </p:nvSpPr>
          <p:spPr bwMode="auto">
            <a:xfrm rot="10800000">
              <a:off x="1104" y="2400"/>
              <a:ext cx="191" cy="472"/>
            </a:xfrm>
            <a:custGeom>
              <a:avLst/>
              <a:gdLst>
                <a:gd name="G0" fmla="+- 21600 0 0"/>
                <a:gd name="G1" fmla="+- 18478 0 0"/>
                <a:gd name="G2" fmla="+- 21600 0 0"/>
                <a:gd name="T0" fmla="*/ 10899 w 21600"/>
                <a:gd name="T1" fmla="*/ 37241 h 37241"/>
                <a:gd name="T2" fmla="*/ 10415 w 21600"/>
                <a:gd name="T3" fmla="*/ 0 h 37241"/>
                <a:gd name="T4" fmla="*/ 21600 w 21600"/>
                <a:gd name="T5" fmla="*/ 18478 h 37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7241" fill="none" extrusionOk="0">
                  <a:moveTo>
                    <a:pt x="10899" y="37240"/>
                  </a:moveTo>
                  <a:cubicBezTo>
                    <a:pt x="4160" y="33397"/>
                    <a:pt x="0" y="26235"/>
                    <a:pt x="0" y="18478"/>
                  </a:cubicBezTo>
                  <a:cubicBezTo>
                    <a:pt x="-1" y="10920"/>
                    <a:pt x="3949" y="3913"/>
                    <a:pt x="10414" y="-1"/>
                  </a:cubicBezTo>
                </a:path>
                <a:path w="21600" h="37241" stroke="0" extrusionOk="0">
                  <a:moveTo>
                    <a:pt x="10899" y="37240"/>
                  </a:moveTo>
                  <a:cubicBezTo>
                    <a:pt x="4160" y="33397"/>
                    <a:pt x="0" y="26235"/>
                    <a:pt x="0" y="18478"/>
                  </a:cubicBezTo>
                  <a:cubicBezTo>
                    <a:pt x="-1" y="10920"/>
                    <a:pt x="3949" y="3913"/>
                    <a:pt x="10414" y="-1"/>
                  </a:cubicBezTo>
                  <a:lnTo>
                    <a:pt x="21600" y="18478"/>
                  </a:lnTo>
                  <a:close/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557" name="Line 197"/>
            <p:cNvSpPr>
              <a:spLocks noChangeShapeType="1"/>
            </p:cNvSpPr>
            <p:nvPr/>
          </p:nvSpPr>
          <p:spPr bwMode="auto">
            <a:xfrm rot="10800000">
              <a:off x="1056" y="2496"/>
              <a:ext cx="302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558" name="Line 198"/>
            <p:cNvSpPr>
              <a:spLocks noChangeShapeType="1"/>
            </p:cNvSpPr>
            <p:nvPr/>
          </p:nvSpPr>
          <p:spPr bwMode="auto">
            <a:xfrm rot="10800000" flipH="1">
              <a:off x="1056" y="2784"/>
              <a:ext cx="302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3559" name="Group 199"/>
          <p:cNvGrpSpPr>
            <a:grpSpLocks/>
          </p:cNvGrpSpPr>
          <p:nvPr/>
        </p:nvGrpSpPr>
        <p:grpSpPr bwMode="auto">
          <a:xfrm rot="-5400000">
            <a:off x="7924801" y="5022850"/>
            <a:ext cx="201612" cy="134937"/>
            <a:chOff x="1920" y="2208"/>
            <a:chExt cx="912" cy="432"/>
          </a:xfrm>
        </p:grpSpPr>
        <p:sp>
          <p:nvSpPr>
            <p:cNvPr id="783560" name="AutoShape 200"/>
            <p:cNvSpPr>
              <a:spLocks noChangeArrowheads="1"/>
            </p:cNvSpPr>
            <p:nvPr/>
          </p:nvSpPr>
          <p:spPr bwMode="auto">
            <a:xfrm>
              <a:off x="2304" y="2208"/>
              <a:ext cx="528" cy="432"/>
            </a:xfrm>
            <a:prstGeom prst="flowChartDelay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561" name="Line 201"/>
            <p:cNvSpPr>
              <a:spLocks noChangeShapeType="1"/>
            </p:cNvSpPr>
            <p:nvPr/>
          </p:nvSpPr>
          <p:spPr bwMode="auto">
            <a:xfrm>
              <a:off x="1920" y="2303"/>
              <a:ext cx="38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562" name="Line 202"/>
            <p:cNvSpPr>
              <a:spLocks noChangeShapeType="1"/>
            </p:cNvSpPr>
            <p:nvPr/>
          </p:nvSpPr>
          <p:spPr bwMode="auto">
            <a:xfrm>
              <a:off x="1920" y="2543"/>
              <a:ext cx="370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3563" name="Group 203"/>
          <p:cNvGrpSpPr>
            <a:grpSpLocks/>
          </p:cNvGrpSpPr>
          <p:nvPr/>
        </p:nvGrpSpPr>
        <p:grpSpPr bwMode="auto">
          <a:xfrm rot="-5400000">
            <a:off x="8113713" y="5026025"/>
            <a:ext cx="214312" cy="141288"/>
            <a:chOff x="2236" y="3024"/>
            <a:chExt cx="886" cy="646"/>
          </a:xfrm>
        </p:grpSpPr>
        <p:sp>
          <p:nvSpPr>
            <p:cNvPr id="783564" name="AutoShape 204"/>
            <p:cNvSpPr>
              <a:spLocks noChangeArrowheads="1"/>
            </p:cNvSpPr>
            <p:nvPr/>
          </p:nvSpPr>
          <p:spPr bwMode="auto">
            <a:xfrm rot="10800000">
              <a:off x="2544" y="3024"/>
              <a:ext cx="578" cy="646"/>
            </a:xfrm>
            <a:prstGeom prst="moon">
              <a:avLst>
                <a:gd name="adj" fmla="val 82292"/>
              </a:avLst>
            </a:prstGeom>
            <a:solidFill>
              <a:schemeClr val="bg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565" name="Line 205"/>
            <p:cNvSpPr>
              <a:spLocks noChangeShapeType="1"/>
            </p:cNvSpPr>
            <p:nvPr/>
          </p:nvSpPr>
          <p:spPr bwMode="auto">
            <a:xfrm>
              <a:off x="2236" y="3168"/>
              <a:ext cx="38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566" name="Line 206"/>
            <p:cNvSpPr>
              <a:spLocks noChangeShapeType="1"/>
            </p:cNvSpPr>
            <p:nvPr/>
          </p:nvSpPr>
          <p:spPr bwMode="auto">
            <a:xfrm>
              <a:off x="2236" y="3551"/>
              <a:ext cx="370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3567" name="Line 207"/>
          <p:cNvSpPr>
            <a:spLocks noChangeShapeType="1"/>
          </p:cNvSpPr>
          <p:nvPr/>
        </p:nvSpPr>
        <p:spPr bwMode="auto">
          <a:xfrm>
            <a:off x="7835900" y="4800600"/>
            <a:ext cx="0" cy="1889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568" name="Line 208"/>
          <p:cNvSpPr>
            <a:spLocks noChangeShapeType="1"/>
          </p:cNvSpPr>
          <p:nvPr/>
        </p:nvSpPr>
        <p:spPr bwMode="auto">
          <a:xfrm flipH="1">
            <a:off x="7699375" y="4800600"/>
            <a:ext cx="134938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569" name="Line 209"/>
          <p:cNvSpPr>
            <a:spLocks noChangeShapeType="1"/>
          </p:cNvSpPr>
          <p:nvPr/>
        </p:nvSpPr>
        <p:spPr bwMode="auto">
          <a:xfrm>
            <a:off x="7696200" y="4800600"/>
            <a:ext cx="0" cy="685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570" name="Line 210"/>
          <p:cNvSpPr>
            <a:spLocks noChangeShapeType="1"/>
          </p:cNvSpPr>
          <p:nvPr/>
        </p:nvSpPr>
        <p:spPr bwMode="auto">
          <a:xfrm flipV="1">
            <a:off x="8029575" y="4921250"/>
            <a:ext cx="0" cy="714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571" name="Line 211"/>
          <p:cNvSpPr>
            <a:spLocks noChangeShapeType="1"/>
          </p:cNvSpPr>
          <p:nvPr/>
        </p:nvSpPr>
        <p:spPr bwMode="auto">
          <a:xfrm flipV="1">
            <a:off x="8220075" y="4919663"/>
            <a:ext cx="0" cy="698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572" name="Line 212"/>
          <p:cNvSpPr>
            <a:spLocks noChangeShapeType="1"/>
          </p:cNvSpPr>
          <p:nvPr/>
        </p:nvSpPr>
        <p:spPr bwMode="auto">
          <a:xfrm flipV="1">
            <a:off x="8026400" y="4651375"/>
            <a:ext cx="0" cy="2349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573" name="Line 213"/>
          <p:cNvSpPr>
            <a:spLocks noChangeShapeType="1"/>
          </p:cNvSpPr>
          <p:nvPr/>
        </p:nvSpPr>
        <p:spPr bwMode="auto">
          <a:xfrm flipV="1">
            <a:off x="8221663" y="4651375"/>
            <a:ext cx="0" cy="2349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574" name="Line 214"/>
          <p:cNvSpPr>
            <a:spLocks noChangeShapeType="1"/>
          </p:cNvSpPr>
          <p:nvPr/>
        </p:nvSpPr>
        <p:spPr bwMode="auto">
          <a:xfrm>
            <a:off x="7835900" y="5102225"/>
            <a:ext cx="0" cy="165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575" name="Line 215"/>
          <p:cNvSpPr>
            <a:spLocks noChangeShapeType="1"/>
          </p:cNvSpPr>
          <p:nvPr/>
        </p:nvSpPr>
        <p:spPr bwMode="auto">
          <a:xfrm>
            <a:off x="7835900" y="5267325"/>
            <a:ext cx="458788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578" name="Line 218"/>
          <p:cNvSpPr>
            <a:spLocks noChangeShapeType="1"/>
          </p:cNvSpPr>
          <p:nvPr/>
        </p:nvSpPr>
        <p:spPr bwMode="auto">
          <a:xfrm>
            <a:off x="7797800" y="5172075"/>
            <a:ext cx="0" cy="1174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579" name="Line 219"/>
          <p:cNvSpPr>
            <a:spLocks noChangeShapeType="1"/>
          </p:cNvSpPr>
          <p:nvPr/>
        </p:nvSpPr>
        <p:spPr bwMode="auto">
          <a:xfrm>
            <a:off x="7986713" y="5173663"/>
            <a:ext cx="0" cy="1174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580" name="Line 220"/>
          <p:cNvSpPr>
            <a:spLocks noChangeShapeType="1"/>
          </p:cNvSpPr>
          <p:nvPr/>
        </p:nvSpPr>
        <p:spPr bwMode="auto">
          <a:xfrm>
            <a:off x="8181975" y="5172075"/>
            <a:ext cx="0" cy="1174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581" name="Line 221"/>
          <p:cNvSpPr>
            <a:spLocks noChangeShapeType="1"/>
          </p:cNvSpPr>
          <p:nvPr/>
        </p:nvSpPr>
        <p:spPr bwMode="auto">
          <a:xfrm>
            <a:off x="7799388" y="5291138"/>
            <a:ext cx="379412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582" name="Line 222"/>
          <p:cNvSpPr>
            <a:spLocks noChangeShapeType="1"/>
          </p:cNvSpPr>
          <p:nvPr/>
        </p:nvSpPr>
        <p:spPr bwMode="auto">
          <a:xfrm flipV="1">
            <a:off x="8148638" y="5297488"/>
            <a:ext cx="0" cy="460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583" name="Line 223"/>
          <p:cNvSpPr>
            <a:spLocks noChangeShapeType="1"/>
          </p:cNvSpPr>
          <p:nvPr/>
        </p:nvSpPr>
        <p:spPr bwMode="auto">
          <a:xfrm>
            <a:off x="7878763" y="5178425"/>
            <a:ext cx="0" cy="165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584" name="Line 224"/>
          <p:cNvSpPr>
            <a:spLocks noChangeShapeType="1"/>
          </p:cNvSpPr>
          <p:nvPr/>
        </p:nvSpPr>
        <p:spPr bwMode="auto">
          <a:xfrm>
            <a:off x="7866063" y="5194300"/>
            <a:ext cx="406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585" name="Oval 225"/>
          <p:cNvSpPr>
            <a:spLocks noChangeArrowheads="1"/>
          </p:cNvSpPr>
          <p:nvPr/>
        </p:nvSpPr>
        <p:spPr bwMode="auto">
          <a:xfrm>
            <a:off x="7864475" y="5183188"/>
            <a:ext cx="25400" cy="2381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3586" name="Oval 226"/>
          <p:cNvSpPr>
            <a:spLocks noChangeArrowheads="1"/>
          </p:cNvSpPr>
          <p:nvPr/>
        </p:nvSpPr>
        <p:spPr bwMode="auto">
          <a:xfrm>
            <a:off x="7970838" y="5281613"/>
            <a:ext cx="26987" cy="2381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3587" name="Line 227"/>
          <p:cNvSpPr>
            <a:spLocks noChangeShapeType="1"/>
          </p:cNvSpPr>
          <p:nvPr/>
        </p:nvSpPr>
        <p:spPr bwMode="auto">
          <a:xfrm flipH="1">
            <a:off x="8305800" y="5257800"/>
            <a:ext cx="3810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592" name="Text Box 232"/>
          <p:cNvSpPr txBox="1">
            <a:spLocks noChangeArrowheads="1"/>
          </p:cNvSpPr>
          <p:nvPr/>
        </p:nvSpPr>
        <p:spPr bwMode="auto">
          <a:xfrm>
            <a:off x="6600825" y="5410200"/>
            <a:ext cx="387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0">
                <a:latin typeface="Tahoma" pitchFamily="34" charset="0"/>
              </a:rPr>
              <a:t>A1</a:t>
            </a:r>
          </a:p>
        </p:txBody>
      </p:sp>
      <p:sp>
        <p:nvSpPr>
          <p:cNvPr id="783593" name="Text Box 233"/>
          <p:cNvSpPr txBox="1">
            <a:spLocks noChangeArrowheads="1"/>
          </p:cNvSpPr>
          <p:nvPr/>
        </p:nvSpPr>
        <p:spPr bwMode="auto">
          <a:xfrm>
            <a:off x="6913563" y="5410200"/>
            <a:ext cx="385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0">
                <a:latin typeface="Tahoma" pitchFamily="34" charset="0"/>
              </a:rPr>
              <a:t>B1</a:t>
            </a:r>
          </a:p>
        </p:txBody>
      </p:sp>
      <p:sp>
        <p:nvSpPr>
          <p:cNvPr id="783594" name="Text Box 234"/>
          <p:cNvSpPr txBox="1">
            <a:spLocks noChangeArrowheads="1"/>
          </p:cNvSpPr>
          <p:nvPr/>
        </p:nvSpPr>
        <p:spPr bwMode="auto">
          <a:xfrm>
            <a:off x="6272213" y="5410200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S1</a:t>
            </a:r>
          </a:p>
        </p:txBody>
      </p:sp>
      <p:sp>
        <p:nvSpPr>
          <p:cNvPr id="783595" name="Rectangle 235"/>
          <p:cNvSpPr>
            <a:spLocks noChangeArrowheads="1"/>
          </p:cNvSpPr>
          <p:nvPr/>
        </p:nvSpPr>
        <p:spPr bwMode="auto">
          <a:xfrm>
            <a:off x="6643688" y="4913313"/>
            <a:ext cx="569912" cy="430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3596" name="Line 236"/>
          <p:cNvSpPr>
            <a:spLocks noChangeShapeType="1"/>
          </p:cNvSpPr>
          <p:nvPr/>
        </p:nvSpPr>
        <p:spPr bwMode="auto">
          <a:xfrm>
            <a:off x="6780213" y="53435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597" name="Line 237"/>
          <p:cNvSpPr>
            <a:spLocks noChangeShapeType="1"/>
          </p:cNvSpPr>
          <p:nvPr/>
        </p:nvSpPr>
        <p:spPr bwMode="auto">
          <a:xfrm>
            <a:off x="7053263" y="53435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83598" name="Group 238"/>
          <p:cNvGrpSpPr>
            <a:grpSpLocks/>
          </p:cNvGrpSpPr>
          <p:nvPr/>
        </p:nvGrpSpPr>
        <p:grpSpPr bwMode="auto">
          <a:xfrm rot="16200000" flipV="1">
            <a:off x="6633369" y="5028407"/>
            <a:ext cx="212725" cy="134937"/>
            <a:chOff x="1056" y="2400"/>
            <a:chExt cx="672" cy="480"/>
          </a:xfrm>
        </p:grpSpPr>
        <p:sp>
          <p:nvSpPr>
            <p:cNvPr id="783599" name="AutoShape 239"/>
            <p:cNvSpPr>
              <a:spLocks noChangeArrowheads="1"/>
            </p:cNvSpPr>
            <p:nvPr/>
          </p:nvSpPr>
          <p:spPr bwMode="auto">
            <a:xfrm rot="10800000">
              <a:off x="1296" y="2400"/>
              <a:ext cx="432" cy="480"/>
            </a:xfrm>
            <a:prstGeom prst="moon">
              <a:avLst>
                <a:gd name="adj" fmla="val 82292"/>
              </a:avLst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600" name="Arc 240"/>
            <p:cNvSpPr>
              <a:spLocks/>
            </p:cNvSpPr>
            <p:nvPr/>
          </p:nvSpPr>
          <p:spPr bwMode="auto">
            <a:xfrm rot="10800000">
              <a:off x="1104" y="2400"/>
              <a:ext cx="191" cy="472"/>
            </a:xfrm>
            <a:custGeom>
              <a:avLst/>
              <a:gdLst>
                <a:gd name="G0" fmla="+- 21600 0 0"/>
                <a:gd name="G1" fmla="+- 18478 0 0"/>
                <a:gd name="G2" fmla="+- 21600 0 0"/>
                <a:gd name="T0" fmla="*/ 10899 w 21600"/>
                <a:gd name="T1" fmla="*/ 37241 h 37241"/>
                <a:gd name="T2" fmla="*/ 10415 w 21600"/>
                <a:gd name="T3" fmla="*/ 0 h 37241"/>
                <a:gd name="T4" fmla="*/ 21600 w 21600"/>
                <a:gd name="T5" fmla="*/ 18478 h 37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7241" fill="none" extrusionOk="0">
                  <a:moveTo>
                    <a:pt x="10899" y="37240"/>
                  </a:moveTo>
                  <a:cubicBezTo>
                    <a:pt x="4160" y="33397"/>
                    <a:pt x="0" y="26235"/>
                    <a:pt x="0" y="18478"/>
                  </a:cubicBezTo>
                  <a:cubicBezTo>
                    <a:pt x="-1" y="10920"/>
                    <a:pt x="3949" y="3913"/>
                    <a:pt x="10414" y="-1"/>
                  </a:cubicBezTo>
                </a:path>
                <a:path w="21600" h="37241" stroke="0" extrusionOk="0">
                  <a:moveTo>
                    <a:pt x="10899" y="37240"/>
                  </a:moveTo>
                  <a:cubicBezTo>
                    <a:pt x="4160" y="33397"/>
                    <a:pt x="0" y="26235"/>
                    <a:pt x="0" y="18478"/>
                  </a:cubicBezTo>
                  <a:cubicBezTo>
                    <a:pt x="-1" y="10920"/>
                    <a:pt x="3949" y="3913"/>
                    <a:pt x="10414" y="-1"/>
                  </a:cubicBezTo>
                  <a:lnTo>
                    <a:pt x="21600" y="18478"/>
                  </a:lnTo>
                  <a:close/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601" name="Line 241"/>
            <p:cNvSpPr>
              <a:spLocks noChangeShapeType="1"/>
            </p:cNvSpPr>
            <p:nvPr/>
          </p:nvSpPr>
          <p:spPr bwMode="auto">
            <a:xfrm rot="10800000">
              <a:off x="1056" y="2496"/>
              <a:ext cx="302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602" name="Line 242"/>
            <p:cNvSpPr>
              <a:spLocks noChangeShapeType="1"/>
            </p:cNvSpPr>
            <p:nvPr/>
          </p:nvSpPr>
          <p:spPr bwMode="auto">
            <a:xfrm rot="10800000" flipH="1">
              <a:off x="1056" y="2784"/>
              <a:ext cx="302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3603" name="Group 243"/>
          <p:cNvGrpSpPr>
            <a:grpSpLocks/>
          </p:cNvGrpSpPr>
          <p:nvPr/>
        </p:nvGrpSpPr>
        <p:grpSpPr bwMode="auto">
          <a:xfrm rot="-5400000">
            <a:off x="6827838" y="5022850"/>
            <a:ext cx="201612" cy="134938"/>
            <a:chOff x="1920" y="2208"/>
            <a:chExt cx="912" cy="432"/>
          </a:xfrm>
        </p:grpSpPr>
        <p:sp>
          <p:nvSpPr>
            <p:cNvPr id="783604" name="AutoShape 244"/>
            <p:cNvSpPr>
              <a:spLocks noChangeArrowheads="1"/>
            </p:cNvSpPr>
            <p:nvPr/>
          </p:nvSpPr>
          <p:spPr bwMode="auto">
            <a:xfrm>
              <a:off x="2304" y="2208"/>
              <a:ext cx="528" cy="432"/>
            </a:xfrm>
            <a:prstGeom prst="flowChartDelay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605" name="Line 245"/>
            <p:cNvSpPr>
              <a:spLocks noChangeShapeType="1"/>
            </p:cNvSpPr>
            <p:nvPr/>
          </p:nvSpPr>
          <p:spPr bwMode="auto">
            <a:xfrm>
              <a:off x="1920" y="2303"/>
              <a:ext cx="38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606" name="Line 246"/>
            <p:cNvSpPr>
              <a:spLocks noChangeShapeType="1"/>
            </p:cNvSpPr>
            <p:nvPr/>
          </p:nvSpPr>
          <p:spPr bwMode="auto">
            <a:xfrm>
              <a:off x="1920" y="2543"/>
              <a:ext cx="370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3607" name="Group 247"/>
          <p:cNvGrpSpPr>
            <a:grpSpLocks/>
          </p:cNvGrpSpPr>
          <p:nvPr/>
        </p:nvGrpSpPr>
        <p:grpSpPr bwMode="auto">
          <a:xfrm rot="-5400000">
            <a:off x="7016751" y="5026025"/>
            <a:ext cx="214312" cy="141287"/>
            <a:chOff x="2236" y="3024"/>
            <a:chExt cx="886" cy="646"/>
          </a:xfrm>
        </p:grpSpPr>
        <p:sp>
          <p:nvSpPr>
            <p:cNvPr id="783608" name="AutoShape 248"/>
            <p:cNvSpPr>
              <a:spLocks noChangeArrowheads="1"/>
            </p:cNvSpPr>
            <p:nvPr/>
          </p:nvSpPr>
          <p:spPr bwMode="auto">
            <a:xfrm rot="10800000">
              <a:off x="2544" y="3024"/>
              <a:ext cx="578" cy="646"/>
            </a:xfrm>
            <a:prstGeom prst="moon">
              <a:avLst>
                <a:gd name="adj" fmla="val 82292"/>
              </a:avLst>
            </a:prstGeom>
            <a:solidFill>
              <a:schemeClr val="bg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609" name="Line 249"/>
            <p:cNvSpPr>
              <a:spLocks noChangeShapeType="1"/>
            </p:cNvSpPr>
            <p:nvPr/>
          </p:nvSpPr>
          <p:spPr bwMode="auto">
            <a:xfrm>
              <a:off x="2236" y="3168"/>
              <a:ext cx="38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610" name="Line 250"/>
            <p:cNvSpPr>
              <a:spLocks noChangeShapeType="1"/>
            </p:cNvSpPr>
            <p:nvPr/>
          </p:nvSpPr>
          <p:spPr bwMode="auto">
            <a:xfrm>
              <a:off x="2236" y="3551"/>
              <a:ext cx="370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3611" name="Line 251"/>
          <p:cNvSpPr>
            <a:spLocks noChangeShapeType="1"/>
          </p:cNvSpPr>
          <p:nvPr/>
        </p:nvSpPr>
        <p:spPr bwMode="auto">
          <a:xfrm>
            <a:off x="6738938" y="4800600"/>
            <a:ext cx="0" cy="1889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612" name="Line 252"/>
          <p:cNvSpPr>
            <a:spLocks noChangeShapeType="1"/>
          </p:cNvSpPr>
          <p:nvPr/>
        </p:nvSpPr>
        <p:spPr bwMode="auto">
          <a:xfrm flipH="1">
            <a:off x="6602413" y="4800600"/>
            <a:ext cx="134937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613" name="Line 253"/>
          <p:cNvSpPr>
            <a:spLocks noChangeShapeType="1"/>
          </p:cNvSpPr>
          <p:nvPr/>
        </p:nvSpPr>
        <p:spPr bwMode="auto">
          <a:xfrm>
            <a:off x="6599238" y="4800600"/>
            <a:ext cx="0" cy="685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614" name="Line 254"/>
          <p:cNvSpPr>
            <a:spLocks noChangeShapeType="1"/>
          </p:cNvSpPr>
          <p:nvPr/>
        </p:nvSpPr>
        <p:spPr bwMode="auto">
          <a:xfrm flipV="1">
            <a:off x="6932613" y="4921250"/>
            <a:ext cx="0" cy="714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615" name="Line 255"/>
          <p:cNvSpPr>
            <a:spLocks noChangeShapeType="1"/>
          </p:cNvSpPr>
          <p:nvPr/>
        </p:nvSpPr>
        <p:spPr bwMode="auto">
          <a:xfrm flipV="1">
            <a:off x="7123113" y="4919663"/>
            <a:ext cx="0" cy="698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616" name="Line 256"/>
          <p:cNvSpPr>
            <a:spLocks noChangeShapeType="1"/>
          </p:cNvSpPr>
          <p:nvPr/>
        </p:nvSpPr>
        <p:spPr bwMode="auto">
          <a:xfrm flipV="1">
            <a:off x="6929438" y="4651375"/>
            <a:ext cx="0" cy="2349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617" name="Line 257"/>
          <p:cNvSpPr>
            <a:spLocks noChangeShapeType="1"/>
          </p:cNvSpPr>
          <p:nvPr/>
        </p:nvSpPr>
        <p:spPr bwMode="auto">
          <a:xfrm flipV="1">
            <a:off x="7124700" y="4651375"/>
            <a:ext cx="0" cy="2349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618" name="Line 258"/>
          <p:cNvSpPr>
            <a:spLocks noChangeShapeType="1"/>
          </p:cNvSpPr>
          <p:nvPr/>
        </p:nvSpPr>
        <p:spPr bwMode="auto">
          <a:xfrm>
            <a:off x="6738938" y="5102225"/>
            <a:ext cx="0" cy="165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619" name="Line 259"/>
          <p:cNvSpPr>
            <a:spLocks noChangeShapeType="1"/>
          </p:cNvSpPr>
          <p:nvPr/>
        </p:nvSpPr>
        <p:spPr bwMode="auto">
          <a:xfrm>
            <a:off x="6738938" y="5267325"/>
            <a:ext cx="458787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620" name="Line 260"/>
          <p:cNvSpPr>
            <a:spLocks noChangeShapeType="1"/>
          </p:cNvSpPr>
          <p:nvPr/>
        </p:nvSpPr>
        <p:spPr bwMode="auto">
          <a:xfrm>
            <a:off x="6700838" y="5172075"/>
            <a:ext cx="0" cy="1174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621" name="Line 261"/>
          <p:cNvSpPr>
            <a:spLocks noChangeShapeType="1"/>
          </p:cNvSpPr>
          <p:nvPr/>
        </p:nvSpPr>
        <p:spPr bwMode="auto">
          <a:xfrm>
            <a:off x="6889750" y="5173663"/>
            <a:ext cx="0" cy="1174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622" name="Line 262"/>
          <p:cNvSpPr>
            <a:spLocks noChangeShapeType="1"/>
          </p:cNvSpPr>
          <p:nvPr/>
        </p:nvSpPr>
        <p:spPr bwMode="auto">
          <a:xfrm>
            <a:off x="7085013" y="5172075"/>
            <a:ext cx="0" cy="1174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623" name="Line 263"/>
          <p:cNvSpPr>
            <a:spLocks noChangeShapeType="1"/>
          </p:cNvSpPr>
          <p:nvPr/>
        </p:nvSpPr>
        <p:spPr bwMode="auto">
          <a:xfrm>
            <a:off x="6702425" y="5291138"/>
            <a:ext cx="379413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624" name="Line 264"/>
          <p:cNvSpPr>
            <a:spLocks noChangeShapeType="1"/>
          </p:cNvSpPr>
          <p:nvPr/>
        </p:nvSpPr>
        <p:spPr bwMode="auto">
          <a:xfrm flipV="1">
            <a:off x="7051675" y="5297488"/>
            <a:ext cx="0" cy="460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625" name="Line 265"/>
          <p:cNvSpPr>
            <a:spLocks noChangeShapeType="1"/>
          </p:cNvSpPr>
          <p:nvPr/>
        </p:nvSpPr>
        <p:spPr bwMode="auto">
          <a:xfrm>
            <a:off x="6781800" y="5178425"/>
            <a:ext cx="0" cy="165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626" name="Line 266"/>
          <p:cNvSpPr>
            <a:spLocks noChangeShapeType="1"/>
          </p:cNvSpPr>
          <p:nvPr/>
        </p:nvSpPr>
        <p:spPr bwMode="auto">
          <a:xfrm>
            <a:off x="6769100" y="5194300"/>
            <a:ext cx="406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627" name="Oval 267"/>
          <p:cNvSpPr>
            <a:spLocks noChangeArrowheads="1"/>
          </p:cNvSpPr>
          <p:nvPr/>
        </p:nvSpPr>
        <p:spPr bwMode="auto">
          <a:xfrm>
            <a:off x="6767513" y="5183188"/>
            <a:ext cx="25400" cy="2381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3628" name="Oval 268"/>
          <p:cNvSpPr>
            <a:spLocks noChangeArrowheads="1"/>
          </p:cNvSpPr>
          <p:nvPr/>
        </p:nvSpPr>
        <p:spPr bwMode="auto">
          <a:xfrm>
            <a:off x="6873875" y="5281613"/>
            <a:ext cx="26988" cy="2381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3629" name="Line 269"/>
          <p:cNvSpPr>
            <a:spLocks noChangeShapeType="1"/>
          </p:cNvSpPr>
          <p:nvPr/>
        </p:nvSpPr>
        <p:spPr bwMode="auto">
          <a:xfrm flipH="1">
            <a:off x="7208838" y="5257800"/>
            <a:ext cx="3810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630" name="Line 270"/>
          <p:cNvSpPr>
            <a:spLocks noChangeShapeType="1"/>
          </p:cNvSpPr>
          <p:nvPr/>
        </p:nvSpPr>
        <p:spPr bwMode="auto">
          <a:xfrm flipV="1">
            <a:off x="7596188" y="4648200"/>
            <a:ext cx="0" cy="609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631" name="Line 271"/>
          <p:cNvSpPr>
            <a:spLocks noChangeShapeType="1"/>
          </p:cNvSpPr>
          <p:nvPr/>
        </p:nvSpPr>
        <p:spPr bwMode="auto">
          <a:xfrm>
            <a:off x="8686800" y="1752600"/>
            <a:ext cx="0" cy="3505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632" name="Line 272"/>
          <p:cNvSpPr>
            <a:spLocks noChangeShapeType="1"/>
          </p:cNvSpPr>
          <p:nvPr/>
        </p:nvSpPr>
        <p:spPr bwMode="auto">
          <a:xfrm flipH="1">
            <a:off x="8458200" y="1752600"/>
            <a:ext cx="609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644" name="Text Box 284"/>
          <p:cNvSpPr txBox="1">
            <a:spLocks noChangeArrowheads="1"/>
          </p:cNvSpPr>
          <p:nvPr/>
        </p:nvSpPr>
        <p:spPr bwMode="auto">
          <a:xfrm>
            <a:off x="8458200" y="1447800"/>
            <a:ext cx="415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C0</a:t>
            </a:r>
          </a:p>
        </p:txBody>
      </p:sp>
      <p:sp>
        <p:nvSpPr>
          <p:cNvPr id="783648" name="Text Box 288"/>
          <p:cNvSpPr txBox="1">
            <a:spLocks noChangeArrowheads="1"/>
          </p:cNvSpPr>
          <p:nvPr/>
        </p:nvSpPr>
        <p:spPr bwMode="auto">
          <a:xfrm>
            <a:off x="5329238" y="5410200"/>
            <a:ext cx="387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0">
                <a:latin typeface="Tahoma" pitchFamily="34" charset="0"/>
              </a:rPr>
              <a:t>A2</a:t>
            </a:r>
          </a:p>
        </p:txBody>
      </p:sp>
      <p:sp>
        <p:nvSpPr>
          <p:cNvPr id="783649" name="Text Box 289"/>
          <p:cNvSpPr txBox="1">
            <a:spLocks noChangeArrowheads="1"/>
          </p:cNvSpPr>
          <p:nvPr/>
        </p:nvSpPr>
        <p:spPr bwMode="auto">
          <a:xfrm>
            <a:off x="5641975" y="5410200"/>
            <a:ext cx="385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0">
                <a:latin typeface="Tahoma" pitchFamily="34" charset="0"/>
              </a:rPr>
              <a:t>B2</a:t>
            </a:r>
          </a:p>
        </p:txBody>
      </p:sp>
      <p:sp>
        <p:nvSpPr>
          <p:cNvPr id="783650" name="Text Box 290"/>
          <p:cNvSpPr txBox="1">
            <a:spLocks noChangeArrowheads="1"/>
          </p:cNvSpPr>
          <p:nvPr/>
        </p:nvSpPr>
        <p:spPr bwMode="auto">
          <a:xfrm>
            <a:off x="4960938" y="5410200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S2</a:t>
            </a:r>
          </a:p>
        </p:txBody>
      </p:sp>
      <p:sp>
        <p:nvSpPr>
          <p:cNvPr id="783651" name="Rectangle 291"/>
          <p:cNvSpPr>
            <a:spLocks noChangeArrowheads="1"/>
          </p:cNvSpPr>
          <p:nvPr/>
        </p:nvSpPr>
        <p:spPr bwMode="auto">
          <a:xfrm>
            <a:off x="5372100" y="4913313"/>
            <a:ext cx="569913" cy="430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3652" name="Line 292"/>
          <p:cNvSpPr>
            <a:spLocks noChangeShapeType="1"/>
          </p:cNvSpPr>
          <p:nvPr/>
        </p:nvSpPr>
        <p:spPr bwMode="auto">
          <a:xfrm>
            <a:off x="5508625" y="53435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653" name="Line 293"/>
          <p:cNvSpPr>
            <a:spLocks noChangeShapeType="1"/>
          </p:cNvSpPr>
          <p:nvPr/>
        </p:nvSpPr>
        <p:spPr bwMode="auto">
          <a:xfrm>
            <a:off x="5781675" y="53435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83654" name="Group 294"/>
          <p:cNvGrpSpPr>
            <a:grpSpLocks/>
          </p:cNvGrpSpPr>
          <p:nvPr/>
        </p:nvGrpSpPr>
        <p:grpSpPr bwMode="auto">
          <a:xfrm rot="16200000" flipV="1">
            <a:off x="5361781" y="5028407"/>
            <a:ext cx="212725" cy="134938"/>
            <a:chOff x="1056" y="2400"/>
            <a:chExt cx="672" cy="480"/>
          </a:xfrm>
        </p:grpSpPr>
        <p:sp>
          <p:nvSpPr>
            <p:cNvPr id="783655" name="AutoShape 295"/>
            <p:cNvSpPr>
              <a:spLocks noChangeArrowheads="1"/>
            </p:cNvSpPr>
            <p:nvPr/>
          </p:nvSpPr>
          <p:spPr bwMode="auto">
            <a:xfrm rot="10800000">
              <a:off x="1296" y="2400"/>
              <a:ext cx="432" cy="480"/>
            </a:xfrm>
            <a:prstGeom prst="moon">
              <a:avLst>
                <a:gd name="adj" fmla="val 82292"/>
              </a:avLst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656" name="Arc 296"/>
            <p:cNvSpPr>
              <a:spLocks/>
            </p:cNvSpPr>
            <p:nvPr/>
          </p:nvSpPr>
          <p:spPr bwMode="auto">
            <a:xfrm rot="10800000">
              <a:off x="1104" y="2400"/>
              <a:ext cx="191" cy="472"/>
            </a:xfrm>
            <a:custGeom>
              <a:avLst/>
              <a:gdLst>
                <a:gd name="G0" fmla="+- 21600 0 0"/>
                <a:gd name="G1" fmla="+- 18478 0 0"/>
                <a:gd name="G2" fmla="+- 21600 0 0"/>
                <a:gd name="T0" fmla="*/ 10899 w 21600"/>
                <a:gd name="T1" fmla="*/ 37241 h 37241"/>
                <a:gd name="T2" fmla="*/ 10415 w 21600"/>
                <a:gd name="T3" fmla="*/ 0 h 37241"/>
                <a:gd name="T4" fmla="*/ 21600 w 21600"/>
                <a:gd name="T5" fmla="*/ 18478 h 37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7241" fill="none" extrusionOk="0">
                  <a:moveTo>
                    <a:pt x="10899" y="37240"/>
                  </a:moveTo>
                  <a:cubicBezTo>
                    <a:pt x="4160" y="33397"/>
                    <a:pt x="0" y="26235"/>
                    <a:pt x="0" y="18478"/>
                  </a:cubicBezTo>
                  <a:cubicBezTo>
                    <a:pt x="-1" y="10920"/>
                    <a:pt x="3949" y="3913"/>
                    <a:pt x="10414" y="-1"/>
                  </a:cubicBezTo>
                </a:path>
                <a:path w="21600" h="37241" stroke="0" extrusionOk="0">
                  <a:moveTo>
                    <a:pt x="10899" y="37240"/>
                  </a:moveTo>
                  <a:cubicBezTo>
                    <a:pt x="4160" y="33397"/>
                    <a:pt x="0" y="26235"/>
                    <a:pt x="0" y="18478"/>
                  </a:cubicBezTo>
                  <a:cubicBezTo>
                    <a:pt x="-1" y="10920"/>
                    <a:pt x="3949" y="3913"/>
                    <a:pt x="10414" y="-1"/>
                  </a:cubicBezTo>
                  <a:lnTo>
                    <a:pt x="21600" y="18478"/>
                  </a:lnTo>
                  <a:close/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657" name="Line 297"/>
            <p:cNvSpPr>
              <a:spLocks noChangeShapeType="1"/>
            </p:cNvSpPr>
            <p:nvPr/>
          </p:nvSpPr>
          <p:spPr bwMode="auto">
            <a:xfrm rot="10800000">
              <a:off x="1056" y="2496"/>
              <a:ext cx="302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658" name="Line 298"/>
            <p:cNvSpPr>
              <a:spLocks noChangeShapeType="1"/>
            </p:cNvSpPr>
            <p:nvPr/>
          </p:nvSpPr>
          <p:spPr bwMode="auto">
            <a:xfrm rot="10800000" flipH="1">
              <a:off x="1056" y="2784"/>
              <a:ext cx="302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3659" name="Group 299"/>
          <p:cNvGrpSpPr>
            <a:grpSpLocks/>
          </p:cNvGrpSpPr>
          <p:nvPr/>
        </p:nvGrpSpPr>
        <p:grpSpPr bwMode="auto">
          <a:xfrm rot="-5400000">
            <a:off x="5556251" y="5022850"/>
            <a:ext cx="201612" cy="134937"/>
            <a:chOff x="1920" y="2208"/>
            <a:chExt cx="912" cy="432"/>
          </a:xfrm>
        </p:grpSpPr>
        <p:sp>
          <p:nvSpPr>
            <p:cNvPr id="783660" name="AutoShape 300"/>
            <p:cNvSpPr>
              <a:spLocks noChangeArrowheads="1"/>
            </p:cNvSpPr>
            <p:nvPr/>
          </p:nvSpPr>
          <p:spPr bwMode="auto">
            <a:xfrm>
              <a:off x="2304" y="2208"/>
              <a:ext cx="528" cy="432"/>
            </a:xfrm>
            <a:prstGeom prst="flowChartDelay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661" name="Line 301"/>
            <p:cNvSpPr>
              <a:spLocks noChangeShapeType="1"/>
            </p:cNvSpPr>
            <p:nvPr/>
          </p:nvSpPr>
          <p:spPr bwMode="auto">
            <a:xfrm>
              <a:off x="1920" y="2303"/>
              <a:ext cx="38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662" name="Line 302"/>
            <p:cNvSpPr>
              <a:spLocks noChangeShapeType="1"/>
            </p:cNvSpPr>
            <p:nvPr/>
          </p:nvSpPr>
          <p:spPr bwMode="auto">
            <a:xfrm>
              <a:off x="1920" y="2543"/>
              <a:ext cx="370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3663" name="Group 303"/>
          <p:cNvGrpSpPr>
            <a:grpSpLocks/>
          </p:cNvGrpSpPr>
          <p:nvPr/>
        </p:nvGrpSpPr>
        <p:grpSpPr bwMode="auto">
          <a:xfrm rot="-5400000">
            <a:off x="5745163" y="5026025"/>
            <a:ext cx="214312" cy="141288"/>
            <a:chOff x="2236" y="3024"/>
            <a:chExt cx="886" cy="646"/>
          </a:xfrm>
        </p:grpSpPr>
        <p:sp>
          <p:nvSpPr>
            <p:cNvPr id="783664" name="AutoShape 304"/>
            <p:cNvSpPr>
              <a:spLocks noChangeArrowheads="1"/>
            </p:cNvSpPr>
            <p:nvPr/>
          </p:nvSpPr>
          <p:spPr bwMode="auto">
            <a:xfrm rot="10800000">
              <a:off x="2544" y="3024"/>
              <a:ext cx="578" cy="646"/>
            </a:xfrm>
            <a:prstGeom prst="moon">
              <a:avLst>
                <a:gd name="adj" fmla="val 82292"/>
              </a:avLst>
            </a:prstGeom>
            <a:solidFill>
              <a:schemeClr val="bg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665" name="Line 305"/>
            <p:cNvSpPr>
              <a:spLocks noChangeShapeType="1"/>
            </p:cNvSpPr>
            <p:nvPr/>
          </p:nvSpPr>
          <p:spPr bwMode="auto">
            <a:xfrm>
              <a:off x="2236" y="3168"/>
              <a:ext cx="38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666" name="Line 306"/>
            <p:cNvSpPr>
              <a:spLocks noChangeShapeType="1"/>
            </p:cNvSpPr>
            <p:nvPr/>
          </p:nvSpPr>
          <p:spPr bwMode="auto">
            <a:xfrm>
              <a:off x="2236" y="3551"/>
              <a:ext cx="370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3667" name="Line 307"/>
          <p:cNvSpPr>
            <a:spLocks noChangeShapeType="1"/>
          </p:cNvSpPr>
          <p:nvPr/>
        </p:nvSpPr>
        <p:spPr bwMode="auto">
          <a:xfrm>
            <a:off x="5467350" y="4800600"/>
            <a:ext cx="0" cy="1889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668" name="Line 308"/>
          <p:cNvSpPr>
            <a:spLocks noChangeShapeType="1"/>
          </p:cNvSpPr>
          <p:nvPr/>
        </p:nvSpPr>
        <p:spPr bwMode="auto">
          <a:xfrm flipH="1">
            <a:off x="5330825" y="4800600"/>
            <a:ext cx="134938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669" name="Line 309"/>
          <p:cNvSpPr>
            <a:spLocks noChangeShapeType="1"/>
          </p:cNvSpPr>
          <p:nvPr/>
        </p:nvSpPr>
        <p:spPr bwMode="auto">
          <a:xfrm>
            <a:off x="5327650" y="4800600"/>
            <a:ext cx="0" cy="685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670" name="Line 310"/>
          <p:cNvSpPr>
            <a:spLocks noChangeShapeType="1"/>
          </p:cNvSpPr>
          <p:nvPr/>
        </p:nvSpPr>
        <p:spPr bwMode="auto">
          <a:xfrm flipV="1">
            <a:off x="5661025" y="4921250"/>
            <a:ext cx="0" cy="714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671" name="Line 311"/>
          <p:cNvSpPr>
            <a:spLocks noChangeShapeType="1"/>
          </p:cNvSpPr>
          <p:nvPr/>
        </p:nvSpPr>
        <p:spPr bwMode="auto">
          <a:xfrm flipV="1">
            <a:off x="5851525" y="4919663"/>
            <a:ext cx="0" cy="698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672" name="Line 312"/>
          <p:cNvSpPr>
            <a:spLocks noChangeShapeType="1"/>
          </p:cNvSpPr>
          <p:nvPr/>
        </p:nvSpPr>
        <p:spPr bwMode="auto">
          <a:xfrm flipV="1">
            <a:off x="5657850" y="4651375"/>
            <a:ext cx="0" cy="2349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673" name="Line 313"/>
          <p:cNvSpPr>
            <a:spLocks noChangeShapeType="1"/>
          </p:cNvSpPr>
          <p:nvPr/>
        </p:nvSpPr>
        <p:spPr bwMode="auto">
          <a:xfrm flipV="1">
            <a:off x="5853113" y="4651375"/>
            <a:ext cx="0" cy="2349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674" name="Line 314"/>
          <p:cNvSpPr>
            <a:spLocks noChangeShapeType="1"/>
          </p:cNvSpPr>
          <p:nvPr/>
        </p:nvSpPr>
        <p:spPr bwMode="auto">
          <a:xfrm>
            <a:off x="5467350" y="5102225"/>
            <a:ext cx="0" cy="165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675" name="Line 315"/>
          <p:cNvSpPr>
            <a:spLocks noChangeShapeType="1"/>
          </p:cNvSpPr>
          <p:nvPr/>
        </p:nvSpPr>
        <p:spPr bwMode="auto">
          <a:xfrm>
            <a:off x="5467350" y="5267325"/>
            <a:ext cx="458788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676" name="Line 316"/>
          <p:cNvSpPr>
            <a:spLocks noChangeShapeType="1"/>
          </p:cNvSpPr>
          <p:nvPr/>
        </p:nvSpPr>
        <p:spPr bwMode="auto">
          <a:xfrm>
            <a:off x="5429250" y="5172075"/>
            <a:ext cx="0" cy="1174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677" name="Line 317"/>
          <p:cNvSpPr>
            <a:spLocks noChangeShapeType="1"/>
          </p:cNvSpPr>
          <p:nvPr/>
        </p:nvSpPr>
        <p:spPr bwMode="auto">
          <a:xfrm>
            <a:off x="5618163" y="5173663"/>
            <a:ext cx="0" cy="1174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678" name="Line 318"/>
          <p:cNvSpPr>
            <a:spLocks noChangeShapeType="1"/>
          </p:cNvSpPr>
          <p:nvPr/>
        </p:nvSpPr>
        <p:spPr bwMode="auto">
          <a:xfrm>
            <a:off x="5813425" y="5172075"/>
            <a:ext cx="0" cy="1174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679" name="Line 319"/>
          <p:cNvSpPr>
            <a:spLocks noChangeShapeType="1"/>
          </p:cNvSpPr>
          <p:nvPr/>
        </p:nvSpPr>
        <p:spPr bwMode="auto">
          <a:xfrm>
            <a:off x="5430838" y="5291138"/>
            <a:ext cx="379412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680" name="Line 320"/>
          <p:cNvSpPr>
            <a:spLocks noChangeShapeType="1"/>
          </p:cNvSpPr>
          <p:nvPr/>
        </p:nvSpPr>
        <p:spPr bwMode="auto">
          <a:xfrm flipV="1">
            <a:off x="5780088" y="5297488"/>
            <a:ext cx="0" cy="460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681" name="Line 321"/>
          <p:cNvSpPr>
            <a:spLocks noChangeShapeType="1"/>
          </p:cNvSpPr>
          <p:nvPr/>
        </p:nvSpPr>
        <p:spPr bwMode="auto">
          <a:xfrm>
            <a:off x="5510213" y="5178425"/>
            <a:ext cx="0" cy="165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682" name="Line 322"/>
          <p:cNvSpPr>
            <a:spLocks noChangeShapeType="1"/>
          </p:cNvSpPr>
          <p:nvPr/>
        </p:nvSpPr>
        <p:spPr bwMode="auto">
          <a:xfrm>
            <a:off x="5497513" y="5194300"/>
            <a:ext cx="406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683" name="Oval 323"/>
          <p:cNvSpPr>
            <a:spLocks noChangeArrowheads="1"/>
          </p:cNvSpPr>
          <p:nvPr/>
        </p:nvSpPr>
        <p:spPr bwMode="auto">
          <a:xfrm>
            <a:off x="5495925" y="5183188"/>
            <a:ext cx="25400" cy="2381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3684" name="Oval 324"/>
          <p:cNvSpPr>
            <a:spLocks noChangeArrowheads="1"/>
          </p:cNvSpPr>
          <p:nvPr/>
        </p:nvSpPr>
        <p:spPr bwMode="auto">
          <a:xfrm>
            <a:off x="5602288" y="5281613"/>
            <a:ext cx="26987" cy="2381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3685" name="Line 325"/>
          <p:cNvSpPr>
            <a:spLocks noChangeShapeType="1"/>
          </p:cNvSpPr>
          <p:nvPr/>
        </p:nvSpPr>
        <p:spPr bwMode="auto">
          <a:xfrm flipH="1">
            <a:off x="5937250" y="5257800"/>
            <a:ext cx="3810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686" name="Line 326"/>
          <p:cNvSpPr>
            <a:spLocks noChangeShapeType="1"/>
          </p:cNvSpPr>
          <p:nvPr/>
        </p:nvSpPr>
        <p:spPr bwMode="auto">
          <a:xfrm flipV="1">
            <a:off x="6318250" y="4648200"/>
            <a:ext cx="0" cy="609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692" name="Text Box 332"/>
          <p:cNvSpPr txBox="1">
            <a:spLocks noChangeArrowheads="1"/>
          </p:cNvSpPr>
          <p:nvPr/>
        </p:nvSpPr>
        <p:spPr bwMode="auto">
          <a:xfrm>
            <a:off x="3271838" y="5410200"/>
            <a:ext cx="387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0">
                <a:latin typeface="Tahoma" pitchFamily="34" charset="0"/>
              </a:rPr>
              <a:t>A3</a:t>
            </a:r>
          </a:p>
        </p:txBody>
      </p:sp>
      <p:sp>
        <p:nvSpPr>
          <p:cNvPr id="783693" name="Text Box 333"/>
          <p:cNvSpPr txBox="1">
            <a:spLocks noChangeArrowheads="1"/>
          </p:cNvSpPr>
          <p:nvPr/>
        </p:nvSpPr>
        <p:spPr bwMode="auto">
          <a:xfrm>
            <a:off x="3584575" y="5410200"/>
            <a:ext cx="385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0">
                <a:latin typeface="Tahoma" pitchFamily="34" charset="0"/>
              </a:rPr>
              <a:t>B3</a:t>
            </a:r>
          </a:p>
        </p:txBody>
      </p:sp>
      <p:sp>
        <p:nvSpPr>
          <p:cNvPr id="783694" name="Text Box 334"/>
          <p:cNvSpPr txBox="1">
            <a:spLocks noChangeArrowheads="1"/>
          </p:cNvSpPr>
          <p:nvPr/>
        </p:nvSpPr>
        <p:spPr bwMode="auto">
          <a:xfrm>
            <a:off x="2903538" y="5334000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S3</a:t>
            </a:r>
          </a:p>
        </p:txBody>
      </p:sp>
      <p:sp>
        <p:nvSpPr>
          <p:cNvPr id="783695" name="Rectangle 335"/>
          <p:cNvSpPr>
            <a:spLocks noChangeArrowheads="1"/>
          </p:cNvSpPr>
          <p:nvPr/>
        </p:nvSpPr>
        <p:spPr bwMode="auto">
          <a:xfrm>
            <a:off x="3314700" y="4913313"/>
            <a:ext cx="569913" cy="430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3696" name="Line 336"/>
          <p:cNvSpPr>
            <a:spLocks noChangeShapeType="1"/>
          </p:cNvSpPr>
          <p:nvPr/>
        </p:nvSpPr>
        <p:spPr bwMode="auto">
          <a:xfrm>
            <a:off x="3451225" y="53435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697" name="Line 337"/>
          <p:cNvSpPr>
            <a:spLocks noChangeShapeType="1"/>
          </p:cNvSpPr>
          <p:nvPr/>
        </p:nvSpPr>
        <p:spPr bwMode="auto">
          <a:xfrm>
            <a:off x="3724275" y="53435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83698" name="Group 338"/>
          <p:cNvGrpSpPr>
            <a:grpSpLocks/>
          </p:cNvGrpSpPr>
          <p:nvPr/>
        </p:nvGrpSpPr>
        <p:grpSpPr bwMode="auto">
          <a:xfrm rot="16200000" flipV="1">
            <a:off x="3304381" y="5028407"/>
            <a:ext cx="212725" cy="134938"/>
            <a:chOff x="1056" y="2400"/>
            <a:chExt cx="672" cy="480"/>
          </a:xfrm>
        </p:grpSpPr>
        <p:sp>
          <p:nvSpPr>
            <p:cNvPr id="783699" name="AutoShape 339"/>
            <p:cNvSpPr>
              <a:spLocks noChangeArrowheads="1"/>
            </p:cNvSpPr>
            <p:nvPr/>
          </p:nvSpPr>
          <p:spPr bwMode="auto">
            <a:xfrm rot="10800000">
              <a:off x="1296" y="2400"/>
              <a:ext cx="432" cy="480"/>
            </a:xfrm>
            <a:prstGeom prst="moon">
              <a:avLst>
                <a:gd name="adj" fmla="val 82292"/>
              </a:avLst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700" name="Arc 340"/>
            <p:cNvSpPr>
              <a:spLocks/>
            </p:cNvSpPr>
            <p:nvPr/>
          </p:nvSpPr>
          <p:spPr bwMode="auto">
            <a:xfrm rot="10800000">
              <a:off x="1104" y="2400"/>
              <a:ext cx="191" cy="472"/>
            </a:xfrm>
            <a:custGeom>
              <a:avLst/>
              <a:gdLst>
                <a:gd name="G0" fmla="+- 21600 0 0"/>
                <a:gd name="G1" fmla="+- 18478 0 0"/>
                <a:gd name="G2" fmla="+- 21600 0 0"/>
                <a:gd name="T0" fmla="*/ 10899 w 21600"/>
                <a:gd name="T1" fmla="*/ 37241 h 37241"/>
                <a:gd name="T2" fmla="*/ 10415 w 21600"/>
                <a:gd name="T3" fmla="*/ 0 h 37241"/>
                <a:gd name="T4" fmla="*/ 21600 w 21600"/>
                <a:gd name="T5" fmla="*/ 18478 h 37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7241" fill="none" extrusionOk="0">
                  <a:moveTo>
                    <a:pt x="10899" y="37240"/>
                  </a:moveTo>
                  <a:cubicBezTo>
                    <a:pt x="4160" y="33397"/>
                    <a:pt x="0" y="26235"/>
                    <a:pt x="0" y="18478"/>
                  </a:cubicBezTo>
                  <a:cubicBezTo>
                    <a:pt x="-1" y="10920"/>
                    <a:pt x="3949" y="3913"/>
                    <a:pt x="10414" y="-1"/>
                  </a:cubicBezTo>
                </a:path>
                <a:path w="21600" h="37241" stroke="0" extrusionOk="0">
                  <a:moveTo>
                    <a:pt x="10899" y="37240"/>
                  </a:moveTo>
                  <a:cubicBezTo>
                    <a:pt x="4160" y="33397"/>
                    <a:pt x="0" y="26235"/>
                    <a:pt x="0" y="18478"/>
                  </a:cubicBezTo>
                  <a:cubicBezTo>
                    <a:pt x="-1" y="10920"/>
                    <a:pt x="3949" y="3913"/>
                    <a:pt x="10414" y="-1"/>
                  </a:cubicBezTo>
                  <a:lnTo>
                    <a:pt x="21600" y="18478"/>
                  </a:lnTo>
                  <a:close/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701" name="Line 341"/>
            <p:cNvSpPr>
              <a:spLocks noChangeShapeType="1"/>
            </p:cNvSpPr>
            <p:nvPr/>
          </p:nvSpPr>
          <p:spPr bwMode="auto">
            <a:xfrm rot="10800000">
              <a:off x="1056" y="2496"/>
              <a:ext cx="302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702" name="Line 342"/>
            <p:cNvSpPr>
              <a:spLocks noChangeShapeType="1"/>
            </p:cNvSpPr>
            <p:nvPr/>
          </p:nvSpPr>
          <p:spPr bwMode="auto">
            <a:xfrm rot="10800000" flipH="1">
              <a:off x="1056" y="2784"/>
              <a:ext cx="302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3703" name="Group 343"/>
          <p:cNvGrpSpPr>
            <a:grpSpLocks/>
          </p:cNvGrpSpPr>
          <p:nvPr/>
        </p:nvGrpSpPr>
        <p:grpSpPr bwMode="auto">
          <a:xfrm rot="-5400000">
            <a:off x="3498851" y="5022850"/>
            <a:ext cx="201612" cy="134937"/>
            <a:chOff x="1920" y="2208"/>
            <a:chExt cx="912" cy="432"/>
          </a:xfrm>
        </p:grpSpPr>
        <p:sp>
          <p:nvSpPr>
            <p:cNvPr id="783704" name="AutoShape 344"/>
            <p:cNvSpPr>
              <a:spLocks noChangeArrowheads="1"/>
            </p:cNvSpPr>
            <p:nvPr/>
          </p:nvSpPr>
          <p:spPr bwMode="auto">
            <a:xfrm>
              <a:off x="2304" y="2208"/>
              <a:ext cx="528" cy="432"/>
            </a:xfrm>
            <a:prstGeom prst="flowChartDelay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705" name="Line 345"/>
            <p:cNvSpPr>
              <a:spLocks noChangeShapeType="1"/>
            </p:cNvSpPr>
            <p:nvPr/>
          </p:nvSpPr>
          <p:spPr bwMode="auto">
            <a:xfrm>
              <a:off x="1920" y="2303"/>
              <a:ext cx="38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706" name="Line 346"/>
            <p:cNvSpPr>
              <a:spLocks noChangeShapeType="1"/>
            </p:cNvSpPr>
            <p:nvPr/>
          </p:nvSpPr>
          <p:spPr bwMode="auto">
            <a:xfrm>
              <a:off x="1920" y="2543"/>
              <a:ext cx="370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3707" name="Group 347"/>
          <p:cNvGrpSpPr>
            <a:grpSpLocks/>
          </p:cNvGrpSpPr>
          <p:nvPr/>
        </p:nvGrpSpPr>
        <p:grpSpPr bwMode="auto">
          <a:xfrm rot="-5400000">
            <a:off x="3687763" y="5026025"/>
            <a:ext cx="214312" cy="141288"/>
            <a:chOff x="2236" y="3024"/>
            <a:chExt cx="886" cy="646"/>
          </a:xfrm>
        </p:grpSpPr>
        <p:sp>
          <p:nvSpPr>
            <p:cNvPr id="783708" name="AutoShape 348"/>
            <p:cNvSpPr>
              <a:spLocks noChangeArrowheads="1"/>
            </p:cNvSpPr>
            <p:nvPr/>
          </p:nvSpPr>
          <p:spPr bwMode="auto">
            <a:xfrm rot="10800000">
              <a:off x="2544" y="3024"/>
              <a:ext cx="578" cy="646"/>
            </a:xfrm>
            <a:prstGeom prst="moon">
              <a:avLst>
                <a:gd name="adj" fmla="val 82292"/>
              </a:avLst>
            </a:prstGeom>
            <a:solidFill>
              <a:schemeClr val="bg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709" name="Line 349"/>
            <p:cNvSpPr>
              <a:spLocks noChangeShapeType="1"/>
            </p:cNvSpPr>
            <p:nvPr/>
          </p:nvSpPr>
          <p:spPr bwMode="auto">
            <a:xfrm>
              <a:off x="2236" y="3168"/>
              <a:ext cx="38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710" name="Line 350"/>
            <p:cNvSpPr>
              <a:spLocks noChangeShapeType="1"/>
            </p:cNvSpPr>
            <p:nvPr/>
          </p:nvSpPr>
          <p:spPr bwMode="auto">
            <a:xfrm>
              <a:off x="2236" y="3551"/>
              <a:ext cx="370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3711" name="Line 351"/>
          <p:cNvSpPr>
            <a:spLocks noChangeShapeType="1"/>
          </p:cNvSpPr>
          <p:nvPr/>
        </p:nvSpPr>
        <p:spPr bwMode="auto">
          <a:xfrm>
            <a:off x="3409950" y="4800600"/>
            <a:ext cx="0" cy="1889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712" name="Line 352"/>
          <p:cNvSpPr>
            <a:spLocks noChangeShapeType="1"/>
          </p:cNvSpPr>
          <p:nvPr/>
        </p:nvSpPr>
        <p:spPr bwMode="auto">
          <a:xfrm flipH="1">
            <a:off x="3273425" y="4800600"/>
            <a:ext cx="134938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713" name="Line 353"/>
          <p:cNvSpPr>
            <a:spLocks noChangeShapeType="1"/>
          </p:cNvSpPr>
          <p:nvPr/>
        </p:nvSpPr>
        <p:spPr bwMode="auto">
          <a:xfrm>
            <a:off x="3270250" y="4800600"/>
            <a:ext cx="0" cy="685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714" name="Line 354"/>
          <p:cNvSpPr>
            <a:spLocks noChangeShapeType="1"/>
          </p:cNvSpPr>
          <p:nvPr/>
        </p:nvSpPr>
        <p:spPr bwMode="auto">
          <a:xfrm flipV="1">
            <a:off x="3603625" y="4921250"/>
            <a:ext cx="0" cy="714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715" name="Line 355"/>
          <p:cNvSpPr>
            <a:spLocks noChangeShapeType="1"/>
          </p:cNvSpPr>
          <p:nvPr/>
        </p:nvSpPr>
        <p:spPr bwMode="auto">
          <a:xfrm flipV="1">
            <a:off x="3794125" y="4919663"/>
            <a:ext cx="0" cy="698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716" name="Line 356"/>
          <p:cNvSpPr>
            <a:spLocks noChangeShapeType="1"/>
          </p:cNvSpPr>
          <p:nvPr/>
        </p:nvSpPr>
        <p:spPr bwMode="auto">
          <a:xfrm flipV="1">
            <a:off x="3600450" y="4651375"/>
            <a:ext cx="0" cy="2349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717" name="Line 357"/>
          <p:cNvSpPr>
            <a:spLocks noChangeShapeType="1"/>
          </p:cNvSpPr>
          <p:nvPr/>
        </p:nvSpPr>
        <p:spPr bwMode="auto">
          <a:xfrm flipV="1">
            <a:off x="3795713" y="4651375"/>
            <a:ext cx="0" cy="2349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718" name="Line 358"/>
          <p:cNvSpPr>
            <a:spLocks noChangeShapeType="1"/>
          </p:cNvSpPr>
          <p:nvPr/>
        </p:nvSpPr>
        <p:spPr bwMode="auto">
          <a:xfrm>
            <a:off x="3409950" y="5102225"/>
            <a:ext cx="0" cy="165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719" name="Line 359"/>
          <p:cNvSpPr>
            <a:spLocks noChangeShapeType="1"/>
          </p:cNvSpPr>
          <p:nvPr/>
        </p:nvSpPr>
        <p:spPr bwMode="auto">
          <a:xfrm>
            <a:off x="3409950" y="5267325"/>
            <a:ext cx="458788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720" name="Line 360"/>
          <p:cNvSpPr>
            <a:spLocks noChangeShapeType="1"/>
          </p:cNvSpPr>
          <p:nvPr/>
        </p:nvSpPr>
        <p:spPr bwMode="auto">
          <a:xfrm>
            <a:off x="3371850" y="5172075"/>
            <a:ext cx="0" cy="1174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721" name="Line 361"/>
          <p:cNvSpPr>
            <a:spLocks noChangeShapeType="1"/>
          </p:cNvSpPr>
          <p:nvPr/>
        </p:nvSpPr>
        <p:spPr bwMode="auto">
          <a:xfrm>
            <a:off x="3560763" y="5173663"/>
            <a:ext cx="0" cy="1174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722" name="Line 362"/>
          <p:cNvSpPr>
            <a:spLocks noChangeShapeType="1"/>
          </p:cNvSpPr>
          <p:nvPr/>
        </p:nvSpPr>
        <p:spPr bwMode="auto">
          <a:xfrm>
            <a:off x="3756025" y="5172075"/>
            <a:ext cx="0" cy="1174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723" name="Line 363"/>
          <p:cNvSpPr>
            <a:spLocks noChangeShapeType="1"/>
          </p:cNvSpPr>
          <p:nvPr/>
        </p:nvSpPr>
        <p:spPr bwMode="auto">
          <a:xfrm>
            <a:off x="3373438" y="5291138"/>
            <a:ext cx="379412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724" name="Line 364"/>
          <p:cNvSpPr>
            <a:spLocks noChangeShapeType="1"/>
          </p:cNvSpPr>
          <p:nvPr/>
        </p:nvSpPr>
        <p:spPr bwMode="auto">
          <a:xfrm flipV="1">
            <a:off x="3722688" y="5297488"/>
            <a:ext cx="0" cy="460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725" name="Line 365"/>
          <p:cNvSpPr>
            <a:spLocks noChangeShapeType="1"/>
          </p:cNvSpPr>
          <p:nvPr/>
        </p:nvSpPr>
        <p:spPr bwMode="auto">
          <a:xfrm>
            <a:off x="3452813" y="5178425"/>
            <a:ext cx="0" cy="165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726" name="Line 366"/>
          <p:cNvSpPr>
            <a:spLocks noChangeShapeType="1"/>
          </p:cNvSpPr>
          <p:nvPr/>
        </p:nvSpPr>
        <p:spPr bwMode="auto">
          <a:xfrm>
            <a:off x="3440113" y="5194300"/>
            <a:ext cx="406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727" name="Oval 367"/>
          <p:cNvSpPr>
            <a:spLocks noChangeArrowheads="1"/>
          </p:cNvSpPr>
          <p:nvPr/>
        </p:nvSpPr>
        <p:spPr bwMode="auto">
          <a:xfrm>
            <a:off x="3438525" y="5183188"/>
            <a:ext cx="25400" cy="2381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3728" name="Oval 368"/>
          <p:cNvSpPr>
            <a:spLocks noChangeArrowheads="1"/>
          </p:cNvSpPr>
          <p:nvPr/>
        </p:nvSpPr>
        <p:spPr bwMode="auto">
          <a:xfrm>
            <a:off x="3544888" y="5281613"/>
            <a:ext cx="26987" cy="2381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3729" name="Line 369"/>
          <p:cNvSpPr>
            <a:spLocks noChangeShapeType="1"/>
          </p:cNvSpPr>
          <p:nvPr/>
        </p:nvSpPr>
        <p:spPr bwMode="auto">
          <a:xfrm flipH="1">
            <a:off x="3879850" y="5257800"/>
            <a:ext cx="3810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3730" name="Line 370"/>
          <p:cNvSpPr>
            <a:spLocks noChangeShapeType="1"/>
          </p:cNvSpPr>
          <p:nvPr/>
        </p:nvSpPr>
        <p:spPr bwMode="auto">
          <a:xfrm flipV="1">
            <a:off x="4260850" y="4648200"/>
            <a:ext cx="0" cy="609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83842" name="Group 482"/>
          <p:cNvGrpSpPr>
            <a:grpSpLocks/>
          </p:cNvGrpSpPr>
          <p:nvPr/>
        </p:nvGrpSpPr>
        <p:grpSpPr bwMode="auto">
          <a:xfrm>
            <a:off x="685800" y="1676400"/>
            <a:ext cx="7772400" cy="3011488"/>
            <a:chOff x="432" y="1056"/>
            <a:chExt cx="4896" cy="1897"/>
          </a:xfrm>
        </p:grpSpPr>
        <p:sp>
          <p:nvSpPr>
            <p:cNvPr id="783589" name="Text Box 229"/>
            <p:cNvSpPr txBox="1">
              <a:spLocks noChangeArrowheads="1"/>
            </p:cNvSpPr>
            <p:nvPr/>
          </p:nvSpPr>
          <p:spPr bwMode="auto">
            <a:xfrm>
              <a:off x="4571" y="2761"/>
              <a:ext cx="2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C1</a:t>
              </a:r>
            </a:p>
          </p:txBody>
        </p:sp>
        <p:sp>
          <p:nvSpPr>
            <p:cNvPr id="783645" name="Text Box 285"/>
            <p:cNvSpPr txBox="1">
              <a:spLocks noChangeArrowheads="1"/>
            </p:cNvSpPr>
            <p:nvPr/>
          </p:nvSpPr>
          <p:spPr bwMode="auto">
            <a:xfrm>
              <a:off x="3770" y="2761"/>
              <a:ext cx="2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C2</a:t>
              </a:r>
            </a:p>
          </p:txBody>
        </p:sp>
        <p:sp>
          <p:nvSpPr>
            <p:cNvPr id="783689" name="Text Box 329"/>
            <p:cNvSpPr txBox="1">
              <a:spLocks noChangeArrowheads="1"/>
            </p:cNvSpPr>
            <p:nvPr/>
          </p:nvSpPr>
          <p:spPr bwMode="auto">
            <a:xfrm>
              <a:off x="2474" y="2761"/>
              <a:ext cx="2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C3</a:t>
              </a:r>
            </a:p>
          </p:txBody>
        </p:sp>
        <p:sp>
          <p:nvSpPr>
            <p:cNvPr id="783539" name="Text Box 179"/>
            <p:cNvSpPr txBox="1">
              <a:spLocks noChangeArrowheads="1"/>
            </p:cNvSpPr>
            <p:nvPr/>
          </p:nvSpPr>
          <p:spPr bwMode="auto">
            <a:xfrm>
              <a:off x="458" y="1296"/>
              <a:ext cx="2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C4</a:t>
              </a:r>
            </a:p>
          </p:txBody>
        </p:sp>
        <p:sp>
          <p:nvSpPr>
            <p:cNvPr id="783540" name="Line 180"/>
            <p:cNvSpPr>
              <a:spLocks noChangeShapeType="1"/>
            </p:cNvSpPr>
            <p:nvPr/>
          </p:nvSpPr>
          <p:spPr bwMode="auto">
            <a:xfrm flipH="1">
              <a:off x="432" y="1488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545" name="Text Box 185"/>
            <p:cNvSpPr txBox="1">
              <a:spLocks noChangeArrowheads="1"/>
            </p:cNvSpPr>
            <p:nvPr/>
          </p:nvSpPr>
          <p:spPr bwMode="auto">
            <a:xfrm>
              <a:off x="4857" y="2736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16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g0</a:t>
              </a:r>
            </a:p>
          </p:txBody>
        </p:sp>
        <p:sp>
          <p:nvSpPr>
            <p:cNvPr id="783546" name="Text Box 186"/>
            <p:cNvSpPr txBox="1">
              <a:spLocks noChangeArrowheads="1"/>
            </p:cNvSpPr>
            <p:nvPr/>
          </p:nvSpPr>
          <p:spPr bwMode="auto">
            <a:xfrm>
              <a:off x="5049" y="2736"/>
              <a:ext cx="2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6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p0</a:t>
              </a:r>
            </a:p>
          </p:txBody>
        </p:sp>
        <p:sp>
          <p:nvSpPr>
            <p:cNvPr id="783590" name="Text Box 230"/>
            <p:cNvSpPr txBox="1">
              <a:spLocks noChangeArrowheads="1"/>
            </p:cNvSpPr>
            <p:nvPr/>
          </p:nvSpPr>
          <p:spPr bwMode="auto">
            <a:xfrm>
              <a:off x="4166" y="2736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16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g1</a:t>
              </a:r>
            </a:p>
          </p:txBody>
        </p:sp>
        <p:sp>
          <p:nvSpPr>
            <p:cNvPr id="783591" name="Text Box 231"/>
            <p:cNvSpPr txBox="1">
              <a:spLocks noChangeArrowheads="1"/>
            </p:cNvSpPr>
            <p:nvPr/>
          </p:nvSpPr>
          <p:spPr bwMode="auto">
            <a:xfrm>
              <a:off x="4358" y="2736"/>
              <a:ext cx="2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6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p1</a:t>
              </a:r>
            </a:p>
          </p:txBody>
        </p:sp>
        <p:sp>
          <p:nvSpPr>
            <p:cNvPr id="783635" name="Line 275"/>
            <p:cNvSpPr>
              <a:spLocks noChangeShapeType="1"/>
            </p:cNvSpPr>
            <p:nvPr/>
          </p:nvSpPr>
          <p:spPr bwMode="auto">
            <a:xfrm>
              <a:off x="4704" y="1185"/>
              <a:ext cx="33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637" name="Line 277"/>
            <p:cNvSpPr>
              <a:spLocks noChangeShapeType="1"/>
            </p:cNvSpPr>
            <p:nvPr/>
          </p:nvSpPr>
          <p:spPr bwMode="auto">
            <a:xfrm>
              <a:off x="4992" y="1104"/>
              <a:ext cx="33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638" name="Line 278"/>
            <p:cNvSpPr>
              <a:spLocks noChangeShapeType="1"/>
            </p:cNvSpPr>
            <p:nvPr/>
          </p:nvSpPr>
          <p:spPr bwMode="auto">
            <a:xfrm>
              <a:off x="5040" y="2688"/>
              <a:ext cx="0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639" name="Line 279"/>
            <p:cNvSpPr>
              <a:spLocks noChangeShapeType="1"/>
            </p:cNvSpPr>
            <p:nvPr/>
          </p:nvSpPr>
          <p:spPr bwMode="auto">
            <a:xfrm>
              <a:off x="5184" y="1296"/>
              <a:ext cx="0" cy="147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640" name="Line 280"/>
            <p:cNvSpPr>
              <a:spLocks noChangeShapeType="1"/>
            </p:cNvSpPr>
            <p:nvPr/>
          </p:nvSpPr>
          <p:spPr bwMode="auto">
            <a:xfrm flipV="1">
              <a:off x="4704" y="1104"/>
              <a:ext cx="0" cy="14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634" name="AutoShape 274"/>
            <p:cNvSpPr>
              <a:spLocks noChangeArrowheads="1"/>
            </p:cNvSpPr>
            <p:nvPr/>
          </p:nvSpPr>
          <p:spPr bwMode="auto">
            <a:xfrm rot="5400000" flipH="1">
              <a:off x="4643" y="2365"/>
              <a:ext cx="288" cy="262"/>
            </a:xfrm>
            <a:prstGeom prst="moon">
              <a:avLst>
                <a:gd name="adj" fmla="val 82292"/>
              </a:avLst>
            </a:prstGeom>
            <a:solidFill>
              <a:schemeClr val="bg1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643" name="Line 283"/>
            <p:cNvSpPr>
              <a:spLocks noChangeShapeType="1"/>
            </p:cNvSpPr>
            <p:nvPr/>
          </p:nvSpPr>
          <p:spPr bwMode="auto">
            <a:xfrm>
              <a:off x="4785" y="2640"/>
              <a:ext cx="0" cy="2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646" name="Text Box 286"/>
            <p:cNvSpPr txBox="1">
              <a:spLocks noChangeArrowheads="1"/>
            </p:cNvSpPr>
            <p:nvPr/>
          </p:nvSpPr>
          <p:spPr bwMode="auto">
            <a:xfrm>
              <a:off x="3365" y="2736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16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g2</a:t>
              </a:r>
            </a:p>
          </p:txBody>
        </p:sp>
        <p:sp>
          <p:nvSpPr>
            <p:cNvPr id="783647" name="Text Box 287"/>
            <p:cNvSpPr txBox="1">
              <a:spLocks noChangeArrowheads="1"/>
            </p:cNvSpPr>
            <p:nvPr/>
          </p:nvSpPr>
          <p:spPr bwMode="auto">
            <a:xfrm>
              <a:off x="3557" y="2736"/>
              <a:ext cx="2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6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p2</a:t>
              </a:r>
            </a:p>
          </p:txBody>
        </p:sp>
        <p:sp>
          <p:nvSpPr>
            <p:cNvPr id="783690" name="Text Box 330"/>
            <p:cNvSpPr txBox="1">
              <a:spLocks noChangeArrowheads="1"/>
            </p:cNvSpPr>
            <p:nvPr/>
          </p:nvSpPr>
          <p:spPr bwMode="auto">
            <a:xfrm>
              <a:off x="2069" y="2736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16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g3</a:t>
              </a:r>
            </a:p>
          </p:txBody>
        </p:sp>
        <p:sp>
          <p:nvSpPr>
            <p:cNvPr id="783691" name="Text Box 331"/>
            <p:cNvSpPr txBox="1">
              <a:spLocks noChangeArrowheads="1"/>
            </p:cNvSpPr>
            <p:nvPr/>
          </p:nvSpPr>
          <p:spPr bwMode="auto">
            <a:xfrm>
              <a:off x="2261" y="2736"/>
              <a:ext cx="2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6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p3</a:t>
              </a:r>
            </a:p>
          </p:txBody>
        </p:sp>
        <p:sp>
          <p:nvSpPr>
            <p:cNvPr id="783737" name="Line 377"/>
            <p:cNvSpPr>
              <a:spLocks noChangeShapeType="1"/>
            </p:cNvSpPr>
            <p:nvPr/>
          </p:nvSpPr>
          <p:spPr bwMode="auto">
            <a:xfrm>
              <a:off x="5088" y="1281"/>
              <a:ext cx="9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633" name="AutoShape 273"/>
            <p:cNvSpPr>
              <a:spLocks noChangeArrowheads="1"/>
            </p:cNvSpPr>
            <p:nvPr/>
          </p:nvSpPr>
          <p:spPr bwMode="auto">
            <a:xfrm rot="-10800000">
              <a:off x="4800" y="1056"/>
              <a:ext cx="288" cy="288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738" name="Line 378"/>
            <p:cNvSpPr>
              <a:spLocks noChangeShapeType="1"/>
            </p:cNvSpPr>
            <p:nvPr/>
          </p:nvSpPr>
          <p:spPr bwMode="auto">
            <a:xfrm flipV="1">
              <a:off x="4848" y="2160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739" name="Line 379"/>
            <p:cNvSpPr>
              <a:spLocks noChangeShapeType="1"/>
            </p:cNvSpPr>
            <p:nvPr/>
          </p:nvSpPr>
          <p:spPr bwMode="auto">
            <a:xfrm>
              <a:off x="4848" y="2160"/>
              <a:ext cx="19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740" name="Line 380"/>
            <p:cNvSpPr>
              <a:spLocks noChangeShapeType="1"/>
            </p:cNvSpPr>
            <p:nvPr/>
          </p:nvSpPr>
          <p:spPr bwMode="auto">
            <a:xfrm>
              <a:off x="5040" y="2160"/>
              <a:ext cx="0" cy="52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742" name="AutoShape 382"/>
            <p:cNvSpPr>
              <a:spLocks noChangeArrowheads="1"/>
            </p:cNvSpPr>
            <p:nvPr/>
          </p:nvSpPr>
          <p:spPr bwMode="auto">
            <a:xfrm rot="-10800000">
              <a:off x="4128" y="1344"/>
              <a:ext cx="288" cy="288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745" name="Line 385"/>
            <p:cNvSpPr>
              <a:spLocks noChangeShapeType="1"/>
            </p:cNvSpPr>
            <p:nvPr/>
          </p:nvSpPr>
          <p:spPr bwMode="auto">
            <a:xfrm flipV="1">
              <a:off x="4512" y="1296"/>
              <a:ext cx="0" cy="14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746" name="Line 386"/>
            <p:cNvSpPr>
              <a:spLocks noChangeShapeType="1"/>
            </p:cNvSpPr>
            <p:nvPr/>
          </p:nvSpPr>
          <p:spPr bwMode="auto">
            <a:xfrm flipH="1">
              <a:off x="4320" y="1296"/>
              <a:ext cx="19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747" name="Line 387"/>
            <p:cNvSpPr>
              <a:spLocks noChangeShapeType="1"/>
            </p:cNvSpPr>
            <p:nvPr/>
          </p:nvSpPr>
          <p:spPr bwMode="auto">
            <a:xfrm>
              <a:off x="4416" y="1104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741" name="AutoShape 381"/>
            <p:cNvSpPr>
              <a:spLocks noChangeArrowheads="1"/>
            </p:cNvSpPr>
            <p:nvPr/>
          </p:nvSpPr>
          <p:spPr bwMode="auto">
            <a:xfrm rot="-10800000">
              <a:off x="4128" y="1056"/>
              <a:ext cx="288" cy="288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753" name="Line 393"/>
            <p:cNvSpPr>
              <a:spLocks noChangeShapeType="1"/>
            </p:cNvSpPr>
            <p:nvPr/>
          </p:nvSpPr>
          <p:spPr bwMode="auto">
            <a:xfrm flipV="1">
              <a:off x="5040" y="1536"/>
              <a:ext cx="0" cy="62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754" name="Line 394"/>
            <p:cNvSpPr>
              <a:spLocks noChangeShapeType="1"/>
            </p:cNvSpPr>
            <p:nvPr/>
          </p:nvSpPr>
          <p:spPr bwMode="auto">
            <a:xfrm flipH="1">
              <a:off x="4416" y="1536"/>
              <a:ext cx="62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755" name="Line 395"/>
            <p:cNvSpPr>
              <a:spLocks noChangeShapeType="1"/>
            </p:cNvSpPr>
            <p:nvPr/>
          </p:nvSpPr>
          <p:spPr bwMode="auto">
            <a:xfrm>
              <a:off x="4416" y="1440"/>
              <a:ext cx="9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756" name="Oval 396"/>
            <p:cNvSpPr>
              <a:spLocks noChangeArrowheads="1"/>
            </p:cNvSpPr>
            <p:nvPr/>
          </p:nvSpPr>
          <p:spPr bwMode="auto">
            <a:xfrm>
              <a:off x="4492" y="1412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758" name="Oval 398"/>
            <p:cNvSpPr>
              <a:spLocks noChangeArrowheads="1"/>
            </p:cNvSpPr>
            <p:nvPr/>
          </p:nvSpPr>
          <p:spPr bwMode="auto">
            <a:xfrm>
              <a:off x="5012" y="2132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760" name="Line 400"/>
            <p:cNvSpPr>
              <a:spLocks noChangeShapeType="1"/>
            </p:cNvSpPr>
            <p:nvPr/>
          </p:nvSpPr>
          <p:spPr bwMode="auto">
            <a:xfrm flipV="1">
              <a:off x="4080" y="2160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761" name="Line 401"/>
            <p:cNvSpPr>
              <a:spLocks noChangeShapeType="1"/>
            </p:cNvSpPr>
            <p:nvPr/>
          </p:nvSpPr>
          <p:spPr bwMode="auto">
            <a:xfrm>
              <a:off x="4080" y="2160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762" name="Line 402"/>
            <p:cNvSpPr>
              <a:spLocks noChangeShapeType="1"/>
            </p:cNvSpPr>
            <p:nvPr/>
          </p:nvSpPr>
          <p:spPr bwMode="auto">
            <a:xfrm>
              <a:off x="4368" y="2160"/>
              <a:ext cx="0" cy="62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763" name="Line 403"/>
            <p:cNvSpPr>
              <a:spLocks noChangeShapeType="1"/>
            </p:cNvSpPr>
            <p:nvPr/>
          </p:nvSpPr>
          <p:spPr bwMode="auto">
            <a:xfrm flipH="1">
              <a:off x="3984" y="1488"/>
              <a:ext cx="14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764" name="Line 404"/>
            <p:cNvSpPr>
              <a:spLocks noChangeShapeType="1"/>
            </p:cNvSpPr>
            <p:nvPr/>
          </p:nvSpPr>
          <p:spPr bwMode="auto">
            <a:xfrm>
              <a:off x="3984" y="1488"/>
              <a:ext cx="0" cy="100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765" name="Line 405"/>
            <p:cNvSpPr>
              <a:spLocks noChangeShapeType="1"/>
            </p:cNvSpPr>
            <p:nvPr/>
          </p:nvSpPr>
          <p:spPr bwMode="auto">
            <a:xfrm>
              <a:off x="3888" y="1200"/>
              <a:ext cx="24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766" name="Line 406"/>
            <p:cNvSpPr>
              <a:spLocks noChangeShapeType="1"/>
            </p:cNvSpPr>
            <p:nvPr/>
          </p:nvSpPr>
          <p:spPr bwMode="auto">
            <a:xfrm>
              <a:off x="3888" y="1200"/>
              <a:ext cx="0" cy="12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759" name="AutoShape 399"/>
            <p:cNvSpPr>
              <a:spLocks noChangeArrowheads="1"/>
            </p:cNvSpPr>
            <p:nvPr/>
          </p:nvSpPr>
          <p:spPr bwMode="auto">
            <a:xfrm rot="5400000" flipH="1">
              <a:off x="3851" y="2341"/>
              <a:ext cx="288" cy="310"/>
            </a:xfrm>
            <a:prstGeom prst="moon">
              <a:avLst>
                <a:gd name="adj" fmla="val 82292"/>
              </a:avLst>
            </a:prstGeom>
            <a:solidFill>
              <a:schemeClr val="bg1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767" name="Line 407"/>
            <p:cNvSpPr>
              <a:spLocks noChangeShapeType="1"/>
            </p:cNvSpPr>
            <p:nvPr/>
          </p:nvSpPr>
          <p:spPr bwMode="auto">
            <a:xfrm>
              <a:off x="3984" y="2640"/>
              <a:ext cx="0" cy="2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768" name="AutoShape 408"/>
            <p:cNvSpPr>
              <a:spLocks noChangeArrowheads="1"/>
            </p:cNvSpPr>
            <p:nvPr/>
          </p:nvSpPr>
          <p:spPr bwMode="auto">
            <a:xfrm rot="-10800000">
              <a:off x="2880" y="1412"/>
              <a:ext cx="288" cy="288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769" name="AutoShape 409"/>
            <p:cNvSpPr>
              <a:spLocks noChangeArrowheads="1"/>
            </p:cNvSpPr>
            <p:nvPr/>
          </p:nvSpPr>
          <p:spPr bwMode="auto">
            <a:xfrm rot="-10800000">
              <a:off x="2880" y="1124"/>
              <a:ext cx="288" cy="288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773" name="AutoShape 413"/>
            <p:cNvSpPr>
              <a:spLocks noChangeArrowheads="1"/>
            </p:cNvSpPr>
            <p:nvPr/>
          </p:nvSpPr>
          <p:spPr bwMode="auto">
            <a:xfrm rot="-10800000">
              <a:off x="2880" y="1700"/>
              <a:ext cx="288" cy="288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774" name="Line 414"/>
            <p:cNvSpPr>
              <a:spLocks noChangeShapeType="1"/>
            </p:cNvSpPr>
            <p:nvPr/>
          </p:nvSpPr>
          <p:spPr bwMode="auto">
            <a:xfrm>
              <a:off x="3168" y="1200"/>
              <a:ext cx="72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775" name="Oval 415"/>
            <p:cNvSpPr>
              <a:spLocks noChangeArrowheads="1"/>
            </p:cNvSpPr>
            <p:nvPr/>
          </p:nvSpPr>
          <p:spPr bwMode="auto">
            <a:xfrm>
              <a:off x="3865" y="1175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776" name="Line 416"/>
            <p:cNvSpPr>
              <a:spLocks noChangeShapeType="1"/>
            </p:cNvSpPr>
            <p:nvPr/>
          </p:nvSpPr>
          <p:spPr bwMode="auto">
            <a:xfrm flipV="1">
              <a:off x="3696" y="1344"/>
              <a:ext cx="0" cy="14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777" name="Line 417"/>
            <p:cNvSpPr>
              <a:spLocks noChangeShapeType="1"/>
            </p:cNvSpPr>
            <p:nvPr/>
          </p:nvSpPr>
          <p:spPr bwMode="auto">
            <a:xfrm flipH="1">
              <a:off x="3168" y="1344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778" name="Line 418"/>
            <p:cNvSpPr>
              <a:spLocks noChangeShapeType="1"/>
            </p:cNvSpPr>
            <p:nvPr/>
          </p:nvSpPr>
          <p:spPr bwMode="auto">
            <a:xfrm flipH="1">
              <a:off x="3168" y="1488"/>
              <a:ext cx="81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779" name="Oval 419"/>
            <p:cNvSpPr>
              <a:spLocks noChangeArrowheads="1"/>
            </p:cNvSpPr>
            <p:nvPr/>
          </p:nvSpPr>
          <p:spPr bwMode="auto">
            <a:xfrm>
              <a:off x="3961" y="1460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780" name="Line 420"/>
            <p:cNvSpPr>
              <a:spLocks noChangeShapeType="1"/>
            </p:cNvSpPr>
            <p:nvPr/>
          </p:nvSpPr>
          <p:spPr bwMode="auto">
            <a:xfrm>
              <a:off x="3168" y="1632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781" name="Oval 421"/>
            <p:cNvSpPr>
              <a:spLocks noChangeArrowheads="1"/>
            </p:cNvSpPr>
            <p:nvPr/>
          </p:nvSpPr>
          <p:spPr bwMode="auto">
            <a:xfrm>
              <a:off x="3668" y="1604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782" name="Line 422"/>
            <p:cNvSpPr>
              <a:spLocks noChangeShapeType="1"/>
            </p:cNvSpPr>
            <p:nvPr/>
          </p:nvSpPr>
          <p:spPr bwMode="auto">
            <a:xfrm>
              <a:off x="3168" y="1784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783" name="Oval 423"/>
            <p:cNvSpPr>
              <a:spLocks noChangeArrowheads="1"/>
            </p:cNvSpPr>
            <p:nvPr/>
          </p:nvSpPr>
          <p:spPr bwMode="auto">
            <a:xfrm>
              <a:off x="3668" y="1756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784" name="Line 424"/>
            <p:cNvSpPr>
              <a:spLocks noChangeShapeType="1"/>
            </p:cNvSpPr>
            <p:nvPr/>
          </p:nvSpPr>
          <p:spPr bwMode="auto">
            <a:xfrm>
              <a:off x="3168" y="1920"/>
              <a:ext cx="120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785" name="Line 425"/>
            <p:cNvSpPr>
              <a:spLocks noChangeShapeType="1"/>
            </p:cNvSpPr>
            <p:nvPr/>
          </p:nvSpPr>
          <p:spPr bwMode="auto">
            <a:xfrm>
              <a:off x="4368" y="1920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788" name="Oval 428"/>
            <p:cNvSpPr>
              <a:spLocks noChangeArrowheads="1"/>
            </p:cNvSpPr>
            <p:nvPr/>
          </p:nvSpPr>
          <p:spPr bwMode="auto">
            <a:xfrm>
              <a:off x="4340" y="2132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790" name="Line 430"/>
            <p:cNvSpPr>
              <a:spLocks noChangeShapeType="1"/>
            </p:cNvSpPr>
            <p:nvPr/>
          </p:nvSpPr>
          <p:spPr bwMode="auto">
            <a:xfrm>
              <a:off x="2688" y="2640"/>
              <a:ext cx="0" cy="2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791" name="Line 431"/>
            <p:cNvSpPr>
              <a:spLocks noChangeShapeType="1"/>
            </p:cNvSpPr>
            <p:nvPr/>
          </p:nvSpPr>
          <p:spPr bwMode="auto">
            <a:xfrm flipH="1">
              <a:off x="2736" y="1872"/>
              <a:ext cx="14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792" name="Line 432"/>
            <p:cNvSpPr>
              <a:spLocks noChangeShapeType="1"/>
            </p:cNvSpPr>
            <p:nvPr/>
          </p:nvSpPr>
          <p:spPr bwMode="auto">
            <a:xfrm>
              <a:off x="2736" y="1872"/>
              <a:ext cx="0" cy="52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795" name="Line 435"/>
            <p:cNvSpPr>
              <a:spLocks noChangeShapeType="1"/>
            </p:cNvSpPr>
            <p:nvPr/>
          </p:nvSpPr>
          <p:spPr bwMode="auto">
            <a:xfrm flipV="1">
              <a:off x="3552" y="2160"/>
              <a:ext cx="0" cy="62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796" name="Line 436"/>
            <p:cNvSpPr>
              <a:spLocks noChangeShapeType="1"/>
            </p:cNvSpPr>
            <p:nvPr/>
          </p:nvSpPr>
          <p:spPr bwMode="auto">
            <a:xfrm flipH="1">
              <a:off x="2832" y="2160"/>
              <a:ext cx="72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797" name="Line 437"/>
            <p:cNvSpPr>
              <a:spLocks noChangeShapeType="1"/>
            </p:cNvSpPr>
            <p:nvPr/>
          </p:nvSpPr>
          <p:spPr bwMode="auto">
            <a:xfrm>
              <a:off x="2832" y="2160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798" name="Line 438"/>
            <p:cNvSpPr>
              <a:spLocks noChangeShapeType="1"/>
            </p:cNvSpPr>
            <p:nvPr/>
          </p:nvSpPr>
          <p:spPr bwMode="auto">
            <a:xfrm flipH="1">
              <a:off x="2640" y="1536"/>
              <a:ext cx="24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799" name="Line 439"/>
            <p:cNvSpPr>
              <a:spLocks noChangeShapeType="1"/>
            </p:cNvSpPr>
            <p:nvPr/>
          </p:nvSpPr>
          <p:spPr bwMode="auto">
            <a:xfrm>
              <a:off x="2640" y="1536"/>
              <a:ext cx="0" cy="86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800" name="Line 440"/>
            <p:cNvSpPr>
              <a:spLocks noChangeShapeType="1"/>
            </p:cNvSpPr>
            <p:nvPr/>
          </p:nvSpPr>
          <p:spPr bwMode="auto">
            <a:xfrm flipH="1">
              <a:off x="2544" y="1248"/>
              <a:ext cx="33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801" name="Line 441"/>
            <p:cNvSpPr>
              <a:spLocks noChangeShapeType="1"/>
            </p:cNvSpPr>
            <p:nvPr/>
          </p:nvSpPr>
          <p:spPr bwMode="auto">
            <a:xfrm>
              <a:off x="2544" y="1248"/>
              <a:ext cx="0" cy="115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789" name="AutoShape 429"/>
            <p:cNvSpPr>
              <a:spLocks noChangeArrowheads="1"/>
            </p:cNvSpPr>
            <p:nvPr/>
          </p:nvSpPr>
          <p:spPr bwMode="auto">
            <a:xfrm rot="5400000" flipH="1">
              <a:off x="2524" y="2276"/>
              <a:ext cx="288" cy="439"/>
            </a:xfrm>
            <a:prstGeom prst="moon">
              <a:avLst>
                <a:gd name="adj" fmla="val 82292"/>
              </a:avLst>
            </a:prstGeom>
            <a:solidFill>
              <a:schemeClr val="bg1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808" name="Oval 448"/>
            <p:cNvSpPr>
              <a:spLocks noChangeArrowheads="1"/>
            </p:cNvSpPr>
            <p:nvPr/>
          </p:nvSpPr>
          <p:spPr bwMode="auto">
            <a:xfrm>
              <a:off x="4684" y="1160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809" name="Line 449"/>
            <p:cNvSpPr>
              <a:spLocks noChangeShapeType="1"/>
            </p:cNvSpPr>
            <p:nvPr/>
          </p:nvSpPr>
          <p:spPr bwMode="auto">
            <a:xfrm flipH="1">
              <a:off x="1584" y="1248"/>
              <a:ext cx="96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810" name="Line 450"/>
            <p:cNvSpPr>
              <a:spLocks noChangeShapeType="1"/>
            </p:cNvSpPr>
            <p:nvPr/>
          </p:nvSpPr>
          <p:spPr bwMode="auto">
            <a:xfrm flipV="1">
              <a:off x="2400" y="1392"/>
              <a:ext cx="0" cy="13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811" name="Line 451"/>
            <p:cNvSpPr>
              <a:spLocks noChangeShapeType="1"/>
            </p:cNvSpPr>
            <p:nvPr/>
          </p:nvSpPr>
          <p:spPr bwMode="auto">
            <a:xfrm flipH="1">
              <a:off x="1584" y="1392"/>
              <a:ext cx="81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812" name="Oval 452"/>
            <p:cNvSpPr>
              <a:spLocks noChangeArrowheads="1"/>
            </p:cNvSpPr>
            <p:nvPr/>
          </p:nvSpPr>
          <p:spPr bwMode="auto">
            <a:xfrm>
              <a:off x="2519" y="1221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813" name="Line 453"/>
            <p:cNvSpPr>
              <a:spLocks noChangeShapeType="1"/>
            </p:cNvSpPr>
            <p:nvPr/>
          </p:nvSpPr>
          <p:spPr bwMode="auto">
            <a:xfrm flipH="1">
              <a:off x="1536" y="1536"/>
              <a:ext cx="110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814" name="Line 454"/>
            <p:cNvSpPr>
              <a:spLocks noChangeShapeType="1"/>
            </p:cNvSpPr>
            <p:nvPr/>
          </p:nvSpPr>
          <p:spPr bwMode="auto">
            <a:xfrm>
              <a:off x="1584" y="1680"/>
              <a:ext cx="81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815" name="Oval 455"/>
            <p:cNvSpPr>
              <a:spLocks noChangeArrowheads="1"/>
            </p:cNvSpPr>
            <p:nvPr/>
          </p:nvSpPr>
          <p:spPr bwMode="auto">
            <a:xfrm>
              <a:off x="2372" y="1652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816" name="Line 456"/>
            <p:cNvSpPr>
              <a:spLocks noChangeShapeType="1"/>
            </p:cNvSpPr>
            <p:nvPr/>
          </p:nvSpPr>
          <p:spPr bwMode="auto">
            <a:xfrm>
              <a:off x="1584" y="1968"/>
              <a:ext cx="81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817" name="Oval 457"/>
            <p:cNvSpPr>
              <a:spLocks noChangeArrowheads="1"/>
            </p:cNvSpPr>
            <p:nvPr/>
          </p:nvSpPr>
          <p:spPr bwMode="auto">
            <a:xfrm>
              <a:off x="2372" y="1940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818" name="Line 458"/>
            <p:cNvSpPr>
              <a:spLocks noChangeShapeType="1"/>
            </p:cNvSpPr>
            <p:nvPr/>
          </p:nvSpPr>
          <p:spPr bwMode="auto">
            <a:xfrm>
              <a:off x="1584" y="1872"/>
              <a:ext cx="120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819" name="Line 459"/>
            <p:cNvSpPr>
              <a:spLocks noChangeShapeType="1"/>
            </p:cNvSpPr>
            <p:nvPr/>
          </p:nvSpPr>
          <p:spPr bwMode="auto">
            <a:xfrm>
              <a:off x="1584" y="2255"/>
              <a:ext cx="81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820" name="Oval 460"/>
            <p:cNvSpPr>
              <a:spLocks noChangeArrowheads="1"/>
            </p:cNvSpPr>
            <p:nvPr/>
          </p:nvSpPr>
          <p:spPr bwMode="auto">
            <a:xfrm>
              <a:off x="2372" y="2227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821" name="Line 461"/>
            <p:cNvSpPr>
              <a:spLocks noChangeShapeType="1"/>
            </p:cNvSpPr>
            <p:nvPr/>
          </p:nvSpPr>
          <p:spPr bwMode="auto">
            <a:xfrm flipH="1">
              <a:off x="1536" y="2160"/>
              <a:ext cx="129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822" name="Oval 462"/>
            <p:cNvSpPr>
              <a:spLocks noChangeArrowheads="1"/>
            </p:cNvSpPr>
            <p:nvPr/>
          </p:nvSpPr>
          <p:spPr bwMode="auto">
            <a:xfrm>
              <a:off x="2812" y="2135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802" name="AutoShape 442"/>
            <p:cNvSpPr>
              <a:spLocks noChangeArrowheads="1"/>
            </p:cNvSpPr>
            <p:nvPr/>
          </p:nvSpPr>
          <p:spPr bwMode="auto">
            <a:xfrm rot="-10800000">
              <a:off x="1296" y="1468"/>
              <a:ext cx="288" cy="288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803" name="AutoShape 443"/>
            <p:cNvSpPr>
              <a:spLocks noChangeArrowheads="1"/>
            </p:cNvSpPr>
            <p:nvPr/>
          </p:nvSpPr>
          <p:spPr bwMode="auto">
            <a:xfrm rot="-10800000">
              <a:off x="1296" y="1180"/>
              <a:ext cx="288" cy="288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804" name="AutoShape 444"/>
            <p:cNvSpPr>
              <a:spLocks noChangeArrowheads="1"/>
            </p:cNvSpPr>
            <p:nvPr/>
          </p:nvSpPr>
          <p:spPr bwMode="auto">
            <a:xfrm rot="-10800000">
              <a:off x="1296" y="1756"/>
              <a:ext cx="288" cy="288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805" name="AutoShape 445"/>
            <p:cNvSpPr>
              <a:spLocks noChangeArrowheads="1"/>
            </p:cNvSpPr>
            <p:nvPr/>
          </p:nvSpPr>
          <p:spPr bwMode="auto">
            <a:xfrm rot="-10800000">
              <a:off x="1296" y="2044"/>
              <a:ext cx="288" cy="288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823" name="Line 463"/>
            <p:cNvSpPr>
              <a:spLocks noChangeShapeType="1"/>
            </p:cNvSpPr>
            <p:nvPr/>
          </p:nvSpPr>
          <p:spPr bwMode="auto">
            <a:xfrm>
              <a:off x="1056" y="1296"/>
              <a:ext cx="24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824" name="Line 464"/>
            <p:cNvSpPr>
              <a:spLocks noChangeShapeType="1"/>
            </p:cNvSpPr>
            <p:nvPr/>
          </p:nvSpPr>
          <p:spPr bwMode="auto">
            <a:xfrm>
              <a:off x="1056" y="1392"/>
              <a:ext cx="19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825" name="Line 465"/>
            <p:cNvSpPr>
              <a:spLocks noChangeShapeType="1"/>
            </p:cNvSpPr>
            <p:nvPr/>
          </p:nvSpPr>
          <p:spPr bwMode="auto">
            <a:xfrm>
              <a:off x="1248" y="1392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826" name="Line 466"/>
            <p:cNvSpPr>
              <a:spLocks noChangeShapeType="1"/>
            </p:cNvSpPr>
            <p:nvPr/>
          </p:nvSpPr>
          <p:spPr bwMode="auto">
            <a:xfrm>
              <a:off x="1248" y="1632"/>
              <a:ext cx="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827" name="Line 467"/>
            <p:cNvSpPr>
              <a:spLocks noChangeShapeType="1"/>
            </p:cNvSpPr>
            <p:nvPr/>
          </p:nvSpPr>
          <p:spPr bwMode="auto">
            <a:xfrm>
              <a:off x="1008" y="1584"/>
              <a:ext cx="19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828" name="Line 468"/>
            <p:cNvSpPr>
              <a:spLocks noChangeShapeType="1"/>
            </p:cNvSpPr>
            <p:nvPr/>
          </p:nvSpPr>
          <p:spPr bwMode="auto">
            <a:xfrm>
              <a:off x="1200" y="1584"/>
              <a:ext cx="0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829" name="Line 469"/>
            <p:cNvSpPr>
              <a:spLocks noChangeShapeType="1"/>
            </p:cNvSpPr>
            <p:nvPr/>
          </p:nvSpPr>
          <p:spPr bwMode="auto">
            <a:xfrm>
              <a:off x="1200" y="1920"/>
              <a:ext cx="9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830" name="Line 470"/>
            <p:cNvSpPr>
              <a:spLocks noChangeShapeType="1"/>
            </p:cNvSpPr>
            <p:nvPr/>
          </p:nvSpPr>
          <p:spPr bwMode="auto">
            <a:xfrm>
              <a:off x="1056" y="1680"/>
              <a:ext cx="9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831" name="Line 471"/>
            <p:cNvSpPr>
              <a:spLocks noChangeShapeType="1"/>
            </p:cNvSpPr>
            <p:nvPr/>
          </p:nvSpPr>
          <p:spPr bwMode="auto">
            <a:xfrm>
              <a:off x="1152" y="1680"/>
              <a:ext cx="0" cy="52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832" name="Line 472"/>
            <p:cNvSpPr>
              <a:spLocks noChangeShapeType="1"/>
            </p:cNvSpPr>
            <p:nvPr/>
          </p:nvSpPr>
          <p:spPr bwMode="auto">
            <a:xfrm>
              <a:off x="1152" y="2208"/>
              <a:ext cx="14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3806" name="AutoShape 446"/>
            <p:cNvSpPr>
              <a:spLocks noChangeArrowheads="1"/>
            </p:cNvSpPr>
            <p:nvPr/>
          </p:nvSpPr>
          <p:spPr bwMode="auto">
            <a:xfrm rot="10800000" flipH="1">
              <a:off x="720" y="1210"/>
              <a:ext cx="384" cy="555"/>
            </a:xfrm>
            <a:prstGeom prst="moon">
              <a:avLst>
                <a:gd name="adj" fmla="val 82292"/>
              </a:avLst>
            </a:prstGeom>
            <a:solidFill>
              <a:schemeClr val="bg1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3836" name="Freeform 476"/>
          <p:cNvSpPr>
            <a:spLocks/>
          </p:cNvSpPr>
          <p:nvPr/>
        </p:nvSpPr>
        <p:spPr bwMode="auto">
          <a:xfrm>
            <a:off x="762000" y="1828800"/>
            <a:ext cx="7913688" cy="639763"/>
          </a:xfrm>
          <a:custGeom>
            <a:avLst/>
            <a:gdLst/>
            <a:ahLst/>
            <a:cxnLst>
              <a:cxn ang="0">
                <a:pos x="4985" y="0"/>
              </a:cxn>
              <a:cxn ang="0">
                <a:pos x="3827" y="6"/>
              </a:cxn>
              <a:cxn ang="0">
                <a:pos x="3633" y="61"/>
              </a:cxn>
              <a:cxn ang="0">
                <a:pos x="3096" y="72"/>
              </a:cxn>
              <a:cxn ang="0">
                <a:pos x="2841" y="94"/>
              </a:cxn>
              <a:cxn ang="0">
                <a:pos x="2504" y="94"/>
              </a:cxn>
              <a:cxn ang="0">
                <a:pos x="2310" y="144"/>
              </a:cxn>
              <a:cxn ang="0">
                <a:pos x="1584" y="122"/>
              </a:cxn>
              <a:cxn ang="0">
                <a:pos x="920" y="139"/>
              </a:cxn>
              <a:cxn ang="0">
                <a:pos x="737" y="150"/>
              </a:cxn>
              <a:cxn ang="0">
                <a:pos x="654" y="177"/>
              </a:cxn>
              <a:cxn ang="0">
                <a:pos x="465" y="189"/>
              </a:cxn>
              <a:cxn ang="0">
                <a:pos x="421" y="227"/>
              </a:cxn>
              <a:cxn ang="0">
                <a:pos x="355" y="321"/>
              </a:cxn>
              <a:cxn ang="0">
                <a:pos x="78" y="382"/>
              </a:cxn>
              <a:cxn ang="0">
                <a:pos x="0" y="393"/>
              </a:cxn>
            </a:cxnLst>
            <a:rect l="0" t="0" r="r" b="b"/>
            <a:pathLst>
              <a:path w="4985" h="403">
                <a:moveTo>
                  <a:pt x="4985" y="0"/>
                </a:moveTo>
                <a:cubicBezTo>
                  <a:pt x="4599" y="2"/>
                  <a:pt x="4213" y="2"/>
                  <a:pt x="3827" y="6"/>
                </a:cubicBezTo>
                <a:cubicBezTo>
                  <a:pt x="3764" y="7"/>
                  <a:pt x="3697" y="55"/>
                  <a:pt x="3633" y="61"/>
                </a:cubicBezTo>
                <a:cubicBezTo>
                  <a:pt x="3454" y="77"/>
                  <a:pt x="3279" y="70"/>
                  <a:pt x="3096" y="72"/>
                </a:cubicBezTo>
                <a:cubicBezTo>
                  <a:pt x="3011" y="85"/>
                  <a:pt x="2926" y="86"/>
                  <a:pt x="2841" y="94"/>
                </a:cubicBezTo>
                <a:cubicBezTo>
                  <a:pt x="2700" y="90"/>
                  <a:pt x="2638" y="85"/>
                  <a:pt x="2504" y="94"/>
                </a:cubicBezTo>
                <a:cubicBezTo>
                  <a:pt x="2440" y="98"/>
                  <a:pt x="2373" y="130"/>
                  <a:pt x="2310" y="144"/>
                </a:cubicBezTo>
                <a:cubicBezTo>
                  <a:pt x="2067" y="140"/>
                  <a:pt x="1827" y="128"/>
                  <a:pt x="1584" y="122"/>
                </a:cubicBezTo>
                <a:cubicBezTo>
                  <a:pt x="1362" y="127"/>
                  <a:pt x="1142" y="135"/>
                  <a:pt x="920" y="139"/>
                </a:cubicBezTo>
                <a:cubicBezTo>
                  <a:pt x="880" y="141"/>
                  <a:pt x="780" y="145"/>
                  <a:pt x="737" y="150"/>
                </a:cubicBezTo>
                <a:cubicBezTo>
                  <a:pt x="708" y="153"/>
                  <a:pt x="683" y="172"/>
                  <a:pt x="654" y="177"/>
                </a:cubicBezTo>
                <a:cubicBezTo>
                  <a:pt x="578" y="189"/>
                  <a:pt x="573" y="185"/>
                  <a:pt x="465" y="189"/>
                </a:cubicBezTo>
                <a:cubicBezTo>
                  <a:pt x="442" y="196"/>
                  <a:pt x="442" y="214"/>
                  <a:pt x="421" y="227"/>
                </a:cubicBezTo>
                <a:cubicBezTo>
                  <a:pt x="411" y="262"/>
                  <a:pt x="385" y="300"/>
                  <a:pt x="355" y="321"/>
                </a:cubicBezTo>
                <a:cubicBezTo>
                  <a:pt x="302" y="403"/>
                  <a:pt x="153" y="379"/>
                  <a:pt x="78" y="382"/>
                </a:cubicBezTo>
                <a:cubicBezTo>
                  <a:pt x="53" y="391"/>
                  <a:pt x="0" y="393"/>
                  <a:pt x="0" y="393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783840" name="Object 480"/>
          <p:cNvGraphicFramePr>
            <a:graphicFrameLocks noChangeAspect="1"/>
          </p:cNvGraphicFramePr>
          <p:nvPr>
            <p:ph idx="1"/>
          </p:nvPr>
        </p:nvGraphicFramePr>
        <p:xfrm>
          <a:off x="0" y="5334000"/>
          <a:ext cx="4800600" cy="1160463"/>
        </p:xfrm>
        <a:graphic>
          <a:graphicData uri="http://schemas.openxmlformats.org/presentationml/2006/ole">
            <p:oleObj spid="_x0000_s783840" name="Equation" r:id="rId4" imgW="3784320" imgH="914400" progId="Equation.3">
              <p:embed/>
            </p:oleObj>
          </a:graphicData>
        </a:graphic>
      </p:graphicFrame>
      <p:sp>
        <p:nvSpPr>
          <p:cNvPr id="783839" name="Text Box 479"/>
          <p:cNvSpPr txBox="1">
            <a:spLocks noChangeArrowheads="1"/>
          </p:cNvSpPr>
          <p:nvPr/>
        </p:nvSpPr>
        <p:spPr bwMode="auto">
          <a:xfrm>
            <a:off x="609600" y="5791200"/>
            <a:ext cx="5570538" cy="10064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Reuse some gate output results 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Wingdings" pitchFamily="2" charset="2"/>
              </a:rPr>
              <a:t>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l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Little Improvement</a:t>
            </a:r>
          </a:p>
          <a:p>
            <a:pPr algn="l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Carry Delay is 4*D</a:t>
            </a:r>
            <a:r>
              <a:rPr lang="en-US" sz="2000" baseline="-16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AND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+ 2*D</a:t>
            </a:r>
            <a:r>
              <a:rPr lang="en-US" sz="2000" baseline="-16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OR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for Carry C</a:t>
            </a:r>
            <a:r>
              <a:rPr lang="en-US" sz="2000" baseline="-16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4</a:t>
            </a:r>
          </a:p>
        </p:txBody>
      </p:sp>
      <p:sp>
        <p:nvSpPr>
          <p:cNvPr id="783844" name="Freeform 484"/>
          <p:cNvSpPr>
            <a:spLocks/>
          </p:cNvSpPr>
          <p:nvPr/>
        </p:nvSpPr>
        <p:spPr bwMode="auto">
          <a:xfrm>
            <a:off x="7239000" y="1828800"/>
            <a:ext cx="1071563" cy="3275013"/>
          </a:xfrm>
          <a:custGeom>
            <a:avLst/>
            <a:gdLst/>
            <a:ahLst/>
            <a:cxnLst>
              <a:cxn ang="0">
                <a:pos x="633" y="2063"/>
              </a:cxn>
              <a:cxn ang="0">
                <a:pos x="633" y="241"/>
              </a:cxn>
              <a:cxn ang="0">
                <a:pos x="366" y="95"/>
              </a:cxn>
              <a:cxn ang="0">
                <a:pos x="237" y="34"/>
              </a:cxn>
              <a:cxn ang="0">
                <a:pos x="91" y="9"/>
              </a:cxn>
              <a:cxn ang="0">
                <a:pos x="0" y="0"/>
              </a:cxn>
            </a:cxnLst>
            <a:rect l="0" t="0" r="r" b="b"/>
            <a:pathLst>
              <a:path w="675" h="2063">
                <a:moveTo>
                  <a:pt x="633" y="2063"/>
                </a:moveTo>
                <a:cubicBezTo>
                  <a:pt x="675" y="1388"/>
                  <a:pt x="655" y="1747"/>
                  <a:pt x="633" y="241"/>
                </a:cubicBezTo>
                <a:cubicBezTo>
                  <a:pt x="631" y="122"/>
                  <a:pt x="451" y="106"/>
                  <a:pt x="366" y="95"/>
                </a:cubicBezTo>
                <a:cubicBezTo>
                  <a:pt x="321" y="79"/>
                  <a:pt x="283" y="45"/>
                  <a:pt x="237" y="34"/>
                </a:cubicBezTo>
                <a:cubicBezTo>
                  <a:pt x="189" y="22"/>
                  <a:pt x="136" y="30"/>
                  <a:pt x="91" y="9"/>
                </a:cubicBezTo>
                <a:lnTo>
                  <a:pt x="0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8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8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83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3836" grpId="0" animBg="1"/>
      <p:bldP spid="783839" grpId="0" animBg="1"/>
      <p:bldP spid="7838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Implementation of Carry Lookahead Logic</a:t>
            </a:r>
          </a:p>
        </p:txBody>
      </p:sp>
      <p:sp>
        <p:nvSpPr>
          <p:cNvPr id="784387" name="Rectangle 3"/>
          <p:cNvSpPr>
            <a:spLocks noChangeArrowheads="1"/>
          </p:cNvSpPr>
          <p:nvPr/>
        </p:nvSpPr>
        <p:spPr bwMode="auto">
          <a:xfrm>
            <a:off x="533400" y="1752600"/>
            <a:ext cx="7924800" cy="2590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4388" name="Text Box 4"/>
          <p:cNvSpPr txBox="1">
            <a:spLocks noChangeArrowheads="1"/>
          </p:cNvSpPr>
          <p:nvPr/>
        </p:nvSpPr>
        <p:spPr bwMode="auto">
          <a:xfrm>
            <a:off x="193675" y="2057400"/>
            <a:ext cx="415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C4</a:t>
            </a:r>
          </a:p>
        </p:txBody>
      </p:sp>
      <p:sp>
        <p:nvSpPr>
          <p:cNvPr id="784389" name="Line 5"/>
          <p:cNvSpPr>
            <a:spLocks noChangeShapeType="1"/>
          </p:cNvSpPr>
          <p:nvPr/>
        </p:nvSpPr>
        <p:spPr bwMode="auto">
          <a:xfrm flipH="1">
            <a:off x="152400" y="2362200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392" name="Text Box 8"/>
          <p:cNvSpPr txBox="1">
            <a:spLocks noChangeArrowheads="1"/>
          </p:cNvSpPr>
          <p:nvPr/>
        </p:nvSpPr>
        <p:spPr bwMode="auto">
          <a:xfrm>
            <a:off x="7392988" y="5105400"/>
            <a:ext cx="387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0">
                <a:latin typeface="Tahoma" pitchFamily="34" charset="0"/>
              </a:rPr>
              <a:t>A0</a:t>
            </a:r>
          </a:p>
        </p:txBody>
      </p:sp>
      <p:sp>
        <p:nvSpPr>
          <p:cNvPr id="784393" name="Text Box 9"/>
          <p:cNvSpPr txBox="1">
            <a:spLocks noChangeArrowheads="1"/>
          </p:cNvSpPr>
          <p:nvPr/>
        </p:nvSpPr>
        <p:spPr bwMode="auto">
          <a:xfrm>
            <a:off x="7705725" y="5105400"/>
            <a:ext cx="385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0">
                <a:latin typeface="Tahoma" pitchFamily="34" charset="0"/>
              </a:rPr>
              <a:t>B0</a:t>
            </a:r>
          </a:p>
        </p:txBody>
      </p:sp>
      <p:sp>
        <p:nvSpPr>
          <p:cNvPr id="784394" name="Text Box 10"/>
          <p:cNvSpPr txBox="1">
            <a:spLocks noChangeArrowheads="1"/>
          </p:cNvSpPr>
          <p:nvPr/>
        </p:nvSpPr>
        <p:spPr bwMode="auto">
          <a:xfrm>
            <a:off x="7086600" y="51054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S0</a:t>
            </a:r>
          </a:p>
        </p:txBody>
      </p:sp>
      <p:sp>
        <p:nvSpPr>
          <p:cNvPr id="784395" name="Rectangle 11"/>
          <p:cNvSpPr>
            <a:spLocks noChangeArrowheads="1"/>
          </p:cNvSpPr>
          <p:nvPr/>
        </p:nvSpPr>
        <p:spPr bwMode="auto">
          <a:xfrm>
            <a:off x="7435850" y="4608513"/>
            <a:ext cx="569913" cy="430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4396" name="Line 12"/>
          <p:cNvSpPr>
            <a:spLocks noChangeShapeType="1"/>
          </p:cNvSpPr>
          <p:nvPr/>
        </p:nvSpPr>
        <p:spPr bwMode="auto">
          <a:xfrm>
            <a:off x="7572375" y="50387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397" name="Line 13"/>
          <p:cNvSpPr>
            <a:spLocks noChangeShapeType="1"/>
          </p:cNvSpPr>
          <p:nvPr/>
        </p:nvSpPr>
        <p:spPr bwMode="auto">
          <a:xfrm>
            <a:off x="7845425" y="50387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84398" name="Group 14"/>
          <p:cNvGrpSpPr>
            <a:grpSpLocks/>
          </p:cNvGrpSpPr>
          <p:nvPr/>
        </p:nvGrpSpPr>
        <p:grpSpPr bwMode="auto">
          <a:xfrm rot="16200000" flipV="1">
            <a:off x="7425531" y="4723607"/>
            <a:ext cx="212725" cy="134938"/>
            <a:chOff x="1056" y="2400"/>
            <a:chExt cx="672" cy="480"/>
          </a:xfrm>
        </p:grpSpPr>
        <p:sp>
          <p:nvSpPr>
            <p:cNvPr id="784399" name="AutoShape 15"/>
            <p:cNvSpPr>
              <a:spLocks noChangeArrowheads="1"/>
            </p:cNvSpPr>
            <p:nvPr/>
          </p:nvSpPr>
          <p:spPr bwMode="auto">
            <a:xfrm rot="10800000">
              <a:off x="1296" y="2400"/>
              <a:ext cx="432" cy="480"/>
            </a:xfrm>
            <a:prstGeom prst="moon">
              <a:avLst>
                <a:gd name="adj" fmla="val 82292"/>
              </a:avLst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400" name="Arc 16"/>
            <p:cNvSpPr>
              <a:spLocks/>
            </p:cNvSpPr>
            <p:nvPr/>
          </p:nvSpPr>
          <p:spPr bwMode="auto">
            <a:xfrm rot="10800000">
              <a:off x="1104" y="2400"/>
              <a:ext cx="191" cy="472"/>
            </a:xfrm>
            <a:custGeom>
              <a:avLst/>
              <a:gdLst>
                <a:gd name="G0" fmla="+- 21600 0 0"/>
                <a:gd name="G1" fmla="+- 18478 0 0"/>
                <a:gd name="G2" fmla="+- 21600 0 0"/>
                <a:gd name="T0" fmla="*/ 10899 w 21600"/>
                <a:gd name="T1" fmla="*/ 37241 h 37241"/>
                <a:gd name="T2" fmla="*/ 10415 w 21600"/>
                <a:gd name="T3" fmla="*/ 0 h 37241"/>
                <a:gd name="T4" fmla="*/ 21600 w 21600"/>
                <a:gd name="T5" fmla="*/ 18478 h 37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7241" fill="none" extrusionOk="0">
                  <a:moveTo>
                    <a:pt x="10899" y="37240"/>
                  </a:moveTo>
                  <a:cubicBezTo>
                    <a:pt x="4160" y="33397"/>
                    <a:pt x="0" y="26235"/>
                    <a:pt x="0" y="18478"/>
                  </a:cubicBezTo>
                  <a:cubicBezTo>
                    <a:pt x="-1" y="10920"/>
                    <a:pt x="3949" y="3913"/>
                    <a:pt x="10414" y="-1"/>
                  </a:cubicBezTo>
                </a:path>
                <a:path w="21600" h="37241" stroke="0" extrusionOk="0">
                  <a:moveTo>
                    <a:pt x="10899" y="37240"/>
                  </a:moveTo>
                  <a:cubicBezTo>
                    <a:pt x="4160" y="33397"/>
                    <a:pt x="0" y="26235"/>
                    <a:pt x="0" y="18478"/>
                  </a:cubicBezTo>
                  <a:cubicBezTo>
                    <a:pt x="-1" y="10920"/>
                    <a:pt x="3949" y="3913"/>
                    <a:pt x="10414" y="-1"/>
                  </a:cubicBezTo>
                  <a:lnTo>
                    <a:pt x="21600" y="18478"/>
                  </a:lnTo>
                  <a:close/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401" name="Line 17"/>
            <p:cNvSpPr>
              <a:spLocks noChangeShapeType="1"/>
            </p:cNvSpPr>
            <p:nvPr/>
          </p:nvSpPr>
          <p:spPr bwMode="auto">
            <a:xfrm rot="10800000">
              <a:off x="1056" y="2496"/>
              <a:ext cx="302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402" name="Line 18"/>
            <p:cNvSpPr>
              <a:spLocks noChangeShapeType="1"/>
            </p:cNvSpPr>
            <p:nvPr/>
          </p:nvSpPr>
          <p:spPr bwMode="auto">
            <a:xfrm rot="10800000" flipH="1">
              <a:off x="1056" y="2784"/>
              <a:ext cx="302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4403" name="Group 19"/>
          <p:cNvGrpSpPr>
            <a:grpSpLocks/>
          </p:cNvGrpSpPr>
          <p:nvPr/>
        </p:nvGrpSpPr>
        <p:grpSpPr bwMode="auto">
          <a:xfrm rot="-5400000">
            <a:off x="7620001" y="4718050"/>
            <a:ext cx="201612" cy="134937"/>
            <a:chOff x="1920" y="2208"/>
            <a:chExt cx="912" cy="432"/>
          </a:xfrm>
        </p:grpSpPr>
        <p:sp>
          <p:nvSpPr>
            <p:cNvPr id="784404" name="AutoShape 20"/>
            <p:cNvSpPr>
              <a:spLocks noChangeArrowheads="1"/>
            </p:cNvSpPr>
            <p:nvPr/>
          </p:nvSpPr>
          <p:spPr bwMode="auto">
            <a:xfrm>
              <a:off x="2304" y="2208"/>
              <a:ext cx="528" cy="432"/>
            </a:xfrm>
            <a:prstGeom prst="flowChartDelay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405" name="Line 21"/>
            <p:cNvSpPr>
              <a:spLocks noChangeShapeType="1"/>
            </p:cNvSpPr>
            <p:nvPr/>
          </p:nvSpPr>
          <p:spPr bwMode="auto">
            <a:xfrm>
              <a:off x="1920" y="2303"/>
              <a:ext cx="38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406" name="Line 22"/>
            <p:cNvSpPr>
              <a:spLocks noChangeShapeType="1"/>
            </p:cNvSpPr>
            <p:nvPr/>
          </p:nvSpPr>
          <p:spPr bwMode="auto">
            <a:xfrm>
              <a:off x="1920" y="2543"/>
              <a:ext cx="370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4407" name="Group 23"/>
          <p:cNvGrpSpPr>
            <a:grpSpLocks/>
          </p:cNvGrpSpPr>
          <p:nvPr/>
        </p:nvGrpSpPr>
        <p:grpSpPr bwMode="auto">
          <a:xfrm rot="-5400000">
            <a:off x="7808913" y="4721225"/>
            <a:ext cx="214312" cy="141288"/>
            <a:chOff x="2236" y="3024"/>
            <a:chExt cx="886" cy="646"/>
          </a:xfrm>
        </p:grpSpPr>
        <p:sp>
          <p:nvSpPr>
            <p:cNvPr id="784408" name="AutoShape 24"/>
            <p:cNvSpPr>
              <a:spLocks noChangeArrowheads="1"/>
            </p:cNvSpPr>
            <p:nvPr/>
          </p:nvSpPr>
          <p:spPr bwMode="auto">
            <a:xfrm rot="10800000">
              <a:off x="2544" y="3024"/>
              <a:ext cx="578" cy="646"/>
            </a:xfrm>
            <a:prstGeom prst="moon">
              <a:avLst>
                <a:gd name="adj" fmla="val 82292"/>
              </a:avLst>
            </a:prstGeom>
            <a:solidFill>
              <a:schemeClr val="bg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409" name="Line 25"/>
            <p:cNvSpPr>
              <a:spLocks noChangeShapeType="1"/>
            </p:cNvSpPr>
            <p:nvPr/>
          </p:nvSpPr>
          <p:spPr bwMode="auto">
            <a:xfrm>
              <a:off x="2236" y="3168"/>
              <a:ext cx="38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410" name="Line 26"/>
            <p:cNvSpPr>
              <a:spLocks noChangeShapeType="1"/>
            </p:cNvSpPr>
            <p:nvPr/>
          </p:nvSpPr>
          <p:spPr bwMode="auto">
            <a:xfrm>
              <a:off x="2236" y="3551"/>
              <a:ext cx="370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4411" name="Line 27"/>
          <p:cNvSpPr>
            <a:spLocks noChangeShapeType="1"/>
          </p:cNvSpPr>
          <p:nvPr/>
        </p:nvSpPr>
        <p:spPr bwMode="auto">
          <a:xfrm>
            <a:off x="7531100" y="4495800"/>
            <a:ext cx="0" cy="1889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413" name="Line 29"/>
          <p:cNvSpPr>
            <a:spLocks noChangeShapeType="1"/>
          </p:cNvSpPr>
          <p:nvPr/>
        </p:nvSpPr>
        <p:spPr bwMode="auto">
          <a:xfrm>
            <a:off x="7391400" y="4495800"/>
            <a:ext cx="0" cy="685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414" name="Line 30"/>
          <p:cNvSpPr>
            <a:spLocks noChangeShapeType="1"/>
          </p:cNvSpPr>
          <p:nvPr/>
        </p:nvSpPr>
        <p:spPr bwMode="auto">
          <a:xfrm flipV="1">
            <a:off x="7724775" y="4616450"/>
            <a:ext cx="0" cy="714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415" name="Line 31"/>
          <p:cNvSpPr>
            <a:spLocks noChangeShapeType="1"/>
          </p:cNvSpPr>
          <p:nvPr/>
        </p:nvSpPr>
        <p:spPr bwMode="auto">
          <a:xfrm flipV="1">
            <a:off x="7915275" y="4614863"/>
            <a:ext cx="0" cy="698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416" name="Line 32"/>
          <p:cNvSpPr>
            <a:spLocks noChangeShapeType="1"/>
          </p:cNvSpPr>
          <p:nvPr/>
        </p:nvSpPr>
        <p:spPr bwMode="auto">
          <a:xfrm flipV="1">
            <a:off x="7721600" y="4346575"/>
            <a:ext cx="0" cy="2349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417" name="Line 33"/>
          <p:cNvSpPr>
            <a:spLocks noChangeShapeType="1"/>
          </p:cNvSpPr>
          <p:nvPr/>
        </p:nvSpPr>
        <p:spPr bwMode="auto">
          <a:xfrm flipV="1">
            <a:off x="7916863" y="4346575"/>
            <a:ext cx="0" cy="2349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418" name="Line 34"/>
          <p:cNvSpPr>
            <a:spLocks noChangeShapeType="1"/>
          </p:cNvSpPr>
          <p:nvPr/>
        </p:nvSpPr>
        <p:spPr bwMode="auto">
          <a:xfrm>
            <a:off x="7531100" y="4797425"/>
            <a:ext cx="0" cy="165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419" name="Line 35"/>
          <p:cNvSpPr>
            <a:spLocks noChangeShapeType="1"/>
          </p:cNvSpPr>
          <p:nvPr/>
        </p:nvSpPr>
        <p:spPr bwMode="auto">
          <a:xfrm>
            <a:off x="7531100" y="4962525"/>
            <a:ext cx="458788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420" name="Line 36"/>
          <p:cNvSpPr>
            <a:spLocks noChangeShapeType="1"/>
          </p:cNvSpPr>
          <p:nvPr/>
        </p:nvSpPr>
        <p:spPr bwMode="auto">
          <a:xfrm>
            <a:off x="7493000" y="4867275"/>
            <a:ext cx="0" cy="1174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421" name="Line 37"/>
          <p:cNvSpPr>
            <a:spLocks noChangeShapeType="1"/>
          </p:cNvSpPr>
          <p:nvPr/>
        </p:nvSpPr>
        <p:spPr bwMode="auto">
          <a:xfrm>
            <a:off x="7681913" y="4868863"/>
            <a:ext cx="0" cy="1174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422" name="Line 38"/>
          <p:cNvSpPr>
            <a:spLocks noChangeShapeType="1"/>
          </p:cNvSpPr>
          <p:nvPr/>
        </p:nvSpPr>
        <p:spPr bwMode="auto">
          <a:xfrm>
            <a:off x="7877175" y="4867275"/>
            <a:ext cx="0" cy="1174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423" name="Line 39"/>
          <p:cNvSpPr>
            <a:spLocks noChangeShapeType="1"/>
          </p:cNvSpPr>
          <p:nvPr/>
        </p:nvSpPr>
        <p:spPr bwMode="auto">
          <a:xfrm>
            <a:off x="7494588" y="4986338"/>
            <a:ext cx="379412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424" name="Line 40"/>
          <p:cNvSpPr>
            <a:spLocks noChangeShapeType="1"/>
          </p:cNvSpPr>
          <p:nvPr/>
        </p:nvSpPr>
        <p:spPr bwMode="auto">
          <a:xfrm flipV="1">
            <a:off x="7843838" y="4992688"/>
            <a:ext cx="0" cy="460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425" name="Line 41"/>
          <p:cNvSpPr>
            <a:spLocks noChangeShapeType="1"/>
          </p:cNvSpPr>
          <p:nvPr/>
        </p:nvSpPr>
        <p:spPr bwMode="auto">
          <a:xfrm>
            <a:off x="7573963" y="4873625"/>
            <a:ext cx="0" cy="165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426" name="Line 42"/>
          <p:cNvSpPr>
            <a:spLocks noChangeShapeType="1"/>
          </p:cNvSpPr>
          <p:nvPr/>
        </p:nvSpPr>
        <p:spPr bwMode="auto">
          <a:xfrm>
            <a:off x="7561263" y="4889500"/>
            <a:ext cx="406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427" name="Oval 43"/>
          <p:cNvSpPr>
            <a:spLocks noChangeArrowheads="1"/>
          </p:cNvSpPr>
          <p:nvPr/>
        </p:nvSpPr>
        <p:spPr bwMode="auto">
          <a:xfrm>
            <a:off x="7559675" y="4878388"/>
            <a:ext cx="25400" cy="2381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4428" name="Oval 44"/>
          <p:cNvSpPr>
            <a:spLocks noChangeArrowheads="1"/>
          </p:cNvSpPr>
          <p:nvPr/>
        </p:nvSpPr>
        <p:spPr bwMode="auto">
          <a:xfrm>
            <a:off x="7666038" y="4976813"/>
            <a:ext cx="26987" cy="2381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4429" name="Line 45"/>
          <p:cNvSpPr>
            <a:spLocks noChangeShapeType="1"/>
          </p:cNvSpPr>
          <p:nvPr/>
        </p:nvSpPr>
        <p:spPr bwMode="auto">
          <a:xfrm flipH="1">
            <a:off x="8001000" y="4953000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433" name="Text Box 49"/>
          <p:cNvSpPr txBox="1">
            <a:spLocks noChangeArrowheads="1"/>
          </p:cNvSpPr>
          <p:nvPr/>
        </p:nvSpPr>
        <p:spPr bwMode="auto">
          <a:xfrm>
            <a:off x="6167438" y="5105400"/>
            <a:ext cx="387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0">
                <a:latin typeface="Tahoma" pitchFamily="34" charset="0"/>
              </a:rPr>
              <a:t>A1</a:t>
            </a:r>
          </a:p>
        </p:txBody>
      </p:sp>
      <p:sp>
        <p:nvSpPr>
          <p:cNvPr id="784434" name="Text Box 50"/>
          <p:cNvSpPr txBox="1">
            <a:spLocks noChangeArrowheads="1"/>
          </p:cNvSpPr>
          <p:nvPr/>
        </p:nvSpPr>
        <p:spPr bwMode="auto">
          <a:xfrm>
            <a:off x="6480175" y="5105400"/>
            <a:ext cx="385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0">
                <a:latin typeface="Tahoma" pitchFamily="34" charset="0"/>
              </a:rPr>
              <a:t>B1</a:t>
            </a:r>
          </a:p>
        </p:txBody>
      </p:sp>
      <p:sp>
        <p:nvSpPr>
          <p:cNvPr id="784435" name="Text Box 51"/>
          <p:cNvSpPr txBox="1">
            <a:spLocks noChangeArrowheads="1"/>
          </p:cNvSpPr>
          <p:nvPr/>
        </p:nvSpPr>
        <p:spPr bwMode="auto">
          <a:xfrm>
            <a:off x="5867400" y="5105400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S1</a:t>
            </a:r>
          </a:p>
        </p:txBody>
      </p:sp>
      <p:sp>
        <p:nvSpPr>
          <p:cNvPr id="784436" name="Rectangle 52"/>
          <p:cNvSpPr>
            <a:spLocks noChangeArrowheads="1"/>
          </p:cNvSpPr>
          <p:nvPr/>
        </p:nvSpPr>
        <p:spPr bwMode="auto">
          <a:xfrm>
            <a:off x="6210300" y="4608513"/>
            <a:ext cx="569913" cy="430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4437" name="Line 53"/>
          <p:cNvSpPr>
            <a:spLocks noChangeShapeType="1"/>
          </p:cNvSpPr>
          <p:nvPr/>
        </p:nvSpPr>
        <p:spPr bwMode="auto">
          <a:xfrm>
            <a:off x="6346825" y="50387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438" name="Line 54"/>
          <p:cNvSpPr>
            <a:spLocks noChangeShapeType="1"/>
          </p:cNvSpPr>
          <p:nvPr/>
        </p:nvSpPr>
        <p:spPr bwMode="auto">
          <a:xfrm>
            <a:off x="6619875" y="50387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84439" name="Group 55"/>
          <p:cNvGrpSpPr>
            <a:grpSpLocks/>
          </p:cNvGrpSpPr>
          <p:nvPr/>
        </p:nvGrpSpPr>
        <p:grpSpPr bwMode="auto">
          <a:xfrm rot="16200000" flipV="1">
            <a:off x="6199981" y="4723607"/>
            <a:ext cx="212725" cy="134938"/>
            <a:chOff x="1056" y="2400"/>
            <a:chExt cx="672" cy="480"/>
          </a:xfrm>
        </p:grpSpPr>
        <p:sp>
          <p:nvSpPr>
            <p:cNvPr id="784440" name="AutoShape 56"/>
            <p:cNvSpPr>
              <a:spLocks noChangeArrowheads="1"/>
            </p:cNvSpPr>
            <p:nvPr/>
          </p:nvSpPr>
          <p:spPr bwMode="auto">
            <a:xfrm rot="10800000">
              <a:off x="1296" y="2400"/>
              <a:ext cx="432" cy="480"/>
            </a:xfrm>
            <a:prstGeom prst="moon">
              <a:avLst>
                <a:gd name="adj" fmla="val 82292"/>
              </a:avLst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441" name="Arc 57"/>
            <p:cNvSpPr>
              <a:spLocks/>
            </p:cNvSpPr>
            <p:nvPr/>
          </p:nvSpPr>
          <p:spPr bwMode="auto">
            <a:xfrm rot="10800000">
              <a:off x="1104" y="2400"/>
              <a:ext cx="191" cy="472"/>
            </a:xfrm>
            <a:custGeom>
              <a:avLst/>
              <a:gdLst>
                <a:gd name="G0" fmla="+- 21600 0 0"/>
                <a:gd name="G1" fmla="+- 18478 0 0"/>
                <a:gd name="G2" fmla="+- 21600 0 0"/>
                <a:gd name="T0" fmla="*/ 10899 w 21600"/>
                <a:gd name="T1" fmla="*/ 37241 h 37241"/>
                <a:gd name="T2" fmla="*/ 10415 w 21600"/>
                <a:gd name="T3" fmla="*/ 0 h 37241"/>
                <a:gd name="T4" fmla="*/ 21600 w 21600"/>
                <a:gd name="T5" fmla="*/ 18478 h 37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7241" fill="none" extrusionOk="0">
                  <a:moveTo>
                    <a:pt x="10899" y="37240"/>
                  </a:moveTo>
                  <a:cubicBezTo>
                    <a:pt x="4160" y="33397"/>
                    <a:pt x="0" y="26235"/>
                    <a:pt x="0" y="18478"/>
                  </a:cubicBezTo>
                  <a:cubicBezTo>
                    <a:pt x="-1" y="10920"/>
                    <a:pt x="3949" y="3913"/>
                    <a:pt x="10414" y="-1"/>
                  </a:cubicBezTo>
                </a:path>
                <a:path w="21600" h="37241" stroke="0" extrusionOk="0">
                  <a:moveTo>
                    <a:pt x="10899" y="37240"/>
                  </a:moveTo>
                  <a:cubicBezTo>
                    <a:pt x="4160" y="33397"/>
                    <a:pt x="0" y="26235"/>
                    <a:pt x="0" y="18478"/>
                  </a:cubicBezTo>
                  <a:cubicBezTo>
                    <a:pt x="-1" y="10920"/>
                    <a:pt x="3949" y="3913"/>
                    <a:pt x="10414" y="-1"/>
                  </a:cubicBezTo>
                  <a:lnTo>
                    <a:pt x="21600" y="18478"/>
                  </a:lnTo>
                  <a:close/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442" name="Line 58"/>
            <p:cNvSpPr>
              <a:spLocks noChangeShapeType="1"/>
            </p:cNvSpPr>
            <p:nvPr/>
          </p:nvSpPr>
          <p:spPr bwMode="auto">
            <a:xfrm rot="10800000">
              <a:off x="1056" y="2496"/>
              <a:ext cx="302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443" name="Line 59"/>
            <p:cNvSpPr>
              <a:spLocks noChangeShapeType="1"/>
            </p:cNvSpPr>
            <p:nvPr/>
          </p:nvSpPr>
          <p:spPr bwMode="auto">
            <a:xfrm rot="10800000" flipH="1">
              <a:off x="1056" y="2784"/>
              <a:ext cx="302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4444" name="Group 60"/>
          <p:cNvGrpSpPr>
            <a:grpSpLocks/>
          </p:cNvGrpSpPr>
          <p:nvPr/>
        </p:nvGrpSpPr>
        <p:grpSpPr bwMode="auto">
          <a:xfrm rot="-5400000">
            <a:off x="6394451" y="4718050"/>
            <a:ext cx="201612" cy="134937"/>
            <a:chOff x="1920" y="2208"/>
            <a:chExt cx="912" cy="432"/>
          </a:xfrm>
        </p:grpSpPr>
        <p:sp>
          <p:nvSpPr>
            <p:cNvPr id="784445" name="AutoShape 61"/>
            <p:cNvSpPr>
              <a:spLocks noChangeArrowheads="1"/>
            </p:cNvSpPr>
            <p:nvPr/>
          </p:nvSpPr>
          <p:spPr bwMode="auto">
            <a:xfrm>
              <a:off x="2304" y="2208"/>
              <a:ext cx="528" cy="432"/>
            </a:xfrm>
            <a:prstGeom prst="flowChartDelay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446" name="Line 62"/>
            <p:cNvSpPr>
              <a:spLocks noChangeShapeType="1"/>
            </p:cNvSpPr>
            <p:nvPr/>
          </p:nvSpPr>
          <p:spPr bwMode="auto">
            <a:xfrm>
              <a:off x="1920" y="2303"/>
              <a:ext cx="38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447" name="Line 63"/>
            <p:cNvSpPr>
              <a:spLocks noChangeShapeType="1"/>
            </p:cNvSpPr>
            <p:nvPr/>
          </p:nvSpPr>
          <p:spPr bwMode="auto">
            <a:xfrm>
              <a:off x="1920" y="2543"/>
              <a:ext cx="370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4448" name="Group 64"/>
          <p:cNvGrpSpPr>
            <a:grpSpLocks/>
          </p:cNvGrpSpPr>
          <p:nvPr/>
        </p:nvGrpSpPr>
        <p:grpSpPr bwMode="auto">
          <a:xfrm rot="-5400000">
            <a:off x="6583363" y="4721225"/>
            <a:ext cx="214312" cy="141288"/>
            <a:chOff x="2236" y="3024"/>
            <a:chExt cx="886" cy="646"/>
          </a:xfrm>
        </p:grpSpPr>
        <p:sp>
          <p:nvSpPr>
            <p:cNvPr id="784449" name="AutoShape 65"/>
            <p:cNvSpPr>
              <a:spLocks noChangeArrowheads="1"/>
            </p:cNvSpPr>
            <p:nvPr/>
          </p:nvSpPr>
          <p:spPr bwMode="auto">
            <a:xfrm rot="10800000">
              <a:off x="2544" y="3024"/>
              <a:ext cx="578" cy="646"/>
            </a:xfrm>
            <a:prstGeom prst="moon">
              <a:avLst>
                <a:gd name="adj" fmla="val 82292"/>
              </a:avLst>
            </a:prstGeom>
            <a:solidFill>
              <a:schemeClr val="bg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450" name="Line 66"/>
            <p:cNvSpPr>
              <a:spLocks noChangeShapeType="1"/>
            </p:cNvSpPr>
            <p:nvPr/>
          </p:nvSpPr>
          <p:spPr bwMode="auto">
            <a:xfrm>
              <a:off x="2236" y="3168"/>
              <a:ext cx="38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451" name="Line 67"/>
            <p:cNvSpPr>
              <a:spLocks noChangeShapeType="1"/>
            </p:cNvSpPr>
            <p:nvPr/>
          </p:nvSpPr>
          <p:spPr bwMode="auto">
            <a:xfrm>
              <a:off x="2236" y="3551"/>
              <a:ext cx="370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4452" name="Line 68"/>
          <p:cNvSpPr>
            <a:spLocks noChangeShapeType="1"/>
          </p:cNvSpPr>
          <p:nvPr/>
        </p:nvSpPr>
        <p:spPr bwMode="auto">
          <a:xfrm>
            <a:off x="6305550" y="4495800"/>
            <a:ext cx="0" cy="1889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454" name="Line 70"/>
          <p:cNvSpPr>
            <a:spLocks noChangeShapeType="1"/>
          </p:cNvSpPr>
          <p:nvPr/>
        </p:nvSpPr>
        <p:spPr bwMode="auto">
          <a:xfrm>
            <a:off x="6165850" y="4495800"/>
            <a:ext cx="0" cy="685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455" name="Line 71"/>
          <p:cNvSpPr>
            <a:spLocks noChangeShapeType="1"/>
          </p:cNvSpPr>
          <p:nvPr/>
        </p:nvSpPr>
        <p:spPr bwMode="auto">
          <a:xfrm flipV="1">
            <a:off x="6499225" y="4616450"/>
            <a:ext cx="0" cy="714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456" name="Line 72"/>
          <p:cNvSpPr>
            <a:spLocks noChangeShapeType="1"/>
          </p:cNvSpPr>
          <p:nvPr/>
        </p:nvSpPr>
        <p:spPr bwMode="auto">
          <a:xfrm flipV="1">
            <a:off x="6689725" y="4614863"/>
            <a:ext cx="0" cy="698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457" name="Line 73"/>
          <p:cNvSpPr>
            <a:spLocks noChangeShapeType="1"/>
          </p:cNvSpPr>
          <p:nvPr/>
        </p:nvSpPr>
        <p:spPr bwMode="auto">
          <a:xfrm flipV="1">
            <a:off x="6496050" y="4346575"/>
            <a:ext cx="0" cy="2349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458" name="Line 74"/>
          <p:cNvSpPr>
            <a:spLocks noChangeShapeType="1"/>
          </p:cNvSpPr>
          <p:nvPr/>
        </p:nvSpPr>
        <p:spPr bwMode="auto">
          <a:xfrm flipV="1">
            <a:off x="6691313" y="4346575"/>
            <a:ext cx="0" cy="2349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459" name="Line 75"/>
          <p:cNvSpPr>
            <a:spLocks noChangeShapeType="1"/>
          </p:cNvSpPr>
          <p:nvPr/>
        </p:nvSpPr>
        <p:spPr bwMode="auto">
          <a:xfrm>
            <a:off x="6305550" y="4797425"/>
            <a:ext cx="0" cy="165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460" name="Line 76"/>
          <p:cNvSpPr>
            <a:spLocks noChangeShapeType="1"/>
          </p:cNvSpPr>
          <p:nvPr/>
        </p:nvSpPr>
        <p:spPr bwMode="auto">
          <a:xfrm>
            <a:off x="6305550" y="4962525"/>
            <a:ext cx="458788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461" name="Line 77"/>
          <p:cNvSpPr>
            <a:spLocks noChangeShapeType="1"/>
          </p:cNvSpPr>
          <p:nvPr/>
        </p:nvSpPr>
        <p:spPr bwMode="auto">
          <a:xfrm>
            <a:off x="6267450" y="4867275"/>
            <a:ext cx="0" cy="1174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462" name="Line 78"/>
          <p:cNvSpPr>
            <a:spLocks noChangeShapeType="1"/>
          </p:cNvSpPr>
          <p:nvPr/>
        </p:nvSpPr>
        <p:spPr bwMode="auto">
          <a:xfrm>
            <a:off x="6456363" y="4868863"/>
            <a:ext cx="0" cy="1174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463" name="Line 79"/>
          <p:cNvSpPr>
            <a:spLocks noChangeShapeType="1"/>
          </p:cNvSpPr>
          <p:nvPr/>
        </p:nvSpPr>
        <p:spPr bwMode="auto">
          <a:xfrm>
            <a:off x="6651625" y="4867275"/>
            <a:ext cx="0" cy="1174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464" name="Line 80"/>
          <p:cNvSpPr>
            <a:spLocks noChangeShapeType="1"/>
          </p:cNvSpPr>
          <p:nvPr/>
        </p:nvSpPr>
        <p:spPr bwMode="auto">
          <a:xfrm>
            <a:off x="6269038" y="4986338"/>
            <a:ext cx="379412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465" name="Line 81"/>
          <p:cNvSpPr>
            <a:spLocks noChangeShapeType="1"/>
          </p:cNvSpPr>
          <p:nvPr/>
        </p:nvSpPr>
        <p:spPr bwMode="auto">
          <a:xfrm flipV="1">
            <a:off x="6618288" y="4992688"/>
            <a:ext cx="0" cy="460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466" name="Line 82"/>
          <p:cNvSpPr>
            <a:spLocks noChangeShapeType="1"/>
          </p:cNvSpPr>
          <p:nvPr/>
        </p:nvSpPr>
        <p:spPr bwMode="auto">
          <a:xfrm>
            <a:off x="6348413" y="4873625"/>
            <a:ext cx="0" cy="165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467" name="Line 83"/>
          <p:cNvSpPr>
            <a:spLocks noChangeShapeType="1"/>
          </p:cNvSpPr>
          <p:nvPr/>
        </p:nvSpPr>
        <p:spPr bwMode="auto">
          <a:xfrm>
            <a:off x="6335713" y="4889500"/>
            <a:ext cx="406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468" name="Oval 84"/>
          <p:cNvSpPr>
            <a:spLocks noChangeArrowheads="1"/>
          </p:cNvSpPr>
          <p:nvPr/>
        </p:nvSpPr>
        <p:spPr bwMode="auto">
          <a:xfrm>
            <a:off x="6334125" y="4878388"/>
            <a:ext cx="25400" cy="2381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4469" name="Oval 85"/>
          <p:cNvSpPr>
            <a:spLocks noChangeArrowheads="1"/>
          </p:cNvSpPr>
          <p:nvPr/>
        </p:nvSpPr>
        <p:spPr bwMode="auto">
          <a:xfrm>
            <a:off x="6440488" y="4976813"/>
            <a:ext cx="26987" cy="2381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4470" name="Line 86"/>
          <p:cNvSpPr>
            <a:spLocks noChangeShapeType="1"/>
          </p:cNvSpPr>
          <p:nvPr/>
        </p:nvSpPr>
        <p:spPr bwMode="auto">
          <a:xfrm flipH="1">
            <a:off x="6775450" y="4953000"/>
            <a:ext cx="3810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471" name="Line 87"/>
          <p:cNvSpPr>
            <a:spLocks noChangeShapeType="1"/>
          </p:cNvSpPr>
          <p:nvPr/>
        </p:nvSpPr>
        <p:spPr bwMode="auto">
          <a:xfrm flipV="1">
            <a:off x="7162800" y="4343400"/>
            <a:ext cx="0" cy="609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472" name="Line 88"/>
          <p:cNvSpPr>
            <a:spLocks noChangeShapeType="1"/>
          </p:cNvSpPr>
          <p:nvPr/>
        </p:nvSpPr>
        <p:spPr bwMode="auto">
          <a:xfrm>
            <a:off x="8686800" y="2133600"/>
            <a:ext cx="0" cy="2819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473" name="Line 89"/>
          <p:cNvSpPr>
            <a:spLocks noChangeShapeType="1"/>
          </p:cNvSpPr>
          <p:nvPr/>
        </p:nvSpPr>
        <p:spPr bwMode="auto">
          <a:xfrm flipH="1">
            <a:off x="8305800" y="2133600"/>
            <a:ext cx="609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481" name="Text Box 97"/>
          <p:cNvSpPr txBox="1">
            <a:spLocks noChangeArrowheads="1"/>
          </p:cNvSpPr>
          <p:nvPr/>
        </p:nvSpPr>
        <p:spPr bwMode="auto">
          <a:xfrm>
            <a:off x="8458200" y="1828800"/>
            <a:ext cx="415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C0</a:t>
            </a:r>
          </a:p>
        </p:txBody>
      </p:sp>
      <p:sp>
        <p:nvSpPr>
          <p:cNvPr id="784485" name="Text Box 101"/>
          <p:cNvSpPr txBox="1">
            <a:spLocks noChangeArrowheads="1"/>
          </p:cNvSpPr>
          <p:nvPr/>
        </p:nvSpPr>
        <p:spPr bwMode="auto">
          <a:xfrm>
            <a:off x="4491038" y="5105400"/>
            <a:ext cx="387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0">
                <a:latin typeface="Tahoma" pitchFamily="34" charset="0"/>
              </a:rPr>
              <a:t>A2</a:t>
            </a:r>
          </a:p>
        </p:txBody>
      </p:sp>
      <p:sp>
        <p:nvSpPr>
          <p:cNvPr id="784486" name="Text Box 102"/>
          <p:cNvSpPr txBox="1">
            <a:spLocks noChangeArrowheads="1"/>
          </p:cNvSpPr>
          <p:nvPr/>
        </p:nvSpPr>
        <p:spPr bwMode="auto">
          <a:xfrm>
            <a:off x="4803775" y="5105400"/>
            <a:ext cx="385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0">
                <a:latin typeface="Tahoma" pitchFamily="34" charset="0"/>
              </a:rPr>
              <a:t>B2</a:t>
            </a:r>
          </a:p>
        </p:txBody>
      </p:sp>
      <p:sp>
        <p:nvSpPr>
          <p:cNvPr id="784487" name="Text Box 103"/>
          <p:cNvSpPr txBox="1">
            <a:spLocks noChangeArrowheads="1"/>
          </p:cNvSpPr>
          <p:nvPr/>
        </p:nvSpPr>
        <p:spPr bwMode="auto">
          <a:xfrm>
            <a:off x="4162425" y="5105400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S2</a:t>
            </a:r>
          </a:p>
        </p:txBody>
      </p:sp>
      <p:sp>
        <p:nvSpPr>
          <p:cNvPr id="784488" name="Rectangle 104"/>
          <p:cNvSpPr>
            <a:spLocks noChangeArrowheads="1"/>
          </p:cNvSpPr>
          <p:nvPr/>
        </p:nvSpPr>
        <p:spPr bwMode="auto">
          <a:xfrm>
            <a:off x="4533900" y="4608513"/>
            <a:ext cx="569913" cy="430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4489" name="Line 105"/>
          <p:cNvSpPr>
            <a:spLocks noChangeShapeType="1"/>
          </p:cNvSpPr>
          <p:nvPr/>
        </p:nvSpPr>
        <p:spPr bwMode="auto">
          <a:xfrm>
            <a:off x="4670425" y="50387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490" name="Line 106"/>
          <p:cNvSpPr>
            <a:spLocks noChangeShapeType="1"/>
          </p:cNvSpPr>
          <p:nvPr/>
        </p:nvSpPr>
        <p:spPr bwMode="auto">
          <a:xfrm>
            <a:off x="4943475" y="50387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84491" name="Group 107"/>
          <p:cNvGrpSpPr>
            <a:grpSpLocks/>
          </p:cNvGrpSpPr>
          <p:nvPr/>
        </p:nvGrpSpPr>
        <p:grpSpPr bwMode="auto">
          <a:xfrm rot="16200000" flipV="1">
            <a:off x="4523581" y="4723607"/>
            <a:ext cx="212725" cy="134938"/>
            <a:chOff x="1056" y="2400"/>
            <a:chExt cx="672" cy="480"/>
          </a:xfrm>
        </p:grpSpPr>
        <p:sp>
          <p:nvSpPr>
            <p:cNvPr id="784492" name="AutoShape 108"/>
            <p:cNvSpPr>
              <a:spLocks noChangeArrowheads="1"/>
            </p:cNvSpPr>
            <p:nvPr/>
          </p:nvSpPr>
          <p:spPr bwMode="auto">
            <a:xfrm rot="10800000">
              <a:off x="1296" y="2400"/>
              <a:ext cx="432" cy="480"/>
            </a:xfrm>
            <a:prstGeom prst="moon">
              <a:avLst>
                <a:gd name="adj" fmla="val 82292"/>
              </a:avLst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493" name="Arc 109"/>
            <p:cNvSpPr>
              <a:spLocks/>
            </p:cNvSpPr>
            <p:nvPr/>
          </p:nvSpPr>
          <p:spPr bwMode="auto">
            <a:xfrm rot="10800000">
              <a:off x="1104" y="2400"/>
              <a:ext cx="191" cy="472"/>
            </a:xfrm>
            <a:custGeom>
              <a:avLst/>
              <a:gdLst>
                <a:gd name="G0" fmla="+- 21600 0 0"/>
                <a:gd name="G1" fmla="+- 18478 0 0"/>
                <a:gd name="G2" fmla="+- 21600 0 0"/>
                <a:gd name="T0" fmla="*/ 10899 w 21600"/>
                <a:gd name="T1" fmla="*/ 37241 h 37241"/>
                <a:gd name="T2" fmla="*/ 10415 w 21600"/>
                <a:gd name="T3" fmla="*/ 0 h 37241"/>
                <a:gd name="T4" fmla="*/ 21600 w 21600"/>
                <a:gd name="T5" fmla="*/ 18478 h 37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7241" fill="none" extrusionOk="0">
                  <a:moveTo>
                    <a:pt x="10899" y="37240"/>
                  </a:moveTo>
                  <a:cubicBezTo>
                    <a:pt x="4160" y="33397"/>
                    <a:pt x="0" y="26235"/>
                    <a:pt x="0" y="18478"/>
                  </a:cubicBezTo>
                  <a:cubicBezTo>
                    <a:pt x="-1" y="10920"/>
                    <a:pt x="3949" y="3913"/>
                    <a:pt x="10414" y="-1"/>
                  </a:cubicBezTo>
                </a:path>
                <a:path w="21600" h="37241" stroke="0" extrusionOk="0">
                  <a:moveTo>
                    <a:pt x="10899" y="37240"/>
                  </a:moveTo>
                  <a:cubicBezTo>
                    <a:pt x="4160" y="33397"/>
                    <a:pt x="0" y="26235"/>
                    <a:pt x="0" y="18478"/>
                  </a:cubicBezTo>
                  <a:cubicBezTo>
                    <a:pt x="-1" y="10920"/>
                    <a:pt x="3949" y="3913"/>
                    <a:pt x="10414" y="-1"/>
                  </a:cubicBezTo>
                  <a:lnTo>
                    <a:pt x="21600" y="18478"/>
                  </a:lnTo>
                  <a:close/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494" name="Line 110"/>
            <p:cNvSpPr>
              <a:spLocks noChangeShapeType="1"/>
            </p:cNvSpPr>
            <p:nvPr/>
          </p:nvSpPr>
          <p:spPr bwMode="auto">
            <a:xfrm rot="10800000">
              <a:off x="1056" y="2496"/>
              <a:ext cx="302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495" name="Line 111"/>
            <p:cNvSpPr>
              <a:spLocks noChangeShapeType="1"/>
            </p:cNvSpPr>
            <p:nvPr/>
          </p:nvSpPr>
          <p:spPr bwMode="auto">
            <a:xfrm rot="10800000" flipH="1">
              <a:off x="1056" y="2784"/>
              <a:ext cx="302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4496" name="Group 112"/>
          <p:cNvGrpSpPr>
            <a:grpSpLocks/>
          </p:cNvGrpSpPr>
          <p:nvPr/>
        </p:nvGrpSpPr>
        <p:grpSpPr bwMode="auto">
          <a:xfrm rot="-5400000">
            <a:off x="4718051" y="4718050"/>
            <a:ext cx="201612" cy="134937"/>
            <a:chOff x="1920" y="2208"/>
            <a:chExt cx="912" cy="432"/>
          </a:xfrm>
        </p:grpSpPr>
        <p:sp>
          <p:nvSpPr>
            <p:cNvPr id="784497" name="AutoShape 113"/>
            <p:cNvSpPr>
              <a:spLocks noChangeArrowheads="1"/>
            </p:cNvSpPr>
            <p:nvPr/>
          </p:nvSpPr>
          <p:spPr bwMode="auto">
            <a:xfrm>
              <a:off x="2304" y="2208"/>
              <a:ext cx="528" cy="432"/>
            </a:xfrm>
            <a:prstGeom prst="flowChartDelay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498" name="Line 114"/>
            <p:cNvSpPr>
              <a:spLocks noChangeShapeType="1"/>
            </p:cNvSpPr>
            <p:nvPr/>
          </p:nvSpPr>
          <p:spPr bwMode="auto">
            <a:xfrm>
              <a:off x="1920" y="2303"/>
              <a:ext cx="38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499" name="Line 115"/>
            <p:cNvSpPr>
              <a:spLocks noChangeShapeType="1"/>
            </p:cNvSpPr>
            <p:nvPr/>
          </p:nvSpPr>
          <p:spPr bwMode="auto">
            <a:xfrm>
              <a:off x="1920" y="2543"/>
              <a:ext cx="370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4500" name="Group 116"/>
          <p:cNvGrpSpPr>
            <a:grpSpLocks/>
          </p:cNvGrpSpPr>
          <p:nvPr/>
        </p:nvGrpSpPr>
        <p:grpSpPr bwMode="auto">
          <a:xfrm rot="-5400000">
            <a:off x="4906963" y="4721225"/>
            <a:ext cx="214312" cy="141288"/>
            <a:chOff x="2236" y="3024"/>
            <a:chExt cx="886" cy="646"/>
          </a:xfrm>
        </p:grpSpPr>
        <p:sp>
          <p:nvSpPr>
            <p:cNvPr id="784501" name="AutoShape 117"/>
            <p:cNvSpPr>
              <a:spLocks noChangeArrowheads="1"/>
            </p:cNvSpPr>
            <p:nvPr/>
          </p:nvSpPr>
          <p:spPr bwMode="auto">
            <a:xfrm rot="10800000">
              <a:off x="2544" y="3024"/>
              <a:ext cx="578" cy="646"/>
            </a:xfrm>
            <a:prstGeom prst="moon">
              <a:avLst>
                <a:gd name="adj" fmla="val 82292"/>
              </a:avLst>
            </a:prstGeom>
            <a:solidFill>
              <a:schemeClr val="bg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502" name="Line 118"/>
            <p:cNvSpPr>
              <a:spLocks noChangeShapeType="1"/>
            </p:cNvSpPr>
            <p:nvPr/>
          </p:nvSpPr>
          <p:spPr bwMode="auto">
            <a:xfrm>
              <a:off x="2236" y="3168"/>
              <a:ext cx="38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503" name="Line 119"/>
            <p:cNvSpPr>
              <a:spLocks noChangeShapeType="1"/>
            </p:cNvSpPr>
            <p:nvPr/>
          </p:nvSpPr>
          <p:spPr bwMode="auto">
            <a:xfrm>
              <a:off x="2236" y="3551"/>
              <a:ext cx="370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4504" name="Line 120"/>
          <p:cNvSpPr>
            <a:spLocks noChangeShapeType="1"/>
          </p:cNvSpPr>
          <p:nvPr/>
        </p:nvSpPr>
        <p:spPr bwMode="auto">
          <a:xfrm>
            <a:off x="4629150" y="4495800"/>
            <a:ext cx="0" cy="1889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506" name="Line 122"/>
          <p:cNvSpPr>
            <a:spLocks noChangeShapeType="1"/>
          </p:cNvSpPr>
          <p:nvPr/>
        </p:nvSpPr>
        <p:spPr bwMode="auto">
          <a:xfrm>
            <a:off x="4489450" y="4495800"/>
            <a:ext cx="0" cy="685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507" name="Line 123"/>
          <p:cNvSpPr>
            <a:spLocks noChangeShapeType="1"/>
          </p:cNvSpPr>
          <p:nvPr/>
        </p:nvSpPr>
        <p:spPr bwMode="auto">
          <a:xfrm flipV="1">
            <a:off x="4822825" y="4616450"/>
            <a:ext cx="0" cy="714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508" name="Line 124"/>
          <p:cNvSpPr>
            <a:spLocks noChangeShapeType="1"/>
          </p:cNvSpPr>
          <p:nvPr/>
        </p:nvSpPr>
        <p:spPr bwMode="auto">
          <a:xfrm flipV="1">
            <a:off x="5013325" y="4614863"/>
            <a:ext cx="0" cy="698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509" name="Line 125"/>
          <p:cNvSpPr>
            <a:spLocks noChangeShapeType="1"/>
          </p:cNvSpPr>
          <p:nvPr/>
        </p:nvSpPr>
        <p:spPr bwMode="auto">
          <a:xfrm flipV="1">
            <a:off x="4819650" y="4346575"/>
            <a:ext cx="0" cy="2349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510" name="Line 126"/>
          <p:cNvSpPr>
            <a:spLocks noChangeShapeType="1"/>
          </p:cNvSpPr>
          <p:nvPr/>
        </p:nvSpPr>
        <p:spPr bwMode="auto">
          <a:xfrm flipV="1">
            <a:off x="5014913" y="4346575"/>
            <a:ext cx="0" cy="2349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511" name="Line 127"/>
          <p:cNvSpPr>
            <a:spLocks noChangeShapeType="1"/>
          </p:cNvSpPr>
          <p:nvPr/>
        </p:nvSpPr>
        <p:spPr bwMode="auto">
          <a:xfrm>
            <a:off x="4629150" y="4797425"/>
            <a:ext cx="0" cy="165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512" name="Line 128"/>
          <p:cNvSpPr>
            <a:spLocks noChangeShapeType="1"/>
          </p:cNvSpPr>
          <p:nvPr/>
        </p:nvSpPr>
        <p:spPr bwMode="auto">
          <a:xfrm>
            <a:off x="4629150" y="4962525"/>
            <a:ext cx="458788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513" name="Line 129"/>
          <p:cNvSpPr>
            <a:spLocks noChangeShapeType="1"/>
          </p:cNvSpPr>
          <p:nvPr/>
        </p:nvSpPr>
        <p:spPr bwMode="auto">
          <a:xfrm>
            <a:off x="4591050" y="4867275"/>
            <a:ext cx="0" cy="1174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514" name="Line 130"/>
          <p:cNvSpPr>
            <a:spLocks noChangeShapeType="1"/>
          </p:cNvSpPr>
          <p:nvPr/>
        </p:nvSpPr>
        <p:spPr bwMode="auto">
          <a:xfrm>
            <a:off x="4779963" y="4868863"/>
            <a:ext cx="0" cy="1174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515" name="Line 131"/>
          <p:cNvSpPr>
            <a:spLocks noChangeShapeType="1"/>
          </p:cNvSpPr>
          <p:nvPr/>
        </p:nvSpPr>
        <p:spPr bwMode="auto">
          <a:xfrm>
            <a:off x="4975225" y="4867275"/>
            <a:ext cx="0" cy="1174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516" name="Line 132"/>
          <p:cNvSpPr>
            <a:spLocks noChangeShapeType="1"/>
          </p:cNvSpPr>
          <p:nvPr/>
        </p:nvSpPr>
        <p:spPr bwMode="auto">
          <a:xfrm>
            <a:off x="4592638" y="4986338"/>
            <a:ext cx="379412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517" name="Line 133"/>
          <p:cNvSpPr>
            <a:spLocks noChangeShapeType="1"/>
          </p:cNvSpPr>
          <p:nvPr/>
        </p:nvSpPr>
        <p:spPr bwMode="auto">
          <a:xfrm flipV="1">
            <a:off x="4941888" y="4992688"/>
            <a:ext cx="0" cy="460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518" name="Line 134"/>
          <p:cNvSpPr>
            <a:spLocks noChangeShapeType="1"/>
          </p:cNvSpPr>
          <p:nvPr/>
        </p:nvSpPr>
        <p:spPr bwMode="auto">
          <a:xfrm>
            <a:off x="4672013" y="4873625"/>
            <a:ext cx="0" cy="165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519" name="Line 135"/>
          <p:cNvSpPr>
            <a:spLocks noChangeShapeType="1"/>
          </p:cNvSpPr>
          <p:nvPr/>
        </p:nvSpPr>
        <p:spPr bwMode="auto">
          <a:xfrm>
            <a:off x="4659313" y="4889500"/>
            <a:ext cx="406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520" name="Oval 136"/>
          <p:cNvSpPr>
            <a:spLocks noChangeArrowheads="1"/>
          </p:cNvSpPr>
          <p:nvPr/>
        </p:nvSpPr>
        <p:spPr bwMode="auto">
          <a:xfrm>
            <a:off x="4657725" y="4878388"/>
            <a:ext cx="25400" cy="2381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4521" name="Oval 137"/>
          <p:cNvSpPr>
            <a:spLocks noChangeArrowheads="1"/>
          </p:cNvSpPr>
          <p:nvPr/>
        </p:nvSpPr>
        <p:spPr bwMode="auto">
          <a:xfrm>
            <a:off x="4764088" y="4976813"/>
            <a:ext cx="26987" cy="2381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4522" name="Line 138"/>
          <p:cNvSpPr>
            <a:spLocks noChangeShapeType="1"/>
          </p:cNvSpPr>
          <p:nvPr/>
        </p:nvSpPr>
        <p:spPr bwMode="auto">
          <a:xfrm flipH="1">
            <a:off x="5099050" y="4953000"/>
            <a:ext cx="3810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523" name="Line 139"/>
          <p:cNvSpPr>
            <a:spLocks noChangeShapeType="1"/>
          </p:cNvSpPr>
          <p:nvPr/>
        </p:nvSpPr>
        <p:spPr bwMode="auto">
          <a:xfrm flipV="1">
            <a:off x="5480050" y="4343400"/>
            <a:ext cx="0" cy="609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528" name="Text Box 144"/>
          <p:cNvSpPr txBox="1">
            <a:spLocks noChangeArrowheads="1"/>
          </p:cNvSpPr>
          <p:nvPr/>
        </p:nvSpPr>
        <p:spPr bwMode="auto">
          <a:xfrm>
            <a:off x="2509838" y="5105400"/>
            <a:ext cx="387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0">
                <a:latin typeface="Tahoma" pitchFamily="34" charset="0"/>
              </a:rPr>
              <a:t>A3</a:t>
            </a:r>
          </a:p>
        </p:txBody>
      </p:sp>
      <p:sp>
        <p:nvSpPr>
          <p:cNvPr id="784529" name="Text Box 145"/>
          <p:cNvSpPr txBox="1">
            <a:spLocks noChangeArrowheads="1"/>
          </p:cNvSpPr>
          <p:nvPr/>
        </p:nvSpPr>
        <p:spPr bwMode="auto">
          <a:xfrm>
            <a:off x="2822575" y="5105400"/>
            <a:ext cx="385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0">
                <a:latin typeface="Tahoma" pitchFamily="34" charset="0"/>
              </a:rPr>
              <a:t>B3</a:t>
            </a:r>
          </a:p>
        </p:txBody>
      </p:sp>
      <p:sp>
        <p:nvSpPr>
          <p:cNvPr id="784530" name="Text Box 146"/>
          <p:cNvSpPr txBox="1">
            <a:spLocks noChangeArrowheads="1"/>
          </p:cNvSpPr>
          <p:nvPr/>
        </p:nvSpPr>
        <p:spPr bwMode="auto">
          <a:xfrm>
            <a:off x="2141538" y="5029200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S3</a:t>
            </a:r>
          </a:p>
        </p:txBody>
      </p:sp>
      <p:sp>
        <p:nvSpPr>
          <p:cNvPr id="784531" name="Rectangle 147"/>
          <p:cNvSpPr>
            <a:spLocks noChangeArrowheads="1"/>
          </p:cNvSpPr>
          <p:nvPr/>
        </p:nvSpPr>
        <p:spPr bwMode="auto">
          <a:xfrm>
            <a:off x="2552700" y="4608513"/>
            <a:ext cx="569913" cy="430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4532" name="Line 148"/>
          <p:cNvSpPr>
            <a:spLocks noChangeShapeType="1"/>
          </p:cNvSpPr>
          <p:nvPr/>
        </p:nvSpPr>
        <p:spPr bwMode="auto">
          <a:xfrm>
            <a:off x="2689225" y="50387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533" name="Line 149"/>
          <p:cNvSpPr>
            <a:spLocks noChangeShapeType="1"/>
          </p:cNvSpPr>
          <p:nvPr/>
        </p:nvSpPr>
        <p:spPr bwMode="auto">
          <a:xfrm>
            <a:off x="2962275" y="50387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84534" name="Group 150"/>
          <p:cNvGrpSpPr>
            <a:grpSpLocks/>
          </p:cNvGrpSpPr>
          <p:nvPr/>
        </p:nvGrpSpPr>
        <p:grpSpPr bwMode="auto">
          <a:xfrm rot="16200000" flipV="1">
            <a:off x="2542381" y="4723607"/>
            <a:ext cx="212725" cy="134938"/>
            <a:chOff x="1056" y="2400"/>
            <a:chExt cx="672" cy="480"/>
          </a:xfrm>
        </p:grpSpPr>
        <p:sp>
          <p:nvSpPr>
            <p:cNvPr id="784535" name="AutoShape 151"/>
            <p:cNvSpPr>
              <a:spLocks noChangeArrowheads="1"/>
            </p:cNvSpPr>
            <p:nvPr/>
          </p:nvSpPr>
          <p:spPr bwMode="auto">
            <a:xfrm rot="10800000">
              <a:off x="1296" y="2400"/>
              <a:ext cx="432" cy="480"/>
            </a:xfrm>
            <a:prstGeom prst="moon">
              <a:avLst>
                <a:gd name="adj" fmla="val 82292"/>
              </a:avLst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536" name="Arc 152"/>
            <p:cNvSpPr>
              <a:spLocks/>
            </p:cNvSpPr>
            <p:nvPr/>
          </p:nvSpPr>
          <p:spPr bwMode="auto">
            <a:xfrm rot="10800000">
              <a:off x="1104" y="2400"/>
              <a:ext cx="191" cy="472"/>
            </a:xfrm>
            <a:custGeom>
              <a:avLst/>
              <a:gdLst>
                <a:gd name="G0" fmla="+- 21600 0 0"/>
                <a:gd name="G1" fmla="+- 18478 0 0"/>
                <a:gd name="G2" fmla="+- 21600 0 0"/>
                <a:gd name="T0" fmla="*/ 10899 w 21600"/>
                <a:gd name="T1" fmla="*/ 37241 h 37241"/>
                <a:gd name="T2" fmla="*/ 10415 w 21600"/>
                <a:gd name="T3" fmla="*/ 0 h 37241"/>
                <a:gd name="T4" fmla="*/ 21600 w 21600"/>
                <a:gd name="T5" fmla="*/ 18478 h 37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7241" fill="none" extrusionOk="0">
                  <a:moveTo>
                    <a:pt x="10899" y="37240"/>
                  </a:moveTo>
                  <a:cubicBezTo>
                    <a:pt x="4160" y="33397"/>
                    <a:pt x="0" y="26235"/>
                    <a:pt x="0" y="18478"/>
                  </a:cubicBezTo>
                  <a:cubicBezTo>
                    <a:pt x="-1" y="10920"/>
                    <a:pt x="3949" y="3913"/>
                    <a:pt x="10414" y="-1"/>
                  </a:cubicBezTo>
                </a:path>
                <a:path w="21600" h="37241" stroke="0" extrusionOk="0">
                  <a:moveTo>
                    <a:pt x="10899" y="37240"/>
                  </a:moveTo>
                  <a:cubicBezTo>
                    <a:pt x="4160" y="33397"/>
                    <a:pt x="0" y="26235"/>
                    <a:pt x="0" y="18478"/>
                  </a:cubicBezTo>
                  <a:cubicBezTo>
                    <a:pt x="-1" y="10920"/>
                    <a:pt x="3949" y="3913"/>
                    <a:pt x="10414" y="-1"/>
                  </a:cubicBezTo>
                  <a:lnTo>
                    <a:pt x="21600" y="18478"/>
                  </a:lnTo>
                  <a:close/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537" name="Line 153"/>
            <p:cNvSpPr>
              <a:spLocks noChangeShapeType="1"/>
            </p:cNvSpPr>
            <p:nvPr/>
          </p:nvSpPr>
          <p:spPr bwMode="auto">
            <a:xfrm rot="10800000">
              <a:off x="1056" y="2496"/>
              <a:ext cx="302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538" name="Line 154"/>
            <p:cNvSpPr>
              <a:spLocks noChangeShapeType="1"/>
            </p:cNvSpPr>
            <p:nvPr/>
          </p:nvSpPr>
          <p:spPr bwMode="auto">
            <a:xfrm rot="10800000" flipH="1">
              <a:off x="1056" y="2784"/>
              <a:ext cx="302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4539" name="Group 155"/>
          <p:cNvGrpSpPr>
            <a:grpSpLocks/>
          </p:cNvGrpSpPr>
          <p:nvPr/>
        </p:nvGrpSpPr>
        <p:grpSpPr bwMode="auto">
          <a:xfrm rot="-5400000">
            <a:off x="2736851" y="4718050"/>
            <a:ext cx="201612" cy="134937"/>
            <a:chOff x="1920" y="2208"/>
            <a:chExt cx="912" cy="432"/>
          </a:xfrm>
        </p:grpSpPr>
        <p:sp>
          <p:nvSpPr>
            <p:cNvPr id="784540" name="AutoShape 156"/>
            <p:cNvSpPr>
              <a:spLocks noChangeArrowheads="1"/>
            </p:cNvSpPr>
            <p:nvPr/>
          </p:nvSpPr>
          <p:spPr bwMode="auto">
            <a:xfrm>
              <a:off x="2304" y="2208"/>
              <a:ext cx="528" cy="432"/>
            </a:xfrm>
            <a:prstGeom prst="flowChartDelay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541" name="Line 157"/>
            <p:cNvSpPr>
              <a:spLocks noChangeShapeType="1"/>
            </p:cNvSpPr>
            <p:nvPr/>
          </p:nvSpPr>
          <p:spPr bwMode="auto">
            <a:xfrm>
              <a:off x="1920" y="2303"/>
              <a:ext cx="38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542" name="Line 158"/>
            <p:cNvSpPr>
              <a:spLocks noChangeShapeType="1"/>
            </p:cNvSpPr>
            <p:nvPr/>
          </p:nvSpPr>
          <p:spPr bwMode="auto">
            <a:xfrm>
              <a:off x="1920" y="2543"/>
              <a:ext cx="370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4543" name="Group 159"/>
          <p:cNvGrpSpPr>
            <a:grpSpLocks/>
          </p:cNvGrpSpPr>
          <p:nvPr/>
        </p:nvGrpSpPr>
        <p:grpSpPr bwMode="auto">
          <a:xfrm rot="-5400000">
            <a:off x="2925763" y="4721225"/>
            <a:ext cx="214312" cy="141288"/>
            <a:chOff x="2236" y="3024"/>
            <a:chExt cx="886" cy="646"/>
          </a:xfrm>
        </p:grpSpPr>
        <p:sp>
          <p:nvSpPr>
            <p:cNvPr id="784544" name="AutoShape 160"/>
            <p:cNvSpPr>
              <a:spLocks noChangeArrowheads="1"/>
            </p:cNvSpPr>
            <p:nvPr/>
          </p:nvSpPr>
          <p:spPr bwMode="auto">
            <a:xfrm rot="10800000">
              <a:off x="2544" y="3024"/>
              <a:ext cx="578" cy="646"/>
            </a:xfrm>
            <a:prstGeom prst="moon">
              <a:avLst>
                <a:gd name="adj" fmla="val 82292"/>
              </a:avLst>
            </a:prstGeom>
            <a:solidFill>
              <a:schemeClr val="bg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545" name="Line 161"/>
            <p:cNvSpPr>
              <a:spLocks noChangeShapeType="1"/>
            </p:cNvSpPr>
            <p:nvPr/>
          </p:nvSpPr>
          <p:spPr bwMode="auto">
            <a:xfrm>
              <a:off x="2236" y="3168"/>
              <a:ext cx="38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546" name="Line 162"/>
            <p:cNvSpPr>
              <a:spLocks noChangeShapeType="1"/>
            </p:cNvSpPr>
            <p:nvPr/>
          </p:nvSpPr>
          <p:spPr bwMode="auto">
            <a:xfrm>
              <a:off x="2236" y="3551"/>
              <a:ext cx="370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4547" name="Line 163"/>
          <p:cNvSpPr>
            <a:spLocks noChangeShapeType="1"/>
          </p:cNvSpPr>
          <p:nvPr/>
        </p:nvSpPr>
        <p:spPr bwMode="auto">
          <a:xfrm>
            <a:off x="2647950" y="4495800"/>
            <a:ext cx="0" cy="1889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549" name="Line 165"/>
          <p:cNvSpPr>
            <a:spLocks noChangeShapeType="1"/>
          </p:cNvSpPr>
          <p:nvPr/>
        </p:nvSpPr>
        <p:spPr bwMode="auto">
          <a:xfrm>
            <a:off x="2508250" y="4495800"/>
            <a:ext cx="0" cy="685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550" name="Line 166"/>
          <p:cNvSpPr>
            <a:spLocks noChangeShapeType="1"/>
          </p:cNvSpPr>
          <p:nvPr/>
        </p:nvSpPr>
        <p:spPr bwMode="auto">
          <a:xfrm flipV="1">
            <a:off x="2841625" y="4616450"/>
            <a:ext cx="0" cy="714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551" name="Line 167"/>
          <p:cNvSpPr>
            <a:spLocks noChangeShapeType="1"/>
          </p:cNvSpPr>
          <p:nvPr/>
        </p:nvSpPr>
        <p:spPr bwMode="auto">
          <a:xfrm flipV="1">
            <a:off x="3032125" y="4614863"/>
            <a:ext cx="0" cy="698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552" name="Line 168"/>
          <p:cNvSpPr>
            <a:spLocks noChangeShapeType="1"/>
          </p:cNvSpPr>
          <p:nvPr/>
        </p:nvSpPr>
        <p:spPr bwMode="auto">
          <a:xfrm flipV="1">
            <a:off x="2838450" y="4346575"/>
            <a:ext cx="0" cy="2349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553" name="Line 169"/>
          <p:cNvSpPr>
            <a:spLocks noChangeShapeType="1"/>
          </p:cNvSpPr>
          <p:nvPr/>
        </p:nvSpPr>
        <p:spPr bwMode="auto">
          <a:xfrm flipV="1">
            <a:off x="3033713" y="4346575"/>
            <a:ext cx="0" cy="2349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554" name="Line 170"/>
          <p:cNvSpPr>
            <a:spLocks noChangeShapeType="1"/>
          </p:cNvSpPr>
          <p:nvPr/>
        </p:nvSpPr>
        <p:spPr bwMode="auto">
          <a:xfrm>
            <a:off x="2647950" y="4797425"/>
            <a:ext cx="0" cy="165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555" name="Line 171"/>
          <p:cNvSpPr>
            <a:spLocks noChangeShapeType="1"/>
          </p:cNvSpPr>
          <p:nvPr/>
        </p:nvSpPr>
        <p:spPr bwMode="auto">
          <a:xfrm>
            <a:off x="2647950" y="4962525"/>
            <a:ext cx="458788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556" name="Line 172"/>
          <p:cNvSpPr>
            <a:spLocks noChangeShapeType="1"/>
          </p:cNvSpPr>
          <p:nvPr/>
        </p:nvSpPr>
        <p:spPr bwMode="auto">
          <a:xfrm>
            <a:off x="2609850" y="4867275"/>
            <a:ext cx="0" cy="1174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557" name="Line 173"/>
          <p:cNvSpPr>
            <a:spLocks noChangeShapeType="1"/>
          </p:cNvSpPr>
          <p:nvPr/>
        </p:nvSpPr>
        <p:spPr bwMode="auto">
          <a:xfrm>
            <a:off x="2798763" y="4868863"/>
            <a:ext cx="0" cy="1174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558" name="Line 174"/>
          <p:cNvSpPr>
            <a:spLocks noChangeShapeType="1"/>
          </p:cNvSpPr>
          <p:nvPr/>
        </p:nvSpPr>
        <p:spPr bwMode="auto">
          <a:xfrm>
            <a:off x="2994025" y="4867275"/>
            <a:ext cx="0" cy="1174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559" name="Line 175"/>
          <p:cNvSpPr>
            <a:spLocks noChangeShapeType="1"/>
          </p:cNvSpPr>
          <p:nvPr/>
        </p:nvSpPr>
        <p:spPr bwMode="auto">
          <a:xfrm>
            <a:off x="2611438" y="4986338"/>
            <a:ext cx="379412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560" name="Line 176"/>
          <p:cNvSpPr>
            <a:spLocks noChangeShapeType="1"/>
          </p:cNvSpPr>
          <p:nvPr/>
        </p:nvSpPr>
        <p:spPr bwMode="auto">
          <a:xfrm flipV="1">
            <a:off x="2960688" y="4992688"/>
            <a:ext cx="0" cy="460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561" name="Line 177"/>
          <p:cNvSpPr>
            <a:spLocks noChangeShapeType="1"/>
          </p:cNvSpPr>
          <p:nvPr/>
        </p:nvSpPr>
        <p:spPr bwMode="auto">
          <a:xfrm>
            <a:off x="2690813" y="4873625"/>
            <a:ext cx="0" cy="165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562" name="Line 178"/>
          <p:cNvSpPr>
            <a:spLocks noChangeShapeType="1"/>
          </p:cNvSpPr>
          <p:nvPr/>
        </p:nvSpPr>
        <p:spPr bwMode="auto">
          <a:xfrm>
            <a:off x="2678113" y="4889500"/>
            <a:ext cx="406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563" name="Oval 179"/>
          <p:cNvSpPr>
            <a:spLocks noChangeArrowheads="1"/>
          </p:cNvSpPr>
          <p:nvPr/>
        </p:nvSpPr>
        <p:spPr bwMode="auto">
          <a:xfrm>
            <a:off x="2676525" y="4878388"/>
            <a:ext cx="25400" cy="2381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4564" name="Oval 180"/>
          <p:cNvSpPr>
            <a:spLocks noChangeArrowheads="1"/>
          </p:cNvSpPr>
          <p:nvPr/>
        </p:nvSpPr>
        <p:spPr bwMode="auto">
          <a:xfrm>
            <a:off x="2782888" y="4976813"/>
            <a:ext cx="26987" cy="2381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4565" name="Line 181"/>
          <p:cNvSpPr>
            <a:spLocks noChangeShapeType="1"/>
          </p:cNvSpPr>
          <p:nvPr/>
        </p:nvSpPr>
        <p:spPr bwMode="auto">
          <a:xfrm flipH="1">
            <a:off x="3117850" y="4953000"/>
            <a:ext cx="3810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566" name="Line 182"/>
          <p:cNvSpPr>
            <a:spLocks noChangeShapeType="1"/>
          </p:cNvSpPr>
          <p:nvPr/>
        </p:nvSpPr>
        <p:spPr bwMode="auto">
          <a:xfrm flipV="1">
            <a:off x="3498850" y="4343400"/>
            <a:ext cx="0" cy="609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796" name="Line 412"/>
          <p:cNvSpPr>
            <a:spLocks noChangeShapeType="1"/>
          </p:cNvSpPr>
          <p:nvPr/>
        </p:nvSpPr>
        <p:spPr bwMode="auto">
          <a:xfrm flipH="1">
            <a:off x="2513013" y="4495800"/>
            <a:ext cx="134937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797" name="Line 413"/>
          <p:cNvSpPr>
            <a:spLocks noChangeShapeType="1"/>
          </p:cNvSpPr>
          <p:nvPr/>
        </p:nvSpPr>
        <p:spPr bwMode="auto">
          <a:xfrm flipH="1">
            <a:off x="7380288" y="4495800"/>
            <a:ext cx="134937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798" name="Line 414"/>
          <p:cNvSpPr>
            <a:spLocks noChangeShapeType="1"/>
          </p:cNvSpPr>
          <p:nvPr/>
        </p:nvSpPr>
        <p:spPr bwMode="auto">
          <a:xfrm flipH="1">
            <a:off x="4495800" y="4495800"/>
            <a:ext cx="134938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799" name="Line 415"/>
          <p:cNvSpPr>
            <a:spLocks noChangeShapeType="1"/>
          </p:cNvSpPr>
          <p:nvPr/>
        </p:nvSpPr>
        <p:spPr bwMode="auto">
          <a:xfrm flipH="1">
            <a:off x="6170613" y="4495800"/>
            <a:ext cx="134937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784800" name="Object 416"/>
          <p:cNvGraphicFramePr>
            <a:graphicFrameLocks noChangeAspect="1"/>
          </p:cNvGraphicFramePr>
          <p:nvPr>
            <p:ph idx="1"/>
          </p:nvPr>
        </p:nvGraphicFramePr>
        <p:xfrm>
          <a:off x="152400" y="5334000"/>
          <a:ext cx="4800600" cy="1160463"/>
        </p:xfrm>
        <a:graphic>
          <a:graphicData uri="http://schemas.openxmlformats.org/presentationml/2006/ole">
            <p:oleObj spid="_x0000_s784800" name="Equation" r:id="rId4" imgW="3784320" imgH="914400" progId="Equation.3">
              <p:embed/>
            </p:oleObj>
          </a:graphicData>
        </a:graphic>
      </p:graphicFrame>
      <p:sp>
        <p:nvSpPr>
          <p:cNvPr id="784801" name="Text Box 417"/>
          <p:cNvSpPr txBox="1">
            <a:spLocks noChangeArrowheads="1"/>
          </p:cNvSpPr>
          <p:nvPr/>
        </p:nvSpPr>
        <p:spPr bwMode="auto">
          <a:xfrm>
            <a:off x="2590800" y="1295400"/>
            <a:ext cx="3665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Carry Lookahead Logic</a:t>
            </a:r>
          </a:p>
        </p:txBody>
      </p:sp>
      <p:sp>
        <p:nvSpPr>
          <p:cNvPr id="784802" name="Text Box 418"/>
          <p:cNvSpPr txBox="1">
            <a:spLocks noChangeArrowheads="1"/>
          </p:cNvSpPr>
          <p:nvPr/>
        </p:nvSpPr>
        <p:spPr bwMode="auto">
          <a:xfrm>
            <a:off x="5002213" y="5486400"/>
            <a:ext cx="3760787" cy="5810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Only 3 Gate Delay for each Carry C</a:t>
            </a:r>
            <a:r>
              <a:rPr lang="en-US" sz="1600" baseline="-16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</a:t>
            </a:r>
          </a:p>
          <a:p>
            <a:pPr algn="l"/>
            <a:r>
              <a:rPr lang="en-US" sz="1600" baseline="-16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= </a:t>
            </a: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</a:t>
            </a:r>
            <a:r>
              <a:rPr lang="en-US" sz="1600" baseline="-16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AND</a:t>
            </a: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+ 2*D</a:t>
            </a:r>
            <a:r>
              <a:rPr lang="en-US" sz="1600" baseline="-16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OR</a:t>
            </a:r>
            <a:r>
              <a:rPr lang="en-US" sz="1600" b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</a:p>
        </p:txBody>
      </p:sp>
      <p:grpSp>
        <p:nvGrpSpPr>
          <p:cNvPr id="784821" name="Group 437"/>
          <p:cNvGrpSpPr>
            <a:grpSpLocks/>
          </p:cNvGrpSpPr>
          <p:nvPr/>
        </p:nvGrpSpPr>
        <p:grpSpPr bwMode="auto">
          <a:xfrm>
            <a:off x="609600" y="2057400"/>
            <a:ext cx="7696200" cy="2317750"/>
            <a:chOff x="384" y="1296"/>
            <a:chExt cx="4848" cy="1460"/>
          </a:xfrm>
        </p:grpSpPr>
        <p:sp>
          <p:nvSpPr>
            <p:cNvPr id="784525" name="Text Box 141"/>
            <p:cNvSpPr txBox="1">
              <a:spLocks noChangeArrowheads="1"/>
            </p:cNvSpPr>
            <p:nvPr/>
          </p:nvSpPr>
          <p:spPr bwMode="auto">
            <a:xfrm>
              <a:off x="2186" y="2544"/>
              <a:ext cx="2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C3</a:t>
              </a:r>
            </a:p>
          </p:txBody>
        </p:sp>
        <p:sp>
          <p:nvSpPr>
            <p:cNvPr id="784526" name="Text Box 142"/>
            <p:cNvSpPr txBox="1">
              <a:spLocks noChangeArrowheads="1"/>
            </p:cNvSpPr>
            <p:nvPr/>
          </p:nvSpPr>
          <p:spPr bwMode="auto">
            <a:xfrm>
              <a:off x="1488" y="2544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16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g3</a:t>
              </a:r>
            </a:p>
          </p:txBody>
        </p:sp>
        <p:sp>
          <p:nvSpPr>
            <p:cNvPr id="784527" name="Text Box 143"/>
            <p:cNvSpPr txBox="1">
              <a:spLocks noChangeArrowheads="1"/>
            </p:cNvSpPr>
            <p:nvPr/>
          </p:nvSpPr>
          <p:spPr bwMode="auto">
            <a:xfrm>
              <a:off x="1881" y="2544"/>
              <a:ext cx="2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6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p3</a:t>
              </a:r>
            </a:p>
          </p:txBody>
        </p:sp>
        <p:sp>
          <p:nvSpPr>
            <p:cNvPr id="784548" name="Line 164"/>
            <p:cNvSpPr>
              <a:spLocks noChangeShapeType="1"/>
            </p:cNvSpPr>
            <p:nvPr/>
          </p:nvSpPr>
          <p:spPr bwMode="auto">
            <a:xfrm flipH="1">
              <a:off x="1582" y="2544"/>
              <a:ext cx="8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650" name="Line 266"/>
            <p:cNvSpPr>
              <a:spLocks noChangeShapeType="1"/>
            </p:cNvSpPr>
            <p:nvPr/>
          </p:nvSpPr>
          <p:spPr bwMode="auto">
            <a:xfrm flipV="1">
              <a:off x="4992" y="1968"/>
              <a:ext cx="0" cy="76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651" name="Line 267"/>
            <p:cNvSpPr>
              <a:spLocks noChangeShapeType="1"/>
            </p:cNvSpPr>
            <p:nvPr/>
          </p:nvSpPr>
          <p:spPr bwMode="auto">
            <a:xfrm>
              <a:off x="5232" y="1344"/>
              <a:ext cx="0" cy="81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652" name="Line 268"/>
            <p:cNvSpPr>
              <a:spLocks noChangeShapeType="1"/>
            </p:cNvSpPr>
            <p:nvPr/>
          </p:nvSpPr>
          <p:spPr bwMode="auto">
            <a:xfrm>
              <a:off x="5088" y="2160"/>
              <a:ext cx="14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653" name="Line 269"/>
            <p:cNvSpPr>
              <a:spLocks noChangeShapeType="1"/>
            </p:cNvSpPr>
            <p:nvPr/>
          </p:nvSpPr>
          <p:spPr bwMode="auto">
            <a:xfrm>
              <a:off x="5088" y="2016"/>
              <a:ext cx="0" cy="1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655" name="Line 271"/>
            <p:cNvSpPr>
              <a:spLocks noChangeShapeType="1"/>
            </p:cNvSpPr>
            <p:nvPr/>
          </p:nvSpPr>
          <p:spPr bwMode="auto">
            <a:xfrm>
              <a:off x="4512" y="2064"/>
              <a:ext cx="0" cy="67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656" name="Line 272"/>
            <p:cNvSpPr>
              <a:spLocks noChangeShapeType="1"/>
            </p:cNvSpPr>
            <p:nvPr/>
          </p:nvSpPr>
          <p:spPr bwMode="auto">
            <a:xfrm flipV="1">
              <a:off x="5040" y="1680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657" name="Line 273"/>
            <p:cNvSpPr>
              <a:spLocks noChangeShapeType="1"/>
            </p:cNvSpPr>
            <p:nvPr/>
          </p:nvSpPr>
          <p:spPr bwMode="auto">
            <a:xfrm>
              <a:off x="4416" y="1680"/>
              <a:ext cx="62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658" name="Line 274"/>
            <p:cNvSpPr>
              <a:spLocks noChangeShapeType="1"/>
            </p:cNvSpPr>
            <p:nvPr/>
          </p:nvSpPr>
          <p:spPr bwMode="auto">
            <a:xfrm>
              <a:off x="4560" y="1728"/>
              <a:ext cx="0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659" name="Line 275"/>
            <p:cNvSpPr>
              <a:spLocks noChangeShapeType="1"/>
            </p:cNvSpPr>
            <p:nvPr/>
          </p:nvSpPr>
          <p:spPr bwMode="auto">
            <a:xfrm flipV="1">
              <a:off x="4848" y="1728"/>
              <a:ext cx="0" cy="100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660" name="Line 276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661" name="Line 277"/>
            <p:cNvSpPr>
              <a:spLocks noChangeShapeType="1"/>
            </p:cNvSpPr>
            <p:nvPr/>
          </p:nvSpPr>
          <p:spPr bwMode="auto">
            <a:xfrm>
              <a:off x="4560" y="1728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654" name="AutoShape 270"/>
            <p:cNvSpPr>
              <a:spLocks noChangeArrowheads="1"/>
            </p:cNvSpPr>
            <p:nvPr/>
          </p:nvSpPr>
          <p:spPr bwMode="auto">
            <a:xfrm rot="5400000" flipH="1">
              <a:off x="4355" y="1789"/>
              <a:ext cx="288" cy="262"/>
            </a:xfrm>
            <a:prstGeom prst="moon">
              <a:avLst>
                <a:gd name="adj" fmla="val 82292"/>
              </a:avLst>
            </a:prstGeom>
            <a:solidFill>
              <a:schemeClr val="bg1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666" name="Line 282"/>
            <p:cNvSpPr>
              <a:spLocks noChangeShapeType="1"/>
            </p:cNvSpPr>
            <p:nvPr/>
          </p:nvSpPr>
          <p:spPr bwMode="auto">
            <a:xfrm flipV="1">
              <a:off x="4224" y="1968"/>
              <a:ext cx="0" cy="76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668" name="Line 284"/>
            <p:cNvSpPr>
              <a:spLocks noChangeShapeType="1"/>
            </p:cNvSpPr>
            <p:nvPr/>
          </p:nvSpPr>
          <p:spPr bwMode="auto">
            <a:xfrm>
              <a:off x="4128" y="2160"/>
              <a:ext cx="100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669" name="Line 285"/>
            <p:cNvSpPr>
              <a:spLocks noChangeShapeType="1"/>
            </p:cNvSpPr>
            <p:nvPr/>
          </p:nvSpPr>
          <p:spPr bwMode="auto">
            <a:xfrm flipV="1">
              <a:off x="4128" y="2064"/>
              <a:ext cx="0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670" name="Line 286"/>
            <p:cNvSpPr>
              <a:spLocks noChangeShapeType="1"/>
            </p:cNvSpPr>
            <p:nvPr/>
          </p:nvSpPr>
          <p:spPr bwMode="auto">
            <a:xfrm>
              <a:off x="4032" y="2208"/>
              <a:ext cx="96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671" name="Line 287"/>
            <p:cNvSpPr>
              <a:spLocks noChangeShapeType="1"/>
            </p:cNvSpPr>
            <p:nvPr/>
          </p:nvSpPr>
          <p:spPr bwMode="auto">
            <a:xfrm flipV="1">
              <a:off x="4032" y="2064"/>
              <a:ext cx="0" cy="1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672" name="Oval 288"/>
            <p:cNvSpPr>
              <a:spLocks noChangeArrowheads="1"/>
            </p:cNvSpPr>
            <p:nvPr/>
          </p:nvSpPr>
          <p:spPr bwMode="auto">
            <a:xfrm>
              <a:off x="5068" y="2127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673" name="Oval 289"/>
            <p:cNvSpPr>
              <a:spLocks noChangeArrowheads="1"/>
            </p:cNvSpPr>
            <p:nvPr/>
          </p:nvSpPr>
          <p:spPr bwMode="auto">
            <a:xfrm>
              <a:off x="4967" y="2183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674" name="Line 290"/>
            <p:cNvSpPr>
              <a:spLocks noChangeShapeType="1"/>
            </p:cNvSpPr>
            <p:nvPr/>
          </p:nvSpPr>
          <p:spPr bwMode="auto">
            <a:xfrm>
              <a:off x="3888" y="2256"/>
              <a:ext cx="33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675" name="Line 291"/>
            <p:cNvSpPr>
              <a:spLocks noChangeShapeType="1"/>
            </p:cNvSpPr>
            <p:nvPr/>
          </p:nvSpPr>
          <p:spPr bwMode="auto">
            <a:xfrm flipV="1">
              <a:off x="3888" y="2064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677" name="Line 293"/>
            <p:cNvSpPr>
              <a:spLocks noChangeShapeType="1"/>
            </p:cNvSpPr>
            <p:nvPr/>
          </p:nvSpPr>
          <p:spPr bwMode="auto">
            <a:xfrm>
              <a:off x="3792" y="2304"/>
              <a:ext cx="105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678" name="Line 294"/>
            <p:cNvSpPr>
              <a:spLocks noChangeShapeType="1"/>
            </p:cNvSpPr>
            <p:nvPr/>
          </p:nvSpPr>
          <p:spPr bwMode="auto">
            <a:xfrm flipV="1">
              <a:off x="3792" y="2064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679" name="Oval 295"/>
            <p:cNvSpPr>
              <a:spLocks noChangeArrowheads="1"/>
            </p:cNvSpPr>
            <p:nvPr/>
          </p:nvSpPr>
          <p:spPr bwMode="auto">
            <a:xfrm>
              <a:off x="4823" y="2274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681" name="Line 297"/>
            <p:cNvSpPr>
              <a:spLocks noChangeShapeType="1"/>
            </p:cNvSpPr>
            <p:nvPr/>
          </p:nvSpPr>
          <p:spPr bwMode="auto">
            <a:xfrm flipV="1">
              <a:off x="4032" y="2352"/>
              <a:ext cx="0" cy="38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682" name="Line 298"/>
            <p:cNvSpPr>
              <a:spLocks noChangeShapeType="1"/>
            </p:cNvSpPr>
            <p:nvPr/>
          </p:nvSpPr>
          <p:spPr bwMode="auto">
            <a:xfrm>
              <a:off x="3648" y="2352"/>
              <a:ext cx="38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683" name="Line 299"/>
            <p:cNvSpPr>
              <a:spLocks noChangeShapeType="1"/>
            </p:cNvSpPr>
            <p:nvPr/>
          </p:nvSpPr>
          <p:spPr bwMode="auto">
            <a:xfrm flipV="1">
              <a:off x="3648" y="1776"/>
              <a:ext cx="0" cy="57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685" name="Line 301"/>
            <p:cNvSpPr>
              <a:spLocks noChangeShapeType="1"/>
            </p:cNvSpPr>
            <p:nvPr/>
          </p:nvSpPr>
          <p:spPr bwMode="auto">
            <a:xfrm>
              <a:off x="3552" y="1776"/>
              <a:ext cx="9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686" name="Line 302"/>
            <p:cNvSpPr>
              <a:spLocks noChangeShapeType="1"/>
            </p:cNvSpPr>
            <p:nvPr/>
          </p:nvSpPr>
          <p:spPr bwMode="auto">
            <a:xfrm>
              <a:off x="3552" y="1776"/>
              <a:ext cx="0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687" name="Line 303"/>
            <p:cNvSpPr>
              <a:spLocks noChangeShapeType="1"/>
            </p:cNvSpPr>
            <p:nvPr/>
          </p:nvSpPr>
          <p:spPr bwMode="auto">
            <a:xfrm flipV="1">
              <a:off x="3456" y="1728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688" name="Line 304"/>
            <p:cNvSpPr>
              <a:spLocks noChangeShapeType="1"/>
            </p:cNvSpPr>
            <p:nvPr/>
          </p:nvSpPr>
          <p:spPr bwMode="auto">
            <a:xfrm flipV="1">
              <a:off x="3840" y="1728"/>
              <a:ext cx="0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689" name="Line 305"/>
            <p:cNvSpPr>
              <a:spLocks noChangeShapeType="1"/>
            </p:cNvSpPr>
            <p:nvPr/>
          </p:nvSpPr>
          <p:spPr bwMode="auto">
            <a:xfrm>
              <a:off x="3456" y="1728"/>
              <a:ext cx="38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690" name="Line 306"/>
            <p:cNvSpPr>
              <a:spLocks noChangeShapeType="1"/>
            </p:cNvSpPr>
            <p:nvPr/>
          </p:nvSpPr>
          <p:spPr bwMode="auto">
            <a:xfrm flipV="1">
              <a:off x="3360" y="1680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691" name="Line 307"/>
            <p:cNvSpPr>
              <a:spLocks noChangeShapeType="1"/>
            </p:cNvSpPr>
            <p:nvPr/>
          </p:nvSpPr>
          <p:spPr bwMode="auto">
            <a:xfrm>
              <a:off x="3360" y="1680"/>
              <a:ext cx="76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692" name="Line 308"/>
            <p:cNvSpPr>
              <a:spLocks noChangeShapeType="1"/>
            </p:cNvSpPr>
            <p:nvPr/>
          </p:nvSpPr>
          <p:spPr bwMode="auto">
            <a:xfrm>
              <a:off x="4128" y="1680"/>
              <a:ext cx="0" cy="1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649" name="AutoShape 265"/>
            <p:cNvSpPr>
              <a:spLocks noChangeArrowheads="1"/>
            </p:cNvSpPr>
            <p:nvPr/>
          </p:nvSpPr>
          <p:spPr bwMode="auto">
            <a:xfrm rot="-5400000">
              <a:off x="4896" y="1776"/>
              <a:ext cx="288" cy="288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664" name="AutoShape 280"/>
            <p:cNvSpPr>
              <a:spLocks noChangeArrowheads="1"/>
            </p:cNvSpPr>
            <p:nvPr/>
          </p:nvSpPr>
          <p:spPr bwMode="auto">
            <a:xfrm rot="-5400000">
              <a:off x="3696" y="1776"/>
              <a:ext cx="288" cy="288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663" name="AutoShape 279"/>
            <p:cNvSpPr>
              <a:spLocks noChangeArrowheads="1"/>
            </p:cNvSpPr>
            <p:nvPr/>
          </p:nvSpPr>
          <p:spPr bwMode="auto">
            <a:xfrm rot="-5400000">
              <a:off x="3984" y="1776"/>
              <a:ext cx="288" cy="288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680" name="AutoShape 296"/>
            <p:cNvSpPr>
              <a:spLocks noChangeArrowheads="1"/>
            </p:cNvSpPr>
            <p:nvPr/>
          </p:nvSpPr>
          <p:spPr bwMode="auto">
            <a:xfrm rot="5400000" flipH="1">
              <a:off x="3288" y="1800"/>
              <a:ext cx="288" cy="336"/>
            </a:xfrm>
            <a:prstGeom prst="moon">
              <a:avLst>
                <a:gd name="adj" fmla="val 82292"/>
              </a:avLst>
            </a:prstGeom>
            <a:solidFill>
              <a:schemeClr val="bg1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693" name="Line 309"/>
            <p:cNvSpPr>
              <a:spLocks noChangeShapeType="1"/>
            </p:cNvSpPr>
            <p:nvPr/>
          </p:nvSpPr>
          <p:spPr bwMode="auto">
            <a:xfrm>
              <a:off x="3456" y="2112"/>
              <a:ext cx="0" cy="62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694" name="AutoShape 310"/>
            <p:cNvSpPr>
              <a:spLocks noChangeArrowheads="1"/>
            </p:cNvSpPr>
            <p:nvPr/>
          </p:nvSpPr>
          <p:spPr bwMode="auto">
            <a:xfrm rot="-5400000">
              <a:off x="2688" y="1776"/>
              <a:ext cx="288" cy="288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695" name="AutoShape 311"/>
            <p:cNvSpPr>
              <a:spLocks noChangeArrowheads="1"/>
            </p:cNvSpPr>
            <p:nvPr/>
          </p:nvSpPr>
          <p:spPr bwMode="auto">
            <a:xfrm rot="-5400000">
              <a:off x="2952" y="1800"/>
              <a:ext cx="288" cy="24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697" name="AutoShape 313"/>
            <p:cNvSpPr>
              <a:spLocks noChangeArrowheads="1"/>
            </p:cNvSpPr>
            <p:nvPr/>
          </p:nvSpPr>
          <p:spPr bwMode="auto">
            <a:xfrm rot="-5400000">
              <a:off x="2424" y="1800"/>
              <a:ext cx="288" cy="24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698" name="AutoShape 314"/>
            <p:cNvSpPr>
              <a:spLocks noChangeArrowheads="1"/>
            </p:cNvSpPr>
            <p:nvPr/>
          </p:nvSpPr>
          <p:spPr bwMode="auto">
            <a:xfrm rot="-5400000">
              <a:off x="1392" y="1776"/>
              <a:ext cx="288" cy="288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699" name="AutoShape 315"/>
            <p:cNvSpPr>
              <a:spLocks noChangeArrowheads="1"/>
            </p:cNvSpPr>
            <p:nvPr/>
          </p:nvSpPr>
          <p:spPr bwMode="auto">
            <a:xfrm rot="-5400000">
              <a:off x="1680" y="1776"/>
              <a:ext cx="288" cy="288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700" name="AutoShape 316"/>
            <p:cNvSpPr>
              <a:spLocks noChangeArrowheads="1"/>
            </p:cNvSpPr>
            <p:nvPr/>
          </p:nvSpPr>
          <p:spPr bwMode="auto">
            <a:xfrm rot="-5400000">
              <a:off x="1104" y="1776"/>
              <a:ext cx="288" cy="288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701" name="AutoShape 317"/>
            <p:cNvSpPr>
              <a:spLocks noChangeArrowheads="1"/>
            </p:cNvSpPr>
            <p:nvPr/>
          </p:nvSpPr>
          <p:spPr bwMode="auto">
            <a:xfrm rot="-5400000">
              <a:off x="816" y="1776"/>
              <a:ext cx="288" cy="288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702" name="Line 318"/>
            <p:cNvSpPr>
              <a:spLocks noChangeShapeType="1"/>
            </p:cNvSpPr>
            <p:nvPr/>
          </p:nvSpPr>
          <p:spPr bwMode="auto">
            <a:xfrm flipH="1">
              <a:off x="3120" y="2160"/>
              <a:ext cx="105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03" name="Line 319"/>
            <p:cNvSpPr>
              <a:spLocks noChangeShapeType="1"/>
            </p:cNvSpPr>
            <p:nvPr/>
          </p:nvSpPr>
          <p:spPr bwMode="auto">
            <a:xfrm>
              <a:off x="3072" y="2208"/>
              <a:ext cx="100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04" name="Line 320"/>
            <p:cNvSpPr>
              <a:spLocks noChangeShapeType="1"/>
            </p:cNvSpPr>
            <p:nvPr/>
          </p:nvSpPr>
          <p:spPr bwMode="auto">
            <a:xfrm>
              <a:off x="3024" y="2256"/>
              <a:ext cx="91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06" name="Line 322"/>
            <p:cNvSpPr>
              <a:spLocks noChangeShapeType="1"/>
            </p:cNvSpPr>
            <p:nvPr/>
          </p:nvSpPr>
          <p:spPr bwMode="auto">
            <a:xfrm flipV="1">
              <a:off x="3168" y="2064"/>
              <a:ext cx="0" cy="67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07" name="Line 323"/>
            <p:cNvSpPr>
              <a:spLocks noChangeShapeType="1"/>
            </p:cNvSpPr>
            <p:nvPr/>
          </p:nvSpPr>
          <p:spPr bwMode="auto">
            <a:xfrm flipV="1">
              <a:off x="3024" y="2064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08" name="Line 324"/>
            <p:cNvSpPr>
              <a:spLocks noChangeShapeType="1"/>
            </p:cNvSpPr>
            <p:nvPr/>
          </p:nvSpPr>
          <p:spPr bwMode="auto">
            <a:xfrm flipV="1">
              <a:off x="3072" y="2064"/>
              <a:ext cx="0" cy="1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09" name="Line 325"/>
            <p:cNvSpPr>
              <a:spLocks noChangeShapeType="1"/>
            </p:cNvSpPr>
            <p:nvPr/>
          </p:nvSpPr>
          <p:spPr bwMode="auto">
            <a:xfrm flipV="1">
              <a:off x="3120" y="2064"/>
              <a:ext cx="0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10" name="Oval 326"/>
            <p:cNvSpPr>
              <a:spLocks noChangeArrowheads="1"/>
            </p:cNvSpPr>
            <p:nvPr/>
          </p:nvSpPr>
          <p:spPr bwMode="auto">
            <a:xfrm>
              <a:off x="4196" y="2231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711" name="Oval 327"/>
            <p:cNvSpPr>
              <a:spLocks noChangeArrowheads="1"/>
            </p:cNvSpPr>
            <p:nvPr/>
          </p:nvSpPr>
          <p:spPr bwMode="auto">
            <a:xfrm>
              <a:off x="4100" y="2117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712" name="Oval 328"/>
            <p:cNvSpPr>
              <a:spLocks noChangeArrowheads="1"/>
            </p:cNvSpPr>
            <p:nvPr/>
          </p:nvSpPr>
          <p:spPr bwMode="auto">
            <a:xfrm>
              <a:off x="4009" y="2180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713" name="Oval 329"/>
            <p:cNvSpPr>
              <a:spLocks noChangeArrowheads="1"/>
            </p:cNvSpPr>
            <p:nvPr/>
          </p:nvSpPr>
          <p:spPr bwMode="auto">
            <a:xfrm>
              <a:off x="3868" y="2223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715" name="Line 331"/>
            <p:cNvSpPr>
              <a:spLocks noChangeShapeType="1"/>
            </p:cNvSpPr>
            <p:nvPr/>
          </p:nvSpPr>
          <p:spPr bwMode="auto">
            <a:xfrm flipH="1">
              <a:off x="2832" y="2304"/>
              <a:ext cx="96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16" name="Line 332"/>
            <p:cNvSpPr>
              <a:spLocks noChangeShapeType="1"/>
            </p:cNvSpPr>
            <p:nvPr/>
          </p:nvSpPr>
          <p:spPr bwMode="auto">
            <a:xfrm flipH="1">
              <a:off x="2880" y="2256"/>
              <a:ext cx="14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17" name="Line 333"/>
            <p:cNvSpPr>
              <a:spLocks noChangeShapeType="1"/>
            </p:cNvSpPr>
            <p:nvPr/>
          </p:nvSpPr>
          <p:spPr bwMode="auto">
            <a:xfrm flipH="1">
              <a:off x="2784" y="2400"/>
              <a:ext cx="38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18" name="Line 334"/>
            <p:cNvSpPr>
              <a:spLocks noChangeShapeType="1"/>
            </p:cNvSpPr>
            <p:nvPr/>
          </p:nvSpPr>
          <p:spPr bwMode="auto">
            <a:xfrm flipV="1">
              <a:off x="2880" y="2064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19" name="Line 335"/>
            <p:cNvSpPr>
              <a:spLocks noChangeShapeType="1"/>
            </p:cNvSpPr>
            <p:nvPr/>
          </p:nvSpPr>
          <p:spPr bwMode="auto">
            <a:xfrm flipV="1">
              <a:off x="2832" y="2064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20" name="Line 336"/>
            <p:cNvSpPr>
              <a:spLocks noChangeShapeType="1"/>
            </p:cNvSpPr>
            <p:nvPr/>
          </p:nvSpPr>
          <p:spPr bwMode="auto">
            <a:xfrm flipV="1">
              <a:off x="2784" y="2064"/>
              <a:ext cx="0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21" name="Oval 337"/>
            <p:cNvSpPr>
              <a:spLocks noChangeArrowheads="1"/>
            </p:cNvSpPr>
            <p:nvPr/>
          </p:nvSpPr>
          <p:spPr bwMode="auto">
            <a:xfrm>
              <a:off x="3767" y="2274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722" name="Oval 338"/>
            <p:cNvSpPr>
              <a:spLocks noChangeArrowheads="1"/>
            </p:cNvSpPr>
            <p:nvPr/>
          </p:nvSpPr>
          <p:spPr bwMode="auto">
            <a:xfrm>
              <a:off x="3141" y="2373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723" name="Line 339"/>
            <p:cNvSpPr>
              <a:spLocks noChangeShapeType="1"/>
            </p:cNvSpPr>
            <p:nvPr/>
          </p:nvSpPr>
          <p:spPr bwMode="auto">
            <a:xfrm flipH="1">
              <a:off x="2640" y="2352"/>
              <a:ext cx="105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24" name="Line 340"/>
            <p:cNvSpPr>
              <a:spLocks noChangeShapeType="1"/>
            </p:cNvSpPr>
            <p:nvPr/>
          </p:nvSpPr>
          <p:spPr bwMode="auto">
            <a:xfrm flipH="1">
              <a:off x="2496" y="2400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25" name="Line 341"/>
            <p:cNvSpPr>
              <a:spLocks noChangeShapeType="1"/>
            </p:cNvSpPr>
            <p:nvPr/>
          </p:nvSpPr>
          <p:spPr bwMode="auto">
            <a:xfrm flipV="1">
              <a:off x="2496" y="2064"/>
              <a:ext cx="0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26" name="Line 342"/>
            <p:cNvSpPr>
              <a:spLocks noChangeShapeType="1"/>
            </p:cNvSpPr>
            <p:nvPr/>
          </p:nvSpPr>
          <p:spPr bwMode="auto">
            <a:xfrm flipV="1">
              <a:off x="2640" y="2064"/>
              <a:ext cx="0" cy="2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27" name="Oval 343"/>
            <p:cNvSpPr>
              <a:spLocks noChangeArrowheads="1"/>
            </p:cNvSpPr>
            <p:nvPr/>
          </p:nvSpPr>
          <p:spPr bwMode="auto">
            <a:xfrm>
              <a:off x="2761" y="2370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728" name="Line 344"/>
            <p:cNvSpPr>
              <a:spLocks noChangeShapeType="1"/>
            </p:cNvSpPr>
            <p:nvPr/>
          </p:nvSpPr>
          <p:spPr bwMode="auto">
            <a:xfrm flipV="1">
              <a:off x="2304" y="1776"/>
              <a:ext cx="0" cy="1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29" name="Line 345"/>
            <p:cNvSpPr>
              <a:spLocks noChangeShapeType="1"/>
            </p:cNvSpPr>
            <p:nvPr/>
          </p:nvSpPr>
          <p:spPr bwMode="auto">
            <a:xfrm>
              <a:off x="2304" y="1776"/>
              <a:ext cx="9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30" name="Line 346"/>
            <p:cNvSpPr>
              <a:spLocks noChangeShapeType="1"/>
            </p:cNvSpPr>
            <p:nvPr/>
          </p:nvSpPr>
          <p:spPr bwMode="auto">
            <a:xfrm>
              <a:off x="2400" y="1776"/>
              <a:ext cx="0" cy="67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31" name="Line 347"/>
            <p:cNvSpPr>
              <a:spLocks noChangeShapeType="1"/>
            </p:cNvSpPr>
            <p:nvPr/>
          </p:nvSpPr>
          <p:spPr bwMode="auto">
            <a:xfrm>
              <a:off x="2400" y="2448"/>
              <a:ext cx="62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32" name="Line 348"/>
            <p:cNvSpPr>
              <a:spLocks noChangeShapeType="1"/>
            </p:cNvSpPr>
            <p:nvPr/>
          </p:nvSpPr>
          <p:spPr bwMode="auto">
            <a:xfrm>
              <a:off x="3024" y="2448"/>
              <a:ext cx="0" cy="2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33" name="Line 349"/>
            <p:cNvSpPr>
              <a:spLocks noChangeShapeType="1"/>
            </p:cNvSpPr>
            <p:nvPr/>
          </p:nvSpPr>
          <p:spPr bwMode="auto">
            <a:xfrm flipV="1">
              <a:off x="2256" y="1728"/>
              <a:ext cx="0" cy="1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34" name="Line 350"/>
            <p:cNvSpPr>
              <a:spLocks noChangeShapeType="1"/>
            </p:cNvSpPr>
            <p:nvPr/>
          </p:nvSpPr>
          <p:spPr bwMode="auto">
            <a:xfrm>
              <a:off x="2256" y="1728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35" name="Line 351"/>
            <p:cNvSpPr>
              <a:spLocks noChangeShapeType="1"/>
            </p:cNvSpPr>
            <p:nvPr/>
          </p:nvSpPr>
          <p:spPr bwMode="auto">
            <a:xfrm>
              <a:off x="2544" y="1728"/>
              <a:ext cx="0" cy="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36" name="Line 352"/>
            <p:cNvSpPr>
              <a:spLocks noChangeShapeType="1"/>
            </p:cNvSpPr>
            <p:nvPr/>
          </p:nvSpPr>
          <p:spPr bwMode="auto">
            <a:xfrm flipV="1">
              <a:off x="2160" y="1680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37" name="Line 353"/>
            <p:cNvSpPr>
              <a:spLocks noChangeShapeType="1"/>
            </p:cNvSpPr>
            <p:nvPr/>
          </p:nvSpPr>
          <p:spPr bwMode="auto">
            <a:xfrm>
              <a:off x="2160" y="1680"/>
              <a:ext cx="67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38" name="Line 354"/>
            <p:cNvSpPr>
              <a:spLocks noChangeShapeType="1"/>
            </p:cNvSpPr>
            <p:nvPr/>
          </p:nvSpPr>
          <p:spPr bwMode="auto">
            <a:xfrm>
              <a:off x="2832" y="1680"/>
              <a:ext cx="0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39" name="Line 355"/>
            <p:cNvSpPr>
              <a:spLocks noChangeShapeType="1"/>
            </p:cNvSpPr>
            <p:nvPr/>
          </p:nvSpPr>
          <p:spPr bwMode="auto">
            <a:xfrm flipV="1">
              <a:off x="2064" y="1632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40" name="Line 356"/>
            <p:cNvSpPr>
              <a:spLocks noChangeShapeType="1"/>
            </p:cNvSpPr>
            <p:nvPr/>
          </p:nvSpPr>
          <p:spPr bwMode="auto">
            <a:xfrm>
              <a:off x="2064" y="1632"/>
              <a:ext cx="105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41" name="Line 357"/>
            <p:cNvSpPr>
              <a:spLocks noChangeShapeType="1"/>
            </p:cNvSpPr>
            <p:nvPr/>
          </p:nvSpPr>
          <p:spPr bwMode="auto">
            <a:xfrm>
              <a:off x="3120" y="1632"/>
              <a:ext cx="0" cy="1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696" name="AutoShape 312"/>
            <p:cNvSpPr>
              <a:spLocks noChangeArrowheads="1"/>
            </p:cNvSpPr>
            <p:nvPr/>
          </p:nvSpPr>
          <p:spPr bwMode="auto">
            <a:xfrm rot="5400000" flipH="1">
              <a:off x="2040" y="1800"/>
              <a:ext cx="288" cy="336"/>
            </a:xfrm>
            <a:prstGeom prst="moon">
              <a:avLst>
                <a:gd name="adj" fmla="val 82292"/>
              </a:avLst>
            </a:prstGeom>
            <a:solidFill>
              <a:schemeClr val="bg1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742" name="Line 358"/>
            <p:cNvSpPr>
              <a:spLocks noChangeShapeType="1"/>
            </p:cNvSpPr>
            <p:nvPr/>
          </p:nvSpPr>
          <p:spPr bwMode="auto">
            <a:xfrm>
              <a:off x="2208" y="2112"/>
              <a:ext cx="0" cy="62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43" name="Line 359"/>
            <p:cNvSpPr>
              <a:spLocks noChangeShapeType="1"/>
            </p:cNvSpPr>
            <p:nvPr/>
          </p:nvSpPr>
          <p:spPr bwMode="auto">
            <a:xfrm flipH="1">
              <a:off x="1872" y="2160"/>
              <a:ext cx="129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44" name="Line 360"/>
            <p:cNvSpPr>
              <a:spLocks noChangeShapeType="1"/>
            </p:cNvSpPr>
            <p:nvPr/>
          </p:nvSpPr>
          <p:spPr bwMode="auto">
            <a:xfrm>
              <a:off x="1872" y="2064"/>
              <a:ext cx="0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45" name="Line 361"/>
            <p:cNvSpPr>
              <a:spLocks noChangeShapeType="1"/>
            </p:cNvSpPr>
            <p:nvPr/>
          </p:nvSpPr>
          <p:spPr bwMode="auto">
            <a:xfrm flipH="1">
              <a:off x="1824" y="2208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46" name="Line 362"/>
            <p:cNvSpPr>
              <a:spLocks noChangeShapeType="1"/>
            </p:cNvSpPr>
            <p:nvPr/>
          </p:nvSpPr>
          <p:spPr bwMode="auto">
            <a:xfrm flipV="1">
              <a:off x="1824" y="2064"/>
              <a:ext cx="0" cy="1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47" name="Line 363"/>
            <p:cNvSpPr>
              <a:spLocks noChangeShapeType="1"/>
            </p:cNvSpPr>
            <p:nvPr/>
          </p:nvSpPr>
          <p:spPr bwMode="auto">
            <a:xfrm flipH="1">
              <a:off x="1776" y="2256"/>
              <a:ext cx="110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48" name="Line 364"/>
            <p:cNvSpPr>
              <a:spLocks noChangeShapeType="1"/>
            </p:cNvSpPr>
            <p:nvPr/>
          </p:nvSpPr>
          <p:spPr bwMode="auto">
            <a:xfrm flipV="1">
              <a:off x="1776" y="2064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49" name="Line 365"/>
            <p:cNvSpPr>
              <a:spLocks noChangeShapeType="1"/>
            </p:cNvSpPr>
            <p:nvPr/>
          </p:nvSpPr>
          <p:spPr bwMode="auto">
            <a:xfrm flipH="1">
              <a:off x="1728" y="2400"/>
              <a:ext cx="76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50" name="Line 366"/>
            <p:cNvSpPr>
              <a:spLocks noChangeShapeType="1"/>
            </p:cNvSpPr>
            <p:nvPr/>
          </p:nvSpPr>
          <p:spPr bwMode="auto">
            <a:xfrm flipV="1">
              <a:off x="1728" y="2064"/>
              <a:ext cx="0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51" name="Line 367"/>
            <p:cNvSpPr>
              <a:spLocks noChangeShapeType="1"/>
            </p:cNvSpPr>
            <p:nvPr/>
          </p:nvSpPr>
          <p:spPr bwMode="auto">
            <a:xfrm flipV="1">
              <a:off x="1920" y="2064"/>
              <a:ext cx="0" cy="67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52" name="Line 368"/>
            <p:cNvSpPr>
              <a:spLocks noChangeShapeType="1"/>
            </p:cNvSpPr>
            <p:nvPr/>
          </p:nvSpPr>
          <p:spPr bwMode="auto">
            <a:xfrm flipH="1">
              <a:off x="1632" y="230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53" name="Line 369"/>
            <p:cNvSpPr>
              <a:spLocks noChangeShapeType="1"/>
            </p:cNvSpPr>
            <p:nvPr/>
          </p:nvSpPr>
          <p:spPr bwMode="auto">
            <a:xfrm>
              <a:off x="1632" y="2064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54" name="Line 370"/>
            <p:cNvSpPr>
              <a:spLocks noChangeShapeType="1"/>
            </p:cNvSpPr>
            <p:nvPr/>
          </p:nvSpPr>
          <p:spPr bwMode="auto">
            <a:xfrm flipH="1">
              <a:off x="1584" y="2256"/>
              <a:ext cx="19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55" name="Line 371"/>
            <p:cNvSpPr>
              <a:spLocks noChangeShapeType="1"/>
            </p:cNvSpPr>
            <p:nvPr/>
          </p:nvSpPr>
          <p:spPr bwMode="auto">
            <a:xfrm flipV="1">
              <a:off x="1584" y="2064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56" name="Line 372"/>
            <p:cNvSpPr>
              <a:spLocks noChangeShapeType="1"/>
            </p:cNvSpPr>
            <p:nvPr/>
          </p:nvSpPr>
          <p:spPr bwMode="auto">
            <a:xfrm flipH="1">
              <a:off x="1536" y="2400"/>
              <a:ext cx="19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57" name="Line 373"/>
            <p:cNvSpPr>
              <a:spLocks noChangeShapeType="1"/>
            </p:cNvSpPr>
            <p:nvPr/>
          </p:nvSpPr>
          <p:spPr bwMode="auto">
            <a:xfrm flipV="1">
              <a:off x="1536" y="2064"/>
              <a:ext cx="0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58" name="Line 374"/>
            <p:cNvSpPr>
              <a:spLocks noChangeShapeType="1"/>
            </p:cNvSpPr>
            <p:nvPr/>
          </p:nvSpPr>
          <p:spPr bwMode="auto">
            <a:xfrm flipH="1">
              <a:off x="1440" y="2496"/>
              <a:ext cx="48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59" name="Line 375"/>
            <p:cNvSpPr>
              <a:spLocks noChangeShapeType="1"/>
            </p:cNvSpPr>
            <p:nvPr/>
          </p:nvSpPr>
          <p:spPr bwMode="auto">
            <a:xfrm flipV="1">
              <a:off x="1440" y="2064"/>
              <a:ext cx="0" cy="43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60" name="Line 376"/>
            <p:cNvSpPr>
              <a:spLocks noChangeShapeType="1"/>
            </p:cNvSpPr>
            <p:nvPr/>
          </p:nvSpPr>
          <p:spPr bwMode="auto">
            <a:xfrm flipH="1">
              <a:off x="1344" y="2352"/>
              <a:ext cx="134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61" name="Line 377"/>
            <p:cNvSpPr>
              <a:spLocks noChangeShapeType="1"/>
            </p:cNvSpPr>
            <p:nvPr/>
          </p:nvSpPr>
          <p:spPr bwMode="auto">
            <a:xfrm flipV="1">
              <a:off x="1344" y="2064"/>
              <a:ext cx="0" cy="2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62" name="Line 378"/>
            <p:cNvSpPr>
              <a:spLocks noChangeShapeType="1"/>
            </p:cNvSpPr>
            <p:nvPr/>
          </p:nvSpPr>
          <p:spPr bwMode="auto">
            <a:xfrm flipH="1">
              <a:off x="1248" y="2400"/>
              <a:ext cx="33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63" name="Line 379"/>
            <p:cNvSpPr>
              <a:spLocks noChangeShapeType="1"/>
            </p:cNvSpPr>
            <p:nvPr/>
          </p:nvSpPr>
          <p:spPr bwMode="auto">
            <a:xfrm flipV="1">
              <a:off x="1248" y="2064"/>
              <a:ext cx="0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65" name="Line 381"/>
            <p:cNvSpPr>
              <a:spLocks noChangeShapeType="1"/>
            </p:cNvSpPr>
            <p:nvPr/>
          </p:nvSpPr>
          <p:spPr bwMode="auto">
            <a:xfrm flipH="1">
              <a:off x="1152" y="2496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66" name="Line 382"/>
            <p:cNvSpPr>
              <a:spLocks noChangeShapeType="1"/>
            </p:cNvSpPr>
            <p:nvPr/>
          </p:nvSpPr>
          <p:spPr bwMode="auto">
            <a:xfrm flipV="1">
              <a:off x="1152" y="2064"/>
              <a:ext cx="0" cy="43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67" name="Line 383"/>
            <p:cNvSpPr>
              <a:spLocks noChangeShapeType="1"/>
            </p:cNvSpPr>
            <p:nvPr/>
          </p:nvSpPr>
          <p:spPr bwMode="auto">
            <a:xfrm flipH="1">
              <a:off x="1008" y="2448"/>
              <a:ext cx="139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68" name="Line 384"/>
            <p:cNvSpPr>
              <a:spLocks noChangeShapeType="1"/>
            </p:cNvSpPr>
            <p:nvPr/>
          </p:nvSpPr>
          <p:spPr bwMode="auto">
            <a:xfrm flipV="1">
              <a:off x="1008" y="2064"/>
              <a:ext cx="0" cy="38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69" name="Line 385"/>
            <p:cNvSpPr>
              <a:spLocks noChangeShapeType="1"/>
            </p:cNvSpPr>
            <p:nvPr/>
          </p:nvSpPr>
          <p:spPr bwMode="auto">
            <a:xfrm flipH="1">
              <a:off x="912" y="2496"/>
              <a:ext cx="24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70" name="Line 386"/>
            <p:cNvSpPr>
              <a:spLocks noChangeShapeType="1"/>
            </p:cNvSpPr>
            <p:nvPr/>
          </p:nvSpPr>
          <p:spPr bwMode="auto">
            <a:xfrm flipV="1">
              <a:off x="912" y="2064"/>
              <a:ext cx="0" cy="43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71" name="Line 387"/>
            <p:cNvSpPr>
              <a:spLocks noChangeShapeType="1"/>
            </p:cNvSpPr>
            <p:nvPr/>
          </p:nvSpPr>
          <p:spPr bwMode="auto">
            <a:xfrm flipV="1">
              <a:off x="1776" y="2544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72" name="Line 388"/>
            <p:cNvSpPr>
              <a:spLocks noChangeShapeType="1"/>
            </p:cNvSpPr>
            <p:nvPr/>
          </p:nvSpPr>
          <p:spPr bwMode="auto">
            <a:xfrm flipH="1">
              <a:off x="720" y="2544"/>
              <a:ext cx="105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73" name="Line 389"/>
            <p:cNvSpPr>
              <a:spLocks noChangeShapeType="1"/>
            </p:cNvSpPr>
            <p:nvPr/>
          </p:nvSpPr>
          <p:spPr bwMode="auto">
            <a:xfrm flipV="1">
              <a:off x="720" y="1680"/>
              <a:ext cx="0" cy="86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74" name="Line 390"/>
            <p:cNvSpPr>
              <a:spLocks noChangeShapeType="1"/>
            </p:cNvSpPr>
            <p:nvPr/>
          </p:nvSpPr>
          <p:spPr bwMode="auto">
            <a:xfrm>
              <a:off x="624" y="1680"/>
              <a:ext cx="9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75" name="Line 391"/>
            <p:cNvSpPr>
              <a:spLocks noChangeShapeType="1"/>
            </p:cNvSpPr>
            <p:nvPr/>
          </p:nvSpPr>
          <p:spPr bwMode="auto">
            <a:xfrm flipV="1">
              <a:off x="960" y="1584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76" name="Line 392"/>
            <p:cNvSpPr>
              <a:spLocks noChangeShapeType="1"/>
            </p:cNvSpPr>
            <p:nvPr/>
          </p:nvSpPr>
          <p:spPr bwMode="auto">
            <a:xfrm flipH="1">
              <a:off x="624" y="1584"/>
              <a:ext cx="33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77" name="Line 393"/>
            <p:cNvSpPr>
              <a:spLocks noChangeShapeType="1"/>
            </p:cNvSpPr>
            <p:nvPr/>
          </p:nvSpPr>
          <p:spPr bwMode="auto">
            <a:xfrm flipV="1">
              <a:off x="1248" y="1536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78" name="Line 394"/>
            <p:cNvSpPr>
              <a:spLocks noChangeShapeType="1"/>
            </p:cNvSpPr>
            <p:nvPr/>
          </p:nvSpPr>
          <p:spPr bwMode="auto">
            <a:xfrm flipH="1">
              <a:off x="528" y="1536"/>
              <a:ext cx="72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79" name="Line 395"/>
            <p:cNvSpPr>
              <a:spLocks noChangeShapeType="1"/>
            </p:cNvSpPr>
            <p:nvPr/>
          </p:nvSpPr>
          <p:spPr bwMode="auto">
            <a:xfrm flipV="1">
              <a:off x="1536" y="1440"/>
              <a:ext cx="0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80" name="Line 396"/>
            <p:cNvSpPr>
              <a:spLocks noChangeShapeType="1"/>
            </p:cNvSpPr>
            <p:nvPr/>
          </p:nvSpPr>
          <p:spPr bwMode="auto">
            <a:xfrm>
              <a:off x="624" y="1440"/>
              <a:ext cx="91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81" name="Line 397"/>
            <p:cNvSpPr>
              <a:spLocks noChangeShapeType="1"/>
            </p:cNvSpPr>
            <p:nvPr/>
          </p:nvSpPr>
          <p:spPr bwMode="auto">
            <a:xfrm flipV="1">
              <a:off x="1824" y="1344"/>
              <a:ext cx="0" cy="43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782" name="Line 398"/>
            <p:cNvSpPr>
              <a:spLocks noChangeShapeType="1"/>
            </p:cNvSpPr>
            <p:nvPr/>
          </p:nvSpPr>
          <p:spPr bwMode="auto">
            <a:xfrm flipH="1">
              <a:off x="576" y="134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4647" name="AutoShape 263"/>
            <p:cNvSpPr>
              <a:spLocks noChangeArrowheads="1"/>
            </p:cNvSpPr>
            <p:nvPr/>
          </p:nvSpPr>
          <p:spPr bwMode="auto">
            <a:xfrm rot="10800000" flipH="1">
              <a:off x="384" y="1296"/>
              <a:ext cx="288" cy="432"/>
            </a:xfrm>
            <a:prstGeom prst="moon">
              <a:avLst>
                <a:gd name="adj" fmla="val 82292"/>
              </a:avLst>
            </a:prstGeom>
            <a:solidFill>
              <a:schemeClr val="bg1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784" name="Text Box 400"/>
            <p:cNvSpPr txBox="1">
              <a:spLocks noChangeArrowheads="1"/>
            </p:cNvSpPr>
            <p:nvPr/>
          </p:nvSpPr>
          <p:spPr bwMode="auto">
            <a:xfrm>
              <a:off x="4704" y="2544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16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g0</a:t>
              </a:r>
            </a:p>
          </p:txBody>
        </p:sp>
        <p:sp>
          <p:nvSpPr>
            <p:cNvPr id="784785" name="Text Box 401"/>
            <p:cNvSpPr txBox="1">
              <a:spLocks noChangeArrowheads="1"/>
            </p:cNvSpPr>
            <p:nvPr/>
          </p:nvSpPr>
          <p:spPr bwMode="auto">
            <a:xfrm>
              <a:off x="4944" y="2544"/>
              <a:ext cx="2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6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p0</a:t>
              </a:r>
            </a:p>
          </p:txBody>
        </p:sp>
        <p:sp>
          <p:nvSpPr>
            <p:cNvPr id="784790" name="Text Box 406"/>
            <p:cNvSpPr txBox="1">
              <a:spLocks noChangeArrowheads="1"/>
            </p:cNvSpPr>
            <p:nvPr/>
          </p:nvSpPr>
          <p:spPr bwMode="auto">
            <a:xfrm>
              <a:off x="3408" y="2544"/>
              <a:ext cx="2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C2</a:t>
              </a:r>
            </a:p>
          </p:txBody>
        </p:sp>
        <p:sp>
          <p:nvSpPr>
            <p:cNvPr id="784791" name="Text Box 407"/>
            <p:cNvSpPr txBox="1">
              <a:spLocks noChangeArrowheads="1"/>
            </p:cNvSpPr>
            <p:nvPr/>
          </p:nvSpPr>
          <p:spPr bwMode="auto">
            <a:xfrm>
              <a:off x="2784" y="2544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16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g2</a:t>
              </a:r>
            </a:p>
          </p:txBody>
        </p:sp>
        <p:sp>
          <p:nvSpPr>
            <p:cNvPr id="784792" name="Text Box 408"/>
            <p:cNvSpPr txBox="1">
              <a:spLocks noChangeArrowheads="1"/>
            </p:cNvSpPr>
            <p:nvPr/>
          </p:nvSpPr>
          <p:spPr bwMode="auto">
            <a:xfrm>
              <a:off x="3120" y="2544"/>
              <a:ext cx="2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6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p2</a:t>
              </a:r>
            </a:p>
          </p:txBody>
        </p:sp>
        <p:sp>
          <p:nvSpPr>
            <p:cNvPr id="784793" name="Text Box 409"/>
            <p:cNvSpPr txBox="1">
              <a:spLocks noChangeArrowheads="1"/>
            </p:cNvSpPr>
            <p:nvPr/>
          </p:nvSpPr>
          <p:spPr bwMode="auto">
            <a:xfrm>
              <a:off x="4464" y="2544"/>
              <a:ext cx="2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C1</a:t>
              </a:r>
            </a:p>
          </p:txBody>
        </p:sp>
        <p:sp>
          <p:nvSpPr>
            <p:cNvPr id="784794" name="Text Box 410"/>
            <p:cNvSpPr txBox="1">
              <a:spLocks noChangeArrowheads="1"/>
            </p:cNvSpPr>
            <p:nvPr/>
          </p:nvSpPr>
          <p:spPr bwMode="auto">
            <a:xfrm>
              <a:off x="3792" y="2544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16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g1</a:t>
              </a:r>
            </a:p>
          </p:txBody>
        </p:sp>
        <p:sp>
          <p:nvSpPr>
            <p:cNvPr id="784795" name="Text Box 411"/>
            <p:cNvSpPr txBox="1">
              <a:spLocks noChangeArrowheads="1"/>
            </p:cNvSpPr>
            <p:nvPr/>
          </p:nvSpPr>
          <p:spPr bwMode="auto">
            <a:xfrm>
              <a:off x="4185" y="2544"/>
              <a:ext cx="2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6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p1</a:t>
              </a:r>
            </a:p>
          </p:txBody>
        </p:sp>
        <p:sp>
          <p:nvSpPr>
            <p:cNvPr id="784806" name="Oval 422"/>
            <p:cNvSpPr>
              <a:spLocks noChangeArrowheads="1"/>
            </p:cNvSpPr>
            <p:nvPr/>
          </p:nvSpPr>
          <p:spPr bwMode="auto">
            <a:xfrm>
              <a:off x="2376" y="2424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807" name="Oval 423"/>
            <p:cNvSpPr>
              <a:spLocks noChangeArrowheads="1"/>
            </p:cNvSpPr>
            <p:nvPr/>
          </p:nvSpPr>
          <p:spPr bwMode="auto">
            <a:xfrm>
              <a:off x="2472" y="2364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808" name="Oval 424"/>
            <p:cNvSpPr>
              <a:spLocks noChangeArrowheads="1"/>
            </p:cNvSpPr>
            <p:nvPr/>
          </p:nvSpPr>
          <p:spPr bwMode="auto">
            <a:xfrm>
              <a:off x="2616" y="2322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809" name="Oval 425"/>
            <p:cNvSpPr>
              <a:spLocks noChangeArrowheads="1"/>
            </p:cNvSpPr>
            <p:nvPr/>
          </p:nvSpPr>
          <p:spPr bwMode="auto">
            <a:xfrm>
              <a:off x="2802" y="2274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810" name="Oval 426"/>
            <p:cNvSpPr>
              <a:spLocks noChangeArrowheads="1"/>
            </p:cNvSpPr>
            <p:nvPr/>
          </p:nvSpPr>
          <p:spPr bwMode="auto">
            <a:xfrm>
              <a:off x="2856" y="2220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811" name="Oval 427"/>
            <p:cNvSpPr>
              <a:spLocks noChangeArrowheads="1"/>
            </p:cNvSpPr>
            <p:nvPr/>
          </p:nvSpPr>
          <p:spPr bwMode="auto">
            <a:xfrm>
              <a:off x="2994" y="2232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812" name="Oval 428"/>
            <p:cNvSpPr>
              <a:spLocks noChangeArrowheads="1"/>
            </p:cNvSpPr>
            <p:nvPr/>
          </p:nvSpPr>
          <p:spPr bwMode="auto">
            <a:xfrm>
              <a:off x="3054" y="2178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813" name="Oval 429"/>
            <p:cNvSpPr>
              <a:spLocks noChangeArrowheads="1"/>
            </p:cNvSpPr>
            <p:nvPr/>
          </p:nvSpPr>
          <p:spPr bwMode="auto">
            <a:xfrm>
              <a:off x="1704" y="2364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814" name="Oval 430"/>
            <p:cNvSpPr>
              <a:spLocks noChangeArrowheads="1"/>
            </p:cNvSpPr>
            <p:nvPr/>
          </p:nvSpPr>
          <p:spPr bwMode="auto">
            <a:xfrm>
              <a:off x="1506" y="2364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815" name="Oval 431"/>
            <p:cNvSpPr>
              <a:spLocks noChangeArrowheads="1"/>
            </p:cNvSpPr>
            <p:nvPr/>
          </p:nvSpPr>
          <p:spPr bwMode="auto">
            <a:xfrm>
              <a:off x="1416" y="2466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816" name="Oval 432"/>
            <p:cNvSpPr>
              <a:spLocks noChangeArrowheads="1"/>
            </p:cNvSpPr>
            <p:nvPr/>
          </p:nvSpPr>
          <p:spPr bwMode="auto">
            <a:xfrm>
              <a:off x="1128" y="2466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818" name="Oval 434"/>
            <p:cNvSpPr>
              <a:spLocks noChangeArrowheads="1"/>
            </p:cNvSpPr>
            <p:nvPr/>
          </p:nvSpPr>
          <p:spPr bwMode="auto">
            <a:xfrm>
              <a:off x="1752" y="2220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819" name="Oval 435"/>
            <p:cNvSpPr>
              <a:spLocks noChangeArrowheads="1"/>
            </p:cNvSpPr>
            <p:nvPr/>
          </p:nvSpPr>
          <p:spPr bwMode="auto">
            <a:xfrm>
              <a:off x="3630" y="2328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820" name="Oval 436"/>
            <p:cNvSpPr>
              <a:spLocks noChangeArrowheads="1"/>
            </p:cNvSpPr>
            <p:nvPr/>
          </p:nvSpPr>
          <p:spPr bwMode="auto">
            <a:xfrm>
              <a:off x="3096" y="2130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4822" name="Freeform 438"/>
          <p:cNvSpPr>
            <a:spLocks/>
          </p:cNvSpPr>
          <p:nvPr/>
        </p:nvSpPr>
        <p:spPr bwMode="auto">
          <a:xfrm>
            <a:off x="238125" y="2263775"/>
            <a:ext cx="2778125" cy="2870200"/>
          </a:xfrm>
          <a:custGeom>
            <a:avLst/>
            <a:gdLst/>
            <a:ahLst/>
            <a:cxnLst>
              <a:cxn ang="0">
                <a:pos x="1733" y="1808"/>
              </a:cxn>
              <a:cxn ang="0">
                <a:pos x="1716" y="1720"/>
              </a:cxn>
              <a:cxn ang="0">
                <a:pos x="1733" y="1592"/>
              </a:cxn>
              <a:cxn ang="0">
                <a:pos x="1750" y="1537"/>
              </a:cxn>
              <a:cxn ang="0">
                <a:pos x="1744" y="1216"/>
              </a:cxn>
              <a:cxn ang="0">
                <a:pos x="1672" y="1083"/>
              </a:cxn>
              <a:cxn ang="0">
                <a:pos x="1368" y="1083"/>
              </a:cxn>
              <a:cxn ang="0">
                <a:pos x="1312" y="1055"/>
              </a:cxn>
              <a:cxn ang="0">
                <a:pos x="1307" y="812"/>
              </a:cxn>
              <a:cxn ang="0">
                <a:pos x="1312" y="551"/>
              </a:cxn>
              <a:cxn ang="0">
                <a:pos x="1340" y="440"/>
              </a:cxn>
              <a:cxn ang="0">
                <a:pos x="1329" y="213"/>
              </a:cxn>
              <a:cxn ang="0">
                <a:pos x="1323" y="164"/>
              </a:cxn>
              <a:cxn ang="0">
                <a:pos x="1262" y="114"/>
              </a:cxn>
              <a:cxn ang="0">
                <a:pos x="1107" y="53"/>
              </a:cxn>
              <a:cxn ang="0">
                <a:pos x="947" y="31"/>
              </a:cxn>
              <a:cxn ang="0">
                <a:pos x="592" y="36"/>
              </a:cxn>
              <a:cxn ang="0">
                <a:pos x="481" y="53"/>
              </a:cxn>
              <a:cxn ang="0">
                <a:pos x="415" y="97"/>
              </a:cxn>
              <a:cxn ang="0">
                <a:pos x="365" y="141"/>
              </a:cxn>
              <a:cxn ang="0">
                <a:pos x="221" y="230"/>
              </a:cxn>
              <a:cxn ang="0">
                <a:pos x="155" y="252"/>
              </a:cxn>
              <a:cxn ang="0">
                <a:pos x="0" y="252"/>
              </a:cxn>
            </a:cxnLst>
            <a:rect l="0" t="0" r="r" b="b"/>
            <a:pathLst>
              <a:path w="1750" h="1808">
                <a:moveTo>
                  <a:pt x="1733" y="1808"/>
                </a:moveTo>
                <a:cubicBezTo>
                  <a:pt x="1721" y="1730"/>
                  <a:pt x="1731" y="1759"/>
                  <a:pt x="1716" y="1720"/>
                </a:cubicBezTo>
                <a:cubicBezTo>
                  <a:pt x="1707" y="1672"/>
                  <a:pt x="1697" y="1632"/>
                  <a:pt x="1733" y="1592"/>
                </a:cubicBezTo>
                <a:cubicBezTo>
                  <a:pt x="1740" y="1574"/>
                  <a:pt x="1750" y="1537"/>
                  <a:pt x="1750" y="1537"/>
                </a:cubicBezTo>
                <a:cubicBezTo>
                  <a:pt x="1748" y="1430"/>
                  <a:pt x="1747" y="1323"/>
                  <a:pt x="1744" y="1216"/>
                </a:cubicBezTo>
                <a:cubicBezTo>
                  <a:pt x="1742" y="1125"/>
                  <a:pt x="1750" y="1106"/>
                  <a:pt x="1672" y="1083"/>
                </a:cubicBezTo>
                <a:cubicBezTo>
                  <a:pt x="1567" y="1090"/>
                  <a:pt x="1477" y="1087"/>
                  <a:pt x="1368" y="1083"/>
                </a:cubicBezTo>
                <a:cubicBezTo>
                  <a:pt x="1349" y="1071"/>
                  <a:pt x="1331" y="1067"/>
                  <a:pt x="1312" y="1055"/>
                </a:cubicBezTo>
                <a:cubicBezTo>
                  <a:pt x="1290" y="983"/>
                  <a:pt x="1304" y="880"/>
                  <a:pt x="1307" y="812"/>
                </a:cubicBezTo>
                <a:cubicBezTo>
                  <a:pt x="1292" y="740"/>
                  <a:pt x="1273" y="611"/>
                  <a:pt x="1312" y="551"/>
                </a:cubicBezTo>
                <a:cubicBezTo>
                  <a:pt x="1316" y="506"/>
                  <a:pt x="1316" y="477"/>
                  <a:pt x="1340" y="440"/>
                </a:cubicBezTo>
                <a:cubicBezTo>
                  <a:pt x="1358" y="361"/>
                  <a:pt x="1341" y="290"/>
                  <a:pt x="1329" y="213"/>
                </a:cubicBezTo>
                <a:cubicBezTo>
                  <a:pt x="1327" y="197"/>
                  <a:pt x="1329" y="179"/>
                  <a:pt x="1323" y="164"/>
                </a:cubicBezTo>
                <a:cubicBezTo>
                  <a:pt x="1314" y="144"/>
                  <a:pt x="1278" y="124"/>
                  <a:pt x="1262" y="114"/>
                </a:cubicBezTo>
                <a:cubicBezTo>
                  <a:pt x="1204" y="76"/>
                  <a:pt x="1183" y="59"/>
                  <a:pt x="1107" y="53"/>
                </a:cubicBezTo>
                <a:cubicBezTo>
                  <a:pt x="1051" y="37"/>
                  <a:pt x="1009" y="35"/>
                  <a:pt x="947" y="31"/>
                </a:cubicBezTo>
                <a:cubicBezTo>
                  <a:pt x="859" y="0"/>
                  <a:pt x="688" y="32"/>
                  <a:pt x="592" y="36"/>
                </a:cubicBezTo>
                <a:cubicBezTo>
                  <a:pt x="549" y="40"/>
                  <a:pt x="519" y="40"/>
                  <a:pt x="481" y="53"/>
                </a:cubicBezTo>
                <a:cubicBezTo>
                  <a:pt x="460" y="69"/>
                  <a:pt x="436" y="80"/>
                  <a:pt x="415" y="97"/>
                </a:cubicBezTo>
                <a:cubicBezTo>
                  <a:pt x="328" y="167"/>
                  <a:pt x="416" y="108"/>
                  <a:pt x="365" y="141"/>
                </a:cubicBezTo>
                <a:cubicBezTo>
                  <a:pt x="347" y="202"/>
                  <a:pt x="272" y="208"/>
                  <a:pt x="221" y="230"/>
                </a:cubicBezTo>
                <a:cubicBezTo>
                  <a:pt x="201" y="239"/>
                  <a:pt x="177" y="251"/>
                  <a:pt x="155" y="252"/>
                </a:cubicBezTo>
                <a:cubicBezTo>
                  <a:pt x="103" y="254"/>
                  <a:pt x="52" y="252"/>
                  <a:pt x="0" y="252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4823" name="Text Box 439"/>
          <p:cNvSpPr txBox="1">
            <a:spLocks noChangeArrowheads="1"/>
          </p:cNvSpPr>
          <p:nvPr/>
        </p:nvSpPr>
        <p:spPr bwMode="auto">
          <a:xfrm>
            <a:off x="5026025" y="6096000"/>
            <a:ext cx="3127375" cy="5810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4 Gate Delay for each Sum S</a:t>
            </a:r>
            <a:r>
              <a:rPr lang="en-US" sz="1600" baseline="-16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</a:t>
            </a:r>
          </a:p>
          <a:p>
            <a:pPr algn="l"/>
            <a:r>
              <a:rPr lang="en-US" sz="1600" baseline="-16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= </a:t>
            </a: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</a:t>
            </a:r>
            <a:r>
              <a:rPr lang="en-US" sz="1600" baseline="-16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AND</a:t>
            </a: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+ 2*D</a:t>
            </a:r>
            <a:r>
              <a:rPr lang="en-US" sz="1600" baseline="-16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OR</a:t>
            </a:r>
            <a:r>
              <a:rPr lang="en-US" sz="1600" b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+ D</a:t>
            </a:r>
            <a:r>
              <a:rPr lang="en-US" sz="1600" baseline="-16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XOR</a:t>
            </a:r>
          </a:p>
        </p:txBody>
      </p:sp>
      <p:sp>
        <p:nvSpPr>
          <p:cNvPr id="784824" name="Freeform 440"/>
          <p:cNvSpPr>
            <a:spLocks/>
          </p:cNvSpPr>
          <p:nvPr/>
        </p:nvSpPr>
        <p:spPr bwMode="auto">
          <a:xfrm>
            <a:off x="2362200" y="2862263"/>
            <a:ext cx="2640013" cy="2395537"/>
          </a:xfrm>
          <a:custGeom>
            <a:avLst/>
            <a:gdLst/>
            <a:ahLst/>
            <a:cxnLst>
              <a:cxn ang="0">
                <a:pos x="1639" y="1088"/>
              </a:cxn>
              <a:cxn ang="0">
                <a:pos x="1623" y="855"/>
              </a:cxn>
              <a:cxn ang="0">
                <a:pos x="1617" y="634"/>
              </a:cxn>
              <a:cxn ang="0">
                <a:pos x="1562" y="573"/>
              </a:cxn>
              <a:cxn ang="0">
                <a:pos x="1158" y="567"/>
              </a:cxn>
              <a:cxn ang="0">
                <a:pos x="1108" y="529"/>
              </a:cxn>
              <a:cxn ang="0">
                <a:pos x="1074" y="451"/>
              </a:cxn>
              <a:cxn ang="0">
                <a:pos x="1047" y="202"/>
              </a:cxn>
              <a:cxn ang="0">
                <a:pos x="1008" y="14"/>
              </a:cxn>
              <a:cxn ang="0">
                <a:pos x="903" y="3"/>
              </a:cxn>
              <a:cxn ang="0">
                <a:pos x="770" y="41"/>
              </a:cxn>
              <a:cxn ang="0">
                <a:pos x="692" y="147"/>
              </a:cxn>
              <a:cxn ang="0">
                <a:pos x="692" y="783"/>
              </a:cxn>
              <a:cxn ang="0">
                <a:pos x="687" y="1227"/>
              </a:cxn>
              <a:cxn ang="0">
                <a:pos x="609" y="1332"/>
              </a:cxn>
              <a:cxn ang="0">
                <a:pos x="443" y="1343"/>
              </a:cxn>
              <a:cxn ang="0">
                <a:pos x="188" y="1310"/>
              </a:cxn>
              <a:cxn ang="0">
                <a:pos x="177" y="1066"/>
              </a:cxn>
              <a:cxn ang="0">
                <a:pos x="150" y="1027"/>
              </a:cxn>
              <a:cxn ang="0">
                <a:pos x="100" y="1038"/>
              </a:cxn>
              <a:cxn ang="0">
                <a:pos x="66" y="1143"/>
              </a:cxn>
              <a:cxn ang="0">
                <a:pos x="28" y="1182"/>
              </a:cxn>
              <a:cxn ang="0">
                <a:pos x="17" y="1254"/>
              </a:cxn>
              <a:cxn ang="0">
                <a:pos x="6" y="1348"/>
              </a:cxn>
              <a:cxn ang="0">
                <a:pos x="0" y="1531"/>
              </a:cxn>
            </a:cxnLst>
            <a:rect l="0" t="0" r="r" b="b"/>
            <a:pathLst>
              <a:path w="1639" h="1531">
                <a:moveTo>
                  <a:pt x="1639" y="1088"/>
                </a:moveTo>
                <a:cubicBezTo>
                  <a:pt x="1625" y="1011"/>
                  <a:pt x="1630" y="933"/>
                  <a:pt x="1623" y="855"/>
                </a:cubicBezTo>
                <a:cubicBezTo>
                  <a:pt x="1621" y="781"/>
                  <a:pt x="1620" y="708"/>
                  <a:pt x="1617" y="634"/>
                </a:cubicBezTo>
                <a:cubicBezTo>
                  <a:pt x="1616" y="606"/>
                  <a:pt x="1590" y="574"/>
                  <a:pt x="1562" y="573"/>
                </a:cubicBezTo>
                <a:cubicBezTo>
                  <a:pt x="1427" y="569"/>
                  <a:pt x="1293" y="569"/>
                  <a:pt x="1158" y="567"/>
                </a:cubicBezTo>
                <a:cubicBezTo>
                  <a:pt x="1132" y="559"/>
                  <a:pt x="1124" y="551"/>
                  <a:pt x="1108" y="529"/>
                </a:cubicBezTo>
                <a:cubicBezTo>
                  <a:pt x="1098" y="500"/>
                  <a:pt x="1089" y="478"/>
                  <a:pt x="1074" y="451"/>
                </a:cubicBezTo>
                <a:cubicBezTo>
                  <a:pt x="1063" y="368"/>
                  <a:pt x="1062" y="284"/>
                  <a:pt x="1047" y="202"/>
                </a:cubicBezTo>
                <a:cubicBezTo>
                  <a:pt x="1044" y="151"/>
                  <a:pt x="1060" y="48"/>
                  <a:pt x="1008" y="14"/>
                </a:cubicBezTo>
                <a:cubicBezTo>
                  <a:pt x="977" y="34"/>
                  <a:pt x="938" y="8"/>
                  <a:pt x="903" y="3"/>
                </a:cubicBezTo>
                <a:cubicBezTo>
                  <a:pt x="813" y="9"/>
                  <a:pt x="829" y="0"/>
                  <a:pt x="770" y="41"/>
                </a:cubicBezTo>
                <a:cubicBezTo>
                  <a:pt x="756" y="81"/>
                  <a:pt x="711" y="106"/>
                  <a:pt x="692" y="147"/>
                </a:cubicBezTo>
                <a:cubicBezTo>
                  <a:pt x="701" y="601"/>
                  <a:pt x="699" y="299"/>
                  <a:pt x="692" y="783"/>
                </a:cubicBezTo>
                <a:cubicBezTo>
                  <a:pt x="690" y="931"/>
                  <a:pt x="691" y="1079"/>
                  <a:pt x="687" y="1227"/>
                </a:cubicBezTo>
                <a:cubicBezTo>
                  <a:pt x="686" y="1266"/>
                  <a:pt x="652" y="1327"/>
                  <a:pt x="609" y="1332"/>
                </a:cubicBezTo>
                <a:cubicBezTo>
                  <a:pt x="554" y="1338"/>
                  <a:pt x="498" y="1339"/>
                  <a:pt x="443" y="1343"/>
                </a:cubicBezTo>
                <a:cubicBezTo>
                  <a:pt x="346" y="1371"/>
                  <a:pt x="224" y="1406"/>
                  <a:pt x="188" y="1310"/>
                </a:cubicBezTo>
                <a:cubicBezTo>
                  <a:pt x="184" y="1229"/>
                  <a:pt x="200" y="1144"/>
                  <a:pt x="177" y="1066"/>
                </a:cubicBezTo>
                <a:cubicBezTo>
                  <a:pt x="171" y="1044"/>
                  <a:pt x="172" y="1035"/>
                  <a:pt x="150" y="1027"/>
                </a:cubicBezTo>
                <a:cubicBezTo>
                  <a:pt x="133" y="1030"/>
                  <a:pt x="113" y="1027"/>
                  <a:pt x="100" y="1038"/>
                </a:cubicBezTo>
                <a:cubicBezTo>
                  <a:pt x="77" y="1057"/>
                  <a:pt x="70" y="1132"/>
                  <a:pt x="66" y="1143"/>
                </a:cubicBezTo>
                <a:cubicBezTo>
                  <a:pt x="58" y="1164"/>
                  <a:pt x="44" y="1171"/>
                  <a:pt x="28" y="1182"/>
                </a:cubicBezTo>
                <a:cubicBezTo>
                  <a:pt x="17" y="1222"/>
                  <a:pt x="24" y="1192"/>
                  <a:pt x="17" y="1254"/>
                </a:cubicBezTo>
                <a:cubicBezTo>
                  <a:pt x="14" y="1285"/>
                  <a:pt x="6" y="1348"/>
                  <a:pt x="6" y="1348"/>
                </a:cubicBezTo>
                <a:cubicBezTo>
                  <a:pt x="0" y="1516"/>
                  <a:pt x="0" y="1455"/>
                  <a:pt x="0" y="1531"/>
                </a:cubicBezTo>
              </a:path>
            </a:pathLst>
          </a:custGeom>
          <a:noFill/>
          <a:ln w="28575" cmpd="sng">
            <a:solidFill>
              <a:srgbClr val="CC00CC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8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8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8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8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8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4802" grpId="0" animBg="1"/>
      <p:bldP spid="784822" grpId="0" animBg="1"/>
      <p:bldP spid="784823" grpId="0" animBg="1"/>
      <p:bldP spid="7848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Cascading CLA</a:t>
            </a:r>
          </a:p>
        </p:txBody>
      </p:sp>
      <p:sp>
        <p:nvSpPr>
          <p:cNvPr id="78848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17513" y="1295400"/>
            <a:ext cx="8726487" cy="4837113"/>
          </a:xfrm>
        </p:spPr>
        <p:txBody>
          <a:bodyPr/>
          <a:lstStyle/>
          <a:p>
            <a:r>
              <a:rPr lang="en-US"/>
              <a:t>Similar to ripple adder, but different latency</a:t>
            </a:r>
          </a:p>
        </p:txBody>
      </p:sp>
      <p:sp>
        <p:nvSpPr>
          <p:cNvPr id="788542" name="Rectangle 62"/>
          <p:cNvSpPr>
            <a:spLocks noChangeArrowheads="1"/>
          </p:cNvSpPr>
          <p:nvPr/>
        </p:nvSpPr>
        <p:spPr bwMode="auto">
          <a:xfrm>
            <a:off x="6569075" y="2757488"/>
            <a:ext cx="1600200" cy="1600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43" name="Text Box 63"/>
          <p:cNvSpPr txBox="1">
            <a:spLocks noChangeArrowheads="1"/>
          </p:cNvSpPr>
          <p:nvPr/>
        </p:nvSpPr>
        <p:spPr bwMode="auto">
          <a:xfrm>
            <a:off x="7062788" y="3138488"/>
            <a:ext cx="615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bg2"/>
                </a:solidFill>
                <a:latin typeface="Tahoma" pitchFamily="34" charset="0"/>
              </a:rPr>
              <a:t>CLA</a:t>
            </a:r>
          </a:p>
        </p:txBody>
      </p:sp>
      <p:sp>
        <p:nvSpPr>
          <p:cNvPr id="788544" name="Text Box 64"/>
          <p:cNvSpPr txBox="1">
            <a:spLocks noChangeArrowheads="1"/>
          </p:cNvSpPr>
          <p:nvPr/>
        </p:nvSpPr>
        <p:spPr bwMode="auto">
          <a:xfrm>
            <a:off x="6797675" y="2695575"/>
            <a:ext cx="32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solidFill>
                  <a:srgbClr val="0000FF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788545" name="Line 65"/>
          <p:cNvSpPr>
            <a:spLocks noChangeShapeType="1"/>
          </p:cNvSpPr>
          <p:nvPr/>
        </p:nvSpPr>
        <p:spPr bwMode="auto">
          <a:xfrm>
            <a:off x="6965950" y="2528888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546" name="Text Box 66"/>
          <p:cNvSpPr txBox="1">
            <a:spLocks noChangeArrowheads="1"/>
          </p:cNvSpPr>
          <p:nvPr/>
        </p:nvSpPr>
        <p:spPr bwMode="auto">
          <a:xfrm>
            <a:off x="7559675" y="2695575"/>
            <a:ext cx="32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solidFill>
                  <a:srgbClr val="0000FF"/>
                </a:solidFill>
                <a:latin typeface="Tahoma" pitchFamily="34" charset="0"/>
              </a:rPr>
              <a:t>B</a:t>
            </a:r>
          </a:p>
        </p:txBody>
      </p:sp>
      <p:sp>
        <p:nvSpPr>
          <p:cNvPr id="788547" name="Line 67"/>
          <p:cNvSpPr>
            <a:spLocks noChangeShapeType="1"/>
          </p:cNvSpPr>
          <p:nvPr/>
        </p:nvSpPr>
        <p:spPr bwMode="auto">
          <a:xfrm>
            <a:off x="7727950" y="2528888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548" name="Line 68"/>
          <p:cNvSpPr>
            <a:spLocks noChangeShapeType="1"/>
          </p:cNvSpPr>
          <p:nvPr/>
        </p:nvSpPr>
        <p:spPr bwMode="auto">
          <a:xfrm>
            <a:off x="8169275" y="3519488"/>
            <a:ext cx="228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549" name="Text Box 69"/>
          <p:cNvSpPr txBox="1">
            <a:spLocks noChangeArrowheads="1"/>
          </p:cNvSpPr>
          <p:nvPr/>
        </p:nvSpPr>
        <p:spPr bwMode="auto">
          <a:xfrm>
            <a:off x="7712075" y="3305175"/>
            <a:ext cx="500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solidFill>
                  <a:srgbClr val="0000FF"/>
                </a:solidFill>
                <a:latin typeface="Tahoma" pitchFamily="34" charset="0"/>
              </a:rPr>
              <a:t>Cin</a:t>
            </a:r>
          </a:p>
        </p:txBody>
      </p:sp>
      <p:sp>
        <p:nvSpPr>
          <p:cNvPr id="788550" name="Line 70"/>
          <p:cNvSpPr>
            <a:spLocks noChangeShapeType="1"/>
          </p:cNvSpPr>
          <p:nvPr/>
        </p:nvSpPr>
        <p:spPr bwMode="auto">
          <a:xfrm>
            <a:off x="6340475" y="3519488"/>
            <a:ext cx="228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551" name="Text Box 71"/>
          <p:cNvSpPr txBox="1">
            <a:spLocks noChangeArrowheads="1"/>
          </p:cNvSpPr>
          <p:nvPr/>
        </p:nvSpPr>
        <p:spPr bwMode="auto">
          <a:xfrm>
            <a:off x="6492875" y="3319463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solidFill>
                  <a:srgbClr val="0000FF"/>
                </a:solidFill>
                <a:latin typeface="Tahoma" pitchFamily="34" charset="0"/>
              </a:rPr>
              <a:t>Cout</a:t>
            </a:r>
          </a:p>
        </p:txBody>
      </p:sp>
      <p:sp>
        <p:nvSpPr>
          <p:cNvPr id="788552" name="Line 72"/>
          <p:cNvSpPr>
            <a:spLocks noChangeShapeType="1"/>
          </p:cNvSpPr>
          <p:nvPr/>
        </p:nvSpPr>
        <p:spPr bwMode="auto">
          <a:xfrm>
            <a:off x="7407275" y="4357688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553" name="Text Box 73"/>
          <p:cNvSpPr txBox="1">
            <a:spLocks noChangeArrowheads="1"/>
          </p:cNvSpPr>
          <p:nvPr/>
        </p:nvSpPr>
        <p:spPr bwMode="auto">
          <a:xfrm>
            <a:off x="7254875" y="39909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solidFill>
                  <a:srgbClr val="0000FF"/>
                </a:solidFill>
                <a:latin typeface="Tahoma" pitchFamily="34" charset="0"/>
              </a:rPr>
              <a:t>S</a:t>
            </a:r>
          </a:p>
        </p:txBody>
      </p:sp>
      <p:sp>
        <p:nvSpPr>
          <p:cNvPr id="788554" name="Text Box 74"/>
          <p:cNvSpPr txBox="1">
            <a:spLocks noChangeArrowheads="1"/>
          </p:cNvSpPr>
          <p:nvPr/>
        </p:nvSpPr>
        <p:spPr bwMode="auto">
          <a:xfrm>
            <a:off x="7010400" y="4586288"/>
            <a:ext cx="817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pitchFamily="34" charset="0"/>
              </a:rPr>
              <a:t>S[3:0]</a:t>
            </a:r>
          </a:p>
        </p:txBody>
      </p:sp>
      <p:sp>
        <p:nvSpPr>
          <p:cNvPr id="788555" name="Text Box 75"/>
          <p:cNvSpPr txBox="1">
            <a:spLocks noChangeArrowheads="1"/>
          </p:cNvSpPr>
          <p:nvPr/>
        </p:nvSpPr>
        <p:spPr bwMode="auto">
          <a:xfrm>
            <a:off x="6553200" y="2162175"/>
            <a:ext cx="827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pitchFamily="34" charset="0"/>
              </a:rPr>
              <a:t>A[3:0]</a:t>
            </a:r>
          </a:p>
        </p:txBody>
      </p:sp>
      <p:sp>
        <p:nvSpPr>
          <p:cNvPr id="788556" name="Text Box 76"/>
          <p:cNvSpPr txBox="1">
            <a:spLocks noChangeArrowheads="1"/>
          </p:cNvSpPr>
          <p:nvPr/>
        </p:nvSpPr>
        <p:spPr bwMode="auto">
          <a:xfrm>
            <a:off x="7391400" y="2162175"/>
            <a:ext cx="82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pitchFamily="34" charset="0"/>
              </a:rPr>
              <a:t>B[3:0]</a:t>
            </a:r>
          </a:p>
        </p:txBody>
      </p:sp>
      <p:sp>
        <p:nvSpPr>
          <p:cNvPr id="788611" name="Line 131"/>
          <p:cNvSpPr>
            <a:spLocks noChangeShapeType="1"/>
          </p:cNvSpPr>
          <p:nvPr/>
        </p:nvSpPr>
        <p:spPr bwMode="auto">
          <a:xfrm>
            <a:off x="8245475" y="3748088"/>
            <a:ext cx="304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612" name="Line 132"/>
          <p:cNvSpPr>
            <a:spLocks noChangeShapeType="1"/>
          </p:cNvSpPr>
          <p:nvPr/>
        </p:nvSpPr>
        <p:spPr bwMode="auto">
          <a:xfrm>
            <a:off x="8289925" y="3786188"/>
            <a:ext cx="228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613" name="Line 133"/>
          <p:cNvSpPr>
            <a:spLocks noChangeShapeType="1"/>
          </p:cNvSpPr>
          <p:nvPr/>
        </p:nvSpPr>
        <p:spPr bwMode="auto">
          <a:xfrm>
            <a:off x="8331200" y="3824288"/>
            <a:ext cx="152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614" name="Line 134"/>
          <p:cNvSpPr>
            <a:spLocks noChangeShapeType="1"/>
          </p:cNvSpPr>
          <p:nvPr/>
        </p:nvSpPr>
        <p:spPr bwMode="auto">
          <a:xfrm flipH="1" flipV="1">
            <a:off x="8397875" y="3519488"/>
            <a:ext cx="7938" cy="2206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615" name="Line 135"/>
          <p:cNvSpPr>
            <a:spLocks noChangeShapeType="1"/>
          </p:cNvSpPr>
          <p:nvPr/>
        </p:nvSpPr>
        <p:spPr bwMode="auto">
          <a:xfrm flipH="1">
            <a:off x="6886575" y="2590800"/>
            <a:ext cx="152400" cy="76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616" name="Line 136"/>
          <p:cNvSpPr>
            <a:spLocks noChangeShapeType="1"/>
          </p:cNvSpPr>
          <p:nvPr/>
        </p:nvSpPr>
        <p:spPr bwMode="auto">
          <a:xfrm flipH="1">
            <a:off x="7648575" y="2590800"/>
            <a:ext cx="152400" cy="76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617" name="Line 137"/>
          <p:cNvSpPr>
            <a:spLocks noChangeShapeType="1"/>
          </p:cNvSpPr>
          <p:nvPr/>
        </p:nvSpPr>
        <p:spPr bwMode="auto">
          <a:xfrm flipH="1">
            <a:off x="7334250" y="4419600"/>
            <a:ext cx="152400" cy="76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620" name="Rectangle 140"/>
          <p:cNvSpPr>
            <a:spLocks noChangeArrowheads="1"/>
          </p:cNvSpPr>
          <p:nvPr/>
        </p:nvSpPr>
        <p:spPr bwMode="auto">
          <a:xfrm>
            <a:off x="4572000" y="2757488"/>
            <a:ext cx="1600200" cy="1600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621" name="Text Box 141"/>
          <p:cNvSpPr txBox="1">
            <a:spLocks noChangeArrowheads="1"/>
          </p:cNvSpPr>
          <p:nvPr/>
        </p:nvSpPr>
        <p:spPr bwMode="auto">
          <a:xfrm>
            <a:off x="5065713" y="3138488"/>
            <a:ext cx="615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bg2"/>
                </a:solidFill>
                <a:latin typeface="Tahoma" pitchFamily="34" charset="0"/>
              </a:rPr>
              <a:t>CLA</a:t>
            </a:r>
          </a:p>
        </p:txBody>
      </p:sp>
      <p:sp>
        <p:nvSpPr>
          <p:cNvPr id="788622" name="Text Box 142"/>
          <p:cNvSpPr txBox="1">
            <a:spLocks noChangeArrowheads="1"/>
          </p:cNvSpPr>
          <p:nvPr/>
        </p:nvSpPr>
        <p:spPr bwMode="auto">
          <a:xfrm>
            <a:off x="4800600" y="2695575"/>
            <a:ext cx="32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solidFill>
                  <a:srgbClr val="0000FF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788623" name="Line 143"/>
          <p:cNvSpPr>
            <a:spLocks noChangeShapeType="1"/>
          </p:cNvSpPr>
          <p:nvPr/>
        </p:nvSpPr>
        <p:spPr bwMode="auto">
          <a:xfrm>
            <a:off x="4968875" y="2528888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624" name="Text Box 144"/>
          <p:cNvSpPr txBox="1">
            <a:spLocks noChangeArrowheads="1"/>
          </p:cNvSpPr>
          <p:nvPr/>
        </p:nvSpPr>
        <p:spPr bwMode="auto">
          <a:xfrm>
            <a:off x="5562600" y="2695575"/>
            <a:ext cx="32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solidFill>
                  <a:srgbClr val="0000FF"/>
                </a:solidFill>
                <a:latin typeface="Tahoma" pitchFamily="34" charset="0"/>
              </a:rPr>
              <a:t>B</a:t>
            </a:r>
          </a:p>
        </p:txBody>
      </p:sp>
      <p:sp>
        <p:nvSpPr>
          <p:cNvPr id="788625" name="Line 145"/>
          <p:cNvSpPr>
            <a:spLocks noChangeShapeType="1"/>
          </p:cNvSpPr>
          <p:nvPr/>
        </p:nvSpPr>
        <p:spPr bwMode="auto">
          <a:xfrm>
            <a:off x="5730875" y="2528888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626" name="Line 146"/>
          <p:cNvSpPr>
            <a:spLocks noChangeShapeType="1"/>
          </p:cNvSpPr>
          <p:nvPr/>
        </p:nvSpPr>
        <p:spPr bwMode="auto">
          <a:xfrm>
            <a:off x="6172200" y="3519488"/>
            <a:ext cx="228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627" name="Text Box 147"/>
          <p:cNvSpPr txBox="1">
            <a:spLocks noChangeArrowheads="1"/>
          </p:cNvSpPr>
          <p:nvPr/>
        </p:nvSpPr>
        <p:spPr bwMode="auto">
          <a:xfrm>
            <a:off x="5715000" y="3305175"/>
            <a:ext cx="500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solidFill>
                  <a:srgbClr val="0000FF"/>
                </a:solidFill>
                <a:latin typeface="Tahoma" pitchFamily="34" charset="0"/>
              </a:rPr>
              <a:t>Cin</a:t>
            </a:r>
          </a:p>
        </p:txBody>
      </p:sp>
      <p:sp>
        <p:nvSpPr>
          <p:cNvPr id="788628" name="Line 148"/>
          <p:cNvSpPr>
            <a:spLocks noChangeShapeType="1"/>
          </p:cNvSpPr>
          <p:nvPr/>
        </p:nvSpPr>
        <p:spPr bwMode="auto">
          <a:xfrm>
            <a:off x="4343400" y="3519488"/>
            <a:ext cx="228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629" name="Text Box 149"/>
          <p:cNvSpPr txBox="1">
            <a:spLocks noChangeArrowheads="1"/>
          </p:cNvSpPr>
          <p:nvPr/>
        </p:nvSpPr>
        <p:spPr bwMode="auto">
          <a:xfrm>
            <a:off x="4495800" y="3319463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solidFill>
                  <a:srgbClr val="0000FF"/>
                </a:solidFill>
                <a:latin typeface="Tahoma" pitchFamily="34" charset="0"/>
              </a:rPr>
              <a:t>Cout</a:t>
            </a:r>
          </a:p>
        </p:txBody>
      </p:sp>
      <p:sp>
        <p:nvSpPr>
          <p:cNvPr id="788630" name="Line 150"/>
          <p:cNvSpPr>
            <a:spLocks noChangeShapeType="1"/>
          </p:cNvSpPr>
          <p:nvPr/>
        </p:nvSpPr>
        <p:spPr bwMode="auto">
          <a:xfrm>
            <a:off x="5410200" y="4357688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631" name="Text Box 151"/>
          <p:cNvSpPr txBox="1">
            <a:spLocks noChangeArrowheads="1"/>
          </p:cNvSpPr>
          <p:nvPr/>
        </p:nvSpPr>
        <p:spPr bwMode="auto">
          <a:xfrm>
            <a:off x="5257800" y="39909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solidFill>
                  <a:srgbClr val="0000FF"/>
                </a:solidFill>
                <a:latin typeface="Tahoma" pitchFamily="34" charset="0"/>
              </a:rPr>
              <a:t>S</a:t>
            </a:r>
          </a:p>
        </p:txBody>
      </p:sp>
      <p:sp>
        <p:nvSpPr>
          <p:cNvPr id="788632" name="Text Box 152"/>
          <p:cNvSpPr txBox="1">
            <a:spLocks noChangeArrowheads="1"/>
          </p:cNvSpPr>
          <p:nvPr/>
        </p:nvSpPr>
        <p:spPr bwMode="auto">
          <a:xfrm>
            <a:off x="5029200" y="4586288"/>
            <a:ext cx="817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pitchFamily="34" charset="0"/>
              </a:rPr>
              <a:t>S[7:4]</a:t>
            </a:r>
          </a:p>
        </p:txBody>
      </p:sp>
      <p:sp>
        <p:nvSpPr>
          <p:cNvPr id="788633" name="Text Box 153"/>
          <p:cNvSpPr txBox="1">
            <a:spLocks noChangeArrowheads="1"/>
          </p:cNvSpPr>
          <p:nvPr/>
        </p:nvSpPr>
        <p:spPr bwMode="auto">
          <a:xfrm>
            <a:off x="4495800" y="2162175"/>
            <a:ext cx="827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pitchFamily="34" charset="0"/>
              </a:rPr>
              <a:t>A[7:4]</a:t>
            </a:r>
          </a:p>
        </p:txBody>
      </p:sp>
      <p:sp>
        <p:nvSpPr>
          <p:cNvPr id="788634" name="Text Box 154"/>
          <p:cNvSpPr txBox="1">
            <a:spLocks noChangeArrowheads="1"/>
          </p:cNvSpPr>
          <p:nvPr/>
        </p:nvSpPr>
        <p:spPr bwMode="auto">
          <a:xfrm>
            <a:off x="5334000" y="2162175"/>
            <a:ext cx="82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pitchFamily="34" charset="0"/>
              </a:rPr>
              <a:t>B[7:4]</a:t>
            </a:r>
          </a:p>
        </p:txBody>
      </p:sp>
      <p:sp>
        <p:nvSpPr>
          <p:cNvPr id="788639" name="Line 159"/>
          <p:cNvSpPr>
            <a:spLocks noChangeShapeType="1"/>
          </p:cNvSpPr>
          <p:nvPr/>
        </p:nvSpPr>
        <p:spPr bwMode="auto">
          <a:xfrm flipH="1">
            <a:off x="4889500" y="2590800"/>
            <a:ext cx="152400" cy="76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640" name="Line 160"/>
          <p:cNvSpPr>
            <a:spLocks noChangeShapeType="1"/>
          </p:cNvSpPr>
          <p:nvPr/>
        </p:nvSpPr>
        <p:spPr bwMode="auto">
          <a:xfrm flipH="1">
            <a:off x="5651500" y="2590800"/>
            <a:ext cx="152400" cy="76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641" name="Line 161"/>
          <p:cNvSpPr>
            <a:spLocks noChangeShapeType="1"/>
          </p:cNvSpPr>
          <p:nvPr/>
        </p:nvSpPr>
        <p:spPr bwMode="auto">
          <a:xfrm flipH="1">
            <a:off x="5337175" y="4419600"/>
            <a:ext cx="152400" cy="76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642" name="Text Box 162"/>
          <p:cNvSpPr txBox="1">
            <a:spLocks noChangeArrowheads="1"/>
          </p:cNvSpPr>
          <p:nvPr/>
        </p:nvSpPr>
        <p:spPr bwMode="auto">
          <a:xfrm>
            <a:off x="5410200" y="4343400"/>
            <a:ext cx="280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rgbClr val="0000FF"/>
                </a:solidFill>
                <a:latin typeface="Tahoma" pitchFamily="34" charset="0"/>
              </a:rPr>
              <a:t>4</a:t>
            </a:r>
          </a:p>
        </p:txBody>
      </p:sp>
      <p:sp>
        <p:nvSpPr>
          <p:cNvPr id="788643" name="Text Box 163"/>
          <p:cNvSpPr txBox="1">
            <a:spLocks noChangeArrowheads="1"/>
          </p:cNvSpPr>
          <p:nvPr/>
        </p:nvSpPr>
        <p:spPr bwMode="auto">
          <a:xfrm>
            <a:off x="7415213" y="4343400"/>
            <a:ext cx="280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rgbClr val="0000FF"/>
                </a:solidFill>
                <a:latin typeface="Tahoma" pitchFamily="34" charset="0"/>
              </a:rPr>
              <a:t>4</a:t>
            </a:r>
          </a:p>
        </p:txBody>
      </p:sp>
      <p:sp>
        <p:nvSpPr>
          <p:cNvPr id="788644" name="Text Box 164"/>
          <p:cNvSpPr txBox="1">
            <a:spLocks noChangeArrowheads="1"/>
          </p:cNvSpPr>
          <p:nvPr/>
        </p:nvSpPr>
        <p:spPr bwMode="auto">
          <a:xfrm>
            <a:off x="5738813" y="2438400"/>
            <a:ext cx="280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rgbClr val="0000FF"/>
                </a:solidFill>
                <a:latin typeface="Tahoma" pitchFamily="34" charset="0"/>
              </a:rPr>
              <a:t>4</a:t>
            </a:r>
          </a:p>
        </p:txBody>
      </p:sp>
      <p:sp>
        <p:nvSpPr>
          <p:cNvPr id="788645" name="Text Box 165"/>
          <p:cNvSpPr txBox="1">
            <a:spLocks noChangeArrowheads="1"/>
          </p:cNvSpPr>
          <p:nvPr/>
        </p:nvSpPr>
        <p:spPr bwMode="auto">
          <a:xfrm>
            <a:off x="4976813" y="2438400"/>
            <a:ext cx="280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rgbClr val="0000FF"/>
                </a:solidFill>
                <a:latin typeface="Tahoma" pitchFamily="34" charset="0"/>
              </a:rPr>
              <a:t>4</a:t>
            </a:r>
          </a:p>
        </p:txBody>
      </p:sp>
      <p:sp>
        <p:nvSpPr>
          <p:cNvPr id="788646" name="Text Box 166"/>
          <p:cNvSpPr txBox="1">
            <a:spLocks noChangeArrowheads="1"/>
          </p:cNvSpPr>
          <p:nvPr/>
        </p:nvSpPr>
        <p:spPr bwMode="auto">
          <a:xfrm>
            <a:off x="6958013" y="2438400"/>
            <a:ext cx="280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rgbClr val="0000FF"/>
                </a:solidFill>
                <a:latin typeface="Tahoma" pitchFamily="34" charset="0"/>
              </a:rPr>
              <a:t>4</a:t>
            </a:r>
          </a:p>
        </p:txBody>
      </p:sp>
      <p:sp>
        <p:nvSpPr>
          <p:cNvPr id="788647" name="Text Box 167"/>
          <p:cNvSpPr txBox="1">
            <a:spLocks noChangeArrowheads="1"/>
          </p:cNvSpPr>
          <p:nvPr/>
        </p:nvSpPr>
        <p:spPr bwMode="auto">
          <a:xfrm>
            <a:off x="7720013" y="2438400"/>
            <a:ext cx="280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rgbClr val="0000FF"/>
                </a:solidFill>
                <a:latin typeface="Tahoma" pitchFamily="34" charset="0"/>
              </a:rPr>
              <a:t>4</a:t>
            </a:r>
          </a:p>
        </p:txBody>
      </p:sp>
      <p:sp>
        <p:nvSpPr>
          <p:cNvPr id="788668" name="Line 188"/>
          <p:cNvSpPr>
            <a:spLocks noChangeShapeType="1"/>
          </p:cNvSpPr>
          <p:nvPr/>
        </p:nvSpPr>
        <p:spPr bwMode="auto">
          <a:xfrm>
            <a:off x="4343400" y="3519488"/>
            <a:ext cx="228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669" name="Rectangle 189"/>
          <p:cNvSpPr>
            <a:spLocks noChangeArrowheads="1"/>
          </p:cNvSpPr>
          <p:nvPr/>
        </p:nvSpPr>
        <p:spPr bwMode="auto">
          <a:xfrm>
            <a:off x="2574925" y="2757488"/>
            <a:ext cx="1600200" cy="1600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670" name="Text Box 190"/>
          <p:cNvSpPr txBox="1">
            <a:spLocks noChangeArrowheads="1"/>
          </p:cNvSpPr>
          <p:nvPr/>
        </p:nvSpPr>
        <p:spPr bwMode="auto">
          <a:xfrm>
            <a:off x="3068638" y="3138488"/>
            <a:ext cx="615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bg2"/>
                </a:solidFill>
                <a:latin typeface="Tahoma" pitchFamily="34" charset="0"/>
              </a:rPr>
              <a:t>CLA</a:t>
            </a:r>
          </a:p>
        </p:txBody>
      </p:sp>
      <p:sp>
        <p:nvSpPr>
          <p:cNvPr id="788671" name="Text Box 191"/>
          <p:cNvSpPr txBox="1">
            <a:spLocks noChangeArrowheads="1"/>
          </p:cNvSpPr>
          <p:nvPr/>
        </p:nvSpPr>
        <p:spPr bwMode="auto">
          <a:xfrm>
            <a:off x="2803525" y="2695575"/>
            <a:ext cx="32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solidFill>
                  <a:srgbClr val="0000FF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788672" name="Line 192"/>
          <p:cNvSpPr>
            <a:spLocks noChangeShapeType="1"/>
          </p:cNvSpPr>
          <p:nvPr/>
        </p:nvSpPr>
        <p:spPr bwMode="auto">
          <a:xfrm>
            <a:off x="2971800" y="2528888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673" name="Text Box 193"/>
          <p:cNvSpPr txBox="1">
            <a:spLocks noChangeArrowheads="1"/>
          </p:cNvSpPr>
          <p:nvPr/>
        </p:nvSpPr>
        <p:spPr bwMode="auto">
          <a:xfrm>
            <a:off x="3565525" y="2695575"/>
            <a:ext cx="32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solidFill>
                  <a:srgbClr val="0000FF"/>
                </a:solidFill>
                <a:latin typeface="Tahoma" pitchFamily="34" charset="0"/>
              </a:rPr>
              <a:t>B</a:t>
            </a:r>
          </a:p>
        </p:txBody>
      </p:sp>
      <p:sp>
        <p:nvSpPr>
          <p:cNvPr id="788674" name="Line 194"/>
          <p:cNvSpPr>
            <a:spLocks noChangeShapeType="1"/>
          </p:cNvSpPr>
          <p:nvPr/>
        </p:nvSpPr>
        <p:spPr bwMode="auto">
          <a:xfrm>
            <a:off x="3733800" y="2528888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675" name="Line 195"/>
          <p:cNvSpPr>
            <a:spLocks noChangeShapeType="1"/>
          </p:cNvSpPr>
          <p:nvPr/>
        </p:nvSpPr>
        <p:spPr bwMode="auto">
          <a:xfrm>
            <a:off x="4175125" y="3519488"/>
            <a:ext cx="228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676" name="Text Box 196"/>
          <p:cNvSpPr txBox="1">
            <a:spLocks noChangeArrowheads="1"/>
          </p:cNvSpPr>
          <p:nvPr/>
        </p:nvSpPr>
        <p:spPr bwMode="auto">
          <a:xfrm>
            <a:off x="3717925" y="3305175"/>
            <a:ext cx="500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solidFill>
                  <a:srgbClr val="0000FF"/>
                </a:solidFill>
                <a:latin typeface="Tahoma" pitchFamily="34" charset="0"/>
              </a:rPr>
              <a:t>Cin</a:t>
            </a:r>
          </a:p>
        </p:txBody>
      </p:sp>
      <p:sp>
        <p:nvSpPr>
          <p:cNvPr id="788677" name="Line 197"/>
          <p:cNvSpPr>
            <a:spLocks noChangeShapeType="1"/>
          </p:cNvSpPr>
          <p:nvPr/>
        </p:nvSpPr>
        <p:spPr bwMode="auto">
          <a:xfrm>
            <a:off x="2346325" y="3519488"/>
            <a:ext cx="228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678" name="Text Box 198"/>
          <p:cNvSpPr txBox="1">
            <a:spLocks noChangeArrowheads="1"/>
          </p:cNvSpPr>
          <p:nvPr/>
        </p:nvSpPr>
        <p:spPr bwMode="auto">
          <a:xfrm>
            <a:off x="2498725" y="3319463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solidFill>
                  <a:srgbClr val="0000FF"/>
                </a:solidFill>
                <a:latin typeface="Tahoma" pitchFamily="34" charset="0"/>
              </a:rPr>
              <a:t>Cout</a:t>
            </a:r>
          </a:p>
        </p:txBody>
      </p:sp>
      <p:sp>
        <p:nvSpPr>
          <p:cNvPr id="788679" name="Line 199"/>
          <p:cNvSpPr>
            <a:spLocks noChangeShapeType="1"/>
          </p:cNvSpPr>
          <p:nvPr/>
        </p:nvSpPr>
        <p:spPr bwMode="auto">
          <a:xfrm>
            <a:off x="3413125" y="4357688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680" name="Text Box 200"/>
          <p:cNvSpPr txBox="1">
            <a:spLocks noChangeArrowheads="1"/>
          </p:cNvSpPr>
          <p:nvPr/>
        </p:nvSpPr>
        <p:spPr bwMode="auto">
          <a:xfrm>
            <a:off x="3260725" y="39909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solidFill>
                  <a:srgbClr val="0000FF"/>
                </a:solidFill>
                <a:latin typeface="Tahoma" pitchFamily="34" charset="0"/>
              </a:rPr>
              <a:t>S</a:t>
            </a:r>
          </a:p>
        </p:txBody>
      </p:sp>
      <p:sp>
        <p:nvSpPr>
          <p:cNvPr id="788681" name="Text Box 201"/>
          <p:cNvSpPr txBox="1">
            <a:spLocks noChangeArrowheads="1"/>
          </p:cNvSpPr>
          <p:nvPr/>
        </p:nvSpPr>
        <p:spPr bwMode="auto">
          <a:xfrm>
            <a:off x="3032125" y="4586288"/>
            <a:ext cx="942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pitchFamily="34" charset="0"/>
              </a:rPr>
              <a:t>S[11:8]</a:t>
            </a:r>
          </a:p>
        </p:txBody>
      </p:sp>
      <p:sp>
        <p:nvSpPr>
          <p:cNvPr id="788682" name="Text Box 202"/>
          <p:cNvSpPr txBox="1">
            <a:spLocks noChangeArrowheads="1"/>
          </p:cNvSpPr>
          <p:nvPr/>
        </p:nvSpPr>
        <p:spPr bwMode="auto">
          <a:xfrm>
            <a:off x="2498725" y="2162175"/>
            <a:ext cx="952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pitchFamily="34" charset="0"/>
              </a:rPr>
              <a:t>A[11:8]</a:t>
            </a:r>
          </a:p>
        </p:txBody>
      </p:sp>
      <p:sp>
        <p:nvSpPr>
          <p:cNvPr id="788683" name="Text Box 203"/>
          <p:cNvSpPr txBox="1">
            <a:spLocks noChangeArrowheads="1"/>
          </p:cNvSpPr>
          <p:nvPr/>
        </p:nvSpPr>
        <p:spPr bwMode="auto">
          <a:xfrm>
            <a:off x="3336925" y="2162175"/>
            <a:ext cx="950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pitchFamily="34" charset="0"/>
              </a:rPr>
              <a:t>B[11:8]</a:t>
            </a:r>
          </a:p>
        </p:txBody>
      </p:sp>
      <p:sp>
        <p:nvSpPr>
          <p:cNvPr id="788684" name="Line 204"/>
          <p:cNvSpPr>
            <a:spLocks noChangeShapeType="1"/>
          </p:cNvSpPr>
          <p:nvPr/>
        </p:nvSpPr>
        <p:spPr bwMode="auto">
          <a:xfrm flipH="1">
            <a:off x="2892425" y="2590800"/>
            <a:ext cx="152400" cy="76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685" name="Line 205"/>
          <p:cNvSpPr>
            <a:spLocks noChangeShapeType="1"/>
          </p:cNvSpPr>
          <p:nvPr/>
        </p:nvSpPr>
        <p:spPr bwMode="auto">
          <a:xfrm flipH="1">
            <a:off x="3654425" y="2590800"/>
            <a:ext cx="152400" cy="76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686" name="Line 206"/>
          <p:cNvSpPr>
            <a:spLocks noChangeShapeType="1"/>
          </p:cNvSpPr>
          <p:nvPr/>
        </p:nvSpPr>
        <p:spPr bwMode="auto">
          <a:xfrm flipH="1">
            <a:off x="3340100" y="4419600"/>
            <a:ext cx="152400" cy="76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687" name="Text Box 207"/>
          <p:cNvSpPr txBox="1">
            <a:spLocks noChangeArrowheads="1"/>
          </p:cNvSpPr>
          <p:nvPr/>
        </p:nvSpPr>
        <p:spPr bwMode="auto">
          <a:xfrm>
            <a:off x="3413125" y="4343400"/>
            <a:ext cx="280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rgbClr val="0000FF"/>
                </a:solidFill>
                <a:latin typeface="Tahoma" pitchFamily="34" charset="0"/>
              </a:rPr>
              <a:t>4</a:t>
            </a:r>
          </a:p>
        </p:txBody>
      </p:sp>
      <p:sp>
        <p:nvSpPr>
          <p:cNvPr id="788688" name="Text Box 208"/>
          <p:cNvSpPr txBox="1">
            <a:spLocks noChangeArrowheads="1"/>
          </p:cNvSpPr>
          <p:nvPr/>
        </p:nvSpPr>
        <p:spPr bwMode="auto">
          <a:xfrm>
            <a:off x="3741738" y="2438400"/>
            <a:ext cx="280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rgbClr val="0000FF"/>
                </a:solidFill>
                <a:latin typeface="Tahoma" pitchFamily="34" charset="0"/>
              </a:rPr>
              <a:t>4</a:t>
            </a:r>
          </a:p>
        </p:txBody>
      </p:sp>
      <p:sp>
        <p:nvSpPr>
          <p:cNvPr id="788689" name="Text Box 209"/>
          <p:cNvSpPr txBox="1">
            <a:spLocks noChangeArrowheads="1"/>
          </p:cNvSpPr>
          <p:nvPr/>
        </p:nvSpPr>
        <p:spPr bwMode="auto">
          <a:xfrm>
            <a:off x="2979738" y="2438400"/>
            <a:ext cx="280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rgbClr val="0000FF"/>
                </a:solidFill>
                <a:latin typeface="Tahoma" pitchFamily="34" charset="0"/>
              </a:rPr>
              <a:t>4</a:t>
            </a:r>
          </a:p>
        </p:txBody>
      </p:sp>
      <p:sp>
        <p:nvSpPr>
          <p:cNvPr id="788690" name="Line 210"/>
          <p:cNvSpPr>
            <a:spLocks noChangeShapeType="1"/>
          </p:cNvSpPr>
          <p:nvPr/>
        </p:nvSpPr>
        <p:spPr bwMode="auto">
          <a:xfrm>
            <a:off x="2378075" y="3519488"/>
            <a:ext cx="228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691" name="Rectangle 211"/>
          <p:cNvSpPr>
            <a:spLocks noChangeArrowheads="1"/>
          </p:cNvSpPr>
          <p:nvPr/>
        </p:nvSpPr>
        <p:spPr bwMode="auto">
          <a:xfrm>
            <a:off x="609600" y="2757488"/>
            <a:ext cx="1600200" cy="1600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692" name="Text Box 212"/>
          <p:cNvSpPr txBox="1">
            <a:spLocks noChangeArrowheads="1"/>
          </p:cNvSpPr>
          <p:nvPr/>
        </p:nvSpPr>
        <p:spPr bwMode="auto">
          <a:xfrm>
            <a:off x="1103313" y="3138488"/>
            <a:ext cx="615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bg2"/>
                </a:solidFill>
                <a:latin typeface="Tahoma" pitchFamily="34" charset="0"/>
              </a:rPr>
              <a:t>CLA</a:t>
            </a:r>
          </a:p>
        </p:txBody>
      </p:sp>
      <p:sp>
        <p:nvSpPr>
          <p:cNvPr id="788693" name="Text Box 213"/>
          <p:cNvSpPr txBox="1">
            <a:spLocks noChangeArrowheads="1"/>
          </p:cNvSpPr>
          <p:nvPr/>
        </p:nvSpPr>
        <p:spPr bwMode="auto">
          <a:xfrm>
            <a:off x="838200" y="2695575"/>
            <a:ext cx="32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solidFill>
                  <a:srgbClr val="0000FF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788694" name="Line 214"/>
          <p:cNvSpPr>
            <a:spLocks noChangeShapeType="1"/>
          </p:cNvSpPr>
          <p:nvPr/>
        </p:nvSpPr>
        <p:spPr bwMode="auto">
          <a:xfrm>
            <a:off x="1006475" y="2528888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695" name="Text Box 215"/>
          <p:cNvSpPr txBox="1">
            <a:spLocks noChangeArrowheads="1"/>
          </p:cNvSpPr>
          <p:nvPr/>
        </p:nvSpPr>
        <p:spPr bwMode="auto">
          <a:xfrm>
            <a:off x="1600200" y="2695575"/>
            <a:ext cx="32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solidFill>
                  <a:srgbClr val="0000FF"/>
                </a:solidFill>
                <a:latin typeface="Tahoma" pitchFamily="34" charset="0"/>
              </a:rPr>
              <a:t>B</a:t>
            </a:r>
          </a:p>
        </p:txBody>
      </p:sp>
      <p:sp>
        <p:nvSpPr>
          <p:cNvPr id="788696" name="Line 216"/>
          <p:cNvSpPr>
            <a:spLocks noChangeShapeType="1"/>
          </p:cNvSpPr>
          <p:nvPr/>
        </p:nvSpPr>
        <p:spPr bwMode="auto">
          <a:xfrm>
            <a:off x="1768475" y="2528888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697" name="Line 217"/>
          <p:cNvSpPr>
            <a:spLocks noChangeShapeType="1"/>
          </p:cNvSpPr>
          <p:nvPr/>
        </p:nvSpPr>
        <p:spPr bwMode="auto">
          <a:xfrm>
            <a:off x="2209800" y="3519488"/>
            <a:ext cx="228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698" name="Text Box 218"/>
          <p:cNvSpPr txBox="1">
            <a:spLocks noChangeArrowheads="1"/>
          </p:cNvSpPr>
          <p:nvPr/>
        </p:nvSpPr>
        <p:spPr bwMode="auto">
          <a:xfrm>
            <a:off x="1752600" y="3305175"/>
            <a:ext cx="500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solidFill>
                  <a:srgbClr val="0000FF"/>
                </a:solidFill>
                <a:latin typeface="Tahoma" pitchFamily="34" charset="0"/>
              </a:rPr>
              <a:t>Cin</a:t>
            </a:r>
          </a:p>
        </p:txBody>
      </p:sp>
      <p:sp>
        <p:nvSpPr>
          <p:cNvPr id="788699" name="Line 219"/>
          <p:cNvSpPr>
            <a:spLocks noChangeShapeType="1"/>
          </p:cNvSpPr>
          <p:nvPr/>
        </p:nvSpPr>
        <p:spPr bwMode="auto">
          <a:xfrm>
            <a:off x="381000" y="3519488"/>
            <a:ext cx="228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700" name="Text Box 220"/>
          <p:cNvSpPr txBox="1">
            <a:spLocks noChangeArrowheads="1"/>
          </p:cNvSpPr>
          <p:nvPr/>
        </p:nvSpPr>
        <p:spPr bwMode="auto">
          <a:xfrm>
            <a:off x="533400" y="3319463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solidFill>
                  <a:srgbClr val="0000FF"/>
                </a:solidFill>
                <a:latin typeface="Tahoma" pitchFamily="34" charset="0"/>
              </a:rPr>
              <a:t>Cout</a:t>
            </a:r>
          </a:p>
        </p:txBody>
      </p:sp>
      <p:sp>
        <p:nvSpPr>
          <p:cNvPr id="788701" name="Line 221"/>
          <p:cNvSpPr>
            <a:spLocks noChangeShapeType="1"/>
          </p:cNvSpPr>
          <p:nvPr/>
        </p:nvSpPr>
        <p:spPr bwMode="auto">
          <a:xfrm>
            <a:off x="1447800" y="4357688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702" name="Text Box 222"/>
          <p:cNvSpPr txBox="1">
            <a:spLocks noChangeArrowheads="1"/>
          </p:cNvSpPr>
          <p:nvPr/>
        </p:nvSpPr>
        <p:spPr bwMode="auto">
          <a:xfrm>
            <a:off x="1295400" y="39909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solidFill>
                  <a:srgbClr val="0000FF"/>
                </a:solidFill>
                <a:latin typeface="Tahoma" pitchFamily="34" charset="0"/>
              </a:rPr>
              <a:t>S</a:t>
            </a:r>
          </a:p>
        </p:txBody>
      </p:sp>
      <p:sp>
        <p:nvSpPr>
          <p:cNvPr id="788703" name="Text Box 223"/>
          <p:cNvSpPr txBox="1">
            <a:spLocks noChangeArrowheads="1"/>
          </p:cNvSpPr>
          <p:nvPr/>
        </p:nvSpPr>
        <p:spPr bwMode="auto">
          <a:xfrm>
            <a:off x="1066800" y="4586288"/>
            <a:ext cx="1068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pitchFamily="34" charset="0"/>
              </a:rPr>
              <a:t>S[15:12]</a:t>
            </a:r>
          </a:p>
        </p:txBody>
      </p:sp>
      <p:sp>
        <p:nvSpPr>
          <p:cNvPr id="788704" name="Text Box 224"/>
          <p:cNvSpPr txBox="1">
            <a:spLocks noChangeArrowheads="1"/>
          </p:cNvSpPr>
          <p:nvPr/>
        </p:nvSpPr>
        <p:spPr bwMode="auto">
          <a:xfrm>
            <a:off x="381000" y="2162175"/>
            <a:ext cx="1077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pitchFamily="34" charset="0"/>
              </a:rPr>
              <a:t>A[15:12]</a:t>
            </a:r>
          </a:p>
        </p:txBody>
      </p:sp>
      <p:sp>
        <p:nvSpPr>
          <p:cNvPr id="788705" name="Text Box 225"/>
          <p:cNvSpPr txBox="1">
            <a:spLocks noChangeArrowheads="1"/>
          </p:cNvSpPr>
          <p:nvPr/>
        </p:nvSpPr>
        <p:spPr bwMode="auto">
          <a:xfrm>
            <a:off x="1371600" y="2162175"/>
            <a:ext cx="1076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pitchFamily="34" charset="0"/>
              </a:rPr>
              <a:t>B[15:12]</a:t>
            </a:r>
          </a:p>
        </p:txBody>
      </p:sp>
      <p:sp>
        <p:nvSpPr>
          <p:cNvPr id="788706" name="Line 226"/>
          <p:cNvSpPr>
            <a:spLocks noChangeShapeType="1"/>
          </p:cNvSpPr>
          <p:nvPr/>
        </p:nvSpPr>
        <p:spPr bwMode="auto">
          <a:xfrm flipH="1">
            <a:off x="927100" y="2590800"/>
            <a:ext cx="152400" cy="76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707" name="Line 227"/>
          <p:cNvSpPr>
            <a:spLocks noChangeShapeType="1"/>
          </p:cNvSpPr>
          <p:nvPr/>
        </p:nvSpPr>
        <p:spPr bwMode="auto">
          <a:xfrm flipH="1">
            <a:off x="1689100" y="2590800"/>
            <a:ext cx="152400" cy="76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708" name="Line 228"/>
          <p:cNvSpPr>
            <a:spLocks noChangeShapeType="1"/>
          </p:cNvSpPr>
          <p:nvPr/>
        </p:nvSpPr>
        <p:spPr bwMode="auto">
          <a:xfrm flipH="1">
            <a:off x="1374775" y="4419600"/>
            <a:ext cx="152400" cy="76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709" name="Text Box 229"/>
          <p:cNvSpPr txBox="1">
            <a:spLocks noChangeArrowheads="1"/>
          </p:cNvSpPr>
          <p:nvPr/>
        </p:nvSpPr>
        <p:spPr bwMode="auto">
          <a:xfrm>
            <a:off x="1447800" y="4343400"/>
            <a:ext cx="280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rgbClr val="0000FF"/>
                </a:solidFill>
                <a:latin typeface="Tahoma" pitchFamily="34" charset="0"/>
              </a:rPr>
              <a:t>4</a:t>
            </a:r>
          </a:p>
        </p:txBody>
      </p:sp>
      <p:sp>
        <p:nvSpPr>
          <p:cNvPr id="788710" name="Text Box 230"/>
          <p:cNvSpPr txBox="1">
            <a:spLocks noChangeArrowheads="1"/>
          </p:cNvSpPr>
          <p:nvPr/>
        </p:nvSpPr>
        <p:spPr bwMode="auto">
          <a:xfrm>
            <a:off x="1776413" y="2438400"/>
            <a:ext cx="280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rgbClr val="0000FF"/>
                </a:solidFill>
                <a:latin typeface="Tahoma" pitchFamily="34" charset="0"/>
              </a:rPr>
              <a:t>4</a:t>
            </a:r>
          </a:p>
        </p:txBody>
      </p:sp>
      <p:sp>
        <p:nvSpPr>
          <p:cNvPr id="788711" name="Text Box 231"/>
          <p:cNvSpPr txBox="1">
            <a:spLocks noChangeArrowheads="1"/>
          </p:cNvSpPr>
          <p:nvPr/>
        </p:nvSpPr>
        <p:spPr bwMode="auto">
          <a:xfrm>
            <a:off x="1014413" y="2438400"/>
            <a:ext cx="280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rgbClr val="0000FF"/>
                </a:solidFill>
                <a:latin typeface="Tahoma" pitchFamily="34" charset="0"/>
              </a:rPr>
              <a:t>4</a:t>
            </a:r>
          </a:p>
        </p:txBody>
      </p:sp>
      <p:sp>
        <p:nvSpPr>
          <p:cNvPr id="788712" name="Line 232"/>
          <p:cNvSpPr>
            <a:spLocks noChangeShapeType="1"/>
          </p:cNvSpPr>
          <p:nvPr/>
        </p:nvSpPr>
        <p:spPr bwMode="auto">
          <a:xfrm>
            <a:off x="6629400" y="51054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713" name="Text Box 233"/>
          <p:cNvSpPr txBox="1">
            <a:spLocks noChangeArrowheads="1"/>
          </p:cNvSpPr>
          <p:nvPr/>
        </p:nvSpPr>
        <p:spPr bwMode="auto">
          <a:xfrm>
            <a:off x="6553200" y="5181600"/>
            <a:ext cx="20256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0">
                <a:latin typeface="Tahoma" pitchFamily="34" charset="0"/>
              </a:rPr>
              <a:t>Delay of each stage</a:t>
            </a:r>
          </a:p>
          <a:p>
            <a:pPr algn="l"/>
            <a:r>
              <a:rPr lang="en-US" b="0">
                <a:latin typeface="Tahoma" pitchFamily="34" charset="0"/>
              </a:rPr>
              <a:t>is 3 gate levels instead </a:t>
            </a:r>
          </a:p>
          <a:p>
            <a:pPr algn="l"/>
            <a:r>
              <a:rPr lang="en-US" b="0">
                <a:latin typeface="Tahoma" pitchFamily="34" charset="0"/>
              </a:rPr>
              <a:t>of 9 of ripple adders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Overflow/Underflow for Signed Arithmetic</a:t>
            </a:r>
          </a:p>
        </p:txBody>
      </p:sp>
      <p:sp>
        <p:nvSpPr>
          <p:cNvPr id="792580" name="Text Box 4"/>
          <p:cNvSpPr txBox="1">
            <a:spLocks noChangeArrowheads="1"/>
          </p:cNvSpPr>
          <p:nvPr/>
        </p:nvSpPr>
        <p:spPr bwMode="auto">
          <a:xfrm>
            <a:off x="1066800" y="2133600"/>
            <a:ext cx="25701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0">
                <a:latin typeface="Tahoma" pitchFamily="34" charset="0"/>
              </a:rPr>
              <a:t>01001000  (+72)</a:t>
            </a:r>
          </a:p>
          <a:p>
            <a:pPr algn="l"/>
            <a:r>
              <a:rPr lang="en-US" sz="2400" b="0">
                <a:latin typeface="Tahoma" pitchFamily="34" charset="0"/>
              </a:rPr>
              <a:t>00111001  (+57)</a:t>
            </a:r>
          </a:p>
          <a:p>
            <a:pPr algn="l"/>
            <a:r>
              <a:rPr lang="en-US" sz="2400" b="0">
                <a:latin typeface="Tahoma" pitchFamily="34" charset="0"/>
              </a:rPr>
              <a:t>--------------------</a:t>
            </a:r>
          </a:p>
          <a:p>
            <a:pPr algn="l"/>
            <a:r>
              <a:rPr lang="en-US" sz="2400" b="0">
                <a:latin typeface="Tahoma" pitchFamily="34" charset="0"/>
              </a:rPr>
              <a:t>               (+129)</a:t>
            </a:r>
          </a:p>
        </p:txBody>
      </p:sp>
      <p:sp>
        <p:nvSpPr>
          <p:cNvPr id="792581" name="Text Box 5"/>
          <p:cNvSpPr txBox="1">
            <a:spLocks noChangeArrowheads="1"/>
          </p:cNvSpPr>
          <p:nvPr/>
        </p:nvSpPr>
        <p:spPr bwMode="auto">
          <a:xfrm>
            <a:off x="838200" y="4191000"/>
            <a:ext cx="31400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b="0">
                <a:latin typeface="Tahoma" pitchFamily="34" charset="0"/>
              </a:rPr>
              <a:t>What is largest positive number represented by 8-bit? </a:t>
            </a:r>
          </a:p>
        </p:txBody>
      </p:sp>
      <p:sp>
        <p:nvSpPr>
          <p:cNvPr id="792582" name="Text Box 6"/>
          <p:cNvSpPr txBox="1">
            <a:spLocks noChangeArrowheads="1"/>
          </p:cNvSpPr>
          <p:nvPr/>
        </p:nvSpPr>
        <p:spPr bwMode="auto">
          <a:xfrm>
            <a:off x="762000" y="1684338"/>
            <a:ext cx="3446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0">
                <a:latin typeface="Tahoma" pitchFamily="34" charset="0"/>
              </a:rPr>
              <a:t>8-bit </a:t>
            </a:r>
            <a:r>
              <a:rPr lang="en-US" sz="2000" b="0">
                <a:solidFill>
                  <a:srgbClr val="FF0000"/>
                </a:solidFill>
                <a:latin typeface="Tahoma" pitchFamily="34" charset="0"/>
              </a:rPr>
              <a:t>Signed</a:t>
            </a:r>
            <a:r>
              <a:rPr lang="en-US" sz="2000" b="0">
                <a:latin typeface="Tahoma" pitchFamily="34" charset="0"/>
              </a:rPr>
              <a:t> number addition</a:t>
            </a:r>
          </a:p>
        </p:txBody>
      </p:sp>
      <p:sp>
        <p:nvSpPr>
          <p:cNvPr id="792583" name="Text Box 7"/>
          <p:cNvSpPr txBox="1">
            <a:spLocks noChangeArrowheads="1"/>
          </p:cNvSpPr>
          <p:nvPr/>
        </p:nvSpPr>
        <p:spPr bwMode="auto">
          <a:xfrm>
            <a:off x="4973638" y="2125663"/>
            <a:ext cx="25542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0">
                <a:latin typeface="Tahoma" pitchFamily="34" charset="0"/>
              </a:rPr>
              <a:t>10000001  (-127)</a:t>
            </a:r>
          </a:p>
          <a:p>
            <a:pPr algn="l"/>
            <a:r>
              <a:rPr lang="en-US" sz="2400" b="0">
                <a:latin typeface="Tahoma" pitchFamily="34" charset="0"/>
              </a:rPr>
              <a:t>11111010  (   -6)</a:t>
            </a:r>
          </a:p>
          <a:p>
            <a:pPr algn="l"/>
            <a:r>
              <a:rPr lang="en-US" sz="2400" b="0">
                <a:latin typeface="Tahoma" pitchFamily="34" charset="0"/>
              </a:rPr>
              <a:t>--------------------</a:t>
            </a:r>
          </a:p>
          <a:p>
            <a:pPr algn="l"/>
            <a:r>
              <a:rPr lang="en-US" sz="2400" b="0">
                <a:latin typeface="Tahoma" pitchFamily="34" charset="0"/>
              </a:rPr>
              <a:t>                (-133)</a:t>
            </a:r>
          </a:p>
        </p:txBody>
      </p:sp>
      <p:sp>
        <p:nvSpPr>
          <p:cNvPr id="792584" name="Text Box 8"/>
          <p:cNvSpPr txBox="1">
            <a:spLocks noChangeArrowheads="1"/>
          </p:cNvSpPr>
          <p:nvPr/>
        </p:nvSpPr>
        <p:spPr bwMode="auto">
          <a:xfrm>
            <a:off x="4648200" y="1676400"/>
            <a:ext cx="3446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0">
                <a:latin typeface="Tahoma" pitchFamily="34" charset="0"/>
              </a:rPr>
              <a:t>8-bit </a:t>
            </a:r>
            <a:r>
              <a:rPr lang="en-US" sz="2000" b="0">
                <a:solidFill>
                  <a:srgbClr val="FF0000"/>
                </a:solidFill>
                <a:latin typeface="Tahoma" pitchFamily="34" charset="0"/>
              </a:rPr>
              <a:t>Signed</a:t>
            </a:r>
            <a:r>
              <a:rPr lang="en-US" sz="2000" b="0">
                <a:latin typeface="Tahoma" pitchFamily="34" charset="0"/>
              </a:rPr>
              <a:t> number addition</a:t>
            </a:r>
          </a:p>
        </p:txBody>
      </p:sp>
      <p:sp>
        <p:nvSpPr>
          <p:cNvPr id="792585" name="Text Box 9"/>
          <p:cNvSpPr txBox="1">
            <a:spLocks noChangeArrowheads="1"/>
          </p:cNvSpPr>
          <p:nvPr/>
        </p:nvSpPr>
        <p:spPr bwMode="auto">
          <a:xfrm>
            <a:off x="4953000" y="4191000"/>
            <a:ext cx="31400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b="0">
                <a:latin typeface="Tahoma" pitchFamily="34" charset="0"/>
              </a:rPr>
              <a:t>What is smallest negative number represented by 8-bit?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9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9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9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581" grpId="0"/>
      <p:bldP spid="792583" grpId="0"/>
      <p:bldP spid="792584" grpId="0"/>
      <p:bldP spid="7925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Overflow/Underflow Detection</a:t>
            </a:r>
          </a:p>
        </p:txBody>
      </p:sp>
      <p:graphicFrame>
        <p:nvGraphicFramePr>
          <p:cNvPr id="802819" name="Group 3"/>
          <p:cNvGraphicFramePr>
            <a:graphicFrameLocks noGrp="1"/>
          </p:cNvGraphicFramePr>
          <p:nvPr>
            <p:ph sz="half" idx="1"/>
          </p:nvPr>
        </p:nvGraphicFramePr>
        <p:xfrm>
          <a:off x="398463" y="1052513"/>
          <a:ext cx="4100512" cy="4395789"/>
        </p:xfrm>
        <a:graphic>
          <a:graphicData uri="http://schemas.openxmlformats.org/drawingml/2006/table">
            <a:tbl>
              <a:tblPr/>
              <a:tblGrid>
                <a:gridCol w="684212"/>
                <a:gridCol w="682625"/>
                <a:gridCol w="684213"/>
                <a:gridCol w="682625"/>
                <a:gridCol w="684212"/>
                <a:gridCol w="682625"/>
              </a:tblGrid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-18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n-1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-18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n-1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-18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n-1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</a:t>
                      </a:r>
                      <a:r>
                        <a:rPr kumimoji="0" lang="en-US" sz="1800" b="0" i="0" u="none" strike="noStrike" cap="none" normalizeH="0" baseline="-18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n-1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-18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ranklin Gothic Book" pitchFamily="34" charset="0"/>
                        </a:rPr>
                        <a:t>OF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02895" name="Rectangle 79"/>
          <p:cNvSpPr>
            <a:spLocks noGrp="1" noChangeArrowheads="1"/>
          </p:cNvSpPr>
          <p:nvPr>
            <p:ph type="body" sz="half" idx="2"/>
          </p:nvPr>
        </p:nvSpPr>
        <p:spPr>
          <a:xfrm>
            <a:off x="4667250" y="1295400"/>
            <a:ext cx="4287838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Examine the </a:t>
            </a:r>
            <a:r>
              <a:rPr lang="en-US" sz="2800">
                <a:solidFill>
                  <a:srgbClr val="FF0000"/>
                </a:solidFill>
              </a:rPr>
              <a:t>MSB</a:t>
            </a:r>
            <a:r>
              <a:rPr lang="en-US" sz="2800"/>
              <a:t> bit</a:t>
            </a:r>
          </a:p>
          <a:p>
            <a:pPr>
              <a:lnSpc>
                <a:spcPct val="90000"/>
              </a:lnSpc>
            </a:pPr>
            <a:r>
              <a:rPr lang="en-US" sz="2800"/>
              <a:t>Bottom line: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P: positive; N: negative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 + N = N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 + P = P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P+N or N+P always fall into the range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E.g. -128+P cannot be smaller than -128 or bigger than 127</a:t>
            </a:r>
          </a:p>
          <a:p>
            <a:pPr>
              <a:lnSpc>
                <a:spcPct val="90000"/>
              </a:lnSpc>
            </a:pPr>
            <a:r>
              <a:rPr lang="en-US" sz="2800"/>
              <a:t>Problem lies in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N+N = P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P+P = N</a:t>
            </a:r>
          </a:p>
        </p:txBody>
      </p:sp>
      <p:sp>
        <p:nvSpPr>
          <p:cNvPr id="802896" name="Line 80"/>
          <p:cNvSpPr>
            <a:spLocks noChangeShapeType="1"/>
          </p:cNvSpPr>
          <p:nvPr/>
        </p:nvSpPr>
        <p:spPr bwMode="auto">
          <a:xfrm flipV="1">
            <a:off x="3429000" y="518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2897" name="Text Box 81"/>
          <p:cNvSpPr txBox="1">
            <a:spLocks noChangeArrowheads="1"/>
          </p:cNvSpPr>
          <p:nvPr/>
        </p:nvSpPr>
        <p:spPr bwMode="auto">
          <a:xfrm>
            <a:off x="3048000" y="5410200"/>
            <a:ext cx="955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0">
                <a:latin typeface="Tahoma" pitchFamily="34" charset="0"/>
              </a:rPr>
              <a:t>Discarded</a:t>
            </a:r>
          </a:p>
        </p:txBody>
      </p:sp>
      <p:sp>
        <p:nvSpPr>
          <p:cNvPr id="802898" name="AutoShape 82"/>
          <p:cNvSpPr>
            <a:spLocks noChangeArrowheads="1"/>
          </p:cNvSpPr>
          <p:nvPr/>
        </p:nvSpPr>
        <p:spPr bwMode="auto">
          <a:xfrm>
            <a:off x="990600" y="3505200"/>
            <a:ext cx="2057400" cy="3048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899" name="AutoShape 83"/>
          <p:cNvSpPr>
            <a:spLocks noChangeArrowheads="1"/>
          </p:cNvSpPr>
          <p:nvPr/>
        </p:nvSpPr>
        <p:spPr bwMode="auto">
          <a:xfrm>
            <a:off x="990600" y="3048000"/>
            <a:ext cx="2057400" cy="3048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28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02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028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0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2898" grpId="0" animBg="1"/>
      <p:bldP spid="8028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Half Adder (1-bit)</a:t>
            </a:r>
          </a:p>
        </p:txBody>
      </p:sp>
      <p:graphicFrame>
        <p:nvGraphicFramePr>
          <p:cNvPr id="754795" name="Group 107"/>
          <p:cNvGraphicFramePr>
            <a:graphicFrameLocks noGrp="1"/>
          </p:cNvGraphicFramePr>
          <p:nvPr>
            <p:ph sz="half" idx="2"/>
          </p:nvPr>
        </p:nvGraphicFramePr>
        <p:xfrm>
          <a:off x="4845050" y="1138238"/>
          <a:ext cx="3133725" cy="2120901"/>
        </p:xfrm>
        <a:graphic>
          <a:graphicData uri="http://schemas.openxmlformats.org/drawingml/2006/table">
            <a:tbl>
              <a:tblPr/>
              <a:tblGrid>
                <a:gridCol w="582613"/>
                <a:gridCol w="584200"/>
                <a:gridCol w="800100"/>
                <a:gridCol w="1166812"/>
              </a:tblGrid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S(um)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C(arry)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54796" name="Rectangle 108"/>
          <p:cNvSpPr>
            <a:spLocks noChangeArrowheads="1"/>
          </p:cNvSpPr>
          <p:nvPr/>
        </p:nvSpPr>
        <p:spPr bwMode="auto">
          <a:xfrm>
            <a:off x="1295400" y="2514600"/>
            <a:ext cx="1828800" cy="1905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797" name="Text Box 109"/>
          <p:cNvSpPr txBox="1">
            <a:spLocks noChangeArrowheads="1"/>
          </p:cNvSpPr>
          <p:nvPr/>
        </p:nvSpPr>
        <p:spPr bwMode="auto">
          <a:xfrm>
            <a:off x="1770063" y="2987675"/>
            <a:ext cx="9731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>
                <a:latin typeface="Tahoma" pitchFamily="34" charset="0"/>
              </a:rPr>
              <a:t>Half</a:t>
            </a:r>
          </a:p>
          <a:p>
            <a:r>
              <a:rPr lang="en-US" sz="2400" b="0">
                <a:latin typeface="Tahoma" pitchFamily="34" charset="0"/>
              </a:rPr>
              <a:t>Adder</a:t>
            </a:r>
          </a:p>
        </p:txBody>
      </p:sp>
      <p:sp>
        <p:nvSpPr>
          <p:cNvPr id="754798" name="Text Box 110"/>
          <p:cNvSpPr txBox="1">
            <a:spLocks noChangeArrowheads="1"/>
          </p:cNvSpPr>
          <p:nvPr/>
        </p:nvSpPr>
        <p:spPr bwMode="auto">
          <a:xfrm>
            <a:off x="1660525" y="1938338"/>
            <a:ext cx="32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pitchFamily="34" charset="0"/>
              </a:rPr>
              <a:t>A</a:t>
            </a:r>
          </a:p>
        </p:txBody>
      </p:sp>
      <p:sp>
        <p:nvSpPr>
          <p:cNvPr id="754799" name="Line 111"/>
          <p:cNvSpPr>
            <a:spLocks noChangeShapeType="1"/>
          </p:cNvSpPr>
          <p:nvPr/>
        </p:nvSpPr>
        <p:spPr bwMode="auto">
          <a:xfrm>
            <a:off x="1828800" y="2286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4800" name="Text Box 112"/>
          <p:cNvSpPr txBox="1">
            <a:spLocks noChangeArrowheads="1"/>
          </p:cNvSpPr>
          <p:nvPr/>
        </p:nvSpPr>
        <p:spPr bwMode="auto">
          <a:xfrm>
            <a:off x="2422525" y="1938338"/>
            <a:ext cx="32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pitchFamily="34" charset="0"/>
              </a:rPr>
              <a:t>B</a:t>
            </a:r>
          </a:p>
        </p:txBody>
      </p:sp>
      <p:sp>
        <p:nvSpPr>
          <p:cNvPr id="754801" name="Line 113"/>
          <p:cNvSpPr>
            <a:spLocks noChangeShapeType="1"/>
          </p:cNvSpPr>
          <p:nvPr/>
        </p:nvSpPr>
        <p:spPr bwMode="auto">
          <a:xfrm>
            <a:off x="2590800" y="2286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4802" name="Text Box 114"/>
          <p:cNvSpPr txBox="1">
            <a:spLocks noChangeArrowheads="1"/>
          </p:cNvSpPr>
          <p:nvPr/>
        </p:nvSpPr>
        <p:spPr bwMode="auto">
          <a:xfrm>
            <a:off x="3276600" y="2819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pitchFamily="34" charset="0"/>
              </a:rPr>
              <a:t>S</a:t>
            </a:r>
          </a:p>
        </p:txBody>
      </p:sp>
      <p:sp>
        <p:nvSpPr>
          <p:cNvPr id="754804" name="Line 116"/>
          <p:cNvSpPr>
            <a:spLocks noChangeShapeType="1"/>
          </p:cNvSpPr>
          <p:nvPr/>
        </p:nvSpPr>
        <p:spPr bwMode="auto">
          <a:xfrm>
            <a:off x="3124200" y="31242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4805" name="Line 117"/>
          <p:cNvSpPr>
            <a:spLocks noChangeShapeType="1"/>
          </p:cNvSpPr>
          <p:nvPr/>
        </p:nvSpPr>
        <p:spPr bwMode="auto">
          <a:xfrm>
            <a:off x="3124200" y="38862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4806" name="Text Box 118"/>
          <p:cNvSpPr txBox="1">
            <a:spLocks noChangeArrowheads="1"/>
          </p:cNvSpPr>
          <p:nvPr/>
        </p:nvSpPr>
        <p:spPr bwMode="auto">
          <a:xfrm>
            <a:off x="3276600" y="3671888"/>
            <a:ext cx="32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pitchFamily="34" charset="0"/>
              </a:rPr>
              <a:t>C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Overflow/Underflow Detection</a:t>
            </a:r>
          </a:p>
        </p:txBody>
      </p:sp>
      <p:graphicFrame>
        <p:nvGraphicFramePr>
          <p:cNvPr id="795010" name="Group 386"/>
          <p:cNvGraphicFramePr>
            <a:graphicFrameLocks noGrp="1"/>
          </p:cNvGraphicFramePr>
          <p:nvPr>
            <p:ph sz="half" idx="1"/>
          </p:nvPr>
        </p:nvGraphicFramePr>
        <p:xfrm>
          <a:off x="398463" y="1052513"/>
          <a:ext cx="4100512" cy="4395789"/>
        </p:xfrm>
        <a:graphic>
          <a:graphicData uri="http://schemas.openxmlformats.org/drawingml/2006/table">
            <a:tbl>
              <a:tblPr/>
              <a:tblGrid>
                <a:gridCol w="684212"/>
                <a:gridCol w="682625"/>
                <a:gridCol w="684213"/>
                <a:gridCol w="682625"/>
                <a:gridCol w="684212"/>
                <a:gridCol w="682625"/>
              </a:tblGrid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-18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n-1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-18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n-1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-18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n-1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</a:t>
                      </a:r>
                      <a:r>
                        <a:rPr kumimoji="0" lang="en-US" sz="1800" b="0" i="0" u="none" strike="noStrike" cap="none" normalizeH="0" baseline="-18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n-1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-18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ranklin Gothic Book" pitchFamily="34" charset="0"/>
                        </a:rPr>
                        <a:t>OF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95022" name="Object 398"/>
          <p:cNvGraphicFramePr>
            <a:graphicFrameLocks noChangeAspect="1"/>
          </p:cNvGraphicFramePr>
          <p:nvPr>
            <p:ph sz="quarter" idx="2"/>
          </p:nvPr>
        </p:nvGraphicFramePr>
        <p:xfrm>
          <a:off x="5281613" y="1744663"/>
          <a:ext cx="2114550" cy="471487"/>
        </p:xfrm>
        <a:graphic>
          <a:graphicData uri="http://schemas.openxmlformats.org/presentationml/2006/ole">
            <p:oleObj spid="_x0000_s795022" name="Equation" r:id="rId4" imgW="1143000" imgH="215640" progId="Equation.3">
              <p:embed/>
            </p:oleObj>
          </a:graphicData>
        </a:graphic>
      </p:graphicFrame>
      <p:sp>
        <p:nvSpPr>
          <p:cNvPr id="795011" name="Line 387"/>
          <p:cNvSpPr>
            <a:spLocks noChangeShapeType="1"/>
          </p:cNvSpPr>
          <p:nvPr/>
        </p:nvSpPr>
        <p:spPr bwMode="auto">
          <a:xfrm flipV="1">
            <a:off x="3429000" y="518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5012" name="Text Box 388"/>
          <p:cNvSpPr txBox="1">
            <a:spLocks noChangeArrowheads="1"/>
          </p:cNvSpPr>
          <p:nvPr/>
        </p:nvSpPr>
        <p:spPr bwMode="auto">
          <a:xfrm>
            <a:off x="3048000" y="5410200"/>
            <a:ext cx="955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0">
                <a:latin typeface="Tahoma" pitchFamily="34" charset="0"/>
              </a:rPr>
              <a:t>Discarded</a:t>
            </a:r>
          </a:p>
        </p:txBody>
      </p:sp>
      <p:sp>
        <p:nvSpPr>
          <p:cNvPr id="795014" name="AutoShape 390"/>
          <p:cNvSpPr>
            <a:spLocks noChangeArrowheads="1"/>
          </p:cNvSpPr>
          <p:nvPr/>
        </p:nvSpPr>
        <p:spPr bwMode="auto">
          <a:xfrm>
            <a:off x="990600" y="3505200"/>
            <a:ext cx="2057400" cy="3048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5015" name="AutoShape 391"/>
          <p:cNvSpPr>
            <a:spLocks noChangeArrowheads="1"/>
          </p:cNvSpPr>
          <p:nvPr/>
        </p:nvSpPr>
        <p:spPr bwMode="auto">
          <a:xfrm>
            <a:off x="990600" y="3048000"/>
            <a:ext cx="2057400" cy="3048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95027" name="Group 403"/>
          <p:cNvGrpSpPr>
            <a:grpSpLocks/>
          </p:cNvGrpSpPr>
          <p:nvPr/>
        </p:nvGrpSpPr>
        <p:grpSpPr bwMode="auto">
          <a:xfrm>
            <a:off x="304800" y="3048000"/>
            <a:ext cx="3429000" cy="838200"/>
            <a:chOff x="192" y="1920"/>
            <a:chExt cx="2160" cy="528"/>
          </a:xfrm>
        </p:grpSpPr>
        <p:sp>
          <p:nvSpPr>
            <p:cNvPr id="795023" name="Oval 399"/>
            <p:cNvSpPr>
              <a:spLocks noChangeArrowheads="1"/>
            </p:cNvSpPr>
            <p:nvPr/>
          </p:nvSpPr>
          <p:spPr bwMode="auto">
            <a:xfrm>
              <a:off x="192" y="1920"/>
              <a:ext cx="336" cy="24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5024" name="Oval 400"/>
            <p:cNvSpPr>
              <a:spLocks noChangeArrowheads="1"/>
            </p:cNvSpPr>
            <p:nvPr/>
          </p:nvSpPr>
          <p:spPr bwMode="auto">
            <a:xfrm>
              <a:off x="2016" y="1920"/>
              <a:ext cx="336" cy="24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5025" name="Oval 401"/>
            <p:cNvSpPr>
              <a:spLocks noChangeArrowheads="1"/>
            </p:cNvSpPr>
            <p:nvPr/>
          </p:nvSpPr>
          <p:spPr bwMode="auto">
            <a:xfrm>
              <a:off x="192" y="2208"/>
              <a:ext cx="336" cy="24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5026" name="Oval 402"/>
            <p:cNvSpPr>
              <a:spLocks noChangeArrowheads="1"/>
            </p:cNvSpPr>
            <p:nvPr/>
          </p:nvSpPr>
          <p:spPr bwMode="auto">
            <a:xfrm>
              <a:off x="2016" y="2184"/>
              <a:ext cx="336" cy="24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795028" name="Object 404"/>
          <p:cNvGraphicFramePr>
            <a:graphicFrameLocks noChangeAspect="1"/>
          </p:cNvGraphicFramePr>
          <p:nvPr>
            <p:ph sz="quarter" idx="3"/>
          </p:nvPr>
        </p:nvGraphicFramePr>
        <p:xfrm>
          <a:off x="5281613" y="2493963"/>
          <a:ext cx="1951037" cy="971550"/>
        </p:xfrm>
        <a:graphic>
          <a:graphicData uri="http://schemas.openxmlformats.org/presentationml/2006/ole">
            <p:oleObj spid="_x0000_s795028" name="Equation" r:id="rId5" imgW="965160" imgH="406080" progId="Equation.3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5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95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Overflow/Underflow Detection</a:t>
            </a:r>
          </a:p>
        </p:txBody>
      </p:sp>
      <p:grpSp>
        <p:nvGrpSpPr>
          <p:cNvPr id="807941" name="Group 5"/>
          <p:cNvGrpSpPr>
            <a:grpSpLocks/>
          </p:cNvGrpSpPr>
          <p:nvPr/>
        </p:nvGrpSpPr>
        <p:grpSpPr bwMode="auto">
          <a:xfrm>
            <a:off x="6994525" y="1420813"/>
            <a:ext cx="1717675" cy="1368425"/>
            <a:chOff x="768" y="1440"/>
            <a:chExt cx="1296" cy="1296"/>
          </a:xfrm>
        </p:grpSpPr>
        <p:sp>
          <p:nvSpPr>
            <p:cNvPr id="807942" name="Rectangle 6"/>
            <p:cNvSpPr>
              <a:spLocks noChangeArrowheads="1"/>
            </p:cNvSpPr>
            <p:nvPr/>
          </p:nvSpPr>
          <p:spPr bwMode="auto">
            <a:xfrm>
              <a:off x="912" y="1584"/>
              <a:ext cx="1008" cy="100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7943" name="Text Box 7"/>
            <p:cNvSpPr txBox="1">
              <a:spLocks noChangeArrowheads="1"/>
            </p:cNvSpPr>
            <p:nvPr/>
          </p:nvSpPr>
          <p:spPr bwMode="auto">
            <a:xfrm>
              <a:off x="1176" y="1884"/>
              <a:ext cx="487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>
                  <a:solidFill>
                    <a:schemeClr val="bg2"/>
                  </a:solidFill>
                  <a:latin typeface="Tahoma" pitchFamily="34" charset="0"/>
                </a:rPr>
                <a:t>Full</a:t>
              </a:r>
            </a:p>
            <a:p>
              <a:r>
                <a:rPr lang="en-US" b="0">
                  <a:solidFill>
                    <a:schemeClr val="bg2"/>
                  </a:solidFill>
                  <a:latin typeface="Tahoma" pitchFamily="34" charset="0"/>
                </a:rPr>
                <a:t>Adder</a:t>
              </a:r>
            </a:p>
          </p:txBody>
        </p:sp>
        <p:sp>
          <p:nvSpPr>
            <p:cNvPr id="807944" name="Text Box 8"/>
            <p:cNvSpPr txBox="1">
              <a:spLocks noChangeArrowheads="1"/>
            </p:cNvSpPr>
            <p:nvPr/>
          </p:nvSpPr>
          <p:spPr bwMode="auto">
            <a:xfrm>
              <a:off x="1057" y="1584"/>
              <a:ext cx="219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="0">
                  <a:solidFill>
                    <a:srgbClr val="0000FF"/>
                  </a:solidFill>
                  <a:latin typeface="Tahoma" pitchFamily="34" charset="0"/>
                </a:rPr>
                <a:t>A</a:t>
              </a:r>
            </a:p>
          </p:txBody>
        </p:sp>
        <p:sp>
          <p:nvSpPr>
            <p:cNvPr id="807945" name="Line 9"/>
            <p:cNvSpPr>
              <a:spLocks noChangeShapeType="1"/>
            </p:cNvSpPr>
            <p:nvPr/>
          </p:nvSpPr>
          <p:spPr bwMode="auto">
            <a:xfrm>
              <a:off x="1162" y="1440"/>
              <a:ext cx="0" cy="1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7946" name="Text Box 10"/>
            <p:cNvSpPr txBox="1">
              <a:spLocks noChangeArrowheads="1"/>
            </p:cNvSpPr>
            <p:nvPr/>
          </p:nvSpPr>
          <p:spPr bwMode="auto">
            <a:xfrm>
              <a:off x="1536" y="1584"/>
              <a:ext cx="218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="0">
                  <a:solidFill>
                    <a:srgbClr val="0000FF"/>
                  </a:solidFill>
                  <a:latin typeface="Tahoma" pitchFamily="34" charset="0"/>
                </a:rPr>
                <a:t>B</a:t>
              </a:r>
            </a:p>
          </p:txBody>
        </p:sp>
        <p:sp>
          <p:nvSpPr>
            <p:cNvPr id="807947" name="Line 11"/>
            <p:cNvSpPr>
              <a:spLocks noChangeShapeType="1"/>
            </p:cNvSpPr>
            <p:nvPr/>
          </p:nvSpPr>
          <p:spPr bwMode="auto">
            <a:xfrm>
              <a:off x="1642" y="1440"/>
              <a:ext cx="0" cy="1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7948" name="Line 12"/>
            <p:cNvSpPr>
              <a:spLocks noChangeShapeType="1"/>
            </p:cNvSpPr>
            <p:nvPr/>
          </p:nvSpPr>
          <p:spPr bwMode="auto">
            <a:xfrm>
              <a:off x="1920" y="2064"/>
              <a:ext cx="14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7949" name="Text Box 13"/>
            <p:cNvSpPr txBox="1">
              <a:spLocks noChangeArrowheads="1"/>
            </p:cNvSpPr>
            <p:nvPr/>
          </p:nvSpPr>
          <p:spPr bwMode="auto">
            <a:xfrm>
              <a:off x="1632" y="1968"/>
              <a:ext cx="3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="0">
                  <a:solidFill>
                    <a:srgbClr val="0000FF"/>
                  </a:solidFill>
                  <a:latin typeface="Tahoma" pitchFamily="34" charset="0"/>
                </a:rPr>
                <a:t>Cin</a:t>
              </a:r>
            </a:p>
          </p:txBody>
        </p:sp>
        <p:sp>
          <p:nvSpPr>
            <p:cNvPr id="807950" name="Line 14"/>
            <p:cNvSpPr>
              <a:spLocks noChangeShapeType="1"/>
            </p:cNvSpPr>
            <p:nvPr/>
          </p:nvSpPr>
          <p:spPr bwMode="auto">
            <a:xfrm>
              <a:off x="768" y="2064"/>
              <a:ext cx="14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7951" name="Text Box 15"/>
            <p:cNvSpPr txBox="1">
              <a:spLocks noChangeArrowheads="1"/>
            </p:cNvSpPr>
            <p:nvPr/>
          </p:nvSpPr>
          <p:spPr bwMode="auto">
            <a:xfrm>
              <a:off x="864" y="1977"/>
              <a:ext cx="4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="0">
                  <a:solidFill>
                    <a:srgbClr val="0000FF"/>
                  </a:solidFill>
                  <a:latin typeface="Tahoma" pitchFamily="34" charset="0"/>
                </a:rPr>
                <a:t>Cout</a:t>
              </a:r>
            </a:p>
          </p:txBody>
        </p:sp>
        <p:sp>
          <p:nvSpPr>
            <p:cNvPr id="807952" name="Line 16"/>
            <p:cNvSpPr>
              <a:spLocks noChangeShapeType="1"/>
            </p:cNvSpPr>
            <p:nvPr/>
          </p:nvSpPr>
          <p:spPr bwMode="auto">
            <a:xfrm>
              <a:off x="1440" y="2592"/>
              <a:ext cx="0" cy="1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7953" name="Text Box 17"/>
            <p:cNvSpPr txBox="1">
              <a:spLocks noChangeArrowheads="1"/>
            </p:cNvSpPr>
            <p:nvPr/>
          </p:nvSpPr>
          <p:spPr bwMode="auto">
            <a:xfrm>
              <a:off x="1344" y="2401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="0">
                  <a:solidFill>
                    <a:srgbClr val="0000FF"/>
                  </a:solidFill>
                  <a:latin typeface="Tahoma" pitchFamily="34" charset="0"/>
                </a:rPr>
                <a:t>S</a:t>
              </a:r>
            </a:p>
          </p:txBody>
        </p:sp>
      </p:grpSp>
      <p:sp>
        <p:nvSpPr>
          <p:cNvPr id="807954" name="Text Box 18"/>
          <p:cNvSpPr txBox="1">
            <a:spLocks noChangeArrowheads="1"/>
          </p:cNvSpPr>
          <p:nvPr/>
        </p:nvSpPr>
        <p:spPr bwMode="auto">
          <a:xfrm>
            <a:off x="7694613" y="2828925"/>
            <a:ext cx="379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0">
                <a:latin typeface="Tahoma" pitchFamily="34" charset="0"/>
              </a:rPr>
              <a:t>S0</a:t>
            </a:r>
          </a:p>
        </p:txBody>
      </p:sp>
      <p:sp>
        <p:nvSpPr>
          <p:cNvPr id="807955" name="Text Box 19"/>
          <p:cNvSpPr txBox="1">
            <a:spLocks noChangeArrowheads="1"/>
          </p:cNvSpPr>
          <p:nvPr/>
        </p:nvSpPr>
        <p:spPr bwMode="auto">
          <a:xfrm>
            <a:off x="7312025" y="1219200"/>
            <a:ext cx="387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0">
                <a:latin typeface="Tahoma" pitchFamily="34" charset="0"/>
              </a:rPr>
              <a:t>A0</a:t>
            </a:r>
          </a:p>
        </p:txBody>
      </p:sp>
      <p:sp>
        <p:nvSpPr>
          <p:cNvPr id="807956" name="Text Box 20"/>
          <p:cNvSpPr txBox="1">
            <a:spLocks noChangeArrowheads="1"/>
          </p:cNvSpPr>
          <p:nvPr/>
        </p:nvSpPr>
        <p:spPr bwMode="auto">
          <a:xfrm>
            <a:off x="7966075" y="1219200"/>
            <a:ext cx="385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0">
                <a:latin typeface="Tahoma" pitchFamily="34" charset="0"/>
              </a:rPr>
              <a:t>B0</a:t>
            </a:r>
          </a:p>
        </p:txBody>
      </p:sp>
      <p:grpSp>
        <p:nvGrpSpPr>
          <p:cNvPr id="807957" name="Group 21"/>
          <p:cNvGrpSpPr>
            <a:grpSpLocks/>
          </p:cNvGrpSpPr>
          <p:nvPr/>
        </p:nvGrpSpPr>
        <p:grpSpPr bwMode="auto">
          <a:xfrm>
            <a:off x="5403850" y="1219200"/>
            <a:ext cx="1717675" cy="1916113"/>
            <a:chOff x="2736" y="1393"/>
            <a:chExt cx="1296" cy="1815"/>
          </a:xfrm>
        </p:grpSpPr>
        <p:grpSp>
          <p:nvGrpSpPr>
            <p:cNvPr id="807958" name="Group 22"/>
            <p:cNvGrpSpPr>
              <a:grpSpLocks/>
            </p:cNvGrpSpPr>
            <p:nvPr/>
          </p:nvGrpSpPr>
          <p:grpSpPr bwMode="auto">
            <a:xfrm>
              <a:off x="2736" y="1584"/>
              <a:ext cx="1296" cy="1296"/>
              <a:chOff x="768" y="1440"/>
              <a:chExt cx="1296" cy="1296"/>
            </a:xfrm>
          </p:grpSpPr>
          <p:sp>
            <p:nvSpPr>
              <p:cNvPr id="807959" name="Rectangle 23"/>
              <p:cNvSpPr>
                <a:spLocks noChangeArrowheads="1"/>
              </p:cNvSpPr>
              <p:nvPr/>
            </p:nvSpPr>
            <p:spPr bwMode="auto">
              <a:xfrm>
                <a:off x="912" y="1584"/>
                <a:ext cx="1008" cy="1008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7960" name="Text Box 24"/>
              <p:cNvSpPr txBox="1">
                <a:spLocks noChangeArrowheads="1"/>
              </p:cNvSpPr>
              <p:nvPr/>
            </p:nvSpPr>
            <p:spPr bwMode="auto">
              <a:xfrm>
                <a:off x="1175" y="1884"/>
                <a:ext cx="487" cy="4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0">
                    <a:solidFill>
                      <a:schemeClr val="bg2"/>
                    </a:solidFill>
                    <a:latin typeface="Tahoma" pitchFamily="34" charset="0"/>
                  </a:rPr>
                  <a:t>Full</a:t>
                </a:r>
              </a:p>
              <a:p>
                <a:r>
                  <a:rPr lang="en-US" b="0">
                    <a:solidFill>
                      <a:schemeClr val="bg2"/>
                    </a:solidFill>
                    <a:latin typeface="Tahoma" pitchFamily="34" charset="0"/>
                  </a:rPr>
                  <a:t>Adder</a:t>
                </a:r>
              </a:p>
            </p:txBody>
          </p:sp>
          <p:sp>
            <p:nvSpPr>
              <p:cNvPr id="807961" name="Text Box 25"/>
              <p:cNvSpPr txBox="1">
                <a:spLocks noChangeArrowheads="1"/>
              </p:cNvSpPr>
              <p:nvPr/>
            </p:nvSpPr>
            <p:spPr bwMode="auto">
              <a:xfrm>
                <a:off x="1055" y="1584"/>
                <a:ext cx="220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0">
                    <a:solidFill>
                      <a:srgbClr val="0000FF"/>
                    </a:solidFill>
                    <a:latin typeface="Tahoma" pitchFamily="34" charset="0"/>
                  </a:rPr>
                  <a:t>A</a:t>
                </a:r>
              </a:p>
            </p:txBody>
          </p:sp>
          <p:sp>
            <p:nvSpPr>
              <p:cNvPr id="807962" name="Line 26"/>
              <p:cNvSpPr>
                <a:spLocks noChangeShapeType="1"/>
              </p:cNvSpPr>
              <p:nvPr/>
            </p:nvSpPr>
            <p:spPr bwMode="auto">
              <a:xfrm>
                <a:off x="1162" y="1440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63" name="Text Box 27"/>
              <p:cNvSpPr txBox="1">
                <a:spLocks noChangeArrowheads="1"/>
              </p:cNvSpPr>
              <p:nvPr/>
            </p:nvSpPr>
            <p:spPr bwMode="auto">
              <a:xfrm>
                <a:off x="1536" y="1584"/>
                <a:ext cx="218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0">
                    <a:solidFill>
                      <a:srgbClr val="0000FF"/>
                    </a:solidFill>
                    <a:latin typeface="Tahoma" pitchFamily="34" charset="0"/>
                  </a:rPr>
                  <a:t>B</a:t>
                </a:r>
              </a:p>
            </p:txBody>
          </p:sp>
          <p:sp>
            <p:nvSpPr>
              <p:cNvPr id="807964" name="Line 28"/>
              <p:cNvSpPr>
                <a:spLocks noChangeShapeType="1"/>
              </p:cNvSpPr>
              <p:nvPr/>
            </p:nvSpPr>
            <p:spPr bwMode="auto">
              <a:xfrm>
                <a:off x="1642" y="1440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65" name="Line 29"/>
              <p:cNvSpPr>
                <a:spLocks noChangeShapeType="1"/>
              </p:cNvSpPr>
              <p:nvPr/>
            </p:nvSpPr>
            <p:spPr bwMode="auto">
              <a:xfrm>
                <a:off x="1920" y="2064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66" name="Text Box 30"/>
              <p:cNvSpPr txBox="1">
                <a:spLocks noChangeArrowheads="1"/>
              </p:cNvSpPr>
              <p:nvPr/>
            </p:nvSpPr>
            <p:spPr bwMode="auto">
              <a:xfrm>
                <a:off x="1632" y="1968"/>
                <a:ext cx="32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0">
                    <a:solidFill>
                      <a:srgbClr val="0000FF"/>
                    </a:solidFill>
                    <a:latin typeface="Tahoma" pitchFamily="34" charset="0"/>
                  </a:rPr>
                  <a:t>Cin</a:t>
                </a:r>
              </a:p>
            </p:txBody>
          </p:sp>
          <p:sp>
            <p:nvSpPr>
              <p:cNvPr id="807967" name="Line 31"/>
              <p:cNvSpPr>
                <a:spLocks noChangeShapeType="1"/>
              </p:cNvSpPr>
              <p:nvPr/>
            </p:nvSpPr>
            <p:spPr bwMode="auto">
              <a:xfrm>
                <a:off x="768" y="2064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68" name="Text Box 32"/>
              <p:cNvSpPr txBox="1">
                <a:spLocks noChangeArrowheads="1"/>
              </p:cNvSpPr>
              <p:nvPr/>
            </p:nvSpPr>
            <p:spPr bwMode="auto">
              <a:xfrm>
                <a:off x="864" y="1977"/>
                <a:ext cx="41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0">
                    <a:solidFill>
                      <a:srgbClr val="0000FF"/>
                    </a:solidFill>
                    <a:latin typeface="Tahoma" pitchFamily="34" charset="0"/>
                  </a:rPr>
                  <a:t>Cout</a:t>
                </a:r>
              </a:p>
            </p:txBody>
          </p:sp>
          <p:sp>
            <p:nvSpPr>
              <p:cNvPr id="807969" name="Line 33"/>
              <p:cNvSpPr>
                <a:spLocks noChangeShapeType="1"/>
              </p:cNvSpPr>
              <p:nvPr/>
            </p:nvSpPr>
            <p:spPr bwMode="auto">
              <a:xfrm>
                <a:off x="1440" y="2592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70" name="Text Box 34"/>
              <p:cNvSpPr txBox="1">
                <a:spLocks noChangeArrowheads="1"/>
              </p:cNvSpPr>
              <p:nvPr/>
            </p:nvSpPr>
            <p:spPr bwMode="auto">
              <a:xfrm>
                <a:off x="1345" y="2401"/>
                <a:ext cx="21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0">
                    <a:solidFill>
                      <a:srgbClr val="0000FF"/>
                    </a:solidFill>
                    <a:latin typeface="Tahoma" pitchFamily="34" charset="0"/>
                  </a:rPr>
                  <a:t>S</a:t>
                </a:r>
              </a:p>
            </p:txBody>
          </p:sp>
        </p:grpSp>
        <p:sp>
          <p:nvSpPr>
            <p:cNvPr id="807971" name="Text Box 35"/>
            <p:cNvSpPr txBox="1">
              <a:spLocks noChangeArrowheads="1"/>
            </p:cNvSpPr>
            <p:nvPr/>
          </p:nvSpPr>
          <p:spPr bwMode="auto">
            <a:xfrm>
              <a:off x="3264" y="2919"/>
              <a:ext cx="286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="0">
                  <a:latin typeface="Tahoma" pitchFamily="34" charset="0"/>
                </a:rPr>
                <a:t>S1</a:t>
              </a:r>
            </a:p>
          </p:txBody>
        </p:sp>
        <p:sp>
          <p:nvSpPr>
            <p:cNvPr id="807972" name="Text Box 36"/>
            <p:cNvSpPr txBox="1">
              <a:spLocks noChangeArrowheads="1"/>
            </p:cNvSpPr>
            <p:nvPr/>
          </p:nvSpPr>
          <p:spPr bwMode="auto">
            <a:xfrm>
              <a:off x="2977" y="1393"/>
              <a:ext cx="292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="0">
                  <a:latin typeface="Tahoma" pitchFamily="34" charset="0"/>
                </a:rPr>
                <a:t>A1</a:t>
              </a:r>
            </a:p>
          </p:txBody>
        </p:sp>
        <p:sp>
          <p:nvSpPr>
            <p:cNvPr id="807973" name="Text Box 37"/>
            <p:cNvSpPr txBox="1">
              <a:spLocks noChangeArrowheads="1"/>
            </p:cNvSpPr>
            <p:nvPr/>
          </p:nvSpPr>
          <p:spPr bwMode="auto">
            <a:xfrm>
              <a:off x="3470" y="1393"/>
              <a:ext cx="291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="0">
                  <a:latin typeface="Tahoma" pitchFamily="34" charset="0"/>
                </a:rPr>
                <a:t>B1</a:t>
              </a:r>
            </a:p>
          </p:txBody>
        </p:sp>
      </p:grpSp>
      <p:grpSp>
        <p:nvGrpSpPr>
          <p:cNvPr id="807974" name="Group 38"/>
          <p:cNvGrpSpPr>
            <a:grpSpLocks/>
          </p:cNvGrpSpPr>
          <p:nvPr/>
        </p:nvGrpSpPr>
        <p:grpSpPr bwMode="auto">
          <a:xfrm>
            <a:off x="3814763" y="1219200"/>
            <a:ext cx="1716087" cy="1916113"/>
            <a:chOff x="1536" y="1393"/>
            <a:chExt cx="1296" cy="1815"/>
          </a:xfrm>
        </p:grpSpPr>
        <p:grpSp>
          <p:nvGrpSpPr>
            <p:cNvPr id="807975" name="Group 39"/>
            <p:cNvGrpSpPr>
              <a:grpSpLocks/>
            </p:cNvGrpSpPr>
            <p:nvPr/>
          </p:nvGrpSpPr>
          <p:grpSpPr bwMode="auto">
            <a:xfrm>
              <a:off x="1536" y="1584"/>
              <a:ext cx="1296" cy="1296"/>
              <a:chOff x="768" y="1440"/>
              <a:chExt cx="1296" cy="1296"/>
            </a:xfrm>
          </p:grpSpPr>
          <p:sp>
            <p:nvSpPr>
              <p:cNvPr id="807976" name="Rectangle 40"/>
              <p:cNvSpPr>
                <a:spLocks noChangeArrowheads="1"/>
              </p:cNvSpPr>
              <p:nvPr/>
            </p:nvSpPr>
            <p:spPr bwMode="auto">
              <a:xfrm>
                <a:off x="912" y="1584"/>
                <a:ext cx="1008" cy="1008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7977" name="Text Box 41"/>
              <p:cNvSpPr txBox="1">
                <a:spLocks noChangeArrowheads="1"/>
              </p:cNvSpPr>
              <p:nvPr/>
            </p:nvSpPr>
            <p:spPr bwMode="auto">
              <a:xfrm>
                <a:off x="1176" y="1884"/>
                <a:ext cx="486" cy="4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0">
                    <a:solidFill>
                      <a:schemeClr val="bg2"/>
                    </a:solidFill>
                    <a:latin typeface="Tahoma" pitchFamily="34" charset="0"/>
                  </a:rPr>
                  <a:t>Full</a:t>
                </a:r>
              </a:p>
              <a:p>
                <a:r>
                  <a:rPr lang="en-US" b="0">
                    <a:solidFill>
                      <a:schemeClr val="bg2"/>
                    </a:solidFill>
                    <a:latin typeface="Tahoma" pitchFamily="34" charset="0"/>
                  </a:rPr>
                  <a:t>Adder</a:t>
                </a:r>
              </a:p>
            </p:txBody>
          </p:sp>
          <p:sp>
            <p:nvSpPr>
              <p:cNvPr id="807978" name="Text Box 42"/>
              <p:cNvSpPr txBox="1">
                <a:spLocks noChangeArrowheads="1"/>
              </p:cNvSpPr>
              <p:nvPr/>
            </p:nvSpPr>
            <p:spPr bwMode="auto">
              <a:xfrm>
                <a:off x="1057" y="1584"/>
                <a:ext cx="219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0">
                    <a:solidFill>
                      <a:srgbClr val="0000FF"/>
                    </a:solidFill>
                    <a:latin typeface="Tahoma" pitchFamily="34" charset="0"/>
                  </a:rPr>
                  <a:t>A</a:t>
                </a:r>
              </a:p>
            </p:txBody>
          </p:sp>
          <p:sp>
            <p:nvSpPr>
              <p:cNvPr id="807979" name="Line 43"/>
              <p:cNvSpPr>
                <a:spLocks noChangeShapeType="1"/>
              </p:cNvSpPr>
              <p:nvPr/>
            </p:nvSpPr>
            <p:spPr bwMode="auto">
              <a:xfrm>
                <a:off x="1162" y="1440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80" name="Text Box 44"/>
              <p:cNvSpPr txBox="1">
                <a:spLocks noChangeArrowheads="1"/>
              </p:cNvSpPr>
              <p:nvPr/>
            </p:nvSpPr>
            <p:spPr bwMode="auto">
              <a:xfrm>
                <a:off x="1536" y="1584"/>
                <a:ext cx="219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0">
                    <a:solidFill>
                      <a:srgbClr val="0000FF"/>
                    </a:solidFill>
                    <a:latin typeface="Tahoma" pitchFamily="34" charset="0"/>
                  </a:rPr>
                  <a:t>B</a:t>
                </a:r>
              </a:p>
            </p:txBody>
          </p:sp>
          <p:sp>
            <p:nvSpPr>
              <p:cNvPr id="807981" name="Line 45"/>
              <p:cNvSpPr>
                <a:spLocks noChangeShapeType="1"/>
              </p:cNvSpPr>
              <p:nvPr/>
            </p:nvSpPr>
            <p:spPr bwMode="auto">
              <a:xfrm>
                <a:off x="1642" y="1440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82" name="Line 46"/>
              <p:cNvSpPr>
                <a:spLocks noChangeShapeType="1"/>
              </p:cNvSpPr>
              <p:nvPr/>
            </p:nvSpPr>
            <p:spPr bwMode="auto">
              <a:xfrm>
                <a:off x="1920" y="2064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83" name="Text Box 47"/>
              <p:cNvSpPr txBox="1">
                <a:spLocks noChangeArrowheads="1"/>
              </p:cNvSpPr>
              <p:nvPr/>
            </p:nvSpPr>
            <p:spPr bwMode="auto">
              <a:xfrm>
                <a:off x="1632" y="1968"/>
                <a:ext cx="3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0">
                    <a:solidFill>
                      <a:srgbClr val="0000FF"/>
                    </a:solidFill>
                    <a:latin typeface="Tahoma" pitchFamily="34" charset="0"/>
                  </a:rPr>
                  <a:t>Cin</a:t>
                </a:r>
              </a:p>
            </p:txBody>
          </p:sp>
          <p:sp>
            <p:nvSpPr>
              <p:cNvPr id="807984" name="Line 48"/>
              <p:cNvSpPr>
                <a:spLocks noChangeShapeType="1"/>
              </p:cNvSpPr>
              <p:nvPr/>
            </p:nvSpPr>
            <p:spPr bwMode="auto">
              <a:xfrm>
                <a:off x="768" y="2064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85" name="Text Box 49"/>
              <p:cNvSpPr txBox="1">
                <a:spLocks noChangeArrowheads="1"/>
              </p:cNvSpPr>
              <p:nvPr/>
            </p:nvSpPr>
            <p:spPr bwMode="auto">
              <a:xfrm>
                <a:off x="864" y="1977"/>
                <a:ext cx="41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0">
                    <a:solidFill>
                      <a:srgbClr val="0000FF"/>
                    </a:solidFill>
                    <a:latin typeface="Tahoma" pitchFamily="34" charset="0"/>
                  </a:rPr>
                  <a:t>Cout</a:t>
                </a:r>
              </a:p>
            </p:txBody>
          </p:sp>
          <p:sp>
            <p:nvSpPr>
              <p:cNvPr id="807986" name="Line 50"/>
              <p:cNvSpPr>
                <a:spLocks noChangeShapeType="1"/>
              </p:cNvSpPr>
              <p:nvPr/>
            </p:nvSpPr>
            <p:spPr bwMode="auto">
              <a:xfrm>
                <a:off x="1440" y="2592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87" name="Text Box 51"/>
              <p:cNvSpPr txBox="1">
                <a:spLocks noChangeArrowheads="1"/>
              </p:cNvSpPr>
              <p:nvPr/>
            </p:nvSpPr>
            <p:spPr bwMode="auto">
              <a:xfrm>
                <a:off x="1343" y="2401"/>
                <a:ext cx="21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0">
                    <a:solidFill>
                      <a:srgbClr val="0000FF"/>
                    </a:solidFill>
                    <a:latin typeface="Tahoma" pitchFamily="34" charset="0"/>
                  </a:rPr>
                  <a:t>S</a:t>
                </a:r>
              </a:p>
            </p:txBody>
          </p:sp>
        </p:grpSp>
        <p:sp>
          <p:nvSpPr>
            <p:cNvPr id="807988" name="Text Box 52"/>
            <p:cNvSpPr txBox="1">
              <a:spLocks noChangeArrowheads="1"/>
            </p:cNvSpPr>
            <p:nvPr/>
          </p:nvSpPr>
          <p:spPr bwMode="auto">
            <a:xfrm>
              <a:off x="2077" y="2919"/>
              <a:ext cx="286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="0">
                  <a:latin typeface="Tahoma" pitchFamily="34" charset="0"/>
                </a:rPr>
                <a:t>S2</a:t>
              </a:r>
            </a:p>
          </p:txBody>
        </p:sp>
        <p:sp>
          <p:nvSpPr>
            <p:cNvPr id="807989" name="Text Box 53"/>
            <p:cNvSpPr txBox="1">
              <a:spLocks noChangeArrowheads="1"/>
            </p:cNvSpPr>
            <p:nvPr/>
          </p:nvSpPr>
          <p:spPr bwMode="auto">
            <a:xfrm>
              <a:off x="1789" y="1393"/>
              <a:ext cx="292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="0">
                  <a:latin typeface="Tahoma" pitchFamily="34" charset="0"/>
                </a:rPr>
                <a:t>A2</a:t>
              </a:r>
            </a:p>
          </p:txBody>
        </p:sp>
        <p:sp>
          <p:nvSpPr>
            <p:cNvPr id="807990" name="Text Box 54"/>
            <p:cNvSpPr txBox="1">
              <a:spLocks noChangeArrowheads="1"/>
            </p:cNvSpPr>
            <p:nvPr/>
          </p:nvSpPr>
          <p:spPr bwMode="auto">
            <a:xfrm>
              <a:off x="2282" y="1393"/>
              <a:ext cx="291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="0">
                  <a:latin typeface="Tahoma" pitchFamily="34" charset="0"/>
                </a:rPr>
                <a:t>B2</a:t>
              </a:r>
            </a:p>
          </p:txBody>
        </p:sp>
      </p:grpSp>
      <p:grpSp>
        <p:nvGrpSpPr>
          <p:cNvPr id="807992" name="Group 56"/>
          <p:cNvGrpSpPr>
            <a:grpSpLocks/>
          </p:cNvGrpSpPr>
          <p:nvPr/>
        </p:nvGrpSpPr>
        <p:grpSpPr bwMode="auto">
          <a:xfrm>
            <a:off x="2224088" y="1420813"/>
            <a:ext cx="1717675" cy="1368425"/>
            <a:chOff x="768" y="1440"/>
            <a:chExt cx="1296" cy="1296"/>
          </a:xfrm>
        </p:grpSpPr>
        <p:sp>
          <p:nvSpPr>
            <p:cNvPr id="807993" name="Rectangle 57"/>
            <p:cNvSpPr>
              <a:spLocks noChangeArrowheads="1"/>
            </p:cNvSpPr>
            <p:nvPr/>
          </p:nvSpPr>
          <p:spPr bwMode="auto">
            <a:xfrm>
              <a:off x="912" y="1584"/>
              <a:ext cx="1008" cy="100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7994" name="Text Box 58"/>
            <p:cNvSpPr txBox="1">
              <a:spLocks noChangeArrowheads="1"/>
            </p:cNvSpPr>
            <p:nvPr/>
          </p:nvSpPr>
          <p:spPr bwMode="auto">
            <a:xfrm>
              <a:off x="1174" y="1884"/>
              <a:ext cx="486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>
                  <a:solidFill>
                    <a:schemeClr val="bg2"/>
                  </a:solidFill>
                  <a:latin typeface="Tahoma" pitchFamily="34" charset="0"/>
                </a:rPr>
                <a:t>Full</a:t>
              </a:r>
            </a:p>
            <a:p>
              <a:r>
                <a:rPr lang="en-US" b="0">
                  <a:solidFill>
                    <a:schemeClr val="bg2"/>
                  </a:solidFill>
                  <a:latin typeface="Tahoma" pitchFamily="34" charset="0"/>
                </a:rPr>
                <a:t>Adder</a:t>
              </a:r>
            </a:p>
          </p:txBody>
        </p:sp>
        <p:sp>
          <p:nvSpPr>
            <p:cNvPr id="807995" name="Text Box 59"/>
            <p:cNvSpPr txBox="1">
              <a:spLocks noChangeArrowheads="1"/>
            </p:cNvSpPr>
            <p:nvPr/>
          </p:nvSpPr>
          <p:spPr bwMode="auto">
            <a:xfrm>
              <a:off x="1055" y="1584"/>
              <a:ext cx="220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="0">
                  <a:solidFill>
                    <a:srgbClr val="0000FF"/>
                  </a:solidFill>
                  <a:latin typeface="Tahoma" pitchFamily="34" charset="0"/>
                </a:rPr>
                <a:t>A</a:t>
              </a:r>
            </a:p>
          </p:txBody>
        </p:sp>
        <p:sp>
          <p:nvSpPr>
            <p:cNvPr id="807996" name="Line 60"/>
            <p:cNvSpPr>
              <a:spLocks noChangeShapeType="1"/>
            </p:cNvSpPr>
            <p:nvPr/>
          </p:nvSpPr>
          <p:spPr bwMode="auto">
            <a:xfrm>
              <a:off x="1162" y="1440"/>
              <a:ext cx="0" cy="1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7997" name="Text Box 61"/>
            <p:cNvSpPr txBox="1">
              <a:spLocks noChangeArrowheads="1"/>
            </p:cNvSpPr>
            <p:nvPr/>
          </p:nvSpPr>
          <p:spPr bwMode="auto">
            <a:xfrm>
              <a:off x="1536" y="1584"/>
              <a:ext cx="218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="0">
                  <a:solidFill>
                    <a:srgbClr val="0000FF"/>
                  </a:solidFill>
                  <a:latin typeface="Tahoma" pitchFamily="34" charset="0"/>
                </a:rPr>
                <a:t>B</a:t>
              </a:r>
            </a:p>
          </p:txBody>
        </p:sp>
        <p:sp>
          <p:nvSpPr>
            <p:cNvPr id="807998" name="Line 62"/>
            <p:cNvSpPr>
              <a:spLocks noChangeShapeType="1"/>
            </p:cNvSpPr>
            <p:nvPr/>
          </p:nvSpPr>
          <p:spPr bwMode="auto">
            <a:xfrm>
              <a:off x="1642" y="1440"/>
              <a:ext cx="0" cy="1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7999" name="Line 63"/>
            <p:cNvSpPr>
              <a:spLocks noChangeShapeType="1"/>
            </p:cNvSpPr>
            <p:nvPr/>
          </p:nvSpPr>
          <p:spPr bwMode="auto">
            <a:xfrm>
              <a:off x="1920" y="2064"/>
              <a:ext cx="14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8000" name="Text Box 64"/>
            <p:cNvSpPr txBox="1">
              <a:spLocks noChangeArrowheads="1"/>
            </p:cNvSpPr>
            <p:nvPr/>
          </p:nvSpPr>
          <p:spPr bwMode="auto">
            <a:xfrm>
              <a:off x="1632" y="1968"/>
              <a:ext cx="3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="0">
                  <a:solidFill>
                    <a:srgbClr val="0000FF"/>
                  </a:solidFill>
                  <a:latin typeface="Tahoma" pitchFamily="34" charset="0"/>
                </a:rPr>
                <a:t>Cin</a:t>
              </a:r>
            </a:p>
          </p:txBody>
        </p:sp>
        <p:sp>
          <p:nvSpPr>
            <p:cNvPr id="808001" name="Line 65"/>
            <p:cNvSpPr>
              <a:spLocks noChangeShapeType="1"/>
            </p:cNvSpPr>
            <p:nvPr/>
          </p:nvSpPr>
          <p:spPr bwMode="auto">
            <a:xfrm>
              <a:off x="768" y="2064"/>
              <a:ext cx="14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8002" name="Text Box 66"/>
            <p:cNvSpPr txBox="1">
              <a:spLocks noChangeArrowheads="1"/>
            </p:cNvSpPr>
            <p:nvPr/>
          </p:nvSpPr>
          <p:spPr bwMode="auto">
            <a:xfrm>
              <a:off x="864" y="1977"/>
              <a:ext cx="4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="0">
                  <a:solidFill>
                    <a:srgbClr val="0000FF"/>
                  </a:solidFill>
                  <a:latin typeface="Tahoma" pitchFamily="34" charset="0"/>
                </a:rPr>
                <a:t>Cout</a:t>
              </a:r>
            </a:p>
          </p:txBody>
        </p:sp>
        <p:sp>
          <p:nvSpPr>
            <p:cNvPr id="808003" name="Line 67"/>
            <p:cNvSpPr>
              <a:spLocks noChangeShapeType="1"/>
            </p:cNvSpPr>
            <p:nvPr/>
          </p:nvSpPr>
          <p:spPr bwMode="auto">
            <a:xfrm>
              <a:off x="1440" y="2592"/>
              <a:ext cx="0" cy="1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8004" name="Text Box 68"/>
            <p:cNvSpPr txBox="1">
              <a:spLocks noChangeArrowheads="1"/>
            </p:cNvSpPr>
            <p:nvPr/>
          </p:nvSpPr>
          <p:spPr bwMode="auto">
            <a:xfrm>
              <a:off x="1345" y="2401"/>
              <a:ext cx="2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="0">
                  <a:solidFill>
                    <a:srgbClr val="0000FF"/>
                  </a:solidFill>
                  <a:latin typeface="Tahoma" pitchFamily="34" charset="0"/>
                </a:rPr>
                <a:t>S</a:t>
              </a:r>
            </a:p>
          </p:txBody>
        </p:sp>
      </p:grpSp>
      <p:sp>
        <p:nvSpPr>
          <p:cNvPr id="808005" name="Text Box 69"/>
          <p:cNvSpPr txBox="1">
            <a:spLocks noChangeArrowheads="1"/>
          </p:cNvSpPr>
          <p:nvPr/>
        </p:nvSpPr>
        <p:spPr bwMode="auto">
          <a:xfrm>
            <a:off x="2924175" y="2830513"/>
            <a:ext cx="379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0">
                <a:latin typeface="Tahoma" pitchFamily="34" charset="0"/>
              </a:rPr>
              <a:t>S3</a:t>
            </a:r>
          </a:p>
        </p:txBody>
      </p:sp>
      <p:sp>
        <p:nvSpPr>
          <p:cNvPr id="808006" name="Text Box 70"/>
          <p:cNvSpPr txBox="1">
            <a:spLocks noChangeArrowheads="1"/>
          </p:cNvSpPr>
          <p:nvPr/>
        </p:nvSpPr>
        <p:spPr bwMode="auto">
          <a:xfrm>
            <a:off x="2541588" y="1219200"/>
            <a:ext cx="387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0">
                <a:latin typeface="Tahoma" pitchFamily="34" charset="0"/>
              </a:rPr>
              <a:t>A3</a:t>
            </a:r>
          </a:p>
        </p:txBody>
      </p:sp>
      <p:sp>
        <p:nvSpPr>
          <p:cNvPr id="808007" name="Text Box 71"/>
          <p:cNvSpPr txBox="1">
            <a:spLocks noChangeArrowheads="1"/>
          </p:cNvSpPr>
          <p:nvPr/>
        </p:nvSpPr>
        <p:spPr bwMode="auto">
          <a:xfrm>
            <a:off x="3198813" y="1219200"/>
            <a:ext cx="385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0">
                <a:latin typeface="Tahoma" pitchFamily="34" charset="0"/>
              </a:rPr>
              <a:t>B3</a:t>
            </a:r>
          </a:p>
        </p:txBody>
      </p:sp>
      <p:sp>
        <p:nvSpPr>
          <p:cNvPr id="808008" name="Text Box 72"/>
          <p:cNvSpPr txBox="1">
            <a:spLocks noChangeArrowheads="1"/>
          </p:cNvSpPr>
          <p:nvPr/>
        </p:nvSpPr>
        <p:spPr bwMode="auto">
          <a:xfrm>
            <a:off x="1600200" y="1752600"/>
            <a:ext cx="600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0">
                <a:latin typeface="Tahoma" pitchFamily="34" charset="0"/>
              </a:rPr>
              <a:t>Carry</a:t>
            </a:r>
          </a:p>
        </p:txBody>
      </p:sp>
      <p:grpSp>
        <p:nvGrpSpPr>
          <p:cNvPr id="808009" name="Group 73"/>
          <p:cNvGrpSpPr>
            <a:grpSpLocks/>
          </p:cNvGrpSpPr>
          <p:nvPr/>
        </p:nvGrpSpPr>
        <p:grpSpPr bwMode="auto">
          <a:xfrm>
            <a:off x="8585200" y="2079625"/>
            <a:ext cx="254000" cy="203200"/>
            <a:chOff x="5136" y="2208"/>
            <a:chExt cx="192" cy="192"/>
          </a:xfrm>
        </p:grpSpPr>
        <p:grpSp>
          <p:nvGrpSpPr>
            <p:cNvPr id="808010" name="Group 74"/>
            <p:cNvGrpSpPr>
              <a:grpSpLocks/>
            </p:cNvGrpSpPr>
            <p:nvPr/>
          </p:nvGrpSpPr>
          <p:grpSpPr bwMode="auto">
            <a:xfrm>
              <a:off x="5136" y="2352"/>
              <a:ext cx="192" cy="48"/>
              <a:chOff x="5136" y="2352"/>
              <a:chExt cx="192" cy="48"/>
            </a:xfrm>
          </p:grpSpPr>
          <p:sp>
            <p:nvSpPr>
              <p:cNvPr id="808011" name="Line 75"/>
              <p:cNvSpPr>
                <a:spLocks noChangeShapeType="1"/>
              </p:cNvSpPr>
              <p:nvPr/>
            </p:nvSpPr>
            <p:spPr bwMode="auto">
              <a:xfrm>
                <a:off x="5136" y="2352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12" name="Line 76"/>
              <p:cNvSpPr>
                <a:spLocks noChangeShapeType="1"/>
              </p:cNvSpPr>
              <p:nvPr/>
            </p:nvSpPr>
            <p:spPr bwMode="auto">
              <a:xfrm>
                <a:off x="5164" y="2376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13" name="Line 77"/>
              <p:cNvSpPr>
                <a:spLocks noChangeShapeType="1"/>
              </p:cNvSpPr>
              <p:nvPr/>
            </p:nvSpPr>
            <p:spPr bwMode="auto">
              <a:xfrm>
                <a:off x="5190" y="2400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8014" name="Line 78"/>
            <p:cNvSpPr>
              <a:spLocks noChangeShapeType="1"/>
            </p:cNvSpPr>
            <p:nvPr/>
          </p:nvSpPr>
          <p:spPr bwMode="auto">
            <a:xfrm flipH="1" flipV="1">
              <a:off x="5232" y="2208"/>
              <a:ext cx="5" cy="13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8016" name="Line 80"/>
          <p:cNvSpPr>
            <a:spLocks noChangeShapeType="1"/>
          </p:cNvSpPr>
          <p:nvPr/>
        </p:nvSpPr>
        <p:spPr bwMode="auto">
          <a:xfrm flipH="1">
            <a:off x="1447800" y="2076450"/>
            <a:ext cx="914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08026" name="Group 90"/>
          <p:cNvGrpSpPr>
            <a:grpSpLocks/>
          </p:cNvGrpSpPr>
          <p:nvPr/>
        </p:nvGrpSpPr>
        <p:grpSpPr bwMode="auto">
          <a:xfrm flipH="1">
            <a:off x="990600" y="2895600"/>
            <a:ext cx="1066800" cy="762000"/>
            <a:chOff x="2256" y="3024"/>
            <a:chExt cx="672" cy="480"/>
          </a:xfrm>
        </p:grpSpPr>
        <p:sp>
          <p:nvSpPr>
            <p:cNvPr id="808017" name="AutoShape 81"/>
            <p:cNvSpPr>
              <a:spLocks noChangeArrowheads="1"/>
            </p:cNvSpPr>
            <p:nvPr/>
          </p:nvSpPr>
          <p:spPr bwMode="auto">
            <a:xfrm rot="10800000">
              <a:off x="2496" y="3024"/>
              <a:ext cx="432" cy="480"/>
            </a:xfrm>
            <a:prstGeom prst="moon">
              <a:avLst>
                <a:gd name="adj" fmla="val 82292"/>
              </a:avLst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8018" name="Arc 82"/>
            <p:cNvSpPr>
              <a:spLocks/>
            </p:cNvSpPr>
            <p:nvPr/>
          </p:nvSpPr>
          <p:spPr bwMode="auto">
            <a:xfrm rot="10800000">
              <a:off x="2304" y="3024"/>
              <a:ext cx="191" cy="472"/>
            </a:xfrm>
            <a:custGeom>
              <a:avLst/>
              <a:gdLst>
                <a:gd name="G0" fmla="+- 21600 0 0"/>
                <a:gd name="G1" fmla="+- 18478 0 0"/>
                <a:gd name="G2" fmla="+- 21600 0 0"/>
                <a:gd name="T0" fmla="*/ 10899 w 21600"/>
                <a:gd name="T1" fmla="*/ 37241 h 37241"/>
                <a:gd name="T2" fmla="*/ 10415 w 21600"/>
                <a:gd name="T3" fmla="*/ 0 h 37241"/>
                <a:gd name="T4" fmla="*/ 21600 w 21600"/>
                <a:gd name="T5" fmla="*/ 18478 h 37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7241" fill="none" extrusionOk="0">
                  <a:moveTo>
                    <a:pt x="10899" y="37240"/>
                  </a:moveTo>
                  <a:cubicBezTo>
                    <a:pt x="4160" y="33397"/>
                    <a:pt x="0" y="26235"/>
                    <a:pt x="0" y="18478"/>
                  </a:cubicBezTo>
                  <a:cubicBezTo>
                    <a:pt x="-1" y="10920"/>
                    <a:pt x="3949" y="3913"/>
                    <a:pt x="10414" y="-1"/>
                  </a:cubicBezTo>
                </a:path>
                <a:path w="21600" h="37241" stroke="0" extrusionOk="0">
                  <a:moveTo>
                    <a:pt x="10899" y="37240"/>
                  </a:moveTo>
                  <a:cubicBezTo>
                    <a:pt x="4160" y="33397"/>
                    <a:pt x="0" y="26235"/>
                    <a:pt x="0" y="18478"/>
                  </a:cubicBezTo>
                  <a:cubicBezTo>
                    <a:pt x="-1" y="10920"/>
                    <a:pt x="3949" y="3913"/>
                    <a:pt x="10414" y="-1"/>
                  </a:cubicBezTo>
                  <a:lnTo>
                    <a:pt x="21600" y="18478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8019" name="Line 83"/>
            <p:cNvSpPr>
              <a:spLocks noChangeShapeType="1"/>
            </p:cNvSpPr>
            <p:nvPr/>
          </p:nvSpPr>
          <p:spPr bwMode="auto">
            <a:xfrm rot="10800000">
              <a:off x="2256" y="3120"/>
              <a:ext cx="302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8020" name="Line 84"/>
            <p:cNvSpPr>
              <a:spLocks noChangeShapeType="1"/>
            </p:cNvSpPr>
            <p:nvPr/>
          </p:nvSpPr>
          <p:spPr bwMode="auto">
            <a:xfrm rot="10800000" flipH="1">
              <a:off x="2256" y="3408"/>
              <a:ext cx="302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8027" name="Line 91"/>
          <p:cNvSpPr>
            <a:spLocks noChangeShapeType="1"/>
          </p:cNvSpPr>
          <p:nvPr/>
        </p:nvSpPr>
        <p:spPr bwMode="auto">
          <a:xfrm flipV="1">
            <a:off x="2057400" y="2057400"/>
            <a:ext cx="0" cy="990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8028" name="Line 92"/>
          <p:cNvSpPr>
            <a:spLocks noChangeShapeType="1"/>
          </p:cNvSpPr>
          <p:nvPr/>
        </p:nvSpPr>
        <p:spPr bwMode="auto">
          <a:xfrm>
            <a:off x="3886200" y="2057400"/>
            <a:ext cx="0" cy="1447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8029" name="Line 93"/>
          <p:cNvSpPr>
            <a:spLocks noChangeShapeType="1"/>
          </p:cNvSpPr>
          <p:nvPr/>
        </p:nvSpPr>
        <p:spPr bwMode="auto">
          <a:xfrm>
            <a:off x="1981200" y="3505200"/>
            <a:ext cx="1905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8030" name="Oval 94"/>
          <p:cNvSpPr>
            <a:spLocks noChangeArrowheads="1"/>
          </p:cNvSpPr>
          <p:nvPr/>
        </p:nvSpPr>
        <p:spPr bwMode="auto">
          <a:xfrm>
            <a:off x="3848100" y="203835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8031" name="Oval 95"/>
          <p:cNvSpPr>
            <a:spLocks noChangeArrowheads="1"/>
          </p:cNvSpPr>
          <p:nvPr/>
        </p:nvSpPr>
        <p:spPr bwMode="auto">
          <a:xfrm>
            <a:off x="2019300" y="2028825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8032" name="Line 96"/>
          <p:cNvSpPr>
            <a:spLocks noChangeShapeType="1"/>
          </p:cNvSpPr>
          <p:nvPr/>
        </p:nvSpPr>
        <p:spPr bwMode="auto">
          <a:xfrm>
            <a:off x="762000" y="3276600"/>
            <a:ext cx="228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8033" name="Text Box 97"/>
          <p:cNvSpPr txBox="1">
            <a:spLocks noChangeArrowheads="1"/>
          </p:cNvSpPr>
          <p:nvPr/>
        </p:nvSpPr>
        <p:spPr bwMode="auto">
          <a:xfrm>
            <a:off x="212725" y="2590800"/>
            <a:ext cx="981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0">
                <a:latin typeface="Tahoma" pitchFamily="34" charset="0"/>
              </a:rPr>
              <a:t>Overflow/</a:t>
            </a:r>
          </a:p>
          <a:p>
            <a:pPr algn="l"/>
            <a:r>
              <a:rPr lang="en-US" b="0">
                <a:latin typeface="Tahoma" pitchFamily="34" charset="0"/>
              </a:rPr>
              <a:t>Underflow</a:t>
            </a:r>
          </a:p>
        </p:txBody>
      </p:sp>
      <p:grpSp>
        <p:nvGrpSpPr>
          <p:cNvPr id="808049" name="Group 113"/>
          <p:cNvGrpSpPr>
            <a:grpSpLocks/>
          </p:cNvGrpSpPr>
          <p:nvPr/>
        </p:nvGrpSpPr>
        <p:grpSpPr bwMode="auto">
          <a:xfrm>
            <a:off x="974725" y="4343400"/>
            <a:ext cx="6416675" cy="2057400"/>
            <a:chOff x="614" y="2736"/>
            <a:chExt cx="4042" cy="1296"/>
          </a:xfrm>
        </p:grpSpPr>
        <p:sp>
          <p:nvSpPr>
            <p:cNvPr id="808034" name="Text Box 98"/>
            <p:cNvSpPr txBox="1">
              <a:spLocks noChangeArrowheads="1"/>
            </p:cNvSpPr>
            <p:nvPr/>
          </p:nvSpPr>
          <p:spPr bwMode="auto">
            <a:xfrm>
              <a:off x="2064" y="2736"/>
              <a:ext cx="2592" cy="888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0">
                <a:latin typeface="Tahoma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n-bit Adder/Subtractor</a:t>
              </a:r>
            </a:p>
            <a:p>
              <a:pPr>
                <a:spcBef>
                  <a:spcPct val="50000"/>
                </a:spcBef>
              </a:pPr>
              <a:endPara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  <p:grpSp>
          <p:nvGrpSpPr>
            <p:cNvPr id="808035" name="Group 99"/>
            <p:cNvGrpSpPr>
              <a:grpSpLocks/>
            </p:cNvGrpSpPr>
            <p:nvPr/>
          </p:nvGrpSpPr>
          <p:grpSpPr bwMode="auto">
            <a:xfrm flipH="1">
              <a:off x="1104" y="3456"/>
              <a:ext cx="672" cy="480"/>
              <a:chOff x="2256" y="3024"/>
              <a:chExt cx="672" cy="480"/>
            </a:xfrm>
          </p:grpSpPr>
          <p:sp>
            <p:nvSpPr>
              <p:cNvPr id="808036" name="AutoShape 100"/>
              <p:cNvSpPr>
                <a:spLocks noChangeArrowheads="1"/>
              </p:cNvSpPr>
              <p:nvPr/>
            </p:nvSpPr>
            <p:spPr bwMode="auto">
              <a:xfrm rot="10800000">
                <a:off x="2496" y="3024"/>
                <a:ext cx="432" cy="480"/>
              </a:xfrm>
              <a:prstGeom prst="moon">
                <a:avLst>
                  <a:gd name="adj" fmla="val 82292"/>
                </a:avLst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8037" name="Arc 101"/>
              <p:cNvSpPr>
                <a:spLocks/>
              </p:cNvSpPr>
              <p:nvPr/>
            </p:nvSpPr>
            <p:spPr bwMode="auto">
              <a:xfrm rot="10800000">
                <a:off x="2304" y="3024"/>
                <a:ext cx="191" cy="472"/>
              </a:xfrm>
              <a:custGeom>
                <a:avLst/>
                <a:gdLst>
                  <a:gd name="G0" fmla="+- 21600 0 0"/>
                  <a:gd name="G1" fmla="+- 18478 0 0"/>
                  <a:gd name="G2" fmla="+- 21600 0 0"/>
                  <a:gd name="T0" fmla="*/ 10899 w 21600"/>
                  <a:gd name="T1" fmla="*/ 37241 h 37241"/>
                  <a:gd name="T2" fmla="*/ 10415 w 21600"/>
                  <a:gd name="T3" fmla="*/ 0 h 37241"/>
                  <a:gd name="T4" fmla="*/ 21600 w 21600"/>
                  <a:gd name="T5" fmla="*/ 18478 h 37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7241" fill="none" extrusionOk="0">
                    <a:moveTo>
                      <a:pt x="10899" y="37240"/>
                    </a:moveTo>
                    <a:cubicBezTo>
                      <a:pt x="4160" y="33397"/>
                      <a:pt x="0" y="26235"/>
                      <a:pt x="0" y="18478"/>
                    </a:cubicBezTo>
                    <a:cubicBezTo>
                      <a:pt x="-1" y="10920"/>
                      <a:pt x="3949" y="3913"/>
                      <a:pt x="10414" y="-1"/>
                    </a:cubicBezTo>
                  </a:path>
                  <a:path w="21600" h="37241" stroke="0" extrusionOk="0">
                    <a:moveTo>
                      <a:pt x="10899" y="37240"/>
                    </a:moveTo>
                    <a:cubicBezTo>
                      <a:pt x="4160" y="33397"/>
                      <a:pt x="0" y="26235"/>
                      <a:pt x="0" y="18478"/>
                    </a:cubicBezTo>
                    <a:cubicBezTo>
                      <a:pt x="-1" y="10920"/>
                      <a:pt x="3949" y="3913"/>
                      <a:pt x="10414" y="-1"/>
                    </a:cubicBezTo>
                    <a:lnTo>
                      <a:pt x="21600" y="18478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8038" name="Line 102"/>
              <p:cNvSpPr>
                <a:spLocks noChangeShapeType="1"/>
              </p:cNvSpPr>
              <p:nvPr/>
            </p:nvSpPr>
            <p:spPr bwMode="auto">
              <a:xfrm rot="10800000">
                <a:off x="2256" y="3120"/>
                <a:ext cx="302" cy="1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8039" name="Line 103"/>
              <p:cNvSpPr>
                <a:spLocks noChangeShapeType="1"/>
              </p:cNvSpPr>
              <p:nvPr/>
            </p:nvSpPr>
            <p:spPr bwMode="auto">
              <a:xfrm rot="10800000" flipH="1">
                <a:off x="2256" y="3408"/>
                <a:ext cx="302" cy="1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08040" name="Line 104"/>
            <p:cNvSpPr>
              <a:spLocks noChangeShapeType="1"/>
            </p:cNvSpPr>
            <p:nvPr/>
          </p:nvSpPr>
          <p:spPr bwMode="auto">
            <a:xfrm>
              <a:off x="960" y="3696"/>
              <a:ext cx="14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8041" name="Text Box 105"/>
            <p:cNvSpPr txBox="1">
              <a:spLocks noChangeArrowheads="1"/>
            </p:cNvSpPr>
            <p:nvPr/>
          </p:nvSpPr>
          <p:spPr bwMode="auto">
            <a:xfrm>
              <a:off x="614" y="3264"/>
              <a:ext cx="61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="0">
                  <a:latin typeface="Tahoma" pitchFamily="34" charset="0"/>
                </a:rPr>
                <a:t>Overflow/</a:t>
              </a:r>
            </a:p>
            <a:p>
              <a:pPr algn="l"/>
              <a:r>
                <a:rPr lang="en-US" b="0">
                  <a:latin typeface="Tahoma" pitchFamily="34" charset="0"/>
                </a:rPr>
                <a:t>Underflow</a:t>
              </a:r>
            </a:p>
          </p:txBody>
        </p:sp>
        <p:sp>
          <p:nvSpPr>
            <p:cNvPr id="808042" name="Line 106"/>
            <p:cNvSpPr>
              <a:spLocks noChangeShapeType="1"/>
            </p:cNvSpPr>
            <p:nvPr/>
          </p:nvSpPr>
          <p:spPr bwMode="auto">
            <a:xfrm>
              <a:off x="1728" y="3840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8043" name="Line 107"/>
            <p:cNvSpPr>
              <a:spLocks noChangeShapeType="1"/>
            </p:cNvSpPr>
            <p:nvPr/>
          </p:nvSpPr>
          <p:spPr bwMode="auto">
            <a:xfrm flipV="1">
              <a:off x="2256" y="3600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8044" name="Line 108"/>
            <p:cNvSpPr>
              <a:spLocks noChangeShapeType="1"/>
            </p:cNvSpPr>
            <p:nvPr/>
          </p:nvSpPr>
          <p:spPr bwMode="auto">
            <a:xfrm flipH="1">
              <a:off x="912" y="3120"/>
              <a:ext cx="115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8045" name="Line 109"/>
            <p:cNvSpPr>
              <a:spLocks noChangeShapeType="1"/>
            </p:cNvSpPr>
            <p:nvPr/>
          </p:nvSpPr>
          <p:spPr bwMode="auto">
            <a:xfrm flipV="1">
              <a:off x="1776" y="3120"/>
              <a:ext cx="0" cy="43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8046" name="Oval 110"/>
            <p:cNvSpPr>
              <a:spLocks noChangeArrowheads="1"/>
            </p:cNvSpPr>
            <p:nvPr/>
          </p:nvSpPr>
          <p:spPr bwMode="auto">
            <a:xfrm>
              <a:off x="1752" y="3090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8047" name="Text Box 111"/>
            <p:cNvSpPr txBox="1">
              <a:spLocks noChangeArrowheads="1"/>
            </p:cNvSpPr>
            <p:nvPr/>
          </p:nvSpPr>
          <p:spPr bwMode="auto">
            <a:xfrm>
              <a:off x="998" y="2901"/>
              <a:ext cx="2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latin typeface="Tahoma" pitchFamily="34" charset="0"/>
                </a:rPr>
                <a:t>Cn</a:t>
              </a:r>
            </a:p>
          </p:txBody>
        </p:sp>
        <p:sp>
          <p:nvSpPr>
            <p:cNvPr id="808048" name="Text Box 112"/>
            <p:cNvSpPr txBox="1">
              <a:spLocks noChangeArrowheads="1"/>
            </p:cNvSpPr>
            <p:nvPr/>
          </p:nvSpPr>
          <p:spPr bwMode="auto">
            <a:xfrm>
              <a:off x="1963" y="3801"/>
              <a:ext cx="41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latin typeface="Tahoma" pitchFamily="34" charset="0"/>
                </a:rPr>
                <a:t>Cn-1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8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Overflow/Underflow Example</a:t>
            </a:r>
          </a:p>
        </p:txBody>
      </p:sp>
      <p:sp>
        <p:nvSpPr>
          <p:cNvPr id="818179" name="Text Box 3"/>
          <p:cNvSpPr txBox="1">
            <a:spLocks noChangeArrowheads="1"/>
          </p:cNvSpPr>
          <p:nvPr/>
        </p:nvSpPr>
        <p:spPr bwMode="auto">
          <a:xfrm>
            <a:off x="1066800" y="2133600"/>
            <a:ext cx="25701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0">
                <a:latin typeface="Tahoma" pitchFamily="34" charset="0"/>
              </a:rPr>
              <a:t>01001000  (+72)</a:t>
            </a:r>
          </a:p>
          <a:p>
            <a:pPr algn="l"/>
            <a:r>
              <a:rPr lang="en-US" sz="2400" b="0">
                <a:latin typeface="Tahoma" pitchFamily="34" charset="0"/>
              </a:rPr>
              <a:t>00111001  (+57)</a:t>
            </a:r>
          </a:p>
          <a:p>
            <a:pPr algn="l"/>
            <a:r>
              <a:rPr lang="en-US" sz="2400" b="0">
                <a:latin typeface="Tahoma" pitchFamily="34" charset="0"/>
              </a:rPr>
              <a:t>--------------------</a:t>
            </a:r>
          </a:p>
          <a:p>
            <a:pPr algn="l"/>
            <a:r>
              <a:rPr lang="en-US" sz="2400" b="0">
                <a:latin typeface="Tahoma" pitchFamily="34" charset="0"/>
              </a:rPr>
              <a:t>               (+129)</a:t>
            </a:r>
          </a:p>
        </p:txBody>
      </p:sp>
      <p:sp>
        <p:nvSpPr>
          <p:cNvPr id="818181" name="Text Box 5"/>
          <p:cNvSpPr txBox="1">
            <a:spLocks noChangeArrowheads="1"/>
          </p:cNvSpPr>
          <p:nvPr/>
        </p:nvSpPr>
        <p:spPr bwMode="auto">
          <a:xfrm>
            <a:off x="762000" y="1684338"/>
            <a:ext cx="3446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0">
                <a:latin typeface="Tahoma" pitchFamily="34" charset="0"/>
              </a:rPr>
              <a:t>8-bit </a:t>
            </a:r>
            <a:r>
              <a:rPr lang="en-US" sz="2000" b="0">
                <a:solidFill>
                  <a:srgbClr val="FF0000"/>
                </a:solidFill>
                <a:latin typeface="Tahoma" pitchFamily="34" charset="0"/>
              </a:rPr>
              <a:t>Signed</a:t>
            </a:r>
            <a:r>
              <a:rPr lang="en-US" sz="2000" b="0">
                <a:latin typeface="Tahoma" pitchFamily="34" charset="0"/>
              </a:rPr>
              <a:t> number addition</a:t>
            </a:r>
          </a:p>
        </p:txBody>
      </p:sp>
      <p:sp>
        <p:nvSpPr>
          <p:cNvPr id="818182" name="Text Box 6"/>
          <p:cNvSpPr txBox="1">
            <a:spLocks noChangeArrowheads="1"/>
          </p:cNvSpPr>
          <p:nvPr/>
        </p:nvSpPr>
        <p:spPr bwMode="auto">
          <a:xfrm>
            <a:off x="4973638" y="2125663"/>
            <a:ext cx="25542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0">
                <a:latin typeface="Tahoma" pitchFamily="34" charset="0"/>
              </a:rPr>
              <a:t>10000001  (-127)</a:t>
            </a:r>
          </a:p>
          <a:p>
            <a:pPr algn="l"/>
            <a:r>
              <a:rPr lang="en-US" sz="2400" b="0">
                <a:latin typeface="Tahoma" pitchFamily="34" charset="0"/>
              </a:rPr>
              <a:t>11111010  (   -6)</a:t>
            </a:r>
          </a:p>
          <a:p>
            <a:pPr algn="l"/>
            <a:r>
              <a:rPr lang="en-US" sz="2400" b="0">
                <a:latin typeface="Tahoma" pitchFamily="34" charset="0"/>
              </a:rPr>
              <a:t>--------------------</a:t>
            </a:r>
          </a:p>
          <a:p>
            <a:pPr algn="l"/>
            <a:r>
              <a:rPr lang="en-US" sz="2400" b="0">
                <a:latin typeface="Tahoma" pitchFamily="34" charset="0"/>
              </a:rPr>
              <a:t>                (-133)</a:t>
            </a:r>
          </a:p>
        </p:txBody>
      </p:sp>
      <p:sp>
        <p:nvSpPr>
          <p:cNvPr id="818183" name="Text Box 7"/>
          <p:cNvSpPr txBox="1">
            <a:spLocks noChangeArrowheads="1"/>
          </p:cNvSpPr>
          <p:nvPr/>
        </p:nvSpPr>
        <p:spPr bwMode="auto">
          <a:xfrm>
            <a:off x="4648200" y="1676400"/>
            <a:ext cx="3446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0">
                <a:latin typeface="Tahoma" pitchFamily="34" charset="0"/>
              </a:rPr>
              <a:t>8-bit </a:t>
            </a:r>
            <a:r>
              <a:rPr lang="en-US" sz="2000" b="0">
                <a:solidFill>
                  <a:srgbClr val="FF0000"/>
                </a:solidFill>
                <a:latin typeface="Tahoma" pitchFamily="34" charset="0"/>
              </a:rPr>
              <a:t>Signed</a:t>
            </a:r>
            <a:r>
              <a:rPr lang="en-US" sz="2000" b="0">
                <a:latin typeface="Tahoma" pitchFamily="34" charset="0"/>
              </a:rPr>
              <a:t> number addition</a:t>
            </a:r>
          </a:p>
        </p:txBody>
      </p:sp>
      <p:sp>
        <p:nvSpPr>
          <p:cNvPr id="818185" name="Text Box 9"/>
          <p:cNvSpPr txBox="1">
            <a:spLocks noChangeArrowheads="1"/>
          </p:cNvSpPr>
          <p:nvPr/>
        </p:nvSpPr>
        <p:spPr bwMode="auto">
          <a:xfrm>
            <a:off x="762000" y="4808538"/>
            <a:ext cx="9794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0">
                <a:latin typeface="Tahoma" pitchFamily="34" charset="0"/>
              </a:rPr>
              <a:t>Cn-1 =</a:t>
            </a:r>
          </a:p>
          <a:p>
            <a:pPr algn="l"/>
            <a:endParaRPr lang="en-US" sz="2000" b="0">
              <a:latin typeface="Tahoma" pitchFamily="34" charset="0"/>
            </a:endParaRPr>
          </a:p>
          <a:p>
            <a:pPr algn="l"/>
            <a:r>
              <a:rPr lang="en-US" sz="2000" b="0">
                <a:latin typeface="Tahoma" pitchFamily="34" charset="0"/>
              </a:rPr>
              <a:t>   Cn =</a:t>
            </a:r>
          </a:p>
        </p:txBody>
      </p:sp>
      <p:sp>
        <p:nvSpPr>
          <p:cNvPr id="818186" name="Text Box 10"/>
          <p:cNvSpPr txBox="1">
            <a:spLocks noChangeArrowheads="1"/>
          </p:cNvSpPr>
          <p:nvPr/>
        </p:nvSpPr>
        <p:spPr bwMode="auto">
          <a:xfrm>
            <a:off x="4419600" y="4784725"/>
            <a:ext cx="9794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0">
                <a:latin typeface="Tahoma" pitchFamily="34" charset="0"/>
              </a:rPr>
              <a:t>Cn-1 =</a:t>
            </a:r>
          </a:p>
          <a:p>
            <a:pPr algn="l"/>
            <a:endParaRPr lang="en-US" sz="2000" b="0">
              <a:latin typeface="Tahoma" pitchFamily="34" charset="0"/>
            </a:endParaRPr>
          </a:p>
          <a:p>
            <a:pPr algn="l"/>
            <a:r>
              <a:rPr lang="en-US" sz="2000" b="0">
                <a:latin typeface="Tahoma" pitchFamily="34" charset="0"/>
              </a:rPr>
              <a:t>   Cn =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Parity Circuits</a:t>
            </a:r>
          </a:p>
        </p:txBody>
      </p:sp>
      <p:sp>
        <p:nvSpPr>
          <p:cNvPr id="80998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3505200"/>
            <a:ext cx="8726488" cy="30686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To detect single bit error during transmission</a:t>
            </a:r>
          </a:p>
          <a:p>
            <a:pPr>
              <a:lnSpc>
                <a:spcPct val="90000"/>
              </a:lnSpc>
            </a:pPr>
            <a:r>
              <a:rPr lang="en-US" sz="2800"/>
              <a:t>Parity bit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Even parity: even number for data+parity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Odd parity: odd number for data+parity</a:t>
            </a:r>
          </a:p>
          <a:p>
            <a:pPr>
              <a:lnSpc>
                <a:spcPct val="90000"/>
              </a:lnSpc>
            </a:pPr>
            <a:r>
              <a:rPr lang="en-US" sz="2800"/>
              <a:t>Single parity bit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Cannot detect 2 bit error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Cannot correct the single bit error</a:t>
            </a:r>
          </a:p>
        </p:txBody>
      </p:sp>
      <p:sp>
        <p:nvSpPr>
          <p:cNvPr id="809990" name="Rectangle 6"/>
          <p:cNvSpPr>
            <a:spLocks noChangeArrowheads="1"/>
          </p:cNvSpPr>
          <p:nvPr/>
        </p:nvSpPr>
        <p:spPr bwMode="auto">
          <a:xfrm>
            <a:off x="1676400" y="1905000"/>
            <a:ext cx="1219200" cy="990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0">
                <a:solidFill>
                  <a:schemeClr val="bg1"/>
                </a:solidFill>
                <a:latin typeface="Tahoma" pitchFamily="34" charset="0"/>
              </a:rPr>
              <a:t>Sender</a:t>
            </a:r>
          </a:p>
        </p:txBody>
      </p:sp>
      <p:sp>
        <p:nvSpPr>
          <p:cNvPr id="809993" name="Rectangle 9"/>
          <p:cNvSpPr>
            <a:spLocks noChangeArrowheads="1"/>
          </p:cNvSpPr>
          <p:nvPr/>
        </p:nvSpPr>
        <p:spPr bwMode="auto">
          <a:xfrm>
            <a:off x="6096000" y="1905000"/>
            <a:ext cx="1219200" cy="990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0">
                <a:solidFill>
                  <a:schemeClr val="bg1"/>
                </a:solidFill>
                <a:latin typeface="Tahoma" pitchFamily="34" charset="0"/>
              </a:rPr>
              <a:t>Receiver</a:t>
            </a:r>
          </a:p>
        </p:txBody>
      </p:sp>
      <p:sp>
        <p:nvSpPr>
          <p:cNvPr id="809994" name="Line 10"/>
          <p:cNvSpPr>
            <a:spLocks noChangeShapeType="1"/>
          </p:cNvSpPr>
          <p:nvPr/>
        </p:nvSpPr>
        <p:spPr bwMode="auto">
          <a:xfrm>
            <a:off x="2895600" y="2209800"/>
            <a:ext cx="320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9995" name="Line 11"/>
          <p:cNvSpPr>
            <a:spLocks noChangeShapeType="1"/>
          </p:cNvSpPr>
          <p:nvPr/>
        </p:nvSpPr>
        <p:spPr bwMode="auto">
          <a:xfrm flipH="1">
            <a:off x="4267200" y="2057400"/>
            <a:ext cx="228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9996" name="Text Box 12"/>
          <p:cNvSpPr txBox="1">
            <a:spLocks noChangeArrowheads="1"/>
          </p:cNvSpPr>
          <p:nvPr/>
        </p:nvSpPr>
        <p:spPr bwMode="auto">
          <a:xfrm>
            <a:off x="3870325" y="1684338"/>
            <a:ext cx="1301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0">
                <a:latin typeface="Tahoma" pitchFamily="34" charset="0"/>
              </a:rPr>
              <a:t>N-bit data</a:t>
            </a:r>
          </a:p>
        </p:txBody>
      </p:sp>
      <p:sp>
        <p:nvSpPr>
          <p:cNvPr id="809997" name="Line 13"/>
          <p:cNvSpPr>
            <a:spLocks noChangeShapeType="1"/>
          </p:cNvSpPr>
          <p:nvPr/>
        </p:nvSpPr>
        <p:spPr bwMode="auto">
          <a:xfrm>
            <a:off x="2895600" y="26670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9998" name="Text Box 14"/>
          <p:cNvSpPr txBox="1">
            <a:spLocks noChangeArrowheads="1"/>
          </p:cNvSpPr>
          <p:nvPr/>
        </p:nvSpPr>
        <p:spPr bwMode="auto">
          <a:xfrm>
            <a:off x="3886200" y="2590800"/>
            <a:ext cx="138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0">
                <a:solidFill>
                  <a:srgbClr val="FF0000"/>
                </a:solidFill>
                <a:latin typeface="Tahoma" pitchFamily="34" charset="0"/>
              </a:rPr>
              <a:t>Parity bit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Even Parity Generation</a:t>
            </a:r>
          </a:p>
        </p:txBody>
      </p:sp>
      <p:grpSp>
        <p:nvGrpSpPr>
          <p:cNvPr id="815149" name="Group 45"/>
          <p:cNvGrpSpPr>
            <a:grpSpLocks/>
          </p:cNvGrpSpPr>
          <p:nvPr/>
        </p:nvGrpSpPr>
        <p:grpSpPr bwMode="auto">
          <a:xfrm>
            <a:off x="609600" y="2895600"/>
            <a:ext cx="4310063" cy="1871663"/>
            <a:chOff x="558" y="1365"/>
            <a:chExt cx="2715" cy="1179"/>
          </a:xfrm>
        </p:grpSpPr>
        <p:sp>
          <p:nvSpPr>
            <p:cNvPr id="815113" name="AutoShape 9"/>
            <p:cNvSpPr>
              <a:spLocks noChangeArrowheads="1"/>
            </p:cNvSpPr>
            <p:nvPr/>
          </p:nvSpPr>
          <p:spPr bwMode="auto">
            <a:xfrm rot="10800000">
              <a:off x="1407" y="1488"/>
              <a:ext cx="432" cy="480"/>
            </a:xfrm>
            <a:prstGeom prst="moon">
              <a:avLst>
                <a:gd name="adj" fmla="val 82292"/>
              </a:avLst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5114" name="Arc 10"/>
            <p:cNvSpPr>
              <a:spLocks/>
            </p:cNvSpPr>
            <p:nvPr/>
          </p:nvSpPr>
          <p:spPr bwMode="auto">
            <a:xfrm rot="10800000">
              <a:off x="1215" y="1488"/>
              <a:ext cx="191" cy="472"/>
            </a:xfrm>
            <a:custGeom>
              <a:avLst/>
              <a:gdLst>
                <a:gd name="G0" fmla="+- 21600 0 0"/>
                <a:gd name="G1" fmla="+- 18478 0 0"/>
                <a:gd name="G2" fmla="+- 21600 0 0"/>
                <a:gd name="T0" fmla="*/ 10899 w 21600"/>
                <a:gd name="T1" fmla="*/ 37241 h 37241"/>
                <a:gd name="T2" fmla="*/ 10415 w 21600"/>
                <a:gd name="T3" fmla="*/ 0 h 37241"/>
                <a:gd name="T4" fmla="*/ 21600 w 21600"/>
                <a:gd name="T5" fmla="*/ 18478 h 37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7241" fill="none" extrusionOk="0">
                  <a:moveTo>
                    <a:pt x="10899" y="37240"/>
                  </a:moveTo>
                  <a:cubicBezTo>
                    <a:pt x="4160" y="33397"/>
                    <a:pt x="0" y="26235"/>
                    <a:pt x="0" y="18478"/>
                  </a:cubicBezTo>
                  <a:cubicBezTo>
                    <a:pt x="-1" y="10920"/>
                    <a:pt x="3949" y="3913"/>
                    <a:pt x="10414" y="-1"/>
                  </a:cubicBezTo>
                </a:path>
                <a:path w="21600" h="37241" stroke="0" extrusionOk="0">
                  <a:moveTo>
                    <a:pt x="10899" y="37240"/>
                  </a:moveTo>
                  <a:cubicBezTo>
                    <a:pt x="4160" y="33397"/>
                    <a:pt x="0" y="26235"/>
                    <a:pt x="0" y="18478"/>
                  </a:cubicBezTo>
                  <a:cubicBezTo>
                    <a:pt x="-1" y="10920"/>
                    <a:pt x="3949" y="3913"/>
                    <a:pt x="10414" y="-1"/>
                  </a:cubicBezTo>
                  <a:lnTo>
                    <a:pt x="21600" y="18478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5115" name="Line 11"/>
            <p:cNvSpPr>
              <a:spLocks noChangeShapeType="1"/>
            </p:cNvSpPr>
            <p:nvPr/>
          </p:nvSpPr>
          <p:spPr bwMode="auto">
            <a:xfrm rot="10800000">
              <a:off x="1167" y="1584"/>
              <a:ext cx="302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5116" name="Line 12"/>
            <p:cNvSpPr>
              <a:spLocks noChangeShapeType="1"/>
            </p:cNvSpPr>
            <p:nvPr/>
          </p:nvSpPr>
          <p:spPr bwMode="auto">
            <a:xfrm rot="10800000" flipH="1">
              <a:off x="1167" y="1872"/>
              <a:ext cx="302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5117" name="Line 13"/>
            <p:cNvSpPr>
              <a:spLocks noChangeShapeType="1"/>
            </p:cNvSpPr>
            <p:nvPr/>
          </p:nvSpPr>
          <p:spPr bwMode="auto">
            <a:xfrm rot="10800000">
              <a:off x="1839" y="1728"/>
              <a:ext cx="19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5118" name="Line 14"/>
            <p:cNvSpPr>
              <a:spLocks noChangeShapeType="1"/>
            </p:cNvSpPr>
            <p:nvPr/>
          </p:nvSpPr>
          <p:spPr bwMode="auto">
            <a:xfrm>
              <a:off x="720" y="1584"/>
              <a:ext cx="67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5119" name="Line 15"/>
            <p:cNvSpPr>
              <a:spLocks noChangeShapeType="1"/>
            </p:cNvSpPr>
            <p:nvPr/>
          </p:nvSpPr>
          <p:spPr bwMode="auto">
            <a:xfrm>
              <a:off x="720" y="1872"/>
              <a:ext cx="67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5125" name="Text Box 21"/>
            <p:cNvSpPr txBox="1">
              <a:spLocks noChangeArrowheads="1"/>
            </p:cNvSpPr>
            <p:nvPr/>
          </p:nvSpPr>
          <p:spPr bwMode="auto">
            <a:xfrm>
              <a:off x="558" y="1365"/>
              <a:ext cx="2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latin typeface="Tahoma" pitchFamily="34" charset="0"/>
                </a:rPr>
                <a:t>D0</a:t>
              </a:r>
            </a:p>
          </p:txBody>
        </p:sp>
        <p:sp>
          <p:nvSpPr>
            <p:cNvPr id="815126" name="Text Box 22"/>
            <p:cNvSpPr txBox="1">
              <a:spLocks noChangeArrowheads="1"/>
            </p:cNvSpPr>
            <p:nvPr/>
          </p:nvSpPr>
          <p:spPr bwMode="auto">
            <a:xfrm>
              <a:off x="558" y="1689"/>
              <a:ext cx="2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latin typeface="Tahoma" pitchFamily="34" charset="0"/>
                </a:rPr>
                <a:t>D1</a:t>
              </a:r>
            </a:p>
          </p:txBody>
        </p:sp>
        <p:sp>
          <p:nvSpPr>
            <p:cNvPr id="815129" name="AutoShape 25"/>
            <p:cNvSpPr>
              <a:spLocks noChangeArrowheads="1"/>
            </p:cNvSpPr>
            <p:nvPr/>
          </p:nvSpPr>
          <p:spPr bwMode="auto">
            <a:xfrm rot="10800000">
              <a:off x="1392" y="2064"/>
              <a:ext cx="432" cy="480"/>
            </a:xfrm>
            <a:prstGeom prst="moon">
              <a:avLst>
                <a:gd name="adj" fmla="val 82292"/>
              </a:avLst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5130" name="Arc 26"/>
            <p:cNvSpPr>
              <a:spLocks/>
            </p:cNvSpPr>
            <p:nvPr/>
          </p:nvSpPr>
          <p:spPr bwMode="auto">
            <a:xfrm rot="10800000">
              <a:off x="1200" y="2064"/>
              <a:ext cx="191" cy="472"/>
            </a:xfrm>
            <a:custGeom>
              <a:avLst/>
              <a:gdLst>
                <a:gd name="G0" fmla="+- 21600 0 0"/>
                <a:gd name="G1" fmla="+- 18478 0 0"/>
                <a:gd name="G2" fmla="+- 21600 0 0"/>
                <a:gd name="T0" fmla="*/ 10899 w 21600"/>
                <a:gd name="T1" fmla="*/ 37241 h 37241"/>
                <a:gd name="T2" fmla="*/ 10415 w 21600"/>
                <a:gd name="T3" fmla="*/ 0 h 37241"/>
                <a:gd name="T4" fmla="*/ 21600 w 21600"/>
                <a:gd name="T5" fmla="*/ 18478 h 37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7241" fill="none" extrusionOk="0">
                  <a:moveTo>
                    <a:pt x="10899" y="37240"/>
                  </a:moveTo>
                  <a:cubicBezTo>
                    <a:pt x="4160" y="33397"/>
                    <a:pt x="0" y="26235"/>
                    <a:pt x="0" y="18478"/>
                  </a:cubicBezTo>
                  <a:cubicBezTo>
                    <a:pt x="-1" y="10920"/>
                    <a:pt x="3949" y="3913"/>
                    <a:pt x="10414" y="-1"/>
                  </a:cubicBezTo>
                </a:path>
                <a:path w="21600" h="37241" stroke="0" extrusionOk="0">
                  <a:moveTo>
                    <a:pt x="10899" y="37240"/>
                  </a:moveTo>
                  <a:cubicBezTo>
                    <a:pt x="4160" y="33397"/>
                    <a:pt x="0" y="26235"/>
                    <a:pt x="0" y="18478"/>
                  </a:cubicBezTo>
                  <a:cubicBezTo>
                    <a:pt x="-1" y="10920"/>
                    <a:pt x="3949" y="3913"/>
                    <a:pt x="10414" y="-1"/>
                  </a:cubicBezTo>
                  <a:lnTo>
                    <a:pt x="21600" y="18478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5131" name="Line 27"/>
            <p:cNvSpPr>
              <a:spLocks noChangeShapeType="1"/>
            </p:cNvSpPr>
            <p:nvPr/>
          </p:nvSpPr>
          <p:spPr bwMode="auto">
            <a:xfrm rot="10800000">
              <a:off x="1152" y="2160"/>
              <a:ext cx="302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5132" name="Line 28"/>
            <p:cNvSpPr>
              <a:spLocks noChangeShapeType="1"/>
            </p:cNvSpPr>
            <p:nvPr/>
          </p:nvSpPr>
          <p:spPr bwMode="auto">
            <a:xfrm rot="10800000" flipH="1">
              <a:off x="1152" y="2448"/>
              <a:ext cx="302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5133" name="Line 29"/>
            <p:cNvSpPr>
              <a:spLocks noChangeShapeType="1"/>
            </p:cNvSpPr>
            <p:nvPr/>
          </p:nvSpPr>
          <p:spPr bwMode="auto">
            <a:xfrm rot="10800000">
              <a:off x="1824" y="2304"/>
              <a:ext cx="19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5134" name="Line 30"/>
            <p:cNvSpPr>
              <a:spLocks noChangeShapeType="1"/>
            </p:cNvSpPr>
            <p:nvPr/>
          </p:nvSpPr>
          <p:spPr bwMode="auto">
            <a:xfrm>
              <a:off x="738" y="2160"/>
              <a:ext cx="67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5135" name="Line 31"/>
            <p:cNvSpPr>
              <a:spLocks noChangeShapeType="1"/>
            </p:cNvSpPr>
            <p:nvPr/>
          </p:nvSpPr>
          <p:spPr bwMode="auto">
            <a:xfrm>
              <a:off x="738" y="2448"/>
              <a:ext cx="67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5136" name="Text Box 32"/>
            <p:cNvSpPr txBox="1">
              <a:spLocks noChangeArrowheads="1"/>
            </p:cNvSpPr>
            <p:nvPr/>
          </p:nvSpPr>
          <p:spPr bwMode="auto">
            <a:xfrm>
              <a:off x="558" y="1979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/>
                <a:t>D2</a:t>
              </a:r>
            </a:p>
          </p:txBody>
        </p:sp>
        <p:sp>
          <p:nvSpPr>
            <p:cNvPr id="815137" name="Text Box 33"/>
            <p:cNvSpPr txBox="1">
              <a:spLocks noChangeArrowheads="1"/>
            </p:cNvSpPr>
            <p:nvPr/>
          </p:nvSpPr>
          <p:spPr bwMode="auto">
            <a:xfrm>
              <a:off x="558" y="2265"/>
              <a:ext cx="2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latin typeface="Tahoma" pitchFamily="34" charset="0"/>
                </a:rPr>
                <a:t>D3</a:t>
              </a:r>
            </a:p>
          </p:txBody>
        </p:sp>
        <p:sp>
          <p:nvSpPr>
            <p:cNvPr id="815138" name="AutoShape 34"/>
            <p:cNvSpPr>
              <a:spLocks noChangeArrowheads="1"/>
            </p:cNvSpPr>
            <p:nvPr/>
          </p:nvSpPr>
          <p:spPr bwMode="auto">
            <a:xfrm rot="10800000">
              <a:off x="2256" y="1632"/>
              <a:ext cx="432" cy="480"/>
            </a:xfrm>
            <a:prstGeom prst="moon">
              <a:avLst>
                <a:gd name="adj" fmla="val 82292"/>
              </a:avLst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5139" name="Arc 35"/>
            <p:cNvSpPr>
              <a:spLocks/>
            </p:cNvSpPr>
            <p:nvPr/>
          </p:nvSpPr>
          <p:spPr bwMode="auto">
            <a:xfrm rot="10800000">
              <a:off x="2064" y="1632"/>
              <a:ext cx="191" cy="472"/>
            </a:xfrm>
            <a:custGeom>
              <a:avLst/>
              <a:gdLst>
                <a:gd name="G0" fmla="+- 21600 0 0"/>
                <a:gd name="G1" fmla="+- 18478 0 0"/>
                <a:gd name="G2" fmla="+- 21600 0 0"/>
                <a:gd name="T0" fmla="*/ 10899 w 21600"/>
                <a:gd name="T1" fmla="*/ 37241 h 37241"/>
                <a:gd name="T2" fmla="*/ 10415 w 21600"/>
                <a:gd name="T3" fmla="*/ 0 h 37241"/>
                <a:gd name="T4" fmla="*/ 21600 w 21600"/>
                <a:gd name="T5" fmla="*/ 18478 h 37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7241" fill="none" extrusionOk="0">
                  <a:moveTo>
                    <a:pt x="10899" y="37240"/>
                  </a:moveTo>
                  <a:cubicBezTo>
                    <a:pt x="4160" y="33397"/>
                    <a:pt x="0" y="26235"/>
                    <a:pt x="0" y="18478"/>
                  </a:cubicBezTo>
                  <a:cubicBezTo>
                    <a:pt x="-1" y="10920"/>
                    <a:pt x="3949" y="3913"/>
                    <a:pt x="10414" y="-1"/>
                  </a:cubicBezTo>
                </a:path>
                <a:path w="21600" h="37241" stroke="0" extrusionOk="0">
                  <a:moveTo>
                    <a:pt x="10899" y="37240"/>
                  </a:moveTo>
                  <a:cubicBezTo>
                    <a:pt x="4160" y="33397"/>
                    <a:pt x="0" y="26235"/>
                    <a:pt x="0" y="18478"/>
                  </a:cubicBezTo>
                  <a:cubicBezTo>
                    <a:pt x="-1" y="10920"/>
                    <a:pt x="3949" y="3913"/>
                    <a:pt x="10414" y="-1"/>
                  </a:cubicBezTo>
                  <a:lnTo>
                    <a:pt x="21600" y="18478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5140" name="Line 36"/>
            <p:cNvSpPr>
              <a:spLocks noChangeShapeType="1"/>
            </p:cNvSpPr>
            <p:nvPr/>
          </p:nvSpPr>
          <p:spPr bwMode="auto">
            <a:xfrm rot="10800000">
              <a:off x="2016" y="1728"/>
              <a:ext cx="302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5141" name="Line 37"/>
            <p:cNvSpPr>
              <a:spLocks noChangeShapeType="1"/>
            </p:cNvSpPr>
            <p:nvPr/>
          </p:nvSpPr>
          <p:spPr bwMode="auto">
            <a:xfrm rot="10800000" flipH="1">
              <a:off x="2016" y="2016"/>
              <a:ext cx="302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5142" name="Line 38"/>
            <p:cNvSpPr>
              <a:spLocks noChangeShapeType="1"/>
            </p:cNvSpPr>
            <p:nvPr/>
          </p:nvSpPr>
          <p:spPr bwMode="auto">
            <a:xfrm rot="10800000">
              <a:off x="2688" y="1872"/>
              <a:ext cx="19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5147" name="Line 43"/>
            <p:cNvSpPr>
              <a:spLocks noChangeShapeType="1"/>
            </p:cNvSpPr>
            <p:nvPr/>
          </p:nvSpPr>
          <p:spPr bwMode="auto">
            <a:xfrm>
              <a:off x="2016" y="2016"/>
              <a:ext cx="0" cy="2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5148" name="Text Box 44"/>
            <p:cNvSpPr txBox="1">
              <a:spLocks noChangeArrowheads="1"/>
            </p:cNvSpPr>
            <p:nvPr/>
          </p:nvSpPr>
          <p:spPr bwMode="auto">
            <a:xfrm>
              <a:off x="2726" y="1632"/>
              <a:ext cx="54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latin typeface="Tahoma" pitchFamily="34" charset="0"/>
                </a:rPr>
                <a:t>P_GEN</a:t>
              </a:r>
            </a:p>
          </p:txBody>
        </p:sp>
      </p:grpSp>
      <p:sp>
        <p:nvSpPr>
          <p:cNvPr id="815176" name="Text Box 72"/>
          <p:cNvSpPr txBox="1">
            <a:spLocks noChangeArrowheads="1"/>
          </p:cNvSpPr>
          <p:nvPr/>
        </p:nvSpPr>
        <p:spPr bwMode="auto">
          <a:xfrm>
            <a:off x="685800" y="4953000"/>
            <a:ext cx="47974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0">
                <a:latin typeface="Tahoma" pitchFamily="34" charset="0"/>
              </a:rPr>
              <a:t>P_GEN = D0 </a:t>
            </a:r>
            <a:r>
              <a:rPr lang="en-US" sz="2400" b="0">
                <a:latin typeface="Tahoma" pitchFamily="34" charset="0"/>
                <a:sym typeface="Symbol" pitchFamily="18" charset="2"/>
              </a:rPr>
              <a:t> D1  D2  D3</a:t>
            </a:r>
          </a:p>
          <a:p>
            <a:pPr algn="l"/>
            <a:endParaRPr lang="en-US" sz="2400" b="0">
              <a:latin typeface="Tahoma" pitchFamily="34" charset="0"/>
              <a:sym typeface="Symbol" pitchFamily="18" charset="2"/>
            </a:endParaRPr>
          </a:p>
          <a:p>
            <a:pPr algn="l"/>
            <a:r>
              <a:rPr lang="en-US" sz="2400" b="0">
                <a:solidFill>
                  <a:srgbClr val="FF0000"/>
                </a:solidFill>
                <a:latin typeface="Tahoma" pitchFamily="34" charset="0"/>
                <a:sym typeface="Symbol" pitchFamily="18" charset="2"/>
              </a:rPr>
              <a:t>P=1  if odd number of inputs is 1</a:t>
            </a:r>
          </a:p>
          <a:p>
            <a:pPr algn="l"/>
            <a:r>
              <a:rPr lang="en-US" sz="2400" b="0">
                <a:solidFill>
                  <a:srgbClr val="FF0000"/>
                </a:solidFill>
                <a:latin typeface="Tahoma" pitchFamily="34" charset="0"/>
                <a:sym typeface="Symbol" pitchFamily="18" charset="2"/>
              </a:rPr>
              <a:t>P=0  if even number of inputs is 1</a:t>
            </a:r>
          </a:p>
        </p:txBody>
      </p:sp>
      <p:sp>
        <p:nvSpPr>
          <p:cNvPr id="815197" name="Rectangle 93"/>
          <p:cNvSpPr>
            <a:spLocks noChangeArrowheads="1"/>
          </p:cNvSpPr>
          <p:nvPr/>
        </p:nvSpPr>
        <p:spPr bwMode="auto">
          <a:xfrm>
            <a:off x="1676400" y="1592263"/>
            <a:ext cx="1219200" cy="990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0">
                <a:solidFill>
                  <a:schemeClr val="bg1"/>
                </a:solidFill>
                <a:latin typeface="Tahoma" pitchFamily="34" charset="0"/>
              </a:rPr>
              <a:t>Sender</a:t>
            </a:r>
          </a:p>
        </p:txBody>
      </p:sp>
      <p:sp>
        <p:nvSpPr>
          <p:cNvPr id="815198" name="Rectangle 94"/>
          <p:cNvSpPr>
            <a:spLocks noChangeArrowheads="1"/>
          </p:cNvSpPr>
          <p:nvPr/>
        </p:nvSpPr>
        <p:spPr bwMode="auto">
          <a:xfrm>
            <a:off x="6096000" y="1592263"/>
            <a:ext cx="1219200" cy="990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0">
                <a:solidFill>
                  <a:srgbClr val="F8F8F8"/>
                </a:solidFill>
                <a:latin typeface="Tahoma" pitchFamily="34" charset="0"/>
              </a:rPr>
              <a:t>Receiver</a:t>
            </a:r>
          </a:p>
        </p:txBody>
      </p:sp>
      <p:sp>
        <p:nvSpPr>
          <p:cNvPr id="815199" name="Line 95"/>
          <p:cNvSpPr>
            <a:spLocks noChangeShapeType="1"/>
          </p:cNvSpPr>
          <p:nvPr/>
        </p:nvSpPr>
        <p:spPr bwMode="auto">
          <a:xfrm>
            <a:off x="2895600" y="1897063"/>
            <a:ext cx="320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5200" name="Line 96"/>
          <p:cNvSpPr>
            <a:spLocks noChangeShapeType="1"/>
          </p:cNvSpPr>
          <p:nvPr/>
        </p:nvSpPr>
        <p:spPr bwMode="auto">
          <a:xfrm flipH="1">
            <a:off x="4267200" y="1744663"/>
            <a:ext cx="228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5201" name="Text Box 97"/>
          <p:cNvSpPr txBox="1">
            <a:spLocks noChangeArrowheads="1"/>
          </p:cNvSpPr>
          <p:nvPr/>
        </p:nvSpPr>
        <p:spPr bwMode="auto">
          <a:xfrm>
            <a:off x="3870325" y="1371600"/>
            <a:ext cx="1270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0">
                <a:latin typeface="Tahoma" pitchFamily="34" charset="0"/>
              </a:rPr>
              <a:t>4-bit data</a:t>
            </a:r>
          </a:p>
        </p:txBody>
      </p:sp>
      <p:sp>
        <p:nvSpPr>
          <p:cNvPr id="815202" name="Line 98"/>
          <p:cNvSpPr>
            <a:spLocks noChangeShapeType="1"/>
          </p:cNvSpPr>
          <p:nvPr/>
        </p:nvSpPr>
        <p:spPr bwMode="auto">
          <a:xfrm>
            <a:off x="2895600" y="2354263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5204" name="Text Box 100"/>
          <p:cNvSpPr txBox="1">
            <a:spLocks noChangeArrowheads="1"/>
          </p:cNvSpPr>
          <p:nvPr/>
        </p:nvSpPr>
        <p:spPr bwMode="auto">
          <a:xfrm>
            <a:off x="3276600" y="2278063"/>
            <a:ext cx="262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0">
                <a:solidFill>
                  <a:srgbClr val="FF0000"/>
                </a:solidFill>
                <a:latin typeface="Tahoma" pitchFamily="34" charset="0"/>
              </a:rPr>
              <a:t>Parity bit (P_GEN)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Even Parity Detection</a:t>
            </a:r>
          </a:p>
        </p:txBody>
      </p:sp>
      <p:sp>
        <p:nvSpPr>
          <p:cNvPr id="817208" name="Rectangle 56"/>
          <p:cNvSpPr>
            <a:spLocks noChangeArrowheads="1"/>
          </p:cNvSpPr>
          <p:nvPr/>
        </p:nvSpPr>
        <p:spPr bwMode="auto">
          <a:xfrm>
            <a:off x="1676400" y="1592263"/>
            <a:ext cx="1219200" cy="990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0">
                <a:solidFill>
                  <a:srgbClr val="F8F8F8"/>
                </a:solidFill>
                <a:latin typeface="Tahoma" pitchFamily="34" charset="0"/>
              </a:rPr>
              <a:t>Sender</a:t>
            </a:r>
          </a:p>
        </p:txBody>
      </p:sp>
      <p:sp>
        <p:nvSpPr>
          <p:cNvPr id="817209" name="Rectangle 57"/>
          <p:cNvSpPr>
            <a:spLocks noChangeArrowheads="1"/>
          </p:cNvSpPr>
          <p:nvPr/>
        </p:nvSpPr>
        <p:spPr bwMode="auto">
          <a:xfrm>
            <a:off x="6096000" y="1592263"/>
            <a:ext cx="1219200" cy="990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0">
                <a:solidFill>
                  <a:schemeClr val="bg1"/>
                </a:solidFill>
                <a:latin typeface="Tahoma" pitchFamily="34" charset="0"/>
              </a:rPr>
              <a:t>Receiver</a:t>
            </a:r>
          </a:p>
        </p:txBody>
      </p:sp>
      <p:sp>
        <p:nvSpPr>
          <p:cNvPr id="817210" name="Line 58"/>
          <p:cNvSpPr>
            <a:spLocks noChangeShapeType="1"/>
          </p:cNvSpPr>
          <p:nvPr/>
        </p:nvSpPr>
        <p:spPr bwMode="auto">
          <a:xfrm>
            <a:off x="2895600" y="1897063"/>
            <a:ext cx="320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7211" name="Line 59"/>
          <p:cNvSpPr>
            <a:spLocks noChangeShapeType="1"/>
          </p:cNvSpPr>
          <p:nvPr/>
        </p:nvSpPr>
        <p:spPr bwMode="auto">
          <a:xfrm flipH="1">
            <a:off x="4267200" y="1744663"/>
            <a:ext cx="228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7212" name="Text Box 60"/>
          <p:cNvSpPr txBox="1">
            <a:spLocks noChangeArrowheads="1"/>
          </p:cNvSpPr>
          <p:nvPr/>
        </p:nvSpPr>
        <p:spPr bwMode="auto">
          <a:xfrm>
            <a:off x="3870325" y="1371600"/>
            <a:ext cx="1270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0">
                <a:latin typeface="Tahoma" pitchFamily="34" charset="0"/>
              </a:rPr>
              <a:t>4-bit data</a:t>
            </a:r>
          </a:p>
        </p:txBody>
      </p:sp>
      <p:sp>
        <p:nvSpPr>
          <p:cNvPr id="817213" name="Line 61"/>
          <p:cNvSpPr>
            <a:spLocks noChangeShapeType="1"/>
          </p:cNvSpPr>
          <p:nvPr/>
        </p:nvSpPr>
        <p:spPr bwMode="auto">
          <a:xfrm>
            <a:off x="2895600" y="2354263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7214" name="Text Box 62"/>
          <p:cNvSpPr txBox="1">
            <a:spLocks noChangeArrowheads="1"/>
          </p:cNvSpPr>
          <p:nvPr/>
        </p:nvSpPr>
        <p:spPr bwMode="auto">
          <a:xfrm>
            <a:off x="3276600" y="2278063"/>
            <a:ext cx="262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0">
                <a:solidFill>
                  <a:srgbClr val="FF0000"/>
                </a:solidFill>
                <a:latin typeface="Tahoma" pitchFamily="34" charset="0"/>
              </a:rPr>
              <a:t>Parity bit (P_GEN)</a:t>
            </a:r>
          </a:p>
        </p:txBody>
      </p:sp>
      <p:grpSp>
        <p:nvGrpSpPr>
          <p:cNvPr id="817226" name="Group 74"/>
          <p:cNvGrpSpPr>
            <a:grpSpLocks/>
          </p:cNvGrpSpPr>
          <p:nvPr/>
        </p:nvGrpSpPr>
        <p:grpSpPr bwMode="auto">
          <a:xfrm>
            <a:off x="4833938" y="2895600"/>
            <a:ext cx="4233862" cy="3124200"/>
            <a:chOff x="3013" y="1824"/>
            <a:chExt cx="2667" cy="1968"/>
          </a:xfrm>
        </p:grpSpPr>
        <p:sp>
          <p:nvSpPr>
            <p:cNvPr id="817156" name="AutoShape 4"/>
            <p:cNvSpPr>
              <a:spLocks noChangeArrowheads="1"/>
            </p:cNvSpPr>
            <p:nvPr/>
          </p:nvSpPr>
          <p:spPr bwMode="auto">
            <a:xfrm rot="10800000">
              <a:off x="3862" y="1947"/>
              <a:ext cx="432" cy="480"/>
            </a:xfrm>
            <a:prstGeom prst="moon">
              <a:avLst>
                <a:gd name="adj" fmla="val 82292"/>
              </a:avLst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7157" name="Arc 5"/>
            <p:cNvSpPr>
              <a:spLocks/>
            </p:cNvSpPr>
            <p:nvPr/>
          </p:nvSpPr>
          <p:spPr bwMode="auto">
            <a:xfrm rot="10800000">
              <a:off x="3670" y="1947"/>
              <a:ext cx="191" cy="472"/>
            </a:xfrm>
            <a:custGeom>
              <a:avLst/>
              <a:gdLst>
                <a:gd name="G0" fmla="+- 21600 0 0"/>
                <a:gd name="G1" fmla="+- 18478 0 0"/>
                <a:gd name="G2" fmla="+- 21600 0 0"/>
                <a:gd name="T0" fmla="*/ 10899 w 21600"/>
                <a:gd name="T1" fmla="*/ 37241 h 37241"/>
                <a:gd name="T2" fmla="*/ 10415 w 21600"/>
                <a:gd name="T3" fmla="*/ 0 h 37241"/>
                <a:gd name="T4" fmla="*/ 21600 w 21600"/>
                <a:gd name="T5" fmla="*/ 18478 h 37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7241" fill="none" extrusionOk="0">
                  <a:moveTo>
                    <a:pt x="10899" y="37240"/>
                  </a:moveTo>
                  <a:cubicBezTo>
                    <a:pt x="4160" y="33397"/>
                    <a:pt x="0" y="26235"/>
                    <a:pt x="0" y="18478"/>
                  </a:cubicBezTo>
                  <a:cubicBezTo>
                    <a:pt x="-1" y="10920"/>
                    <a:pt x="3949" y="3913"/>
                    <a:pt x="10414" y="-1"/>
                  </a:cubicBezTo>
                </a:path>
                <a:path w="21600" h="37241" stroke="0" extrusionOk="0">
                  <a:moveTo>
                    <a:pt x="10899" y="37240"/>
                  </a:moveTo>
                  <a:cubicBezTo>
                    <a:pt x="4160" y="33397"/>
                    <a:pt x="0" y="26235"/>
                    <a:pt x="0" y="18478"/>
                  </a:cubicBezTo>
                  <a:cubicBezTo>
                    <a:pt x="-1" y="10920"/>
                    <a:pt x="3949" y="3913"/>
                    <a:pt x="10414" y="-1"/>
                  </a:cubicBezTo>
                  <a:lnTo>
                    <a:pt x="21600" y="18478"/>
                  </a:lnTo>
                  <a:close/>
                </a:path>
              </a:pathLst>
            </a:cu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7158" name="Line 6"/>
            <p:cNvSpPr>
              <a:spLocks noChangeShapeType="1"/>
            </p:cNvSpPr>
            <p:nvPr/>
          </p:nvSpPr>
          <p:spPr bwMode="auto">
            <a:xfrm rot="10800000">
              <a:off x="3622" y="2043"/>
              <a:ext cx="302" cy="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7159" name="Line 7"/>
            <p:cNvSpPr>
              <a:spLocks noChangeShapeType="1"/>
            </p:cNvSpPr>
            <p:nvPr/>
          </p:nvSpPr>
          <p:spPr bwMode="auto">
            <a:xfrm rot="10800000" flipH="1">
              <a:off x="3622" y="2331"/>
              <a:ext cx="302" cy="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7160" name="Line 8"/>
            <p:cNvSpPr>
              <a:spLocks noChangeShapeType="1"/>
            </p:cNvSpPr>
            <p:nvPr/>
          </p:nvSpPr>
          <p:spPr bwMode="auto">
            <a:xfrm rot="10800000">
              <a:off x="4294" y="2187"/>
              <a:ext cx="192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7161" name="Line 9"/>
            <p:cNvSpPr>
              <a:spLocks noChangeShapeType="1"/>
            </p:cNvSpPr>
            <p:nvPr/>
          </p:nvSpPr>
          <p:spPr bwMode="auto">
            <a:xfrm>
              <a:off x="3175" y="2043"/>
              <a:ext cx="672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7162" name="Line 10"/>
            <p:cNvSpPr>
              <a:spLocks noChangeShapeType="1"/>
            </p:cNvSpPr>
            <p:nvPr/>
          </p:nvSpPr>
          <p:spPr bwMode="auto">
            <a:xfrm>
              <a:off x="3175" y="2331"/>
              <a:ext cx="672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7163" name="Text Box 11"/>
            <p:cNvSpPr txBox="1">
              <a:spLocks noChangeArrowheads="1"/>
            </p:cNvSpPr>
            <p:nvPr/>
          </p:nvSpPr>
          <p:spPr bwMode="auto">
            <a:xfrm>
              <a:off x="3013" y="1824"/>
              <a:ext cx="2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latin typeface="Tahoma" pitchFamily="34" charset="0"/>
                </a:rPr>
                <a:t>D0</a:t>
              </a:r>
            </a:p>
          </p:txBody>
        </p:sp>
        <p:sp>
          <p:nvSpPr>
            <p:cNvPr id="817164" name="Text Box 12"/>
            <p:cNvSpPr txBox="1">
              <a:spLocks noChangeArrowheads="1"/>
            </p:cNvSpPr>
            <p:nvPr/>
          </p:nvSpPr>
          <p:spPr bwMode="auto">
            <a:xfrm>
              <a:off x="3013" y="2148"/>
              <a:ext cx="2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latin typeface="Tahoma" pitchFamily="34" charset="0"/>
                </a:rPr>
                <a:t>D1</a:t>
              </a:r>
            </a:p>
          </p:txBody>
        </p:sp>
        <p:sp>
          <p:nvSpPr>
            <p:cNvPr id="817165" name="AutoShape 13"/>
            <p:cNvSpPr>
              <a:spLocks noChangeArrowheads="1"/>
            </p:cNvSpPr>
            <p:nvPr/>
          </p:nvSpPr>
          <p:spPr bwMode="auto">
            <a:xfrm rot="10800000">
              <a:off x="3847" y="2523"/>
              <a:ext cx="432" cy="480"/>
            </a:xfrm>
            <a:prstGeom prst="moon">
              <a:avLst>
                <a:gd name="adj" fmla="val 82292"/>
              </a:avLst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7166" name="Arc 14"/>
            <p:cNvSpPr>
              <a:spLocks/>
            </p:cNvSpPr>
            <p:nvPr/>
          </p:nvSpPr>
          <p:spPr bwMode="auto">
            <a:xfrm rot="10800000">
              <a:off x="3655" y="2523"/>
              <a:ext cx="191" cy="472"/>
            </a:xfrm>
            <a:custGeom>
              <a:avLst/>
              <a:gdLst>
                <a:gd name="G0" fmla="+- 21600 0 0"/>
                <a:gd name="G1" fmla="+- 18478 0 0"/>
                <a:gd name="G2" fmla="+- 21600 0 0"/>
                <a:gd name="T0" fmla="*/ 10899 w 21600"/>
                <a:gd name="T1" fmla="*/ 37241 h 37241"/>
                <a:gd name="T2" fmla="*/ 10415 w 21600"/>
                <a:gd name="T3" fmla="*/ 0 h 37241"/>
                <a:gd name="T4" fmla="*/ 21600 w 21600"/>
                <a:gd name="T5" fmla="*/ 18478 h 37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7241" fill="none" extrusionOk="0">
                  <a:moveTo>
                    <a:pt x="10899" y="37240"/>
                  </a:moveTo>
                  <a:cubicBezTo>
                    <a:pt x="4160" y="33397"/>
                    <a:pt x="0" y="26235"/>
                    <a:pt x="0" y="18478"/>
                  </a:cubicBezTo>
                  <a:cubicBezTo>
                    <a:pt x="-1" y="10920"/>
                    <a:pt x="3949" y="3913"/>
                    <a:pt x="10414" y="-1"/>
                  </a:cubicBezTo>
                </a:path>
                <a:path w="21600" h="37241" stroke="0" extrusionOk="0">
                  <a:moveTo>
                    <a:pt x="10899" y="37240"/>
                  </a:moveTo>
                  <a:cubicBezTo>
                    <a:pt x="4160" y="33397"/>
                    <a:pt x="0" y="26235"/>
                    <a:pt x="0" y="18478"/>
                  </a:cubicBezTo>
                  <a:cubicBezTo>
                    <a:pt x="-1" y="10920"/>
                    <a:pt x="3949" y="3913"/>
                    <a:pt x="10414" y="-1"/>
                  </a:cubicBezTo>
                  <a:lnTo>
                    <a:pt x="21600" y="18478"/>
                  </a:lnTo>
                  <a:close/>
                </a:path>
              </a:pathLst>
            </a:cu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7167" name="Line 15"/>
            <p:cNvSpPr>
              <a:spLocks noChangeShapeType="1"/>
            </p:cNvSpPr>
            <p:nvPr/>
          </p:nvSpPr>
          <p:spPr bwMode="auto">
            <a:xfrm rot="10800000">
              <a:off x="3607" y="2619"/>
              <a:ext cx="302" cy="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7168" name="Line 16"/>
            <p:cNvSpPr>
              <a:spLocks noChangeShapeType="1"/>
            </p:cNvSpPr>
            <p:nvPr/>
          </p:nvSpPr>
          <p:spPr bwMode="auto">
            <a:xfrm rot="10800000" flipH="1">
              <a:off x="3607" y="2907"/>
              <a:ext cx="302" cy="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7169" name="Line 17"/>
            <p:cNvSpPr>
              <a:spLocks noChangeShapeType="1"/>
            </p:cNvSpPr>
            <p:nvPr/>
          </p:nvSpPr>
          <p:spPr bwMode="auto">
            <a:xfrm rot="10800000">
              <a:off x="4279" y="2763"/>
              <a:ext cx="192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7170" name="Line 18"/>
            <p:cNvSpPr>
              <a:spLocks noChangeShapeType="1"/>
            </p:cNvSpPr>
            <p:nvPr/>
          </p:nvSpPr>
          <p:spPr bwMode="auto">
            <a:xfrm>
              <a:off x="3193" y="2619"/>
              <a:ext cx="672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7171" name="Line 19"/>
            <p:cNvSpPr>
              <a:spLocks noChangeShapeType="1"/>
            </p:cNvSpPr>
            <p:nvPr/>
          </p:nvSpPr>
          <p:spPr bwMode="auto">
            <a:xfrm>
              <a:off x="3193" y="2907"/>
              <a:ext cx="672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7172" name="Text Box 20"/>
            <p:cNvSpPr txBox="1">
              <a:spLocks noChangeArrowheads="1"/>
            </p:cNvSpPr>
            <p:nvPr/>
          </p:nvSpPr>
          <p:spPr bwMode="auto">
            <a:xfrm>
              <a:off x="3013" y="2438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/>
                <a:t>D2</a:t>
              </a:r>
            </a:p>
          </p:txBody>
        </p:sp>
        <p:sp>
          <p:nvSpPr>
            <p:cNvPr id="817173" name="Text Box 21"/>
            <p:cNvSpPr txBox="1">
              <a:spLocks noChangeArrowheads="1"/>
            </p:cNvSpPr>
            <p:nvPr/>
          </p:nvSpPr>
          <p:spPr bwMode="auto">
            <a:xfrm>
              <a:off x="3013" y="2724"/>
              <a:ext cx="2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latin typeface="Tahoma" pitchFamily="34" charset="0"/>
                </a:rPr>
                <a:t>D3</a:t>
              </a:r>
            </a:p>
          </p:txBody>
        </p:sp>
        <p:sp>
          <p:nvSpPr>
            <p:cNvPr id="817174" name="AutoShape 22"/>
            <p:cNvSpPr>
              <a:spLocks noChangeArrowheads="1"/>
            </p:cNvSpPr>
            <p:nvPr/>
          </p:nvSpPr>
          <p:spPr bwMode="auto">
            <a:xfrm rot="10800000">
              <a:off x="4711" y="2091"/>
              <a:ext cx="432" cy="480"/>
            </a:xfrm>
            <a:prstGeom prst="moon">
              <a:avLst>
                <a:gd name="adj" fmla="val 82292"/>
              </a:avLst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7175" name="Arc 23"/>
            <p:cNvSpPr>
              <a:spLocks/>
            </p:cNvSpPr>
            <p:nvPr/>
          </p:nvSpPr>
          <p:spPr bwMode="auto">
            <a:xfrm rot="10800000">
              <a:off x="4519" y="2091"/>
              <a:ext cx="191" cy="472"/>
            </a:xfrm>
            <a:custGeom>
              <a:avLst/>
              <a:gdLst>
                <a:gd name="G0" fmla="+- 21600 0 0"/>
                <a:gd name="G1" fmla="+- 18478 0 0"/>
                <a:gd name="G2" fmla="+- 21600 0 0"/>
                <a:gd name="T0" fmla="*/ 10899 w 21600"/>
                <a:gd name="T1" fmla="*/ 37241 h 37241"/>
                <a:gd name="T2" fmla="*/ 10415 w 21600"/>
                <a:gd name="T3" fmla="*/ 0 h 37241"/>
                <a:gd name="T4" fmla="*/ 21600 w 21600"/>
                <a:gd name="T5" fmla="*/ 18478 h 37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7241" fill="none" extrusionOk="0">
                  <a:moveTo>
                    <a:pt x="10899" y="37240"/>
                  </a:moveTo>
                  <a:cubicBezTo>
                    <a:pt x="4160" y="33397"/>
                    <a:pt x="0" y="26235"/>
                    <a:pt x="0" y="18478"/>
                  </a:cubicBezTo>
                  <a:cubicBezTo>
                    <a:pt x="-1" y="10920"/>
                    <a:pt x="3949" y="3913"/>
                    <a:pt x="10414" y="-1"/>
                  </a:cubicBezTo>
                </a:path>
                <a:path w="21600" h="37241" stroke="0" extrusionOk="0">
                  <a:moveTo>
                    <a:pt x="10899" y="37240"/>
                  </a:moveTo>
                  <a:cubicBezTo>
                    <a:pt x="4160" y="33397"/>
                    <a:pt x="0" y="26235"/>
                    <a:pt x="0" y="18478"/>
                  </a:cubicBezTo>
                  <a:cubicBezTo>
                    <a:pt x="-1" y="10920"/>
                    <a:pt x="3949" y="3913"/>
                    <a:pt x="10414" y="-1"/>
                  </a:cubicBezTo>
                  <a:lnTo>
                    <a:pt x="21600" y="18478"/>
                  </a:lnTo>
                  <a:close/>
                </a:path>
              </a:pathLst>
            </a:cu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7176" name="Line 24"/>
            <p:cNvSpPr>
              <a:spLocks noChangeShapeType="1"/>
            </p:cNvSpPr>
            <p:nvPr/>
          </p:nvSpPr>
          <p:spPr bwMode="auto">
            <a:xfrm rot="10800000">
              <a:off x="4471" y="2187"/>
              <a:ext cx="302" cy="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7177" name="Line 25"/>
            <p:cNvSpPr>
              <a:spLocks noChangeShapeType="1"/>
            </p:cNvSpPr>
            <p:nvPr/>
          </p:nvSpPr>
          <p:spPr bwMode="auto">
            <a:xfrm rot="10800000" flipH="1">
              <a:off x="4471" y="2475"/>
              <a:ext cx="302" cy="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7178" name="Line 26"/>
            <p:cNvSpPr>
              <a:spLocks noChangeShapeType="1"/>
            </p:cNvSpPr>
            <p:nvPr/>
          </p:nvSpPr>
          <p:spPr bwMode="auto">
            <a:xfrm rot="10800000">
              <a:off x="5143" y="2331"/>
              <a:ext cx="192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7179" name="Line 27"/>
            <p:cNvSpPr>
              <a:spLocks noChangeShapeType="1"/>
            </p:cNvSpPr>
            <p:nvPr/>
          </p:nvSpPr>
          <p:spPr bwMode="auto">
            <a:xfrm>
              <a:off x="4471" y="2475"/>
              <a:ext cx="0" cy="2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7215" name="AutoShape 63"/>
            <p:cNvSpPr>
              <a:spLocks noChangeArrowheads="1"/>
            </p:cNvSpPr>
            <p:nvPr/>
          </p:nvSpPr>
          <p:spPr bwMode="auto">
            <a:xfrm rot="10800000">
              <a:off x="3847" y="3312"/>
              <a:ext cx="432" cy="480"/>
            </a:xfrm>
            <a:prstGeom prst="moon">
              <a:avLst>
                <a:gd name="adj" fmla="val 82292"/>
              </a:avLst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7216" name="Arc 64"/>
            <p:cNvSpPr>
              <a:spLocks/>
            </p:cNvSpPr>
            <p:nvPr/>
          </p:nvSpPr>
          <p:spPr bwMode="auto">
            <a:xfrm rot="10800000">
              <a:off x="3655" y="3312"/>
              <a:ext cx="191" cy="472"/>
            </a:xfrm>
            <a:custGeom>
              <a:avLst/>
              <a:gdLst>
                <a:gd name="G0" fmla="+- 21600 0 0"/>
                <a:gd name="G1" fmla="+- 18478 0 0"/>
                <a:gd name="G2" fmla="+- 21600 0 0"/>
                <a:gd name="T0" fmla="*/ 10899 w 21600"/>
                <a:gd name="T1" fmla="*/ 37241 h 37241"/>
                <a:gd name="T2" fmla="*/ 10415 w 21600"/>
                <a:gd name="T3" fmla="*/ 0 h 37241"/>
                <a:gd name="T4" fmla="*/ 21600 w 21600"/>
                <a:gd name="T5" fmla="*/ 18478 h 37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7241" fill="none" extrusionOk="0">
                  <a:moveTo>
                    <a:pt x="10899" y="37240"/>
                  </a:moveTo>
                  <a:cubicBezTo>
                    <a:pt x="4160" y="33397"/>
                    <a:pt x="0" y="26235"/>
                    <a:pt x="0" y="18478"/>
                  </a:cubicBezTo>
                  <a:cubicBezTo>
                    <a:pt x="-1" y="10920"/>
                    <a:pt x="3949" y="3913"/>
                    <a:pt x="10414" y="-1"/>
                  </a:cubicBezTo>
                </a:path>
                <a:path w="21600" h="37241" stroke="0" extrusionOk="0">
                  <a:moveTo>
                    <a:pt x="10899" y="37240"/>
                  </a:moveTo>
                  <a:cubicBezTo>
                    <a:pt x="4160" y="33397"/>
                    <a:pt x="0" y="26235"/>
                    <a:pt x="0" y="18478"/>
                  </a:cubicBezTo>
                  <a:cubicBezTo>
                    <a:pt x="-1" y="10920"/>
                    <a:pt x="3949" y="3913"/>
                    <a:pt x="10414" y="-1"/>
                  </a:cubicBezTo>
                  <a:lnTo>
                    <a:pt x="21600" y="18478"/>
                  </a:lnTo>
                  <a:close/>
                </a:path>
              </a:pathLst>
            </a:cu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7217" name="Line 65"/>
            <p:cNvSpPr>
              <a:spLocks noChangeShapeType="1"/>
            </p:cNvSpPr>
            <p:nvPr/>
          </p:nvSpPr>
          <p:spPr bwMode="auto">
            <a:xfrm rot="10800000">
              <a:off x="4279" y="3552"/>
              <a:ext cx="192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7218" name="Text Box 66"/>
            <p:cNvSpPr txBox="1">
              <a:spLocks noChangeArrowheads="1"/>
            </p:cNvSpPr>
            <p:nvPr/>
          </p:nvSpPr>
          <p:spPr bwMode="auto">
            <a:xfrm>
              <a:off x="4317" y="3312"/>
              <a:ext cx="71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latin typeface="Tahoma" pitchFamily="34" charset="0"/>
                </a:rPr>
                <a:t>Detection</a:t>
              </a:r>
            </a:p>
          </p:txBody>
        </p:sp>
        <p:sp>
          <p:nvSpPr>
            <p:cNvPr id="817220" name="Line 68"/>
            <p:cNvSpPr>
              <a:spLocks noChangeShapeType="1"/>
            </p:cNvSpPr>
            <p:nvPr/>
          </p:nvSpPr>
          <p:spPr bwMode="auto">
            <a:xfrm rot="10800000">
              <a:off x="3586" y="3416"/>
              <a:ext cx="302" cy="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7221" name="Line 69"/>
            <p:cNvSpPr>
              <a:spLocks noChangeShapeType="1"/>
            </p:cNvSpPr>
            <p:nvPr/>
          </p:nvSpPr>
          <p:spPr bwMode="auto">
            <a:xfrm rot="10800000" flipH="1">
              <a:off x="3586" y="3704"/>
              <a:ext cx="302" cy="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817223" name="AutoShape 71"/>
            <p:cNvCxnSpPr>
              <a:cxnSpLocks noChangeShapeType="1"/>
              <a:stCxn id="817220" idx="1"/>
              <a:endCxn id="817178" idx="0"/>
            </p:cNvCxnSpPr>
            <p:nvPr/>
          </p:nvCxnSpPr>
          <p:spPr bwMode="auto">
            <a:xfrm rot="16200000">
              <a:off x="3927" y="1999"/>
              <a:ext cx="1068" cy="1749"/>
            </a:xfrm>
            <a:prstGeom prst="bentConnector3">
              <a:avLst>
                <a:gd name="adj1" fmla="val 22468"/>
              </a:avLst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</p:spPr>
        </p:cxnSp>
        <p:sp>
          <p:nvSpPr>
            <p:cNvPr id="817224" name="Text Box 72"/>
            <p:cNvSpPr txBox="1">
              <a:spLocks noChangeArrowheads="1"/>
            </p:cNvSpPr>
            <p:nvPr/>
          </p:nvSpPr>
          <p:spPr bwMode="auto">
            <a:xfrm>
              <a:off x="3024" y="3525"/>
              <a:ext cx="54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latin typeface="Tahoma" pitchFamily="34" charset="0"/>
                </a:rPr>
                <a:t>P_GEN</a:t>
              </a:r>
            </a:p>
          </p:txBody>
        </p:sp>
        <p:sp>
          <p:nvSpPr>
            <p:cNvPr id="817225" name="Text Box 73"/>
            <p:cNvSpPr txBox="1">
              <a:spLocks noChangeArrowheads="1"/>
            </p:cNvSpPr>
            <p:nvPr/>
          </p:nvSpPr>
          <p:spPr bwMode="auto">
            <a:xfrm>
              <a:off x="5174" y="2069"/>
              <a:ext cx="5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="0">
                  <a:latin typeface="Tahoma" pitchFamily="34" charset="0"/>
                </a:rPr>
                <a:t>P_RECV</a:t>
              </a:r>
            </a:p>
          </p:txBody>
        </p:sp>
      </p:grpSp>
      <p:sp>
        <p:nvSpPr>
          <p:cNvPr id="817228" name="Text Box 76"/>
          <p:cNvSpPr txBox="1">
            <a:spLocks noChangeArrowheads="1"/>
          </p:cNvSpPr>
          <p:nvPr/>
        </p:nvSpPr>
        <p:spPr bwMode="auto">
          <a:xfrm>
            <a:off x="228600" y="4876800"/>
            <a:ext cx="49577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0">
                <a:latin typeface="Tahoma" pitchFamily="34" charset="0"/>
              </a:rPr>
              <a:t>P_RECV = D0 </a:t>
            </a:r>
            <a:r>
              <a:rPr lang="en-US" sz="2400" b="0">
                <a:latin typeface="Tahoma" pitchFamily="34" charset="0"/>
                <a:sym typeface="Symbol" pitchFamily="18" charset="2"/>
              </a:rPr>
              <a:t> D1  D2  D3</a:t>
            </a:r>
          </a:p>
          <a:p>
            <a:pPr algn="l"/>
            <a:r>
              <a:rPr lang="en-US" sz="2400" b="0">
                <a:latin typeface="Tahoma" pitchFamily="34" charset="0"/>
                <a:sym typeface="Symbol" pitchFamily="18" charset="2"/>
              </a:rPr>
              <a:t>DETECTION = P_GEN  P_RECV</a:t>
            </a:r>
          </a:p>
          <a:p>
            <a:pPr algn="l"/>
            <a:endParaRPr lang="en-US" sz="2400" b="0">
              <a:latin typeface="Tahoma" pitchFamily="34" charset="0"/>
              <a:sym typeface="Symbol" pitchFamily="18" charset="2"/>
            </a:endParaRPr>
          </a:p>
          <a:p>
            <a:pPr algn="l"/>
            <a:r>
              <a:rPr lang="en-US" sz="2400" b="0">
                <a:solidFill>
                  <a:srgbClr val="FF0000"/>
                </a:solidFill>
                <a:latin typeface="Tahoma" pitchFamily="34" charset="0"/>
                <a:sym typeface="Symbol" pitchFamily="18" charset="2"/>
              </a:rPr>
              <a:t>DETECTION=1  if P_GEN P_RECV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Parity Detection Example</a:t>
            </a:r>
          </a:p>
        </p:txBody>
      </p:sp>
      <p:grpSp>
        <p:nvGrpSpPr>
          <p:cNvPr id="821251" name="Group 3"/>
          <p:cNvGrpSpPr>
            <a:grpSpLocks/>
          </p:cNvGrpSpPr>
          <p:nvPr/>
        </p:nvGrpSpPr>
        <p:grpSpPr bwMode="auto">
          <a:xfrm>
            <a:off x="609600" y="3157538"/>
            <a:ext cx="4602163" cy="1871662"/>
            <a:chOff x="558" y="1365"/>
            <a:chExt cx="2899" cy="1179"/>
          </a:xfrm>
        </p:grpSpPr>
        <p:sp>
          <p:nvSpPr>
            <p:cNvPr id="821252" name="AutoShape 4"/>
            <p:cNvSpPr>
              <a:spLocks noChangeArrowheads="1"/>
            </p:cNvSpPr>
            <p:nvPr/>
          </p:nvSpPr>
          <p:spPr bwMode="auto">
            <a:xfrm rot="10800000">
              <a:off x="1407" y="1488"/>
              <a:ext cx="432" cy="480"/>
            </a:xfrm>
            <a:prstGeom prst="moon">
              <a:avLst>
                <a:gd name="adj" fmla="val 82292"/>
              </a:avLst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53" name="Arc 5"/>
            <p:cNvSpPr>
              <a:spLocks/>
            </p:cNvSpPr>
            <p:nvPr/>
          </p:nvSpPr>
          <p:spPr bwMode="auto">
            <a:xfrm rot="10800000">
              <a:off x="1215" y="1488"/>
              <a:ext cx="191" cy="472"/>
            </a:xfrm>
            <a:custGeom>
              <a:avLst/>
              <a:gdLst>
                <a:gd name="G0" fmla="+- 21600 0 0"/>
                <a:gd name="G1" fmla="+- 18478 0 0"/>
                <a:gd name="G2" fmla="+- 21600 0 0"/>
                <a:gd name="T0" fmla="*/ 10899 w 21600"/>
                <a:gd name="T1" fmla="*/ 37241 h 37241"/>
                <a:gd name="T2" fmla="*/ 10415 w 21600"/>
                <a:gd name="T3" fmla="*/ 0 h 37241"/>
                <a:gd name="T4" fmla="*/ 21600 w 21600"/>
                <a:gd name="T5" fmla="*/ 18478 h 37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7241" fill="none" extrusionOk="0">
                  <a:moveTo>
                    <a:pt x="10899" y="37240"/>
                  </a:moveTo>
                  <a:cubicBezTo>
                    <a:pt x="4160" y="33397"/>
                    <a:pt x="0" y="26235"/>
                    <a:pt x="0" y="18478"/>
                  </a:cubicBezTo>
                  <a:cubicBezTo>
                    <a:pt x="-1" y="10920"/>
                    <a:pt x="3949" y="3913"/>
                    <a:pt x="10414" y="-1"/>
                  </a:cubicBezTo>
                </a:path>
                <a:path w="21600" h="37241" stroke="0" extrusionOk="0">
                  <a:moveTo>
                    <a:pt x="10899" y="37240"/>
                  </a:moveTo>
                  <a:cubicBezTo>
                    <a:pt x="4160" y="33397"/>
                    <a:pt x="0" y="26235"/>
                    <a:pt x="0" y="18478"/>
                  </a:cubicBezTo>
                  <a:cubicBezTo>
                    <a:pt x="-1" y="10920"/>
                    <a:pt x="3949" y="3913"/>
                    <a:pt x="10414" y="-1"/>
                  </a:cubicBezTo>
                  <a:lnTo>
                    <a:pt x="21600" y="18478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54" name="Line 6"/>
            <p:cNvSpPr>
              <a:spLocks noChangeShapeType="1"/>
            </p:cNvSpPr>
            <p:nvPr/>
          </p:nvSpPr>
          <p:spPr bwMode="auto">
            <a:xfrm rot="10800000">
              <a:off x="1167" y="1584"/>
              <a:ext cx="302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55" name="Line 7"/>
            <p:cNvSpPr>
              <a:spLocks noChangeShapeType="1"/>
            </p:cNvSpPr>
            <p:nvPr/>
          </p:nvSpPr>
          <p:spPr bwMode="auto">
            <a:xfrm rot="10800000" flipH="1">
              <a:off x="1167" y="1872"/>
              <a:ext cx="302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56" name="Line 8"/>
            <p:cNvSpPr>
              <a:spLocks noChangeShapeType="1"/>
            </p:cNvSpPr>
            <p:nvPr/>
          </p:nvSpPr>
          <p:spPr bwMode="auto">
            <a:xfrm rot="10800000">
              <a:off x="1839" y="1728"/>
              <a:ext cx="19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57" name="Line 9"/>
            <p:cNvSpPr>
              <a:spLocks noChangeShapeType="1"/>
            </p:cNvSpPr>
            <p:nvPr/>
          </p:nvSpPr>
          <p:spPr bwMode="auto">
            <a:xfrm>
              <a:off x="720" y="1584"/>
              <a:ext cx="67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1258" name="Line 10"/>
            <p:cNvSpPr>
              <a:spLocks noChangeShapeType="1"/>
            </p:cNvSpPr>
            <p:nvPr/>
          </p:nvSpPr>
          <p:spPr bwMode="auto">
            <a:xfrm>
              <a:off x="720" y="1872"/>
              <a:ext cx="67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1259" name="Text Box 11"/>
            <p:cNvSpPr txBox="1">
              <a:spLocks noChangeArrowheads="1"/>
            </p:cNvSpPr>
            <p:nvPr/>
          </p:nvSpPr>
          <p:spPr bwMode="auto">
            <a:xfrm>
              <a:off x="558" y="1365"/>
              <a:ext cx="4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latin typeface="Tahoma" pitchFamily="34" charset="0"/>
                </a:rPr>
                <a:t>D3=0</a:t>
              </a:r>
            </a:p>
          </p:txBody>
        </p:sp>
        <p:sp>
          <p:nvSpPr>
            <p:cNvPr id="821260" name="Text Box 12"/>
            <p:cNvSpPr txBox="1">
              <a:spLocks noChangeArrowheads="1"/>
            </p:cNvSpPr>
            <p:nvPr/>
          </p:nvSpPr>
          <p:spPr bwMode="auto">
            <a:xfrm>
              <a:off x="558" y="1689"/>
              <a:ext cx="4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latin typeface="Tahoma" pitchFamily="34" charset="0"/>
                </a:rPr>
                <a:t>D2=1</a:t>
              </a:r>
            </a:p>
          </p:txBody>
        </p:sp>
        <p:sp>
          <p:nvSpPr>
            <p:cNvPr id="821261" name="AutoShape 13"/>
            <p:cNvSpPr>
              <a:spLocks noChangeArrowheads="1"/>
            </p:cNvSpPr>
            <p:nvPr/>
          </p:nvSpPr>
          <p:spPr bwMode="auto">
            <a:xfrm rot="10800000">
              <a:off x="1392" y="2064"/>
              <a:ext cx="432" cy="480"/>
            </a:xfrm>
            <a:prstGeom prst="moon">
              <a:avLst>
                <a:gd name="adj" fmla="val 82292"/>
              </a:avLst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62" name="Arc 14"/>
            <p:cNvSpPr>
              <a:spLocks/>
            </p:cNvSpPr>
            <p:nvPr/>
          </p:nvSpPr>
          <p:spPr bwMode="auto">
            <a:xfrm rot="10800000">
              <a:off x="1200" y="2064"/>
              <a:ext cx="191" cy="472"/>
            </a:xfrm>
            <a:custGeom>
              <a:avLst/>
              <a:gdLst>
                <a:gd name="G0" fmla="+- 21600 0 0"/>
                <a:gd name="G1" fmla="+- 18478 0 0"/>
                <a:gd name="G2" fmla="+- 21600 0 0"/>
                <a:gd name="T0" fmla="*/ 10899 w 21600"/>
                <a:gd name="T1" fmla="*/ 37241 h 37241"/>
                <a:gd name="T2" fmla="*/ 10415 w 21600"/>
                <a:gd name="T3" fmla="*/ 0 h 37241"/>
                <a:gd name="T4" fmla="*/ 21600 w 21600"/>
                <a:gd name="T5" fmla="*/ 18478 h 37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7241" fill="none" extrusionOk="0">
                  <a:moveTo>
                    <a:pt x="10899" y="37240"/>
                  </a:moveTo>
                  <a:cubicBezTo>
                    <a:pt x="4160" y="33397"/>
                    <a:pt x="0" y="26235"/>
                    <a:pt x="0" y="18478"/>
                  </a:cubicBezTo>
                  <a:cubicBezTo>
                    <a:pt x="-1" y="10920"/>
                    <a:pt x="3949" y="3913"/>
                    <a:pt x="10414" y="-1"/>
                  </a:cubicBezTo>
                </a:path>
                <a:path w="21600" h="37241" stroke="0" extrusionOk="0">
                  <a:moveTo>
                    <a:pt x="10899" y="37240"/>
                  </a:moveTo>
                  <a:cubicBezTo>
                    <a:pt x="4160" y="33397"/>
                    <a:pt x="0" y="26235"/>
                    <a:pt x="0" y="18478"/>
                  </a:cubicBezTo>
                  <a:cubicBezTo>
                    <a:pt x="-1" y="10920"/>
                    <a:pt x="3949" y="3913"/>
                    <a:pt x="10414" y="-1"/>
                  </a:cubicBezTo>
                  <a:lnTo>
                    <a:pt x="21600" y="18478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63" name="Line 15"/>
            <p:cNvSpPr>
              <a:spLocks noChangeShapeType="1"/>
            </p:cNvSpPr>
            <p:nvPr/>
          </p:nvSpPr>
          <p:spPr bwMode="auto">
            <a:xfrm rot="10800000">
              <a:off x="1152" y="2160"/>
              <a:ext cx="302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64" name="Line 16"/>
            <p:cNvSpPr>
              <a:spLocks noChangeShapeType="1"/>
            </p:cNvSpPr>
            <p:nvPr/>
          </p:nvSpPr>
          <p:spPr bwMode="auto">
            <a:xfrm rot="10800000" flipH="1">
              <a:off x="1152" y="2448"/>
              <a:ext cx="302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65" name="Line 17"/>
            <p:cNvSpPr>
              <a:spLocks noChangeShapeType="1"/>
            </p:cNvSpPr>
            <p:nvPr/>
          </p:nvSpPr>
          <p:spPr bwMode="auto">
            <a:xfrm rot="10800000">
              <a:off x="1824" y="2304"/>
              <a:ext cx="19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66" name="Line 18"/>
            <p:cNvSpPr>
              <a:spLocks noChangeShapeType="1"/>
            </p:cNvSpPr>
            <p:nvPr/>
          </p:nvSpPr>
          <p:spPr bwMode="auto">
            <a:xfrm>
              <a:off x="738" y="2160"/>
              <a:ext cx="67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1267" name="Line 19"/>
            <p:cNvSpPr>
              <a:spLocks noChangeShapeType="1"/>
            </p:cNvSpPr>
            <p:nvPr/>
          </p:nvSpPr>
          <p:spPr bwMode="auto">
            <a:xfrm>
              <a:off x="738" y="2448"/>
              <a:ext cx="67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1268" name="Text Box 20"/>
            <p:cNvSpPr txBox="1">
              <a:spLocks noChangeArrowheads="1"/>
            </p:cNvSpPr>
            <p:nvPr/>
          </p:nvSpPr>
          <p:spPr bwMode="auto">
            <a:xfrm>
              <a:off x="558" y="1979"/>
              <a:ext cx="4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/>
                <a:t>D1=1</a:t>
              </a:r>
            </a:p>
          </p:txBody>
        </p:sp>
        <p:sp>
          <p:nvSpPr>
            <p:cNvPr id="821269" name="Text Box 21"/>
            <p:cNvSpPr txBox="1">
              <a:spLocks noChangeArrowheads="1"/>
            </p:cNvSpPr>
            <p:nvPr/>
          </p:nvSpPr>
          <p:spPr bwMode="auto">
            <a:xfrm>
              <a:off x="558" y="2265"/>
              <a:ext cx="4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latin typeface="Tahoma" pitchFamily="34" charset="0"/>
                </a:rPr>
                <a:t>D0=1</a:t>
              </a:r>
            </a:p>
          </p:txBody>
        </p:sp>
        <p:sp>
          <p:nvSpPr>
            <p:cNvPr id="821270" name="AutoShape 22"/>
            <p:cNvSpPr>
              <a:spLocks noChangeArrowheads="1"/>
            </p:cNvSpPr>
            <p:nvPr/>
          </p:nvSpPr>
          <p:spPr bwMode="auto">
            <a:xfrm rot="10800000">
              <a:off x="2256" y="1632"/>
              <a:ext cx="432" cy="480"/>
            </a:xfrm>
            <a:prstGeom prst="moon">
              <a:avLst>
                <a:gd name="adj" fmla="val 82292"/>
              </a:avLst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71" name="Arc 23"/>
            <p:cNvSpPr>
              <a:spLocks/>
            </p:cNvSpPr>
            <p:nvPr/>
          </p:nvSpPr>
          <p:spPr bwMode="auto">
            <a:xfrm rot="10800000">
              <a:off x="2064" y="1632"/>
              <a:ext cx="191" cy="472"/>
            </a:xfrm>
            <a:custGeom>
              <a:avLst/>
              <a:gdLst>
                <a:gd name="G0" fmla="+- 21600 0 0"/>
                <a:gd name="G1" fmla="+- 18478 0 0"/>
                <a:gd name="G2" fmla="+- 21600 0 0"/>
                <a:gd name="T0" fmla="*/ 10899 w 21600"/>
                <a:gd name="T1" fmla="*/ 37241 h 37241"/>
                <a:gd name="T2" fmla="*/ 10415 w 21600"/>
                <a:gd name="T3" fmla="*/ 0 h 37241"/>
                <a:gd name="T4" fmla="*/ 21600 w 21600"/>
                <a:gd name="T5" fmla="*/ 18478 h 37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7241" fill="none" extrusionOk="0">
                  <a:moveTo>
                    <a:pt x="10899" y="37240"/>
                  </a:moveTo>
                  <a:cubicBezTo>
                    <a:pt x="4160" y="33397"/>
                    <a:pt x="0" y="26235"/>
                    <a:pt x="0" y="18478"/>
                  </a:cubicBezTo>
                  <a:cubicBezTo>
                    <a:pt x="-1" y="10920"/>
                    <a:pt x="3949" y="3913"/>
                    <a:pt x="10414" y="-1"/>
                  </a:cubicBezTo>
                </a:path>
                <a:path w="21600" h="37241" stroke="0" extrusionOk="0">
                  <a:moveTo>
                    <a:pt x="10899" y="37240"/>
                  </a:moveTo>
                  <a:cubicBezTo>
                    <a:pt x="4160" y="33397"/>
                    <a:pt x="0" y="26235"/>
                    <a:pt x="0" y="18478"/>
                  </a:cubicBezTo>
                  <a:cubicBezTo>
                    <a:pt x="-1" y="10920"/>
                    <a:pt x="3949" y="3913"/>
                    <a:pt x="10414" y="-1"/>
                  </a:cubicBezTo>
                  <a:lnTo>
                    <a:pt x="21600" y="18478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72" name="Line 24"/>
            <p:cNvSpPr>
              <a:spLocks noChangeShapeType="1"/>
            </p:cNvSpPr>
            <p:nvPr/>
          </p:nvSpPr>
          <p:spPr bwMode="auto">
            <a:xfrm rot="10800000">
              <a:off x="2016" y="1728"/>
              <a:ext cx="302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73" name="Line 25"/>
            <p:cNvSpPr>
              <a:spLocks noChangeShapeType="1"/>
            </p:cNvSpPr>
            <p:nvPr/>
          </p:nvSpPr>
          <p:spPr bwMode="auto">
            <a:xfrm rot="10800000" flipH="1">
              <a:off x="2016" y="2016"/>
              <a:ext cx="302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74" name="Line 26"/>
            <p:cNvSpPr>
              <a:spLocks noChangeShapeType="1"/>
            </p:cNvSpPr>
            <p:nvPr/>
          </p:nvSpPr>
          <p:spPr bwMode="auto">
            <a:xfrm rot="10800000">
              <a:off x="2688" y="1872"/>
              <a:ext cx="19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75" name="Line 27"/>
            <p:cNvSpPr>
              <a:spLocks noChangeShapeType="1"/>
            </p:cNvSpPr>
            <p:nvPr/>
          </p:nvSpPr>
          <p:spPr bwMode="auto">
            <a:xfrm>
              <a:off x="2016" y="2016"/>
              <a:ext cx="0" cy="2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1276" name="Text Box 28"/>
            <p:cNvSpPr txBox="1">
              <a:spLocks noChangeArrowheads="1"/>
            </p:cNvSpPr>
            <p:nvPr/>
          </p:nvSpPr>
          <p:spPr bwMode="auto">
            <a:xfrm>
              <a:off x="2726" y="1632"/>
              <a:ext cx="73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latin typeface="Tahoma" pitchFamily="34" charset="0"/>
                </a:rPr>
                <a:t>P_GEN=1</a:t>
              </a:r>
            </a:p>
          </p:txBody>
        </p:sp>
      </p:grpSp>
      <p:sp>
        <p:nvSpPr>
          <p:cNvPr id="821278" name="Rectangle 30"/>
          <p:cNvSpPr>
            <a:spLocks noChangeArrowheads="1"/>
          </p:cNvSpPr>
          <p:nvPr/>
        </p:nvSpPr>
        <p:spPr bwMode="auto">
          <a:xfrm>
            <a:off x="1676400" y="1592263"/>
            <a:ext cx="1219200" cy="990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0">
                <a:solidFill>
                  <a:schemeClr val="bg1"/>
                </a:solidFill>
                <a:latin typeface="Tahoma" pitchFamily="34" charset="0"/>
              </a:rPr>
              <a:t>Sender</a:t>
            </a:r>
          </a:p>
        </p:txBody>
      </p:sp>
      <p:sp>
        <p:nvSpPr>
          <p:cNvPr id="821279" name="Rectangle 31"/>
          <p:cNvSpPr>
            <a:spLocks noChangeArrowheads="1"/>
          </p:cNvSpPr>
          <p:nvPr/>
        </p:nvSpPr>
        <p:spPr bwMode="auto">
          <a:xfrm>
            <a:off x="6096000" y="1592263"/>
            <a:ext cx="1219200" cy="990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0">
                <a:solidFill>
                  <a:srgbClr val="F8F8F8"/>
                </a:solidFill>
                <a:latin typeface="Tahoma" pitchFamily="34" charset="0"/>
              </a:rPr>
              <a:t>Receiver</a:t>
            </a:r>
          </a:p>
        </p:txBody>
      </p:sp>
      <p:sp>
        <p:nvSpPr>
          <p:cNvPr id="821280" name="Line 32"/>
          <p:cNvSpPr>
            <a:spLocks noChangeShapeType="1"/>
          </p:cNvSpPr>
          <p:nvPr/>
        </p:nvSpPr>
        <p:spPr bwMode="auto">
          <a:xfrm>
            <a:off x="2895600" y="1897063"/>
            <a:ext cx="320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281" name="Line 33"/>
          <p:cNvSpPr>
            <a:spLocks noChangeShapeType="1"/>
          </p:cNvSpPr>
          <p:nvPr/>
        </p:nvSpPr>
        <p:spPr bwMode="auto">
          <a:xfrm flipH="1">
            <a:off x="4267200" y="1744663"/>
            <a:ext cx="228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282" name="Text Box 34"/>
          <p:cNvSpPr txBox="1">
            <a:spLocks noChangeArrowheads="1"/>
          </p:cNvSpPr>
          <p:nvPr/>
        </p:nvSpPr>
        <p:spPr bwMode="auto">
          <a:xfrm>
            <a:off x="3870325" y="1371600"/>
            <a:ext cx="1270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0">
                <a:latin typeface="Tahoma" pitchFamily="34" charset="0"/>
              </a:rPr>
              <a:t>4-bit data</a:t>
            </a:r>
          </a:p>
        </p:txBody>
      </p:sp>
      <p:sp>
        <p:nvSpPr>
          <p:cNvPr id="821283" name="Line 35"/>
          <p:cNvSpPr>
            <a:spLocks noChangeShapeType="1"/>
          </p:cNvSpPr>
          <p:nvPr/>
        </p:nvSpPr>
        <p:spPr bwMode="auto">
          <a:xfrm>
            <a:off x="2895600" y="2354263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284" name="Text Box 36"/>
          <p:cNvSpPr txBox="1">
            <a:spLocks noChangeArrowheads="1"/>
          </p:cNvSpPr>
          <p:nvPr/>
        </p:nvSpPr>
        <p:spPr bwMode="auto">
          <a:xfrm>
            <a:off x="3276600" y="2278063"/>
            <a:ext cx="262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0">
                <a:solidFill>
                  <a:srgbClr val="FF0000"/>
                </a:solidFill>
                <a:latin typeface="Tahoma" pitchFamily="34" charset="0"/>
              </a:rPr>
              <a:t>Parity bit (P_GEN)</a:t>
            </a:r>
          </a:p>
        </p:txBody>
      </p:sp>
      <p:sp>
        <p:nvSpPr>
          <p:cNvPr id="821285" name="Text Box 37"/>
          <p:cNvSpPr txBox="1">
            <a:spLocks noChangeArrowheads="1"/>
          </p:cNvSpPr>
          <p:nvPr/>
        </p:nvSpPr>
        <p:spPr bwMode="auto">
          <a:xfrm>
            <a:off x="2819400" y="1524000"/>
            <a:ext cx="73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0">
                <a:solidFill>
                  <a:srgbClr val="6600CC"/>
                </a:solidFill>
                <a:latin typeface="Tahoma" pitchFamily="34" charset="0"/>
              </a:rPr>
              <a:t>0111</a:t>
            </a:r>
          </a:p>
        </p:txBody>
      </p:sp>
      <p:sp>
        <p:nvSpPr>
          <p:cNvPr id="821286" name="Text Box 38"/>
          <p:cNvSpPr txBox="1">
            <a:spLocks noChangeArrowheads="1"/>
          </p:cNvSpPr>
          <p:nvPr/>
        </p:nvSpPr>
        <p:spPr bwMode="auto">
          <a:xfrm>
            <a:off x="2819400" y="2514600"/>
            <a:ext cx="719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0">
                <a:solidFill>
                  <a:srgbClr val="FF6699"/>
                </a:solidFill>
                <a:latin typeface="Tahoma" pitchFamily="34" charset="0"/>
              </a:rPr>
              <a:t>     </a:t>
            </a:r>
            <a:r>
              <a:rPr lang="en-US" sz="2000" b="0">
                <a:solidFill>
                  <a:srgbClr val="6600CC"/>
                </a:solidFill>
                <a:latin typeface="Tahoma" pitchFamily="34" charset="0"/>
              </a:rPr>
              <a:t>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0.0044 L 0.29306 0.0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1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-0.06227 L 0.29306 -0.0622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21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85" grpId="0"/>
      <p:bldP spid="82128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Parity Detection Example</a:t>
            </a:r>
          </a:p>
        </p:txBody>
      </p:sp>
      <p:sp>
        <p:nvSpPr>
          <p:cNvPr id="819204" name="Rectangle 4"/>
          <p:cNvSpPr>
            <a:spLocks noChangeArrowheads="1"/>
          </p:cNvSpPr>
          <p:nvPr/>
        </p:nvSpPr>
        <p:spPr bwMode="auto">
          <a:xfrm>
            <a:off x="1676400" y="1592263"/>
            <a:ext cx="1219200" cy="990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0">
                <a:solidFill>
                  <a:srgbClr val="F8F8F8"/>
                </a:solidFill>
                <a:latin typeface="Tahoma" pitchFamily="34" charset="0"/>
              </a:rPr>
              <a:t>Sender</a:t>
            </a:r>
          </a:p>
        </p:txBody>
      </p:sp>
      <p:sp>
        <p:nvSpPr>
          <p:cNvPr id="819205" name="Rectangle 5"/>
          <p:cNvSpPr>
            <a:spLocks noChangeArrowheads="1"/>
          </p:cNvSpPr>
          <p:nvPr/>
        </p:nvSpPr>
        <p:spPr bwMode="auto">
          <a:xfrm>
            <a:off x="6096000" y="1592263"/>
            <a:ext cx="1219200" cy="990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0">
                <a:solidFill>
                  <a:schemeClr val="bg1"/>
                </a:solidFill>
                <a:latin typeface="Tahoma" pitchFamily="34" charset="0"/>
              </a:rPr>
              <a:t>Receiver</a:t>
            </a:r>
          </a:p>
        </p:txBody>
      </p:sp>
      <p:sp>
        <p:nvSpPr>
          <p:cNvPr id="819206" name="Line 6"/>
          <p:cNvSpPr>
            <a:spLocks noChangeShapeType="1"/>
          </p:cNvSpPr>
          <p:nvPr/>
        </p:nvSpPr>
        <p:spPr bwMode="auto">
          <a:xfrm>
            <a:off x="2895600" y="1897063"/>
            <a:ext cx="320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207" name="Line 7"/>
          <p:cNvSpPr>
            <a:spLocks noChangeShapeType="1"/>
          </p:cNvSpPr>
          <p:nvPr/>
        </p:nvSpPr>
        <p:spPr bwMode="auto">
          <a:xfrm flipH="1">
            <a:off x="4267200" y="1744663"/>
            <a:ext cx="228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208" name="Text Box 8"/>
          <p:cNvSpPr txBox="1">
            <a:spLocks noChangeArrowheads="1"/>
          </p:cNvSpPr>
          <p:nvPr/>
        </p:nvSpPr>
        <p:spPr bwMode="auto">
          <a:xfrm>
            <a:off x="3870325" y="1371600"/>
            <a:ext cx="1270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0">
                <a:latin typeface="Tahoma" pitchFamily="34" charset="0"/>
              </a:rPr>
              <a:t>4-bit data</a:t>
            </a:r>
          </a:p>
        </p:txBody>
      </p:sp>
      <p:sp>
        <p:nvSpPr>
          <p:cNvPr id="819209" name="Line 9"/>
          <p:cNvSpPr>
            <a:spLocks noChangeShapeType="1"/>
          </p:cNvSpPr>
          <p:nvPr/>
        </p:nvSpPr>
        <p:spPr bwMode="auto">
          <a:xfrm>
            <a:off x="2895600" y="2354263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210" name="Text Box 10"/>
          <p:cNvSpPr txBox="1">
            <a:spLocks noChangeArrowheads="1"/>
          </p:cNvSpPr>
          <p:nvPr/>
        </p:nvSpPr>
        <p:spPr bwMode="auto">
          <a:xfrm>
            <a:off x="3276600" y="2278063"/>
            <a:ext cx="262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0">
                <a:solidFill>
                  <a:srgbClr val="FF0000"/>
                </a:solidFill>
                <a:latin typeface="Tahoma" pitchFamily="34" charset="0"/>
              </a:rPr>
              <a:t>Parity bit (P_GEN)</a:t>
            </a:r>
          </a:p>
        </p:txBody>
      </p:sp>
      <p:sp>
        <p:nvSpPr>
          <p:cNvPr id="819212" name="AutoShape 12"/>
          <p:cNvSpPr>
            <a:spLocks noChangeArrowheads="1"/>
          </p:cNvSpPr>
          <p:nvPr/>
        </p:nvSpPr>
        <p:spPr bwMode="auto">
          <a:xfrm rot="10800000">
            <a:off x="5843588" y="3090863"/>
            <a:ext cx="685800" cy="762000"/>
          </a:xfrm>
          <a:prstGeom prst="moon">
            <a:avLst>
              <a:gd name="adj" fmla="val 82292"/>
            </a:avLst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213" name="Arc 13"/>
          <p:cNvSpPr>
            <a:spLocks/>
          </p:cNvSpPr>
          <p:nvPr/>
        </p:nvSpPr>
        <p:spPr bwMode="auto">
          <a:xfrm rot="10800000">
            <a:off x="5538788" y="3090863"/>
            <a:ext cx="303212" cy="749300"/>
          </a:xfrm>
          <a:custGeom>
            <a:avLst/>
            <a:gdLst>
              <a:gd name="G0" fmla="+- 21600 0 0"/>
              <a:gd name="G1" fmla="+- 18478 0 0"/>
              <a:gd name="G2" fmla="+- 21600 0 0"/>
              <a:gd name="T0" fmla="*/ 10899 w 21600"/>
              <a:gd name="T1" fmla="*/ 37241 h 37241"/>
              <a:gd name="T2" fmla="*/ 10415 w 21600"/>
              <a:gd name="T3" fmla="*/ 0 h 37241"/>
              <a:gd name="T4" fmla="*/ 21600 w 21600"/>
              <a:gd name="T5" fmla="*/ 18478 h 37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7241" fill="none" extrusionOk="0">
                <a:moveTo>
                  <a:pt x="10899" y="37240"/>
                </a:moveTo>
                <a:cubicBezTo>
                  <a:pt x="4160" y="33397"/>
                  <a:pt x="0" y="26235"/>
                  <a:pt x="0" y="18478"/>
                </a:cubicBezTo>
                <a:cubicBezTo>
                  <a:pt x="-1" y="10920"/>
                  <a:pt x="3949" y="3913"/>
                  <a:pt x="10414" y="-1"/>
                </a:cubicBezTo>
              </a:path>
              <a:path w="21600" h="37241" stroke="0" extrusionOk="0">
                <a:moveTo>
                  <a:pt x="10899" y="37240"/>
                </a:moveTo>
                <a:cubicBezTo>
                  <a:pt x="4160" y="33397"/>
                  <a:pt x="0" y="26235"/>
                  <a:pt x="0" y="18478"/>
                </a:cubicBezTo>
                <a:cubicBezTo>
                  <a:pt x="-1" y="10920"/>
                  <a:pt x="3949" y="3913"/>
                  <a:pt x="10414" y="-1"/>
                </a:cubicBezTo>
                <a:lnTo>
                  <a:pt x="21600" y="18478"/>
                </a:lnTo>
                <a:close/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214" name="Line 14"/>
          <p:cNvSpPr>
            <a:spLocks noChangeShapeType="1"/>
          </p:cNvSpPr>
          <p:nvPr/>
        </p:nvSpPr>
        <p:spPr bwMode="auto">
          <a:xfrm rot="10800000">
            <a:off x="5462588" y="3243263"/>
            <a:ext cx="479425" cy="15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215" name="Line 15"/>
          <p:cNvSpPr>
            <a:spLocks noChangeShapeType="1"/>
          </p:cNvSpPr>
          <p:nvPr/>
        </p:nvSpPr>
        <p:spPr bwMode="auto">
          <a:xfrm rot="10800000" flipH="1">
            <a:off x="5462588" y="3700463"/>
            <a:ext cx="479425" cy="15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216" name="Line 16"/>
          <p:cNvSpPr>
            <a:spLocks noChangeShapeType="1"/>
          </p:cNvSpPr>
          <p:nvPr/>
        </p:nvSpPr>
        <p:spPr bwMode="auto">
          <a:xfrm rot="10800000">
            <a:off x="6529388" y="3471863"/>
            <a:ext cx="30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217" name="Line 17"/>
          <p:cNvSpPr>
            <a:spLocks noChangeShapeType="1"/>
          </p:cNvSpPr>
          <p:nvPr/>
        </p:nvSpPr>
        <p:spPr bwMode="auto">
          <a:xfrm>
            <a:off x="4752975" y="3243263"/>
            <a:ext cx="1066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218" name="Line 18"/>
          <p:cNvSpPr>
            <a:spLocks noChangeShapeType="1"/>
          </p:cNvSpPr>
          <p:nvPr/>
        </p:nvSpPr>
        <p:spPr bwMode="auto">
          <a:xfrm>
            <a:off x="4752975" y="3700463"/>
            <a:ext cx="1066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219" name="Text Box 19"/>
          <p:cNvSpPr txBox="1">
            <a:spLocks noChangeArrowheads="1"/>
          </p:cNvSpPr>
          <p:nvPr/>
        </p:nvSpPr>
        <p:spPr bwMode="auto">
          <a:xfrm>
            <a:off x="4495800" y="2895600"/>
            <a:ext cx="757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pitchFamily="34" charset="0"/>
              </a:rPr>
              <a:t>D3=0</a:t>
            </a:r>
          </a:p>
        </p:txBody>
      </p:sp>
      <p:sp>
        <p:nvSpPr>
          <p:cNvPr id="819220" name="Text Box 20"/>
          <p:cNvSpPr txBox="1">
            <a:spLocks noChangeArrowheads="1"/>
          </p:cNvSpPr>
          <p:nvPr/>
        </p:nvSpPr>
        <p:spPr bwMode="auto">
          <a:xfrm>
            <a:off x="4495800" y="3409950"/>
            <a:ext cx="757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pitchFamily="34" charset="0"/>
              </a:rPr>
              <a:t>D2=1</a:t>
            </a:r>
          </a:p>
        </p:txBody>
      </p:sp>
      <p:sp>
        <p:nvSpPr>
          <p:cNvPr id="819221" name="AutoShape 21"/>
          <p:cNvSpPr>
            <a:spLocks noChangeArrowheads="1"/>
          </p:cNvSpPr>
          <p:nvPr/>
        </p:nvSpPr>
        <p:spPr bwMode="auto">
          <a:xfrm rot="10800000">
            <a:off x="5819775" y="4005263"/>
            <a:ext cx="685800" cy="762000"/>
          </a:xfrm>
          <a:prstGeom prst="moon">
            <a:avLst>
              <a:gd name="adj" fmla="val 82292"/>
            </a:avLst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222" name="Arc 22"/>
          <p:cNvSpPr>
            <a:spLocks/>
          </p:cNvSpPr>
          <p:nvPr/>
        </p:nvSpPr>
        <p:spPr bwMode="auto">
          <a:xfrm rot="10800000">
            <a:off x="5514975" y="4005263"/>
            <a:ext cx="303213" cy="749300"/>
          </a:xfrm>
          <a:custGeom>
            <a:avLst/>
            <a:gdLst>
              <a:gd name="G0" fmla="+- 21600 0 0"/>
              <a:gd name="G1" fmla="+- 18478 0 0"/>
              <a:gd name="G2" fmla="+- 21600 0 0"/>
              <a:gd name="T0" fmla="*/ 10899 w 21600"/>
              <a:gd name="T1" fmla="*/ 37241 h 37241"/>
              <a:gd name="T2" fmla="*/ 10415 w 21600"/>
              <a:gd name="T3" fmla="*/ 0 h 37241"/>
              <a:gd name="T4" fmla="*/ 21600 w 21600"/>
              <a:gd name="T5" fmla="*/ 18478 h 37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7241" fill="none" extrusionOk="0">
                <a:moveTo>
                  <a:pt x="10899" y="37240"/>
                </a:moveTo>
                <a:cubicBezTo>
                  <a:pt x="4160" y="33397"/>
                  <a:pt x="0" y="26235"/>
                  <a:pt x="0" y="18478"/>
                </a:cubicBezTo>
                <a:cubicBezTo>
                  <a:pt x="-1" y="10920"/>
                  <a:pt x="3949" y="3913"/>
                  <a:pt x="10414" y="-1"/>
                </a:cubicBezTo>
              </a:path>
              <a:path w="21600" h="37241" stroke="0" extrusionOk="0">
                <a:moveTo>
                  <a:pt x="10899" y="37240"/>
                </a:moveTo>
                <a:cubicBezTo>
                  <a:pt x="4160" y="33397"/>
                  <a:pt x="0" y="26235"/>
                  <a:pt x="0" y="18478"/>
                </a:cubicBezTo>
                <a:cubicBezTo>
                  <a:pt x="-1" y="10920"/>
                  <a:pt x="3949" y="3913"/>
                  <a:pt x="10414" y="-1"/>
                </a:cubicBezTo>
                <a:lnTo>
                  <a:pt x="21600" y="18478"/>
                </a:lnTo>
                <a:close/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223" name="Line 23"/>
          <p:cNvSpPr>
            <a:spLocks noChangeShapeType="1"/>
          </p:cNvSpPr>
          <p:nvPr/>
        </p:nvSpPr>
        <p:spPr bwMode="auto">
          <a:xfrm rot="10800000">
            <a:off x="5438775" y="4157663"/>
            <a:ext cx="479425" cy="15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224" name="Line 24"/>
          <p:cNvSpPr>
            <a:spLocks noChangeShapeType="1"/>
          </p:cNvSpPr>
          <p:nvPr/>
        </p:nvSpPr>
        <p:spPr bwMode="auto">
          <a:xfrm rot="10800000" flipH="1">
            <a:off x="5438775" y="4614863"/>
            <a:ext cx="479425" cy="15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225" name="Line 25"/>
          <p:cNvSpPr>
            <a:spLocks noChangeShapeType="1"/>
          </p:cNvSpPr>
          <p:nvPr/>
        </p:nvSpPr>
        <p:spPr bwMode="auto">
          <a:xfrm rot="10800000">
            <a:off x="6505575" y="4386263"/>
            <a:ext cx="30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226" name="Line 26"/>
          <p:cNvSpPr>
            <a:spLocks noChangeShapeType="1"/>
          </p:cNvSpPr>
          <p:nvPr/>
        </p:nvSpPr>
        <p:spPr bwMode="auto">
          <a:xfrm>
            <a:off x="4781550" y="4157663"/>
            <a:ext cx="1066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227" name="Line 27"/>
          <p:cNvSpPr>
            <a:spLocks noChangeShapeType="1"/>
          </p:cNvSpPr>
          <p:nvPr/>
        </p:nvSpPr>
        <p:spPr bwMode="auto">
          <a:xfrm>
            <a:off x="4781550" y="4614863"/>
            <a:ext cx="1066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228" name="Text Box 28"/>
          <p:cNvSpPr txBox="1">
            <a:spLocks noChangeArrowheads="1"/>
          </p:cNvSpPr>
          <p:nvPr/>
        </p:nvSpPr>
        <p:spPr bwMode="auto">
          <a:xfrm>
            <a:off x="4495800" y="3870325"/>
            <a:ext cx="73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/>
              <a:t>D1=0</a:t>
            </a:r>
          </a:p>
        </p:txBody>
      </p:sp>
      <p:sp>
        <p:nvSpPr>
          <p:cNvPr id="819229" name="Text Box 29"/>
          <p:cNvSpPr txBox="1">
            <a:spLocks noChangeArrowheads="1"/>
          </p:cNvSpPr>
          <p:nvPr/>
        </p:nvSpPr>
        <p:spPr bwMode="auto">
          <a:xfrm>
            <a:off x="4495800" y="4324350"/>
            <a:ext cx="757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pitchFamily="34" charset="0"/>
              </a:rPr>
              <a:t>D0=1</a:t>
            </a:r>
          </a:p>
        </p:txBody>
      </p:sp>
      <p:sp>
        <p:nvSpPr>
          <p:cNvPr id="819230" name="AutoShape 30"/>
          <p:cNvSpPr>
            <a:spLocks noChangeArrowheads="1"/>
          </p:cNvSpPr>
          <p:nvPr/>
        </p:nvSpPr>
        <p:spPr bwMode="auto">
          <a:xfrm rot="10800000">
            <a:off x="7191375" y="3319463"/>
            <a:ext cx="685800" cy="762000"/>
          </a:xfrm>
          <a:prstGeom prst="moon">
            <a:avLst>
              <a:gd name="adj" fmla="val 82292"/>
            </a:avLst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231" name="Arc 31"/>
          <p:cNvSpPr>
            <a:spLocks/>
          </p:cNvSpPr>
          <p:nvPr/>
        </p:nvSpPr>
        <p:spPr bwMode="auto">
          <a:xfrm rot="10800000">
            <a:off x="6886575" y="3319463"/>
            <a:ext cx="303213" cy="749300"/>
          </a:xfrm>
          <a:custGeom>
            <a:avLst/>
            <a:gdLst>
              <a:gd name="G0" fmla="+- 21600 0 0"/>
              <a:gd name="G1" fmla="+- 18478 0 0"/>
              <a:gd name="G2" fmla="+- 21600 0 0"/>
              <a:gd name="T0" fmla="*/ 10899 w 21600"/>
              <a:gd name="T1" fmla="*/ 37241 h 37241"/>
              <a:gd name="T2" fmla="*/ 10415 w 21600"/>
              <a:gd name="T3" fmla="*/ 0 h 37241"/>
              <a:gd name="T4" fmla="*/ 21600 w 21600"/>
              <a:gd name="T5" fmla="*/ 18478 h 37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7241" fill="none" extrusionOk="0">
                <a:moveTo>
                  <a:pt x="10899" y="37240"/>
                </a:moveTo>
                <a:cubicBezTo>
                  <a:pt x="4160" y="33397"/>
                  <a:pt x="0" y="26235"/>
                  <a:pt x="0" y="18478"/>
                </a:cubicBezTo>
                <a:cubicBezTo>
                  <a:pt x="-1" y="10920"/>
                  <a:pt x="3949" y="3913"/>
                  <a:pt x="10414" y="-1"/>
                </a:cubicBezTo>
              </a:path>
              <a:path w="21600" h="37241" stroke="0" extrusionOk="0">
                <a:moveTo>
                  <a:pt x="10899" y="37240"/>
                </a:moveTo>
                <a:cubicBezTo>
                  <a:pt x="4160" y="33397"/>
                  <a:pt x="0" y="26235"/>
                  <a:pt x="0" y="18478"/>
                </a:cubicBezTo>
                <a:cubicBezTo>
                  <a:pt x="-1" y="10920"/>
                  <a:pt x="3949" y="3913"/>
                  <a:pt x="10414" y="-1"/>
                </a:cubicBezTo>
                <a:lnTo>
                  <a:pt x="21600" y="18478"/>
                </a:lnTo>
                <a:close/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232" name="Line 32"/>
          <p:cNvSpPr>
            <a:spLocks noChangeShapeType="1"/>
          </p:cNvSpPr>
          <p:nvPr/>
        </p:nvSpPr>
        <p:spPr bwMode="auto">
          <a:xfrm rot="10800000">
            <a:off x="6810375" y="3471863"/>
            <a:ext cx="479425" cy="15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233" name="Line 33"/>
          <p:cNvSpPr>
            <a:spLocks noChangeShapeType="1"/>
          </p:cNvSpPr>
          <p:nvPr/>
        </p:nvSpPr>
        <p:spPr bwMode="auto">
          <a:xfrm rot="10800000" flipH="1">
            <a:off x="6810375" y="3929063"/>
            <a:ext cx="479425" cy="15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234" name="Line 34"/>
          <p:cNvSpPr>
            <a:spLocks noChangeShapeType="1"/>
          </p:cNvSpPr>
          <p:nvPr/>
        </p:nvSpPr>
        <p:spPr bwMode="auto">
          <a:xfrm rot="10800000">
            <a:off x="7877175" y="3700463"/>
            <a:ext cx="30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235" name="Line 35"/>
          <p:cNvSpPr>
            <a:spLocks noChangeShapeType="1"/>
          </p:cNvSpPr>
          <p:nvPr/>
        </p:nvSpPr>
        <p:spPr bwMode="auto">
          <a:xfrm>
            <a:off x="6810375" y="3929063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236" name="AutoShape 36"/>
          <p:cNvSpPr>
            <a:spLocks noChangeArrowheads="1"/>
          </p:cNvSpPr>
          <p:nvPr/>
        </p:nvSpPr>
        <p:spPr bwMode="auto">
          <a:xfrm rot="10800000">
            <a:off x="5819775" y="5257800"/>
            <a:ext cx="685800" cy="762000"/>
          </a:xfrm>
          <a:prstGeom prst="moon">
            <a:avLst>
              <a:gd name="adj" fmla="val 82292"/>
            </a:avLst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237" name="Arc 37"/>
          <p:cNvSpPr>
            <a:spLocks/>
          </p:cNvSpPr>
          <p:nvPr/>
        </p:nvSpPr>
        <p:spPr bwMode="auto">
          <a:xfrm rot="10800000">
            <a:off x="5514975" y="5257800"/>
            <a:ext cx="303213" cy="749300"/>
          </a:xfrm>
          <a:custGeom>
            <a:avLst/>
            <a:gdLst>
              <a:gd name="G0" fmla="+- 21600 0 0"/>
              <a:gd name="G1" fmla="+- 18478 0 0"/>
              <a:gd name="G2" fmla="+- 21600 0 0"/>
              <a:gd name="T0" fmla="*/ 10899 w 21600"/>
              <a:gd name="T1" fmla="*/ 37241 h 37241"/>
              <a:gd name="T2" fmla="*/ 10415 w 21600"/>
              <a:gd name="T3" fmla="*/ 0 h 37241"/>
              <a:gd name="T4" fmla="*/ 21600 w 21600"/>
              <a:gd name="T5" fmla="*/ 18478 h 37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7241" fill="none" extrusionOk="0">
                <a:moveTo>
                  <a:pt x="10899" y="37240"/>
                </a:moveTo>
                <a:cubicBezTo>
                  <a:pt x="4160" y="33397"/>
                  <a:pt x="0" y="26235"/>
                  <a:pt x="0" y="18478"/>
                </a:cubicBezTo>
                <a:cubicBezTo>
                  <a:pt x="-1" y="10920"/>
                  <a:pt x="3949" y="3913"/>
                  <a:pt x="10414" y="-1"/>
                </a:cubicBezTo>
              </a:path>
              <a:path w="21600" h="37241" stroke="0" extrusionOk="0">
                <a:moveTo>
                  <a:pt x="10899" y="37240"/>
                </a:moveTo>
                <a:cubicBezTo>
                  <a:pt x="4160" y="33397"/>
                  <a:pt x="0" y="26235"/>
                  <a:pt x="0" y="18478"/>
                </a:cubicBezTo>
                <a:cubicBezTo>
                  <a:pt x="-1" y="10920"/>
                  <a:pt x="3949" y="3913"/>
                  <a:pt x="10414" y="-1"/>
                </a:cubicBezTo>
                <a:lnTo>
                  <a:pt x="21600" y="18478"/>
                </a:lnTo>
                <a:close/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238" name="Line 38"/>
          <p:cNvSpPr>
            <a:spLocks noChangeShapeType="1"/>
          </p:cNvSpPr>
          <p:nvPr/>
        </p:nvSpPr>
        <p:spPr bwMode="auto">
          <a:xfrm rot="10800000">
            <a:off x="6505575" y="5638800"/>
            <a:ext cx="30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239" name="Text Box 39"/>
          <p:cNvSpPr txBox="1">
            <a:spLocks noChangeArrowheads="1"/>
          </p:cNvSpPr>
          <p:nvPr/>
        </p:nvSpPr>
        <p:spPr bwMode="auto">
          <a:xfrm>
            <a:off x="6565900" y="5257800"/>
            <a:ext cx="1443038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solidFill>
                  <a:srgbClr val="0000FF"/>
                </a:solidFill>
                <a:latin typeface="Tahoma" pitchFamily="34" charset="0"/>
              </a:rPr>
              <a:t>Detection=1</a:t>
            </a:r>
          </a:p>
        </p:txBody>
      </p:sp>
      <p:sp>
        <p:nvSpPr>
          <p:cNvPr id="819240" name="Line 40"/>
          <p:cNvSpPr>
            <a:spLocks noChangeShapeType="1"/>
          </p:cNvSpPr>
          <p:nvPr/>
        </p:nvSpPr>
        <p:spPr bwMode="auto">
          <a:xfrm rot="10800000">
            <a:off x="5405438" y="5422900"/>
            <a:ext cx="479425" cy="1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241" name="Line 41"/>
          <p:cNvSpPr>
            <a:spLocks noChangeShapeType="1"/>
          </p:cNvSpPr>
          <p:nvPr/>
        </p:nvSpPr>
        <p:spPr bwMode="auto">
          <a:xfrm rot="10800000" flipH="1">
            <a:off x="5405438" y="5880100"/>
            <a:ext cx="479425" cy="1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19242" name="AutoShape 42"/>
          <p:cNvCxnSpPr>
            <a:cxnSpLocks noChangeShapeType="1"/>
            <a:stCxn id="819240" idx="1"/>
            <a:endCxn id="819234" idx="0"/>
          </p:cNvCxnSpPr>
          <p:nvPr/>
        </p:nvCxnSpPr>
        <p:spPr bwMode="auto">
          <a:xfrm rot="16200000">
            <a:off x="5945982" y="3174206"/>
            <a:ext cx="1695450" cy="2776537"/>
          </a:xfrm>
          <a:prstGeom prst="bentConnector3">
            <a:avLst>
              <a:gd name="adj1" fmla="val 22468"/>
            </a:avLst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</p:spPr>
      </p:cxnSp>
      <p:sp>
        <p:nvSpPr>
          <p:cNvPr id="819243" name="Text Box 43"/>
          <p:cNvSpPr txBox="1">
            <a:spLocks noChangeArrowheads="1"/>
          </p:cNvSpPr>
          <p:nvPr/>
        </p:nvSpPr>
        <p:spPr bwMode="auto">
          <a:xfrm>
            <a:off x="4513263" y="5595938"/>
            <a:ext cx="1160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pitchFamily="34" charset="0"/>
              </a:rPr>
              <a:t>P_GEN=1</a:t>
            </a:r>
          </a:p>
        </p:txBody>
      </p:sp>
      <p:sp>
        <p:nvSpPr>
          <p:cNvPr id="819244" name="Text Box 44"/>
          <p:cNvSpPr txBox="1">
            <a:spLocks noChangeArrowheads="1"/>
          </p:cNvSpPr>
          <p:nvPr/>
        </p:nvSpPr>
        <p:spPr bwMode="auto">
          <a:xfrm>
            <a:off x="7772400" y="3233738"/>
            <a:ext cx="1270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pitchFamily="34" charset="0"/>
              </a:rPr>
              <a:t>P_RECV=0</a:t>
            </a:r>
          </a:p>
        </p:txBody>
      </p:sp>
      <p:sp>
        <p:nvSpPr>
          <p:cNvPr id="819246" name="Text Box 46"/>
          <p:cNvSpPr txBox="1">
            <a:spLocks noChangeArrowheads="1"/>
          </p:cNvSpPr>
          <p:nvPr/>
        </p:nvSpPr>
        <p:spPr bwMode="auto">
          <a:xfrm>
            <a:off x="5435600" y="1524000"/>
            <a:ext cx="73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0">
                <a:solidFill>
                  <a:srgbClr val="6600CC"/>
                </a:solidFill>
                <a:latin typeface="Tahoma" pitchFamily="34" charset="0"/>
              </a:rPr>
              <a:t>01</a:t>
            </a:r>
            <a:r>
              <a:rPr lang="en-US" sz="2000" b="0">
                <a:solidFill>
                  <a:srgbClr val="660033"/>
                </a:solidFill>
                <a:latin typeface="Tahoma" pitchFamily="34" charset="0"/>
              </a:rPr>
              <a:t>0</a:t>
            </a:r>
            <a:r>
              <a:rPr lang="en-US" sz="2000" b="0">
                <a:solidFill>
                  <a:srgbClr val="6600CC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819247" name="Text Box 47"/>
          <p:cNvSpPr txBox="1">
            <a:spLocks noChangeArrowheads="1"/>
          </p:cNvSpPr>
          <p:nvPr/>
        </p:nvSpPr>
        <p:spPr bwMode="auto">
          <a:xfrm>
            <a:off x="5453063" y="2270125"/>
            <a:ext cx="719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0">
                <a:solidFill>
                  <a:srgbClr val="FF6699"/>
                </a:solidFill>
                <a:latin typeface="Tahoma" pitchFamily="34" charset="0"/>
              </a:rPr>
              <a:t>     </a:t>
            </a:r>
            <a:r>
              <a:rPr lang="en-US" sz="2000" b="0">
                <a:solidFill>
                  <a:srgbClr val="6600CC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819248" name="Text Box 48"/>
          <p:cNvSpPr txBox="1">
            <a:spLocks noChangeArrowheads="1"/>
          </p:cNvSpPr>
          <p:nvPr/>
        </p:nvSpPr>
        <p:spPr bwMode="auto">
          <a:xfrm>
            <a:off x="6080125" y="1150938"/>
            <a:ext cx="2640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0">
                <a:latin typeface="Tahoma" pitchFamily="34" charset="0"/>
              </a:rPr>
              <a:t>Error occur during transmission</a:t>
            </a:r>
          </a:p>
        </p:txBody>
      </p:sp>
      <p:sp>
        <p:nvSpPr>
          <p:cNvPr id="819249" name="Line 49"/>
          <p:cNvSpPr>
            <a:spLocks noChangeShapeType="1"/>
          </p:cNvSpPr>
          <p:nvPr/>
        </p:nvSpPr>
        <p:spPr bwMode="auto">
          <a:xfrm flipH="1">
            <a:off x="5943600" y="1371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Half Adder (1-bit)</a:t>
            </a:r>
          </a:p>
        </p:txBody>
      </p:sp>
      <p:graphicFrame>
        <p:nvGraphicFramePr>
          <p:cNvPr id="757763" name="Group 3"/>
          <p:cNvGraphicFramePr>
            <a:graphicFrameLocks noGrp="1"/>
          </p:cNvGraphicFramePr>
          <p:nvPr>
            <p:ph sz="half" idx="2"/>
          </p:nvPr>
        </p:nvGraphicFramePr>
        <p:xfrm>
          <a:off x="4845050" y="1138238"/>
          <a:ext cx="3133725" cy="2120901"/>
        </p:xfrm>
        <a:graphic>
          <a:graphicData uri="http://schemas.openxmlformats.org/drawingml/2006/table">
            <a:tbl>
              <a:tblPr/>
              <a:tblGrid>
                <a:gridCol w="582613"/>
                <a:gridCol w="584200"/>
                <a:gridCol w="800100"/>
                <a:gridCol w="1166812"/>
              </a:tblGrid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S(um)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C(arry)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57807" name="Object 47"/>
          <p:cNvGraphicFramePr>
            <a:graphicFrameLocks noChangeAspect="1"/>
          </p:cNvGraphicFramePr>
          <p:nvPr>
            <p:ph sz="half" idx="1"/>
          </p:nvPr>
        </p:nvGraphicFramePr>
        <p:xfrm>
          <a:off x="4845050" y="4500563"/>
          <a:ext cx="3079750" cy="1157287"/>
        </p:xfrm>
        <a:graphic>
          <a:graphicData uri="http://schemas.openxmlformats.org/presentationml/2006/ole">
            <p:oleObj spid="_x0000_s757807" name="Equation" r:id="rId4" imgW="1358640" imgH="431640" progId="Equation.3">
              <p:embed/>
            </p:oleObj>
          </a:graphicData>
        </a:graphic>
      </p:graphicFrame>
      <p:grpSp>
        <p:nvGrpSpPr>
          <p:cNvPr id="757829" name="Group 69"/>
          <p:cNvGrpSpPr>
            <a:grpSpLocks/>
          </p:cNvGrpSpPr>
          <p:nvPr/>
        </p:nvGrpSpPr>
        <p:grpSpPr bwMode="auto">
          <a:xfrm>
            <a:off x="642938" y="2166938"/>
            <a:ext cx="3243262" cy="2557462"/>
            <a:chOff x="405" y="1365"/>
            <a:chExt cx="2043" cy="1611"/>
          </a:xfrm>
        </p:grpSpPr>
        <p:sp>
          <p:nvSpPr>
            <p:cNvPr id="757809" name="AutoShape 49"/>
            <p:cNvSpPr>
              <a:spLocks noChangeArrowheads="1"/>
            </p:cNvSpPr>
            <p:nvPr/>
          </p:nvSpPr>
          <p:spPr bwMode="auto">
            <a:xfrm>
              <a:off x="1287" y="2544"/>
              <a:ext cx="528" cy="432"/>
            </a:xfrm>
            <a:prstGeom prst="flowChartDelay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10" name="Line 50"/>
            <p:cNvSpPr>
              <a:spLocks noChangeShapeType="1"/>
            </p:cNvSpPr>
            <p:nvPr/>
          </p:nvSpPr>
          <p:spPr bwMode="auto">
            <a:xfrm flipH="1">
              <a:off x="1815" y="2736"/>
              <a:ext cx="264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11" name="Line 51"/>
            <p:cNvSpPr>
              <a:spLocks noChangeShapeType="1"/>
            </p:cNvSpPr>
            <p:nvPr/>
          </p:nvSpPr>
          <p:spPr bwMode="auto">
            <a:xfrm>
              <a:off x="903" y="2639"/>
              <a:ext cx="38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12" name="Line 52"/>
            <p:cNvSpPr>
              <a:spLocks noChangeShapeType="1"/>
            </p:cNvSpPr>
            <p:nvPr/>
          </p:nvSpPr>
          <p:spPr bwMode="auto">
            <a:xfrm>
              <a:off x="903" y="2879"/>
              <a:ext cx="370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13" name="AutoShape 53"/>
            <p:cNvSpPr>
              <a:spLocks noChangeArrowheads="1"/>
            </p:cNvSpPr>
            <p:nvPr/>
          </p:nvSpPr>
          <p:spPr bwMode="auto">
            <a:xfrm rot="10800000">
              <a:off x="1407" y="1488"/>
              <a:ext cx="432" cy="480"/>
            </a:xfrm>
            <a:prstGeom prst="moon">
              <a:avLst>
                <a:gd name="adj" fmla="val 82292"/>
              </a:avLst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14" name="Arc 54"/>
            <p:cNvSpPr>
              <a:spLocks/>
            </p:cNvSpPr>
            <p:nvPr/>
          </p:nvSpPr>
          <p:spPr bwMode="auto">
            <a:xfrm rot="10800000">
              <a:off x="1215" y="1488"/>
              <a:ext cx="191" cy="472"/>
            </a:xfrm>
            <a:custGeom>
              <a:avLst/>
              <a:gdLst>
                <a:gd name="G0" fmla="+- 21600 0 0"/>
                <a:gd name="G1" fmla="+- 18478 0 0"/>
                <a:gd name="G2" fmla="+- 21600 0 0"/>
                <a:gd name="T0" fmla="*/ 10899 w 21600"/>
                <a:gd name="T1" fmla="*/ 37241 h 37241"/>
                <a:gd name="T2" fmla="*/ 10415 w 21600"/>
                <a:gd name="T3" fmla="*/ 0 h 37241"/>
                <a:gd name="T4" fmla="*/ 21600 w 21600"/>
                <a:gd name="T5" fmla="*/ 18478 h 37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7241" fill="none" extrusionOk="0">
                  <a:moveTo>
                    <a:pt x="10899" y="37240"/>
                  </a:moveTo>
                  <a:cubicBezTo>
                    <a:pt x="4160" y="33397"/>
                    <a:pt x="0" y="26235"/>
                    <a:pt x="0" y="18478"/>
                  </a:cubicBezTo>
                  <a:cubicBezTo>
                    <a:pt x="-1" y="10920"/>
                    <a:pt x="3949" y="3913"/>
                    <a:pt x="10414" y="-1"/>
                  </a:cubicBezTo>
                </a:path>
                <a:path w="21600" h="37241" stroke="0" extrusionOk="0">
                  <a:moveTo>
                    <a:pt x="10899" y="37240"/>
                  </a:moveTo>
                  <a:cubicBezTo>
                    <a:pt x="4160" y="33397"/>
                    <a:pt x="0" y="26235"/>
                    <a:pt x="0" y="18478"/>
                  </a:cubicBezTo>
                  <a:cubicBezTo>
                    <a:pt x="-1" y="10920"/>
                    <a:pt x="3949" y="3913"/>
                    <a:pt x="10414" y="-1"/>
                  </a:cubicBezTo>
                  <a:lnTo>
                    <a:pt x="21600" y="18478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15" name="Line 55"/>
            <p:cNvSpPr>
              <a:spLocks noChangeShapeType="1"/>
            </p:cNvSpPr>
            <p:nvPr/>
          </p:nvSpPr>
          <p:spPr bwMode="auto">
            <a:xfrm rot="10800000">
              <a:off x="1167" y="1584"/>
              <a:ext cx="302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16" name="Line 56"/>
            <p:cNvSpPr>
              <a:spLocks noChangeShapeType="1"/>
            </p:cNvSpPr>
            <p:nvPr/>
          </p:nvSpPr>
          <p:spPr bwMode="auto">
            <a:xfrm rot="10800000" flipH="1">
              <a:off x="1167" y="1872"/>
              <a:ext cx="302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17" name="Line 57"/>
            <p:cNvSpPr>
              <a:spLocks noChangeShapeType="1"/>
            </p:cNvSpPr>
            <p:nvPr/>
          </p:nvSpPr>
          <p:spPr bwMode="auto">
            <a:xfrm rot="10800000">
              <a:off x="1839" y="1728"/>
              <a:ext cx="19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18" name="Line 58"/>
            <p:cNvSpPr>
              <a:spLocks noChangeShapeType="1"/>
            </p:cNvSpPr>
            <p:nvPr/>
          </p:nvSpPr>
          <p:spPr bwMode="auto">
            <a:xfrm>
              <a:off x="591" y="1584"/>
              <a:ext cx="67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7819" name="Line 59"/>
            <p:cNvSpPr>
              <a:spLocks noChangeShapeType="1"/>
            </p:cNvSpPr>
            <p:nvPr/>
          </p:nvSpPr>
          <p:spPr bwMode="auto">
            <a:xfrm>
              <a:off x="591" y="1872"/>
              <a:ext cx="67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7820" name="Line 60"/>
            <p:cNvSpPr>
              <a:spLocks noChangeShapeType="1"/>
            </p:cNvSpPr>
            <p:nvPr/>
          </p:nvSpPr>
          <p:spPr bwMode="auto">
            <a:xfrm flipH="1">
              <a:off x="807" y="2880"/>
              <a:ext cx="9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7821" name="Line 61"/>
            <p:cNvSpPr>
              <a:spLocks noChangeShapeType="1"/>
            </p:cNvSpPr>
            <p:nvPr/>
          </p:nvSpPr>
          <p:spPr bwMode="auto">
            <a:xfrm flipV="1">
              <a:off x="807" y="1872"/>
              <a:ext cx="0" cy="100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7822" name="Line 62"/>
            <p:cNvSpPr>
              <a:spLocks noChangeShapeType="1"/>
            </p:cNvSpPr>
            <p:nvPr/>
          </p:nvSpPr>
          <p:spPr bwMode="auto">
            <a:xfrm flipV="1">
              <a:off x="903" y="1584"/>
              <a:ext cx="0" cy="105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7823" name="Oval 63"/>
            <p:cNvSpPr>
              <a:spLocks noChangeArrowheads="1"/>
            </p:cNvSpPr>
            <p:nvPr/>
          </p:nvSpPr>
          <p:spPr bwMode="auto">
            <a:xfrm>
              <a:off x="878" y="1559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24" name="Oval 64"/>
            <p:cNvSpPr>
              <a:spLocks noChangeArrowheads="1"/>
            </p:cNvSpPr>
            <p:nvPr/>
          </p:nvSpPr>
          <p:spPr bwMode="auto">
            <a:xfrm>
              <a:off x="784" y="1844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25" name="Text Box 65"/>
            <p:cNvSpPr txBox="1">
              <a:spLocks noChangeArrowheads="1"/>
            </p:cNvSpPr>
            <p:nvPr/>
          </p:nvSpPr>
          <p:spPr bwMode="auto">
            <a:xfrm>
              <a:off x="413" y="1365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latin typeface="Tahoma" pitchFamily="34" charset="0"/>
                </a:rPr>
                <a:t>A</a:t>
              </a:r>
            </a:p>
          </p:txBody>
        </p:sp>
        <p:sp>
          <p:nvSpPr>
            <p:cNvPr id="757826" name="Text Box 66"/>
            <p:cNvSpPr txBox="1">
              <a:spLocks noChangeArrowheads="1"/>
            </p:cNvSpPr>
            <p:nvPr/>
          </p:nvSpPr>
          <p:spPr bwMode="auto">
            <a:xfrm>
              <a:off x="405" y="1689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latin typeface="Tahoma" pitchFamily="34" charset="0"/>
                </a:rPr>
                <a:t>B</a:t>
              </a:r>
            </a:p>
          </p:txBody>
        </p:sp>
        <p:sp>
          <p:nvSpPr>
            <p:cNvPr id="757827" name="Text Box 67"/>
            <p:cNvSpPr txBox="1">
              <a:spLocks noChangeArrowheads="1"/>
            </p:cNvSpPr>
            <p:nvPr/>
          </p:nvSpPr>
          <p:spPr bwMode="auto">
            <a:xfrm>
              <a:off x="1997" y="1536"/>
              <a:ext cx="39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latin typeface="Tahoma" pitchFamily="34" charset="0"/>
                </a:rPr>
                <a:t>Sum</a:t>
              </a:r>
            </a:p>
          </p:txBody>
        </p:sp>
        <p:sp>
          <p:nvSpPr>
            <p:cNvPr id="757828" name="Text Box 68"/>
            <p:cNvSpPr txBox="1">
              <a:spLocks noChangeArrowheads="1"/>
            </p:cNvSpPr>
            <p:nvPr/>
          </p:nvSpPr>
          <p:spPr bwMode="auto">
            <a:xfrm>
              <a:off x="1994" y="2544"/>
              <a:ext cx="4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latin typeface="Tahoma" pitchFamily="34" charset="0"/>
                </a:rPr>
                <a:t>Carry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 Adder</a:t>
            </a:r>
          </a:p>
        </p:txBody>
      </p:sp>
      <p:graphicFrame>
        <p:nvGraphicFramePr>
          <p:cNvPr id="759908" name="Group 100"/>
          <p:cNvGraphicFramePr>
            <a:graphicFrameLocks noGrp="1"/>
          </p:cNvGraphicFramePr>
          <p:nvPr>
            <p:ph sz="half" idx="2"/>
          </p:nvPr>
        </p:nvGraphicFramePr>
        <p:xfrm>
          <a:off x="4343400" y="1219200"/>
          <a:ext cx="3886200" cy="3340418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838200"/>
                <a:gridCol w="1219200"/>
              </a:tblGrid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Cin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S(um)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Cout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59845" name="Rectangle 37"/>
          <p:cNvSpPr>
            <a:spLocks noChangeArrowheads="1"/>
          </p:cNvSpPr>
          <p:nvPr/>
        </p:nvSpPr>
        <p:spPr bwMode="auto">
          <a:xfrm>
            <a:off x="1295400" y="2514600"/>
            <a:ext cx="1828800" cy="1905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9846" name="Text Box 38"/>
          <p:cNvSpPr txBox="1">
            <a:spLocks noChangeArrowheads="1"/>
          </p:cNvSpPr>
          <p:nvPr/>
        </p:nvSpPr>
        <p:spPr bwMode="auto">
          <a:xfrm>
            <a:off x="1770063" y="2987675"/>
            <a:ext cx="9731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>
                <a:latin typeface="Tahoma" pitchFamily="34" charset="0"/>
              </a:rPr>
              <a:t>Full</a:t>
            </a:r>
          </a:p>
          <a:p>
            <a:r>
              <a:rPr lang="en-US" sz="2400" b="0">
                <a:latin typeface="Tahoma" pitchFamily="34" charset="0"/>
              </a:rPr>
              <a:t>Adder</a:t>
            </a:r>
          </a:p>
        </p:txBody>
      </p:sp>
      <p:sp>
        <p:nvSpPr>
          <p:cNvPr id="759847" name="Text Box 39"/>
          <p:cNvSpPr txBox="1">
            <a:spLocks noChangeArrowheads="1"/>
          </p:cNvSpPr>
          <p:nvPr/>
        </p:nvSpPr>
        <p:spPr bwMode="auto">
          <a:xfrm>
            <a:off x="1660525" y="1938338"/>
            <a:ext cx="32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pitchFamily="34" charset="0"/>
              </a:rPr>
              <a:t>A</a:t>
            </a:r>
          </a:p>
        </p:txBody>
      </p:sp>
      <p:sp>
        <p:nvSpPr>
          <p:cNvPr id="759848" name="Line 40"/>
          <p:cNvSpPr>
            <a:spLocks noChangeShapeType="1"/>
          </p:cNvSpPr>
          <p:nvPr/>
        </p:nvSpPr>
        <p:spPr bwMode="auto">
          <a:xfrm>
            <a:off x="1828800" y="2286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9849" name="Text Box 41"/>
          <p:cNvSpPr txBox="1">
            <a:spLocks noChangeArrowheads="1"/>
          </p:cNvSpPr>
          <p:nvPr/>
        </p:nvSpPr>
        <p:spPr bwMode="auto">
          <a:xfrm>
            <a:off x="2422525" y="1938338"/>
            <a:ext cx="32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pitchFamily="34" charset="0"/>
              </a:rPr>
              <a:t>B</a:t>
            </a:r>
          </a:p>
        </p:txBody>
      </p:sp>
      <p:sp>
        <p:nvSpPr>
          <p:cNvPr id="759850" name="Line 42"/>
          <p:cNvSpPr>
            <a:spLocks noChangeShapeType="1"/>
          </p:cNvSpPr>
          <p:nvPr/>
        </p:nvSpPr>
        <p:spPr bwMode="auto">
          <a:xfrm>
            <a:off x="2590800" y="2286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9851" name="Text Box 43"/>
          <p:cNvSpPr txBox="1">
            <a:spLocks noChangeArrowheads="1"/>
          </p:cNvSpPr>
          <p:nvPr/>
        </p:nvSpPr>
        <p:spPr bwMode="auto">
          <a:xfrm>
            <a:off x="3276600" y="2819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pitchFamily="34" charset="0"/>
              </a:rPr>
              <a:t>S</a:t>
            </a:r>
          </a:p>
        </p:txBody>
      </p:sp>
      <p:sp>
        <p:nvSpPr>
          <p:cNvPr id="759852" name="Line 44"/>
          <p:cNvSpPr>
            <a:spLocks noChangeShapeType="1"/>
          </p:cNvSpPr>
          <p:nvPr/>
        </p:nvSpPr>
        <p:spPr bwMode="auto">
          <a:xfrm>
            <a:off x="3124200" y="31242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9853" name="Line 45"/>
          <p:cNvSpPr>
            <a:spLocks noChangeShapeType="1"/>
          </p:cNvSpPr>
          <p:nvPr/>
        </p:nvSpPr>
        <p:spPr bwMode="auto">
          <a:xfrm>
            <a:off x="3124200" y="38862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9854" name="Text Box 46"/>
          <p:cNvSpPr txBox="1">
            <a:spLocks noChangeArrowheads="1"/>
          </p:cNvSpPr>
          <p:nvPr/>
        </p:nvSpPr>
        <p:spPr bwMode="auto">
          <a:xfrm>
            <a:off x="3276600" y="367188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pitchFamily="34" charset="0"/>
              </a:rPr>
              <a:t>Cout</a:t>
            </a:r>
          </a:p>
        </p:txBody>
      </p:sp>
      <p:sp>
        <p:nvSpPr>
          <p:cNvPr id="759855" name="Line 47"/>
          <p:cNvSpPr>
            <a:spLocks noChangeShapeType="1"/>
          </p:cNvSpPr>
          <p:nvPr/>
        </p:nvSpPr>
        <p:spPr bwMode="auto">
          <a:xfrm>
            <a:off x="1066800" y="3490913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9856" name="Text Box 48"/>
          <p:cNvSpPr txBox="1">
            <a:spLocks noChangeArrowheads="1"/>
          </p:cNvSpPr>
          <p:nvPr/>
        </p:nvSpPr>
        <p:spPr bwMode="auto">
          <a:xfrm>
            <a:off x="304800" y="3138488"/>
            <a:ext cx="1004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pitchFamily="34" charset="0"/>
              </a:rPr>
              <a:t>Carry In</a:t>
            </a:r>
          </a:p>
          <a:p>
            <a:pPr algn="l"/>
            <a:r>
              <a:rPr lang="en-US" sz="1800" b="0">
                <a:latin typeface="Tahoma" pitchFamily="34" charset="0"/>
              </a:rPr>
              <a:t>(Cin)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 Adder</a:t>
            </a:r>
          </a:p>
        </p:txBody>
      </p:sp>
      <p:graphicFrame>
        <p:nvGraphicFramePr>
          <p:cNvPr id="760911" name="Group 79"/>
          <p:cNvGraphicFramePr>
            <a:graphicFrameLocks noGrp="1"/>
          </p:cNvGraphicFramePr>
          <p:nvPr>
            <p:ph sz="half" idx="2"/>
          </p:nvPr>
        </p:nvGraphicFramePr>
        <p:xfrm>
          <a:off x="4648200" y="1133475"/>
          <a:ext cx="3962400" cy="3291840"/>
        </p:xfrm>
        <a:graphic>
          <a:graphicData uri="http://schemas.openxmlformats.org/drawingml/2006/table">
            <a:tbl>
              <a:tblPr/>
              <a:tblGrid>
                <a:gridCol w="622300"/>
                <a:gridCol w="620713"/>
                <a:gridCol w="622300"/>
                <a:gridCol w="854075"/>
                <a:gridCol w="1243012"/>
              </a:tblGrid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Cin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S(um)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Cout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60913" name="Group 81"/>
          <p:cNvGraphicFramePr>
            <a:graphicFrameLocks noGrp="1"/>
          </p:cNvGraphicFramePr>
          <p:nvPr/>
        </p:nvGraphicFramePr>
        <p:xfrm>
          <a:off x="930275" y="1536700"/>
          <a:ext cx="2173288" cy="1209676"/>
        </p:xfrm>
        <a:graphic>
          <a:graphicData uri="http://schemas.openxmlformats.org/drawingml/2006/table">
            <a:tbl>
              <a:tblPr/>
              <a:tblGrid>
                <a:gridCol w="434975"/>
                <a:gridCol w="434975"/>
                <a:gridCol w="433388"/>
                <a:gridCol w="434975"/>
                <a:gridCol w="434975"/>
              </a:tblGrid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60947" name="Line 115"/>
          <p:cNvSpPr>
            <a:spLocks noChangeShapeType="1"/>
          </p:cNvSpPr>
          <p:nvPr/>
        </p:nvSpPr>
        <p:spPr bwMode="auto">
          <a:xfrm>
            <a:off x="777875" y="1384300"/>
            <a:ext cx="609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0948" name="Text Box 116"/>
          <p:cNvSpPr txBox="1">
            <a:spLocks noChangeArrowheads="1"/>
          </p:cNvSpPr>
          <p:nvPr/>
        </p:nvSpPr>
        <p:spPr bwMode="auto">
          <a:xfrm>
            <a:off x="533400" y="1600200"/>
            <a:ext cx="571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 Cin</a:t>
            </a:r>
          </a:p>
        </p:txBody>
      </p:sp>
      <p:sp>
        <p:nvSpPr>
          <p:cNvPr id="760949" name="Text Box 117"/>
          <p:cNvSpPr txBox="1">
            <a:spLocks noChangeArrowheads="1"/>
          </p:cNvSpPr>
          <p:nvPr/>
        </p:nvSpPr>
        <p:spPr bwMode="auto">
          <a:xfrm>
            <a:off x="1008063" y="1371600"/>
            <a:ext cx="463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AB</a:t>
            </a:r>
          </a:p>
        </p:txBody>
      </p:sp>
      <p:graphicFrame>
        <p:nvGraphicFramePr>
          <p:cNvPr id="760950" name="Object 118"/>
          <p:cNvGraphicFramePr>
            <a:graphicFrameLocks noChangeAspect="1"/>
          </p:cNvGraphicFramePr>
          <p:nvPr/>
        </p:nvGraphicFramePr>
        <p:xfrm>
          <a:off x="708025" y="2819400"/>
          <a:ext cx="3635375" cy="1454150"/>
        </p:xfrm>
        <a:graphic>
          <a:graphicData uri="http://schemas.openxmlformats.org/presentationml/2006/ole">
            <p:oleObj spid="_x0000_s760950" name="Equation" r:id="rId4" imgW="2412720" imgH="965160" progId="Equation.3">
              <p:embed/>
            </p:oleObj>
          </a:graphicData>
        </a:graphic>
      </p:graphicFrame>
      <p:graphicFrame>
        <p:nvGraphicFramePr>
          <p:cNvPr id="760951" name="Group 119"/>
          <p:cNvGraphicFramePr>
            <a:graphicFrameLocks noGrp="1"/>
          </p:cNvGraphicFramePr>
          <p:nvPr/>
        </p:nvGraphicFramePr>
        <p:xfrm>
          <a:off x="930275" y="4578350"/>
          <a:ext cx="2173288" cy="1209676"/>
        </p:xfrm>
        <a:graphic>
          <a:graphicData uri="http://schemas.openxmlformats.org/drawingml/2006/table">
            <a:tbl>
              <a:tblPr/>
              <a:tblGrid>
                <a:gridCol w="434975"/>
                <a:gridCol w="434975"/>
                <a:gridCol w="433388"/>
                <a:gridCol w="434975"/>
                <a:gridCol w="434975"/>
              </a:tblGrid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60985" name="Line 153"/>
          <p:cNvSpPr>
            <a:spLocks noChangeShapeType="1"/>
          </p:cNvSpPr>
          <p:nvPr/>
        </p:nvSpPr>
        <p:spPr bwMode="auto">
          <a:xfrm>
            <a:off x="777875" y="4425950"/>
            <a:ext cx="609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0986" name="Text Box 154"/>
          <p:cNvSpPr txBox="1">
            <a:spLocks noChangeArrowheads="1"/>
          </p:cNvSpPr>
          <p:nvPr/>
        </p:nvSpPr>
        <p:spPr bwMode="auto">
          <a:xfrm>
            <a:off x="533400" y="4641850"/>
            <a:ext cx="571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 Cin</a:t>
            </a:r>
          </a:p>
        </p:txBody>
      </p:sp>
      <p:sp>
        <p:nvSpPr>
          <p:cNvPr id="760987" name="Text Box 155"/>
          <p:cNvSpPr txBox="1">
            <a:spLocks noChangeArrowheads="1"/>
          </p:cNvSpPr>
          <p:nvPr/>
        </p:nvSpPr>
        <p:spPr bwMode="auto">
          <a:xfrm>
            <a:off x="1008063" y="4413250"/>
            <a:ext cx="463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AB</a:t>
            </a:r>
          </a:p>
        </p:txBody>
      </p:sp>
      <p:graphicFrame>
        <p:nvGraphicFramePr>
          <p:cNvPr id="760988" name="Object 156"/>
          <p:cNvGraphicFramePr>
            <a:graphicFrameLocks noChangeAspect="1"/>
          </p:cNvGraphicFramePr>
          <p:nvPr/>
        </p:nvGraphicFramePr>
        <p:xfrm>
          <a:off x="942975" y="5867400"/>
          <a:ext cx="2468563" cy="268288"/>
        </p:xfrm>
        <a:graphic>
          <a:graphicData uri="http://schemas.openxmlformats.org/presentationml/2006/ole">
            <p:oleObj spid="_x0000_s760988" name="Equation" r:id="rId5" imgW="1638000" imgH="177480" progId="Equation.3">
              <p:embed/>
            </p:oleObj>
          </a:graphicData>
        </a:graphic>
      </p:graphicFrame>
      <p:graphicFrame>
        <p:nvGraphicFramePr>
          <p:cNvPr id="761028" name="Group 196"/>
          <p:cNvGraphicFramePr>
            <a:graphicFrameLocks noGrp="1"/>
          </p:cNvGraphicFramePr>
          <p:nvPr/>
        </p:nvGraphicFramePr>
        <p:xfrm>
          <a:off x="4541838" y="4584700"/>
          <a:ext cx="2135187" cy="1209676"/>
        </p:xfrm>
        <a:graphic>
          <a:graphicData uri="http://schemas.openxmlformats.org/drawingml/2006/table">
            <a:tbl>
              <a:tblPr/>
              <a:tblGrid>
                <a:gridCol w="450850"/>
                <a:gridCol w="434975"/>
                <a:gridCol w="433387"/>
                <a:gridCol w="381000"/>
                <a:gridCol w="434975"/>
              </a:tblGrid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61023" name="Line 191"/>
          <p:cNvSpPr>
            <a:spLocks noChangeShapeType="1"/>
          </p:cNvSpPr>
          <p:nvPr/>
        </p:nvSpPr>
        <p:spPr bwMode="auto">
          <a:xfrm>
            <a:off x="4405313" y="4432300"/>
            <a:ext cx="609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1024" name="Text Box 192"/>
          <p:cNvSpPr txBox="1">
            <a:spLocks noChangeArrowheads="1"/>
          </p:cNvSpPr>
          <p:nvPr/>
        </p:nvSpPr>
        <p:spPr bwMode="auto">
          <a:xfrm>
            <a:off x="4160838" y="4648200"/>
            <a:ext cx="571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 Cin</a:t>
            </a:r>
          </a:p>
        </p:txBody>
      </p:sp>
      <p:sp>
        <p:nvSpPr>
          <p:cNvPr id="761025" name="Text Box 193"/>
          <p:cNvSpPr txBox="1">
            <a:spLocks noChangeArrowheads="1"/>
          </p:cNvSpPr>
          <p:nvPr/>
        </p:nvSpPr>
        <p:spPr bwMode="auto">
          <a:xfrm>
            <a:off x="4635500" y="4419600"/>
            <a:ext cx="463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Tahoma" pitchFamily="34" charset="0"/>
              </a:rPr>
              <a:t>AB</a:t>
            </a:r>
          </a:p>
        </p:txBody>
      </p:sp>
      <p:graphicFrame>
        <p:nvGraphicFramePr>
          <p:cNvPr id="761026" name="Object 194"/>
          <p:cNvGraphicFramePr>
            <a:graphicFrameLocks noChangeAspect="1"/>
          </p:cNvGraphicFramePr>
          <p:nvPr/>
        </p:nvGraphicFramePr>
        <p:xfrm>
          <a:off x="4533900" y="5837238"/>
          <a:ext cx="4402138" cy="365125"/>
        </p:xfrm>
        <a:graphic>
          <a:graphicData uri="http://schemas.openxmlformats.org/presentationml/2006/ole">
            <p:oleObj spid="_x0000_s761026" name="Equation" r:id="rId6" imgW="2920680" imgH="241200" progId="Equation.3">
              <p:embed/>
            </p:oleObj>
          </a:graphicData>
        </a:graphic>
      </p:graphicFrame>
      <p:sp>
        <p:nvSpPr>
          <p:cNvPr id="761029" name="Text Box 197"/>
          <p:cNvSpPr txBox="1">
            <a:spLocks noChangeArrowheads="1"/>
          </p:cNvSpPr>
          <p:nvPr/>
        </p:nvSpPr>
        <p:spPr bwMode="auto">
          <a:xfrm>
            <a:off x="3641725" y="5138738"/>
            <a:ext cx="428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solidFill>
                  <a:srgbClr val="0000FF"/>
                </a:solidFill>
                <a:latin typeface="Tahoma" pitchFamily="34" charset="0"/>
              </a:rPr>
              <a:t>Or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0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6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6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6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6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6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6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6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6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6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6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6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6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6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6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6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947" grpId="0" animBg="1"/>
      <p:bldP spid="760948" grpId="0"/>
      <p:bldP spid="760949" grpId="0"/>
      <p:bldP spid="760985" grpId="0" animBg="1"/>
      <p:bldP spid="760986" grpId="0"/>
      <p:bldP spid="760987" grpId="0"/>
      <p:bldP spid="761023" grpId="0" animBg="1"/>
      <p:bldP spid="761024" grpId="0"/>
      <p:bldP spid="761025" grpId="0"/>
      <p:bldP spid="7610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 Adder</a:t>
            </a:r>
          </a:p>
        </p:txBody>
      </p:sp>
      <p:graphicFrame>
        <p:nvGraphicFramePr>
          <p:cNvPr id="758790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371600" y="1068388"/>
          <a:ext cx="2667000" cy="455612"/>
        </p:xfrm>
        <a:graphic>
          <a:graphicData uri="http://schemas.openxmlformats.org/presentationml/2006/ole">
            <p:oleObj spid="_x0000_s758790" name="Equation" r:id="rId4" imgW="1041120" imgH="177480" progId="Equation.3">
              <p:embed/>
            </p:oleObj>
          </a:graphicData>
        </a:graphic>
      </p:graphicFrame>
      <p:sp>
        <p:nvSpPr>
          <p:cNvPr id="758801" name="Line 17"/>
          <p:cNvSpPr>
            <a:spLocks noChangeShapeType="1"/>
          </p:cNvSpPr>
          <p:nvPr/>
        </p:nvSpPr>
        <p:spPr bwMode="auto">
          <a:xfrm rot="10800000">
            <a:off x="3529013" y="3200400"/>
            <a:ext cx="304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8804" name="Line 20"/>
          <p:cNvSpPr>
            <a:spLocks noChangeShapeType="1"/>
          </p:cNvSpPr>
          <p:nvPr/>
        </p:nvSpPr>
        <p:spPr bwMode="auto">
          <a:xfrm flipH="1">
            <a:off x="1890713" y="5715000"/>
            <a:ext cx="152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58845" name="Group 61"/>
          <p:cNvGrpSpPr>
            <a:grpSpLocks/>
          </p:cNvGrpSpPr>
          <p:nvPr/>
        </p:nvGrpSpPr>
        <p:grpSpPr bwMode="auto">
          <a:xfrm>
            <a:off x="1252538" y="2624138"/>
            <a:ext cx="2657475" cy="3243262"/>
            <a:chOff x="789" y="1653"/>
            <a:chExt cx="1674" cy="2043"/>
          </a:xfrm>
        </p:grpSpPr>
        <p:sp>
          <p:nvSpPr>
            <p:cNvPr id="758793" name="AutoShape 9"/>
            <p:cNvSpPr>
              <a:spLocks noChangeArrowheads="1"/>
            </p:cNvSpPr>
            <p:nvPr/>
          </p:nvSpPr>
          <p:spPr bwMode="auto">
            <a:xfrm>
              <a:off x="1671" y="3264"/>
              <a:ext cx="528" cy="432"/>
            </a:xfrm>
            <a:prstGeom prst="flowChartDelay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794" name="Line 10"/>
            <p:cNvSpPr>
              <a:spLocks noChangeShapeType="1"/>
            </p:cNvSpPr>
            <p:nvPr/>
          </p:nvSpPr>
          <p:spPr bwMode="auto">
            <a:xfrm flipH="1">
              <a:off x="2199" y="3456"/>
              <a:ext cx="264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795" name="Line 11"/>
            <p:cNvSpPr>
              <a:spLocks noChangeShapeType="1"/>
            </p:cNvSpPr>
            <p:nvPr/>
          </p:nvSpPr>
          <p:spPr bwMode="auto">
            <a:xfrm>
              <a:off x="1287" y="3359"/>
              <a:ext cx="38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796" name="Line 12"/>
            <p:cNvSpPr>
              <a:spLocks noChangeShapeType="1"/>
            </p:cNvSpPr>
            <p:nvPr/>
          </p:nvSpPr>
          <p:spPr bwMode="auto">
            <a:xfrm>
              <a:off x="1287" y="3599"/>
              <a:ext cx="370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797" name="AutoShape 13"/>
            <p:cNvSpPr>
              <a:spLocks noChangeArrowheads="1"/>
            </p:cNvSpPr>
            <p:nvPr/>
          </p:nvSpPr>
          <p:spPr bwMode="auto">
            <a:xfrm rot="10800000">
              <a:off x="1791" y="1776"/>
              <a:ext cx="432" cy="480"/>
            </a:xfrm>
            <a:prstGeom prst="moon">
              <a:avLst>
                <a:gd name="adj" fmla="val 82292"/>
              </a:avLst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798" name="Arc 14"/>
            <p:cNvSpPr>
              <a:spLocks/>
            </p:cNvSpPr>
            <p:nvPr/>
          </p:nvSpPr>
          <p:spPr bwMode="auto">
            <a:xfrm rot="10800000">
              <a:off x="1599" y="1776"/>
              <a:ext cx="191" cy="472"/>
            </a:xfrm>
            <a:custGeom>
              <a:avLst/>
              <a:gdLst>
                <a:gd name="G0" fmla="+- 21600 0 0"/>
                <a:gd name="G1" fmla="+- 18478 0 0"/>
                <a:gd name="G2" fmla="+- 21600 0 0"/>
                <a:gd name="T0" fmla="*/ 10899 w 21600"/>
                <a:gd name="T1" fmla="*/ 37241 h 37241"/>
                <a:gd name="T2" fmla="*/ 10415 w 21600"/>
                <a:gd name="T3" fmla="*/ 0 h 37241"/>
                <a:gd name="T4" fmla="*/ 21600 w 21600"/>
                <a:gd name="T5" fmla="*/ 18478 h 37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7241" fill="none" extrusionOk="0">
                  <a:moveTo>
                    <a:pt x="10899" y="37240"/>
                  </a:moveTo>
                  <a:cubicBezTo>
                    <a:pt x="4160" y="33397"/>
                    <a:pt x="0" y="26235"/>
                    <a:pt x="0" y="18478"/>
                  </a:cubicBezTo>
                  <a:cubicBezTo>
                    <a:pt x="-1" y="10920"/>
                    <a:pt x="3949" y="3913"/>
                    <a:pt x="10414" y="-1"/>
                  </a:cubicBezTo>
                </a:path>
                <a:path w="21600" h="37241" stroke="0" extrusionOk="0">
                  <a:moveTo>
                    <a:pt x="10899" y="37240"/>
                  </a:moveTo>
                  <a:cubicBezTo>
                    <a:pt x="4160" y="33397"/>
                    <a:pt x="0" y="26235"/>
                    <a:pt x="0" y="18478"/>
                  </a:cubicBezTo>
                  <a:cubicBezTo>
                    <a:pt x="-1" y="10920"/>
                    <a:pt x="3949" y="3913"/>
                    <a:pt x="10414" y="-1"/>
                  </a:cubicBezTo>
                  <a:lnTo>
                    <a:pt x="21600" y="18478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799" name="Line 15"/>
            <p:cNvSpPr>
              <a:spLocks noChangeShapeType="1"/>
            </p:cNvSpPr>
            <p:nvPr/>
          </p:nvSpPr>
          <p:spPr bwMode="auto">
            <a:xfrm rot="10800000">
              <a:off x="1551" y="1872"/>
              <a:ext cx="302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800" name="Line 16"/>
            <p:cNvSpPr>
              <a:spLocks noChangeShapeType="1"/>
            </p:cNvSpPr>
            <p:nvPr/>
          </p:nvSpPr>
          <p:spPr bwMode="auto">
            <a:xfrm rot="10800000" flipH="1">
              <a:off x="1551" y="2160"/>
              <a:ext cx="302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802" name="Line 18"/>
            <p:cNvSpPr>
              <a:spLocks noChangeShapeType="1"/>
            </p:cNvSpPr>
            <p:nvPr/>
          </p:nvSpPr>
          <p:spPr bwMode="auto">
            <a:xfrm>
              <a:off x="975" y="1872"/>
              <a:ext cx="67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8803" name="Line 19"/>
            <p:cNvSpPr>
              <a:spLocks noChangeShapeType="1"/>
            </p:cNvSpPr>
            <p:nvPr/>
          </p:nvSpPr>
          <p:spPr bwMode="auto">
            <a:xfrm>
              <a:off x="975" y="2160"/>
              <a:ext cx="67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8805" name="Line 21"/>
            <p:cNvSpPr>
              <a:spLocks noChangeShapeType="1"/>
            </p:cNvSpPr>
            <p:nvPr/>
          </p:nvSpPr>
          <p:spPr bwMode="auto">
            <a:xfrm flipH="1" flipV="1">
              <a:off x="1191" y="2160"/>
              <a:ext cx="9" cy="14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8806" name="Line 22"/>
            <p:cNvSpPr>
              <a:spLocks noChangeShapeType="1"/>
            </p:cNvSpPr>
            <p:nvPr/>
          </p:nvSpPr>
          <p:spPr bwMode="auto">
            <a:xfrm flipH="1" flipV="1">
              <a:off x="1287" y="1872"/>
              <a:ext cx="9" cy="14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8807" name="Oval 23"/>
            <p:cNvSpPr>
              <a:spLocks noChangeArrowheads="1"/>
            </p:cNvSpPr>
            <p:nvPr/>
          </p:nvSpPr>
          <p:spPr bwMode="auto">
            <a:xfrm>
              <a:off x="1262" y="1847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808" name="Oval 24"/>
            <p:cNvSpPr>
              <a:spLocks noChangeArrowheads="1"/>
            </p:cNvSpPr>
            <p:nvPr/>
          </p:nvSpPr>
          <p:spPr bwMode="auto">
            <a:xfrm>
              <a:off x="1168" y="2132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809" name="Text Box 25"/>
            <p:cNvSpPr txBox="1">
              <a:spLocks noChangeArrowheads="1"/>
            </p:cNvSpPr>
            <p:nvPr/>
          </p:nvSpPr>
          <p:spPr bwMode="auto">
            <a:xfrm>
              <a:off x="797" y="1653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latin typeface="Tahoma" pitchFamily="34" charset="0"/>
                </a:rPr>
                <a:t>A</a:t>
              </a:r>
            </a:p>
          </p:txBody>
        </p:sp>
        <p:sp>
          <p:nvSpPr>
            <p:cNvPr id="758810" name="Text Box 26"/>
            <p:cNvSpPr txBox="1">
              <a:spLocks noChangeArrowheads="1"/>
            </p:cNvSpPr>
            <p:nvPr/>
          </p:nvSpPr>
          <p:spPr bwMode="auto">
            <a:xfrm>
              <a:off x="789" y="1977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latin typeface="Tahoma" pitchFamily="34" charset="0"/>
                </a:rPr>
                <a:t>B</a:t>
              </a:r>
            </a:p>
          </p:txBody>
        </p:sp>
      </p:grpSp>
      <p:grpSp>
        <p:nvGrpSpPr>
          <p:cNvPr id="758846" name="Group 62"/>
          <p:cNvGrpSpPr>
            <a:grpSpLocks/>
          </p:cNvGrpSpPr>
          <p:nvPr/>
        </p:nvGrpSpPr>
        <p:grpSpPr bwMode="auto">
          <a:xfrm>
            <a:off x="1143000" y="3048000"/>
            <a:ext cx="5029200" cy="1905000"/>
            <a:chOff x="720" y="1920"/>
            <a:chExt cx="3168" cy="1200"/>
          </a:xfrm>
        </p:grpSpPr>
        <p:sp>
          <p:nvSpPr>
            <p:cNvPr id="758813" name="AutoShape 29"/>
            <p:cNvSpPr>
              <a:spLocks noChangeArrowheads="1"/>
            </p:cNvSpPr>
            <p:nvPr/>
          </p:nvSpPr>
          <p:spPr bwMode="auto">
            <a:xfrm>
              <a:off x="3096" y="2688"/>
              <a:ext cx="528" cy="432"/>
            </a:xfrm>
            <a:prstGeom prst="flowChartDelay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814" name="Line 30"/>
            <p:cNvSpPr>
              <a:spLocks noChangeShapeType="1"/>
            </p:cNvSpPr>
            <p:nvPr/>
          </p:nvSpPr>
          <p:spPr bwMode="auto">
            <a:xfrm flipH="1">
              <a:off x="3624" y="2880"/>
              <a:ext cx="264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815" name="Line 31"/>
            <p:cNvSpPr>
              <a:spLocks noChangeShapeType="1"/>
            </p:cNvSpPr>
            <p:nvPr/>
          </p:nvSpPr>
          <p:spPr bwMode="auto">
            <a:xfrm>
              <a:off x="2712" y="2783"/>
              <a:ext cx="38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816" name="Line 32"/>
            <p:cNvSpPr>
              <a:spLocks noChangeShapeType="1"/>
            </p:cNvSpPr>
            <p:nvPr/>
          </p:nvSpPr>
          <p:spPr bwMode="auto">
            <a:xfrm>
              <a:off x="2712" y="3023"/>
              <a:ext cx="370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817" name="AutoShape 33"/>
            <p:cNvSpPr>
              <a:spLocks noChangeArrowheads="1"/>
            </p:cNvSpPr>
            <p:nvPr/>
          </p:nvSpPr>
          <p:spPr bwMode="auto">
            <a:xfrm rot="10800000">
              <a:off x="3216" y="1920"/>
              <a:ext cx="432" cy="480"/>
            </a:xfrm>
            <a:prstGeom prst="moon">
              <a:avLst>
                <a:gd name="adj" fmla="val 82292"/>
              </a:avLst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818" name="Arc 34"/>
            <p:cNvSpPr>
              <a:spLocks/>
            </p:cNvSpPr>
            <p:nvPr/>
          </p:nvSpPr>
          <p:spPr bwMode="auto">
            <a:xfrm rot="10800000">
              <a:off x="3024" y="1920"/>
              <a:ext cx="191" cy="472"/>
            </a:xfrm>
            <a:custGeom>
              <a:avLst/>
              <a:gdLst>
                <a:gd name="G0" fmla="+- 21600 0 0"/>
                <a:gd name="G1" fmla="+- 18478 0 0"/>
                <a:gd name="G2" fmla="+- 21600 0 0"/>
                <a:gd name="T0" fmla="*/ 10899 w 21600"/>
                <a:gd name="T1" fmla="*/ 37241 h 37241"/>
                <a:gd name="T2" fmla="*/ 10415 w 21600"/>
                <a:gd name="T3" fmla="*/ 0 h 37241"/>
                <a:gd name="T4" fmla="*/ 21600 w 21600"/>
                <a:gd name="T5" fmla="*/ 18478 h 37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7241" fill="none" extrusionOk="0">
                  <a:moveTo>
                    <a:pt x="10899" y="37240"/>
                  </a:moveTo>
                  <a:cubicBezTo>
                    <a:pt x="4160" y="33397"/>
                    <a:pt x="0" y="26235"/>
                    <a:pt x="0" y="18478"/>
                  </a:cubicBezTo>
                  <a:cubicBezTo>
                    <a:pt x="-1" y="10920"/>
                    <a:pt x="3949" y="3913"/>
                    <a:pt x="10414" y="-1"/>
                  </a:cubicBezTo>
                </a:path>
                <a:path w="21600" h="37241" stroke="0" extrusionOk="0">
                  <a:moveTo>
                    <a:pt x="10899" y="37240"/>
                  </a:moveTo>
                  <a:cubicBezTo>
                    <a:pt x="4160" y="33397"/>
                    <a:pt x="0" y="26235"/>
                    <a:pt x="0" y="18478"/>
                  </a:cubicBezTo>
                  <a:cubicBezTo>
                    <a:pt x="-1" y="10920"/>
                    <a:pt x="3949" y="3913"/>
                    <a:pt x="10414" y="-1"/>
                  </a:cubicBezTo>
                  <a:lnTo>
                    <a:pt x="21600" y="18478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819" name="Line 35"/>
            <p:cNvSpPr>
              <a:spLocks noChangeShapeType="1"/>
            </p:cNvSpPr>
            <p:nvPr/>
          </p:nvSpPr>
          <p:spPr bwMode="auto">
            <a:xfrm rot="10800000">
              <a:off x="2976" y="2016"/>
              <a:ext cx="302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820" name="Line 36"/>
            <p:cNvSpPr>
              <a:spLocks noChangeShapeType="1"/>
            </p:cNvSpPr>
            <p:nvPr/>
          </p:nvSpPr>
          <p:spPr bwMode="auto">
            <a:xfrm rot="10800000" flipH="1">
              <a:off x="2976" y="2304"/>
              <a:ext cx="302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822" name="Line 38"/>
            <p:cNvSpPr>
              <a:spLocks noChangeShapeType="1"/>
            </p:cNvSpPr>
            <p:nvPr/>
          </p:nvSpPr>
          <p:spPr bwMode="auto">
            <a:xfrm>
              <a:off x="2400" y="2016"/>
              <a:ext cx="67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8823" name="Line 39"/>
            <p:cNvSpPr>
              <a:spLocks noChangeShapeType="1"/>
            </p:cNvSpPr>
            <p:nvPr/>
          </p:nvSpPr>
          <p:spPr bwMode="auto">
            <a:xfrm>
              <a:off x="2400" y="2304"/>
              <a:ext cx="67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8824" name="Line 40"/>
            <p:cNvSpPr>
              <a:spLocks noChangeShapeType="1"/>
            </p:cNvSpPr>
            <p:nvPr/>
          </p:nvSpPr>
          <p:spPr bwMode="auto">
            <a:xfrm flipH="1">
              <a:off x="2616" y="3024"/>
              <a:ext cx="9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8827" name="Oval 43"/>
            <p:cNvSpPr>
              <a:spLocks noChangeArrowheads="1"/>
            </p:cNvSpPr>
            <p:nvPr/>
          </p:nvSpPr>
          <p:spPr bwMode="auto">
            <a:xfrm>
              <a:off x="2687" y="1991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828" name="Oval 44"/>
            <p:cNvSpPr>
              <a:spLocks noChangeArrowheads="1"/>
            </p:cNvSpPr>
            <p:nvPr/>
          </p:nvSpPr>
          <p:spPr bwMode="auto">
            <a:xfrm>
              <a:off x="2593" y="2276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831" name="Line 47"/>
            <p:cNvSpPr>
              <a:spLocks noChangeShapeType="1"/>
            </p:cNvSpPr>
            <p:nvPr/>
          </p:nvSpPr>
          <p:spPr bwMode="auto">
            <a:xfrm>
              <a:off x="2716" y="2016"/>
              <a:ext cx="0" cy="76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8833" name="Line 49"/>
            <p:cNvSpPr>
              <a:spLocks noChangeShapeType="1"/>
            </p:cNvSpPr>
            <p:nvPr/>
          </p:nvSpPr>
          <p:spPr bwMode="auto">
            <a:xfrm>
              <a:off x="2617" y="2304"/>
              <a:ext cx="0" cy="72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8834" name="Line 50"/>
            <p:cNvSpPr>
              <a:spLocks noChangeShapeType="1"/>
            </p:cNvSpPr>
            <p:nvPr/>
          </p:nvSpPr>
          <p:spPr bwMode="auto">
            <a:xfrm>
              <a:off x="1008" y="2448"/>
              <a:ext cx="139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8835" name="Line 51"/>
            <p:cNvSpPr>
              <a:spLocks noChangeShapeType="1"/>
            </p:cNvSpPr>
            <p:nvPr/>
          </p:nvSpPr>
          <p:spPr bwMode="auto">
            <a:xfrm flipV="1">
              <a:off x="2400" y="2304"/>
              <a:ext cx="0" cy="1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8836" name="Text Box 52"/>
            <p:cNvSpPr txBox="1">
              <a:spLocks noChangeArrowheads="1"/>
            </p:cNvSpPr>
            <p:nvPr/>
          </p:nvSpPr>
          <p:spPr bwMode="auto">
            <a:xfrm>
              <a:off x="720" y="2313"/>
              <a:ext cx="3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latin typeface="Tahoma" pitchFamily="34" charset="0"/>
                </a:rPr>
                <a:t>Cin</a:t>
              </a:r>
            </a:p>
          </p:txBody>
        </p:sp>
      </p:grpSp>
      <p:grpSp>
        <p:nvGrpSpPr>
          <p:cNvPr id="758848" name="Group 64"/>
          <p:cNvGrpSpPr>
            <a:grpSpLocks/>
          </p:cNvGrpSpPr>
          <p:nvPr/>
        </p:nvGrpSpPr>
        <p:grpSpPr bwMode="auto">
          <a:xfrm>
            <a:off x="3886200" y="3062288"/>
            <a:ext cx="4594225" cy="2424112"/>
            <a:chOff x="2448" y="1929"/>
            <a:chExt cx="2894" cy="1527"/>
          </a:xfrm>
        </p:grpSpPr>
        <p:sp>
          <p:nvSpPr>
            <p:cNvPr id="758841" name="Line 57"/>
            <p:cNvSpPr>
              <a:spLocks noChangeShapeType="1"/>
            </p:cNvSpPr>
            <p:nvPr/>
          </p:nvSpPr>
          <p:spPr bwMode="auto">
            <a:xfrm flipH="1">
              <a:off x="2448" y="3216"/>
              <a:ext cx="139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8842" name="Line 58"/>
            <p:cNvSpPr>
              <a:spLocks noChangeShapeType="1"/>
            </p:cNvSpPr>
            <p:nvPr/>
          </p:nvSpPr>
          <p:spPr bwMode="auto">
            <a:xfrm>
              <a:off x="2448" y="3216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8847" name="Group 63"/>
            <p:cNvGrpSpPr>
              <a:grpSpLocks/>
            </p:cNvGrpSpPr>
            <p:nvPr/>
          </p:nvGrpSpPr>
          <p:grpSpPr bwMode="auto">
            <a:xfrm>
              <a:off x="3648" y="1929"/>
              <a:ext cx="1694" cy="1453"/>
              <a:chOff x="3648" y="1929"/>
              <a:chExt cx="1694" cy="1453"/>
            </a:xfrm>
          </p:grpSpPr>
          <p:sp>
            <p:nvSpPr>
              <p:cNvPr id="758821" name="Line 37"/>
              <p:cNvSpPr>
                <a:spLocks noChangeShapeType="1"/>
              </p:cNvSpPr>
              <p:nvPr/>
            </p:nvSpPr>
            <p:spPr bwMode="auto">
              <a:xfrm rot="10800000">
                <a:off x="3648" y="2160"/>
                <a:ext cx="1440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838" name="Line 54"/>
              <p:cNvSpPr>
                <a:spLocks noChangeShapeType="1"/>
              </p:cNvSpPr>
              <p:nvPr/>
            </p:nvSpPr>
            <p:spPr bwMode="auto">
              <a:xfrm rot="10800000">
                <a:off x="3792" y="2880"/>
                <a:ext cx="530" cy="1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839" name="Line 55"/>
              <p:cNvSpPr>
                <a:spLocks noChangeShapeType="1"/>
              </p:cNvSpPr>
              <p:nvPr/>
            </p:nvSpPr>
            <p:spPr bwMode="auto">
              <a:xfrm rot="10800000" flipH="1">
                <a:off x="3792" y="3216"/>
                <a:ext cx="530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840" name="Line 56"/>
              <p:cNvSpPr>
                <a:spLocks noChangeShapeType="1"/>
              </p:cNvSpPr>
              <p:nvPr/>
            </p:nvSpPr>
            <p:spPr bwMode="auto">
              <a:xfrm rot="10800000">
                <a:off x="4800" y="3072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837" name="AutoShape 53"/>
              <p:cNvSpPr>
                <a:spLocks noChangeArrowheads="1"/>
              </p:cNvSpPr>
              <p:nvPr/>
            </p:nvSpPr>
            <p:spPr bwMode="auto">
              <a:xfrm rot="10800000">
                <a:off x="4224" y="2736"/>
                <a:ext cx="578" cy="646"/>
              </a:xfrm>
              <a:prstGeom prst="moon">
                <a:avLst>
                  <a:gd name="adj" fmla="val 82292"/>
                </a:avLst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843" name="Text Box 59"/>
              <p:cNvSpPr txBox="1">
                <a:spLocks noChangeArrowheads="1"/>
              </p:cNvSpPr>
              <p:nvPr/>
            </p:nvSpPr>
            <p:spPr bwMode="auto">
              <a:xfrm>
                <a:off x="4934" y="2805"/>
                <a:ext cx="4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b="0">
                    <a:latin typeface="Tahoma" pitchFamily="34" charset="0"/>
                  </a:rPr>
                  <a:t>Cout</a:t>
                </a:r>
              </a:p>
            </p:txBody>
          </p:sp>
          <p:sp>
            <p:nvSpPr>
              <p:cNvPr id="758844" name="Text Box 60"/>
              <p:cNvSpPr txBox="1">
                <a:spLocks noChangeArrowheads="1"/>
              </p:cNvSpPr>
              <p:nvPr/>
            </p:nvSpPr>
            <p:spPr bwMode="auto">
              <a:xfrm>
                <a:off x="4944" y="1929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b="0">
                    <a:latin typeface="Tahoma" pitchFamily="34" charset="0"/>
                  </a:rPr>
                  <a:t>S</a:t>
                </a:r>
              </a:p>
            </p:txBody>
          </p:sp>
        </p:grpSp>
      </p:grpSp>
      <p:sp>
        <p:nvSpPr>
          <p:cNvPr id="758849" name="Rectangle 65"/>
          <p:cNvSpPr>
            <a:spLocks noChangeArrowheads="1"/>
          </p:cNvSpPr>
          <p:nvPr/>
        </p:nvSpPr>
        <p:spPr bwMode="auto">
          <a:xfrm>
            <a:off x="1676400" y="2743200"/>
            <a:ext cx="2133600" cy="3429000"/>
          </a:xfrm>
          <a:prstGeom prst="rect">
            <a:avLst/>
          </a:prstGeom>
          <a:noFill/>
          <a:ln w="12700">
            <a:solidFill>
              <a:srgbClr val="FF99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8850" name="Rectangle 66"/>
          <p:cNvSpPr>
            <a:spLocks noChangeArrowheads="1"/>
          </p:cNvSpPr>
          <p:nvPr/>
        </p:nvSpPr>
        <p:spPr bwMode="auto">
          <a:xfrm>
            <a:off x="3962400" y="2743200"/>
            <a:ext cx="2133600" cy="2286000"/>
          </a:xfrm>
          <a:prstGeom prst="rect">
            <a:avLst/>
          </a:prstGeom>
          <a:noFill/>
          <a:ln w="12700">
            <a:solidFill>
              <a:srgbClr val="FF99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8851" name="Text Box 67"/>
          <p:cNvSpPr txBox="1">
            <a:spLocks noChangeArrowheads="1"/>
          </p:cNvSpPr>
          <p:nvPr/>
        </p:nvSpPr>
        <p:spPr bwMode="auto">
          <a:xfrm>
            <a:off x="2433638" y="2395538"/>
            <a:ext cx="614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pitchFamily="34" charset="0"/>
              </a:rPr>
              <a:t>H.A.</a:t>
            </a:r>
          </a:p>
        </p:txBody>
      </p:sp>
      <p:sp>
        <p:nvSpPr>
          <p:cNvPr id="758852" name="Text Box 68"/>
          <p:cNvSpPr txBox="1">
            <a:spLocks noChangeArrowheads="1"/>
          </p:cNvSpPr>
          <p:nvPr/>
        </p:nvSpPr>
        <p:spPr bwMode="auto">
          <a:xfrm>
            <a:off x="4643438" y="2376488"/>
            <a:ext cx="614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pitchFamily="34" charset="0"/>
              </a:rPr>
              <a:t>H.A.</a:t>
            </a:r>
          </a:p>
        </p:txBody>
      </p:sp>
      <p:graphicFrame>
        <p:nvGraphicFramePr>
          <p:cNvPr id="758856" name="Object 72"/>
          <p:cNvGraphicFramePr>
            <a:graphicFrameLocks noChangeAspect="1"/>
          </p:cNvGraphicFramePr>
          <p:nvPr>
            <p:ph sz="half" idx="1"/>
          </p:nvPr>
        </p:nvGraphicFramePr>
        <p:xfrm>
          <a:off x="1344613" y="1600200"/>
          <a:ext cx="3455987" cy="533400"/>
        </p:xfrm>
        <a:graphic>
          <a:graphicData uri="http://schemas.openxmlformats.org/presentationml/2006/ole">
            <p:oleObj spid="_x0000_s758856" name="Equation" r:id="rId5" imgW="1549080" imgH="203040" progId="Equation.3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8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8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5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58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5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5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849" grpId="0" animBg="1"/>
      <p:bldP spid="758850" grpId="0" animBg="1"/>
      <p:bldP spid="758851" grpId="0"/>
      <p:bldP spid="7588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 Adder</a:t>
            </a:r>
          </a:p>
        </p:txBody>
      </p:sp>
      <p:grpSp>
        <p:nvGrpSpPr>
          <p:cNvPr id="765011" name="Group 83"/>
          <p:cNvGrpSpPr>
            <a:grpSpLocks/>
          </p:cNvGrpSpPr>
          <p:nvPr/>
        </p:nvGrpSpPr>
        <p:grpSpPr bwMode="auto">
          <a:xfrm>
            <a:off x="1143000" y="3062288"/>
            <a:ext cx="7337425" cy="2424112"/>
            <a:chOff x="720" y="1929"/>
            <a:chExt cx="4622" cy="1527"/>
          </a:xfrm>
        </p:grpSpPr>
        <p:sp>
          <p:nvSpPr>
            <p:cNvPr id="764974" name="Line 46"/>
            <p:cNvSpPr>
              <a:spLocks noChangeShapeType="1"/>
            </p:cNvSpPr>
            <p:nvPr/>
          </p:nvSpPr>
          <p:spPr bwMode="auto">
            <a:xfrm flipH="1">
              <a:off x="2448" y="3216"/>
              <a:ext cx="139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4977" name="Line 49"/>
            <p:cNvSpPr>
              <a:spLocks noChangeShapeType="1"/>
            </p:cNvSpPr>
            <p:nvPr/>
          </p:nvSpPr>
          <p:spPr bwMode="auto">
            <a:xfrm rot="10800000">
              <a:off x="3696" y="2160"/>
              <a:ext cx="139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978" name="Line 50"/>
            <p:cNvSpPr>
              <a:spLocks noChangeShapeType="1"/>
            </p:cNvSpPr>
            <p:nvPr/>
          </p:nvSpPr>
          <p:spPr bwMode="auto">
            <a:xfrm rot="10800000">
              <a:off x="3696" y="2880"/>
              <a:ext cx="626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979" name="Line 51"/>
            <p:cNvSpPr>
              <a:spLocks noChangeShapeType="1"/>
            </p:cNvSpPr>
            <p:nvPr/>
          </p:nvSpPr>
          <p:spPr bwMode="auto">
            <a:xfrm rot="10800000" flipH="1">
              <a:off x="3792" y="3216"/>
              <a:ext cx="53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980" name="Line 52"/>
            <p:cNvSpPr>
              <a:spLocks noChangeShapeType="1"/>
            </p:cNvSpPr>
            <p:nvPr/>
          </p:nvSpPr>
          <p:spPr bwMode="auto">
            <a:xfrm rot="10800000">
              <a:off x="4800" y="3072"/>
              <a:ext cx="24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981" name="AutoShape 53"/>
            <p:cNvSpPr>
              <a:spLocks noChangeArrowheads="1"/>
            </p:cNvSpPr>
            <p:nvPr/>
          </p:nvSpPr>
          <p:spPr bwMode="auto">
            <a:xfrm rot="10800000">
              <a:off x="4224" y="2736"/>
              <a:ext cx="578" cy="646"/>
            </a:xfrm>
            <a:prstGeom prst="moon">
              <a:avLst>
                <a:gd name="adj" fmla="val 82292"/>
              </a:avLst>
            </a:prstGeom>
            <a:solidFill>
              <a:schemeClr val="bg1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982" name="Text Box 54"/>
            <p:cNvSpPr txBox="1">
              <a:spLocks noChangeArrowheads="1"/>
            </p:cNvSpPr>
            <p:nvPr/>
          </p:nvSpPr>
          <p:spPr bwMode="auto">
            <a:xfrm>
              <a:off x="4934" y="2805"/>
              <a:ext cx="4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latin typeface="Tahoma" pitchFamily="34" charset="0"/>
                </a:rPr>
                <a:t>Cout</a:t>
              </a:r>
            </a:p>
          </p:txBody>
        </p:sp>
        <p:sp>
          <p:nvSpPr>
            <p:cNvPr id="764983" name="Text Box 55"/>
            <p:cNvSpPr txBox="1">
              <a:spLocks noChangeArrowheads="1"/>
            </p:cNvSpPr>
            <p:nvPr/>
          </p:nvSpPr>
          <p:spPr bwMode="auto">
            <a:xfrm>
              <a:off x="4944" y="1929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latin typeface="Tahoma" pitchFamily="34" charset="0"/>
                </a:rPr>
                <a:t>S</a:t>
              </a:r>
            </a:p>
          </p:txBody>
        </p:sp>
        <p:sp>
          <p:nvSpPr>
            <p:cNvPr id="764985" name="Rectangle 57"/>
            <p:cNvSpPr>
              <a:spLocks noChangeArrowheads="1"/>
            </p:cNvSpPr>
            <p:nvPr/>
          </p:nvSpPr>
          <p:spPr bwMode="auto">
            <a:xfrm>
              <a:off x="2784" y="2016"/>
              <a:ext cx="912" cy="105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988" name="Text Box 60"/>
            <p:cNvSpPr txBox="1">
              <a:spLocks noChangeArrowheads="1"/>
            </p:cNvSpPr>
            <p:nvPr/>
          </p:nvSpPr>
          <p:spPr bwMode="auto">
            <a:xfrm>
              <a:off x="3014" y="2277"/>
              <a:ext cx="49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latin typeface="Tahoma" pitchFamily="34" charset="0"/>
                </a:rPr>
                <a:t>Half</a:t>
              </a:r>
            </a:p>
            <a:p>
              <a:pPr algn="l"/>
              <a:r>
                <a:rPr lang="en-US" sz="1800" b="0">
                  <a:latin typeface="Tahoma" pitchFamily="34" charset="0"/>
                </a:rPr>
                <a:t>Adder</a:t>
              </a:r>
            </a:p>
          </p:txBody>
        </p:sp>
        <p:sp>
          <p:nvSpPr>
            <p:cNvPr id="764989" name="Text Box 61"/>
            <p:cNvSpPr txBox="1">
              <a:spLocks noChangeArrowheads="1"/>
            </p:cNvSpPr>
            <p:nvPr/>
          </p:nvSpPr>
          <p:spPr bwMode="auto">
            <a:xfrm>
              <a:off x="3504" y="2025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latin typeface="Tahoma" pitchFamily="34" charset="0"/>
                </a:rPr>
                <a:t>S</a:t>
              </a:r>
            </a:p>
          </p:txBody>
        </p:sp>
        <p:sp>
          <p:nvSpPr>
            <p:cNvPr id="764990" name="Text Box 62"/>
            <p:cNvSpPr txBox="1">
              <a:spLocks noChangeArrowheads="1"/>
            </p:cNvSpPr>
            <p:nvPr/>
          </p:nvSpPr>
          <p:spPr bwMode="auto">
            <a:xfrm>
              <a:off x="3504" y="2745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latin typeface="Tahoma" pitchFamily="34" charset="0"/>
                </a:rPr>
                <a:t>C</a:t>
              </a:r>
            </a:p>
          </p:txBody>
        </p:sp>
        <p:sp>
          <p:nvSpPr>
            <p:cNvPr id="764992" name="Text Box 64"/>
            <p:cNvSpPr txBox="1">
              <a:spLocks noChangeArrowheads="1"/>
            </p:cNvSpPr>
            <p:nvPr/>
          </p:nvSpPr>
          <p:spPr bwMode="auto">
            <a:xfrm>
              <a:off x="2774" y="2025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latin typeface="Tahoma" pitchFamily="34" charset="0"/>
                </a:rPr>
                <a:t>A</a:t>
              </a:r>
            </a:p>
          </p:txBody>
        </p:sp>
        <p:sp>
          <p:nvSpPr>
            <p:cNvPr id="764993" name="Text Box 65"/>
            <p:cNvSpPr txBox="1">
              <a:spLocks noChangeArrowheads="1"/>
            </p:cNvSpPr>
            <p:nvPr/>
          </p:nvSpPr>
          <p:spPr bwMode="auto">
            <a:xfrm>
              <a:off x="2774" y="2745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latin typeface="Tahoma" pitchFamily="34" charset="0"/>
                </a:rPr>
                <a:t>B</a:t>
              </a:r>
            </a:p>
          </p:txBody>
        </p:sp>
        <p:sp>
          <p:nvSpPr>
            <p:cNvPr id="764994" name="Rectangle 66"/>
            <p:cNvSpPr>
              <a:spLocks noChangeArrowheads="1"/>
            </p:cNvSpPr>
            <p:nvPr/>
          </p:nvSpPr>
          <p:spPr bwMode="auto">
            <a:xfrm>
              <a:off x="1354" y="2016"/>
              <a:ext cx="912" cy="105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995" name="Text Box 67"/>
            <p:cNvSpPr txBox="1">
              <a:spLocks noChangeArrowheads="1"/>
            </p:cNvSpPr>
            <p:nvPr/>
          </p:nvSpPr>
          <p:spPr bwMode="auto">
            <a:xfrm>
              <a:off x="1584" y="2277"/>
              <a:ext cx="49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latin typeface="Tahoma" pitchFamily="34" charset="0"/>
                </a:rPr>
                <a:t>Half</a:t>
              </a:r>
            </a:p>
            <a:p>
              <a:pPr algn="l"/>
              <a:r>
                <a:rPr lang="en-US" sz="1800" b="0">
                  <a:latin typeface="Tahoma" pitchFamily="34" charset="0"/>
                </a:rPr>
                <a:t>Adder</a:t>
              </a:r>
            </a:p>
          </p:txBody>
        </p:sp>
        <p:sp>
          <p:nvSpPr>
            <p:cNvPr id="764996" name="Text Box 68"/>
            <p:cNvSpPr txBox="1">
              <a:spLocks noChangeArrowheads="1"/>
            </p:cNvSpPr>
            <p:nvPr/>
          </p:nvSpPr>
          <p:spPr bwMode="auto">
            <a:xfrm>
              <a:off x="2074" y="2025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latin typeface="Tahoma" pitchFamily="34" charset="0"/>
                </a:rPr>
                <a:t>S</a:t>
              </a:r>
            </a:p>
          </p:txBody>
        </p:sp>
        <p:sp>
          <p:nvSpPr>
            <p:cNvPr id="764997" name="Text Box 69"/>
            <p:cNvSpPr txBox="1">
              <a:spLocks noChangeArrowheads="1"/>
            </p:cNvSpPr>
            <p:nvPr/>
          </p:nvSpPr>
          <p:spPr bwMode="auto">
            <a:xfrm>
              <a:off x="2074" y="2745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latin typeface="Tahoma" pitchFamily="34" charset="0"/>
                </a:rPr>
                <a:t>C</a:t>
              </a:r>
            </a:p>
          </p:txBody>
        </p:sp>
        <p:sp>
          <p:nvSpPr>
            <p:cNvPr id="764998" name="Text Box 70"/>
            <p:cNvSpPr txBox="1">
              <a:spLocks noChangeArrowheads="1"/>
            </p:cNvSpPr>
            <p:nvPr/>
          </p:nvSpPr>
          <p:spPr bwMode="auto">
            <a:xfrm>
              <a:off x="1344" y="2025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latin typeface="Tahoma" pitchFamily="34" charset="0"/>
                </a:rPr>
                <a:t>A</a:t>
              </a:r>
            </a:p>
          </p:txBody>
        </p:sp>
        <p:sp>
          <p:nvSpPr>
            <p:cNvPr id="764999" name="Text Box 71"/>
            <p:cNvSpPr txBox="1">
              <a:spLocks noChangeArrowheads="1"/>
            </p:cNvSpPr>
            <p:nvPr/>
          </p:nvSpPr>
          <p:spPr bwMode="auto">
            <a:xfrm>
              <a:off x="1344" y="2745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latin typeface="Tahoma" pitchFamily="34" charset="0"/>
                </a:rPr>
                <a:t>B</a:t>
              </a:r>
            </a:p>
          </p:txBody>
        </p:sp>
        <p:sp>
          <p:nvSpPr>
            <p:cNvPr id="765000" name="Line 72"/>
            <p:cNvSpPr>
              <a:spLocks noChangeShapeType="1"/>
            </p:cNvSpPr>
            <p:nvPr/>
          </p:nvSpPr>
          <p:spPr bwMode="auto">
            <a:xfrm>
              <a:off x="2256" y="2160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5001" name="Line 73"/>
            <p:cNvSpPr>
              <a:spLocks noChangeShapeType="1"/>
            </p:cNvSpPr>
            <p:nvPr/>
          </p:nvSpPr>
          <p:spPr bwMode="auto">
            <a:xfrm>
              <a:off x="816" y="2160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5002" name="Line 74"/>
            <p:cNvSpPr>
              <a:spLocks noChangeShapeType="1"/>
            </p:cNvSpPr>
            <p:nvPr/>
          </p:nvSpPr>
          <p:spPr bwMode="auto">
            <a:xfrm>
              <a:off x="816" y="2880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5003" name="Line 75"/>
            <p:cNvSpPr>
              <a:spLocks noChangeShapeType="1"/>
            </p:cNvSpPr>
            <p:nvPr/>
          </p:nvSpPr>
          <p:spPr bwMode="auto">
            <a:xfrm>
              <a:off x="2256" y="2880"/>
              <a:ext cx="19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5004" name="Line 76"/>
            <p:cNvSpPr>
              <a:spLocks noChangeShapeType="1"/>
            </p:cNvSpPr>
            <p:nvPr/>
          </p:nvSpPr>
          <p:spPr bwMode="auto">
            <a:xfrm>
              <a:off x="2448" y="2880"/>
              <a:ext cx="0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5005" name="Line 77"/>
            <p:cNvSpPr>
              <a:spLocks noChangeShapeType="1"/>
            </p:cNvSpPr>
            <p:nvPr/>
          </p:nvSpPr>
          <p:spPr bwMode="auto">
            <a:xfrm>
              <a:off x="816" y="3456"/>
              <a:ext cx="182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5006" name="Line 78"/>
            <p:cNvSpPr>
              <a:spLocks noChangeShapeType="1"/>
            </p:cNvSpPr>
            <p:nvPr/>
          </p:nvSpPr>
          <p:spPr bwMode="auto">
            <a:xfrm flipV="1">
              <a:off x="2640" y="2880"/>
              <a:ext cx="0" cy="57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5007" name="Line 79"/>
            <p:cNvSpPr>
              <a:spLocks noChangeShapeType="1"/>
            </p:cNvSpPr>
            <p:nvPr/>
          </p:nvSpPr>
          <p:spPr bwMode="auto">
            <a:xfrm>
              <a:off x="2640" y="2880"/>
              <a:ext cx="14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5008" name="Text Box 80"/>
            <p:cNvSpPr txBox="1">
              <a:spLocks noChangeArrowheads="1"/>
            </p:cNvSpPr>
            <p:nvPr/>
          </p:nvSpPr>
          <p:spPr bwMode="auto">
            <a:xfrm>
              <a:off x="720" y="2688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latin typeface="Tahoma" pitchFamily="34" charset="0"/>
                </a:rPr>
                <a:t>B</a:t>
              </a:r>
            </a:p>
          </p:txBody>
        </p:sp>
        <p:sp>
          <p:nvSpPr>
            <p:cNvPr id="765009" name="Text Box 81"/>
            <p:cNvSpPr txBox="1">
              <a:spLocks noChangeArrowheads="1"/>
            </p:cNvSpPr>
            <p:nvPr/>
          </p:nvSpPr>
          <p:spPr bwMode="auto">
            <a:xfrm>
              <a:off x="730" y="1965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latin typeface="Tahoma" pitchFamily="34" charset="0"/>
                </a:rPr>
                <a:t>A</a:t>
              </a:r>
            </a:p>
          </p:txBody>
        </p:sp>
        <p:sp>
          <p:nvSpPr>
            <p:cNvPr id="765010" name="Text Box 82"/>
            <p:cNvSpPr txBox="1">
              <a:spLocks noChangeArrowheads="1"/>
            </p:cNvSpPr>
            <p:nvPr/>
          </p:nvSpPr>
          <p:spPr bwMode="auto">
            <a:xfrm>
              <a:off x="720" y="3225"/>
              <a:ext cx="3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latin typeface="Tahoma" pitchFamily="34" charset="0"/>
                </a:rPr>
                <a:t>Cin</a:t>
              </a:r>
            </a:p>
          </p:txBody>
        </p:sp>
      </p:grpSp>
      <p:graphicFrame>
        <p:nvGraphicFramePr>
          <p:cNvPr id="765014" name="Object 86"/>
          <p:cNvGraphicFramePr>
            <a:graphicFrameLocks noChangeAspect="1"/>
          </p:cNvGraphicFramePr>
          <p:nvPr>
            <p:ph sz="half" idx="2"/>
          </p:nvPr>
        </p:nvGraphicFramePr>
        <p:xfrm>
          <a:off x="1371600" y="1068388"/>
          <a:ext cx="2667000" cy="455612"/>
        </p:xfrm>
        <a:graphic>
          <a:graphicData uri="http://schemas.openxmlformats.org/presentationml/2006/ole">
            <p:oleObj spid="_x0000_s765014" name="Equation" r:id="rId4" imgW="1041120" imgH="177480" progId="Equation.3">
              <p:embed/>
            </p:oleObj>
          </a:graphicData>
        </a:graphic>
      </p:graphicFrame>
      <p:graphicFrame>
        <p:nvGraphicFramePr>
          <p:cNvPr id="765015" name="Object 87"/>
          <p:cNvGraphicFramePr>
            <a:graphicFrameLocks noChangeAspect="1"/>
          </p:cNvGraphicFramePr>
          <p:nvPr>
            <p:ph sz="half" idx="1"/>
          </p:nvPr>
        </p:nvGraphicFramePr>
        <p:xfrm>
          <a:off x="1344613" y="1600200"/>
          <a:ext cx="3455987" cy="533400"/>
        </p:xfrm>
        <a:graphic>
          <a:graphicData uri="http://schemas.openxmlformats.org/presentationml/2006/ole">
            <p:oleObj spid="_x0000_s765015" name="Equation" r:id="rId5" imgW="1549080" imgH="203040" progId="Equation.3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4-bit Ripple Adder using Full Adder</a:t>
            </a:r>
          </a:p>
        </p:txBody>
      </p:sp>
      <p:grpSp>
        <p:nvGrpSpPr>
          <p:cNvPr id="765970" name="Group 18"/>
          <p:cNvGrpSpPr>
            <a:grpSpLocks/>
          </p:cNvGrpSpPr>
          <p:nvPr/>
        </p:nvGrpSpPr>
        <p:grpSpPr bwMode="auto">
          <a:xfrm>
            <a:off x="6248400" y="2043113"/>
            <a:ext cx="2057400" cy="2057400"/>
            <a:chOff x="768" y="1440"/>
            <a:chExt cx="1296" cy="1296"/>
          </a:xfrm>
        </p:grpSpPr>
        <p:sp>
          <p:nvSpPr>
            <p:cNvPr id="765956" name="Rectangle 4"/>
            <p:cNvSpPr>
              <a:spLocks noChangeArrowheads="1"/>
            </p:cNvSpPr>
            <p:nvPr/>
          </p:nvSpPr>
          <p:spPr bwMode="auto">
            <a:xfrm>
              <a:off x="912" y="1584"/>
              <a:ext cx="1008" cy="100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5957" name="Text Box 5"/>
            <p:cNvSpPr txBox="1">
              <a:spLocks noChangeArrowheads="1"/>
            </p:cNvSpPr>
            <p:nvPr/>
          </p:nvSpPr>
          <p:spPr bwMode="auto">
            <a:xfrm>
              <a:off x="1152" y="1824"/>
              <a:ext cx="53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chemeClr val="bg2"/>
                  </a:solidFill>
                  <a:latin typeface="Tahoma" pitchFamily="34" charset="0"/>
                </a:rPr>
                <a:t>Full</a:t>
              </a:r>
            </a:p>
            <a:p>
              <a:r>
                <a:rPr lang="en-US" sz="2000" b="0">
                  <a:solidFill>
                    <a:schemeClr val="bg2"/>
                  </a:solidFill>
                  <a:latin typeface="Tahoma" pitchFamily="34" charset="0"/>
                </a:rPr>
                <a:t>Adder</a:t>
              </a:r>
            </a:p>
          </p:txBody>
        </p:sp>
        <p:sp>
          <p:nvSpPr>
            <p:cNvPr id="765958" name="Text Box 6"/>
            <p:cNvSpPr txBox="1">
              <a:spLocks noChangeArrowheads="1"/>
            </p:cNvSpPr>
            <p:nvPr/>
          </p:nvSpPr>
          <p:spPr bwMode="auto">
            <a:xfrm>
              <a:off x="1056" y="1545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solidFill>
                    <a:srgbClr val="0000FF"/>
                  </a:solidFill>
                  <a:latin typeface="Tahoma" pitchFamily="34" charset="0"/>
                </a:rPr>
                <a:t>A</a:t>
              </a:r>
            </a:p>
          </p:txBody>
        </p:sp>
        <p:sp>
          <p:nvSpPr>
            <p:cNvPr id="765959" name="Line 7"/>
            <p:cNvSpPr>
              <a:spLocks noChangeShapeType="1"/>
            </p:cNvSpPr>
            <p:nvPr/>
          </p:nvSpPr>
          <p:spPr bwMode="auto">
            <a:xfrm>
              <a:off x="1162" y="1440"/>
              <a:ext cx="0" cy="1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5960" name="Text Box 8"/>
            <p:cNvSpPr txBox="1">
              <a:spLocks noChangeArrowheads="1"/>
            </p:cNvSpPr>
            <p:nvPr/>
          </p:nvSpPr>
          <p:spPr bwMode="auto">
            <a:xfrm>
              <a:off x="1536" y="1545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solidFill>
                    <a:srgbClr val="0000FF"/>
                  </a:solidFill>
                  <a:latin typeface="Tahoma" pitchFamily="34" charset="0"/>
                </a:rPr>
                <a:t>B</a:t>
              </a:r>
            </a:p>
          </p:txBody>
        </p:sp>
        <p:sp>
          <p:nvSpPr>
            <p:cNvPr id="765961" name="Line 9"/>
            <p:cNvSpPr>
              <a:spLocks noChangeShapeType="1"/>
            </p:cNvSpPr>
            <p:nvPr/>
          </p:nvSpPr>
          <p:spPr bwMode="auto">
            <a:xfrm>
              <a:off x="1642" y="1440"/>
              <a:ext cx="0" cy="1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5964" name="Line 12"/>
            <p:cNvSpPr>
              <a:spLocks noChangeShapeType="1"/>
            </p:cNvSpPr>
            <p:nvPr/>
          </p:nvSpPr>
          <p:spPr bwMode="auto">
            <a:xfrm>
              <a:off x="1920" y="2064"/>
              <a:ext cx="14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5965" name="Text Box 13"/>
            <p:cNvSpPr txBox="1">
              <a:spLocks noChangeArrowheads="1"/>
            </p:cNvSpPr>
            <p:nvPr/>
          </p:nvSpPr>
          <p:spPr bwMode="auto">
            <a:xfrm>
              <a:off x="1632" y="1929"/>
              <a:ext cx="3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solidFill>
                    <a:srgbClr val="0000FF"/>
                  </a:solidFill>
                  <a:latin typeface="Tahoma" pitchFamily="34" charset="0"/>
                </a:rPr>
                <a:t>Cin</a:t>
              </a:r>
            </a:p>
          </p:txBody>
        </p:sp>
        <p:sp>
          <p:nvSpPr>
            <p:cNvPr id="765966" name="Line 14"/>
            <p:cNvSpPr>
              <a:spLocks noChangeShapeType="1"/>
            </p:cNvSpPr>
            <p:nvPr/>
          </p:nvSpPr>
          <p:spPr bwMode="auto">
            <a:xfrm>
              <a:off x="768" y="2064"/>
              <a:ext cx="14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5967" name="Text Box 15"/>
            <p:cNvSpPr txBox="1">
              <a:spLocks noChangeArrowheads="1"/>
            </p:cNvSpPr>
            <p:nvPr/>
          </p:nvSpPr>
          <p:spPr bwMode="auto">
            <a:xfrm>
              <a:off x="864" y="1938"/>
              <a:ext cx="4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solidFill>
                    <a:srgbClr val="0000FF"/>
                  </a:solidFill>
                  <a:latin typeface="Tahoma" pitchFamily="34" charset="0"/>
                </a:rPr>
                <a:t>Cout</a:t>
              </a:r>
            </a:p>
          </p:txBody>
        </p:sp>
        <p:sp>
          <p:nvSpPr>
            <p:cNvPr id="765968" name="Line 16"/>
            <p:cNvSpPr>
              <a:spLocks noChangeShapeType="1"/>
            </p:cNvSpPr>
            <p:nvPr/>
          </p:nvSpPr>
          <p:spPr bwMode="auto">
            <a:xfrm>
              <a:off x="1440" y="2592"/>
              <a:ext cx="0" cy="1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5969" name="Text Box 17"/>
            <p:cNvSpPr txBox="1">
              <a:spLocks noChangeArrowheads="1"/>
            </p:cNvSpPr>
            <p:nvPr/>
          </p:nvSpPr>
          <p:spPr bwMode="auto">
            <a:xfrm>
              <a:off x="1344" y="2361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solidFill>
                    <a:srgbClr val="0000FF"/>
                  </a:solidFill>
                  <a:latin typeface="Tahoma" pitchFamily="34" charset="0"/>
                </a:rPr>
                <a:t>S</a:t>
              </a:r>
            </a:p>
          </p:txBody>
        </p:sp>
      </p:grpSp>
      <p:sp>
        <p:nvSpPr>
          <p:cNvPr id="766010" name="Text Box 58"/>
          <p:cNvSpPr txBox="1">
            <a:spLocks noChangeArrowheads="1"/>
          </p:cNvSpPr>
          <p:nvPr/>
        </p:nvSpPr>
        <p:spPr bwMode="auto">
          <a:xfrm>
            <a:off x="7086600" y="4100513"/>
            <a:ext cx="436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pitchFamily="34" charset="0"/>
              </a:rPr>
              <a:t>S0</a:t>
            </a:r>
          </a:p>
        </p:txBody>
      </p:sp>
      <p:sp>
        <p:nvSpPr>
          <p:cNvPr id="766014" name="Text Box 62"/>
          <p:cNvSpPr txBox="1">
            <a:spLocks noChangeArrowheads="1"/>
          </p:cNvSpPr>
          <p:nvPr/>
        </p:nvSpPr>
        <p:spPr bwMode="auto">
          <a:xfrm>
            <a:off x="6629400" y="1676400"/>
            <a:ext cx="446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pitchFamily="34" charset="0"/>
              </a:rPr>
              <a:t>A0</a:t>
            </a:r>
          </a:p>
        </p:txBody>
      </p:sp>
      <p:sp>
        <p:nvSpPr>
          <p:cNvPr id="766018" name="Text Box 66"/>
          <p:cNvSpPr txBox="1">
            <a:spLocks noChangeArrowheads="1"/>
          </p:cNvSpPr>
          <p:nvPr/>
        </p:nvSpPr>
        <p:spPr bwMode="auto">
          <a:xfrm>
            <a:off x="7412038" y="1676400"/>
            <a:ext cx="44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pitchFamily="34" charset="0"/>
              </a:rPr>
              <a:t>B0</a:t>
            </a:r>
          </a:p>
        </p:txBody>
      </p:sp>
      <p:grpSp>
        <p:nvGrpSpPr>
          <p:cNvPr id="766023" name="Group 71"/>
          <p:cNvGrpSpPr>
            <a:grpSpLocks/>
          </p:cNvGrpSpPr>
          <p:nvPr/>
        </p:nvGrpSpPr>
        <p:grpSpPr bwMode="auto">
          <a:xfrm>
            <a:off x="4343400" y="1676400"/>
            <a:ext cx="2057400" cy="2790825"/>
            <a:chOff x="2736" y="1353"/>
            <a:chExt cx="1296" cy="1758"/>
          </a:xfrm>
        </p:grpSpPr>
        <p:grpSp>
          <p:nvGrpSpPr>
            <p:cNvPr id="765971" name="Group 19"/>
            <p:cNvGrpSpPr>
              <a:grpSpLocks/>
            </p:cNvGrpSpPr>
            <p:nvPr/>
          </p:nvGrpSpPr>
          <p:grpSpPr bwMode="auto">
            <a:xfrm>
              <a:off x="2736" y="1584"/>
              <a:ext cx="1296" cy="1296"/>
              <a:chOff x="768" y="1440"/>
              <a:chExt cx="1296" cy="1296"/>
            </a:xfrm>
          </p:grpSpPr>
          <p:sp>
            <p:nvSpPr>
              <p:cNvPr id="765972" name="Rectangle 20"/>
              <p:cNvSpPr>
                <a:spLocks noChangeArrowheads="1"/>
              </p:cNvSpPr>
              <p:nvPr/>
            </p:nvSpPr>
            <p:spPr bwMode="auto">
              <a:xfrm>
                <a:off x="912" y="1584"/>
                <a:ext cx="1008" cy="1008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5973" name="Text Box 21"/>
              <p:cNvSpPr txBox="1">
                <a:spLocks noChangeArrowheads="1"/>
              </p:cNvSpPr>
              <p:nvPr/>
            </p:nvSpPr>
            <p:spPr bwMode="auto">
              <a:xfrm>
                <a:off x="1152" y="1824"/>
                <a:ext cx="530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solidFill>
                      <a:schemeClr val="bg2"/>
                    </a:solidFill>
                    <a:latin typeface="Tahoma" pitchFamily="34" charset="0"/>
                  </a:rPr>
                  <a:t>Full</a:t>
                </a:r>
              </a:p>
              <a:p>
                <a:r>
                  <a:rPr lang="en-US" sz="2000" b="0">
                    <a:solidFill>
                      <a:schemeClr val="bg2"/>
                    </a:solidFill>
                    <a:latin typeface="Tahoma" pitchFamily="34" charset="0"/>
                  </a:rPr>
                  <a:t>Adder</a:t>
                </a:r>
              </a:p>
            </p:txBody>
          </p:sp>
          <p:sp>
            <p:nvSpPr>
              <p:cNvPr id="765974" name="Text Box 22"/>
              <p:cNvSpPr txBox="1">
                <a:spLocks noChangeArrowheads="1"/>
              </p:cNvSpPr>
              <p:nvPr/>
            </p:nvSpPr>
            <p:spPr bwMode="auto">
              <a:xfrm>
                <a:off x="1056" y="1545"/>
                <a:ext cx="20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b="0">
                    <a:solidFill>
                      <a:srgbClr val="0000FF"/>
                    </a:solidFill>
                    <a:latin typeface="Tahoma" pitchFamily="34" charset="0"/>
                  </a:rPr>
                  <a:t>A</a:t>
                </a:r>
              </a:p>
            </p:txBody>
          </p:sp>
          <p:sp>
            <p:nvSpPr>
              <p:cNvPr id="765975" name="Line 23"/>
              <p:cNvSpPr>
                <a:spLocks noChangeShapeType="1"/>
              </p:cNvSpPr>
              <p:nvPr/>
            </p:nvSpPr>
            <p:spPr bwMode="auto">
              <a:xfrm>
                <a:off x="1162" y="1440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5976" name="Text Box 24"/>
              <p:cNvSpPr txBox="1">
                <a:spLocks noChangeArrowheads="1"/>
              </p:cNvSpPr>
              <p:nvPr/>
            </p:nvSpPr>
            <p:spPr bwMode="auto">
              <a:xfrm>
                <a:off x="1536" y="1545"/>
                <a:ext cx="20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b="0">
                    <a:solidFill>
                      <a:srgbClr val="0000FF"/>
                    </a:solidFill>
                    <a:latin typeface="Tahoma" pitchFamily="34" charset="0"/>
                  </a:rPr>
                  <a:t>B</a:t>
                </a:r>
              </a:p>
            </p:txBody>
          </p:sp>
          <p:sp>
            <p:nvSpPr>
              <p:cNvPr id="765977" name="Line 25"/>
              <p:cNvSpPr>
                <a:spLocks noChangeShapeType="1"/>
              </p:cNvSpPr>
              <p:nvPr/>
            </p:nvSpPr>
            <p:spPr bwMode="auto">
              <a:xfrm>
                <a:off x="1642" y="1440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5978" name="Line 26"/>
              <p:cNvSpPr>
                <a:spLocks noChangeShapeType="1"/>
              </p:cNvSpPr>
              <p:nvPr/>
            </p:nvSpPr>
            <p:spPr bwMode="auto">
              <a:xfrm>
                <a:off x="1920" y="2064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5979" name="Text Box 27"/>
              <p:cNvSpPr txBox="1">
                <a:spLocks noChangeArrowheads="1"/>
              </p:cNvSpPr>
              <p:nvPr/>
            </p:nvSpPr>
            <p:spPr bwMode="auto">
              <a:xfrm>
                <a:off x="1632" y="1929"/>
                <a:ext cx="31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b="0">
                    <a:solidFill>
                      <a:srgbClr val="0000FF"/>
                    </a:solidFill>
                    <a:latin typeface="Tahoma" pitchFamily="34" charset="0"/>
                  </a:rPr>
                  <a:t>Cin</a:t>
                </a:r>
              </a:p>
            </p:txBody>
          </p:sp>
          <p:sp>
            <p:nvSpPr>
              <p:cNvPr id="765980" name="Line 28"/>
              <p:cNvSpPr>
                <a:spLocks noChangeShapeType="1"/>
              </p:cNvSpPr>
              <p:nvPr/>
            </p:nvSpPr>
            <p:spPr bwMode="auto">
              <a:xfrm>
                <a:off x="768" y="2064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5981" name="Text Box 29"/>
              <p:cNvSpPr txBox="1">
                <a:spLocks noChangeArrowheads="1"/>
              </p:cNvSpPr>
              <p:nvPr/>
            </p:nvSpPr>
            <p:spPr bwMode="auto">
              <a:xfrm>
                <a:off x="864" y="1938"/>
                <a:ext cx="4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b="0">
                    <a:solidFill>
                      <a:srgbClr val="0000FF"/>
                    </a:solidFill>
                    <a:latin typeface="Tahoma" pitchFamily="34" charset="0"/>
                  </a:rPr>
                  <a:t>Cout</a:t>
                </a:r>
              </a:p>
            </p:txBody>
          </p:sp>
          <p:sp>
            <p:nvSpPr>
              <p:cNvPr id="765982" name="Line 30"/>
              <p:cNvSpPr>
                <a:spLocks noChangeShapeType="1"/>
              </p:cNvSpPr>
              <p:nvPr/>
            </p:nvSpPr>
            <p:spPr bwMode="auto">
              <a:xfrm>
                <a:off x="1440" y="2592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5983" name="Text Box 31"/>
              <p:cNvSpPr txBox="1">
                <a:spLocks noChangeArrowheads="1"/>
              </p:cNvSpPr>
              <p:nvPr/>
            </p:nvSpPr>
            <p:spPr bwMode="auto">
              <a:xfrm>
                <a:off x="1344" y="2361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b="0">
                    <a:solidFill>
                      <a:srgbClr val="0000FF"/>
                    </a:solidFill>
                    <a:latin typeface="Tahoma" pitchFamily="34" charset="0"/>
                  </a:rPr>
                  <a:t>S</a:t>
                </a:r>
              </a:p>
            </p:txBody>
          </p:sp>
        </p:grpSp>
        <p:sp>
          <p:nvSpPr>
            <p:cNvPr id="766011" name="Text Box 59"/>
            <p:cNvSpPr txBox="1">
              <a:spLocks noChangeArrowheads="1"/>
            </p:cNvSpPr>
            <p:nvPr/>
          </p:nvSpPr>
          <p:spPr bwMode="auto">
            <a:xfrm>
              <a:off x="3264" y="2880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latin typeface="Tahoma" pitchFamily="34" charset="0"/>
                </a:rPr>
                <a:t>S1</a:t>
              </a:r>
            </a:p>
          </p:txBody>
        </p:sp>
        <p:sp>
          <p:nvSpPr>
            <p:cNvPr id="766015" name="Text Box 63"/>
            <p:cNvSpPr txBox="1">
              <a:spLocks noChangeArrowheads="1"/>
            </p:cNvSpPr>
            <p:nvPr/>
          </p:nvSpPr>
          <p:spPr bwMode="auto">
            <a:xfrm>
              <a:off x="2976" y="1353"/>
              <a:ext cx="2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latin typeface="Tahoma" pitchFamily="34" charset="0"/>
                </a:rPr>
                <a:t>A1</a:t>
              </a:r>
            </a:p>
          </p:txBody>
        </p:sp>
        <p:sp>
          <p:nvSpPr>
            <p:cNvPr id="766019" name="Text Box 67"/>
            <p:cNvSpPr txBox="1">
              <a:spLocks noChangeArrowheads="1"/>
            </p:cNvSpPr>
            <p:nvPr/>
          </p:nvSpPr>
          <p:spPr bwMode="auto">
            <a:xfrm>
              <a:off x="3469" y="1353"/>
              <a:ext cx="2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latin typeface="Tahoma" pitchFamily="34" charset="0"/>
                </a:rPr>
                <a:t>B1</a:t>
              </a:r>
            </a:p>
          </p:txBody>
        </p:sp>
      </p:grpSp>
      <p:grpSp>
        <p:nvGrpSpPr>
          <p:cNvPr id="766024" name="Group 72"/>
          <p:cNvGrpSpPr>
            <a:grpSpLocks/>
          </p:cNvGrpSpPr>
          <p:nvPr/>
        </p:nvGrpSpPr>
        <p:grpSpPr bwMode="auto">
          <a:xfrm>
            <a:off x="2438400" y="1676400"/>
            <a:ext cx="2057400" cy="2790825"/>
            <a:chOff x="1536" y="1353"/>
            <a:chExt cx="1296" cy="1758"/>
          </a:xfrm>
        </p:grpSpPr>
        <p:grpSp>
          <p:nvGrpSpPr>
            <p:cNvPr id="765984" name="Group 32"/>
            <p:cNvGrpSpPr>
              <a:grpSpLocks/>
            </p:cNvGrpSpPr>
            <p:nvPr/>
          </p:nvGrpSpPr>
          <p:grpSpPr bwMode="auto">
            <a:xfrm>
              <a:off x="1536" y="1584"/>
              <a:ext cx="1296" cy="1296"/>
              <a:chOff x="768" y="1440"/>
              <a:chExt cx="1296" cy="1296"/>
            </a:xfrm>
          </p:grpSpPr>
          <p:sp>
            <p:nvSpPr>
              <p:cNvPr id="765985" name="Rectangle 33"/>
              <p:cNvSpPr>
                <a:spLocks noChangeArrowheads="1"/>
              </p:cNvSpPr>
              <p:nvPr/>
            </p:nvSpPr>
            <p:spPr bwMode="auto">
              <a:xfrm>
                <a:off x="912" y="1584"/>
                <a:ext cx="1008" cy="1008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5986" name="Text Box 34"/>
              <p:cNvSpPr txBox="1">
                <a:spLocks noChangeArrowheads="1"/>
              </p:cNvSpPr>
              <p:nvPr/>
            </p:nvSpPr>
            <p:spPr bwMode="auto">
              <a:xfrm>
                <a:off x="1152" y="1824"/>
                <a:ext cx="530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solidFill>
                      <a:schemeClr val="bg2"/>
                    </a:solidFill>
                    <a:latin typeface="Tahoma" pitchFamily="34" charset="0"/>
                  </a:rPr>
                  <a:t>Full</a:t>
                </a:r>
              </a:p>
              <a:p>
                <a:r>
                  <a:rPr lang="en-US" sz="2000" b="0">
                    <a:solidFill>
                      <a:schemeClr val="bg2"/>
                    </a:solidFill>
                    <a:latin typeface="Tahoma" pitchFamily="34" charset="0"/>
                  </a:rPr>
                  <a:t>Adder</a:t>
                </a:r>
              </a:p>
            </p:txBody>
          </p:sp>
          <p:sp>
            <p:nvSpPr>
              <p:cNvPr id="765987" name="Text Box 35"/>
              <p:cNvSpPr txBox="1">
                <a:spLocks noChangeArrowheads="1"/>
              </p:cNvSpPr>
              <p:nvPr/>
            </p:nvSpPr>
            <p:spPr bwMode="auto">
              <a:xfrm>
                <a:off x="1056" y="1545"/>
                <a:ext cx="20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b="0">
                    <a:solidFill>
                      <a:srgbClr val="0000FF"/>
                    </a:solidFill>
                    <a:latin typeface="Tahoma" pitchFamily="34" charset="0"/>
                  </a:rPr>
                  <a:t>A</a:t>
                </a:r>
              </a:p>
            </p:txBody>
          </p:sp>
          <p:sp>
            <p:nvSpPr>
              <p:cNvPr id="765988" name="Line 36"/>
              <p:cNvSpPr>
                <a:spLocks noChangeShapeType="1"/>
              </p:cNvSpPr>
              <p:nvPr/>
            </p:nvSpPr>
            <p:spPr bwMode="auto">
              <a:xfrm>
                <a:off x="1162" y="1440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5989" name="Text Box 37"/>
              <p:cNvSpPr txBox="1">
                <a:spLocks noChangeArrowheads="1"/>
              </p:cNvSpPr>
              <p:nvPr/>
            </p:nvSpPr>
            <p:spPr bwMode="auto">
              <a:xfrm>
                <a:off x="1536" y="1545"/>
                <a:ext cx="20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b="0">
                    <a:solidFill>
                      <a:srgbClr val="0000FF"/>
                    </a:solidFill>
                    <a:latin typeface="Tahoma" pitchFamily="34" charset="0"/>
                  </a:rPr>
                  <a:t>B</a:t>
                </a:r>
              </a:p>
            </p:txBody>
          </p:sp>
          <p:sp>
            <p:nvSpPr>
              <p:cNvPr id="765990" name="Line 38"/>
              <p:cNvSpPr>
                <a:spLocks noChangeShapeType="1"/>
              </p:cNvSpPr>
              <p:nvPr/>
            </p:nvSpPr>
            <p:spPr bwMode="auto">
              <a:xfrm>
                <a:off x="1642" y="1440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5991" name="Line 39"/>
              <p:cNvSpPr>
                <a:spLocks noChangeShapeType="1"/>
              </p:cNvSpPr>
              <p:nvPr/>
            </p:nvSpPr>
            <p:spPr bwMode="auto">
              <a:xfrm>
                <a:off x="1920" y="2064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5992" name="Text Box 40"/>
              <p:cNvSpPr txBox="1">
                <a:spLocks noChangeArrowheads="1"/>
              </p:cNvSpPr>
              <p:nvPr/>
            </p:nvSpPr>
            <p:spPr bwMode="auto">
              <a:xfrm>
                <a:off x="1632" y="1929"/>
                <a:ext cx="31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b="0">
                    <a:solidFill>
                      <a:srgbClr val="0000FF"/>
                    </a:solidFill>
                    <a:latin typeface="Tahoma" pitchFamily="34" charset="0"/>
                  </a:rPr>
                  <a:t>Cin</a:t>
                </a:r>
              </a:p>
            </p:txBody>
          </p:sp>
          <p:sp>
            <p:nvSpPr>
              <p:cNvPr id="765993" name="Line 41"/>
              <p:cNvSpPr>
                <a:spLocks noChangeShapeType="1"/>
              </p:cNvSpPr>
              <p:nvPr/>
            </p:nvSpPr>
            <p:spPr bwMode="auto">
              <a:xfrm>
                <a:off x="768" y="2064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5994" name="Text Box 42"/>
              <p:cNvSpPr txBox="1">
                <a:spLocks noChangeArrowheads="1"/>
              </p:cNvSpPr>
              <p:nvPr/>
            </p:nvSpPr>
            <p:spPr bwMode="auto">
              <a:xfrm>
                <a:off x="864" y="1938"/>
                <a:ext cx="4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b="0">
                    <a:solidFill>
                      <a:srgbClr val="0000FF"/>
                    </a:solidFill>
                    <a:latin typeface="Tahoma" pitchFamily="34" charset="0"/>
                  </a:rPr>
                  <a:t>Cout</a:t>
                </a:r>
              </a:p>
            </p:txBody>
          </p:sp>
          <p:sp>
            <p:nvSpPr>
              <p:cNvPr id="765995" name="Line 43"/>
              <p:cNvSpPr>
                <a:spLocks noChangeShapeType="1"/>
              </p:cNvSpPr>
              <p:nvPr/>
            </p:nvSpPr>
            <p:spPr bwMode="auto">
              <a:xfrm>
                <a:off x="1440" y="2592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5996" name="Text Box 44"/>
              <p:cNvSpPr txBox="1">
                <a:spLocks noChangeArrowheads="1"/>
              </p:cNvSpPr>
              <p:nvPr/>
            </p:nvSpPr>
            <p:spPr bwMode="auto">
              <a:xfrm>
                <a:off x="1344" y="2361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b="0">
                    <a:solidFill>
                      <a:srgbClr val="0000FF"/>
                    </a:solidFill>
                    <a:latin typeface="Tahoma" pitchFamily="34" charset="0"/>
                  </a:rPr>
                  <a:t>S</a:t>
                </a:r>
              </a:p>
            </p:txBody>
          </p:sp>
        </p:grpSp>
        <p:sp>
          <p:nvSpPr>
            <p:cNvPr id="766012" name="Text Box 60"/>
            <p:cNvSpPr txBox="1">
              <a:spLocks noChangeArrowheads="1"/>
            </p:cNvSpPr>
            <p:nvPr/>
          </p:nvSpPr>
          <p:spPr bwMode="auto">
            <a:xfrm>
              <a:off x="2077" y="2880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latin typeface="Tahoma" pitchFamily="34" charset="0"/>
                </a:rPr>
                <a:t>S2</a:t>
              </a:r>
            </a:p>
          </p:txBody>
        </p:sp>
        <p:sp>
          <p:nvSpPr>
            <p:cNvPr id="766016" name="Text Box 64"/>
            <p:cNvSpPr txBox="1">
              <a:spLocks noChangeArrowheads="1"/>
            </p:cNvSpPr>
            <p:nvPr/>
          </p:nvSpPr>
          <p:spPr bwMode="auto">
            <a:xfrm>
              <a:off x="1789" y="1353"/>
              <a:ext cx="2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latin typeface="Tahoma" pitchFamily="34" charset="0"/>
                </a:rPr>
                <a:t>A2</a:t>
              </a:r>
            </a:p>
          </p:txBody>
        </p:sp>
        <p:sp>
          <p:nvSpPr>
            <p:cNvPr id="766020" name="Text Box 68"/>
            <p:cNvSpPr txBox="1">
              <a:spLocks noChangeArrowheads="1"/>
            </p:cNvSpPr>
            <p:nvPr/>
          </p:nvSpPr>
          <p:spPr bwMode="auto">
            <a:xfrm>
              <a:off x="2282" y="1353"/>
              <a:ext cx="2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latin typeface="Tahoma" pitchFamily="34" charset="0"/>
                </a:rPr>
                <a:t>B2</a:t>
              </a:r>
            </a:p>
          </p:txBody>
        </p:sp>
      </p:grpSp>
      <p:grpSp>
        <p:nvGrpSpPr>
          <p:cNvPr id="766025" name="Group 73"/>
          <p:cNvGrpSpPr>
            <a:grpSpLocks/>
          </p:cNvGrpSpPr>
          <p:nvPr/>
        </p:nvGrpSpPr>
        <p:grpSpPr bwMode="auto">
          <a:xfrm>
            <a:off x="60325" y="1676400"/>
            <a:ext cx="2530475" cy="2790825"/>
            <a:chOff x="38" y="1353"/>
            <a:chExt cx="1594" cy="1758"/>
          </a:xfrm>
        </p:grpSpPr>
        <p:grpSp>
          <p:nvGrpSpPr>
            <p:cNvPr id="765997" name="Group 45"/>
            <p:cNvGrpSpPr>
              <a:grpSpLocks/>
            </p:cNvGrpSpPr>
            <p:nvPr/>
          </p:nvGrpSpPr>
          <p:grpSpPr bwMode="auto">
            <a:xfrm>
              <a:off x="336" y="1584"/>
              <a:ext cx="1296" cy="1296"/>
              <a:chOff x="768" y="1440"/>
              <a:chExt cx="1296" cy="1296"/>
            </a:xfrm>
          </p:grpSpPr>
          <p:sp>
            <p:nvSpPr>
              <p:cNvPr id="765998" name="Rectangle 46"/>
              <p:cNvSpPr>
                <a:spLocks noChangeArrowheads="1"/>
              </p:cNvSpPr>
              <p:nvPr/>
            </p:nvSpPr>
            <p:spPr bwMode="auto">
              <a:xfrm>
                <a:off x="912" y="1584"/>
                <a:ext cx="1008" cy="1008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5999" name="Text Box 47"/>
              <p:cNvSpPr txBox="1">
                <a:spLocks noChangeArrowheads="1"/>
              </p:cNvSpPr>
              <p:nvPr/>
            </p:nvSpPr>
            <p:spPr bwMode="auto">
              <a:xfrm>
                <a:off x="1152" y="1824"/>
                <a:ext cx="530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solidFill>
                      <a:schemeClr val="bg2"/>
                    </a:solidFill>
                    <a:latin typeface="Tahoma" pitchFamily="34" charset="0"/>
                  </a:rPr>
                  <a:t>Full</a:t>
                </a:r>
              </a:p>
              <a:p>
                <a:r>
                  <a:rPr lang="en-US" sz="2000" b="0">
                    <a:solidFill>
                      <a:schemeClr val="bg2"/>
                    </a:solidFill>
                    <a:latin typeface="Tahoma" pitchFamily="34" charset="0"/>
                  </a:rPr>
                  <a:t>Adder</a:t>
                </a:r>
              </a:p>
            </p:txBody>
          </p:sp>
          <p:sp>
            <p:nvSpPr>
              <p:cNvPr id="766000" name="Text Box 48"/>
              <p:cNvSpPr txBox="1">
                <a:spLocks noChangeArrowheads="1"/>
              </p:cNvSpPr>
              <p:nvPr/>
            </p:nvSpPr>
            <p:spPr bwMode="auto">
              <a:xfrm>
                <a:off x="1056" y="1545"/>
                <a:ext cx="20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b="0">
                    <a:solidFill>
                      <a:srgbClr val="0000FF"/>
                    </a:solidFill>
                    <a:latin typeface="Tahoma" pitchFamily="34" charset="0"/>
                  </a:rPr>
                  <a:t>A</a:t>
                </a:r>
              </a:p>
            </p:txBody>
          </p:sp>
          <p:sp>
            <p:nvSpPr>
              <p:cNvPr id="766001" name="Line 49"/>
              <p:cNvSpPr>
                <a:spLocks noChangeShapeType="1"/>
              </p:cNvSpPr>
              <p:nvPr/>
            </p:nvSpPr>
            <p:spPr bwMode="auto">
              <a:xfrm>
                <a:off x="1162" y="1440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6002" name="Text Box 50"/>
              <p:cNvSpPr txBox="1">
                <a:spLocks noChangeArrowheads="1"/>
              </p:cNvSpPr>
              <p:nvPr/>
            </p:nvSpPr>
            <p:spPr bwMode="auto">
              <a:xfrm>
                <a:off x="1536" y="1545"/>
                <a:ext cx="20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b="0">
                    <a:solidFill>
                      <a:srgbClr val="0000FF"/>
                    </a:solidFill>
                    <a:latin typeface="Tahoma" pitchFamily="34" charset="0"/>
                  </a:rPr>
                  <a:t>B</a:t>
                </a:r>
              </a:p>
            </p:txBody>
          </p:sp>
          <p:sp>
            <p:nvSpPr>
              <p:cNvPr id="766003" name="Line 51"/>
              <p:cNvSpPr>
                <a:spLocks noChangeShapeType="1"/>
              </p:cNvSpPr>
              <p:nvPr/>
            </p:nvSpPr>
            <p:spPr bwMode="auto">
              <a:xfrm>
                <a:off x="1642" y="1440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6004" name="Line 52"/>
              <p:cNvSpPr>
                <a:spLocks noChangeShapeType="1"/>
              </p:cNvSpPr>
              <p:nvPr/>
            </p:nvSpPr>
            <p:spPr bwMode="auto">
              <a:xfrm>
                <a:off x="1920" y="2064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6005" name="Text Box 53"/>
              <p:cNvSpPr txBox="1">
                <a:spLocks noChangeArrowheads="1"/>
              </p:cNvSpPr>
              <p:nvPr/>
            </p:nvSpPr>
            <p:spPr bwMode="auto">
              <a:xfrm>
                <a:off x="1632" y="1929"/>
                <a:ext cx="31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b="0">
                    <a:solidFill>
                      <a:srgbClr val="0000FF"/>
                    </a:solidFill>
                    <a:latin typeface="Tahoma" pitchFamily="34" charset="0"/>
                  </a:rPr>
                  <a:t>Cin</a:t>
                </a:r>
              </a:p>
            </p:txBody>
          </p:sp>
          <p:sp>
            <p:nvSpPr>
              <p:cNvPr id="766006" name="Line 54"/>
              <p:cNvSpPr>
                <a:spLocks noChangeShapeType="1"/>
              </p:cNvSpPr>
              <p:nvPr/>
            </p:nvSpPr>
            <p:spPr bwMode="auto">
              <a:xfrm>
                <a:off x="768" y="2064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6007" name="Text Box 55"/>
              <p:cNvSpPr txBox="1">
                <a:spLocks noChangeArrowheads="1"/>
              </p:cNvSpPr>
              <p:nvPr/>
            </p:nvSpPr>
            <p:spPr bwMode="auto">
              <a:xfrm>
                <a:off x="864" y="1938"/>
                <a:ext cx="4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b="0">
                    <a:solidFill>
                      <a:srgbClr val="0000FF"/>
                    </a:solidFill>
                    <a:latin typeface="Tahoma" pitchFamily="34" charset="0"/>
                  </a:rPr>
                  <a:t>Cout</a:t>
                </a:r>
              </a:p>
            </p:txBody>
          </p:sp>
          <p:sp>
            <p:nvSpPr>
              <p:cNvPr id="766008" name="Line 56"/>
              <p:cNvSpPr>
                <a:spLocks noChangeShapeType="1"/>
              </p:cNvSpPr>
              <p:nvPr/>
            </p:nvSpPr>
            <p:spPr bwMode="auto">
              <a:xfrm>
                <a:off x="1440" y="2592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6009" name="Text Box 57"/>
              <p:cNvSpPr txBox="1">
                <a:spLocks noChangeArrowheads="1"/>
              </p:cNvSpPr>
              <p:nvPr/>
            </p:nvSpPr>
            <p:spPr bwMode="auto">
              <a:xfrm>
                <a:off x="1344" y="2361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b="0">
                    <a:solidFill>
                      <a:srgbClr val="0000FF"/>
                    </a:solidFill>
                    <a:latin typeface="Tahoma" pitchFamily="34" charset="0"/>
                  </a:rPr>
                  <a:t>S</a:t>
                </a:r>
              </a:p>
            </p:txBody>
          </p:sp>
        </p:grpSp>
        <p:sp>
          <p:nvSpPr>
            <p:cNvPr id="766013" name="Text Box 61"/>
            <p:cNvSpPr txBox="1">
              <a:spLocks noChangeArrowheads="1"/>
            </p:cNvSpPr>
            <p:nvPr/>
          </p:nvSpPr>
          <p:spPr bwMode="auto">
            <a:xfrm>
              <a:off x="864" y="2880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latin typeface="Tahoma" pitchFamily="34" charset="0"/>
                </a:rPr>
                <a:t>S3</a:t>
              </a:r>
            </a:p>
          </p:txBody>
        </p:sp>
        <p:sp>
          <p:nvSpPr>
            <p:cNvPr id="766017" name="Text Box 65"/>
            <p:cNvSpPr txBox="1">
              <a:spLocks noChangeArrowheads="1"/>
            </p:cNvSpPr>
            <p:nvPr/>
          </p:nvSpPr>
          <p:spPr bwMode="auto">
            <a:xfrm>
              <a:off x="576" y="1353"/>
              <a:ext cx="2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latin typeface="Tahoma" pitchFamily="34" charset="0"/>
                </a:rPr>
                <a:t>A3</a:t>
              </a:r>
            </a:p>
          </p:txBody>
        </p:sp>
        <p:sp>
          <p:nvSpPr>
            <p:cNvPr id="766021" name="Text Box 69"/>
            <p:cNvSpPr txBox="1">
              <a:spLocks noChangeArrowheads="1"/>
            </p:cNvSpPr>
            <p:nvPr/>
          </p:nvSpPr>
          <p:spPr bwMode="auto">
            <a:xfrm>
              <a:off x="1069" y="1353"/>
              <a:ext cx="2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latin typeface="Tahoma" pitchFamily="34" charset="0"/>
                </a:rPr>
                <a:t>B3</a:t>
              </a:r>
            </a:p>
          </p:txBody>
        </p:sp>
        <p:sp>
          <p:nvSpPr>
            <p:cNvPr id="766022" name="Text Box 70"/>
            <p:cNvSpPr txBox="1">
              <a:spLocks noChangeArrowheads="1"/>
            </p:cNvSpPr>
            <p:nvPr/>
          </p:nvSpPr>
          <p:spPr bwMode="auto">
            <a:xfrm>
              <a:off x="38" y="1941"/>
              <a:ext cx="4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latin typeface="Tahoma" pitchFamily="34" charset="0"/>
                </a:rPr>
                <a:t>Carry</a:t>
              </a:r>
            </a:p>
          </p:txBody>
        </p:sp>
      </p:grpSp>
      <p:grpSp>
        <p:nvGrpSpPr>
          <p:cNvPr id="766032" name="Group 80"/>
          <p:cNvGrpSpPr>
            <a:grpSpLocks/>
          </p:cNvGrpSpPr>
          <p:nvPr/>
        </p:nvGrpSpPr>
        <p:grpSpPr bwMode="auto">
          <a:xfrm>
            <a:off x="8153400" y="3033713"/>
            <a:ext cx="304800" cy="304800"/>
            <a:chOff x="5136" y="2208"/>
            <a:chExt cx="192" cy="192"/>
          </a:xfrm>
        </p:grpSpPr>
        <p:grpSp>
          <p:nvGrpSpPr>
            <p:cNvPr id="766031" name="Group 79"/>
            <p:cNvGrpSpPr>
              <a:grpSpLocks/>
            </p:cNvGrpSpPr>
            <p:nvPr/>
          </p:nvGrpSpPr>
          <p:grpSpPr bwMode="auto">
            <a:xfrm>
              <a:off x="5136" y="2352"/>
              <a:ext cx="192" cy="48"/>
              <a:chOff x="5136" y="2352"/>
              <a:chExt cx="192" cy="48"/>
            </a:xfrm>
          </p:grpSpPr>
          <p:sp>
            <p:nvSpPr>
              <p:cNvPr id="766027" name="Line 75"/>
              <p:cNvSpPr>
                <a:spLocks noChangeShapeType="1"/>
              </p:cNvSpPr>
              <p:nvPr/>
            </p:nvSpPr>
            <p:spPr bwMode="auto">
              <a:xfrm>
                <a:off x="5136" y="2352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6028" name="Line 76"/>
              <p:cNvSpPr>
                <a:spLocks noChangeShapeType="1"/>
              </p:cNvSpPr>
              <p:nvPr/>
            </p:nvSpPr>
            <p:spPr bwMode="auto">
              <a:xfrm>
                <a:off x="5164" y="2376"/>
                <a:ext cx="144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6029" name="Line 77"/>
              <p:cNvSpPr>
                <a:spLocks noChangeShapeType="1"/>
              </p:cNvSpPr>
              <p:nvPr/>
            </p:nvSpPr>
            <p:spPr bwMode="auto">
              <a:xfrm>
                <a:off x="5190" y="2400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6030" name="Line 78"/>
            <p:cNvSpPr>
              <a:spLocks noChangeShapeType="1"/>
            </p:cNvSpPr>
            <p:nvPr/>
          </p:nvSpPr>
          <p:spPr bwMode="auto">
            <a:xfrm flipH="1" flipV="1">
              <a:off x="5232" y="2208"/>
              <a:ext cx="5" cy="139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6114" name="Group 162"/>
          <p:cNvGrpSpPr>
            <a:grpSpLocks/>
          </p:cNvGrpSpPr>
          <p:nvPr/>
        </p:nvGrpSpPr>
        <p:grpSpPr bwMode="auto">
          <a:xfrm>
            <a:off x="3276600" y="4800600"/>
            <a:ext cx="3581400" cy="1371600"/>
            <a:chOff x="2064" y="3024"/>
            <a:chExt cx="2256" cy="864"/>
          </a:xfrm>
        </p:grpSpPr>
        <p:grpSp>
          <p:nvGrpSpPr>
            <p:cNvPr id="766104" name="Group 152"/>
            <p:cNvGrpSpPr>
              <a:grpSpLocks/>
            </p:cNvGrpSpPr>
            <p:nvPr/>
          </p:nvGrpSpPr>
          <p:grpSpPr bwMode="auto">
            <a:xfrm>
              <a:off x="2064" y="3072"/>
              <a:ext cx="846" cy="616"/>
              <a:chOff x="1632" y="3327"/>
              <a:chExt cx="846" cy="616"/>
            </a:xfrm>
          </p:grpSpPr>
          <p:grpSp>
            <p:nvGrpSpPr>
              <p:cNvPr id="766099" name="Group 147"/>
              <p:cNvGrpSpPr>
                <a:grpSpLocks/>
              </p:cNvGrpSpPr>
              <p:nvPr/>
            </p:nvGrpSpPr>
            <p:grpSpPr bwMode="auto">
              <a:xfrm>
                <a:off x="1728" y="3405"/>
                <a:ext cx="625" cy="538"/>
                <a:chOff x="1728" y="3405"/>
                <a:chExt cx="625" cy="538"/>
              </a:xfrm>
            </p:grpSpPr>
            <p:sp>
              <p:nvSpPr>
                <p:cNvPr id="766077" name="AutoShape 125"/>
                <p:cNvSpPr>
                  <a:spLocks noChangeArrowheads="1"/>
                </p:cNvSpPr>
                <p:nvPr/>
              </p:nvSpPr>
              <p:spPr bwMode="auto">
                <a:xfrm flipH="1">
                  <a:off x="1839" y="3787"/>
                  <a:ext cx="222" cy="156"/>
                </a:xfrm>
                <a:prstGeom prst="flowChartDelay">
                  <a:avLst/>
                </a:prstGeom>
                <a:noFill/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6078" name="Line 126"/>
                <p:cNvSpPr>
                  <a:spLocks noChangeShapeType="1"/>
                </p:cNvSpPr>
                <p:nvPr/>
              </p:nvSpPr>
              <p:spPr bwMode="auto">
                <a:xfrm>
                  <a:off x="1728" y="3856"/>
                  <a:ext cx="111" cy="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6079" name="Line 127"/>
                <p:cNvSpPr>
                  <a:spLocks noChangeShapeType="1"/>
                </p:cNvSpPr>
                <p:nvPr/>
              </p:nvSpPr>
              <p:spPr bwMode="auto">
                <a:xfrm flipH="1">
                  <a:off x="2061" y="3821"/>
                  <a:ext cx="161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6080" name="Line 128"/>
                <p:cNvSpPr>
                  <a:spLocks noChangeShapeType="1"/>
                </p:cNvSpPr>
                <p:nvPr/>
              </p:nvSpPr>
              <p:spPr bwMode="auto">
                <a:xfrm flipH="1">
                  <a:off x="2066" y="3908"/>
                  <a:ext cx="156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6081" name="AutoShape 129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829" y="3405"/>
                  <a:ext cx="181" cy="173"/>
                </a:xfrm>
                <a:prstGeom prst="moon">
                  <a:avLst>
                    <a:gd name="adj" fmla="val 82292"/>
                  </a:avLst>
                </a:prstGeom>
                <a:noFill/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6082" name="Arc 130"/>
                <p:cNvSpPr>
                  <a:spLocks/>
                </p:cNvSpPr>
                <p:nvPr/>
              </p:nvSpPr>
              <p:spPr bwMode="auto">
                <a:xfrm rot="10800000" flipH="1">
                  <a:off x="2011" y="3405"/>
                  <a:ext cx="80" cy="170"/>
                </a:xfrm>
                <a:custGeom>
                  <a:avLst/>
                  <a:gdLst>
                    <a:gd name="G0" fmla="+- 21600 0 0"/>
                    <a:gd name="G1" fmla="+- 18478 0 0"/>
                    <a:gd name="G2" fmla="+- 21600 0 0"/>
                    <a:gd name="T0" fmla="*/ 10899 w 21600"/>
                    <a:gd name="T1" fmla="*/ 37241 h 37241"/>
                    <a:gd name="T2" fmla="*/ 10415 w 21600"/>
                    <a:gd name="T3" fmla="*/ 0 h 37241"/>
                    <a:gd name="T4" fmla="*/ 21600 w 21600"/>
                    <a:gd name="T5" fmla="*/ 18478 h 37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37241" fill="none" extrusionOk="0">
                      <a:moveTo>
                        <a:pt x="10899" y="37240"/>
                      </a:moveTo>
                      <a:cubicBezTo>
                        <a:pt x="4160" y="33397"/>
                        <a:pt x="0" y="26235"/>
                        <a:pt x="0" y="18478"/>
                      </a:cubicBezTo>
                      <a:cubicBezTo>
                        <a:pt x="-1" y="10920"/>
                        <a:pt x="3949" y="3913"/>
                        <a:pt x="10414" y="-1"/>
                      </a:cubicBezTo>
                    </a:path>
                    <a:path w="21600" h="37241" stroke="0" extrusionOk="0">
                      <a:moveTo>
                        <a:pt x="10899" y="37240"/>
                      </a:moveTo>
                      <a:cubicBezTo>
                        <a:pt x="4160" y="33397"/>
                        <a:pt x="0" y="26235"/>
                        <a:pt x="0" y="18478"/>
                      </a:cubicBezTo>
                      <a:cubicBezTo>
                        <a:pt x="-1" y="10920"/>
                        <a:pt x="3949" y="3913"/>
                        <a:pt x="10414" y="-1"/>
                      </a:cubicBezTo>
                      <a:lnTo>
                        <a:pt x="21600" y="18478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6083" name="Line 131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984" y="3439"/>
                  <a:ext cx="127" cy="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6084" name="Line 132"/>
                <p:cNvSpPr>
                  <a:spLocks noChangeShapeType="1"/>
                </p:cNvSpPr>
                <p:nvPr/>
              </p:nvSpPr>
              <p:spPr bwMode="auto">
                <a:xfrm rot="-10800000">
                  <a:off x="1984" y="3544"/>
                  <a:ext cx="127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6085" name="Line 133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748" y="3491"/>
                  <a:ext cx="81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6086" name="Line 134"/>
                <p:cNvSpPr>
                  <a:spLocks noChangeShapeType="1"/>
                </p:cNvSpPr>
                <p:nvPr/>
              </p:nvSpPr>
              <p:spPr bwMode="auto">
                <a:xfrm flipH="1">
                  <a:off x="2071" y="3439"/>
                  <a:ext cx="282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6087" name="Line 135"/>
                <p:cNvSpPr>
                  <a:spLocks noChangeShapeType="1"/>
                </p:cNvSpPr>
                <p:nvPr/>
              </p:nvSpPr>
              <p:spPr bwMode="auto">
                <a:xfrm flipH="1">
                  <a:off x="2071" y="3544"/>
                  <a:ext cx="282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6088" name="Line 136"/>
                <p:cNvSpPr>
                  <a:spLocks noChangeShapeType="1"/>
                </p:cNvSpPr>
                <p:nvPr/>
              </p:nvSpPr>
              <p:spPr bwMode="auto">
                <a:xfrm>
                  <a:off x="2222" y="3908"/>
                  <a:ext cx="40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6089" name="Line 137"/>
                <p:cNvSpPr>
                  <a:spLocks noChangeShapeType="1"/>
                </p:cNvSpPr>
                <p:nvPr/>
              </p:nvSpPr>
              <p:spPr bwMode="auto">
                <a:xfrm flipH="1" flipV="1">
                  <a:off x="2262" y="3544"/>
                  <a:ext cx="0" cy="364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6090" name="Line 138"/>
                <p:cNvSpPr>
                  <a:spLocks noChangeShapeType="1"/>
                </p:cNvSpPr>
                <p:nvPr/>
              </p:nvSpPr>
              <p:spPr bwMode="auto">
                <a:xfrm flipH="1" flipV="1">
                  <a:off x="2222" y="3439"/>
                  <a:ext cx="0" cy="382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6091" name="Oval 139"/>
                <p:cNvSpPr>
                  <a:spLocks noChangeArrowheads="1"/>
                </p:cNvSpPr>
                <p:nvPr/>
              </p:nvSpPr>
              <p:spPr bwMode="auto">
                <a:xfrm flipH="1">
                  <a:off x="2212" y="3430"/>
                  <a:ext cx="20" cy="18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6092" name="Oval 140"/>
                <p:cNvSpPr>
                  <a:spLocks noChangeArrowheads="1"/>
                </p:cNvSpPr>
                <p:nvPr/>
              </p:nvSpPr>
              <p:spPr bwMode="auto">
                <a:xfrm flipH="1">
                  <a:off x="2252" y="3533"/>
                  <a:ext cx="20" cy="18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6098" name="Oval 146"/>
                <p:cNvSpPr>
                  <a:spLocks noChangeArrowheads="1"/>
                </p:cNvSpPr>
                <p:nvPr/>
              </p:nvSpPr>
              <p:spPr bwMode="auto">
                <a:xfrm flipH="1">
                  <a:off x="2213" y="3428"/>
                  <a:ext cx="20" cy="18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66100" name="Text Box 148"/>
              <p:cNvSpPr txBox="1">
                <a:spLocks noChangeArrowheads="1"/>
              </p:cNvSpPr>
              <p:nvPr/>
            </p:nvSpPr>
            <p:spPr bwMode="auto">
              <a:xfrm>
                <a:off x="2304" y="3327"/>
                <a:ext cx="17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200" b="0">
                    <a:latin typeface="Tahoma" pitchFamily="34" charset="0"/>
                  </a:rPr>
                  <a:t>A</a:t>
                </a:r>
              </a:p>
            </p:txBody>
          </p:sp>
          <p:sp>
            <p:nvSpPr>
              <p:cNvPr id="766101" name="Text Box 149"/>
              <p:cNvSpPr txBox="1">
                <a:spLocks noChangeArrowheads="1"/>
              </p:cNvSpPr>
              <p:nvPr/>
            </p:nvSpPr>
            <p:spPr bwMode="auto">
              <a:xfrm>
                <a:off x="2304" y="3471"/>
                <a:ext cx="17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200" b="0">
                    <a:latin typeface="Tahoma" pitchFamily="34" charset="0"/>
                  </a:rPr>
                  <a:t>B</a:t>
                </a:r>
              </a:p>
            </p:txBody>
          </p:sp>
          <p:sp>
            <p:nvSpPr>
              <p:cNvPr id="766102" name="Text Box 150"/>
              <p:cNvSpPr txBox="1">
                <a:spLocks noChangeArrowheads="1"/>
              </p:cNvSpPr>
              <p:nvPr/>
            </p:nvSpPr>
            <p:spPr bwMode="auto">
              <a:xfrm>
                <a:off x="1632" y="3360"/>
                <a:ext cx="16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200" b="0">
                    <a:latin typeface="Tahoma" pitchFamily="34" charset="0"/>
                  </a:rPr>
                  <a:t>S</a:t>
                </a:r>
              </a:p>
            </p:txBody>
          </p:sp>
          <p:sp>
            <p:nvSpPr>
              <p:cNvPr id="766103" name="Text Box 151"/>
              <p:cNvSpPr txBox="1">
                <a:spLocks noChangeArrowheads="1"/>
              </p:cNvSpPr>
              <p:nvPr/>
            </p:nvSpPr>
            <p:spPr bwMode="auto">
              <a:xfrm>
                <a:off x="1632" y="3715"/>
                <a:ext cx="17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200" b="0">
                    <a:latin typeface="Tahoma" pitchFamily="34" charset="0"/>
                  </a:rPr>
                  <a:t>C</a:t>
                </a:r>
              </a:p>
            </p:txBody>
          </p:sp>
        </p:grpSp>
        <p:grpSp>
          <p:nvGrpSpPr>
            <p:cNvPr id="766110" name="Group 158"/>
            <p:cNvGrpSpPr>
              <a:grpSpLocks/>
            </p:cNvGrpSpPr>
            <p:nvPr/>
          </p:nvGrpSpPr>
          <p:grpSpPr bwMode="auto">
            <a:xfrm>
              <a:off x="2064" y="3024"/>
              <a:ext cx="2256" cy="768"/>
              <a:chOff x="2064" y="3024"/>
              <a:chExt cx="2256" cy="768"/>
            </a:xfrm>
          </p:grpSpPr>
          <p:sp>
            <p:nvSpPr>
              <p:cNvPr id="766105" name="Rectangle 153"/>
              <p:cNvSpPr>
                <a:spLocks noChangeArrowheads="1"/>
              </p:cNvSpPr>
              <p:nvPr/>
            </p:nvSpPr>
            <p:spPr bwMode="auto">
              <a:xfrm>
                <a:off x="2064" y="3024"/>
                <a:ext cx="816" cy="768"/>
              </a:xfrm>
              <a:prstGeom prst="rect">
                <a:avLst/>
              </a:prstGeom>
              <a:noFill/>
              <a:ln w="9525" cap="rnd">
                <a:solidFill>
                  <a:schemeClr val="accent2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6107" name="Line 155"/>
              <p:cNvSpPr>
                <a:spLocks noChangeShapeType="1"/>
              </p:cNvSpPr>
              <p:nvPr/>
            </p:nvSpPr>
            <p:spPr bwMode="auto">
              <a:xfrm flipH="1" flipV="1">
                <a:off x="2880" y="3024"/>
                <a:ext cx="1440" cy="9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6108" name="Line 156"/>
              <p:cNvSpPr>
                <a:spLocks noChangeShapeType="1"/>
              </p:cNvSpPr>
              <p:nvPr/>
            </p:nvSpPr>
            <p:spPr bwMode="auto">
              <a:xfrm flipH="1">
                <a:off x="2880" y="3456"/>
                <a:ext cx="1440" cy="336"/>
              </a:xfrm>
              <a:prstGeom prst="line">
                <a:avLst/>
              </a:prstGeom>
              <a:noFill/>
              <a:ln w="9525" cap="rnd">
                <a:solidFill>
                  <a:schemeClr val="accent2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6112" name="Text Box 160"/>
            <p:cNvSpPr txBox="1">
              <a:spLocks noChangeArrowheads="1"/>
            </p:cNvSpPr>
            <p:nvPr/>
          </p:nvSpPr>
          <p:spPr bwMode="auto">
            <a:xfrm>
              <a:off x="2160" y="3696"/>
              <a:ext cx="63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="0">
                  <a:latin typeface="Tahoma" pitchFamily="34" charset="0"/>
                </a:rPr>
                <a:t>Half Adder</a:t>
              </a:r>
            </a:p>
          </p:txBody>
        </p:sp>
      </p:grpSp>
      <p:grpSp>
        <p:nvGrpSpPr>
          <p:cNvPr id="766115" name="Group 163"/>
          <p:cNvGrpSpPr>
            <a:grpSpLocks/>
          </p:cNvGrpSpPr>
          <p:nvPr/>
        </p:nvGrpSpPr>
        <p:grpSpPr bwMode="auto">
          <a:xfrm>
            <a:off x="5791200" y="3886200"/>
            <a:ext cx="2895600" cy="2133600"/>
            <a:chOff x="3648" y="2448"/>
            <a:chExt cx="1824" cy="1344"/>
          </a:xfrm>
        </p:grpSpPr>
        <p:grpSp>
          <p:nvGrpSpPr>
            <p:cNvPr id="766070" name="Group 118"/>
            <p:cNvGrpSpPr>
              <a:grpSpLocks/>
            </p:cNvGrpSpPr>
            <p:nvPr/>
          </p:nvGrpSpPr>
          <p:grpSpPr bwMode="auto">
            <a:xfrm>
              <a:off x="3665" y="3024"/>
              <a:ext cx="1663" cy="624"/>
              <a:chOff x="3665" y="3024"/>
              <a:chExt cx="1663" cy="624"/>
            </a:xfrm>
          </p:grpSpPr>
          <p:sp>
            <p:nvSpPr>
              <p:cNvPr id="766046" name="Text Box 94"/>
              <p:cNvSpPr txBox="1">
                <a:spLocks noChangeArrowheads="1"/>
              </p:cNvSpPr>
              <p:nvPr/>
            </p:nvSpPr>
            <p:spPr bwMode="auto">
              <a:xfrm flipH="1">
                <a:off x="5105" y="3024"/>
                <a:ext cx="18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0">
                    <a:latin typeface="Tahoma" pitchFamily="34" charset="0"/>
                  </a:rPr>
                  <a:t>A</a:t>
                </a:r>
              </a:p>
            </p:txBody>
          </p:sp>
          <p:sp>
            <p:nvSpPr>
              <p:cNvPr id="766047" name="Text Box 95"/>
              <p:cNvSpPr txBox="1">
                <a:spLocks noChangeArrowheads="1"/>
              </p:cNvSpPr>
              <p:nvPr/>
            </p:nvSpPr>
            <p:spPr bwMode="auto">
              <a:xfrm flipH="1">
                <a:off x="5115" y="3244"/>
                <a:ext cx="18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0">
                    <a:latin typeface="Tahoma" pitchFamily="34" charset="0"/>
                  </a:rPr>
                  <a:t>B</a:t>
                </a:r>
              </a:p>
            </p:txBody>
          </p:sp>
          <p:grpSp>
            <p:nvGrpSpPr>
              <p:cNvPr id="766065" name="Group 113"/>
              <p:cNvGrpSpPr>
                <a:grpSpLocks/>
              </p:cNvGrpSpPr>
              <p:nvPr/>
            </p:nvGrpSpPr>
            <p:grpSpPr bwMode="auto">
              <a:xfrm>
                <a:off x="3905" y="3120"/>
                <a:ext cx="1334" cy="480"/>
                <a:chOff x="2013" y="3129"/>
                <a:chExt cx="2009" cy="951"/>
              </a:xfrm>
            </p:grpSpPr>
            <p:sp>
              <p:nvSpPr>
                <p:cNvPr id="766034" name="Line 82"/>
                <p:cNvSpPr>
                  <a:spLocks noChangeShapeType="1"/>
                </p:cNvSpPr>
                <p:nvPr/>
              </p:nvSpPr>
              <p:spPr bwMode="auto">
                <a:xfrm>
                  <a:off x="2600" y="3921"/>
                  <a:ext cx="654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6035" name="Line 83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2013" y="3224"/>
                  <a:ext cx="654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6036" name="Line 84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2384" y="3744"/>
                  <a:ext cx="294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6037" name="Line 85"/>
                <p:cNvSpPr>
                  <a:spLocks noChangeShapeType="1"/>
                </p:cNvSpPr>
                <p:nvPr/>
              </p:nvSpPr>
              <p:spPr bwMode="auto">
                <a:xfrm rot="-10800000">
                  <a:off x="2352" y="3921"/>
                  <a:ext cx="249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6038" name="Line 86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2047" y="3826"/>
                  <a:ext cx="113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6039" name="AutoShape 87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2147" y="3605"/>
                  <a:ext cx="272" cy="426"/>
                </a:xfrm>
                <a:prstGeom prst="moon">
                  <a:avLst>
                    <a:gd name="adj" fmla="val 82292"/>
                  </a:avLst>
                </a:prstGeom>
                <a:solidFill>
                  <a:schemeClr val="bg1"/>
                </a:solid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6042" name="Rectangle 90"/>
                <p:cNvSpPr>
                  <a:spLocks noChangeArrowheads="1"/>
                </p:cNvSpPr>
                <p:nvPr/>
              </p:nvSpPr>
              <p:spPr bwMode="auto">
                <a:xfrm flipH="1">
                  <a:off x="2667" y="3129"/>
                  <a:ext cx="429" cy="697"/>
                </a:xfrm>
                <a:prstGeom prst="rect">
                  <a:avLst/>
                </a:prstGeom>
                <a:noFill/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6048" name="Rectangle 96"/>
                <p:cNvSpPr>
                  <a:spLocks noChangeArrowheads="1"/>
                </p:cNvSpPr>
                <p:nvPr/>
              </p:nvSpPr>
              <p:spPr bwMode="auto">
                <a:xfrm flipH="1">
                  <a:off x="3340" y="3129"/>
                  <a:ext cx="429" cy="697"/>
                </a:xfrm>
                <a:prstGeom prst="rect">
                  <a:avLst/>
                </a:prstGeom>
                <a:noFill/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6054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3096" y="3224"/>
                  <a:ext cx="249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6055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3774" y="3224"/>
                  <a:ext cx="248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6056" name="Line 104"/>
                <p:cNvSpPr>
                  <a:spLocks noChangeShapeType="1"/>
                </p:cNvSpPr>
                <p:nvPr/>
              </p:nvSpPr>
              <p:spPr bwMode="auto">
                <a:xfrm flipH="1">
                  <a:off x="3774" y="3700"/>
                  <a:ext cx="248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6057" name="Line 105"/>
                <p:cNvSpPr>
                  <a:spLocks noChangeShapeType="1"/>
                </p:cNvSpPr>
                <p:nvPr/>
              </p:nvSpPr>
              <p:spPr bwMode="auto">
                <a:xfrm flipH="1">
                  <a:off x="3254" y="3700"/>
                  <a:ext cx="91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6058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3254" y="3700"/>
                  <a:ext cx="0" cy="221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6059" name="Line 107"/>
                <p:cNvSpPr>
                  <a:spLocks noChangeShapeType="1"/>
                </p:cNvSpPr>
                <p:nvPr/>
              </p:nvSpPr>
              <p:spPr bwMode="auto">
                <a:xfrm flipH="1">
                  <a:off x="3164" y="4080"/>
                  <a:ext cx="858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6060" name="Line 108"/>
                <p:cNvSpPr>
                  <a:spLocks noChangeShapeType="1"/>
                </p:cNvSpPr>
                <p:nvPr/>
              </p:nvSpPr>
              <p:spPr bwMode="auto">
                <a:xfrm flipH="1" flipV="1">
                  <a:off x="3164" y="3700"/>
                  <a:ext cx="0" cy="38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6061" name="Line 109"/>
                <p:cNvSpPr>
                  <a:spLocks noChangeShapeType="1"/>
                </p:cNvSpPr>
                <p:nvPr/>
              </p:nvSpPr>
              <p:spPr bwMode="auto">
                <a:xfrm flipH="1">
                  <a:off x="3096" y="3700"/>
                  <a:ext cx="68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66064" name="Text Box 112"/>
              <p:cNvSpPr txBox="1">
                <a:spLocks noChangeArrowheads="1"/>
              </p:cNvSpPr>
              <p:nvPr/>
            </p:nvSpPr>
            <p:spPr bwMode="auto">
              <a:xfrm flipH="1">
                <a:off x="5057" y="3456"/>
                <a:ext cx="27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0">
                    <a:latin typeface="Tahoma" pitchFamily="34" charset="0"/>
                  </a:rPr>
                  <a:t>Cin</a:t>
                </a:r>
              </a:p>
            </p:txBody>
          </p:sp>
          <p:sp>
            <p:nvSpPr>
              <p:cNvPr id="766066" name="Text Box 114"/>
              <p:cNvSpPr txBox="1">
                <a:spLocks noChangeArrowheads="1"/>
              </p:cNvSpPr>
              <p:nvPr/>
            </p:nvSpPr>
            <p:spPr bwMode="auto">
              <a:xfrm flipH="1">
                <a:off x="3665" y="3312"/>
                <a:ext cx="34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0">
                    <a:latin typeface="Tahoma" pitchFamily="34" charset="0"/>
                  </a:rPr>
                  <a:t>Cout</a:t>
                </a:r>
              </a:p>
            </p:txBody>
          </p:sp>
          <p:sp>
            <p:nvSpPr>
              <p:cNvPr id="766067" name="Text Box 115"/>
              <p:cNvSpPr txBox="1">
                <a:spLocks noChangeArrowheads="1"/>
              </p:cNvSpPr>
              <p:nvPr/>
            </p:nvSpPr>
            <p:spPr bwMode="auto">
              <a:xfrm flipH="1">
                <a:off x="3775" y="3024"/>
                <a:ext cx="17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0">
                    <a:latin typeface="Tahoma" pitchFamily="34" charset="0"/>
                  </a:rPr>
                  <a:t>S</a:t>
                </a:r>
              </a:p>
            </p:txBody>
          </p:sp>
          <p:sp>
            <p:nvSpPr>
              <p:cNvPr id="766068" name="Text Box 116"/>
              <p:cNvSpPr txBox="1">
                <a:spLocks noChangeArrowheads="1"/>
              </p:cNvSpPr>
              <p:nvPr/>
            </p:nvSpPr>
            <p:spPr bwMode="auto">
              <a:xfrm flipH="1">
                <a:off x="4337" y="3216"/>
                <a:ext cx="32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0">
                    <a:latin typeface="Tahoma" pitchFamily="34" charset="0"/>
                  </a:rPr>
                  <a:t>H.A.</a:t>
                </a:r>
              </a:p>
            </p:txBody>
          </p:sp>
          <p:sp>
            <p:nvSpPr>
              <p:cNvPr id="766069" name="Text Box 117"/>
              <p:cNvSpPr txBox="1">
                <a:spLocks noChangeArrowheads="1"/>
              </p:cNvSpPr>
              <p:nvPr/>
            </p:nvSpPr>
            <p:spPr bwMode="auto">
              <a:xfrm flipH="1">
                <a:off x="4778" y="3216"/>
                <a:ext cx="32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0">
                    <a:latin typeface="Tahoma" pitchFamily="34" charset="0"/>
                  </a:rPr>
                  <a:t>H.A.</a:t>
                </a:r>
              </a:p>
            </p:txBody>
          </p:sp>
        </p:grpSp>
        <p:sp>
          <p:nvSpPr>
            <p:cNvPr id="766071" name="Line 119"/>
            <p:cNvSpPr>
              <a:spLocks noChangeShapeType="1"/>
            </p:cNvSpPr>
            <p:nvPr/>
          </p:nvSpPr>
          <p:spPr bwMode="auto">
            <a:xfrm flipH="1">
              <a:off x="3648" y="2448"/>
              <a:ext cx="432" cy="576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6073" name="Rectangle 121"/>
            <p:cNvSpPr>
              <a:spLocks noChangeArrowheads="1"/>
            </p:cNvSpPr>
            <p:nvPr/>
          </p:nvSpPr>
          <p:spPr bwMode="auto">
            <a:xfrm>
              <a:off x="3648" y="3024"/>
              <a:ext cx="1824" cy="720"/>
            </a:xfrm>
            <a:prstGeom prst="rect">
              <a:avLst/>
            </a:prstGeom>
            <a:noFill/>
            <a:ln w="9525" cap="rnd">
              <a:solidFill>
                <a:srgbClr val="FF660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6074" name="Line 122"/>
            <p:cNvSpPr>
              <a:spLocks noChangeShapeType="1"/>
            </p:cNvSpPr>
            <p:nvPr/>
          </p:nvSpPr>
          <p:spPr bwMode="auto">
            <a:xfrm>
              <a:off x="5088" y="2448"/>
              <a:ext cx="384" cy="576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6113" name="Text Box 161"/>
            <p:cNvSpPr txBox="1">
              <a:spLocks noChangeArrowheads="1"/>
            </p:cNvSpPr>
            <p:nvPr/>
          </p:nvSpPr>
          <p:spPr bwMode="auto">
            <a:xfrm>
              <a:off x="4210" y="3600"/>
              <a:ext cx="61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="0">
                  <a:latin typeface="Tahoma" pitchFamily="34" charset="0"/>
                </a:rPr>
                <a:t>Full Adder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6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6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6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6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6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66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Full Adder Propagation Delay</a:t>
            </a:r>
          </a:p>
        </p:txBody>
      </p:sp>
      <p:sp>
        <p:nvSpPr>
          <p:cNvPr id="768046" name="Line 46"/>
          <p:cNvSpPr>
            <a:spLocks noChangeShapeType="1"/>
          </p:cNvSpPr>
          <p:nvPr/>
        </p:nvSpPr>
        <p:spPr bwMode="auto">
          <a:xfrm>
            <a:off x="8242300" y="3138488"/>
            <a:ext cx="228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055" name="Rectangle 55"/>
          <p:cNvSpPr>
            <a:spLocks noChangeArrowheads="1"/>
          </p:cNvSpPr>
          <p:nvPr/>
        </p:nvSpPr>
        <p:spPr bwMode="auto">
          <a:xfrm>
            <a:off x="6565900" y="2376488"/>
            <a:ext cx="1600200" cy="1600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058" name="Line 58"/>
          <p:cNvSpPr>
            <a:spLocks noChangeShapeType="1"/>
          </p:cNvSpPr>
          <p:nvPr/>
        </p:nvSpPr>
        <p:spPr bwMode="auto">
          <a:xfrm>
            <a:off x="6962775" y="2147888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060" name="Line 60"/>
          <p:cNvSpPr>
            <a:spLocks noChangeShapeType="1"/>
          </p:cNvSpPr>
          <p:nvPr/>
        </p:nvSpPr>
        <p:spPr bwMode="auto">
          <a:xfrm>
            <a:off x="7724775" y="2147888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061" name="Line 61"/>
          <p:cNvSpPr>
            <a:spLocks noChangeShapeType="1"/>
          </p:cNvSpPr>
          <p:nvPr/>
        </p:nvSpPr>
        <p:spPr bwMode="auto">
          <a:xfrm>
            <a:off x="8166100" y="3138488"/>
            <a:ext cx="228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063" name="Line 63"/>
          <p:cNvSpPr>
            <a:spLocks noChangeShapeType="1"/>
          </p:cNvSpPr>
          <p:nvPr/>
        </p:nvSpPr>
        <p:spPr bwMode="auto">
          <a:xfrm>
            <a:off x="6337300" y="3138488"/>
            <a:ext cx="228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065" name="Line 65"/>
          <p:cNvSpPr>
            <a:spLocks noChangeShapeType="1"/>
          </p:cNvSpPr>
          <p:nvPr/>
        </p:nvSpPr>
        <p:spPr bwMode="auto">
          <a:xfrm>
            <a:off x="7404100" y="3976688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067" name="Text Box 67"/>
          <p:cNvSpPr txBox="1">
            <a:spLocks noChangeArrowheads="1"/>
          </p:cNvSpPr>
          <p:nvPr/>
        </p:nvSpPr>
        <p:spPr bwMode="auto">
          <a:xfrm>
            <a:off x="7175500" y="4205288"/>
            <a:ext cx="436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pitchFamily="34" charset="0"/>
              </a:rPr>
              <a:t>S0</a:t>
            </a:r>
          </a:p>
        </p:txBody>
      </p:sp>
      <p:sp>
        <p:nvSpPr>
          <p:cNvPr id="768068" name="Text Box 68"/>
          <p:cNvSpPr txBox="1">
            <a:spLocks noChangeArrowheads="1"/>
          </p:cNvSpPr>
          <p:nvPr/>
        </p:nvSpPr>
        <p:spPr bwMode="auto">
          <a:xfrm>
            <a:off x="6718300" y="1781175"/>
            <a:ext cx="446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pitchFamily="34" charset="0"/>
              </a:rPr>
              <a:t>A0</a:t>
            </a:r>
          </a:p>
        </p:txBody>
      </p:sp>
      <p:sp>
        <p:nvSpPr>
          <p:cNvPr id="768069" name="Text Box 69"/>
          <p:cNvSpPr txBox="1">
            <a:spLocks noChangeArrowheads="1"/>
          </p:cNvSpPr>
          <p:nvPr/>
        </p:nvSpPr>
        <p:spPr bwMode="auto">
          <a:xfrm>
            <a:off x="7500938" y="1781175"/>
            <a:ext cx="44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pitchFamily="34" charset="0"/>
              </a:rPr>
              <a:t>B0</a:t>
            </a:r>
          </a:p>
        </p:txBody>
      </p:sp>
      <p:sp>
        <p:nvSpPr>
          <p:cNvPr id="768070" name="Text Box 70"/>
          <p:cNvSpPr txBox="1">
            <a:spLocks noChangeArrowheads="1"/>
          </p:cNvSpPr>
          <p:nvPr/>
        </p:nvSpPr>
        <p:spPr bwMode="auto">
          <a:xfrm>
            <a:off x="5715000" y="277177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pitchFamily="34" charset="0"/>
              </a:rPr>
              <a:t>Carry</a:t>
            </a:r>
          </a:p>
        </p:txBody>
      </p:sp>
      <p:grpSp>
        <p:nvGrpSpPr>
          <p:cNvPr id="768161" name="Group 161"/>
          <p:cNvGrpSpPr>
            <a:grpSpLocks/>
          </p:cNvGrpSpPr>
          <p:nvPr/>
        </p:nvGrpSpPr>
        <p:grpSpPr bwMode="auto">
          <a:xfrm>
            <a:off x="6565900" y="2771775"/>
            <a:ext cx="1524000" cy="838200"/>
            <a:chOff x="626" y="3456"/>
            <a:chExt cx="766" cy="374"/>
          </a:xfrm>
        </p:grpSpPr>
        <p:grpSp>
          <p:nvGrpSpPr>
            <p:cNvPr id="768154" name="Group 154"/>
            <p:cNvGrpSpPr>
              <a:grpSpLocks/>
            </p:cNvGrpSpPr>
            <p:nvPr/>
          </p:nvGrpSpPr>
          <p:grpSpPr bwMode="auto">
            <a:xfrm>
              <a:off x="782" y="3456"/>
              <a:ext cx="610" cy="336"/>
              <a:chOff x="782" y="3456"/>
              <a:chExt cx="562" cy="253"/>
            </a:xfrm>
          </p:grpSpPr>
          <p:grpSp>
            <p:nvGrpSpPr>
              <p:cNvPr id="768079" name="Group 79"/>
              <p:cNvGrpSpPr>
                <a:grpSpLocks/>
              </p:cNvGrpSpPr>
              <p:nvPr/>
            </p:nvGrpSpPr>
            <p:grpSpPr bwMode="auto">
              <a:xfrm>
                <a:off x="1055" y="3456"/>
                <a:ext cx="289" cy="232"/>
                <a:chOff x="1728" y="3405"/>
                <a:chExt cx="625" cy="538"/>
              </a:xfrm>
            </p:grpSpPr>
            <p:sp>
              <p:nvSpPr>
                <p:cNvPr id="768080" name="AutoShape 80"/>
                <p:cNvSpPr>
                  <a:spLocks noChangeArrowheads="1"/>
                </p:cNvSpPr>
                <p:nvPr/>
              </p:nvSpPr>
              <p:spPr bwMode="auto">
                <a:xfrm flipH="1">
                  <a:off x="1839" y="3787"/>
                  <a:ext cx="222" cy="156"/>
                </a:xfrm>
                <a:prstGeom prst="flowChartDelay">
                  <a:avLst/>
                </a:prstGeom>
                <a:noFill/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8081" name="Line 81"/>
                <p:cNvSpPr>
                  <a:spLocks noChangeShapeType="1"/>
                </p:cNvSpPr>
                <p:nvPr/>
              </p:nvSpPr>
              <p:spPr bwMode="auto">
                <a:xfrm>
                  <a:off x="1728" y="3856"/>
                  <a:ext cx="111" cy="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8082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2061" y="3821"/>
                  <a:ext cx="161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8083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2066" y="3908"/>
                  <a:ext cx="156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8084" name="AutoShape 84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829" y="3405"/>
                  <a:ext cx="181" cy="173"/>
                </a:xfrm>
                <a:prstGeom prst="moon">
                  <a:avLst>
                    <a:gd name="adj" fmla="val 82292"/>
                  </a:avLst>
                </a:prstGeom>
                <a:noFill/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8085" name="Arc 85"/>
                <p:cNvSpPr>
                  <a:spLocks/>
                </p:cNvSpPr>
                <p:nvPr/>
              </p:nvSpPr>
              <p:spPr bwMode="auto">
                <a:xfrm rot="10800000" flipH="1">
                  <a:off x="2011" y="3405"/>
                  <a:ext cx="80" cy="170"/>
                </a:xfrm>
                <a:custGeom>
                  <a:avLst/>
                  <a:gdLst>
                    <a:gd name="G0" fmla="+- 21600 0 0"/>
                    <a:gd name="G1" fmla="+- 18478 0 0"/>
                    <a:gd name="G2" fmla="+- 21600 0 0"/>
                    <a:gd name="T0" fmla="*/ 10899 w 21600"/>
                    <a:gd name="T1" fmla="*/ 37241 h 37241"/>
                    <a:gd name="T2" fmla="*/ 10415 w 21600"/>
                    <a:gd name="T3" fmla="*/ 0 h 37241"/>
                    <a:gd name="T4" fmla="*/ 21600 w 21600"/>
                    <a:gd name="T5" fmla="*/ 18478 h 37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37241" fill="none" extrusionOk="0">
                      <a:moveTo>
                        <a:pt x="10899" y="37240"/>
                      </a:moveTo>
                      <a:cubicBezTo>
                        <a:pt x="4160" y="33397"/>
                        <a:pt x="0" y="26235"/>
                        <a:pt x="0" y="18478"/>
                      </a:cubicBezTo>
                      <a:cubicBezTo>
                        <a:pt x="-1" y="10920"/>
                        <a:pt x="3949" y="3913"/>
                        <a:pt x="10414" y="-1"/>
                      </a:cubicBezTo>
                    </a:path>
                    <a:path w="21600" h="37241" stroke="0" extrusionOk="0">
                      <a:moveTo>
                        <a:pt x="10899" y="37240"/>
                      </a:moveTo>
                      <a:cubicBezTo>
                        <a:pt x="4160" y="33397"/>
                        <a:pt x="0" y="26235"/>
                        <a:pt x="0" y="18478"/>
                      </a:cubicBezTo>
                      <a:cubicBezTo>
                        <a:pt x="-1" y="10920"/>
                        <a:pt x="3949" y="3913"/>
                        <a:pt x="10414" y="-1"/>
                      </a:cubicBezTo>
                      <a:lnTo>
                        <a:pt x="21600" y="18478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8086" name="Line 86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984" y="3439"/>
                  <a:ext cx="127" cy="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8087" name="Line 87"/>
                <p:cNvSpPr>
                  <a:spLocks noChangeShapeType="1"/>
                </p:cNvSpPr>
                <p:nvPr/>
              </p:nvSpPr>
              <p:spPr bwMode="auto">
                <a:xfrm rot="-10800000">
                  <a:off x="1984" y="3544"/>
                  <a:ext cx="127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8088" name="Line 88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748" y="3491"/>
                  <a:ext cx="81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8089" name="Line 89"/>
                <p:cNvSpPr>
                  <a:spLocks noChangeShapeType="1"/>
                </p:cNvSpPr>
                <p:nvPr/>
              </p:nvSpPr>
              <p:spPr bwMode="auto">
                <a:xfrm flipH="1">
                  <a:off x="2071" y="3439"/>
                  <a:ext cx="282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090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2071" y="3544"/>
                  <a:ext cx="282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091" name="Line 91"/>
                <p:cNvSpPr>
                  <a:spLocks noChangeShapeType="1"/>
                </p:cNvSpPr>
                <p:nvPr/>
              </p:nvSpPr>
              <p:spPr bwMode="auto">
                <a:xfrm>
                  <a:off x="2222" y="3908"/>
                  <a:ext cx="40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092" name="Line 92"/>
                <p:cNvSpPr>
                  <a:spLocks noChangeShapeType="1"/>
                </p:cNvSpPr>
                <p:nvPr/>
              </p:nvSpPr>
              <p:spPr bwMode="auto">
                <a:xfrm flipH="1" flipV="1">
                  <a:off x="2262" y="3544"/>
                  <a:ext cx="0" cy="364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093" name="Line 93"/>
                <p:cNvSpPr>
                  <a:spLocks noChangeShapeType="1"/>
                </p:cNvSpPr>
                <p:nvPr/>
              </p:nvSpPr>
              <p:spPr bwMode="auto">
                <a:xfrm flipH="1" flipV="1">
                  <a:off x="2222" y="3439"/>
                  <a:ext cx="0" cy="382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094" name="Oval 94"/>
                <p:cNvSpPr>
                  <a:spLocks noChangeArrowheads="1"/>
                </p:cNvSpPr>
                <p:nvPr/>
              </p:nvSpPr>
              <p:spPr bwMode="auto">
                <a:xfrm flipH="1">
                  <a:off x="2212" y="3430"/>
                  <a:ext cx="20" cy="18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8095" name="Oval 95"/>
                <p:cNvSpPr>
                  <a:spLocks noChangeArrowheads="1"/>
                </p:cNvSpPr>
                <p:nvPr/>
              </p:nvSpPr>
              <p:spPr bwMode="auto">
                <a:xfrm flipH="1">
                  <a:off x="2252" y="3533"/>
                  <a:ext cx="20" cy="18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8096" name="Oval 96"/>
                <p:cNvSpPr>
                  <a:spLocks noChangeArrowheads="1"/>
                </p:cNvSpPr>
                <p:nvPr/>
              </p:nvSpPr>
              <p:spPr bwMode="auto">
                <a:xfrm flipH="1">
                  <a:off x="2213" y="3428"/>
                  <a:ext cx="20" cy="18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8136" name="Group 136"/>
              <p:cNvGrpSpPr>
                <a:grpSpLocks/>
              </p:cNvGrpSpPr>
              <p:nvPr/>
            </p:nvGrpSpPr>
            <p:grpSpPr bwMode="auto">
              <a:xfrm>
                <a:off x="782" y="3477"/>
                <a:ext cx="289" cy="232"/>
                <a:chOff x="1728" y="3405"/>
                <a:chExt cx="625" cy="538"/>
              </a:xfrm>
            </p:grpSpPr>
            <p:sp>
              <p:nvSpPr>
                <p:cNvPr id="768137" name="AutoShape 137"/>
                <p:cNvSpPr>
                  <a:spLocks noChangeArrowheads="1"/>
                </p:cNvSpPr>
                <p:nvPr/>
              </p:nvSpPr>
              <p:spPr bwMode="auto">
                <a:xfrm flipH="1">
                  <a:off x="1839" y="3787"/>
                  <a:ext cx="222" cy="156"/>
                </a:xfrm>
                <a:prstGeom prst="flowChartDelay">
                  <a:avLst/>
                </a:prstGeom>
                <a:noFill/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8138" name="Line 138"/>
                <p:cNvSpPr>
                  <a:spLocks noChangeShapeType="1"/>
                </p:cNvSpPr>
                <p:nvPr/>
              </p:nvSpPr>
              <p:spPr bwMode="auto">
                <a:xfrm>
                  <a:off x="1728" y="3856"/>
                  <a:ext cx="111" cy="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8139" name="Line 139"/>
                <p:cNvSpPr>
                  <a:spLocks noChangeShapeType="1"/>
                </p:cNvSpPr>
                <p:nvPr/>
              </p:nvSpPr>
              <p:spPr bwMode="auto">
                <a:xfrm flipH="1">
                  <a:off x="2061" y="3821"/>
                  <a:ext cx="161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8140" name="Line 140"/>
                <p:cNvSpPr>
                  <a:spLocks noChangeShapeType="1"/>
                </p:cNvSpPr>
                <p:nvPr/>
              </p:nvSpPr>
              <p:spPr bwMode="auto">
                <a:xfrm flipH="1">
                  <a:off x="2066" y="3908"/>
                  <a:ext cx="156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8141" name="AutoShape 141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829" y="3405"/>
                  <a:ext cx="181" cy="173"/>
                </a:xfrm>
                <a:prstGeom prst="moon">
                  <a:avLst>
                    <a:gd name="adj" fmla="val 82292"/>
                  </a:avLst>
                </a:prstGeom>
                <a:noFill/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8142" name="Arc 142"/>
                <p:cNvSpPr>
                  <a:spLocks/>
                </p:cNvSpPr>
                <p:nvPr/>
              </p:nvSpPr>
              <p:spPr bwMode="auto">
                <a:xfrm rot="10800000" flipH="1">
                  <a:off x="2011" y="3405"/>
                  <a:ext cx="80" cy="170"/>
                </a:xfrm>
                <a:custGeom>
                  <a:avLst/>
                  <a:gdLst>
                    <a:gd name="G0" fmla="+- 21600 0 0"/>
                    <a:gd name="G1" fmla="+- 18478 0 0"/>
                    <a:gd name="G2" fmla="+- 21600 0 0"/>
                    <a:gd name="T0" fmla="*/ 10899 w 21600"/>
                    <a:gd name="T1" fmla="*/ 37241 h 37241"/>
                    <a:gd name="T2" fmla="*/ 10415 w 21600"/>
                    <a:gd name="T3" fmla="*/ 0 h 37241"/>
                    <a:gd name="T4" fmla="*/ 21600 w 21600"/>
                    <a:gd name="T5" fmla="*/ 18478 h 37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37241" fill="none" extrusionOk="0">
                      <a:moveTo>
                        <a:pt x="10899" y="37240"/>
                      </a:moveTo>
                      <a:cubicBezTo>
                        <a:pt x="4160" y="33397"/>
                        <a:pt x="0" y="26235"/>
                        <a:pt x="0" y="18478"/>
                      </a:cubicBezTo>
                      <a:cubicBezTo>
                        <a:pt x="-1" y="10920"/>
                        <a:pt x="3949" y="3913"/>
                        <a:pt x="10414" y="-1"/>
                      </a:cubicBezTo>
                    </a:path>
                    <a:path w="21600" h="37241" stroke="0" extrusionOk="0">
                      <a:moveTo>
                        <a:pt x="10899" y="37240"/>
                      </a:moveTo>
                      <a:cubicBezTo>
                        <a:pt x="4160" y="33397"/>
                        <a:pt x="0" y="26235"/>
                        <a:pt x="0" y="18478"/>
                      </a:cubicBezTo>
                      <a:cubicBezTo>
                        <a:pt x="-1" y="10920"/>
                        <a:pt x="3949" y="3913"/>
                        <a:pt x="10414" y="-1"/>
                      </a:cubicBezTo>
                      <a:lnTo>
                        <a:pt x="21600" y="18478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8143" name="Line 143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984" y="3439"/>
                  <a:ext cx="127" cy="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8144" name="Line 144"/>
                <p:cNvSpPr>
                  <a:spLocks noChangeShapeType="1"/>
                </p:cNvSpPr>
                <p:nvPr/>
              </p:nvSpPr>
              <p:spPr bwMode="auto">
                <a:xfrm rot="-10800000">
                  <a:off x="1984" y="3544"/>
                  <a:ext cx="127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8145" name="Line 145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748" y="3491"/>
                  <a:ext cx="81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8146" name="Line 146"/>
                <p:cNvSpPr>
                  <a:spLocks noChangeShapeType="1"/>
                </p:cNvSpPr>
                <p:nvPr/>
              </p:nvSpPr>
              <p:spPr bwMode="auto">
                <a:xfrm flipH="1">
                  <a:off x="2071" y="3439"/>
                  <a:ext cx="282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147" name="Line 147"/>
                <p:cNvSpPr>
                  <a:spLocks noChangeShapeType="1"/>
                </p:cNvSpPr>
                <p:nvPr/>
              </p:nvSpPr>
              <p:spPr bwMode="auto">
                <a:xfrm flipH="1">
                  <a:off x="2071" y="3544"/>
                  <a:ext cx="282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148" name="Line 148"/>
                <p:cNvSpPr>
                  <a:spLocks noChangeShapeType="1"/>
                </p:cNvSpPr>
                <p:nvPr/>
              </p:nvSpPr>
              <p:spPr bwMode="auto">
                <a:xfrm>
                  <a:off x="2222" y="3908"/>
                  <a:ext cx="40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149" name="Line 149"/>
                <p:cNvSpPr>
                  <a:spLocks noChangeShapeType="1"/>
                </p:cNvSpPr>
                <p:nvPr/>
              </p:nvSpPr>
              <p:spPr bwMode="auto">
                <a:xfrm flipH="1" flipV="1">
                  <a:off x="2262" y="3544"/>
                  <a:ext cx="0" cy="364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150" name="Line 150"/>
                <p:cNvSpPr>
                  <a:spLocks noChangeShapeType="1"/>
                </p:cNvSpPr>
                <p:nvPr/>
              </p:nvSpPr>
              <p:spPr bwMode="auto">
                <a:xfrm flipH="1" flipV="1">
                  <a:off x="2222" y="3439"/>
                  <a:ext cx="0" cy="382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151" name="Oval 151"/>
                <p:cNvSpPr>
                  <a:spLocks noChangeArrowheads="1"/>
                </p:cNvSpPr>
                <p:nvPr/>
              </p:nvSpPr>
              <p:spPr bwMode="auto">
                <a:xfrm flipH="1">
                  <a:off x="2212" y="3430"/>
                  <a:ext cx="20" cy="18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8152" name="Oval 152"/>
                <p:cNvSpPr>
                  <a:spLocks noChangeArrowheads="1"/>
                </p:cNvSpPr>
                <p:nvPr/>
              </p:nvSpPr>
              <p:spPr bwMode="auto">
                <a:xfrm flipH="1">
                  <a:off x="2252" y="3533"/>
                  <a:ext cx="20" cy="18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8153" name="Oval 153"/>
                <p:cNvSpPr>
                  <a:spLocks noChangeArrowheads="1"/>
                </p:cNvSpPr>
                <p:nvPr/>
              </p:nvSpPr>
              <p:spPr bwMode="auto">
                <a:xfrm flipH="1">
                  <a:off x="2213" y="3428"/>
                  <a:ext cx="20" cy="18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68155" name="Line 155"/>
            <p:cNvSpPr>
              <a:spLocks noChangeShapeType="1"/>
            </p:cNvSpPr>
            <p:nvPr/>
          </p:nvSpPr>
          <p:spPr bwMode="auto">
            <a:xfrm rot="10800000" flipH="1">
              <a:off x="626" y="3775"/>
              <a:ext cx="75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56" name="AutoShape 156"/>
            <p:cNvSpPr>
              <a:spLocks noChangeArrowheads="1"/>
            </p:cNvSpPr>
            <p:nvPr/>
          </p:nvSpPr>
          <p:spPr bwMode="auto">
            <a:xfrm rot="10800000" flipH="1">
              <a:off x="705" y="3701"/>
              <a:ext cx="103" cy="129"/>
            </a:xfrm>
            <a:prstGeom prst="moon">
              <a:avLst>
                <a:gd name="adj" fmla="val 82292"/>
              </a:avLst>
            </a:prstGeom>
            <a:solidFill>
              <a:schemeClr val="bg1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57" name="Line 157"/>
            <p:cNvSpPr>
              <a:spLocks noChangeShapeType="1"/>
            </p:cNvSpPr>
            <p:nvPr/>
          </p:nvSpPr>
          <p:spPr bwMode="auto">
            <a:xfrm>
              <a:off x="796" y="3815"/>
              <a:ext cx="288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8159" name="Line 159"/>
            <p:cNvSpPr>
              <a:spLocks noChangeShapeType="1"/>
            </p:cNvSpPr>
            <p:nvPr/>
          </p:nvSpPr>
          <p:spPr bwMode="auto">
            <a:xfrm>
              <a:off x="1079" y="3711"/>
              <a:ext cx="0" cy="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8160" name="Line 160"/>
            <p:cNvSpPr>
              <a:spLocks noChangeShapeType="1"/>
            </p:cNvSpPr>
            <p:nvPr/>
          </p:nvSpPr>
          <p:spPr bwMode="auto">
            <a:xfrm>
              <a:off x="1056" y="3567"/>
              <a:ext cx="336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8162" name="Text Box 162"/>
          <p:cNvSpPr txBox="1">
            <a:spLocks noChangeArrowheads="1"/>
          </p:cNvSpPr>
          <p:nvPr/>
        </p:nvSpPr>
        <p:spPr bwMode="auto">
          <a:xfrm>
            <a:off x="8415338" y="2847975"/>
            <a:ext cx="500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pitchFamily="34" charset="0"/>
              </a:rPr>
              <a:t>Cin</a:t>
            </a:r>
          </a:p>
        </p:txBody>
      </p:sp>
      <p:sp>
        <p:nvSpPr>
          <p:cNvPr id="768163" name="Line 163"/>
          <p:cNvSpPr>
            <a:spLocks noChangeShapeType="1"/>
          </p:cNvSpPr>
          <p:nvPr/>
        </p:nvSpPr>
        <p:spPr bwMode="auto">
          <a:xfrm>
            <a:off x="8081963" y="3000375"/>
            <a:ext cx="76200" cy="1524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166" name="Freeform 166"/>
          <p:cNvSpPr>
            <a:spLocks/>
          </p:cNvSpPr>
          <p:nvPr/>
        </p:nvSpPr>
        <p:spPr bwMode="auto">
          <a:xfrm>
            <a:off x="6357938" y="2855913"/>
            <a:ext cx="1736725" cy="584200"/>
          </a:xfrm>
          <a:custGeom>
            <a:avLst/>
            <a:gdLst/>
            <a:ahLst/>
            <a:cxnLst>
              <a:cxn ang="0">
                <a:pos x="1094" y="9"/>
              </a:cxn>
              <a:cxn ang="0">
                <a:pos x="827" y="4"/>
              </a:cxn>
              <a:cxn ang="0">
                <a:pos x="630" y="36"/>
              </a:cxn>
              <a:cxn ang="0">
                <a:pos x="603" y="78"/>
              </a:cxn>
              <a:cxn ang="0">
                <a:pos x="528" y="324"/>
              </a:cxn>
              <a:cxn ang="0">
                <a:pos x="304" y="318"/>
              </a:cxn>
              <a:cxn ang="0">
                <a:pos x="246" y="356"/>
              </a:cxn>
              <a:cxn ang="0">
                <a:pos x="134" y="313"/>
              </a:cxn>
              <a:cxn ang="0">
                <a:pos x="112" y="217"/>
              </a:cxn>
              <a:cxn ang="0">
                <a:pos x="0" y="222"/>
              </a:cxn>
            </a:cxnLst>
            <a:rect l="0" t="0" r="r" b="b"/>
            <a:pathLst>
              <a:path w="1094" h="368">
                <a:moveTo>
                  <a:pt x="1094" y="9"/>
                </a:moveTo>
                <a:cubicBezTo>
                  <a:pt x="993" y="2"/>
                  <a:pt x="940" y="0"/>
                  <a:pt x="827" y="4"/>
                </a:cubicBezTo>
                <a:cubicBezTo>
                  <a:pt x="762" y="19"/>
                  <a:pt x="694" y="18"/>
                  <a:pt x="630" y="36"/>
                </a:cubicBezTo>
                <a:cubicBezTo>
                  <a:pt x="610" y="48"/>
                  <a:pt x="610" y="56"/>
                  <a:pt x="603" y="78"/>
                </a:cubicBezTo>
                <a:cubicBezTo>
                  <a:pt x="600" y="179"/>
                  <a:pt x="633" y="284"/>
                  <a:pt x="528" y="324"/>
                </a:cubicBezTo>
                <a:cubicBezTo>
                  <a:pt x="446" y="318"/>
                  <a:pt x="388" y="314"/>
                  <a:pt x="304" y="318"/>
                </a:cubicBezTo>
                <a:cubicBezTo>
                  <a:pt x="280" y="327"/>
                  <a:pt x="274" y="345"/>
                  <a:pt x="246" y="356"/>
                </a:cubicBezTo>
                <a:cubicBezTo>
                  <a:pt x="155" y="349"/>
                  <a:pt x="168" y="368"/>
                  <a:pt x="134" y="313"/>
                </a:cubicBezTo>
                <a:cubicBezTo>
                  <a:pt x="125" y="281"/>
                  <a:pt x="124" y="249"/>
                  <a:pt x="112" y="217"/>
                </a:cubicBezTo>
                <a:cubicBezTo>
                  <a:pt x="32" y="223"/>
                  <a:pt x="69" y="222"/>
                  <a:pt x="0" y="222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167" name="Text Box 167"/>
          <p:cNvSpPr txBox="1">
            <a:spLocks noChangeArrowheads="1"/>
          </p:cNvSpPr>
          <p:nvPr/>
        </p:nvSpPr>
        <p:spPr bwMode="auto">
          <a:xfrm>
            <a:off x="6324600" y="4732338"/>
            <a:ext cx="26590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1</a:t>
            </a:r>
            <a:r>
              <a:rPr lang="en-US" sz="2000" b="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st</a:t>
            </a:r>
            <a:r>
              <a:rPr lang="en-US" sz="20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Stage Critical Path </a:t>
            </a:r>
          </a:p>
          <a:p>
            <a:pPr algn="l"/>
            <a:r>
              <a:rPr lang="en-US" sz="20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= 3 gate delays</a:t>
            </a:r>
          </a:p>
          <a:p>
            <a:pPr algn="l"/>
            <a:r>
              <a:rPr lang="en-US" sz="20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= D</a:t>
            </a:r>
            <a:r>
              <a:rPr lang="en-US" sz="2000" b="0" baseline="-16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XOR</a:t>
            </a:r>
            <a:r>
              <a:rPr lang="en-US" sz="20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+D</a:t>
            </a:r>
            <a:r>
              <a:rPr lang="en-US" sz="2000" b="0" baseline="-16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AND</a:t>
            </a:r>
            <a:r>
              <a:rPr lang="en-US" sz="20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+D</a:t>
            </a:r>
            <a:r>
              <a:rPr lang="en-US" sz="2000" b="0" baseline="-16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6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68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66" grpId="0" animBg="1"/>
      <p:bldP spid="768167" grpId="0"/>
    </p:bldLst>
  </p:timing>
</p:sld>
</file>

<file path=ppt/theme/theme1.xml><?xml version="1.0" encoding="utf-8"?>
<a:theme xmlns:a="http://schemas.openxmlformats.org/drawingml/2006/main" name="powerpoint_template">
  <a:themeElements>
    <a:clrScheme name="powerpoin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_template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ECE2030-template</Template>
  <TotalTime>17895</TotalTime>
  <Words>1213</Words>
  <Application>Microsoft Office PowerPoint</Application>
  <PresentationFormat>On-screen Show (4:3)</PresentationFormat>
  <Paragraphs>766</Paragraphs>
  <Slides>27</Slides>
  <Notes>27</Notes>
  <HiddenSlides>9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powerpoint_template</vt:lpstr>
      <vt:lpstr>Equation</vt:lpstr>
      <vt:lpstr>Slide 1</vt:lpstr>
      <vt:lpstr>Half Adder (1-bit)</vt:lpstr>
      <vt:lpstr>Half Adder (1-bit)</vt:lpstr>
      <vt:lpstr>Full Adder</vt:lpstr>
      <vt:lpstr>Full Adder</vt:lpstr>
      <vt:lpstr>Full Adder</vt:lpstr>
      <vt:lpstr>Full Adder</vt:lpstr>
      <vt:lpstr>4-bit Ripple Adder using Full Adder</vt:lpstr>
      <vt:lpstr>Full Adder Propagation Delay</vt:lpstr>
      <vt:lpstr>Full Adder Propagation Delay</vt:lpstr>
      <vt:lpstr>Issue of 4-bit Ripple Adder </vt:lpstr>
      <vt:lpstr>Issue of Ripple Adder</vt:lpstr>
      <vt:lpstr>Carry Generate &amp; Propagate</vt:lpstr>
      <vt:lpstr>4-bit Carry-Lookahead Adder (CLA)</vt:lpstr>
      <vt:lpstr>Inefficient Implementation of Carry Lookahead Logic</vt:lpstr>
      <vt:lpstr>Implementation of Carry Lookahead Logic</vt:lpstr>
      <vt:lpstr>Cascading CLA</vt:lpstr>
      <vt:lpstr>Overflow/Underflow for Signed Arithmetic</vt:lpstr>
      <vt:lpstr>Overflow/Underflow Detection</vt:lpstr>
      <vt:lpstr>Overflow/Underflow Detection</vt:lpstr>
      <vt:lpstr>Overflow/Underflow Detection</vt:lpstr>
      <vt:lpstr>Overflow/Underflow Example</vt:lpstr>
      <vt:lpstr>Parity Circuits</vt:lpstr>
      <vt:lpstr>Even Parity Generation</vt:lpstr>
      <vt:lpstr>Even Parity Detection</vt:lpstr>
      <vt:lpstr>Parity Detection Example</vt:lpstr>
      <vt:lpstr>Parity Detection Example</vt:lpstr>
    </vt:vector>
  </TitlesOfParts>
  <Company>Georgia 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ECE2030  Introduction to Computer Engineering Lecture 1</dc:title>
  <dc:creator>Hsien-Hsin Sean Lee</dc:creator>
  <cp:lastModifiedBy>Administrator</cp:lastModifiedBy>
  <cp:revision>1832</cp:revision>
  <cp:lastPrinted>1601-01-01T00:00:00Z</cp:lastPrinted>
  <dcterms:created xsi:type="dcterms:W3CDTF">2003-12-15T19:40:56Z</dcterms:created>
  <dcterms:modified xsi:type="dcterms:W3CDTF">2015-09-22T03:50:05Z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